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5.xml" ContentType="application/vnd.openxmlformats-officedocument.presentationml.slide+xml"/>
  <Default Extension="wmf" ContentType="image/x-wmf"/>
  <Override PartName="/ppt/theme/theme2.xml" ContentType="application/vnd.openxmlformats-officedocument.them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3.xml" ContentType="application/vnd.openxmlformats-officedocument.presentationml.slide+xml"/>
  <Override PartName="/ppt/slides/slide14.xml" ContentType="application/vnd.openxmlformats-officedocument.presentationml.slide+xml"/>
  <Override PartName="/docProps/app.xml" ContentType="application/vnd.openxmlformats-officedocument.extended-properties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Default Extension="pdf" ContentType="application/pdf"/>
  <Override PartName="/ppt/slides/slide4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50" r:id="rId1"/>
  </p:sldMasterIdLst>
  <p:notesMasterIdLst>
    <p:notesMasterId r:id="rId18"/>
  </p:notesMasterIdLst>
  <p:handoutMasterIdLst>
    <p:handoutMasterId r:id="rId19"/>
  </p:handoutMasterIdLst>
  <p:sldIdLst>
    <p:sldId id="1217" r:id="rId2"/>
    <p:sldId id="1231" r:id="rId3"/>
    <p:sldId id="1230" r:id="rId4"/>
    <p:sldId id="1232" r:id="rId5"/>
    <p:sldId id="1233" r:id="rId6"/>
    <p:sldId id="1234" r:id="rId7"/>
    <p:sldId id="1235" r:id="rId8"/>
    <p:sldId id="1236" r:id="rId9"/>
    <p:sldId id="1237" r:id="rId10"/>
    <p:sldId id="1238" r:id="rId11"/>
    <p:sldId id="1239" r:id="rId12"/>
    <p:sldId id="1242" r:id="rId13"/>
    <p:sldId id="1243" r:id="rId14"/>
    <p:sldId id="1244" r:id="rId15"/>
    <p:sldId id="1240" r:id="rId16"/>
    <p:sldId id="1241" r:id="rId17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6pPr>
    <a:lvl7pPr marL="27432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7pPr>
    <a:lvl8pPr marL="32004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8pPr>
    <a:lvl9pPr marL="36576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3300"/>
    <a:srgbClr val="9999FF"/>
    <a:srgbClr val="FF0000"/>
    <a:srgbClr val="00CC66"/>
    <a:srgbClr val="FF9933"/>
    <a:srgbClr val="FFCC00"/>
    <a:srgbClr val="FF33CC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8201" autoAdjust="0"/>
    <p:restoredTop sz="94558" autoAdjust="0"/>
  </p:normalViewPr>
  <p:slideViewPr>
    <p:cSldViewPr>
      <p:cViewPr>
        <p:scale>
          <a:sx n="180" d="100"/>
          <a:sy n="180" d="100"/>
        </p:scale>
        <p:origin x="-1824" y="-712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-3420" y="-114"/>
      </p:cViewPr>
      <p:guideLst>
        <p:guide orient="horz" pos="2904"/>
        <p:guide pos="218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58238"/>
            <a:ext cx="3005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56356A8-B289-41CA-8757-CF23C3BBF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3475" y="684213"/>
            <a:ext cx="4667250" cy="3500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413250"/>
            <a:ext cx="5102225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06A292B-CF9A-4BF8-90E5-A63A94F93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92E7DB-C4B0-4A83-91D8-68380181151D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89FE5-5556-4EEB-B678-18AC27849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539750" cy="182563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rPr>
              <a:t>NSTX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CA1B789A-53F4-4066-B156-291A9BDCC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828800" y="6629400"/>
            <a:ext cx="54864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i="0" dirty="0">
                <a:cs typeface="+mn-cs"/>
              </a:rPr>
              <a:t>Meeting name – abbreviated presentation title,  abbreviated author name  (??/??/20??)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df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d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df"/><Relationship Id="rId3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df"/><Relationship Id="rId3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df"/><Relationship Id="rId3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df"/><Relationship Id="rId3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df"/><Relationship Id="rId3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df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df"/><Relationship Id="rId3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0" name="Straight Connector 58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2051" name="Straight Connector 2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2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3" name="Straight Connector 2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4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5" name="Straight Connector 2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762" name="Rectangle 2"/>
          <p:cNvSpPr>
            <a:spLocks noChangeArrowheads="1"/>
          </p:cNvSpPr>
          <p:nvPr/>
        </p:nvSpPr>
        <p:spPr bwMode="auto">
          <a:xfrm>
            <a:off x="152400" y="99060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200" i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128" charset="-128"/>
                <a:cs typeface="+mn-cs"/>
              </a:rPr>
              <a:t>Drawings and Photos Related to </a:t>
            </a:r>
            <a:r>
              <a:rPr lang="en-US" sz="3200" i="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128" charset="-128"/>
                <a:cs typeface="+mn-cs"/>
              </a:rPr>
              <a:t>Cryopump</a:t>
            </a:r>
            <a:endParaRPr lang="en-US" sz="3200" i="0" dirty="0">
              <a:solidFill>
                <a:schemeClr val="accent2"/>
              </a:solidFill>
              <a:latin typeface="Arial" charset="0"/>
              <a:cs typeface="+mn-cs"/>
            </a:endParaRPr>
          </a:p>
        </p:txBody>
      </p:sp>
      <p:cxnSp>
        <p:nvCxnSpPr>
          <p:cNvPr id="2057" name="Straight Connector 2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8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9" name="Straight Connector 2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0" name="Text Box 9"/>
          <p:cNvSpPr txBox="1">
            <a:spLocks noChangeArrowheads="1"/>
          </p:cNvSpPr>
          <p:nvPr/>
        </p:nvSpPr>
        <p:spPr bwMode="auto">
          <a:xfrm>
            <a:off x="1524000" y="2057400"/>
            <a:ext cx="6019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0" dirty="0" smtClean="0">
                <a:solidFill>
                  <a:schemeClr val="tx1"/>
                </a:solidFill>
                <a:latin typeface="Arial" charset="0"/>
              </a:rPr>
              <a:t>SPG</a:t>
            </a:r>
          </a:p>
        </p:txBody>
      </p:sp>
      <p:cxnSp>
        <p:nvCxnSpPr>
          <p:cNvPr id="2061" name="Straight Connector 3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2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3" name="Straight Connector 3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65" name="Straight Connector 3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6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7" name="Straight Connector 3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8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9" name="Straight Connector 3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0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1" name="Straight Connector 3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2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3" name="Straight Connector 3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4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5" name="Straight Connector 3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6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7" name="Straight Connector 3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8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9" name="Straight Connector 3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80" name="Picture 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83978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cxnSp>
        <p:nvCxnSpPr>
          <p:cNvPr id="2081" name="Straight Connector 4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2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3" name="Straight Connector 4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888" name="Text Box 128"/>
          <p:cNvSpPr txBox="1">
            <a:spLocks noChangeArrowheads="1"/>
          </p:cNvSpPr>
          <p:nvPr/>
        </p:nvSpPr>
        <p:spPr bwMode="auto">
          <a:xfrm>
            <a:off x="838200" y="109538"/>
            <a:ext cx="1219200" cy="54927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NSTX</a:t>
            </a:r>
          </a:p>
        </p:txBody>
      </p:sp>
      <p:cxnSp>
        <p:nvCxnSpPr>
          <p:cNvPr id="2085" name="Straight Connector 4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6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7" name="Straight Connector 4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8" name="Rectangle 129"/>
          <p:cNvSpPr>
            <a:spLocks noChangeArrowheads="1"/>
          </p:cNvSpPr>
          <p:nvPr/>
        </p:nvSpPr>
        <p:spPr bwMode="auto">
          <a:xfrm>
            <a:off x="3651250" y="228600"/>
            <a:ext cx="1530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 eaLnBrk="0" hangingPunct="0"/>
            <a:r>
              <a:rPr lang="en-US" sz="1800">
                <a:solidFill>
                  <a:schemeClr val="accent2"/>
                </a:solidFill>
                <a:latin typeface="Arial" charset="0"/>
              </a:rPr>
              <a:t>Supported by   </a:t>
            </a:r>
          </a:p>
        </p:txBody>
      </p:sp>
      <p:cxnSp>
        <p:nvCxnSpPr>
          <p:cNvPr id="2089" name="Straight Connector 4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0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91" name="Straight Connector 4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2" name="Straight Connector 4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3" name="Straight Connector 5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94" name="Picture 53" descr="ppi224.tmp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7313" y="2330450"/>
            <a:ext cx="1284287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95" name="Straight Connector 5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6" name="Text Box 153"/>
          <p:cNvSpPr txBox="1">
            <a:spLocks noChangeArrowheads="1"/>
          </p:cNvSpPr>
          <p:nvPr/>
        </p:nvSpPr>
        <p:spPr bwMode="auto">
          <a:xfrm>
            <a:off x="7707313" y="2330450"/>
            <a:ext cx="1284287" cy="4375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 anchor="b">
            <a:spAutoFit/>
          </a:bodyPr>
          <a:lstStyle/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Culham Sci Ctr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St. Andrews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York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Chubu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Fukui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Hiroshima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Hyogo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Kyoto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Tokai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NIFS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Niigata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Tokyo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JAEA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Hebrew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Ioffe Inst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RRC Kurchatov Inst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TRINITI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NFRI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KAIST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POSTECH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ASIPP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ENEA, Frascati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CEA, Cadarache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Jülich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Garching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ASCR, Czech Rep</a:t>
            </a:r>
          </a:p>
        </p:txBody>
      </p:sp>
      <p:cxnSp>
        <p:nvCxnSpPr>
          <p:cNvPr id="2097" name="Straight Connector 5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98" name="Picture 155" descr="nstx_sm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35163" y="4419600"/>
            <a:ext cx="202723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99" name="Straight Connector 5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100" name="Straight Connector 57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2101" name="Picture 3" descr="C:\Users\jmenard\Desktop\Picture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37038" y="4495800"/>
            <a:ext cx="30781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2" name="Picture 48" descr="ppi221.tmp"/>
          <p:cNvPicPr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2209800"/>
            <a:ext cx="13335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3" name="Text Box 152"/>
          <p:cNvSpPr txBox="1">
            <a:spLocks noChangeArrowheads="1"/>
          </p:cNvSpPr>
          <p:nvPr/>
        </p:nvSpPr>
        <p:spPr bwMode="auto">
          <a:xfrm>
            <a:off x="190500" y="2286000"/>
            <a:ext cx="1257300" cy="4419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Columbia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CompX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General Atomics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FIU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INL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Johns Hopkins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LANL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LLNL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Lodestar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MIT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Nova Photonics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New York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ORNL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PPPL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Princeton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Purdue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SNL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Think Tank, Inc.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Davis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Irvine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UCLA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UCSD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Colorado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Illinois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Maryland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Rochester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Washington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Wisconsin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919446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1000682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36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-152400"/>
            <a:ext cx="5143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3200" y="2667000"/>
            <a:ext cx="2269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Gap is wider than the flange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 rot="5400000">
            <a:off x="5105400" y="3505200"/>
            <a:ext cx="1981200" cy="914400"/>
          </a:xfrm>
          <a:prstGeom prst="line">
            <a:avLst/>
          </a:prstGeom>
          <a:noFill/>
          <a:ln w="15875" cap="flat" cmpd="sng" algn="ctr">
            <a:solidFill>
              <a:srgbClr val="00CC66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366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 Gap is More Narrow in the Upgrade</a:t>
            </a:r>
            <a:endParaRPr lang="en-US" dirty="0"/>
          </a:p>
        </p:txBody>
      </p:sp>
      <p:pic>
        <p:nvPicPr>
          <p:cNvPr id="4" name="Picture 3" descr="lm_2010_nstx_upgrad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905000" y="1066800"/>
            <a:ext cx="6212540" cy="480059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“Cap” in the CHI Gap (I)</a:t>
            </a:r>
            <a:endParaRPr lang="en-US" dirty="0"/>
          </a:p>
        </p:txBody>
      </p:sp>
      <p:pic>
        <p:nvPicPr>
          <p:cNvPr id="4" name="Picture 3" descr="Elevatio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51111" r="27416"/>
              <a:stretch>
                <a:fillRect/>
              </a:stretch>
            </p:blipFill>
          </mc:Choice>
          <mc:Fallback>
            <p:blipFill>
              <a:blip r:embed="rId3"/>
              <a:srcRect t="51111" r="27416"/>
              <a:stretch>
                <a:fillRect/>
              </a:stretch>
            </p:blipFill>
          </mc:Fallback>
        </mc:AlternateContent>
        <p:spPr>
          <a:xfrm flipV="1">
            <a:off x="6096000" y="4114800"/>
            <a:ext cx="2622603" cy="2286000"/>
          </a:xfrm>
          <a:prstGeom prst="rect">
            <a:avLst/>
          </a:prstGeom>
        </p:spPr>
      </p:pic>
      <p:pic>
        <p:nvPicPr>
          <p:cNvPr id="5" name="Picture 4" descr="Screen shot 2011-12-05 at 2.55.5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304925" y="219076"/>
            <a:ext cx="3657600" cy="565784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3810000" y="76200"/>
            <a:ext cx="5181600" cy="62484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Proposed “Cap” in the CHI Gap </a:t>
            </a:r>
            <a:r>
              <a:rPr lang="en-US" dirty="0" smtClean="0"/>
              <a:t>(II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 descr="GapShiel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5947" b="5877"/>
              <a:stretch>
                <a:fillRect/>
              </a:stretch>
            </p:blipFill>
          </mc:Choice>
          <mc:Fallback>
            <p:blipFill>
              <a:blip r:embed="rId3"/>
              <a:srcRect l="5947" b="5877"/>
              <a:stretch>
                <a:fillRect/>
              </a:stretch>
            </p:blipFill>
          </mc:Fallback>
        </mc:AlternateContent>
        <p:spPr>
          <a:xfrm>
            <a:off x="4114800" y="0"/>
            <a:ext cx="5029200" cy="65132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1905000"/>
            <a:ext cx="29197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to do:</a:t>
            </a:r>
          </a:p>
          <a:p>
            <a:r>
              <a:rPr lang="en-US" dirty="0" smtClean="0"/>
              <a:t>Agree on basic parameters of design</a:t>
            </a:r>
          </a:p>
          <a:p>
            <a:r>
              <a:rPr lang="en-US" dirty="0" smtClean="0"/>
              <a:t>Disruption analysis</a:t>
            </a:r>
          </a:p>
          <a:p>
            <a:r>
              <a:rPr lang="en-US" dirty="0" smtClean="0"/>
              <a:t>Field line angle analysis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EDB1328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 rot="16200000">
            <a:off x="1156494" y="-623094"/>
            <a:ext cx="6858000" cy="810418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Barbque</a:t>
            </a:r>
            <a:r>
              <a:rPr lang="en-US" dirty="0" smtClean="0"/>
              <a:t> Rails Hold </a:t>
            </a:r>
            <a:r>
              <a:rPr lang="en-US" dirty="0" err="1" smtClean="0"/>
              <a:t>Divertor</a:t>
            </a:r>
            <a:endParaRPr lang="en-US" dirty="0"/>
          </a:p>
        </p:txBody>
      </p:sp>
      <p:pic>
        <p:nvPicPr>
          <p:cNvPr id="4" name="Picture 3" descr="0EDB1015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 rot="16200000">
            <a:off x="1463580" y="-382198"/>
            <a:ext cx="6383823" cy="760541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ENSTX09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 rot="5400000">
            <a:off x="1148291" y="-767292"/>
            <a:ext cx="6858000" cy="839258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ENSTX095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 rot="5400000">
            <a:off x="977808" y="-596808"/>
            <a:ext cx="6731184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ENSTX22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 rot="5400000">
            <a:off x="1175943" y="-813850"/>
            <a:ext cx="6868313" cy="8458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ENSTX09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 rot="5400000">
            <a:off x="1107281" y="-726281"/>
            <a:ext cx="6858000" cy="831056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ower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P10004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70994</TotalTime>
  <Words>174</Words>
  <Application>Microsoft Macintosh PowerPoint</Application>
  <PresentationFormat>On-screen Show (4:3)</PresentationFormat>
  <Paragraphs>69</Paragraphs>
  <Slides>16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Blank Presentation</vt:lpstr>
      <vt:lpstr>Slide 1</vt:lpstr>
      <vt:lpstr>Slide 2</vt:lpstr>
      <vt:lpstr>Barbque Rails Hold Divertor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CHI Gap is More Narrow in the Upgrade</vt:lpstr>
      <vt:lpstr>Proposed “Cap” in the CHI Gap (I)</vt:lpstr>
      <vt:lpstr>Proposed “Cap” in the CHI Gap (II)</vt:lpstr>
    </vt:vector>
  </TitlesOfParts>
  <Company>Princeton Plasma Physics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NSTX presentation</dc:title>
  <dc:creator>NSTX team member</dc:creator>
  <cp:lastModifiedBy>Stefan Gerhardt</cp:lastModifiedBy>
  <cp:revision>12354</cp:revision>
  <dcterms:created xsi:type="dcterms:W3CDTF">2011-12-05T17:57:55Z</dcterms:created>
  <dcterms:modified xsi:type="dcterms:W3CDTF">2011-12-06T14:05:51Z</dcterms:modified>
</cp:coreProperties>
</file>