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25190"/>
            <a:ext cx="8991600" cy="7368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Projecting heat flux profiles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Exponential poloidal heat flux profile imposed at midplane</a:t>
            </a:r>
          </a:p>
          <a:p>
            <a:pPr lvl="1"/>
            <a:r>
              <a:rPr lang="en-US" sz="2400" dirty="0" smtClean="0"/>
              <a:t>P=5 MW (e.g., 1/2 of 10 MW goes to outer divertor)</a:t>
            </a:r>
          </a:p>
          <a:p>
            <a:pPr lvl="1"/>
            <a:r>
              <a:rPr lang="en-US" sz="2400" dirty="0" smtClean="0">
                <a:sym typeface="Symbol"/>
              </a:rPr>
              <a:t></a:t>
            </a:r>
            <a:r>
              <a:rPr lang="en-US" sz="2400" baseline="-25000" dirty="0" err="1" smtClean="0">
                <a:sym typeface="Symbol"/>
              </a:rPr>
              <a:t>q</a:t>
            </a:r>
            <a:r>
              <a:rPr lang="en-US" sz="2400" baseline="30000" dirty="0" err="1" smtClean="0">
                <a:sym typeface="Symbol"/>
              </a:rPr>
              <a:t>OMP</a:t>
            </a:r>
            <a:r>
              <a:rPr lang="en-US" sz="2400" dirty="0" smtClean="0">
                <a:sym typeface="Symbol"/>
              </a:rPr>
              <a:t> ~ 0.3-2.0 cm</a:t>
            </a:r>
          </a:p>
          <a:p>
            <a:r>
              <a:rPr lang="en-US" sz="2400" dirty="0" smtClean="0">
                <a:sym typeface="Symbol"/>
              </a:rPr>
              <a:t>Mapped along field lines to divertor</a:t>
            </a:r>
          </a:p>
          <a:p>
            <a:pPr lvl="1"/>
            <a:r>
              <a:rPr lang="en-US" sz="2000" dirty="0" smtClean="0">
                <a:sym typeface="Symbol"/>
              </a:rPr>
              <a:t>Total geometric heat flux reduction factor shown on left</a:t>
            </a:r>
          </a:p>
          <a:p>
            <a:pPr lvl="1"/>
            <a:r>
              <a:rPr lang="en-US" sz="2000" dirty="0" smtClean="0">
                <a:sym typeface="Symbol"/>
              </a:rPr>
              <a:t>Example heat flux profiles showing for </a:t>
            </a:r>
            <a:r>
              <a:rPr lang="en-US" sz="2000" dirty="0">
                <a:sym typeface="Symbol"/>
              </a:rPr>
              <a:t></a:t>
            </a:r>
            <a:r>
              <a:rPr lang="en-US" sz="2000" baseline="-25000" dirty="0" err="1" smtClean="0">
                <a:sym typeface="Symbol"/>
              </a:rPr>
              <a:t>q</a:t>
            </a:r>
            <a:r>
              <a:rPr lang="en-US" sz="2000" baseline="30000" dirty="0" err="1" smtClean="0">
                <a:sym typeface="Symbol"/>
              </a:rPr>
              <a:t>OMP</a:t>
            </a:r>
            <a:r>
              <a:rPr lang="en-US" sz="2000" dirty="0" smtClean="0">
                <a:sym typeface="Symbol"/>
              </a:rPr>
              <a:t>=5mm</a:t>
            </a:r>
          </a:p>
          <a:p>
            <a:pPr lvl="2"/>
            <a:r>
              <a:rPr lang="en-US" sz="1600" dirty="0" smtClean="0">
                <a:sym typeface="Symbol"/>
              </a:rPr>
              <a:t>Lots of heat flux at R=0.7, not much at 0.8</a:t>
            </a:r>
            <a:endParaRPr lang="en-US" sz="16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6" r="8171"/>
          <a:stretch/>
        </p:blipFill>
        <p:spPr bwMode="auto">
          <a:xfrm>
            <a:off x="46495" y="3886200"/>
            <a:ext cx="9097505" cy="2920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94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633"/>
            <a:ext cx="9144000" cy="74436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Heat flux at pump locations: standard divertor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To keep peak heat flux &lt; 10 MW/m</a:t>
            </a:r>
            <a:r>
              <a:rPr lang="en-US" sz="2400" baseline="30000" dirty="0" smtClean="0"/>
              <a:t>2</a:t>
            </a:r>
          </a:p>
          <a:p>
            <a:pPr lvl="1"/>
            <a:r>
              <a:rPr lang="en-US" sz="2000" dirty="0" smtClean="0"/>
              <a:t>R</a:t>
            </a:r>
            <a:r>
              <a:rPr lang="en-US" sz="2000" baseline="-25000" dirty="0" smtClean="0"/>
              <a:t>OSP</a:t>
            </a:r>
            <a:r>
              <a:rPr lang="en-US" sz="2000" dirty="0" smtClean="0"/>
              <a:t> &lt; 0.55 m </a:t>
            </a:r>
            <a:r>
              <a:rPr lang="en-US" sz="2000" dirty="0" smtClean="0">
                <a:solidFill>
                  <a:srgbClr val="FF0000"/>
                </a:solidFill>
              </a:rPr>
              <a:t>OR</a:t>
            </a:r>
          </a:p>
          <a:p>
            <a:pPr lvl="1"/>
            <a:r>
              <a:rPr lang="en-US" sz="2000" dirty="0" smtClean="0">
                <a:sym typeface="Symbol"/>
              </a:rPr>
              <a:t></a:t>
            </a:r>
            <a:r>
              <a:rPr lang="en-US" sz="2000" baseline="-25000" dirty="0" smtClean="0">
                <a:sym typeface="Symbol"/>
              </a:rPr>
              <a:t>q</a:t>
            </a:r>
            <a:r>
              <a:rPr lang="en-US" sz="2000" dirty="0" smtClean="0">
                <a:sym typeface="Symbol"/>
              </a:rPr>
              <a:t> &gt; 8 mm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With pump entrance at R=0.7m, heat flux is &gt;3 MW/m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for all heat flux widths, OSP positions</a:t>
            </a:r>
          </a:p>
          <a:p>
            <a:endParaRPr lang="en-US" sz="2400" dirty="0" smtClean="0"/>
          </a:p>
          <a:p>
            <a:r>
              <a:rPr lang="en-US" sz="2400" dirty="0" smtClean="0"/>
              <a:t>R=0.75 m: pumping only ok (q</a:t>
            </a:r>
            <a:r>
              <a:rPr lang="en-US" sz="2400" baseline="-25000" dirty="0" smtClean="0">
                <a:sym typeface="Symbol"/>
              </a:rPr>
              <a:t></a:t>
            </a:r>
            <a:r>
              <a:rPr lang="en-US" sz="2400" dirty="0" smtClean="0"/>
              <a:t> &gt; 2 MW/m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 for </a:t>
            </a:r>
            <a:r>
              <a:rPr lang="en-US" sz="2400" dirty="0">
                <a:sym typeface="Symbol"/>
              </a:rPr>
              <a:t> &gt; </a:t>
            </a:r>
            <a:r>
              <a:rPr lang="en-US" sz="2400" dirty="0" smtClean="0">
                <a:sym typeface="Symbol"/>
              </a:rPr>
              <a:t>5 </a:t>
            </a:r>
            <a:r>
              <a:rPr lang="en-US" sz="2400" dirty="0">
                <a:sym typeface="Symbol"/>
              </a:rPr>
              <a:t>mm</a:t>
            </a:r>
            <a:endParaRPr lang="en-US" sz="2400" baseline="-25000" dirty="0" smtClean="0"/>
          </a:p>
          <a:p>
            <a:pPr lvl="1"/>
            <a:r>
              <a:rPr lang="en-US" sz="2000" dirty="0" smtClean="0"/>
              <a:t>Can’t beat this by moving OSP to larger </a:t>
            </a:r>
            <a:r>
              <a:rPr lang="en-US" sz="2000" dirty="0" err="1" smtClean="0"/>
              <a:t>R</a:t>
            </a:r>
            <a:r>
              <a:rPr lang="en-US" sz="2000" dirty="0" err="1" smtClean="0">
                <a:solidFill>
                  <a:srgbClr val="FF0000"/>
                </a:solidFill>
                <a:sym typeface="Symbol"/>
              </a:rPr>
              <a:t></a:t>
            </a:r>
            <a:r>
              <a:rPr lang="en-US" sz="2000" dirty="0" err="1" smtClean="0">
                <a:solidFill>
                  <a:srgbClr val="FF0000"/>
                </a:solidFill>
              </a:rPr>
              <a:t>q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pk</a:t>
            </a:r>
            <a:r>
              <a:rPr lang="en-US" sz="2000" dirty="0" smtClean="0">
                <a:solidFill>
                  <a:srgbClr val="FF0000"/>
                </a:solidFill>
              </a:rPr>
              <a:t> becomes too large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R=0.8 m: pumping works only for </a:t>
            </a:r>
            <a:r>
              <a:rPr lang="en-US" sz="2400" dirty="0" smtClean="0">
                <a:sym typeface="Symbol"/>
              </a:rPr>
              <a:t> &gt; 8 mm</a:t>
            </a: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"/>
            <a:ext cx="9110472" cy="209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39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633"/>
            <a:ext cx="9144000" cy="74436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Heat flux at pump locations: snowflake divertor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"/>
            <a:ext cx="9110472" cy="209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8956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Power handling: </a:t>
            </a:r>
          </a:p>
          <a:p>
            <a:pPr lvl="1"/>
            <a:r>
              <a:rPr lang="en-US" sz="2000" dirty="0" smtClean="0"/>
              <a:t>Region with </a:t>
            </a:r>
            <a:r>
              <a:rPr lang="en-US" sz="2000" dirty="0" err="1" smtClean="0"/>
              <a:t>q</a:t>
            </a:r>
            <a:r>
              <a:rPr lang="en-US" sz="2000" baseline="-25000" dirty="0" err="1" smtClean="0"/>
              <a:t>pk</a:t>
            </a:r>
            <a:r>
              <a:rPr lang="en-US" sz="2000" dirty="0" smtClean="0"/>
              <a:t> &lt; 10 MW/m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is a bit larger than SD</a:t>
            </a:r>
          </a:p>
          <a:p>
            <a:pPr lvl="2"/>
            <a:r>
              <a:rPr lang="en-US" sz="1800" dirty="0" smtClean="0"/>
              <a:t>R</a:t>
            </a:r>
            <a:r>
              <a:rPr lang="en-US" sz="1800" baseline="-25000" dirty="0" smtClean="0"/>
              <a:t>OSP</a:t>
            </a:r>
            <a:r>
              <a:rPr lang="en-US" sz="1800" dirty="0" smtClean="0"/>
              <a:t> can be moved out to ~0.6 </a:t>
            </a:r>
            <a:r>
              <a:rPr lang="en-US" sz="1800" smtClean="0"/>
              <a:t>m </a:t>
            </a:r>
            <a:r>
              <a:rPr lang="en-US" sz="1800" smtClean="0"/>
              <a:t>even for </a:t>
            </a:r>
            <a:r>
              <a:rPr lang="en-US" sz="1800" dirty="0" smtClean="0"/>
              <a:t>the narrowest SOL</a:t>
            </a:r>
          </a:p>
          <a:p>
            <a:endParaRPr lang="en-US" sz="2400" dirty="0" smtClean="0"/>
          </a:p>
          <a:p>
            <a:r>
              <a:rPr lang="en-US" sz="2400" dirty="0" smtClean="0"/>
              <a:t>Pumping:</a:t>
            </a:r>
          </a:p>
          <a:p>
            <a:pPr lvl="1"/>
            <a:r>
              <a:rPr lang="en-US" sz="2000" dirty="0" smtClean="0"/>
              <a:t>Works a little bit better than SD</a:t>
            </a:r>
          </a:p>
          <a:p>
            <a:pPr lvl="2"/>
            <a:r>
              <a:rPr lang="en-US" sz="1800" dirty="0" smtClean="0"/>
              <a:t>Large flux expansion puts higher fluxes in the far SOL locations of the pump</a:t>
            </a:r>
          </a:p>
          <a:p>
            <a:pPr lvl="1"/>
            <a:r>
              <a:rPr lang="en-US" sz="2000" dirty="0" smtClean="0"/>
              <a:t>Pump entrance at either R=0.7 or 0.75 m should work for basically any SOL width</a:t>
            </a:r>
          </a:p>
          <a:p>
            <a:pPr lvl="1"/>
            <a:r>
              <a:rPr lang="en-US" sz="2000" dirty="0" smtClean="0"/>
              <a:t>R=0.8 only works for </a:t>
            </a:r>
            <a:r>
              <a:rPr lang="en-US" sz="2000" dirty="0">
                <a:sym typeface="Symbol"/>
              </a:rPr>
              <a:t> &gt; 5 mm</a:t>
            </a:r>
            <a:endParaRPr lang="en-US" sz="2000" baseline="-25000" dirty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95156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237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Projecting heat flux profiles</vt:lpstr>
      <vt:lpstr>Heat flux at pump locations: standard divertor</vt:lpstr>
      <vt:lpstr>Heat flux at pump locations: snowflake divertor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Projecting heat flux profiles</dc:title>
  <dc:creator>Canik, John</dc:creator>
  <cp:lastModifiedBy>Canik, John</cp:lastModifiedBy>
  <cp:revision>25</cp:revision>
  <dcterms:created xsi:type="dcterms:W3CDTF">2006-08-16T00:00:00Z</dcterms:created>
  <dcterms:modified xsi:type="dcterms:W3CDTF">2012-02-20T18:21:10Z</dcterms:modified>
</cp:coreProperties>
</file>