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91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2-pt model (sort of) used to estimate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e</a:t>
            </a:r>
            <a:r>
              <a:rPr lang="en-US" baseline="30000" dirty="0" err="1" smtClean="0"/>
              <a:t>sep</a:t>
            </a:r>
            <a:endParaRPr lang="en-US" baseline="30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Start with projected heat flux</a:t>
            </a:r>
          </a:p>
          <a:p>
            <a:r>
              <a:rPr lang="en-US" sz="2400" dirty="0" smtClean="0"/>
              <a:t>Assume </a:t>
            </a:r>
            <a:r>
              <a:rPr lang="en-US" sz="2400" dirty="0" err="1" smtClean="0"/>
              <a:t>Te</a:t>
            </a:r>
            <a:r>
              <a:rPr lang="en-US" sz="2400" baseline="-25000" dirty="0" err="1" smtClean="0"/>
              <a:t>div</a:t>
            </a:r>
            <a:r>
              <a:rPr lang="en-US" sz="2400" baseline="30000" dirty="0" err="1" smtClean="0"/>
              <a:t>sep</a:t>
            </a:r>
            <a:endParaRPr lang="en-US" sz="2400" dirty="0" smtClean="0"/>
          </a:p>
          <a:p>
            <a:pPr lvl="1"/>
            <a:r>
              <a:rPr lang="en-US" sz="2400" dirty="0" smtClean="0"/>
              <a:t>For now I use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e</a:t>
            </a:r>
            <a:r>
              <a:rPr lang="en-US" sz="2400" dirty="0" smtClean="0"/>
              <a:t>=</a:t>
            </a:r>
            <a:r>
              <a:rPr lang="en-US" sz="2400" dirty="0" err="1" smtClean="0"/>
              <a:t>const</a:t>
            </a:r>
            <a:r>
              <a:rPr lang="en-US" sz="2400" dirty="0" smtClean="0"/>
              <a:t> in divertor, could also assume a ratio of separatrix to far SOL values</a:t>
            </a:r>
          </a:p>
          <a:p>
            <a:pPr lvl="1"/>
            <a:r>
              <a:rPr lang="en-US" sz="2400" dirty="0" err="1" smtClean="0"/>
              <a:t>T</a:t>
            </a:r>
            <a:r>
              <a:rPr lang="en-US" sz="2400" baseline="-25000" dirty="0" err="1" smtClean="0"/>
              <a:t>e</a:t>
            </a:r>
            <a:r>
              <a:rPr lang="en-US" sz="2400" baseline="30000" dirty="0" err="1" smtClean="0"/>
              <a:t>div</a:t>
            </a:r>
            <a:r>
              <a:rPr lang="en-US" sz="2400" dirty="0" smtClean="0"/>
              <a:t> is scanned over a range (10-100 eV)</a:t>
            </a:r>
          </a:p>
          <a:p>
            <a:r>
              <a:rPr lang="en-US" sz="2400" dirty="0" smtClean="0"/>
              <a:t>Use 2-pt model (see </a:t>
            </a:r>
            <a:r>
              <a:rPr lang="en-US" sz="2400" dirty="0" err="1" smtClean="0"/>
              <a:t>Jaworski</a:t>
            </a:r>
            <a:r>
              <a:rPr lang="en-US" sz="2400" dirty="0" smtClean="0"/>
              <a:t> slides from meeting #6) to get upstream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e</a:t>
            </a:r>
            <a:r>
              <a:rPr lang="en-US" sz="2400" dirty="0" smtClean="0"/>
              <a:t>, n</a:t>
            </a:r>
            <a:r>
              <a:rPr lang="en-US" sz="2400" baseline="-25000" dirty="0" smtClean="0"/>
              <a:t>e</a:t>
            </a:r>
            <a:endParaRPr lang="en-US" sz="2400" baseline="30000" dirty="0" smtClean="0"/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I really use ½ this value-&gt;fudge factor based on measured n</a:t>
            </a:r>
            <a:r>
              <a:rPr lang="en-US" sz="2400" baseline="-25000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>
                <a:solidFill>
                  <a:srgbClr val="FF0000"/>
                </a:solidFill>
              </a:rPr>
              <a:t> at </a:t>
            </a:r>
            <a:r>
              <a:rPr lang="en-US" sz="2400" dirty="0" err="1" smtClean="0">
                <a:solidFill>
                  <a:srgbClr val="FF0000"/>
                </a:solidFill>
              </a:rPr>
              <a:t>T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e</a:t>
            </a:r>
            <a:r>
              <a:rPr lang="en-US" sz="2400" dirty="0" smtClean="0">
                <a:solidFill>
                  <a:srgbClr val="FF0000"/>
                </a:solidFill>
              </a:rPr>
              <a:t>=T</a:t>
            </a:r>
            <a:r>
              <a:rPr lang="en-US" sz="2400" baseline="-25000" dirty="0" smtClean="0">
                <a:solidFill>
                  <a:srgbClr val="FF0000"/>
                </a:solidFill>
              </a:rPr>
              <a:t>e</a:t>
            </a:r>
            <a:r>
              <a:rPr lang="en-US" sz="2400" baseline="30000" dirty="0" smtClean="0">
                <a:solidFill>
                  <a:srgbClr val="FF0000"/>
                </a:solidFill>
              </a:rPr>
              <a:t>2pt</a:t>
            </a:r>
            <a:r>
              <a:rPr lang="en-US" sz="2400" dirty="0" smtClean="0">
                <a:solidFill>
                  <a:srgbClr val="FF0000"/>
                </a:solidFill>
              </a:rPr>
              <a:t>, and Mike’s OEDGE modeling</a:t>
            </a:r>
          </a:p>
          <a:p>
            <a:pPr lvl="1"/>
            <a:r>
              <a:rPr lang="en-US" sz="2400" dirty="0" smtClean="0"/>
              <a:t>Further assume that line-average density is 3*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e</a:t>
            </a:r>
            <a:r>
              <a:rPr lang="en-US" sz="2400" baseline="30000" dirty="0" err="1" smtClean="0"/>
              <a:t>sep</a:t>
            </a:r>
            <a:endParaRPr lang="en-US" sz="2400" baseline="30000" dirty="0" smtClean="0"/>
          </a:p>
          <a:p>
            <a:r>
              <a:rPr lang="en-US" sz="2400" dirty="0" smtClean="0"/>
              <a:t>Use divertor profiles of flux, ne, </a:t>
            </a:r>
            <a:r>
              <a:rPr lang="en-US" sz="2400" dirty="0" err="1" smtClean="0"/>
              <a:t>Te</a:t>
            </a:r>
            <a:r>
              <a:rPr lang="en-US" sz="2400" dirty="0" smtClean="0"/>
              <a:t> as usual to get plenum pressure as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e</a:t>
            </a:r>
            <a:r>
              <a:rPr lang="en-US" sz="2400" baseline="30000" dirty="0" err="1" smtClean="0"/>
              <a:t>div</a:t>
            </a:r>
            <a:r>
              <a:rPr lang="en-US" sz="2400" dirty="0" smtClean="0"/>
              <a:t> (and hence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e</a:t>
            </a:r>
            <a:r>
              <a:rPr lang="en-US" sz="2400" baseline="30000" dirty="0" err="1" smtClean="0"/>
              <a:t>sep</a:t>
            </a:r>
            <a:r>
              <a:rPr lang="en-US" sz="2400" dirty="0" smtClean="0"/>
              <a:t>) is varied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412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vs. density, 1MA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20574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ym typeface="Symbol"/>
              </a:rPr>
              <a:t>n</a:t>
            </a:r>
            <a:r>
              <a:rPr lang="en-US" sz="2400" baseline="-25000" dirty="0" smtClean="0">
                <a:sym typeface="Symbol"/>
              </a:rPr>
              <a:t>g</a:t>
            </a:r>
            <a:r>
              <a:rPr lang="en-US" sz="2400" dirty="0" smtClean="0">
                <a:sym typeface="Symbol"/>
              </a:rPr>
              <a:t>~1x10</a:t>
            </a:r>
            <a:r>
              <a:rPr lang="en-US" sz="2400" baseline="30000" dirty="0" smtClean="0">
                <a:sym typeface="Symbol"/>
              </a:rPr>
              <a:t>20</a:t>
            </a:r>
            <a:r>
              <a:rPr lang="en-US" sz="2400" dirty="0" smtClean="0">
                <a:sym typeface="Symbol"/>
              </a:rPr>
              <a:t> m</a:t>
            </a:r>
            <a:r>
              <a:rPr lang="en-US" sz="2400" baseline="30000" dirty="0" smtClean="0">
                <a:sym typeface="Symbol"/>
              </a:rPr>
              <a:t>-3</a:t>
            </a:r>
            <a:r>
              <a:rPr lang="en-US" sz="2400" dirty="0" smtClean="0">
                <a:sym typeface="Symbol"/>
              </a:rPr>
              <a:t>, </a:t>
            </a:r>
            <a:r>
              <a:rPr lang="en-US" sz="2400" baseline="-25000" dirty="0" smtClean="0">
                <a:sym typeface="Symbol"/>
              </a:rPr>
              <a:t>q</a:t>
            </a:r>
            <a:r>
              <a:rPr lang="en-US" sz="2400" dirty="0" smtClean="0">
                <a:sym typeface="Symbol"/>
              </a:rPr>
              <a:t>=9mm</a:t>
            </a:r>
          </a:p>
          <a:p>
            <a:r>
              <a:rPr lang="en-US" sz="2400" dirty="0" smtClean="0">
                <a:sym typeface="Symbol"/>
              </a:rPr>
              <a:t>To pump beams, need P~0.8 </a:t>
            </a:r>
            <a:r>
              <a:rPr lang="en-US" sz="2400" dirty="0" err="1" smtClean="0">
                <a:sym typeface="Symbol"/>
              </a:rPr>
              <a:t>mTorr</a:t>
            </a:r>
            <a:r>
              <a:rPr lang="en-US" sz="2400" dirty="0" smtClean="0">
                <a:sym typeface="Symbol"/>
              </a:rPr>
              <a:t> (or maybe really ~0.55 </a:t>
            </a:r>
            <a:r>
              <a:rPr lang="en-US" sz="2400" dirty="0" err="1" smtClean="0">
                <a:sym typeface="Symbol"/>
              </a:rPr>
              <a:t>mTorr</a:t>
            </a:r>
            <a:r>
              <a:rPr lang="en-US" sz="2400" dirty="0" smtClean="0">
                <a:sym typeface="Symbol"/>
              </a:rPr>
              <a:t>, according to Stefan and TRANSP)</a:t>
            </a:r>
          </a:p>
          <a:p>
            <a:r>
              <a:rPr lang="en-US" sz="2400" dirty="0" smtClean="0"/>
              <a:t>If you believe this, you can run with ROSP close to the pump (might require SFD) to get </a:t>
            </a:r>
            <a:r>
              <a:rPr lang="en-US" sz="2400" dirty="0" err="1" smtClean="0"/>
              <a:t>f</a:t>
            </a:r>
            <a:r>
              <a:rPr lang="en-US" sz="2400" baseline="-25000" dirty="0" err="1" smtClean="0"/>
              <a:t>G</a:t>
            </a:r>
            <a:r>
              <a:rPr lang="en-US" sz="2400" dirty="0" smtClean="0"/>
              <a:t> down to ~0.3, or run at more normal ROSP and puff to get to </a:t>
            </a:r>
            <a:r>
              <a:rPr lang="en-US" sz="2400" dirty="0" err="1" smtClean="0"/>
              <a:t>f</a:t>
            </a:r>
            <a:r>
              <a:rPr lang="en-US" sz="2400" baseline="-25000" dirty="0" err="1" smtClean="0"/>
              <a:t>G</a:t>
            </a:r>
            <a:r>
              <a:rPr lang="en-US" sz="2400" dirty="0" smtClean="0"/>
              <a:t> ~ 1.0</a:t>
            </a:r>
            <a:endParaRPr 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8" t="6091" r="7300" b="3367"/>
          <a:stretch/>
        </p:blipFill>
        <p:spPr bwMode="auto">
          <a:xfrm>
            <a:off x="2057400" y="3120420"/>
            <a:ext cx="4745812" cy="372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438400" y="5410200"/>
            <a:ext cx="4267200" cy="0"/>
          </a:xfrm>
          <a:prstGeom prst="line">
            <a:avLst/>
          </a:prstGeom>
          <a:ln w="63500">
            <a:solidFill>
              <a:srgbClr val="FF0000">
                <a:alpha val="3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49" y="5181600"/>
            <a:ext cx="213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 pump beam input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2137388" y="5366266"/>
            <a:ext cx="221024" cy="4393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99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bunch of currents…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time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pump</a:t>
            </a:r>
            <a:r>
              <a:rPr lang="en-US" dirty="0" smtClean="0"/>
              <a:t> 0.72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36" y="1828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28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1959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bunch of currents…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time </a:t>
            </a:r>
            <a:r>
              <a:rPr lang="en-US" dirty="0" err="1"/>
              <a:t>R</a:t>
            </a:r>
            <a:r>
              <a:rPr lang="en-US" baseline="-25000" dirty="0" err="1"/>
              <a:t>pump</a:t>
            </a:r>
            <a:r>
              <a:rPr lang="en-US" dirty="0"/>
              <a:t> 0.72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812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8543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bunch of currents…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time </a:t>
            </a:r>
            <a:r>
              <a:rPr lang="en-US" dirty="0" err="1"/>
              <a:t>R</a:t>
            </a:r>
            <a:r>
              <a:rPr lang="en-US" baseline="-25000" dirty="0" err="1"/>
              <a:t>pump</a:t>
            </a:r>
            <a:r>
              <a:rPr lang="en-US" dirty="0"/>
              <a:t> 0.72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4" y="17526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28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8543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Greenwald fraction vs.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p</a:t>
            </a:r>
            <a:r>
              <a:rPr lang="en-US" dirty="0" smtClean="0"/>
              <a:t> and pump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3400"/>
            <a:ext cx="9110472" cy="2091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2" y="1870710"/>
            <a:ext cx="9110472" cy="2091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4320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Greenwald fraction vs. </a:t>
            </a:r>
            <a:r>
              <a:rPr lang="en-US" dirty="0" err="1"/>
              <a:t>I</a:t>
            </a:r>
            <a:r>
              <a:rPr lang="en-US" baseline="-25000" dirty="0" err="1"/>
              <a:t>p</a:t>
            </a:r>
            <a:r>
              <a:rPr lang="en-US" dirty="0"/>
              <a:t> and </a:t>
            </a:r>
            <a:r>
              <a:rPr lang="en-US" dirty="0" smtClean="0"/>
              <a:t>R</a:t>
            </a:r>
            <a:r>
              <a:rPr lang="en-US" baseline="-25000" dirty="0" smtClean="0"/>
              <a:t>OSP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0"/>
            <a:ext cx="9110472" cy="2091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400"/>
            <a:ext cx="9110472" cy="2091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5010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234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2-pt model (sort of) used to estimate nesep</vt:lpstr>
      <vt:lpstr>Pressure vs. density, 1MA</vt:lpstr>
      <vt:lpstr>A bunch of currents…</vt:lpstr>
      <vt:lpstr>A bunch of currents…</vt:lpstr>
      <vt:lpstr>A bunch of currents…</vt:lpstr>
      <vt:lpstr>Greenwald fraction vs. Ip and pump location</vt:lpstr>
      <vt:lpstr>Greenwald fraction vs. Ip and ROSP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Canik, John</dc:creator>
  <cp:lastModifiedBy>Canik, John</cp:lastModifiedBy>
  <cp:revision>25</cp:revision>
  <dcterms:created xsi:type="dcterms:W3CDTF">2006-08-16T00:00:00Z</dcterms:created>
  <dcterms:modified xsi:type="dcterms:W3CDTF">2012-03-22T20:33:50Z</dcterms:modified>
</cp:coreProperties>
</file>