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67" r:id="rId3"/>
    <p:sldId id="278" r:id="rId4"/>
    <p:sldId id="277" r:id="rId5"/>
    <p:sldId id="279" r:id="rId6"/>
    <p:sldId id="269" r:id="rId7"/>
    <p:sldId id="270" r:id="rId8"/>
    <p:sldId id="271" r:id="rId9"/>
    <p:sldId id="262" r:id="rId10"/>
    <p:sldId id="263" r:id="rId11"/>
    <p:sldId id="265" r:id="rId12"/>
    <p:sldId id="264" r:id="rId13"/>
    <p:sldId id="266" r:id="rId14"/>
    <p:sldId id="272" r:id="rId15"/>
    <p:sldId id="273" r:id="rId16"/>
    <p:sldId id="274" r:id="rId17"/>
    <p:sldId id="275" r:id="rId18"/>
    <p:sldId id="276" r:id="rId19"/>
    <p:sldId id="258" r:id="rId20"/>
    <p:sldId id="259" r:id="rId21"/>
    <p:sldId id="260" r:id="rId22"/>
    <p:sldId id="257" r:id="rId23"/>
    <p:sldId id="26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33"/>
    <a:srgbClr val="33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E953F-E63A-45C1-84BC-3566DD38BE69}" type="datetimeFigureOut">
              <a:rPr lang="en-US" smtClean="0"/>
              <a:t>6/25/2012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1D9CC-9587-4433-BD0B-174954C4DF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93466-7194-4017-9FE7-7D27836A5562}" type="datetime1">
              <a:rPr lang="en-US" smtClean="0"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48A5F-0A31-4754-97EF-E827E25C4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F9AC6-5C0F-40A7-AFC6-8946DEDC79B9}" type="datetime1">
              <a:rPr lang="en-US" smtClean="0"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6902-7DA3-45D4-AB7A-F387FF357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66FFB-559D-4D69-A6C6-2001B5777495}" type="datetime1">
              <a:rPr lang="en-US" smtClean="0"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AB6D2-7376-43BA-B2BF-66F777626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00FF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414BE-1D8C-4A83-9079-C9AA9D13C00C}" type="datetime1">
              <a:rPr lang="en-US" smtClean="0"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F5492-194B-427A-9EC8-2B8D26CCA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F35DB-ABA9-4440-909A-F0CF87B1A5E2}" type="datetime1">
              <a:rPr lang="en-US" smtClean="0"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6C88F-BD71-49A1-8309-9F7A592E6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A8EC5-5B58-4BEC-9CF8-D3693331DA06}" type="datetime1">
              <a:rPr lang="en-US" smtClean="0"/>
              <a:t>6/25/2012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3AE2F-801E-495D-A96F-B91720CD0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11EA4-C5D4-4653-A0AF-E1AE05353F57}" type="datetime1">
              <a:rPr lang="en-US" smtClean="0"/>
              <a:t>6/25/2012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16C13-7832-4C16-933A-A249A9A99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E707C-AE6A-489C-A560-BB2485800368}" type="datetime1">
              <a:rPr lang="en-US" smtClean="0"/>
              <a:t>6/25/2012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CC9E4-9273-412F-8C5D-6AC932F7C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BA294-31D6-4FB9-B824-EF4050456DBD}" type="datetime1">
              <a:rPr lang="en-US" smtClean="0"/>
              <a:t>6/25/2012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D14C7-72F6-4854-96BF-36BB6D5E1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717F5-1392-45E9-BD5C-1C74E2041D08}" type="datetime1">
              <a:rPr lang="en-US" smtClean="0"/>
              <a:t>6/25/2012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57CAD-8CCC-4DAD-AE45-39E867EB2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7DFF3-9F28-419D-9DEA-41432DBC4D67}" type="datetime1">
              <a:rPr lang="en-US" smtClean="0"/>
              <a:t>6/25/2012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9BC1-E1AF-4C34-91E0-518B63AC0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ED03AD-1196-45AC-A743-AFB6E482BE49}" type="datetime1">
              <a:rPr lang="en-US" smtClean="0"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D3447D-8873-44BD-AE72-A8FF365F3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772400" cy="1470025"/>
          </a:xfrm>
        </p:spPr>
        <p:txBody>
          <a:bodyPr/>
          <a:lstStyle/>
          <a:p>
            <a:r>
              <a:rPr lang="en-US" sz="3200" dirty="0" smtClean="0"/>
              <a:t>Overview + Preliminary </a:t>
            </a:r>
            <a:r>
              <a:rPr lang="en-US" sz="3200" dirty="0" smtClean="0"/>
              <a:t>results from EAST experiments studying relative particle pumping of lithium and </a:t>
            </a:r>
            <a:r>
              <a:rPr lang="en-US" sz="3200" dirty="0" err="1" smtClean="0"/>
              <a:t>cryo</a:t>
            </a:r>
            <a:r>
              <a:rPr lang="en-US" sz="3200" dirty="0" smtClean="0"/>
              <a:t>-pumping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23622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Jon </a:t>
            </a:r>
            <a:r>
              <a:rPr lang="en-US" dirty="0" smtClean="0">
                <a:solidFill>
                  <a:srgbClr val="0000FF"/>
                </a:solidFill>
              </a:rPr>
              <a:t>Menard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M. </a:t>
            </a:r>
            <a:r>
              <a:rPr lang="en-US" sz="2400" dirty="0" err="1" smtClean="0">
                <a:solidFill>
                  <a:srgbClr val="0000FF"/>
                </a:solidFill>
              </a:rPr>
              <a:t>Jaworski</a:t>
            </a:r>
            <a:r>
              <a:rPr lang="en-US" sz="2400" dirty="0" smtClean="0">
                <a:solidFill>
                  <a:srgbClr val="0000FF"/>
                </a:solidFill>
              </a:rPr>
              <a:t>, D. Mueller, E. </a:t>
            </a:r>
            <a:r>
              <a:rPr lang="en-US" sz="2400" dirty="0" err="1" smtClean="0">
                <a:solidFill>
                  <a:srgbClr val="0000FF"/>
                </a:solidFill>
              </a:rPr>
              <a:t>Kolemen</a:t>
            </a:r>
            <a:r>
              <a:rPr lang="en-US" sz="2400" dirty="0" smtClean="0">
                <a:solidFill>
                  <a:srgbClr val="0000FF"/>
                </a:solidFill>
              </a:rPr>
              <a:t>, K. </a:t>
            </a:r>
            <a:r>
              <a:rPr lang="en-US" sz="2400" dirty="0" err="1" smtClean="0">
                <a:solidFill>
                  <a:srgbClr val="0000FF"/>
                </a:solidFill>
              </a:rPr>
              <a:t>Tritz</a:t>
            </a:r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NSTX-U Physics Meeting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June 25, 2012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6324600"/>
            <a:ext cx="11668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6153150"/>
            <a:ext cx="8477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63246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6324600"/>
            <a:ext cx="1400175" cy="40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48A5F-0A31-4754-97EF-E827E25C4DB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Results of early </a:t>
            </a:r>
            <a:r>
              <a:rPr lang="en-US" sz="3200" b="1" dirty="0" smtClean="0"/>
              <a:t>DRSEP scan with fresh </a:t>
            </a:r>
            <a:r>
              <a:rPr lang="en-US" sz="3200" b="1" dirty="0" smtClean="0"/>
              <a:t>Lithium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371600"/>
            <a:ext cx="4495800" cy="5181600"/>
          </a:xfrm>
        </p:spPr>
        <p:txBody>
          <a:bodyPr/>
          <a:lstStyle/>
          <a:p>
            <a:r>
              <a:rPr lang="en-US" sz="2400" dirty="0" smtClean="0"/>
              <a:t>USN and DND have strongest pump-out as evidenced by higher integrated SMBI gas required to maintain density</a:t>
            </a:r>
          </a:p>
          <a:p>
            <a:r>
              <a:rPr lang="en-US" sz="2400" dirty="0" smtClean="0"/>
              <a:t>LSN has less pumping</a:t>
            </a:r>
          </a:p>
          <a:p>
            <a:pPr lvl="1"/>
            <a:r>
              <a:rPr lang="en-US" sz="2000" dirty="0" smtClean="0"/>
              <a:t>C</a:t>
            </a:r>
            <a:r>
              <a:rPr lang="en-US" sz="2000" dirty="0" smtClean="0"/>
              <a:t>ounter-intuitive given </a:t>
            </a:r>
            <a:r>
              <a:rPr lang="en-US" sz="2000" dirty="0" err="1" smtClean="0"/>
              <a:t>cryo</a:t>
            </a:r>
            <a:r>
              <a:rPr lang="en-US" sz="2000" dirty="0" smtClean="0"/>
              <a:t>-pumping is on bottom of machine</a:t>
            </a:r>
          </a:p>
          <a:p>
            <a:pPr lvl="1"/>
            <a:r>
              <a:rPr lang="en-US" sz="2000" dirty="0" smtClean="0"/>
              <a:t>Possible role of drifts?</a:t>
            </a:r>
          </a:p>
          <a:p>
            <a:pPr lvl="1"/>
            <a:r>
              <a:rPr lang="en-US" sz="2000" dirty="0" smtClean="0"/>
              <a:t>Or up/down asymmetries in Li?</a:t>
            </a:r>
          </a:p>
          <a:p>
            <a:r>
              <a:rPr lang="en-US" sz="2400" dirty="0" smtClean="0"/>
              <a:t>Have asked for reversed B</a:t>
            </a:r>
            <a:r>
              <a:rPr lang="en-US" sz="2400" baseline="-25000" dirty="0" smtClean="0"/>
              <a:t>T</a:t>
            </a:r>
          </a:p>
          <a:p>
            <a:pPr lvl="1"/>
            <a:r>
              <a:rPr lang="en-US" sz="2000" dirty="0" smtClean="0"/>
              <a:t>Due to small remaining run-time this year, likely won’t get…</a:t>
            </a:r>
            <a:endParaRPr lang="en-US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66800"/>
            <a:ext cx="4343400" cy="552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F5492-194B-427A-9EC8-2B8D26CCAAE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Degradation of </a:t>
            </a:r>
            <a:r>
              <a:rPr lang="en-US" sz="3200" b="1" dirty="0" smtClean="0"/>
              <a:t>strong Li pumping observed</a:t>
            </a:r>
            <a:endParaRPr lang="en-US" sz="32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52600"/>
            <a:ext cx="4343400" cy="3962400"/>
          </a:xfrm>
        </p:spPr>
        <p:txBody>
          <a:bodyPr/>
          <a:lstStyle/>
          <a:p>
            <a:r>
              <a:rPr lang="en-US" sz="2400" dirty="0" smtClean="0"/>
              <a:t>Compare shots with same magnetic balance but similar increment in shot number</a:t>
            </a:r>
          </a:p>
          <a:p>
            <a:endParaRPr lang="en-US" sz="2400" dirty="0" smtClean="0"/>
          </a:p>
          <a:p>
            <a:r>
              <a:rPr lang="en-US" sz="2400" dirty="0" smtClean="0"/>
              <a:t>Observe 30-50</a:t>
            </a:r>
            <a:r>
              <a:rPr lang="en-US" sz="2400" dirty="0" smtClean="0"/>
              <a:t>% reduction in </a:t>
            </a:r>
            <a:r>
              <a:rPr lang="en-US" sz="2400" dirty="0" smtClean="0"/>
              <a:t>pumping after </a:t>
            </a:r>
            <a:r>
              <a:rPr lang="en-US" sz="2400" dirty="0" smtClean="0"/>
              <a:t>6-8 </a:t>
            </a:r>
            <a:r>
              <a:rPr lang="en-US" sz="2400" dirty="0" smtClean="0"/>
              <a:t>shots</a:t>
            </a:r>
          </a:p>
          <a:p>
            <a:endParaRPr lang="en-US" sz="2400" dirty="0" smtClean="0"/>
          </a:p>
          <a:p>
            <a:r>
              <a:rPr lang="en-US" sz="2400" dirty="0" smtClean="0"/>
              <a:t>Each shot  ~10s </a:t>
            </a:r>
            <a:r>
              <a:rPr lang="en-US" sz="2400" dirty="0" smtClean="0">
                <a:sym typeface="Wingdings" pitchFamily="2" charset="2"/>
              </a:rPr>
              <a:t> 60-80 shot seconds of strong Li pumping</a:t>
            </a:r>
            <a:endParaRPr lang="en-U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66800"/>
            <a:ext cx="4300538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F5492-194B-427A-9EC8-2B8D26CCAAE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USN vs. LSN, scan of LSN strike-point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371600"/>
            <a:ext cx="4419600" cy="4800600"/>
          </a:xfrm>
        </p:spPr>
        <p:txBody>
          <a:bodyPr/>
          <a:lstStyle/>
          <a:p>
            <a:r>
              <a:rPr lang="en-US" sz="2400" dirty="0" smtClean="0"/>
              <a:t>Pump-out is quite sensitive to exact location of strike-point</a:t>
            </a:r>
          </a:p>
          <a:p>
            <a:r>
              <a:rPr lang="en-US" sz="2400" dirty="0" smtClean="0"/>
              <a:t>After upper lithium pumping has degraded, USN and LSN reference are similar</a:t>
            </a:r>
          </a:p>
          <a:p>
            <a:r>
              <a:rPr lang="en-US" sz="2400" dirty="0" smtClean="0"/>
              <a:t>-2cm shift = weakest pumping</a:t>
            </a:r>
          </a:p>
          <a:p>
            <a:pPr lvl="1"/>
            <a:r>
              <a:rPr lang="en-US" sz="2000" dirty="0" smtClean="0"/>
              <a:t>Li and D accumulation in private flux region?</a:t>
            </a:r>
          </a:p>
          <a:p>
            <a:r>
              <a:rPr lang="en-US" sz="2400" dirty="0" smtClean="0"/>
              <a:t>-</a:t>
            </a:r>
            <a:r>
              <a:rPr lang="en-US" sz="2400" dirty="0" smtClean="0"/>
              <a:t>4cm </a:t>
            </a:r>
            <a:r>
              <a:rPr lang="en-US" sz="2400" dirty="0" smtClean="0"/>
              <a:t>strongest</a:t>
            </a:r>
          </a:p>
          <a:p>
            <a:pPr lvl="1"/>
            <a:r>
              <a:rPr lang="en-US" sz="2000" dirty="0" smtClean="0"/>
              <a:t>Reason unclear – possible role of proximity to </a:t>
            </a:r>
            <a:r>
              <a:rPr lang="en-US" sz="2000" dirty="0" err="1" smtClean="0"/>
              <a:t>cryo</a:t>
            </a:r>
            <a:r>
              <a:rPr lang="en-US" sz="2000" dirty="0" smtClean="0"/>
              <a:t>?  (see later part of talk)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" y="1143000"/>
            <a:ext cx="4236244" cy="539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14600" y="2743200"/>
            <a:ext cx="1447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2938790"/>
            <a:ext cx="22653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339933"/>
                </a:solidFill>
              </a:rPr>
              <a:t>(4cm away from </a:t>
            </a:r>
            <a:r>
              <a:rPr lang="en-US" sz="1100" b="1" dirty="0" err="1" smtClean="0">
                <a:solidFill>
                  <a:srgbClr val="339933"/>
                </a:solidFill>
              </a:rPr>
              <a:t>cryo</a:t>
            </a:r>
            <a:r>
              <a:rPr lang="en-US" sz="1100" b="1" dirty="0" smtClean="0">
                <a:solidFill>
                  <a:srgbClr val="339933"/>
                </a:solidFill>
              </a:rPr>
              <a:t>-entrance)</a:t>
            </a:r>
            <a:endParaRPr lang="en-US" sz="1100" b="1" dirty="0">
              <a:solidFill>
                <a:srgbClr val="33993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F5492-194B-427A-9EC8-2B8D26CCAAE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z="3200" b="1" dirty="0" smtClean="0"/>
              <a:t>ICRF initially acts as modest particle source,</a:t>
            </a:r>
            <a:br>
              <a:rPr lang="en-US" sz="3200" b="1" dirty="0" smtClean="0"/>
            </a:br>
            <a:r>
              <a:rPr lang="en-US" sz="3200" b="1" dirty="0" smtClean="0"/>
              <a:t>but is conditioned after 3-4 shots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2675" y="1096606"/>
            <a:ext cx="4352925" cy="56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F5492-194B-427A-9EC8-2B8D26CCAAE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LH+ICRF H-mode with nominal LSN </a:t>
            </a:r>
            <a:r>
              <a:rPr lang="en-US" sz="3200" b="1" dirty="0" smtClean="0"/>
              <a:t>strike-point</a:t>
            </a:r>
            <a:endParaRPr lang="en-US" sz="32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143000"/>
            <a:ext cx="4191000" cy="5181600"/>
          </a:xfrm>
        </p:spPr>
        <p:txBody>
          <a:bodyPr/>
          <a:lstStyle/>
          <a:p>
            <a:r>
              <a:rPr lang="en-US" sz="2400" dirty="0" smtClean="0"/>
              <a:t>Pumping insufficient for very low density </a:t>
            </a:r>
            <a:r>
              <a:rPr lang="en-US" sz="2400" dirty="0" smtClean="0"/>
              <a:t>H-mode</a:t>
            </a:r>
          </a:p>
          <a:p>
            <a:pPr lvl="1"/>
            <a:r>
              <a:rPr lang="en-US" sz="2000" dirty="0" smtClean="0"/>
              <a:t>Density increases ~50% above requested control value</a:t>
            </a:r>
          </a:p>
          <a:p>
            <a:endParaRPr lang="en-US" sz="2400" dirty="0" smtClean="0"/>
          </a:p>
          <a:p>
            <a:r>
              <a:rPr lang="en-US" sz="2400" dirty="0" smtClean="0"/>
              <a:t>Could </a:t>
            </a:r>
            <a:r>
              <a:rPr lang="en-US" sz="2400" dirty="0" smtClean="0"/>
              <a:t>not obtain H-mode with -4cm </a:t>
            </a:r>
            <a:r>
              <a:rPr lang="en-US" sz="2400" dirty="0" smtClean="0"/>
              <a:t>shift</a:t>
            </a:r>
          </a:p>
          <a:p>
            <a:endParaRPr lang="en-US" sz="2400" dirty="0" smtClean="0"/>
          </a:p>
          <a:p>
            <a:r>
              <a:rPr lang="en-US" sz="2400" dirty="0" smtClean="0"/>
              <a:t>Did not spend much time to increase coupling + power</a:t>
            </a:r>
          </a:p>
          <a:p>
            <a:endParaRPr lang="en-US" sz="2400" dirty="0" smtClean="0"/>
          </a:p>
          <a:p>
            <a:r>
              <a:rPr lang="en-US" sz="2400" dirty="0" smtClean="0"/>
              <a:t>Remaining shots done only in L-mode </a:t>
            </a: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7" y="1143000"/>
            <a:ext cx="4157663" cy="545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F5492-194B-427A-9EC8-2B8D26CCAAE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Long-term Li pumping reduction trend </a:t>
            </a:r>
            <a:r>
              <a:rPr lang="en-US" sz="3200" b="1" dirty="0" err="1" smtClean="0"/>
              <a:t>vs</a:t>
            </a:r>
            <a:r>
              <a:rPr lang="en-US" sz="3200" b="1" dirty="0" smtClean="0"/>
              <a:t> shot</a:t>
            </a:r>
            <a:endParaRPr lang="en-US" sz="32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419600" cy="4419600"/>
          </a:xfrm>
        </p:spPr>
        <p:txBody>
          <a:bodyPr/>
          <a:lstStyle/>
          <a:p>
            <a:r>
              <a:rPr lang="en-US" sz="2800" dirty="0" smtClean="0"/>
              <a:t>Pumping decreased factor of 2 after 20-25 </a:t>
            </a:r>
            <a:r>
              <a:rPr lang="en-US" sz="2800" dirty="0" smtClean="0"/>
              <a:t>shots</a:t>
            </a:r>
          </a:p>
          <a:p>
            <a:pPr lvl="1"/>
            <a:r>
              <a:rPr lang="en-US" sz="2400" dirty="0" smtClean="0"/>
              <a:t>200-250 shot seconds</a:t>
            </a:r>
          </a:p>
          <a:p>
            <a:endParaRPr lang="en-US" sz="2800" dirty="0" smtClean="0"/>
          </a:p>
          <a:p>
            <a:r>
              <a:rPr lang="en-US" sz="2800" dirty="0" smtClean="0"/>
              <a:t>Suggests </a:t>
            </a:r>
            <a:r>
              <a:rPr lang="en-US" sz="2800" dirty="0" smtClean="0"/>
              <a:t>significant </a:t>
            </a:r>
            <a:r>
              <a:rPr lang="en-US" sz="2800" dirty="0" err="1" smtClean="0"/>
              <a:t>passivation</a:t>
            </a:r>
            <a:r>
              <a:rPr lang="en-US" sz="2800" dirty="0" smtClean="0"/>
              <a:t> of </a:t>
            </a:r>
            <a:r>
              <a:rPr lang="en-US" sz="2800" dirty="0" smtClean="0"/>
              <a:t>fresh Li</a:t>
            </a:r>
          </a:p>
          <a:p>
            <a:endParaRPr lang="en-US" sz="2800" dirty="0" smtClean="0"/>
          </a:p>
          <a:p>
            <a:r>
              <a:rPr lang="en-US" sz="2800" dirty="0" smtClean="0"/>
              <a:t>Li pumping largely saturated (see next slides)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4" y="1066800"/>
            <a:ext cx="4336256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F5492-194B-427A-9EC8-2B8D26CCAAE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200" b="1" dirty="0" smtClean="0"/>
              <a:t>Reference LSN pumping - weakly </a:t>
            </a:r>
            <a:r>
              <a:rPr lang="en-US" sz="3200" b="1" dirty="0" smtClean="0"/>
              <a:t>dependent on </a:t>
            </a:r>
            <a:r>
              <a:rPr lang="en-US" sz="3200" b="1" dirty="0" err="1" smtClean="0"/>
              <a:t>cryo</a:t>
            </a:r>
            <a:endParaRPr lang="en-US" sz="32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71600"/>
            <a:ext cx="4572000" cy="4953000"/>
          </a:xfrm>
        </p:spPr>
        <p:txBody>
          <a:bodyPr/>
          <a:lstStyle/>
          <a:p>
            <a:r>
              <a:rPr lang="en-US" sz="2800" dirty="0" smtClean="0"/>
              <a:t>Pumping of </a:t>
            </a:r>
            <a:r>
              <a:rPr lang="en-US" sz="2800" dirty="0" err="1" smtClean="0"/>
              <a:t>passivated</a:t>
            </a:r>
            <a:r>
              <a:rPr lang="en-US" sz="2800" dirty="0" smtClean="0"/>
              <a:t> Li + </a:t>
            </a:r>
            <a:r>
              <a:rPr lang="en-US" sz="2800" dirty="0" err="1" smtClean="0"/>
              <a:t>cryo</a:t>
            </a:r>
            <a:r>
              <a:rPr lang="en-US" sz="2800" dirty="0" smtClean="0"/>
              <a:t> similar to pumping from ICRF He-glow and warmed (40K) </a:t>
            </a:r>
            <a:r>
              <a:rPr lang="en-US" sz="2800" dirty="0" err="1" smtClean="0"/>
              <a:t>cryo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Pump-out during SMBI notch stronger after ICRF He-glow conditioning</a:t>
            </a:r>
          </a:p>
          <a:p>
            <a:pPr lvl="1"/>
            <a:r>
              <a:rPr lang="en-US" sz="2400" dirty="0" smtClean="0"/>
              <a:t>Possible that ICRF He-glow </a:t>
            </a:r>
            <a:r>
              <a:rPr lang="en-US" sz="2400" dirty="0" err="1" smtClean="0"/>
              <a:t>detraps</a:t>
            </a:r>
            <a:r>
              <a:rPr lang="en-US" sz="2400" dirty="0" smtClean="0"/>
              <a:t> D?  </a:t>
            </a:r>
          </a:p>
          <a:p>
            <a:pPr lvl="1"/>
            <a:r>
              <a:rPr lang="en-US" sz="2400" dirty="0" smtClean="0"/>
              <a:t>Some re-activation of Li?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4250531" cy="546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F5492-194B-427A-9EC8-2B8D26CCAAE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200" b="1" dirty="0" smtClean="0"/>
              <a:t>Pumping with -2cm shift with fresh Li + </a:t>
            </a:r>
            <a:r>
              <a:rPr lang="en-US" sz="3200" b="1" dirty="0" err="1" smtClean="0"/>
              <a:t>cryo</a:t>
            </a:r>
            <a:r>
              <a:rPr lang="en-US" sz="3200" b="1" dirty="0" smtClean="0"/>
              <a:t> </a:t>
            </a:r>
            <a:r>
              <a:rPr lang="en-US" sz="3200" b="1" dirty="0" smtClean="0"/>
              <a:t>weaker than -</a:t>
            </a:r>
            <a:r>
              <a:rPr lang="en-US" sz="3200" b="1" dirty="0" smtClean="0"/>
              <a:t>4cm with </a:t>
            </a:r>
            <a:r>
              <a:rPr lang="en-US" sz="3200" b="1" dirty="0" err="1" smtClean="0"/>
              <a:t>passivated</a:t>
            </a:r>
            <a:r>
              <a:rPr lang="en-US" sz="3200" b="1" dirty="0" smtClean="0"/>
              <a:t> Li and warm </a:t>
            </a:r>
            <a:r>
              <a:rPr lang="en-US" sz="3200" b="1" dirty="0" err="1" smtClean="0"/>
              <a:t>cryo</a:t>
            </a:r>
            <a:r>
              <a:rPr lang="en-US" sz="3200" b="1" dirty="0" smtClean="0"/>
              <a:t> – why?</a:t>
            </a:r>
            <a:endParaRPr lang="en-US" sz="3200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90600"/>
            <a:ext cx="4495800" cy="571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F5492-194B-427A-9EC8-2B8D26CCAAE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Pumping sensitive to strike-point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71600"/>
            <a:ext cx="4343400" cy="5029200"/>
          </a:xfrm>
        </p:spPr>
        <p:txBody>
          <a:bodyPr/>
          <a:lstStyle/>
          <a:p>
            <a:r>
              <a:rPr lang="en-US" sz="2400" dirty="0" smtClean="0"/>
              <a:t>After Li </a:t>
            </a:r>
            <a:r>
              <a:rPr lang="en-US" sz="2400" dirty="0" err="1" smtClean="0"/>
              <a:t>passivation</a:t>
            </a:r>
            <a:r>
              <a:rPr lang="en-US" sz="2400" dirty="0" smtClean="0"/>
              <a:t>, and </a:t>
            </a:r>
            <a:r>
              <a:rPr lang="en-US" sz="2400" dirty="0" err="1" smtClean="0"/>
              <a:t>cryos</a:t>
            </a:r>
            <a:r>
              <a:rPr lang="en-US" sz="2400" dirty="0" smtClean="0"/>
              <a:t> partially warmed, pumping independent of strike-point position except for -4cm</a:t>
            </a:r>
          </a:p>
          <a:p>
            <a:endParaRPr lang="en-US" sz="2400" dirty="0" smtClean="0"/>
          </a:p>
          <a:p>
            <a:r>
              <a:rPr lang="en-US" sz="2400" dirty="0" smtClean="0"/>
              <a:t>Still unclear why -4cm has better pumping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4293394" cy="552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F5492-194B-427A-9EC8-2B8D26CCAAE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159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Day 2 - role of Li vs. </a:t>
            </a:r>
            <a:r>
              <a:rPr lang="en-US" dirty="0" err="1" smtClean="0"/>
              <a:t>cryo</a:t>
            </a:r>
            <a:r>
              <a:rPr lang="en-US" dirty="0" smtClean="0"/>
              <a:t>-pumping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638800"/>
          </a:xfrm>
        </p:spPr>
        <p:txBody>
          <a:bodyPr/>
          <a:lstStyle/>
          <a:p>
            <a:r>
              <a:rPr lang="en-US" sz="2800" dirty="0" smtClean="0"/>
              <a:t>400kA, 2T, 1MW LH – no ICRF, stay in L-mode</a:t>
            </a:r>
          </a:p>
          <a:p>
            <a:r>
              <a:rPr lang="en-US" sz="2800" dirty="0" smtClean="0"/>
              <a:t>This time with fresh lithium, no </a:t>
            </a:r>
            <a:r>
              <a:rPr lang="en-US" sz="2800" dirty="0" err="1" smtClean="0"/>
              <a:t>cryo</a:t>
            </a:r>
            <a:r>
              <a:rPr lang="en-US" sz="2800" dirty="0" smtClean="0"/>
              <a:t>-pumping (T=40K)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SMBI not available for density feedback control</a:t>
            </a:r>
          </a:p>
          <a:p>
            <a:r>
              <a:rPr lang="en-US" sz="2800" dirty="0" smtClean="0"/>
              <a:t>Spent ~10 shots optimizing waveform for low-field-side gas fueling including increased integral gains for density feedback control, improved DRSEP transition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Achieved good control of gas and electron density:  </a:t>
            </a:r>
          </a:p>
          <a:p>
            <a:pPr lvl="1"/>
            <a:r>
              <a:rPr lang="en-US" sz="2400" dirty="0" smtClean="0">
                <a:solidFill>
                  <a:srgbClr val="00B050"/>
                </a:solidFill>
              </a:rPr>
              <a:t>square-wave and impulse (turn-off) pumping response</a:t>
            </a:r>
          </a:p>
          <a:p>
            <a:r>
              <a:rPr lang="en-US" sz="2800" dirty="0" smtClean="0"/>
              <a:t>Li trends = similar results as previous day: </a:t>
            </a:r>
          </a:p>
          <a:p>
            <a:pPr lvl="1"/>
            <a:r>
              <a:rPr lang="en-US" sz="2400" dirty="0" smtClean="0"/>
              <a:t>USN and DND have more rapid pump-out than LSN</a:t>
            </a:r>
          </a:p>
          <a:p>
            <a:pPr lvl="1"/>
            <a:r>
              <a:rPr lang="en-US" sz="2400" dirty="0" smtClean="0"/>
              <a:t>Observed reduction in Li pumping by 8-10 shots</a:t>
            </a:r>
          </a:p>
          <a:p>
            <a:pPr lvl="1"/>
            <a:r>
              <a:rPr lang="en-US" sz="2400" dirty="0" smtClean="0"/>
              <a:t>Stationary pumping conditions by ~20 shots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F5492-194B-427A-9EC8-2B8D26CCAAE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 smtClean="0"/>
              <a:t>2 EAST experiments proposed by </a:t>
            </a:r>
            <a:br>
              <a:rPr lang="en-US" sz="4000" dirty="0" smtClean="0"/>
            </a:br>
            <a:r>
              <a:rPr lang="en-US" sz="4000" dirty="0" smtClean="0"/>
              <a:t>J. Menard, M. </a:t>
            </a:r>
            <a:r>
              <a:rPr lang="en-US" sz="4000" dirty="0" err="1" smtClean="0"/>
              <a:t>Jaworski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91600" cy="4876800"/>
          </a:xfrm>
        </p:spPr>
        <p:txBody>
          <a:bodyPr/>
          <a:lstStyle/>
          <a:p>
            <a:r>
              <a:rPr lang="en-US" sz="2400" dirty="0" smtClean="0"/>
              <a:t>JM: “Particle </a:t>
            </a:r>
            <a:r>
              <a:rPr lang="en-US" sz="2400" dirty="0" smtClean="0"/>
              <a:t>control comparison between </a:t>
            </a:r>
            <a:r>
              <a:rPr lang="en-US" sz="2400" dirty="0" smtClean="0"/>
              <a:t>lithium &amp; </a:t>
            </a:r>
            <a:r>
              <a:rPr lang="en-US" sz="2400" dirty="0" err="1" smtClean="0"/>
              <a:t>cryo</a:t>
            </a:r>
            <a:r>
              <a:rPr lang="en-US" sz="2400" dirty="0" smtClean="0"/>
              <a:t>-pumping”</a:t>
            </a:r>
          </a:p>
          <a:p>
            <a:pPr lvl="1"/>
            <a:r>
              <a:rPr lang="en-US" sz="2000" dirty="0" smtClean="0"/>
              <a:t>Goal: characterize </a:t>
            </a:r>
            <a:r>
              <a:rPr lang="en-US" sz="2000" dirty="0" smtClean="0"/>
              <a:t>the separate contributions of </a:t>
            </a:r>
            <a:r>
              <a:rPr lang="en-US" sz="2000" dirty="0" smtClean="0"/>
              <a:t>Li wall </a:t>
            </a:r>
            <a:r>
              <a:rPr lang="en-US" sz="2000" dirty="0" smtClean="0"/>
              <a:t>conditioning and </a:t>
            </a:r>
            <a:r>
              <a:rPr lang="en-US" sz="2000" dirty="0" err="1" smtClean="0"/>
              <a:t>cryos</a:t>
            </a:r>
            <a:endParaRPr lang="en-US" sz="2000" dirty="0" smtClean="0"/>
          </a:p>
          <a:p>
            <a:pPr lvl="1"/>
            <a:r>
              <a:rPr lang="en-US" sz="2000" dirty="0" smtClean="0"/>
              <a:t>Assess </a:t>
            </a:r>
            <a:r>
              <a:rPr lang="en-US" sz="2000" dirty="0" smtClean="0"/>
              <a:t>the persistence of deuterium pumping from lithium</a:t>
            </a:r>
            <a:endParaRPr lang="en-US" sz="2000" dirty="0" smtClean="0"/>
          </a:p>
          <a:p>
            <a:r>
              <a:rPr lang="en-US" sz="2400" dirty="0" smtClean="0"/>
              <a:t>MJ: “Evaporated </a:t>
            </a:r>
            <a:r>
              <a:rPr lang="en-US" sz="2400" dirty="0" smtClean="0"/>
              <a:t>lithium coating lifetimes on </a:t>
            </a:r>
            <a:r>
              <a:rPr lang="en-US" sz="2400" dirty="0" smtClean="0"/>
              <a:t>EAST </a:t>
            </a:r>
            <a:r>
              <a:rPr lang="en-US" sz="2400" dirty="0" err="1" smtClean="0"/>
              <a:t>Tokamak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000" dirty="0" smtClean="0"/>
              <a:t>Goal:  study </a:t>
            </a:r>
            <a:r>
              <a:rPr lang="en-US" sz="2000" dirty="0" smtClean="0"/>
              <a:t>the evolution of </a:t>
            </a:r>
            <a:r>
              <a:rPr lang="en-US" sz="2000" dirty="0" err="1" smtClean="0"/>
              <a:t>divertor</a:t>
            </a:r>
            <a:r>
              <a:rPr lang="en-US" sz="2000" dirty="0" smtClean="0"/>
              <a:t> conditions during long-pulse experiments on </a:t>
            </a:r>
            <a:r>
              <a:rPr lang="en-US" sz="2000" dirty="0" smtClean="0"/>
              <a:t>EAST</a:t>
            </a:r>
          </a:p>
          <a:p>
            <a:pPr lvl="1"/>
            <a:r>
              <a:rPr lang="en-US" sz="2000" dirty="0" smtClean="0"/>
              <a:t>Langmuir Probes, filter-scopes to </a:t>
            </a:r>
            <a:r>
              <a:rPr lang="en-US" sz="2000" dirty="0" smtClean="0"/>
              <a:t>monitor local conditions over </a:t>
            </a:r>
            <a:r>
              <a:rPr lang="en-US" sz="2000" dirty="0" smtClean="0"/>
              <a:t>time, correlate with performance</a:t>
            </a:r>
          </a:p>
          <a:p>
            <a:r>
              <a:rPr lang="en-US" sz="2400" dirty="0" smtClean="0"/>
              <a:t>Our experiments above were combined, and shot-plan further  combined with another experiment studying H and L-mode access (and pumping) vs. strike-point position by </a:t>
            </a:r>
            <a:r>
              <a:rPr lang="en-US" sz="2400" dirty="0" err="1" smtClean="0"/>
              <a:t>Qingsheng</a:t>
            </a:r>
            <a:r>
              <a:rPr lang="en-US" sz="2400" dirty="0" smtClean="0"/>
              <a:t> </a:t>
            </a:r>
            <a:r>
              <a:rPr lang="en-US" sz="2400" dirty="0" err="1" smtClean="0"/>
              <a:t>Hu</a:t>
            </a:r>
            <a:r>
              <a:rPr lang="en-US" sz="2400" dirty="0" smtClean="0"/>
              <a:t> (ASIPP) </a:t>
            </a:r>
            <a:r>
              <a:rPr lang="en-US" sz="2400" dirty="0" smtClean="0"/>
              <a:t>and </a:t>
            </a:r>
            <a:r>
              <a:rPr lang="en-US" sz="2400" dirty="0" err="1" smtClean="0"/>
              <a:t>Zhenfing</a:t>
            </a:r>
            <a:r>
              <a:rPr lang="en-US" sz="2400" dirty="0" smtClean="0"/>
              <a:t> Ding (Dalian </a:t>
            </a:r>
            <a:r>
              <a:rPr lang="en-US" sz="2400" dirty="0" smtClean="0"/>
              <a:t>University of </a:t>
            </a:r>
            <a:r>
              <a:rPr lang="en-US" sz="2400" dirty="0" smtClean="0"/>
              <a:t>Technology)</a:t>
            </a:r>
          </a:p>
          <a:p>
            <a:r>
              <a:rPr lang="en-US" sz="2400" dirty="0" smtClean="0"/>
              <a:t>Got ~80 shots over 2 days</a:t>
            </a:r>
          </a:p>
          <a:p>
            <a:pPr lvl="1"/>
            <a:r>
              <a:rPr lang="en-US" sz="2000" dirty="0" smtClean="0"/>
              <a:t>Day 1 was from ~12PM to 1AM, Day 2 from ~12PM to ~5PM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F5492-194B-427A-9EC8-2B8D26CCAAE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159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Day 2 – optimization of </a:t>
            </a:r>
            <a:r>
              <a:rPr lang="en-US" dirty="0" err="1" smtClean="0"/>
              <a:t>cryo</a:t>
            </a:r>
            <a:r>
              <a:rPr lang="en-US" dirty="0" smtClean="0"/>
              <a:t>-pumping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1447800"/>
          </a:xfrm>
        </p:spPr>
        <p:txBody>
          <a:bodyPr/>
          <a:lstStyle/>
          <a:p>
            <a:r>
              <a:rPr lang="en-US" sz="2800" dirty="0" smtClean="0"/>
              <a:t>Performed X-point height scan with </a:t>
            </a:r>
            <a:r>
              <a:rPr lang="en-US" sz="2800" dirty="0" err="1" smtClean="0"/>
              <a:t>cryo</a:t>
            </a:r>
            <a:r>
              <a:rPr lang="en-US" sz="2800" dirty="0" smtClean="0"/>
              <a:t> </a:t>
            </a:r>
            <a:r>
              <a:rPr lang="en-US" sz="2800" dirty="0" smtClean="0"/>
              <a:t>cold (8K)</a:t>
            </a:r>
          </a:p>
          <a:p>
            <a:pPr lvl="1"/>
            <a:r>
              <a:rPr lang="en-US" sz="2400" dirty="0" smtClean="0"/>
              <a:t>Tried shifts relative to reference LSN:  -2, -4, -6, -8, -10cm</a:t>
            </a:r>
          </a:p>
          <a:p>
            <a:r>
              <a:rPr lang="en-US" sz="2800" dirty="0" smtClean="0"/>
              <a:t>Only -8cm case exhibited increased particle pumping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622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F5492-194B-427A-9EC8-2B8D26CCAAE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err="1" smtClean="0"/>
              <a:t>Cryo</a:t>
            </a:r>
            <a:r>
              <a:rPr lang="en-US" sz="3600" dirty="0" smtClean="0"/>
              <a:t>-pumping sensitive to strike-pt position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343400" y="2438400"/>
            <a:ext cx="4572000" cy="4191000"/>
          </a:xfrm>
        </p:spPr>
        <p:txBody>
          <a:bodyPr/>
          <a:lstStyle/>
          <a:p>
            <a:r>
              <a:rPr lang="en-US" sz="2800" dirty="0" smtClean="0"/>
              <a:t>Case with increased density pump-out places strike-point directly at </a:t>
            </a:r>
            <a:r>
              <a:rPr lang="en-US" sz="2800" dirty="0" err="1" smtClean="0"/>
              <a:t>divertor</a:t>
            </a:r>
            <a:r>
              <a:rPr lang="en-US" sz="2800" dirty="0" smtClean="0"/>
              <a:t> corner (plenum entrance)</a:t>
            </a:r>
          </a:p>
          <a:p>
            <a:r>
              <a:rPr lang="en-US" sz="2800" dirty="0" smtClean="0"/>
              <a:t>Other nearby shapes do not show significant pumping</a:t>
            </a:r>
          </a:p>
          <a:p>
            <a:r>
              <a:rPr lang="en-US" sz="2800" dirty="0" smtClean="0"/>
              <a:t>Implies precise strike-point control likely needed for particle control with </a:t>
            </a:r>
            <a:r>
              <a:rPr lang="en-US" sz="2800" dirty="0" err="1" smtClean="0"/>
              <a:t>cryo</a:t>
            </a:r>
            <a:endParaRPr lang="en-US" sz="28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257" y="685800"/>
            <a:ext cx="3736343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2895600" y="3962400"/>
            <a:ext cx="1676400" cy="533400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F5492-194B-427A-9EC8-2B8D26CCAAE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159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Clear dependence on </a:t>
            </a:r>
            <a:r>
              <a:rPr lang="en-US" sz="3600" dirty="0" err="1" smtClean="0"/>
              <a:t>cryo</a:t>
            </a:r>
            <a:r>
              <a:rPr lang="en-US" sz="3600" dirty="0" smtClean="0"/>
              <a:t> temperature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609600"/>
          </a:xfrm>
        </p:spPr>
        <p:txBody>
          <a:bodyPr/>
          <a:lstStyle/>
          <a:p>
            <a:r>
              <a:rPr lang="en-US" sz="2800" dirty="0" smtClean="0"/>
              <a:t>As expected, pump only effective below 20K (D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freezing)</a:t>
            </a:r>
          </a:p>
          <a:p>
            <a:endParaRPr lang="en-US" sz="2800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096793" cy="52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0" y="2590800"/>
            <a:ext cx="3050195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outlet</a:t>
            </a:r>
            <a:r>
              <a:rPr lang="en-US" sz="2800" b="1" dirty="0" smtClean="0"/>
              <a:t>:  30K, </a:t>
            </a:r>
            <a:r>
              <a:rPr lang="en-US" sz="2800" b="1" dirty="0" smtClean="0">
                <a:solidFill>
                  <a:srgbClr val="FF0000"/>
                </a:solidFill>
              </a:rPr>
              <a:t>20K</a:t>
            </a:r>
            <a:r>
              <a:rPr lang="en-US" sz="2800" b="1" dirty="0" smtClean="0"/>
              <a:t>, </a:t>
            </a:r>
            <a:r>
              <a:rPr lang="en-US" sz="2800" b="1" dirty="0" smtClean="0">
                <a:solidFill>
                  <a:srgbClr val="0000FF"/>
                </a:solidFill>
              </a:rPr>
              <a:t>8K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F5492-194B-427A-9EC8-2B8D26CCAAE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762000"/>
          </a:xfrm>
        </p:spPr>
        <p:txBody>
          <a:bodyPr/>
          <a:lstStyle/>
          <a:p>
            <a:r>
              <a:rPr lang="en-US" sz="4000" b="1" dirty="0" smtClean="0"/>
              <a:t>Summary conclusions from experiment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791200"/>
          </a:xfrm>
        </p:spPr>
        <p:txBody>
          <a:bodyPr/>
          <a:lstStyle/>
          <a:p>
            <a:r>
              <a:rPr lang="en-US" sz="2800" dirty="0" smtClean="0"/>
              <a:t>Pumping from Li dominates reference LSN, since reference LSN has little/no </a:t>
            </a:r>
            <a:r>
              <a:rPr lang="en-US" sz="2800" dirty="0" err="1" smtClean="0"/>
              <a:t>cryo</a:t>
            </a:r>
            <a:r>
              <a:rPr lang="en-US" sz="2800" dirty="0" smtClean="0"/>
              <a:t>-pumping</a:t>
            </a:r>
          </a:p>
          <a:p>
            <a:r>
              <a:rPr lang="en-US" sz="2800" dirty="0" smtClean="0"/>
              <a:t>Li pumping degraded by 30-50% after ~6-8 10s shots</a:t>
            </a:r>
          </a:p>
          <a:p>
            <a:r>
              <a:rPr lang="en-US" sz="2800" dirty="0" smtClean="0"/>
              <a:t>Li pumping conditions saturated at factor of 2-3 lower pumping (relative to fresh Li) after ~20 10s shots</a:t>
            </a:r>
          </a:p>
          <a:p>
            <a:r>
              <a:rPr lang="en-US" sz="2800" dirty="0" smtClean="0"/>
              <a:t>Results may be different for different plasma conditions!</a:t>
            </a:r>
          </a:p>
          <a:p>
            <a:r>
              <a:rPr lang="en-US" sz="2800" dirty="0" err="1" smtClean="0"/>
              <a:t>Cryo</a:t>
            </a:r>
            <a:r>
              <a:rPr lang="en-US" sz="2800" dirty="0" smtClean="0"/>
              <a:t>-pumping appears to only be effective with strike-point directly at corner of </a:t>
            </a:r>
            <a:r>
              <a:rPr lang="en-US" sz="2800" dirty="0" err="1" smtClean="0"/>
              <a:t>divertor</a:t>
            </a:r>
            <a:r>
              <a:rPr lang="en-US" sz="2800" dirty="0" smtClean="0"/>
              <a:t> = plenum entrance</a:t>
            </a:r>
          </a:p>
          <a:p>
            <a:r>
              <a:rPr lang="en-US" sz="2800" dirty="0" smtClean="0"/>
              <a:t>If very long-pulse H-modes saturate Li, will need very good strike-point control for </a:t>
            </a:r>
            <a:r>
              <a:rPr lang="en-US" sz="2800" dirty="0" err="1" smtClean="0"/>
              <a:t>cryo</a:t>
            </a:r>
            <a:r>
              <a:rPr lang="en-US" sz="2800" dirty="0" smtClean="0"/>
              <a:t>-pumping for D control</a:t>
            </a:r>
          </a:p>
          <a:p>
            <a:r>
              <a:rPr lang="en-US" sz="2800" dirty="0" smtClean="0"/>
              <a:t>Achieved H-mode for reference LSN, but not for -4cm shift, and did not try -8cm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future work (not for me!)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F5492-194B-427A-9EC8-2B8D26CCAAE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4286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/>
              <a:t>From G</a:t>
            </a:r>
            <a:r>
              <a:rPr lang="en-US" sz="1200" b="1" i="1" dirty="0" smtClean="0"/>
              <a:t>. Z. </a:t>
            </a:r>
            <a:r>
              <a:rPr lang="en-US" sz="1200" b="1" i="1" dirty="0" err="1" smtClean="0"/>
              <a:t>Zuo</a:t>
            </a:r>
            <a:r>
              <a:rPr lang="en-US" sz="1200" b="1" i="1" dirty="0" smtClean="0"/>
              <a:t> – “Lithium Coating for H-Mode and High Performance Plasmas on EAST in ASIPP” – PSI2012</a:t>
            </a:r>
            <a:endParaRPr lang="en-US" sz="1200" b="1" i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6988"/>
            <a:ext cx="8375361" cy="614761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D14C7-72F6-4854-96BF-36BB6D5E18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232" y="76200"/>
            <a:ext cx="8940568" cy="63246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64286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/>
              <a:t>From G</a:t>
            </a:r>
            <a:r>
              <a:rPr lang="en-US" sz="1200" b="1" i="1" dirty="0" smtClean="0"/>
              <a:t>. Z. </a:t>
            </a:r>
            <a:r>
              <a:rPr lang="en-US" sz="1200" b="1" i="1" dirty="0" err="1" smtClean="0"/>
              <a:t>Zuo</a:t>
            </a:r>
            <a:r>
              <a:rPr lang="en-US" sz="1200" b="1" i="1" dirty="0" smtClean="0"/>
              <a:t> – “Lithium Coating for H-Mode and High Performance Plasmas on EAST in ASIPP” – PSI2012</a:t>
            </a:r>
            <a:endParaRPr lang="en-US" sz="1200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D14C7-72F6-4854-96BF-36BB6D5E18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4286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/>
              <a:t>From G</a:t>
            </a:r>
            <a:r>
              <a:rPr lang="en-US" sz="1200" b="1" i="1" dirty="0" smtClean="0"/>
              <a:t>. Z. </a:t>
            </a:r>
            <a:r>
              <a:rPr lang="en-US" sz="1200" b="1" i="1" dirty="0" err="1" smtClean="0"/>
              <a:t>Zuo</a:t>
            </a:r>
            <a:r>
              <a:rPr lang="en-US" sz="1200" b="1" i="1" dirty="0" smtClean="0"/>
              <a:t> – “Lithium Coating for H-Mode and High Performance Plasmas on EAST in ASIPP” – PSI2012</a:t>
            </a:r>
            <a:endParaRPr lang="en-US" sz="1200" b="1" i="1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328" y="152400"/>
            <a:ext cx="8836272" cy="6119429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D14C7-72F6-4854-96BF-36BB6D5E18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3200" dirty="0" smtClean="0"/>
              <a:t>SMBI results from HL2-A show high fueling efficiency even with large distance between injector and plasma</a:t>
            </a:r>
            <a:endParaRPr lang="en-US" sz="32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133601"/>
            <a:ext cx="4876800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1295400"/>
            <a:ext cx="4419600" cy="375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F5492-194B-427A-9EC8-2B8D26CCAAE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0" y="12586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HL-2A:    R=1.65m, a=0.4m, 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P</a:t>
            </a:r>
            <a:r>
              <a:rPr lang="en-US" dirty="0" smtClean="0"/>
              <a:t> = 160–480 kA, B</a:t>
            </a:r>
            <a:r>
              <a:rPr lang="en-US" baseline="-25000" dirty="0" smtClean="0"/>
              <a:t>T</a:t>
            </a:r>
            <a:r>
              <a:rPr lang="en-US" dirty="0" smtClean="0"/>
              <a:t> = 1-3T, ECRH heated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3200" dirty="0" smtClean="0"/>
              <a:t>SMBI density control recently developed for EAST</a:t>
            </a:r>
            <a:br>
              <a:rPr lang="en-US" sz="3200" dirty="0" smtClean="0"/>
            </a:br>
            <a:r>
              <a:rPr lang="en-US" sz="2800" dirty="0" smtClean="0"/>
              <a:t>(still need to get details on EAST system…)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F5492-194B-427A-9EC8-2B8D26CCAAE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7239000" cy="5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17526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91200" y="1219200"/>
            <a:ext cx="3200400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Short ~10ms delay time between puff-end and density rise vs. 100-200ms for conventional gas fueling </a:t>
            </a:r>
            <a:r>
              <a:rPr lang="en-US" sz="2000" b="1" dirty="0" smtClean="0">
                <a:solidFill>
                  <a:srgbClr val="0000FF"/>
                </a:solidFill>
                <a:sym typeface="Wingdings" pitchFamily="2" charset="2"/>
              </a:rPr>
              <a:t> very useful for pumping and fueling studies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1447800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0.4MA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1704201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0.5MA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3124200"/>
            <a:ext cx="296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~1MW LH-heated L-modes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486400" cy="1782762"/>
          </a:xfrm>
        </p:spPr>
        <p:txBody>
          <a:bodyPr/>
          <a:lstStyle/>
          <a:p>
            <a:r>
              <a:rPr lang="en-US" sz="3600" dirty="0" smtClean="0"/>
              <a:t>Reference plasma shape for long-pulse H-mode (30s) and this experiment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F5492-194B-427A-9EC8-2B8D26CCAAE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04800"/>
            <a:ext cx="2906821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5794955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960549" y="1062335"/>
            <a:ext cx="1066318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t=5.5s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159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Day 1 - Initial comparison of Li </a:t>
            </a:r>
            <a:r>
              <a:rPr lang="en-US" sz="3600" dirty="0" smtClean="0"/>
              <a:t>vs. </a:t>
            </a:r>
            <a:r>
              <a:rPr lang="en-US" sz="3600" dirty="0" err="1" smtClean="0"/>
              <a:t>cryo</a:t>
            </a:r>
            <a:r>
              <a:rPr lang="en-US" sz="3600" dirty="0" smtClean="0"/>
              <a:t>-pumping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638800"/>
          </a:xfrm>
        </p:spPr>
        <p:txBody>
          <a:bodyPr/>
          <a:lstStyle/>
          <a:p>
            <a:r>
              <a:rPr lang="en-US" sz="2800" smtClean="0"/>
              <a:t>400kA, 2T, 1MW LH (+ some ICRF), mostly L-mode</a:t>
            </a:r>
          </a:p>
          <a:p>
            <a:r>
              <a:rPr lang="en-US" sz="2800" smtClean="0"/>
              <a:t>Used SMBI for density feedback control</a:t>
            </a:r>
          </a:p>
          <a:p>
            <a:pPr lvl="1"/>
            <a:r>
              <a:rPr lang="en-US" sz="2400" smtClean="0"/>
              <a:t>Turn-off SMBI notch for global particle pump-out calculation</a:t>
            </a:r>
          </a:p>
          <a:p>
            <a:r>
              <a:rPr lang="en-US" sz="2800" smtClean="0"/>
              <a:t>Scans (Li + cryos on):</a:t>
            </a:r>
          </a:p>
          <a:p>
            <a:pPr lvl="1"/>
            <a:r>
              <a:rPr lang="en-US" sz="2400" smtClean="0"/>
              <a:t>DRSEP</a:t>
            </a:r>
          </a:p>
          <a:p>
            <a:pPr lvl="1"/>
            <a:r>
              <a:rPr lang="en-US" sz="2400" smtClean="0"/>
              <a:t>LSN delta-Z</a:t>
            </a:r>
          </a:p>
          <a:p>
            <a:pPr lvl="1"/>
            <a:r>
              <a:rPr lang="en-US" sz="2400" smtClean="0"/>
              <a:t>Measured degradation of Li pumping</a:t>
            </a:r>
          </a:p>
          <a:p>
            <a:pPr lvl="1"/>
            <a:r>
              <a:rPr lang="en-US" sz="2400" smtClean="0"/>
              <a:t>Used LH + ICRF to access H-mode (no H-mode for dZ = -4cm) </a:t>
            </a:r>
          </a:p>
          <a:p>
            <a:r>
              <a:rPr lang="en-US" sz="2800" smtClean="0"/>
              <a:t>Scans (No Li, no cryos - RF He GDC + regen to 40K cryos)</a:t>
            </a:r>
          </a:p>
          <a:p>
            <a:pPr lvl="1"/>
            <a:r>
              <a:rPr lang="en-US" sz="2400" smtClean="0"/>
              <a:t>DRSEP scan</a:t>
            </a:r>
          </a:p>
          <a:p>
            <a:pPr lvl="1"/>
            <a:r>
              <a:rPr lang="en-US" sz="2400" smtClean="0"/>
              <a:t>dZ scan (-4 to +4cm)</a:t>
            </a:r>
          </a:p>
          <a:p>
            <a:r>
              <a:rPr lang="en-US" sz="2800" smtClean="0"/>
              <a:t>Still would like to have Li + cryos off (T=40K) case</a:t>
            </a:r>
          </a:p>
          <a:p>
            <a:pPr lvl="1"/>
            <a:endParaRPr lang="en-US" sz="2400" smtClean="0"/>
          </a:p>
          <a:p>
            <a:pPr lvl="1"/>
            <a:endParaRPr lang="en-US" sz="2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F5492-194B-427A-9EC8-2B8D26CCAAE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1164</Words>
  <Application>Microsoft Office PowerPoint</Application>
  <PresentationFormat>On-screen Show (4:3)</PresentationFormat>
  <Paragraphs>146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Overview + Preliminary results from EAST experiments studying relative particle pumping of lithium and cryo-pumping</vt:lpstr>
      <vt:lpstr>2 EAST experiments proposed by  J. Menard, M. Jaworski</vt:lpstr>
      <vt:lpstr>Slide 3</vt:lpstr>
      <vt:lpstr>Slide 4</vt:lpstr>
      <vt:lpstr>Slide 5</vt:lpstr>
      <vt:lpstr>SMBI results from HL2-A show high fueling efficiency even with large distance between injector and plasma</vt:lpstr>
      <vt:lpstr>SMBI density control recently developed for EAST (still need to get details on EAST system…)</vt:lpstr>
      <vt:lpstr>Reference plasma shape for long-pulse H-mode (30s) and this experiment</vt:lpstr>
      <vt:lpstr>Day 1 - Initial comparison of Li vs. cryo-pumping</vt:lpstr>
      <vt:lpstr>Results of early DRSEP scan with fresh Lithium</vt:lpstr>
      <vt:lpstr>Degradation of strong Li pumping observed</vt:lpstr>
      <vt:lpstr>USN vs. LSN, scan of LSN strike-point</vt:lpstr>
      <vt:lpstr>ICRF initially acts as modest particle source, but is conditioned after 3-4 shots</vt:lpstr>
      <vt:lpstr>LH+ICRF H-mode with nominal LSN strike-point</vt:lpstr>
      <vt:lpstr>Long-term Li pumping reduction trend vs shot</vt:lpstr>
      <vt:lpstr>Reference LSN pumping - weakly dependent on cryo</vt:lpstr>
      <vt:lpstr>Pumping with -2cm shift with fresh Li + cryo weaker than -4cm with passivated Li and warm cryo – why?</vt:lpstr>
      <vt:lpstr>Pumping sensitive to strike-point location</vt:lpstr>
      <vt:lpstr>Day 2 - role of Li vs. cryo-pumping</vt:lpstr>
      <vt:lpstr>Day 2 – optimization of cryo-pumping</vt:lpstr>
      <vt:lpstr>Cryo-pumping sensitive to strike-pt position</vt:lpstr>
      <vt:lpstr>Clear dependence on cryo temperature</vt:lpstr>
      <vt:lpstr>Summary conclusions from experiment</vt:lpstr>
    </vt:vector>
  </TitlesOfParts>
  <Company>Princeton Plasma Physics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jmenard</dc:creator>
  <cp:lastModifiedBy>jmenard</cp:lastModifiedBy>
  <cp:revision>139</cp:revision>
  <dcterms:created xsi:type="dcterms:W3CDTF">2012-06-13T18:19:38Z</dcterms:created>
  <dcterms:modified xsi:type="dcterms:W3CDTF">2012-06-25T17:08:47Z</dcterms:modified>
</cp:coreProperties>
</file>