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60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F93F-E7E8-41EA-9A2A-1A650BAA4415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7CB4-A593-42C2-8D1B-D063C81C8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F93F-E7E8-41EA-9A2A-1A650BAA4415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7CB4-A593-42C2-8D1B-D063C81C8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F93F-E7E8-41EA-9A2A-1A650BAA4415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7CB4-A593-42C2-8D1B-D063C81C8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CEE9-7DB4-4280-A334-32186B0C5DE4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6138E-F839-4DBF-BB53-E95B5537780E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F93F-E7E8-41EA-9A2A-1A650BAA4415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7CB4-A593-42C2-8D1B-D063C81C8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F93F-E7E8-41EA-9A2A-1A650BAA4415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7CB4-A593-42C2-8D1B-D063C81C8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F93F-E7E8-41EA-9A2A-1A650BAA4415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7CB4-A593-42C2-8D1B-D063C81C8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F93F-E7E8-41EA-9A2A-1A650BAA4415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7CB4-A593-42C2-8D1B-D063C81C8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F93F-E7E8-41EA-9A2A-1A650BAA4415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7CB4-A593-42C2-8D1B-D063C81C8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F93F-E7E8-41EA-9A2A-1A650BAA4415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7CB4-A593-42C2-8D1B-D063C81C8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F93F-E7E8-41EA-9A2A-1A650BAA4415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7CB4-A593-42C2-8D1B-D063C81C8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F93F-E7E8-41EA-9A2A-1A650BAA4415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7CB4-A593-42C2-8D1B-D063C81C8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5F93F-E7E8-41EA-9A2A-1A650BAA4415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67CB4-A593-42C2-8D1B-D063C81C8D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7" name="Picture 13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1028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9" name="Picture 19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78600"/>
            <a:ext cx="9144000" cy="2794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905415" name="Text Box 199"/>
          <p:cNvSpPr txBox="1">
            <a:spLocks noChangeArrowheads="1"/>
          </p:cNvSpPr>
          <p:nvPr/>
        </p:nvSpPr>
        <p:spPr bwMode="auto">
          <a:xfrm>
            <a:off x="273050" y="6635750"/>
            <a:ext cx="793750" cy="184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  <a:cs typeface="Arial" charset="0"/>
              </a:rPr>
              <a:t>NSTX-U</a:t>
            </a:r>
          </a:p>
        </p:txBody>
      </p:sp>
      <p:sp>
        <p:nvSpPr>
          <p:cNvPr id="12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i="0">
                <a:solidFill>
                  <a:schemeClr val="accent2"/>
                </a:solidFill>
                <a:latin typeface="+mn-lt"/>
                <a:ea typeface="ＭＳ Ｐゴシック" pitchFamily="-128" charset="-128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E8566EF7-524C-4F15-B3FA-E36012DDB39F}" type="slidenum">
              <a:rPr lang="en-US" b="1">
                <a:solidFill>
                  <a:srgbClr val="3333CC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b="1" dirty="0">
              <a:solidFill>
                <a:srgbClr val="3333CC"/>
              </a:solidFill>
            </a:endParaRPr>
          </a:p>
        </p:txBody>
      </p:sp>
      <p:sp>
        <p:nvSpPr>
          <p:cNvPr id="1032" name="TextBox 7"/>
          <p:cNvSpPr txBox="1">
            <a:spLocks noChangeArrowheads="1"/>
          </p:cNvSpPr>
          <p:nvPr userDrawn="1"/>
        </p:nvSpPr>
        <p:spPr bwMode="auto">
          <a:xfrm>
            <a:off x="1828800" y="6629400"/>
            <a:ext cx="5486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i="0" dirty="0" smtClean="0"/>
              <a:t>NSTX-U PAC-31 – Particle Control Plans, Canik  (4/17/2012)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NSTX-U </a:t>
            </a:r>
            <a:r>
              <a:rPr lang="en-US" dirty="0" err="1" smtClean="0"/>
              <a:t>cryo</a:t>
            </a:r>
            <a:r>
              <a:rPr lang="en-US" dirty="0" smtClean="0"/>
              <a:t>/particle control discussion #8</a:t>
            </a:r>
            <a:br>
              <a:rPr lang="en-US" dirty="0" smtClean="0"/>
            </a:br>
            <a:r>
              <a:rPr lang="en-US" sz="3100" dirty="0" smtClean="0"/>
              <a:t>December 19,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64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have we done, or plan to do to be responsive to PAC questions, and in prep for 5 year plan?</a:t>
            </a:r>
          </a:p>
          <a:p>
            <a:endParaRPr lang="en-US" sz="1600" dirty="0" smtClean="0"/>
          </a:p>
          <a:p>
            <a:r>
              <a:rPr lang="en-US" sz="2800" dirty="0" smtClean="0"/>
              <a:t>Particle control presentation will need to incorporate lithium granule injector results, and lithium pumping persistence results</a:t>
            </a:r>
          </a:p>
          <a:p>
            <a:endParaRPr lang="en-US" sz="1600" dirty="0" smtClean="0"/>
          </a:p>
          <a:p>
            <a:r>
              <a:rPr lang="en-US" sz="2800" dirty="0" smtClean="0"/>
              <a:t>Can / should we motivate NSTX-U </a:t>
            </a:r>
            <a:r>
              <a:rPr lang="en-US" sz="2800" dirty="0" err="1" smtClean="0"/>
              <a:t>cryo</a:t>
            </a:r>
            <a:r>
              <a:rPr lang="en-US" sz="2800" dirty="0"/>
              <a:t> </a:t>
            </a:r>
            <a:r>
              <a:rPr lang="en-US" sz="2800" dirty="0" smtClean="0"/>
              <a:t>configuration using FNSF design?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How do we reduce uncertainty in heat and particle flux widths (and pumping projections) in extrapolating to FNSF?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Draft PAC-33 agenda and speakers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PAC dates: February 19-21, 2013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7244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Program overview					Jon Menard</a:t>
            </a:r>
          </a:p>
          <a:p>
            <a:r>
              <a:rPr lang="en-US" sz="1800" dirty="0" smtClean="0"/>
              <a:t>Upgrade progress, facility and diagnostic prep, budget	</a:t>
            </a:r>
            <a:r>
              <a:rPr lang="en-US" sz="1800" dirty="0" err="1" smtClean="0"/>
              <a:t>Masa</a:t>
            </a:r>
            <a:r>
              <a:rPr lang="en-US" sz="1800" dirty="0" smtClean="0"/>
              <a:t> Ono</a:t>
            </a:r>
          </a:p>
          <a:p>
            <a:r>
              <a:rPr lang="en-US" sz="1800" dirty="0" smtClean="0"/>
              <a:t>Initial Operations Plan, Scenarios and Control 		Stefan Gerhardt</a:t>
            </a:r>
          </a:p>
          <a:p>
            <a:r>
              <a:rPr lang="en-US" sz="1800" dirty="0" smtClean="0"/>
              <a:t>Macroscopic Stability 					Jack </a:t>
            </a:r>
            <a:r>
              <a:rPr lang="en-US" sz="1800" dirty="0" err="1" smtClean="0"/>
              <a:t>Berkery</a:t>
            </a:r>
            <a:endParaRPr lang="en-US" sz="1800" dirty="0" smtClean="0"/>
          </a:p>
          <a:p>
            <a:r>
              <a:rPr lang="en-US" sz="1800" dirty="0" smtClean="0"/>
              <a:t>Non-</a:t>
            </a:r>
            <a:r>
              <a:rPr lang="en-US" sz="1800" dirty="0" err="1" smtClean="0"/>
              <a:t>axisymmetric</a:t>
            </a:r>
            <a:r>
              <a:rPr lang="en-US" sz="1800" dirty="0" smtClean="0"/>
              <a:t> control coil (NCC) applications		</a:t>
            </a:r>
            <a:r>
              <a:rPr lang="en-US" sz="1800" dirty="0" err="1" smtClean="0"/>
              <a:t>Jong-Kyu</a:t>
            </a:r>
            <a:r>
              <a:rPr lang="en-US" sz="1800" dirty="0" smtClean="0"/>
              <a:t> Park</a:t>
            </a:r>
          </a:p>
          <a:p>
            <a:r>
              <a:rPr lang="en-US" sz="1800" dirty="0" smtClean="0"/>
              <a:t>Transport and Turbulence				Yang </a:t>
            </a:r>
            <a:r>
              <a:rPr lang="en-US" sz="1800" dirty="0" err="1" smtClean="0"/>
              <a:t>Ren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Energetic Particles					Mario </a:t>
            </a:r>
            <a:r>
              <a:rPr lang="en-US" sz="1800" dirty="0" err="1" smtClean="0"/>
              <a:t>Podesta</a:t>
            </a:r>
            <a:endParaRPr lang="en-US" sz="1800" dirty="0" smtClean="0"/>
          </a:p>
          <a:p>
            <a:r>
              <a:rPr lang="en-US" sz="1800" dirty="0" smtClean="0"/>
              <a:t>HHFW and ECH / EBW					Gary Taylor</a:t>
            </a:r>
          </a:p>
          <a:p>
            <a:r>
              <a:rPr lang="en-US" sz="1800" dirty="0" smtClean="0"/>
              <a:t>Solenoid Free Start-up and Ramp-up			Roger Raman</a:t>
            </a:r>
          </a:p>
          <a:p>
            <a:r>
              <a:rPr lang="en-US" sz="1800" dirty="0" smtClean="0"/>
              <a:t>Long-term issues and strategy for boundary and PMI	Rajesh </a:t>
            </a:r>
            <a:r>
              <a:rPr lang="en-US" sz="1800" dirty="0" err="1" smtClean="0"/>
              <a:t>Maingi</a:t>
            </a:r>
            <a:endParaRPr lang="en-US" sz="1800" dirty="0" smtClean="0"/>
          </a:p>
          <a:p>
            <a:r>
              <a:rPr lang="en-US" sz="1800" dirty="0" smtClean="0"/>
              <a:t>Pedestal, SOL, </a:t>
            </a:r>
            <a:r>
              <a:rPr lang="en-US" sz="1800" dirty="0" err="1" smtClean="0"/>
              <a:t>Divertor</a:t>
            </a:r>
            <a:r>
              <a:rPr lang="en-US" sz="1800" dirty="0" smtClean="0"/>
              <a:t> 				</a:t>
            </a:r>
            <a:r>
              <a:rPr lang="en-US" sz="1800" dirty="0" err="1" smtClean="0"/>
              <a:t>Vlad</a:t>
            </a:r>
            <a:r>
              <a:rPr lang="en-US" sz="1800" dirty="0" smtClean="0"/>
              <a:t> </a:t>
            </a:r>
            <a:r>
              <a:rPr lang="en-US" sz="1800" dirty="0" err="1" smtClean="0"/>
              <a:t>Soukhanovskii</a:t>
            </a:r>
            <a:endParaRPr lang="en-US" sz="1800" dirty="0" smtClean="0"/>
          </a:p>
          <a:p>
            <a:r>
              <a:rPr lang="en-US" sz="1800" dirty="0" err="1" smtClean="0"/>
              <a:t>Cryo</a:t>
            </a:r>
            <a:r>
              <a:rPr lang="en-US" sz="1800" dirty="0" smtClean="0"/>
              <a:t>-pumping and particle control			John </a:t>
            </a:r>
            <a:r>
              <a:rPr lang="en-US" sz="1800" dirty="0" err="1" smtClean="0"/>
              <a:t>Canik</a:t>
            </a:r>
            <a:endParaRPr lang="en-US" sz="1800" dirty="0" smtClean="0"/>
          </a:p>
          <a:p>
            <a:r>
              <a:rPr lang="en-US" sz="1800" dirty="0" smtClean="0"/>
              <a:t>Materials and Flowing liquid Li module development	Mike </a:t>
            </a:r>
            <a:r>
              <a:rPr lang="en-US" sz="1800" dirty="0" err="1" smtClean="0"/>
              <a:t>Jaworski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62335"/>
            <a:ext cx="9085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>
                <a:solidFill>
                  <a:srgbClr val="FF0000"/>
                </a:solidFill>
              </a:rPr>
              <a:t>PAC meeting will effectively be dry-run for 5 year plan review</a:t>
            </a:r>
            <a:endParaRPr lang="en-US" sz="2400" i="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6"/>
          <p:cNvSpPr txBox="1">
            <a:spLocks/>
          </p:cNvSpPr>
          <p:nvPr/>
        </p:nvSpPr>
        <p:spPr>
          <a:xfrm>
            <a:off x="8382000" y="6629400"/>
            <a:ext cx="762000" cy="1524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F67D0F-B99D-4C2A-ADD9-961458C7A021}" type="slidenum">
              <a:rPr kumimoji="0" lang="en-US" sz="900" i="0" u="none" strike="noStrike" kern="1200" cap="none" spc="0" normalizeH="0" baseline="0" noProof="0" smtClean="0">
                <a:ln>
                  <a:noFill/>
                </a:ln>
                <a:solidFill>
                  <a:srgbClr val="1822CD"/>
                </a:solidFill>
                <a:effectLst/>
                <a:uLnTx/>
                <a:uFillTx/>
                <a:latin typeface="Helvetica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900" i="0" u="none" strike="noStrike" kern="1200" cap="none" spc="0" normalizeH="0" baseline="0" noProof="0" dirty="0">
              <a:ln>
                <a:noFill/>
              </a:ln>
              <a:solidFill>
                <a:srgbClr val="1822CD"/>
              </a:solidFill>
              <a:effectLst/>
              <a:uLnTx/>
              <a:uFillTx/>
              <a:latin typeface="Helvetica" charset="0"/>
              <a:ea typeface="+mn-ea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52400" y="5029200"/>
            <a:ext cx="8763000" cy="12954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1" i="1" u="none" strike="noStrike" cap="none" normalizeH="0" baseline="0" smtClean="0">
              <a:ln>
                <a:noFill/>
              </a:ln>
              <a:solidFill>
                <a:srgbClr val="1822CD"/>
              </a:solidFill>
              <a:effectLst/>
              <a:latin typeface="Helvetica" pitchFamily="-12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Select PAC-31 report comments related to design and strategy for NSTX-U </a:t>
            </a:r>
            <a:r>
              <a:rPr lang="en-US" sz="3600" dirty="0" err="1" smtClean="0"/>
              <a:t>cryo</a:t>
            </a:r>
            <a:r>
              <a:rPr lang="en-US" sz="3600" dirty="0" smtClean="0"/>
              <a:t>-pumping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267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“In addition, pumping will be more efficient with increasing particle recycling in a </a:t>
            </a:r>
            <a:r>
              <a:rPr lang="en-US" sz="2400" b="1" dirty="0" err="1" smtClean="0"/>
              <a:t>divertor</a:t>
            </a:r>
            <a:r>
              <a:rPr lang="en-US" sz="2400" b="1" dirty="0" smtClean="0"/>
              <a:t> geometry with close-fitting side walls. Optimization of the </a:t>
            </a:r>
            <a:r>
              <a:rPr lang="en-US" sz="2400" b="1" dirty="0" err="1" smtClean="0"/>
              <a:t>divertor</a:t>
            </a:r>
            <a:r>
              <a:rPr lang="en-US" sz="2400" b="1" dirty="0" smtClean="0"/>
              <a:t> geometry should be studied to improve particle control”</a:t>
            </a:r>
          </a:p>
          <a:p>
            <a:pPr>
              <a:lnSpc>
                <a:spcPct val="90000"/>
              </a:lnSpc>
            </a:pPr>
            <a:endParaRPr lang="en-US" sz="2400" b="1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“The </a:t>
            </a:r>
            <a:r>
              <a:rPr lang="en-US" sz="2400" dirty="0"/>
              <a:t>ability to achieve fully non-inductive </a:t>
            </a:r>
            <a:r>
              <a:rPr lang="en-US" sz="2400" dirty="0" smtClean="0"/>
              <a:t>operation and </a:t>
            </a:r>
            <a:r>
              <a:rPr lang="en-US" sz="2400" dirty="0"/>
              <a:t>maximize off-axis neutral beam current drive will be greatly enhanced by good </a:t>
            </a:r>
            <a:r>
              <a:rPr lang="en-US" sz="2400" dirty="0" smtClean="0"/>
              <a:t>density control</a:t>
            </a:r>
            <a:r>
              <a:rPr lang="en-US" sz="2400" dirty="0"/>
              <a:t>. While delivering this level of density control may be possible with Li </a:t>
            </a:r>
            <a:r>
              <a:rPr lang="en-US" sz="2400" dirty="0" err="1"/>
              <a:t>divertor</a:t>
            </a:r>
            <a:r>
              <a:rPr lang="en-US" sz="2400" dirty="0"/>
              <a:t> </a:t>
            </a:r>
            <a:r>
              <a:rPr lang="en-US" sz="2400" dirty="0" smtClean="0"/>
              <a:t>operation, this </a:t>
            </a:r>
            <a:r>
              <a:rPr lang="en-US" sz="2400" dirty="0"/>
              <a:t>capability has not been demonstrated thus far in NSTX. The PAC recommends that </a:t>
            </a:r>
            <a:r>
              <a:rPr lang="en-US" sz="2400" dirty="0" smtClean="0"/>
              <a:t>the NSTX-U </a:t>
            </a:r>
            <a:r>
              <a:rPr lang="en-US" sz="2400" dirty="0"/>
              <a:t>team develop an implementation strategy that provides definitive results at </a:t>
            </a:r>
            <a:r>
              <a:rPr lang="en-US" sz="2400" dirty="0" smtClean="0"/>
              <a:t>minimum risk </a:t>
            </a:r>
            <a:r>
              <a:rPr lang="en-US" sz="2400" dirty="0"/>
              <a:t>on each of </a:t>
            </a:r>
            <a:r>
              <a:rPr lang="en-US" sz="2400" dirty="0" smtClean="0"/>
              <a:t>these”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PAC-31: </a:t>
            </a:r>
            <a:r>
              <a:rPr lang="en-US" dirty="0" smtClean="0"/>
              <a:t>Next </a:t>
            </a:r>
            <a:r>
              <a:rPr lang="en-US" dirty="0" smtClean="0"/>
              <a:t>steps for particle control analysis during Upgrade outage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0" y="1006475"/>
            <a:ext cx="9144000" cy="553085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Cryo-pumping design</a:t>
            </a:r>
          </a:p>
          <a:p>
            <a:pPr lvl="1">
              <a:defRPr/>
            </a:pPr>
            <a:r>
              <a:rPr lang="en-US" dirty="0" smtClean="0"/>
              <a:t>Confirm plenum optimization using SOLPS (B2-EIRENE)</a:t>
            </a:r>
          </a:p>
          <a:p>
            <a:pPr lvl="2">
              <a:defRPr/>
            </a:pPr>
            <a:r>
              <a:rPr lang="en-US" dirty="0" smtClean="0"/>
              <a:t>More comprehensive treatment of neutral transport (beyond first-flight)</a:t>
            </a:r>
          </a:p>
          <a:p>
            <a:pPr lvl="2">
              <a:defRPr/>
            </a:pPr>
            <a:r>
              <a:rPr lang="en-US" dirty="0" smtClean="0"/>
              <a:t>Can treat </a:t>
            </a:r>
            <a:r>
              <a:rPr lang="en-US" dirty="0" err="1" smtClean="0"/>
              <a:t>radiative</a:t>
            </a:r>
            <a:r>
              <a:rPr lang="en-US" dirty="0" smtClean="0"/>
              <a:t>/detached divertor</a:t>
            </a:r>
          </a:p>
          <a:p>
            <a:pPr lvl="1">
              <a:defRPr/>
            </a:pPr>
            <a:r>
              <a:rPr lang="en-US" dirty="0" smtClean="0"/>
              <a:t>Investigate design details of chosen plenum geometry</a:t>
            </a:r>
          </a:p>
          <a:p>
            <a:pPr lvl="2">
              <a:defRPr/>
            </a:pPr>
            <a:r>
              <a:rPr lang="en-US" dirty="0" smtClean="0"/>
              <a:t>Is clearing area currently occupied by divertor tiles feasible?</a:t>
            </a:r>
          </a:p>
          <a:p>
            <a:pPr lvl="2">
              <a:defRPr/>
            </a:pPr>
            <a:r>
              <a:rPr lang="en-US" dirty="0" smtClean="0"/>
              <a:t>Prepare for engineering design</a:t>
            </a:r>
          </a:p>
          <a:p>
            <a:pPr>
              <a:defRPr/>
            </a:pPr>
            <a:r>
              <a:rPr lang="en-US" dirty="0" smtClean="0"/>
              <a:t>Lithium persistence for long-pulse (with ELMs)</a:t>
            </a:r>
          </a:p>
          <a:p>
            <a:pPr lvl="1">
              <a:defRPr/>
            </a:pPr>
            <a:r>
              <a:rPr lang="en-US" dirty="0" smtClean="0"/>
              <a:t>Further modeling with 2D fluid codes (UEDGE/SOLPS/OEDGE)</a:t>
            </a:r>
          </a:p>
          <a:p>
            <a:pPr lvl="2">
              <a:defRPr/>
            </a:pPr>
            <a:r>
              <a:rPr lang="en-US" dirty="0" smtClean="0"/>
              <a:t>Recycling analysis for high-</a:t>
            </a:r>
            <a:r>
              <a:rPr lang="en-US" dirty="0" smtClean="0">
                <a:sym typeface="Symbol" pitchFamily="18" charset="2"/>
              </a:rPr>
              <a:t>, longer pulse ELM-free discharges</a:t>
            </a:r>
          </a:p>
          <a:p>
            <a:pPr lvl="2">
              <a:defRPr/>
            </a:pPr>
            <a:r>
              <a:rPr lang="en-US" dirty="0" smtClean="0">
                <a:sym typeface="Symbol" pitchFamily="18" charset="2"/>
              </a:rPr>
              <a:t>Analysis of long, </a:t>
            </a:r>
            <a:r>
              <a:rPr lang="en-US" dirty="0" err="1" smtClean="0">
                <a:sym typeface="Symbol" pitchFamily="18" charset="2"/>
              </a:rPr>
              <a:t>ELMy</a:t>
            </a:r>
            <a:r>
              <a:rPr lang="en-US" dirty="0" smtClean="0">
                <a:sym typeface="Symbol" pitchFamily="18" charset="2"/>
              </a:rPr>
              <a:t> discharge</a:t>
            </a:r>
          </a:p>
          <a:p>
            <a:pPr lvl="1">
              <a:defRPr/>
            </a:pPr>
            <a:r>
              <a:rPr lang="en-US" dirty="0" smtClean="0">
                <a:sym typeface="Symbol" pitchFamily="18" charset="2"/>
              </a:rPr>
              <a:t>Extrapolation to NSTX-U</a:t>
            </a:r>
          </a:p>
          <a:p>
            <a:pPr lvl="2">
              <a:defRPr/>
            </a:pPr>
            <a:r>
              <a:rPr lang="en-US" dirty="0" smtClean="0">
                <a:sym typeface="Symbol" pitchFamily="18" charset="2"/>
              </a:rPr>
              <a:t>Longer pulse, higher NBI particle input</a:t>
            </a:r>
          </a:p>
          <a:p>
            <a:pPr>
              <a:defRPr/>
            </a:pPr>
            <a:r>
              <a:rPr lang="en-US" dirty="0" smtClean="0">
                <a:sym typeface="Symbol" pitchFamily="18" charset="2"/>
              </a:rPr>
              <a:t>Begin studying compatibility/interaction of cryo and lithium pumping</a:t>
            </a:r>
          </a:p>
          <a:p>
            <a:pPr lvl="1">
              <a:defRPr/>
            </a:pPr>
            <a:r>
              <a:rPr lang="en-US" dirty="0" smtClean="0"/>
              <a:t>Could lithium coat the pumping surface?</a:t>
            </a:r>
          </a:p>
          <a:p>
            <a:pPr lvl="1">
              <a:defRPr/>
            </a:pPr>
            <a:r>
              <a:rPr lang="en-US" dirty="0" smtClean="0"/>
              <a:t>What plenum pressure can be achieved with SOL modified by lithium coatings (e.g., </a:t>
            </a:r>
            <a:r>
              <a:rPr lang="en-US" dirty="0" smtClean="0">
                <a:sym typeface="Symbol"/>
              </a:rPr>
              <a:t></a:t>
            </a:r>
            <a:r>
              <a:rPr lang="en-US" baseline="-25000" dirty="0" smtClean="0">
                <a:sym typeface="Symbol"/>
              </a:rPr>
              <a:t>q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div</a:t>
            </a:r>
            <a:r>
              <a:rPr lang="en-US" dirty="0" smtClean="0">
                <a:sym typeface="Symbol"/>
              </a:rPr>
              <a:t>/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tot</a:t>
            </a:r>
            <a:r>
              <a:rPr lang="en-US" dirty="0" smtClean="0">
                <a:sym typeface="Symbol"/>
              </a:rPr>
              <a:t>, n</a:t>
            </a:r>
            <a:r>
              <a:rPr lang="en-US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)</a:t>
            </a:r>
            <a:endParaRPr lang="en-US" baseline="-25000" dirty="0" smtClean="0"/>
          </a:p>
        </p:txBody>
      </p:sp>
      <p:sp>
        <p:nvSpPr>
          <p:cNvPr id="20484" name="Rectangle 207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C062A4E-814A-4CB7-86CD-4F8662597B2D}" type="slidenum">
              <a:rPr lang="en-US" smtClean="0">
                <a:solidFill>
                  <a:srgbClr val="3333CC"/>
                </a:solidFill>
                <a:ea typeface="ＭＳ Ｐゴシック" pitchFamily="1" charset="-128"/>
                <a:cs typeface="Arial" charset="0"/>
              </a:rPr>
              <a:pPr/>
              <a:t>4</a:t>
            </a:fld>
            <a:endParaRPr lang="en-US" smtClean="0">
              <a:solidFill>
                <a:srgbClr val="3333CC"/>
              </a:solidFill>
              <a:ea typeface="ＭＳ Ｐゴシック" pitchFamily="1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PAC-31:     </a:t>
            </a:r>
            <a:r>
              <a:rPr lang="en-US" dirty="0" smtClean="0"/>
              <a:t>Plans </a:t>
            </a:r>
            <a:r>
              <a:rPr lang="en-US" dirty="0" smtClean="0"/>
              <a:t>for years 1 and 2 of NSTX-U operation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8738" y="960438"/>
            <a:ext cx="8997950" cy="559276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Validate physics design of cryo-pump</a:t>
            </a:r>
          </a:p>
          <a:p>
            <a:pPr lvl="1">
              <a:defRPr/>
            </a:pPr>
            <a:r>
              <a:rPr lang="en-US" dirty="0" smtClean="0"/>
              <a:t>Measure plasma parameters at likely pump entrance location</a:t>
            </a:r>
          </a:p>
          <a:p>
            <a:pPr lvl="2">
              <a:defRPr/>
            </a:pPr>
            <a:r>
              <a:rPr lang="en-US" dirty="0" smtClean="0">
                <a:sym typeface="Symbol"/>
              </a:rPr>
              <a:t>Document , </a:t>
            </a:r>
            <a:r>
              <a:rPr lang="en-US" dirty="0" err="1" smtClean="0">
                <a:sym typeface="Symbol"/>
              </a:rPr>
              <a:t>T</a:t>
            </a:r>
            <a:r>
              <a:rPr lang="en-US" baseline="-25000" dirty="0" err="1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as </a:t>
            </a:r>
            <a:r>
              <a:rPr lang="en-US" dirty="0" err="1" smtClean="0">
                <a:sym typeface="Symbol"/>
              </a:rPr>
              <a:t>I</a:t>
            </a:r>
            <a:r>
              <a:rPr lang="en-US" baseline="-25000" dirty="0" err="1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, P, flux expansion, </a:t>
            </a:r>
            <a:r>
              <a:rPr lang="en-US" dirty="0" err="1" smtClean="0">
                <a:sym typeface="Symbol"/>
              </a:rPr>
              <a:t>etc</a:t>
            </a:r>
            <a:r>
              <a:rPr lang="en-US" dirty="0" smtClean="0">
                <a:sym typeface="Symbol"/>
              </a:rPr>
              <a:t> are varied</a:t>
            </a:r>
          </a:p>
          <a:p>
            <a:pPr lvl="1">
              <a:defRPr/>
            </a:pPr>
            <a:r>
              <a:rPr lang="en-US" dirty="0" smtClean="0"/>
              <a:t>Perform engineering design (begin during outage with incremental funding)</a:t>
            </a:r>
          </a:p>
          <a:p>
            <a:pPr>
              <a:defRPr/>
            </a:pPr>
            <a:r>
              <a:rPr lang="en-US" dirty="0" smtClean="0"/>
              <a:t>Particle control with lithium coatings</a:t>
            </a:r>
          </a:p>
          <a:p>
            <a:pPr lvl="1">
              <a:defRPr/>
            </a:pPr>
            <a:r>
              <a:rPr lang="en-US" dirty="0" smtClean="0"/>
              <a:t>Develop </a:t>
            </a:r>
            <a:r>
              <a:rPr lang="en-US" dirty="0" err="1" smtClean="0"/>
              <a:t>ELMy</a:t>
            </a:r>
            <a:r>
              <a:rPr lang="en-US" dirty="0" smtClean="0"/>
              <a:t> scenarios with lithium coatings</a:t>
            </a:r>
          </a:p>
          <a:p>
            <a:pPr lvl="2">
              <a:defRPr/>
            </a:pPr>
            <a:r>
              <a:rPr lang="en-US" dirty="0" smtClean="0"/>
              <a:t>Assess ELM triggering with thick lithium coatings</a:t>
            </a:r>
          </a:p>
          <a:p>
            <a:pPr lvl="2">
              <a:defRPr/>
            </a:pPr>
            <a:r>
              <a:rPr lang="en-US" dirty="0" smtClean="0"/>
              <a:t>Perform experiments with controlled scans lithium deposition amounts (including none), document recycling and ELM characteristics </a:t>
            </a:r>
          </a:p>
          <a:p>
            <a:pPr lvl="2">
              <a:defRPr/>
            </a:pPr>
            <a:r>
              <a:rPr lang="en-US" dirty="0" smtClean="0"/>
              <a:t>Test passivation of lithium with D</a:t>
            </a:r>
            <a:r>
              <a:rPr lang="en-US" baseline="-25000" dirty="0" smtClean="0"/>
              <a:t>2</a:t>
            </a:r>
            <a:r>
              <a:rPr lang="en-US" dirty="0" smtClean="0"/>
              <a:t> glow for control of pumping properties</a:t>
            </a:r>
          </a:p>
          <a:p>
            <a:pPr lvl="2">
              <a:defRPr/>
            </a:pPr>
            <a:r>
              <a:rPr lang="en-US" dirty="0" smtClean="0"/>
              <a:t>Optimize lithium deposition (ELMs vs. pumping), combine with impurity control techniques (snowflake, gas puff, etc.) towards long-pulse</a:t>
            </a:r>
          </a:p>
          <a:p>
            <a:pPr lvl="1">
              <a:defRPr/>
            </a:pPr>
            <a:r>
              <a:rPr lang="en-US" dirty="0" smtClean="0"/>
              <a:t>Test persistence of lithium coatings</a:t>
            </a:r>
          </a:p>
          <a:p>
            <a:pPr lvl="2">
              <a:defRPr/>
            </a:pPr>
            <a:r>
              <a:rPr lang="en-US" dirty="0" smtClean="0"/>
              <a:t>Measure recycling characteristics as power, ion flux, pulse length are varied</a:t>
            </a:r>
          </a:p>
          <a:p>
            <a:pPr lvl="2">
              <a:defRPr/>
            </a:pPr>
            <a:r>
              <a:rPr lang="en-US" dirty="0" smtClean="0"/>
              <a:t>Use rapid SGI gas pulses to measure SOL pump-out </a:t>
            </a:r>
            <a:r>
              <a:rPr lang="en-US" dirty="0" err="1" smtClean="0"/>
              <a:t>vs</a:t>
            </a:r>
            <a:r>
              <a:rPr lang="en-US" dirty="0" smtClean="0"/>
              <a:t> time within shot</a:t>
            </a:r>
          </a:p>
          <a:p>
            <a:pPr lvl="1">
              <a:defRPr/>
            </a:pPr>
            <a:r>
              <a:rPr lang="en-US" dirty="0" smtClean="0"/>
              <a:t>Later stages: measure impurity behavior with Li on Mo tiles</a:t>
            </a:r>
          </a:p>
        </p:txBody>
      </p:sp>
      <p:sp>
        <p:nvSpPr>
          <p:cNvPr id="21508" name="Rectangle 207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CCEBCED-0848-4BA1-8981-A59647B9CE92}" type="slidenum">
              <a:rPr lang="en-US" smtClean="0">
                <a:solidFill>
                  <a:srgbClr val="3333CC"/>
                </a:solidFill>
                <a:ea typeface="ＭＳ Ｐゴシック" pitchFamily="1" charset="-128"/>
                <a:cs typeface="Arial" charset="0"/>
              </a:rPr>
              <a:pPr/>
              <a:t>5</a:t>
            </a:fld>
            <a:endParaRPr lang="en-US" smtClean="0">
              <a:solidFill>
                <a:srgbClr val="3333CC"/>
              </a:solidFill>
              <a:ea typeface="ＭＳ Ｐゴシック" pitchFamily="1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Divertor</a:t>
            </a:r>
            <a:r>
              <a:rPr lang="en-US" dirty="0" smtClean="0"/>
              <a:t> PF coil configurations identified to achieve </a:t>
            </a:r>
            <a:br>
              <a:rPr lang="en-US" dirty="0" smtClean="0"/>
            </a:br>
            <a:r>
              <a:rPr lang="en-US" dirty="0" smtClean="0"/>
              <a:t>high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 while maintaining peak </a:t>
            </a:r>
            <a:r>
              <a:rPr lang="en-US" dirty="0" err="1" smtClean="0"/>
              <a:t>divertor</a:t>
            </a:r>
            <a:r>
              <a:rPr lang="en-US" dirty="0" smtClean="0"/>
              <a:t> heat flux &lt; 10MW/m</a:t>
            </a:r>
            <a:r>
              <a:rPr lang="en-US" baseline="30000" dirty="0" smtClean="0"/>
              <a:t>2  </a:t>
            </a:r>
            <a:endParaRPr lang="en-US" baseline="-25000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914400" y="990600"/>
            <a:ext cx="7620000" cy="228600"/>
          </a:xfrm>
          <a:prstGeom prst="rect">
            <a:avLst/>
          </a:prstGeom>
          <a:solidFill>
            <a:schemeClr val="bg1"/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1" i="1" u="none" strike="noStrike" cap="none" normalizeH="0" baseline="0" smtClean="0">
              <a:ln>
                <a:noFill/>
              </a:ln>
              <a:solidFill>
                <a:srgbClr val="1822CD"/>
              </a:solidFill>
              <a:effectLst/>
              <a:latin typeface="Helvetica" pitchFamily="-128" charset="0"/>
            </a:endParaRP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152400" y="4876800"/>
            <a:ext cx="4419600" cy="1219200"/>
          </a:xfrm>
        </p:spPr>
        <p:txBody>
          <a:bodyPr/>
          <a:lstStyle/>
          <a:p>
            <a:pPr marL="174625" indent="-174625">
              <a:lnSpc>
                <a:spcPct val="90000"/>
              </a:lnSpc>
            </a:pPr>
            <a:r>
              <a:rPr lang="en-US" sz="1800" b="1" dirty="0" smtClean="0"/>
              <a:t>Flux expansion = 15-25, </a:t>
            </a:r>
            <a:r>
              <a:rPr lang="en-US" sz="1800" b="1" dirty="0" err="1" smtClean="0">
                <a:latin typeface="Symbol" pitchFamily="18" charset="2"/>
              </a:rPr>
              <a:t>d</a:t>
            </a:r>
            <a:r>
              <a:rPr lang="en-US" sz="1800" b="1" baseline="-25000" dirty="0" err="1" smtClean="0"/>
              <a:t>x</a:t>
            </a:r>
            <a:r>
              <a:rPr lang="en-US" sz="1800" b="1" dirty="0" smtClean="0"/>
              <a:t> ~ 0.55</a:t>
            </a:r>
          </a:p>
          <a:p>
            <a:pPr marL="174625" indent="-174625">
              <a:lnSpc>
                <a:spcPct val="90000"/>
              </a:lnSpc>
            </a:pPr>
            <a:r>
              <a:rPr lang="en-US" sz="1800" b="1" dirty="0" smtClean="0"/>
              <a:t>1/sin(</a:t>
            </a:r>
            <a:r>
              <a:rPr lang="en-US" sz="1800" b="1" dirty="0" err="1" smtClean="0">
                <a:latin typeface="Symbol" pitchFamily="18" charset="2"/>
              </a:rPr>
              <a:t>q</a:t>
            </a:r>
            <a:r>
              <a:rPr lang="en-US" sz="1800" b="1" baseline="-25000" dirty="0" err="1" smtClean="0"/>
              <a:t>plate</a:t>
            </a:r>
            <a:r>
              <a:rPr lang="en-US" sz="1800" b="1" dirty="0" smtClean="0"/>
              <a:t>) = 2-3</a:t>
            </a:r>
          </a:p>
          <a:p>
            <a:pPr marL="174625" indent="-174625">
              <a:lnSpc>
                <a:spcPct val="90000"/>
              </a:lnSpc>
            </a:pPr>
            <a:r>
              <a:rPr lang="en-US" sz="1800" b="1" dirty="0" smtClean="0"/>
              <a:t>Detachment, pumping questionable</a:t>
            </a:r>
          </a:p>
          <a:p>
            <a:pPr marL="288925" lvl="1" indent="-174625">
              <a:lnSpc>
                <a:spcPct val="90000"/>
              </a:lnSpc>
            </a:pPr>
            <a:r>
              <a:rPr lang="en-US" sz="1400" b="1" dirty="0" smtClean="0"/>
              <a:t>Future: assess long-leg, V-shape </a:t>
            </a:r>
            <a:r>
              <a:rPr lang="en-US" sz="1400" b="1" dirty="0" err="1" smtClean="0"/>
              <a:t>divertor</a:t>
            </a:r>
            <a:r>
              <a:rPr lang="en-US" sz="1400" b="1" dirty="0" smtClean="0"/>
              <a:t> (JA)</a:t>
            </a:r>
            <a:endParaRPr lang="en-US" sz="1100" b="1" dirty="0" smtClean="0"/>
          </a:p>
          <a:p>
            <a:pPr>
              <a:lnSpc>
                <a:spcPct val="90000"/>
              </a:lnSpc>
            </a:pPr>
            <a:endParaRPr lang="en-US" sz="1800" b="1" dirty="0"/>
          </a:p>
        </p:txBody>
      </p:sp>
      <p:sp>
        <p:nvSpPr>
          <p:cNvPr id="2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29400"/>
            <a:ext cx="762000" cy="152400"/>
          </a:xfrm>
        </p:spPr>
        <p:txBody>
          <a:bodyPr/>
          <a:lstStyle/>
          <a:p>
            <a:pPr>
              <a:defRPr/>
            </a:pPr>
            <a:fld id="{55A5C58C-FD11-4B94-BFF4-CA8E3597B32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730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2139" y="1022509"/>
            <a:ext cx="3004661" cy="3930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4800600" y="4876800"/>
            <a:ext cx="4191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marR="0" lvl="0" indent="-174625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Flux expansion = 40-60,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  <a:cs typeface="+mn-cs"/>
              </a:rPr>
              <a:t>d</a:t>
            </a:r>
            <a:r>
              <a:rPr kumimoji="0" lang="en-US" sz="1800" b="1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~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0.62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4625" marR="0" lvl="0" indent="-174625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1/sin(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q</a:t>
            </a:r>
            <a:r>
              <a:rPr kumimoji="0" lang="en-US" sz="1800" b="1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plate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 1-1.5</a:t>
            </a:r>
          </a:p>
          <a:p>
            <a:pPr marL="174625" marR="0" lvl="0" indent="-174625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800" i="0" kern="0" dirty="0" smtClean="0">
                <a:solidFill>
                  <a:schemeClr val="tx1"/>
                </a:solidFill>
                <a:latin typeface="+mn-lt"/>
                <a:cs typeface="+mn-cs"/>
              </a:rPr>
              <a:t>Good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detachment (NSTX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data)</a:t>
            </a:r>
            <a:r>
              <a:rPr lang="en-US" sz="1800" i="0" kern="0" dirty="0" smtClean="0">
                <a:solidFill>
                  <a:schemeClr val="tx1"/>
                </a:solidFill>
                <a:latin typeface="+mn-lt"/>
                <a:cs typeface="+mn-cs"/>
              </a:rPr>
              <a:t> and </a:t>
            </a:r>
            <a:r>
              <a:rPr lang="en-US" sz="1800" i="0" kern="0" dirty="0" err="1" smtClean="0">
                <a:solidFill>
                  <a:schemeClr val="tx1"/>
                </a:solidFill>
                <a:latin typeface="+mn-lt"/>
                <a:cs typeface="+mn-cs"/>
              </a:rPr>
              <a:t>cryo</a:t>
            </a:r>
            <a:r>
              <a:rPr lang="en-US" sz="1800" i="0" kern="0" dirty="0" smtClean="0">
                <a:solidFill>
                  <a:schemeClr val="tx1"/>
                </a:solidFill>
                <a:latin typeface="+mn-lt"/>
                <a:cs typeface="+mn-cs"/>
              </a:rPr>
              <a:t>-pumping (NSTX-U modeling)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4343400"/>
            <a:ext cx="1452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0" u="sng" dirty="0" smtClean="0">
                <a:solidFill>
                  <a:srgbClr val="FF0000"/>
                </a:solidFill>
              </a:rPr>
              <a:t>Snowflake</a:t>
            </a:r>
            <a:endParaRPr lang="en-US" sz="2000" i="0" u="sng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73083" y="1836004"/>
            <a:ext cx="18133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i="0" dirty="0" smtClean="0">
                <a:solidFill>
                  <a:srgbClr val="FF0000"/>
                </a:solidFill>
                <a:latin typeface="Arial Narrow" pitchFamily="34" charset="0"/>
              </a:rPr>
              <a:t>Field-line angle </a:t>
            </a:r>
          </a:p>
          <a:p>
            <a:pPr algn="ctr">
              <a:lnSpc>
                <a:spcPct val="80000"/>
              </a:lnSpc>
            </a:pPr>
            <a:r>
              <a:rPr lang="en-US" sz="2000" i="0" dirty="0" smtClean="0">
                <a:solidFill>
                  <a:srgbClr val="FF0000"/>
                </a:solidFill>
                <a:latin typeface="Arial Narrow" pitchFamily="34" charset="0"/>
              </a:rPr>
              <a:t>of incidence at </a:t>
            </a:r>
          </a:p>
          <a:p>
            <a:pPr algn="ctr">
              <a:lnSpc>
                <a:spcPct val="80000"/>
              </a:lnSpc>
            </a:pPr>
            <a:r>
              <a:rPr lang="en-US" sz="2000" i="0" dirty="0" smtClean="0">
                <a:solidFill>
                  <a:srgbClr val="FF0000"/>
                </a:solidFill>
                <a:latin typeface="Arial Narrow" pitchFamily="34" charset="0"/>
              </a:rPr>
              <a:t>strike-point = 1˚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455" y="6000690"/>
            <a:ext cx="8835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2000" i="0" dirty="0" smtClean="0">
                <a:solidFill>
                  <a:srgbClr val="FF0000"/>
                </a:solidFill>
                <a:latin typeface="Arial Narrow" pitchFamily="34" charset="0"/>
              </a:rPr>
              <a:t> Will also test liquid metal PFCs in NSTX-U for power-handling, surface replenishment</a:t>
            </a:r>
            <a:endParaRPr lang="en-US" sz="2000" i="0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141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123950"/>
            <a:ext cx="2922145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152400" y="4400490"/>
            <a:ext cx="1810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0" u="sng" dirty="0" smtClean="0">
                <a:solidFill>
                  <a:srgbClr val="FF0000"/>
                </a:solidFill>
              </a:rPr>
              <a:t>Conventional</a:t>
            </a:r>
            <a:endParaRPr lang="en-US" sz="2000" i="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/>
              <a:t>Parameters and profiles for conventional </a:t>
            </a:r>
            <a:r>
              <a:rPr lang="en-US" sz="2600" dirty="0" err="1" smtClean="0"/>
              <a:t>divertor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000" dirty="0" smtClean="0"/>
              <a:t>(using simple exponential heat-flux profile in R=1.6m ST-FNSF)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5181600"/>
            <a:ext cx="3962400" cy="609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15888" indent="-115888"/>
            <a:r>
              <a:rPr lang="en-US" sz="1600" dirty="0" err="1" smtClean="0">
                <a:latin typeface="Arial Narrow" pitchFamily="34" charset="0"/>
              </a:rPr>
              <a:t>P</a:t>
            </a:r>
            <a:r>
              <a:rPr lang="en-US" sz="1600" baseline="-25000" dirty="0" err="1" smtClean="0">
                <a:latin typeface="Arial Narrow" pitchFamily="34" charset="0"/>
              </a:rPr>
              <a:t>heat</a:t>
            </a:r>
            <a:r>
              <a:rPr lang="en-US" sz="1600" dirty="0" smtClean="0">
                <a:latin typeface="Arial Narrow" pitchFamily="34" charset="0"/>
              </a:rPr>
              <a:t> = 115MW, </a:t>
            </a:r>
            <a:r>
              <a:rPr lang="en-US" sz="1600" dirty="0" err="1" smtClean="0">
                <a:latin typeface="Arial Narrow" pitchFamily="34" charset="0"/>
              </a:rPr>
              <a:t>f</a:t>
            </a:r>
            <a:r>
              <a:rPr lang="en-US" sz="1600" baseline="-25000" dirty="0" err="1" smtClean="0">
                <a:latin typeface="Arial Narrow" pitchFamily="34" charset="0"/>
              </a:rPr>
              <a:t>rad</a:t>
            </a:r>
            <a:r>
              <a:rPr lang="en-US" sz="1600" dirty="0" smtClean="0">
                <a:latin typeface="Arial Narrow" pitchFamily="34" charset="0"/>
              </a:rPr>
              <a:t>=0.8, </a:t>
            </a:r>
            <a:r>
              <a:rPr lang="en-US" sz="1600" dirty="0" err="1" smtClean="0">
                <a:latin typeface="Arial Narrow" pitchFamily="34" charset="0"/>
              </a:rPr>
              <a:t>f</a:t>
            </a:r>
            <a:r>
              <a:rPr lang="en-US" sz="1600" baseline="-25000" dirty="0" err="1" smtClean="0">
                <a:latin typeface="Arial Narrow" pitchFamily="34" charset="0"/>
              </a:rPr>
              <a:t>obd</a:t>
            </a:r>
            <a:r>
              <a:rPr lang="en-US" sz="1600" dirty="0" smtClean="0">
                <a:latin typeface="Arial Narrow" pitchFamily="34" charset="0"/>
              </a:rPr>
              <a:t>=0.8, sin(</a:t>
            </a:r>
            <a:r>
              <a:rPr lang="en-US" sz="1600" dirty="0" err="1" smtClean="0">
                <a:latin typeface="Symbol" pitchFamily="18" charset="2"/>
              </a:rPr>
              <a:t>q</a:t>
            </a:r>
            <a:r>
              <a:rPr lang="en-US" sz="1600" baseline="-25000" dirty="0" err="1" smtClean="0"/>
              <a:t>pol</a:t>
            </a:r>
            <a:r>
              <a:rPr lang="en-US" sz="1600" dirty="0" smtClean="0">
                <a:latin typeface="Arial Narrow" pitchFamily="34" charset="0"/>
              </a:rPr>
              <a:t>) = 0.39</a:t>
            </a:r>
          </a:p>
          <a:p>
            <a:pPr marL="115888" indent="-115888"/>
            <a:r>
              <a:rPr lang="en-US" sz="1600" dirty="0" err="1" smtClean="0">
                <a:latin typeface="Arial Narrow" pitchFamily="34" charset="0"/>
              </a:rPr>
              <a:t>R</a:t>
            </a:r>
            <a:r>
              <a:rPr lang="en-US" sz="1600" baseline="-25000" dirty="0" err="1" smtClean="0">
                <a:latin typeface="Arial Narrow" pitchFamily="34" charset="0"/>
              </a:rPr>
              <a:t>strike</a:t>
            </a:r>
            <a:r>
              <a:rPr lang="en-US" sz="1600" dirty="0" smtClean="0">
                <a:latin typeface="Arial Narrow" pitchFamily="34" charset="0"/>
              </a:rPr>
              <a:t> = 1.16m, </a:t>
            </a:r>
            <a:r>
              <a:rPr lang="en-US" sz="1600" dirty="0" err="1" smtClean="0">
                <a:latin typeface="Arial Narrow" pitchFamily="34" charset="0"/>
              </a:rPr>
              <a:t>f</a:t>
            </a:r>
            <a:r>
              <a:rPr lang="en-US" sz="1600" baseline="-25000" dirty="0" err="1" smtClean="0">
                <a:latin typeface="Arial Narrow" pitchFamily="34" charset="0"/>
              </a:rPr>
              <a:t>exp</a:t>
            </a:r>
            <a:r>
              <a:rPr lang="en-US" sz="1600" dirty="0" smtClean="0">
                <a:latin typeface="Arial Narrow" pitchFamily="34" charset="0"/>
              </a:rPr>
              <a:t> = 22, </a:t>
            </a:r>
            <a:r>
              <a:rPr lang="en-US" sz="1600" dirty="0" err="1" smtClean="0">
                <a:latin typeface="Symbol" pitchFamily="18" charset="2"/>
              </a:rPr>
              <a:t>l</a:t>
            </a:r>
            <a:r>
              <a:rPr lang="en-US" sz="1600" baseline="-25000" dirty="0" err="1" smtClean="0">
                <a:latin typeface="Arial Narrow" pitchFamily="34" charset="0"/>
              </a:rPr>
              <a:t>q</a:t>
            </a:r>
            <a:r>
              <a:rPr lang="en-US" sz="1600" baseline="-25000" dirty="0" smtClean="0">
                <a:latin typeface="Arial Narrow" pitchFamily="34" charset="0"/>
              </a:rPr>
              <a:t>-mid</a:t>
            </a:r>
            <a:r>
              <a:rPr lang="en-US" sz="1600" dirty="0" smtClean="0">
                <a:latin typeface="Arial Narrow" pitchFamily="34" charset="0"/>
              </a:rPr>
              <a:t> =2.7mm, </a:t>
            </a:r>
            <a:r>
              <a:rPr lang="en-US" sz="1600" dirty="0" err="1" smtClean="0">
                <a:latin typeface="Arial Narrow" pitchFamily="34" charset="0"/>
              </a:rPr>
              <a:t>N</a:t>
            </a:r>
            <a:r>
              <a:rPr lang="en-US" sz="1600" baseline="-25000" dirty="0" err="1" smtClean="0">
                <a:latin typeface="Arial Narrow" pitchFamily="34" charset="0"/>
              </a:rPr>
              <a:t>div</a:t>
            </a:r>
            <a:r>
              <a:rPr lang="en-US" sz="1600" baseline="-25000" dirty="0" smtClean="0">
                <a:latin typeface="Arial Narrow" pitchFamily="34" charset="0"/>
              </a:rPr>
              <a:t> </a:t>
            </a:r>
            <a:r>
              <a:rPr lang="en-US" sz="1600" dirty="0" smtClean="0">
                <a:latin typeface="Arial Narrow" pitchFamily="34" charset="0"/>
              </a:rPr>
              <a:t>= 2</a:t>
            </a:r>
            <a:endParaRPr lang="en-US" sz="1800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F6138E-F839-4DBF-BB53-E95B5537780E}" type="slidenum">
              <a:rPr lang="en-US" smtClean="0">
                <a:solidFill>
                  <a:srgbClr val="3333CC"/>
                </a:solidFill>
              </a:rPr>
              <a:pPr>
                <a:defRPr/>
              </a:pPr>
              <a:t>7</a:t>
            </a:fld>
            <a:endParaRPr lang="en-US">
              <a:solidFill>
                <a:srgbClr val="3333CC"/>
              </a:solidFill>
            </a:endParaRPr>
          </a:p>
        </p:txBody>
      </p:sp>
      <p:grpSp>
        <p:nvGrpSpPr>
          <p:cNvPr id="5" name="Group 16"/>
          <p:cNvGrpSpPr/>
          <p:nvPr/>
        </p:nvGrpSpPr>
        <p:grpSpPr>
          <a:xfrm>
            <a:off x="4419600" y="4343400"/>
            <a:ext cx="4245534" cy="784830"/>
            <a:chOff x="4441266" y="4495800"/>
            <a:chExt cx="4245534" cy="784830"/>
          </a:xfrm>
        </p:grpSpPr>
        <p:grpSp>
          <p:nvGrpSpPr>
            <p:cNvPr id="6" name="Group 14"/>
            <p:cNvGrpSpPr/>
            <p:nvPr/>
          </p:nvGrpSpPr>
          <p:grpSpPr>
            <a:xfrm>
              <a:off x="5715000" y="4495800"/>
              <a:ext cx="2971800" cy="784830"/>
              <a:chOff x="5029200" y="4459069"/>
              <a:chExt cx="2971800" cy="784830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5029200" y="4459069"/>
                <a:ext cx="2971800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5000"/>
                  </a:lnSpc>
                </a:pPr>
                <a:r>
                  <a:rPr lang="en-US" sz="1800" i="0" dirty="0" err="1" smtClean="0"/>
                  <a:t>P</a:t>
                </a:r>
                <a:r>
                  <a:rPr lang="en-US" sz="1800" i="0" baseline="-25000" dirty="0" err="1" smtClean="0"/>
                  <a:t>heat</a:t>
                </a:r>
                <a:r>
                  <a:rPr lang="en-US" sz="1800" i="0" dirty="0" smtClean="0"/>
                  <a:t> (1-f</a:t>
                </a:r>
                <a:r>
                  <a:rPr lang="en-US" sz="1800" i="0" baseline="-25000" dirty="0" smtClean="0"/>
                  <a:t>rad</a:t>
                </a:r>
                <a:r>
                  <a:rPr lang="en-US" sz="1800" i="0" dirty="0" smtClean="0"/>
                  <a:t>) </a:t>
                </a:r>
                <a:r>
                  <a:rPr lang="en-US" sz="1800" i="0" dirty="0" err="1" smtClean="0"/>
                  <a:t>f</a:t>
                </a:r>
                <a:r>
                  <a:rPr lang="en-US" sz="1800" i="0" baseline="-25000" dirty="0" err="1" smtClean="0"/>
                  <a:t>obd</a:t>
                </a:r>
                <a:r>
                  <a:rPr lang="en-US" sz="1800" i="0" dirty="0" smtClean="0"/>
                  <a:t> sin(</a:t>
                </a:r>
                <a:r>
                  <a:rPr lang="en-US" sz="1800" i="0" dirty="0" err="1" smtClean="0">
                    <a:latin typeface="Symbol" pitchFamily="18" charset="2"/>
                  </a:rPr>
                  <a:t>q</a:t>
                </a:r>
                <a:r>
                  <a:rPr lang="en-US" sz="1800" i="0" baseline="-25000" dirty="0" err="1" smtClean="0"/>
                  <a:t>pol</a:t>
                </a:r>
                <a:r>
                  <a:rPr lang="en-US" sz="1800" i="0" dirty="0" smtClean="0"/>
                  <a:t>) </a:t>
                </a:r>
              </a:p>
              <a:p>
                <a:pPr algn="ctr">
                  <a:lnSpc>
                    <a:spcPct val="125000"/>
                  </a:lnSpc>
                </a:pPr>
                <a:r>
                  <a:rPr lang="en-US" sz="1800" i="0" dirty="0" smtClean="0"/>
                  <a:t>2</a:t>
                </a:r>
                <a:r>
                  <a:rPr lang="en-US" sz="1800" i="0" dirty="0" smtClean="0">
                    <a:latin typeface="Symbol" pitchFamily="18" charset="2"/>
                  </a:rPr>
                  <a:t>p</a:t>
                </a:r>
                <a:r>
                  <a:rPr lang="en-US" sz="1800" i="0" dirty="0" smtClean="0"/>
                  <a:t>R</a:t>
                </a:r>
                <a:r>
                  <a:rPr lang="en-US" sz="1800" i="0" baseline="-25000" dirty="0" smtClean="0"/>
                  <a:t>strike</a:t>
                </a:r>
                <a:r>
                  <a:rPr lang="en-US" sz="1800" i="0" dirty="0" smtClean="0"/>
                  <a:t> </a:t>
                </a:r>
                <a:r>
                  <a:rPr lang="en-US" sz="1800" i="0" dirty="0" err="1" smtClean="0"/>
                  <a:t>f</a:t>
                </a:r>
                <a:r>
                  <a:rPr lang="en-US" sz="1800" i="0" baseline="-25000" dirty="0" err="1" smtClean="0"/>
                  <a:t>exp</a:t>
                </a:r>
                <a:r>
                  <a:rPr lang="en-US" sz="1800" i="0" dirty="0" smtClean="0"/>
                  <a:t> </a:t>
                </a:r>
                <a:r>
                  <a:rPr lang="en-US" sz="1800" i="0" dirty="0" err="1" smtClean="0">
                    <a:latin typeface="Symbol" pitchFamily="18" charset="2"/>
                  </a:rPr>
                  <a:t>l</a:t>
                </a:r>
                <a:r>
                  <a:rPr lang="en-US" sz="1800" i="0" baseline="-25000" dirty="0" err="1" smtClean="0"/>
                  <a:t>q</a:t>
                </a:r>
                <a:r>
                  <a:rPr lang="en-US" sz="1800" i="0" baseline="-25000" dirty="0" smtClean="0"/>
                  <a:t>-mid</a:t>
                </a:r>
                <a:r>
                  <a:rPr lang="en-US" sz="1800" i="0" dirty="0" smtClean="0"/>
                  <a:t> </a:t>
                </a:r>
                <a:r>
                  <a:rPr lang="en-US" sz="1800" i="0" dirty="0" err="1" smtClean="0"/>
                  <a:t>N</a:t>
                </a:r>
                <a:r>
                  <a:rPr lang="en-US" sz="1800" i="0" baseline="-25000" dirty="0" err="1" smtClean="0"/>
                  <a:t>div</a:t>
                </a:r>
                <a:endParaRPr lang="en-US" sz="1800" i="0" baseline="-25000" dirty="0"/>
              </a:p>
            </p:txBody>
          </p:sp>
          <p:cxnSp>
            <p:nvCxnSpPr>
              <p:cNvPr id="11" name="Straight Connector 10"/>
              <p:cNvCxnSpPr/>
              <p:nvPr/>
            </p:nvCxnSpPr>
            <p:spPr bwMode="auto">
              <a:xfrm flipH="1">
                <a:off x="5257800" y="4876800"/>
                <a:ext cx="2514600" cy="0"/>
              </a:xfrm>
              <a:prstGeom prst="line">
                <a:avLst/>
              </a:prstGeom>
              <a:noFill/>
              <a:ln w="1587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6" name="TextBox 15"/>
            <p:cNvSpPr txBox="1"/>
            <p:nvPr/>
          </p:nvSpPr>
          <p:spPr>
            <a:xfrm>
              <a:off x="4441266" y="4724400"/>
              <a:ext cx="1540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0" dirty="0" smtClean="0"/>
                <a:t>Peak q</a:t>
              </a:r>
              <a:r>
                <a:rPr lang="en-US" sz="1800" i="0" baseline="-25000" dirty="0" smtClean="0">
                  <a:sym typeface="Symbol"/>
                </a:rPr>
                <a:t></a:t>
              </a:r>
              <a:r>
                <a:rPr lang="en-US" sz="1800" i="0" baseline="-25000" dirty="0" smtClean="0"/>
                <a:t>-div</a:t>
              </a:r>
              <a:r>
                <a:rPr lang="en-US" sz="1800" i="0" dirty="0" smtClean="0"/>
                <a:t> </a:t>
              </a:r>
              <a:r>
                <a:rPr lang="en-US" sz="1800" i="0" dirty="0" smtClean="0">
                  <a:sym typeface="Symbol"/>
                </a:rPr>
                <a:t></a:t>
              </a:r>
              <a:endParaRPr lang="en-US" sz="1800" i="0" baseline="-250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419600" y="5814536"/>
            <a:ext cx="4406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0" dirty="0" smtClean="0">
                <a:solidFill>
                  <a:srgbClr val="FF0000"/>
                </a:solidFill>
                <a:latin typeface="+mn-lt"/>
              </a:rPr>
              <a:t>NSTX-U simulations find q</a:t>
            </a:r>
            <a:r>
              <a:rPr lang="en-US" sz="1400" i="0" baseline="-25000" dirty="0" smtClean="0">
                <a:solidFill>
                  <a:srgbClr val="FF0000"/>
                </a:solidFill>
                <a:latin typeface="+mn-lt"/>
                <a:sym typeface="Symbol"/>
              </a:rPr>
              <a:t></a:t>
            </a:r>
            <a:r>
              <a:rPr lang="en-US" sz="1400" i="0" dirty="0" smtClean="0">
                <a:solidFill>
                  <a:srgbClr val="FF0000"/>
                </a:solidFill>
                <a:latin typeface="+mn-lt"/>
                <a:sym typeface="Symbol"/>
              </a:rPr>
              <a:t> at pump entrance should be ≥ 1-2MW/m</a:t>
            </a:r>
            <a:r>
              <a:rPr lang="en-US" sz="1400" i="0" baseline="30000" dirty="0" smtClean="0">
                <a:solidFill>
                  <a:srgbClr val="FF0000"/>
                </a:solidFill>
                <a:latin typeface="+mn-lt"/>
                <a:sym typeface="Symbol"/>
              </a:rPr>
              <a:t>2</a:t>
            </a:r>
            <a:r>
              <a:rPr lang="en-US" sz="1400" i="0" dirty="0" smtClean="0">
                <a:solidFill>
                  <a:srgbClr val="FF0000"/>
                </a:solidFill>
                <a:latin typeface="+mn-lt"/>
                <a:sym typeface="Symbol"/>
              </a:rPr>
              <a:t>  for efficient pumping </a:t>
            </a:r>
            <a:r>
              <a:rPr lang="en-US" sz="1400" i="0" dirty="0" smtClean="0">
                <a:solidFill>
                  <a:srgbClr val="FF0000"/>
                </a:solidFill>
                <a:latin typeface="+mn-lt"/>
                <a:sym typeface="Wingdings" pitchFamily="2" charset="2"/>
              </a:rPr>
              <a:t> guesstimate </a:t>
            </a:r>
            <a:r>
              <a:rPr lang="en-US" sz="1400" i="0" dirty="0" err="1" smtClean="0">
                <a:solidFill>
                  <a:srgbClr val="FF0000"/>
                </a:solidFill>
                <a:latin typeface="+mn-lt"/>
                <a:sym typeface="Wingdings" pitchFamily="2" charset="2"/>
              </a:rPr>
              <a:t>R</a:t>
            </a:r>
            <a:r>
              <a:rPr lang="en-US" sz="1400" i="0" baseline="-25000" dirty="0" err="1" smtClean="0">
                <a:solidFill>
                  <a:srgbClr val="FF0000"/>
                </a:solidFill>
                <a:latin typeface="+mn-lt"/>
                <a:sym typeface="Wingdings" pitchFamily="2" charset="2"/>
              </a:rPr>
              <a:t>entrance</a:t>
            </a:r>
            <a:r>
              <a:rPr lang="en-US" sz="1400" i="0" dirty="0" smtClean="0">
                <a:solidFill>
                  <a:srgbClr val="FF0000"/>
                </a:solidFill>
                <a:latin typeface="+mn-lt"/>
                <a:sym typeface="Wingdings" pitchFamily="2" charset="2"/>
              </a:rPr>
              <a:t> ~ 1.3m for R=1.6m ST-FNSF</a:t>
            </a:r>
            <a:endParaRPr lang="en-US" sz="1400" i="0" baseline="-250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42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996696"/>
            <a:ext cx="4648200" cy="1637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25"/>
          <p:cNvSpPr/>
          <p:nvPr/>
        </p:nvSpPr>
        <p:spPr bwMode="auto">
          <a:xfrm>
            <a:off x="5334000" y="1216152"/>
            <a:ext cx="1371600" cy="1143000"/>
          </a:xfrm>
          <a:prstGeom prst="rect">
            <a:avLst/>
          </a:prstGeom>
          <a:solidFill>
            <a:srgbClr val="3333FF">
              <a:alpha val="20000"/>
            </a:srgbClr>
          </a:solidFill>
          <a:ln w="158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1" i="1" u="none" strike="noStrike" cap="none" normalizeH="0" baseline="0" smtClean="0">
              <a:ln>
                <a:noFill/>
              </a:ln>
              <a:solidFill>
                <a:srgbClr val="1822CD"/>
              </a:solidFill>
              <a:effectLst/>
              <a:latin typeface="Helvetica" pitchFamily="-128" charset="0"/>
            </a:endParaRPr>
          </a:p>
        </p:txBody>
      </p:sp>
      <p:pic>
        <p:nvPicPr>
          <p:cNvPr id="142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2900" y="2770632"/>
            <a:ext cx="4610100" cy="1691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4" name="Straight Connector 33"/>
          <p:cNvCxnSpPr/>
          <p:nvPr/>
        </p:nvCxnSpPr>
        <p:spPr bwMode="auto">
          <a:xfrm flipV="1">
            <a:off x="4361688" y="2362200"/>
            <a:ext cx="972312" cy="676656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H="1" flipV="1">
            <a:off x="6705600" y="2362200"/>
            <a:ext cx="1874520" cy="673608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5562600" y="3090672"/>
            <a:ext cx="1524000" cy="2400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0" dirty="0" smtClean="0"/>
              <a:t>Strike point radius</a:t>
            </a:r>
            <a:endParaRPr lang="en-US" i="0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 flipH="1">
            <a:off x="5410200" y="3200400"/>
            <a:ext cx="228600" cy="0"/>
          </a:xfrm>
          <a:prstGeom prst="straightConnector1">
            <a:avLst/>
          </a:prstGeom>
          <a:noFill/>
          <a:ln w="158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914400"/>
            <a:ext cx="3748596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Arrow Connector 24"/>
          <p:cNvCxnSpPr/>
          <p:nvPr/>
        </p:nvCxnSpPr>
        <p:spPr bwMode="auto">
          <a:xfrm flipH="1" flipV="1">
            <a:off x="2438400" y="5638800"/>
            <a:ext cx="1981200" cy="3810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2362200" y="2438400"/>
            <a:ext cx="228600" cy="3581400"/>
          </a:xfrm>
          <a:prstGeom prst="rect">
            <a:avLst/>
          </a:prstGeom>
          <a:solidFill>
            <a:srgbClr val="FFCCCC">
              <a:alpha val="40000"/>
            </a:srgbClr>
          </a:solidFill>
          <a:ln w="158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1" i="1" u="none" strike="noStrike" cap="none" normalizeH="0" baseline="0" smtClean="0">
              <a:ln>
                <a:noFill/>
              </a:ln>
              <a:solidFill>
                <a:srgbClr val="1822CD"/>
              </a:solidFill>
              <a:effectLst/>
              <a:latin typeface="Helvetica" pitchFamily="-12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Parameters and profiles for snowflake </a:t>
            </a:r>
            <a:r>
              <a:rPr lang="en-US" sz="2800" dirty="0" err="1" smtClean="0"/>
              <a:t>divertor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000" dirty="0" smtClean="0"/>
              <a:t>(using simple exponential heat-flux profile in R=1.6m ST-FNSF)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5181600"/>
            <a:ext cx="3962400" cy="685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15888" indent="-115888"/>
            <a:r>
              <a:rPr lang="en-US" sz="1600" dirty="0" err="1" smtClean="0">
                <a:latin typeface="Arial Narrow" pitchFamily="34" charset="0"/>
              </a:rPr>
              <a:t>P</a:t>
            </a:r>
            <a:r>
              <a:rPr lang="en-US" sz="1600" baseline="-25000" dirty="0" err="1" smtClean="0">
                <a:latin typeface="Arial Narrow" pitchFamily="34" charset="0"/>
              </a:rPr>
              <a:t>heat</a:t>
            </a:r>
            <a:r>
              <a:rPr lang="en-US" sz="1600" dirty="0" smtClean="0">
                <a:latin typeface="Arial Narrow" pitchFamily="34" charset="0"/>
              </a:rPr>
              <a:t> = 115MW, </a:t>
            </a:r>
            <a:r>
              <a:rPr lang="en-US" sz="1600" dirty="0" err="1" smtClean="0">
                <a:latin typeface="Arial Narrow" pitchFamily="34" charset="0"/>
              </a:rPr>
              <a:t>f</a:t>
            </a:r>
            <a:r>
              <a:rPr lang="en-US" sz="1600" baseline="-25000" dirty="0" err="1" smtClean="0">
                <a:latin typeface="Arial Narrow" pitchFamily="34" charset="0"/>
              </a:rPr>
              <a:t>rad</a:t>
            </a:r>
            <a:r>
              <a:rPr lang="en-US" sz="1600" dirty="0" smtClean="0">
                <a:latin typeface="Arial Narrow" pitchFamily="34" charset="0"/>
              </a:rPr>
              <a:t>=0.8, </a:t>
            </a:r>
            <a:r>
              <a:rPr lang="en-US" sz="1600" dirty="0" err="1" smtClean="0">
                <a:latin typeface="Arial Narrow" pitchFamily="34" charset="0"/>
              </a:rPr>
              <a:t>f</a:t>
            </a:r>
            <a:r>
              <a:rPr lang="en-US" sz="1600" baseline="-25000" dirty="0" err="1" smtClean="0">
                <a:latin typeface="Arial Narrow" pitchFamily="34" charset="0"/>
              </a:rPr>
              <a:t>obd</a:t>
            </a:r>
            <a:r>
              <a:rPr lang="en-US" sz="1600" dirty="0" smtClean="0">
                <a:latin typeface="Arial Narrow" pitchFamily="34" charset="0"/>
              </a:rPr>
              <a:t>=0.8, sin(</a:t>
            </a:r>
            <a:r>
              <a:rPr lang="en-US" sz="1600" dirty="0" err="1" smtClean="0">
                <a:latin typeface="Symbol" pitchFamily="18" charset="2"/>
              </a:rPr>
              <a:t>q</a:t>
            </a:r>
            <a:r>
              <a:rPr lang="en-US" sz="1600" baseline="-25000" dirty="0" err="1" smtClean="0"/>
              <a:t>pol</a:t>
            </a:r>
            <a:r>
              <a:rPr lang="en-US" sz="1600" dirty="0" smtClean="0">
                <a:latin typeface="Arial Narrow" pitchFamily="34" charset="0"/>
              </a:rPr>
              <a:t>) = 0.87</a:t>
            </a:r>
          </a:p>
          <a:p>
            <a:pPr marL="115888" indent="-115888"/>
            <a:r>
              <a:rPr lang="en-US" sz="1600" dirty="0" err="1" smtClean="0">
                <a:latin typeface="Arial Narrow" pitchFamily="34" charset="0"/>
              </a:rPr>
              <a:t>R</a:t>
            </a:r>
            <a:r>
              <a:rPr lang="en-US" sz="1600" baseline="-25000" dirty="0" err="1" smtClean="0">
                <a:latin typeface="Arial Narrow" pitchFamily="34" charset="0"/>
              </a:rPr>
              <a:t>strike</a:t>
            </a:r>
            <a:r>
              <a:rPr lang="en-US" sz="1600" dirty="0" smtClean="0">
                <a:latin typeface="Arial Narrow" pitchFamily="34" charset="0"/>
              </a:rPr>
              <a:t> = 1.05m, </a:t>
            </a:r>
            <a:r>
              <a:rPr lang="en-US" sz="1600" dirty="0" err="1" smtClean="0">
                <a:latin typeface="Arial Narrow" pitchFamily="34" charset="0"/>
              </a:rPr>
              <a:t>f</a:t>
            </a:r>
            <a:r>
              <a:rPr lang="en-US" sz="1600" baseline="-25000" dirty="0" err="1" smtClean="0">
                <a:latin typeface="Arial Narrow" pitchFamily="34" charset="0"/>
              </a:rPr>
              <a:t>exp</a:t>
            </a:r>
            <a:r>
              <a:rPr lang="en-US" sz="1600" dirty="0" smtClean="0">
                <a:latin typeface="Arial Narrow" pitchFamily="34" charset="0"/>
              </a:rPr>
              <a:t> = 50, </a:t>
            </a:r>
            <a:r>
              <a:rPr lang="en-US" sz="1600" dirty="0" err="1" smtClean="0">
                <a:latin typeface="Symbol" pitchFamily="18" charset="2"/>
              </a:rPr>
              <a:t>l</a:t>
            </a:r>
            <a:r>
              <a:rPr lang="en-US" sz="1600" baseline="-25000" dirty="0" err="1" smtClean="0">
                <a:latin typeface="Arial Narrow" pitchFamily="34" charset="0"/>
              </a:rPr>
              <a:t>q</a:t>
            </a:r>
            <a:r>
              <a:rPr lang="en-US" sz="1600" baseline="-25000" dirty="0" smtClean="0">
                <a:latin typeface="Arial Narrow" pitchFamily="34" charset="0"/>
              </a:rPr>
              <a:t>-mid</a:t>
            </a:r>
            <a:r>
              <a:rPr lang="en-US" sz="1600" dirty="0" smtClean="0">
                <a:latin typeface="Arial Narrow" pitchFamily="34" charset="0"/>
              </a:rPr>
              <a:t> =2.7mm, </a:t>
            </a:r>
            <a:r>
              <a:rPr lang="en-US" sz="1600" dirty="0" err="1" smtClean="0">
                <a:latin typeface="Arial Narrow" pitchFamily="34" charset="0"/>
              </a:rPr>
              <a:t>N</a:t>
            </a:r>
            <a:r>
              <a:rPr lang="en-US" sz="1600" baseline="-25000" dirty="0" err="1" smtClean="0">
                <a:latin typeface="Arial Narrow" pitchFamily="34" charset="0"/>
              </a:rPr>
              <a:t>div</a:t>
            </a:r>
            <a:r>
              <a:rPr lang="en-US" sz="1600" baseline="-25000" dirty="0" smtClean="0">
                <a:latin typeface="Arial Narrow" pitchFamily="34" charset="0"/>
              </a:rPr>
              <a:t> </a:t>
            </a:r>
            <a:r>
              <a:rPr lang="en-US" sz="1600" dirty="0" smtClean="0">
                <a:latin typeface="Arial Narrow" pitchFamily="34" charset="0"/>
              </a:rPr>
              <a:t>= 2</a:t>
            </a:r>
            <a:endParaRPr lang="en-US" sz="1800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F6138E-F839-4DBF-BB53-E95B5537780E}" type="slidenum">
              <a:rPr lang="en-US" smtClean="0">
                <a:solidFill>
                  <a:srgbClr val="3333CC"/>
                </a:solidFill>
              </a:rPr>
              <a:pPr>
                <a:defRPr/>
              </a:pPr>
              <a:t>8</a:t>
            </a:fld>
            <a:endParaRPr lang="en-US">
              <a:solidFill>
                <a:srgbClr val="3333CC"/>
              </a:solidFill>
            </a:endParaRPr>
          </a:p>
        </p:txBody>
      </p:sp>
      <p:pic>
        <p:nvPicPr>
          <p:cNvPr id="3317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0525" y="990600"/>
            <a:ext cx="4562475" cy="1627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178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6725" y="2814843"/>
            <a:ext cx="4343400" cy="1632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6"/>
          <p:cNvGrpSpPr/>
          <p:nvPr/>
        </p:nvGrpSpPr>
        <p:grpSpPr>
          <a:xfrm>
            <a:off x="4495800" y="4343400"/>
            <a:ext cx="4245534" cy="784830"/>
            <a:chOff x="4441266" y="4495800"/>
            <a:chExt cx="4245534" cy="784830"/>
          </a:xfrm>
        </p:grpSpPr>
        <p:grpSp>
          <p:nvGrpSpPr>
            <p:cNvPr id="6" name="Group 14"/>
            <p:cNvGrpSpPr/>
            <p:nvPr/>
          </p:nvGrpSpPr>
          <p:grpSpPr>
            <a:xfrm>
              <a:off x="5715000" y="4495800"/>
              <a:ext cx="2971800" cy="784830"/>
              <a:chOff x="5029200" y="4459069"/>
              <a:chExt cx="2971800" cy="784830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5029200" y="4459069"/>
                <a:ext cx="2971800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5000"/>
                  </a:lnSpc>
                </a:pPr>
                <a:r>
                  <a:rPr lang="en-US" sz="1800" i="0" dirty="0" err="1" smtClean="0"/>
                  <a:t>P</a:t>
                </a:r>
                <a:r>
                  <a:rPr lang="en-US" sz="1800" i="0" baseline="-25000" dirty="0" err="1" smtClean="0"/>
                  <a:t>heat</a:t>
                </a:r>
                <a:r>
                  <a:rPr lang="en-US" sz="1800" i="0" dirty="0" smtClean="0"/>
                  <a:t> (1-f</a:t>
                </a:r>
                <a:r>
                  <a:rPr lang="en-US" sz="1800" i="0" baseline="-25000" dirty="0" smtClean="0"/>
                  <a:t>rad</a:t>
                </a:r>
                <a:r>
                  <a:rPr lang="en-US" sz="1800" i="0" dirty="0" smtClean="0"/>
                  <a:t>) </a:t>
                </a:r>
                <a:r>
                  <a:rPr lang="en-US" sz="1800" i="0" dirty="0" err="1" smtClean="0"/>
                  <a:t>f</a:t>
                </a:r>
                <a:r>
                  <a:rPr lang="en-US" sz="1800" i="0" baseline="-25000" dirty="0" err="1" smtClean="0"/>
                  <a:t>obd</a:t>
                </a:r>
                <a:r>
                  <a:rPr lang="en-US" sz="1800" i="0" dirty="0" smtClean="0"/>
                  <a:t> sin(</a:t>
                </a:r>
                <a:r>
                  <a:rPr lang="en-US" sz="1800" i="0" dirty="0" err="1" smtClean="0">
                    <a:latin typeface="Symbol" pitchFamily="18" charset="2"/>
                  </a:rPr>
                  <a:t>q</a:t>
                </a:r>
                <a:r>
                  <a:rPr lang="en-US" sz="1800" i="0" baseline="-25000" dirty="0" err="1" smtClean="0"/>
                  <a:t>pol</a:t>
                </a:r>
                <a:r>
                  <a:rPr lang="en-US" sz="1800" i="0" dirty="0" smtClean="0"/>
                  <a:t>) </a:t>
                </a:r>
              </a:p>
              <a:p>
                <a:pPr algn="ctr">
                  <a:lnSpc>
                    <a:spcPct val="125000"/>
                  </a:lnSpc>
                </a:pPr>
                <a:r>
                  <a:rPr lang="en-US" sz="1800" i="0" dirty="0" smtClean="0"/>
                  <a:t>2</a:t>
                </a:r>
                <a:r>
                  <a:rPr lang="en-US" sz="1800" i="0" dirty="0" smtClean="0">
                    <a:latin typeface="Symbol" pitchFamily="18" charset="2"/>
                  </a:rPr>
                  <a:t>p</a:t>
                </a:r>
                <a:r>
                  <a:rPr lang="en-US" sz="1800" i="0" dirty="0" smtClean="0"/>
                  <a:t>R</a:t>
                </a:r>
                <a:r>
                  <a:rPr lang="en-US" sz="1800" i="0" baseline="-25000" dirty="0" smtClean="0"/>
                  <a:t>strike</a:t>
                </a:r>
                <a:r>
                  <a:rPr lang="en-US" sz="1800" i="0" dirty="0" smtClean="0"/>
                  <a:t> </a:t>
                </a:r>
                <a:r>
                  <a:rPr lang="en-US" sz="1800" i="0" dirty="0" err="1" smtClean="0"/>
                  <a:t>f</a:t>
                </a:r>
                <a:r>
                  <a:rPr lang="en-US" sz="1800" i="0" baseline="-25000" dirty="0" err="1" smtClean="0"/>
                  <a:t>exp</a:t>
                </a:r>
                <a:r>
                  <a:rPr lang="en-US" sz="1800" i="0" dirty="0" smtClean="0"/>
                  <a:t> </a:t>
                </a:r>
                <a:r>
                  <a:rPr lang="en-US" sz="1800" i="0" dirty="0" err="1" smtClean="0">
                    <a:latin typeface="Symbol" pitchFamily="18" charset="2"/>
                  </a:rPr>
                  <a:t>l</a:t>
                </a:r>
                <a:r>
                  <a:rPr lang="en-US" sz="1800" i="0" baseline="-25000" dirty="0" err="1" smtClean="0"/>
                  <a:t>q</a:t>
                </a:r>
                <a:r>
                  <a:rPr lang="en-US" sz="1800" i="0" baseline="-25000" dirty="0" smtClean="0"/>
                  <a:t>-mid</a:t>
                </a:r>
                <a:r>
                  <a:rPr lang="en-US" sz="1800" i="0" dirty="0" smtClean="0"/>
                  <a:t> </a:t>
                </a:r>
                <a:r>
                  <a:rPr lang="en-US" sz="1800" i="0" dirty="0" err="1" smtClean="0"/>
                  <a:t>N</a:t>
                </a:r>
                <a:r>
                  <a:rPr lang="en-US" sz="1800" i="0" baseline="-25000" dirty="0" err="1" smtClean="0"/>
                  <a:t>div</a:t>
                </a:r>
                <a:endParaRPr lang="en-US" sz="1800" i="0" baseline="-25000" dirty="0"/>
              </a:p>
            </p:txBody>
          </p:sp>
          <p:cxnSp>
            <p:nvCxnSpPr>
              <p:cNvPr id="11" name="Straight Connector 10"/>
              <p:cNvCxnSpPr/>
              <p:nvPr/>
            </p:nvCxnSpPr>
            <p:spPr bwMode="auto">
              <a:xfrm flipH="1">
                <a:off x="5257800" y="4876800"/>
                <a:ext cx="2514600" cy="0"/>
              </a:xfrm>
              <a:prstGeom prst="line">
                <a:avLst/>
              </a:prstGeom>
              <a:noFill/>
              <a:ln w="1587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6" name="TextBox 15"/>
            <p:cNvSpPr txBox="1"/>
            <p:nvPr/>
          </p:nvSpPr>
          <p:spPr>
            <a:xfrm>
              <a:off x="4441266" y="4724400"/>
              <a:ext cx="1540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0" dirty="0" smtClean="0"/>
                <a:t>Peak q</a:t>
              </a:r>
              <a:r>
                <a:rPr lang="en-US" sz="1800" i="0" baseline="-25000" dirty="0" smtClean="0">
                  <a:sym typeface="Symbol"/>
                </a:rPr>
                <a:t></a:t>
              </a:r>
              <a:r>
                <a:rPr lang="en-US" sz="1800" i="0" baseline="-25000" dirty="0" smtClean="0"/>
                <a:t>-div</a:t>
              </a:r>
              <a:r>
                <a:rPr lang="en-US" sz="1800" i="0" dirty="0" smtClean="0"/>
                <a:t> </a:t>
              </a:r>
              <a:r>
                <a:rPr lang="en-US" sz="1800" i="0" dirty="0" smtClean="0">
                  <a:sym typeface="Symbol"/>
                </a:rPr>
                <a:t></a:t>
              </a:r>
              <a:endParaRPr lang="en-US" sz="1800" i="0" baseline="-25000" dirty="0"/>
            </a:p>
          </p:txBody>
        </p:sp>
      </p:grpSp>
      <p:cxnSp>
        <p:nvCxnSpPr>
          <p:cNvPr id="20" name="Straight Connector 19"/>
          <p:cNvCxnSpPr/>
          <p:nvPr/>
        </p:nvCxnSpPr>
        <p:spPr bwMode="auto">
          <a:xfrm flipH="1" flipV="1">
            <a:off x="6334125" y="2389997"/>
            <a:ext cx="2209800" cy="68580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4962525" y="1246997"/>
            <a:ext cx="1371600" cy="1143000"/>
          </a:xfrm>
          <a:prstGeom prst="rect">
            <a:avLst/>
          </a:prstGeom>
          <a:solidFill>
            <a:srgbClr val="3333FF">
              <a:alpha val="20000"/>
            </a:srgbClr>
          </a:solidFill>
          <a:ln w="158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1" i="1" u="none" strike="noStrike" cap="none" normalizeH="0" baseline="0" smtClean="0">
              <a:ln>
                <a:noFill/>
              </a:ln>
              <a:solidFill>
                <a:srgbClr val="1822CD"/>
              </a:solidFill>
              <a:effectLst/>
              <a:latin typeface="Helvetica" pitchFamily="-12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48325" y="3118469"/>
            <a:ext cx="1524000" cy="2400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0" dirty="0" smtClean="0"/>
              <a:t>Strike point radius</a:t>
            </a:r>
            <a:endParaRPr lang="en-US" i="0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5495925" y="3228197"/>
            <a:ext cx="228600" cy="0"/>
          </a:xfrm>
          <a:prstGeom prst="straightConnector1">
            <a:avLst/>
          </a:prstGeom>
          <a:noFill/>
          <a:ln w="158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4432969" y="6029980"/>
            <a:ext cx="4558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0" dirty="0" smtClean="0">
                <a:solidFill>
                  <a:srgbClr val="FF0000"/>
                </a:solidFill>
                <a:latin typeface="+mn-lt"/>
              </a:rPr>
              <a:t>Snowflake </a:t>
            </a:r>
            <a:r>
              <a:rPr lang="en-US" sz="1400" i="0" dirty="0" smtClean="0">
                <a:solidFill>
                  <a:srgbClr val="FF0000"/>
                </a:solidFill>
                <a:latin typeface="+mn-lt"/>
                <a:sym typeface="Wingdings" pitchFamily="2" charset="2"/>
              </a:rPr>
              <a:t>would also want </a:t>
            </a:r>
            <a:r>
              <a:rPr lang="en-US" sz="1400" i="0" dirty="0" err="1" smtClean="0">
                <a:solidFill>
                  <a:srgbClr val="FF0000"/>
                </a:solidFill>
                <a:latin typeface="+mn-lt"/>
                <a:sym typeface="Wingdings" pitchFamily="2" charset="2"/>
              </a:rPr>
              <a:t>divertor</a:t>
            </a:r>
            <a:r>
              <a:rPr lang="en-US" sz="1400" i="0" dirty="0" smtClean="0">
                <a:solidFill>
                  <a:srgbClr val="FF0000"/>
                </a:solidFill>
                <a:latin typeface="+mn-lt"/>
                <a:sym typeface="Wingdings" pitchFamily="2" charset="2"/>
              </a:rPr>
              <a:t> </a:t>
            </a:r>
            <a:r>
              <a:rPr lang="en-US" sz="1400" i="0" dirty="0" err="1" smtClean="0">
                <a:solidFill>
                  <a:srgbClr val="FF0000"/>
                </a:solidFill>
                <a:latin typeface="+mn-lt"/>
                <a:sym typeface="Wingdings" pitchFamily="2" charset="2"/>
              </a:rPr>
              <a:t>cryo</a:t>
            </a:r>
            <a:r>
              <a:rPr lang="en-US" sz="1400" i="0" dirty="0" smtClean="0">
                <a:solidFill>
                  <a:srgbClr val="FF0000"/>
                </a:solidFill>
                <a:latin typeface="+mn-lt"/>
                <a:sym typeface="Wingdings" pitchFamily="2" charset="2"/>
              </a:rPr>
              <a:t>-plenum entrance radius </a:t>
            </a:r>
            <a:r>
              <a:rPr lang="en-US" sz="1400" i="0" dirty="0" err="1" smtClean="0">
                <a:solidFill>
                  <a:srgbClr val="FF0000"/>
                </a:solidFill>
                <a:latin typeface="+mn-lt"/>
                <a:sym typeface="Wingdings" pitchFamily="2" charset="2"/>
              </a:rPr>
              <a:t>R</a:t>
            </a:r>
            <a:r>
              <a:rPr lang="en-US" sz="1400" i="0" baseline="-25000" dirty="0" err="1" smtClean="0">
                <a:solidFill>
                  <a:srgbClr val="FF0000"/>
                </a:solidFill>
                <a:latin typeface="+mn-lt"/>
                <a:sym typeface="Wingdings" pitchFamily="2" charset="2"/>
              </a:rPr>
              <a:t>entrance</a:t>
            </a:r>
            <a:r>
              <a:rPr lang="en-US" sz="1400" i="0" dirty="0" smtClean="0">
                <a:solidFill>
                  <a:srgbClr val="FF0000"/>
                </a:solidFill>
                <a:latin typeface="+mn-lt"/>
                <a:sym typeface="Wingdings" pitchFamily="2" charset="2"/>
              </a:rPr>
              <a:t> ~ 1.3m for R=1.6m ST-FNSF</a:t>
            </a:r>
            <a:endParaRPr lang="en-US" sz="1400" i="0" baseline="-250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077266"/>
            <a:ext cx="3657600" cy="5399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" name="Straight Connector 23"/>
          <p:cNvCxnSpPr/>
          <p:nvPr/>
        </p:nvCxnSpPr>
        <p:spPr bwMode="auto">
          <a:xfrm flipV="1">
            <a:off x="4429125" y="2389997"/>
            <a:ext cx="533400" cy="68580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H="1" flipV="1">
            <a:off x="2590800" y="5638800"/>
            <a:ext cx="1905000" cy="533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2514600" y="2438400"/>
            <a:ext cx="228600" cy="3581400"/>
          </a:xfrm>
          <a:prstGeom prst="rect">
            <a:avLst/>
          </a:prstGeom>
          <a:solidFill>
            <a:srgbClr val="FFCCCC">
              <a:alpha val="40000"/>
            </a:srgbClr>
          </a:solidFill>
          <a:ln w="158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1" i="1" u="none" strike="noStrike" cap="none" normalizeH="0" baseline="0" smtClean="0">
              <a:ln>
                <a:noFill/>
              </a:ln>
              <a:solidFill>
                <a:srgbClr val="1822CD"/>
              </a:solidFill>
              <a:effectLst/>
              <a:latin typeface="Helvetica" pitchFamily="-12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748</Words>
  <Application>Microsoft Office PowerPoint</Application>
  <PresentationFormat>On-screen Show (4:3)</PresentationFormat>
  <Paragraphs>95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Blank Presentation</vt:lpstr>
      <vt:lpstr>NSTX-U cryo/particle control discussion #8 December 19, 2012</vt:lpstr>
      <vt:lpstr>Draft PAC-33 agenda and speakers PAC dates: February 19-21, 2013</vt:lpstr>
      <vt:lpstr>Select PAC-31 report comments related to design and strategy for NSTX-U cryo-pumping</vt:lpstr>
      <vt:lpstr>PAC-31: Next steps for particle control analysis during Upgrade outage</vt:lpstr>
      <vt:lpstr>PAC-31:     Plans for years 1 and 2 of NSTX-U operation</vt:lpstr>
      <vt:lpstr>Divertor PF coil configurations identified to achieve  high d while maintaining peak divertor heat flux &lt; 10MW/m2  </vt:lpstr>
      <vt:lpstr>Parameters and profiles for conventional divertor  (using simple exponential heat-flux profile in R=1.6m ST-FNSF)</vt:lpstr>
      <vt:lpstr>Parameters and profiles for snowflake divertor  (using simple exponential heat-flux profile in R=1.6m ST-FNSF)</vt:lpstr>
    </vt:vector>
  </TitlesOfParts>
  <Company>Princeton Plasma Physics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 Menard</dc:creator>
  <cp:lastModifiedBy>Jon Menard</cp:lastModifiedBy>
  <cp:revision>11</cp:revision>
  <dcterms:created xsi:type="dcterms:W3CDTF">2012-12-19T06:07:58Z</dcterms:created>
  <dcterms:modified xsi:type="dcterms:W3CDTF">2012-12-19T18:33:49Z</dcterms:modified>
</cp:coreProperties>
</file>