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188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35E0-51C4-487F-B8D5-3D6CF67B089D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CDC5-0A0A-42DA-B901-A4B361D8B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26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35E0-51C4-487F-B8D5-3D6CF67B089D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CDC5-0A0A-42DA-B901-A4B361D8B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52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35E0-51C4-487F-B8D5-3D6CF67B089D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CDC5-0A0A-42DA-B901-A4B361D8B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9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35E0-51C4-487F-B8D5-3D6CF67B089D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CDC5-0A0A-42DA-B901-A4B361D8B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35E0-51C4-487F-B8D5-3D6CF67B089D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CDC5-0A0A-42DA-B901-A4B361D8B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18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35E0-51C4-487F-B8D5-3D6CF67B089D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CDC5-0A0A-42DA-B901-A4B361D8B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751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35E0-51C4-487F-B8D5-3D6CF67B089D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CDC5-0A0A-42DA-B901-A4B361D8B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471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35E0-51C4-487F-B8D5-3D6CF67B089D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CDC5-0A0A-42DA-B901-A4B361D8B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69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35E0-51C4-487F-B8D5-3D6CF67B089D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CDC5-0A0A-42DA-B901-A4B361D8B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9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35E0-51C4-487F-B8D5-3D6CF67B089D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CDC5-0A0A-42DA-B901-A4B361D8B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66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35E0-51C4-487F-B8D5-3D6CF67B089D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2CDC5-0A0A-42DA-B901-A4B361D8B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27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B35E0-51C4-487F-B8D5-3D6CF67B089D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2CDC5-0A0A-42DA-B901-A4B361D8B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07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Updated NSTX-U </a:t>
            </a:r>
            <a:r>
              <a:rPr lang="en-US" smtClean="0"/>
              <a:t>cryo </a:t>
            </a:r>
            <a:r>
              <a:rPr lang="en-US" dirty="0" smtClean="0"/>
              <a:t>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838700"/>
            <a:ext cx="3352800" cy="7576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Keep entrance radius, height, and gap same as before </a:t>
            </a:r>
          </a:p>
          <a:p>
            <a:pPr marL="0" indent="0">
              <a:buNone/>
            </a:pP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5257800" y="1745457"/>
            <a:ext cx="3732213" cy="4306887"/>
            <a:chOff x="611187" y="1600200"/>
            <a:chExt cx="3732213" cy="4306887"/>
          </a:xfrm>
        </p:grpSpPr>
        <p:pic>
          <p:nvPicPr>
            <p:cNvPr id="13" name="Picture 8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325" t="2023" r="15429" b="23984"/>
            <a:stretch/>
          </p:blipFill>
          <p:spPr bwMode="auto">
            <a:xfrm>
              <a:off x="1143000" y="1600200"/>
              <a:ext cx="3038792" cy="3862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TextBox 1"/>
            <p:cNvSpPr txBox="1">
              <a:spLocks noChangeArrowheads="1"/>
            </p:cNvSpPr>
            <p:nvPr/>
          </p:nvSpPr>
          <p:spPr bwMode="auto">
            <a:xfrm>
              <a:off x="1263651" y="5456237"/>
              <a:ext cx="307974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200" b="1" i="1">
                  <a:solidFill>
                    <a:srgbClr val="1822CD"/>
                  </a:solidFill>
                  <a:latin typeface="Helvetica" charset="0"/>
                  <a:cs typeface="Arial" charset="0"/>
                </a:defRPr>
              </a:lvl1pPr>
              <a:lvl2pPr marL="742950" indent="-285750" eaLnBrk="0" hangingPunct="0">
                <a:defRPr sz="1200" b="1" i="1">
                  <a:solidFill>
                    <a:srgbClr val="1822CD"/>
                  </a:solidFill>
                  <a:latin typeface="Helvetica" charset="0"/>
                  <a:cs typeface="Arial" charset="0"/>
                </a:defRPr>
              </a:lvl2pPr>
              <a:lvl3pPr marL="1143000" indent="-228600" eaLnBrk="0" hangingPunct="0">
                <a:defRPr sz="1200" b="1" i="1">
                  <a:solidFill>
                    <a:srgbClr val="1822CD"/>
                  </a:solidFill>
                  <a:latin typeface="Helvetica" charset="0"/>
                  <a:cs typeface="Arial" charset="0"/>
                </a:defRPr>
              </a:lvl3pPr>
              <a:lvl4pPr marL="1600200" indent="-228600" eaLnBrk="0" hangingPunct="0">
                <a:defRPr sz="1200" b="1" i="1">
                  <a:solidFill>
                    <a:srgbClr val="1822CD"/>
                  </a:solidFill>
                  <a:latin typeface="Helvetica" charset="0"/>
                  <a:cs typeface="Arial" charset="0"/>
                </a:defRPr>
              </a:lvl4pPr>
              <a:lvl5pPr marL="2057400" indent="-228600" eaLnBrk="0" hangingPunct="0">
                <a:defRPr sz="1200" b="1" i="1">
                  <a:solidFill>
                    <a:srgbClr val="1822CD"/>
                  </a:solidFill>
                  <a:latin typeface="Helvetica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 i="1">
                  <a:solidFill>
                    <a:srgbClr val="1822CD"/>
                  </a:solidFill>
                  <a:latin typeface="Helvetica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 i="1">
                  <a:solidFill>
                    <a:srgbClr val="1822CD"/>
                  </a:solidFill>
                  <a:latin typeface="Helvetica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 i="1">
                  <a:solidFill>
                    <a:srgbClr val="1822CD"/>
                  </a:solidFill>
                  <a:latin typeface="Helvetica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 i="1">
                  <a:solidFill>
                    <a:srgbClr val="1822CD"/>
                  </a:solidFill>
                  <a:latin typeface="Helvetica" charset="0"/>
                  <a:cs typeface="Arial" charset="0"/>
                </a:defRPr>
              </a:lvl9pPr>
            </a:lstStyle>
            <a:p>
              <a:pPr eaLnBrk="1" hangingPunct="1"/>
              <a:r>
                <a:rPr lang="en-US" i="0" dirty="0">
                  <a:solidFill>
                    <a:schemeClr val="tx1"/>
                  </a:solidFill>
                </a:rPr>
                <a:t>0.4          0.6           0.8           1.0          1.2</a:t>
              </a:r>
            </a:p>
          </p:txBody>
        </p:sp>
        <p:sp>
          <p:nvSpPr>
            <p:cNvPr id="15" name="TextBox 8"/>
            <p:cNvSpPr txBox="1">
              <a:spLocks noChangeArrowheads="1"/>
            </p:cNvSpPr>
            <p:nvPr/>
          </p:nvSpPr>
          <p:spPr bwMode="auto">
            <a:xfrm>
              <a:off x="2643187" y="5630862"/>
              <a:ext cx="58578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200" b="1" i="1">
                  <a:solidFill>
                    <a:srgbClr val="1822CD"/>
                  </a:solidFill>
                  <a:latin typeface="Helvetica" charset="0"/>
                  <a:cs typeface="Arial" charset="0"/>
                </a:defRPr>
              </a:lvl1pPr>
              <a:lvl2pPr marL="742950" indent="-285750" eaLnBrk="0" hangingPunct="0">
                <a:defRPr sz="1200" b="1" i="1">
                  <a:solidFill>
                    <a:srgbClr val="1822CD"/>
                  </a:solidFill>
                  <a:latin typeface="Helvetica" charset="0"/>
                  <a:cs typeface="Arial" charset="0"/>
                </a:defRPr>
              </a:lvl2pPr>
              <a:lvl3pPr marL="1143000" indent="-228600" eaLnBrk="0" hangingPunct="0">
                <a:defRPr sz="1200" b="1" i="1">
                  <a:solidFill>
                    <a:srgbClr val="1822CD"/>
                  </a:solidFill>
                  <a:latin typeface="Helvetica" charset="0"/>
                  <a:cs typeface="Arial" charset="0"/>
                </a:defRPr>
              </a:lvl3pPr>
              <a:lvl4pPr marL="1600200" indent="-228600" eaLnBrk="0" hangingPunct="0">
                <a:defRPr sz="1200" b="1" i="1">
                  <a:solidFill>
                    <a:srgbClr val="1822CD"/>
                  </a:solidFill>
                  <a:latin typeface="Helvetica" charset="0"/>
                  <a:cs typeface="Arial" charset="0"/>
                </a:defRPr>
              </a:lvl4pPr>
              <a:lvl5pPr marL="2057400" indent="-228600" eaLnBrk="0" hangingPunct="0">
                <a:defRPr sz="1200" b="1" i="1">
                  <a:solidFill>
                    <a:srgbClr val="1822CD"/>
                  </a:solidFill>
                  <a:latin typeface="Helvetica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 i="1">
                  <a:solidFill>
                    <a:srgbClr val="1822CD"/>
                  </a:solidFill>
                  <a:latin typeface="Helvetica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 i="1">
                  <a:solidFill>
                    <a:srgbClr val="1822CD"/>
                  </a:solidFill>
                  <a:latin typeface="Helvetica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 i="1">
                  <a:solidFill>
                    <a:srgbClr val="1822CD"/>
                  </a:solidFill>
                  <a:latin typeface="Helvetica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 i="1">
                  <a:solidFill>
                    <a:srgbClr val="1822CD"/>
                  </a:solidFill>
                  <a:latin typeface="Helvetica" charset="0"/>
                  <a:cs typeface="Arial" charset="0"/>
                </a:defRPr>
              </a:lvl9pPr>
            </a:lstStyle>
            <a:p>
              <a:pPr eaLnBrk="1" hangingPunct="1"/>
              <a:r>
                <a:rPr lang="en-US" i="0">
                  <a:solidFill>
                    <a:schemeClr val="tx1"/>
                  </a:solidFill>
                </a:rPr>
                <a:t>R (m)</a:t>
              </a:r>
            </a:p>
          </p:txBody>
        </p:sp>
        <p:cxnSp>
          <p:nvCxnSpPr>
            <p:cNvPr id="16" name="Straight Connector 3"/>
            <p:cNvCxnSpPr>
              <a:cxnSpLocks noChangeShapeType="1"/>
            </p:cNvCxnSpPr>
            <p:nvPr/>
          </p:nvCxnSpPr>
          <p:spPr bwMode="auto">
            <a:xfrm>
              <a:off x="1103312" y="5462587"/>
              <a:ext cx="3124200" cy="8255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Straight Connector 12"/>
            <p:cNvCxnSpPr>
              <a:cxnSpLocks noChangeShapeType="1"/>
            </p:cNvCxnSpPr>
            <p:nvPr/>
          </p:nvCxnSpPr>
          <p:spPr bwMode="auto">
            <a:xfrm flipV="1">
              <a:off x="1103312" y="1622425"/>
              <a:ext cx="7938" cy="3840162"/>
            </a:xfrm>
            <a:prstGeom prst="lin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" name="TextBox 17"/>
            <p:cNvSpPr txBox="1">
              <a:spLocks noChangeArrowheads="1"/>
            </p:cNvSpPr>
            <p:nvPr/>
          </p:nvSpPr>
          <p:spPr bwMode="auto">
            <a:xfrm rot="-5400000">
              <a:off x="-1007269" y="3401218"/>
              <a:ext cx="386238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200" b="1" i="1">
                  <a:solidFill>
                    <a:srgbClr val="1822CD"/>
                  </a:solidFill>
                  <a:latin typeface="Helvetica" charset="0"/>
                  <a:cs typeface="Arial" charset="0"/>
                </a:defRPr>
              </a:lvl1pPr>
              <a:lvl2pPr marL="742950" indent="-285750" eaLnBrk="0" hangingPunct="0">
                <a:defRPr sz="1200" b="1" i="1">
                  <a:solidFill>
                    <a:srgbClr val="1822CD"/>
                  </a:solidFill>
                  <a:latin typeface="Helvetica" charset="0"/>
                  <a:cs typeface="Arial" charset="0"/>
                </a:defRPr>
              </a:lvl2pPr>
              <a:lvl3pPr marL="1143000" indent="-228600" eaLnBrk="0" hangingPunct="0">
                <a:defRPr sz="1200" b="1" i="1">
                  <a:solidFill>
                    <a:srgbClr val="1822CD"/>
                  </a:solidFill>
                  <a:latin typeface="Helvetica" charset="0"/>
                  <a:cs typeface="Arial" charset="0"/>
                </a:defRPr>
              </a:lvl3pPr>
              <a:lvl4pPr marL="1600200" indent="-228600" eaLnBrk="0" hangingPunct="0">
                <a:defRPr sz="1200" b="1" i="1">
                  <a:solidFill>
                    <a:srgbClr val="1822CD"/>
                  </a:solidFill>
                  <a:latin typeface="Helvetica" charset="0"/>
                  <a:cs typeface="Arial" charset="0"/>
                </a:defRPr>
              </a:lvl4pPr>
              <a:lvl5pPr marL="2057400" indent="-228600" eaLnBrk="0" hangingPunct="0">
                <a:defRPr sz="1200" b="1" i="1">
                  <a:solidFill>
                    <a:srgbClr val="1822CD"/>
                  </a:solidFill>
                  <a:latin typeface="Helvetica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 i="1">
                  <a:solidFill>
                    <a:srgbClr val="1822CD"/>
                  </a:solidFill>
                  <a:latin typeface="Helvetica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 i="1">
                  <a:solidFill>
                    <a:srgbClr val="1822CD"/>
                  </a:solidFill>
                  <a:latin typeface="Helvetica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 i="1">
                  <a:solidFill>
                    <a:srgbClr val="1822CD"/>
                  </a:solidFill>
                  <a:latin typeface="Helvetica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 i="1">
                  <a:solidFill>
                    <a:srgbClr val="1822CD"/>
                  </a:solidFill>
                  <a:latin typeface="Helvetica" charset="0"/>
                  <a:cs typeface="Arial" charset="0"/>
                </a:defRPr>
              </a:lvl9pPr>
            </a:lstStyle>
            <a:p>
              <a:pPr eaLnBrk="1" hangingPunct="1"/>
              <a:r>
                <a:rPr lang="en-US" i="0">
                  <a:solidFill>
                    <a:schemeClr val="tx1"/>
                  </a:solidFill>
                </a:rPr>
                <a:t>-1.8         -1.6         -1.4          -1.2         -1.0         -0.8</a:t>
              </a:r>
            </a:p>
          </p:txBody>
        </p:sp>
        <p:sp>
          <p:nvSpPr>
            <p:cNvPr id="19" name="TextBox 18"/>
            <p:cNvSpPr txBox="1">
              <a:spLocks noChangeArrowheads="1"/>
            </p:cNvSpPr>
            <p:nvPr/>
          </p:nvSpPr>
          <p:spPr bwMode="auto">
            <a:xfrm rot="-5400000">
              <a:off x="455612" y="3467100"/>
              <a:ext cx="5873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200" b="1" i="1">
                  <a:solidFill>
                    <a:srgbClr val="1822CD"/>
                  </a:solidFill>
                  <a:latin typeface="Helvetica" charset="0"/>
                  <a:cs typeface="Arial" charset="0"/>
                </a:defRPr>
              </a:lvl1pPr>
              <a:lvl2pPr marL="742950" indent="-285750" eaLnBrk="0" hangingPunct="0">
                <a:defRPr sz="1200" b="1" i="1">
                  <a:solidFill>
                    <a:srgbClr val="1822CD"/>
                  </a:solidFill>
                  <a:latin typeface="Helvetica" charset="0"/>
                  <a:cs typeface="Arial" charset="0"/>
                </a:defRPr>
              </a:lvl2pPr>
              <a:lvl3pPr marL="1143000" indent="-228600" eaLnBrk="0" hangingPunct="0">
                <a:defRPr sz="1200" b="1" i="1">
                  <a:solidFill>
                    <a:srgbClr val="1822CD"/>
                  </a:solidFill>
                  <a:latin typeface="Helvetica" charset="0"/>
                  <a:cs typeface="Arial" charset="0"/>
                </a:defRPr>
              </a:lvl3pPr>
              <a:lvl4pPr marL="1600200" indent="-228600" eaLnBrk="0" hangingPunct="0">
                <a:defRPr sz="1200" b="1" i="1">
                  <a:solidFill>
                    <a:srgbClr val="1822CD"/>
                  </a:solidFill>
                  <a:latin typeface="Helvetica" charset="0"/>
                  <a:cs typeface="Arial" charset="0"/>
                </a:defRPr>
              </a:lvl4pPr>
              <a:lvl5pPr marL="2057400" indent="-228600" eaLnBrk="0" hangingPunct="0">
                <a:defRPr sz="1200" b="1" i="1">
                  <a:solidFill>
                    <a:srgbClr val="1822CD"/>
                  </a:solidFill>
                  <a:latin typeface="Helvetica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 i="1">
                  <a:solidFill>
                    <a:srgbClr val="1822CD"/>
                  </a:solidFill>
                  <a:latin typeface="Helvetica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 i="1">
                  <a:solidFill>
                    <a:srgbClr val="1822CD"/>
                  </a:solidFill>
                  <a:latin typeface="Helvetica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 i="1">
                  <a:solidFill>
                    <a:srgbClr val="1822CD"/>
                  </a:solidFill>
                  <a:latin typeface="Helvetica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 i="1">
                  <a:solidFill>
                    <a:srgbClr val="1822CD"/>
                  </a:solidFill>
                  <a:latin typeface="Helvetica" charset="0"/>
                  <a:cs typeface="Arial" charset="0"/>
                </a:defRPr>
              </a:lvl9pPr>
            </a:lstStyle>
            <a:p>
              <a:pPr eaLnBrk="1" hangingPunct="1"/>
              <a:r>
                <a:rPr lang="en-US" i="0">
                  <a:solidFill>
                    <a:schemeClr val="tx1"/>
                  </a:solidFill>
                </a:rPr>
                <a:t>Z (m)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 flipV="1">
              <a:off x="3352800" y="3783806"/>
              <a:ext cx="0" cy="788194"/>
            </a:xfrm>
            <a:prstGeom prst="line">
              <a:avLst/>
            </a:prstGeom>
            <a:ln w="1270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3049590" y="3605212"/>
              <a:ext cx="914397" cy="293688"/>
            </a:xfrm>
            <a:prstGeom prst="line">
              <a:avLst/>
            </a:prstGeom>
            <a:ln w="127000">
              <a:solidFill>
                <a:srgbClr val="008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2514600" y="3898900"/>
              <a:ext cx="534987" cy="444500"/>
            </a:xfrm>
            <a:prstGeom prst="line">
              <a:avLst/>
            </a:prstGeom>
            <a:ln w="127000">
              <a:solidFill>
                <a:srgbClr val="008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Oval 31"/>
          <p:cNvSpPr>
            <a:spLocks noChangeAspect="1"/>
          </p:cNvSpPr>
          <p:nvPr/>
        </p:nvSpPr>
        <p:spPr>
          <a:xfrm>
            <a:off x="7577328" y="4191000"/>
            <a:ext cx="347472" cy="3474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/>
          <p:cNvSpPr/>
          <p:nvPr/>
        </p:nvSpPr>
        <p:spPr>
          <a:xfrm rot="15607790">
            <a:off x="7203553" y="4381118"/>
            <a:ext cx="229981" cy="262576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3733800" y="4648200"/>
            <a:ext cx="3494532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7875588" y="4745474"/>
            <a:ext cx="125412" cy="162318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7" name="Content Placeholder 2"/>
          <p:cNvSpPr txBox="1">
            <a:spLocks/>
          </p:cNvSpPr>
          <p:nvPr/>
        </p:nvSpPr>
        <p:spPr>
          <a:xfrm>
            <a:off x="5029201" y="6368653"/>
            <a:ext cx="3124200" cy="3690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Vertical gas seal at R=0.95m</a:t>
            </a:r>
          </a:p>
        </p:txBody>
      </p:sp>
      <p:sp>
        <p:nvSpPr>
          <p:cNvPr id="49" name="Content Placeholder 2"/>
          <p:cNvSpPr txBox="1">
            <a:spLocks/>
          </p:cNvSpPr>
          <p:nvPr/>
        </p:nvSpPr>
        <p:spPr>
          <a:xfrm>
            <a:off x="1143001" y="5818344"/>
            <a:ext cx="3581399" cy="748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>
                <a:solidFill>
                  <a:srgbClr val="9933FF"/>
                </a:solidFill>
              </a:rPr>
              <a:t>Determine vessel-</a:t>
            </a:r>
            <a:r>
              <a:rPr lang="en-US" sz="1800" dirty="0" err="1" smtClean="0">
                <a:solidFill>
                  <a:srgbClr val="9933FF"/>
                </a:solidFill>
              </a:rPr>
              <a:t>cryo</a:t>
            </a:r>
            <a:r>
              <a:rPr lang="en-US" sz="1800" dirty="0" smtClean="0">
                <a:solidFill>
                  <a:srgbClr val="9933FF"/>
                </a:solidFill>
              </a:rPr>
              <a:t> gap that gives similar pumping as before</a:t>
            </a:r>
            <a:endParaRPr lang="en-US" sz="1800" dirty="0">
              <a:solidFill>
                <a:srgbClr val="9933FF"/>
              </a:solidFill>
            </a:endParaRPr>
          </a:p>
        </p:txBody>
      </p:sp>
      <p:sp>
        <p:nvSpPr>
          <p:cNvPr id="52" name="Content Placeholder 2"/>
          <p:cNvSpPr txBox="1">
            <a:spLocks/>
          </p:cNvSpPr>
          <p:nvPr/>
        </p:nvSpPr>
        <p:spPr>
          <a:xfrm>
            <a:off x="2126297" y="1349396"/>
            <a:ext cx="3336608" cy="65400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err="1" smtClean="0">
                <a:solidFill>
                  <a:srgbClr val="0070C0"/>
                </a:solidFill>
              </a:rPr>
              <a:t>Cryo</a:t>
            </a:r>
            <a:r>
              <a:rPr lang="en-US" sz="1800" dirty="0" smtClean="0">
                <a:solidFill>
                  <a:srgbClr val="0070C0"/>
                </a:solidFill>
              </a:rPr>
              <a:t>-ring at R=0.9m – assume 10cm diameter outer shield</a:t>
            </a:r>
          </a:p>
          <a:p>
            <a:pPr marL="0" indent="0">
              <a:buNone/>
            </a:pPr>
            <a:endParaRPr lang="en-US" sz="1800" dirty="0">
              <a:solidFill>
                <a:srgbClr val="0070C0"/>
              </a:solidFill>
            </a:endParaRPr>
          </a:p>
        </p:txBody>
      </p:sp>
      <p:cxnSp>
        <p:nvCxnSpPr>
          <p:cNvPr id="53" name="Straight Arrow Connector 52"/>
          <p:cNvCxnSpPr>
            <a:endCxn id="32" idx="1"/>
          </p:cNvCxnSpPr>
          <p:nvPr/>
        </p:nvCxnSpPr>
        <p:spPr>
          <a:xfrm>
            <a:off x="4953000" y="1828800"/>
            <a:ext cx="2675214" cy="2413086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6" name="Content Placeholder 2"/>
          <p:cNvSpPr txBox="1">
            <a:spLocks/>
          </p:cNvSpPr>
          <p:nvPr/>
        </p:nvSpPr>
        <p:spPr>
          <a:xfrm>
            <a:off x="914400" y="3841972"/>
            <a:ext cx="2971800" cy="696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000" dirty="0" smtClean="0"/>
              <a:t>Eliminate direct line of sight for neutrals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3886200" y="4044157"/>
            <a:ext cx="3342132" cy="444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1" name="Content Placeholder 2"/>
          <p:cNvSpPr txBox="1">
            <a:spLocks/>
          </p:cNvSpPr>
          <p:nvPr/>
        </p:nvSpPr>
        <p:spPr>
          <a:xfrm>
            <a:off x="5638800" y="609600"/>
            <a:ext cx="3447733" cy="990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err="1" smtClean="0">
                <a:solidFill>
                  <a:srgbClr val="008080"/>
                </a:solidFill>
              </a:rPr>
              <a:t>Cryo</a:t>
            </a:r>
            <a:r>
              <a:rPr lang="en-US" sz="1800" dirty="0" smtClean="0">
                <a:solidFill>
                  <a:srgbClr val="008080"/>
                </a:solidFill>
              </a:rPr>
              <a:t>-baffle should end at secondary passive plate corner and maximize gap to plasma</a:t>
            </a:r>
          </a:p>
          <a:p>
            <a:pPr marL="0" indent="0">
              <a:buNone/>
            </a:pPr>
            <a:endParaRPr lang="en-US" sz="1800" dirty="0">
              <a:solidFill>
                <a:srgbClr val="0070C0"/>
              </a:solidFill>
            </a:endParaRPr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8534400" y="1219200"/>
            <a:ext cx="0" cy="2531269"/>
          </a:xfrm>
          <a:prstGeom prst="straightConnector1">
            <a:avLst/>
          </a:prstGeom>
          <a:ln>
            <a:solidFill>
              <a:srgbClr val="00808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6934200" y="1435894"/>
            <a:ext cx="742953" cy="2531269"/>
          </a:xfrm>
          <a:prstGeom prst="straightConnector1">
            <a:avLst/>
          </a:prstGeom>
          <a:ln>
            <a:solidFill>
              <a:srgbClr val="00808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7696200" y="4538472"/>
            <a:ext cx="3" cy="338328"/>
          </a:xfrm>
          <a:prstGeom prst="straightConnector1">
            <a:avLst/>
          </a:prstGeom>
          <a:ln>
            <a:solidFill>
              <a:srgbClr val="9933FF"/>
            </a:solidFill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4572000" y="4707636"/>
            <a:ext cx="3124200" cy="1280017"/>
          </a:xfrm>
          <a:prstGeom prst="straightConnector1">
            <a:avLst/>
          </a:prstGeom>
          <a:ln>
            <a:solidFill>
              <a:srgbClr val="9933FF"/>
            </a:solidFill>
            <a:tailEnd type="non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6910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83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Updated NSTX-U cryo constraints</vt:lpstr>
    </vt:vector>
  </TitlesOfParts>
  <Company>PPPL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E. Menard</dc:creator>
  <cp:lastModifiedBy>Jonathan E. Menard</cp:lastModifiedBy>
  <cp:revision>8</cp:revision>
  <dcterms:created xsi:type="dcterms:W3CDTF">2014-05-12T01:37:16Z</dcterms:created>
  <dcterms:modified xsi:type="dcterms:W3CDTF">2014-05-12T02:14:17Z</dcterms:modified>
</cp:coreProperties>
</file>