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1634" r:id="rId3"/>
    <p:sldId id="1637" r:id="rId4"/>
    <p:sldId id="1638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FFCC"/>
    <a:srgbClr val="FFFF66"/>
    <a:srgbClr val="0000FF"/>
    <a:srgbClr val="CC00FF"/>
    <a:srgbClr val="009900"/>
    <a:srgbClr val="FFFF99"/>
    <a:srgbClr val="CC0000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85" d="100"/>
          <a:sy n="85" d="100"/>
        </p:scale>
        <p:origin x="-561" y="-80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942708" y="6588897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NSTX-U 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partial NCC meeting (+extended magnetics update)</a:t>
            </a:r>
            <a:r>
              <a:rPr lang="en-US" sz="1000" b="1" baseline="0" dirty="0" smtClean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(S.A. Sabbagh, J.M. Bialek, and Columbia 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U. group)</a:t>
            </a:r>
            <a:endParaRPr lang="en-US" sz="10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6294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1/22/13</a:t>
            </a:r>
            <a:endParaRPr lang="en-US" sz="10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extended RWM sensor calculations are underway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31" y="4191000"/>
            <a:ext cx="8839200" cy="2438400"/>
          </a:xfrm>
        </p:spPr>
        <p:txBody>
          <a:bodyPr/>
          <a:lstStyle/>
          <a:p>
            <a:r>
              <a:rPr lang="en-US" sz="2000" dirty="0" smtClean="0"/>
              <a:t>Extended </a:t>
            </a:r>
            <a:r>
              <a:rPr lang="en-US" sz="2000" dirty="0" smtClean="0"/>
              <a:t>RWM </a:t>
            </a:r>
            <a:r>
              <a:rPr lang="en-US" sz="2000" dirty="0" smtClean="0"/>
              <a:t>magnetics calculations initiated based on group meeting</a:t>
            </a: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Add </a:t>
            </a:r>
            <a:r>
              <a:rPr lang="en-US" sz="1600" dirty="0" err="1" smtClean="0"/>
              <a:t>divertor</a:t>
            </a:r>
            <a:r>
              <a:rPr lang="en-US" sz="1600" dirty="0" smtClean="0"/>
              <a:t> plate detail to VALEN model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Determine </a:t>
            </a:r>
            <a:r>
              <a:rPr lang="en-US" sz="1600" dirty="0" smtClean="0"/>
              <a:t>the change in measured mode amplitude in the sensors placed at various </a:t>
            </a:r>
            <a:r>
              <a:rPr lang="en-US" sz="1600" dirty="0" err="1" smtClean="0"/>
              <a:t>poloidal</a:t>
            </a:r>
            <a:r>
              <a:rPr lang="en-US" sz="1600" dirty="0" smtClean="0"/>
              <a:t> positions moving toward the </a:t>
            </a:r>
            <a:r>
              <a:rPr lang="en-US" sz="1600" dirty="0" err="1" smtClean="0"/>
              <a:t>divertor</a:t>
            </a:r>
            <a:endParaRPr lang="en-US" sz="1600" dirty="0"/>
          </a:p>
          <a:p>
            <a:pPr marL="1200150" lvl="2" indent="-342900"/>
            <a:r>
              <a:rPr lang="en-US" sz="1400" dirty="0" smtClean="0"/>
              <a:t>Examine potential </a:t>
            </a:r>
            <a:r>
              <a:rPr lang="en-US" sz="1400" dirty="0" err="1" smtClean="0"/>
              <a:t>B</a:t>
            </a:r>
            <a:r>
              <a:rPr lang="en-US" sz="1400" baseline="-25000" dirty="0" err="1" smtClean="0"/>
              <a:t>tan</a:t>
            </a:r>
            <a:r>
              <a:rPr lang="en-US" sz="1400" dirty="0" smtClean="0"/>
              <a:t> and </a:t>
            </a:r>
            <a:r>
              <a:rPr lang="en-US" sz="1400" dirty="0" err="1" smtClean="0"/>
              <a:t>B</a:t>
            </a:r>
            <a:r>
              <a:rPr lang="en-US" sz="1400" baseline="-25000" dirty="0" err="1" smtClean="0"/>
              <a:t>norm</a:t>
            </a:r>
            <a:r>
              <a:rPr lang="en-US" sz="1400" dirty="0" smtClean="0"/>
              <a:t> sensors at increased |</a:t>
            </a:r>
            <a:r>
              <a:rPr lang="en-US" sz="1400" dirty="0" err="1" smtClean="0"/>
              <a:t>poloidal</a:t>
            </a:r>
            <a:r>
              <a:rPr lang="en-US" sz="1400" dirty="0" smtClean="0"/>
              <a:t> angle| off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, </a:t>
            </a:r>
            <a:r>
              <a:rPr lang="en-US" sz="1400" dirty="0" smtClean="0"/>
              <a:t>plot </a:t>
            </a:r>
            <a:r>
              <a:rPr lang="en-US" sz="1400" dirty="0" smtClean="0"/>
              <a:t>field amplitude vs. R, or </a:t>
            </a:r>
            <a:r>
              <a:rPr lang="en-US" sz="1400" dirty="0" err="1" smtClean="0"/>
              <a:t>poloidal</a:t>
            </a:r>
            <a:r>
              <a:rPr lang="en-US" sz="1400" dirty="0" smtClean="0"/>
              <a:t> angle; </a:t>
            </a:r>
            <a:r>
              <a:rPr lang="en-US" sz="1400" dirty="0" smtClean="0"/>
              <a:t>consider </a:t>
            </a:r>
            <a:r>
              <a:rPr lang="en-US" sz="1400" dirty="0" smtClean="0"/>
              <a:t>sensor </a:t>
            </a:r>
            <a:r>
              <a:rPr lang="en-US" sz="1400" dirty="0" smtClean="0"/>
              <a:t>positions mirrored above the </a:t>
            </a:r>
            <a:r>
              <a:rPr lang="en-US" sz="1400" dirty="0" err="1" smtClean="0"/>
              <a:t>midplane</a:t>
            </a:r>
            <a:endParaRPr lang="en-US" sz="1400" dirty="0"/>
          </a:p>
          <a:p>
            <a:pPr marL="801688" lvl="1" indent="-344488">
              <a:buFont typeface="+mj-lt"/>
              <a:buAutoNum type="arabicPeriod"/>
            </a:pPr>
            <a:r>
              <a:rPr lang="en-US" sz="1600" dirty="0" smtClean="0"/>
              <a:t>Redo above </a:t>
            </a:r>
            <a:r>
              <a:rPr lang="en-US" sz="1600" dirty="0" smtClean="0"/>
              <a:t>calculation with the plasma shifted down in Z </a:t>
            </a:r>
            <a:r>
              <a:rPr lang="en-US" sz="1600" dirty="0" smtClean="0"/>
              <a:t>(-5 </a:t>
            </a:r>
            <a:r>
              <a:rPr lang="en-US" sz="1600" dirty="0" smtClean="0"/>
              <a:t>cm, -10 cm)</a:t>
            </a:r>
          </a:p>
          <a:p>
            <a:pPr marL="1201738" lvl="2" indent="-344488"/>
            <a:r>
              <a:rPr lang="en-US" sz="1400" dirty="0" smtClean="0"/>
              <a:t>Determine f</a:t>
            </a:r>
            <a:r>
              <a:rPr lang="en-US" sz="1400" dirty="0" smtClean="0"/>
              <a:t>ield </a:t>
            </a:r>
            <a:r>
              <a:rPr lang="en-US" sz="1400" dirty="0" smtClean="0"/>
              <a:t>amplitude vs. R, or </a:t>
            </a:r>
            <a:r>
              <a:rPr lang="en-US" sz="1400" dirty="0" err="1" smtClean="0"/>
              <a:t>poloidal</a:t>
            </a:r>
            <a:r>
              <a:rPr lang="en-US" sz="1400" dirty="0" smtClean="0"/>
              <a:t> angle, at different plasma Z 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</a:t>
            </a:fld>
            <a:endParaRPr lang="en-US">
              <a:solidFill>
                <a:srgbClr val="3333CC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85531" y="4724400"/>
            <a:ext cx="609600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64"/>
          <p:cNvSpPr txBox="1">
            <a:spLocks noChangeArrowheads="1"/>
          </p:cNvSpPr>
          <p:nvPr/>
        </p:nvSpPr>
        <p:spPr bwMode="auto">
          <a:xfrm>
            <a:off x="2409825" y="2565779"/>
            <a:ext cx="3314506" cy="11079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N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ew sensor locations discussed (schematic) (includes possible locations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in THIS range (+ one position </a:t>
            </a:r>
            <a:r>
              <a:rPr lang="en-US" sz="1800" u="sng" dirty="0" smtClean="0">
                <a:solidFill>
                  <a:srgbClr val="FF0000"/>
                </a:solidFill>
                <a:latin typeface="Helvetica" pitchFamily="34" charset="0"/>
              </a:rPr>
              <a:t>above </a:t>
            </a:r>
            <a:r>
              <a:rPr lang="en-US" sz="1800" u="sng" dirty="0" err="1" smtClean="0">
                <a:solidFill>
                  <a:srgbClr val="FF0000"/>
                </a:solidFill>
                <a:latin typeface="Helvetica" pitchFamily="34" charset="0"/>
              </a:rPr>
              <a:t>midplane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)</a:t>
            </a:r>
            <a:endParaRPr lang="en-US" sz="1800" dirty="0" smtClean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9" name="Text Box 58"/>
          <p:cNvSpPr txBox="1">
            <a:spLocks noChangeArrowheads="1"/>
          </p:cNvSpPr>
          <p:nvPr/>
        </p:nvSpPr>
        <p:spPr bwMode="auto">
          <a:xfrm>
            <a:off x="189695" y="980955"/>
            <a:ext cx="3676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400" u="sng" dirty="0">
                <a:solidFill>
                  <a:srgbClr val="0000FF"/>
                </a:solidFill>
                <a:latin typeface="Arial" pitchFamily="34" charset="0"/>
              </a:rPr>
              <a:t>n = 1 ideal </a:t>
            </a:r>
            <a:r>
              <a:rPr lang="en-US" sz="1400" u="sng" dirty="0" err="1" smtClean="0">
                <a:solidFill>
                  <a:srgbClr val="0000FF"/>
                </a:solidFill>
                <a:latin typeface="Arial" pitchFamily="34" charset="0"/>
              </a:rPr>
              <a:t>eigenfunction</a:t>
            </a:r>
            <a:r>
              <a:rPr lang="en-US" sz="1400" u="sng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1400" u="sng" dirty="0">
                <a:solidFill>
                  <a:srgbClr val="0000FF"/>
                </a:solidFill>
                <a:latin typeface="Arial" pitchFamily="34" charset="0"/>
              </a:rPr>
              <a:t>for </a:t>
            </a:r>
            <a:r>
              <a:rPr lang="en-US" sz="1400" u="sng" dirty="0" err="1">
                <a:solidFill>
                  <a:srgbClr val="0000FF"/>
                </a:solidFill>
                <a:latin typeface="Arial" pitchFamily="34" charset="0"/>
              </a:rPr>
              <a:t>fiducial</a:t>
            </a:r>
            <a:r>
              <a:rPr lang="en-US" sz="1400" u="sng" dirty="0">
                <a:solidFill>
                  <a:srgbClr val="0000FF"/>
                </a:solidFill>
                <a:latin typeface="Arial" pitchFamily="34" charset="0"/>
              </a:rPr>
              <a:t> plasma</a:t>
            </a:r>
          </a:p>
        </p:txBody>
      </p:sp>
      <p:sp>
        <p:nvSpPr>
          <p:cNvPr id="10" name="Line 63"/>
          <p:cNvSpPr>
            <a:spLocks noChangeShapeType="1"/>
          </p:cNvSpPr>
          <p:nvPr/>
        </p:nvSpPr>
        <p:spPr bwMode="auto">
          <a:xfrm flipH="1">
            <a:off x="1457131" y="1925849"/>
            <a:ext cx="908616" cy="14442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2247734" y="1511257"/>
            <a:ext cx="25263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800" dirty="0" smtClean="0">
                <a:solidFill>
                  <a:srgbClr val="9900FF"/>
                </a:solidFill>
                <a:latin typeface="Helvetica" pitchFamily="34" charset="0"/>
              </a:rPr>
              <a:t>Present sensor locations</a:t>
            </a:r>
            <a:endParaRPr lang="en-US" sz="1800" dirty="0">
              <a:solidFill>
                <a:srgbClr val="9900FF"/>
              </a:solidFill>
              <a:latin typeface="Helvetica" pitchFamily="34" charset="0"/>
            </a:endParaRPr>
          </a:p>
        </p:txBody>
      </p:sp>
      <p:pic>
        <p:nvPicPr>
          <p:cNvPr id="12" name="Picture 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3" y="1285755"/>
            <a:ext cx="1816100" cy="282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69"/>
          <p:cNvSpPr txBox="1">
            <a:spLocks noChangeArrowheads="1"/>
          </p:cNvSpPr>
          <p:nvPr/>
        </p:nvSpPr>
        <p:spPr bwMode="auto">
          <a:xfrm>
            <a:off x="165653" y="1387775"/>
            <a:ext cx="3222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>
                <a:latin typeface="Helvetica" pitchFamily="34" charset="0"/>
              </a:rPr>
              <a:t>Z(m)</a:t>
            </a:r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878389" y="3719812"/>
            <a:ext cx="3381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>
                <a:latin typeface="Helvetica" pitchFamily="34" charset="0"/>
              </a:rPr>
              <a:t>R(m)</a:t>
            </a:r>
          </a:p>
        </p:txBody>
      </p:sp>
      <p:sp>
        <p:nvSpPr>
          <p:cNvPr id="15" name="Text Box 64"/>
          <p:cNvSpPr txBox="1">
            <a:spLocks noChangeArrowheads="1"/>
          </p:cNvSpPr>
          <p:nvPr/>
        </p:nvSpPr>
        <p:spPr bwMode="auto">
          <a:xfrm>
            <a:off x="2427503" y="1799433"/>
            <a:ext cx="3414396" cy="5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600" dirty="0" smtClean="0">
                <a:solidFill>
                  <a:srgbClr val="9900FF"/>
                </a:solidFill>
                <a:latin typeface="Helvetica" pitchFamily="34" charset="0"/>
              </a:rPr>
              <a:t>B</a:t>
            </a:r>
            <a:r>
              <a:rPr lang="en-US" sz="1600" baseline="-25000" dirty="0" smtClean="0">
                <a:solidFill>
                  <a:srgbClr val="9900FF"/>
                </a:solidFill>
                <a:latin typeface="Helvetica" pitchFamily="34" charset="0"/>
              </a:rPr>
              <a:t>R</a:t>
            </a:r>
            <a:r>
              <a:rPr lang="en-US" sz="1600" dirty="0">
                <a:solidFill>
                  <a:srgbClr val="9900FF"/>
                </a:solidFill>
                <a:latin typeface="Helvetica" pitchFamily="34" charset="0"/>
              </a:rPr>
              <a:t> </a:t>
            </a:r>
            <a:r>
              <a:rPr lang="en-US" sz="1600" dirty="0" smtClean="0">
                <a:solidFill>
                  <a:srgbClr val="9900FF"/>
                </a:solidFill>
                <a:latin typeface="Helvetica" pitchFamily="34" charset="0"/>
              </a:rPr>
              <a:t>sensors (nominally normal, </a:t>
            </a:r>
            <a:r>
              <a:rPr lang="en-US" sz="1600" dirty="0" err="1" smtClean="0">
                <a:solidFill>
                  <a:srgbClr val="9900FF"/>
                </a:solidFill>
                <a:latin typeface="Helvetica" pitchFamily="34" charset="0"/>
              </a:rPr>
              <a:t>B</a:t>
            </a:r>
            <a:r>
              <a:rPr lang="en-US" sz="1600" baseline="-25000" dirty="0" err="1" smtClean="0">
                <a:solidFill>
                  <a:srgbClr val="9900FF"/>
                </a:solidFill>
                <a:latin typeface="Helvetica" pitchFamily="34" charset="0"/>
              </a:rPr>
              <a:t>norm</a:t>
            </a:r>
            <a:r>
              <a:rPr lang="en-US" sz="1600" dirty="0" smtClean="0">
                <a:solidFill>
                  <a:srgbClr val="9900FF"/>
                </a:solidFill>
                <a:latin typeface="Helvetica" pitchFamily="34" charset="0"/>
              </a:rPr>
              <a:t>) </a:t>
            </a:r>
          </a:p>
          <a:p>
            <a:pPr>
              <a:spcBef>
                <a:spcPct val="20000"/>
              </a:spcBef>
              <a:buNone/>
            </a:pPr>
            <a:r>
              <a:rPr lang="en-US" sz="1600" dirty="0" err="1">
                <a:solidFill>
                  <a:srgbClr val="9900FF"/>
                </a:solidFill>
                <a:latin typeface="Helvetica" pitchFamily="34" charset="0"/>
              </a:rPr>
              <a:t>B</a:t>
            </a:r>
            <a:r>
              <a:rPr lang="en-US" sz="1600" baseline="-25000" dirty="0" err="1">
                <a:solidFill>
                  <a:srgbClr val="9900FF"/>
                </a:solidFill>
                <a:latin typeface="Helvetica" pitchFamily="34" charset="0"/>
              </a:rPr>
              <a:t>p</a:t>
            </a:r>
            <a:r>
              <a:rPr lang="en-US" sz="1600" baseline="-25000" dirty="0">
                <a:solidFill>
                  <a:srgbClr val="9900FF"/>
                </a:solidFill>
                <a:latin typeface="Helvetica" pitchFamily="34" charset="0"/>
              </a:rPr>
              <a:t> </a:t>
            </a:r>
            <a:r>
              <a:rPr lang="en-US" sz="1600" dirty="0">
                <a:solidFill>
                  <a:srgbClr val="9900FF"/>
                </a:solidFill>
                <a:latin typeface="Helvetica" pitchFamily="34" charset="0"/>
              </a:rPr>
              <a:t>sensors (nominally tangential, </a:t>
            </a:r>
            <a:r>
              <a:rPr lang="en-US" sz="1600" dirty="0" err="1">
                <a:solidFill>
                  <a:srgbClr val="9900FF"/>
                </a:solidFill>
                <a:latin typeface="Helvetica" pitchFamily="34" charset="0"/>
              </a:rPr>
              <a:t>B</a:t>
            </a:r>
            <a:r>
              <a:rPr lang="en-US" sz="1600" baseline="-25000" dirty="0" err="1">
                <a:solidFill>
                  <a:srgbClr val="9900FF"/>
                </a:solidFill>
                <a:latin typeface="Helvetica" pitchFamily="34" charset="0"/>
              </a:rPr>
              <a:t>tan</a:t>
            </a:r>
            <a:r>
              <a:rPr lang="en-US" sz="1600" dirty="0" smtClean="0">
                <a:solidFill>
                  <a:srgbClr val="9900FF"/>
                </a:solidFill>
                <a:latin typeface="Helvetica" pitchFamily="34" charset="0"/>
              </a:rPr>
              <a:t>)</a:t>
            </a:r>
            <a:endParaRPr lang="en-US" sz="1600" dirty="0">
              <a:solidFill>
                <a:srgbClr val="9900FF"/>
              </a:solidFill>
              <a:latin typeface="Helvetica" pitchFamily="34" charset="0"/>
            </a:endParaRPr>
          </a:p>
        </p:txBody>
      </p:sp>
      <p:sp>
        <p:nvSpPr>
          <p:cNvPr id="16" name="Line 63"/>
          <p:cNvSpPr>
            <a:spLocks noChangeShapeType="1"/>
          </p:cNvSpPr>
          <p:nvPr/>
        </p:nvSpPr>
        <p:spPr bwMode="auto">
          <a:xfrm flipH="1">
            <a:off x="1533331" y="2225975"/>
            <a:ext cx="87335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875266" y="3371336"/>
            <a:ext cx="76200" cy="76200"/>
          </a:xfrm>
          <a:prstGeom prst="ellipse">
            <a:avLst/>
          </a:prstGeom>
          <a:solidFill>
            <a:srgbClr val="FFFF66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1123875" y="3119777"/>
            <a:ext cx="1171456" cy="222761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1013266" y="3236411"/>
            <a:ext cx="182563" cy="93577"/>
          </a:xfrm>
          <a:prstGeom prst="lin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9"/>
          <p:cNvSpPr/>
          <p:nvPr/>
        </p:nvSpPr>
        <p:spPr bwMode="auto">
          <a:xfrm>
            <a:off x="954780" y="3301762"/>
            <a:ext cx="76200" cy="76200"/>
          </a:xfrm>
          <a:prstGeom prst="ellipse">
            <a:avLst/>
          </a:prstGeom>
          <a:solidFill>
            <a:srgbClr val="FFFF66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180066" y="3190778"/>
            <a:ext cx="76200" cy="76200"/>
          </a:xfrm>
          <a:prstGeom prst="ellipse">
            <a:avLst/>
          </a:prstGeom>
          <a:solidFill>
            <a:srgbClr val="FFFF66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38" r="16761" b="1743"/>
          <a:stretch/>
        </p:blipFill>
        <p:spPr bwMode="auto">
          <a:xfrm>
            <a:off x="6280522" y="961055"/>
            <a:ext cx="2720409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Oval 22"/>
          <p:cNvSpPr/>
          <p:nvPr/>
        </p:nvSpPr>
        <p:spPr bwMode="auto">
          <a:xfrm>
            <a:off x="7248331" y="2739174"/>
            <a:ext cx="76200" cy="76200"/>
          </a:xfrm>
          <a:prstGeom prst="ellipse">
            <a:avLst/>
          </a:prstGeom>
          <a:solidFill>
            <a:srgbClr val="FFFF66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781731" y="2356737"/>
            <a:ext cx="76200" cy="76200"/>
          </a:xfrm>
          <a:prstGeom prst="ellipse">
            <a:avLst/>
          </a:prstGeom>
          <a:solidFill>
            <a:srgbClr val="FFFF66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476931" y="2561604"/>
            <a:ext cx="76200" cy="76200"/>
          </a:xfrm>
          <a:prstGeom prst="ellipse">
            <a:avLst/>
          </a:prstGeom>
          <a:solidFill>
            <a:srgbClr val="FFFF66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5800531" y="2815375"/>
            <a:ext cx="1371600" cy="24880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8202355" y="1473119"/>
            <a:ext cx="76200" cy="76200"/>
          </a:xfrm>
          <a:prstGeom prst="ellipse">
            <a:avLst/>
          </a:prstGeom>
          <a:solidFill>
            <a:schemeClr val="bg1"/>
          </a:solidFill>
          <a:ln w="15875" cap="flat" cmpd="sng" algn="ctr">
            <a:solidFill>
              <a:srgbClr val="9900FF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8051741" y="1606435"/>
            <a:ext cx="109197" cy="309474"/>
          </a:xfrm>
          <a:prstGeom prst="line">
            <a:avLst/>
          </a:prstGeom>
          <a:noFill/>
          <a:ln w="38100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156099" y="1649756"/>
            <a:ext cx="2895642" cy="23963"/>
          </a:xfrm>
          <a:prstGeom prst="straightConnector1">
            <a:avLst/>
          </a:prstGeom>
          <a:noFill/>
          <a:ln w="15875" cap="flat" cmpd="sng" algn="ctr">
            <a:solidFill>
              <a:srgbClr val="9900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604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partial </a:t>
            </a:r>
            <a:r>
              <a:rPr lang="en-US" dirty="0" smtClean="0"/>
              <a:t>NCC coil </a:t>
            </a:r>
            <a:r>
              <a:rPr lang="en-US" dirty="0" smtClean="0"/>
              <a:t>– initial considerations taken in total point to a preferred placement of coi</a:t>
            </a:r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47531"/>
            <a:ext cx="8839200" cy="5562600"/>
          </a:xfrm>
        </p:spPr>
        <p:txBody>
          <a:bodyPr/>
          <a:lstStyle/>
          <a:p>
            <a:r>
              <a:rPr lang="en-US" sz="2000" dirty="0" smtClean="0"/>
              <a:t>Partial NCC coil considerations</a:t>
            </a:r>
          </a:p>
          <a:p>
            <a:pPr lvl="1"/>
            <a:r>
              <a:rPr lang="en-US" sz="1600" dirty="0" smtClean="0"/>
              <a:t>Partial NCC is VERY IMPORTANT, as it appears in the BASE budget</a:t>
            </a:r>
          </a:p>
          <a:p>
            <a:pPr lvl="1"/>
            <a:r>
              <a:rPr lang="en-US" sz="1600" dirty="0" smtClean="0"/>
              <a:t>Many key physics studies can be performed with the partial NCC (vs. full NCC)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Considerations / configurations for suggested partial NCC set (12 or 6)</a:t>
            </a:r>
          </a:p>
          <a:p>
            <a:pPr lvl="1"/>
            <a:r>
              <a:rPr lang="en-US" sz="1600" dirty="0" smtClean="0">
                <a:solidFill>
                  <a:srgbClr val="9900FF"/>
                </a:solidFill>
              </a:rPr>
              <a:t>RWM:</a:t>
            </a:r>
            <a:r>
              <a:rPr lang="en-US" sz="1600" dirty="0" smtClean="0"/>
              <a:t> want n = 1,2 field toroidal propagation, compliment n = 3 phases from RWM coil</a:t>
            </a:r>
          </a:p>
          <a:p>
            <a:pPr lvl="1"/>
            <a:r>
              <a:rPr lang="en-US" sz="1600" dirty="0" smtClean="0">
                <a:solidFill>
                  <a:srgbClr val="9900FF"/>
                </a:solidFill>
              </a:rPr>
              <a:t>EFC:</a:t>
            </a:r>
            <a:r>
              <a:rPr lang="en-US" sz="1600" dirty="0" smtClean="0"/>
              <a:t> (same considerations as RWM), </a:t>
            </a:r>
          </a:p>
          <a:p>
            <a:pPr lvl="1"/>
            <a:r>
              <a:rPr lang="en-US" sz="1600" dirty="0" smtClean="0">
                <a:solidFill>
                  <a:srgbClr val="9900FF"/>
                </a:solidFill>
              </a:rPr>
              <a:t>ELM:</a:t>
            </a:r>
            <a:r>
              <a:rPr lang="en-US" sz="1600" dirty="0" smtClean="0"/>
              <a:t> symmetric placement gives greatest flexibility, but might desire higher-n</a:t>
            </a:r>
          </a:p>
          <a:p>
            <a:pPr lvl="1"/>
            <a:r>
              <a:rPr lang="en-US" sz="1600" dirty="0" smtClean="0">
                <a:solidFill>
                  <a:srgbClr val="9900FF"/>
                </a:solidFill>
              </a:rPr>
              <a:t>NTV:</a:t>
            </a:r>
            <a:r>
              <a:rPr lang="en-US" sz="1600" dirty="0" smtClean="0"/>
              <a:t> symmetric placement / higher-n both allow important physics studies</a:t>
            </a:r>
          </a:p>
          <a:p>
            <a:pPr lvl="1"/>
            <a:r>
              <a:rPr lang="en-US" sz="1600" dirty="0" smtClean="0">
                <a:solidFill>
                  <a:srgbClr val="9900FF"/>
                </a:solidFill>
              </a:rPr>
              <a:t>ITER / JT-60SA: </a:t>
            </a:r>
            <a:r>
              <a:rPr lang="en-US" sz="1600" dirty="0" smtClean="0"/>
              <a:t>symmetric coil set is most ITER-like (although lower-</a:t>
            </a:r>
            <a:r>
              <a:rPr lang="en-US" sz="1600" i="1" dirty="0" smtClean="0"/>
              <a:t>n</a:t>
            </a:r>
            <a:r>
              <a:rPr lang="en-US" sz="1600" dirty="0" smtClean="0"/>
              <a:t>), best to support ITER physics; partial set can support JT-60SA</a:t>
            </a:r>
          </a:p>
          <a:p>
            <a:pPr lvl="1"/>
            <a:r>
              <a:rPr lang="en-US" sz="1600" dirty="0" smtClean="0">
                <a:solidFill>
                  <a:srgbClr val="9900FF"/>
                </a:solidFill>
              </a:rPr>
              <a:t>NSTX-U </a:t>
            </a:r>
            <a:r>
              <a:rPr lang="en-US" sz="1600" dirty="0" err="1" smtClean="0">
                <a:solidFill>
                  <a:srgbClr val="9900FF"/>
                </a:solidFill>
              </a:rPr>
              <a:t>cryopump</a:t>
            </a:r>
            <a:r>
              <a:rPr lang="en-US" sz="1600" dirty="0" smtClean="0"/>
              <a:t>: any issues of NCC placement on 2</a:t>
            </a:r>
            <a:r>
              <a:rPr lang="en-US" sz="1600" baseline="30000" dirty="0" smtClean="0"/>
              <a:t>ndary</a:t>
            </a:r>
            <a:r>
              <a:rPr lang="en-US" sz="1600" dirty="0" smtClean="0"/>
              <a:t> passive plates?</a:t>
            </a:r>
          </a:p>
          <a:p>
            <a:pPr lvl="1"/>
            <a:r>
              <a:rPr lang="en-US" sz="1600" dirty="0" smtClean="0"/>
              <a:t>Short-term conclusion: </a:t>
            </a:r>
            <a:r>
              <a:rPr lang="en-US" sz="1600" dirty="0">
                <a:solidFill>
                  <a:srgbClr val="9900FF"/>
                </a:solidFill>
              </a:rPr>
              <a:t>S</a:t>
            </a:r>
            <a:r>
              <a:rPr lang="en-US" sz="1600" dirty="0" smtClean="0">
                <a:solidFill>
                  <a:srgbClr val="9900FF"/>
                </a:solidFill>
              </a:rPr>
              <a:t>ymmetric placement to start </a:t>
            </a:r>
            <a:r>
              <a:rPr lang="en-US" sz="1600" dirty="0" smtClean="0"/>
              <a:t>(perform higher-</a:t>
            </a:r>
            <a:r>
              <a:rPr lang="en-US" sz="1600" i="1" dirty="0" smtClean="0"/>
              <a:t>n</a:t>
            </a:r>
            <a:r>
              <a:rPr lang="en-US" sz="1600" dirty="0" smtClean="0"/>
              <a:t> w/full NCC)</a:t>
            </a:r>
          </a:p>
          <a:p>
            <a:pPr lvl="2"/>
            <a:r>
              <a:rPr lang="en-US" sz="1400" dirty="0" smtClean="0"/>
              <a:t>Best: </a:t>
            </a:r>
            <a:r>
              <a:rPr lang="en-US" sz="1400" u="sng" dirty="0" smtClean="0"/>
              <a:t>12 new coils</a:t>
            </a:r>
            <a:r>
              <a:rPr lang="en-US" sz="1400" dirty="0" smtClean="0"/>
              <a:t>: 6 above / 6 below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, placed in front of every other passive plate</a:t>
            </a:r>
          </a:p>
          <a:p>
            <a:pPr lvl="2"/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best: </a:t>
            </a:r>
            <a:r>
              <a:rPr lang="en-US" sz="1400" u="sng" dirty="0" smtClean="0"/>
              <a:t>6 new coils</a:t>
            </a:r>
            <a:r>
              <a:rPr lang="en-US" sz="1400" dirty="0" smtClean="0"/>
              <a:t>: 6 above or below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, placed in front of every other passive plate</a:t>
            </a:r>
          </a:p>
          <a:p>
            <a:pPr lvl="2"/>
            <a:r>
              <a:rPr lang="en-US" sz="1400" dirty="0" smtClean="0"/>
              <a:t>Possible: 12 new coils, either above / below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, placed in front of each passive plate</a:t>
            </a:r>
            <a:endParaRPr lang="en-US" sz="1400" dirty="0"/>
          </a:p>
          <a:p>
            <a:pPr>
              <a:spcBef>
                <a:spcPts val="600"/>
              </a:spcBef>
            </a:pPr>
            <a:r>
              <a:rPr lang="en-US" sz="2000" dirty="0" smtClean="0"/>
              <a:t>Ramifications for NCC section of 5Y Plan: section needed mods anyway</a:t>
            </a:r>
          </a:p>
          <a:p>
            <a:pPr lvl="1"/>
            <a:r>
              <a:rPr lang="en-US" sz="1600" dirty="0" smtClean="0"/>
              <a:t>Physics program needs to be strong w/o the NCC, but strongly compelling with the NCC</a:t>
            </a:r>
          </a:p>
          <a:p>
            <a:pPr lvl="1"/>
            <a:r>
              <a:rPr lang="en-US" sz="1600" dirty="0" smtClean="0"/>
              <a:t>With partial NCC in BASE budget, easier to integrate NCC in the physics deliverables</a:t>
            </a:r>
          </a:p>
          <a:p>
            <a:pPr lvl="1"/>
            <a:r>
              <a:rPr lang="en-US" sz="1600" dirty="0" smtClean="0"/>
              <a:t>Partial NCC provides a logical bridge to the full NCC / further physics deliverables</a:t>
            </a:r>
          </a:p>
          <a:p>
            <a:pPr lvl="2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764" y="3608004"/>
            <a:ext cx="3205163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partial </a:t>
            </a:r>
            <a:r>
              <a:rPr lang="en-US" dirty="0" smtClean="0"/>
              <a:t>NCC coil </a:t>
            </a:r>
            <a:r>
              <a:rPr lang="en-US" dirty="0" smtClean="0"/>
              <a:t>– initial discussion and planned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38" y="1447800"/>
            <a:ext cx="4648200" cy="4876800"/>
          </a:xfrm>
        </p:spPr>
        <p:txBody>
          <a:bodyPr/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artial NCC coil RWM calculations planned (aimed in time for PAC)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Re-run RWM active control calculations at the best gain from past analysis for a few partial coil options (coils in front of primary passive plates first)</a:t>
            </a:r>
          </a:p>
          <a:p>
            <a:pPr lvl="2" indent="-285750"/>
            <a:r>
              <a:rPr lang="en-US" sz="1400" dirty="0" smtClean="0"/>
              <a:t>12 coils, positioned 6 above the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, 6 below the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 </a:t>
            </a:r>
          </a:p>
          <a:p>
            <a:pPr lvl="2" indent="-285750"/>
            <a:r>
              <a:rPr lang="en-US" sz="1400" dirty="0" smtClean="0"/>
              <a:t>6 coils, positioned above the </a:t>
            </a:r>
            <a:r>
              <a:rPr lang="en-US" sz="1400" dirty="0" err="1" smtClean="0"/>
              <a:t>midplane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The second set of runs would be with coils in front of the secondary passive plates</a:t>
            </a:r>
          </a:p>
          <a:p>
            <a:pPr marL="1200150" lvl="2" indent="-342900"/>
            <a:r>
              <a:rPr lang="en-US" sz="1400" dirty="0" smtClean="0"/>
              <a:t>12 coils, positioned 6 above the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, 6 below the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 </a:t>
            </a:r>
          </a:p>
          <a:p>
            <a:pPr marL="1200150" lvl="2" indent="-342900"/>
            <a:r>
              <a:rPr lang="en-US" sz="1400" dirty="0" smtClean="0"/>
              <a:t>6 coils, positioned above the </a:t>
            </a:r>
            <a:r>
              <a:rPr lang="en-US" sz="1400" dirty="0" err="1" smtClean="0"/>
              <a:t>midplane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53000" y="1546225"/>
            <a:ext cx="1065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</a:rPr>
              <a:t>Primary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</a:rPr>
              <a:t>PP option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16537" y="977900"/>
            <a:ext cx="12557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chemeClr val="accent1"/>
                </a:solidFill>
                <a:latin typeface="Arial" pitchFamily="34" charset="0"/>
              </a:rPr>
              <a:t>Secondary PP option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99037" y="2181225"/>
            <a:ext cx="895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FF"/>
                </a:solidFill>
                <a:latin typeface="Arial" pitchFamily="34" charset="0"/>
              </a:rPr>
              <a:t>Existing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FF"/>
                </a:solidFill>
                <a:latin typeface="Arial" pitchFamily="34" charset="0"/>
              </a:rPr>
              <a:t>coils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194425" y="965200"/>
            <a:ext cx="2436812" cy="2768600"/>
            <a:chOff x="4072" y="917"/>
            <a:chExt cx="1535" cy="1744"/>
          </a:xfrm>
        </p:grpSpPr>
        <p:pic>
          <p:nvPicPr>
            <p:cNvPr id="9" name="Picture 8" descr="plot2NSTXv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2" y="917"/>
              <a:ext cx="1535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179" y="1339"/>
              <a:ext cx="1028" cy="573"/>
              <a:chOff x="492" y="1582"/>
              <a:chExt cx="1940" cy="1020"/>
            </a:xfrm>
          </p:grpSpPr>
          <p:sp>
            <p:nvSpPr>
              <p:cNvPr id="40" name="Freeform 10"/>
              <p:cNvSpPr>
                <a:spLocks/>
              </p:cNvSpPr>
              <p:nvPr/>
            </p:nvSpPr>
            <p:spPr bwMode="auto">
              <a:xfrm>
                <a:off x="2082" y="2174"/>
                <a:ext cx="350" cy="396"/>
              </a:xfrm>
              <a:custGeom>
                <a:avLst/>
                <a:gdLst>
                  <a:gd name="T0" fmla="*/ 328 w 350"/>
                  <a:gd name="T1" fmla="*/ 0 h 396"/>
                  <a:gd name="T2" fmla="*/ 224 w 350"/>
                  <a:gd name="T3" fmla="*/ 32 h 396"/>
                  <a:gd name="T4" fmla="*/ 118 w 350"/>
                  <a:gd name="T5" fmla="*/ 60 h 396"/>
                  <a:gd name="T6" fmla="*/ 0 w 350"/>
                  <a:gd name="T7" fmla="*/ 82 h 396"/>
                  <a:gd name="T8" fmla="*/ 30 w 350"/>
                  <a:gd name="T9" fmla="*/ 396 h 396"/>
                  <a:gd name="T10" fmla="*/ 130 w 350"/>
                  <a:gd name="T11" fmla="*/ 378 h 396"/>
                  <a:gd name="T12" fmla="*/ 272 w 350"/>
                  <a:gd name="T13" fmla="*/ 346 h 396"/>
                  <a:gd name="T14" fmla="*/ 350 w 350"/>
                  <a:gd name="T15" fmla="*/ 32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396">
                    <a:moveTo>
                      <a:pt x="328" y="0"/>
                    </a:moveTo>
                    <a:lnTo>
                      <a:pt x="224" y="32"/>
                    </a:lnTo>
                    <a:lnTo>
                      <a:pt x="118" y="60"/>
                    </a:lnTo>
                    <a:lnTo>
                      <a:pt x="0" y="82"/>
                    </a:lnTo>
                    <a:lnTo>
                      <a:pt x="30" y="396"/>
                    </a:lnTo>
                    <a:lnTo>
                      <a:pt x="130" y="378"/>
                    </a:lnTo>
                    <a:lnTo>
                      <a:pt x="272" y="346"/>
                    </a:lnTo>
                    <a:lnTo>
                      <a:pt x="350" y="32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1"/>
              <p:cNvSpPr>
                <a:spLocks/>
              </p:cNvSpPr>
              <p:nvPr/>
            </p:nvSpPr>
            <p:spPr bwMode="auto">
              <a:xfrm>
                <a:off x="1462" y="2266"/>
                <a:ext cx="556" cy="336"/>
              </a:xfrm>
              <a:custGeom>
                <a:avLst/>
                <a:gdLst>
                  <a:gd name="T0" fmla="*/ 24 w 556"/>
                  <a:gd name="T1" fmla="*/ 0 h 336"/>
                  <a:gd name="T2" fmla="*/ 166 w 556"/>
                  <a:gd name="T3" fmla="*/ 14 h 336"/>
                  <a:gd name="T4" fmla="*/ 278 w 556"/>
                  <a:gd name="T5" fmla="*/ 16 h 336"/>
                  <a:gd name="T6" fmla="*/ 392 w 556"/>
                  <a:gd name="T7" fmla="*/ 14 h 336"/>
                  <a:gd name="T8" fmla="*/ 472 w 556"/>
                  <a:gd name="T9" fmla="*/ 8 h 336"/>
                  <a:gd name="T10" fmla="*/ 528 w 556"/>
                  <a:gd name="T11" fmla="*/ 0 h 336"/>
                  <a:gd name="T12" fmla="*/ 556 w 556"/>
                  <a:gd name="T13" fmla="*/ 312 h 336"/>
                  <a:gd name="T14" fmla="*/ 550 w 556"/>
                  <a:gd name="T15" fmla="*/ 322 h 336"/>
                  <a:gd name="T16" fmla="*/ 428 w 556"/>
                  <a:gd name="T17" fmla="*/ 332 h 336"/>
                  <a:gd name="T18" fmla="*/ 274 w 556"/>
                  <a:gd name="T19" fmla="*/ 336 h 336"/>
                  <a:gd name="T20" fmla="*/ 92 w 556"/>
                  <a:gd name="T21" fmla="*/ 326 h 336"/>
                  <a:gd name="T22" fmla="*/ 0 w 556"/>
                  <a:gd name="T23" fmla="*/ 318 h 336"/>
                  <a:gd name="T24" fmla="*/ 24 w 556"/>
                  <a:gd name="T25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6" h="336">
                    <a:moveTo>
                      <a:pt x="24" y="0"/>
                    </a:moveTo>
                    <a:lnTo>
                      <a:pt x="166" y="14"/>
                    </a:lnTo>
                    <a:lnTo>
                      <a:pt x="278" y="16"/>
                    </a:lnTo>
                    <a:lnTo>
                      <a:pt x="392" y="14"/>
                    </a:lnTo>
                    <a:lnTo>
                      <a:pt x="472" y="8"/>
                    </a:lnTo>
                    <a:lnTo>
                      <a:pt x="528" y="0"/>
                    </a:lnTo>
                    <a:lnTo>
                      <a:pt x="556" y="312"/>
                    </a:lnTo>
                    <a:lnTo>
                      <a:pt x="550" y="322"/>
                    </a:lnTo>
                    <a:lnTo>
                      <a:pt x="428" y="332"/>
                    </a:lnTo>
                    <a:lnTo>
                      <a:pt x="274" y="336"/>
                    </a:lnTo>
                    <a:lnTo>
                      <a:pt x="92" y="326"/>
                    </a:lnTo>
                    <a:lnTo>
                      <a:pt x="0" y="318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2"/>
              <p:cNvSpPr>
                <a:spLocks/>
              </p:cNvSpPr>
              <p:nvPr/>
            </p:nvSpPr>
            <p:spPr bwMode="auto">
              <a:xfrm>
                <a:off x="878" y="2126"/>
                <a:ext cx="522" cy="448"/>
              </a:xfrm>
              <a:custGeom>
                <a:avLst/>
                <a:gdLst>
                  <a:gd name="T0" fmla="*/ 78 w 522"/>
                  <a:gd name="T1" fmla="*/ 0 h 448"/>
                  <a:gd name="T2" fmla="*/ 180 w 522"/>
                  <a:gd name="T3" fmla="*/ 44 h 448"/>
                  <a:gd name="T4" fmla="*/ 304 w 522"/>
                  <a:gd name="T5" fmla="*/ 84 h 448"/>
                  <a:gd name="T6" fmla="*/ 404 w 522"/>
                  <a:gd name="T7" fmla="*/ 108 h 448"/>
                  <a:gd name="T8" fmla="*/ 476 w 522"/>
                  <a:gd name="T9" fmla="*/ 122 h 448"/>
                  <a:gd name="T10" fmla="*/ 522 w 522"/>
                  <a:gd name="T11" fmla="*/ 130 h 448"/>
                  <a:gd name="T12" fmla="*/ 492 w 522"/>
                  <a:gd name="T13" fmla="*/ 448 h 448"/>
                  <a:gd name="T14" fmla="*/ 376 w 522"/>
                  <a:gd name="T15" fmla="*/ 424 h 448"/>
                  <a:gd name="T16" fmla="*/ 232 w 522"/>
                  <a:gd name="T17" fmla="*/ 390 h 448"/>
                  <a:gd name="T18" fmla="*/ 108 w 522"/>
                  <a:gd name="T19" fmla="*/ 350 h 448"/>
                  <a:gd name="T20" fmla="*/ 0 w 522"/>
                  <a:gd name="T21" fmla="*/ 306 h 448"/>
                  <a:gd name="T22" fmla="*/ 78 w 522"/>
                  <a:gd name="T23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2" h="448">
                    <a:moveTo>
                      <a:pt x="78" y="0"/>
                    </a:moveTo>
                    <a:lnTo>
                      <a:pt x="180" y="44"/>
                    </a:lnTo>
                    <a:lnTo>
                      <a:pt x="304" y="84"/>
                    </a:lnTo>
                    <a:lnTo>
                      <a:pt x="404" y="108"/>
                    </a:lnTo>
                    <a:lnTo>
                      <a:pt x="476" y="122"/>
                    </a:lnTo>
                    <a:lnTo>
                      <a:pt x="522" y="130"/>
                    </a:lnTo>
                    <a:lnTo>
                      <a:pt x="492" y="448"/>
                    </a:lnTo>
                    <a:lnTo>
                      <a:pt x="376" y="424"/>
                    </a:lnTo>
                    <a:lnTo>
                      <a:pt x="232" y="390"/>
                    </a:lnTo>
                    <a:lnTo>
                      <a:pt x="108" y="350"/>
                    </a:lnTo>
                    <a:lnTo>
                      <a:pt x="0" y="306"/>
                    </a:lnTo>
                    <a:lnTo>
                      <a:pt x="78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3"/>
              <p:cNvSpPr>
                <a:spLocks/>
              </p:cNvSpPr>
              <p:nvPr/>
            </p:nvSpPr>
            <p:spPr bwMode="auto">
              <a:xfrm>
                <a:off x="552" y="1884"/>
                <a:ext cx="320" cy="496"/>
              </a:xfrm>
              <a:custGeom>
                <a:avLst/>
                <a:gdLst>
                  <a:gd name="T0" fmla="*/ 320 w 320"/>
                  <a:gd name="T1" fmla="*/ 196 h 496"/>
                  <a:gd name="T2" fmla="*/ 238 w 320"/>
                  <a:gd name="T3" fmla="*/ 144 h 496"/>
                  <a:gd name="T4" fmla="*/ 156 w 320"/>
                  <a:gd name="T5" fmla="*/ 76 h 496"/>
                  <a:gd name="T6" fmla="*/ 96 w 320"/>
                  <a:gd name="T7" fmla="*/ 0 h 496"/>
                  <a:gd name="T8" fmla="*/ 0 w 320"/>
                  <a:gd name="T9" fmla="*/ 286 h 496"/>
                  <a:gd name="T10" fmla="*/ 48 w 320"/>
                  <a:gd name="T11" fmla="*/ 346 h 496"/>
                  <a:gd name="T12" fmla="*/ 122 w 320"/>
                  <a:gd name="T13" fmla="*/ 416 h 496"/>
                  <a:gd name="T14" fmla="*/ 210 w 320"/>
                  <a:gd name="T15" fmla="*/ 482 h 496"/>
                  <a:gd name="T16" fmla="*/ 240 w 320"/>
                  <a:gd name="T17" fmla="*/ 49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0" h="496">
                    <a:moveTo>
                      <a:pt x="320" y="196"/>
                    </a:moveTo>
                    <a:lnTo>
                      <a:pt x="238" y="144"/>
                    </a:lnTo>
                    <a:lnTo>
                      <a:pt x="156" y="76"/>
                    </a:lnTo>
                    <a:lnTo>
                      <a:pt x="96" y="0"/>
                    </a:lnTo>
                    <a:lnTo>
                      <a:pt x="0" y="286"/>
                    </a:lnTo>
                    <a:lnTo>
                      <a:pt x="48" y="346"/>
                    </a:lnTo>
                    <a:lnTo>
                      <a:pt x="122" y="416"/>
                    </a:lnTo>
                    <a:lnTo>
                      <a:pt x="210" y="482"/>
                    </a:lnTo>
                    <a:lnTo>
                      <a:pt x="240" y="496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4"/>
              <p:cNvSpPr>
                <a:spLocks/>
              </p:cNvSpPr>
              <p:nvPr/>
            </p:nvSpPr>
            <p:spPr bwMode="auto">
              <a:xfrm>
                <a:off x="492" y="1582"/>
                <a:ext cx="132" cy="390"/>
              </a:xfrm>
              <a:custGeom>
                <a:avLst/>
                <a:gdLst>
                  <a:gd name="T0" fmla="*/ 0 w 132"/>
                  <a:gd name="T1" fmla="*/ 390 h 390"/>
                  <a:gd name="T2" fmla="*/ 4 w 132"/>
                  <a:gd name="T3" fmla="*/ 328 h 390"/>
                  <a:gd name="T4" fmla="*/ 132 w 132"/>
                  <a:gd name="T5" fmla="*/ 0 h 390"/>
                  <a:gd name="T6" fmla="*/ 108 w 132"/>
                  <a:gd name="T7" fmla="*/ 82 h 390"/>
                  <a:gd name="T8" fmla="*/ 104 w 132"/>
                  <a:gd name="T9" fmla="*/ 126 h 390"/>
                  <a:gd name="T10" fmla="*/ 106 w 132"/>
                  <a:gd name="T11" fmla="*/ 168 h 390"/>
                  <a:gd name="T12" fmla="*/ 118 w 132"/>
                  <a:gd name="T13" fmla="*/ 216 h 390"/>
                  <a:gd name="T14" fmla="*/ 132 w 132"/>
                  <a:gd name="T15" fmla="*/ 238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2" h="390">
                    <a:moveTo>
                      <a:pt x="0" y="390"/>
                    </a:moveTo>
                    <a:lnTo>
                      <a:pt x="4" y="328"/>
                    </a:lnTo>
                    <a:lnTo>
                      <a:pt x="132" y="0"/>
                    </a:lnTo>
                    <a:lnTo>
                      <a:pt x="108" y="82"/>
                    </a:lnTo>
                    <a:lnTo>
                      <a:pt x="104" y="126"/>
                    </a:lnTo>
                    <a:lnTo>
                      <a:pt x="106" y="168"/>
                    </a:lnTo>
                    <a:lnTo>
                      <a:pt x="118" y="216"/>
                    </a:lnTo>
                    <a:lnTo>
                      <a:pt x="132" y="238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4252" y="1203"/>
              <a:ext cx="930" cy="469"/>
              <a:chOff x="630" y="1340"/>
              <a:chExt cx="1754" cy="834"/>
            </a:xfrm>
          </p:grpSpPr>
          <p:sp>
            <p:nvSpPr>
              <p:cNvPr id="35" name="Freeform 16"/>
              <p:cNvSpPr>
                <a:spLocks/>
              </p:cNvSpPr>
              <p:nvPr/>
            </p:nvSpPr>
            <p:spPr bwMode="auto">
              <a:xfrm>
                <a:off x="630" y="1340"/>
                <a:ext cx="190" cy="342"/>
              </a:xfrm>
              <a:custGeom>
                <a:avLst/>
                <a:gdLst>
                  <a:gd name="T0" fmla="*/ 0 w 190"/>
                  <a:gd name="T1" fmla="*/ 342 h 342"/>
                  <a:gd name="T2" fmla="*/ 14 w 190"/>
                  <a:gd name="T3" fmla="*/ 250 h 342"/>
                  <a:gd name="T4" fmla="*/ 32 w 190"/>
                  <a:gd name="T5" fmla="*/ 170 h 342"/>
                  <a:gd name="T6" fmla="*/ 188 w 190"/>
                  <a:gd name="T7" fmla="*/ 0 h 342"/>
                  <a:gd name="T8" fmla="*/ 190 w 190"/>
                  <a:gd name="T9" fmla="*/ 12 h 342"/>
                  <a:gd name="T10" fmla="*/ 174 w 190"/>
                  <a:gd name="T11" fmla="*/ 58 h 342"/>
                  <a:gd name="T12" fmla="*/ 168 w 190"/>
                  <a:gd name="T13" fmla="*/ 108 h 342"/>
                  <a:gd name="T14" fmla="*/ 174 w 190"/>
                  <a:gd name="T15" fmla="*/ 138 h 342"/>
                  <a:gd name="T16" fmla="*/ 184 w 190"/>
                  <a:gd name="T17" fmla="*/ 174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0" h="342">
                    <a:moveTo>
                      <a:pt x="0" y="342"/>
                    </a:moveTo>
                    <a:lnTo>
                      <a:pt x="14" y="250"/>
                    </a:lnTo>
                    <a:lnTo>
                      <a:pt x="32" y="170"/>
                    </a:lnTo>
                    <a:lnTo>
                      <a:pt x="188" y="0"/>
                    </a:lnTo>
                    <a:lnTo>
                      <a:pt x="190" y="12"/>
                    </a:lnTo>
                    <a:lnTo>
                      <a:pt x="174" y="58"/>
                    </a:lnTo>
                    <a:lnTo>
                      <a:pt x="168" y="108"/>
                    </a:lnTo>
                    <a:lnTo>
                      <a:pt x="174" y="138"/>
                    </a:lnTo>
                    <a:lnTo>
                      <a:pt x="184" y="174"/>
                    </a:ln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7"/>
              <p:cNvSpPr>
                <a:spLocks/>
              </p:cNvSpPr>
              <p:nvPr/>
            </p:nvSpPr>
            <p:spPr bwMode="auto">
              <a:xfrm>
                <a:off x="690" y="1578"/>
                <a:ext cx="322" cy="400"/>
              </a:xfrm>
              <a:custGeom>
                <a:avLst/>
                <a:gdLst>
                  <a:gd name="T0" fmla="*/ 210 w 322"/>
                  <a:gd name="T1" fmla="*/ 400 h 400"/>
                  <a:gd name="T2" fmla="*/ 106 w 322"/>
                  <a:gd name="T3" fmla="*/ 334 h 400"/>
                  <a:gd name="T4" fmla="*/ 32 w 322"/>
                  <a:gd name="T5" fmla="*/ 258 h 400"/>
                  <a:gd name="T6" fmla="*/ 0 w 322"/>
                  <a:gd name="T7" fmla="*/ 216 h 400"/>
                  <a:gd name="T8" fmla="*/ 154 w 322"/>
                  <a:gd name="T9" fmla="*/ 0 h 400"/>
                  <a:gd name="T10" fmla="*/ 192 w 322"/>
                  <a:gd name="T11" fmla="*/ 58 h 400"/>
                  <a:gd name="T12" fmla="*/ 252 w 322"/>
                  <a:gd name="T13" fmla="*/ 110 h 400"/>
                  <a:gd name="T14" fmla="*/ 306 w 322"/>
                  <a:gd name="T15" fmla="*/ 150 h 400"/>
                  <a:gd name="T16" fmla="*/ 322 w 322"/>
                  <a:gd name="T17" fmla="*/ 15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2" h="400">
                    <a:moveTo>
                      <a:pt x="210" y="400"/>
                    </a:moveTo>
                    <a:lnTo>
                      <a:pt x="106" y="334"/>
                    </a:lnTo>
                    <a:lnTo>
                      <a:pt x="32" y="258"/>
                    </a:lnTo>
                    <a:lnTo>
                      <a:pt x="0" y="216"/>
                    </a:lnTo>
                    <a:lnTo>
                      <a:pt x="154" y="0"/>
                    </a:lnTo>
                    <a:lnTo>
                      <a:pt x="192" y="58"/>
                    </a:lnTo>
                    <a:lnTo>
                      <a:pt x="252" y="110"/>
                    </a:lnTo>
                    <a:lnTo>
                      <a:pt x="306" y="150"/>
                    </a:lnTo>
                    <a:lnTo>
                      <a:pt x="322" y="156"/>
                    </a:ln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8"/>
              <p:cNvSpPr>
                <a:spLocks/>
              </p:cNvSpPr>
              <p:nvPr/>
            </p:nvSpPr>
            <p:spPr bwMode="auto">
              <a:xfrm>
                <a:off x="1000" y="1784"/>
                <a:ext cx="454" cy="364"/>
              </a:xfrm>
              <a:custGeom>
                <a:avLst/>
                <a:gdLst>
                  <a:gd name="T0" fmla="*/ 0 w 454"/>
                  <a:gd name="T1" fmla="*/ 248 h 364"/>
                  <a:gd name="T2" fmla="*/ 98 w 454"/>
                  <a:gd name="T3" fmla="*/ 0 h 364"/>
                  <a:gd name="T4" fmla="*/ 214 w 454"/>
                  <a:gd name="T5" fmla="*/ 42 h 364"/>
                  <a:gd name="T6" fmla="*/ 290 w 454"/>
                  <a:gd name="T7" fmla="*/ 66 h 364"/>
                  <a:gd name="T8" fmla="*/ 380 w 454"/>
                  <a:gd name="T9" fmla="*/ 90 h 364"/>
                  <a:gd name="T10" fmla="*/ 454 w 454"/>
                  <a:gd name="T11" fmla="*/ 104 h 364"/>
                  <a:gd name="T12" fmla="*/ 404 w 454"/>
                  <a:gd name="T13" fmla="*/ 364 h 364"/>
                  <a:gd name="T14" fmla="*/ 204 w 454"/>
                  <a:gd name="T15" fmla="*/ 322 h 364"/>
                  <a:gd name="T16" fmla="*/ 80 w 454"/>
                  <a:gd name="T17" fmla="*/ 284 h 364"/>
                  <a:gd name="T18" fmla="*/ 38 w 454"/>
                  <a:gd name="T19" fmla="*/ 268 h 364"/>
                  <a:gd name="T20" fmla="*/ 0 w 454"/>
                  <a:gd name="T21" fmla="*/ 24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4" h="364">
                    <a:moveTo>
                      <a:pt x="0" y="248"/>
                    </a:moveTo>
                    <a:lnTo>
                      <a:pt x="98" y="0"/>
                    </a:lnTo>
                    <a:lnTo>
                      <a:pt x="214" y="42"/>
                    </a:lnTo>
                    <a:lnTo>
                      <a:pt x="290" y="66"/>
                    </a:lnTo>
                    <a:lnTo>
                      <a:pt x="380" y="90"/>
                    </a:lnTo>
                    <a:lnTo>
                      <a:pt x="454" y="104"/>
                    </a:lnTo>
                    <a:lnTo>
                      <a:pt x="404" y="364"/>
                    </a:lnTo>
                    <a:lnTo>
                      <a:pt x="204" y="322"/>
                    </a:lnTo>
                    <a:lnTo>
                      <a:pt x="80" y="284"/>
                    </a:lnTo>
                    <a:lnTo>
                      <a:pt x="38" y="268"/>
                    </a:lnTo>
                    <a:lnTo>
                      <a:pt x="0" y="248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1508" y="1896"/>
                <a:ext cx="460" cy="278"/>
              </a:xfrm>
              <a:custGeom>
                <a:avLst/>
                <a:gdLst>
                  <a:gd name="T0" fmla="*/ 32 w 460"/>
                  <a:gd name="T1" fmla="*/ 0 h 278"/>
                  <a:gd name="T2" fmla="*/ 148 w 460"/>
                  <a:gd name="T3" fmla="*/ 10 h 278"/>
                  <a:gd name="T4" fmla="*/ 244 w 460"/>
                  <a:gd name="T5" fmla="*/ 12 h 278"/>
                  <a:gd name="T6" fmla="*/ 360 w 460"/>
                  <a:gd name="T7" fmla="*/ 8 h 278"/>
                  <a:gd name="T8" fmla="*/ 428 w 460"/>
                  <a:gd name="T9" fmla="*/ 0 h 278"/>
                  <a:gd name="T10" fmla="*/ 460 w 460"/>
                  <a:gd name="T11" fmla="*/ 266 h 278"/>
                  <a:gd name="T12" fmla="*/ 310 w 460"/>
                  <a:gd name="T13" fmla="*/ 278 h 278"/>
                  <a:gd name="T14" fmla="*/ 170 w 460"/>
                  <a:gd name="T15" fmla="*/ 278 h 278"/>
                  <a:gd name="T16" fmla="*/ 48 w 460"/>
                  <a:gd name="T17" fmla="*/ 272 h 278"/>
                  <a:gd name="T18" fmla="*/ 0 w 460"/>
                  <a:gd name="T19" fmla="*/ 268 h 278"/>
                  <a:gd name="T20" fmla="*/ 32 w 460"/>
                  <a:gd name="T21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0" h="278">
                    <a:moveTo>
                      <a:pt x="32" y="0"/>
                    </a:moveTo>
                    <a:lnTo>
                      <a:pt x="148" y="10"/>
                    </a:lnTo>
                    <a:lnTo>
                      <a:pt x="244" y="12"/>
                    </a:lnTo>
                    <a:lnTo>
                      <a:pt x="360" y="8"/>
                    </a:lnTo>
                    <a:lnTo>
                      <a:pt x="428" y="0"/>
                    </a:lnTo>
                    <a:lnTo>
                      <a:pt x="460" y="266"/>
                    </a:lnTo>
                    <a:lnTo>
                      <a:pt x="310" y="278"/>
                    </a:lnTo>
                    <a:lnTo>
                      <a:pt x="170" y="278"/>
                    </a:lnTo>
                    <a:lnTo>
                      <a:pt x="48" y="272"/>
                    </a:lnTo>
                    <a:lnTo>
                      <a:pt x="0" y="268"/>
                    </a:lnTo>
                    <a:lnTo>
                      <a:pt x="32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2026" y="1826"/>
                <a:ext cx="358" cy="322"/>
              </a:xfrm>
              <a:custGeom>
                <a:avLst/>
                <a:gdLst>
                  <a:gd name="T0" fmla="*/ 242 w 358"/>
                  <a:gd name="T1" fmla="*/ 0 h 322"/>
                  <a:gd name="T2" fmla="*/ 162 w 358"/>
                  <a:gd name="T3" fmla="*/ 26 h 322"/>
                  <a:gd name="T4" fmla="*/ 76 w 358"/>
                  <a:gd name="T5" fmla="*/ 46 h 322"/>
                  <a:gd name="T6" fmla="*/ 0 w 358"/>
                  <a:gd name="T7" fmla="*/ 58 h 322"/>
                  <a:gd name="T8" fmla="*/ 48 w 358"/>
                  <a:gd name="T9" fmla="*/ 322 h 322"/>
                  <a:gd name="T10" fmla="*/ 162 w 358"/>
                  <a:gd name="T11" fmla="*/ 300 h 322"/>
                  <a:gd name="T12" fmla="*/ 270 w 358"/>
                  <a:gd name="T13" fmla="*/ 272 h 322"/>
                  <a:gd name="T14" fmla="*/ 358 w 358"/>
                  <a:gd name="T15" fmla="*/ 24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8" h="322">
                    <a:moveTo>
                      <a:pt x="242" y="0"/>
                    </a:moveTo>
                    <a:lnTo>
                      <a:pt x="162" y="26"/>
                    </a:lnTo>
                    <a:lnTo>
                      <a:pt x="76" y="46"/>
                    </a:lnTo>
                    <a:lnTo>
                      <a:pt x="0" y="58"/>
                    </a:lnTo>
                    <a:lnTo>
                      <a:pt x="48" y="322"/>
                    </a:lnTo>
                    <a:lnTo>
                      <a:pt x="162" y="300"/>
                    </a:lnTo>
                    <a:lnTo>
                      <a:pt x="270" y="272"/>
                    </a:lnTo>
                    <a:lnTo>
                      <a:pt x="358" y="244"/>
                    </a:ln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21"/>
            <p:cNvGrpSpPr>
              <a:grpSpLocks/>
            </p:cNvGrpSpPr>
            <p:nvPr/>
          </p:nvGrpSpPr>
          <p:grpSpPr bwMode="auto">
            <a:xfrm>
              <a:off x="4209" y="2139"/>
              <a:ext cx="998" cy="369"/>
              <a:chOff x="548" y="3006"/>
              <a:chExt cx="1884" cy="658"/>
            </a:xfrm>
          </p:grpSpPr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2104" y="3342"/>
                <a:ext cx="326" cy="92"/>
              </a:xfrm>
              <a:custGeom>
                <a:avLst/>
                <a:gdLst>
                  <a:gd name="T0" fmla="*/ 326 w 326"/>
                  <a:gd name="T1" fmla="*/ 0 h 92"/>
                  <a:gd name="T2" fmla="*/ 204 w 326"/>
                  <a:gd name="T3" fmla="*/ 36 h 92"/>
                  <a:gd name="T4" fmla="*/ 98 w 326"/>
                  <a:gd name="T5" fmla="*/ 62 h 92"/>
                  <a:gd name="T6" fmla="*/ 4 w 326"/>
                  <a:gd name="T7" fmla="*/ 76 h 92"/>
                  <a:gd name="T8" fmla="*/ 0 w 326"/>
                  <a:gd name="T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6" h="92">
                    <a:moveTo>
                      <a:pt x="326" y="0"/>
                    </a:moveTo>
                    <a:lnTo>
                      <a:pt x="204" y="36"/>
                    </a:lnTo>
                    <a:lnTo>
                      <a:pt x="98" y="62"/>
                    </a:lnTo>
                    <a:lnTo>
                      <a:pt x="4" y="76"/>
                    </a:lnTo>
                    <a:lnTo>
                      <a:pt x="0" y="92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3"/>
              <p:cNvSpPr>
                <a:spLocks/>
              </p:cNvSpPr>
              <p:nvPr/>
            </p:nvSpPr>
            <p:spPr bwMode="auto">
              <a:xfrm>
                <a:off x="2090" y="3540"/>
                <a:ext cx="342" cy="86"/>
              </a:xfrm>
              <a:custGeom>
                <a:avLst/>
                <a:gdLst>
                  <a:gd name="T0" fmla="*/ 0 w 342"/>
                  <a:gd name="T1" fmla="*/ 86 h 86"/>
                  <a:gd name="T2" fmla="*/ 144 w 342"/>
                  <a:gd name="T3" fmla="*/ 60 h 86"/>
                  <a:gd name="T4" fmla="*/ 224 w 342"/>
                  <a:gd name="T5" fmla="*/ 40 h 86"/>
                  <a:gd name="T6" fmla="*/ 310 w 342"/>
                  <a:gd name="T7" fmla="*/ 12 h 86"/>
                  <a:gd name="T8" fmla="*/ 342 w 342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" h="86">
                    <a:moveTo>
                      <a:pt x="0" y="86"/>
                    </a:moveTo>
                    <a:lnTo>
                      <a:pt x="144" y="60"/>
                    </a:lnTo>
                    <a:lnTo>
                      <a:pt x="224" y="40"/>
                    </a:lnTo>
                    <a:lnTo>
                      <a:pt x="310" y="12"/>
                    </a:lnTo>
                    <a:lnTo>
                      <a:pt x="342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1462" y="3432"/>
                <a:ext cx="560" cy="232"/>
              </a:xfrm>
              <a:custGeom>
                <a:avLst/>
                <a:gdLst>
                  <a:gd name="T0" fmla="*/ 0 w 560"/>
                  <a:gd name="T1" fmla="*/ 0 h 232"/>
                  <a:gd name="T2" fmla="*/ 22 w 560"/>
                  <a:gd name="T3" fmla="*/ 216 h 232"/>
                  <a:gd name="T4" fmla="*/ 206 w 560"/>
                  <a:gd name="T5" fmla="*/ 228 h 232"/>
                  <a:gd name="T6" fmla="*/ 286 w 560"/>
                  <a:gd name="T7" fmla="*/ 232 h 232"/>
                  <a:gd name="T8" fmla="*/ 406 w 560"/>
                  <a:gd name="T9" fmla="*/ 224 h 232"/>
                  <a:gd name="T10" fmla="*/ 528 w 560"/>
                  <a:gd name="T11" fmla="*/ 218 h 232"/>
                  <a:gd name="T12" fmla="*/ 560 w 560"/>
                  <a:gd name="T13" fmla="*/ 0 h 232"/>
                  <a:gd name="T14" fmla="*/ 420 w 560"/>
                  <a:gd name="T15" fmla="*/ 12 h 232"/>
                  <a:gd name="T16" fmla="*/ 274 w 560"/>
                  <a:gd name="T17" fmla="*/ 18 h 232"/>
                  <a:gd name="T18" fmla="*/ 116 w 560"/>
                  <a:gd name="T19" fmla="*/ 12 h 232"/>
                  <a:gd name="T20" fmla="*/ 0 w 560"/>
                  <a:gd name="T21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0" h="232">
                    <a:moveTo>
                      <a:pt x="0" y="0"/>
                    </a:moveTo>
                    <a:lnTo>
                      <a:pt x="22" y="216"/>
                    </a:lnTo>
                    <a:lnTo>
                      <a:pt x="206" y="228"/>
                    </a:lnTo>
                    <a:lnTo>
                      <a:pt x="286" y="232"/>
                    </a:lnTo>
                    <a:lnTo>
                      <a:pt x="406" y="224"/>
                    </a:lnTo>
                    <a:lnTo>
                      <a:pt x="528" y="218"/>
                    </a:lnTo>
                    <a:lnTo>
                      <a:pt x="560" y="0"/>
                    </a:lnTo>
                    <a:lnTo>
                      <a:pt x="420" y="12"/>
                    </a:lnTo>
                    <a:lnTo>
                      <a:pt x="274" y="18"/>
                    </a:lnTo>
                    <a:lnTo>
                      <a:pt x="116" y="1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>
                <a:off x="892" y="3282"/>
                <a:ext cx="498" cy="362"/>
              </a:xfrm>
              <a:custGeom>
                <a:avLst/>
                <a:gdLst>
                  <a:gd name="T0" fmla="*/ 498 w 498"/>
                  <a:gd name="T1" fmla="*/ 362 h 362"/>
                  <a:gd name="T2" fmla="*/ 352 w 498"/>
                  <a:gd name="T3" fmla="*/ 334 h 362"/>
                  <a:gd name="T4" fmla="*/ 228 w 498"/>
                  <a:gd name="T5" fmla="*/ 298 h 362"/>
                  <a:gd name="T6" fmla="*/ 118 w 498"/>
                  <a:gd name="T7" fmla="*/ 260 h 362"/>
                  <a:gd name="T8" fmla="*/ 68 w 498"/>
                  <a:gd name="T9" fmla="*/ 236 h 362"/>
                  <a:gd name="T10" fmla="*/ 0 w 498"/>
                  <a:gd name="T11" fmla="*/ 0 h 362"/>
                  <a:gd name="T12" fmla="*/ 90 w 498"/>
                  <a:gd name="T13" fmla="*/ 34 h 362"/>
                  <a:gd name="T14" fmla="*/ 150 w 498"/>
                  <a:gd name="T15" fmla="*/ 56 h 362"/>
                  <a:gd name="T16" fmla="*/ 228 w 498"/>
                  <a:gd name="T17" fmla="*/ 84 h 362"/>
                  <a:gd name="T18" fmla="*/ 306 w 498"/>
                  <a:gd name="T19" fmla="*/ 104 h 362"/>
                  <a:gd name="T20" fmla="*/ 374 w 498"/>
                  <a:gd name="T21" fmla="*/ 120 h 362"/>
                  <a:gd name="T22" fmla="*/ 478 w 498"/>
                  <a:gd name="T23" fmla="*/ 138 h 362"/>
                  <a:gd name="T24" fmla="*/ 482 w 498"/>
                  <a:gd name="T25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8" h="362">
                    <a:moveTo>
                      <a:pt x="498" y="362"/>
                    </a:moveTo>
                    <a:lnTo>
                      <a:pt x="352" y="334"/>
                    </a:lnTo>
                    <a:lnTo>
                      <a:pt x="228" y="298"/>
                    </a:lnTo>
                    <a:lnTo>
                      <a:pt x="118" y="260"/>
                    </a:lnTo>
                    <a:lnTo>
                      <a:pt x="68" y="236"/>
                    </a:lnTo>
                    <a:lnTo>
                      <a:pt x="0" y="0"/>
                    </a:lnTo>
                    <a:lnTo>
                      <a:pt x="90" y="34"/>
                    </a:lnTo>
                    <a:lnTo>
                      <a:pt x="150" y="56"/>
                    </a:lnTo>
                    <a:lnTo>
                      <a:pt x="228" y="84"/>
                    </a:lnTo>
                    <a:lnTo>
                      <a:pt x="306" y="104"/>
                    </a:lnTo>
                    <a:lnTo>
                      <a:pt x="374" y="120"/>
                    </a:lnTo>
                    <a:lnTo>
                      <a:pt x="478" y="138"/>
                    </a:lnTo>
                    <a:lnTo>
                      <a:pt x="482" y="154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>
                <a:off x="548" y="3006"/>
                <a:ext cx="276" cy="440"/>
              </a:xfrm>
              <a:custGeom>
                <a:avLst/>
                <a:gdLst>
                  <a:gd name="T0" fmla="*/ 276 w 276"/>
                  <a:gd name="T1" fmla="*/ 440 h 440"/>
                  <a:gd name="T2" fmla="*/ 212 w 276"/>
                  <a:gd name="T3" fmla="*/ 388 h 440"/>
                  <a:gd name="T4" fmla="*/ 144 w 276"/>
                  <a:gd name="T5" fmla="*/ 318 h 440"/>
                  <a:gd name="T6" fmla="*/ 112 w 276"/>
                  <a:gd name="T7" fmla="*/ 274 h 440"/>
                  <a:gd name="T8" fmla="*/ 96 w 276"/>
                  <a:gd name="T9" fmla="*/ 254 h 440"/>
                  <a:gd name="T10" fmla="*/ 0 w 276"/>
                  <a:gd name="T11" fmla="*/ 0 h 440"/>
                  <a:gd name="T12" fmla="*/ 72 w 276"/>
                  <a:gd name="T13" fmla="*/ 96 h 440"/>
                  <a:gd name="T14" fmla="*/ 114 w 276"/>
                  <a:gd name="T15" fmla="*/ 134 h 440"/>
                  <a:gd name="T16" fmla="*/ 156 w 276"/>
                  <a:gd name="T17" fmla="*/ 166 h 440"/>
                  <a:gd name="T18" fmla="*/ 194 w 276"/>
                  <a:gd name="T19" fmla="*/ 194 h 440"/>
                  <a:gd name="T20" fmla="*/ 252 w 276"/>
                  <a:gd name="T21" fmla="*/ 230 h 440"/>
                  <a:gd name="T22" fmla="*/ 274 w 276"/>
                  <a:gd name="T23" fmla="*/ 2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6" h="440">
                    <a:moveTo>
                      <a:pt x="276" y="440"/>
                    </a:moveTo>
                    <a:lnTo>
                      <a:pt x="212" y="388"/>
                    </a:lnTo>
                    <a:lnTo>
                      <a:pt x="144" y="318"/>
                    </a:lnTo>
                    <a:lnTo>
                      <a:pt x="112" y="274"/>
                    </a:lnTo>
                    <a:lnTo>
                      <a:pt x="96" y="254"/>
                    </a:lnTo>
                    <a:lnTo>
                      <a:pt x="0" y="0"/>
                    </a:lnTo>
                    <a:lnTo>
                      <a:pt x="72" y="96"/>
                    </a:lnTo>
                    <a:lnTo>
                      <a:pt x="114" y="134"/>
                    </a:lnTo>
                    <a:lnTo>
                      <a:pt x="156" y="166"/>
                    </a:lnTo>
                    <a:lnTo>
                      <a:pt x="194" y="194"/>
                    </a:lnTo>
                    <a:lnTo>
                      <a:pt x="252" y="230"/>
                    </a:lnTo>
                    <a:lnTo>
                      <a:pt x="274" y="24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4075" y="1409"/>
              <a:ext cx="1530" cy="988"/>
              <a:chOff x="296" y="1708"/>
              <a:chExt cx="2888" cy="1756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>
                <a:off x="1010" y="2704"/>
                <a:ext cx="1422" cy="760"/>
              </a:xfrm>
              <a:custGeom>
                <a:avLst/>
                <a:gdLst>
                  <a:gd name="T0" fmla="*/ 0 w 1422"/>
                  <a:gd name="T1" fmla="*/ 96 h 760"/>
                  <a:gd name="T2" fmla="*/ 92 w 1422"/>
                  <a:gd name="T3" fmla="*/ 118 h 760"/>
                  <a:gd name="T4" fmla="*/ 92 w 1422"/>
                  <a:gd name="T5" fmla="*/ 0 h 760"/>
                  <a:gd name="T6" fmla="*/ 194 w 1422"/>
                  <a:gd name="T7" fmla="*/ 22 h 760"/>
                  <a:gd name="T8" fmla="*/ 300 w 1422"/>
                  <a:gd name="T9" fmla="*/ 44 h 760"/>
                  <a:gd name="T10" fmla="*/ 422 w 1422"/>
                  <a:gd name="T11" fmla="*/ 58 h 760"/>
                  <a:gd name="T12" fmla="*/ 586 w 1422"/>
                  <a:gd name="T13" fmla="*/ 74 h 760"/>
                  <a:gd name="T14" fmla="*/ 726 w 1422"/>
                  <a:gd name="T15" fmla="*/ 78 h 760"/>
                  <a:gd name="T16" fmla="*/ 840 w 1422"/>
                  <a:gd name="T17" fmla="*/ 76 h 760"/>
                  <a:gd name="T18" fmla="*/ 982 w 1422"/>
                  <a:gd name="T19" fmla="*/ 64 h 760"/>
                  <a:gd name="T20" fmla="*/ 1088 w 1422"/>
                  <a:gd name="T21" fmla="*/ 56 h 760"/>
                  <a:gd name="T22" fmla="*/ 1190 w 1422"/>
                  <a:gd name="T23" fmla="*/ 40 h 760"/>
                  <a:gd name="T24" fmla="*/ 1254 w 1422"/>
                  <a:gd name="T25" fmla="*/ 26 h 760"/>
                  <a:gd name="T26" fmla="*/ 1278 w 1422"/>
                  <a:gd name="T27" fmla="*/ 24 h 760"/>
                  <a:gd name="T28" fmla="*/ 1278 w 1422"/>
                  <a:gd name="T29" fmla="*/ 210 h 760"/>
                  <a:gd name="T30" fmla="*/ 1422 w 1422"/>
                  <a:gd name="T31" fmla="*/ 178 h 760"/>
                  <a:gd name="T32" fmla="*/ 1422 w 1422"/>
                  <a:gd name="T33" fmla="*/ 486 h 760"/>
                  <a:gd name="T34" fmla="*/ 1278 w 1422"/>
                  <a:gd name="T35" fmla="*/ 520 h 760"/>
                  <a:gd name="T36" fmla="*/ 1278 w 1422"/>
                  <a:gd name="T37" fmla="*/ 706 h 760"/>
                  <a:gd name="T38" fmla="*/ 1082 w 1422"/>
                  <a:gd name="T39" fmla="*/ 740 h 760"/>
                  <a:gd name="T40" fmla="*/ 938 w 1422"/>
                  <a:gd name="T41" fmla="*/ 756 h 760"/>
                  <a:gd name="T42" fmla="*/ 742 w 1422"/>
                  <a:gd name="T43" fmla="*/ 760 h 760"/>
                  <a:gd name="T44" fmla="*/ 654 w 1422"/>
                  <a:gd name="T45" fmla="*/ 760 h 760"/>
                  <a:gd name="T46" fmla="*/ 506 w 1422"/>
                  <a:gd name="T47" fmla="*/ 752 h 760"/>
                  <a:gd name="T48" fmla="*/ 366 w 1422"/>
                  <a:gd name="T49" fmla="*/ 736 h 760"/>
                  <a:gd name="T50" fmla="*/ 254 w 1422"/>
                  <a:gd name="T51" fmla="*/ 724 h 760"/>
                  <a:gd name="T52" fmla="*/ 146 w 1422"/>
                  <a:gd name="T53" fmla="*/ 700 h 760"/>
                  <a:gd name="T54" fmla="*/ 92 w 1422"/>
                  <a:gd name="T55" fmla="*/ 692 h 760"/>
                  <a:gd name="T56" fmla="*/ 92 w 1422"/>
                  <a:gd name="T57" fmla="*/ 570 h 760"/>
                  <a:gd name="T58" fmla="*/ 0 w 1422"/>
                  <a:gd name="T59" fmla="*/ 546 h 760"/>
                  <a:gd name="T60" fmla="*/ 0 w 1422"/>
                  <a:gd name="T61" fmla="*/ 96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22" h="760">
                    <a:moveTo>
                      <a:pt x="0" y="96"/>
                    </a:moveTo>
                    <a:lnTo>
                      <a:pt x="92" y="118"/>
                    </a:lnTo>
                    <a:lnTo>
                      <a:pt x="92" y="0"/>
                    </a:lnTo>
                    <a:lnTo>
                      <a:pt x="194" y="22"/>
                    </a:lnTo>
                    <a:lnTo>
                      <a:pt x="300" y="44"/>
                    </a:lnTo>
                    <a:lnTo>
                      <a:pt x="422" y="58"/>
                    </a:lnTo>
                    <a:lnTo>
                      <a:pt x="586" y="74"/>
                    </a:lnTo>
                    <a:lnTo>
                      <a:pt x="726" y="78"/>
                    </a:lnTo>
                    <a:lnTo>
                      <a:pt x="840" y="76"/>
                    </a:lnTo>
                    <a:lnTo>
                      <a:pt x="982" y="64"/>
                    </a:lnTo>
                    <a:lnTo>
                      <a:pt x="1088" y="56"/>
                    </a:lnTo>
                    <a:lnTo>
                      <a:pt x="1190" y="40"/>
                    </a:lnTo>
                    <a:lnTo>
                      <a:pt x="1254" y="26"/>
                    </a:lnTo>
                    <a:lnTo>
                      <a:pt x="1278" y="24"/>
                    </a:lnTo>
                    <a:lnTo>
                      <a:pt x="1278" y="210"/>
                    </a:lnTo>
                    <a:lnTo>
                      <a:pt x="1422" y="178"/>
                    </a:lnTo>
                    <a:lnTo>
                      <a:pt x="1422" y="486"/>
                    </a:lnTo>
                    <a:lnTo>
                      <a:pt x="1278" y="520"/>
                    </a:lnTo>
                    <a:lnTo>
                      <a:pt x="1278" y="706"/>
                    </a:lnTo>
                    <a:lnTo>
                      <a:pt x="1082" y="740"/>
                    </a:lnTo>
                    <a:lnTo>
                      <a:pt x="938" y="756"/>
                    </a:lnTo>
                    <a:lnTo>
                      <a:pt x="742" y="760"/>
                    </a:lnTo>
                    <a:lnTo>
                      <a:pt x="654" y="760"/>
                    </a:lnTo>
                    <a:lnTo>
                      <a:pt x="506" y="752"/>
                    </a:lnTo>
                    <a:lnTo>
                      <a:pt x="366" y="736"/>
                    </a:lnTo>
                    <a:lnTo>
                      <a:pt x="254" y="724"/>
                    </a:lnTo>
                    <a:lnTo>
                      <a:pt x="146" y="700"/>
                    </a:lnTo>
                    <a:lnTo>
                      <a:pt x="92" y="692"/>
                    </a:lnTo>
                    <a:lnTo>
                      <a:pt x="92" y="570"/>
                    </a:lnTo>
                    <a:lnTo>
                      <a:pt x="0" y="546"/>
                    </a:lnTo>
                    <a:lnTo>
                      <a:pt x="0" y="96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>
                <a:off x="296" y="2116"/>
                <a:ext cx="696" cy="1228"/>
              </a:xfrm>
              <a:custGeom>
                <a:avLst/>
                <a:gdLst>
                  <a:gd name="T0" fmla="*/ 2 w 696"/>
                  <a:gd name="T1" fmla="*/ 0 h 1228"/>
                  <a:gd name="T2" fmla="*/ 30 w 696"/>
                  <a:gd name="T3" fmla="*/ 94 h 1228"/>
                  <a:gd name="T4" fmla="*/ 96 w 696"/>
                  <a:gd name="T5" fmla="*/ 202 h 1228"/>
                  <a:gd name="T6" fmla="*/ 182 w 696"/>
                  <a:gd name="T7" fmla="*/ 296 h 1228"/>
                  <a:gd name="T8" fmla="*/ 272 w 696"/>
                  <a:gd name="T9" fmla="*/ 364 h 1228"/>
                  <a:gd name="T10" fmla="*/ 334 w 696"/>
                  <a:gd name="T11" fmla="*/ 406 h 1228"/>
                  <a:gd name="T12" fmla="*/ 434 w 696"/>
                  <a:gd name="T13" fmla="*/ 456 h 1228"/>
                  <a:gd name="T14" fmla="*/ 472 w 696"/>
                  <a:gd name="T15" fmla="*/ 478 h 1228"/>
                  <a:gd name="T16" fmla="*/ 548 w 696"/>
                  <a:gd name="T17" fmla="*/ 508 h 1228"/>
                  <a:gd name="T18" fmla="*/ 640 w 696"/>
                  <a:gd name="T19" fmla="*/ 546 h 1228"/>
                  <a:gd name="T20" fmla="*/ 640 w 696"/>
                  <a:gd name="T21" fmla="*/ 662 h 1228"/>
                  <a:gd name="T22" fmla="*/ 696 w 696"/>
                  <a:gd name="T23" fmla="*/ 677 h 1228"/>
                  <a:gd name="T24" fmla="*/ 696 w 696"/>
                  <a:gd name="T25" fmla="*/ 1130 h 1228"/>
                  <a:gd name="T26" fmla="*/ 638 w 696"/>
                  <a:gd name="T27" fmla="*/ 1110 h 1228"/>
                  <a:gd name="T28" fmla="*/ 638 w 696"/>
                  <a:gd name="T29" fmla="*/ 1228 h 1228"/>
                  <a:gd name="T30" fmla="*/ 472 w 696"/>
                  <a:gd name="T31" fmla="*/ 1166 h 1228"/>
                  <a:gd name="T32" fmla="*/ 406 w 696"/>
                  <a:gd name="T33" fmla="*/ 1130 h 1228"/>
                  <a:gd name="T34" fmla="*/ 288 w 696"/>
                  <a:gd name="T35" fmla="*/ 1062 h 1228"/>
                  <a:gd name="T36" fmla="*/ 196 w 696"/>
                  <a:gd name="T37" fmla="*/ 990 h 1228"/>
                  <a:gd name="T38" fmla="*/ 96 w 696"/>
                  <a:gd name="T39" fmla="*/ 888 h 1228"/>
                  <a:gd name="T40" fmla="*/ 32 w 696"/>
                  <a:gd name="T41" fmla="*/ 786 h 1228"/>
                  <a:gd name="T42" fmla="*/ 0 w 696"/>
                  <a:gd name="T43" fmla="*/ 676 h 1228"/>
                  <a:gd name="T44" fmla="*/ 2 w 696"/>
                  <a:gd name="T45" fmla="*/ 0 h 1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6" h="1228">
                    <a:moveTo>
                      <a:pt x="2" y="0"/>
                    </a:moveTo>
                    <a:lnTo>
                      <a:pt x="30" y="94"/>
                    </a:lnTo>
                    <a:lnTo>
                      <a:pt x="96" y="202"/>
                    </a:lnTo>
                    <a:lnTo>
                      <a:pt x="182" y="296"/>
                    </a:lnTo>
                    <a:lnTo>
                      <a:pt x="272" y="364"/>
                    </a:lnTo>
                    <a:lnTo>
                      <a:pt x="334" y="406"/>
                    </a:lnTo>
                    <a:lnTo>
                      <a:pt x="434" y="456"/>
                    </a:lnTo>
                    <a:lnTo>
                      <a:pt x="472" y="478"/>
                    </a:lnTo>
                    <a:lnTo>
                      <a:pt x="548" y="508"/>
                    </a:lnTo>
                    <a:lnTo>
                      <a:pt x="640" y="546"/>
                    </a:lnTo>
                    <a:lnTo>
                      <a:pt x="640" y="662"/>
                    </a:lnTo>
                    <a:lnTo>
                      <a:pt x="696" y="677"/>
                    </a:lnTo>
                    <a:lnTo>
                      <a:pt x="696" y="1130"/>
                    </a:lnTo>
                    <a:lnTo>
                      <a:pt x="638" y="1110"/>
                    </a:lnTo>
                    <a:lnTo>
                      <a:pt x="638" y="1228"/>
                    </a:lnTo>
                    <a:lnTo>
                      <a:pt x="472" y="1166"/>
                    </a:lnTo>
                    <a:lnTo>
                      <a:pt x="406" y="1130"/>
                    </a:lnTo>
                    <a:lnTo>
                      <a:pt x="288" y="1062"/>
                    </a:lnTo>
                    <a:lnTo>
                      <a:pt x="196" y="990"/>
                    </a:lnTo>
                    <a:lnTo>
                      <a:pt x="96" y="888"/>
                    </a:lnTo>
                    <a:lnTo>
                      <a:pt x="32" y="786"/>
                    </a:lnTo>
                    <a:lnTo>
                      <a:pt x="0" y="676"/>
                    </a:lnTo>
                    <a:lnTo>
                      <a:pt x="2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" name="Group 30"/>
              <p:cNvGrpSpPr>
                <a:grpSpLocks/>
              </p:cNvGrpSpPr>
              <p:nvPr/>
            </p:nvGrpSpPr>
            <p:grpSpPr bwMode="auto">
              <a:xfrm>
                <a:off x="302" y="1708"/>
                <a:ext cx="324" cy="958"/>
                <a:chOff x="302" y="1708"/>
                <a:chExt cx="324" cy="958"/>
              </a:xfrm>
            </p:grpSpPr>
            <p:sp>
              <p:nvSpPr>
                <p:cNvPr id="28" name="Freeform 31"/>
                <p:cNvSpPr>
                  <a:spLocks/>
                </p:cNvSpPr>
                <p:nvPr/>
              </p:nvSpPr>
              <p:spPr bwMode="auto">
                <a:xfrm>
                  <a:off x="302" y="1708"/>
                  <a:ext cx="176" cy="406"/>
                </a:xfrm>
                <a:custGeom>
                  <a:avLst/>
                  <a:gdLst>
                    <a:gd name="T0" fmla="*/ 0 w 176"/>
                    <a:gd name="T1" fmla="*/ 406 h 406"/>
                    <a:gd name="T2" fmla="*/ 0 w 176"/>
                    <a:gd name="T3" fmla="*/ 280 h 406"/>
                    <a:gd name="T4" fmla="*/ 38 w 176"/>
                    <a:gd name="T5" fmla="*/ 166 h 406"/>
                    <a:gd name="T6" fmla="*/ 96 w 176"/>
                    <a:gd name="T7" fmla="*/ 80 h 406"/>
                    <a:gd name="T8" fmla="*/ 176 w 176"/>
                    <a:gd name="T9" fmla="*/ 0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6" h="406">
                      <a:moveTo>
                        <a:pt x="0" y="406"/>
                      </a:moveTo>
                      <a:lnTo>
                        <a:pt x="0" y="280"/>
                      </a:lnTo>
                      <a:lnTo>
                        <a:pt x="38" y="166"/>
                      </a:lnTo>
                      <a:lnTo>
                        <a:pt x="96" y="80"/>
                      </a:lnTo>
                      <a:lnTo>
                        <a:pt x="176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32"/>
                <p:cNvSpPr>
                  <a:spLocks/>
                </p:cNvSpPr>
                <p:nvPr/>
              </p:nvSpPr>
              <p:spPr bwMode="auto">
                <a:xfrm>
                  <a:off x="304" y="2282"/>
                  <a:ext cx="322" cy="384"/>
                </a:xfrm>
                <a:custGeom>
                  <a:avLst/>
                  <a:gdLst>
                    <a:gd name="T0" fmla="*/ 0 w 322"/>
                    <a:gd name="T1" fmla="*/ 242 h 384"/>
                    <a:gd name="T2" fmla="*/ 0 w 322"/>
                    <a:gd name="T3" fmla="*/ 384 h 384"/>
                    <a:gd name="T4" fmla="*/ 32 w 322"/>
                    <a:gd name="T5" fmla="*/ 290 h 384"/>
                    <a:gd name="T6" fmla="*/ 96 w 322"/>
                    <a:gd name="T7" fmla="*/ 192 h 384"/>
                    <a:gd name="T8" fmla="*/ 186 w 322"/>
                    <a:gd name="T9" fmla="*/ 98 h 384"/>
                    <a:gd name="T10" fmla="*/ 322 w 322"/>
                    <a:gd name="T11" fmla="*/ 0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2" h="384">
                      <a:moveTo>
                        <a:pt x="0" y="242"/>
                      </a:moveTo>
                      <a:lnTo>
                        <a:pt x="0" y="384"/>
                      </a:lnTo>
                      <a:lnTo>
                        <a:pt x="32" y="290"/>
                      </a:lnTo>
                      <a:lnTo>
                        <a:pt x="96" y="192"/>
                      </a:lnTo>
                      <a:lnTo>
                        <a:pt x="186" y="98"/>
                      </a:lnTo>
                      <a:lnTo>
                        <a:pt x="322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2454" y="2162"/>
                <a:ext cx="730" cy="1162"/>
              </a:xfrm>
              <a:custGeom>
                <a:avLst/>
                <a:gdLst>
                  <a:gd name="T0" fmla="*/ 0 w 730"/>
                  <a:gd name="T1" fmla="*/ 710 h 1162"/>
                  <a:gd name="T2" fmla="*/ 0 w 730"/>
                  <a:gd name="T3" fmla="*/ 1022 h 1162"/>
                  <a:gd name="T4" fmla="*/ 154 w 730"/>
                  <a:gd name="T5" fmla="*/ 972 h 1162"/>
                  <a:gd name="T6" fmla="*/ 154 w 730"/>
                  <a:gd name="T7" fmla="*/ 1162 h 1162"/>
                  <a:gd name="T8" fmla="*/ 232 w 730"/>
                  <a:gd name="T9" fmla="*/ 1130 h 1162"/>
                  <a:gd name="T10" fmla="*/ 310 w 730"/>
                  <a:gd name="T11" fmla="*/ 1090 h 1162"/>
                  <a:gd name="T12" fmla="*/ 418 w 730"/>
                  <a:gd name="T13" fmla="*/ 1028 h 1162"/>
                  <a:gd name="T14" fmla="*/ 508 w 730"/>
                  <a:gd name="T15" fmla="*/ 964 h 1162"/>
                  <a:gd name="T16" fmla="*/ 594 w 730"/>
                  <a:gd name="T17" fmla="*/ 884 h 1162"/>
                  <a:gd name="T18" fmla="*/ 652 w 730"/>
                  <a:gd name="T19" fmla="*/ 812 h 1162"/>
                  <a:gd name="T20" fmla="*/ 682 w 730"/>
                  <a:gd name="T21" fmla="*/ 762 h 1162"/>
                  <a:gd name="T22" fmla="*/ 714 w 730"/>
                  <a:gd name="T23" fmla="*/ 676 h 1162"/>
                  <a:gd name="T24" fmla="*/ 714 w 730"/>
                  <a:gd name="T25" fmla="*/ 556 h 1162"/>
                  <a:gd name="T26" fmla="*/ 730 w 730"/>
                  <a:gd name="T27" fmla="*/ 490 h 1162"/>
                  <a:gd name="T28" fmla="*/ 730 w 730"/>
                  <a:gd name="T29" fmla="*/ 34 h 1162"/>
                  <a:gd name="T30" fmla="*/ 714 w 730"/>
                  <a:gd name="T31" fmla="*/ 112 h 1162"/>
                  <a:gd name="T32" fmla="*/ 714 w 730"/>
                  <a:gd name="T33" fmla="*/ 0 h 1162"/>
                  <a:gd name="T34" fmla="*/ 662 w 730"/>
                  <a:gd name="T35" fmla="*/ 120 h 1162"/>
                  <a:gd name="T36" fmla="*/ 628 w 730"/>
                  <a:gd name="T37" fmla="*/ 168 h 1162"/>
                  <a:gd name="T38" fmla="*/ 572 w 730"/>
                  <a:gd name="T39" fmla="*/ 228 h 1162"/>
                  <a:gd name="T40" fmla="*/ 464 w 730"/>
                  <a:gd name="T41" fmla="*/ 314 h 1162"/>
                  <a:gd name="T42" fmla="*/ 400 w 730"/>
                  <a:gd name="T43" fmla="*/ 358 h 1162"/>
                  <a:gd name="T44" fmla="*/ 310 w 730"/>
                  <a:gd name="T45" fmla="*/ 406 h 1162"/>
                  <a:gd name="T46" fmla="*/ 192 w 730"/>
                  <a:gd name="T47" fmla="*/ 460 h 1162"/>
                  <a:gd name="T48" fmla="*/ 152 w 730"/>
                  <a:gd name="T49" fmla="*/ 476 h 1162"/>
                  <a:gd name="T50" fmla="*/ 152 w 730"/>
                  <a:gd name="T51" fmla="*/ 664 h 1162"/>
                  <a:gd name="T52" fmla="*/ 0 w 730"/>
                  <a:gd name="T53" fmla="*/ 710 h 1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30" h="1162">
                    <a:moveTo>
                      <a:pt x="0" y="710"/>
                    </a:moveTo>
                    <a:lnTo>
                      <a:pt x="0" y="1022"/>
                    </a:lnTo>
                    <a:lnTo>
                      <a:pt x="154" y="972"/>
                    </a:lnTo>
                    <a:lnTo>
                      <a:pt x="154" y="1162"/>
                    </a:lnTo>
                    <a:lnTo>
                      <a:pt x="232" y="1130"/>
                    </a:lnTo>
                    <a:lnTo>
                      <a:pt x="310" y="1090"/>
                    </a:lnTo>
                    <a:lnTo>
                      <a:pt x="418" y="1028"/>
                    </a:lnTo>
                    <a:lnTo>
                      <a:pt x="508" y="964"/>
                    </a:lnTo>
                    <a:lnTo>
                      <a:pt x="594" y="884"/>
                    </a:lnTo>
                    <a:lnTo>
                      <a:pt x="652" y="812"/>
                    </a:lnTo>
                    <a:lnTo>
                      <a:pt x="682" y="762"/>
                    </a:lnTo>
                    <a:lnTo>
                      <a:pt x="714" y="676"/>
                    </a:lnTo>
                    <a:lnTo>
                      <a:pt x="714" y="556"/>
                    </a:lnTo>
                    <a:lnTo>
                      <a:pt x="730" y="490"/>
                    </a:lnTo>
                    <a:lnTo>
                      <a:pt x="730" y="34"/>
                    </a:lnTo>
                    <a:lnTo>
                      <a:pt x="714" y="112"/>
                    </a:lnTo>
                    <a:lnTo>
                      <a:pt x="714" y="0"/>
                    </a:lnTo>
                    <a:lnTo>
                      <a:pt x="662" y="120"/>
                    </a:lnTo>
                    <a:lnTo>
                      <a:pt x="628" y="168"/>
                    </a:lnTo>
                    <a:lnTo>
                      <a:pt x="572" y="228"/>
                    </a:lnTo>
                    <a:lnTo>
                      <a:pt x="464" y="314"/>
                    </a:lnTo>
                    <a:lnTo>
                      <a:pt x="400" y="358"/>
                    </a:lnTo>
                    <a:lnTo>
                      <a:pt x="310" y="406"/>
                    </a:lnTo>
                    <a:lnTo>
                      <a:pt x="192" y="460"/>
                    </a:lnTo>
                    <a:lnTo>
                      <a:pt x="152" y="476"/>
                    </a:lnTo>
                    <a:lnTo>
                      <a:pt x="152" y="664"/>
                    </a:lnTo>
                    <a:lnTo>
                      <a:pt x="0" y="71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" name="Group 34"/>
              <p:cNvGrpSpPr>
                <a:grpSpLocks/>
              </p:cNvGrpSpPr>
              <p:nvPr/>
            </p:nvGrpSpPr>
            <p:grpSpPr bwMode="auto">
              <a:xfrm>
                <a:off x="3126" y="1862"/>
                <a:ext cx="58" cy="880"/>
                <a:chOff x="3126" y="1862"/>
                <a:chExt cx="58" cy="880"/>
              </a:xfrm>
            </p:grpSpPr>
            <p:sp>
              <p:nvSpPr>
                <p:cNvPr id="26" name="Freeform 35"/>
                <p:cNvSpPr>
                  <a:spLocks/>
                </p:cNvSpPr>
                <p:nvPr/>
              </p:nvSpPr>
              <p:spPr bwMode="auto">
                <a:xfrm>
                  <a:off x="3126" y="2534"/>
                  <a:ext cx="58" cy="208"/>
                </a:xfrm>
                <a:custGeom>
                  <a:avLst/>
                  <a:gdLst>
                    <a:gd name="T0" fmla="*/ 58 w 58"/>
                    <a:gd name="T1" fmla="*/ 150 h 208"/>
                    <a:gd name="T2" fmla="*/ 58 w 58"/>
                    <a:gd name="T3" fmla="*/ 208 h 208"/>
                    <a:gd name="T4" fmla="*/ 48 w 58"/>
                    <a:gd name="T5" fmla="*/ 132 h 208"/>
                    <a:gd name="T6" fmla="*/ 26 w 58"/>
                    <a:gd name="T7" fmla="*/ 68 h 208"/>
                    <a:gd name="T8" fmla="*/ 10 w 58"/>
                    <a:gd name="T9" fmla="*/ 26 h 208"/>
                    <a:gd name="T10" fmla="*/ 0 w 58"/>
                    <a:gd name="T1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208">
                      <a:moveTo>
                        <a:pt x="58" y="150"/>
                      </a:moveTo>
                      <a:lnTo>
                        <a:pt x="58" y="208"/>
                      </a:lnTo>
                      <a:lnTo>
                        <a:pt x="48" y="132"/>
                      </a:lnTo>
                      <a:lnTo>
                        <a:pt x="26" y="68"/>
                      </a:lnTo>
                      <a:lnTo>
                        <a:pt x="10" y="2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36"/>
                <p:cNvSpPr>
                  <a:spLocks/>
                </p:cNvSpPr>
                <p:nvPr/>
              </p:nvSpPr>
              <p:spPr bwMode="auto">
                <a:xfrm>
                  <a:off x="3128" y="1862"/>
                  <a:ext cx="56" cy="350"/>
                </a:xfrm>
                <a:custGeom>
                  <a:avLst/>
                  <a:gdLst>
                    <a:gd name="T0" fmla="*/ 56 w 56"/>
                    <a:gd name="T1" fmla="*/ 350 h 350"/>
                    <a:gd name="T2" fmla="*/ 54 w 56"/>
                    <a:gd name="T3" fmla="*/ 218 h 350"/>
                    <a:gd name="T4" fmla="*/ 54 w 56"/>
                    <a:gd name="T5" fmla="*/ 188 h 350"/>
                    <a:gd name="T6" fmla="*/ 44 w 56"/>
                    <a:gd name="T7" fmla="*/ 112 h 350"/>
                    <a:gd name="T8" fmla="*/ 14 w 56"/>
                    <a:gd name="T9" fmla="*/ 30 h 350"/>
                    <a:gd name="T10" fmla="*/ 0 w 56"/>
                    <a:gd name="T11" fmla="*/ 0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350">
                      <a:moveTo>
                        <a:pt x="56" y="350"/>
                      </a:moveTo>
                      <a:lnTo>
                        <a:pt x="54" y="218"/>
                      </a:lnTo>
                      <a:lnTo>
                        <a:pt x="54" y="188"/>
                      </a:lnTo>
                      <a:lnTo>
                        <a:pt x="44" y="112"/>
                      </a:lnTo>
                      <a:lnTo>
                        <a:pt x="14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4286" y="2333"/>
              <a:ext cx="923" cy="272"/>
              <a:chOff x="694" y="3352"/>
              <a:chExt cx="1740" cy="482"/>
            </a:xfrm>
          </p:grpSpPr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2058" y="3604"/>
                <a:ext cx="376" cy="200"/>
                <a:chOff x="2058" y="3604"/>
                <a:chExt cx="376" cy="200"/>
              </a:xfrm>
            </p:grpSpPr>
            <p:sp>
              <p:nvSpPr>
                <p:cNvPr id="19" name="Freeform 39"/>
                <p:cNvSpPr>
                  <a:spLocks/>
                </p:cNvSpPr>
                <p:nvPr/>
              </p:nvSpPr>
              <p:spPr bwMode="auto">
                <a:xfrm>
                  <a:off x="2066" y="3604"/>
                  <a:ext cx="364" cy="150"/>
                </a:xfrm>
                <a:custGeom>
                  <a:avLst/>
                  <a:gdLst>
                    <a:gd name="T0" fmla="*/ 364 w 364"/>
                    <a:gd name="T1" fmla="*/ 0 h 150"/>
                    <a:gd name="T2" fmla="*/ 280 w 364"/>
                    <a:gd name="T3" fmla="*/ 30 h 150"/>
                    <a:gd name="T4" fmla="*/ 186 w 364"/>
                    <a:gd name="T5" fmla="*/ 58 h 150"/>
                    <a:gd name="T6" fmla="*/ 100 w 364"/>
                    <a:gd name="T7" fmla="*/ 78 h 150"/>
                    <a:gd name="T8" fmla="*/ 46 w 364"/>
                    <a:gd name="T9" fmla="*/ 88 h 150"/>
                    <a:gd name="T10" fmla="*/ 12 w 364"/>
                    <a:gd name="T11" fmla="*/ 96 h 150"/>
                    <a:gd name="T12" fmla="*/ 0 w 364"/>
                    <a:gd name="T13" fmla="*/ 15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4" h="150">
                      <a:moveTo>
                        <a:pt x="364" y="0"/>
                      </a:moveTo>
                      <a:lnTo>
                        <a:pt x="280" y="30"/>
                      </a:lnTo>
                      <a:lnTo>
                        <a:pt x="186" y="58"/>
                      </a:lnTo>
                      <a:lnTo>
                        <a:pt x="100" y="78"/>
                      </a:lnTo>
                      <a:lnTo>
                        <a:pt x="46" y="88"/>
                      </a:lnTo>
                      <a:lnTo>
                        <a:pt x="12" y="96"/>
                      </a:lnTo>
                      <a:lnTo>
                        <a:pt x="0" y="15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40"/>
                <p:cNvSpPr>
                  <a:spLocks/>
                </p:cNvSpPr>
                <p:nvPr/>
              </p:nvSpPr>
              <p:spPr bwMode="auto">
                <a:xfrm>
                  <a:off x="2058" y="3624"/>
                  <a:ext cx="376" cy="180"/>
                </a:xfrm>
                <a:custGeom>
                  <a:avLst/>
                  <a:gdLst>
                    <a:gd name="T0" fmla="*/ 0 w 376"/>
                    <a:gd name="T1" fmla="*/ 180 h 180"/>
                    <a:gd name="T2" fmla="*/ 104 w 376"/>
                    <a:gd name="T3" fmla="*/ 158 h 180"/>
                    <a:gd name="T4" fmla="*/ 184 w 376"/>
                    <a:gd name="T5" fmla="*/ 134 h 180"/>
                    <a:gd name="T6" fmla="*/ 260 w 376"/>
                    <a:gd name="T7" fmla="*/ 108 h 180"/>
                    <a:gd name="T8" fmla="*/ 314 w 376"/>
                    <a:gd name="T9" fmla="*/ 84 h 180"/>
                    <a:gd name="T10" fmla="*/ 376 w 376"/>
                    <a:gd name="T11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6" h="180">
                      <a:moveTo>
                        <a:pt x="0" y="180"/>
                      </a:moveTo>
                      <a:lnTo>
                        <a:pt x="104" y="158"/>
                      </a:lnTo>
                      <a:lnTo>
                        <a:pt x="184" y="134"/>
                      </a:lnTo>
                      <a:lnTo>
                        <a:pt x="260" y="108"/>
                      </a:lnTo>
                      <a:lnTo>
                        <a:pt x="314" y="84"/>
                      </a:lnTo>
                      <a:lnTo>
                        <a:pt x="376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" name="Freeform 41"/>
              <p:cNvSpPr>
                <a:spLocks/>
              </p:cNvSpPr>
              <p:nvPr/>
            </p:nvSpPr>
            <p:spPr bwMode="auto">
              <a:xfrm>
                <a:off x="1504" y="3712"/>
                <a:ext cx="468" cy="122"/>
              </a:xfrm>
              <a:custGeom>
                <a:avLst/>
                <a:gdLst>
                  <a:gd name="T0" fmla="*/ 0 w 468"/>
                  <a:gd name="T1" fmla="*/ 0 h 122"/>
                  <a:gd name="T2" fmla="*/ 128 w 468"/>
                  <a:gd name="T3" fmla="*/ 12 h 122"/>
                  <a:gd name="T4" fmla="*/ 214 w 468"/>
                  <a:gd name="T5" fmla="*/ 16 h 122"/>
                  <a:gd name="T6" fmla="*/ 274 w 468"/>
                  <a:gd name="T7" fmla="*/ 14 h 122"/>
                  <a:gd name="T8" fmla="*/ 398 w 468"/>
                  <a:gd name="T9" fmla="*/ 10 h 122"/>
                  <a:gd name="T10" fmla="*/ 468 w 468"/>
                  <a:gd name="T11" fmla="*/ 2 h 122"/>
                  <a:gd name="T12" fmla="*/ 434 w 468"/>
                  <a:gd name="T13" fmla="*/ 110 h 122"/>
                  <a:gd name="T14" fmla="*/ 346 w 468"/>
                  <a:gd name="T15" fmla="*/ 118 h 122"/>
                  <a:gd name="T16" fmla="*/ 244 w 468"/>
                  <a:gd name="T17" fmla="*/ 122 h 122"/>
                  <a:gd name="T18" fmla="*/ 134 w 468"/>
                  <a:gd name="T19" fmla="*/ 120 h 122"/>
                  <a:gd name="T20" fmla="*/ 36 w 468"/>
                  <a:gd name="T21" fmla="*/ 110 h 122"/>
                  <a:gd name="T22" fmla="*/ 0 w 468"/>
                  <a:gd name="T23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8" h="122">
                    <a:moveTo>
                      <a:pt x="0" y="0"/>
                    </a:moveTo>
                    <a:lnTo>
                      <a:pt x="128" y="12"/>
                    </a:lnTo>
                    <a:lnTo>
                      <a:pt x="214" y="16"/>
                    </a:lnTo>
                    <a:lnTo>
                      <a:pt x="274" y="14"/>
                    </a:lnTo>
                    <a:lnTo>
                      <a:pt x="398" y="10"/>
                    </a:lnTo>
                    <a:lnTo>
                      <a:pt x="468" y="2"/>
                    </a:lnTo>
                    <a:lnTo>
                      <a:pt x="434" y="110"/>
                    </a:lnTo>
                    <a:lnTo>
                      <a:pt x="346" y="118"/>
                    </a:lnTo>
                    <a:lnTo>
                      <a:pt x="244" y="122"/>
                    </a:lnTo>
                    <a:lnTo>
                      <a:pt x="134" y="120"/>
                    </a:lnTo>
                    <a:lnTo>
                      <a:pt x="36" y="11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42"/>
              <p:cNvSpPr>
                <a:spLocks/>
              </p:cNvSpPr>
              <p:nvPr/>
            </p:nvSpPr>
            <p:spPr bwMode="auto">
              <a:xfrm>
                <a:off x="1012" y="3590"/>
                <a:ext cx="406" cy="210"/>
              </a:xfrm>
              <a:custGeom>
                <a:avLst/>
                <a:gdLst>
                  <a:gd name="T0" fmla="*/ 384 w 406"/>
                  <a:gd name="T1" fmla="*/ 108 h 210"/>
                  <a:gd name="T2" fmla="*/ 282 w 406"/>
                  <a:gd name="T3" fmla="*/ 92 h 210"/>
                  <a:gd name="T4" fmla="*/ 168 w 406"/>
                  <a:gd name="T5" fmla="*/ 60 h 210"/>
                  <a:gd name="T6" fmla="*/ 58 w 406"/>
                  <a:gd name="T7" fmla="*/ 24 h 210"/>
                  <a:gd name="T8" fmla="*/ 0 w 406"/>
                  <a:gd name="T9" fmla="*/ 0 h 210"/>
                  <a:gd name="T10" fmla="*/ 102 w 406"/>
                  <a:gd name="T11" fmla="*/ 128 h 210"/>
                  <a:gd name="T12" fmla="*/ 156 w 406"/>
                  <a:gd name="T13" fmla="*/ 146 h 210"/>
                  <a:gd name="T14" fmla="*/ 246 w 406"/>
                  <a:gd name="T15" fmla="*/ 174 h 210"/>
                  <a:gd name="T16" fmla="*/ 346 w 406"/>
                  <a:gd name="T17" fmla="*/ 200 h 210"/>
                  <a:gd name="T18" fmla="*/ 406 w 406"/>
                  <a:gd name="T19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6" h="210">
                    <a:moveTo>
                      <a:pt x="384" y="108"/>
                    </a:moveTo>
                    <a:lnTo>
                      <a:pt x="282" y="92"/>
                    </a:lnTo>
                    <a:lnTo>
                      <a:pt x="168" y="60"/>
                    </a:lnTo>
                    <a:lnTo>
                      <a:pt x="58" y="24"/>
                    </a:lnTo>
                    <a:lnTo>
                      <a:pt x="0" y="0"/>
                    </a:lnTo>
                    <a:lnTo>
                      <a:pt x="102" y="128"/>
                    </a:lnTo>
                    <a:lnTo>
                      <a:pt x="156" y="146"/>
                    </a:lnTo>
                    <a:lnTo>
                      <a:pt x="246" y="174"/>
                    </a:lnTo>
                    <a:lnTo>
                      <a:pt x="346" y="200"/>
                    </a:lnTo>
                    <a:lnTo>
                      <a:pt x="406" y="210"/>
                    </a:ln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43"/>
              <p:cNvSpPr>
                <a:spLocks/>
              </p:cNvSpPr>
              <p:nvPr/>
            </p:nvSpPr>
            <p:spPr bwMode="auto">
              <a:xfrm>
                <a:off x="694" y="3352"/>
                <a:ext cx="148" cy="154"/>
              </a:xfrm>
              <a:custGeom>
                <a:avLst/>
                <a:gdLst>
                  <a:gd name="T0" fmla="*/ 0 w 148"/>
                  <a:gd name="T1" fmla="*/ 0 h 154"/>
                  <a:gd name="T2" fmla="*/ 60 w 148"/>
                  <a:gd name="T3" fmla="*/ 80 h 154"/>
                  <a:gd name="T4" fmla="*/ 148 w 148"/>
                  <a:gd name="T5" fmla="*/ 154 h 154"/>
                  <a:gd name="T6" fmla="*/ 144 w 148"/>
                  <a:gd name="T7" fmla="*/ 138 h 154"/>
                  <a:gd name="T8" fmla="*/ 0 w 148"/>
                  <a:gd name="T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154">
                    <a:moveTo>
                      <a:pt x="0" y="0"/>
                    </a:moveTo>
                    <a:lnTo>
                      <a:pt x="60" y="80"/>
                    </a:lnTo>
                    <a:lnTo>
                      <a:pt x="148" y="154"/>
                    </a:lnTo>
                    <a:lnTo>
                      <a:pt x="144" y="13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6359525" y="1295400"/>
            <a:ext cx="128587" cy="128588"/>
          </a:xfrm>
          <a:prstGeom prst="line">
            <a:avLst/>
          </a:prstGeom>
          <a:noFill/>
          <a:ln w="1905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5970587" y="1939925"/>
            <a:ext cx="363538" cy="666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5826125" y="2411413"/>
            <a:ext cx="296862" cy="15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6412732" y="3771124"/>
            <a:ext cx="21403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</a:rPr>
              <a:t>Full NCC calculations</a:t>
            </a:r>
            <a:endParaRPr lang="en-US" sz="16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136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85313</TotalTime>
  <Words>564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Blank Presentation</vt:lpstr>
      <vt:lpstr>2_Blank Presentation</vt:lpstr>
      <vt:lpstr>NSTX-U extended RWM sensor calculations are underway</vt:lpstr>
      <vt:lpstr>NSTX-U partial NCC coil – initial considerations taken in total point to a preferred placement of coils</vt:lpstr>
      <vt:lpstr>NSTX-U partial NCC coil – initial discussion and planned calculations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15397</cp:revision>
  <cp:lastPrinted>2012-10-25T20:05:22Z</cp:lastPrinted>
  <dcterms:created xsi:type="dcterms:W3CDTF">2003-10-01T16:23:57Z</dcterms:created>
  <dcterms:modified xsi:type="dcterms:W3CDTF">2013-01-22T15:49:19Z</dcterms:modified>
</cp:coreProperties>
</file>