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0" r:id="rId1"/>
    <p:sldMasterId id="2147483664" r:id="rId2"/>
    <p:sldMasterId id="2147483666" r:id="rId3"/>
  </p:sldMasterIdLst>
  <p:notesMasterIdLst>
    <p:notesMasterId r:id="rId18"/>
  </p:notesMasterIdLst>
  <p:handoutMasterIdLst>
    <p:handoutMasterId r:id="rId19"/>
  </p:handoutMasterIdLst>
  <p:sldIdLst>
    <p:sldId id="1467" r:id="rId4"/>
    <p:sldId id="1600" r:id="rId5"/>
    <p:sldId id="1605" r:id="rId6"/>
    <p:sldId id="1601" r:id="rId7"/>
    <p:sldId id="1613" r:id="rId8"/>
    <p:sldId id="1614" r:id="rId9"/>
    <p:sldId id="1609" r:id="rId10"/>
    <p:sldId id="1610" r:id="rId11"/>
    <p:sldId id="1612" r:id="rId12"/>
    <p:sldId id="1607" r:id="rId13"/>
    <p:sldId id="1615" r:id="rId14"/>
    <p:sldId id="1608" r:id="rId15"/>
    <p:sldId id="1616" r:id="rId16"/>
    <p:sldId id="1602" r:id="rId17"/>
  </p:sldIdLst>
  <p:sldSz cx="9144000" cy="6858000" type="screen4x3"/>
  <p:notesSz cx="6934200" cy="9220200"/>
  <p:defaultTextStyle>
    <a:defPPr>
      <a:defRPr lang="en-US"/>
    </a:defPPr>
    <a:lvl1pPr algn="l" rtl="0" fontAlgn="base">
      <a:spcBef>
        <a:spcPct val="20000"/>
      </a:spcBef>
      <a:spcAft>
        <a:spcPct val="0"/>
      </a:spcAft>
      <a:buChar char="•"/>
      <a:defRPr sz="1200" kern="1200">
        <a:solidFill>
          <a:srgbClr val="1822CD"/>
        </a:solidFill>
        <a:latin typeface="Helvetica" pitchFamily="34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buChar char="•"/>
      <a:defRPr sz="1200" kern="1200">
        <a:solidFill>
          <a:srgbClr val="1822CD"/>
        </a:solidFill>
        <a:latin typeface="Helvetica" pitchFamily="34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buChar char="•"/>
      <a:defRPr sz="1200" kern="1200">
        <a:solidFill>
          <a:srgbClr val="1822CD"/>
        </a:solidFill>
        <a:latin typeface="Helvetica" pitchFamily="34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buChar char="•"/>
      <a:defRPr sz="1200" kern="1200">
        <a:solidFill>
          <a:srgbClr val="1822CD"/>
        </a:solidFill>
        <a:latin typeface="Helvetica" pitchFamily="34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buChar char="•"/>
      <a:defRPr sz="1200" kern="1200">
        <a:solidFill>
          <a:srgbClr val="1822CD"/>
        </a:solidFill>
        <a:latin typeface="Helvetic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rgbClr val="1822CD"/>
        </a:solidFill>
        <a:latin typeface="Helvetica" pitchFamily="34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rgbClr val="1822CD"/>
        </a:solidFill>
        <a:latin typeface="Helvetica" pitchFamily="34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rgbClr val="1822CD"/>
        </a:solidFill>
        <a:latin typeface="Helvetica" pitchFamily="34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rgbClr val="1822CD"/>
        </a:solidFill>
        <a:latin typeface="Helvetica" pitchFamily="34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ohn (Jack) Berkery" initials="JWB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66"/>
    <a:srgbClr val="9900FF"/>
    <a:srgbClr val="CC00FF"/>
    <a:srgbClr val="FFFFCC"/>
    <a:srgbClr val="009900"/>
    <a:srgbClr val="FFFF99"/>
    <a:srgbClr val="CC0000"/>
    <a:srgbClr val="9966FF"/>
    <a:srgbClr val="99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908" autoAdjust="0"/>
    <p:restoredTop sz="94359" autoAdjust="0"/>
  </p:normalViewPr>
  <p:slideViewPr>
    <p:cSldViewPr>
      <p:cViewPr varScale="1">
        <p:scale>
          <a:sx n="97" d="100"/>
          <a:sy n="97" d="100"/>
        </p:scale>
        <p:origin x="-609" y="-76"/>
      </p:cViewPr>
      <p:guideLst>
        <p:guide orient="horz" pos="4224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8" d="100"/>
          <a:sy n="98" d="100"/>
        </p:scale>
        <p:origin x="-3420" y="-114"/>
      </p:cViewPr>
      <p:guideLst>
        <p:guide orient="horz" pos="2904"/>
        <p:guide pos="218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14.xml"/><Relationship Id="rId1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300513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33" tIns="46167" rIns="92333" bIns="46167" numCol="1" anchor="t" anchorCtr="0" compatLnSpc="1">
            <a:prstTxWarp prst="textNoShape">
              <a:avLst/>
            </a:prstTxWarp>
          </a:bodyPr>
          <a:lstStyle>
            <a:lvl1pPr defTabSz="923761">
              <a:spcBef>
                <a:spcPct val="0"/>
              </a:spcBef>
              <a:buFontTx/>
              <a:buNone/>
              <a:defRPr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29063" y="2"/>
            <a:ext cx="3005137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33" tIns="46167" rIns="92333" bIns="46167" numCol="1" anchor="t" anchorCtr="0" compatLnSpc="1">
            <a:prstTxWarp prst="textNoShape">
              <a:avLst/>
            </a:prstTxWarp>
          </a:bodyPr>
          <a:lstStyle>
            <a:lvl1pPr algn="r" defTabSz="923761">
              <a:spcBef>
                <a:spcPct val="0"/>
              </a:spcBef>
              <a:buFontTx/>
              <a:buNone/>
              <a:defRPr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58238"/>
            <a:ext cx="3005138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33" tIns="46167" rIns="92333" bIns="46167" numCol="1" anchor="b" anchorCtr="0" compatLnSpc="1">
            <a:prstTxWarp prst="textNoShape">
              <a:avLst/>
            </a:prstTxWarp>
          </a:bodyPr>
          <a:lstStyle>
            <a:lvl1pPr defTabSz="923761">
              <a:spcBef>
                <a:spcPct val="0"/>
              </a:spcBef>
              <a:buFontTx/>
              <a:buNone/>
              <a:defRPr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9063" y="8758238"/>
            <a:ext cx="3005137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33" tIns="46167" rIns="92333" bIns="46167" numCol="1" anchor="b" anchorCtr="0" compatLnSpc="1">
            <a:prstTxWarp prst="textNoShape">
              <a:avLst/>
            </a:prstTxWarp>
          </a:bodyPr>
          <a:lstStyle>
            <a:lvl1pPr algn="r" defTabSz="923761">
              <a:spcBef>
                <a:spcPct val="0"/>
              </a:spcBef>
              <a:buFontTx/>
              <a:buNone/>
              <a:defRPr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fld id="{FF97EDBF-DAB4-477E-BB15-03AAFAEDCC5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4005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92" tIns="45696" rIns="91392" bIns="45696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2402" y="2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92" tIns="45696" rIns="91392" bIns="45696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35063" y="684213"/>
            <a:ext cx="4667250" cy="35004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5990" y="4413250"/>
            <a:ext cx="5102225" cy="411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92" tIns="45696" rIns="91392" bIns="4569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503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92" tIns="45696" rIns="91392" bIns="45696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2402" y="87503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92" tIns="45696" rIns="91392" bIns="45696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fld id="{8D3C0642-66A5-4F41-8DBE-5CDCF081052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8220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9E3E5D7-70FF-4193-992F-E1008B3CBCA1}" type="slidenum">
              <a:rPr lang="en-US" smtClean="0"/>
              <a:pPr>
                <a:defRPr/>
              </a:pPr>
              <a:t>1</a:t>
            </a:fld>
            <a:endParaRPr lang="en-US" smtClean="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9DEDD4D-D602-4DBD-8A49-57E0433C7F7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5817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AE268DE-F9DE-4BB0-9822-7C866F432CE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9845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15875"/>
            <a:ext cx="2286000" cy="61563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15875"/>
            <a:ext cx="6705600" cy="61563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E612BD5-B59C-4A72-9882-AA8D91E0FC6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0372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875"/>
            <a:ext cx="9144000" cy="8159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219200"/>
            <a:ext cx="8763000" cy="2400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771900"/>
            <a:ext cx="8763000" cy="2400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8382000" y="6653213"/>
            <a:ext cx="762000" cy="152400"/>
          </a:xfrm>
        </p:spPr>
        <p:txBody>
          <a:bodyPr/>
          <a:lstStyle>
            <a:lvl1pPr>
              <a:defRPr/>
            </a:lvl1pPr>
          </a:lstStyle>
          <a:p>
            <a:fld id="{8A9B8F08-319A-4FE7-81C7-0E6B5396889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8432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875"/>
            <a:ext cx="9144000" cy="8159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52400" y="1219200"/>
            <a:ext cx="43053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10100" y="1219200"/>
            <a:ext cx="4305300" cy="2400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10100" y="3771900"/>
            <a:ext cx="4305300" cy="2400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382000" y="6653213"/>
            <a:ext cx="762000" cy="152400"/>
          </a:xfrm>
        </p:spPr>
        <p:txBody>
          <a:bodyPr/>
          <a:lstStyle>
            <a:lvl1pPr>
              <a:defRPr/>
            </a:lvl1pPr>
          </a:lstStyle>
          <a:p>
            <a:fld id="{F138CB2E-AE9E-455C-8930-00BEF7A8532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8293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20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4539A9-73CE-4167-A83F-CC010DB9862C}" type="slidenum">
              <a:rPr lang="en-US">
                <a:solidFill>
                  <a:srgbClr val="3333C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49555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EC34D4A-1CD7-4338-BAFE-1380003A7449}" type="slidenum">
              <a:rPr lang="en-US">
                <a:solidFill>
                  <a:srgbClr val="3333CC"/>
                </a:solidFill>
              </a:rPr>
              <a:pPr/>
              <a:t>‹#›</a:t>
            </a:fld>
            <a:endParaRPr lang="en-US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29133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7EC5A36-D8B3-4598-A389-D6CAC395108F}" type="slidenum">
              <a:rPr lang="en-US">
                <a:solidFill>
                  <a:srgbClr val="3333CC"/>
                </a:solidFill>
              </a:rPr>
              <a:pPr/>
              <a:t>‹#›</a:t>
            </a:fld>
            <a:endParaRPr lang="en-US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9685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49F9D6E-7BAE-4E1A-B51C-2FD40C0009AE}" type="slidenum">
              <a:rPr lang="en-US">
                <a:solidFill>
                  <a:srgbClr val="3333CC"/>
                </a:solidFill>
              </a:rPr>
              <a:pPr/>
              <a:t>‹#›</a:t>
            </a:fld>
            <a:endParaRPr lang="en-US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5507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219200"/>
            <a:ext cx="43053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19200"/>
            <a:ext cx="43053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49BF812-0681-4E22-9A31-8F7B4212A5F5}" type="slidenum">
              <a:rPr lang="en-US">
                <a:solidFill>
                  <a:srgbClr val="3333CC"/>
                </a:solidFill>
              </a:rPr>
              <a:pPr/>
              <a:t>‹#›</a:t>
            </a:fld>
            <a:endParaRPr lang="en-US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88890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6227416-1060-4AD2-9225-A60F88BA1F48}" type="slidenum">
              <a:rPr lang="en-US">
                <a:solidFill>
                  <a:srgbClr val="3333CC"/>
                </a:solidFill>
              </a:rPr>
              <a:pPr/>
              <a:t>‹#›</a:t>
            </a:fld>
            <a:endParaRPr lang="en-US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29325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0A2EA7F-753D-4976-AAD9-A874C223FB4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028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5A3CF97-474F-4E54-8090-61F247835726}" type="slidenum">
              <a:rPr lang="en-US">
                <a:solidFill>
                  <a:srgbClr val="3333CC"/>
                </a:solidFill>
              </a:rPr>
              <a:pPr/>
              <a:t>‹#›</a:t>
            </a:fld>
            <a:endParaRPr lang="en-US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6618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48215BD-4556-4662-9552-B7E9533F2A9E}" type="slidenum">
              <a:rPr lang="en-US">
                <a:solidFill>
                  <a:srgbClr val="3333CC"/>
                </a:solidFill>
              </a:rPr>
              <a:pPr/>
              <a:t>‹#›</a:t>
            </a:fld>
            <a:endParaRPr lang="en-US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03823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05E8052-9FD0-42AE-90B4-094CEE075E8F}" type="slidenum">
              <a:rPr lang="en-US">
                <a:solidFill>
                  <a:srgbClr val="3333CC"/>
                </a:solidFill>
              </a:rPr>
              <a:pPr/>
              <a:t>‹#›</a:t>
            </a:fld>
            <a:endParaRPr lang="en-US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29722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4D9AF4F-56E1-4F64-A4F7-D76BE053CA0A}" type="slidenum">
              <a:rPr lang="en-US">
                <a:solidFill>
                  <a:srgbClr val="3333CC"/>
                </a:solidFill>
              </a:rPr>
              <a:pPr/>
              <a:t>‹#›</a:t>
            </a:fld>
            <a:endParaRPr lang="en-US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55033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318ECC5-426E-49F6-A4C2-C6C9C9CF3422}" type="slidenum">
              <a:rPr lang="en-US">
                <a:solidFill>
                  <a:srgbClr val="3333CC"/>
                </a:solidFill>
              </a:rPr>
              <a:pPr/>
              <a:t>‹#›</a:t>
            </a:fld>
            <a:endParaRPr lang="en-US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67485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15875"/>
            <a:ext cx="2286000" cy="61563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15875"/>
            <a:ext cx="6705600" cy="61563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0B2E573-9FDC-4AEE-8DEB-BF355C7AA6C0}" type="slidenum">
              <a:rPr lang="en-US">
                <a:solidFill>
                  <a:srgbClr val="3333CC"/>
                </a:solidFill>
              </a:rPr>
              <a:pPr/>
              <a:t>‹#›</a:t>
            </a:fld>
            <a:endParaRPr lang="en-US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4983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CA29946-E93E-4561-ACF4-50D0DCF85B0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0260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219200"/>
            <a:ext cx="43053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19200"/>
            <a:ext cx="43053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546D6A9-7713-4D0A-8399-80CBA230719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61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F1D10B2-EA4A-4C0B-8A79-5769C68D19A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208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297B360-2D0A-4F83-B415-25036F23320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7594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50A6D15-21D9-434B-9D2C-F123A4756AD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4002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91BEB0E-CFDA-43FF-AE88-89C41A04A2F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7122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2E5B059-DCCC-40BA-ADCF-689BAA2E89E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564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w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5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1219200"/>
            <a:ext cx="87630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905352" name="Picture 136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39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05353" name="Rectangle 137"/>
          <p:cNvSpPr>
            <a:spLocks noGrp="1" noChangeArrowheads="1"/>
          </p:cNvSpPr>
          <p:nvPr>
            <p:ph type="title"/>
          </p:nvPr>
        </p:nvSpPr>
        <p:spPr bwMode="auto">
          <a:xfrm>
            <a:off x="0" y="15875"/>
            <a:ext cx="9144000" cy="815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8F8F8">
                        <a:alpha val="30000"/>
                      </a:srgbClr>
                    </a:gs>
                    <a:gs pos="100000">
                      <a:srgbClr val="F8F8F8">
                        <a:gamma/>
                        <a:shade val="80784"/>
                        <a:invGamma/>
                        <a:alpha val="86000"/>
                      </a:srgb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grpSp>
        <p:nvGrpSpPr>
          <p:cNvPr id="905421" name="Group 205"/>
          <p:cNvGrpSpPr>
            <a:grpSpLocks/>
          </p:cNvGrpSpPr>
          <p:nvPr/>
        </p:nvGrpSpPr>
        <p:grpSpPr bwMode="auto">
          <a:xfrm>
            <a:off x="0" y="6578600"/>
            <a:ext cx="9144000" cy="279400"/>
            <a:chOff x="0" y="4144"/>
            <a:chExt cx="5760" cy="176"/>
          </a:xfrm>
        </p:grpSpPr>
        <p:pic>
          <p:nvPicPr>
            <p:cNvPr id="905410" name="Picture 194"/>
            <p:cNvPicPr>
              <a:picLocks noChangeAspect="1" noChangeArrowheads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144"/>
              <a:ext cx="5760" cy="1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05415" name="Text Box 199"/>
            <p:cNvSpPr txBox="1">
              <a:spLocks noChangeArrowheads="1"/>
            </p:cNvSpPr>
            <p:nvPr userDrawn="1"/>
          </p:nvSpPr>
          <p:spPr bwMode="auto">
            <a:xfrm>
              <a:off x="172" y="4180"/>
              <a:ext cx="340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20700" indent="-2286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262063" indent="-233363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1600200"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0574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5146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29718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4290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20000"/>
                </a:spcBef>
                <a:buFontTx/>
                <a:buNone/>
              </a:pPr>
              <a:r>
                <a:rPr lang="en-US" sz="1200" i="1">
                  <a:solidFill>
                    <a:srgbClr val="171FC7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elvetica" pitchFamily="34" charset="0"/>
                </a:rPr>
                <a:t>NSTX</a:t>
              </a:r>
            </a:p>
          </p:txBody>
        </p:sp>
      </p:grpSp>
      <p:sp>
        <p:nvSpPr>
          <p:cNvPr id="905422" name="Rectangle 206"/>
          <p:cNvSpPr>
            <a:spLocks noChangeArrowheads="1"/>
          </p:cNvSpPr>
          <p:nvPr/>
        </p:nvSpPr>
        <p:spPr bwMode="auto">
          <a:xfrm>
            <a:off x="1143000" y="6580188"/>
            <a:ext cx="6934200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sz="900" b="1" dirty="0">
                <a:solidFill>
                  <a:schemeClr val="accent2"/>
                </a:solidFill>
                <a:latin typeface="Arial" pitchFamily="34" charset="0"/>
              </a:rPr>
              <a:t>NSTX PAC meeting </a:t>
            </a:r>
            <a:r>
              <a:rPr lang="en-US" sz="900" b="1" dirty="0" smtClean="0">
                <a:solidFill>
                  <a:schemeClr val="accent2"/>
                </a:solidFill>
                <a:latin typeface="Arial" pitchFamily="34" charset="0"/>
              </a:rPr>
              <a:t>2012: </a:t>
            </a:r>
            <a:r>
              <a:rPr lang="en-US" sz="900" b="1" dirty="0" err="1" smtClean="0">
                <a:solidFill>
                  <a:schemeClr val="accent2"/>
                </a:solidFill>
                <a:latin typeface="Arial" pitchFamily="34" charset="0"/>
              </a:rPr>
              <a:t>Macrostability</a:t>
            </a:r>
            <a:r>
              <a:rPr lang="en-US" sz="900" b="1" dirty="0" smtClean="0">
                <a:solidFill>
                  <a:schemeClr val="accent2"/>
                </a:solidFill>
                <a:latin typeface="Arial" pitchFamily="34" charset="0"/>
              </a:rPr>
              <a:t> TSG - Slides for J.K Park( S.A</a:t>
            </a:r>
            <a:r>
              <a:rPr lang="en-US" sz="900" b="1" dirty="0">
                <a:solidFill>
                  <a:schemeClr val="accent2"/>
                </a:solidFill>
                <a:latin typeface="Arial" pitchFamily="34" charset="0"/>
              </a:rPr>
              <a:t>. </a:t>
            </a:r>
            <a:r>
              <a:rPr lang="en-US" sz="900" b="1" dirty="0" smtClean="0">
                <a:solidFill>
                  <a:schemeClr val="accent2"/>
                </a:solidFill>
                <a:latin typeface="Arial" pitchFamily="34" charset="0"/>
              </a:rPr>
              <a:t>Sabbagh, J.W. Berkery)</a:t>
            </a:r>
            <a:endParaRPr lang="en-US" sz="900" b="1" dirty="0">
              <a:solidFill>
                <a:schemeClr val="accent2"/>
              </a:solidFill>
              <a:latin typeface="Arial" pitchFamily="34" charset="0"/>
            </a:endParaRPr>
          </a:p>
        </p:txBody>
      </p:sp>
      <p:sp>
        <p:nvSpPr>
          <p:cNvPr id="905423" name="Rectangle 20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82000" y="6653213"/>
            <a:ext cx="762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FontTx/>
              <a:buNone/>
              <a:defRPr sz="900" b="1">
                <a:solidFill>
                  <a:schemeClr val="accent2"/>
                </a:solidFill>
                <a:latin typeface="+mn-lt"/>
                <a:ea typeface="ＭＳ Ｐゴシック" pitchFamily="34" charset="-128"/>
              </a:defRPr>
            </a:lvl1pPr>
          </a:lstStyle>
          <a:p>
            <a:fld id="{20D2CDAB-B451-45D4-BC77-2412938997B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05424" name="Rectangle 208"/>
          <p:cNvSpPr>
            <a:spLocks noChangeArrowheads="1"/>
          </p:cNvSpPr>
          <p:nvPr/>
        </p:nvSpPr>
        <p:spPr bwMode="auto">
          <a:xfrm>
            <a:off x="6553200" y="6580188"/>
            <a:ext cx="1981200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r">
              <a:spcBef>
                <a:spcPct val="0"/>
              </a:spcBef>
              <a:buFontTx/>
              <a:buNone/>
            </a:pPr>
            <a:r>
              <a:rPr lang="en-US" sz="900" b="1" dirty="0" smtClean="0">
                <a:solidFill>
                  <a:schemeClr val="accent2"/>
                </a:solidFill>
                <a:latin typeface="Arial" pitchFamily="34" charset="0"/>
              </a:rPr>
              <a:t>April, 2012</a:t>
            </a:r>
            <a:endParaRPr lang="en-US" sz="900" b="1" dirty="0">
              <a:solidFill>
                <a:schemeClr val="accent2"/>
              </a:solidFill>
              <a:latin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SzPct val="75000"/>
        <a:buFont typeface="Wingdings" pitchFamily="2" charset="2"/>
        <a:buChar char="q"/>
        <a:defRPr sz="2400">
          <a:solidFill>
            <a:srgbClr val="0000F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3333FF"/>
        </a:buClr>
        <a:buSzPct val="75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180000"/>
        <a:buChar char="•"/>
        <a:defRPr>
          <a:solidFill>
            <a:srgbClr val="FF00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3333FF"/>
        </a:buClr>
        <a:buSzPct val="65000"/>
        <a:buFont typeface="Wingdings" pitchFamily="2" charset="2"/>
        <a:buChar char="q"/>
        <a:defRPr sz="1600">
          <a:solidFill>
            <a:srgbClr val="009999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Char char="•"/>
        <a:defRPr sz="16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Char char="•"/>
        <a:defRPr sz="16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Char char="•"/>
        <a:defRPr sz="16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Char char="•"/>
        <a:defRPr sz="16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1219200"/>
            <a:ext cx="87630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027" name="Picture 13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137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1029" name="Picture 19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78600"/>
            <a:ext cx="91440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5415" name="Text Box 199"/>
          <p:cNvSpPr txBox="1">
            <a:spLocks noChangeArrowheads="1"/>
          </p:cNvSpPr>
          <p:nvPr/>
        </p:nvSpPr>
        <p:spPr bwMode="auto">
          <a:xfrm>
            <a:off x="273050" y="6635750"/>
            <a:ext cx="793750" cy="184150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buFontTx/>
              <a:buNone/>
              <a:defRPr/>
            </a:pPr>
            <a:r>
              <a:rPr lang="en-US" i="1" dirty="0">
                <a:solidFill>
                  <a:srgbClr val="171FC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-128" charset="0"/>
                <a:cs typeface="Arial" charset="0"/>
              </a:rPr>
              <a:t>NSTX-U</a:t>
            </a:r>
          </a:p>
        </p:txBody>
      </p:sp>
      <p:sp>
        <p:nvSpPr>
          <p:cNvPr id="12" name="Rectangle 20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82000" y="6629400"/>
            <a:ext cx="7620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FontTx/>
              <a:buNone/>
              <a:defRPr sz="900" i="0">
                <a:solidFill>
                  <a:schemeClr val="accent2"/>
                </a:solidFill>
                <a:latin typeface="+mn-lt"/>
                <a:ea typeface="ＭＳ Ｐゴシック" pitchFamily="-128" charset="-128"/>
                <a:cs typeface="+mn-cs"/>
              </a:defRPr>
            </a:lvl1pPr>
          </a:lstStyle>
          <a:p>
            <a:pPr>
              <a:defRPr/>
            </a:pPr>
            <a:fld id="{AB491D52-C8F6-44F7-A7F2-632ED75DA559}" type="slidenum">
              <a:rPr lang="en-US" b="1">
                <a:solidFill>
                  <a:srgbClr val="3333CC"/>
                </a:solidFill>
              </a:rPr>
              <a:pPr>
                <a:defRPr/>
              </a:pPr>
              <a:t>‹#›</a:t>
            </a:fld>
            <a:endParaRPr lang="en-US" b="1">
              <a:solidFill>
                <a:srgbClr val="3333CC"/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1828800" y="6629400"/>
            <a:ext cx="5486400" cy="215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sz="800" b="1" dirty="0">
                <a:cs typeface="Arial" charset="0"/>
              </a:rPr>
              <a:t>Meeting name – abbreviated presentation title,  abbreviated author name  (??/??/20??)</a:t>
            </a:r>
          </a:p>
        </p:txBody>
      </p:sp>
    </p:spTree>
    <p:extLst>
      <p:ext uri="{BB962C8B-B14F-4D97-AF65-F5344CB8AC3E}">
        <p14:creationId xmlns:p14="http://schemas.microsoft.com/office/powerpoint/2010/main" val="2548948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accent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FF00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rgbClr val="009999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5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1219200"/>
            <a:ext cx="87630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905352" name="Picture 136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39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05353" name="Rectangle 137"/>
          <p:cNvSpPr>
            <a:spLocks noGrp="1" noChangeArrowheads="1"/>
          </p:cNvSpPr>
          <p:nvPr>
            <p:ph type="title"/>
          </p:nvPr>
        </p:nvSpPr>
        <p:spPr bwMode="auto">
          <a:xfrm>
            <a:off x="0" y="15875"/>
            <a:ext cx="9144000" cy="815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8F8F8">
                        <a:alpha val="30000"/>
                      </a:srgbClr>
                    </a:gs>
                    <a:gs pos="100000">
                      <a:srgbClr val="F8F8F8">
                        <a:gamma/>
                        <a:shade val="80784"/>
                        <a:invGamma/>
                        <a:alpha val="86000"/>
                      </a:srgb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grpSp>
        <p:nvGrpSpPr>
          <p:cNvPr id="905421" name="Group 205"/>
          <p:cNvGrpSpPr>
            <a:grpSpLocks/>
          </p:cNvGrpSpPr>
          <p:nvPr/>
        </p:nvGrpSpPr>
        <p:grpSpPr bwMode="auto">
          <a:xfrm>
            <a:off x="0" y="6578600"/>
            <a:ext cx="9144000" cy="279400"/>
            <a:chOff x="0" y="4144"/>
            <a:chExt cx="5760" cy="176"/>
          </a:xfrm>
        </p:grpSpPr>
        <p:pic>
          <p:nvPicPr>
            <p:cNvPr id="905410" name="Picture 194"/>
            <p:cNvPicPr>
              <a:picLocks noChangeAspect="1" noChangeArrowheads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144"/>
              <a:ext cx="5760" cy="1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05415" name="Text Box 199"/>
            <p:cNvSpPr txBox="1">
              <a:spLocks noChangeArrowheads="1"/>
            </p:cNvSpPr>
            <p:nvPr userDrawn="1"/>
          </p:nvSpPr>
          <p:spPr bwMode="auto">
            <a:xfrm>
              <a:off x="172" y="4180"/>
              <a:ext cx="340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20700" indent="-2286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262063" indent="-233363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1600200"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0574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5146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29718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4290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20000"/>
                </a:spcBef>
                <a:buFontTx/>
                <a:buNone/>
              </a:pPr>
              <a:r>
                <a:rPr lang="en-US" sz="1200" i="1" dirty="0">
                  <a:solidFill>
                    <a:srgbClr val="171FC7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elvetica" pitchFamily="34" charset="0"/>
                </a:rPr>
                <a:t>NSTX</a:t>
              </a:r>
            </a:p>
          </p:txBody>
        </p:sp>
      </p:grpSp>
      <p:sp>
        <p:nvSpPr>
          <p:cNvPr id="905422" name="Rectangle 206"/>
          <p:cNvSpPr>
            <a:spLocks noChangeArrowheads="1"/>
          </p:cNvSpPr>
          <p:nvPr/>
        </p:nvSpPr>
        <p:spPr bwMode="auto">
          <a:xfrm>
            <a:off x="870856" y="6580188"/>
            <a:ext cx="7162800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sz="1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pitchFamily="-128" charset="-128"/>
              </a:rPr>
              <a:t>Plans / collaboration discussion – stability / control theory / modeling – Columbia</a:t>
            </a:r>
            <a:r>
              <a:rPr lang="en-US" sz="1000" b="1" baseline="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pitchFamily="-128" charset="-128"/>
              </a:rPr>
              <a:t> U. Group</a:t>
            </a:r>
            <a:r>
              <a:rPr lang="en-US" sz="1000" b="1" baseline="0" dirty="0" smtClean="0">
                <a:solidFill>
                  <a:srgbClr val="3333CC"/>
                </a:solidFill>
                <a:latin typeface="Arial" pitchFamily="34" charset="0"/>
              </a:rPr>
              <a:t> </a:t>
            </a:r>
            <a:r>
              <a:rPr lang="en-US" sz="1000" b="1" dirty="0" smtClean="0">
                <a:solidFill>
                  <a:srgbClr val="3333CC"/>
                </a:solidFill>
                <a:latin typeface="Arial" pitchFamily="34" charset="0"/>
              </a:rPr>
              <a:t>(S.A</a:t>
            </a:r>
            <a:r>
              <a:rPr lang="en-US" sz="1000" b="1" dirty="0" smtClean="0">
                <a:solidFill>
                  <a:srgbClr val="3333CC"/>
                </a:solidFill>
                <a:latin typeface="Arial" pitchFamily="34" charset="0"/>
              </a:rPr>
              <a:t>. </a:t>
            </a:r>
            <a:r>
              <a:rPr lang="en-US" sz="1000" b="1" dirty="0" smtClean="0">
                <a:solidFill>
                  <a:srgbClr val="3333CC"/>
                </a:solidFill>
                <a:latin typeface="Arial" pitchFamily="34" charset="0"/>
              </a:rPr>
              <a:t>Sabbagh, et al.)</a:t>
            </a:r>
            <a:endParaRPr lang="en-US" sz="1000" b="1" dirty="0">
              <a:solidFill>
                <a:srgbClr val="3333CC"/>
              </a:solidFill>
              <a:latin typeface="Arial" pitchFamily="34" charset="0"/>
            </a:endParaRPr>
          </a:p>
        </p:txBody>
      </p:sp>
      <p:sp>
        <p:nvSpPr>
          <p:cNvPr id="905423" name="Rectangle 20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66098" y="6637311"/>
            <a:ext cx="762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FontTx/>
              <a:buNone/>
              <a:defRPr sz="1000" b="1">
                <a:solidFill>
                  <a:schemeClr val="accent2"/>
                </a:solidFill>
                <a:latin typeface="+mn-lt"/>
                <a:ea typeface="ＭＳ Ｐゴシック" pitchFamily="34" charset="-128"/>
              </a:defRPr>
            </a:lvl1pPr>
          </a:lstStyle>
          <a:p>
            <a:fld id="{9E4154A2-A575-4FB1-8A3D-838E25E19115}" type="slidenum">
              <a:rPr lang="en-US" smtClean="0">
                <a:solidFill>
                  <a:srgbClr val="3333CC"/>
                </a:solidFill>
              </a:rPr>
              <a:pPr/>
              <a:t>‹#›</a:t>
            </a:fld>
            <a:endParaRPr lang="en-US" dirty="0">
              <a:solidFill>
                <a:srgbClr val="3333CC"/>
              </a:solidFill>
            </a:endParaRPr>
          </a:p>
        </p:txBody>
      </p:sp>
      <p:sp>
        <p:nvSpPr>
          <p:cNvPr id="905424" name="Rectangle 208"/>
          <p:cNvSpPr>
            <a:spLocks noChangeArrowheads="1"/>
          </p:cNvSpPr>
          <p:nvPr/>
        </p:nvSpPr>
        <p:spPr bwMode="auto">
          <a:xfrm>
            <a:off x="6768664" y="6580188"/>
            <a:ext cx="1981200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r">
              <a:spcBef>
                <a:spcPct val="0"/>
              </a:spcBef>
              <a:buFontTx/>
              <a:buNone/>
            </a:pPr>
            <a:r>
              <a:rPr lang="en-US" sz="1000" b="1" dirty="0" smtClean="0">
                <a:solidFill>
                  <a:srgbClr val="3333CC"/>
                </a:solidFill>
                <a:latin typeface="Arial" pitchFamily="34" charset="0"/>
              </a:rPr>
              <a:t>Oct </a:t>
            </a:r>
            <a:r>
              <a:rPr lang="en-US" sz="1000" b="1" dirty="0" smtClean="0">
                <a:solidFill>
                  <a:srgbClr val="3333CC"/>
                </a:solidFill>
                <a:latin typeface="Arial" pitchFamily="34" charset="0"/>
              </a:rPr>
              <a:t>1</a:t>
            </a:r>
            <a:r>
              <a:rPr lang="en-US" sz="1000" b="1" baseline="30000" dirty="0" smtClean="0">
                <a:solidFill>
                  <a:srgbClr val="3333CC"/>
                </a:solidFill>
                <a:latin typeface="Arial" pitchFamily="34" charset="0"/>
              </a:rPr>
              <a:t>st</a:t>
            </a:r>
            <a:r>
              <a:rPr lang="en-US" sz="1000" b="1" dirty="0" smtClean="0">
                <a:solidFill>
                  <a:srgbClr val="3333CC"/>
                </a:solidFill>
                <a:latin typeface="Arial" pitchFamily="34" charset="0"/>
              </a:rPr>
              <a:t>, 2013</a:t>
            </a:r>
            <a:endParaRPr lang="en-US" sz="1000" b="1" dirty="0">
              <a:solidFill>
                <a:srgbClr val="3333CC"/>
              </a:solidFill>
              <a:latin typeface="Arial" pitchFamily="34" charset="0"/>
            </a:endParaRPr>
          </a:p>
        </p:txBody>
      </p:sp>
      <p:sp>
        <p:nvSpPr>
          <p:cNvPr id="11" name="Text Box 199"/>
          <p:cNvSpPr txBox="1">
            <a:spLocks noChangeArrowheads="1"/>
          </p:cNvSpPr>
          <p:nvPr userDrawn="1"/>
        </p:nvSpPr>
        <p:spPr bwMode="auto">
          <a:xfrm>
            <a:off x="273050" y="6635750"/>
            <a:ext cx="793750" cy="184150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buFontTx/>
              <a:buNone/>
              <a:defRPr/>
            </a:pPr>
            <a:r>
              <a:rPr lang="en-US" i="1" dirty="0">
                <a:solidFill>
                  <a:srgbClr val="171FC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-128" charset="0"/>
                <a:cs typeface="Arial" charset="0"/>
              </a:rPr>
              <a:t>NSTX-U</a:t>
            </a:r>
          </a:p>
        </p:txBody>
      </p:sp>
    </p:spTree>
    <p:extLst>
      <p:ext uri="{BB962C8B-B14F-4D97-AF65-F5344CB8AC3E}">
        <p14:creationId xmlns:p14="http://schemas.microsoft.com/office/powerpoint/2010/main" val="1487867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SzPct val="75000"/>
        <a:buFont typeface="Wingdings" pitchFamily="2" charset="2"/>
        <a:buChar char="q"/>
        <a:defRPr sz="2400">
          <a:solidFill>
            <a:srgbClr val="0000F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3333FF"/>
        </a:buClr>
        <a:buSzPct val="75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180000"/>
        <a:buChar char="•"/>
        <a:defRPr>
          <a:solidFill>
            <a:srgbClr val="FF00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3333FF"/>
        </a:buClr>
        <a:buSzPct val="65000"/>
        <a:buFont typeface="Wingdings" pitchFamily="2" charset="2"/>
        <a:buChar char="q"/>
        <a:defRPr sz="1600">
          <a:solidFill>
            <a:srgbClr val="009999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Char char="•"/>
        <a:defRPr sz="16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Char char="•"/>
        <a:defRPr sz="16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Char char="•"/>
        <a:defRPr sz="16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Char char="•"/>
        <a:defRPr sz="16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1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0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50" name="Straight Connector 58"/>
          <p:cNvCxnSpPr>
            <a:cxnSpLocks noChangeShapeType="1"/>
          </p:cNvCxnSpPr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noFill/>
          <a:ln w="0" algn="ctr">
            <a:solidFill>
              <a:srgbClr val="FB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51" name="Straight Connector 25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52" name="Line 150"/>
          <p:cNvSpPr>
            <a:spLocks noChangeShapeType="1"/>
          </p:cNvSpPr>
          <p:nvPr/>
        </p:nvSpPr>
        <p:spPr bwMode="auto">
          <a:xfrm>
            <a:off x="0" y="0"/>
            <a:ext cx="914400" cy="0"/>
          </a:xfrm>
          <a:prstGeom prst="line">
            <a:avLst/>
          </a:prstGeom>
          <a:noFill/>
          <a:ln w="0">
            <a:solidFill>
              <a:srgbClr val="FB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pPr>
              <a:spcBef>
                <a:spcPct val="0"/>
              </a:spcBef>
              <a:buFontTx/>
              <a:buNone/>
            </a:pPr>
            <a:endParaRPr lang="en-US" b="1" i="1">
              <a:latin typeface="Helvetica" charset="0"/>
              <a:cs typeface="Arial" charset="0"/>
            </a:endParaRPr>
          </a:p>
        </p:txBody>
      </p:sp>
      <p:cxnSp>
        <p:nvCxnSpPr>
          <p:cNvPr id="2053" name="Straight Connector 26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54" name="Line 131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pPr>
              <a:spcBef>
                <a:spcPct val="0"/>
              </a:spcBef>
              <a:buFontTx/>
              <a:buNone/>
            </a:pPr>
            <a:endParaRPr lang="en-US" b="1" i="1">
              <a:latin typeface="Helvetica" charset="0"/>
              <a:cs typeface="Arial" charset="0"/>
            </a:endParaRPr>
          </a:p>
        </p:txBody>
      </p:sp>
      <p:cxnSp>
        <p:nvCxnSpPr>
          <p:cNvPr id="2055" name="Straight Connector 27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25762" name="Rectangle 2"/>
          <p:cNvSpPr>
            <a:spLocks noChangeArrowheads="1"/>
          </p:cNvSpPr>
          <p:nvPr/>
        </p:nvSpPr>
        <p:spPr bwMode="auto">
          <a:xfrm>
            <a:off x="0" y="849083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hangingPunct="0">
              <a:spcBef>
                <a:spcPct val="0"/>
              </a:spcBef>
              <a:buFontTx/>
              <a:buNone/>
            </a:pPr>
            <a:r>
              <a:rPr lang="en-US" sz="32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pitchFamily="-128" charset="-128"/>
              </a:rPr>
              <a:t>Plans / collaboration discussion – stability/ control theory/modeling (Columbia U. group)</a:t>
            </a:r>
            <a:endParaRPr lang="en-US" sz="3200" b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ea typeface="ＭＳ Ｐゴシック" pitchFamily="-128" charset="-128"/>
            </a:endParaRPr>
          </a:p>
        </p:txBody>
      </p:sp>
      <p:cxnSp>
        <p:nvCxnSpPr>
          <p:cNvPr id="2057" name="Straight Connector 28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58" name="Line 132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pPr>
              <a:spcBef>
                <a:spcPct val="0"/>
              </a:spcBef>
              <a:buFontTx/>
              <a:buNone/>
            </a:pPr>
            <a:endParaRPr lang="en-US" b="1" i="1">
              <a:latin typeface="Helvetica" charset="0"/>
              <a:cs typeface="Arial" charset="0"/>
            </a:endParaRPr>
          </a:p>
        </p:txBody>
      </p:sp>
      <p:cxnSp>
        <p:nvCxnSpPr>
          <p:cNvPr id="2059" name="Straight Connector 29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61" name="Straight Connector 30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62" name="Line 133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pPr>
              <a:spcBef>
                <a:spcPct val="0"/>
              </a:spcBef>
              <a:buFontTx/>
              <a:buNone/>
            </a:pPr>
            <a:endParaRPr lang="en-US" b="1" i="1">
              <a:latin typeface="Helvetica" charset="0"/>
              <a:cs typeface="Arial" charset="0"/>
            </a:endParaRPr>
          </a:p>
        </p:txBody>
      </p:sp>
      <p:cxnSp>
        <p:nvCxnSpPr>
          <p:cNvPr id="2063" name="Straight Connector 31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65" name="Straight Connector 32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66" name="Line 134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pPr>
              <a:spcBef>
                <a:spcPct val="0"/>
              </a:spcBef>
              <a:buFontTx/>
              <a:buNone/>
            </a:pPr>
            <a:endParaRPr lang="en-US" b="1" i="1">
              <a:latin typeface="Helvetica" charset="0"/>
              <a:cs typeface="Arial" charset="0"/>
            </a:endParaRPr>
          </a:p>
        </p:txBody>
      </p:sp>
      <p:cxnSp>
        <p:nvCxnSpPr>
          <p:cNvPr id="2067" name="Straight Connector 33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68" name="Line 138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pPr>
              <a:spcBef>
                <a:spcPct val="0"/>
              </a:spcBef>
              <a:buFontTx/>
              <a:buNone/>
            </a:pPr>
            <a:endParaRPr lang="en-US" b="1" i="1">
              <a:latin typeface="Helvetica" charset="0"/>
              <a:cs typeface="Arial" charset="0"/>
            </a:endParaRPr>
          </a:p>
        </p:txBody>
      </p:sp>
      <p:cxnSp>
        <p:nvCxnSpPr>
          <p:cNvPr id="2069" name="Straight Connector 34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70" name="Line 139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pPr>
              <a:spcBef>
                <a:spcPct val="0"/>
              </a:spcBef>
              <a:buFontTx/>
              <a:buNone/>
            </a:pPr>
            <a:endParaRPr lang="en-US" b="1" i="1">
              <a:latin typeface="Helvetica" charset="0"/>
              <a:cs typeface="Arial" charset="0"/>
            </a:endParaRPr>
          </a:p>
        </p:txBody>
      </p:sp>
      <p:cxnSp>
        <p:nvCxnSpPr>
          <p:cNvPr id="2071" name="Straight Connector 35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72" name="Line 143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pPr>
              <a:spcBef>
                <a:spcPct val="0"/>
              </a:spcBef>
              <a:buFontTx/>
              <a:buNone/>
            </a:pPr>
            <a:endParaRPr lang="en-US" b="1" i="1">
              <a:latin typeface="Helvetica" charset="0"/>
              <a:cs typeface="Arial" charset="0"/>
            </a:endParaRPr>
          </a:p>
        </p:txBody>
      </p:sp>
      <p:cxnSp>
        <p:nvCxnSpPr>
          <p:cNvPr id="2073" name="Straight Connector 36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74" name="Line 144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pPr>
              <a:spcBef>
                <a:spcPct val="0"/>
              </a:spcBef>
              <a:buFontTx/>
              <a:buNone/>
            </a:pPr>
            <a:endParaRPr lang="en-US" b="1" i="1">
              <a:latin typeface="Helvetica" charset="0"/>
              <a:cs typeface="Arial" charset="0"/>
            </a:endParaRPr>
          </a:p>
        </p:txBody>
      </p:sp>
      <p:cxnSp>
        <p:nvCxnSpPr>
          <p:cNvPr id="2075" name="Straight Connector 37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76" name="Line 145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pPr>
              <a:spcBef>
                <a:spcPct val="0"/>
              </a:spcBef>
              <a:buFontTx/>
              <a:buNone/>
            </a:pPr>
            <a:endParaRPr lang="en-US" b="1" i="1">
              <a:latin typeface="Helvetica" charset="0"/>
              <a:cs typeface="Arial" charset="0"/>
            </a:endParaRPr>
          </a:p>
        </p:txBody>
      </p:sp>
      <p:cxnSp>
        <p:nvCxnSpPr>
          <p:cNvPr id="2077" name="Straight Connector 38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78" name="Line 146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pPr>
              <a:spcBef>
                <a:spcPct val="0"/>
              </a:spcBef>
              <a:buFontTx/>
              <a:buNone/>
            </a:pPr>
            <a:endParaRPr lang="en-US" b="1" i="1">
              <a:latin typeface="Helvetica" charset="0"/>
              <a:cs typeface="Arial" charset="0"/>
            </a:endParaRPr>
          </a:p>
        </p:txBody>
      </p:sp>
      <p:cxnSp>
        <p:nvCxnSpPr>
          <p:cNvPr id="2079" name="Straight Connector 39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080" name="Picture 12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9144000" cy="83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081" name="Straight Connector 40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82" name="Line 147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pPr>
              <a:spcBef>
                <a:spcPct val="0"/>
              </a:spcBef>
              <a:buFontTx/>
              <a:buNone/>
            </a:pPr>
            <a:endParaRPr lang="en-US" b="1" i="1">
              <a:latin typeface="Helvetica" charset="0"/>
              <a:cs typeface="Arial" charset="0"/>
            </a:endParaRPr>
          </a:p>
        </p:txBody>
      </p:sp>
      <p:cxnSp>
        <p:nvCxnSpPr>
          <p:cNvPr id="2083" name="Straight Connector 41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25888" name="Text Box 128"/>
          <p:cNvSpPr txBox="1">
            <a:spLocks noChangeArrowheads="1"/>
          </p:cNvSpPr>
          <p:nvPr/>
        </p:nvSpPr>
        <p:spPr bwMode="auto">
          <a:xfrm>
            <a:off x="838200" y="109538"/>
            <a:ext cx="1905000" cy="554037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buFontTx/>
              <a:buNone/>
              <a:defRPr/>
            </a:pPr>
            <a:r>
              <a:rPr lang="en-US" sz="3600" i="1" dirty="0">
                <a:solidFill>
                  <a:srgbClr val="171FC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NSTX-U</a:t>
            </a:r>
          </a:p>
        </p:txBody>
      </p:sp>
      <p:cxnSp>
        <p:nvCxnSpPr>
          <p:cNvPr id="2085" name="Straight Connector 42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86" name="Line 148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pPr>
              <a:spcBef>
                <a:spcPct val="0"/>
              </a:spcBef>
              <a:buFontTx/>
              <a:buNone/>
            </a:pPr>
            <a:endParaRPr lang="en-US" b="1" i="1">
              <a:latin typeface="Helvetica" charset="0"/>
              <a:cs typeface="Arial" charset="0"/>
            </a:endParaRPr>
          </a:p>
        </p:txBody>
      </p:sp>
      <p:cxnSp>
        <p:nvCxnSpPr>
          <p:cNvPr id="2087" name="Straight Connector 43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88" name="Rectangle 129"/>
          <p:cNvSpPr>
            <a:spLocks noChangeArrowheads="1"/>
          </p:cNvSpPr>
          <p:nvPr/>
        </p:nvSpPr>
        <p:spPr bwMode="auto">
          <a:xfrm>
            <a:off x="3651250" y="228600"/>
            <a:ext cx="15303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r" eaLnBrk="0" hangingPunct="0">
              <a:spcBef>
                <a:spcPct val="0"/>
              </a:spcBef>
              <a:buFontTx/>
              <a:buNone/>
            </a:pPr>
            <a:r>
              <a:rPr lang="en-US" sz="1800" b="1" i="1">
                <a:solidFill>
                  <a:srgbClr val="3333CC"/>
                </a:solidFill>
                <a:latin typeface="Arial" charset="0"/>
                <a:cs typeface="Arial" charset="0"/>
              </a:rPr>
              <a:t>Supported by   </a:t>
            </a:r>
          </a:p>
        </p:txBody>
      </p:sp>
      <p:cxnSp>
        <p:nvCxnSpPr>
          <p:cNvPr id="2089" name="Straight Connector 44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90" name="Line 149"/>
          <p:cNvSpPr>
            <a:spLocks noChangeShapeType="1"/>
          </p:cNvSpPr>
          <p:nvPr/>
        </p:nvSpPr>
        <p:spPr bwMode="auto">
          <a:xfrm>
            <a:off x="0" y="0"/>
            <a:ext cx="0" cy="457200"/>
          </a:xfrm>
          <a:prstGeom prst="line">
            <a:avLst/>
          </a:prstGeom>
          <a:noFill/>
          <a:ln w="0">
            <a:solidFill>
              <a:srgbClr val="FD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pPr>
              <a:spcBef>
                <a:spcPct val="0"/>
              </a:spcBef>
              <a:buFontTx/>
              <a:buNone/>
            </a:pPr>
            <a:endParaRPr lang="en-US" b="1" i="1">
              <a:latin typeface="Helvetica" charset="0"/>
              <a:cs typeface="Arial" charset="0"/>
            </a:endParaRPr>
          </a:p>
        </p:txBody>
      </p:sp>
      <p:cxnSp>
        <p:nvCxnSpPr>
          <p:cNvPr id="2091" name="Straight Connector 45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92" name="Straight Connector 49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93" name="Straight Connector 50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094" name="Picture 53" descr="ppi224.tmp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2286000"/>
            <a:ext cx="12954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095" name="Straight Connector 54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96" name="Text Box 153"/>
          <p:cNvSpPr txBox="1">
            <a:spLocks noChangeArrowheads="1"/>
          </p:cNvSpPr>
          <p:nvPr/>
        </p:nvSpPr>
        <p:spPr bwMode="auto">
          <a:xfrm>
            <a:off x="7696200" y="2317750"/>
            <a:ext cx="1295400" cy="431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 anchor="b"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9pPr>
          </a:lstStyle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Culham Sci Ctr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York U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Chubu U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Fukui U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Hiroshima U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Hyogo U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Kyoto U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Kyushu U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Kyushu Tokai U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NIFS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Niigata U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U Tokyo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JAEA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800">
                <a:solidFill>
                  <a:srgbClr val="FF0000"/>
                </a:solidFill>
                <a:latin typeface="Arial" charset="0"/>
              </a:rPr>
              <a:t>Inst for Nucl Res, Kiev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Ioffe Inst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TRINITI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Chonbuk Natl U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NFRI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KAIST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POSTECH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Seoul Natl U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ASIPP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CIEMAT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FOM Inst DIFFER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ENEA, Frascati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CEA, Cadarache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IPP, Jülich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IPP, Garching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ASCR, Czech Rep</a:t>
            </a:r>
          </a:p>
        </p:txBody>
      </p:sp>
      <p:cxnSp>
        <p:nvCxnSpPr>
          <p:cNvPr id="2097" name="Straight Connector 55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98" name="Straight Connector 56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99" name="Straight Connector 57"/>
          <p:cNvCxnSpPr>
            <a:cxnSpLocks noChangeShapeType="1"/>
          </p:cNvCxnSpPr>
          <p:nvPr/>
        </p:nvCxnSpPr>
        <p:spPr bwMode="auto">
          <a:xfrm>
            <a:off x="0" y="0"/>
            <a:ext cx="0" cy="457200"/>
          </a:xfrm>
          <a:prstGeom prst="line">
            <a:avLst/>
          </a:prstGeom>
          <a:noFill/>
          <a:ln w="0" algn="ctr">
            <a:solidFill>
              <a:srgbClr val="FD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100" name="Picture 3" descr="C:\Users\jmenard\Desktop\Picture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1612" y="4800600"/>
            <a:ext cx="2653588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01" name="Picture 48" descr="ppi221.tmp"/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09800"/>
            <a:ext cx="12954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02" name="Text Box 152"/>
          <p:cNvSpPr txBox="1">
            <a:spLocks noChangeArrowheads="1"/>
          </p:cNvSpPr>
          <p:nvPr/>
        </p:nvSpPr>
        <p:spPr bwMode="auto">
          <a:xfrm>
            <a:off x="152400" y="2209800"/>
            <a:ext cx="1257300" cy="451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9pPr>
          </a:lstStyle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Coll of Wm &amp; Mary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Columbia U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CompX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General Atomics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FIU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INL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Johns Hopkins U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LANL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LLNL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Lodestar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MIT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Lehigh U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Nova Photonics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ORNL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PPPL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Princeton U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Purdue U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SNL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Think Tank, Inc.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UC Davis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UC Irvine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UCLA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UCSD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 Colorado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 Illinois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 Maryland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 Rochester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 Tennessee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 Tulsa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 Washington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 Wisconsin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X Science LLC</a:t>
            </a:r>
          </a:p>
        </p:txBody>
      </p:sp>
      <p:pic>
        <p:nvPicPr>
          <p:cNvPr id="2103" name="Picture 5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254" y="4800600"/>
            <a:ext cx="1848346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" name="Text Box 144"/>
          <p:cNvSpPr txBox="1">
            <a:spLocks noChangeArrowheads="1"/>
          </p:cNvSpPr>
          <p:nvPr/>
        </p:nvSpPr>
        <p:spPr bwMode="auto">
          <a:xfrm>
            <a:off x="1508125" y="6599238"/>
            <a:ext cx="315792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200" dirty="0" smtClean="0">
                <a:solidFill>
                  <a:srgbClr val="1822CD"/>
                </a:solidFill>
                <a:latin typeface="Helvetica" pitchFamily="34" charset="0"/>
              </a:rPr>
              <a:t>V1.1</a:t>
            </a:r>
            <a:endParaRPr lang="en-US" sz="1200" dirty="0">
              <a:solidFill>
                <a:srgbClr val="1822CD"/>
              </a:solidFill>
              <a:latin typeface="Helvetica" pitchFamily="34" charset="0"/>
            </a:endParaRPr>
          </a:p>
        </p:txBody>
      </p:sp>
      <p:sp>
        <p:nvSpPr>
          <p:cNvPr id="2060" name="Text Box 9"/>
          <p:cNvSpPr txBox="1">
            <a:spLocks noChangeArrowheads="1"/>
          </p:cNvSpPr>
          <p:nvPr/>
        </p:nvSpPr>
        <p:spPr bwMode="auto">
          <a:xfrm>
            <a:off x="1447800" y="1905000"/>
            <a:ext cx="6172200" cy="3037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9pPr>
          </a:lstStyle>
          <a:p>
            <a:pPr lvl="0" algn="ctr">
              <a:lnSpc>
                <a:spcPct val="105000"/>
              </a:lnSpc>
              <a:spcBef>
                <a:spcPct val="0"/>
              </a:spcBef>
              <a:buClr>
                <a:srgbClr val="F70606"/>
              </a:buClr>
              <a:buSzPct val="150000"/>
              <a:buNone/>
            </a:pPr>
            <a:r>
              <a:rPr lang="en-US" sz="2000" b="0" i="0" dirty="0">
                <a:solidFill>
                  <a:srgbClr val="0000FF"/>
                </a:solidFill>
                <a:latin typeface="Helvetica" pitchFamily="34" charset="0"/>
              </a:rPr>
              <a:t>S.A. Sabbagh</a:t>
            </a:r>
            <a:r>
              <a:rPr lang="en-US" sz="2000" b="0" i="0" baseline="30000" dirty="0">
                <a:solidFill>
                  <a:srgbClr val="0000FF"/>
                </a:solidFill>
                <a:latin typeface="Helvetica" pitchFamily="34" charset="0"/>
              </a:rPr>
              <a:t>1</a:t>
            </a:r>
            <a:r>
              <a:rPr lang="en-US" sz="2000" b="0" i="0" dirty="0">
                <a:solidFill>
                  <a:srgbClr val="0000FF"/>
                </a:solidFill>
                <a:latin typeface="Helvetica" pitchFamily="34" charset="0"/>
              </a:rPr>
              <a:t>, J.W. Berkery</a:t>
            </a:r>
            <a:r>
              <a:rPr lang="en-US" sz="2000" b="0" i="0" baseline="30000" dirty="0">
                <a:solidFill>
                  <a:srgbClr val="0000FF"/>
                </a:solidFill>
                <a:latin typeface="Helvetica" pitchFamily="34" charset="0"/>
              </a:rPr>
              <a:t>1</a:t>
            </a:r>
            <a:r>
              <a:rPr lang="en-US" sz="2000" b="0" i="0" dirty="0">
                <a:solidFill>
                  <a:srgbClr val="0000FF"/>
                </a:solidFill>
                <a:latin typeface="Helvetica" pitchFamily="34" charset="0"/>
              </a:rPr>
              <a:t> J.M. Bialek</a:t>
            </a:r>
            <a:r>
              <a:rPr lang="en-US" sz="2000" b="0" i="0" baseline="30000" dirty="0">
                <a:solidFill>
                  <a:srgbClr val="0000FF"/>
                </a:solidFill>
                <a:latin typeface="Helvetica" pitchFamily="34" charset="0"/>
              </a:rPr>
              <a:t>1</a:t>
            </a:r>
            <a:r>
              <a:rPr lang="en-US" sz="2000" b="0" i="0" dirty="0">
                <a:solidFill>
                  <a:srgbClr val="0000FF"/>
                </a:solidFill>
                <a:latin typeface="Helvetica" pitchFamily="34" charset="0"/>
              </a:rPr>
              <a:t>, Y.S. Park</a:t>
            </a:r>
            <a:r>
              <a:rPr lang="en-US" sz="2000" b="0" i="0" baseline="30000" dirty="0">
                <a:solidFill>
                  <a:srgbClr val="0000FF"/>
                </a:solidFill>
                <a:latin typeface="Helvetica" pitchFamily="34" charset="0"/>
              </a:rPr>
              <a:t>1</a:t>
            </a:r>
            <a:r>
              <a:rPr lang="en-US" sz="2000" b="0" i="0" dirty="0">
                <a:solidFill>
                  <a:srgbClr val="0000FF"/>
                </a:solidFill>
                <a:latin typeface="Helvetica" pitchFamily="34" charset="0"/>
              </a:rPr>
              <a:t>, T.E. Evans</a:t>
            </a:r>
            <a:r>
              <a:rPr lang="en-US" sz="2000" b="0" i="0" baseline="30000" dirty="0">
                <a:solidFill>
                  <a:srgbClr val="0000FF"/>
                </a:solidFill>
                <a:latin typeface="Helvetica" pitchFamily="34" charset="0"/>
              </a:rPr>
              <a:t>2</a:t>
            </a:r>
            <a:r>
              <a:rPr lang="en-US" sz="2000" b="0" i="0" dirty="0">
                <a:solidFill>
                  <a:srgbClr val="0000FF"/>
                </a:solidFill>
                <a:latin typeface="Helvetica" pitchFamily="34" charset="0"/>
              </a:rPr>
              <a:t>, S.P. </a:t>
            </a:r>
            <a:r>
              <a:rPr lang="en-US" sz="2000" b="0" i="0" dirty="0" smtClean="0">
                <a:solidFill>
                  <a:srgbClr val="0000FF"/>
                </a:solidFill>
                <a:latin typeface="Helvetica" pitchFamily="34" charset="0"/>
              </a:rPr>
              <a:t>Gerhardt</a:t>
            </a:r>
            <a:r>
              <a:rPr lang="en-US" sz="2000" b="0" i="0" baseline="30000" dirty="0" smtClean="0">
                <a:solidFill>
                  <a:srgbClr val="0000FF"/>
                </a:solidFill>
                <a:latin typeface="Helvetica" pitchFamily="34" charset="0"/>
              </a:rPr>
              <a:t>3</a:t>
            </a:r>
            <a:r>
              <a:rPr lang="en-US" sz="2000" b="0" i="0" dirty="0" smtClean="0">
                <a:solidFill>
                  <a:srgbClr val="0000FF"/>
                </a:solidFill>
                <a:latin typeface="Helvetica" pitchFamily="34" charset="0"/>
              </a:rPr>
              <a:t>, </a:t>
            </a:r>
            <a:r>
              <a:rPr lang="en-US" sz="2000" b="0" i="0" dirty="0" smtClean="0">
                <a:solidFill>
                  <a:srgbClr val="0000FF"/>
                </a:solidFill>
                <a:latin typeface="Helvetica" pitchFamily="34" charset="0"/>
              </a:rPr>
              <a:t>S. Jardin</a:t>
            </a:r>
            <a:r>
              <a:rPr lang="en-US" sz="2000" b="0" i="0" baseline="30000" dirty="0">
                <a:solidFill>
                  <a:srgbClr val="0000FF"/>
                </a:solidFill>
                <a:latin typeface="Helvetica" pitchFamily="34" charset="0"/>
              </a:rPr>
              <a:t>3</a:t>
            </a:r>
            <a:r>
              <a:rPr lang="en-US" sz="2000" b="0" i="0" dirty="0" smtClean="0">
                <a:solidFill>
                  <a:srgbClr val="0000FF"/>
                </a:solidFill>
                <a:latin typeface="Helvetica" pitchFamily="34" charset="0"/>
              </a:rPr>
              <a:t>, S</a:t>
            </a:r>
            <a:r>
              <a:rPr lang="en-US" sz="2000" b="0" i="0" dirty="0" smtClean="0">
                <a:solidFill>
                  <a:srgbClr val="0000FF"/>
                </a:solidFill>
                <a:latin typeface="Helvetica" pitchFamily="34" charset="0"/>
              </a:rPr>
              <a:t>. Kruger</a:t>
            </a:r>
            <a:r>
              <a:rPr lang="en-US" sz="2000" b="0" i="0" baseline="30000" dirty="0" smtClean="0">
                <a:solidFill>
                  <a:srgbClr val="0000FF"/>
                </a:solidFill>
                <a:latin typeface="Helvetica" pitchFamily="34" charset="0"/>
              </a:rPr>
              <a:t>4</a:t>
            </a:r>
            <a:r>
              <a:rPr lang="en-US" sz="2000" b="0" i="0" dirty="0" smtClean="0">
                <a:solidFill>
                  <a:srgbClr val="0000FF"/>
                </a:solidFill>
                <a:latin typeface="Helvetica" pitchFamily="34" charset="0"/>
              </a:rPr>
              <a:t>, J</a:t>
            </a:r>
            <a:r>
              <a:rPr lang="en-US" sz="2000" b="0" i="0" dirty="0" smtClean="0">
                <a:solidFill>
                  <a:srgbClr val="0000FF"/>
                </a:solidFill>
                <a:latin typeface="Helvetica" pitchFamily="34" charset="0"/>
              </a:rPr>
              <a:t>.-K</a:t>
            </a:r>
            <a:r>
              <a:rPr lang="en-US" sz="2000" b="0" i="0" dirty="0" smtClean="0">
                <a:solidFill>
                  <a:srgbClr val="0000FF"/>
                </a:solidFill>
                <a:latin typeface="Helvetica" pitchFamily="34" charset="0"/>
              </a:rPr>
              <a:t>. </a:t>
            </a:r>
            <a:r>
              <a:rPr lang="en-US" sz="2000" b="0" i="0" dirty="0" smtClean="0">
                <a:solidFill>
                  <a:srgbClr val="0000FF"/>
                </a:solidFill>
                <a:latin typeface="Helvetica" pitchFamily="34" charset="0"/>
              </a:rPr>
              <a:t>Park</a:t>
            </a:r>
            <a:r>
              <a:rPr lang="en-US" sz="2000" b="0" i="0" baseline="30000" dirty="0" smtClean="0">
                <a:solidFill>
                  <a:srgbClr val="0000FF"/>
                </a:solidFill>
                <a:latin typeface="Helvetica" pitchFamily="34" charset="0"/>
              </a:rPr>
              <a:t>3</a:t>
            </a:r>
            <a:r>
              <a:rPr lang="en-US" sz="2000" b="0" i="0" dirty="0" smtClean="0">
                <a:solidFill>
                  <a:srgbClr val="0000FF"/>
                </a:solidFill>
                <a:latin typeface="Helvetica" pitchFamily="34" charset="0"/>
              </a:rPr>
              <a:t>, Z. Wang</a:t>
            </a:r>
            <a:r>
              <a:rPr lang="en-US" sz="2000" b="0" i="0" baseline="30000" dirty="0">
                <a:solidFill>
                  <a:srgbClr val="0000FF"/>
                </a:solidFill>
                <a:latin typeface="Helvetica" pitchFamily="34" charset="0"/>
              </a:rPr>
              <a:t>3</a:t>
            </a:r>
            <a:endParaRPr lang="en-US" sz="2000" b="0" baseline="30000" dirty="0">
              <a:solidFill>
                <a:srgbClr val="0000FF"/>
              </a:solidFill>
              <a:latin typeface="Arial" pitchFamily="34" charset="0"/>
            </a:endParaRPr>
          </a:p>
          <a:p>
            <a:pPr lvl="0" algn="ctr">
              <a:lnSpc>
                <a:spcPct val="105000"/>
              </a:lnSpc>
              <a:spcBef>
                <a:spcPct val="0"/>
              </a:spcBef>
              <a:buClr>
                <a:srgbClr val="F70606"/>
              </a:buClr>
              <a:buSzPct val="150000"/>
              <a:buNone/>
            </a:pPr>
            <a:r>
              <a:rPr lang="en-US" sz="1600" b="0" baseline="30000" dirty="0">
                <a:solidFill>
                  <a:srgbClr val="000000"/>
                </a:solidFill>
                <a:latin typeface="Arial" pitchFamily="34" charset="0"/>
              </a:rPr>
              <a:t>1</a:t>
            </a:r>
            <a:r>
              <a:rPr lang="en-US" sz="1600" b="0" dirty="0">
                <a:solidFill>
                  <a:srgbClr val="000000"/>
                </a:solidFill>
                <a:latin typeface="Arial" pitchFamily="34" charset="0"/>
              </a:rPr>
              <a:t>Department of Applied Physics, Columbia University, NY, NY</a:t>
            </a:r>
          </a:p>
          <a:p>
            <a:pPr lvl="0" algn="ctr">
              <a:lnSpc>
                <a:spcPct val="105000"/>
              </a:lnSpc>
              <a:spcBef>
                <a:spcPct val="0"/>
              </a:spcBef>
              <a:buClr>
                <a:srgbClr val="F70606"/>
              </a:buClr>
              <a:buSzPct val="150000"/>
              <a:buNone/>
            </a:pPr>
            <a:r>
              <a:rPr lang="en-US" sz="1600" b="0" baseline="30000" dirty="0">
                <a:solidFill>
                  <a:srgbClr val="000000"/>
                </a:solidFill>
                <a:latin typeface="Arial" pitchFamily="34" charset="0"/>
              </a:rPr>
              <a:t>2</a:t>
            </a:r>
            <a:r>
              <a:rPr lang="en-US" sz="1600" b="0" dirty="0">
                <a:solidFill>
                  <a:srgbClr val="000000"/>
                </a:solidFill>
                <a:latin typeface="Arial" pitchFamily="34" charset="0"/>
              </a:rPr>
              <a:t>General Atomics, San Diego, CA</a:t>
            </a:r>
          </a:p>
          <a:p>
            <a:pPr lvl="0" algn="ctr">
              <a:lnSpc>
                <a:spcPct val="105000"/>
              </a:lnSpc>
              <a:spcBef>
                <a:spcPct val="0"/>
              </a:spcBef>
              <a:buClr>
                <a:srgbClr val="F70606"/>
              </a:buClr>
              <a:buSzPct val="150000"/>
              <a:buNone/>
            </a:pPr>
            <a:r>
              <a:rPr lang="en-US" sz="1600" b="0" baseline="30000" dirty="0">
                <a:solidFill>
                  <a:srgbClr val="000000"/>
                </a:solidFill>
                <a:latin typeface="Arial" pitchFamily="34" charset="0"/>
              </a:rPr>
              <a:t>3</a:t>
            </a:r>
            <a:r>
              <a:rPr lang="en-US" sz="1600" b="0" dirty="0">
                <a:solidFill>
                  <a:srgbClr val="000000"/>
                </a:solidFill>
                <a:latin typeface="Arial" pitchFamily="34" charset="0"/>
              </a:rPr>
              <a:t>Plasma Physics Laboratory, Princeton University, Princeton, </a:t>
            </a:r>
            <a:r>
              <a:rPr lang="en-US" sz="1600" b="0" dirty="0" smtClean="0">
                <a:solidFill>
                  <a:srgbClr val="000000"/>
                </a:solidFill>
                <a:latin typeface="Arial" pitchFamily="34" charset="0"/>
              </a:rPr>
              <a:t>NJ</a:t>
            </a:r>
          </a:p>
          <a:p>
            <a:pPr lvl="0" algn="ctr">
              <a:lnSpc>
                <a:spcPct val="105000"/>
              </a:lnSpc>
              <a:spcBef>
                <a:spcPct val="0"/>
              </a:spcBef>
              <a:buClr>
                <a:srgbClr val="F70606"/>
              </a:buClr>
              <a:buSzPct val="150000"/>
              <a:buNone/>
            </a:pPr>
            <a:r>
              <a:rPr lang="en-US" sz="1600" b="0" dirty="0" smtClean="0">
                <a:solidFill>
                  <a:srgbClr val="000000"/>
                </a:solidFill>
                <a:latin typeface="Arial" pitchFamily="34" charset="0"/>
              </a:rPr>
              <a:t>Tech-X, Boulder, CO</a:t>
            </a:r>
            <a:endParaRPr lang="en-US" sz="2000" i="0" dirty="0">
              <a:solidFill>
                <a:srgbClr val="FF0000"/>
              </a:solidFill>
              <a:latin typeface="Helvetica" pitchFamily="34" charset="0"/>
            </a:endParaRPr>
          </a:p>
          <a:p>
            <a:pPr lvl="0" algn="ctr">
              <a:lnSpc>
                <a:spcPct val="105000"/>
              </a:lnSpc>
              <a:spcBef>
                <a:spcPct val="0"/>
              </a:spcBef>
              <a:buClr>
                <a:srgbClr val="F70606"/>
              </a:buClr>
              <a:buSzPct val="150000"/>
              <a:buNone/>
            </a:pPr>
            <a:r>
              <a:rPr lang="en-US" sz="1800" i="0" dirty="0" smtClean="0">
                <a:solidFill>
                  <a:srgbClr val="FF0000"/>
                </a:solidFill>
                <a:latin typeface="Helvetica" pitchFamily="34" charset="0"/>
              </a:rPr>
              <a:t>NSTX-U </a:t>
            </a:r>
            <a:r>
              <a:rPr lang="en-US" sz="1800" i="0" dirty="0" err="1" smtClean="0">
                <a:solidFill>
                  <a:srgbClr val="FF0000"/>
                </a:solidFill>
                <a:latin typeface="Helvetica" pitchFamily="34" charset="0"/>
              </a:rPr>
              <a:t>Macrostability</a:t>
            </a:r>
            <a:r>
              <a:rPr lang="en-US" sz="1800" i="0" dirty="0" smtClean="0">
                <a:solidFill>
                  <a:srgbClr val="FF0000"/>
                </a:solidFill>
                <a:latin typeface="Helvetica" pitchFamily="34" charset="0"/>
              </a:rPr>
              <a:t> TSG meeting</a:t>
            </a:r>
            <a:endParaRPr lang="en-US" sz="1800" i="0" dirty="0">
              <a:solidFill>
                <a:srgbClr val="FF0000"/>
              </a:solidFill>
              <a:latin typeface="Helvetica" pitchFamily="34" charset="0"/>
            </a:endParaRPr>
          </a:p>
          <a:p>
            <a:pPr lvl="0" algn="ctr">
              <a:lnSpc>
                <a:spcPct val="105000"/>
              </a:lnSpc>
              <a:spcBef>
                <a:spcPct val="0"/>
              </a:spcBef>
              <a:buClr>
                <a:srgbClr val="F70606"/>
              </a:buClr>
              <a:buSzPct val="150000"/>
              <a:buNone/>
            </a:pPr>
            <a:r>
              <a:rPr lang="en-US" sz="1800" i="0" dirty="0" smtClean="0">
                <a:solidFill>
                  <a:srgbClr val="0000FF"/>
                </a:solidFill>
                <a:latin typeface="Helvetica" pitchFamily="34" charset="0"/>
              </a:rPr>
              <a:t>October</a:t>
            </a:r>
            <a:r>
              <a:rPr lang="en-US" sz="1800" i="0" dirty="0" smtClean="0">
                <a:solidFill>
                  <a:srgbClr val="0000FF"/>
                </a:solidFill>
                <a:latin typeface="Helvetica" pitchFamily="34" charset="0"/>
              </a:rPr>
              <a:t> 1</a:t>
            </a:r>
            <a:r>
              <a:rPr lang="en-US" sz="1800" i="0" baseline="30000" dirty="0" smtClean="0">
                <a:solidFill>
                  <a:srgbClr val="0000FF"/>
                </a:solidFill>
                <a:latin typeface="Helvetica" pitchFamily="34" charset="0"/>
              </a:rPr>
              <a:t>st</a:t>
            </a:r>
            <a:r>
              <a:rPr lang="en-US" sz="1800" i="0" dirty="0" smtClean="0">
                <a:solidFill>
                  <a:srgbClr val="0000FF"/>
                </a:solidFill>
                <a:latin typeface="Helvetica" pitchFamily="34" charset="0"/>
              </a:rPr>
              <a:t>, 2013</a:t>
            </a:r>
            <a:r>
              <a:rPr lang="en-US" sz="1800" i="0" dirty="0" smtClean="0">
                <a:solidFill>
                  <a:srgbClr val="000000"/>
                </a:solidFill>
                <a:latin typeface="Helvetica" pitchFamily="34" charset="0"/>
              </a:rPr>
              <a:t> </a:t>
            </a:r>
            <a:endParaRPr lang="en-US" sz="1800" i="0" dirty="0">
              <a:solidFill>
                <a:srgbClr val="000000"/>
              </a:solidFill>
              <a:latin typeface="Helvetica" pitchFamily="34" charset="0"/>
            </a:endParaRPr>
          </a:p>
          <a:p>
            <a:pPr lvl="0" algn="ctr">
              <a:lnSpc>
                <a:spcPct val="130000"/>
              </a:lnSpc>
              <a:spcBef>
                <a:spcPct val="0"/>
              </a:spcBef>
              <a:buNone/>
            </a:pPr>
            <a:r>
              <a:rPr lang="en-US" sz="1800" i="0" dirty="0">
                <a:solidFill>
                  <a:srgbClr val="000000"/>
                </a:solidFill>
                <a:latin typeface="Helvetica" pitchFamily="34" charset="0"/>
              </a:rPr>
              <a:t>PPPL</a:t>
            </a:r>
          </a:p>
        </p:txBody>
      </p:sp>
    </p:spTree>
    <p:extLst>
      <p:ext uri="{BB962C8B-B14F-4D97-AF65-F5344CB8AC3E}">
        <p14:creationId xmlns:p14="http://schemas.microsoft.com/office/powerpoint/2010/main" val="3011207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3"/>
          <p:cNvSpPr txBox="1">
            <a:spLocks/>
          </p:cNvSpPr>
          <p:nvPr/>
        </p:nvSpPr>
        <p:spPr>
          <a:xfrm>
            <a:off x="142875" y="133487"/>
            <a:ext cx="8915399" cy="685800"/>
          </a:xfrm>
          <a:prstGeom prst="rect">
            <a:avLst/>
          </a:prstGeom>
        </p:spPr>
        <p:txBody>
          <a:bodyPr anchor="ctr" anchorCtr="0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2400" b="1" dirty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M3D-C</a:t>
            </a:r>
            <a:r>
              <a:rPr lang="en-US" altLang="ko-KR" sz="2400" b="1" baseline="30000" dirty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1</a:t>
            </a:r>
            <a:r>
              <a:rPr lang="en-US" altLang="ko-KR" sz="2400" b="1" dirty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ko-KR" sz="2400" b="1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code example for KSTAR</a:t>
            </a:r>
            <a:r>
              <a:rPr lang="en-US" altLang="ko-KR" sz="2400" b="1" dirty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, </a:t>
            </a:r>
            <a:r>
              <a:rPr lang="en-US" altLang="ko-KR" sz="2400" b="1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comparison </a:t>
            </a:r>
            <a:r>
              <a:rPr lang="en-US" altLang="ko-KR" sz="2400" b="1" dirty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to DCON</a:t>
            </a:r>
            <a:endParaRPr lang="ko-KR" altLang="en-US" sz="2400" b="1" dirty="0">
              <a:solidFill>
                <a:schemeClr val="accent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7" name="Picture 26" descr="figure0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1450" y="1147873"/>
            <a:ext cx="4610100" cy="2074760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161511" y="3309173"/>
            <a:ext cx="5006499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500" u="sng" dirty="0" smtClean="0">
                <a:solidFill>
                  <a:srgbClr val="0000FF"/>
                </a:solidFill>
              </a:rPr>
              <a:t>M3D-C</a:t>
            </a:r>
            <a:r>
              <a:rPr lang="en-US" sz="1500" u="sng" baseline="30000" dirty="0" smtClean="0">
                <a:solidFill>
                  <a:srgbClr val="0000FF"/>
                </a:solidFill>
              </a:rPr>
              <a:t>1</a:t>
            </a:r>
            <a:r>
              <a:rPr lang="en-US" sz="1500" u="sng" dirty="0" smtClean="0">
                <a:solidFill>
                  <a:srgbClr val="0000FF"/>
                </a:solidFill>
              </a:rPr>
              <a:t> unstable mode velocity stream function and </a:t>
            </a:r>
            <a:r>
              <a:rPr lang="en-US" sz="1500" u="sng" dirty="0" err="1" smtClean="0">
                <a:solidFill>
                  <a:srgbClr val="0000FF"/>
                </a:solidFill>
                <a:latin typeface="Symbol" pitchFamily="18" charset="2"/>
              </a:rPr>
              <a:t>d</a:t>
            </a:r>
            <a:r>
              <a:rPr lang="en-US" sz="1500" u="sng" dirty="0" err="1" smtClean="0">
                <a:solidFill>
                  <a:srgbClr val="0000FF"/>
                </a:solidFill>
              </a:rPr>
              <a:t>B</a:t>
            </a:r>
            <a:r>
              <a:rPr lang="en-US" sz="1500" u="sng" baseline="-25000" dirty="0" err="1" smtClean="0">
                <a:solidFill>
                  <a:srgbClr val="0000FF"/>
                </a:solidFill>
              </a:rPr>
              <a:t>n</a:t>
            </a:r>
            <a:endParaRPr lang="en-US" sz="1500" u="sng" baseline="-25000" dirty="0">
              <a:solidFill>
                <a:srgbClr val="0000FF"/>
              </a:solidFill>
            </a:endParaRPr>
          </a:p>
        </p:txBody>
      </p:sp>
      <p:pic>
        <p:nvPicPr>
          <p:cNvPr id="29" name="Picture 28" descr="Run14_SJ_phi_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60502" y="3614888"/>
            <a:ext cx="1439798" cy="2803717"/>
          </a:xfrm>
          <a:prstGeom prst="rect">
            <a:avLst/>
          </a:prstGeom>
        </p:spPr>
      </p:pic>
      <p:pic>
        <p:nvPicPr>
          <p:cNvPr id="30" name="Picture 29" descr="m3dc1_q=4_dB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09875" y="3713505"/>
            <a:ext cx="2085115" cy="2699034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4196005" y="3723097"/>
            <a:ext cx="705642" cy="5663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400" dirty="0">
                <a:latin typeface="Symbol" pitchFamily="18" charset="2"/>
              </a:rPr>
              <a:t> </a:t>
            </a:r>
            <a:r>
              <a:rPr lang="en-US" sz="1400" dirty="0" err="1">
                <a:latin typeface="Symbol" pitchFamily="18" charset="2"/>
              </a:rPr>
              <a:t>d</a:t>
            </a:r>
            <a:r>
              <a:rPr lang="en-US" sz="1400" dirty="0" err="1"/>
              <a:t>B</a:t>
            </a:r>
            <a:r>
              <a:rPr lang="en-US" sz="1400" baseline="-25000" dirty="0" err="1"/>
              <a:t>n</a:t>
            </a:r>
            <a:endParaRPr lang="en-US" sz="1400" baseline="-25000" dirty="0"/>
          </a:p>
          <a:p>
            <a:pPr>
              <a:buNone/>
            </a:pPr>
            <a:r>
              <a:rPr lang="en-US" sz="1400" dirty="0" smtClean="0"/>
              <a:t>(</a:t>
            </a:r>
            <a:r>
              <a:rPr lang="en-US" sz="1400" i="1" dirty="0" smtClean="0"/>
              <a:t>q</a:t>
            </a:r>
            <a:r>
              <a:rPr lang="en-US" sz="1400" dirty="0" smtClean="0"/>
              <a:t> = 4)</a:t>
            </a: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4863331" y="1162637"/>
            <a:ext cx="4194097" cy="5321954"/>
          </a:xfrm>
          <a:prstGeom prst="rect">
            <a:avLst/>
          </a:prstGeom>
        </p:spPr>
        <p:txBody>
          <a:bodyPr rIns="45720"/>
          <a:lstStyle/>
          <a:p>
            <a:pPr marL="342900" marR="0" lvl="0" indent="-342900" algn="l" defTabSz="914400" rtl="0" eaLnBrk="0" fontAlgn="base" latinLnBrk="0" hangingPunct="0">
              <a:lnSpc>
                <a:spcPct val="85000"/>
              </a:lnSpc>
              <a:spcBef>
                <a:spcPct val="70000"/>
              </a:spcBef>
              <a:spcAft>
                <a:spcPct val="0"/>
              </a:spcAft>
              <a:buClr>
                <a:srgbClr val="F70606"/>
              </a:buClr>
              <a:buSzPct val="75000"/>
              <a:buFont typeface="Wingdings" pitchFamily="2" charset="2"/>
              <a:buChar char=""/>
              <a:tabLst/>
              <a:defRPr/>
            </a:pPr>
            <a:r>
              <a:rPr lang="en-US" altLang="ko-KR" sz="1700" kern="0" dirty="0" smtClean="0">
                <a:solidFill>
                  <a:srgbClr val="0000FF"/>
                </a:solidFill>
                <a:latin typeface="+mj-lt"/>
                <a:ea typeface="굴림" pitchFamily="50" charset="-127"/>
              </a:rPr>
              <a:t>Linear stability analysis using M3D-C</a:t>
            </a:r>
            <a:r>
              <a:rPr lang="en-US" altLang="ko-KR" sz="1700" kern="0" baseline="30000" dirty="0" smtClean="0">
                <a:solidFill>
                  <a:srgbClr val="0000FF"/>
                </a:solidFill>
                <a:latin typeface="+mj-lt"/>
                <a:ea typeface="굴림" pitchFamily="50" charset="-127"/>
              </a:rPr>
              <a:t>1</a:t>
            </a:r>
            <a:r>
              <a:rPr lang="en-US" altLang="ko-KR" sz="1700" kern="0" dirty="0" smtClean="0">
                <a:solidFill>
                  <a:srgbClr val="0000FF"/>
                </a:solidFill>
                <a:latin typeface="+mj-lt"/>
                <a:ea typeface="굴림" pitchFamily="50" charset="-127"/>
              </a:rPr>
              <a:t> code </a:t>
            </a:r>
            <a:r>
              <a:rPr lang="en-US" altLang="ko-KR" sz="1600" kern="0" dirty="0" smtClean="0">
                <a:solidFill>
                  <a:srgbClr val="0000FF"/>
                </a:solidFill>
                <a:latin typeface="+mj-lt"/>
                <a:ea typeface="굴림" pitchFamily="50" charset="-127"/>
              </a:rPr>
              <a:t>(collaboration with S. </a:t>
            </a:r>
            <a:r>
              <a:rPr lang="en-US" altLang="ko-KR" sz="1600" kern="0" dirty="0" err="1" smtClean="0">
                <a:solidFill>
                  <a:srgbClr val="0000FF"/>
                </a:solidFill>
                <a:latin typeface="+mj-lt"/>
                <a:ea typeface="굴림" pitchFamily="50" charset="-127"/>
              </a:rPr>
              <a:t>Jardin</a:t>
            </a:r>
            <a:r>
              <a:rPr lang="en-US" altLang="ko-KR" sz="1600" kern="0" dirty="0" smtClean="0">
                <a:solidFill>
                  <a:srgbClr val="0000FF"/>
                </a:solidFill>
                <a:latin typeface="+mj-lt"/>
                <a:ea typeface="굴림" pitchFamily="50" charset="-127"/>
              </a:rPr>
              <a:t>)</a:t>
            </a:r>
          </a:p>
          <a:p>
            <a:pPr marL="742950" lvl="1" indent="-285750">
              <a:lnSpc>
                <a:spcPct val="90000"/>
              </a:lnSpc>
              <a:spcBef>
                <a:spcPct val="500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/>
            </a:pPr>
            <a:r>
              <a:rPr lang="en-US" altLang="ko-KR" sz="1500" kern="0" dirty="0" smtClean="0">
                <a:solidFill>
                  <a:schemeClr val="tx1"/>
                </a:solidFill>
                <a:ea typeface="굴림" pitchFamily="50" charset="-127"/>
              </a:rPr>
              <a:t>Extended MHD code solving full two-fluid MHD equations in 3D geometry</a:t>
            </a:r>
          </a:p>
          <a:p>
            <a:pPr marL="742950" lvl="1" indent="-285750">
              <a:lnSpc>
                <a:spcPct val="90000"/>
              </a:lnSpc>
              <a:spcBef>
                <a:spcPct val="500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/>
            </a:pPr>
            <a:r>
              <a:rPr lang="en-US" altLang="ko-KR" sz="1500" kern="0" dirty="0" smtClean="0">
                <a:solidFill>
                  <a:schemeClr val="tx1"/>
                </a:solidFill>
                <a:latin typeface="+mj-lt"/>
                <a:ea typeface="굴림" pitchFamily="50" charset="-127"/>
              </a:rPr>
              <a:t>Non-linear code, presently being used in linear mode for initial runs</a:t>
            </a:r>
          </a:p>
          <a:p>
            <a:pPr marL="742950" lvl="1" indent="-285750">
              <a:lnSpc>
                <a:spcPct val="90000"/>
              </a:lnSpc>
              <a:spcBef>
                <a:spcPct val="500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/>
            </a:pPr>
            <a:endParaRPr lang="en-US" altLang="ko-KR" sz="1700" kern="0" dirty="0" smtClean="0">
              <a:solidFill>
                <a:srgbClr val="005288"/>
              </a:solidFill>
              <a:latin typeface="+mj-lt"/>
              <a:ea typeface="굴림" pitchFamily="50" charset="-127"/>
            </a:endParaRPr>
          </a:p>
          <a:p>
            <a:pPr marL="342900" lvl="0" indent="-342900">
              <a:lnSpc>
                <a:spcPct val="85000"/>
              </a:lnSpc>
              <a:spcBef>
                <a:spcPct val="70000"/>
              </a:spcBef>
              <a:buClr>
                <a:srgbClr val="F70606"/>
              </a:buClr>
              <a:buSzPct val="75000"/>
              <a:buFont typeface="Wingdings" pitchFamily="2" charset="2"/>
              <a:buChar char=""/>
              <a:defRPr/>
            </a:pPr>
            <a:r>
              <a:rPr lang="en-US" altLang="ko-KR" sz="1700" kern="0" dirty="0">
                <a:solidFill>
                  <a:srgbClr val="0000FF"/>
                </a:solidFill>
                <a:ea typeface="굴림" pitchFamily="50" charset="-127"/>
              </a:rPr>
              <a:t>Ideal n = </a:t>
            </a:r>
            <a:r>
              <a:rPr lang="en-US" altLang="ko-KR" sz="1700" kern="0" dirty="0" smtClean="0">
                <a:solidFill>
                  <a:srgbClr val="0000FF"/>
                </a:solidFill>
                <a:ea typeface="굴림" pitchFamily="50" charset="-127"/>
              </a:rPr>
              <a:t>1 stability limit </a:t>
            </a:r>
            <a:r>
              <a:rPr lang="en-US" altLang="ko-KR" sz="1700" kern="0" dirty="0">
                <a:solidFill>
                  <a:srgbClr val="0000FF"/>
                </a:solidFill>
                <a:ea typeface="굴림" pitchFamily="50" charset="-127"/>
              </a:rPr>
              <a:t>from DCON and M3D-C</a:t>
            </a:r>
            <a:r>
              <a:rPr lang="en-US" altLang="ko-KR" sz="1700" kern="0" baseline="30000" dirty="0">
                <a:solidFill>
                  <a:srgbClr val="0000FF"/>
                </a:solidFill>
                <a:ea typeface="굴림" pitchFamily="50" charset="-127"/>
              </a:rPr>
              <a:t>1</a:t>
            </a:r>
            <a:r>
              <a:rPr lang="en-US" altLang="ko-KR" sz="1700" kern="0" dirty="0">
                <a:solidFill>
                  <a:srgbClr val="0000FF"/>
                </a:solidFill>
                <a:ea typeface="굴림" pitchFamily="50" charset="-127"/>
              </a:rPr>
              <a:t> </a:t>
            </a:r>
            <a:r>
              <a:rPr lang="en-US" altLang="ko-KR" sz="1700" kern="0" dirty="0" smtClean="0">
                <a:solidFill>
                  <a:srgbClr val="0000FF"/>
                </a:solidFill>
                <a:ea typeface="굴림" pitchFamily="50" charset="-127"/>
              </a:rPr>
              <a:t>compare well</a:t>
            </a:r>
            <a:endParaRPr lang="en-US" altLang="ko-KR" sz="1700" kern="0" dirty="0">
              <a:solidFill>
                <a:srgbClr val="0000FF"/>
              </a:solidFill>
              <a:ea typeface="굴림" pitchFamily="50" charset="-127"/>
            </a:endParaRPr>
          </a:p>
          <a:p>
            <a:pPr marL="742950" lvl="1" indent="-285750">
              <a:lnSpc>
                <a:spcPct val="90000"/>
              </a:lnSpc>
              <a:spcBef>
                <a:spcPct val="500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/>
            </a:pPr>
            <a:r>
              <a:rPr lang="en-US" altLang="ko-KR" sz="1500" kern="0" dirty="0">
                <a:solidFill>
                  <a:schemeClr val="tx1"/>
                </a:solidFill>
                <a:ea typeface="굴림" pitchFamily="50" charset="-127"/>
              </a:rPr>
              <a:t>For the same input </a:t>
            </a:r>
            <a:r>
              <a:rPr lang="en-US" altLang="ko-KR" sz="1500" kern="0" dirty="0" err="1">
                <a:solidFill>
                  <a:schemeClr val="tx1"/>
                </a:solidFill>
                <a:ea typeface="굴림" pitchFamily="50" charset="-127"/>
              </a:rPr>
              <a:t>equilibria</a:t>
            </a:r>
            <a:r>
              <a:rPr lang="en-US" altLang="ko-KR" sz="1500" kern="0" dirty="0">
                <a:solidFill>
                  <a:schemeClr val="tx1"/>
                </a:solidFill>
                <a:ea typeface="굴림" pitchFamily="50" charset="-127"/>
              </a:rPr>
              <a:t>, </a:t>
            </a:r>
            <a:r>
              <a:rPr lang="en-US" altLang="ko-KR" sz="1500" kern="0" dirty="0" smtClean="0">
                <a:solidFill>
                  <a:schemeClr val="tx1"/>
                </a:solidFill>
                <a:ea typeface="굴림" pitchFamily="50" charset="-127"/>
              </a:rPr>
              <a:t>“equivalent” wall configurations compared</a:t>
            </a:r>
            <a:endParaRPr lang="en-US" altLang="ko-KR" sz="1500" kern="0" dirty="0">
              <a:solidFill>
                <a:schemeClr val="tx1"/>
              </a:solidFill>
              <a:ea typeface="굴림" pitchFamily="50" charset="-127"/>
            </a:endParaRPr>
          </a:p>
          <a:p>
            <a:pPr marL="742950" lvl="1" indent="-285750">
              <a:lnSpc>
                <a:spcPct val="90000"/>
              </a:lnSpc>
              <a:spcBef>
                <a:spcPct val="500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/>
            </a:pPr>
            <a:r>
              <a:rPr lang="en-US" altLang="ko-KR" sz="1500" kern="0" dirty="0" smtClean="0">
                <a:solidFill>
                  <a:schemeClr val="tx1"/>
                </a:solidFill>
                <a:ea typeface="굴림" pitchFamily="50" charset="-127"/>
              </a:rPr>
              <a:t>With-wall n = 1 stability limit computed </a:t>
            </a:r>
            <a:r>
              <a:rPr lang="en-US" altLang="ko-KR" sz="1500" kern="0" dirty="0">
                <a:solidFill>
                  <a:schemeClr val="tx1"/>
                </a:solidFill>
                <a:ea typeface="굴림" pitchFamily="50" charset="-127"/>
              </a:rPr>
              <a:t>as </a:t>
            </a:r>
            <a:r>
              <a:rPr lang="en-US" altLang="ko-KR" sz="1500" kern="0" dirty="0" err="1">
                <a:solidFill>
                  <a:schemeClr val="tx1"/>
                </a:solidFill>
                <a:latin typeface="Symbol" pitchFamily="18" charset="2"/>
                <a:ea typeface="굴림" pitchFamily="50" charset="-127"/>
              </a:rPr>
              <a:t>b</a:t>
            </a:r>
            <a:r>
              <a:rPr lang="en-US" altLang="ko-KR" sz="1500" kern="0" baseline="-25000" dirty="0" err="1">
                <a:solidFill>
                  <a:schemeClr val="tx1"/>
                </a:solidFill>
                <a:ea typeface="굴림" pitchFamily="50" charset="-127"/>
              </a:rPr>
              <a:t>N</a:t>
            </a:r>
            <a:r>
              <a:rPr lang="en-US" altLang="ko-KR" sz="1500" kern="0" dirty="0">
                <a:solidFill>
                  <a:schemeClr val="tx1"/>
                </a:solidFill>
                <a:ea typeface="굴림" pitchFamily="50" charset="-127"/>
              </a:rPr>
              <a:t> ~ 5.0 in both calculations</a:t>
            </a:r>
          </a:p>
          <a:p>
            <a:pPr marL="742950" lvl="1" indent="-285750">
              <a:lnSpc>
                <a:spcPct val="90000"/>
              </a:lnSpc>
              <a:spcBef>
                <a:spcPct val="500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/>
            </a:pPr>
            <a:r>
              <a:rPr lang="en-US" altLang="ko-KR" sz="1500" kern="0" dirty="0">
                <a:solidFill>
                  <a:schemeClr val="tx1"/>
                </a:solidFill>
                <a:ea typeface="굴림" pitchFamily="50" charset="-127"/>
              </a:rPr>
              <a:t>Further M3D-C</a:t>
            </a:r>
            <a:r>
              <a:rPr lang="en-US" altLang="ko-KR" sz="1500" kern="0" baseline="30000" dirty="0">
                <a:solidFill>
                  <a:schemeClr val="tx1"/>
                </a:solidFill>
                <a:ea typeface="굴림" pitchFamily="50" charset="-127"/>
              </a:rPr>
              <a:t>1</a:t>
            </a:r>
            <a:r>
              <a:rPr lang="en-US" altLang="ko-KR" sz="1500" kern="0" dirty="0">
                <a:solidFill>
                  <a:schemeClr val="tx1"/>
                </a:solidFill>
                <a:ea typeface="굴림" pitchFamily="50" charset="-127"/>
              </a:rPr>
              <a:t> calculations for KSTAR will include improved wall configurations (3D, </a:t>
            </a:r>
            <a:r>
              <a:rPr lang="en-US" altLang="ko-KR" sz="1500" kern="0" dirty="0" smtClean="0">
                <a:solidFill>
                  <a:schemeClr val="tx1"/>
                </a:solidFill>
                <a:ea typeface="굴림" pitchFamily="50" charset="-127"/>
              </a:rPr>
              <a:t>resistive wall) and analysis </a:t>
            </a:r>
            <a:r>
              <a:rPr lang="en-US" altLang="ko-KR" sz="1500" kern="0" dirty="0">
                <a:solidFill>
                  <a:schemeClr val="tx1"/>
                </a:solidFill>
                <a:ea typeface="굴림" pitchFamily="50" charset="-127"/>
              </a:rPr>
              <a:t>for resistive </a:t>
            </a:r>
            <a:r>
              <a:rPr lang="en-US" altLang="ko-KR" sz="1500" kern="0" dirty="0" smtClean="0">
                <a:solidFill>
                  <a:schemeClr val="tx1"/>
                </a:solidFill>
                <a:ea typeface="굴림" pitchFamily="50" charset="-127"/>
              </a:rPr>
              <a:t>instabilities</a:t>
            </a:r>
            <a:endParaRPr lang="en-US" altLang="ko-KR" sz="1500" kern="0" dirty="0">
              <a:solidFill>
                <a:schemeClr val="tx1"/>
              </a:solidFill>
              <a:ea typeface="굴림" pitchFamily="50" charset="-127"/>
            </a:endParaRPr>
          </a:p>
          <a:p>
            <a:pPr marR="0" lvl="0" algn="l" defTabSz="914400" rtl="0" eaLnBrk="0" fontAlgn="base" latinLnBrk="0" hangingPunct="0">
              <a:spcBef>
                <a:spcPct val="70000"/>
              </a:spcBef>
              <a:spcAft>
                <a:spcPct val="0"/>
              </a:spcAft>
              <a:buClr>
                <a:srgbClr val="F70606"/>
              </a:buClr>
              <a:buSzPct val="75000"/>
              <a:buNone/>
              <a:tabLst/>
              <a:defRPr/>
            </a:pPr>
            <a:r>
              <a:rPr lang="en-US" altLang="ko-KR" sz="1700" kern="0" dirty="0" smtClean="0">
                <a:solidFill>
                  <a:srgbClr val="005288"/>
                </a:solidFill>
                <a:latin typeface="+mj-lt"/>
                <a:ea typeface="굴림" pitchFamily="50" charset="-127"/>
              </a:rPr>
              <a:t> </a:t>
            </a:r>
          </a:p>
          <a:p>
            <a:pPr marL="342900" marR="0" lvl="0" indent="-342900" algn="l" defTabSz="914400" rtl="0" eaLnBrk="0" fontAlgn="base" latinLnBrk="0" hangingPunct="0">
              <a:lnSpc>
                <a:spcPct val="70000"/>
              </a:lnSpc>
              <a:spcBef>
                <a:spcPct val="70000"/>
              </a:spcBef>
              <a:spcAft>
                <a:spcPct val="0"/>
              </a:spcAft>
              <a:buClr>
                <a:srgbClr val="F70606"/>
              </a:buClr>
              <a:buSzPct val="75000"/>
              <a:tabLst/>
              <a:defRPr/>
            </a:pPr>
            <a:endParaRPr lang="en-US" altLang="ko-KR" sz="1700" kern="0" dirty="0" smtClean="0">
              <a:solidFill>
                <a:schemeClr val="accent1">
                  <a:lumMod val="75000"/>
                </a:schemeClr>
              </a:solidFill>
              <a:latin typeface="+mj-lt"/>
              <a:ea typeface="굴림" pitchFamily="50" charset="-127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37736" y="839472"/>
            <a:ext cx="4552978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500" u="sng" dirty="0" smtClean="0">
                <a:solidFill>
                  <a:srgbClr val="0000FF"/>
                </a:solidFill>
              </a:rPr>
              <a:t>KSTAR DCON n = 1 unstable mode </a:t>
            </a:r>
            <a:r>
              <a:rPr lang="en-US" sz="1500" u="sng" dirty="0" err="1" smtClean="0">
                <a:solidFill>
                  <a:srgbClr val="0000FF"/>
                </a:solidFill>
              </a:rPr>
              <a:t>eigenfunction</a:t>
            </a:r>
            <a:endParaRPr lang="en-US" sz="1500" u="sng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2651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 topics related to non-linear MHD code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034" y="928454"/>
            <a:ext cx="8763000" cy="5486400"/>
          </a:xfrm>
        </p:spPr>
        <p:txBody>
          <a:bodyPr/>
          <a:lstStyle/>
          <a:p>
            <a:r>
              <a:rPr lang="en-US" dirty="0" smtClean="0"/>
              <a:t>Stability in the presence of a toroidal resistive wall</a:t>
            </a:r>
          </a:p>
          <a:p>
            <a:pPr lvl="1"/>
            <a:r>
              <a:rPr lang="en-US" dirty="0" smtClean="0"/>
              <a:t>Much experimental experience in NSTX – can test code using existing data</a:t>
            </a:r>
          </a:p>
          <a:p>
            <a:pPr lvl="1"/>
            <a:r>
              <a:rPr lang="en-US" dirty="0" smtClean="0"/>
              <a:t>M3D-C</a:t>
            </a:r>
            <a:r>
              <a:rPr lang="en-US" baseline="30000" dirty="0" smtClean="0"/>
              <a:t>1</a:t>
            </a:r>
            <a:r>
              <a:rPr lang="en-US" dirty="0" smtClean="0"/>
              <a:t>: resistive wall model is close (we’re ready to beta test!)</a:t>
            </a:r>
          </a:p>
          <a:p>
            <a:pPr lvl="1"/>
            <a:r>
              <a:rPr lang="en-US" dirty="0" smtClean="0"/>
              <a:t>NIMROD: collaboration with S. Kruger and student</a:t>
            </a:r>
          </a:p>
          <a:p>
            <a:pPr lvl="2"/>
            <a:r>
              <a:rPr lang="en-US" dirty="0" smtClean="0"/>
              <a:t>Initial tests exposed an issue with model</a:t>
            </a:r>
          </a:p>
          <a:p>
            <a:pPr lvl="2"/>
            <a:r>
              <a:rPr lang="en-US" dirty="0" smtClean="0"/>
              <a:t>Model recently fixed, first tests on NSTX </a:t>
            </a:r>
            <a:r>
              <a:rPr lang="en-US" dirty="0" err="1" smtClean="0"/>
              <a:t>equilibria</a:t>
            </a:r>
            <a:r>
              <a:rPr lang="en-US" dirty="0" smtClean="0"/>
              <a:t> should be ready by APS 2013</a:t>
            </a:r>
          </a:p>
          <a:p>
            <a:r>
              <a:rPr lang="en-US" dirty="0" smtClean="0"/>
              <a:t>Differential rotation between wall and mode is highly desired</a:t>
            </a:r>
          </a:p>
          <a:p>
            <a:pPr lvl="1"/>
            <a:r>
              <a:rPr lang="en-US" dirty="0" smtClean="0"/>
              <a:t>Physics studies of a fully locked mode are important, but differential rotation is needed to attempt to mimic kink stabilization dynamics</a:t>
            </a:r>
          </a:p>
          <a:p>
            <a:r>
              <a:rPr lang="en-US" dirty="0" smtClean="0"/>
              <a:t>Kinetic stabilization physics is highly desired</a:t>
            </a:r>
          </a:p>
          <a:p>
            <a:pPr lvl="1"/>
            <a:r>
              <a:rPr lang="en-US" dirty="0" smtClean="0"/>
              <a:t>For comparison to present tested linear codes (</a:t>
            </a:r>
            <a:r>
              <a:rPr lang="en-US" dirty="0"/>
              <a:t>implementation is obviously </a:t>
            </a:r>
            <a:r>
              <a:rPr lang="en-US" dirty="0" smtClean="0"/>
              <a:t>different!), as well as direct comparison to experiment</a:t>
            </a:r>
          </a:p>
          <a:p>
            <a:pPr lvl="1"/>
            <a:r>
              <a:rPr lang="en-US" dirty="0" smtClean="0"/>
              <a:t>M3D-C</a:t>
            </a:r>
            <a:r>
              <a:rPr lang="en-US" baseline="30000" dirty="0" smtClean="0"/>
              <a:t>1</a:t>
            </a:r>
            <a:r>
              <a:rPr lang="en-US" dirty="0" smtClean="0"/>
              <a:t>, NIMROD in different stages of development in this regard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EC5A36-D8B3-4598-A389-D6CAC395108F}" type="slidenum">
              <a:rPr lang="en-US" smtClean="0">
                <a:solidFill>
                  <a:srgbClr val="3333CC"/>
                </a:solidFill>
              </a:rPr>
              <a:pPr/>
              <a:t>11</a:t>
            </a:fld>
            <a:endParaRPr lang="en-US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3375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331788" y="60016"/>
            <a:ext cx="8499475" cy="685800"/>
          </a:xfrm>
        </p:spPr>
        <p:txBody>
          <a:bodyPr/>
          <a:lstStyle/>
          <a:p>
            <a:r>
              <a:rPr lang="en-US" sz="2800" dirty="0"/>
              <a:t>Model-based RWM state-space controller used on NSTX improves standard PID control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5102225" y="1036638"/>
            <a:ext cx="3603625" cy="4416425"/>
          </a:xfrm>
        </p:spPr>
        <p:txBody>
          <a:bodyPr/>
          <a:lstStyle/>
          <a:p>
            <a:pPr>
              <a:lnSpc>
                <a:spcPts val="2000"/>
              </a:lnSpc>
            </a:pPr>
            <a:r>
              <a:rPr lang="en-US" sz="2000" dirty="0" smtClean="0"/>
              <a:t>Control approach proposed for ITER</a:t>
            </a:r>
          </a:p>
          <a:p>
            <a:pPr>
              <a:lnSpc>
                <a:spcPts val="2000"/>
              </a:lnSpc>
            </a:pPr>
            <a:r>
              <a:rPr lang="en-US" sz="2000" dirty="0" smtClean="0"/>
              <a:t>Can describe n &gt; 1, varied </a:t>
            </a:r>
            <a:r>
              <a:rPr lang="en-US" sz="2000" dirty="0" err="1" smtClean="0"/>
              <a:t>poloidal</a:t>
            </a:r>
            <a:r>
              <a:rPr lang="en-US" sz="2000" dirty="0" smtClean="0"/>
              <a:t> mode spectrum in model</a:t>
            </a:r>
          </a:p>
          <a:p>
            <a:pPr>
              <a:lnSpc>
                <a:spcPts val="2000"/>
              </a:lnSpc>
            </a:pPr>
            <a:r>
              <a:rPr lang="en-US" sz="2000" dirty="0" smtClean="0"/>
              <a:t>3D mode and conducting hardware features described in real-time</a:t>
            </a:r>
          </a:p>
          <a:p>
            <a:pPr lvl="1">
              <a:lnSpc>
                <a:spcPts val="2000"/>
              </a:lnSpc>
            </a:pPr>
            <a:r>
              <a:rPr lang="en-US" sz="1600" dirty="0" smtClean="0"/>
              <a:t>Greater detail measured by upgraded sensor coverage is better utilized than with PID</a:t>
            </a:r>
            <a:endParaRPr lang="en-US" dirty="0" smtClean="0"/>
          </a:p>
          <a:p>
            <a:pPr>
              <a:lnSpc>
                <a:spcPts val="2000"/>
              </a:lnSpc>
            </a:pPr>
            <a:endParaRPr lang="en-US" sz="2000" dirty="0" smtClean="0"/>
          </a:p>
          <a:p>
            <a:pPr lvl="1"/>
            <a:endParaRPr lang="en-US" sz="1400" dirty="0" smtClean="0"/>
          </a:p>
          <a:p>
            <a:pPr lvl="1"/>
            <a:endParaRPr lang="en-US" sz="1400" dirty="0" smtClean="0"/>
          </a:p>
        </p:txBody>
      </p:sp>
      <p:sp>
        <p:nvSpPr>
          <p:cNvPr id="23556" name="Text Box 5"/>
          <p:cNvSpPr txBox="1">
            <a:spLocks noChangeArrowheads="1"/>
          </p:cNvSpPr>
          <p:nvPr/>
        </p:nvSpPr>
        <p:spPr bwMode="auto">
          <a:xfrm>
            <a:off x="519113" y="1030288"/>
            <a:ext cx="4394200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buNone/>
            </a:pPr>
            <a:r>
              <a:rPr lang="en-US" sz="1600" u="sng">
                <a:solidFill>
                  <a:srgbClr val="FF0000"/>
                </a:solidFill>
              </a:rPr>
              <a:t>NSTX: RWM Upper B</a:t>
            </a:r>
            <a:r>
              <a:rPr lang="en-US" sz="1600" u="sng" baseline="-25000">
                <a:solidFill>
                  <a:srgbClr val="FF0000"/>
                </a:solidFill>
              </a:rPr>
              <a:t>p</a:t>
            </a:r>
            <a:r>
              <a:rPr lang="en-US" sz="1600" u="sng">
                <a:solidFill>
                  <a:srgbClr val="FF0000"/>
                </a:solidFill>
              </a:rPr>
              <a:t> Sensor Differences (G)</a:t>
            </a:r>
          </a:p>
        </p:txBody>
      </p:sp>
      <p:sp>
        <p:nvSpPr>
          <p:cNvPr id="23557" name="Text Box 66"/>
          <p:cNvSpPr txBox="1">
            <a:spLocks noChangeArrowheads="1"/>
          </p:cNvSpPr>
          <p:nvPr/>
        </p:nvSpPr>
        <p:spPr bwMode="auto">
          <a:xfrm>
            <a:off x="3276600" y="1417638"/>
            <a:ext cx="841375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buNone/>
            </a:pPr>
            <a:r>
              <a:rPr lang="en-US" sz="1400" u="sng">
                <a:solidFill>
                  <a:srgbClr val="0000FF"/>
                </a:solidFill>
              </a:rPr>
              <a:t>7 States</a:t>
            </a:r>
          </a:p>
        </p:txBody>
      </p:sp>
      <p:grpSp>
        <p:nvGrpSpPr>
          <p:cNvPr id="23558" name="Group 5"/>
          <p:cNvGrpSpPr>
            <a:grpSpLocks/>
          </p:cNvGrpSpPr>
          <p:nvPr/>
        </p:nvGrpSpPr>
        <p:grpSpPr bwMode="auto">
          <a:xfrm>
            <a:off x="366713" y="1438275"/>
            <a:ext cx="4421187" cy="4423904"/>
            <a:chOff x="1599070" y="1547813"/>
            <a:chExt cx="4420730" cy="4423836"/>
          </a:xfrm>
        </p:grpSpPr>
        <p:pic>
          <p:nvPicPr>
            <p:cNvPr id="23566" name="Picture 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991" t="5292" r="1135" b="68230"/>
            <a:stretch>
              <a:fillRect/>
            </a:stretch>
          </p:blipFill>
          <p:spPr bwMode="auto">
            <a:xfrm>
              <a:off x="2139696" y="1865376"/>
              <a:ext cx="1918598" cy="1223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567" name="Picture 2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454" t="5255" r="1878" b="68346"/>
            <a:stretch>
              <a:fillRect/>
            </a:stretch>
          </p:blipFill>
          <p:spPr bwMode="auto">
            <a:xfrm>
              <a:off x="4044801" y="1868550"/>
              <a:ext cx="1865313" cy="12199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568" name="Picture 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695" t="37286" r="1135" b="36253"/>
            <a:stretch>
              <a:fillRect/>
            </a:stretch>
          </p:blipFill>
          <p:spPr bwMode="auto">
            <a:xfrm>
              <a:off x="1988344" y="3081337"/>
              <a:ext cx="2066131" cy="12223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3569" name="Text Box 12"/>
            <p:cNvSpPr txBox="1">
              <a:spLocks noChangeArrowheads="1"/>
            </p:cNvSpPr>
            <p:nvPr/>
          </p:nvSpPr>
          <p:spPr bwMode="auto">
            <a:xfrm>
              <a:off x="2205164" y="1898904"/>
              <a:ext cx="809625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2"/>
                  </a:solidFill>
                  <a:latin typeface="Arial" charset="0"/>
                </a:defRPr>
              </a:lvl1pPr>
              <a:lvl2pPr marL="742950" indent="-285750">
                <a:defRPr sz="3200">
                  <a:solidFill>
                    <a:schemeClr val="tx2"/>
                  </a:solidFill>
                  <a:latin typeface="Arial" charset="0"/>
                </a:defRPr>
              </a:lvl2pPr>
              <a:lvl3pPr marL="1143000" indent="-228600">
                <a:defRPr sz="3200">
                  <a:solidFill>
                    <a:schemeClr val="tx2"/>
                  </a:solidFill>
                  <a:latin typeface="Arial" charset="0"/>
                </a:defRPr>
              </a:lvl3pPr>
              <a:lvl4pPr marL="1600200" indent="-228600">
                <a:defRPr sz="3200">
                  <a:solidFill>
                    <a:schemeClr val="tx2"/>
                  </a:solidFill>
                  <a:latin typeface="Arial" charset="0"/>
                </a:defRPr>
              </a:lvl4pPr>
              <a:lvl5pPr marL="2057400" indent="-228600">
                <a:defRPr sz="3200">
                  <a:solidFill>
                    <a:schemeClr val="tx2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Arial" charset="0"/>
                </a:defRPr>
              </a:lvl9pPr>
            </a:lstStyle>
            <a:p>
              <a:pPr>
                <a:buNone/>
              </a:pPr>
              <a:r>
                <a:rPr lang="en-US" sz="1400">
                  <a:latin typeface="Symbol" pitchFamily="18" charset="2"/>
                </a:rPr>
                <a:t>d</a:t>
              </a:r>
              <a:r>
                <a:rPr lang="en-US" sz="1400">
                  <a:cs typeface="Arial" charset="0"/>
                </a:rPr>
                <a:t>B</a:t>
              </a:r>
              <a:r>
                <a:rPr lang="en-US" sz="1400" baseline="-25000">
                  <a:cs typeface="Arial" charset="0"/>
                </a:rPr>
                <a:t>p</a:t>
              </a:r>
              <a:r>
                <a:rPr lang="en-US" sz="1400" baseline="30000">
                  <a:cs typeface="Arial" charset="0"/>
                </a:rPr>
                <a:t>180</a:t>
              </a:r>
            </a:p>
          </p:txBody>
        </p:sp>
        <p:sp>
          <p:nvSpPr>
            <p:cNvPr id="23570" name="Rectangle 57"/>
            <p:cNvSpPr>
              <a:spLocks noChangeArrowheads="1"/>
            </p:cNvSpPr>
            <p:nvPr/>
          </p:nvSpPr>
          <p:spPr bwMode="auto">
            <a:xfrm>
              <a:off x="1849439" y="1547813"/>
              <a:ext cx="307975" cy="13398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spcBef>
                  <a:spcPct val="20000"/>
                </a:spcBef>
                <a:buNone/>
              </a:pPr>
              <a:endParaRPr lang="en-US" sz="1200">
                <a:solidFill>
                  <a:srgbClr val="1822CD"/>
                </a:solidFill>
                <a:latin typeface="Helvetica" pitchFamily="34" charset="0"/>
              </a:endParaRPr>
            </a:p>
          </p:txBody>
        </p:sp>
        <p:sp>
          <p:nvSpPr>
            <p:cNvPr id="23571" name="Rectangle 60"/>
            <p:cNvSpPr>
              <a:spLocks noChangeArrowheads="1"/>
            </p:cNvSpPr>
            <p:nvPr/>
          </p:nvSpPr>
          <p:spPr bwMode="auto">
            <a:xfrm>
              <a:off x="1855789" y="3027363"/>
              <a:ext cx="307975" cy="12715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spcBef>
                  <a:spcPct val="20000"/>
                </a:spcBef>
                <a:buNone/>
              </a:pPr>
              <a:endParaRPr lang="en-US" sz="1200">
                <a:solidFill>
                  <a:srgbClr val="1822CD"/>
                </a:solidFill>
                <a:latin typeface="Helvetica" pitchFamily="34" charset="0"/>
              </a:endParaRPr>
            </a:p>
          </p:txBody>
        </p:sp>
        <p:sp>
          <p:nvSpPr>
            <p:cNvPr id="23572" name="Text Box 53"/>
            <p:cNvSpPr txBox="1">
              <a:spLocks noChangeArrowheads="1"/>
            </p:cNvSpPr>
            <p:nvPr/>
          </p:nvSpPr>
          <p:spPr bwMode="auto">
            <a:xfrm>
              <a:off x="1881188" y="2185733"/>
              <a:ext cx="254852" cy="184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3200">
                  <a:solidFill>
                    <a:schemeClr val="tx2"/>
                  </a:solidFill>
                  <a:latin typeface="Arial" charset="0"/>
                </a:defRPr>
              </a:lvl1pPr>
              <a:lvl2pPr marL="742950" indent="-285750">
                <a:defRPr sz="3200">
                  <a:solidFill>
                    <a:schemeClr val="tx2"/>
                  </a:solidFill>
                  <a:latin typeface="Arial" charset="0"/>
                </a:defRPr>
              </a:lvl2pPr>
              <a:lvl3pPr marL="1143000" indent="-228600">
                <a:defRPr sz="3200">
                  <a:solidFill>
                    <a:schemeClr val="tx2"/>
                  </a:solidFill>
                  <a:latin typeface="Arial" charset="0"/>
                </a:defRPr>
              </a:lvl3pPr>
              <a:lvl4pPr marL="1600200" indent="-228600">
                <a:defRPr sz="3200">
                  <a:solidFill>
                    <a:schemeClr val="tx2"/>
                  </a:solidFill>
                  <a:latin typeface="Arial" charset="0"/>
                </a:defRPr>
              </a:lvl4pPr>
              <a:lvl5pPr marL="2057400" indent="-228600">
                <a:defRPr sz="3200">
                  <a:solidFill>
                    <a:schemeClr val="tx2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Arial" charset="0"/>
                </a:defRPr>
              </a:lvl9pPr>
            </a:lstStyle>
            <a:p>
              <a:pPr>
                <a:spcBef>
                  <a:spcPct val="20000"/>
                </a:spcBef>
                <a:buNone/>
              </a:pPr>
              <a:r>
                <a:rPr lang="en-US" sz="1200">
                  <a:solidFill>
                    <a:srgbClr val="000000"/>
                  </a:solidFill>
                  <a:latin typeface="Helvetica" pitchFamily="34" charset="0"/>
                </a:rPr>
                <a:t>100</a:t>
              </a:r>
            </a:p>
          </p:txBody>
        </p:sp>
        <p:sp>
          <p:nvSpPr>
            <p:cNvPr id="23573" name="Text Box 54"/>
            <p:cNvSpPr txBox="1">
              <a:spLocks noChangeArrowheads="1"/>
            </p:cNvSpPr>
            <p:nvPr/>
          </p:nvSpPr>
          <p:spPr bwMode="auto">
            <a:xfrm>
              <a:off x="1881188" y="1807464"/>
              <a:ext cx="254852" cy="184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3200">
                  <a:solidFill>
                    <a:schemeClr val="tx2"/>
                  </a:solidFill>
                  <a:latin typeface="Arial" charset="0"/>
                </a:defRPr>
              </a:lvl1pPr>
              <a:lvl2pPr marL="742950" indent="-285750">
                <a:defRPr sz="3200">
                  <a:solidFill>
                    <a:schemeClr val="tx2"/>
                  </a:solidFill>
                  <a:latin typeface="Arial" charset="0"/>
                </a:defRPr>
              </a:lvl2pPr>
              <a:lvl3pPr marL="1143000" indent="-228600">
                <a:defRPr sz="3200">
                  <a:solidFill>
                    <a:schemeClr val="tx2"/>
                  </a:solidFill>
                  <a:latin typeface="Arial" charset="0"/>
                </a:defRPr>
              </a:lvl3pPr>
              <a:lvl4pPr marL="1600200" indent="-228600">
                <a:defRPr sz="3200">
                  <a:solidFill>
                    <a:schemeClr val="tx2"/>
                  </a:solidFill>
                  <a:latin typeface="Arial" charset="0"/>
                </a:defRPr>
              </a:lvl4pPr>
              <a:lvl5pPr marL="2057400" indent="-228600">
                <a:defRPr sz="3200">
                  <a:solidFill>
                    <a:schemeClr val="tx2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Arial" charset="0"/>
                </a:defRPr>
              </a:lvl9pPr>
            </a:lstStyle>
            <a:p>
              <a:pPr>
                <a:spcBef>
                  <a:spcPct val="20000"/>
                </a:spcBef>
                <a:buNone/>
              </a:pPr>
              <a:r>
                <a:rPr lang="en-US" sz="1200">
                  <a:solidFill>
                    <a:srgbClr val="000000"/>
                  </a:solidFill>
                  <a:latin typeface="Helvetica" pitchFamily="34" charset="0"/>
                </a:rPr>
                <a:t>200</a:t>
              </a:r>
            </a:p>
          </p:txBody>
        </p:sp>
        <p:sp>
          <p:nvSpPr>
            <p:cNvPr id="23574" name="Text Box 56"/>
            <p:cNvSpPr txBox="1">
              <a:spLocks noChangeArrowheads="1"/>
            </p:cNvSpPr>
            <p:nvPr/>
          </p:nvSpPr>
          <p:spPr bwMode="auto">
            <a:xfrm>
              <a:off x="2049463" y="2560637"/>
              <a:ext cx="84951" cy="184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3200">
                  <a:solidFill>
                    <a:schemeClr val="tx2"/>
                  </a:solidFill>
                  <a:latin typeface="Arial" charset="0"/>
                </a:defRPr>
              </a:lvl1pPr>
              <a:lvl2pPr marL="742950" indent="-285750">
                <a:defRPr sz="3200">
                  <a:solidFill>
                    <a:schemeClr val="tx2"/>
                  </a:solidFill>
                  <a:latin typeface="Arial" charset="0"/>
                </a:defRPr>
              </a:lvl2pPr>
              <a:lvl3pPr marL="1143000" indent="-228600">
                <a:defRPr sz="3200">
                  <a:solidFill>
                    <a:schemeClr val="tx2"/>
                  </a:solidFill>
                  <a:latin typeface="Arial" charset="0"/>
                </a:defRPr>
              </a:lvl3pPr>
              <a:lvl4pPr marL="1600200" indent="-228600">
                <a:defRPr sz="3200">
                  <a:solidFill>
                    <a:schemeClr val="tx2"/>
                  </a:solidFill>
                  <a:latin typeface="Arial" charset="0"/>
                </a:defRPr>
              </a:lvl4pPr>
              <a:lvl5pPr marL="2057400" indent="-228600">
                <a:defRPr sz="3200">
                  <a:solidFill>
                    <a:schemeClr val="tx2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Arial" charset="0"/>
                </a:defRPr>
              </a:lvl9pPr>
            </a:lstStyle>
            <a:p>
              <a:pPr>
                <a:spcBef>
                  <a:spcPct val="20000"/>
                </a:spcBef>
                <a:buNone/>
              </a:pPr>
              <a:r>
                <a:rPr lang="en-US" sz="1200">
                  <a:solidFill>
                    <a:srgbClr val="000000"/>
                  </a:solidFill>
                  <a:latin typeface="Helvetica" pitchFamily="34" charset="0"/>
                </a:rPr>
                <a:t>0</a:t>
              </a:r>
            </a:p>
          </p:txBody>
        </p:sp>
        <p:sp>
          <p:nvSpPr>
            <p:cNvPr id="23575" name="Text Box 55"/>
            <p:cNvSpPr txBox="1">
              <a:spLocks noChangeArrowheads="1"/>
            </p:cNvSpPr>
            <p:nvPr/>
          </p:nvSpPr>
          <p:spPr bwMode="auto">
            <a:xfrm>
              <a:off x="1830388" y="2935859"/>
              <a:ext cx="306142" cy="184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3200">
                  <a:solidFill>
                    <a:schemeClr val="tx2"/>
                  </a:solidFill>
                  <a:latin typeface="Arial" charset="0"/>
                </a:defRPr>
              </a:lvl1pPr>
              <a:lvl2pPr marL="742950" indent="-285750">
                <a:defRPr sz="3200">
                  <a:solidFill>
                    <a:schemeClr val="tx2"/>
                  </a:solidFill>
                  <a:latin typeface="Arial" charset="0"/>
                </a:defRPr>
              </a:lvl2pPr>
              <a:lvl3pPr marL="1143000" indent="-228600">
                <a:defRPr sz="3200">
                  <a:solidFill>
                    <a:schemeClr val="tx2"/>
                  </a:solidFill>
                  <a:latin typeface="Arial" charset="0"/>
                </a:defRPr>
              </a:lvl3pPr>
              <a:lvl4pPr marL="1600200" indent="-228600">
                <a:defRPr sz="3200">
                  <a:solidFill>
                    <a:schemeClr val="tx2"/>
                  </a:solidFill>
                  <a:latin typeface="Arial" charset="0"/>
                </a:defRPr>
              </a:lvl4pPr>
              <a:lvl5pPr marL="2057400" indent="-228600">
                <a:defRPr sz="3200">
                  <a:solidFill>
                    <a:schemeClr val="tx2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Arial" charset="0"/>
                </a:defRPr>
              </a:lvl9pPr>
            </a:lstStyle>
            <a:p>
              <a:pPr>
                <a:spcBef>
                  <a:spcPct val="20000"/>
                </a:spcBef>
                <a:buNone/>
              </a:pPr>
              <a:r>
                <a:rPr lang="en-US" sz="1200">
                  <a:solidFill>
                    <a:srgbClr val="000000"/>
                  </a:solidFill>
                  <a:latin typeface="Helvetica" pitchFamily="34" charset="0"/>
                </a:rPr>
                <a:t>-100</a:t>
              </a:r>
            </a:p>
          </p:txBody>
        </p:sp>
        <p:sp>
          <p:nvSpPr>
            <p:cNvPr id="23576" name="Text Box 61"/>
            <p:cNvSpPr txBox="1">
              <a:spLocks noChangeArrowheads="1"/>
            </p:cNvSpPr>
            <p:nvPr/>
          </p:nvSpPr>
          <p:spPr bwMode="auto">
            <a:xfrm>
              <a:off x="1879601" y="3294063"/>
              <a:ext cx="254852" cy="184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3200">
                  <a:solidFill>
                    <a:schemeClr val="tx2"/>
                  </a:solidFill>
                  <a:latin typeface="Arial" charset="0"/>
                </a:defRPr>
              </a:lvl1pPr>
              <a:lvl2pPr marL="742950" indent="-285750">
                <a:defRPr sz="3200">
                  <a:solidFill>
                    <a:schemeClr val="tx2"/>
                  </a:solidFill>
                  <a:latin typeface="Arial" charset="0"/>
                </a:defRPr>
              </a:lvl2pPr>
              <a:lvl3pPr marL="1143000" indent="-228600">
                <a:defRPr sz="3200">
                  <a:solidFill>
                    <a:schemeClr val="tx2"/>
                  </a:solidFill>
                  <a:latin typeface="Arial" charset="0"/>
                </a:defRPr>
              </a:lvl3pPr>
              <a:lvl4pPr marL="1600200" indent="-228600">
                <a:defRPr sz="3200">
                  <a:solidFill>
                    <a:schemeClr val="tx2"/>
                  </a:solidFill>
                  <a:latin typeface="Arial" charset="0"/>
                </a:defRPr>
              </a:lvl4pPr>
              <a:lvl5pPr marL="2057400" indent="-228600">
                <a:defRPr sz="3200">
                  <a:solidFill>
                    <a:schemeClr val="tx2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Arial" charset="0"/>
                </a:defRPr>
              </a:lvl9pPr>
            </a:lstStyle>
            <a:p>
              <a:pPr>
                <a:spcBef>
                  <a:spcPct val="20000"/>
                </a:spcBef>
                <a:buNone/>
              </a:pPr>
              <a:r>
                <a:rPr lang="en-US" sz="1200">
                  <a:solidFill>
                    <a:srgbClr val="000000"/>
                  </a:solidFill>
                  <a:latin typeface="Helvetica" pitchFamily="34" charset="0"/>
                </a:rPr>
                <a:t>100</a:t>
              </a:r>
            </a:p>
          </p:txBody>
        </p:sp>
        <p:sp>
          <p:nvSpPr>
            <p:cNvPr id="23577" name="Text Box 63"/>
            <p:cNvSpPr txBox="1">
              <a:spLocks noChangeArrowheads="1"/>
            </p:cNvSpPr>
            <p:nvPr/>
          </p:nvSpPr>
          <p:spPr bwMode="auto">
            <a:xfrm>
              <a:off x="1912939" y="4138613"/>
              <a:ext cx="221191" cy="184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3200">
                  <a:solidFill>
                    <a:schemeClr val="tx2"/>
                  </a:solidFill>
                  <a:latin typeface="Arial" charset="0"/>
                </a:defRPr>
              </a:lvl1pPr>
              <a:lvl2pPr marL="742950" indent="-285750">
                <a:defRPr sz="3200">
                  <a:solidFill>
                    <a:schemeClr val="tx2"/>
                  </a:solidFill>
                  <a:latin typeface="Arial" charset="0"/>
                </a:defRPr>
              </a:lvl2pPr>
              <a:lvl3pPr marL="1143000" indent="-228600">
                <a:defRPr sz="3200">
                  <a:solidFill>
                    <a:schemeClr val="tx2"/>
                  </a:solidFill>
                  <a:latin typeface="Arial" charset="0"/>
                </a:defRPr>
              </a:lvl3pPr>
              <a:lvl4pPr marL="1600200" indent="-228600">
                <a:defRPr sz="3200">
                  <a:solidFill>
                    <a:schemeClr val="tx2"/>
                  </a:solidFill>
                  <a:latin typeface="Arial" charset="0"/>
                </a:defRPr>
              </a:lvl4pPr>
              <a:lvl5pPr marL="2057400" indent="-228600">
                <a:defRPr sz="3200">
                  <a:solidFill>
                    <a:schemeClr val="tx2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Arial" charset="0"/>
                </a:defRPr>
              </a:lvl9pPr>
            </a:lstStyle>
            <a:p>
              <a:pPr>
                <a:spcBef>
                  <a:spcPct val="20000"/>
                </a:spcBef>
                <a:buNone/>
              </a:pPr>
              <a:r>
                <a:rPr lang="en-US" sz="1200">
                  <a:solidFill>
                    <a:srgbClr val="000000"/>
                  </a:solidFill>
                  <a:latin typeface="Helvetica" pitchFamily="34" charset="0"/>
                </a:rPr>
                <a:t>-50</a:t>
              </a:r>
            </a:p>
          </p:txBody>
        </p:sp>
        <p:sp>
          <p:nvSpPr>
            <p:cNvPr id="23578" name="Text Box 64"/>
            <p:cNvSpPr txBox="1">
              <a:spLocks noChangeArrowheads="1"/>
            </p:cNvSpPr>
            <p:nvPr/>
          </p:nvSpPr>
          <p:spPr bwMode="auto">
            <a:xfrm>
              <a:off x="2047876" y="3879850"/>
              <a:ext cx="84951" cy="184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3200">
                  <a:solidFill>
                    <a:schemeClr val="tx2"/>
                  </a:solidFill>
                  <a:latin typeface="Arial" charset="0"/>
                </a:defRPr>
              </a:lvl1pPr>
              <a:lvl2pPr marL="742950" indent="-285750">
                <a:defRPr sz="3200">
                  <a:solidFill>
                    <a:schemeClr val="tx2"/>
                  </a:solidFill>
                  <a:latin typeface="Arial" charset="0"/>
                </a:defRPr>
              </a:lvl2pPr>
              <a:lvl3pPr marL="1143000" indent="-228600">
                <a:defRPr sz="3200">
                  <a:solidFill>
                    <a:schemeClr val="tx2"/>
                  </a:solidFill>
                  <a:latin typeface="Arial" charset="0"/>
                </a:defRPr>
              </a:lvl3pPr>
              <a:lvl4pPr marL="1600200" indent="-228600">
                <a:defRPr sz="3200">
                  <a:solidFill>
                    <a:schemeClr val="tx2"/>
                  </a:solidFill>
                  <a:latin typeface="Arial" charset="0"/>
                </a:defRPr>
              </a:lvl4pPr>
              <a:lvl5pPr marL="2057400" indent="-228600">
                <a:defRPr sz="3200">
                  <a:solidFill>
                    <a:schemeClr val="tx2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Arial" charset="0"/>
                </a:defRPr>
              </a:lvl9pPr>
            </a:lstStyle>
            <a:p>
              <a:pPr>
                <a:spcBef>
                  <a:spcPct val="20000"/>
                </a:spcBef>
                <a:buNone/>
              </a:pPr>
              <a:r>
                <a:rPr lang="en-US" sz="1200">
                  <a:solidFill>
                    <a:srgbClr val="000000"/>
                  </a:solidFill>
                  <a:latin typeface="Helvetica" pitchFamily="34" charset="0"/>
                </a:rPr>
                <a:t>0</a:t>
              </a:r>
            </a:p>
          </p:txBody>
        </p:sp>
        <p:sp>
          <p:nvSpPr>
            <p:cNvPr id="23579" name="Text Box 65"/>
            <p:cNvSpPr txBox="1">
              <a:spLocks noChangeArrowheads="1"/>
            </p:cNvSpPr>
            <p:nvPr/>
          </p:nvSpPr>
          <p:spPr bwMode="auto">
            <a:xfrm>
              <a:off x="1963739" y="3586163"/>
              <a:ext cx="169900" cy="184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3200">
                  <a:solidFill>
                    <a:schemeClr val="tx2"/>
                  </a:solidFill>
                  <a:latin typeface="Arial" charset="0"/>
                </a:defRPr>
              </a:lvl1pPr>
              <a:lvl2pPr marL="742950" indent="-285750">
                <a:defRPr sz="3200">
                  <a:solidFill>
                    <a:schemeClr val="tx2"/>
                  </a:solidFill>
                  <a:latin typeface="Arial" charset="0"/>
                </a:defRPr>
              </a:lvl2pPr>
              <a:lvl3pPr marL="1143000" indent="-228600">
                <a:defRPr sz="3200">
                  <a:solidFill>
                    <a:schemeClr val="tx2"/>
                  </a:solidFill>
                  <a:latin typeface="Arial" charset="0"/>
                </a:defRPr>
              </a:lvl3pPr>
              <a:lvl4pPr marL="1600200" indent="-228600">
                <a:defRPr sz="3200">
                  <a:solidFill>
                    <a:schemeClr val="tx2"/>
                  </a:solidFill>
                  <a:latin typeface="Arial" charset="0"/>
                </a:defRPr>
              </a:lvl4pPr>
              <a:lvl5pPr marL="2057400" indent="-228600">
                <a:defRPr sz="3200">
                  <a:solidFill>
                    <a:schemeClr val="tx2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Arial" charset="0"/>
                </a:defRPr>
              </a:lvl9pPr>
            </a:lstStyle>
            <a:p>
              <a:pPr>
                <a:spcBef>
                  <a:spcPct val="20000"/>
                </a:spcBef>
                <a:buNone/>
              </a:pPr>
              <a:r>
                <a:rPr lang="en-US" sz="1200">
                  <a:solidFill>
                    <a:srgbClr val="000000"/>
                  </a:solidFill>
                  <a:latin typeface="Helvetica" pitchFamily="34" charset="0"/>
                </a:rPr>
                <a:t>50</a:t>
              </a:r>
            </a:p>
          </p:txBody>
        </p:sp>
        <p:sp>
          <p:nvSpPr>
            <p:cNvPr id="23580" name="Text Box 62"/>
            <p:cNvSpPr txBox="1">
              <a:spLocks noChangeArrowheads="1"/>
            </p:cNvSpPr>
            <p:nvPr/>
          </p:nvSpPr>
          <p:spPr bwMode="auto">
            <a:xfrm>
              <a:off x="1879601" y="3060192"/>
              <a:ext cx="254852" cy="184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3200">
                  <a:solidFill>
                    <a:schemeClr val="tx2"/>
                  </a:solidFill>
                  <a:latin typeface="Arial" charset="0"/>
                </a:defRPr>
              </a:lvl1pPr>
              <a:lvl2pPr marL="742950" indent="-285750">
                <a:defRPr sz="3200">
                  <a:solidFill>
                    <a:schemeClr val="tx2"/>
                  </a:solidFill>
                  <a:latin typeface="Arial" charset="0"/>
                </a:defRPr>
              </a:lvl2pPr>
              <a:lvl3pPr marL="1143000" indent="-228600">
                <a:defRPr sz="3200">
                  <a:solidFill>
                    <a:schemeClr val="tx2"/>
                  </a:solidFill>
                  <a:latin typeface="Arial" charset="0"/>
                </a:defRPr>
              </a:lvl3pPr>
              <a:lvl4pPr marL="1600200" indent="-228600">
                <a:defRPr sz="3200">
                  <a:solidFill>
                    <a:schemeClr val="tx2"/>
                  </a:solidFill>
                  <a:latin typeface="Arial" charset="0"/>
                </a:defRPr>
              </a:lvl4pPr>
              <a:lvl5pPr marL="2057400" indent="-228600">
                <a:defRPr sz="3200">
                  <a:solidFill>
                    <a:schemeClr val="tx2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Arial" charset="0"/>
                </a:defRPr>
              </a:lvl9pPr>
            </a:lstStyle>
            <a:p>
              <a:pPr>
                <a:spcBef>
                  <a:spcPct val="20000"/>
                </a:spcBef>
                <a:buNone/>
              </a:pPr>
              <a:r>
                <a:rPr lang="en-US" sz="1200">
                  <a:solidFill>
                    <a:srgbClr val="000000"/>
                  </a:solidFill>
                  <a:latin typeface="Helvetica" pitchFamily="34" charset="0"/>
                </a:rPr>
                <a:t>150</a:t>
              </a:r>
            </a:p>
          </p:txBody>
        </p:sp>
        <p:sp>
          <p:nvSpPr>
            <p:cNvPr id="23581" name="Text Box 7"/>
            <p:cNvSpPr txBox="1">
              <a:spLocks noChangeArrowheads="1"/>
            </p:cNvSpPr>
            <p:nvPr/>
          </p:nvSpPr>
          <p:spPr bwMode="auto">
            <a:xfrm rot="-5400000">
              <a:off x="793112" y="3549158"/>
              <a:ext cx="1827360" cy="2154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3200">
                  <a:solidFill>
                    <a:schemeClr val="tx2"/>
                  </a:solidFill>
                  <a:latin typeface="Arial" charset="0"/>
                </a:defRPr>
              </a:lvl1pPr>
              <a:lvl2pPr marL="742950" indent="-285750">
                <a:defRPr sz="3200">
                  <a:solidFill>
                    <a:schemeClr val="tx2"/>
                  </a:solidFill>
                  <a:latin typeface="Arial" charset="0"/>
                </a:defRPr>
              </a:lvl2pPr>
              <a:lvl3pPr marL="1143000" indent="-228600">
                <a:defRPr sz="3200">
                  <a:solidFill>
                    <a:schemeClr val="tx2"/>
                  </a:solidFill>
                  <a:latin typeface="Arial" charset="0"/>
                </a:defRPr>
              </a:lvl3pPr>
              <a:lvl4pPr marL="1600200" indent="-228600">
                <a:defRPr sz="3200">
                  <a:solidFill>
                    <a:schemeClr val="tx2"/>
                  </a:solidFill>
                  <a:latin typeface="Arial" charset="0"/>
                </a:defRPr>
              </a:lvl4pPr>
              <a:lvl5pPr marL="2057400" indent="-228600">
                <a:defRPr sz="3200">
                  <a:solidFill>
                    <a:schemeClr val="tx2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Arial" charset="0"/>
                </a:defRPr>
              </a:lvl9pPr>
            </a:lstStyle>
            <a:p>
              <a:pPr>
                <a:spcBef>
                  <a:spcPct val="20000"/>
                </a:spcBef>
                <a:buNone/>
              </a:pPr>
              <a:r>
                <a:rPr lang="en-US" sz="1400">
                  <a:solidFill>
                    <a:srgbClr val="000000"/>
                  </a:solidFill>
                  <a:latin typeface="Helvetica" pitchFamily="34" charset="0"/>
                </a:rPr>
                <a:t>Sensor Differences (G)</a:t>
              </a:r>
            </a:p>
          </p:txBody>
        </p:sp>
        <p:pic>
          <p:nvPicPr>
            <p:cNvPr id="23582" name="Picture 2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454" t="37169" r="1878" b="36035"/>
            <a:stretch>
              <a:fillRect/>
            </a:stretch>
          </p:blipFill>
          <p:spPr bwMode="auto">
            <a:xfrm>
              <a:off x="4040982" y="3081337"/>
              <a:ext cx="1865313" cy="12382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23583" name="Group 23"/>
            <p:cNvGrpSpPr>
              <a:grpSpLocks/>
            </p:cNvGrpSpPr>
            <p:nvPr/>
          </p:nvGrpSpPr>
          <p:grpSpPr bwMode="auto">
            <a:xfrm>
              <a:off x="1957347" y="4375204"/>
              <a:ext cx="2085975" cy="1591804"/>
              <a:chOff x="2312988" y="4451350"/>
              <a:chExt cx="2085975" cy="1591804"/>
            </a:xfrm>
          </p:grpSpPr>
          <p:pic>
            <p:nvPicPr>
              <p:cNvPr id="23603" name="Picture 126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398" t="69185" r="1347" b="4260"/>
              <a:stretch>
                <a:fillRect/>
              </a:stretch>
            </p:blipFill>
            <p:spPr bwMode="auto">
              <a:xfrm>
                <a:off x="2506663" y="4451350"/>
                <a:ext cx="1892300" cy="12271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3604" name="Text Box 17"/>
              <p:cNvSpPr txBox="1">
                <a:spLocks noChangeArrowheads="1"/>
              </p:cNvSpPr>
              <p:nvPr/>
            </p:nvSpPr>
            <p:spPr bwMode="auto">
              <a:xfrm>
                <a:off x="2509838" y="5405505"/>
                <a:ext cx="860425" cy="2444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2"/>
                    </a:solidFill>
                    <a:latin typeface="Arial" charset="0"/>
                  </a:defRPr>
                </a:lvl1pPr>
                <a:lvl2pPr marL="742950" indent="-285750">
                  <a:defRPr sz="3200">
                    <a:solidFill>
                      <a:schemeClr val="tx2"/>
                    </a:solidFill>
                    <a:latin typeface="Arial" charset="0"/>
                  </a:defRPr>
                </a:lvl2pPr>
                <a:lvl3pPr marL="1143000" indent="-228600">
                  <a:defRPr sz="3200">
                    <a:solidFill>
                      <a:schemeClr val="tx2"/>
                    </a:solidFill>
                    <a:latin typeface="Arial" charset="0"/>
                  </a:defRPr>
                </a:lvl3pPr>
                <a:lvl4pPr marL="1600200" indent="-228600">
                  <a:defRPr sz="3200">
                    <a:solidFill>
                      <a:schemeClr val="tx2"/>
                    </a:solidFill>
                    <a:latin typeface="Arial" charset="0"/>
                  </a:defRPr>
                </a:lvl4pPr>
                <a:lvl5pPr marL="2057400" indent="-228600">
                  <a:defRPr sz="3200">
                    <a:solidFill>
                      <a:schemeClr val="tx2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2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2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2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2"/>
                    </a:solidFill>
                    <a:latin typeface="Arial" charset="0"/>
                  </a:defRPr>
                </a:lvl9pPr>
              </a:lstStyle>
              <a:p>
                <a:pPr>
                  <a:buNone/>
                </a:pPr>
                <a:r>
                  <a:rPr lang="en-US" sz="1000">
                    <a:solidFill>
                      <a:srgbClr val="000000"/>
                    </a:solidFill>
                  </a:rPr>
                  <a:t>137722</a:t>
                </a:r>
              </a:p>
            </p:txBody>
          </p:sp>
          <p:sp>
            <p:nvSpPr>
              <p:cNvPr id="23605" name="Text Box 39"/>
              <p:cNvSpPr txBox="1">
                <a:spLocks noChangeArrowheads="1"/>
              </p:cNvSpPr>
              <p:nvPr/>
            </p:nvSpPr>
            <p:spPr bwMode="auto">
              <a:xfrm>
                <a:off x="3281363" y="5827713"/>
                <a:ext cx="307745" cy="21544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587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3200">
                    <a:solidFill>
                      <a:schemeClr val="tx2"/>
                    </a:solidFill>
                    <a:latin typeface="Arial" charset="0"/>
                  </a:defRPr>
                </a:lvl1pPr>
                <a:lvl2pPr marL="742950" indent="-285750">
                  <a:defRPr sz="3200">
                    <a:solidFill>
                      <a:schemeClr val="tx2"/>
                    </a:solidFill>
                    <a:latin typeface="Arial" charset="0"/>
                  </a:defRPr>
                </a:lvl2pPr>
                <a:lvl3pPr marL="1143000" indent="-228600">
                  <a:defRPr sz="3200">
                    <a:solidFill>
                      <a:schemeClr val="tx2"/>
                    </a:solidFill>
                    <a:latin typeface="Arial" charset="0"/>
                  </a:defRPr>
                </a:lvl3pPr>
                <a:lvl4pPr marL="1600200" indent="-228600">
                  <a:defRPr sz="3200">
                    <a:solidFill>
                      <a:schemeClr val="tx2"/>
                    </a:solidFill>
                    <a:latin typeface="Arial" charset="0"/>
                  </a:defRPr>
                </a:lvl4pPr>
                <a:lvl5pPr marL="2057400" indent="-228600">
                  <a:defRPr sz="3200">
                    <a:solidFill>
                      <a:schemeClr val="tx2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2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2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2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2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20000"/>
                  </a:spcBef>
                  <a:buNone/>
                </a:pPr>
                <a:r>
                  <a:rPr lang="en-US" sz="1400">
                    <a:solidFill>
                      <a:srgbClr val="000000"/>
                    </a:solidFill>
                    <a:latin typeface="Helvetica" pitchFamily="34" charset="0"/>
                  </a:rPr>
                  <a:t>t (s)</a:t>
                </a:r>
              </a:p>
            </p:txBody>
          </p:sp>
          <p:sp>
            <p:nvSpPr>
              <p:cNvPr id="23606" name="Text Box 160"/>
              <p:cNvSpPr txBox="1">
                <a:spLocks noChangeArrowheads="1"/>
              </p:cNvSpPr>
              <p:nvPr/>
            </p:nvSpPr>
            <p:spPr bwMode="auto">
              <a:xfrm>
                <a:off x="2312988" y="4875213"/>
                <a:ext cx="169900" cy="1846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587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3200">
                    <a:solidFill>
                      <a:schemeClr val="tx2"/>
                    </a:solidFill>
                    <a:latin typeface="Arial" charset="0"/>
                  </a:defRPr>
                </a:lvl1pPr>
                <a:lvl2pPr marL="742950" indent="-285750">
                  <a:defRPr sz="3200">
                    <a:solidFill>
                      <a:schemeClr val="tx2"/>
                    </a:solidFill>
                    <a:latin typeface="Arial" charset="0"/>
                  </a:defRPr>
                </a:lvl2pPr>
                <a:lvl3pPr marL="1143000" indent="-228600">
                  <a:defRPr sz="3200">
                    <a:solidFill>
                      <a:schemeClr val="tx2"/>
                    </a:solidFill>
                    <a:latin typeface="Arial" charset="0"/>
                  </a:defRPr>
                </a:lvl3pPr>
                <a:lvl4pPr marL="1600200" indent="-228600">
                  <a:defRPr sz="3200">
                    <a:solidFill>
                      <a:schemeClr val="tx2"/>
                    </a:solidFill>
                    <a:latin typeface="Arial" charset="0"/>
                  </a:defRPr>
                </a:lvl4pPr>
                <a:lvl5pPr marL="2057400" indent="-228600">
                  <a:defRPr sz="3200">
                    <a:solidFill>
                      <a:schemeClr val="tx2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2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2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2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2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20000"/>
                  </a:spcBef>
                  <a:buNone/>
                </a:pPr>
                <a:r>
                  <a:rPr lang="en-US" sz="1200">
                    <a:solidFill>
                      <a:srgbClr val="000000"/>
                    </a:solidFill>
                    <a:latin typeface="Helvetica" pitchFamily="34" charset="0"/>
                  </a:rPr>
                  <a:t>40</a:t>
                </a:r>
              </a:p>
            </p:txBody>
          </p:sp>
          <p:sp>
            <p:nvSpPr>
              <p:cNvPr id="23607" name="Text Box 161"/>
              <p:cNvSpPr txBox="1">
                <a:spLocks noChangeArrowheads="1"/>
              </p:cNvSpPr>
              <p:nvPr/>
            </p:nvSpPr>
            <p:spPr bwMode="auto">
              <a:xfrm>
                <a:off x="2397125" y="5211763"/>
                <a:ext cx="84951" cy="1846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587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3200">
                    <a:solidFill>
                      <a:schemeClr val="tx2"/>
                    </a:solidFill>
                    <a:latin typeface="Arial" charset="0"/>
                  </a:defRPr>
                </a:lvl1pPr>
                <a:lvl2pPr marL="742950" indent="-285750">
                  <a:defRPr sz="3200">
                    <a:solidFill>
                      <a:schemeClr val="tx2"/>
                    </a:solidFill>
                    <a:latin typeface="Arial" charset="0"/>
                  </a:defRPr>
                </a:lvl2pPr>
                <a:lvl3pPr marL="1143000" indent="-228600">
                  <a:defRPr sz="3200">
                    <a:solidFill>
                      <a:schemeClr val="tx2"/>
                    </a:solidFill>
                    <a:latin typeface="Arial" charset="0"/>
                  </a:defRPr>
                </a:lvl3pPr>
                <a:lvl4pPr marL="1600200" indent="-228600">
                  <a:defRPr sz="3200">
                    <a:solidFill>
                      <a:schemeClr val="tx2"/>
                    </a:solidFill>
                    <a:latin typeface="Arial" charset="0"/>
                  </a:defRPr>
                </a:lvl4pPr>
                <a:lvl5pPr marL="2057400" indent="-228600">
                  <a:defRPr sz="3200">
                    <a:solidFill>
                      <a:schemeClr val="tx2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2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2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2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2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20000"/>
                  </a:spcBef>
                  <a:buNone/>
                </a:pPr>
                <a:r>
                  <a:rPr lang="en-US" sz="1200">
                    <a:solidFill>
                      <a:srgbClr val="000000"/>
                    </a:solidFill>
                    <a:latin typeface="Helvetica" pitchFamily="34" charset="0"/>
                  </a:rPr>
                  <a:t>0</a:t>
                </a:r>
              </a:p>
            </p:txBody>
          </p:sp>
          <p:sp>
            <p:nvSpPr>
              <p:cNvPr id="23608" name="Text Box 165"/>
              <p:cNvSpPr txBox="1">
                <a:spLocks noChangeArrowheads="1"/>
              </p:cNvSpPr>
              <p:nvPr/>
            </p:nvSpPr>
            <p:spPr bwMode="auto">
              <a:xfrm>
                <a:off x="2312988" y="4548188"/>
                <a:ext cx="169900" cy="1846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587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3200">
                    <a:solidFill>
                      <a:schemeClr val="tx2"/>
                    </a:solidFill>
                    <a:latin typeface="Arial" charset="0"/>
                  </a:defRPr>
                </a:lvl1pPr>
                <a:lvl2pPr marL="742950" indent="-285750">
                  <a:defRPr sz="3200">
                    <a:solidFill>
                      <a:schemeClr val="tx2"/>
                    </a:solidFill>
                    <a:latin typeface="Arial" charset="0"/>
                  </a:defRPr>
                </a:lvl2pPr>
                <a:lvl3pPr marL="1143000" indent="-228600">
                  <a:defRPr sz="3200">
                    <a:solidFill>
                      <a:schemeClr val="tx2"/>
                    </a:solidFill>
                    <a:latin typeface="Arial" charset="0"/>
                  </a:defRPr>
                </a:lvl3pPr>
                <a:lvl4pPr marL="1600200" indent="-228600">
                  <a:defRPr sz="3200">
                    <a:solidFill>
                      <a:schemeClr val="tx2"/>
                    </a:solidFill>
                    <a:latin typeface="Arial" charset="0"/>
                  </a:defRPr>
                </a:lvl4pPr>
                <a:lvl5pPr marL="2057400" indent="-228600">
                  <a:defRPr sz="3200">
                    <a:solidFill>
                      <a:schemeClr val="tx2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2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2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2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2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20000"/>
                  </a:spcBef>
                  <a:buNone/>
                </a:pPr>
                <a:r>
                  <a:rPr lang="en-US" sz="1200">
                    <a:solidFill>
                      <a:srgbClr val="000000"/>
                    </a:solidFill>
                    <a:latin typeface="Helvetica" pitchFamily="34" charset="0"/>
                  </a:rPr>
                  <a:t>80</a:t>
                </a:r>
              </a:p>
            </p:txBody>
          </p:sp>
          <p:grpSp>
            <p:nvGrpSpPr>
              <p:cNvPr id="23609" name="Group 166"/>
              <p:cNvGrpSpPr>
                <a:grpSpLocks/>
              </p:cNvGrpSpPr>
              <p:nvPr/>
            </p:nvGrpSpPr>
            <p:grpSpPr bwMode="auto">
              <a:xfrm>
                <a:off x="2359024" y="5676911"/>
                <a:ext cx="1511300" cy="184151"/>
                <a:chOff x="1546" y="2587"/>
                <a:chExt cx="952" cy="116"/>
              </a:xfrm>
            </p:grpSpPr>
            <p:sp>
              <p:nvSpPr>
                <p:cNvPr id="23610" name="Text Box 167"/>
                <p:cNvSpPr txBox="1">
                  <a:spLocks noChangeArrowheads="1"/>
                </p:cNvSpPr>
                <p:nvPr/>
              </p:nvSpPr>
              <p:spPr bwMode="auto">
                <a:xfrm>
                  <a:off x="1546" y="2587"/>
                  <a:ext cx="188" cy="11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587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defRPr sz="3200">
                      <a:solidFill>
                        <a:schemeClr val="tx2"/>
                      </a:solidFill>
                      <a:latin typeface="Arial" charset="0"/>
                    </a:defRPr>
                  </a:lvl1pPr>
                  <a:lvl2pPr marL="742950" indent="-285750">
                    <a:defRPr sz="3200">
                      <a:solidFill>
                        <a:schemeClr val="tx2"/>
                      </a:solidFill>
                      <a:latin typeface="Arial" charset="0"/>
                    </a:defRPr>
                  </a:lvl2pPr>
                  <a:lvl3pPr marL="1143000" indent="-228600">
                    <a:defRPr sz="3200">
                      <a:solidFill>
                        <a:schemeClr val="tx2"/>
                      </a:solidFill>
                      <a:latin typeface="Arial" charset="0"/>
                    </a:defRPr>
                  </a:lvl3pPr>
                  <a:lvl4pPr marL="1600200" indent="-228600">
                    <a:defRPr sz="3200">
                      <a:solidFill>
                        <a:schemeClr val="tx2"/>
                      </a:solidFill>
                      <a:latin typeface="Arial" charset="0"/>
                    </a:defRPr>
                  </a:lvl4pPr>
                  <a:lvl5pPr marL="2057400" indent="-228600">
                    <a:defRPr sz="3200">
                      <a:solidFill>
                        <a:schemeClr val="tx2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2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2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2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2"/>
                      </a:solidFill>
                      <a:latin typeface="Arial" charset="0"/>
                    </a:defRPr>
                  </a:lvl9pPr>
                </a:lstStyle>
                <a:p>
                  <a:pPr>
                    <a:spcBef>
                      <a:spcPct val="20000"/>
                    </a:spcBef>
                    <a:buNone/>
                  </a:pPr>
                  <a:r>
                    <a:rPr lang="en-US" sz="1200">
                      <a:solidFill>
                        <a:srgbClr val="000000"/>
                      </a:solidFill>
                      <a:latin typeface="Helvetica" pitchFamily="34" charset="0"/>
                    </a:rPr>
                    <a:t>0.56</a:t>
                  </a:r>
                </a:p>
              </p:txBody>
            </p:sp>
            <p:sp>
              <p:nvSpPr>
                <p:cNvPr id="23611" name="Text Box 168"/>
                <p:cNvSpPr txBox="1">
                  <a:spLocks noChangeArrowheads="1"/>
                </p:cNvSpPr>
                <p:nvPr/>
              </p:nvSpPr>
              <p:spPr bwMode="auto">
                <a:xfrm>
                  <a:off x="1931" y="2587"/>
                  <a:ext cx="188" cy="11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587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defRPr sz="3200">
                      <a:solidFill>
                        <a:schemeClr val="tx2"/>
                      </a:solidFill>
                      <a:latin typeface="Arial" charset="0"/>
                    </a:defRPr>
                  </a:lvl1pPr>
                  <a:lvl2pPr marL="742950" indent="-285750">
                    <a:defRPr sz="3200">
                      <a:solidFill>
                        <a:schemeClr val="tx2"/>
                      </a:solidFill>
                      <a:latin typeface="Arial" charset="0"/>
                    </a:defRPr>
                  </a:lvl2pPr>
                  <a:lvl3pPr marL="1143000" indent="-228600">
                    <a:defRPr sz="3200">
                      <a:solidFill>
                        <a:schemeClr val="tx2"/>
                      </a:solidFill>
                      <a:latin typeface="Arial" charset="0"/>
                    </a:defRPr>
                  </a:lvl3pPr>
                  <a:lvl4pPr marL="1600200" indent="-228600">
                    <a:defRPr sz="3200">
                      <a:solidFill>
                        <a:schemeClr val="tx2"/>
                      </a:solidFill>
                      <a:latin typeface="Arial" charset="0"/>
                    </a:defRPr>
                  </a:lvl4pPr>
                  <a:lvl5pPr marL="2057400" indent="-228600">
                    <a:defRPr sz="3200">
                      <a:solidFill>
                        <a:schemeClr val="tx2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2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2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2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2"/>
                      </a:solidFill>
                      <a:latin typeface="Arial" charset="0"/>
                    </a:defRPr>
                  </a:lvl9pPr>
                </a:lstStyle>
                <a:p>
                  <a:pPr>
                    <a:spcBef>
                      <a:spcPct val="20000"/>
                    </a:spcBef>
                    <a:buNone/>
                  </a:pPr>
                  <a:r>
                    <a:rPr lang="en-US" sz="1200">
                      <a:solidFill>
                        <a:srgbClr val="000000"/>
                      </a:solidFill>
                      <a:latin typeface="Helvetica" pitchFamily="34" charset="0"/>
                    </a:rPr>
                    <a:t>0.58</a:t>
                  </a:r>
                </a:p>
              </p:txBody>
            </p:sp>
            <p:sp>
              <p:nvSpPr>
                <p:cNvPr id="23612" name="Text Box 169"/>
                <p:cNvSpPr txBox="1">
                  <a:spLocks noChangeArrowheads="1"/>
                </p:cNvSpPr>
                <p:nvPr/>
              </p:nvSpPr>
              <p:spPr bwMode="auto">
                <a:xfrm>
                  <a:off x="2310" y="2587"/>
                  <a:ext cx="188" cy="11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587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defRPr sz="3200">
                      <a:solidFill>
                        <a:schemeClr val="tx2"/>
                      </a:solidFill>
                      <a:latin typeface="Arial" charset="0"/>
                    </a:defRPr>
                  </a:lvl1pPr>
                  <a:lvl2pPr marL="742950" indent="-285750">
                    <a:defRPr sz="3200">
                      <a:solidFill>
                        <a:schemeClr val="tx2"/>
                      </a:solidFill>
                      <a:latin typeface="Arial" charset="0"/>
                    </a:defRPr>
                  </a:lvl2pPr>
                  <a:lvl3pPr marL="1143000" indent="-228600">
                    <a:defRPr sz="3200">
                      <a:solidFill>
                        <a:schemeClr val="tx2"/>
                      </a:solidFill>
                      <a:latin typeface="Arial" charset="0"/>
                    </a:defRPr>
                  </a:lvl3pPr>
                  <a:lvl4pPr marL="1600200" indent="-228600">
                    <a:defRPr sz="3200">
                      <a:solidFill>
                        <a:schemeClr val="tx2"/>
                      </a:solidFill>
                      <a:latin typeface="Arial" charset="0"/>
                    </a:defRPr>
                  </a:lvl4pPr>
                  <a:lvl5pPr marL="2057400" indent="-228600">
                    <a:defRPr sz="3200">
                      <a:solidFill>
                        <a:schemeClr val="tx2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2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2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2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2"/>
                      </a:solidFill>
                      <a:latin typeface="Arial" charset="0"/>
                    </a:defRPr>
                  </a:lvl9pPr>
                </a:lstStyle>
                <a:p>
                  <a:pPr>
                    <a:spcBef>
                      <a:spcPct val="20000"/>
                    </a:spcBef>
                    <a:buNone/>
                  </a:pPr>
                  <a:r>
                    <a:rPr lang="en-US" sz="1200">
                      <a:solidFill>
                        <a:srgbClr val="000000"/>
                      </a:solidFill>
                      <a:latin typeface="Helvetica" pitchFamily="34" charset="0"/>
                    </a:rPr>
                    <a:t>0.60</a:t>
                  </a:r>
                </a:p>
              </p:txBody>
            </p:sp>
          </p:grpSp>
        </p:grpSp>
        <p:grpSp>
          <p:nvGrpSpPr>
            <p:cNvPr id="23584" name="Group 24"/>
            <p:cNvGrpSpPr>
              <a:grpSpLocks/>
            </p:cNvGrpSpPr>
            <p:nvPr/>
          </p:nvGrpSpPr>
          <p:grpSpPr bwMode="auto">
            <a:xfrm>
              <a:off x="3886200" y="4384608"/>
              <a:ext cx="2049462" cy="1587041"/>
              <a:chOff x="6926263" y="4451350"/>
              <a:chExt cx="2049462" cy="1587041"/>
            </a:xfrm>
          </p:grpSpPr>
          <p:pic>
            <p:nvPicPr>
              <p:cNvPr id="23595" name="Picture 217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458" t="69437" r="1433" b="4128"/>
              <a:stretch>
                <a:fillRect/>
              </a:stretch>
            </p:blipFill>
            <p:spPr bwMode="auto">
              <a:xfrm>
                <a:off x="7086600" y="4451350"/>
                <a:ext cx="1881188" cy="12192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3596" name="Text Box 176"/>
              <p:cNvSpPr txBox="1">
                <a:spLocks noChangeArrowheads="1"/>
              </p:cNvSpPr>
              <p:nvPr/>
            </p:nvSpPr>
            <p:spPr bwMode="auto">
              <a:xfrm>
                <a:off x="7077075" y="5384867"/>
                <a:ext cx="860425" cy="2444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2"/>
                    </a:solidFill>
                    <a:latin typeface="Arial" charset="0"/>
                  </a:defRPr>
                </a:lvl1pPr>
                <a:lvl2pPr marL="742950" indent="-285750">
                  <a:defRPr sz="3200">
                    <a:solidFill>
                      <a:schemeClr val="tx2"/>
                    </a:solidFill>
                    <a:latin typeface="Arial" charset="0"/>
                  </a:defRPr>
                </a:lvl2pPr>
                <a:lvl3pPr marL="1143000" indent="-228600">
                  <a:defRPr sz="3200">
                    <a:solidFill>
                      <a:schemeClr val="tx2"/>
                    </a:solidFill>
                    <a:latin typeface="Arial" charset="0"/>
                  </a:defRPr>
                </a:lvl3pPr>
                <a:lvl4pPr marL="1600200" indent="-228600">
                  <a:defRPr sz="3200">
                    <a:solidFill>
                      <a:schemeClr val="tx2"/>
                    </a:solidFill>
                    <a:latin typeface="Arial" charset="0"/>
                  </a:defRPr>
                </a:lvl4pPr>
                <a:lvl5pPr marL="2057400" indent="-228600">
                  <a:defRPr sz="3200">
                    <a:solidFill>
                      <a:schemeClr val="tx2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2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2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2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2"/>
                    </a:solidFill>
                    <a:latin typeface="Arial" charset="0"/>
                  </a:defRPr>
                </a:lvl9pPr>
              </a:lstStyle>
              <a:p>
                <a:pPr>
                  <a:buNone/>
                </a:pPr>
                <a:r>
                  <a:rPr lang="en-US" sz="1000">
                    <a:solidFill>
                      <a:srgbClr val="000000"/>
                    </a:solidFill>
                  </a:rPr>
                  <a:t>137722</a:t>
                </a:r>
              </a:p>
            </p:txBody>
          </p:sp>
          <p:sp>
            <p:nvSpPr>
              <p:cNvPr id="23597" name="Text Box 177"/>
              <p:cNvSpPr txBox="1">
                <a:spLocks noChangeArrowheads="1"/>
              </p:cNvSpPr>
              <p:nvPr/>
            </p:nvSpPr>
            <p:spPr bwMode="auto">
              <a:xfrm>
                <a:off x="7848600" y="5822950"/>
                <a:ext cx="307745" cy="21544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587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3200">
                    <a:solidFill>
                      <a:schemeClr val="tx2"/>
                    </a:solidFill>
                    <a:latin typeface="Arial" charset="0"/>
                  </a:defRPr>
                </a:lvl1pPr>
                <a:lvl2pPr marL="742950" indent="-285750">
                  <a:defRPr sz="3200">
                    <a:solidFill>
                      <a:schemeClr val="tx2"/>
                    </a:solidFill>
                    <a:latin typeface="Arial" charset="0"/>
                  </a:defRPr>
                </a:lvl2pPr>
                <a:lvl3pPr marL="1143000" indent="-228600">
                  <a:defRPr sz="3200">
                    <a:solidFill>
                      <a:schemeClr val="tx2"/>
                    </a:solidFill>
                    <a:latin typeface="Arial" charset="0"/>
                  </a:defRPr>
                </a:lvl3pPr>
                <a:lvl4pPr marL="1600200" indent="-228600">
                  <a:defRPr sz="3200">
                    <a:solidFill>
                      <a:schemeClr val="tx2"/>
                    </a:solidFill>
                    <a:latin typeface="Arial" charset="0"/>
                  </a:defRPr>
                </a:lvl4pPr>
                <a:lvl5pPr marL="2057400" indent="-228600">
                  <a:defRPr sz="3200">
                    <a:solidFill>
                      <a:schemeClr val="tx2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2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2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2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2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20000"/>
                  </a:spcBef>
                  <a:buNone/>
                </a:pPr>
                <a:r>
                  <a:rPr lang="en-US" sz="1400">
                    <a:solidFill>
                      <a:srgbClr val="000000"/>
                    </a:solidFill>
                    <a:latin typeface="Helvetica" pitchFamily="34" charset="0"/>
                  </a:rPr>
                  <a:t>t (s)</a:t>
                </a:r>
              </a:p>
            </p:txBody>
          </p:sp>
          <p:grpSp>
            <p:nvGrpSpPr>
              <p:cNvPr id="23598" name="Group 210"/>
              <p:cNvGrpSpPr>
                <a:grpSpLocks/>
              </p:cNvGrpSpPr>
              <p:nvPr/>
            </p:nvGrpSpPr>
            <p:grpSpPr bwMode="auto">
              <a:xfrm>
                <a:off x="6926263" y="5664211"/>
                <a:ext cx="2049462" cy="184151"/>
                <a:chOff x="1546" y="2587"/>
                <a:chExt cx="1291" cy="116"/>
              </a:xfrm>
            </p:grpSpPr>
            <p:sp>
              <p:nvSpPr>
                <p:cNvPr id="23599" name="Text Box 211"/>
                <p:cNvSpPr txBox="1">
                  <a:spLocks noChangeArrowheads="1"/>
                </p:cNvSpPr>
                <p:nvPr/>
              </p:nvSpPr>
              <p:spPr bwMode="auto">
                <a:xfrm>
                  <a:off x="1546" y="2587"/>
                  <a:ext cx="188" cy="11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587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defRPr sz="3200">
                      <a:solidFill>
                        <a:schemeClr val="tx2"/>
                      </a:solidFill>
                      <a:latin typeface="Arial" charset="0"/>
                    </a:defRPr>
                  </a:lvl1pPr>
                  <a:lvl2pPr marL="742950" indent="-285750">
                    <a:defRPr sz="3200">
                      <a:solidFill>
                        <a:schemeClr val="tx2"/>
                      </a:solidFill>
                      <a:latin typeface="Arial" charset="0"/>
                    </a:defRPr>
                  </a:lvl2pPr>
                  <a:lvl3pPr marL="1143000" indent="-228600">
                    <a:defRPr sz="3200">
                      <a:solidFill>
                        <a:schemeClr val="tx2"/>
                      </a:solidFill>
                      <a:latin typeface="Arial" charset="0"/>
                    </a:defRPr>
                  </a:lvl3pPr>
                  <a:lvl4pPr marL="1600200" indent="-228600">
                    <a:defRPr sz="3200">
                      <a:solidFill>
                        <a:schemeClr val="tx2"/>
                      </a:solidFill>
                      <a:latin typeface="Arial" charset="0"/>
                    </a:defRPr>
                  </a:lvl4pPr>
                  <a:lvl5pPr marL="2057400" indent="-228600">
                    <a:defRPr sz="3200">
                      <a:solidFill>
                        <a:schemeClr val="tx2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2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2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2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2"/>
                      </a:solidFill>
                      <a:latin typeface="Arial" charset="0"/>
                    </a:defRPr>
                  </a:lvl9pPr>
                </a:lstStyle>
                <a:p>
                  <a:pPr>
                    <a:spcBef>
                      <a:spcPct val="20000"/>
                    </a:spcBef>
                    <a:buNone/>
                  </a:pPr>
                  <a:r>
                    <a:rPr lang="en-US" sz="1200">
                      <a:solidFill>
                        <a:srgbClr val="000000"/>
                      </a:solidFill>
                      <a:latin typeface="Helvetica" pitchFamily="34" charset="0"/>
                    </a:rPr>
                    <a:t>0.56</a:t>
                  </a:r>
                </a:p>
              </p:txBody>
            </p:sp>
            <p:sp>
              <p:nvSpPr>
                <p:cNvPr id="23600" name="Text Box 212"/>
                <p:cNvSpPr txBox="1">
                  <a:spLocks noChangeArrowheads="1"/>
                </p:cNvSpPr>
                <p:nvPr/>
              </p:nvSpPr>
              <p:spPr bwMode="auto">
                <a:xfrm>
                  <a:off x="1931" y="2587"/>
                  <a:ext cx="188" cy="11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587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defRPr sz="3200">
                      <a:solidFill>
                        <a:schemeClr val="tx2"/>
                      </a:solidFill>
                      <a:latin typeface="Arial" charset="0"/>
                    </a:defRPr>
                  </a:lvl1pPr>
                  <a:lvl2pPr marL="742950" indent="-285750">
                    <a:defRPr sz="3200">
                      <a:solidFill>
                        <a:schemeClr val="tx2"/>
                      </a:solidFill>
                      <a:latin typeface="Arial" charset="0"/>
                    </a:defRPr>
                  </a:lvl2pPr>
                  <a:lvl3pPr marL="1143000" indent="-228600">
                    <a:defRPr sz="3200">
                      <a:solidFill>
                        <a:schemeClr val="tx2"/>
                      </a:solidFill>
                      <a:latin typeface="Arial" charset="0"/>
                    </a:defRPr>
                  </a:lvl3pPr>
                  <a:lvl4pPr marL="1600200" indent="-228600">
                    <a:defRPr sz="3200">
                      <a:solidFill>
                        <a:schemeClr val="tx2"/>
                      </a:solidFill>
                      <a:latin typeface="Arial" charset="0"/>
                    </a:defRPr>
                  </a:lvl4pPr>
                  <a:lvl5pPr marL="2057400" indent="-228600">
                    <a:defRPr sz="3200">
                      <a:solidFill>
                        <a:schemeClr val="tx2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2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2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2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2"/>
                      </a:solidFill>
                      <a:latin typeface="Arial" charset="0"/>
                    </a:defRPr>
                  </a:lvl9pPr>
                </a:lstStyle>
                <a:p>
                  <a:pPr>
                    <a:spcBef>
                      <a:spcPct val="20000"/>
                    </a:spcBef>
                    <a:buNone/>
                  </a:pPr>
                  <a:r>
                    <a:rPr lang="en-US" sz="1200">
                      <a:solidFill>
                        <a:srgbClr val="000000"/>
                      </a:solidFill>
                      <a:latin typeface="Helvetica" pitchFamily="34" charset="0"/>
                    </a:rPr>
                    <a:t>0.58</a:t>
                  </a:r>
                </a:p>
              </p:txBody>
            </p:sp>
            <p:sp>
              <p:nvSpPr>
                <p:cNvPr id="23601" name="Text Box 213"/>
                <p:cNvSpPr txBox="1">
                  <a:spLocks noChangeArrowheads="1"/>
                </p:cNvSpPr>
                <p:nvPr/>
              </p:nvSpPr>
              <p:spPr bwMode="auto">
                <a:xfrm>
                  <a:off x="2310" y="2587"/>
                  <a:ext cx="188" cy="11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587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defRPr sz="3200">
                      <a:solidFill>
                        <a:schemeClr val="tx2"/>
                      </a:solidFill>
                      <a:latin typeface="Arial" charset="0"/>
                    </a:defRPr>
                  </a:lvl1pPr>
                  <a:lvl2pPr marL="742950" indent="-285750">
                    <a:defRPr sz="3200">
                      <a:solidFill>
                        <a:schemeClr val="tx2"/>
                      </a:solidFill>
                      <a:latin typeface="Arial" charset="0"/>
                    </a:defRPr>
                  </a:lvl2pPr>
                  <a:lvl3pPr marL="1143000" indent="-228600">
                    <a:defRPr sz="3200">
                      <a:solidFill>
                        <a:schemeClr val="tx2"/>
                      </a:solidFill>
                      <a:latin typeface="Arial" charset="0"/>
                    </a:defRPr>
                  </a:lvl3pPr>
                  <a:lvl4pPr marL="1600200" indent="-228600">
                    <a:defRPr sz="3200">
                      <a:solidFill>
                        <a:schemeClr val="tx2"/>
                      </a:solidFill>
                      <a:latin typeface="Arial" charset="0"/>
                    </a:defRPr>
                  </a:lvl4pPr>
                  <a:lvl5pPr marL="2057400" indent="-228600">
                    <a:defRPr sz="3200">
                      <a:solidFill>
                        <a:schemeClr val="tx2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2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2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2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2"/>
                      </a:solidFill>
                      <a:latin typeface="Arial" charset="0"/>
                    </a:defRPr>
                  </a:lvl9pPr>
                </a:lstStyle>
                <a:p>
                  <a:pPr>
                    <a:spcBef>
                      <a:spcPct val="20000"/>
                    </a:spcBef>
                    <a:buNone/>
                  </a:pPr>
                  <a:r>
                    <a:rPr lang="en-US" sz="1200">
                      <a:solidFill>
                        <a:srgbClr val="000000"/>
                      </a:solidFill>
                      <a:latin typeface="Helvetica" pitchFamily="34" charset="0"/>
                    </a:rPr>
                    <a:t>0.60</a:t>
                  </a:r>
                </a:p>
              </p:txBody>
            </p:sp>
            <p:sp>
              <p:nvSpPr>
                <p:cNvPr id="23602" name="Text Box 214"/>
                <p:cNvSpPr txBox="1">
                  <a:spLocks noChangeArrowheads="1"/>
                </p:cNvSpPr>
                <p:nvPr/>
              </p:nvSpPr>
              <p:spPr bwMode="auto">
                <a:xfrm>
                  <a:off x="2649" y="2587"/>
                  <a:ext cx="188" cy="11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587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defRPr sz="3200">
                      <a:solidFill>
                        <a:schemeClr val="tx2"/>
                      </a:solidFill>
                      <a:latin typeface="Arial" charset="0"/>
                    </a:defRPr>
                  </a:lvl1pPr>
                  <a:lvl2pPr marL="742950" indent="-285750">
                    <a:defRPr sz="3200">
                      <a:solidFill>
                        <a:schemeClr val="tx2"/>
                      </a:solidFill>
                      <a:latin typeface="Arial" charset="0"/>
                    </a:defRPr>
                  </a:lvl2pPr>
                  <a:lvl3pPr marL="1143000" indent="-228600">
                    <a:defRPr sz="3200">
                      <a:solidFill>
                        <a:schemeClr val="tx2"/>
                      </a:solidFill>
                      <a:latin typeface="Arial" charset="0"/>
                    </a:defRPr>
                  </a:lvl3pPr>
                  <a:lvl4pPr marL="1600200" indent="-228600">
                    <a:defRPr sz="3200">
                      <a:solidFill>
                        <a:schemeClr val="tx2"/>
                      </a:solidFill>
                      <a:latin typeface="Arial" charset="0"/>
                    </a:defRPr>
                  </a:lvl4pPr>
                  <a:lvl5pPr marL="2057400" indent="-228600">
                    <a:defRPr sz="3200">
                      <a:solidFill>
                        <a:schemeClr val="tx2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2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2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2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2"/>
                      </a:solidFill>
                      <a:latin typeface="Arial" charset="0"/>
                    </a:defRPr>
                  </a:lvl9pPr>
                </a:lstStyle>
                <a:p>
                  <a:pPr>
                    <a:spcBef>
                      <a:spcPct val="20000"/>
                    </a:spcBef>
                    <a:buNone/>
                  </a:pPr>
                  <a:r>
                    <a:rPr lang="en-US" sz="1200">
                      <a:solidFill>
                        <a:srgbClr val="000000"/>
                      </a:solidFill>
                      <a:latin typeface="Helvetica" pitchFamily="34" charset="0"/>
                    </a:rPr>
                    <a:t>0.62</a:t>
                  </a:r>
                </a:p>
              </p:txBody>
            </p:sp>
          </p:grpSp>
        </p:grpSp>
        <p:sp>
          <p:nvSpPr>
            <p:cNvPr id="23585" name="Text Box 12"/>
            <p:cNvSpPr txBox="1">
              <a:spLocks noChangeArrowheads="1"/>
            </p:cNvSpPr>
            <p:nvPr/>
          </p:nvSpPr>
          <p:spPr bwMode="auto">
            <a:xfrm>
              <a:off x="4121321" y="1898904"/>
              <a:ext cx="809625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2"/>
                  </a:solidFill>
                  <a:latin typeface="Arial" charset="0"/>
                </a:defRPr>
              </a:lvl1pPr>
              <a:lvl2pPr marL="742950" indent="-285750">
                <a:defRPr sz="3200">
                  <a:solidFill>
                    <a:schemeClr val="tx2"/>
                  </a:solidFill>
                  <a:latin typeface="Arial" charset="0"/>
                </a:defRPr>
              </a:lvl2pPr>
              <a:lvl3pPr marL="1143000" indent="-228600">
                <a:defRPr sz="3200">
                  <a:solidFill>
                    <a:schemeClr val="tx2"/>
                  </a:solidFill>
                  <a:latin typeface="Arial" charset="0"/>
                </a:defRPr>
              </a:lvl3pPr>
              <a:lvl4pPr marL="1600200" indent="-228600">
                <a:defRPr sz="3200">
                  <a:solidFill>
                    <a:schemeClr val="tx2"/>
                  </a:solidFill>
                  <a:latin typeface="Arial" charset="0"/>
                </a:defRPr>
              </a:lvl4pPr>
              <a:lvl5pPr marL="2057400" indent="-228600">
                <a:defRPr sz="3200">
                  <a:solidFill>
                    <a:schemeClr val="tx2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Arial" charset="0"/>
                </a:defRPr>
              </a:lvl9pPr>
            </a:lstStyle>
            <a:p>
              <a:pPr>
                <a:buNone/>
              </a:pPr>
              <a:r>
                <a:rPr lang="en-US" sz="1400">
                  <a:latin typeface="Symbol" pitchFamily="18" charset="2"/>
                </a:rPr>
                <a:t>d</a:t>
              </a:r>
              <a:r>
                <a:rPr lang="en-US" sz="1400">
                  <a:cs typeface="Arial" charset="0"/>
                </a:rPr>
                <a:t>B</a:t>
              </a:r>
              <a:r>
                <a:rPr lang="en-US" sz="1400" baseline="-25000">
                  <a:cs typeface="Arial" charset="0"/>
                </a:rPr>
                <a:t>p</a:t>
              </a:r>
              <a:r>
                <a:rPr lang="en-US" sz="1400" baseline="30000">
                  <a:cs typeface="Arial" charset="0"/>
                </a:rPr>
                <a:t>180</a:t>
              </a:r>
            </a:p>
          </p:txBody>
        </p:sp>
        <p:sp>
          <p:nvSpPr>
            <p:cNvPr id="23586" name="Text Box 12"/>
            <p:cNvSpPr txBox="1">
              <a:spLocks noChangeArrowheads="1"/>
            </p:cNvSpPr>
            <p:nvPr/>
          </p:nvSpPr>
          <p:spPr bwMode="auto">
            <a:xfrm>
              <a:off x="2202714" y="3151385"/>
              <a:ext cx="809625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2"/>
                  </a:solidFill>
                  <a:latin typeface="Arial" charset="0"/>
                </a:defRPr>
              </a:lvl1pPr>
              <a:lvl2pPr marL="742950" indent="-285750">
                <a:defRPr sz="3200">
                  <a:solidFill>
                    <a:schemeClr val="tx2"/>
                  </a:solidFill>
                  <a:latin typeface="Arial" charset="0"/>
                </a:defRPr>
              </a:lvl2pPr>
              <a:lvl3pPr marL="1143000" indent="-228600">
                <a:defRPr sz="3200">
                  <a:solidFill>
                    <a:schemeClr val="tx2"/>
                  </a:solidFill>
                  <a:latin typeface="Arial" charset="0"/>
                </a:defRPr>
              </a:lvl3pPr>
              <a:lvl4pPr marL="1600200" indent="-228600">
                <a:defRPr sz="3200">
                  <a:solidFill>
                    <a:schemeClr val="tx2"/>
                  </a:solidFill>
                  <a:latin typeface="Arial" charset="0"/>
                </a:defRPr>
              </a:lvl4pPr>
              <a:lvl5pPr marL="2057400" indent="-228600">
                <a:defRPr sz="3200">
                  <a:solidFill>
                    <a:schemeClr val="tx2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Arial" charset="0"/>
                </a:defRPr>
              </a:lvl9pPr>
            </a:lstStyle>
            <a:p>
              <a:pPr>
                <a:buNone/>
              </a:pPr>
              <a:r>
                <a:rPr lang="en-US" sz="1400">
                  <a:latin typeface="Symbol" pitchFamily="18" charset="2"/>
                </a:rPr>
                <a:t>d</a:t>
              </a:r>
              <a:r>
                <a:rPr lang="en-US" sz="1400">
                  <a:cs typeface="Arial" charset="0"/>
                </a:rPr>
                <a:t>B</a:t>
              </a:r>
              <a:r>
                <a:rPr lang="en-US" sz="1400" baseline="-25000">
                  <a:cs typeface="Arial" charset="0"/>
                </a:rPr>
                <a:t>p</a:t>
              </a:r>
              <a:r>
                <a:rPr lang="en-US" sz="1400" baseline="30000">
                  <a:cs typeface="Arial" charset="0"/>
                </a:rPr>
                <a:t>90</a:t>
              </a:r>
            </a:p>
          </p:txBody>
        </p:sp>
        <p:sp>
          <p:nvSpPr>
            <p:cNvPr id="23587" name="Text Box 12"/>
            <p:cNvSpPr txBox="1">
              <a:spLocks noChangeArrowheads="1"/>
            </p:cNvSpPr>
            <p:nvPr/>
          </p:nvSpPr>
          <p:spPr bwMode="auto">
            <a:xfrm>
              <a:off x="4118871" y="3151385"/>
              <a:ext cx="809625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2"/>
                  </a:solidFill>
                  <a:latin typeface="Arial" charset="0"/>
                </a:defRPr>
              </a:lvl1pPr>
              <a:lvl2pPr marL="742950" indent="-285750">
                <a:defRPr sz="3200">
                  <a:solidFill>
                    <a:schemeClr val="tx2"/>
                  </a:solidFill>
                  <a:latin typeface="Arial" charset="0"/>
                </a:defRPr>
              </a:lvl2pPr>
              <a:lvl3pPr marL="1143000" indent="-228600">
                <a:defRPr sz="3200">
                  <a:solidFill>
                    <a:schemeClr val="tx2"/>
                  </a:solidFill>
                  <a:latin typeface="Arial" charset="0"/>
                </a:defRPr>
              </a:lvl3pPr>
              <a:lvl4pPr marL="1600200" indent="-228600">
                <a:defRPr sz="3200">
                  <a:solidFill>
                    <a:schemeClr val="tx2"/>
                  </a:solidFill>
                  <a:latin typeface="Arial" charset="0"/>
                </a:defRPr>
              </a:lvl4pPr>
              <a:lvl5pPr marL="2057400" indent="-228600">
                <a:defRPr sz="3200">
                  <a:solidFill>
                    <a:schemeClr val="tx2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Arial" charset="0"/>
                </a:defRPr>
              </a:lvl9pPr>
            </a:lstStyle>
            <a:p>
              <a:pPr>
                <a:buNone/>
              </a:pPr>
              <a:r>
                <a:rPr lang="en-US" sz="1400">
                  <a:latin typeface="Symbol" pitchFamily="18" charset="2"/>
                </a:rPr>
                <a:t>d</a:t>
              </a:r>
              <a:r>
                <a:rPr lang="en-US" sz="1400">
                  <a:cs typeface="Arial" charset="0"/>
                </a:rPr>
                <a:t>B</a:t>
              </a:r>
              <a:r>
                <a:rPr lang="en-US" sz="1400" baseline="-25000">
                  <a:cs typeface="Arial" charset="0"/>
                </a:rPr>
                <a:t>p</a:t>
              </a:r>
              <a:r>
                <a:rPr lang="en-US" sz="1400" baseline="30000">
                  <a:cs typeface="Arial" charset="0"/>
                </a:rPr>
                <a:t>90</a:t>
              </a:r>
            </a:p>
          </p:txBody>
        </p:sp>
        <p:cxnSp>
          <p:nvCxnSpPr>
            <p:cNvPr id="29" name="Straight Connector 28"/>
            <p:cNvCxnSpPr/>
            <p:nvPr/>
          </p:nvCxnSpPr>
          <p:spPr>
            <a:xfrm flipH="1">
              <a:off x="2022888" y="4337008"/>
              <a:ext cx="3996912" cy="0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589" name="Text Box 7"/>
            <p:cNvSpPr txBox="1">
              <a:spLocks noChangeArrowheads="1"/>
            </p:cNvSpPr>
            <p:nvPr/>
          </p:nvSpPr>
          <p:spPr bwMode="auto">
            <a:xfrm>
              <a:off x="3681453" y="1954601"/>
              <a:ext cx="218008" cy="2154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3200">
                  <a:solidFill>
                    <a:schemeClr val="tx2"/>
                  </a:solidFill>
                  <a:latin typeface="Arial" charset="0"/>
                </a:defRPr>
              </a:lvl1pPr>
              <a:lvl2pPr marL="742950" indent="-285750">
                <a:defRPr sz="3200">
                  <a:solidFill>
                    <a:schemeClr val="tx2"/>
                  </a:solidFill>
                  <a:latin typeface="Arial" charset="0"/>
                </a:defRPr>
              </a:lvl2pPr>
              <a:lvl3pPr marL="1143000" indent="-228600">
                <a:defRPr sz="3200">
                  <a:solidFill>
                    <a:schemeClr val="tx2"/>
                  </a:solidFill>
                  <a:latin typeface="Arial" charset="0"/>
                </a:defRPr>
              </a:lvl3pPr>
              <a:lvl4pPr marL="1600200" indent="-228600">
                <a:defRPr sz="3200">
                  <a:solidFill>
                    <a:schemeClr val="tx2"/>
                  </a:solidFill>
                  <a:latin typeface="Arial" charset="0"/>
                </a:defRPr>
              </a:lvl4pPr>
              <a:lvl5pPr marL="2057400" indent="-228600">
                <a:defRPr sz="3200">
                  <a:solidFill>
                    <a:schemeClr val="tx2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Arial" charset="0"/>
                </a:defRPr>
              </a:lvl9pPr>
            </a:lstStyle>
            <a:p>
              <a:pPr>
                <a:spcBef>
                  <a:spcPct val="20000"/>
                </a:spcBef>
                <a:buNone/>
              </a:pPr>
              <a:r>
                <a:rPr lang="en-US" sz="1400">
                  <a:solidFill>
                    <a:srgbClr val="000000"/>
                  </a:solidFill>
                  <a:latin typeface="Helvetica" pitchFamily="34" charset="0"/>
                </a:rPr>
                <a:t>(a)</a:t>
              </a:r>
            </a:p>
          </p:txBody>
        </p:sp>
        <p:sp>
          <p:nvSpPr>
            <p:cNvPr id="23590" name="Text Box 7"/>
            <p:cNvSpPr txBox="1">
              <a:spLocks noChangeArrowheads="1"/>
            </p:cNvSpPr>
            <p:nvPr/>
          </p:nvSpPr>
          <p:spPr bwMode="auto">
            <a:xfrm>
              <a:off x="5581143" y="1954601"/>
              <a:ext cx="218008" cy="2154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3200">
                  <a:solidFill>
                    <a:schemeClr val="tx2"/>
                  </a:solidFill>
                  <a:latin typeface="Arial" charset="0"/>
                </a:defRPr>
              </a:lvl1pPr>
              <a:lvl2pPr marL="742950" indent="-285750">
                <a:defRPr sz="3200">
                  <a:solidFill>
                    <a:schemeClr val="tx2"/>
                  </a:solidFill>
                  <a:latin typeface="Arial" charset="0"/>
                </a:defRPr>
              </a:lvl2pPr>
              <a:lvl3pPr marL="1143000" indent="-228600">
                <a:defRPr sz="3200">
                  <a:solidFill>
                    <a:schemeClr val="tx2"/>
                  </a:solidFill>
                  <a:latin typeface="Arial" charset="0"/>
                </a:defRPr>
              </a:lvl3pPr>
              <a:lvl4pPr marL="1600200" indent="-228600">
                <a:defRPr sz="3200">
                  <a:solidFill>
                    <a:schemeClr val="tx2"/>
                  </a:solidFill>
                  <a:latin typeface="Arial" charset="0"/>
                </a:defRPr>
              </a:lvl4pPr>
              <a:lvl5pPr marL="2057400" indent="-228600">
                <a:defRPr sz="3200">
                  <a:solidFill>
                    <a:schemeClr val="tx2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Arial" charset="0"/>
                </a:defRPr>
              </a:lvl9pPr>
            </a:lstStyle>
            <a:p>
              <a:pPr>
                <a:spcBef>
                  <a:spcPct val="20000"/>
                </a:spcBef>
                <a:buNone/>
              </a:pPr>
              <a:r>
                <a:rPr lang="en-US" sz="1400">
                  <a:solidFill>
                    <a:srgbClr val="000000"/>
                  </a:solidFill>
                  <a:latin typeface="Helvetica" pitchFamily="34" charset="0"/>
                </a:rPr>
                <a:t>(b)</a:t>
              </a:r>
            </a:p>
          </p:txBody>
        </p:sp>
        <p:sp>
          <p:nvSpPr>
            <p:cNvPr id="23591" name="Text Box 7"/>
            <p:cNvSpPr txBox="1">
              <a:spLocks noChangeArrowheads="1"/>
            </p:cNvSpPr>
            <p:nvPr/>
          </p:nvSpPr>
          <p:spPr bwMode="auto">
            <a:xfrm>
              <a:off x="3681453" y="4456045"/>
              <a:ext cx="208390" cy="2154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3200">
                  <a:solidFill>
                    <a:schemeClr val="tx2"/>
                  </a:solidFill>
                  <a:latin typeface="Arial" charset="0"/>
                </a:defRPr>
              </a:lvl1pPr>
              <a:lvl2pPr marL="742950" indent="-285750">
                <a:defRPr sz="3200">
                  <a:solidFill>
                    <a:schemeClr val="tx2"/>
                  </a:solidFill>
                  <a:latin typeface="Arial" charset="0"/>
                </a:defRPr>
              </a:lvl2pPr>
              <a:lvl3pPr marL="1143000" indent="-228600">
                <a:defRPr sz="3200">
                  <a:solidFill>
                    <a:schemeClr val="tx2"/>
                  </a:solidFill>
                  <a:latin typeface="Arial" charset="0"/>
                </a:defRPr>
              </a:lvl3pPr>
              <a:lvl4pPr marL="1600200" indent="-228600">
                <a:defRPr sz="3200">
                  <a:solidFill>
                    <a:schemeClr val="tx2"/>
                  </a:solidFill>
                  <a:latin typeface="Arial" charset="0"/>
                </a:defRPr>
              </a:lvl4pPr>
              <a:lvl5pPr marL="2057400" indent="-228600">
                <a:defRPr sz="3200">
                  <a:solidFill>
                    <a:schemeClr val="tx2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Arial" charset="0"/>
                </a:defRPr>
              </a:lvl9pPr>
            </a:lstStyle>
            <a:p>
              <a:pPr>
                <a:spcBef>
                  <a:spcPct val="20000"/>
                </a:spcBef>
                <a:buNone/>
              </a:pPr>
              <a:r>
                <a:rPr lang="en-US" sz="1400">
                  <a:solidFill>
                    <a:srgbClr val="000000"/>
                  </a:solidFill>
                  <a:latin typeface="Helvetica" pitchFamily="34" charset="0"/>
                </a:rPr>
                <a:t>(c)</a:t>
              </a:r>
            </a:p>
          </p:txBody>
        </p:sp>
        <p:sp>
          <p:nvSpPr>
            <p:cNvPr id="23592" name="Text Box 7"/>
            <p:cNvSpPr txBox="1">
              <a:spLocks noChangeArrowheads="1"/>
            </p:cNvSpPr>
            <p:nvPr/>
          </p:nvSpPr>
          <p:spPr bwMode="auto">
            <a:xfrm>
              <a:off x="5581143" y="4456045"/>
              <a:ext cx="218008" cy="2154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3200">
                  <a:solidFill>
                    <a:schemeClr val="tx2"/>
                  </a:solidFill>
                  <a:latin typeface="Arial" charset="0"/>
                </a:defRPr>
              </a:lvl1pPr>
              <a:lvl2pPr marL="742950" indent="-285750">
                <a:defRPr sz="3200">
                  <a:solidFill>
                    <a:schemeClr val="tx2"/>
                  </a:solidFill>
                  <a:latin typeface="Arial" charset="0"/>
                </a:defRPr>
              </a:lvl2pPr>
              <a:lvl3pPr marL="1143000" indent="-228600">
                <a:defRPr sz="3200">
                  <a:solidFill>
                    <a:schemeClr val="tx2"/>
                  </a:solidFill>
                  <a:latin typeface="Arial" charset="0"/>
                </a:defRPr>
              </a:lvl3pPr>
              <a:lvl4pPr marL="1600200" indent="-228600">
                <a:defRPr sz="3200">
                  <a:solidFill>
                    <a:schemeClr val="tx2"/>
                  </a:solidFill>
                  <a:latin typeface="Arial" charset="0"/>
                </a:defRPr>
              </a:lvl4pPr>
              <a:lvl5pPr marL="2057400" indent="-228600">
                <a:defRPr sz="3200">
                  <a:solidFill>
                    <a:schemeClr val="tx2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Arial" charset="0"/>
                </a:defRPr>
              </a:lvl9pPr>
            </a:lstStyle>
            <a:p>
              <a:pPr>
                <a:spcBef>
                  <a:spcPct val="20000"/>
                </a:spcBef>
                <a:buNone/>
              </a:pPr>
              <a:r>
                <a:rPr lang="en-US" sz="1400">
                  <a:solidFill>
                    <a:srgbClr val="000000"/>
                  </a:solidFill>
                  <a:latin typeface="Helvetica" pitchFamily="34" charset="0"/>
                </a:rPr>
                <a:t>(d)</a:t>
              </a:r>
            </a:p>
          </p:txBody>
        </p:sp>
        <p:sp>
          <p:nvSpPr>
            <p:cNvPr id="23593" name="Text Box 12"/>
            <p:cNvSpPr txBox="1">
              <a:spLocks noChangeArrowheads="1"/>
            </p:cNvSpPr>
            <p:nvPr/>
          </p:nvSpPr>
          <p:spPr bwMode="auto">
            <a:xfrm>
              <a:off x="2209800" y="4468970"/>
              <a:ext cx="809625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2"/>
                  </a:solidFill>
                  <a:latin typeface="Arial" charset="0"/>
                </a:defRPr>
              </a:lvl1pPr>
              <a:lvl2pPr marL="742950" indent="-285750">
                <a:defRPr sz="3200">
                  <a:solidFill>
                    <a:schemeClr val="tx2"/>
                  </a:solidFill>
                  <a:latin typeface="Arial" charset="0"/>
                </a:defRPr>
              </a:lvl2pPr>
              <a:lvl3pPr marL="1143000" indent="-228600">
                <a:defRPr sz="3200">
                  <a:solidFill>
                    <a:schemeClr val="tx2"/>
                  </a:solidFill>
                  <a:latin typeface="Arial" charset="0"/>
                </a:defRPr>
              </a:lvl3pPr>
              <a:lvl4pPr marL="1600200" indent="-228600">
                <a:defRPr sz="3200">
                  <a:solidFill>
                    <a:schemeClr val="tx2"/>
                  </a:solidFill>
                  <a:latin typeface="Arial" charset="0"/>
                </a:defRPr>
              </a:lvl4pPr>
              <a:lvl5pPr marL="2057400" indent="-228600">
                <a:defRPr sz="3200">
                  <a:solidFill>
                    <a:schemeClr val="tx2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Arial" charset="0"/>
                </a:defRPr>
              </a:lvl9pPr>
            </a:lstStyle>
            <a:p>
              <a:pPr>
                <a:buNone/>
              </a:pPr>
              <a:r>
                <a:rPr lang="en-US" sz="1400">
                  <a:latin typeface="Symbol" pitchFamily="18" charset="2"/>
                </a:rPr>
                <a:t>d</a:t>
              </a:r>
              <a:r>
                <a:rPr lang="en-US" sz="1400">
                  <a:cs typeface="Arial" charset="0"/>
                </a:rPr>
                <a:t>B</a:t>
              </a:r>
              <a:r>
                <a:rPr lang="en-US" sz="1400" baseline="-25000">
                  <a:cs typeface="Arial" charset="0"/>
                </a:rPr>
                <a:t>p</a:t>
              </a:r>
              <a:r>
                <a:rPr lang="en-US" sz="1400" baseline="30000">
                  <a:cs typeface="Arial" charset="0"/>
                </a:rPr>
                <a:t>90</a:t>
              </a:r>
            </a:p>
          </p:txBody>
        </p:sp>
        <p:sp>
          <p:nvSpPr>
            <p:cNvPr id="23594" name="Text Box 12"/>
            <p:cNvSpPr txBox="1">
              <a:spLocks noChangeArrowheads="1"/>
            </p:cNvSpPr>
            <p:nvPr/>
          </p:nvSpPr>
          <p:spPr bwMode="auto">
            <a:xfrm>
              <a:off x="4125957" y="4468970"/>
              <a:ext cx="809625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2"/>
                  </a:solidFill>
                  <a:latin typeface="Arial" charset="0"/>
                </a:defRPr>
              </a:lvl1pPr>
              <a:lvl2pPr marL="742950" indent="-285750">
                <a:defRPr sz="3200">
                  <a:solidFill>
                    <a:schemeClr val="tx2"/>
                  </a:solidFill>
                  <a:latin typeface="Arial" charset="0"/>
                </a:defRPr>
              </a:lvl2pPr>
              <a:lvl3pPr marL="1143000" indent="-228600">
                <a:defRPr sz="3200">
                  <a:solidFill>
                    <a:schemeClr val="tx2"/>
                  </a:solidFill>
                  <a:latin typeface="Arial" charset="0"/>
                </a:defRPr>
              </a:lvl3pPr>
              <a:lvl4pPr marL="1600200" indent="-228600">
                <a:defRPr sz="3200">
                  <a:solidFill>
                    <a:schemeClr val="tx2"/>
                  </a:solidFill>
                  <a:latin typeface="Arial" charset="0"/>
                </a:defRPr>
              </a:lvl4pPr>
              <a:lvl5pPr marL="2057400" indent="-228600">
                <a:defRPr sz="3200">
                  <a:solidFill>
                    <a:schemeClr val="tx2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Arial" charset="0"/>
                </a:defRPr>
              </a:lvl9pPr>
            </a:lstStyle>
            <a:p>
              <a:pPr>
                <a:buNone/>
              </a:pPr>
              <a:r>
                <a:rPr lang="en-US" sz="1400">
                  <a:latin typeface="Symbol" pitchFamily="18" charset="2"/>
                </a:rPr>
                <a:t>d</a:t>
              </a:r>
              <a:r>
                <a:rPr lang="en-US" sz="1400">
                  <a:cs typeface="Arial" charset="0"/>
                </a:rPr>
                <a:t>B</a:t>
              </a:r>
              <a:r>
                <a:rPr lang="en-US" sz="1400" baseline="-25000">
                  <a:cs typeface="Arial" charset="0"/>
                </a:rPr>
                <a:t>p</a:t>
              </a:r>
              <a:r>
                <a:rPr lang="en-US" sz="1400" baseline="30000">
                  <a:cs typeface="Arial" charset="0"/>
                </a:rPr>
                <a:t>90</a:t>
              </a:r>
            </a:p>
          </p:txBody>
        </p:sp>
      </p:grpSp>
      <p:sp>
        <p:nvSpPr>
          <p:cNvPr id="23559" name="Text Box 5"/>
          <p:cNvSpPr txBox="1">
            <a:spLocks noChangeArrowheads="1"/>
          </p:cNvSpPr>
          <p:nvPr/>
        </p:nvSpPr>
        <p:spPr bwMode="auto">
          <a:xfrm>
            <a:off x="163513" y="5933186"/>
            <a:ext cx="139974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buNone/>
            </a:pPr>
            <a:r>
              <a:rPr lang="en-US" sz="1400" u="sng" dirty="0">
                <a:solidFill>
                  <a:srgbClr val="0000FF"/>
                </a:solidFill>
              </a:rPr>
              <a:t>No NBI Port (c)</a:t>
            </a:r>
          </a:p>
        </p:txBody>
      </p:sp>
      <p:sp>
        <p:nvSpPr>
          <p:cNvPr id="23560" name="Text Box 5"/>
          <p:cNvSpPr txBox="1">
            <a:spLocks noChangeArrowheads="1"/>
          </p:cNvSpPr>
          <p:nvPr/>
        </p:nvSpPr>
        <p:spPr bwMode="auto">
          <a:xfrm>
            <a:off x="1844675" y="5980173"/>
            <a:ext cx="153920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buNone/>
            </a:pPr>
            <a:r>
              <a:rPr lang="en-US" sz="1400" u="sng" dirty="0">
                <a:solidFill>
                  <a:srgbClr val="0000FF"/>
                </a:solidFill>
              </a:rPr>
              <a:t>With NBI Port (d)</a:t>
            </a:r>
          </a:p>
        </p:txBody>
      </p:sp>
      <p:cxnSp>
        <p:nvCxnSpPr>
          <p:cNvPr id="56" name="Straight Arrow Connector 55"/>
          <p:cNvCxnSpPr/>
          <p:nvPr/>
        </p:nvCxnSpPr>
        <p:spPr>
          <a:xfrm flipV="1">
            <a:off x="2949575" y="5745163"/>
            <a:ext cx="463550" cy="263525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flipV="1">
            <a:off x="879475" y="5745099"/>
            <a:ext cx="487363" cy="206375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63" name="Text Box 5"/>
          <p:cNvSpPr txBox="1">
            <a:spLocks noChangeArrowheads="1"/>
          </p:cNvSpPr>
          <p:nvPr/>
        </p:nvSpPr>
        <p:spPr bwMode="auto">
          <a:xfrm>
            <a:off x="846138" y="1398588"/>
            <a:ext cx="2076450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buNone/>
            </a:pPr>
            <a:r>
              <a:rPr lang="en-US" sz="1400" u="sng">
                <a:solidFill>
                  <a:srgbClr val="0000FF"/>
                </a:solidFill>
              </a:rPr>
              <a:t>2 States (similar to PID)</a:t>
            </a:r>
          </a:p>
        </p:txBody>
      </p:sp>
      <p:pic>
        <p:nvPicPr>
          <p:cNvPr id="2356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362548"/>
            <a:ext cx="1862138" cy="203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1594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 topics related to model-based RWM state-space control (RWMSC)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034" y="990600"/>
            <a:ext cx="8763000" cy="5486400"/>
          </a:xfrm>
        </p:spPr>
        <p:txBody>
          <a:bodyPr/>
          <a:lstStyle/>
          <a:p>
            <a:r>
              <a:rPr lang="en-US" dirty="0" smtClean="0"/>
              <a:t>Present NSTX RWMSC will be upgraded by the Columbia U. group for NSTX-U</a:t>
            </a:r>
          </a:p>
          <a:p>
            <a:pPr lvl="1"/>
            <a:r>
              <a:rPr lang="en-US" dirty="0" smtClean="0"/>
              <a:t>Upgrade includes independent control of present 6 RWM coils on NSTX-U, multi-mode control capability (n = 1 – 3), upgrade path to NCC, etc.</a:t>
            </a:r>
          </a:p>
          <a:p>
            <a:r>
              <a:rPr lang="en-US" dirty="0" smtClean="0"/>
              <a:t>Can real-time plasma response model be expanded?</a:t>
            </a:r>
          </a:p>
          <a:p>
            <a:pPr lvl="1"/>
            <a:r>
              <a:rPr lang="en-US" dirty="0" smtClean="0"/>
              <a:t>Present model is the Boozer (s, </a:t>
            </a:r>
            <a:r>
              <a:rPr lang="en-US" dirty="0" smtClean="0">
                <a:latin typeface="Symbol" panose="05050102010706020507" pitchFamily="18" charset="2"/>
              </a:rPr>
              <a:t>a</a:t>
            </a:r>
            <a:r>
              <a:rPr lang="en-US" dirty="0" smtClean="0"/>
              <a:t>) model</a:t>
            </a:r>
          </a:p>
          <a:p>
            <a:pPr lvl="2"/>
            <a:r>
              <a:rPr lang="en-US" dirty="0" smtClean="0"/>
              <a:t>E.g. kinetic stabilization effects can be included directly through this model</a:t>
            </a:r>
          </a:p>
          <a:p>
            <a:pPr lvl="2"/>
            <a:r>
              <a:rPr lang="en-US" dirty="0" smtClean="0"/>
              <a:t>However, basic </a:t>
            </a:r>
            <a:r>
              <a:rPr lang="en-US" dirty="0" err="1" smtClean="0"/>
              <a:t>eigenfunctions</a:t>
            </a:r>
            <a:r>
              <a:rPr lang="en-US" dirty="0" smtClean="0"/>
              <a:t> are chosen a priori and are then altered by this response model. Can this specification be made more generally?</a:t>
            </a:r>
          </a:p>
          <a:p>
            <a:pPr lvl="1"/>
            <a:r>
              <a:rPr lang="en-US" dirty="0" smtClean="0"/>
              <a:t>Present modes and plasma response model are for ideal linear </a:t>
            </a:r>
            <a:r>
              <a:rPr lang="en-US" dirty="0" err="1" smtClean="0"/>
              <a:t>eigenfunctions</a:t>
            </a:r>
            <a:r>
              <a:rPr lang="en-US" dirty="0" smtClean="0"/>
              <a:t>. Can more general </a:t>
            </a:r>
            <a:r>
              <a:rPr lang="en-US" dirty="0" err="1" smtClean="0"/>
              <a:t>eigenfunctions</a:t>
            </a:r>
            <a:r>
              <a:rPr lang="en-US" dirty="0" smtClean="0"/>
              <a:t> be specified? (e.g. non-linear saturated?)</a:t>
            </a:r>
          </a:p>
          <a:p>
            <a:pPr lvl="2"/>
            <a:r>
              <a:rPr lang="en-US" dirty="0" smtClean="0"/>
              <a:t>What would be the appropriate plasma response model in this case?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EC5A36-D8B3-4598-A389-D6CAC395108F}" type="slidenum">
              <a:rPr lang="en-US" smtClean="0">
                <a:solidFill>
                  <a:srgbClr val="3333CC"/>
                </a:solidFill>
              </a:rPr>
              <a:pPr/>
              <a:t>13</a:t>
            </a:fld>
            <a:endParaRPr lang="en-US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08249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12713" y="0"/>
            <a:ext cx="8918575" cy="820738"/>
          </a:xfrm>
        </p:spPr>
        <p:txBody>
          <a:bodyPr/>
          <a:lstStyle/>
          <a:p>
            <a:r>
              <a:rPr lang="en-US" sz="2800" dirty="0" smtClean="0"/>
              <a:t>Analysis / code </a:t>
            </a:r>
            <a:r>
              <a:rPr lang="en-US" sz="2800" dirty="0" smtClean="0"/>
              <a:t>expansion driven by proposed research, </a:t>
            </a:r>
            <a:r>
              <a:rPr lang="en-US" sz="2800" dirty="0" smtClean="0"/>
              <a:t>NSTX-U device needs</a:t>
            </a:r>
            <a:endParaRPr lang="en-US" sz="2800" dirty="0" smtClean="0">
              <a:solidFill>
                <a:srgbClr val="9900CC"/>
              </a:solidFill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6525" y="1126460"/>
            <a:ext cx="8890000" cy="5547330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n-US" sz="2000" dirty="0" smtClean="0"/>
              <a:t>Equilibrium</a:t>
            </a:r>
          </a:p>
          <a:p>
            <a:pPr lvl="1">
              <a:lnSpc>
                <a:spcPct val="85000"/>
              </a:lnSpc>
            </a:pPr>
            <a:r>
              <a:rPr lang="en-US" sz="1800" dirty="0" smtClean="0"/>
              <a:t>NSTX-U </a:t>
            </a:r>
            <a:r>
              <a:rPr lang="en-US" sz="1800" dirty="0" smtClean="0"/>
              <a:t>EFIT: </a:t>
            </a:r>
            <a:r>
              <a:rPr lang="en-US" sz="1800" dirty="0" smtClean="0">
                <a:solidFill>
                  <a:srgbClr val="FF0000"/>
                </a:solidFill>
              </a:rPr>
              <a:t>expand diagnostics/model, increase (</a:t>
            </a:r>
            <a:r>
              <a:rPr lang="en-US" sz="1800" dirty="0" err="1" smtClean="0">
                <a:solidFill>
                  <a:srgbClr val="FF0000"/>
                </a:solidFill>
              </a:rPr>
              <a:t>R,Z,t</a:t>
            </a:r>
            <a:r>
              <a:rPr lang="en-US" sz="1800" dirty="0" smtClean="0">
                <a:solidFill>
                  <a:srgbClr val="FF0000"/>
                </a:solidFill>
              </a:rPr>
              <a:t>) resolution, speed</a:t>
            </a:r>
            <a:endParaRPr lang="en-US" sz="1800" dirty="0" smtClean="0">
              <a:solidFill>
                <a:srgbClr val="FF0000"/>
              </a:solidFill>
            </a:endParaRPr>
          </a:p>
          <a:p>
            <a:pPr lvl="1">
              <a:lnSpc>
                <a:spcPct val="85000"/>
              </a:lnSpc>
            </a:pPr>
            <a:r>
              <a:rPr lang="en-US" sz="1800" dirty="0" smtClean="0"/>
              <a:t>CHEASE</a:t>
            </a:r>
            <a:r>
              <a:rPr lang="en-US" sz="1800" dirty="0" smtClean="0"/>
              <a:t>: (w/Liu), etc.: equilibrium refinement / exchange</a:t>
            </a:r>
          </a:p>
          <a:p>
            <a:pPr>
              <a:lnSpc>
                <a:spcPct val="85000"/>
              </a:lnSpc>
            </a:pPr>
            <a:r>
              <a:rPr lang="en-US" sz="2000" dirty="0" smtClean="0"/>
              <a:t>Stability</a:t>
            </a:r>
          </a:p>
          <a:p>
            <a:pPr lvl="1">
              <a:lnSpc>
                <a:spcPct val="85000"/>
              </a:lnSpc>
            </a:pPr>
            <a:r>
              <a:rPr lang="en-US" sz="1600" dirty="0" smtClean="0"/>
              <a:t>DCON, PEST: ideal linear stability </a:t>
            </a:r>
            <a:r>
              <a:rPr lang="en-US" sz="1600" dirty="0" smtClean="0"/>
              <a:t>analysis (resistive DCON very close)</a:t>
            </a:r>
            <a:endParaRPr lang="en-US" sz="1600" dirty="0" smtClean="0"/>
          </a:p>
          <a:p>
            <a:pPr lvl="1">
              <a:lnSpc>
                <a:spcPct val="85000"/>
              </a:lnSpc>
            </a:pPr>
            <a:r>
              <a:rPr lang="en-US" sz="1600" dirty="0" smtClean="0"/>
              <a:t>MISK: </a:t>
            </a:r>
            <a:r>
              <a:rPr lang="en-US" sz="1600" dirty="0" smtClean="0">
                <a:solidFill>
                  <a:srgbClr val="FF0000"/>
                </a:solidFill>
              </a:rPr>
              <a:t>continued </a:t>
            </a:r>
            <a:r>
              <a:rPr lang="en-US" sz="1600" dirty="0" smtClean="0">
                <a:solidFill>
                  <a:srgbClr val="FF0000"/>
                </a:solidFill>
              </a:rPr>
              <a:t>quantitative development, </a:t>
            </a:r>
            <a:r>
              <a:rPr lang="en-US" sz="1600" dirty="0" smtClean="0">
                <a:solidFill>
                  <a:srgbClr val="FF0000"/>
                </a:solidFill>
              </a:rPr>
              <a:t>driven </a:t>
            </a:r>
            <a:r>
              <a:rPr lang="en-US" sz="1600" dirty="0" smtClean="0">
                <a:solidFill>
                  <a:srgbClr val="FF0000"/>
                </a:solidFill>
              </a:rPr>
              <a:t>by ITPA MDC-2 </a:t>
            </a:r>
            <a:r>
              <a:rPr lang="en-US" sz="1600" dirty="0" smtClean="0">
                <a:solidFill>
                  <a:srgbClr val="FF0000"/>
                </a:solidFill>
              </a:rPr>
              <a:t>NSTX </a:t>
            </a:r>
            <a:r>
              <a:rPr lang="en-US" sz="1600" dirty="0" smtClean="0">
                <a:solidFill>
                  <a:srgbClr val="FF0000"/>
                </a:solidFill>
              </a:rPr>
              <a:t>XP data</a:t>
            </a:r>
            <a:endParaRPr lang="en-US" sz="1600" dirty="0" smtClean="0">
              <a:solidFill>
                <a:srgbClr val="FF0000"/>
              </a:solidFill>
            </a:endParaRPr>
          </a:p>
          <a:p>
            <a:pPr lvl="1">
              <a:lnSpc>
                <a:spcPct val="85000"/>
              </a:lnSpc>
            </a:pPr>
            <a:r>
              <a:rPr lang="en-US" sz="1600" dirty="0" smtClean="0"/>
              <a:t>M3D-C</a:t>
            </a:r>
            <a:r>
              <a:rPr lang="en-US" sz="1600" baseline="30000" dirty="0" smtClean="0"/>
              <a:t>1</a:t>
            </a:r>
            <a:r>
              <a:rPr lang="en-US" sz="1600" dirty="0" smtClean="0"/>
              <a:t>: </a:t>
            </a:r>
            <a:r>
              <a:rPr lang="en-US" sz="1600" dirty="0" smtClean="0">
                <a:solidFill>
                  <a:srgbClr val="FF0000"/>
                </a:solidFill>
              </a:rPr>
              <a:t>resistive wall available soon / desire for kinetic effects </a:t>
            </a:r>
            <a:r>
              <a:rPr lang="en-US" sz="1600" dirty="0" smtClean="0">
                <a:solidFill>
                  <a:srgbClr val="FF0000"/>
                </a:solidFill>
              </a:rPr>
              <a:t>(compare to </a:t>
            </a:r>
            <a:r>
              <a:rPr lang="en-US" sz="1600" dirty="0" smtClean="0">
                <a:solidFill>
                  <a:srgbClr val="FF0000"/>
                </a:solidFill>
              </a:rPr>
              <a:t>MISK)</a:t>
            </a:r>
          </a:p>
          <a:p>
            <a:pPr lvl="1">
              <a:lnSpc>
                <a:spcPct val="85000"/>
              </a:lnSpc>
            </a:pPr>
            <a:r>
              <a:rPr lang="en-US" sz="1600" dirty="0" smtClean="0"/>
              <a:t>NIMROD: </a:t>
            </a:r>
            <a:r>
              <a:rPr lang="en-US" sz="1600" dirty="0" smtClean="0">
                <a:solidFill>
                  <a:srgbClr val="FF0000"/>
                </a:solidFill>
              </a:rPr>
              <a:t>resistive wall / kinetic effects available – </a:t>
            </a:r>
            <a:r>
              <a:rPr lang="en-US" sz="1600" dirty="0" smtClean="0">
                <a:solidFill>
                  <a:srgbClr val="FF0000"/>
                </a:solidFill>
              </a:rPr>
              <a:t>collaborative initial tests on NSTX cases with resistive wall underway with S. Kruger and UW student.</a:t>
            </a:r>
            <a:endParaRPr lang="en-US" sz="1600" dirty="0" smtClean="0">
              <a:solidFill>
                <a:srgbClr val="FF0000"/>
              </a:solidFill>
            </a:endParaRPr>
          </a:p>
          <a:p>
            <a:pPr>
              <a:lnSpc>
                <a:spcPct val="85000"/>
              </a:lnSpc>
            </a:pPr>
            <a:r>
              <a:rPr lang="en-US" sz="2000" dirty="0" smtClean="0"/>
              <a:t>3D Physics</a:t>
            </a:r>
          </a:p>
          <a:p>
            <a:pPr lvl="1">
              <a:lnSpc>
                <a:spcPct val="85000"/>
              </a:lnSpc>
            </a:pPr>
            <a:r>
              <a:rPr lang="en-US" sz="1600" dirty="0" smtClean="0"/>
              <a:t>NTVTOK: </a:t>
            </a:r>
            <a:r>
              <a:rPr lang="en-US" sz="1600" dirty="0" smtClean="0">
                <a:solidFill>
                  <a:srgbClr val="FF0000"/>
                </a:solidFill>
              </a:rPr>
              <a:t>once NSTX analysis completed, </a:t>
            </a:r>
            <a:r>
              <a:rPr lang="en-US" sz="1600" dirty="0" smtClean="0">
                <a:solidFill>
                  <a:srgbClr val="FF0000"/>
                </a:solidFill>
              </a:rPr>
              <a:t>will </a:t>
            </a:r>
            <a:r>
              <a:rPr lang="en-US" sz="1600" dirty="0" smtClean="0">
                <a:solidFill>
                  <a:srgbClr val="FF0000"/>
                </a:solidFill>
              </a:rPr>
              <a:t>compare </a:t>
            </a:r>
            <a:r>
              <a:rPr lang="en-US" sz="1600" dirty="0" smtClean="0">
                <a:solidFill>
                  <a:srgbClr val="FF0000"/>
                </a:solidFill>
              </a:rPr>
              <a:t>with </a:t>
            </a:r>
            <a:r>
              <a:rPr lang="en-US" sz="1600" dirty="0" smtClean="0">
                <a:solidFill>
                  <a:srgbClr val="FF0000"/>
                </a:solidFill>
              </a:rPr>
              <a:t>IPEC </a:t>
            </a:r>
            <a:r>
              <a:rPr lang="en-US" sz="1600" dirty="0">
                <a:solidFill>
                  <a:srgbClr val="FF0000"/>
                </a:solidFill>
              </a:rPr>
              <a:t>and POCA </a:t>
            </a:r>
            <a:r>
              <a:rPr lang="en-US" sz="1600" dirty="0" smtClean="0">
                <a:solidFill>
                  <a:srgbClr val="FF0000"/>
                </a:solidFill>
              </a:rPr>
              <a:t>codes</a:t>
            </a:r>
          </a:p>
          <a:p>
            <a:pPr lvl="1">
              <a:lnSpc>
                <a:spcPct val="85000"/>
              </a:lnSpc>
            </a:pPr>
            <a:r>
              <a:rPr lang="en-US" sz="1600" dirty="0" smtClean="0"/>
              <a:t>TRIP3D: ELM mitigation – use for NSTX-U as desired</a:t>
            </a:r>
          </a:p>
          <a:p>
            <a:pPr lvl="1">
              <a:lnSpc>
                <a:spcPct val="85000"/>
              </a:lnSpc>
            </a:pPr>
            <a:r>
              <a:rPr lang="en-US" sz="1600" dirty="0" smtClean="0"/>
              <a:t>M3D-C</a:t>
            </a:r>
            <a:r>
              <a:rPr lang="en-US" sz="1600" baseline="30000" dirty="0" smtClean="0"/>
              <a:t>1</a:t>
            </a:r>
            <a:r>
              <a:rPr lang="en-US" sz="1600" dirty="0" smtClean="0"/>
              <a:t> (Jardin, Ferraro): </a:t>
            </a:r>
            <a:r>
              <a:rPr lang="en-US" sz="1600" dirty="0" smtClean="0">
                <a:solidFill>
                  <a:srgbClr val="FF0000"/>
                </a:solidFill>
              </a:rPr>
              <a:t>desire </a:t>
            </a:r>
            <a:r>
              <a:rPr lang="en-US" sz="1600" dirty="0" smtClean="0">
                <a:solidFill>
                  <a:srgbClr val="FF0000"/>
                </a:solidFill>
              </a:rPr>
              <a:t>resistive wall, and kinetic stabilization effects</a:t>
            </a:r>
            <a:endParaRPr lang="en-US" sz="1600" dirty="0" smtClean="0">
              <a:solidFill>
                <a:srgbClr val="FF0000"/>
              </a:solidFill>
            </a:endParaRPr>
          </a:p>
          <a:p>
            <a:pPr>
              <a:lnSpc>
                <a:spcPct val="85000"/>
              </a:lnSpc>
            </a:pPr>
            <a:r>
              <a:rPr lang="en-US" sz="2000" dirty="0" smtClean="0"/>
              <a:t>Control</a:t>
            </a:r>
            <a:endParaRPr lang="en-US" sz="2000" dirty="0" smtClean="0"/>
          </a:p>
          <a:p>
            <a:pPr lvl="1">
              <a:lnSpc>
                <a:spcPct val="85000"/>
              </a:lnSpc>
            </a:pPr>
            <a:r>
              <a:rPr lang="en-US" sz="1600" dirty="0" smtClean="0"/>
              <a:t>VALEN: </a:t>
            </a:r>
            <a:r>
              <a:rPr lang="en-US" sz="1600" dirty="0" smtClean="0">
                <a:solidFill>
                  <a:srgbClr val="FF0000"/>
                </a:solidFill>
              </a:rPr>
              <a:t>continue NSTX-U RWM control analysis (that has already begun)</a:t>
            </a:r>
          </a:p>
          <a:p>
            <a:pPr lvl="1">
              <a:lnSpc>
                <a:spcPct val="85000"/>
              </a:lnSpc>
            </a:pPr>
            <a:r>
              <a:rPr lang="en-US" sz="1600" dirty="0" smtClean="0"/>
              <a:t>Multi-mode VALEN: </a:t>
            </a:r>
            <a:r>
              <a:rPr lang="en-US" sz="1600" dirty="0" smtClean="0">
                <a:solidFill>
                  <a:srgbClr val="FF0000"/>
                </a:solidFill>
              </a:rPr>
              <a:t>multi-mode spectrum NSTX-U, active control w/RWMSC</a:t>
            </a:r>
          </a:p>
          <a:p>
            <a:pPr lvl="1">
              <a:lnSpc>
                <a:spcPct val="85000"/>
              </a:lnSpc>
            </a:pPr>
            <a:r>
              <a:rPr lang="en-US" sz="1600" dirty="0" smtClean="0"/>
              <a:t>RWMSC: </a:t>
            </a:r>
            <a:r>
              <a:rPr lang="en-US" sz="1600" dirty="0" smtClean="0">
                <a:solidFill>
                  <a:srgbClr val="FF0000"/>
                </a:solidFill>
              </a:rPr>
              <a:t>n &gt; 1 modeling + upgrades, control simulator w/expanded inputs</a:t>
            </a:r>
          </a:p>
          <a:p>
            <a:pPr lvl="2">
              <a:lnSpc>
                <a:spcPct val="85000"/>
              </a:lnSpc>
            </a:pPr>
            <a:r>
              <a:rPr lang="en-US" sz="1600" dirty="0" smtClean="0"/>
              <a:t>Inputs: Device data, vacuum field, code results (VALEN, M3D-C</a:t>
            </a:r>
            <a:r>
              <a:rPr lang="en-US" sz="1600" baseline="30000" dirty="0" smtClean="0"/>
              <a:t>1</a:t>
            </a:r>
            <a:r>
              <a:rPr lang="en-US" sz="1600" dirty="0" smtClean="0"/>
              <a:t>, etc. )</a:t>
            </a:r>
          </a:p>
          <a:p>
            <a:pPr>
              <a:lnSpc>
                <a:spcPct val="70000"/>
              </a:lnSpc>
            </a:pPr>
            <a:endParaRPr lang="en-US" sz="2000" dirty="0" smtClean="0"/>
          </a:p>
          <a:p>
            <a:pPr>
              <a:lnSpc>
                <a:spcPct val="70000"/>
              </a:lnSpc>
            </a:pP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3429310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910"/>
            <a:ext cx="9144000" cy="815975"/>
          </a:xfrm>
        </p:spPr>
        <p:txBody>
          <a:bodyPr/>
          <a:lstStyle/>
          <a:p>
            <a:r>
              <a:rPr lang="en-US" dirty="0" smtClean="0"/>
              <a:t>Columbia </a:t>
            </a:r>
            <a:r>
              <a:rPr lang="en-US" dirty="0" smtClean="0"/>
              <a:t>U. NSTX-U grant proposal research </a:t>
            </a:r>
            <a:r>
              <a:rPr lang="en-US" dirty="0" smtClean="0"/>
              <a:t>plans – drive suggestions </a:t>
            </a:r>
            <a:r>
              <a:rPr lang="en-US" dirty="0"/>
              <a:t>for theory/simulation </a:t>
            </a:r>
            <a:r>
              <a:rPr lang="en-US" dirty="0" smtClean="0"/>
              <a:t>collaboration ideas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2740" y="990600"/>
            <a:ext cx="8763000" cy="5661210"/>
          </a:xfrm>
        </p:spPr>
        <p:txBody>
          <a:bodyPr/>
          <a:lstStyle/>
          <a:p>
            <a:r>
              <a:rPr lang="en-US" dirty="0" smtClean="0"/>
              <a:t>Physics research areas on NSTX-U</a:t>
            </a:r>
          </a:p>
          <a:p>
            <a:pPr lvl="1"/>
            <a:r>
              <a:rPr lang="en-US" dirty="0" smtClean="0"/>
              <a:t>Global MHD mode stabilization </a:t>
            </a:r>
            <a:r>
              <a:rPr lang="en-US" dirty="0" smtClean="0"/>
              <a:t>physics (incl. kinetic RWM physics)</a:t>
            </a:r>
            <a:endParaRPr lang="en-US" dirty="0" smtClean="0"/>
          </a:p>
          <a:p>
            <a:pPr lvl="1"/>
            <a:r>
              <a:rPr lang="en-US" dirty="0" smtClean="0"/>
              <a:t>Global MHD mode active control</a:t>
            </a:r>
          </a:p>
          <a:p>
            <a:pPr lvl="1"/>
            <a:r>
              <a:rPr lang="en-US" dirty="0" smtClean="0"/>
              <a:t>Non-resonant plasma </a:t>
            </a:r>
            <a:r>
              <a:rPr lang="en-US" dirty="0" smtClean="0"/>
              <a:t>rotation alteration / </a:t>
            </a:r>
            <a:r>
              <a:rPr lang="en-US" dirty="0" smtClean="0"/>
              <a:t>physics </a:t>
            </a:r>
            <a:r>
              <a:rPr lang="en-US" dirty="0" smtClean="0"/>
              <a:t>/ </a:t>
            </a:r>
            <a:r>
              <a:rPr lang="en-US" dirty="0" smtClean="0"/>
              <a:t>control (NTV)</a:t>
            </a:r>
            <a:endParaRPr lang="en-US" dirty="0" smtClean="0"/>
          </a:p>
          <a:p>
            <a:pPr lvl="1"/>
            <a:r>
              <a:rPr lang="en-US" dirty="0" smtClean="0"/>
              <a:t>NCC coil design</a:t>
            </a:r>
            <a:endParaRPr lang="en-US" sz="1800" dirty="0"/>
          </a:p>
          <a:p>
            <a:r>
              <a:rPr lang="en-US" dirty="0" smtClean="0"/>
              <a:t>Related/coordinated research on KSTAR</a:t>
            </a:r>
            <a:endParaRPr lang="en-US" dirty="0"/>
          </a:p>
          <a:p>
            <a:pPr lvl="1"/>
            <a:r>
              <a:rPr lang="en-US" dirty="0" smtClean="0"/>
              <a:t>Aimed at long-pulse, high beta</a:t>
            </a:r>
          </a:p>
          <a:p>
            <a:pPr lvl="1"/>
            <a:r>
              <a:rPr lang="en-US" dirty="0" smtClean="0"/>
              <a:t>Higher aspect ratio of KSTAR provides opportunity for comparison to NSTX-U to determine role of </a:t>
            </a:r>
            <a:r>
              <a:rPr lang="en-US" dirty="0" smtClean="0"/>
              <a:t>A</a:t>
            </a:r>
            <a:endParaRPr lang="en-US" sz="1800" dirty="0"/>
          </a:p>
          <a:p>
            <a:r>
              <a:rPr lang="en-US" dirty="0" smtClean="0"/>
              <a:t>Quantitative analysis on ITER cases, future devices</a:t>
            </a:r>
          </a:p>
          <a:p>
            <a:pPr lvl="1"/>
            <a:r>
              <a:rPr lang="en-US" dirty="0" smtClean="0"/>
              <a:t>Device/code benchmarking efforts (major example – ITPA MDC-2)</a:t>
            </a:r>
          </a:p>
          <a:p>
            <a:r>
              <a:rPr lang="en-US" u="sng" dirty="0" smtClean="0"/>
              <a:t>Near-term analysis</a:t>
            </a:r>
            <a:r>
              <a:rPr lang="en-US" dirty="0" smtClean="0"/>
              <a:t>: continue analysis / publication of NSTX results, with related device/code </a:t>
            </a:r>
            <a:r>
              <a:rPr lang="en-US" dirty="0"/>
              <a:t>benchmarking</a:t>
            </a:r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EC5A36-D8B3-4598-A389-D6CAC395108F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7055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List of </a:t>
            </a:r>
            <a:r>
              <a:rPr lang="en-US" sz="2800" dirty="0" smtClean="0"/>
              <a:t>physics </a:t>
            </a:r>
            <a:r>
              <a:rPr lang="en-US" sz="2800" dirty="0" smtClean="0"/>
              <a:t>topics / codes </a:t>
            </a:r>
            <a:r>
              <a:rPr lang="en-US" sz="2800" dirty="0" smtClean="0"/>
              <a:t>in use / planned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532" y="838200"/>
            <a:ext cx="8915400" cy="5715000"/>
          </a:xfrm>
        </p:spPr>
        <p:txBody>
          <a:bodyPr/>
          <a:lstStyle/>
          <a:p>
            <a:r>
              <a:rPr lang="en-US" dirty="0" smtClean="0"/>
              <a:t>Kinetic RWM stabilization</a:t>
            </a:r>
          </a:p>
          <a:p>
            <a:pPr lvl="1"/>
            <a:r>
              <a:rPr lang="en-US" dirty="0" smtClean="0"/>
              <a:t>MISK (linear kinetic RWM stability code)</a:t>
            </a:r>
          </a:p>
          <a:p>
            <a:pPr lvl="1"/>
            <a:r>
              <a:rPr lang="en-US" dirty="0" smtClean="0"/>
              <a:t>M3D-C</a:t>
            </a:r>
            <a:r>
              <a:rPr lang="en-US" baseline="30000" dirty="0" smtClean="0"/>
              <a:t>1</a:t>
            </a:r>
            <a:r>
              <a:rPr lang="en-US" dirty="0" smtClean="0"/>
              <a:t>, NIMROD: further linear benchmarking, and non-linear runs for NSTX-U (e.g. NIMROD: toroidal resistive wall tests)</a:t>
            </a:r>
          </a:p>
          <a:p>
            <a:r>
              <a:rPr lang="en-US" dirty="0" smtClean="0"/>
              <a:t>Active </a:t>
            </a:r>
            <a:r>
              <a:rPr lang="en-US" dirty="0" smtClean="0"/>
              <a:t>RWM control</a:t>
            </a:r>
          </a:p>
          <a:p>
            <a:pPr lvl="1"/>
            <a:r>
              <a:rPr lang="en-US" dirty="0" smtClean="0"/>
              <a:t>RWM state-space controller development (incl. multi-mode)</a:t>
            </a:r>
            <a:endParaRPr lang="en-US" dirty="0" smtClean="0"/>
          </a:p>
          <a:p>
            <a:pPr lvl="1"/>
            <a:r>
              <a:rPr lang="en-US" dirty="0" smtClean="0"/>
              <a:t>VALEN / </a:t>
            </a:r>
            <a:r>
              <a:rPr lang="en-US" dirty="0" err="1" smtClean="0"/>
              <a:t>mmVALEN</a:t>
            </a:r>
            <a:r>
              <a:rPr lang="en-US" dirty="0" smtClean="0"/>
              <a:t> (multi-mode)</a:t>
            </a:r>
            <a:endParaRPr lang="en-US" dirty="0"/>
          </a:p>
          <a:p>
            <a:r>
              <a:rPr lang="en-US" dirty="0" smtClean="0"/>
              <a:t>Non-resonant NTV </a:t>
            </a:r>
            <a:r>
              <a:rPr lang="en-US" dirty="0" smtClean="0"/>
              <a:t>physics (focus on active </a:t>
            </a:r>
            <a:r>
              <a:rPr lang="en-US" dirty="0" smtClean="0"/>
              <a:t>rotation </a:t>
            </a:r>
            <a:r>
              <a:rPr lang="en-US" dirty="0" smtClean="0"/>
              <a:t>control)</a:t>
            </a:r>
            <a:endParaRPr lang="en-US" dirty="0" smtClean="0"/>
          </a:p>
          <a:p>
            <a:pPr lvl="1"/>
            <a:r>
              <a:rPr lang="en-US" dirty="0" smtClean="0"/>
              <a:t>NTVTOK (Shaing et al. formulation, connecting </a:t>
            </a:r>
            <a:r>
              <a:rPr lang="en-US" dirty="0" err="1" smtClean="0"/>
              <a:t>collisionality</a:t>
            </a:r>
            <a:r>
              <a:rPr lang="en-US" dirty="0" smtClean="0"/>
              <a:t> regimes)</a:t>
            </a:r>
            <a:endParaRPr lang="en-US" dirty="0" smtClean="0"/>
          </a:p>
          <a:p>
            <a:r>
              <a:rPr lang="en-US" dirty="0" smtClean="0"/>
              <a:t>Equilibrium development</a:t>
            </a:r>
            <a:endParaRPr lang="en-US" dirty="0"/>
          </a:p>
          <a:p>
            <a:pPr lvl="1"/>
            <a:r>
              <a:rPr lang="en-US" dirty="0" smtClean="0"/>
              <a:t>NSTX EFIT – further development for NSTX-U</a:t>
            </a:r>
            <a:endParaRPr lang="en-US" dirty="0"/>
          </a:p>
          <a:p>
            <a:r>
              <a:rPr lang="en-US" dirty="0" smtClean="0"/>
              <a:t>KSTAR collaboration – closely coupled to NSTX-U</a:t>
            </a:r>
          </a:p>
          <a:p>
            <a:pPr lvl="1"/>
            <a:r>
              <a:rPr lang="en-US" dirty="0" smtClean="0"/>
              <a:t>Same analysis </a:t>
            </a:r>
            <a:r>
              <a:rPr lang="en-US" dirty="0" smtClean="0"/>
              <a:t>tools applied </a:t>
            </a:r>
            <a:r>
              <a:rPr lang="en-US" dirty="0" smtClean="0"/>
              <a:t>on </a:t>
            </a:r>
            <a:r>
              <a:rPr lang="en-US" dirty="0" smtClean="0"/>
              <a:t>related</a:t>
            </a:r>
            <a:r>
              <a:rPr lang="en-US" dirty="0" smtClean="0"/>
              <a:t> </a:t>
            </a:r>
            <a:r>
              <a:rPr lang="en-US" dirty="0" smtClean="0"/>
              <a:t>physics </a:t>
            </a:r>
            <a:r>
              <a:rPr lang="en-US" dirty="0" smtClean="0"/>
              <a:t>topics to </a:t>
            </a:r>
            <a:r>
              <a:rPr lang="en-US" dirty="0" err="1" smtClean="0"/>
              <a:t>investgate</a:t>
            </a:r>
            <a:r>
              <a:rPr lang="en-US" dirty="0" smtClean="0"/>
              <a:t> (</a:t>
            </a:r>
            <a:r>
              <a:rPr lang="en-US" dirty="0" err="1" smtClean="0"/>
              <a:t>i</a:t>
            </a:r>
            <a:r>
              <a:rPr lang="en-US" dirty="0" smtClean="0"/>
              <a:t>) aspect ratio dependence, (ii) long-pulse aspects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EC5A36-D8B3-4598-A389-D6CAC395108F}" type="slidenum">
              <a:rPr lang="en-US" smtClean="0">
                <a:solidFill>
                  <a:srgbClr val="3333CC"/>
                </a:solidFill>
              </a:rPr>
              <a:pPr/>
              <a:t>3</a:t>
            </a:fld>
            <a:endParaRPr lang="en-US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4797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12713" y="0"/>
            <a:ext cx="8918575" cy="820738"/>
          </a:xfrm>
        </p:spPr>
        <p:txBody>
          <a:bodyPr/>
          <a:lstStyle/>
          <a:p>
            <a:r>
              <a:rPr lang="en-US" sz="2800" dirty="0" smtClean="0"/>
              <a:t>Planned analysis builds from present capabilities and collaborative work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6525" y="932156"/>
            <a:ext cx="8890000" cy="5571565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n-US" dirty="0" smtClean="0"/>
              <a:t>Equilibrium</a:t>
            </a:r>
          </a:p>
          <a:p>
            <a:pPr lvl="1">
              <a:lnSpc>
                <a:spcPct val="85000"/>
              </a:lnSpc>
            </a:pPr>
            <a:r>
              <a:rPr lang="en-US" dirty="0" smtClean="0"/>
              <a:t>Free-boundary: NSTX EFIT</a:t>
            </a:r>
          </a:p>
          <a:p>
            <a:pPr lvl="1">
              <a:lnSpc>
                <a:spcPct val="85000"/>
              </a:lnSpc>
            </a:pPr>
            <a:r>
              <a:rPr lang="en-US" dirty="0" smtClean="0"/>
              <a:t>Fixed boundary: CHEASE (w/Liu), JSOLVER, etc.</a:t>
            </a:r>
          </a:p>
          <a:p>
            <a:pPr>
              <a:lnSpc>
                <a:spcPct val="85000"/>
              </a:lnSpc>
            </a:pPr>
            <a:r>
              <a:rPr lang="en-US" dirty="0" smtClean="0"/>
              <a:t>Stability</a:t>
            </a:r>
          </a:p>
          <a:p>
            <a:pPr lvl="1">
              <a:lnSpc>
                <a:spcPct val="85000"/>
              </a:lnSpc>
            </a:pPr>
            <a:r>
              <a:rPr lang="en-US" sz="1800" dirty="0" smtClean="0"/>
              <a:t>DCON, PEST: ideal linear stability analysis</a:t>
            </a:r>
          </a:p>
          <a:p>
            <a:pPr lvl="1">
              <a:lnSpc>
                <a:spcPct val="85000"/>
              </a:lnSpc>
            </a:pPr>
            <a:r>
              <a:rPr lang="en-US" sz="1800" dirty="0" smtClean="0"/>
              <a:t>MISK (w/R. Betti): kinetic RWM stability analysis</a:t>
            </a:r>
          </a:p>
          <a:p>
            <a:pPr lvl="1">
              <a:lnSpc>
                <a:spcPct val="85000"/>
              </a:lnSpc>
            </a:pPr>
            <a:r>
              <a:rPr lang="en-US" sz="1800" dirty="0" smtClean="0"/>
              <a:t>M3D-C</a:t>
            </a:r>
            <a:r>
              <a:rPr lang="en-US" sz="1800" baseline="30000" dirty="0" smtClean="0"/>
              <a:t>1</a:t>
            </a:r>
            <a:r>
              <a:rPr lang="en-US" sz="1800" dirty="0" smtClean="0"/>
              <a:t> (w/S. Jardin, N. Ferraro): linear/non-linear stability</a:t>
            </a:r>
          </a:p>
          <a:p>
            <a:pPr lvl="1">
              <a:lnSpc>
                <a:spcPct val="85000"/>
              </a:lnSpc>
            </a:pPr>
            <a:r>
              <a:rPr lang="en-US" sz="1800" dirty="0" smtClean="0"/>
              <a:t>NIMROD (w/S. Kruger): recent collaboration started - NSTX cases being run</a:t>
            </a:r>
          </a:p>
          <a:p>
            <a:pPr>
              <a:lnSpc>
                <a:spcPct val="85000"/>
              </a:lnSpc>
            </a:pPr>
            <a:r>
              <a:rPr lang="en-US" dirty="0" smtClean="0"/>
              <a:t>3D Physics</a:t>
            </a:r>
          </a:p>
          <a:p>
            <a:pPr lvl="1">
              <a:lnSpc>
                <a:spcPct val="85000"/>
              </a:lnSpc>
            </a:pPr>
            <a:r>
              <a:rPr lang="en-US" sz="1800" dirty="0" smtClean="0"/>
              <a:t>NTVTOK: NTV code on CU computer, </a:t>
            </a:r>
            <a:r>
              <a:rPr lang="en-US" sz="1800" dirty="0" smtClean="0"/>
              <a:t>used</a:t>
            </a:r>
            <a:r>
              <a:rPr lang="en-US" sz="1800" dirty="0" smtClean="0"/>
              <a:t> </a:t>
            </a:r>
            <a:r>
              <a:rPr lang="en-US" sz="1800" dirty="0" smtClean="0"/>
              <a:t>present NSTX data analysis </a:t>
            </a:r>
          </a:p>
          <a:p>
            <a:pPr lvl="1">
              <a:lnSpc>
                <a:spcPct val="85000"/>
              </a:lnSpc>
            </a:pPr>
            <a:r>
              <a:rPr lang="en-US" sz="1800" dirty="0" smtClean="0"/>
              <a:t>TRIP3D (w/T. Evans): ELM mitigation – used for </a:t>
            </a:r>
            <a:r>
              <a:rPr lang="en-US" sz="1800" dirty="0" smtClean="0"/>
              <a:t>KSTAR, etc.</a:t>
            </a:r>
            <a:endParaRPr lang="en-US" sz="1800" dirty="0" smtClean="0"/>
          </a:p>
          <a:p>
            <a:pPr lvl="1">
              <a:lnSpc>
                <a:spcPct val="85000"/>
              </a:lnSpc>
            </a:pPr>
            <a:r>
              <a:rPr lang="en-US" sz="1800" dirty="0" smtClean="0"/>
              <a:t>M3D-C</a:t>
            </a:r>
            <a:r>
              <a:rPr lang="en-US" sz="1800" baseline="30000" dirty="0" smtClean="0"/>
              <a:t>1</a:t>
            </a:r>
            <a:r>
              <a:rPr lang="en-US" sz="1800" dirty="0" smtClean="0"/>
              <a:t> (w/S. </a:t>
            </a:r>
            <a:r>
              <a:rPr lang="en-US" sz="1800" dirty="0" smtClean="0"/>
              <a:t>Jardin</a:t>
            </a:r>
            <a:r>
              <a:rPr lang="en-US" sz="1800" dirty="0"/>
              <a:t>)</a:t>
            </a:r>
            <a:r>
              <a:rPr lang="en-US" sz="1800" dirty="0" smtClean="0"/>
              <a:t>: global mode stability, effect </a:t>
            </a:r>
            <a:r>
              <a:rPr lang="en-US" sz="1800" dirty="0" smtClean="0"/>
              <a:t>of 3D field on </a:t>
            </a:r>
            <a:r>
              <a:rPr lang="en-US" sz="1800" dirty="0" smtClean="0"/>
              <a:t>stability, (w/ T. Evans, N. Ferraro, S. Jardin): plasma response</a:t>
            </a:r>
            <a:endParaRPr lang="en-US" sz="1800" dirty="0" smtClean="0"/>
          </a:p>
          <a:p>
            <a:pPr>
              <a:lnSpc>
                <a:spcPct val="85000"/>
              </a:lnSpc>
            </a:pPr>
            <a:r>
              <a:rPr lang="en-US" dirty="0" smtClean="0"/>
              <a:t>Control</a:t>
            </a:r>
            <a:endParaRPr lang="en-US" dirty="0" smtClean="0"/>
          </a:p>
          <a:p>
            <a:pPr lvl="1">
              <a:lnSpc>
                <a:spcPct val="85000"/>
              </a:lnSpc>
            </a:pPr>
            <a:r>
              <a:rPr lang="en-US" sz="1800" dirty="0" smtClean="0"/>
              <a:t>VALEN: RWM / dynamic error field control analysis</a:t>
            </a:r>
          </a:p>
          <a:p>
            <a:pPr lvl="1">
              <a:lnSpc>
                <a:spcPct val="85000"/>
              </a:lnSpc>
            </a:pPr>
            <a:r>
              <a:rPr lang="en-US" sz="1800" dirty="0" smtClean="0"/>
              <a:t>Multi-mode VALEN: Unstable MHD mode spectrum and control</a:t>
            </a:r>
          </a:p>
          <a:p>
            <a:pPr lvl="1">
              <a:lnSpc>
                <a:spcPct val="85000"/>
              </a:lnSpc>
            </a:pPr>
            <a:r>
              <a:rPr lang="en-US" sz="1800" dirty="0" smtClean="0"/>
              <a:t>RWMSC: State-space RWM analysis / feedback control</a:t>
            </a:r>
            <a:endParaRPr lang="en-US" dirty="0" smtClean="0"/>
          </a:p>
          <a:p>
            <a:pPr>
              <a:lnSpc>
                <a:spcPct val="70000"/>
              </a:lnSpc>
            </a:pPr>
            <a:endParaRPr lang="en-US" sz="2200" dirty="0" smtClean="0"/>
          </a:p>
          <a:p>
            <a:pPr>
              <a:lnSpc>
                <a:spcPct val="70000"/>
              </a:lnSpc>
            </a:pPr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169177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556884"/>
              </p:ext>
            </p:extLst>
          </p:nvPr>
        </p:nvGraphicFramePr>
        <p:xfrm>
          <a:off x="315128" y="899160"/>
          <a:ext cx="8501589" cy="35934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5162"/>
                <a:gridCol w="684771"/>
                <a:gridCol w="1007149"/>
                <a:gridCol w="1086416"/>
                <a:gridCol w="1113576"/>
                <a:gridCol w="923454"/>
                <a:gridCol w="1140736"/>
                <a:gridCol w="1240325"/>
              </a:tblGrid>
              <a:tr h="85028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r</a:t>
                      </a:r>
                      <a:r>
                        <a:rPr lang="en-US" sz="1600" baseline="-25000" dirty="0" err="1" smtClean="0"/>
                        <a:t>wall</a:t>
                      </a:r>
                      <a:r>
                        <a:rPr lang="en-US" sz="1600" dirty="0" smtClean="0"/>
                        <a:t>/a</a:t>
                      </a:r>
                      <a:endParaRPr lang="en-US" sz="1600" dirty="0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Ideal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 smtClean="0">
                          <a:latin typeface="Symbol" pitchFamily="18" charset="2"/>
                        </a:rPr>
                        <a:t>d</a:t>
                      </a:r>
                      <a:r>
                        <a:rPr lang="en-US" sz="1600" dirty="0" err="1" smtClean="0"/>
                        <a:t>W</a:t>
                      </a:r>
                      <a:r>
                        <a:rPr lang="en-US" sz="1600" dirty="0" smtClean="0"/>
                        <a:t>/-</a:t>
                      </a:r>
                      <a:r>
                        <a:rPr lang="en-US" sz="1600" dirty="0" err="1" smtClean="0">
                          <a:latin typeface="Symbol" pitchFamily="18" charset="2"/>
                        </a:rPr>
                        <a:t>d</a:t>
                      </a:r>
                      <a:r>
                        <a:rPr lang="en-US" sz="1600" dirty="0" err="1" smtClean="0"/>
                        <a:t>W</a:t>
                      </a:r>
                      <a:r>
                        <a:rPr lang="en-US" sz="1800" b="1" kern="1200" baseline="-25000" dirty="0" smtClean="0">
                          <a:solidFill>
                            <a:schemeClr val="lt1"/>
                          </a:solidFill>
                          <a:latin typeface="Symbol" pitchFamily="18" charset="2"/>
                          <a:ea typeface="+mn-ea"/>
                          <a:cs typeface="+mn-cs"/>
                        </a:rPr>
                        <a:t>¥</a:t>
                      </a:r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Re(</a:t>
                      </a:r>
                      <a:r>
                        <a:rPr lang="en-US" dirty="0" err="1" smtClean="0">
                          <a:latin typeface="Symbol" pitchFamily="18" charset="2"/>
                        </a:rPr>
                        <a:t>d</a:t>
                      </a:r>
                      <a:r>
                        <a:rPr lang="en-US" dirty="0" err="1" smtClean="0"/>
                        <a:t>W</a:t>
                      </a:r>
                      <a:r>
                        <a:rPr lang="en-US" baseline="-25000" dirty="0" err="1" smtClean="0"/>
                        <a:t>k</a:t>
                      </a:r>
                      <a:r>
                        <a:rPr lang="en-US" dirty="0" smtClean="0"/>
                        <a:t>)</a:t>
                      </a:r>
                    </a:p>
                    <a:p>
                      <a:r>
                        <a:rPr lang="en-US" dirty="0" smtClean="0"/>
                        <a:t>/</a:t>
                      </a:r>
                      <a:r>
                        <a:rPr lang="en-US" sz="1800" dirty="0" err="1" smtClean="0">
                          <a:latin typeface="Symbol" pitchFamily="18" charset="2"/>
                        </a:rPr>
                        <a:t>d</a:t>
                      </a:r>
                      <a:r>
                        <a:rPr lang="en-US" dirty="0" err="1" smtClean="0"/>
                        <a:t>W</a:t>
                      </a:r>
                      <a:r>
                        <a:rPr lang="en-US" sz="1800" b="1" kern="1200" baseline="-25000" dirty="0" smtClean="0">
                          <a:solidFill>
                            <a:schemeClr val="lt1"/>
                          </a:solidFill>
                          <a:latin typeface="Symbol" pitchFamily="18" charset="2"/>
                          <a:ea typeface="+mn-ea"/>
                          <a:cs typeface="+mn-cs"/>
                        </a:rPr>
                        <a:t>¥</a:t>
                      </a:r>
                      <a:endParaRPr lang="en-US" dirty="0" smtClean="0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Im</a:t>
                      </a:r>
                      <a:r>
                        <a:rPr lang="en-US" sz="1800" dirty="0" smtClean="0"/>
                        <a:t>(</a:t>
                      </a:r>
                      <a:r>
                        <a:rPr lang="en-US" sz="1800" dirty="0" err="1" smtClean="0">
                          <a:latin typeface="Symbol" pitchFamily="18" charset="2"/>
                        </a:rPr>
                        <a:t>d</a:t>
                      </a:r>
                      <a:r>
                        <a:rPr lang="en-US" dirty="0" err="1" smtClean="0"/>
                        <a:t>W</a:t>
                      </a:r>
                      <a:r>
                        <a:rPr lang="en-US" baseline="-25000" dirty="0" err="1" smtClean="0"/>
                        <a:t>k</a:t>
                      </a:r>
                      <a:r>
                        <a:rPr lang="en-US" dirty="0" smtClean="0"/>
                        <a:t>)/</a:t>
                      </a:r>
                    </a:p>
                    <a:p>
                      <a:r>
                        <a:rPr lang="en-US" dirty="0" smtClean="0"/>
                        <a:t>(</a:t>
                      </a:r>
                      <a:r>
                        <a:rPr lang="en-US" sz="1800" dirty="0" err="1" smtClean="0">
                          <a:latin typeface="Symbol" pitchFamily="18" charset="2"/>
                        </a:rPr>
                        <a:t>d</a:t>
                      </a:r>
                      <a:r>
                        <a:rPr lang="en-US" dirty="0" err="1" smtClean="0"/>
                        <a:t>W</a:t>
                      </a:r>
                      <a:r>
                        <a:rPr lang="en-US" sz="1800" b="1" kern="1200" baseline="-25000" dirty="0" smtClean="0">
                          <a:solidFill>
                            <a:schemeClr val="lt1"/>
                          </a:solidFill>
                          <a:latin typeface="Symbol" pitchFamily="18" charset="2"/>
                          <a:ea typeface="+mn-ea"/>
                          <a:cs typeface="+mn-cs"/>
                        </a:rPr>
                        <a:t>¥</a:t>
                      </a:r>
                      <a:r>
                        <a:rPr lang="en-US" dirty="0" smtClean="0"/>
                        <a:t>)</a:t>
                      </a:r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Symbol" pitchFamily="18" charset="2"/>
                        </a:rPr>
                        <a:t>gt</a:t>
                      </a:r>
                      <a:r>
                        <a:rPr lang="en-US" baseline="-25000" dirty="0" err="1" smtClean="0"/>
                        <a:t>wall</a:t>
                      </a:r>
                      <a:endParaRPr lang="en-US" baseline="-25000" dirty="0" smtClean="0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Symbol" pitchFamily="18" charset="2"/>
                        </a:rPr>
                        <a:t>wt</a:t>
                      </a:r>
                      <a:r>
                        <a:rPr lang="en-US" baseline="-25000" dirty="0" err="1" smtClean="0"/>
                        <a:t>wall</a:t>
                      </a:r>
                      <a:endParaRPr lang="en-US" baseline="-25000" dirty="0" smtClean="0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 smtClean="0">
                          <a:latin typeface="Symbol" pitchFamily="18" charset="2"/>
                        </a:rPr>
                        <a:t>d</a:t>
                      </a:r>
                      <a:r>
                        <a:rPr lang="en-US" sz="1800" dirty="0" err="1" smtClean="0"/>
                        <a:t>W</a:t>
                      </a:r>
                      <a:r>
                        <a:rPr lang="en-US" baseline="-25000" dirty="0" err="1" smtClean="0"/>
                        <a:t>k</a:t>
                      </a:r>
                      <a:r>
                        <a:rPr lang="en-US" sz="1800" dirty="0" smtClean="0"/>
                        <a:t>/-</a:t>
                      </a:r>
                      <a:r>
                        <a:rPr lang="en-US" sz="1800" dirty="0" err="1" smtClean="0">
                          <a:latin typeface="Symbol" pitchFamily="18" charset="2"/>
                        </a:rPr>
                        <a:t>d</a:t>
                      </a:r>
                      <a:r>
                        <a:rPr lang="en-US" sz="1800" dirty="0" err="1" smtClean="0"/>
                        <a:t>W</a:t>
                      </a:r>
                      <a:r>
                        <a:rPr lang="en-US" sz="2000" b="1" kern="1200" baseline="-25000" dirty="0" smtClean="0">
                          <a:solidFill>
                            <a:schemeClr val="lt1"/>
                          </a:solidFill>
                          <a:latin typeface="Symbol" pitchFamily="18" charset="2"/>
                          <a:ea typeface="+mn-ea"/>
                          <a:cs typeface="+mn-cs"/>
                        </a:rPr>
                        <a:t>¥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>
                          <a:latin typeface="Symbol" pitchFamily="18" charset="2"/>
                        </a:rPr>
                        <a:t>(</a:t>
                      </a:r>
                      <a:r>
                        <a:rPr lang="en-US" baseline="0" dirty="0" err="1" smtClean="0">
                          <a:latin typeface="Symbol" pitchFamily="18" charset="2"/>
                        </a:rPr>
                        <a:t>w</a:t>
                      </a:r>
                      <a:r>
                        <a:rPr lang="en-US" baseline="-25000" dirty="0" err="1" smtClean="0"/>
                        <a:t>E</a:t>
                      </a:r>
                      <a:r>
                        <a:rPr lang="en-US" baseline="0" dirty="0" smtClean="0"/>
                        <a:t> = </a:t>
                      </a:r>
                      <a:r>
                        <a:rPr lang="en-US" sz="1800" b="1" kern="1200" baseline="0" dirty="0" smtClean="0">
                          <a:solidFill>
                            <a:schemeClr val="lt1"/>
                          </a:solidFill>
                          <a:latin typeface="Symbol" pitchFamily="18" charset="2"/>
                          <a:ea typeface="+mn-ea"/>
                          <a:cs typeface="+mn-cs"/>
                        </a:rPr>
                        <a:t>¥</a:t>
                      </a:r>
                      <a:r>
                        <a:rPr lang="en-US" baseline="0" dirty="0" smtClean="0">
                          <a:latin typeface="Symbol" pitchFamily="18" charset="2"/>
                        </a:rPr>
                        <a:t>)</a:t>
                      </a:r>
                      <a:endParaRPr lang="en-US" baseline="0" dirty="0" smtClean="0"/>
                    </a:p>
                  </a:txBody>
                  <a:tcPr>
                    <a:solidFill>
                      <a:srgbClr val="0000FF"/>
                    </a:solidFill>
                  </a:tcPr>
                </a:tc>
              </a:tr>
              <a:tr h="850286">
                <a:tc>
                  <a:txBody>
                    <a:bodyPr/>
                    <a:lstStyle/>
                    <a:p>
                      <a:r>
                        <a:rPr lang="en-US" u="sng" dirty="0" err="1" smtClean="0"/>
                        <a:t>Solov’ev</a:t>
                      </a:r>
                      <a:r>
                        <a:rPr lang="en-US" u="sng" dirty="0" smtClean="0"/>
                        <a:t> 1</a:t>
                      </a:r>
                    </a:p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(MARS-K)</a:t>
                      </a:r>
                    </a:p>
                    <a:p>
                      <a:r>
                        <a:rPr lang="en-US" dirty="0" smtClean="0">
                          <a:solidFill>
                            <a:srgbClr val="0000FF"/>
                          </a:solidFill>
                        </a:rPr>
                        <a:t>(MISK)</a:t>
                      </a:r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1.15</a:t>
                      </a:r>
                      <a:endParaRPr 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1.187</a:t>
                      </a:r>
                    </a:p>
                    <a:p>
                      <a:pPr marL="0" algn="l" defTabSz="914400" rtl="0" eaLnBrk="1" latinLnBrk="0" hangingPunct="1"/>
                      <a:r>
                        <a:rPr lang="en-US" sz="1800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1.122</a:t>
                      </a:r>
                      <a:endParaRPr lang="en-US" sz="1800" kern="1200" dirty="0">
                        <a:solidFill>
                          <a:srgbClr val="0000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 smtClean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0.0256</a:t>
                      </a:r>
                    </a:p>
                    <a:p>
                      <a:pPr marL="0" algn="l" defTabSz="914400" rtl="0" eaLnBrk="1" latinLnBrk="0" hangingPunct="1"/>
                      <a:r>
                        <a:rPr lang="en-US" sz="1800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0.0179</a:t>
                      </a:r>
                      <a:endParaRPr lang="en-US" sz="1800" kern="1200" dirty="0">
                        <a:solidFill>
                          <a:srgbClr val="0000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 smtClean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-0.0121</a:t>
                      </a:r>
                    </a:p>
                    <a:p>
                      <a:pPr marL="0" algn="l" defTabSz="914400" rtl="0" eaLnBrk="1" latinLnBrk="0" hangingPunct="1"/>
                      <a:r>
                        <a:rPr lang="en-US" sz="1800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-0.0117</a:t>
                      </a:r>
                      <a:endParaRPr lang="en-US" sz="1800" kern="1200" dirty="0">
                        <a:solidFill>
                          <a:srgbClr val="0000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 smtClean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0.803</a:t>
                      </a:r>
                    </a:p>
                    <a:p>
                      <a:pPr marL="0" algn="l" defTabSz="914400" rtl="0" eaLnBrk="1" latinLnBrk="0" hangingPunct="1"/>
                      <a:r>
                        <a:rPr lang="en-US" sz="1800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0.861</a:t>
                      </a:r>
                      <a:endParaRPr lang="en-US" sz="1800" kern="1200" dirty="0">
                        <a:solidFill>
                          <a:srgbClr val="0000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 smtClean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0.0180</a:t>
                      </a:r>
                    </a:p>
                    <a:p>
                      <a:pPr marL="0" algn="l" defTabSz="914400" rtl="0" eaLnBrk="1" latinLnBrk="0" hangingPunct="1"/>
                      <a:r>
                        <a:rPr lang="en-US" sz="1800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0.0189</a:t>
                      </a:r>
                      <a:endParaRPr lang="en-US" sz="1800" kern="1200" dirty="0">
                        <a:solidFill>
                          <a:srgbClr val="0000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800" kern="1200" dirty="0" smtClean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0.157</a:t>
                      </a:r>
                      <a:endParaRPr lang="en-US" sz="1800" kern="1200" dirty="0" smtClean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r>
                        <a:rPr lang="en-US" sz="1800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0.160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85028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u="sng" dirty="0" err="1" smtClean="0"/>
                        <a:t>Solov’ev</a:t>
                      </a:r>
                      <a:r>
                        <a:rPr lang="en-US" u="sng" dirty="0" smtClean="0"/>
                        <a:t> 3</a:t>
                      </a:r>
                    </a:p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(MARS-K)</a:t>
                      </a:r>
                    </a:p>
                    <a:p>
                      <a:pPr marL="0" algn="l" defTabSz="914400" rtl="0" eaLnBrk="1" latinLnBrk="0" hangingPunct="1"/>
                      <a:r>
                        <a:rPr lang="en-US" sz="1800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(MISK)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1.10</a:t>
                      </a:r>
                      <a:endParaRPr 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1.830</a:t>
                      </a:r>
                    </a:p>
                    <a:p>
                      <a:pPr marL="0" algn="l" defTabSz="914400" rtl="0" eaLnBrk="1" latinLnBrk="0" hangingPunct="1"/>
                      <a:r>
                        <a:rPr lang="en-US" sz="1800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2.337</a:t>
                      </a:r>
                      <a:endParaRPr lang="en-US" sz="1800" kern="1200" dirty="0">
                        <a:solidFill>
                          <a:srgbClr val="0000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 smtClean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0.0919</a:t>
                      </a:r>
                    </a:p>
                    <a:p>
                      <a:pPr marL="0" algn="l" defTabSz="914400" rtl="0" eaLnBrk="1" latinLnBrk="0" hangingPunct="1"/>
                      <a:r>
                        <a:rPr lang="en-US" sz="1800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0.0879</a:t>
                      </a:r>
                      <a:endParaRPr lang="en-US" sz="1800" kern="1200" dirty="0">
                        <a:solidFill>
                          <a:srgbClr val="0000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 smtClean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-0.169</a:t>
                      </a:r>
                    </a:p>
                    <a:p>
                      <a:pPr marL="0" algn="l" defTabSz="914400" rtl="0" eaLnBrk="1" latinLnBrk="0" hangingPunct="1"/>
                      <a:r>
                        <a:rPr lang="en-US" sz="1800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-0.090</a:t>
                      </a:r>
                      <a:endParaRPr lang="en-US" sz="1800" kern="1200" dirty="0">
                        <a:solidFill>
                          <a:srgbClr val="0000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 smtClean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0.471</a:t>
                      </a:r>
                    </a:p>
                    <a:p>
                      <a:pPr marL="0" algn="l" defTabSz="914400" rtl="0" eaLnBrk="1" latinLnBrk="0" hangingPunct="1"/>
                      <a:r>
                        <a:rPr lang="en-US" sz="1800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0.374</a:t>
                      </a:r>
                      <a:endParaRPr lang="en-US" sz="1800" kern="1200" dirty="0">
                        <a:solidFill>
                          <a:srgbClr val="0000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 smtClean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0.114</a:t>
                      </a:r>
                    </a:p>
                    <a:p>
                      <a:pPr marL="0" algn="l" defTabSz="914400" rtl="0" eaLnBrk="1" latinLnBrk="0" hangingPunct="1"/>
                      <a:r>
                        <a:rPr lang="en-US" sz="1800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0.051</a:t>
                      </a:r>
                      <a:endParaRPr lang="en-US" sz="1800" kern="1200" dirty="0">
                        <a:solidFill>
                          <a:srgbClr val="0000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800" kern="1200" dirty="0" smtClean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1.98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1.10</a:t>
                      </a:r>
                    </a:p>
                  </a:txBody>
                  <a:tcPr>
                    <a:solidFill>
                      <a:srgbClr val="CCFF99"/>
                    </a:solidFill>
                  </a:tcPr>
                </a:tc>
              </a:tr>
              <a:tr h="850286">
                <a:tc>
                  <a:txBody>
                    <a:bodyPr/>
                    <a:lstStyle/>
                    <a:p>
                      <a:r>
                        <a:rPr lang="en-US" u="sng" dirty="0" smtClean="0"/>
                        <a:t>ITER</a:t>
                      </a:r>
                    </a:p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(MARS-K)</a:t>
                      </a:r>
                    </a:p>
                    <a:p>
                      <a:pPr marL="0" algn="l" defTabSz="914400" rtl="0" eaLnBrk="1" latinLnBrk="0" hangingPunct="1"/>
                      <a:r>
                        <a:rPr lang="en-US" sz="1800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(MISK)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1.50</a:t>
                      </a:r>
                      <a:endParaRPr 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0.682</a:t>
                      </a:r>
                    </a:p>
                    <a:p>
                      <a:pPr marL="0" algn="l" defTabSz="914400" rtl="0" eaLnBrk="1" latinLnBrk="0" hangingPunct="1"/>
                      <a:r>
                        <a:rPr lang="en-US" sz="1800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0.677</a:t>
                      </a:r>
                      <a:endParaRPr lang="en-US" sz="1800" kern="1200" dirty="0">
                        <a:solidFill>
                          <a:srgbClr val="0000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 smtClean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0.241</a:t>
                      </a:r>
                    </a:p>
                    <a:p>
                      <a:pPr marL="0" algn="l" defTabSz="914400" rtl="0" eaLnBrk="1" latinLnBrk="0" hangingPunct="1"/>
                      <a:r>
                        <a:rPr lang="en-US" sz="1800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0.367</a:t>
                      </a:r>
                      <a:endParaRPr lang="en-US" sz="1800" kern="1200" dirty="0">
                        <a:solidFill>
                          <a:srgbClr val="0000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 smtClean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-0.046</a:t>
                      </a:r>
                    </a:p>
                    <a:p>
                      <a:pPr marL="0" algn="l" defTabSz="914400" rtl="0" eaLnBrk="1" latinLnBrk="0" hangingPunct="1"/>
                      <a:r>
                        <a:rPr lang="en-US" sz="1800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-0.133</a:t>
                      </a:r>
                      <a:endParaRPr lang="en-US" sz="1800" kern="1200" dirty="0">
                        <a:solidFill>
                          <a:srgbClr val="0000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 smtClean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0.817</a:t>
                      </a:r>
                    </a:p>
                    <a:p>
                      <a:r>
                        <a:rPr lang="en-US" sz="1800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0.581</a:t>
                      </a:r>
                      <a:endParaRPr lang="en-US" sz="1800" kern="1200" dirty="0">
                        <a:solidFill>
                          <a:srgbClr val="0000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 smtClean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0.090</a:t>
                      </a:r>
                    </a:p>
                    <a:p>
                      <a:pPr marL="0" algn="l" defTabSz="914400" rtl="0" eaLnBrk="1" latinLnBrk="0" hangingPunct="1"/>
                      <a:r>
                        <a:rPr lang="en-US" sz="1800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0.202</a:t>
                      </a:r>
                      <a:endParaRPr lang="en-US" sz="1800" kern="1200" dirty="0">
                        <a:solidFill>
                          <a:srgbClr val="0000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kern="1200" dirty="0" smtClean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6.11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6.67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260" y="4428478"/>
            <a:ext cx="8695740" cy="213360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480"/>
              </a:spcBef>
            </a:pPr>
            <a:r>
              <a:rPr lang="en-US" sz="1800" dirty="0" smtClean="0">
                <a:cs typeface="Calibri" pitchFamily="34" charset="0"/>
              </a:rPr>
              <a:t>Recent success in producing agreement between MISK and MARS-K</a:t>
            </a:r>
          </a:p>
          <a:p>
            <a:pPr lvl="1">
              <a:spcBef>
                <a:spcPts val="480"/>
              </a:spcBef>
            </a:pPr>
            <a:r>
              <a:rPr lang="en-US" sz="1400" dirty="0" smtClean="0">
                <a:cs typeface="Calibri" pitchFamily="34" charset="0"/>
              </a:rPr>
              <a:t>PENT code development added in 2013</a:t>
            </a:r>
            <a:endParaRPr lang="en-US" sz="1400" dirty="0" smtClean="0">
              <a:cs typeface="Calibri" pitchFamily="34" charset="0"/>
            </a:endParaRPr>
          </a:p>
          <a:p>
            <a:pPr>
              <a:lnSpc>
                <a:spcPct val="100000"/>
              </a:lnSpc>
              <a:spcBef>
                <a:spcPts val="480"/>
              </a:spcBef>
            </a:pPr>
            <a:r>
              <a:rPr lang="en-US" sz="1800" dirty="0" smtClean="0">
                <a:cs typeface="Calibri" pitchFamily="34" charset="0"/>
              </a:rPr>
              <a:t>MISK code has been extensively used to quantitatively compare theory/experiment in NSTX </a:t>
            </a:r>
          </a:p>
          <a:p>
            <a:pPr lvl="1">
              <a:spcBef>
                <a:spcPts val="480"/>
              </a:spcBef>
            </a:pPr>
            <a:r>
              <a:rPr lang="en-US" sz="1600" dirty="0">
                <a:cs typeface="Calibri" pitchFamily="34" charset="0"/>
              </a:rPr>
              <a:t>6</a:t>
            </a:r>
            <a:r>
              <a:rPr lang="en-US" sz="1600" dirty="0" smtClean="0">
                <a:cs typeface="Calibri" pitchFamily="34" charset="0"/>
              </a:rPr>
              <a:t> publications from NSTX (first is from 2008)</a:t>
            </a:r>
          </a:p>
          <a:p>
            <a:pPr>
              <a:spcBef>
                <a:spcPts val="480"/>
              </a:spcBef>
            </a:pPr>
            <a:r>
              <a:rPr lang="en-US" sz="1800" dirty="0" smtClean="0">
                <a:cs typeface="Calibri" pitchFamily="34" charset="0"/>
              </a:rPr>
              <a:t>MDC-2 process has altered both MISK and MARS-K a bit</a:t>
            </a:r>
          </a:p>
          <a:p>
            <a:pPr lvl="1">
              <a:spcBef>
                <a:spcPts val="480"/>
              </a:spcBef>
            </a:pPr>
            <a:r>
              <a:rPr lang="en-US" sz="1400" dirty="0" smtClean="0">
                <a:cs typeface="Calibri" pitchFamily="34" charset="0"/>
              </a:rPr>
              <a:t>MISK comparison to NSTX RWM stability experiments continues to evaluate changes</a:t>
            </a:r>
            <a:endParaRPr lang="en-US" sz="1400" dirty="0" smtClean="0">
              <a:cs typeface="Calibri" pitchFamily="34" charset="0"/>
            </a:endParaRPr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14400"/>
          </a:xfrm>
          <a:noFill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500" dirty="0" smtClean="0">
                <a:cs typeface="Calibri" pitchFamily="34" charset="0"/>
              </a:rPr>
              <a:t>Multi-year ITPA MDC-2 benchmarking of kinetic RWM codes reaching its goals</a:t>
            </a:r>
            <a:endParaRPr lang="en-US" sz="2500" dirty="0" smtClean="0"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21749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 topics related to kinetic RWM stabilization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8763000" cy="5334000"/>
          </a:xfrm>
        </p:spPr>
        <p:txBody>
          <a:bodyPr/>
          <a:lstStyle/>
          <a:p>
            <a:r>
              <a:rPr lang="en-US" dirty="0" smtClean="0"/>
              <a:t>Stabilization physics due to fast particles should be further addressed</a:t>
            </a:r>
          </a:p>
          <a:p>
            <a:pPr lvl="1"/>
            <a:r>
              <a:rPr lang="en-US" dirty="0" smtClean="0"/>
              <a:t>Effects of anisotropic (e.g. NBI, RF) particle populations still not fully explored</a:t>
            </a:r>
          </a:p>
          <a:p>
            <a:pPr lvl="1"/>
            <a:r>
              <a:rPr lang="en-US" dirty="0" smtClean="0"/>
              <a:t>What are destabilization mechanisms (linear, or non-linear) that can be caused by fast particles?</a:t>
            </a:r>
          </a:p>
          <a:p>
            <a:pPr lvl="1"/>
            <a:r>
              <a:rPr lang="en-US" dirty="0" smtClean="0"/>
              <a:t>Is stabilization accounted due to </a:t>
            </a:r>
            <a:r>
              <a:rPr lang="en-US" dirty="0" err="1" smtClean="0"/>
              <a:t>Maxwellian</a:t>
            </a:r>
            <a:r>
              <a:rPr lang="en-US" dirty="0" smtClean="0"/>
              <a:t> distributions complete?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Long-standing issue – effect of key rational surfaces</a:t>
            </a:r>
          </a:p>
          <a:p>
            <a:pPr lvl="1"/>
            <a:r>
              <a:rPr lang="en-US" dirty="0" smtClean="0"/>
              <a:t>Generally, numerical integration of ideal </a:t>
            </a:r>
            <a:r>
              <a:rPr lang="en-US" dirty="0" err="1" smtClean="0"/>
              <a:t>eigenfunction</a:t>
            </a:r>
            <a:r>
              <a:rPr lang="en-US" dirty="0"/>
              <a:t> </a:t>
            </a:r>
            <a:r>
              <a:rPr lang="en-US" dirty="0" smtClean="0"/>
              <a:t>very close to rational surfaces does not yield agreement with experiment</a:t>
            </a:r>
          </a:p>
          <a:p>
            <a:pPr lvl="1"/>
            <a:r>
              <a:rPr lang="en-US" dirty="0" smtClean="0"/>
              <a:t>In fact, omitting regions very close to key </a:t>
            </a:r>
            <a:r>
              <a:rPr lang="en-US" dirty="0" err="1" smtClean="0"/>
              <a:t>rationals</a:t>
            </a:r>
            <a:r>
              <a:rPr lang="en-US" dirty="0" smtClean="0"/>
              <a:t> yields results that compare better in quantitative comparison to experiment</a:t>
            </a:r>
          </a:p>
          <a:p>
            <a:pPr lvl="1"/>
            <a:r>
              <a:rPr lang="en-US" dirty="0" smtClean="0"/>
              <a:t>Major task with theory: develop an improved model of the plasma near key </a:t>
            </a:r>
            <a:r>
              <a:rPr lang="en-US" dirty="0" err="1" smtClean="0"/>
              <a:t>rationals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EC5A36-D8B3-4598-A389-D6CAC395108F}" type="slidenum">
              <a:rPr lang="en-US" smtClean="0">
                <a:solidFill>
                  <a:srgbClr val="3333CC"/>
                </a:solidFill>
              </a:rPr>
              <a:pPr/>
              <a:t>6</a:t>
            </a:fld>
            <a:endParaRPr lang="en-US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9425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1050" y="1221269"/>
            <a:ext cx="3919869" cy="3104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RWM active control capability increases as partial NCC coils are added (</a:t>
            </a:r>
            <a:r>
              <a:rPr lang="en-US" dirty="0" err="1" smtClean="0"/>
              <a:t>midplane</a:t>
            </a:r>
            <a:r>
              <a:rPr lang="en-US" dirty="0" smtClean="0"/>
              <a:t> RWM coils included)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39" y="4627986"/>
            <a:ext cx="3525943" cy="1822735"/>
          </a:xfrm>
        </p:spPr>
        <p:txBody>
          <a:bodyPr/>
          <a:lstStyle/>
          <a:p>
            <a:r>
              <a:rPr lang="en-US" sz="1800" dirty="0" smtClean="0"/>
              <a:t>Partial 1x12 NCC coil set significantly enhances control</a:t>
            </a:r>
          </a:p>
          <a:p>
            <a:pPr lvl="1"/>
            <a:r>
              <a:rPr lang="en-US" sz="1400" dirty="0" smtClean="0"/>
              <a:t>Present RWM coils: active control to </a:t>
            </a:r>
            <a:r>
              <a:rPr lang="en-US" sz="1400" dirty="0" err="1" smtClean="0">
                <a:latin typeface="Symbol" pitchFamily="18" charset="2"/>
              </a:rPr>
              <a:t>b</a:t>
            </a:r>
            <a:r>
              <a:rPr lang="en-US" sz="1400" baseline="-25000" dirty="0" err="1" smtClean="0"/>
              <a:t>N</a:t>
            </a:r>
            <a:r>
              <a:rPr lang="en-US" sz="1400" dirty="0" smtClean="0"/>
              <a:t>/</a:t>
            </a:r>
            <a:r>
              <a:rPr lang="en-US" sz="1400" dirty="0" err="1" smtClean="0">
                <a:latin typeface="Symbol" pitchFamily="18" charset="2"/>
              </a:rPr>
              <a:t>b</a:t>
            </a:r>
            <a:r>
              <a:rPr lang="en-US" sz="1400" baseline="-25000" dirty="0" err="1" smtClean="0"/>
              <a:t>N</a:t>
            </a:r>
            <a:r>
              <a:rPr lang="en-US" sz="1400" baseline="30000" dirty="0" err="1" smtClean="0"/>
              <a:t>no</a:t>
            </a:r>
            <a:r>
              <a:rPr lang="en-US" sz="1400" baseline="30000" dirty="0" smtClean="0"/>
              <a:t>-wall</a:t>
            </a:r>
            <a:r>
              <a:rPr lang="en-US" sz="1400" dirty="0" smtClean="0"/>
              <a:t> = 1.25</a:t>
            </a:r>
          </a:p>
          <a:p>
            <a:pPr lvl="1"/>
            <a:r>
              <a:rPr lang="en-US" sz="1400" dirty="0" smtClean="0"/>
              <a:t>NCC 1x12 coils: </a:t>
            </a:r>
            <a:r>
              <a:rPr lang="en-US" sz="1400" dirty="0"/>
              <a:t>active </a:t>
            </a:r>
            <a:r>
              <a:rPr lang="en-US" sz="1400" dirty="0" smtClean="0"/>
              <a:t>control to </a:t>
            </a:r>
            <a:r>
              <a:rPr lang="en-US" sz="1400" dirty="0" err="1">
                <a:latin typeface="Symbol" pitchFamily="18" charset="2"/>
              </a:rPr>
              <a:t>b</a:t>
            </a:r>
            <a:r>
              <a:rPr lang="en-US" sz="1400" baseline="-25000" dirty="0" err="1"/>
              <a:t>N</a:t>
            </a:r>
            <a:r>
              <a:rPr lang="en-US" sz="1400" dirty="0"/>
              <a:t>/</a:t>
            </a:r>
            <a:r>
              <a:rPr lang="en-US" sz="1400" dirty="0" err="1">
                <a:latin typeface="Symbol" pitchFamily="18" charset="2"/>
              </a:rPr>
              <a:t>b</a:t>
            </a:r>
            <a:r>
              <a:rPr lang="en-US" sz="1400" baseline="-25000" dirty="0" err="1"/>
              <a:t>N</a:t>
            </a:r>
            <a:r>
              <a:rPr lang="en-US" sz="1400" baseline="30000" dirty="0" err="1"/>
              <a:t>no</a:t>
            </a:r>
            <a:r>
              <a:rPr lang="en-US" sz="1400" baseline="30000" dirty="0"/>
              <a:t>-wall</a:t>
            </a:r>
            <a:r>
              <a:rPr lang="en-US" sz="1400" dirty="0"/>
              <a:t> </a:t>
            </a:r>
            <a:r>
              <a:rPr lang="en-US" sz="1400" dirty="0" smtClean="0"/>
              <a:t>= 1.52</a:t>
            </a:r>
          </a:p>
          <a:p>
            <a:endParaRPr lang="en-US" sz="2000" dirty="0" smtClean="0"/>
          </a:p>
          <a:p>
            <a:endParaRPr lang="en-US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EC5A36-D8B3-4598-A389-D6CAC395108F}" type="slidenum">
              <a:rPr lang="en-US" smtClean="0">
                <a:solidFill>
                  <a:srgbClr val="3333CC"/>
                </a:solidFill>
              </a:rPr>
              <a:pPr/>
              <a:t>7</a:t>
            </a:fld>
            <a:endParaRPr lang="en-US">
              <a:solidFill>
                <a:srgbClr val="3333CC"/>
              </a:solidFill>
            </a:endParaRPr>
          </a:p>
        </p:txBody>
      </p:sp>
      <p:sp>
        <p:nvSpPr>
          <p:cNvPr id="113" name="Text Box 6"/>
          <p:cNvSpPr txBox="1">
            <a:spLocks noChangeArrowheads="1"/>
          </p:cNvSpPr>
          <p:nvPr/>
        </p:nvSpPr>
        <p:spPr bwMode="auto">
          <a:xfrm>
            <a:off x="5943600" y="5074973"/>
            <a:ext cx="901209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sz="1600" dirty="0">
                <a:solidFill>
                  <a:srgbClr val="0000FF"/>
                </a:solidFill>
                <a:latin typeface="Arial" pitchFamily="34" charset="0"/>
              </a:rPr>
              <a:t>Existing</a:t>
            </a:r>
          </a:p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sz="1600" dirty="0" smtClean="0">
                <a:solidFill>
                  <a:srgbClr val="0000FF"/>
                </a:solidFill>
                <a:latin typeface="Arial" pitchFamily="34" charset="0"/>
              </a:rPr>
              <a:t>RWM</a:t>
            </a:r>
          </a:p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sz="1600" dirty="0" smtClean="0">
                <a:solidFill>
                  <a:srgbClr val="0000FF"/>
                </a:solidFill>
                <a:latin typeface="Arial" pitchFamily="34" charset="0"/>
              </a:rPr>
              <a:t>coils</a:t>
            </a:r>
            <a:endParaRPr lang="en-US" sz="1600" dirty="0">
              <a:solidFill>
                <a:srgbClr val="0000FF"/>
              </a:solidFill>
              <a:latin typeface="Arial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592645" y="4397529"/>
            <a:ext cx="1824930" cy="2073406"/>
            <a:chOff x="3592645" y="4397529"/>
            <a:chExt cx="1824930" cy="2073406"/>
          </a:xfrm>
        </p:grpSpPr>
        <p:pic>
          <p:nvPicPr>
            <p:cNvPr id="115" name="Picture 114" descr="plot2NSTXv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2645" y="4397529"/>
              <a:ext cx="1824930" cy="2073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19" name="Group 27"/>
            <p:cNvGrpSpPr>
              <a:grpSpLocks/>
            </p:cNvGrpSpPr>
            <p:nvPr/>
          </p:nvGrpSpPr>
          <p:grpSpPr bwMode="auto">
            <a:xfrm>
              <a:off x="3596212" y="4982458"/>
              <a:ext cx="1818986" cy="1174613"/>
              <a:chOff x="296" y="1708"/>
              <a:chExt cx="2888" cy="1756"/>
            </a:xfrm>
          </p:grpSpPr>
          <p:sp>
            <p:nvSpPr>
              <p:cNvPr id="127" name="Freeform 28"/>
              <p:cNvSpPr>
                <a:spLocks/>
              </p:cNvSpPr>
              <p:nvPr/>
            </p:nvSpPr>
            <p:spPr bwMode="auto">
              <a:xfrm>
                <a:off x="1010" y="2704"/>
                <a:ext cx="1422" cy="760"/>
              </a:xfrm>
              <a:custGeom>
                <a:avLst/>
                <a:gdLst>
                  <a:gd name="T0" fmla="*/ 0 w 1422"/>
                  <a:gd name="T1" fmla="*/ 96 h 760"/>
                  <a:gd name="T2" fmla="*/ 92 w 1422"/>
                  <a:gd name="T3" fmla="*/ 118 h 760"/>
                  <a:gd name="T4" fmla="*/ 92 w 1422"/>
                  <a:gd name="T5" fmla="*/ 0 h 760"/>
                  <a:gd name="T6" fmla="*/ 194 w 1422"/>
                  <a:gd name="T7" fmla="*/ 22 h 760"/>
                  <a:gd name="T8" fmla="*/ 300 w 1422"/>
                  <a:gd name="T9" fmla="*/ 44 h 760"/>
                  <a:gd name="T10" fmla="*/ 422 w 1422"/>
                  <a:gd name="T11" fmla="*/ 58 h 760"/>
                  <a:gd name="T12" fmla="*/ 586 w 1422"/>
                  <a:gd name="T13" fmla="*/ 74 h 760"/>
                  <a:gd name="T14" fmla="*/ 726 w 1422"/>
                  <a:gd name="T15" fmla="*/ 78 h 760"/>
                  <a:gd name="T16" fmla="*/ 840 w 1422"/>
                  <a:gd name="T17" fmla="*/ 76 h 760"/>
                  <a:gd name="T18" fmla="*/ 982 w 1422"/>
                  <a:gd name="T19" fmla="*/ 64 h 760"/>
                  <a:gd name="T20" fmla="*/ 1088 w 1422"/>
                  <a:gd name="T21" fmla="*/ 56 h 760"/>
                  <a:gd name="T22" fmla="*/ 1190 w 1422"/>
                  <a:gd name="T23" fmla="*/ 40 h 760"/>
                  <a:gd name="T24" fmla="*/ 1254 w 1422"/>
                  <a:gd name="T25" fmla="*/ 26 h 760"/>
                  <a:gd name="T26" fmla="*/ 1278 w 1422"/>
                  <a:gd name="T27" fmla="*/ 24 h 760"/>
                  <a:gd name="T28" fmla="*/ 1278 w 1422"/>
                  <a:gd name="T29" fmla="*/ 210 h 760"/>
                  <a:gd name="T30" fmla="*/ 1422 w 1422"/>
                  <a:gd name="T31" fmla="*/ 178 h 760"/>
                  <a:gd name="T32" fmla="*/ 1422 w 1422"/>
                  <a:gd name="T33" fmla="*/ 486 h 760"/>
                  <a:gd name="T34" fmla="*/ 1278 w 1422"/>
                  <a:gd name="T35" fmla="*/ 520 h 760"/>
                  <a:gd name="T36" fmla="*/ 1278 w 1422"/>
                  <a:gd name="T37" fmla="*/ 706 h 760"/>
                  <a:gd name="T38" fmla="*/ 1082 w 1422"/>
                  <a:gd name="T39" fmla="*/ 740 h 760"/>
                  <a:gd name="T40" fmla="*/ 938 w 1422"/>
                  <a:gd name="T41" fmla="*/ 756 h 760"/>
                  <a:gd name="T42" fmla="*/ 742 w 1422"/>
                  <a:gd name="T43" fmla="*/ 760 h 760"/>
                  <a:gd name="T44" fmla="*/ 654 w 1422"/>
                  <a:gd name="T45" fmla="*/ 760 h 760"/>
                  <a:gd name="T46" fmla="*/ 506 w 1422"/>
                  <a:gd name="T47" fmla="*/ 752 h 760"/>
                  <a:gd name="T48" fmla="*/ 366 w 1422"/>
                  <a:gd name="T49" fmla="*/ 736 h 760"/>
                  <a:gd name="T50" fmla="*/ 254 w 1422"/>
                  <a:gd name="T51" fmla="*/ 724 h 760"/>
                  <a:gd name="T52" fmla="*/ 146 w 1422"/>
                  <a:gd name="T53" fmla="*/ 700 h 760"/>
                  <a:gd name="T54" fmla="*/ 92 w 1422"/>
                  <a:gd name="T55" fmla="*/ 692 h 760"/>
                  <a:gd name="T56" fmla="*/ 92 w 1422"/>
                  <a:gd name="T57" fmla="*/ 570 h 760"/>
                  <a:gd name="T58" fmla="*/ 0 w 1422"/>
                  <a:gd name="T59" fmla="*/ 546 h 760"/>
                  <a:gd name="T60" fmla="*/ 0 w 1422"/>
                  <a:gd name="T61" fmla="*/ 96 h 7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422" h="760">
                    <a:moveTo>
                      <a:pt x="0" y="96"/>
                    </a:moveTo>
                    <a:lnTo>
                      <a:pt x="92" y="118"/>
                    </a:lnTo>
                    <a:lnTo>
                      <a:pt x="92" y="0"/>
                    </a:lnTo>
                    <a:lnTo>
                      <a:pt x="194" y="22"/>
                    </a:lnTo>
                    <a:lnTo>
                      <a:pt x="300" y="44"/>
                    </a:lnTo>
                    <a:lnTo>
                      <a:pt x="422" y="58"/>
                    </a:lnTo>
                    <a:lnTo>
                      <a:pt x="586" y="74"/>
                    </a:lnTo>
                    <a:lnTo>
                      <a:pt x="726" y="78"/>
                    </a:lnTo>
                    <a:lnTo>
                      <a:pt x="840" y="76"/>
                    </a:lnTo>
                    <a:lnTo>
                      <a:pt x="982" y="64"/>
                    </a:lnTo>
                    <a:lnTo>
                      <a:pt x="1088" y="56"/>
                    </a:lnTo>
                    <a:lnTo>
                      <a:pt x="1190" y="40"/>
                    </a:lnTo>
                    <a:lnTo>
                      <a:pt x="1254" y="26"/>
                    </a:lnTo>
                    <a:lnTo>
                      <a:pt x="1278" y="24"/>
                    </a:lnTo>
                    <a:lnTo>
                      <a:pt x="1278" y="210"/>
                    </a:lnTo>
                    <a:lnTo>
                      <a:pt x="1422" y="178"/>
                    </a:lnTo>
                    <a:lnTo>
                      <a:pt x="1422" y="486"/>
                    </a:lnTo>
                    <a:lnTo>
                      <a:pt x="1278" y="520"/>
                    </a:lnTo>
                    <a:lnTo>
                      <a:pt x="1278" y="706"/>
                    </a:lnTo>
                    <a:lnTo>
                      <a:pt x="1082" y="740"/>
                    </a:lnTo>
                    <a:lnTo>
                      <a:pt x="938" y="756"/>
                    </a:lnTo>
                    <a:lnTo>
                      <a:pt x="742" y="760"/>
                    </a:lnTo>
                    <a:lnTo>
                      <a:pt x="654" y="760"/>
                    </a:lnTo>
                    <a:lnTo>
                      <a:pt x="506" y="752"/>
                    </a:lnTo>
                    <a:lnTo>
                      <a:pt x="366" y="736"/>
                    </a:lnTo>
                    <a:lnTo>
                      <a:pt x="254" y="724"/>
                    </a:lnTo>
                    <a:lnTo>
                      <a:pt x="146" y="700"/>
                    </a:lnTo>
                    <a:lnTo>
                      <a:pt x="92" y="692"/>
                    </a:lnTo>
                    <a:lnTo>
                      <a:pt x="92" y="570"/>
                    </a:lnTo>
                    <a:lnTo>
                      <a:pt x="0" y="546"/>
                    </a:lnTo>
                    <a:lnTo>
                      <a:pt x="0" y="96"/>
                    </a:lnTo>
                    <a:close/>
                  </a:path>
                </a:pathLst>
              </a:custGeom>
              <a:noFill/>
              <a:ln w="28575" cap="flat" cmpd="sng">
                <a:solidFill>
                  <a:srgbClr val="0000FF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9900"/>
                  </a:solidFill>
                </a:endParaRPr>
              </a:p>
            </p:txBody>
          </p:sp>
          <p:sp>
            <p:nvSpPr>
              <p:cNvPr id="128" name="Freeform 29"/>
              <p:cNvSpPr>
                <a:spLocks/>
              </p:cNvSpPr>
              <p:nvPr/>
            </p:nvSpPr>
            <p:spPr bwMode="auto">
              <a:xfrm>
                <a:off x="296" y="2116"/>
                <a:ext cx="696" cy="1228"/>
              </a:xfrm>
              <a:custGeom>
                <a:avLst/>
                <a:gdLst>
                  <a:gd name="T0" fmla="*/ 2 w 696"/>
                  <a:gd name="T1" fmla="*/ 0 h 1228"/>
                  <a:gd name="T2" fmla="*/ 30 w 696"/>
                  <a:gd name="T3" fmla="*/ 94 h 1228"/>
                  <a:gd name="T4" fmla="*/ 96 w 696"/>
                  <a:gd name="T5" fmla="*/ 202 h 1228"/>
                  <a:gd name="T6" fmla="*/ 182 w 696"/>
                  <a:gd name="T7" fmla="*/ 296 h 1228"/>
                  <a:gd name="T8" fmla="*/ 272 w 696"/>
                  <a:gd name="T9" fmla="*/ 364 h 1228"/>
                  <a:gd name="T10" fmla="*/ 334 w 696"/>
                  <a:gd name="T11" fmla="*/ 406 h 1228"/>
                  <a:gd name="T12" fmla="*/ 434 w 696"/>
                  <a:gd name="T13" fmla="*/ 456 h 1228"/>
                  <a:gd name="T14" fmla="*/ 472 w 696"/>
                  <a:gd name="T15" fmla="*/ 478 h 1228"/>
                  <a:gd name="T16" fmla="*/ 548 w 696"/>
                  <a:gd name="T17" fmla="*/ 508 h 1228"/>
                  <a:gd name="T18" fmla="*/ 640 w 696"/>
                  <a:gd name="T19" fmla="*/ 546 h 1228"/>
                  <a:gd name="T20" fmla="*/ 640 w 696"/>
                  <a:gd name="T21" fmla="*/ 662 h 1228"/>
                  <a:gd name="T22" fmla="*/ 696 w 696"/>
                  <a:gd name="T23" fmla="*/ 677 h 1228"/>
                  <a:gd name="T24" fmla="*/ 696 w 696"/>
                  <a:gd name="T25" fmla="*/ 1130 h 1228"/>
                  <a:gd name="T26" fmla="*/ 638 w 696"/>
                  <a:gd name="T27" fmla="*/ 1110 h 1228"/>
                  <a:gd name="T28" fmla="*/ 638 w 696"/>
                  <a:gd name="T29" fmla="*/ 1228 h 1228"/>
                  <a:gd name="T30" fmla="*/ 472 w 696"/>
                  <a:gd name="T31" fmla="*/ 1166 h 1228"/>
                  <a:gd name="T32" fmla="*/ 406 w 696"/>
                  <a:gd name="T33" fmla="*/ 1130 h 1228"/>
                  <a:gd name="T34" fmla="*/ 288 w 696"/>
                  <a:gd name="T35" fmla="*/ 1062 h 1228"/>
                  <a:gd name="T36" fmla="*/ 196 w 696"/>
                  <a:gd name="T37" fmla="*/ 990 h 1228"/>
                  <a:gd name="T38" fmla="*/ 96 w 696"/>
                  <a:gd name="T39" fmla="*/ 888 h 1228"/>
                  <a:gd name="T40" fmla="*/ 32 w 696"/>
                  <a:gd name="T41" fmla="*/ 786 h 1228"/>
                  <a:gd name="T42" fmla="*/ 0 w 696"/>
                  <a:gd name="T43" fmla="*/ 676 h 1228"/>
                  <a:gd name="T44" fmla="*/ 2 w 696"/>
                  <a:gd name="T45" fmla="*/ 0 h 1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696" h="1228">
                    <a:moveTo>
                      <a:pt x="2" y="0"/>
                    </a:moveTo>
                    <a:lnTo>
                      <a:pt x="30" y="94"/>
                    </a:lnTo>
                    <a:lnTo>
                      <a:pt x="96" y="202"/>
                    </a:lnTo>
                    <a:lnTo>
                      <a:pt x="182" y="296"/>
                    </a:lnTo>
                    <a:lnTo>
                      <a:pt x="272" y="364"/>
                    </a:lnTo>
                    <a:lnTo>
                      <a:pt x="334" y="406"/>
                    </a:lnTo>
                    <a:lnTo>
                      <a:pt x="434" y="456"/>
                    </a:lnTo>
                    <a:lnTo>
                      <a:pt x="472" y="478"/>
                    </a:lnTo>
                    <a:lnTo>
                      <a:pt x="548" y="508"/>
                    </a:lnTo>
                    <a:lnTo>
                      <a:pt x="640" y="546"/>
                    </a:lnTo>
                    <a:lnTo>
                      <a:pt x="640" y="662"/>
                    </a:lnTo>
                    <a:lnTo>
                      <a:pt x="696" y="677"/>
                    </a:lnTo>
                    <a:lnTo>
                      <a:pt x="696" y="1130"/>
                    </a:lnTo>
                    <a:lnTo>
                      <a:pt x="638" y="1110"/>
                    </a:lnTo>
                    <a:lnTo>
                      <a:pt x="638" y="1228"/>
                    </a:lnTo>
                    <a:lnTo>
                      <a:pt x="472" y="1166"/>
                    </a:lnTo>
                    <a:lnTo>
                      <a:pt x="406" y="1130"/>
                    </a:lnTo>
                    <a:lnTo>
                      <a:pt x="288" y="1062"/>
                    </a:lnTo>
                    <a:lnTo>
                      <a:pt x="196" y="990"/>
                    </a:lnTo>
                    <a:lnTo>
                      <a:pt x="96" y="888"/>
                    </a:lnTo>
                    <a:lnTo>
                      <a:pt x="32" y="786"/>
                    </a:lnTo>
                    <a:lnTo>
                      <a:pt x="0" y="676"/>
                    </a:lnTo>
                    <a:lnTo>
                      <a:pt x="2" y="0"/>
                    </a:lnTo>
                    <a:close/>
                  </a:path>
                </a:pathLst>
              </a:custGeom>
              <a:noFill/>
              <a:ln w="28575" cap="flat" cmpd="sng">
                <a:solidFill>
                  <a:srgbClr val="0000FF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29" name="Group 30"/>
              <p:cNvGrpSpPr>
                <a:grpSpLocks/>
              </p:cNvGrpSpPr>
              <p:nvPr/>
            </p:nvGrpSpPr>
            <p:grpSpPr bwMode="auto">
              <a:xfrm>
                <a:off x="302" y="1708"/>
                <a:ext cx="324" cy="958"/>
                <a:chOff x="302" y="1708"/>
                <a:chExt cx="324" cy="958"/>
              </a:xfrm>
            </p:grpSpPr>
            <p:sp>
              <p:nvSpPr>
                <p:cNvPr id="134" name="Freeform 31"/>
                <p:cNvSpPr>
                  <a:spLocks/>
                </p:cNvSpPr>
                <p:nvPr/>
              </p:nvSpPr>
              <p:spPr bwMode="auto">
                <a:xfrm>
                  <a:off x="302" y="1708"/>
                  <a:ext cx="176" cy="406"/>
                </a:xfrm>
                <a:custGeom>
                  <a:avLst/>
                  <a:gdLst>
                    <a:gd name="T0" fmla="*/ 0 w 176"/>
                    <a:gd name="T1" fmla="*/ 406 h 406"/>
                    <a:gd name="T2" fmla="*/ 0 w 176"/>
                    <a:gd name="T3" fmla="*/ 280 h 406"/>
                    <a:gd name="T4" fmla="*/ 38 w 176"/>
                    <a:gd name="T5" fmla="*/ 166 h 406"/>
                    <a:gd name="T6" fmla="*/ 96 w 176"/>
                    <a:gd name="T7" fmla="*/ 80 h 406"/>
                    <a:gd name="T8" fmla="*/ 176 w 176"/>
                    <a:gd name="T9" fmla="*/ 0 h 4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6" h="406">
                      <a:moveTo>
                        <a:pt x="0" y="406"/>
                      </a:moveTo>
                      <a:lnTo>
                        <a:pt x="0" y="280"/>
                      </a:lnTo>
                      <a:lnTo>
                        <a:pt x="38" y="166"/>
                      </a:lnTo>
                      <a:lnTo>
                        <a:pt x="96" y="80"/>
                      </a:lnTo>
                      <a:lnTo>
                        <a:pt x="176" y="0"/>
                      </a:lnTo>
                    </a:path>
                  </a:pathLst>
                </a:custGeom>
                <a:noFill/>
                <a:ln w="28575" cap="flat" cmpd="sng">
                  <a:solidFill>
                    <a:srgbClr val="0000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5" name="Freeform 32"/>
                <p:cNvSpPr>
                  <a:spLocks/>
                </p:cNvSpPr>
                <p:nvPr/>
              </p:nvSpPr>
              <p:spPr bwMode="auto">
                <a:xfrm>
                  <a:off x="304" y="2282"/>
                  <a:ext cx="322" cy="384"/>
                </a:xfrm>
                <a:custGeom>
                  <a:avLst/>
                  <a:gdLst>
                    <a:gd name="T0" fmla="*/ 0 w 322"/>
                    <a:gd name="T1" fmla="*/ 242 h 384"/>
                    <a:gd name="T2" fmla="*/ 0 w 322"/>
                    <a:gd name="T3" fmla="*/ 384 h 384"/>
                    <a:gd name="T4" fmla="*/ 32 w 322"/>
                    <a:gd name="T5" fmla="*/ 290 h 384"/>
                    <a:gd name="T6" fmla="*/ 96 w 322"/>
                    <a:gd name="T7" fmla="*/ 192 h 384"/>
                    <a:gd name="T8" fmla="*/ 186 w 322"/>
                    <a:gd name="T9" fmla="*/ 98 h 384"/>
                    <a:gd name="T10" fmla="*/ 322 w 322"/>
                    <a:gd name="T11" fmla="*/ 0 h 3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22" h="384">
                      <a:moveTo>
                        <a:pt x="0" y="242"/>
                      </a:moveTo>
                      <a:lnTo>
                        <a:pt x="0" y="384"/>
                      </a:lnTo>
                      <a:lnTo>
                        <a:pt x="32" y="290"/>
                      </a:lnTo>
                      <a:lnTo>
                        <a:pt x="96" y="192"/>
                      </a:lnTo>
                      <a:lnTo>
                        <a:pt x="186" y="98"/>
                      </a:lnTo>
                      <a:lnTo>
                        <a:pt x="322" y="0"/>
                      </a:lnTo>
                    </a:path>
                  </a:pathLst>
                </a:custGeom>
                <a:noFill/>
                <a:ln w="28575" cap="flat" cmpd="sng">
                  <a:solidFill>
                    <a:srgbClr val="0000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30" name="Freeform 33"/>
              <p:cNvSpPr>
                <a:spLocks/>
              </p:cNvSpPr>
              <p:nvPr/>
            </p:nvSpPr>
            <p:spPr bwMode="auto">
              <a:xfrm>
                <a:off x="2454" y="2162"/>
                <a:ext cx="730" cy="1162"/>
              </a:xfrm>
              <a:custGeom>
                <a:avLst/>
                <a:gdLst>
                  <a:gd name="T0" fmla="*/ 0 w 730"/>
                  <a:gd name="T1" fmla="*/ 710 h 1162"/>
                  <a:gd name="T2" fmla="*/ 0 w 730"/>
                  <a:gd name="T3" fmla="*/ 1022 h 1162"/>
                  <a:gd name="T4" fmla="*/ 154 w 730"/>
                  <a:gd name="T5" fmla="*/ 972 h 1162"/>
                  <a:gd name="T6" fmla="*/ 154 w 730"/>
                  <a:gd name="T7" fmla="*/ 1162 h 1162"/>
                  <a:gd name="T8" fmla="*/ 232 w 730"/>
                  <a:gd name="T9" fmla="*/ 1130 h 1162"/>
                  <a:gd name="T10" fmla="*/ 310 w 730"/>
                  <a:gd name="T11" fmla="*/ 1090 h 1162"/>
                  <a:gd name="T12" fmla="*/ 418 w 730"/>
                  <a:gd name="T13" fmla="*/ 1028 h 1162"/>
                  <a:gd name="T14" fmla="*/ 508 w 730"/>
                  <a:gd name="T15" fmla="*/ 964 h 1162"/>
                  <a:gd name="T16" fmla="*/ 594 w 730"/>
                  <a:gd name="T17" fmla="*/ 884 h 1162"/>
                  <a:gd name="T18" fmla="*/ 652 w 730"/>
                  <a:gd name="T19" fmla="*/ 812 h 1162"/>
                  <a:gd name="T20" fmla="*/ 682 w 730"/>
                  <a:gd name="T21" fmla="*/ 762 h 1162"/>
                  <a:gd name="T22" fmla="*/ 714 w 730"/>
                  <a:gd name="T23" fmla="*/ 676 h 1162"/>
                  <a:gd name="T24" fmla="*/ 714 w 730"/>
                  <a:gd name="T25" fmla="*/ 556 h 1162"/>
                  <a:gd name="T26" fmla="*/ 730 w 730"/>
                  <a:gd name="T27" fmla="*/ 490 h 1162"/>
                  <a:gd name="T28" fmla="*/ 730 w 730"/>
                  <a:gd name="T29" fmla="*/ 34 h 1162"/>
                  <a:gd name="T30" fmla="*/ 714 w 730"/>
                  <a:gd name="T31" fmla="*/ 112 h 1162"/>
                  <a:gd name="T32" fmla="*/ 714 w 730"/>
                  <a:gd name="T33" fmla="*/ 0 h 1162"/>
                  <a:gd name="T34" fmla="*/ 662 w 730"/>
                  <a:gd name="T35" fmla="*/ 120 h 1162"/>
                  <a:gd name="T36" fmla="*/ 628 w 730"/>
                  <a:gd name="T37" fmla="*/ 168 h 1162"/>
                  <a:gd name="T38" fmla="*/ 572 w 730"/>
                  <a:gd name="T39" fmla="*/ 228 h 1162"/>
                  <a:gd name="T40" fmla="*/ 464 w 730"/>
                  <a:gd name="T41" fmla="*/ 314 h 1162"/>
                  <a:gd name="T42" fmla="*/ 400 w 730"/>
                  <a:gd name="T43" fmla="*/ 358 h 1162"/>
                  <a:gd name="T44" fmla="*/ 310 w 730"/>
                  <a:gd name="T45" fmla="*/ 406 h 1162"/>
                  <a:gd name="T46" fmla="*/ 192 w 730"/>
                  <a:gd name="T47" fmla="*/ 460 h 1162"/>
                  <a:gd name="T48" fmla="*/ 152 w 730"/>
                  <a:gd name="T49" fmla="*/ 476 h 1162"/>
                  <a:gd name="T50" fmla="*/ 152 w 730"/>
                  <a:gd name="T51" fmla="*/ 664 h 1162"/>
                  <a:gd name="T52" fmla="*/ 0 w 730"/>
                  <a:gd name="T53" fmla="*/ 710 h 1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730" h="1162">
                    <a:moveTo>
                      <a:pt x="0" y="710"/>
                    </a:moveTo>
                    <a:lnTo>
                      <a:pt x="0" y="1022"/>
                    </a:lnTo>
                    <a:lnTo>
                      <a:pt x="154" y="972"/>
                    </a:lnTo>
                    <a:lnTo>
                      <a:pt x="154" y="1162"/>
                    </a:lnTo>
                    <a:lnTo>
                      <a:pt x="232" y="1130"/>
                    </a:lnTo>
                    <a:lnTo>
                      <a:pt x="310" y="1090"/>
                    </a:lnTo>
                    <a:lnTo>
                      <a:pt x="418" y="1028"/>
                    </a:lnTo>
                    <a:lnTo>
                      <a:pt x="508" y="964"/>
                    </a:lnTo>
                    <a:lnTo>
                      <a:pt x="594" y="884"/>
                    </a:lnTo>
                    <a:lnTo>
                      <a:pt x="652" y="812"/>
                    </a:lnTo>
                    <a:lnTo>
                      <a:pt x="682" y="762"/>
                    </a:lnTo>
                    <a:lnTo>
                      <a:pt x="714" y="676"/>
                    </a:lnTo>
                    <a:lnTo>
                      <a:pt x="714" y="556"/>
                    </a:lnTo>
                    <a:lnTo>
                      <a:pt x="730" y="490"/>
                    </a:lnTo>
                    <a:lnTo>
                      <a:pt x="730" y="34"/>
                    </a:lnTo>
                    <a:lnTo>
                      <a:pt x="714" y="112"/>
                    </a:lnTo>
                    <a:lnTo>
                      <a:pt x="714" y="0"/>
                    </a:lnTo>
                    <a:lnTo>
                      <a:pt x="662" y="120"/>
                    </a:lnTo>
                    <a:lnTo>
                      <a:pt x="628" y="168"/>
                    </a:lnTo>
                    <a:lnTo>
                      <a:pt x="572" y="228"/>
                    </a:lnTo>
                    <a:lnTo>
                      <a:pt x="464" y="314"/>
                    </a:lnTo>
                    <a:lnTo>
                      <a:pt x="400" y="358"/>
                    </a:lnTo>
                    <a:lnTo>
                      <a:pt x="310" y="406"/>
                    </a:lnTo>
                    <a:lnTo>
                      <a:pt x="192" y="460"/>
                    </a:lnTo>
                    <a:lnTo>
                      <a:pt x="152" y="476"/>
                    </a:lnTo>
                    <a:lnTo>
                      <a:pt x="152" y="664"/>
                    </a:lnTo>
                    <a:lnTo>
                      <a:pt x="0" y="710"/>
                    </a:lnTo>
                    <a:close/>
                  </a:path>
                </a:pathLst>
              </a:custGeom>
              <a:noFill/>
              <a:ln w="28575" cap="flat" cmpd="sng">
                <a:solidFill>
                  <a:srgbClr val="0000FF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31" name="Group 34"/>
              <p:cNvGrpSpPr>
                <a:grpSpLocks/>
              </p:cNvGrpSpPr>
              <p:nvPr/>
            </p:nvGrpSpPr>
            <p:grpSpPr bwMode="auto">
              <a:xfrm>
                <a:off x="3126" y="1862"/>
                <a:ext cx="58" cy="880"/>
                <a:chOff x="3126" y="1862"/>
                <a:chExt cx="58" cy="880"/>
              </a:xfrm>
            </p:grpSpPr>
            <p:sp>
              <p:nvSpPr>
                <p:cNvPr id="132" name="Freeform 35"/>
                <p:cNvSpPr>
                  <a:spLocks/>
                </p:cNvSpPr>
                <p:nvPr/>
              </p:nvSpPr>
              <p:spPr bwMode="auto">
                <a:xfrm>
                  <a:off x="3126" y="2534"/>
                  <a:ext cx="58" cy="208"/>
                </a:xfrm>
                <a:custGeom>
                  <a:avLst/>
                  <a:gdLst>
                    <a:gd name="T0" fmla="*/ 58 w 58"/>
                    <a:gd name="T1" fmla="*/ 150 h 208"/>
                    <a:gd name="T2" fmla="*/ 58 w 58"/>
                    <a:gd name="T3" fmla="*/ 208 h 208"/>
                    <a:gd name="T4" fmla="*/ 48 w 58"/>
                    <a:gd name="T5" fmla="*/ 132 h 208"/>
                    <a:gd name="T6" fmla="*/ 26 w 58"/>
                    <a:gd name="T7" fmla="*/ 68 h 208"/>
                    <a:gd name="T8" fmla="*/ 10 w 58"/>
                    <a:gd name="T9" fmla="*/ 26 h 208"/>
                    <a:gd name="T10" fmla="*/ 0 w 58"/>
                    <a:gd name="T11" fmla="*/ 0 h 2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8" h="208">
                      <a:moveTo>
                        <a:pt x="58" y="150"/>
                      </a:moveTo>
                      <a:lnTo>
                        <a:pt x="58" y="208"/>
                      </a:lnTo>
                      <a:lnTo>
                        <a:pt x="48" y="132"/>
                      </a:lnTo>
                      <a:lnTo>
                        <a:pt x="26" y="68"/>
                      </a:lnTo>
                      <a:lnTo>
                        <a:pt x="10" y="2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28575" cap="flat" cmpd="sng">
                  <a:solidFill>
                    <a:srgbClr val="0000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" name="Freeform 36"/>
                <p:cNvSpPr>
                  <a:spLocks/>
                </p:cNvSpPr>
                <p:nvPr/>
              </p:nvSpPr>
              <p:spPr bwMode="auto">
                <a:xfrm>
                  <a:off x="3128" y="1862"/>
                  <a:ext cx="56" cy="350"/>
                </a:xfrm>
                <a:custGeom>
                  <a:avLst/>
                  <a:gdLst>
                    <a:gd name="T0" fmla="*/ 56 w 56"/>
                    <a:gd name="T1" fmla="*/ 350 h 350"/>
                    <a:gd name="T2" fmla="*/ 54 w 56"/>
                    <a:gd name="T3" fmla="*/ 218 h 350"/>
                    <a:gd name="T4" fmla="*/ 54 w 56"/>
                    <a:gd name="T5" fmla="*/ 188 h 350"/>
                    <a:gd name="T6" fmla="*/ 44 w 56"/>
                    <a:gd name="T7" fmla="*/ 112 h 350"/>
                    <a:gd name="T8" fmla="*/ 14 w 56"/>
                    <a:gd name="T9" fmla="*/ 30 h 350"/>
                    <a:gd name="T10" fmla="*/ 0 w 56"/>
                    <a:gd name="T11" fmla="*/ 0 h 3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6" h="350">
                      <a:moveTo>
                        <a:pt x="56" y="350"/>
                      </a:moveTo>
                      <a:lnTo>
                        <a:pt x="54" y="218"/>
                      </a:lnTo>
                      <a:lnTo>
                        <a:pt x="54" y="188"/>
                      </a:lnTo>
                      <a:lnTo>
                        <a:pt x="44" y="112"/>
                      </a:lnTo>
                      <a:lnTo>
                        <a:pt x="14" y="3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28575" cap="flat" cmpd="sng">
                  <a:solidFill>
                    <a:srgbClr val="0000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345" y="1169987"/>
            <a:ext cx="3604693" cy="347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Picture 37" descr="plot2NSTXv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4045" y="4403594"/>
            <a:ext cx="1824930" cy="2073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hlink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9" name="Group 38"/>
          <p:cNvGrpSpPr>
            <a:grpSpLocks/>
          </p:cNvGrpSpPr>
          <p:nvPr/>
        </p:nvGrpSpPr>
        <p:grpSpPr bwMode="auto">
          <a:xfrm>
            <a:off x="7301255" y="4905301"/>
            <a:ext cx="1222168" cy="681228"/>
            <a:chOff x="492" y="1582"/>
            <a:chExt cx="1940" cy="1020"/>
          </a:xfrm>
        </p:grpSpPr>
        <p:sp>
          <p:nvSpPr>
            <p:cNvPr id="59" name="Freeform 10"/>
            <p:cNvSpPr>
              <a:spLocks/>
            </p:cNvSpPr>
            <p:nvPr/>
          </p:nvSpPr>
          <p:spPr bwMode="auto">
            <a:xfrm>
              <a:off x="2082" y="2174"/>
              <a:ext cx="350" cy="396"/>
            </a:xfrm>
            <a:custGeom>
              <a:avLst/>
              <a:gdLst>
                <a:gd name="T0" fmla="*/ 328 w 350"/>
                <a:gd name="T1" fmla="*/ 0 h 396"/>
                <a:gd name="T2" fmla="*/ 224 w 350"/>
                <a:gd name="T3" fmla="*/ 32 h 396"/>
                <a:gd name="T4" fmla="*/ 118 w 350"/>
                <a:gd name="T5" fmla="*/ 60 h 396"/>
                <a:gd name="T6" fmla="*/ 0 w 350"/>
                <a:gd name="T7" fmla="*/ 82 h 396"/>
                <a:gd name="T8" fmla="*/ 30 w 350"/>
                <a:gd name="T9" fmla="*/ 396 h 396"/>
                <a:gd name="T10" fmla="*/ 130 w 350"/>
                <a:gd name="T11" fmla="*/ 378 h 396"/>
                <a:gd name="T12" fmla="*/ 272 w 350"/>
                <a:gd name="T13" fmla="*/ 346 h 396"/>
                <a:gd name="T14" fmla="*/ 350 w 350"/>
                <a:gd name="T15" fmla="*/ 320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0" h="396">
                  <a:moveTo>
                    <a:pt x="328" y="0"/>
                  </a:moveTo>
                  <a:lnTo>
                    <a:pt x="224" y="32"/>
                  </a:lnTo>
                  <a:lnTo>
                    <a:pt x="118" y="60"/>
                  </a:lnTo>
                  <a:lnTo>
                    <a:pt x="0" y="82"/>
                  </a:lnTo>
                  <a:lnTo>
                    <a:pt x="30" y="396"/>
                  </a:lnTo>
                  <a:lnTo>
                    <a:pt x="130" y="378"/>
                  </a:lnTo>
                  <a:lnTo>
                    <a:pt x="272" y="346"/>
                  </a:lnTo>
                  <a:lnTo>
                    <a:pt x="350" y="320"/>
                  </a:ln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11"/>
            <p:cNvSpPr>
              <a:spLocks/>
            </p:cNvSpPr>
            <p:nvPr/>
          </p:nvSpPr>
          <p:spPr bwMode="auto">
            <a:xfrm>
              <a:off x="1462" y="2266"/>
              <a:ext cx="556" cy="336"/>
            </a:xfrm>
            <a:custGeom>
              <a:avLst/>
              <a:gdLst>
                <a:gd name="T0" fmla="*/ 24 w 556"/>
                <a:gd name="T1" fmla="*/ 0 h 336"/>
                <a:gd name="T2" fmla="*/ 166 w 556"/>
                <a:gd name="T3" fmla="*/ 14 h 336"/>
                <a:gd name="T4" fmla="*/ 278 w 556"/>
                <a:gd name="T5" fmla="*/ 16 h 336"/>
                <a:gd name="T6" fmla="*/ 392 w 556"/>
                <a:gd name="T7" fmla="*/ 14 h 336"/>
                <a:gd name="T8" fmla="*/ 472 w 556"/>
                <a:gd name="T9" fmla="*/ 8 h 336"/>
                <a:gd name="T10" fmla="*/ 528 w 556"/>
                <a:gd name="T11" fmla="*/ 0 h 336"/>
                <a:gd name="T12" fmla="*/ 556 w 556"/>
                <a:gd name="T13" fmla="*/ 312 h 336"/>
                <a:gd name="T14" fmla="*/ 550 w 556"/>
                <a:gd name="T15" fmla="*/ 322 h 336"/>
                <a:gd name="T16" fmla="*/ 428 w 556"/>
                <a:gd name="T17" fmla="*/ 332 h 336"/>
                <a:gd name="T18" fmla="*/ 274 w 556"/>
                <a:gd name="T19" fmla="*/ 336 h 336"/>
                <a:gd name="T20" fmla="*/ 92 w 556"/>
                <a:gd name="T21" fmla="*/ 326 h 336"/>
                <a:gd name="T22" fmla="*/ 0 w 556"/>
                <a:gd name="T23" fmla="*/ 318 h 336"/>
                <a:gd name="T24" fmla="*/ 24 w 556"/>
                <a:gd name="T25" fmla="*/ 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56" h="336">
                  <a:moveTo>
                    <a:pt x="24" y="0"/>
                  </a:moveTo>
                  <a:lnTo>
                    <a:pt x="166" y="14"/>
                  </a:lnTo>
                  <a:lnTo>
                    <a:pt x="278" y="16"/>
                  </a:lnTo>
                  <a:lnTo>
                    <a:pt x="392" y="14"/>
                  </a:lnTo>
                  <a:lnTo>
                    <a:pt x="472" y="8"/>
                  </a:lnTo>
                  <a:lnTo>
                    <a:pt x="528" y="0"/>
                  </a:lnTo>
                  <a:lnTo>
                    <a:pt x="556" y="312"/>
                  </a:lnTo>
                  <a:lnTo>
                    <a:pt x="550" y="322"/>
                  </a:lnTo>
                  <a:lnTo>
                    <a:pt x="428" y="332"/>
                  </a:lnTo>
                  <a:lnTo>
                    <a:pt x="274" y="336"/>
                  </a:lnTo>
                  <a:lnTo>
                    <a:pt x="92" y="326"/>
                  </a:lnTo>
                  <a:lnTo>
                    <a:pt x="0" y="318"/>
                  </a:lnTo>
                  <a:lnTo>
                    <a:pt x="24" y="0"/>
                  </a:lnTo>
                  <a:close/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12"/>
            <p:cNvSpPr>
              <a:spLocks/>
            </p:cNvSpPr>
            <p:nvPr/>
          </p:nvSpPr>
          <p:spPr bwMode="auto">
            <a:xfrm>
              <a:off x="878" y="2126"/>
              <a:ext cx="522" cy="448"/>
            </a:xfrm>
            <a:custGeom>
              <a:avLst/>
              <a:gdLst>
                <a:gd name="T0" fmla="*/ 78 w 522"/>
                <a:gd name="T1" fmla="*/ 0 h 448"/>
                <a:gd name="T2" fmla="*/ 180 w 522"/>
                <a:gd name="T3" fmla="*/ 44 h 448"/>
                <a:gd name="T4" fmla="*/ 304 w 522"/>
                <a:gd name="T5" fmla="*/ 84 h 448"/>
                <a:gd name="T6" fmla="*/ 404 w 522"/>
                <a:gd name="T7" fmla="*/ 108 h 448"/>
                <a:gd name="T8" fmla="*/ 476 w 522"/>
                <a:gd name="T9" fmla="*/ 122 h 448"/>
                <a:gd name="T10" fmla="*/ 522 w 522"/>
                <a:gd name="T11" fmla="*/ 130 h 448"/>
                <a:gd name="T12" fmla="*/ 492 w 522"/>
                <a:gd name="T13" fmla="*/ 448 h 448"/>
                <a:gd name="T14" fmla="*/ 376 w 522"/>
                <a:gd name="T15" fmla="*/ 424 h 448"/>
                <a:gd name="T16" fmla="*/ 232 w 522"/>
                <a:gd name="T17" fmla="*/ 390 h 448"/>
                <a:gd name="T18" fmla="*/ 108 w 522"/>
                <a:gd name="T19" fmla="*/ 350 h 448"/>
                <a:gd name="T20" fmla="*/ 0 w 522"/>
                <a:gd name="T21" fmla="*/ 306 h 448"/>
                <a:gd name="T22" fmla="*/ 78 w 522"/>
                <a:gd name="T23" fmla="*/ 0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22" h="448">
                  <a:moveTo>
                    <a:pt x="78" y="0"/>
                  </a:moveTo>
                  <a:lnTo>
                    <a:pt x="180" y="44"/>
                  </a:lnTo>
                  <a:lnTo>
                    <a:pt x="304" y="84"/>
                  </a:lnTo>
                  <a:lnTo>
                    <a:pt x="404" y="108"/>
                  </a:lnTo>
                  <a:lnTo>
                    <a:pt x="476" y="122"/>
                  </a:lnTo>
                  <a:lnTo>
                    <a:pt x="522" y="130"/>
                  </a:lnTo>
                  <a:lnTo>
                    <a:pt x="492" y="448"/>
                  </a:lnTo>
                  <a:lnTo>
                    <a:pt x="376" y="424"/>
                  </a:lnTo>
                  <a:lnTo>
                    <a:pt x="232" y="390"/>
                  </a:lnTo>
                  <a:lnTo>
                    <a:pt x="108" y="350"/>
                  </a:lnTo>
                  <a:lnTo>
                    <a:pt x="0" y="306"/>
                  </a:lnTo>
                  <a:lnTo>
                    <a:pt x="78" y="0"/>
                  </a:lnTo>
                  <a:close/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13"/>
            <p:cNvSpPr>
              <a:spLocks/>
            </p:cNvSpPr>
            <p:nvPr/>
          </p:nvSpPr>
          <p:spPr bwMode="auto">
            <a:xfrm>
              <a:off x="552" y="1884"/>
              <a:ext cx="320" cy="496"/>
            </a:xfrm>
            <a:custGeom>
              <a:avLst/>
              <a:gdLst>
                <a:gd name="T0" fmla="*/ 320 w 320"/>
                <a:gd name="T1" fmla="*/ 196 h 496"/>
                <a:gd name="T2" fmla="*/ 238 w 320"/>
                <a:gd name="T3" fmla="*/ 144 h 496"/>
                <a:gd name="T4" fmla="*/ 156 w 320"/>
                <a:gd name="T5" fmla="*/ 76 h 496"/>
                <a:gd name="T6" fmla="*/ 96 w 320"/>
                <a:gd name="T7" fmla="*/ 0 h 496"/>
                <a:gd name="T8" fmla="*/ 0 w 320"/>
                <a:gd name="T9" fmla="*/ 286 h 496"/>
                <a:gd name="T10" fmla="*/ 48 w 320"/>
                <a:gd name="T11" fmla="*/ 346 h 496"/>
                <a:gd name="T12" fmla="*/ 122 w 320"/>
                <a:gd name="T13" fmla="*/ 416 h 496"/>
                <a:gd name="T14" fmla="*/ 210 w 320"/>
                <a:gd name="T15" fmla="*/ 482 h 496"/>
                <a:gd name="T16" fmla="*/ 240 w 320"/>
                <a:gd name="T17" fmla="*/ 496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0" h="496">
                  <a:moveTo>
                    <a:pt x="320" y="196"/>
                  </a:moveTo>
                  <a:lnTo>
                    <a:pt x="238" y="144"/>
                  </a:lnTo>
                  <a:lnTo>
                    <a:pt x="156" y="76"/>
                  </a:lnTo>
                  <a:lnTo>
                    <a:pt x="96" y="0"/>
                  </a:lnTo>
                  <a:lnTo>
                    <a:pt x="0" y="286"/>
                  </a:lnTo>
                  <a:lnTo>
                    <a:pt x="48" y="346"/>
                  </a:lnTo>
                  <a:lnTo>
                    <a:pt x="122" y="416"/>
                  </a:lnTo>
                  <a:lnTo>
                    <a:pt x="210" y="482"/>
                  </a:lnTo>
                  <a:lnTo>
                    <a:pt x="240" y="496"/>
                  </a:ln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14"/>
            <p:cNvSpPr>
              <a:spLocks/>
            </p:cNvSpPr>
            <p:nvPr/>
          </p:nvSpPr>
          <p:spPr bwMode="auto">
            <a:xfrm>
              <a:off x="492" y="1582"/>
              <a:ext cx="132" cy="390"/>
            </a:xfrm>
            <a:custGeom>
              <a:avLst/>
              <a:gdLst>
                <a:gd name="T0" fmla="*/ 0 w 132"/>
                <a:gd name="T1" fmla="*/ 390 h 390"/>
                <a:gd name="T2" fmla="*/ 4 w 132"/>
                <a:gd name="T3" fmla="*/ 328 h 390"/>
                <a:gd name="T4" fmla="*/ 132 w 132"/>
                <a:gd name="T5" fmla="*/ 0 h 390"/>
                <a:gd name="T6" fmla="*/ 108 w 132"/>
                <a:gd name="T7" fmla="*/ 82 h 390"/>
                <a:gd name="T8" fmla="*/ 104 w 132"/>
                <a:gd name="T9" fmla="*/ 126 h 390"/>
                <a:gd name="T10" fmla="*/ 106 w 132"/>
                <a:gd name="T11" fmla="*/ 168 h 390"/>
                <a:gd name="T12" fmla="*/ 118 w 132"/>
                <a:gd name="T13" fmla="*/ 216 h 390"/>
                <a:gd name="T14" fmla="*/ 132 w 132"/>
                <a:gd name="T15" fmla="*/ 238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2" h="390">
                  <a:moveTo>
                    <a:pt x="0" y="390"/>
                  </a:moveTo>
                  <a:lnTo>
                    <a:pt x="4" y="328"/>
                  </a:lnTo>
                  <a:lnTo>
                    <a:pt x="132" y="0"/>
                  </a:lnTo>
                  <a:lnTo>
                    <a:pt x="108" y="82"/>
                  </a:lnTo>
                  <a:lnTo>
                    <a:pt x="104" y="126"/>
                  </a:lnTo>
                  <a:lnTo>
                    <a:pt x="106" y="168"/>
                  </a:lnTo>
                  <a:lnTo>
                    <a:pt x="118" y="216"/>
                  </a:lnTo>
                  <a:lnTo>
                    <a:pt x="132" y="238"/>
                  </a:ln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1" name="Group 27"/>
          <p:cNvGrpSpPr>
            <a:grpSpLocks/>
          </p:cNvGrpSpPr>
          <p:nvPr/>
        </p:nvGrpSpPr>
        <p:grpSpPr bwMode="auto">
          <a:xfrm>
            <a:off x="7177612" y="4988523"/>
            <a:ext cx="1818986" cy="1174613"/>
            <a:chOff x="296" y="1708"/>
            <a:chExt cx="2888" cy="1756"/>
          </a:xfrm>
        </p:grpSpPr>
        <p:sp>
          <p:nvSpPr>
            <p:cNvPr id="43" name="Freeform 28"/>
            <p:cNvSpPr>
              <a:spLocks/>
            </p:cNvSpPr>
            <p:nvPr/>
          </p:nvSpPr>
          <p:spPr bwMode="auto">
            <a:xfrm>
              <a:off x="1010" y="2704"/>
              <a:ext cx="1422" cy="760"/>
            </a:xfrm>
            <a:custGeom>
              <a:avLst/>
              <a:gdLst>
                <a:gd name="T0" fmla="*/ 0 w 1422"/>
                <a:gd name="T1" fmla="*/ 96 h 760"/>
                <a:gd name="T2" fmla="*/ 92 w 1422"/>
                <a:gd name="T3" fmla="*/ 118 h 760"/>
                <a:gd name="T4" fmla="*/ 92 w 1422"/>
                <a:gd name="T5" fmla="*/ 0 h 760"/>
                <a:gd name="T6" fmla="*/ 194 w 1422"/>
                <a:gd name="T7" fmla="*/ 22 h 760"/>
                <a:gd name="T8" fmla="*/ 300 w 1422"/>
                <a:gd name="T9" fmla="*/ 44 h 760"/>
                <a:gd name="T10" fmla="*/ 422 w 1422"/>
                <a:gd name="T11" fmla="*/ 58 h 760"/>
                <a:gd name="T12" fmla="*/ 586 w 1422"/>
                <a:gd name="T13" fmla="*/ 74 h 760"/>
                <a:gd name="T14" fmla="*/ 726 w 1422"/>
                <a:gd name="T15" fmla="*/ 78 h 760"/>
                <a:gd name="T16" fmla="*/ 840 w 1422"/>
                <a:gd name="T17" fmla="*/ 76 h 760"/>
                <a:gd name="T18" fmla="*/ 982 w 1422"/>
                <a:gd name="T19" fmla="*/ 64 h 760"/>
                <a:gd name="T20" fmla="*/ 1088 w 1422"/>
                <a:gd name="T21" fmla="*/ 56 h 760"/>
                <a:gd name="T22" fmla="*/ 1190 w 1422"/>
                <a:gd name="T23" fmla="*/ 40 h 760"/>
                <a:gd name="T24" fmla="*/ 1254 w 1422"/>
                <a:gd name="T25" fmla="*/ 26 h 760"/>
                <a:gd name="T26" fmla="*/ 1278 w 1422"/>
                <a:gd name="T27" fmla="*/ 24 h 760"/>
                <a:gd name="T28" fmla="*/ 1278 w 1422"/>
                <a:gd name="T29" fmla="*/ 210 h 760"/>
                <a:gd name="T30" fmla="*/ 1422 w 1422"/>
                <a:gd name="T31" fmla="*/ 178 h 760"/>
                <a:gd name="T32" fmla="*/ 1422 w 1422"/>
                <a:gd name="T33" fmla="*/ 486 h 760"/>
                <a:gd name="T34" fmla="*/ 1278 w 1422"/>
                <a:gd name="T35" fmla="*/ 520 h 760"/>
                <a:gd name="T36" fmla="*/ 1278 w 1422"/>
                <a:gd name="T37" fmla="*/ 706 h 760"/>
                <a:gd name="T38" fmla="*/ 1082 w 1422"/>
                <a:gd name="T39" fmla="*/ 740 h 760"/>
                <a:gd name="T40" fmla="*/ 938 w 1422"/>
                <a:gd name="T41" fmla="*/ 756 h 760"/>
                <a:gd name="T42" fmla="*/ 742 w 1422"/>
                <a:gd name="T43" fmla="*/ 760 h 760"/>
                <a:gd name="T44" fmla="*/ 654 w 1422"/>
                <a:gd name="T45" fmla="*/ 760 h 760"/>
                <a:gd name="T46" fmla="*/ 506 w 1422"/>
                <a:gd name="T47" fmla="*/ 752 h 760"/>
                <a:gd name="T48" fmla="*/ 366 w 1422"/>
                <a:gd name="T49" fmla="*/ 736 h 760"/>
                <a:gd name="T50" fmla="*/ 254 w 1422"/>
                <a:gd name="T51" fmla="*/ 724 h 760"/>
                <a:gd name="T52" fmla="*/ 146 w 1422"/>
                <a:gd name="T53" fmla="*/ 700 h 760"/>
                <a:gd name="T54" fmla="*/ 92 w 1422"/>
                <a:gd name="T55" fmla="*/ 692 h 760"/>
                <a:gd name="T56" fmla="*/ 92 w 1422"/>
                <a:gd name="T57" fmla="*/ 570 h 760"/>
                <a:gd name="T58" fmla="*/ 0 w 1422"/>
                <a:gd name="T59" fmla="*/ 546 h 760"/>
                <a:gd name="T60" fmla="*/ 0 w 1422"/>
                <a:gd name="T61" fmla="*/ 96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422" h="760">
                  <a:moveTo>
                    <a:pt x="0" y="96"/>
                  </a:moveTo>
                  <a:lnTo>
                    <a:pt x="92" y="118"/>
                  </a:lnTo>
                  <a:lnTo>
                    <a:pt x="92" y="0"/>
                  </a:lnTo>
                  <a:lnTo>
                    <a:pt x="194" y="22"/>
                  </a:lnTo>
                  <a:lnTo>
                    <a:pt x="300" y="44"/>
                  </a:lnTo>
                  <a:lnTo>
                    <a:pt x="422" y="58"/>
                  </a:lnTo>
                  <a:lnTo>
                    <a:pt x="586" y="74"/>
                  </a:lnTo>
                  <a:lnTo>
                    <a:pt x="726" y="78"/>
                  </a:lnTo>
                  <a:lnTo>
                    <a:pt x="840" y="76"/>
                  </a:lnTo>
                  <a:lnTo>
                    <a:pt x="982" y="64"/>
                  </a:lnTo>
                  <a:lnTo>
                    <a:pt x="1088" y="56"/>
                  </a:lnTo>
                  <a:lnTo>
                    <a:pt x="1190" y="40"/>
                  </a:lnTo>
                  <a:lnTo>
                    <a:pt x="1254" y="26"/>
                  </a:lnTo>
                  <a:lnTo>
                    <a:pt x="1278" y="24"/>
                  </a:lnTo>
                  <a:lnTo>
                    <a:pt x="1278" y="210"/>
                  </a:lnTo>
                  <a:lnTo>
                    <a:pt x="1422" y="178"/>
                  </a:lnTo>
                  <a:lnTo>
                    <a:pt x="1422" y="486"/>
                  </a:lnTo>
                  <a:lnTo>
                    <a:pt x="1278" y="520"/>
                  </a:lnTo>
                  <a:lnTo>
                    <a:pt x="1278" y="706"/>
                  </a:lnTo>
                  <a:lnTo>
                    <a:pt x="1082" y="740"/>
                  </a:lnTo>
                  <a:lnTo>
                    <a:pt x="938" y="756"/>
                  </a:lnTo>
                  <a:lnTo>
                    <a:pt x="742" y="760"/>
                  </a:lnTo>
                  <a:lnTo>
                    <a:pt x="654" y="760"/>
                  </a:lnTo>
                  <a:lnTo>
                    <a:pt x="506" y="752"/>
                  </a:lnTo>
                  <a:lnTo>
                    <a:pt x="366" y="736"/>
                  </a:lnTo>
                  <a:lnTo>
                    <a:pt x="254" y="724"/>
                  </a:lnTo>
                  <a:lnTo>
                    <a:pt x="146" y="700"/>
                  </a:lnTo>
                  <a:lnTo>
                    <a:pt x="92" y="692"/>
                  </a:lnTo>
                  <a:lnTo>
                    <a:pt x="92" y="570"/>
                  </a:lnTo>
                  <a:lnTo>
                    <a:pt x="0" y="546"/>
                  </a:lnTo>
                  <a:lnTo>
                    <a:pt x="0" y="96"/>
                  </a:lnTo>
                  <a:close/>
                </a:path>
              </a:pathLst>
            </a:custGeom>
            <a:noFill/>
            <a:ln w="28575" cap="flat" cmpd="sng">
              <a:solidFill>
                <a:srgbClr val="0000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29"/>
            <p:cNvSpPr>
              <a:spLocks/>
            </p:cNvSpPr>
            <p:nvPr/>
          </p:nvSpPr>
          <p:spPr bwMode="auto">
            <a:xfrm>
              <a:off x="296" y="2116"/>
              <a:ext cx="696" cy="1228"/>
            </a:xfrm>
            <a:custGeom>
              <a:avLst/>
              <a:gdLst>
                <a:gd name="T0" fmla="*/ 2 w 696"/>
                <a:gd name="T1" fmla="*/ 0 h 1228"/>
                <a:gd name="T2" fmla="*/ 30 w 696"/>
                <a:gd name="T3" fmla="*/ 94 h 1228"/>
                <a:gd name="T4" fmla="*/ 96 w 696"/>
                <a:gd name="T5" fmla="*/ 202 h 1228"/>
                <a:gd name="T6" fmla="*/ 182 w 696"/>
                <a:gd name="T7" fmla="*/ 296 h 1228"/>
                <a:gd name="T8" fmla="*/ 272 w 696"/>
                <a:gd name="T9" fmla="*/ 364 h 1228"/>
                <a:gd name="T10" fmla="*/ 334 w 696"/>
                <a:gd name="T11" fmla="*/ 406 h 1228"/>
                <a:gd name="T12" fmla="*/ 434 w 696"/>
                <a:gd name="T13" fmla="*/ 456 h 1228"/>
                <a:gd name="T14" fmla="*/ 472 w 696"/>
                <a:gd name="T15" fmla="*/ 478 h 1228"/>
                <a:gd name="T16" fmla="*/ 548 w 696"/>
                <a:gd name="T17" fmla="*/ 508 h 1228"/>
                <a:gd name="T18" fmla="*/ 640 w 696"/>
                <a:gd name="T19" fmla="*/ 546 h 1228"/>
                <a:gd name="T20" fmla="*/ 640 w 696"/>
                <a:gd name="T21" fmla="*/ 662 h 1228"/>
                <a:gd name="T22" fmla="*/ 696 w 696"/>
                <a:gd name="T23" fmla="*/ 677 h 1228"/>
                <a:gd name="T24" fmla="*/ 696 w 696"/>
                <a:gd name="T25" fmla="*/ 1130 h 1228"/>
                <a:gd name="T26" fmla="*/ 638 w 696"/>
                <a:gd name="T27" fmla="*/ 1110 h 1228"/>
                <a:gd name="T28" fmla="*/ 638 w 696"/>
                <a:gd name="T29" fmla="*/ 1228 h 1228"/>
                <a:gd name="T30" fmla="*/ 472 w 696"/>
                <a:gd name="T31" fmla="*/ 1166 h 1228"/>
                <a:gd name="T32" fmla="*/ 406 w 696"/>
                <a:gd name="T33" fmla="*/ 1130 h 1228"/>
                <a:gd name="T34" fmla="*/ 288 w 696"/>
                <a:gd name="T35" fmla="*/ 1062 h 1228"/>
                <a:gd name="T36" fmla="*/ 196 w 696"/>
                <a:gd name="T37" fmla="*/ 990 h 1228"/>
                <a:gd name="T38" fmla="*/ 96 w 696"/>
                <a:gd name="T39" fmla="*/ 888 h 1228"/>
                <a:gd name="T40" fmla="*/ 32 w 696"/>
                <a:gd name="T41" fmla="*/ 786 h 1228"/>
                <a:gd name="T42" fmla="*/ 0 w 696"/>
                <a:gd name="T43" fmla="*/ 676 h 1228"/>
                <a:gd name="T44" fmla="*/ 2 w 696"/>
                <a:gd name="T45" fmla="*/ 0 h 1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96" h="1228">
                  <a:moveTo>
                    <a:pt x="2" y="0"/>
                  </a:moveTo>
                  <a:lnTo>
                    <a:pt x="30" y="94"/>
                  </a:lnTo>
                  <a:lnTo>
                    <a:pt x="96" y="202"/>
                  </a:lnTo>
                  <a:lnTo>
                    <a:pt x="182" y="296"/>
                  </a:lnTo>
                  <a:lnTo>
                    <a:pt x="272" y="364"/>
                  </a:lnTo>
                  <a:lnTo>
                    <a:pt x="334" y="406"/>
                  </a:lnTo>
                  <a:lnTo>
                    <a:pt x="434" y="456"/>
                  </a:lnTo>
                  <a:lnTo>
                    <a:pt x="472" y="478"/>
                  </a:lnTo>
                  <a:lnTo>
                    <a:pt x="548" y="508"/>
                  </a:lnTo>
                  <a:lnTo>
                    <a:pt x="640" y="546"/>
                  </a:lnTo>
                  <a:lnTo>
                    <a:pt x="640" y="662"/>
                  </a:lnTo>
                  <a:lnTo>
                    <a:pt x="696" y="677"/>
                  </a:lnTo>
                  <a:lnTo>
                    <a:pt x="696" y="1130"/>
                  </a:lnTo>
                  <a:lnTo>
                    <a:pt x="638" y="1110"/>
                  </a:lnTo>
                  <a:lnTo>
                    <a:pt x="638" y="1228"/>
                  </a:lnTo>
                  <a:lnTo>
                    <a:pt x="472" y="1166"/>
                  </a:lnTo>
                  <a:lnTo>
                    <a:pt x="406" y="1130"/>
                  </a:lnTo>
                  <a:lnTo>
                    <a:pt x="288" y="1062"/>
                  </a:lnTo>
                  <a:lnTo>
                    <a:pt x="196" y="990"/>
                  </a:lnTo>
                  <a:lnTo>
                    <a:pt x="96" y="888"/>
                  </a:lnTo>
                  <a:lnTo>
                    <a:pt x="32" y="786"/>
                  </a:lnTo>
                  <a:lnTo>
                    <a:pt x="0" y="676"/>
                  </a:lnTo>
                  <a:lnTo>
                    <a:pt x="2" y="0"/>
                  </a:lnTo>
                  <a:close/>
                </a:path>
              </a:pathLst>
            </a:custGeom>
            <a:noFill/>
            <a:ln w="28575" cap="flat" cmpd="sng">
              <a:solidFill>
                <a:srgbClr val="0000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45" name="Group 30"/>
            <p:cNvGrpSpPr>
              <a:grpSpLocks/>
            </p:cNvGrpSpPr>
            <p:nvPr/>
          </p:nvGrpSpPr>
          <p:grpSpPr bwMode="auto">
            <a:xfrm>
              <a:off x="302" y="1708"/>
              <a:ext cx="324" cy="958"/>
              <a:chOff x="302" y="1708"/>
              <a:chExt cx="324" cy="958"/>
            </a:xfrm>
          </p:grpSpPr>
          <p:sp>
            <p:nvSpPr>
              <p:cNvPr id="52" name="Freeform 31"/>
              <p:cNvSpPr>
                <a:spLocks/>
              </p:cNvSpPr>
              <p:nvPr/>
            </p:nvSpPr>
            <p:spPr bwMode="auto">
              <a:xfrm>
                <a:off x="302" y="1708"/>
                <a:ext cx="176" cy="406"/>
              </a:xfrm>
              <a:custGeom>
                <a:avLst/>
                <a:gdLst>
                  <a:gd name="T0" fmla="*/ 0 w 176"/>
                  <a:gd name="T1" fmla="*/ 406 h 406"/>
                  <a:gd name="T2" fmla="*/ 0 w 176"/>
                  <a:gd name="T3" fmla="*/ 280 h 406"/>
                  <a:gd name="T4" fmla="*/ 38 w 176"/>
                  <a:gd name="T5" fmla="*/ 166 h 406"/>
                  <a:gd name="T6" fmla="*/ 96 w 176"/>
                  <a:gd name="T7" fmla="*/ 80 h 406"/>
                  <a:gd name="T8" fmla="*/ 176 w 176"/>
                  <a:gd name="T9" fmla="*/ 0 h 4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6" h="406">
                    <a:moveTo>
                      <a:pt x="0" y="406"/>
                    </a:moveTo>
                    <a:lnTo>
                      <a:pt x="0" y="280"/>
                    </a:lnTo>
                    <a:lnTo>
                      <a:pt x="38" y="166"/>
                    </a:lnTo>
                    <a:lnTo>
                      <a:pt x="96" y="80"/>
                    </a:lnTo>
                    <a:lnTo>
                      <a:pt x="176" y="0"/>
                    </a:lnTo>
                  </a:path>
                </a:pathLst>
              </a:custGeom>
              <a:noFill/>
              <a:ln w="28575" cap="flat" cmpd="sng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" name="Freeform 32"/>
              <p:cNvSpPr>
                <a:spLocks/>
              </p:cNvSpPr>
              <p:nvPr/>
            </p:nvSpPr>
            <p:spPr bwMode="auto">
              <a:xfrm>
                <a:off x="304" y="2282"/>
                <a:ext cx="322" cy="384"/>
              </a:xfrm>
              <a:custGeom>
                <a:avLst/>
                <a:gdLst>
                  <a:gd name="T0" fmla="*/ 0 w 322"/>
                  <a:gd name="T1" fmla="*/ 242 h 384"/>
                  <a:gd name="T2" fmla="*/ 0 w 322"/>
                  <a:gd name="T3" fmla="*/ 384 h 384"/>
                  <a:gd name="T4" fmla="*/ 32 w 322"/>
                  <a:gd name="T5" fmla="*/ 290 h 384"/>
                  <a:gd name="T6" fmla="*/ 96 w 322"/>
                  <a:gd name="T7" fmla="*/ 192 h 384"/>
                  <a:gd name="T8" fmla="*/ 186 w 322"/>
                  <a:gd name="T9" fmla="*/ 98 h 384"/>
                  <a:gd name="T10" fmla="*/ 322 w 322"/>
                  <a:gd name="T11" fmla="*/ 0 h 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2" h="384">
                    <a:moveTo>
                      <a:pt x="0" y="242"/>
                    </a:moveTo>
                    <a:lnTo>
                      <a:pt x="0" y="384"/>
                    </a:lnTo>
                    <a:lnTo>
                      <a:pt x="32" y="290"/>
                    </a:lnTo>
                    <a:lnTo>
                      <a:pt x="96" y="192"/>
                    </a:lnTo>
                    <a:lnTo>
                      <a:pt x="186" y="98"/>
                    </a:lnTo>
                    <a:lnTo>
                      <a:pt x="322" y="0"/>
                    </a:lnTo>
                  </a:path>
                </a:pathLst>
              </a:custGeom>
              <a:noFill/>
              <a:ln w="28575" cap="flat" cmpd="sng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6" name="Freeform 33"/>
            <p:cNvSpPr>
              <a:spLocks/>
            </p:cNvSpPr>
            <p:nvPr/>
          </p:nvSpPr>
          <p:spPr bwMode="auto">
            <a:xfrm>
              <a:off x="2454" y="2162"/>
              <a:ext cx="730" cy="1162"/>
            </a:xfrm>
            <a:custGeom>
              <a:avLst/>
              <a:gdLst>
                <a:gd name="T0" fmla="*/ 0 w 730"/>
                <a:gd name="T1" fmla="*/ 710 h 1162"/>
                <a:gd name="T2" fmla="*/ 0 w 730"/>
                <a:gd name="T3" fmla="*/ 1022 h 1162"/>
                <a:gd name="T4" fmla="*/ 154 w 730"/>
                <a:gd name="T5" fmla="*/ 972 h 1162"/>
                <a:gd name="T6" fmla="*/ 154 w 730"/>
                <a:gd name="T7" fmla="*/ 1162 h 1162"/>
                <a:gd name="T8" fmla="*/ 232 w 730"/>
                <a:gd name="T9" fmla="*/ 1130 h 1162"/>
                <a:gd name="T10" fmla="*/ 310 w 730"/>
                <a:gd name="T11" fmla="*/ 1090 h 1162"/>
                <a:gd name="T12" fmla="*/ 418 w 730"/>
                <a:gd name="T13" fmla="*/ 1028 h 1162"/>
                <a:gd name="T14" fmla="*/ 508 w 730"/>
                <a:gd name="T15" fmla="*/ 964 h 1162"/>
                <a:gd name="T16" fmla="*/ 594 w 730"/>
                <a:gd name="T17" fmla="*/ 884 h 1162"/>
                <a:gd name="T18" fmla="*/ 652 w 730"/>
                <a:gd name="T19" fmla="*/ 812 h 1162"/>
                <a:gd name="T20" fmla="*/ 682 w 730"/>
                <a:gd name="T21" fmla="*/ 762 h 1162"/>
                <a:gd name="T22" fmla="*/ 714 w 730"/>
                <a:gd name="T23" fmla="*/ 676 h 1162"/>
                <a:gd name="T24" fmla="*/ 714 w 730"/>
                <a:gd name="T25" fmla="*/ 556 h 1162"/>
                <a:gd name="T26" fmla="*/ 730 w 730"/>
                <a:gd name="T27" fmla="*/ 490 h 1162"/>
                <a:gd name="T28" fmla="*/ 730 w 730"/>
                <a:gd name="T29" fmla="*/ 34 h 1162"/>
                <a:gd name="T30" fmla="*/ 714 w 730"/>
                <a:gd name="T31" fmla="*/ 112 h 1162"/>
                <a:gd name="T32" fmla="*/ 714 w 730"/>
                <a:gd name="T33" fmla="*/ 0 h 1162"/>
                <a:gd name="T34" fmla="*/ 662 w 730"/>
                <a:gd name="T35" fmla="*/ 120 h 1162"/>
                <a:gd name="T36" fmla="*/ 628 w 730"/>
                <a:gd name="T37" fmla="*/ 168 h 1162"/>
                <a:gd name="T38" fmla="*/ 572 w 730"/>
                <a:gd name="T39" fmla="*/ 228 h 1162"/>
                <a:gd name="T40" fmla="*/ 464 w 730"/>
                <a:gd name="T41" fmla="*/ 314 h 1162"/>
                <a:gd name="T42" fmla="*/ 400 w 730"/>
                <a:gd name="T43" fmla="*/ 358 h 1162"/>
                <a:gd name="T44" fmla="*/ 310 w 730"/>
                <a:gd name="T45" fmla="*/ 406 h 1162"/>
                <a:gd name="T46" fmla="*/ 192 w 730"/>
                <a:gd name="T47" fmla="*/ 460 h 1162"/>
                <a:gd name="T48" fmla="*/ 152 w 730"/>
                <a:gd name="T49" fmla="*/ 476 h 1162"/>
                <a:gd name="T50" fmla="*/ 152 w 730"/>
                <a:gd name="T51" fmla="*/ 664 h 1162"/>
                <a:gd name="T52" fmla="*/ 0 w 730"/>
                <a:gd name="T53" fmla="*/ 710 h 1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30" h="1162">
                  <a:moveTo>
                    <a:pt x="0" y="710"/>
                  </a:moveTo>
                  <a:lnTo>
                    <a:pt x="0" y="1022"/>
                  </a:lnTo>
                  <a:lnTo>
                    <a:pt x="154" y="972"/>
                  </a:lnTo>
                  <a:lnTo>
                    <a:pt x="154" y="1162"/>
                  </a:lnTo>
                  <a:lnTo>
                    <a:pt x="232" y="1130"/>
                  </a:lnTo>
                  <a:lnTo>
                    <a:pt x="310" y="1090"/>
                  </a:lnTo>
                  <a:lnTo>
                    <a:pt x="418" y="1028"/>
                  </a:lnTo>
                  <a:lnTo>
                    <a:pt x="508" y="964"/>
                  </a:lnTo>
                  <a:lnTo>
                    <a:pt x="594" y="884"/>
                  </a:lnTo>
                  <a:lnTo>
                    <a:pt x="652" y="812"/>
                  </a:lnTo>
                  <a:lnTo>
                    <a:pt x="682" y="762"/>
                  </a:lnTo>
                  <a:lnTo>
                    <a:pt x="714" y="676"/>
                  </a:lnTo>
                  <a:lnTo>
                    <a:pt x="714" y="556"/>
                  </a:lnTo>
                  <a:lnTo>
                    <a:pt x="730" y="490"/>
                  </a:lnTo>
                  <a:lnTo>
                    <a:pt x="730" y="34"/>
                  </a:lnTo>
                  <a:lnTo>
                    <a:pt x="714" y="112"/>
                  </a:lnTo>
                  <a:lnTo>
                    <a:pt x="714" y="0"/>
                  </a:lnTo>
                  <a:lnTo>
                    <a:pt x="662" y="120"/>
                  </a:lnTo>
                  <a:lnTo>
                    <a:pt x="628" y="168"/>
                  </a:lnTo>
                  <a:lnTo>
                    <a:pt x="572" y="228"/>
                  </a:lnTo>
                  <a:lnTo>
                    <a:pt x="464" y="314"/>
                  </a:lnTo>
                  <a:lnTo>
                    <a:pt x="400" y="358"/>
                  </a:lnTo>
                  <a:lnTo>
                    <a:pt x="310" y="406"/>
                  </a:lnTo>
                  <a:lnTo>
                    <a:pt x="192" y="460"/>
                  </a:lnTo>
                  <a:lnTo>
                    <a:pt x="152" y="476"/>
                  </a:lnTo>
                  <a:lnTo>
                    <a:pt x="152" y="664"/>
                  </a:lnTo>
                  <a:lnTo>
                    <a:pt x="0" y="710"/>
                  </a:lnTo>
                  <a:close/>
                </a:path>
              </a:pathLst>
            </a:custGeom>
            <a:noFill/>
            <a:ln w="28575" cap="flat" cmpd="sng">
              <a:solidFill>
                <a:srgbClr val="0000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47" name="Group 34"/>
            <p:cNvGrpSpPr>
              <a:grpSpLocks/>
            </p:cNvGrpSpPr>
            <p:nvPr/>
          </p:nvGrpSpPr>
          <p:grpSpPr bwMode="auto">
            <a:xfrm>
              <a:off x="3126" y="1862"/>
              <a:ext cx="58" cy="880"/>
              <a:chOff x="3126" y="1862"/>
              <a:chExt cx="58" cy="880"/>
            </a:xfrm>
          </p:grpSpPr>
          <p:sp>
            <p:nvSpPr>
              <p:cNvPr id="50" name="Freeform 35"/>
              <p:cNvSpPr>
                <a:spLocks/>
              </p:cNvSpPr>
              <p:nvPr/>
            </p:nvSpPr>
            <p:spPr bwMode="auto">
              <a:xfrm>
                <a:off x="3126" y="2534"/>
                <a:ext cx="58" cy="208"/>
              </a:xfrm>
              <a:custGeom>
                <a:avLst/>
                <a:gdLst>
                  <a:gd name="T0" fmla="*/ 58 w 58"/>
                  <a:gd name="T1" fmla="*/ 150 h 208"/>
                  <a:gd name="T2" fmla="*/ 58 w 58"/>
                  <a:gd name="T3" fmla="*/ 208 h 208"/>
                  <a:gd name="T4" fmla="*/ 48 w 58"/>
                  <a:gd name="T5" fmla="*/ 132 h 208"/>
                  <a:gd name="T6" fmla="*/ 26 w 58"/>
                  <a:gd name="T7" fmla="*/ 68 h 208"/>
                  <a:gd name="T8" fmla="*/ 10 w 58"/>
                  <a:gd name="T9" fmla="*/ 26 h 208"/>
                  <a:gd name="T10" fmla="*/ 0 w 58"/>
                  <a:gd name="T11" fmla="*/ 0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8" h="208">
                    <a:moveTo>
                      <a:pt x="58" y="150"/>
                    </a:moveTo>
                    <a:lnTo>
                      <a:pt x="58" y="208"/>
                    </a:lnTo>
                    <a:lnTo>
                      <a:pt x="48" y="132"/>
                    </a:lnTo>
                    <a:lnTo>
                      <a:pt x="26" y="68"/>
                    </a:lnTo>
                    <a:lnTo>
                      <a:pt x="10" y="26"/>
                    </a:lnTo>
                    <a:lnTo>
                      <a:pt x="0" y="0"/>
                    </a:lnTo>
                  </a:path>
                </a:pathLst>
              </a:custGeom>
              <a:noFill/>
              <a:ln w="28575" cap="flat" cmpd="sng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" name="Freeform 36"/>
              <p:cNvSpPr>
                <a:spLocks/>
              </p:cNvSpPr>
              <p:nvPr/>
            </p:nvSpPr>
            <p:spPr bwMode="auto">
              <a:xfrm>
                <a:off x="3128" y="1862"/>
                <a:ext cx="56" cy="350"/>
              </a:xfrm>
              <a:custGeom>
                <a:avLst/>
                <a:gdLst>
                  <a:gd name="T0" fmla="*/ 56 w 56"/>
                  <a:gd name="T1" fmla="*/ 350 h 350"/>
                  <a:gd name="T2" fmla="*/ 54 w 56"/>
                  <a:gd name="T3" fmla="*/ 218 h 350"/>
                  <a:gd name="T4" fmla="*/ 54 w 56"/>
                  <a:gd name="T5" fmla="*/ 188 h 350"/>
                  <a:gd name="T6" fmla="*/ 44 w 56"/>
                  <a:gd name="T7" fmla="*/ 112 h 350"/>
                  <a:gd name="T8" fmla="*/ 14 w 56"/>
                  <a:gd name="T9" fmla="*/ 30 h 350"/>
                  <a:gd name="T10" fmla="*/ 0 w 56"/>
                  <a:gd name="T11" fmla="*/ 0 h 3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6" h="350">
                    <a:moveTo>
                      <a:pt x="56" y="350"/>
                    </a:moveTo>
                    <a:lnTo>
                      <a:pt x="54" y="218"/>
                    </a:lnTo>
                    <a:lnTo>
                      <a:pt x="54" y="188"/>
                    </a:lnTo>
                    <a:lnTo>
                      <a:pt x="44" y="112"/>
                    </a:lnTo>
                    <a:lnTo>
                      <a:pt x="14" y="30"/>
                    </a:lnTo>
                    <a:lnTo>
                      <a:pt x="0" y="0"/>
                    </a:lnTo>
                  </a:path>
                </a:pathLst>
              </a:custGeom>
              <a:noFill/>
              <a:ln w="28575" cap="flat" cmpd="sng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42" name="Line 46"/>
          <p:cNvSpPr>
            <a:spLocks noChangeShapeType="1"/>
          </p:cNvSpPr>
          <p:nvPr/>
        </p:nvSpPr>
        <p:spPr bwMode="auto">
          <a:xfrm>
            <a:off x="6781800" y="5498224"/>
            <a:ext cx="254743" cy="1362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64" name="Text Box 4"/>
          <p:cNvSpPr txBox="1">
            <a:spLocks noChangeArrowheads="1"/>
          </p:cNvSpPr>
          <p:nvPr/>
        </p:nvSpPr>
        <p:spPr bwMode="auto">
          <a:xfrm>
            <a:off x="5867400" y="4419600"/>
            <a:ext cx="120898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sz="1600" dirty="0" smtClean="0">
                <a:solidFill>
                  <a:srgbClr val="FF0000"/>
                </a:solidFill>
                <a:latin typeface="Arial" pitchFamily="34" charset="0"/>
              </a:rPr>
              <a:t>NCC upper</a:t>
            </a:r>
          </a:p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sz="1600" dirty="0" smtClean="0">
                <a:solidFill>
                  <a:srgbClr val="FF0000"/>
                </a:solidFill>
                <a:latin typeface="Arial" pitchFamily="34" charset="0"/>
              </a:rPr>
              <a:t>1x12 coils</a:t>
            </a:r>
            <a:endParaRPr lang="en-US" sz="1600" dirty="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65" name="Line 45"/>
          <p:cNvSpPr>
            <a:spLocks noChangeShapeType="1"/>
          </p:cNvSpPr>
          <p:nvPr/>
        </p:nvSpPr>
        <p:spPr bwMode="auto">
          <a:xfrm>
            <a:off x="6952862" y="4838129"/>
            <a:ext cx="221499" cy="142864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49" name="Text Box 6"/>
          <p:cNvSpPr txBox="1">
            <a:spLocks noChangeArrowheads="1"/>
          </p:cNvSpPr>
          <p:nvPr/>
        </p:nvSpPr>
        <p:spPr bwMode="auto">
          <a:xfrm>
            <a:off x="820077" y="914400"/>
            <a:ext cx="3370923" cy="33855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sz="1600" u="sng" dirty="0">
                <a:solidFill>
                  <a:srgbClr val="9900FF"/>
                </a:solidFill>
                <a:latin typeface="Arial" pitchFamily="34" charset="0"/>
              </a:rPr>
              <a:t>U</a:t>
            </a:r>
            <a:r>
              <a:rPr lang="en-US" sz="1600" u="sng" dirty="0" smtClean="0">
                <a:solidFill>
                  <a:srgbClr val="9900FF"/>
                </a:solidFill>
                <a:latin typeface="Arial" pitchFamily="34" charset="0"/>
              </a:rPr>
              <a:t>sing present </a:t>
            </a:r>
            <a:r>
              <a:rPr lang="en-US" sz="1600" u="sng" dirty="0" err="1" smtClean="0">
                <a:solidFill>
                  <a:srgbClr val="9900FF"/>
                </a:solidFill>
                <a:latin typeface="Arial" pitchFamily="34" charset="0"/>
              </a:rPr>
              <a:t>midplane</a:t>
            </a:r>
            <a:r>
              <a:rPr lang="en-US" sz="1600" u="sng" dirty="0" smtClean="0">
                <a:solidFill>
                  <a:srgbClr val="9900FF"/>
                </a:solidFill>
                <a:latin typeface="Arial" pitchFamily="34" charset="0"/>
              </a:rPr>
              <a:t> RWM coils</a:t>
            </a:r>
            <a:endParaRPr lang="en-US" sz="1600" u="sng" dirty="0">
              <a:solidFill>
                <a:srgbClr val="9900FF"/>
              </a:solidFill>
              <a:latin typeface="Arial" pitchFamily="34" charset="0"/>
            </a:endParaRPr>
          </a:p>
        </p:txBody>
      </p:sp>
      <p:sp>
        <p:nvSpPr>
          <p:cNvPr id="36" name="Text Box 6"/>
          <p:cNvSpPr txBox="1">
            <a:spLocks noChangeArrowheads="1"/>
          </p:cNvSpPr>
          <p:nvPr/>
        </p:nvSpPr>
        <p:spPr bwMode="auto">
          <a:xfrm>
            <a:off x="4800600" y="914400"/>
            <a:ext cx="422102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sz="1600" u="sng" dirty="0">
                <a:solidFill>
                  <a:srgbClr val="9900FF"/>
                </a:solidFill>
                <a:latin typeface="Arial" pitchFamily="34" charset="0"/>
              </a:rPr>
              <a:t>P</a:t>
            </a:r>
            <a:r>
              <a:rPr lang="en-US" sz="1600" u="sng" dirty="0" smtClean="0">
                <a:solidFill>
                  <a:srgbClr val="9900FF"/>
                </a:solidFill>
                <a:latin typeface="Arial" pitchFamily="34" charset="0"/>
              </a:rPr>
              <a:t>artial NCC 1x12 (upper), favorable </a:t>
            </a:r>
            <a:r>
              <a:rPr lang="en-US" sz="1600" u="sng" dirty="0">
                <a:solidFill>
                  <a:srgbClr val="9900FF"/>
                </a:solidFill>
                <a:latin typeface="Arial" pitchFamily="34" charset="0"/>
              </a:rPr>
              <a:t>sensors</a:t>
            </a:r>
          </a:p>
        </p:txBody>
      </p:sp>
      <p:sp>
        <p:nvSpPr>
          <p:cNvPr id="66" name="Line 46"/>
          <p:cNvSpPr>
            <a:spLocks noChangeShapeType="1"/>
          </p:cNvSpPr>
          <p:nvPr/>
        </p:nvSpPr>
        <p:spPr bwMode="auto">
          <a:xfrm flipH="1">
            <a:off x="5638800" y="5495921"/>
            <a:ext cx="254743" cy="1362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9802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152427"/>
            <a:ext cx="4140296" cy="3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778" y="1143000"/>
            <a:ext cx="4186622" cy="3262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EC5A36-D8B3-4598-A389-D6CAC395108F}" type="slidenum">
              <a:rPr lang="en-US" smtClean="0">
                <a:solidFill>
                  <a:srgbClr val="3333CC"/>
                </a:solidFill>
              </a:rPr>
              <a:pPr/>
              <a:t>8</a:t>
            </a:fld>
            <a:endParaRPr lang="en-US">
              <a:solidFill>
                <a:srgbClr val="3333CC"/>
              </a:solidFill>
            </a:endParaRPr>
          </a:p>
        </p:txBody>
      </p:sp>
      <p:sp>
        <p:nvSpPr>
          <p:cNvPr id="110" name="Text Box 6"/>
          <p:cNvSpPr txBox="1">
            <a:spLocks noChangeArrowheads="1"/>
          </p:cNvSpPr>
          <p:nvPr/>
        </p:nvSpPr>
        <p:spPr bwMode="auto">
          <a:xfrm>
            <a:off x="4648200" y="889613"/>
            <a:ext cx="444705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sz="1600" u="sng" dirty="0" smtClean="0">
                <a:solidFill>
                  <a:srgbClr val="9900FF"/>
                </a:solidFill>
                <a:latin typeface="Arial" pitchFamily="34" charset="0"/>
              </a:rPr>
              <a:t>NCC 2x12 with favorable sensors, optimal gain</a:t>
            </a:r>
            <a:endParaRPr lang="en-US" sz="1600" u="sng" dirty="0">
              <a:solidFill>
                <a:srgbClr val="9900FF"/>
              </a:solidFill>
              <a:latin typeface="Arial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7176001" y="4419600"/>
            <a:ext cx="1824930" cy="2073406"/>
            <a:chOff x="6240837" y="1371600"/>
            <a:chExt cx="1824930" cy="2073406"/>
          </a:xfrm>
        </p:grpSpPr>
        <p:pic>
          <p:nvPicPr>
            <p:cNvPr id="39" name="Picture 38" descr="plot2NSTXv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0837" y="1371600"/>
              <a:ext cx="1824930" cy="2073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0" name="Group 39"/>
            <p:cNvGrpSpPr>
              <a:grpSpLocks/>
            </p:cNvGrpSpPr>
            <p:nvPr/>
          </p:nvGrpSpPr>
          <p:grpSpPr bwMode="auto">
            <a:xfrm>
              <a:off x="6368047" y="1873307"/>
              <a:ext cx="1222168" cy="681228"/>
              <a:chOff x="492" y="1582"/>
              <a:chExt cx="1940" cy="1020"/>
            </a:xfrm>
          </p:grpSpPr>
          <p:sp>
            <p:nvSpPr>
              <p:cNvPr id="63" name="Freeform 10"/>
              <p:cNvSpPr>
                <a:spLocks/>
              </p:cNvSpPr>
              <p:nvPr/>
            </p:nvSpPr>
            <p:spPr bwMode="auto">
              <a:xfrm>
                <a:off x="2082" y="2174"/>
                <a:ext cx="350" cy="396"/>
              </a:xfrm>
              <a:custGeom>
                <a:avLst/>
                <a:gdLst>
                  <a:gd name="T0" fmla="*/ 328 w 350"/>
                  <a:gd name="T1" fmla="*/ 0 h 396"/>
                  <a:gd name="T2" fmla="*/ 224 w 350"/>
                  <a:gd name="T3" fmla="*/ 32 h 396"/>
                  <a:gd name="T4" fmla="*/ 118 w 350"/>
                  <a:gd name="T5" fmla="*/ 60 h 396"/>
                  <a:gd name="T6" fmla="*/ 0 w 350"/>
                  <a:gd name="T7" fmla="*/ 82 h 396"/>
                  <a:gd name="T8" fmla="*/ 30 w 350"/>
                  <a:gd name="T9" fmla="*/ 396 h 396"/>
                  <a:gd name="T10" fmla="*/ 130 w 350"/>
                  <a:gd name="T11" fmla="*/ 378 h 396"/>
                  <a:gd name="T12" fmla="*/ 272 w 350"/>
                  <a:gd name="T13" fmla="*/ 346 h 396"/>
                  <a:gd name="T14" fmla="*/ 350 w 350"/>
                  <a:gd name="T15" fmla="*/ 320 h 3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50" h="396">
                    <a:moveTo>
                      <a:pt x="328" y="0"/>
                    </a:moveTo>
                    <a:lnTo>
                      <a:pt x="224" y="32"/>
                    </a:lnTo>
                    <a:lnTo>
                      <a:pt x="118" y="60"/>
                    </a:lnTo>
                    <a:lnTo>
                      <a:pt x="0" y="82"/>
                    </a:lnTo>
                    <a:lnTo>
                      <a:pt x="30" y="396"/>
                    </a:lnTo>
                    <a:lnTo>
                      <a:pt x="130" y="378"/>
                    </a:lnTo>
                    <a:lnTo>
                      <a:pt x="272" y="346"/>
                    </a:lnTo>
                    <a:lnTo>
                      <a:pt x="350" y="320"/>
                    </a:lnTo>
                  </a:path>
                </a:pathLst>
              </a:custGeom>
              <a:noFill/>
              <a:ln w="28575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" name="Freeform 11"/>
              <p:cNvSpPr>
                <a:spLocks/>
              </p:cNvSpPr>
              <p:nvPr/>
            </p:nvSpPr>
            <p:spPr bwMode="auto">
              <a:xfrm>
                <a:off x="1462" y="2266"/>
                <a:ext cx="556" cy="336"/>
              </a:xfrm>
              <a:custGeom>
                <a:avLst/>
                <a:gdLst>
                  <a:gd name="T0" fmla="*/ 24 w 556"/>
                  <a:gd name="T1" fmla="*/ 0 h 336"/>
                  <a:gd name="T2" fmla="*/ 166 w 556"/>
                  <a:gd name="T3" fmla="*/ 14 h 336"/>
                  <a:gd name="T4" fmla="*/ 278 w 556"/>
                  <a:gd name="T5" fmla="*/ 16 h 336"/>
                  <a:gd name="T6" fmla="*/ 392 w 556"/>
                  <a:gd name="T7" fmla="*/ 14 h 336"/>
                  <a:gd name="T8" fmla="*/ 472 w 556"/>
                  <a:gd name="T9" fmla="*/ 8 h 336"/>
                  <a:gd name="T10" fmla="*/ 528 w 556"/>
                  <a:gd name="T11" fmla="*/ 0 h 336"/>
                  <a:gd name="T12" fmla="*/ 556 w 556"/>
                  <a:gd name="T13" fmla="*/ 312 h 336"/>
                  <a:gd name="T14" fmla="*/ 550 w 556"/>
                  <a:gd name="T15" fmla="*/ 322 h 336"/>
                  <a:gd name="T16" fmla="*/ 428 w 556"/>
                  <a:gd name="T17" fmla="*/ 332 h 336"/>
                  <a:gd name="T18" fmla="*/ 274 w 556"/>
                  <a:gd name="T19" fmla="*/ 336 h 336"/>
                  <a:gd name="T20" fmla="*/ 92 w 556"/>
                  <a:gd name="T21" fmla="*/ 326 h 336"/>
                  <a:gd name="T22" fmla="*/ 0 w 556"/>
                  <a:gd name="T23" fmla="*/ 318 h 336"/>
                  <a:gd name="T24" fmla="*/ 24 w 556"/>
                  <a:gd name="T25" fmla="*/ 0 h 3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56" h="336">
                    <a:moveTo>
                      <a:pt x="24" y="0"/>
                    </a:moveTo>
                    <a:lnTo>
                      <a:pt x="166" y="14"/>
                    </a:lnTo>
                    <a:lnTo>
                      <a:pt x="278" y="16"/>
                    </a:lnTo>
                    <a:lnTo>
                      <a:pt x="392" y="14"/>
                    </a:lnTo>
                    <a:lnTo>
                      <a:pt x="472" y="8"/>
                    </a:lnTo>
                    <a:lnTo>
                      <a:pt x="528" y="0"/>
                    </a:lnTo>
                    <a:lnTo>
                      <a:pt x="556" y="312"/>
                    </a:lnTo>
                    <a:lnTo>
                      <a:pt x="550" y="322"/>
                    </a:lnTo>
                    <a:lnTo>
                      <a:pt x="428" y="332"/>
                    </a:lnTo>
                    <a:lnTo>
                      <a:pt x="274" y="336"/>
                    </a:lnTo>
                    <a:lnTo>
                      <a:pt x="92" y="326"/>
                    </a:lnTo>
                    <a:lnTo>
                      <a:pt x="0" y="318"/>
                    </a:lnTo>
                    <a:lnTo>
                      <a:pt x="24" y="0"/>
                    </a:lnTo>
                    <a:close/>
                  </a:path>
                </a:pathLst>
              </a:custGeom>
              <a:noFill/>
              <a:ln w="28575" cap="flat" cmpd="sng">
                <a:solidFill>
                  <a:srgbClr val="FF0000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" name="Freeform 12"/>
              <p:cNvSpPr>
                <a:spLocks/>
              </p:cNvSpPr>
              <p:nvPr/>
            </p:nvSpPr>
            <p:spPr bwMode="auto">
              <a:xfrm>
                <a:off x="878" y="2126"/>
                <a:ext cx="522" cy="448"/>
              </a:xfrm>
              <a:custGeom>
                <a:avLst/>
                <a:gdLst>
                  <a:gd name="T0" fmla="*/ 78 w 522"/>
                  <a:gd name="T1" fmla="*/ 0 h 448"/>
                  <a:gd name="T2" fmla="*/ 180 w 522"/>
                  <a:gd name="T3" fmla="*/ 44 h 448"/>
                  <a:gd name="T4" fmla="*/ 304 w 522"/>
                  <a:gd name="T5" fmla="*/ 84 h 448"/>
                  <a:gd name="T6" fmla="*/ 404 w 522"/>
                  <a:gd name="T7" fmla="*/ 108 h 448"/>
                  <a:gd name="T8" fmla="*/ 476 w 522"/>
                  <a:gd name="T9" fmla="*/ 122 h 448"/>
                  <a:gd name="T10" fmla="*/ 522 w 522"/>
                  <a:gd name="T11" fmla="*/ 130 h 448"/>
                  <a:gd name="T12" fmla="*/ 492 w 522"/>
                  <a:gd name="T13" fmla="*/ 448 h 448"/>
                  <a:gd name="T14" fmla="*/ 376 w 522"/>
                  <a:gd name="T15" fmla="*/ 424 h 448"/>
                  <a:gd name="T16" fmla="*/ 232 w 522"/>
                  <a:gd name="T17" fmla="*/ 390 h 448"/>
                  <a:gd name="T18" fmla="*/ 108 w 522"/>
                  <a:gd name="T19" fmla="*/ 350 h 448"/>
                  <a:gd name="T20" fmla="*/ 0 w 522"/>
                  <a:gd name="T21" fmla="*/ 306 h 448"/>
                  <a:gd name="T22" fmla="*/ 78 w 522"/>
                  <a:gd name="T23" fmla="*/ 0 h 4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22" h="448">
                    <a:moveTo>
                      <a:pt x="78" y="0"/>
                    </a:moveTo>
                    <a:lnTo>
                      <a:pt x="180" y="44"/>
                    </a:lnTo>
                    <a:lnTo>
                      <a:pt x="304" y="84"/>
                    </a:lnTo>
                    <a:lnTo>
                      <a:pt x="404" y="108"/>
                    </a:lnTo>
                    <a:lnTo>
                      <a:pt x="476" y="122"/>
                    </a:lnTo>
                    <a:lnTo>
                      <a:pt x="522" y="130"/>
                    </a:lnTo>
                    <a:lnTo>
                      <a:pt x="492" y="448"/>
                    </a:lnTo>
                    <a:lnTo>
                      <a:pt x="376" y="424"/>
                    </a:lnTo>
                    <a:lnTo>
                      <a:pt x="232" y="390"/>
                    </a:lnTo>
                    <a:lnTo>
                      <a:pt x="108" y="350"/>
                    </a:lnTo>
                    <a:lnTo>
                      <a:pt x="0" y="306"/>
                    </a:lnTo>
                    <a:lnTo>
                      <a:pt x="78" y="0"/>
                    </a:lnTo>
                    <a:close/>
                  </a:path>
                </a:pathLst>
              </a:custGeom>
              <a:noFill/>
              <a:ln w="28575" cap="flat" cmpd="sng">
                <a:solidFill>
                  <a:srgbClr val="FF0000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" name="Freeform 13"/>
              <p:cNvSpPr>
                <a:spLocks/>
              </p:cNvSpPr>
              <p:nvPr/>
            </p:nvSpPr>
            <p:spPr bwMode="auto">
              <a:xfrm>
                <a:off x="552" y="1884"/>
                <a:ext cx="320" cy="496"/>
              </a:xfrm>
              <a:custGeom>
                <a:avLst/>
                <a:gdLst>
                  <a:gd name="T0" fmla="*/ 320 w 320"/>
                  <a:gd name="T1" fmla="*/ 196 h 496"/>
                  <a:gd name="T2" fmla="*/ 238 w 320"/>
                  <a:gd name="T3" fmla="*/ 144 h 496"/>
                  <a:gd name="T4" fmla="*/ 156 w 320"/>
                  <a:gd name="T5" fmla="*/ 76 h 496"/>
                  <a:gd name="T6" fmla="*/ 96 w 320"/>
                  <a:gd name="T7" fmla="*/ 0 h 496"/>
                  <a:gd name="T8" fmla="*/ 0 w 320"/>
                  <a:gd name="T9" fmla="*/ 286 h 496"/>
                  <a:gd name="T10" fmla="*/ 48 w 320"/>
                  <a:gd name="T11" fmla="*/ 346 h 496"/>
                  <a:gd name="T12" fmla="*/ 122 w 320"/>
                  <a:gd name="T13" fmla="*/ 416 h 496"/>
                  <a:gd name="T14" fmla="*/ 210 w 320"/>
                  <a:gd name="T15" fmla="*/ 482 h 496"/>
                  <a:gd name="T16" fmla="*/ 240 w 320"/>
                  <a:gd name="T17" fmla="*/ 496 h 4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0" h="496">
                    <a:moveTo>
                      <a:pt x="320" y="196"/>
                    </a:moveTo>
                    <a:lnTo>
                      <a:pt x="238" y="144"/>
                    </a:lnTo>
                    <a:lnTo>
                      <a:pt x="156" y="76"/>
                    </a:lnTo>
                    <a:lnTo>
                      <a:pt x="96" y="0"/>
                    </a:lnTo>
                    <a:lnTo>
                      <a:pt x="0" y="286"/>
                    </a:lnTo>
                    <a:lnTo>
                      <a:pt x="48" y="346"/>
                    </a:lnTo>
                    <a:lnTo>
                      <a:pt x="122" y="416"/>
                    </a:lnTo>
                    <a:lnTo>
                      <a:pt x="210" y="482"/>
                    </a:lnTo>
                    <a:lnTo>
                      <a:pt x="240" y="496"/>
                    </a:lnTo>
                  </a:path>
                </a:pathLst>
              </a:custGeom>
              <a:noFill/>
              <a:ln w="28575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" name="Freeform 14"/>
              <p:cNvSpPr>
                <a:spLocks/>
              </p:cNvSpPr>
              <p:nvPr/>
            </p:nvSpPr>
            <p:spPr bwMode="auto">
              <a:xfrm>
                <a:off x="492" y="1582"/>
                <a:ext cx="132" cy="390"/>
              </a:xfrm>
              <a:custGeom>
                <a:avLst/>
                <a:gdLst>
                  <a:gd name="T0" fmla="*/ 0 w 132"/>
                  <a:gd name="T1" fmla="*/ 390 h 390"/>
                  <a:gd name="T2" fmla="*/ 4 w 132"/>
                  <a:gd name="T3" fmla="*/ 328 h 390"/>
                  <a:gd name="T4" fmla="*/ 132 w 132"/>
                  <a:gd name="T5" fmla="*/ 0 h 390"/>
                  <a:gd name="T6" fmla="*/ 108 w 132"/>
                  <a:gd name="T7" fmla="*/ 82 h 390"/>
                  <a:gd name="T8" fmla="*/ 104 w 132"/>
                  <a:gd name="T9" fmla="*/ 126 h 390"/>
                  <a:gd name="T10" fmla="*/ 106 w 132"/>
                  <a:gd name="T11" fmla="*/ 168 h 390"/>
                  <a:gd name="T12" fmla="*/ 118 w 132"/>
                  <a:gd name="T13" fmla="*/ 216 h 390"/>
                  <a:gd name="T14" fmla="*/ 132 w 132"/>
                  <a:gd name="T15" fmla="*/ 238 h 3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2" h="390">
                    <a:moveTo>
                      <a:pt x="0" y="390"/>
                    </a:moveTo>
                    <a:lnTo>
                      <a:pt x="4" y="328"/>
                    </a:lnTo>
                    <a:lnTo>
                      <a:pt x="132" y="0"/>
                    </a:lnTo>
                    <a:lnTo>
                      <a:pt x="108" y="82"/>
                    </a:lnTo>
                    <a:lnTo>
                      <a:pt x="104" y="126"/>
                    </a:lnTo>
                    <a:lnTo>
                      <a:pt x="106" y="168"/>
                    </a:lnTo>
                    <a:lnTo>
                      <a:pt x="118" y="216"/>
                    </a:lnTo>
                    <a:lnTo>
                      <a:pt x="132" y="238"/>
                    </a:lnTo>
                  </a:path>
                </a:pathLst>
              </a:custGeom>
              <a:noFill/>
              <a:ln w="28575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1" name="Group 21"/>
            <p:cNvGrpSpPr>
              <a:grpSpLocks/>
            </p:cNvGrpSpPr>
            <p:nvPr/>
          </p:nvGrpSpPr>
          <p:grpSpPr bwMode="auto">
            <a:xfrm>
              <a:off x="6403713" y="2824411"/>
              <a:ext cx="1186501" cy="438696"/>
              <a:chOff x="548" y="3006"/>
              <a:chExt cx="1884" cy="658"/>
            </a:xfrm>
          </p:grpSpPr>
          <p:sp>
            <p:nvSpPr>
              <p:cNvPr id="58" name="Freeform 22"/>
              <p:cNvSpPr>
                <a:spLocks/>
              </p:cNvSpPr>
              <p:nvPr/>
            </p:nvSpPr>
            <p:spPr bwMode="auto">
              <a:xfrm>
                <a:off x="2104" y="3342"/>
                <a:ext cx="326" cy="92"/>
              </a:xfrm>
              <a:custGeom>
                <a:avLst/>
                <a:gdLst>
                  <a:gd name="T0" fmla="*/ 326 w 326"/>
                  <a:gd name="T1" fmla="*/ 0 h 92"/>
                  <a:gd name="T2" fmla="*/ 204 w 326"/>
                  <a:gd name="T3" fmla="*/ 36 h 92"/>
                  <a:gd name="T4" fmla="*/ 98 w 326"/>
                  <a:gd name="T5" fmla="*/ 62 h 92"/>
                  <a:gd name="T6" fmla="*/ 4 w 326"/>
                  <a:gd name="T7" fmla="*/ 76 h 92"/>
                  <a:gd name="T8" fmla="*/ 0 w 326"/>
                  <a:gd name="T9" fmla="*/ 9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6" h="92">
                    <a:moveTo>
                      <a:pt x="326" y="0"/>
                    </a:moveTo>
                    <a:lnTo>
                      <a:pt x="204" y="36"/>
                    </a:lnTo>
                    <a:lnTo>
                      <a:pt x="98" y="62"/>
                    </a:lnTo>
                    <a:lnTo>
                      <a:pt x="4" y="76"/>
                    </a:lnTo>
                    <a:lnTo>
                      <a:pt x="0" y="92"/>
                    </a:lnTo>
                  </a:path>
                </a:pathLst>
              </a:custGeom>
              <a:noFill/>
              <a:ln w="28575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" name="Freeform 23"/>
              <p:cNvSpPr>
                <a:spLocks/>
              </p:cNvSpPr>
              <p:nvPr/>
            </p:nvSpPr>
            <p:spPr bwMode="auto">
              <a:xfrm>
                <a:off x="2090" y="3540"/>
                <a:ext cx="342" cy="86"/>
              </a:xfrm>
              <a:custGeom>
                <a:avLst/>
                <a:gdLst>
                  <a:gd name="T0" fmla="*/ 0 w 342"/>
                  <a:gd name="T1" fmla="*/ 86 h 86"/>
                  <a:gd name="T2" fmla="*/ 144 w 342"/>
                  <a:gd name="T3" fmla="*/ 60 h 86"/>
                  <a:gd name="T4" fmla="*/ 224 w 342"/>
                  <a:gd name="T5" fmla="*/ 40 h 86"/>
                  <a:gd name="T6" fmla="*/ 310 w 342"/>
                  <a:gd name="T7" fmla="*/ 12 h 86"/>
                  <a:gd name="T8" fmla="*/ 342 w 342"/>
                  <a:gd name="T9" fmla="*/ 0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2" h="86">
                    <a:moveTo>
                      <a:pt x="0" y="86"/>
                    </a:moveTo>
                    <a:lnTo>
                      <a:pt x="144" y="60"/>
                    </a:lnTo>
                    <a:lnTo>
                      <a:pt x="224" y="40"/>
                    </a:lnTo>
                    <a:lnTo>
                      <a:pt x="310" y="12"/>
                    </a:lnTo>
                    <a:lnTo>
                      <a:pt x="342" y="0"/>
                    </a:lnTo>
                  </a:path>
                </a:pathLst>
              </a:custGeom>
              <a:noFill/>
              <a:ln w="28575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" name="Freeform 24"/>
              <p:cNvSpPr>
                <a:spLocks/>
              </p:cNvSpPr>
              <p:nvPr/>
            </p:nvSpPr>
            <p:spPr bwMode="auto">
              <a:xfrm>
                <a:off x="1462" y="3432"/>
                <a:ext cx="560" cy="232"/>
              </a:xfrm>
              <a:custGeom>
                <a:avLst/>
                <a:gdLst>
                  <a:gd name="T0" fmla="*/ 0 w 560"/>
                  <a:gd name="T1" fmla="*/ 0 h 232"/>
                  <a:gd name="T2" fmla="*/ 22 w 560"/>
                  <a:gd name="T3" fmla="*/ 216 h 232"/>
                  <a:gd name="T4" fmla="*/ 206 w 560"/>
                  <a:gd name="T5" fmla="*/ 228 h 232"/>
                  <a:gd name="T6" fmla="*/ 286 w 560"/>
                  <a:gd name="T7" fmla="*/ 232 h 232"/>
                  <a:gd name="T8" fmla="*/ 406 w 560"/>
                  <a:gd name="T9" fmla="*/ 224 h 232"/>
                  <a:gd name="T10" fmla="*/ 528 w 560"/>
                  <a:gd name="T11" fmla="*/ 218 h 232"/>
                  <a:gd name="T12" fmla="*/ 560 w 560"/>
                  <a:gd name="T13" fmla="*/ 0 h 232"/>
                  <a:gd name="T14" fmla="*/ 420 w 560"/>
                  <a:gd name="T15" fmla="*/ 12 h 232"/>
                  <a:gd name="T16" fmla="*/ 274 w 560"/>
                  <a:gd name="T17" fmla="*/ 18 h 232"/>
                  <a:gd name="T18" fmla="*/ 116 w 560"/>
                  <a:gd name="T19" fmla="*/ 12 h 232"/>
                  <a:gd name="T20" fmla="*/ 0 w 560"/>
                  <a:gd name="T21" fmla="*/ 0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60" h="232">
                    <a:moveTo>
                      <a:pt x="0" y="0"/>
                    </a:moveTo>
                    <a:lnTo>
                      <a:pt x="22" y="216"/>
                    </a:lnTo>
                    <a:lnTo>
                      <a:pt x="206" y="228"/>
                    </a:lnTo>
                    <a:lnTo>
                      <a:pt x="286" y="232"/>
                    </a:lnTo>
                    <a:lnTo>
                      <a:pt x="406" y="224"/>
                    </a:lnTo>
                    <a:lnTo>
                      <a:pt x="528" y="218"/>
                    </a:lnTo>
                    <a:lnTo>
                      <a:pt x="560" y="0"/>
                    </a:lnTo>
                    <a:lnTo>
                      <a:pt x="420" y="12"/>
                    </a:lnTo>
                    <a:lnTo>
                      <a:pt x="274" y="18"/>
                    </a:lnTo>
                    <a:lnTo>
                      <a:pt x="116" y="12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28575" cap="flat" cmpd="sng">
                <a:solidFill>
                  <a:srgbClr val="FF0000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" name="Freeform 25"/>
              <p:cNvSpPr>
                <a:spLocks/>
              </p:cNvSpPr>
              <p:nvPr/>
            </p:nvSpPr>
            <p:spPr bwMode="auto">
              <a:xfrm>
                <a:off x="892" y="3282"/>
                <a:ext cx="498" cy="362"/>
              </a:xfrm>
              <a:custGeom>
                <a:avLst/>
                <a:gdLst>
                  <a:gd name="T0" fmla="*/ 498 w 498"/>
                  <a:gd name="T1" fmla="*/ 362 h 362"/>
                  <a:gd name="T2" fmla="*/ 352 w 498"/>
                  <a:gd name="T3" fmla="*/ 334 h 362"/>
                  <a:gd name="T4" fmla="*/ 228 w 498"/>
                  <a:gd name="T5" fmla="*/ 298 h 362"/>
                  <a:gd name="T6" fmla="*/ 118 w 498"/>
                  <a:gd name="T7" fmla="*/ 260 h 362"/>
                  <a:gd name="T8" fmla="*/ 68 w 498"/>
                  <a:gd name="T9" fmla="*/ 236 h 362"/>
                  <a:gd name="T10" fmla="*/ 0 w 498"/>
                  <a:gd name="T11" fmla="*/ 0 h 362"/>
                  <a:gd name="T12" fmla="*/ 90 w 498"/>
                  <a:gd name="T13" fmla="*/ 34 h 362"/>
                  <a:gd name="T14" fmla="*/ 150 w 498"/>
                  <a:gd name="T15" fmla="*/ 56 h 362"/>
                  <a:gd name="T16" fmla="*/ 228 w 498"/>
                  <a:gd name="T17" fmla="*/ 84 h 362"/>
                  <a:gd name="T18" fmla="*/ 306 w 498"/>
                  <a:gd name="T19" fmla="*/ 104 h 362"/>
                  <a:gd name="T20" fmla="*/ 374 w 498"/>
                  <a:gd name="T21" fmla="*/ 120 h 362"/>
                  <a:gd name="T22" fmla="*/ 478 w 498"/>
                  <a:gd name="T23" fmla="*/ 138 h 362"/>
                  <a:gd name="T24" fmla="*/ 482 w 498"/>
                  <a:gd name="T25" fmla="*/ 154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98" h="362">
                    <a:moveTo>
                      <a:pt x="498" y="362"/>
                    </a:moveTo>
                    <a:lnTo>
                      <a:pt x="352" y="334"/>
                    </a:lnTo>
                    <a:lnTo>
                      <a:pt x="228" y="298"/>
                    </a:lnTo>
                    <a:lnTo>
                      <a:pt x="118" y="260"/>
                    </a:lnTo>
                    <a:lnTo>
                      <a:pt x="68" y="236"/>
                    </a:lnTo>
                    <a:lnTo>
                      <a:pt x="0" y="0"/>
                    </a:lnTo>
                    <a:lnTo>
                      <a:pt x="90" y="34"/>
                    </a:lnTo>
                    <a:lnTo>
                      <a:pt x="150" y="56"/>
                    </a:lnTo>
                    <a:lnTo>
                      <a:pt x="228" y="84"/>
                    </a:lnTo>
                    <a:lnTo>
                      <a:pt x="306" y="104"/>
                    </a:lnTo>
                    <a:lnTo>
                      <a:pt x="374" y="120"/>
                    </a:lnTo>
                    <a:lnTo>
                      <a:pt x="478" y="138"/>
                    </a:lnTo>
                    <a:lnTo>
                      <a:pt x="482" y="154"/>
                    </a:lnTo>
                  </a:path>
                </a:pathLst>
              </a:custGeom>
              <a:noFill/>
              <a:ln w="28575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" name="Freeform 26"/>
              <p:cNvSpPr>
                <a:spLocks/>
              </p:cNvSpPr>
              <p:nvPr/>
            </p:nvSpPr>
            <p:spPr bwMode="auto">
              <a:xfrm>
                <a:off x="548" y="3006"/>
                <a:ext cx="276" cy="440"/>
              </a:xfrm>
              <a:custGeom>
                <a:avLst/>
                <a:gdLst>
                  <a:gd name="T0" fmla="*/ 276 w 276"/>
                  <a:gd name="T1" fmla="*/ 440 h 440"/>
                  <a:gd name="T2" fmla="*/ 212 w 276"/>
                  <a:gd name="T3" fmla="*/ 388 h 440"/>
                  <a:gd name="T4" fmla="*/ 144 w 276"/>
                  <a:gd name="T5" fmla="*/ 318 h 440"/>
                  <a:gd name="T6" fmla="*/ 112 w 276"/>
                  <a:gd name="T7" fmla="*/ 274 h 440"/>
                  <a:gd name="T8" fmla="*/ 96 w 276"/>
                  <a:gd name="T9" fmla="*/ 254 h 440"/>
                  <a:gd name="T10" fmla="*/ 0 w 276"/>
                  <a:gd name="T11" fmla="*/ 0 h 440"/>
                  <a:gd name="T12" fmla="*/ 72 w 276"/>
                  <a:gd name="T13" fmla="*/ 96 h 440"/>
                  <a:gd name="T14" fmla="*/ 114 w 276"/>
                  <a:gd name="T15" fmla="*/ 134 h 440"/>
                  <a:gd name="T16" fmla="*/ 156 w 276"/>
                  <a:gd name="T17" fmla="*/ 166 h 440"/>
                  <a:gd name="T18" fmla="*/ 194 w 276"/>
                  <a:gd name="T19" fmla="*/ 194 h 440"/>
                  <a:gd name="T20" fmla="*/ 252 w 276"/>
                  <a:gd name="T21" fmla="*/ 230 h 440"/>
                  <a:gd name="T22" fmla="*/ 274 w 276"/>
                  <a:gd name="T23" fmla="*/ 240 h 4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76" h="440">
                    <a:moveTo>
                      <a:pt x="276" y="440"/>
                    </a:moveTo>
                    <a:lnTo>
                      <a:pt x="212" y="388"/>
                    </a:lnTo>
                    <a:lnTo>
                      <a:pt x="144" y="318"/>
                    </a:lnTo>
                    <a:lnTo>
                      <a:pt x="112" y="274"/>
                    </a:lnTo>
                    <a:lnTo>
                      <a:pt x="96" y="254"/>
                    </a:lnTo>
                    <a:lnTo>
                      <a:pt x="0" y="0"/>
                    </a:lnTo>
                    <a:lnTo>
                      <a:pt x="72" y="96"/>
                    </a:lnTo>
                    <a:lnTo>
                      <a:pt x="114" y="134"/>
                    </a:lnTo>
                    <a:lnTo>
                      <a:pt x="156" y="166"/>
                    </a:lnTo>
                    <a:lnTo>
                      <a:pt x="194" y="194"/>
                    </a:lnTo>
                    <a:lnTo>
                      <a:pt x="252" y="230"/>
                    </a:lnTo>
                    <a:lnTo>
                      <a:pt x="274" y="240"/>
                    </a:lnTo>
                  </a:path>
                </a:pathLst>
              </a:custGeom>
              <a:noFill/>
              <a:ln w="28575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2" name="Group 27"/>
            <p:cNvGrpSpPr>
              <a:grpSpLocks/>
            </p:cNvGrpSpPr>
            <p:nvPr/>
          </p:nvGrpSpPr>
          <p:grpSpPr bwMode="auto">
            <a:xfrm>
              <a:off x="6244404" y="1956529"/>
              <a:ext cx="1818986" cy="1174613"/>
              <a:chOff x="296" y="1708"/>
              <a:chExt cx="2888" cy="1756"/>
            </a:xfrm>
          </p:grpSpPr>
          <p:sp>
            <p:nvSpPr>
              <p:cNvPr id="44" name="Freeform 28"/>
              <p:cNvSpPr>
                <a:spLocks/>
              </p:cNvSpPr>
              <p:nvPr/>
            </p:nvSpPr>
            <p:spPr bwMode="auto">
              <a:xfrm>
                <a:off x="1010" y="2704"/>
                <a:ext cx="1422" cy="760"/>
              </a:xfrm>
              <a:custGeom>
                <a:avLst/>
                <a:gdLst>
                  <a:gd name="T0" fmla="*/ 0 w 1422"/>
                  <a:gd name="T1" fmla="*/ 96 h 760"/>
                  <a:gd name="T2" fmla="*/ 92 w 1422"/>
                  <a:gd name="T3" fmla="*/ 118 h 760"/>
                  <a:gd name="T4" fmla="*/ 92 w 1422"/>
                  <a:gd name="T5" fmla="*/ 0 h 760"/>
                  <a:gd name="T6" fmla="*/ 194 w 1422"/>
                  <a:gd name="T7" fmla="*/ 22 h 760"/>
                  <a:gd name="T8" fmla="*/ 300 w 1422"/>
                  <a:gd name="T9" fmla="*/ 44 h 760"/>
                  <a:gd name="T10" fmla="*/ 422 w 1422"/>
                  <a:gd name="T11" fmla="*/ 58 h 760"/>
                  <a:gd name="T12" fmla="*/ 586 w 1422"/>
                  <a:gd name="T13" fmla="*/ 74 h 760"/>
                  <a:gd name="T14" fmla="*/ 726 w 1422"/>
                  <a:gd name="T15" fmla="*/ 78 h 760"/>
                  <a:gd name="T16" fmla="*/ 840 w 1422"/>
                  <a:gd name="T17" fmla="*/ 76 h 760"/>
                  <a:gd name="T18" fmla="*/ 982 w 1422"/>
                  <a:gd name="T19" fmla="*/ 64 h 760"/>
                  <a:gd name="T20" fmla="*/ 1088 w 1422"/>
                  <a:gd name="T21" fmla="*/ 56 h 760"/>
                  <a:gd name="T22" fmla="*/ 1190 w 1422"/>
                  <a:gd name="T23" fmla="*/ 40 h 760"/>
                  <a:gd name="T24" fmla="*/ 1254 w 1422"/>
                  <a:gd name="T25" fmla="*/ 26 h 760"/>
                  <a:gd name="T26" fmla="*/ 1278 w 1422"/>
                  <a:gd name="T27" fmla="*/ 24 h 760"/>
                  <a:gd name="T28" fmla="*/ 1278 w 1422"/>
                  <a:gd name="T29" fmla="*/ 210 h 760"/>
                  <a:gd name="T30" fmla="*/ 1422 w 1422"/>
                  <a:gd name="T31" fmla="*/ 178 h 760"/>
                  <a:gd name="T32" fmla="*/ 1422 w 1422"/>
                  <a:gd name="T33" fmla="*/ 486 h 760"/>
                  <a:gd name="T34" fmla="*/ 1278 w 1422"/>
                  <a:gd name="T35" fmla="*/ 520 h 760"/>
                  <a:gd name="T36" fmla="*/ 1278 w 1422"/>
                  <a:gd name="T37" fmla="*/ 706 h 760"/>
                  <a:gd name="T38" fmla="*/ 1082 w 1422"/>
                  <a:gd name="T39" fmla="*/ 740 h 760"/>
                  <a:gd name="T40" fmla="*/ 938 w 1422"/>
                  <a:gd name="T41" fmla="*/ 756 h 760"/>
                  <a:gd name="T42" fmla="*/ 742 w 1422"/>
                  <a:gd name="T43" fmla="*/ 760 h 760"/>
                  <a:gd name="T44" fmla="*/ 654 w 1422"/>
                  <a:gd name="T45" fmla="*/ 760 h 760"/>
                  <a:gd name="T46" fmla="*/ 506 w 1422"/>
                  <a:gd name="T47" fmla="*/ 752 h 760"/>
                  <a:gd name="T48" fmla="*/ 366 w 1422"/>
                  <a:gd name="T49" fmla="*/ 736 h 760"/>
                  <a:gd name="T50" fmla="*/ 254 w 1422"/>
                  <a:gd name="T51" fmla="*/ 724 h 760"/>
                  <a:gd name="T52" fmla="*/ 146 w 1422"/>
                  <a:gd name="T53" fmla="*/ 700 h 760"/>
                  <a:gd name="T54" fmla="*/ 92 w 1422"/>
                  <a:gd name="T55" fmla="*/ 692 h 760"/>
                  <a:gd name="T56" fmla="*/ 92 w 1422"/>
                  <a:gd name="T57" fmla="*/ 570 h 760"/>
                  <a:gd name="T58" fmla="*/ 0 w 1422"/>
                  <a:gd name="T59" fmla="*/ 546 h 760"/>
                  <a:gd name="T60" fmla="*/ 0 w 1422"/>
                  <a:gd name="T61" fmla="*/ 96 h 7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422" h="760">
                    <a:moveTo>
                      <a:pt x="0" y="96"/>
                    </a:moveTo>
                    <a:lnTo>
                      <a:pt x="92" y="118"/>
                    </a:lnTo>
                    <a:lnTo>
                      <a:pt x="92" y="0"/>
                    </a:lnTo>
                    <a:lnTo>
                      <a:pt x="194" y="22"/>
                    </a:lnTo>
                    <a:lnTo>
                      <a:pt x="300" y="44"/>
                    </a:lnTo>
                    <a:lnTo>
                      <a:pt x="422" y="58"/>
                    </a:lnTo>
                    <a:lnTo>
                      <a:pt x="586" y="74"/>
                    </a:lnTo>
                    <a:lnTo>
                      <a:pt x="726" y="78"/>
                    </a:lnTo>
                    <a:lnTo>
                      <a:pt x="840" y="76"/>
                    </a:lnTo>
                    <a:lnTo>
                      <a:pt x="982" y="64"/>
                    </a:lnTo>
                    <a:lnTo>
                      <a:pt x="1088" y="56"/>
                    </a:lnTo>
                    <a:lnTo>
                      <a:pt x="1190" y="40"/>
                    </a:lnTo>
                    <a:lnTo>
                      <a:pt x="1254" y="26"/>
                    </a:lnTo>
                    <a:lnTo>
                      <a:pt x="1278" y="24"/>
                    </a:lnTo>
                    <a:lnTo>
                      <a:pt x="1278" y="210"/>
                    </a:lnTo>
                    <a:lnTo>
                      <a:pt x="1422" y="178"/>
                    </a:lnTo>
                    <a:lnTo>
                      <a:pt x="1422" y="486"/>
                    </a:lnTo>
                    <a:lnTo>
                      <a:pt x="1278" y="520"/>
                    </a:lnTo>
                    <a:lnTo>
                      <a:pt x="1278" y="706"/>
                    </a:lnTo>
                    <a:lnTo>
                      <a:pt x="1082" y="740"/>
                    </a:lnTo>
                    <a:lnTo>
                      <a:pt x="938" y="756"/>
                    </a:lnTo>
                    <a:lnTo>
                      <a:pt x="742" y="760"/>
                    </a:lnTo>
                    <a:lnTo>
                      <a:pt x="654" y="760"/>
                    </a:lnTo>
                    <a:lnTo>
                      <a:pt x="506" y="752"/>
                    </a:lnTo>
                    <a:lnTo>
                      <a:pt x="366" y="736"/>
                    </a:lnTo>
                    <a:lnTo>
                      <a:pt x="254" y="724"/>
                    </a:lnTo>
                    <a:lnTo>
                      <a:pt x="146" y="700"/>
                    </a:lnTo>
                    <a:lnTo>
                      <a:pt x="92" y="692"/>
                    </a:lnTo>
                    <a:lnTo>
                      <a:pt x="92" y="570"/>
                    </a:lnTo>
                    <a:lnTo>
                      <a:pt x="0" y="546"/>
                    </a:lnTo>
                    <a:lnTo>
                      <a:pt x="0" y="96"/>
                    </a:lnTo>
                    <a:close/>
                  </a:path>
                </a:pathLst>
              </a:custGeom>
              <a:noFill/>
              <a:ln w="28575" cap="flat" cmpd="sng">
                <a:solidFill>
                  <a:srgbClr val="0000FF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" name="Freeform 29"/>
              <p:cNvSpPr>
                <a:spLocks/>
              </p:cNvSpPr>
              <p:nvPr/>
            </p:nvSpPr>
            <p:spPr bwMode="auto">
              <a:xfrm>
                <a:off x="296" y="2116"/>
                <a:ext cx="696" cy="1228"/>
              </a:xfrm>
              <a:custGeom>
                <a:avLst/>
                <a:gdLst>
                  <a:gd name="T0" fmla="*/ 2 w 696"/>
                  <a:gd name="T1" fmla="*/ 0 h 1228"/>
                  <a:gd name="T2" fmla="*/ 30 w 696"/>
                  <a:gd name="T3" fmla="*/ 94 h 1228"/>
                  <a:gd name="T4" fmla="*/ 96 w 696"/>
                  <a:gd name="T5" fmla="*/ 202 h 1228"/>
                  <a:gd name="T6" fmla="*/ 182 w 696"/>
                  <a:gd name="T7" fmla="*/ 296 h 1228"/>
                  <a:gd name="T8" fmla="*/ 272 w 696"/>
                  <a:gd name="T9" fmla="*/ 364 h 1228"/>
                  <a:gd name="T10" fmla="*/ 334 w 696"/>
                  <a:gd name="T11" fmla="*/ 406 h 1228"/>
                  <a:gd name="T12" fmla="*/ 434 w 696"/>
                  <a:gd name="T13" fmla="*/ 456 h 1228"/>
                  <a:gd name="T14" fmla="*/ 472 w 696"/>
                  <a:gd name="T15" fmla="*/ 478 h 1228"/>
                  <a:gd name="T16" fmla="*/ 548 w 696"/>
                  <a:gd name="T17" fmla="*/ 508 h 1228"/>
                  <a:gd name="T18" fmla="*/ 640 w 696"/>
                  <a:gd name="T19" fmla="*/ 546 h 1228"/>
                  <a:gd name="T20" fmla="*/ 640 w 696"/>
                  <a:gd name="T21" fmla="*/ 662 h 1228"/>
                  <a:gd name="T22" fmla="*/ 696 w 696"/>
                  <a:gd name="T23" fmla="*/ 677 h 1228"/>
                  <a:gd name="T24" fmla="*/ 696 w 696"/>
                  <a:gd name="T25" fmla="*/ 1130 h 1228"/>
                  <a:gd name="T26" fmla="*/ 638 w 696"/>
                  <a:gd name="T27" fmla="*/ 1110 h 1228"/>
                  <a:gd name="T28" fmla="*/ 638 w 696"/>
                  <a:gd name="T29" fmla="*/ 1228 h 1228"/>
                  <a:gd name="T30" fmla="*/ 472 w 696"/>
                  <a:gd name="T31" fmla="*/ 1166 h 1228"/>
                  <a:gd name="T32" fmla="*/ 406 w 696"/>
                  <a:gd name="T33" fmla="*/ 1130 h 1228"/>
                  <a:gd name="T34" fmla="*/ 288 w 696"/>
                  <a:gd name="T35" fmla="*/ 1062 h 1228"/>
                  <a:gd name="T36" fmla="*/ 196 w 696"/>
                  <a:gd name="T37" fmla="*/ 990 h 1228"/>
                  <a:gd name="T38" fmla="*/ 96 w 696"/>
                  <a:gd name="T39" fmla="*/ 888 h 1228"/>
                  <a:gd name="T40" fmla="*/ 32 w 696"/>
                  <a:gd name="T41" fmla="*/ 786 h 1228"/>
                  <a:gd name="T42" fmla="*/ 0 w 696"/>
                  <a:gd name="T43" fmla="*/ 676 h 1228"/>
                  <a:gd name="T44" fmla="*/ 2 w 696"/>
                  <a:gd name="T45" fmla="*/ 0 h 1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696" h="1228">
                    <a:moveTo>
                      <a:pt x="2" y="0"/>
                    </a:moveTo>
                    <a:lnTo>
                      <a:pt x="30" y="94"/>
                    </a:lnTo>
                    <a:lnTo>
                      <a:pt x="96" y="202"/>
                    </a:lnTo>
                    <a:lnTo>
                      <a:pt x="182" y="296"/>
                    </a:lnTo>
                    <a:lnTo>
                      <a:pt x="272" y="364"/>
                    </a:lnTo>
                    <a:lnTo>
                      <a:pt x="334" y="406"/>
                    </a:lnTo>
                    <a:lnTo>
                      <a:pt x="434" y="456"/>
                    </a:lnTo>
                    <a:lnTo>
                      <a:pt x="472" y="478"/>
                    </a:lnTo>
                    <a:lnTo>
                      <a:pt x="548" y="508"/>
                    </a:lnTo>
                    <a:lnTo>
                      <a:pt x="640" y="546"/>
                    </a:lnTo>
                    <a:lnTo>
                      <a:pt x="640" y="662"/>
                    </a:lnTo>
                    <a:lnTo>
                      <a:pt x="696" y="677"/>
                    </a:lnTo>
                    <a:lnTo>
                      <a:pt x="696" y="1130"/>
                    </a:lnTo>
                    <a:lnTo>
                      <a:pt x="638" y="1110"/>
                    </a:lnTo>
                    <a:lnTo>
                      <a:pt x="638" y="1228"/>
                    </a:lnTo>
                    <a:lnTo>
                      <a:pt x="472" y="1166"/>
                    </a:lnTo>
                    <a:lnTo>
                      <a:pt x="406" y="1130"/>
                    </a:lnTo>
                    <a:lnTo>
                      <a:pt x="288" y="1062"/>
                    </a:lnTo>
                    <a:lnTo>
                      <a:pt x="196" y="990"/>
                    </a:lnTo>
                    <a:lnTo>
                      <a:pt x="96" y="888"/>
                    </a:lnTo>
                    <a:lnTo>
                      <a:pt x="32" y="786"/>
                    </a:lnTo>
                    <a:lnTo>
                      <a:pt x="0" y="676"/>
                    </a:lnTo>
                    <a:lnTo>
                      <a:pt x="2" y="0"/>
                    </a:lnTo>
                    <a:close/>
                  </a:path>
                </a:pathLst>
              </a:custGeom>
              <a:noFill/>
              <a:ln w="28575" cap="flat" cmpd="sng">
                <a:solidFill>
                  <a:srgbClr val="0000FF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46" name="Group 30"/>
              <p:cNvGrpSpPr>
                <a:grpSpLocks/>
              </p:cNvGrpSpPr>
              <p:nvPr/>
            </p:nvGrpSpPr>
            <p:grpSpPr bwMode="auto">
              <a:xfrm>
                <a:off x="302" y="1708"/>
                <a:ext cx="324" cy="958"/>
                <a:chOff x="302" y="1708"/>
                <a:chExt cx="324" cy="958"/>
              </a:xfrm>
            </p:grpSpPr>
            <p:sp>
              <p:nvSpPr>
                <p:cNvPr id="54" name="Freeform 31"/>
                <p:cNvSpPr>
                  <a:spLocks/>
                </p:cNvSpPr>
                <p:nvPr/>
              </p:nvSpPr>
              <p:spPr bwMode="auto">
                <a:xfrm>
                  <a:off x="302" y="1708"/>
                  <a:ext cx="176" cy="406"/>
                </a:xfrm>
                <a:custGeom>
                  <a:avLst/>
                  <a:gdLst>
                    <a:gd name="T0" fmla="*/ 0 w 176"/>
                    <a:gd name="T1" fmla="*/ 406 h 406"/>
                    <a:gd name="T2" fmla="*/ 0 w 176"/>
                    <a:gd name="T3" fmla="*/ 280 h 406"/>
                    <a:gd name="T4" fmla="*/ 38 w 176"/>
                    <a:gd name="T5" fmla="*/ 166 h 406"/>
                    <a:gd name="T6" fmla="*/ 96 w 176"/>
                    <a:gd name="T7" fmla="*/ 80 h 406"/>
                    <a:gd name="T8" fmla="*/ 176 w 176"/>
                    <a:gd name="T9" fmla="*/ 0 h 4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6" h="406">
                      <a:moveTo>
                        <a:pt x="0" y="406"/>
                      </a:moveTo>
                      <a:lnTo>
                        <a:pt x="0" y="280"/>
                      </a:lnTo>
                      <a:lnTo>
                        <a:pt x="38" y="166"/>
                      </a:lnTo>
                      <a:lnTo>
                        <a:pt x="96" y="80"/>
                      </a:lnTo>
                      <a:lnTo>
                        <a:pt x="176" y="0"/>
                      </a:lnTo>
                    </a:path>
                  </a:pathLst>
                </a:custGeom>
                <a:noFill/>
                <a:ln w="28575" cap="flat" cmpd="sng">
                  <a:solidFill>
                    <a:srgbClr val="0000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" name="Freeform 32"/>
                <p:cNvSpPr>
                  <a:spLocks/>
                </p:cNvSpPr>
                <p:nvPr/>
              </p:nvSpPr>
              <p:spPr bwMode="auto">
                <a:xfrm>
                  <a:off x="304" y="2282"/>
                  <a:ext cx="322" cy="384"/>
                </a:xfrm>
                <a:custGeom>
                  <a:avLst/>
                  <a:gdLst>
                    <a:gd name="T0" fmla="*/ 0 w 322"/>
                    <a:gd name="T1" fmla="*/ 242 h 384"/>
                    <a:gd name="T2" fmla="*/ 0 w 322"/>
                    <a:gd name="T3" fmla="*/ 384 h 384"/>
                    <a:gd name="T4" fmla="*/ 32 w 322"/>
                    <a:gd name="T5" fmla="*/ 290 h 384"/>
                    <a:gd name="T6" fmla="*/ 96 w 322"/>
                    <a:gd name="T7" fmla="*/ 192 h 384"/>
                    <a:gd name="T8" fmla="*/ 186 w 322"/>
                    <a:gd name="T9" fmla="*/ 98 h 384"/>
                    <a:gd name="T10" fmla="*/ 322 w 322"/>
                    <a:gd name="T11" fmla="*/ 0 h 3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22" h="384">
                      <a:moveTo>
                        <a:pt x="0" y="242"/>
                      </a:moveTo>
                      <a:lnTo>
                        <a:pt x="0" y="384"/>
                      </a:lnTo>
                      <a:lnTo>
                        <a:pt x="32" y="290"/>
                      </a:lnTo>
                      <a:lnTo>
                        <a:pt x="96" y="192"/>
                      </a:lnTo>
                      <a:lnTo>
                        <a:pt x="186" y="98"/>
                      </a:lnTo>
                      <a:lnTo>
                        <a:pt x="322" y="0"/>
                      </a:lnTo>
                    </a:path>
                  </a:pathLst>
                </a:custGeom>
                <a:noFill/>
                <a:ln w="28575" cap="flat" cmpd="sng">
                  <a:solidFill>
                    <a:srgbClr val="0000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7" name="Freeform 33"/>
              <p:cNvSpPr>
                <a:spLocks/>
              </p:cNvSpPr>
              <p:nvPr/>
            </p:nvSpPr>
            <p:spPr bwMode="auto">
              <a:xfrm>
                <a:off x="2454" y="2162"/>
                <a:ext cx="730" cy="1162"/>
              </a:xfrm>
              <a:custGeom>
                <a:avLst/>
                <a:gdLst>
                  <a:gd name="T0" fmla="*/ 0 w 730"/>
                  <a:gd name="T1" fmla="*/ 710 h 1162"/>
                  <a:gd name="T2" fmla="*/ 0 w 730"/>
                  <a:gd name="T3" fmla="*/ 1022 h 1162"/>
                  <a:gd name="T4" fmla="*/ 154 w 730"/>
                  <a:gd name="T5" fmla="*/ 972 h 1162"/>
                  <a:gd name="T6" fmla="*/ 154 w 730"/>
                  <a:gd name="T7" fmla="*/ 1162 h 1162"/>
                  <a:gd name="T8" fmla="*/ 232 w 730"/>
                  <a:gd name="T9" fmla="*/ 1130 h 1162"/>
                  <a:gd name="T10" fmla="*/ 310 w 730"/>
                  <a:gd name="T11" fmla="*/ 1090 h 1162"/>
                  <a:gd name="T12" fmla="*/ 418 w 730"/>
                  <a:gd name="T13" fmla="*/ 1028 h 1162"/>
                  <a:gd name="T14" fmla="*/ 508 w 730"/>
                  <a:gd name="T15" fmla="*/ 964 h 1162"/>
                  <a:gd name="T16" fmla="*/ 594 w 730"/>
                  <a:gd name="T17" fmla="*/ 884 h 1162"/>
                  <a:gd name="T18" fmla="*/ 652 w 730"/>
                  <a:gd name="T19" fmla="*/ 812 h 1162"/>
                  <a:gd name="T20" fmla="*/ 682 w 730"/>
                  <a:gd name="T21" fmla="*/ 762 h 1162"/>
                  <a:gd name="T22" fmla="*/ 714 w 730"/>
                  <a:gd name="T23" fmla="*/ 676 h 1162"/>
                  <a:gd name="T24" fmla="*/ 714 w 730"/>
                  <a:gd name="T25" fmla="*/ 556 h 1162"/>
                  <a:gd name="T26" fmla="*/ 730 w 730"/>
                  <a:gd name="T27" fmla="*/ 490 h 1162"/>
                  <a:gd name="T28" fmla="*/ 730 w 730"/>
                  <a:gd name="T29" fmla="*/ 34 h 1162"/>
                  <a:gd name="T30" fmla="*/ 714 w 730"/>
                  <a:gd name="T31" fmla="*/ 112 h 1162"/>
                  <a:gd name="T32" fmla="*/ 714 w 730"/>
                  <a:gd name="T33" fmla="*/ 0 h 1162"/>
                  <a:gd name="T34" fmla="*/ 662 w 730"/>
                  <a:gd name="T35" fmla="*/ 120 h 1162"/>
                  <a:gd name="T36" fmla="*/ 628 w 730"/>
                  <a:gd name="T37" fmla="*/ 168 h 1162"/>
                  <a:gd name="T38" fmla="*/ 572 w 730"/>
                  <a:gd name="T39" fmla="*/ 228 h 1162"/>
                  <a:gd name="T40" fmla="*/ 464 w 730"/>
                  <a:gd name="T41" fmla="*/ 314 h 1162"/>
                  <a:gd name="T42" fmla="*/ 400 w 730"/>
                  <a:gd name="T43" fmla="*/ 358 h 1162"/>
                  <a:gd name="T44" fmla="*/ 310 w 730"/>
                  <a:gd name="T45" fmla="*/ 406 h 1162"/>
                  <a:gd name="T46" fmla="*/ 192 w 730"/>
                  <a:gd name="T47" fmla="*/ 460 h 1162"/>
                  <a:gd name="T48" fmla="*/ 152 w 730"/>
                  <a:gd name="T49" fmla="*/ 476 h 1162"/>
                  <a:gd name="T50" fmla="*/ 152 w 730"/>
                  <a:gd name="T51" fmla="*/ 664 h 1162"/>
                  <a:gd name="T52" fmla="*/ 0 w 730"/>
                  <a:gd name="T53" fmla="*/ 710 h 1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730" h="1162">
                    <a:moveTo>
                      <a:pt x="0" y="710"/>
                    </a:moveTo>
                    <a:lnTo>
                      <a:pt x="0" y="1022"/>
                    </a:lnTo>
                    <a:lnTo>
                      <a:pt x="154" y="972"/>
                    </a:lnTo>
                    <a:lnTo>
                      <a:pt x="154" y="1162"/>
                    </a:lnTo>
                    <a:lnTo>
                      <a:pt x="232" y="1130"/>
                    </a:lnTo>
                    <a:lnTo>
                      <a:pt x="310" y="1090"/>
                    </a:lnTo>
                    <a:lnTo>
                      <a:pt x="418" y="1028"/>
                    </a:lnTo>
                    <a:lnTo>
                      <a:pt x="508" y="964"/>
                    </a:lnTo>
                    <a:lnTo>
                      <a:pt x="594" y="884"/>
                    </a:lnTo>
                    <a:lnTo>
                      <a:pt x="652" y="812"/>
                    </a:lnTo>
                    <a:lnTo>
                      <a:pt x="682" y="762"/>
                    </a:lnTo>
                    <a:lnTo>
                      <a:pt x="714" y="676"/>
                    </a:lnTo>
                    <a:lnTo>
                      <a:pt x="714" y="556"/>
                    </a:lnTo>
                    <a:lnTo>
                      <a:pt x="730" y="490"/>
                    </a:lnTo>
                    <a:lnTo>
                      <a:pt x="730" y="34"/>
                    </a:lnTo>
                    <a:lnTo>
                      <a:pt x="714" y="112"/>
                    </a:lnTo>
                    <a:lnTo>
                      <a:pt x="714" y="0"/>
                    </a:lnTo>
                    <a:lnTo>
                      <a:pt x="662" y="120"/>
                    </a:lnTo>
                    <a:lnTo>
                      <a:pt x="628" y="168"/>
                    </a:lnTo>
                    <a:lnTo>
                      <a:pt x="572" y="228"/>
                    </a:lnTo>
                    <a:lnTo>
                      <a:pt x="464" y="314"/>
                    </a:lnTo>
                    <a:lnTo>
                      <a:pt x="400" y="358"/>
                    </a:lnTo>
                    <a:lnTo>
                      <a:pt x="310" y="406"/>
                    </a:lnTo>
                    <a:lnTo>
                      <a:pt x="192" y="460"/>
                    </a:lnTo>
                    <a:lnTo>
                      <a:pt x="152" y="476"/>
                    </a:lnTo>
                    <a:lnTo>
                      <a:pt x="152" y="664"/>
                    </a:lnTo>
                    <a:lnTo>
                      <a:pt x="0" y="710"/>
                    </a:lnTo>
                    <a:close/>
                  </a:path>
                </a:pathLst>
              </a:custGeom>
              <a:noFill/>
              <a:ln w="28575" cap="flat" cmpd="sng">
                <a:solidFill>
                  <a:srgbClr val="0000FF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48" name="Group 34"/>
              <p:cNvGrpSpPr>
                <a:grpSpLocks/>
              </p:cNvGrpSpPr>
              <p:nvPr/>
            </p:nvGrpSpPr>
            <p:grpSpPr bwMode="auto">
              <a:xfrm>
                <a:off x="3126" y="1862"/>
                <a:ext cx="58" cy="880"/>
                <a:chOff x="3126" y="1862"/>
                <a:chExt cx="58" cy="880"/>
              </a:xfrm>
            </p:grpSpPr>
            <p:sp>
              <p:nvSpPr>
                <p:cNvPr id="49" name="Freeform 35"/>
                <p:cNvSpPr>
                  <a:spLocks/>
                </p:cNvSpPr>
                <p:nvPr/>
              </p:nvSpPr>
              <p:spPr bwMode="auto">
                <a:xfrm>
                  <a:off x="3126" y="2534"/>
                  <a:ext cx="58" cy="208"/>
                </a:xfrm>
                <a:custGeom>
                  <a:avLst/>
                  <a:gdLst>
                    <a:gd name="T0" fmla="*/ 58 w 58"/>
                    <a:gd name="T1" fmla="*/ 150 h 208"/>
                    <a:gd name="T2" fmla="*/ 58 w 58"/>
                    <a:gd name="T3" fmla="*/ 208 h 208"/>
                    <a:gd name="T4" fmla="*/ 48 w 58"/>
                    <a:gd name="T5" fmla="*/ 132 h 208"/>
                    <a:gd name="T6" fmla="*/ 26 w 58"/>
                    <a:gd name="T7" fmla="*/ 68 h 208"/>
                    <a:gd name="T8" fmla="*/ 10 w 58"/>
                    <a:gd name="T9" fmla="*/ 26 h 208"/>
                    <a:gd name="T10" fmla="*/ 0 w 58"/>
                    <a:gd name="T11" fmla="*/ 0 h 2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8" h="208">
                      <a:moveTo>
                        <a:pt x="58" y="150"/>
                      </a:moveTo>
                      <a:lnTo>
                        <a:pt x="58" y="208"/>
                      </a:lnTo>
                      <a:lnTo>
                        <a:pt x="48" y="132"/>
                      </a:lnTo>
                      <a:lnTo>
                        <a:pt x="26" y="68"/>
                      </a:lnTo>
                      <a:lnTo>
                        <a:pt x="10" y="2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28575" cap="flat" cmpd="sng">
                  <a:solidFill>
                    <a:srgbClr val="0000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" name="Freeform 36"/>
                <p:cNvSpPr>
                  <a:spLocks/>
                </p:cNvSpPr>
                <p:nvPr/>
              </p:nvSpPr>
              <p:spPr bwMode="auto">
                <a:xfrm>
                  <a:off x="3128" y="1862"/>
                  <a:ext cx="56" cy="350"/>
                </a:xfrm>
                <a:custGeom>
                  <a:avLst/>
                  <a:gdLst>
                    <a:gd name="T0" fmla="*/ 56 w 56"/>
                    <a:gd name="T1" fmla="*/ 350 h 350"/>
                    <a:gd name="T2" fmla="*/ 54 w 56"/>
                    <a:gd name="T3" fmla="*/ 218 h 350"/>
                    <a:gd name="T4" fmla="*/ 54 w 56"/>
                    <a:gd name="T5" fmla="*/ 188 h 350"/>
                    <a:gd name="T6" fmla="*/ 44 w 56"/>
                    <a:gd name="T7" fmla="*/ 112 h 350"/>
                    <a:gd name="T8" fmla="*/ 14 w 56"/>
                    <a:gd name="T9" fmla="*/ 30 h 350"/>
                    <a:gd name="T10" fmla="*/ 0 w 56"/>
                    <a:gd name="T11" fmla="*/ 0 h 3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6" h="350">
                      <a:moveTo>
                        <a:pt x="56" y="350"/>
                      </a:moveTo>
                      <a:lnTo>
                        <a:pt x="54" y="218"/>
                      </a:lnTo>
                      <a:lnTo>
                        <a:pt x="54" y="188"/>
                      </a:lnTo>
                      <a:lnTo>
                        <a:pt x="44" y="112"/>
                      </a:lnTo>
                      <a:lnTo>
                        <a:pt x="14" y="3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28575" cap="flat" cmpd="sng">
                  <a:solidFill>
                    <a:srgbClr val="0000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69" name="Text Box 6"/>
          <p:cNvSpPr txBox="1">
            <a:spLocks noChangeArrowheads="1"/>
          </p:cNvSpPr>
          <p:nvPr/>
        </p:nvSpPr>
        <p:spPr bwMode="auto">
          <a:xfrm>
            <a:off x="381000" y="889977"/>
            <a:ext cx="411439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sz="1600" u="sng" dirty="0" smtClean="0">
                <a:solidFill>
                  <a:srgbClr val="9900FF"/>
                </a:solidFill>
                <a:latin typeface="Arial" pitchFamily="34" charset="0"/>
              </a:rPr>
              <a:t>NCC 2x6 </a:t>
            </a:r>
            <a:r>
              <a:rPr lang="en-US" sz="1600" u="sng" dirty="0">
                <a:solidFill>
                  <a:srgbClr val="9900FF"/>
                </a:solidFill>
                <a:latin typeface="Arial" pitchFamily="34" charset="0"/>
              </a:rPr>
              <a:t>odd parity, with favorable sensors</a:t>
            </a:r>
          </a:p>
        </p:txBody>
      </p:sp>
      <p:sp>
        <p:nvSpPr>
          <p:cNvPr id="70" name="Content Placeholder 2"/>
          <p:cNvSpPr>
            <a:spLocks noGrp="1"/>
          </p:cNvSpPr>
          <p:nvPr>
            <p:ph idx="1"/>
          </p:nvPr>
        </p:nvSpPr>
        <p:spPr>
          <a:xfrm>
            <a:off x="94695" y="4648200"/>
            <a:ext cx="3611112" cy="1822735"/>
          </a:xfrm>
        </p:spPr>
        <p:txBody>
          <a:bodyPr/>
          <a:lstStyle/>
          <a:p>
            <a:r>
              <a:rPr lang="en-US" sz="1800" dirty="0" smtClean="0"/>
              <a:t>Full NCC </a:t>
            </a:r>
            <a:r>
              <a:rPr lang="en-US" sz="1800" dirty="0"/>
              <a:t>coil set </a:t>
            </a:r>
            <a:r>
              <a:rPr lang="en-US" sz="1800" dirty="0" smtClean="0"/>
              <a:t>allows control close to ideal wall limit</a:t>
            </a:r>
            <a:endParaRPr lang="en-US" sz="1800" dirty="0"/>
          </a:p>
          <a:p>
            <a:pPr lvl="1"/>
            <a:r>
              <a:rPr lang="en-US" sz="1400" dirty="0" smtClean="0"/>
              <a:t>NCC 2x6 odd parity coils: active control to </a:t>
            </a:r>
            <a:r>
              <a:rPr lang="en-US" sz="1400" dirty="0" err="1" smtClean="0">
                <a:latin typeface="Symbol" pitchFamily="18" charset="2"/>
              </a:rPr>
              <a:t>b</a:t>
            </a:r>
            <a:r>
              <a:rPr lang="en-US" sz="1400" baseline="-25000" dirty="0" err="1" smtClean="0"/>
              <a:t>N</a:t>
            </a:r>
            <a:r>
              <a:rPr lang="en-US" sz="1400" dirty="0" smtClean="0"/>
              <a:t>/</a:t>
            </a:r>
            <a:r>
              <a:rPr lang="en-US" sz="1400" dirty="0" err="1" smtClean="0">
                <a:latin typeface="Symbol" pitchFamily="18" charset="2"/>
              </a:rPr>
              <a:t>b</a:t>
            </a:r>
            <a:r>
              <a:rPr lang="en-US" sz="1400" baseline="-25000" dirty="0" err="1" smtClean="0"/>
              <a:t>N</a:t>
            </a:r>
            <a:r>
              <a:rPr lang="en-US" sz="1400" baseline="30000" dirty="0" err="1" smtClean="0"/>
              <a:t>no</a:t>
            </a:r>
            <a:r>
              <a:rPr lang="en-US" sz="1400" baseline="30000" dirty="0" smtClean="0"/>
              <a:t>-wall</a:t>
            </a:r>
            <a:r>
              <a:rPr lang="en-US" sz="1400" dirty="0" smtClean="0"/>
              <a:t> = 1.58</a:t>
            </a:r>
          </a:p>
          <a:p>
            <a:pPr lvl="1"/>
            <a:r>
              <a:rPr lang="en-US" sz="1400" dirty="0" smtClean="0"/>
              <a:t>NCC 2x12 coils, optimal sensors: </a:t>
            </a:r>
            <a:r>
              <a:rPr lang="en-US" sz="1400" dirty="0"/>
              <a:t>active </a:t>
            </a:r>
            <a:r>
              <a:rPr lang="en-US" sz="1400" dirty="0" smtClean="0"/>
              <a:t>control to </a:t>
            </a:r>
            <a:r>
              <a:rPr lang="en-US" sz="1400" dirty="0" err="1">
                <a:latin typeface="Symbol" pitchFamily="18" charset="2"/>
              </a:rPr>
              <a:t>b</a:t>
            </a:r>
            <a:r>
              <a:rPr lang="en-US" sz="1400" baseline="-25000" dirty="0" err="1"/>
              <a:t>N</a:t>
            </a:r>
            <a:r>
              <a:rPr lang="en-US" sz="1400" dirty="0"/>
              <a:t>/</a:t>
            </a:r>
            <a:r>
              <a:rPr lang="en-US" sz="1400" dirty="0" err="1">
                <a:latin typeface="Symbol" pitchFamily="18" charset="2"/>
              </a:rPr>
              <a:t>b</a:t>
            </a:r>
            <a:r>
              <a:rPr lang="en-US" sz="1400" baseline="-25000" dirty="0" err="1"/>
              <a:t>N</a:t>
            </a:r>
            <a:r>
              <a:rPr lang="en-US" sz="1400" baseline="30000" dirty="0" err="1"/>
              <a:t>no</a:t>
            </a:r>
            <a:r>
              <a:rPr lang="en-US" sz="1400" baseline="30000" dirty="0"/>
              <a:t>-wall</a:t>
            </a:r>
            <a:r>
              <a:rPr lang="en-US" sz="1400" dirty="0"/>
              <a:t> </a:t>
            </a:r>
            <a:r>
              <a:rPr lang="en-US" sz="1400" dirty="0" smtClean="0"/>
              <a:t>= 1.67</a:t>
            </a:r>
          </a:p>
          <a:p>
            <a:endParaRPr lang="en-US" sz="2000" dirty="0" smtClean="0"/>
          </a:p>
          <a:p>
            <a:endParaRPr lang="en-US" sz="2000" dirty="0" smtClean="0"/>
          </a:p>
        </p:txBody>
      </p:sp>
      <p:grpSp>
        <p:nvGrpSpPr>
          <p:cNvPr id="11" name="Group 10"/>
          <p:cNvGrpSpPr/>
          <p:nvPr/>
        </p:nvGrpSpPr>
        <p:grpSpPr>
          <a:xfrm>
            <a:off x="3810000" y="4419600"/>
            <a:ext cx="1824930" cy="2073406"/>
            <a:chOff x="1752600" y="1905000"/>
            <a:chExt cx="1824930" cy="2073406"/>
          </a:xfrm>
        </p:grpSpPr>
        <p:pic>
          <p:nvPicPr>
            <p:cNvPr id="72" name="Picture 71" descr="plot2NSTXv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2600" y="1905000"/>
              <a:ext cx="1824930" cy="2073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" name="Group 8"/>
            <p:cNvGrpSpPr/>
            <p:nvPr/>
          </p:nvGrpSpPr>
          <p:grpSpPr>
            <a:xfrm>
              <a:off x="1879810" y="2406707"/>
              <a:ext cx="1222168" cy="662528"/>
              <a:chOff x="1879810" y="2406707"/>
              <a:chExt cx="1222168" cy="662528"/>
            </a:xfrm>
          </p:grpSpPr>
          <p:sp>
            <p:nvSpPr>
              <p:cNvPr id="90" name="Freeform 10"/>
              <p:cNvSpPr>
                <a:spLocks/>
              </p:cNvSpPr>
              <p:nvPr/>
            </p:nvSpPr>
            <p:spPr bwMode="auto">
              <a:xfrm>
                <a:off x="2881484" y="2802086"/>
                <a:ext cx="220494" cy="264477"/>
              </a:xfrm>
              <a:custGeom>
                <a:avLst/>
                <a:gdLst>
                  <a:gd name="T0" fmla="*/ 328 w 350"/>
                  <a:gd name="T1" fmla="*/ 0 h 396"/>
                  <a:gd name="T2" fmla="*/ 224 w 350"/>
                  <a:gd name="T3" fmla="*/ 32 h 396"/>
                  <a:gd name="T4" fmla="*/ 118 w 350"/>
                  <a:gd name="T5" fmla="*/ 60 h 396"/>
                  <a:gd name="T6" fmla="*/ 0 w 350"/>
                  <a:gd name="T7" fmla="*/ 82 h 396"/>
                  <a:gd name="T8" fmla="*/ 30 w 350"/>
                  <a:gd name="T9" fmla="*/ 396 h 396"/>
                  <a:gd name="T10" fmla="*/ 130 w 350"/>
                  <a:gd name="T11" fmla="*/ 378 h 396"/>
                  <a:gd name="T12" fmla="*/ 272 w 350"/>
                  <a:gd name="T13" fmla="*/ 346 h 396"/>
                  <a:gd name="T14" fmla="*/ 350 w 350"/>
                  <a:gd name="T15" fmla="*/ 320 h 3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50" h="396">
                    <a:moveTo>
                      <a:pt x="328" y="0"/>
                    </a:moveTo>
                    <a:lnTo>
                      <a:pt x="224" y="32"/>
                    </a:lnTo>
                    <a:lnTo>
                      <a:pt x="118" y="60"/>
                    </a:lnTo>
                    <a:lnTo>
                      <a:pt x="0" y="82"/>
                    </a:lnTo>
                    <a:lnTo>
                      <a:pt x="30" y="396"/>
                    </a:lnTo>
                    <a:lnTo>
                      <a:pt x="130" y="378"/>
                    </a:lnTo>
                    <a:lnTo>
                      <a:pt x="272" y="346"/>
                    </a:lnTo>
                    <a:lnTo>
                      <a:pt x="350" y="320"/>
                    </a:lnTo>
                  </a:path>
                </a:pathLst>
              </a:custGeom>
              <a:noFill/>
              <a:ln w="28575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" name="Freeform 12"/>
              <p:cNvSpPr>
                <a:spLocks/>
              </p:cNvSpPr>
              <p:nvPr/>
            </p:nvSpPr>
            <p:spPr bwMode="auto">
              <a:xfrm>
                <a:off x="2122984" y="2770029"/>
                <a:ext cx="328851" cy="299206"/>
              </a:xfrm>
              <a:custGeom>
                <a:avLst/>
                <a:gdLst>
                  <a:gd name="T0" fmla="*/ 78 w 522"/>
                  <a:gd name="T1" fmla="*/ 0 h 448"/>
                  <a:gd name="T2" fmla="*/ 180 w 522"/>
                  <a:gd name="T3" fmla="*/ 44 h 448"/>
                  <a:gd name="T4" fmla="*/ 304 w 522"/>
                  <a:gd name="T5" fmla="*/ 84 h 448"/>
                  <a:gd name="T6" fmla="*/ 404 w 522"/>
                  <a:gd name="T7" fmla="*/ 108 h 448"/>
                  <a:gd name="T8" fmla="*/ 476 w 522"/>
                  <a:gd name="T9" fmla="*/ 122 h 448"/>
                  <a:gd name="T10" fmla="*/ 522 w 522"/>
                  <a:gd name="T11" fmla="*/ 130 h 448"/>
                  <a:gd name="T12" fmla="*/ 492 w 522"/>
                  <a:gd name="T13" fmla="*/ 448 h 448"/>
                  <a:gd name="T14" fmla="*/ 376 w 522"/>
                  <a:gd name="T15" fmla="*/ 424 h 448"/>
                  <a:gd name="T16" fmla="*/ 232 w 522"/>
                  <a:gd name="T17" fmla="*/ 390 h 448"/>
                  <a:gd name="T18" fmla="*/ 108 w 522"/>
                  <a:gd name="T19" fmla="*/ 350 h 448"/>
                  <a:gd name="T20" fmla="*/ 0 w 522"/>
                  <a:gd name="T21" fmla="*/ 306 h 448"/>
                  <a:gd name="T22" fmla="*/ 78 w 522"/>
                  <a:gd name="T23" fmla="*/ 0 h 4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22" h="448">
                    <a:moveTo>
                      <a:pt x="78" y="0"/>
                    </a:moveTo>
                    <a:lnTo>
                      <a:pt x="180" y="44"/>
                    </a:lnTo>
                    <a:lnTo>
                      <a:pt x="304" y="84"/>
                    </a:lnTo>
                    <a:lnTo>
                      <a:pt x="404" y="108"/>
                    </a:lnTo>
                    <a:lnTo>
                      <a:pt x="476" y="122"/>
                    </a:lnTo>
                    <a:lnTo>
                      <a:pt x="522" y="130"/>
                    </a:lnTo>
                    <a:lnTo>
                      <a:pt x="492" y="448"/>
                    </a:lnTo>
                    <a:lnTo>
                      <a:pt x="376" y="424"/>
                    </a:lnTo>
                    <a:lnTo>
                      <a:pt x="232" y="390"/>
                    </a:lnTo>
                    <a:lnTo>
                      <a:pt x="108" y="350"/>
                    </a:lnTo>
                    <a:lnTo>
                      <a:pt x="0" y="306"/>
                    </a:lnTo>
                    <a:lnTo>
                      <a:pt x="78" y="0"/>
                    </a:lnTo>
                    <a:close/>
                  </a:path>
                </a:pathLst>
              </a:custGeom>
              <a:noFill/>
              <a:ln w="28575" cap="flat" cmpd="sng">
                <a:solidFill>
                  <a:srgbClr val="FF0000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" name="Freeform 14"/>
              <p:cNvSpPr>
                <a:spLocks/>
              </p:cNvSpPr>
              <p:nvPr/>
            </p:nvSpPr>
            <p:spPr bwMode="auto">
              <a:xfrm>
                <a:off x="1879810" y="2406707"/>
                <a:ext cx="83158" cy="260470"/>
              </a:xfrm>
              <a:custGeom>
                <a:avLst/>
                <a:gdLst>
                  <a:gd name="T0" fmla="*/ 0 w 132"/>
                  <a:gd name="T1" fmla="*/ 390 h 390"/>
                  <a:gd name="T2" fmla="*/ 4 w 132"/>
                  <a:gd name="T3" fmla="*/ 328 h 390"/>
                  <a:gd name="T4" fmla="*/ 132 w 132"/>
                  <a:gd name="T5" fmla="*/ 0 h 390"/>
                  <a:gd name="T6" fmla="*/ 108 w 132"/>
                  <a:gd name="T7" fmla="*/ 82 h 390"/>
                  <a:gd name="T8" fmla="*/ 104 w 132"/>
                  <a:gd name="T9" fmla="*/ 126 h 390"/>
                  <a:gd name="T10" fmla="*/ 106 w 132"/>
                  <a:gd name="T11" fmla="*/ 168 h 390"/>
                  <a:gd name="T12" fmla="*/ 118 w 132"/>
                  <a:gd name="T13" fmla="*/ 216 h 390"/>
                  <a:gd name="T14" fmla="*/ 132 w 132"/>
                  <a:gd name="T15" fmla="*/ 238 h 3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2" h="390">
                    <a:moveTo>
                      <a:pt x="0" y="390"/>
                    </a:moveTo>
                    <a:lnTo>
                      <a:pt x="4" y="328"/>
                    </a:lnTo>
                    <a:lnTo>
                      <a:pt x="132" y="0"/>
                    </a:lnTo>
                    <a:lnTo>
                      <a:pt x="108" y="82"/>
                    </a:lnTo>
                    <a:lnTo>
                      <a:pt x="104" y="126"/>
                    </a:lnTo>
                    <a:lnTo>
                      <a:pt x="106" y="168"/>
                    </a:lnTo>
                    <a:lnTo>
                      <a:pt x="118" y="216"/>
                    </a:lnTo>
                    <a:lnTo>
                      <a:pt x="132" y="238"/>
                    </a:lnTo>
                  </a:path>
                </a:pathLst>
              </a:custGeom>
              <a:noFill/>
              <a:ln w="28575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1915476" y="3357811"/>
              <a:ext cx="928292" cy="438696"/>
              <a:chOff x="1915476" y="3357811"/>
              <a:chExt cx="928292" cy="438696"/>
            </a:xfrm>
          </p:grpSpPr>
          <p:sp>
            <p:nvSpPr>
              <p:cNvPr id="87" name="Freeform 24"/>
              <p:cNvSpPr>
                <a:spLocks/>
              </p:cNvSpPr>
              <p:nvPr/>
            </p:nvSpPr>
            <p:spPr bwMode="auto">
              <a:xfrm>
                <a:off x="2491093" y="3641830"/>
                <a:ext cx="352675" cy="154677"/>
              </a:xfrm>
              <a:custGeom>
                <a:avLst/>
                <a:gdLst>
                  <a:gd name="T0" fmla="*/ 0 w 560"/>
                  <a:gd name="T1" fmla="*/ 0 h 232"/>
                  <a:gd name="T2" fmla="*/ 22 w 560"/>
                  <a:gd name="T3" fmla="*/ 216 h 232"/>
                  <a:gd name="T4" fmla="*/ 206 w 560"/>
                  <a:gd name="T5" fmla="*/ 228 h 232"/>
                  <a:gd name="T6" fmla="*/ 286 w 560"/>
                  <a:gd name="T7" fmla="*/ 232 h 232"/>
                  <a:gd name="T8" fmla="*/ 406 w 560"/>
                  <a:gd name="T9" fmla="*/ 224 h 232"/>
                  <a:gd name="T10" fmla="*/ 528 w 560"/>
                  <a:gd name="T11" fmla="*/ 218 h 232"/>
                  <a:gd name="T12" fmla="*/ 560 w 560"/>
                  <a:gd name="T13" fmla="*/ 0 h 232"/>
                  <a:gd name="T14" fmla="*/ 420 w 560"/>
                  <a:gd name="T15" fmla="*/ 12 h 232"/>
                  <a:gd name="T16" fmla="*/ 274 w 560"/>
                  <a:gd name="T17" fmla="*/ 18 h 232"/>
                  <a:gd name="T18" fmla="*/ 116 w 560"/>
                  <a:gd name="T19" fmla="*/ 12 h 232"/>
                  <a:gd name="T20" fmla="*/ 0 w 560"/>
                  <a:gd name="T21" fmla="*/ 0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60" h="232">
                    <a:moveTo>
                      <a:pt x="0" y="0"/>
                    </a:moveTo>
                    <a:lnTo>
                      <a:pt x="22" y="216"/>
                    </a:lnTo>
                    <a:lnTo>
                      <a:pt x="206" y="228"/>
                    </a:lnTo>
                    <a:lnTo>
                      <a:pt x="286" y="232"/>
                    </a:lnTo>
                    <a:lnTo>
                      <a:pt x="406" y="224"/>
                    </a:lnTo>
                    <a:lnTo>
                      <a:pt x="528" y="218"/>
                    </a:lnTo>
                    <a:lnTo>
                      <a:pt x="560" y="0"/>
                    </a:lnTo>
                    <a:lnTo>
                      <a:pt x="420" y="12"/>
                    </a:lnTo>
                    <a:lnTo>
                      <a:pt x="274" y="18"/>
                    </a:lnTo>
                    <a:lnTo>
                      <a:pt x="116" y="12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28575" cap="flat" cmpd="sng">
                <a:solidFill>
                  <a:srgbClr val="FF0000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" name="Freeform 26"/>
              <p:cNvSpPr>
                <a:spLocks/>
              </p:cNvSpPr>
              <p:nvPr/>
            </p:nvSpPr>
            <p:spPr bwMode="auto">
              <a:xfrm>
                <a:off x="1915476" y="3357811"/>
                <a:ext cx="173819" cy="293353"/>
              </a:xfrm>
              <a:custGeom>
                <a:avLst/>
                <a:gdLst>
                  <a:gd name="T0" fmla="*/ 276 w 276"/>
                  <a:gd name="T1" fmla="*/ 440 h 440"/>
                  <a:gd name="T2" fmla="*/ 212 w 276"/>
                  <a:gd name="T3" fmla="*/ 388 h 440"/>
                  <a:gd name="T4" fmla="*/ 144 w 276"/>
                  <a:gd name="T5" fmla="*/ 318 h 440"/>
                  <a:gd name="T6" fmla="*/ 112 w 276"/>
                  <a:gd name="T7" fmla="*/ 274 h 440"/>
                  <a:gd name="T8" fmla="*/ 96 w 276"/>
                  <a:gd name="T9" fmla="*/ 254 h 440"/>
                  <a:gd name="T10" fmla="*/ 0 w 276"/>
                  <a:gd name="T11" fmla="*/ 0 h 440"/>
                  <a:gd name="T12" fmla="*/ 72 w 276"/>
                  <a:gd name="T13" fmla="*/ 96 h 440"/>
                  <a:gd name="T14" fmla="*/ 114 w 276"/>
                  <a:gd name="T15" fmla="*/ 134 h 440"/>
                  <a:gd name="T16" fmla="*/ 156 w 276"/>
                  <a:gd name="T17" fmla="*/ 166 h 440"/>
                  <a:gd name="T18" fmla="*/ 194 w 276"/>
                  <a:gd name="T19" fmla="*/ 194 h 440"/>
                  <a:gd name="T20" fmla="*/ 252 w 276"/>
                  <a:gd name="T21" fmla="*/ 230 h 440"/>
                  <a:gd name="T22" fmla="*/ 274 w 276"/>
                  <a:gd name="T23" fmla="*/ 240 h 4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76" h="440">
                    <a:moveTo>
                      <a:pt x="276" y="440"/>
                    </a:moveTo>
                    <a:lnTo>
                      <a:pt x="212" y="388"/>
                    </a:lnTo>
                    <a:lnTo>
                      <a:pt x="144" y="318"/>
                    </a:lnTo>
                    <a:lnTo>
                      <a:pt x="112" y="274"/>
                    </a:lnTo>
                    <a:lnTo>
                      <a:pt x="96" y="254"/>
                    </a:lnTo>
                    <a:lnTo>
                      <a:pt x="0" y="0"/>
                    </a:lnTo>
                    <a:lnTo>
                      <a:pt x="72" y="96"/>
                    </a:lnTo>
                    <a:lnTo>
                      <a:pt x="114" y="134"/>
                    </a:lnTo>
                    <a:lnTo>
                      <a:pt x="156" y="166"/>
                    </a:lnTo>
                    <a:lnTo>
                      <a:pt x="194" y="194"/>
                    </a:lnTo>
                    <a:lnTo>
                      <a:pt x="252" y="230"/>
                    </a:lnTo>
                    <a:lnTo>
                      <a:pt x="274" y="240"/>
                    </a:lnTo>
                  </a:path>
                </a:pathLst>
              </a:custGeom>
              <a:noFill/>
              <a:ln w="28575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5" name="Group 27"/>
            <p:cNvGrpSpPr>
              <a:grpSpLocks/>
            </p:cNvGrpSpPr>
            <p:nvPr/>
          </p:nvGrpSpPr>
          <p:grpSpPr bwMode="auto">
            <a:xfrm>
              <a:off x="1756167" y="2489929"/>
              <a:ext cx="1818986" cy="1174613"/>
              <a:chOff x="296" y="1708"/>
              <a:chExt cx="2888" cy="1756"/>
            </a:xfrm>
          </p:grpSpPr>
          <p:sp>
            <p:nvSpPr>
              <p:cNvPr id="76" name="Freeform 28"/>
              <p:cNvSpPr>
                <a:spLocks/>
              </p:cNvSpPr>
              <p:nvPr/>
            </p:nvSpPr>
            <p:spPr bwMode="auto">
              <a:xfrm>
                <a:off x="1010" y="2704"/>
                <a:ext cx="1422" cy="760"/>
              </a:xfrm>
              <a:custGeom>
                <a:avLst/>
                <a:gdLst>
                  <a:gd name="T0" fmla="*/ 0 w 1422"/>
                  <a:gd name="T1" fmla="*/ 96 h 760"/>
                  <a:gd name="T2" fmla="*/ 92 w 1422"/>
                  <a:gd name="T3" fmla="*/ 118 h 760"/>
                  <a:gd name="T4" fmla="*/ 92 w 1422"/>
                  <a:gd name="T5" fmla="*/ 0 h 760"/>
                  <a:gd name="T6" fmla="*/ 194 w 1422"/>
                  <a:gd name="T7" fmla="*/ 22 h 760"/>
                  <a:gd name="T8" fmla="*/ 300 w 1422"/>
                  <a:gd name="T9" fmla="*/ 44 h 760"/>
                  <a:gd name="T10" fmla="*/ 422 w 1422"/>
                  <a:gd name="T11" fmla="*/ 58 h 760"/>
                  <a:gd name="T12" fmla="*/ 586 w 1422"/>
                  <a:gd name="T13" fmla="*/ 74 h 760"/>
                  <a:gd name="T14" fmla="*/ 726 w 1422"/>
                  <a:gd name="T15" fmla="*/ 78 h 760"/>
                  <a:gd name="T16" fmla="*/ 840 w 1422"/>
                  <a:gd name="T17" fmla="*/ 76 h 760"/>
                  <a:gd name="T18" fmla="*/ 982 w 1422"/>
                  <a:gd name="T19" fmla="*/ 64 h 760"/>
                  <a:gd name="T20" fmla="*/ 1088 w 1422"/>
                  <a:gd name="T21" fmla="*/ 56 h 760"/>
                  <a:gd name="T22" fmla="*/ 1190 w 1422"/>
                  <a:gd name="T23" fmla="*/ 40 h 760"/>
                  <a:gd name="T24" fmla="*/ 1254 w 1422"/>
                  <a:gd name="T25" fmla="*/ 26 h 760"/>
                  <a:gd name="T26" fmla="*/ 1278 w 1422"/>
                  <a:gd name="T27" fmla="*/ 24 h 760"/>
                  <a:gd name="T28" fmla="*/ 1278 w 1422"/>
                  <a:gd name="T29" fmla="*/ 210 h 760"/>
                  <a:gd name="T30" fmla="*/ 1422 w 1422"/>
                  <a:gd name="T31" fmla="*/ 178 h 760"/>
                  <a:gd name="T32" fmla="*/ 1422 w 1422"/>
                  <a:gd name="T33" fmla="*/ 486 h 760"/>
                  <a:gd name="T34" fmla="*/ 1278 w 1422"/>
                  <a:gd name="T35" fmla="*/ 520 h 760"/>
                  <a:gd name="T36" fmla="*/ 1278 w 1422"/>
                  <a:gd name="T37" fmla="*/ 706 h 760"/>
                  <a:gd name="T38" fmla="*/ 1082 w 1422"/>
                  <a:gd name="T39" fmla="*/ 740 h 760"/>
                  <a:gd name="T40" fmla="*/ 938 w 1422"/>
                  <a:gd name="T41" fmla="*/ 756 h 760"/>
                  <a:gd name="T42" fmla="*/ 742 w 1422"/>
                  <a:gd name="T43" fmla="*/ 760 h 760"/>
                  <a:gd name="T44" fmla="*/ 654 w 1422"/>
                  <a:gd name="T45" fmla="*/ 760 h 760"/>
                  <a:gd name="T46" fmla="*/ 506 w 1422"/>
                  <a:gd name="T47" fmla="*/ 752 h 760"/>
                  <a:gd name="T48" fmla="*/ 366 w 1422"/>
                  <a:gd name="T49" fmla="*/ 736 h 760"/>
                  <a:gd name="T50" fmla="*/ 254 w 1422"/>
                  <a:gd name="T51" fmla="*/ 724 h 760"/>
                  <a:gd name="T52" fmla="*/ 146 w 1422"/>
                  <a:gd name="T53" fmla="*/ 700 h 760"/>
                  <a:gd name="T54" fmla="*/ 92 w 1422"/>
                  <a:gd name="T55" fmla="*/ 692 h 760"/>
                  <a:gd name="T56" fmla="*/ 92 w 1422"/>
                  <a:gd name="T57" fmla="*/ 570 h 760"/>
                  <a:gd name="T58" fmla="*/ 0 w 1422"/>
                  <a:gd name="T59" fmla="*/ 546 h 760"/>
                  <a:gd name="T60" fmla="*/ 0 w 1422"/>
                  <a:gd name="T61" fmla="*/ 96 h 7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422" h="760">
                    <a:moveTo>
                      <a:pt x="0" y="96"/>
                    </a:moveTo>
                    <a:lnTo>
                      <a:pt x="92" y="118"/>
                    </a:lnTo>
                    <a:lnTo>
                      <a:pt x="92" y="0"/>
                    </a:lnTo>
                    <a:lnTo>
                      <a:pt x="194" y="22"/>
                    </a:lnTo>
                    <a:lnTo>
                      <a:pt x="300" y="44"/>
                    </a:lnTo>
                    <a:lnTo>
                      <a:pt x="422" y="58"/>
                    </a:lnTo>
                    <a:lnTo>
                      <a:pt x="586" y="74"/>
                    </a:lnTo>
                    <a:lnTo>
                      <a:pt x="726" y="78"/>
                    </a:lnTo>
                    <a:lnTo>
                      <a:pt x="840" y="76"/>
                    </a:lnTo>
                    <a:lnTo>
                      <a:pt x="982" y="64"/>
                    </a:lnTo>
                    <a:lnTo>
                      <a:pt x="1088" y="56"/>
                    </a:lnTo>
                    <a:lnTo>
                      <a:pt x="1190" y="40"/>
                    </a:lnTo>
                    <a:lnTo>
                      <a:pt x="1254" y="26"/>
                    </a:lnTo>
                    <a:lnTo>
                      <a:pt x="1278" y="24"/>
                    </a:lnTo>
                    <a:lnTo>
                      <a:pt x="1278" y="210"/>
                    </a:lnTo>
                    <a:lnTo>
                      <a:pt x="1422" y="178"/>
                    </a:lnTo>
                    <a:lnTo>
                      <a:pt x="1422" y="486"/>
                    </a:lnTo>
                    <a:lnTo>
                      <a:pt x="1278" y="520"/>
                    </a:lnTo>
                    <a:lnTo>
                      <a:pt x="1278" y="706"/>
                    </a:lnTo>
                    <a:lnTo>
                      <a:pt x="1082" y="740"/>
                    </a:lnTo>
                    <a:lnTo>
                      <a:pt x="938" y="756"/>
                    </a:lnTo>
                    <a:lnTo>
                      <a:pt x="742" y="760"/>
                    </a:lnTo>
                    <a:lnTo>
                      <a:pt x="654" y="760"/>
                    </a:lnTo>
                    <a:lnTo>
                      <a:pt x="506" y="752"/>
                    </a:lnTo>
                    <a:lnTo>
                      <a:pt x="366" y="736"/>
                    </a:lnTo>
                    <a:lnTo>
                      <a:pt x="254" y="724"/>
                    </a:lnTo>
                    <a:lnTo>
                      <a:pt x="146" y="700"/>
                    </a:lnTo>
                    <a:lnTo>
                      <a:pt x="92" y="692"/>
                    </a:lnTo>
                    <a:lnTo>
                      <a:pt x="92" y="570"/>
                    </a:lnTo>
                    <a:lnTo>
                      <a:pt x="0" y="546"/>
                    </a:lnTo>
                    <a:lnTo>
                      <a:pt x="0" y="96"/>
                    </a:lnTo>
                    <a:close/>
                  </a:path>
                </a:pathLst>
              </a:custGeom>
              <a:noFill/>
              <a:ln w="28575" cap="flat" cmpd="sng">
                <a:solidFill>
                  <a:srgbClr val="0000FF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" name="Freeform 29"/>
              <p:cNvSpPr>
                <a:spLocks/>
              </p:cNvSpPr>
              <p:nvPr/>
            </p:nvSpPr>
            <p:spPr bwMode="auto">
              <a:xfrm>
                <a:off x="296" y="2116"/>
                <a:ext cx="696" cy="1228"/>
              </a:xfrm>
              <a:custGeom>
                <a:avLst/>
                <a:gdLst>
                  <a:gd name="T0" fmla="*/ 2 w 696"/>
                  <a:gd name="T1" fmla="*/ 0 h 1228"/>
                  <a:gd name="T2" fmla="*/ 30 w 696"/>
                  <a:gd name="T3" fmla="*/ 94 h 1228"/>
                  <a:gd name="T4" fmla="*/ 96 w 696"/>
                  <a:gd name="T5" fmla="*/ 202 h 1228"/>
                  <a:gd name="T6" fmla="*/ 182 w 696"/>
                  <a:gd name="T7" fmla="*/ 296 h 1228"/>
                  <a:gd name="T8" fmla="*/ 272 w 696"/>
                  <a:gd name="T9" fmla="*/ 364 h 1228"/>
                  <a:gd name="T10" fmla="*/ 334 w 696"/>
                  <a:gd name="T11" fmla="*/ 406 h 1228"/>
                  <a:gd name="T12" fmla="*/ 434 w 696"/>
                  <a:gd name="T13" fmla="*/ 456 h 1228"/>
                  <a:gd name="T14" fmla="*/ 472 w 696"/>
                  <a:gd name="T15" fmla="*/ 478 h 1228"/>
                  <a:gd name="T16" fmla="*/ 548 w 696"/>
                  <a:gd name="T17" fmla="*/ 508 h 1228"/>
                  <a:gd name="T18" fmla="*/ 640 w 696"/>
                  <a:gd name="T19" fmla="*/ 546 h 1228"/>
                  <a:gd name="T20" fmla="*/ 640 w 696"/>
                  <a:gd name="T21" fmla="*/ 662 h 1228"/>
                  <a:gd name="T22" fmla="*/ 696 w 696"/>
                  <a:gd name="T23" fmla="*/ 677 h 1228"/>
                  <a:gd name="T24" fmla="*/ 696 w 696"/>
                  <a:gd name="T25" fmla="*/ 1130 h 1228"/>
                  <a:gd name="T26" fmla="*/ 638 w 696"/>
                  <a:gd name="T27" fmla="*/ 1110 h 1228"/>
                  <a:gd name="T28" fmla="*/ 638 w 696"/>
                  <a:gd name="T29" fmla="*/ 1228 h 1228"/>
                  <a:gd name="T30" fmla="*/ 472 w 696"/>
                  <a:gd name="T31" fmla="*/ 1166 h 1228"/>
                  <a:gd name="T32" fmla="*/ 406 w 696"/>
                  <a:gd name="T33" fmla="*/ 1130 h 1228"/>
                  <a:gd name="T34" fmla="*/ 288 w 696"/>
                  <a:gd name="T35" fmla="*/ 1062 h 1228"/>
                  <a:gd name="T36" fmla="*/ 196 w 696"/>
                  <a:gd name="T37" fmla="*/ 990 h 1228"/>
                  <a:gd name="T38" fmla="*/ 96 w 696"/>
                  <a:gd name="T39" fmla="*/ 888 h 1228"/>
                  <a:gd name="T40" fmla="*/ 32 w 696"/>
                  <a:gd name="T41" fmla="*/ 786 h 1228"/>
                  <a:gd name="T42" fmla="*/ 0 w 696"/>
                  <a:gd name="T43" fmla="*/ 676 h 1228"/>
                  <a:gd name="T44" fmla="*/ 2 w 696"/>
                  <a:gd name="T45" fmla="*/ 0 h 1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696" h="1228">
                    <a:moveTo>
                      <a:pt x="2" y="0"/>
                    </a:moveTo>
                    <a:lnTo>
                      <a:pt x="30" y="94"/>
                    </a:lnTo>
                    <a:lnTo>
                      <a:pt x="96" y="202"/>
                    </a:lnTo>
                    <a:lnTo>
                      <a:pt x="182" y="296"/>
                    </a:lnTo>
                    <a:lnTo>
                      <a:pt x="272" y="364"/>
                    </a:lnTo>
                    <a:lnTo>
                      <a:pt x="334" y="406"/>
                    </a:lnTo>
                    <a:lnTo>
                      <a:pt x="434" y="456"/>
                    </a:lnTo>
                    <a:lnTo>
                      <a:pt x="472" y="478"/>
                    </a:lnTo>
                    <a:lnTo>
                      <a:pt x="548" y="508"/>
                    </a:lnTo>
                    <a:lnTo>
                      <a:pt x="640" y="546"/>
                    </a:lnTo>
                    <a:lnTo>
                      <a:pt x="640" y="662"/>
                    </a:lnTo>
                    <a:lnTo>
                      <a:pt x="696" y="677"/>
                    </a:lnTo>
                    <a:lnTo>
                      <a:pt x="696" y="1130"/>
                    </a:lnTo>
                    <a:lnTo>
                      <a:pt x="638" y="1110"/>
                    </a:lnTo>
                    <a:lnTo>
                      <a:pt x="638" y="1228"/>
                    </a:lnTo>
                    <a:lnTo>
                      <a:pt x="472" y="1166"/>
                    </a:lnTo>
                    <a:lnTo>
                      <a:pt x="406" y="1130"/>
                    </a:lnTo>
                    <a:lnTo>
                      <a:pt x="288" y="1062"/>
                    </a:lnTo>
                    <a:lnTo>
                      <a:pt x="196" y="990"/>
                    </a:lnTo>
                    <a:lnTo>
                      <a:pt x="96" y="888"/>
                    </a:lnTo>
                    <a:lnTo>
                      <a:pt x="32" y="786"/>
                    </a:lnTo>
                    <a:lnTo>
                      <a:pt x="0" y="676"/>
                    </a:lnTo>
                    <a:lnTo>
                      <a:pt x="2" y="0"/>
                    </a:lnTo>
                    <a:close/>
                  </a:path>
                </a:pathLst>
              </a:custGeom>
              <a:noFill/>
              <a:ln w="28575" cap="flat" cmpd="sng">
                <a:solidFill>
                  <a:srgbClr val="0000FF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78" name="Group 30"/>
              <p:cNvGrpSpPr>
                <a:grpSpLocks/>
              </p:cNvGrpSpPr>
              <p:nvPr/>
            </p:nvGrpSpPr>
            <p:grpSpPr bwMode="auto">
              <a:xfrm>
                <a:off x="302" y="1708"/>
                <a:ext cx="324" cy="958"/>
                <a:chOff x="302" y="1708"/>
                <a:chExt cx="324" cy="958"/>
              </a:xfrm>
            </p:grpSpPr>
            <p:sp>
              <p:nvSpPr>
                <p:cNvPr id="83" name="Freeform 31"/>
                <p:cNvSpPr>
                  <a:spLocks/>
                </p:cNvSpPr>
                <p:nvPr/>
              </p:nvSpPr>
              <p:spPr bwMode="auto">
                <a:xfrm>
                  <a:off x="302" y="1708"/>
                  <a:ext cx="176" cy="406"/>
                </a:xfrm>
                <a:custGeom>
                  <a:avLst/>
                  <a:gdLst>
                    <a:gd name="T0" fmla="*/ 0 w 176"/>
                    <a:gd name="T1" fmla="*/ 406 h 406"/>
                    <a:gd name="T2" fmla="*/ 0 w 176"/>
                    <a:gd name="T3" fmla="*/ 280 h 406"/>
                    <a:gd name="T4" fmla="*/ 38 w 176"/>
                    <a:gd name="T5" fmla="*/ 166 h 406"/>
                    <a:gd name="T6" fmla="*/ 96 w 176"/>
                    <a:gd name="T7" fmla="*/ 80 h 406"/>
                    <a:gd name="T8" fmla="*/ 176 w 176"/>
                    <a:gd name="T9" fmla="*/ 0 h 4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6" h="406">
                      <a:moveTo>
                        <a:pt x="0" y="406"/>
                      </a:moveTo>
                      <a:lnTo>
                        <a:pt x="0" y="280"/>
                      </a:lnTo>
                      <a:lnTo>
                        <a:pt x="38" y="166"/>
                      </a:lnTo>
                      <a:lnTo>
                        <a:pt x="96" y="80"/>
                      </a:lnTo>
                      <a:lnTo>
                        <a:pt x="176" y="0"/>
                      </a:lnTo>
                    </a:path>
                  </a:pathLst>
                </a:custGeom>
                <a:noFill/>
                <a:ln w="28575" cap="flat" cmpd="sng">
                  <a:solidFill>
                    <a:srgbClr val="0000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4" name="Freeform 32"/>
                <p:cNvSpPr>
                  <a:spLocks/>
                </p:cNvSpPr>
                <p:nvPr/>
              </p:nvSpPr>
              <p:spPr bwMode="auto">
                <a:xfrm>
                  <a:off x="304" y="2282"/>
                  <a:ext cx="322" cy="384"/>
                </a:xfrm>
                <a:custGeom>
                  <a:avLst/>
                  <a:gdLst>
                    <a:gd name="T0" fmla="*/ 0 w 322"/>
                    <a:gd name="T1" fmla="*/ 242 h 384"/>
                    <a:gd name="T2" fmla="*/ 0 w 322"/>
                    <a:gd name="T3" fmla="*/ 384 h 384"/>
                    <a:gd name="T4" fmla="*/ 32 w 322"/>
                    <a:gd name="T5" fmla="*/ 290 h 384"/>
                    <a:gd name="T6" fmla="*/ 96 w 322"/>
                    <a:gd name="T7" fmla="*/ 192 h 384"/>
                    <a:gd name="T8" fmla="*/ 186 w 322"/>
                    <a:gd name="T9" fmla="*/ 98 h 384"/>
                    <a:gd name="T10" fmla="*/ 322 w 322"/>
                    <a:gd name="T11" fmla="*/ 0 h 3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22" h="384">
                      <a:moveTo>
                        <a:pt x="0" y="242"/>
                      </a:moveTo>
                      <a:lnTo>
                        <a:pt x="0" y="384"/>
                      </a:lnTo>
                      <a:lnTo>
                        <a:pt x="32" y="290"/>
                      </a:lnTo>
                      <a:lnTo>
                        <a:pt x="96" y="192"/>
                      </a:lnTo>
                      <a:lnTo>
                        <a:pt x="186" y="98"/>
                      </a:lnTo>
                      <a:lnTo>
                        <a:pt x="322" y="0"/>
                      </a:lnTo>
                    </a:path>
                  </a:pathLst>
                </a:custGeom>
                <a:noFill/>
                <a:ln w="28575" cap="flat" cmpd="sng">
                  <a:solidFill>
                    <a:srgbClr val="0000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79" name="Freeform 33"/>
              <p:cNvSpPr>
                <a:spLocks/>
              </p:cNvSpPr>
              <p:nvPr/>
            </p:nvSpPr>
            <p:spPr bwMode="auto">
              <a:xfrm>
                <a:off x="2454" y="2162"/>
                <a:ext cx="730" cy="1162"/>
              </a:xfrm>
              <a:custGeom>
                <a:avLst/>
                <a:gdLst>
                  <a:gd name="T0" fmla="*/ 0 w 730"/>
                  <a:gd name="T1" fmla="*/ 710 h 1162"/>
                  <a:gd name="T2" fmla="*/ 0 w 730"/>
                  <a:gd name="T3" fmla="*/ 1022 h 1162"/>
                  <a:gd name="T4" fmla="*/ 154 w 730"/>
                  <a:gd name="T5" fmla="*/ 972 h 1162"/>
                  <a:gd name="T6" fmla="*/ 154 w 730"/>
                  <a:gd name="T7" fmla="*/ 1162 h 1162"/>
                  <a:gd name="T8" fmla="*/ 232 w 730"/>
                  <a:gd name="T9" fmla="*/ 1130 h 1162"/>
                  <a:gd name="T10" fmla="*/ 310 w 730"/>
                  <a:gd name="T11" fmla="*/ 1090 h 1162"/>
                  <a:gd name="T12" fmla="*/ 418 w 730"/>
                  <a:gd name="T13" fmla="*/ 1028 h 1162"/>
                  <a:gd name="T14" fmla="*/ 508 w 730"/>
                  <a:gd name="T15" fmla="*/ 964 h 1162"/>
                  <a:gd name="T16" fmla="*/ 594 w 730"/>
                  <a:gd name="T17" fmla="*/ 884 h 1162"/>
                  <a:gd name="T18" fmla="*/ 652 w 730"/>
                  <a:gd name="T19" fmla="*/ 812 h 1162"/>
                  <a:gd name="T20" fmla="*/ 682 w 730"/>
                  <a:gd name="T21" fmla="*/ 762 h 1162"/>
                  <a:gd name="T22" fmla="*/ 714 w 730"/>
                  <a:gd name="T23" fmla="*/ 676 h 1162"/>
                  <a:gd name="T24" fmla="*/ 714 w 730"/>
                  <a:gd name="T25" fmla="*/ 556 h 1162"/>
                  <a:gd name="T26" fmla="*/ 730 w 730"/>
                  <a:gd name="T27" fmla="*/ 490 h 1162"/>
                  <a:gd name="T28" fmla="*/ 730 w 730"/>
                  <a:gd name="T29" fmla="*/ 34 h 1162"/>
                  <a:gd name="T30" fmla="*/ 714 w 730"/>
                  <a:gd name="T31" fmla="*/ 112 h 1162"/>
                  <a:gd name="T32" fmla="*/ 714 w 730"/>
                  <a:gd name="T33" fmla="*/ 0 h 1162"/>
                  <a:gd name="T34" fmla="*/ 662 w 730"/>
                  <a:gd name="T35" fmla="*/ 120 h 1162"/>
                  <a:gd name="T36" fmla="*/ 628 w 730"/>
                  <a:gd name="T37" fmla="*/ 168 h 1162"/>
                  <a:gd name="T38" fmla="*/ 572 w 730"/>
                  <a:gd name="T39" fmla="*/ 228 h 1162"/>
                  <a:gd name="T40" fmla="*/ 464 w 730"/>
                  <a:gd name="T41" fmla="*/ 314 h 1162"/>
                  <a:gd name="T42" fmla="*/ 400 w 730"/>
                  <a:gd name="T43" fmla="*/ 358 h 1162"/>
                  <a:gd name="T44" fmla="*/ 310 w 730"/>
                  <a:gd name="T45" fmla="*/ 406 h 1162"/>
                  <a:gd name="T46" fmla="*/ 192 w 730"/>
                  <a:gd name="T47" fmla="*/ 460 h 1162"/>
                  <a:gd name="T48" fmla="*/ 152 w 730"/>
                  <a:gd name="T49" fmla="*/ 476 h 1162"/>
                  <a:gd name="T50" fmla="*/ 152 w 730"/>
                  <a:gd name="T51" fmla="*/ 664 h 1162"/>
                  <a:gd name="T52" fmla="*/ 0 w 730"/>
                  <a:gd name="T53" fmla="*/ 710 h 1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730" h="1162">
                    <a:moveTo>
                      <a:pt x="0" y="710"/>
                    </a:moveTo>
                    <a:lnTo>
                      <a:pt x="0" y="1022"/>
                    </a:lnTo>
                    <a:lnTo>
                      <a:pt x="154" y="972"/>
                    </a:lnTo>
                    <a:lnTo>
                      <a:pt x="154" y="1162"/>
                    </a:lnTo>
                    <a:lnTo>
                      <a:pt x="232" y="1130"/>
                    </a:lnTo>
                    <a:lnTo>
                      <a:pt x="310" y="1090"/>
                    </a:lnTo>
                    <a:lnTo>
                      <a:pt x="418" y="1028"/>
                    </a:lnTo>
                    <a:lnTo>
                      <a:pt x="508" y="964"/>
                    </a:lnTo>
                    <a:lnTo>
                      <a:pt x="594" y="884"/>
                    </a:lnTo>
                    <a:lnTo>
                      <a:pt x="652" y="812"/>
                    </a:lnTo>
                    <a:lnTo>
                      <a:pt x="682" y="762"/>
                    </a:lnTo>
                    <a:lnTo>
                      <a:pt x="714" y="676"/>
                    </a:lnTo>
                    <a:lnTo>
                      <a:pt x="714" y="556"/>
                    </a:lnTo>
                    <a:lnTo>
                      <a:pt x="730" y="490"/>
                    </a:lnTo>
                    <a:lnTo>
                      <a:pt x="730" y="34"/>
                    </a:lnTo>
                    <a:lnTo>
                      <a:pt x="714" y="112"/>
                    </a:lnTo>
                    <a:lnTo>
                      <a:pt x="714" y="0"/>
                    </a:lnTo>
                    <a:lnTo>
                      <a:pt x="662" y="120"/>
                    </a:lnTo>
                    <a:lnTo>
                      <a:pt x="628" y="168"/>
                    </a:lnTo>
                    <a:lnTo>
                      <a:pt x="572" y="228"/>
                    </a:lnTo>
                    <a:lnTo>
                      <a:pt x="464" y="314"/>
                    </a:lnTo>
                    <a:lnTo>
                      <a:pt x="400" y="358"/>
                    </a:lnTo>
                    <a:lnTo>
                      <a:pt x="310" y="406"/>
                    </a:lnTo>
                    <a:lnTo>
                      <a:pt x="192" y="460"/>
                    </a:lnTo>
                    <a:lnTo>
                      <a:pt x="152" y="476"/>
                    </a:lnTo>
                    <a:lnTo>
                      <a:pt x="152" y="664"/>
                    </a:lnTo>
                    <a:lnTo>
                      <a:pt x="0" y="710"/>
                    </a:lnTo>
                    <a:close/>
                  </a:path>
                </a:pathLst>
              </a:custGeom>
              <a:noFill/>
              <a:ln w="28575" cap="flat" cmpd="sng">
                <a:solidFill>
                  <a:srgbClr val="0000FF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80" name="Group 34"/>
              <p:cNvGrpSpPr>
                <a:grpSpLocks/>
              </p:cNvGrpSpPr>
              <p:nvPr/>
            </p:nvGrpSpPr>
            <p:grpSpPr bwMode="auto">
              <a:xfrm>
                <a:off x="3126" y="1862"/>
                <a:ext cx="58" cy="880"/>
                <a:chOff x="3126" y="1862"/>
                <a:chExt cx="58" cy="880"/>
              </a:xfrm>
            </p:grpSpPr>
            <p:sp>
              <p:nvSpPr>
                <p:cNvPr id="81" name="Freeform 35"/>
                <p:cNvSpPr>
                  <a:spLocks/>
                </p:cNvSpPr>
                <p:nvPr/>
              </p:nvSpPr>
              <p:spPr bwMode="auto">
                <a:xfrm>
                  <a:off x="3126" y="2534"/>
                  <a:ext cx="58" cy="208"/>
                </a:xfrm>
                <a:custGeom>
                  <a:avLst/>
                  <a:gdLst>
                    <a:gd name="T0" fmla="*/ 58 w 58"/>
                    <a:gd name="T1" fmla="*/ 150 h 208"/>
                    <a:gd name="T2" fmla="*/ 58 w 58"/>
                    <a:gd name="T3" fmla="*/ 208 h 208"/>
                    <a:gd name="T4" fmla="*/ 48 w 58"/>
                    <a:gd name="T5" fmla="*/ 132 h 208"/>
                    <a:gd name="T6" fmla="*/ 26 w 58"/>
                    <a:gd name="T7" fmla="*/ 68 h 208"/>
                    <a:gd name="T8" fmla="*/ 10 w 58"/>
                    <a:gd name="T9" fmla="*/ 26 h 208"/>
                    <a:gd name="T10" fmla="*/ 0 w 58"/>
                    <a:gd name="T11" fmla="*/ 0 h 2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8" h="208">
                      <a:moveTo>
                        <a:pt x="58" y="150"/>
                      </a:moveTo>
                      <a:lnTo>
                        <a:pt x="58" y="208"/>
                      </a:lnTo>
                      <a:lnTo>
                        <a:pt x="48" y="132"/>
                      </a:lnTo>
                      <a:lnTo>
                        <a:pt x="26" y="68"/>
                      </a:lnTo>
                      <a:lnTo>
                        <a:pt x="10" y="2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28575" cap="flat" cmpd="sng">
                  <a:solidFill>
                    <a:srgbClr val="0000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" name="Freeform 36"/>
                <p:cNvSpPr>
                  <a:spLocks/>
                </p:cNvSpPr>
                <p:nvPr/>
              </p:nvSpPr>
              <p:spPr bwMode="auto">
                <a:xfrm>
                  <a:off x="3128" y="1862"/>
                  <a:ext cx="56" cy="350"/>
                </a:xfrm>
                <a:custGeom>
                  <a:avLst/>
                  <a:gdLst>
                    <a:gd name="T0" fmla="*/ 56 w 56"/>
                    <a:gd name="T1" fmla="*/ 350 h 350"/>
                    <a:gd name="T2" fmla="*/ 54 w 56"/>
                    <a:gd name="T3" fmla="*/ 218 h 350"/>
                    <a:gd name="T4" fmla="*/ 54 w 56"/>
                    <a:gd name="T5" fmla="*/ 188 h 350"/>
                    <a:gd name="T6" fmla="*/ 44 w 56"/>
                    <a:gd name="T7" fmla="*/ 112 h 350"/>
                    <a:gd name="T8" fmla="*/ 14 w 56"/>
                    <a:gd name="T9" fmla="*/ 30 h 350"/>
                    <a:gd name="T10" fmla="*/ 0 w 56"/>
                    <a:gd name="T11" fmla="*/ 0 h 3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6" h="350">
                      <a:moveTo>
                        <a:pt x="56" y="350"/>
                      </a:moveTo>
                      <a:lnTo>
                        <a:pt x="54" y="218"/>
                      </a:lnTo>
                      <a:lnTo>
                        <a:pt x="54" y="188"/>
                      </a:lnTo>
                      <a:lnTo>
                        <a:pt x="44" y="112"/>
                      </a:lnTo>
                      <a:lnTo>
                        <a:pt x="14" y="3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28575" cap="flat" cmpd="sng">
                  <a:solidFill>
                    <a:srgbClr val="0000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9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RWM active control capability increases further with full </a:t>
            </a:r>
            <a:r>
              <a:rPr lang="en-US" dirty="0"/>
              <a:t>NCC (</a:t>
            </a:r>
            <a:r>
              <a:rPr lang="en-US" dirty="0" err="1"/>
              <a:t>midplane</a:t>
            </a:r>
            <a:r>
              <a:rPr lang="en-US" dirty="0"/>
              <a:t> RWM coils included)</a:t>
            </a:r>
          </a:p>
        </p:txBody>
      </p:sp>
    </p:spTree>
    <p:extLst>
      <p:ext uri="{BB962C8B-B14F-4D97-AF65-F5344CB8AC3E}">
        <p14:creationId xmlns:p14="http://schemas.microsoft.com/office/powerpoint/2010/main" val="16197291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Comments and discussion topics related to NCC design analysis for NSTX-U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034" y="990600"/>
            <a:ext cx="8763000" cy="5562600"/>
          </a:xfrm>
        </p:spPr>
        <p:txBody>
          <a:bodyPr/>
          <a:lstStyle/>
          <a:p>
            <a:r>
              <a:rPr lang="en-US" dirty="0" smtClean="0"/>
              <a:t>The present approach of combining key figures of merit to produce a multi-use coil system is the correct one</a:t>
            </a:r>
          </a:p>
          <a:p>
            <a:r>
              <a:rPr lang="en-US" dirty="0" smtClean="0"/>
              <a:t>We need to be careful that further analysis / results in the coming year that influences the NCC design doesn’t greatly decrease multi-use flexibility</a:t>
            </a:r>
          </a:p>
          <a:p>
            <a:pPr lvl="1"/>
            <a:r>
              <a:rPr lang="en-US" dirty="0" smtClean="0"/>
              <a:t>E.g. recent ELM suppression results from DIII-D indicate that a subset of I-coils are adequate for ELM control – NCC coil design should (and can) expand to test this, rather than downsize</a:t>
            </a:r>
          </a:p>
          <a:p>
            <a:pPr lvl="1"/>
            <a:r>
              <a:rPr lang="en-US" dirty="0" smtClean="0"/>
              <a:t>Need to avoid similar potential issue based on unproven theory that might restrict physics studies rather than provide a coil to prove them</a:t>
            </a:r>
          </a:p>
          <a:p>
            <a:r>
              <a:rPr lang="en-US" dirty="0" smtClean="0"/>
              <a:t>Next steps for NCC design for RWM active control (CU plan)</a:t>
            </a:r>
          </a:p>
          <a:p>
            <a:pPr lvl="1"/>
            <a:r>
              <a:rPr lang="en-US" dirty="0" smtClean="0"/>
              <a:t>Realistic sensors that minimize coupling to passive plates need to be designed and implemented in calculations of present NCC design</a:t>
            </a:r>
          </a:p>
          <a:p>
            <a:pPr lvl="1"/>
            <a:r>
              <a:rPr lang="en-US" dirty="0" smtClean="0"/>
              <a:t>NSTX-U should have sensors with both weak and strong coupling to passive plates for RWM state-space controller physics studies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EC5A36-D8B3-4598-A389-D6CAC395108F}" type="slidenum">
              <a:rPr lang="en-US" smtClean="0">
                <a:solidFill>
                  <a:srgbClr val="3333CC"/>
                </a:solidFill>
              </a:rPr>
              <a:pPr/>
              <a:t>9</a:t>
            </a:fld>
            <a:endParaRPr lang="en-US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404647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1822CD"/>
            </a:solidFill>
            <a:effectLst/>
            <a:latin typeface="Helvetic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1822CD"/>
            </a:solidFill>
            <a:effectLst/>
            <a:latin typeface="Helvetica" pitchFamily="34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200" b="1" i="1" u="none" strike="noStrike" cap="none" normalizeH="0" baseline="0" smtClean="0">
            <a:ln>
              <a:noFill/>
            </a:ln>
            <a:solidFill>
              <a:srgbClr val="1822CD"/>
            </a:solidFill>
            <a:effectLst/>
            <a:latin typeface="Helvetica" pitchFamily="-12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200" b="1" i="1" u="none" strike="noStrike" cap="none" normalizeH="0" baseline="0" smtClean="0">
            <a:ln>
              <a:noFill/>
            </a:ln>
            <a:solidFill>
              <a:srgbClr val="1822CD"/>
            </a:solidFill>
            <a:effectLst/>
            <a:latin typeface="Helvetica" pitchFamily="-12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1822CD"/>
            </a:solidFill>
            <a:effectLst/>
            <a:latin typeface="Helvetica" pitchFamily="34" charset="0"/>
          </a:defRPr>
        </a:defPPr>
      </a:lstStyle>
    </a:spDef>
    <a:lnDef>
      <a:spPr bwMode="auto">
        <a:noFill/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84752</TotalTime>
  <Words>1964</Words>
  <Application>Microsoft Office PowerPoint</Application>
  <PresentationFormat>On-screen Show (4:3)</PresentationFormat>
  <Paragraphs>342</Paragraphs>
  <Slides>14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Blank Presentation</vt:lpstr>
      <vt:lpstr>1_Blank Presentation</vt:lpstr>
      <vt:lpstr>2_Blank Presentation</vt:lpstr>
      <vt:lpstr>PowerPoint Presentation</vt:lpstr>
      <vt:lpstr>Columbia U. NSTX-U grant proposal research plans – drive suggestions for theory/simulation collaboration ideas </vt:lpstr>
      <vt:lpstr>List of physics topics / codes in use / planned</vt:lpstr>
      <vt:lpstr>Planned analysis builds from present capabilities and collaborative work</vt:lpstr>
      <vt:lpstr>Multi-year ITPA MDC-2 benchmarking of kinetic RWM codes reaching its goals</vt:lpstr>
      <vt:lpstr>Discussion topics related to kinetic RWM stabilization</vt:lpstr>
      <vt:lpstr>RWM active control capability increases as partial NCC coils are added (midplane RWM coils included)</vt:lpstr>
      <vt:lpstr>RWM active control capability increases further with full NCC (midplane RWM coils included)</vt:lpstr>
      <vt:lpstr>Comments and discussion topics related to NCC design analysis for NSTX-U</vt:lpstr>
      <vt:lpstr>PowerPoint Presentation</vt:lpstr>
      <vt:lpstr>Discussion topics related to non-linear MHD code analysis</vt:lpstr>
      <vt:lpstr>Model-based RWM state-space controller used on NSTX improves standard PID control</vt:lpstr>
      <vt:lpstr>Discussion topics related to model-based RWM state-space control (RWMSC)</vt:lpstr>
      <vt:lpstr>Analysis / code expansion driven by proposed research, NSTX-U device needs</vt:lpstr>
    </vt:vector>
  </TitlesOfParts>
  <Company>Columbia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Steven Sabbagh</dc:creator>
  <cp:lastModifiedBy>Reviewer</cp:lastModifiedBy>
  <cp:revision>15287</cp:revision>
  <cp:lastPrinted>2012-10-25T20:05:22Z</cp:lastPrinted>
  <dcterms:created xsi:type="dcterms:W3CDTF">2003-10-01T16:23:57Z</dcterms:created>
  <dcterms:modified xsi:type="dcterms:W3CDTF">2013-10-01T08:37:41Z</dcterms:modified>
</cp:coreProperties>
</file>