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1217" r:id="rId2"/>
    <p:sldId id="1398" r:id="rId3"/>
    <p:sldId id="1406" r:id="rId4"/>
    <p:sldId id="1404" r:id="rId5"/>
    <p:sldId id="1403" r:id="rId6"/>
    <p:sldId id="1408" r:id="rId7"/>
    <p:sldId id="1407" r:id="rId8"/>
    <p:sldId id="1344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9900CC"/>
    <a:srgbClr val="FF5050"/>
    <a:srgbClr val="FF66CC"/>
    <a:srgbClr val="FF9933"/>
    <a:srgbClr val="3399FF"/>
    <a:srgbClr val="66FFFF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922" autoAdjust="0"/>
    <p:restoredTop sz="94360" autoAdjust="0"/>
  </p:normalViewPr>
  <p:slideViewPr>
    <p:cSldViewPr>
      <p:cViewPr>
        <p:scale>
          <a:sx n="100" d="100"/>
          <a:sy n="100" d="100"/>
        </p:scale>
        <p:origin x="-894" y="-294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8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t" anchorCtr="0" compatLnSpc="1">
            <a:prstTxWarp prst="textNoShape">
              <a:avLst/>
            </a:prstTxWarp>
          </a:bodyPr>
          <a:lstStyle>
            <a:lvl1pPr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46" y="2"/>
            <a:ext cx="3170254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t" anchorCtr="0" compatLnSpc="1">
            <a:prstTxWarp prst="textNoShape">
              <a:avLst/>
            </a:prstTxWarp>
          </a:bodyPr>
          <a:lstStyle>
            <a:lvl1pPr algn="r"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50"/>
            <a:ext cx="3170255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b" anchorCtr="0" compatLnSpc="1">
            <a:prstTxWarp prst="textNoShape">
              <a:avLst/>
            </a:prstTxWarp>
          </a:bodyPr>
          <a:lstStyle>
            <a:lvl1pPr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46" y="9120150"/>
            <a:ext cx="3170254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b" anchorCtr="0" compatLnSpc="1">
            <a:prstTxWarp prst="textNoShape">
              <a:avLst/>
            </a:prstTxWarp>
          </a:bodyPr>
          <a:lstStyle>
            <a:lvl1pPr algn="r"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6733A79-DCD6-49D1-9180-CC6628E65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02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80114" y="1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712788"/>
            <a:ext cx="4860925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319" y="4595616"/>
            <a:ext cx="5382567" cy="427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188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80114" y="911188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B8654FE-87CE-4C6C-A6DC-72558FF8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8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150BB-80D6-4FDA-8199-05A549DCB4F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51A05-0FB3-439D-B04E-5145FD462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AE324-9CBF-4BB2-AC72-44EF0FF65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AD35D-CACF-40C4-A969-2F52C5184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17583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17583"/>
            <a:ext cx="6553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E3AF-4E4B-4CA6-A7DE-01BFBA536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06D3-BFF6-4418-B4E4-B24115038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278EA-9F47-4177-AA32-B41ABB6C2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007852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18EB-1CA6-407D-8C74-3B80A1D14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FE9E-9F50-4BC9-B109-02605228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42990-334A-4246-92B1-6F50FCD48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3D315-2D8A-4354-9284-2692622C7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59FC4-6591-4FF4-B321-AE130B2C5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07852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0758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2057400" y="6609304"/>
            <a:ext cx="502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0" baseline="0" dirty="0" smtClean="0">
                <a:solidFill>
                  <a:schemeClr val="accent2"/>
                </a:solidFill>
                <a:latin typeface="Arial" charset="0"/>
              </a:rPr>
              <a:t>Theory – NSTX-U Joint Meeting for MS 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– NCC (Park)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FD643048-C6A4-41C1-B840-6D9AB1909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400800" y="6609304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October 1, 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2013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w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wmf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3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4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5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6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7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8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9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0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1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062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063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5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6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sp>
        <p:nvSpPr>
          <p:cNvPr id="2067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Present status and plans for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Non-axisymmetric </a:t>
            </a: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Control Coil (NCC</a:t>
            </a: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) design</a:t>
            </a:r>
            <a:endParaRPr lang="en-US" sz="32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559860" y="1914525"/>
            <a:ext cx="6019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" charset="0"/>
              </a:rPr>
              <a:t>J.-K. Park,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Arial" charset="0"/>
              </a:rPr>
              <a:t>J. W. Berkery, A. H. Boozer, </a:t>
            </a:r>
          </a:p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J. M. Bialek, S. A. Sabbagh, J. M. Canik, K. Kim, </a:t>
            </a:r>
          </a:p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R. Maingi, T. E. Evans, S. P. Gerhardt, J. E. Menard </a:t>
            </a:r>
          </a:p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for </a:t>
            </a:r>
            <a:r>
              <a:rPr lang="en-US" sz="1800" b="0" dirty="0">
                <a:solidFill>
                  <a:schemeClr val="tx1"/>
                </a:solidFill>
                <a:latin typeface="Arial" charset="0"/>
              </a:rPr>
              <a:t>the NSTX Research Team</a:t>
            </a:r>
          </a:p>
        </p:txBody>
      </p:sp>
      <p:pic>
        <p:nvPicPr>
          <p:cNvPr id="42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pic>
        <p:nvPicPr>
          <p:cNvPr id="44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47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676400" y="3520892"/>
            <a:ext cx="5715000" cy="89870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400" i="0" dirty="0" smtClean="0">
                <a:solidFill>
                  <a:srgbClr val="FF0000"/>
                </a:solidFill>
              </a:rPr>
              <a:t>(From NSTX-U 5 Year Plan Review)</a:t>
            </a:r>
            <a:endParaRPr lang="en-US" sz="1400" i="0" dirty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Theory – NSTX-U Joint Meeting for MS</a:t>
            </a:r>
            <a:endParaRPr lang="en-US" sz="1800" i="0" dirty="0" smtClean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LSB B233, </a:t>
            </a:r>
            <a:r>
              <a:rPr lang="en-US" sz="1800" i="0" dirty="0">
                <a:solidFill>
                  <a:srgbClr val="FF0000"/>
                </a:solidFill>
              </a:rPr>
              <a:t>PPPL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October 1</a:t>
            </a:r>
            <a:r>
              <a:rPr lang="en-US" sz="1800" i="0" dirty="0" smtClean="0">
                <a:solidFill>
                  <a:srgbClr val="FF0000"/>
                </a:solidFill>
              </a:rPr>
              <a:t>, </a:t>
            </a:r>
            <a:r>
              <a:rPr lang="en-US" sz="1800" i="0" dirty="0">
                <a:solidFill>
                  <a:srgbClr val="FF0000"/>
                </a:solidFill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1800" dirty="0" smtClean="0"/>
              <a:t>NCC proposal: Use two off-</a:t>
            </a:r>
            <a:r>
              <a:rPr lang="en-US" sz="1800" dirty="0" err="1" smtClean="0"/>
              <a:t>midplane</a:t>
            </a:r>
            <a:r>
              <a:rPr lang="en-US" sz="1800" dirty="0" smtClean="0"/>
              <a:t> rows of 12 coils </a:t>
            </a:r>
            <a:r>
              <a:rPr lang="en-US" sz="1800" dirty="0" err="1" smtClean="0"/>
              <a:t>toroidally</a:t>
            </a:r>
            <a:endParaRPr lang="en-US" sz="1800" dirty="0"/>
          </a:p>
          <a:p>
            <a:pPr lvl="1"/>
            <a:r>
              <a:rPr lang="en-US" sz="1600" dirty="0"/>
              <a:t>To produce </a:t>
            </a:r>
            <a:r>
              <a:rPr lang="en-US" sz="1600" dirty="0" smtClean="0"/>
              <a:t>wide </a:t>
            </a:r>
            <a:r>
              <a:rPr lang="en-US" sz="1600" dirty="0" err="1" smtClean="0"/>
              <a:t>poloidal</a:t>
            </a:r>
            <a:r>
              <a:rPr lang="en-US" sz="1600" dirty="0" smtClean="0"/>
              <a:t> spectrum to vary resonant vs. non-resonant coupling</a:t>
            </a:r>
            <a:endParaRPr lang="en-US" sz="1600" dirty="0"/>
          </a:p>
          <a:p>
            <a:pPr lvl="1"/>
            <a:r>
              <a:rPr lang="en-US" sz="1600" dirty="0"/>
              <a:t>To rotate </a:t>
            </a:r>
            <a:r>
              <a:rPr lang="en-US" sz="1600" dirty="0" smtClean="0"/>
              <a:t>n=1 – 4 fields to diagnose plasma response such as </a:t>
            </a:r>
            <a:r>
              <a:rPr lang="en-US" sz="1600" dirty="0"/>
              <a:t>heat flux spreading in </a:t>
            </a:r>
            <a:r>
              <a:rPr lang="en-US" sz="1600" dirty="0" err="1"/>
              <a:t>divertor</a:t>
            </a:r>
            <a:endParaRPr lang="en-US" sz="1600" dirty="0" smtClean="0"/>
          </a:p>
          <a:p>
            <a:pPr lvl="1"/>
            <a:r>
              <a:rPr lang="en-US" sz="1600" dirty="0" smtClean="0"/>
              <a:t>Poloidal positions of 2x12 coils have been selected based on initial studies</a:t>
            </a:r>
          </a:p>
          <a:p>
            <a:r>
              <a:rPr lang="en-US" sz="1800" dirty="0" smtClean="0"/>
              <a:t>Partial NCCs are also under active investigation</a:t>
            </a:r>
          </a:p>
          <a:p>
            <a:pPr lvl="1"/>
            <a:r>
              <a:rPr lang="en-US" sz="1600" dirty="0" smtClean="0"/>
              <a:t>Anticipate possible staged installation to the full 2x12</a:t>
            </a:r>
          </a:p>
          <a:p>
            <a:pPr lvl="1"/>
            <a:r>
              <a:rPr lang="en-US" sz="1600" dirty="0" smtClean="0"/>
              <a:t>3 best options will be discussed and compared with existing </a:t>
            </a:r>
            <a:r>
              <a:rPr lang="en-US" sz="1600" dirty="0" err="1" smtClean="0"/>
              <a:t>midplane</a:t>
            </a:r>
            <a:r>
              <a:rPr lang="en-US" sz="1600" dirty="0" smtClean="0"/>
              <a:t> coils</a:t>
            </a:r>
            <a:endParaRPr lang="en-US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74" y="3436567"/>
            <a:ext cx="1751726" cy="149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26" y="4953639"/>
            <a:ext cx="1835513" cy="157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NCC proposal for NSTX-U 5yr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1216" y="3419475"/>
            <a:ext cx="2302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rgbClr val="0000FF"/>
                </a:solidFill>
              </a:rPr>
              <a:t>Existing</a:t>
            </a:r>
          </a:p>
          <a:p>
            <a:pPr algn="ctr"/>
            <a:r>
              <a:rPr lang="en-US" sz="2400" i="0" dirty="0" err="1" smtClean="0">
                <a:solidFill>
                  <a:srgbClr val="0000FF"/>
                </a:solidFill>
              </a:rPr>
              <a:t>Midplane</a:t>
            </a:r>
            <a:r>
              <a:rPr lang="en-US" sz="2400" i="0" dirty="0" smtClean="0">
                <a:solidFill>
                  <a:srgbClr val="0000FF"/>
                </a:solidFill>
              </a:rPr>
              <a:t> coils</a:t>
            </a:r>
            <a:endParaRPr lang="en-US" sz="2400" i="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1600" y="3414296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12U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7800" y="61574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2x6-Odd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56281" y="5857815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2x12</a:t>
            </a:r>
            <a:endParaRPr lang="en-US" sz="1600" i="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3850"/>
            <a:ext cx="1928996" cy="16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31" y="4225178"/>
            <a:ext cx="1905000" cy="164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38800" y="367665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rgbClr val="FF0000"/>
                </a:solidFill>
              </a:rPr>
              <a:t>NCC Options</a:t>
            </a:r>
            <a:endParaRPr lang="en-US" sz="24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analysis done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Locking, RWM, NTV, </a:t>
            </a:r>
            <a:r>
              <a:rPr lang="en-US" sz="2000" dirty="0" err="1" smtClean="0"/>
              <a:t>Chirikov</a:t>
            </a:r>
            <a:r>
              <a:rPr lang="en-US" sz="2000" dirty="0" smtClean="0"/>
              <a:t> have been analyzed by IPEC, IPEC-RLAR, POCA, VALEN-3D with “possible” Figures of Merit (FOM) </a:t>
            </a:r>
          </a:p>
          <a:p>
            <a:endParaRPr lang="en-US" sz="2000" dirty="0" smtClean="0"/>
          </a:p>
          <a:p>
            <a:r>
              <a:rPr lang="en-US" sz="2000" dirty="0" smtClean="0"/>
              <a:t>Present conclusion</a:t>
            </a:r>
            <a:r>
              <a:rPr lang="en-US" sz="2000" dirty="0" smtClean="0"/>
              <a:t>: 2x6-Odd for partial NCC. Full NCC will have greater benefits for RWM and RMP studies</a:t>
            </a:r>
            <a:endParaRPr lang="en-US" sz="20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017976"/>
              </p:ext>
            </p:extLst>
          </p:nvPr>
        </p:nvGraphicFramePr>
        <p:xfrm>
          <a:off x="353568" y="3048000"/>
          <a:ext cx="8458202" cy="31347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9632"/>
                <a:gridCol w="1884942"/>
                <a:gridCol w="1045907"/>
                <a:gridCol w="1045907"/>
                <a:gridCol w="1045907"/>
                <a:gridCol w="1045907"/>
              </a:tblGrid>
              <a:tr h="524463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Figures</a:t>
                      </a:r>
                      <a:r>
                        <a:rPr lang="en-US" sz="18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Merit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Favorable values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MID</a:t>
                      </a:r>
                      <a:endParaRPr lang="en-US" sz="18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12U</a:t>
                      </a:r>
                      <a:endParaRPr lang="en-US" sz="180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2x6-Odd</a:t>
                      </a:r>
                      <a:endParaRPr lang="en-US" sz="1800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2x12</a:t>
                      </a:r>
                      <a:endParaRPr lang="en-US" sz="1800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83378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EF (n=1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): Non-resonant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field 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resonant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field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r>
                        <a:rPr lang="en-US" sz="18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</a:t>
                      </a:r>
                      <a:r>
                        <a:rPr lang="en-US" sz="1800" b="1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N-R</a:t>
                      </a:r>
                      <a:endParaRPr lang="en-US" sz="1800" b="1" i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0.017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0.025</a:t>
                      </a:r>
                      <a:endParaRPr lang="en-US" sz="1800" b="1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0.13</a:t>
                      </a:r>
                      <a:endParaRPr lang="en-US" sz="18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0.13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378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RWM (n=1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: </a:t>
                      </a:r>
                      <a:r>
                        <a:rPr lang="el-GR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gain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r>
                        <a:rPr lang="en-US" sz="18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</a:t>
                      </a:r>
                      <a:r>
                        <a:rPr lang="el-GR" sz="1800" b="1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endParaRPr lang="en-US" sz="1800" b="1" i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1.25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1.54</a:t>
                      </a:r>
                      <a:endParaRPr lang="en-US" sz="1800" b="1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1.61</a:t>
                      </a:r>
                      <a:endParaRPr lang="en-US" sz="18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1.70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NTV (n≥3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: Variability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core to edge NTV</a:t>
                      </a:r>
                      <a:endParaRPr lang="en-US" sz="14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Wide </a:t>
                      </a:r>
                      <a:r>
                        <a:rPr lang="el-GR" sz="18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18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1800" b="1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N-N</a:t>
                      </a:r>
                      <a:endParaRPr lang="en-US" sz="18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2.00</a:t>
                      </a:r>
                      <a:endParaRPr lang="en-US" sz="1800" b="1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3.97</a:t>
                      </a:r>
                      <a:endParaRPr lang="en-US" sz="18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19.6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100">
                <a:tc rowSpan="2"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RMP (n≥3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: </a:t>
                      </a:r>
                      <a:r>
                        <a:rPr lang="en-US" sz="14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Chirikov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NTV, and its variability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 F</a:t>
                      </a:r>
                      <a:r>
                        <a:rPr lang="en-US" sz="1800" b="1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N-C</a:t>
                      </a:r>
                      <a:endParaRPr lang="en-US" sz="1800" b="1" i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3.92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41.3</a:t>
                      </a:r>
                      <a:endParaRPr lang="en-US" sz="1800" b="1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51.3</a:t>
                      </a:r>
                      <a:endParaRPr lang="en-US" sz="18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Wide </a:t>
                      </a:r>
                      <a:r>
                        <a:rPr lang="el-GR" sz="18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18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1800" b="1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N-C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  <a:endParaRPr lang="en-US" sz="1800" b="1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22.1</a:t>
                      </a:r>
                      <a:endParaRPr lang="en-US" sz="18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3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 1: RWM </a:t>
            </a:r>
            <a:r>
              <a:rPr lang="en-US" sz="2800" dirty="0"/>
              <a:t>control capability increases and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physics </a:t>
            </a:r>
            <a:r>
              <a:rPr lang="en-US" sz="2800" dirty="0"/>
              <a:t>studies are expanded </a:t>
            </a:r>
            <a:r>
              <a:rPr lang="en-US" sz="2800" dirty="0" smtClean="0"/>
              <a:t>with NCC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VALEN3D analysis shows RWM </a:t>
            </a:r>
            <a:r>
              <a:rPr lang="en-US" sz="2000" dirty="0"/>
              <a:t>control </a:t>
            </a:r>
            <a:r>
              <a:rPr lang="en-US" sz="2000" dirty="0" smtClean="0"/>
              <a:t>performance increases as NCC coils are added</a:t>
            </a:r>
          </a:p>
          <a:p>
            <a:pPr lvl="1"/>
            <a:r>
              <a:rPr lang="en-US" sz="1800" b="1" dirty="0" smtClean="0"/>
              <a:t>Can operate very </a:t>
            </a:r>
            <a:r>
              <a:rPr lang="en-US" sz="1800" b="1" dirty="0"/>
              <a:t>close to the ideal-wall </a:t>
            </a:r>
            <a:r>
              <a:rPr lang="en-US" sz="1800" b="1" dirty="0" smtClean="0"/>
              <a:t>limit with full 2x12 NCC</a:t>
            </a:r>
          </a:p>
          <a:p>
            <a:pPr lvl="1"/>
            <a:r>
              <a:rPr lang="en-US" sz="1800" dirty="0" smtClean="0"/>
              <a:t>Can be quantified by </a:t>
            </a:r>
            <a:r>
              <a:rPr lang="el-GR" sz="1800" dirty="0" smtClean="0"/>
              <a:t>β</a:t>
            </a:r>
            <a:r>
              <a:rPr lang="en-US" sz="1800" dirty="0" smtClean="0"/>
              <a:t>-gain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713679"/>
              </p:ext>
            </p:extLst>
          </p:nvPr>
        </p:nvGraphicFramePr>
        <p:xfrm>
          <a:off x="3764475" y="1964375"/>
          <a:ext cx="10350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" name="Equation" r:id="rId3" imgW="812447" imgH="431613" progId="Equation.3">
                  <p:embed/>
                </p:oleObj>
              </mc:Choice>
              <mc:Fallback>
                <p:oleObj name="Equation" r:id="rId3" imgW="812447" imgH="431613" progId="Equation.3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475" y="1964375"/>
                        <a:ext cx="103505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3673"/>
            <a:ext cx="2380862" cy="18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2322772" y="4307291"/>
            <a:ext cx="2401628" cy="1863797"/>
            <a:chOff x="4953000" y="1252954"/>
            <a:chExt cx="3906838" cy="3031924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252954"/>
              <a:ext cx="3906838" cy="3031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8" name="Straight Connector 27"/>
            <p:cNvCxnSpPr/>
            <p:nvPr/>
          </p:nvCxnSpPr>
          <p:spPr bwMode="auto">
            <a:xfrm>
              <a:off x="7065025" y="3792960"/>
              <a:ext cx="0" cy="304800"/>
            </a:xfrm>
            <a:prstGeom prst="line">
              <a:avLst/>
            </a:prstGeom>
            <a:noFill/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6" y="2811740"/>
            <a:ext cx="1088844" cy="113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04" y="2830789"/>
            <a:ext cx="1017996" cy="113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21265"/>
            <a:ext cx="1047995" cy="111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02214"/>
            <a:ext cx="1056132" cy="111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46986"/>
            <a:ext cx="2232134" cy="215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8521"/>
            <a:ext cx="2362200" cy="189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282120" y="2502097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2x6-Odd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71189" y="24838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2x12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29945" y="2511623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12U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2840" y="2492573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Midplane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654" y="3998299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1400" baseline="-25000" dirty="0" err="1">
                <a:solidFill>
                  <a:srgbClr val="0000FF"/>
                </a:solidFill>
              </a:rPr>
              <a:t>N</a:t>
            </a:r>
            <a:r>
              <a:rPr lang="en-US" sz="1400" i="0" dirty="0" smtClean="0">
                <a:solidFill>
                  <a:srgbClr val="0000FF"/>
                </a:solidFill>
              </a:rPr>
              <a:t> = 4.9 ; </a:t>
            </a:r>
            <a:r>
              <a:rPr lang="en-US" sz="1400" dirty="0" err="1" smtClean="0">
                <a:solidFill>
                  <a:srgbClr val="0000FF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1400" i="0" dirty="0" smtClean="0">
                <a:solidFill>
                  <a:srgbClr val="0000FF"/>
                </a:solidFill>
              </a:rPr>
              <a:t> = 1.25</a:t>
            </a:r>
            <a:endParaRPr lang="en-US" sz="1400" i="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71913" y="4007824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err="1">
                <a:solidFill>
                  <a:srgbClr val="FF0000"/>
                </a:solidFill>
              </a:rPr>
              <a:t>N</a:t>
            </a:r>
            <a:r>
              <a:rPr lang="en-US" sz="1400" i="0" dirty="0" smtClean="0">
                <a:solidFill>
                  <a:srgbClr val="FF0000"/>
                </a:solidFill>
              </a:rPr>
              <a:t> = 6.1 ; </a:t>
            </a:r>
            <a:r>
              <a:rPr lang="en-US" sz="1400" dirty="0" err="1" smtClean="0">
                <a:solidFill>
                  <a:srgbClr val="FF0000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i="0" dirty="0" smtClean="0">
                <a:solidFill>
                  <a:srgbClr val="FF0000"/>
                </a:solidFill>
              </a:rPr>
              <a:t> = 1.54</a:t>
            </a:r>
            <a:endParaRPr lang="en-US" sz="1400" i="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81713" y="4007824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err="1">
                <a:solidFill>
                  <a:srgbClr val="FF0000"/>
                </a:solidFill>
              </a:rPr>
              <a:t>N</a:t>
            </a:r>
            <a:r>
              <a:rPr lang="en-US" sz="1400" i="0" dirty="0" smtClean="0">
                <a:solidFill>
                  <a:srgbClr val="FF0000"/>
                </a:solidFill>
              </a:rPr>
              <a:t> = 6.3 ; </a:t>
            </a:r>
            <a:r>
              <a:rPr lang="en-US" sz="1400" dirty="0" err="1" smtClean="0">
                <a:solidFill>
                  <a:srgbClr val="FF0000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i="0" dirty="0" smtClean="0">
                <a:solidFill>
                  <a:srgbClr val="FF0000"/>
                </a:solidFill>
              </a:rPr>
              <a:t> = 1.61</a:t>
            </a:r>
            <a:endParaRPr lang="en-US" sz="1400" i="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15313" y="4007824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err="1">
                <a:solidFill>
                  <a:srgbClr val="FF0000"/>
                </a:solidFill>
              </a:rPr>
              <a:t>N</a:t>
            </a:r>
            <a:r>
              <a:rPr lang="en-US" sz="1400" i="0" dirty="0" smtClean="0">
                <a:solidFill>
                  <a:srgbClr val="FF0000"/>
                </a:solidFill>
              </a:rPr>
              <a:t> = 6.6 ; </a:t>
            </a:r>
            <a:r>
              <a:rPr lang="en-US" sz="1400" dirty="0" err="1" smtClean="0">
                <a:solidFill>
                  <a:srgbClr val="FF0000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i="0" dirty="0" smtClean="0">
                <a:solidFill>
                  <a:srgbClr val="FF0000"/>
                </a:solidFill>
              </a:rPr>
              <a:t> = 1.70</a:t>
            </a:r>
            <a:endParaRPr lang="en-US" sz="1400" i="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9630" y="2130623"/>
            <a:ext cx="1984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</a:rPr>
              <a:t>J. Bialek, S. Sabbagh</a:t>
            </a:r>
            <a:endParaRPr lang="en-US" sz="1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Example 2: NTV </a:t>
            </a:r>
            <a:r>
              <a:rPr lang="en-US" sz="2200" dirty="0" smtClean="0"/>
              <a:t>at fixed </a:t>
            </a:r>
            <a:r>
              <a:rPr lang="en-US" sz="2200" dirty="0" err="1" smtClean="0"/>
              <a:t>Chirikov</a:t>
            </a:r>
            <a:r>
              <a:rPr lang="en-US" sz="2200" dirty="0" smtClean="0"/>
              <a:t> can be varied by 1 order of magnitude with partial NCC, 2 orders of magnitude with full NCC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Empirical RMP characteristics: </a:t>
            </a:r>
            <a:r>
              <a:rPr lang="en-US" sz="2000" dirty="0" err="1" smtClean="0"/>
              <a:t>Chirikov</a:t>
            </a:r>
            <a:r>
              <a:rPr lang="en-US" sz="2000" dirty="0" smtClean="0"/>
              <a:t> overlap and pitch-alignment</a:t>
            </a:r>
            <a:endParaRPr lang="en-US" sz="2000" dirty="0"/>
          </a:p>
          <a:p>
            <a:pPr lvl="1"/>
            <a:r>
              <a:rPr lang="en-US" sz="1800" dirty="0" err="1" smtClean="0"/>
              <a:t>Chirikov</a:t>
            </a:r>
            <a:r>
              <a:rPr lang="en-US" sz="1800" dirty="0" smtClean="0"/>
              <a:t> overlap implies dominant stochastic transport in the edge</a:t>
            </a:r>
          </a:p>
          <a:p>
            <a:pPr lvl="1"/>
            <a:r>
              <a:rPr lang="en-US" sz="1800" dirty="0" smtClean="0"/>
              <a:t>Good pitch-alignment implies small non-resonant fields, which are related to small neoclassical 3D transport (NTV) in the core</a:t>
            </a:r>
          </a:p>
          <a:p>
            <a:pPr lvl="1"/>
            <a:r>
              <a:rPr lang="en-US" sz="1800" dirty="0" smtClean="0"/>
              <a:t>These mixed hypothesis can be quantified by</a:t>
            </a:r>
            <a:endParaRPr lang="en-US" sz="1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348153"/>
              </p:ext>
            </p:extLst>
          </p:nvPr>
        </p:nvGraphicFramePr>
        <p:xfrm>
          <a:off x="5553075" y="2174875"/>
          <a:ext cx="1812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Equation" r:id="rId3" imgW="1422360" imgH="482400" progId="Equation.3">
                  <p:embed/>
                </p:oleObj>
              </mc:Choice>
              <mc:Fallback>
                <p:oleObj name="Equation" r:id="rId3" imgW="1422360" imgH="482400" progId="Equation.3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2174875"/>
                        <a:ext cx="18129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455397" y="2986698"/>
            <a:ext cx="8079003" cy="3337902"/>
            <a:chOff x="732652" y="2971800"/>
            <a:chExt cx="7344548" cy="3034456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" y="2971800"/>
              <a:ext cx="7333457" cy="265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5410200" y="4305078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n=6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10200" y="3239052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n=4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03905" y="4867053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n=3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52" name="Picture 3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3429977"/>
              <a:ext cx="704088" cy="59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856" y="3429977"/>
              <a:ext cx="707594" cy="59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2281505" y="3188114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12U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24000" y="3188114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MID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pic>
          <p:nvPicPr>
            <p:cNvPr id="56" name="Picture 4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655" y="3451004"/>
              <a:ext cx="704088" cy="59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3454821"/>
              <a:ext cx="704088" cy="59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" name="Straight Arrow Connector 57"/>
            <p:cNvCxnSpPr/>
            <p:nvPr/>
          </p:nvCxnSpPr>
          <p:spPr bwMode="auto">
            <a:xfrm>
              <a:off x="1590675" y="3969164"/>
              <a:ext cx="78069" cy="641488"/>
            </a:xfrm>
            <a:prstGeom prst="straightConnector1">
              <a:avLst/>
            </a:prstGeom>
            <a:noFill/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9" name="Rectangle 58"/>
            <p:cNvSpPr/>
            <p:nvPr/>
          </p:nvSpPr>
          <p:spPr bwMode="auto">
            <a:xfrm>
              <a:off x="4097563" y="5567332"/>
              <a:ext cx="990600" cy="2286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35208" y="5729257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12U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61" name="Left Brace 60"/>
            <p:cNvSpPr/>
            <p:nvPr/>
          </p:nvSpPr>
          <p:spPr bwMode="auto">
            <a:xfrm rot="16200000">
              <a:off x="2862735" y="4982018"/>
              <a:ext cx="218131" cy="1371598"/>
            </a:xfrm>
            <a:prstGeom prst="leftBrac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79281" y="5727167"/>
              <a:ext cx="20730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Phase difference 2x6-Odd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63" name="Left Brace 62"/>
            <p:cNvSpPr/>
            <p:nvPr/>
          </p:nvSpPr>
          <p:spPr bwMode="auto">
            <a:xfrm rot="16200000">
              <a:off x="4581524" y="5329207"/>
              <a:ext cx="209552" cy="685800"/>
            </a:xfrm>
            <a:prstGeom prst="leftBrac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4" name="Left Brace 63"/>
            <p:cNvSpPr/>
            <p:nvPr/>
          </p:nvSpPr>
          <p:spPr bwMode="auto">
            <a:xfrm rot="16200000">
              <a:off x="6544083" y="4633474"/>
              <a:ext cx="209551" cy="2077266"/>
            </a:xfrm>
            <a:prstGeom prst="leftBrac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98913" y="5727167"/>
              <a:ext cx="1797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Phase difference 2x12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89505" y="4638453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n=3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76400" y="4409853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n=3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419600" y="3198701"/>
              <a:ext cx="899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2x6-Odd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748501" y="3207164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2x12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-50199" y="4098104"/>
              <a:ext cx="184270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          F</a:t>
              </a:r>
              <a:r>
                <a:rPr lang="en-US" i="0" baseline="-25000" dirty="0" smtClean="0">
                  <a:solidFill>
                    <a:schemeClr val="tx1"/>
                  </a:solidFill>
                </a:rPr>
                <a:t>N-C</a:t>
              </a:r>
              <a:r>
                <a:rPr lang="en-US" i="0" dirty="0" smtClean="0">
                  <a:solidFill>
                    <a:schemeClr val="tx1"/>
                  </a:solidFill>
                </a:rPr>
                <a:t> [Nm]</a:t>
              </a:r>
              <a:r>
                <a:rPr lang="en-US" i="0" baseline="30000" dirty="0" smtClean="0">
                  <a:solidFill>
                    <a:schemeClr val="tx1"/>
                  </a:solidFill>
                </a:rPr>
                <a:t>-1</a:t>
              </a:r>
              <a:r>
                <a:rPr lang="en-US" i="0" dirty="0" smtClean="0">
                  <a:solidFill>
                    <a:schemeClr val="tx1"/>
                  </a:solidFill>
                </a:rPr>
                <a:t>       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8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5753100" cy="5486400"/>
          </a:xfrm>
        </p:spPr>
        <p:txBody>
          <a:bodyPr/>
          <a:lstStyle/>
          <a:p>
            <a:r>
              <a:rPr lang="en-US" sz="2000" dirty="0" err="1" smtClean="0"/>
              <a:t>Midplane</a:t>
            </a:r>
            <a:r>
              <a:rPr lang="en-US" sz="2000" dirty="0"/>
              <a:t> </a:t>
            </a:r>
            <a:r>
              <a:rPr lang="en-US" sz="2000" dirty="0" smtClean="0"/>
              <a:t>coil applications in NSTX showed strong ELM triggering and pacing</a:t>
            </a:r>
          </a:p>
          <a:p>
            <a:r>
              <a:rPr lang="en-US" sz="2000" dirty="0" smtClean="0"/>
              <a:t>VMEC+COBRA analysis for NSTX-U shows NCCs may significantly increase this capability</a:t>
            </a:r>
          </a:p>
          <a:p>
            <a:pPr lvl="1"/>
            <a:r>
              <a:rPr lang="en-US" sz="1800" dirty="0" smtClean="0"/>
              <a:t>NCCs can broaden ballooning unstable region by ~30% compared to </a:t>
            </a:r>
            <a:r>
              <a:rPr lang="en-US" sz="1800" dirty="0" err="1" smtClean="0"/>
              <a:t>midplane</a:t>
            </a:r>
            <a:r>
              <a:rPr lang="en-US" sz="1800" dirty="0" smtClean="0"/>
              <a:t> coils or 2D (benchmarked with BALL)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 smtClean="0"/>
              <a:t>Example 3: Stability </a:t>
            </a:r>
            <a:r>
              <a:rPr lang="en-US" sz="2200" dirty="0" smtClean="0"/>
              <a:t>analysis </a:t>
            </a:r>
            <a:r>
              <a:rPr lang="en-US" sz="2200" dirty="0"/>
              <a:t>using </a:t>
            </a:r>
            <a:r>
              <a:rPr lang="en-US" sz="2200" dirty="0" err="1"/>
              <a:t>stellarator</a:t>
            </a:r>
            <a:r>
              <a:rPr lang="en-US" sz="2200" dirty="0"/>
              <a:t> tools indicates </a:t>
            </a:r>
            <a:r>
              <a:rPr lang="en-US" sz="2200" dirty="0" smtClean="0"/>
              <a:t>3D equilibrium </a:t>
            </a:r>
            <a:r>
              <a:rPr lang="en-US" sz="2200" dirty="0"/>
              <a:t>effects are important for pedestal ballooning </a:t>
            </a:r>
            <a:r>
              <a:rPr lang="en-US" sz="2200" dirty="0" smtClean="0"/>
              <a:t>instability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990975"/>
            <a:ext cx="268359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543300"/>
            <a:ext cx="2952750" cy="282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4" y="1323975"/>
            <a:ext cx="2903626" cy="50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600" y="4490725"/>
            <a:ext cx="125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Increased ELM instability by NCC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5458894" y="2446857"/>
            <a:ext cx="130356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Magnetic shear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5458895" y="4732857"/>
            <a:ext cx="130356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Magnetic shear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3134" y="1027926"/>
            <a:ext cx="2038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u="sng" dirty="0" smtClean="0"/>
              <a:t>ISOLVER+VMEC+COBRA</a:t>
            </a:r>
            <a:endParaRPr lang="en-US" i="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88852" y="3695700"/>
            <a:ext cx="2763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NCC n=3 (Up-down symmetric)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76649" y="3650159"/>
            <a:ext cx="162877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i="0" dirty="0" smtClean="0">
                <a:solidFill>
                  <a:schemeClr val="tx1"/>
                </a:solidFill>
              </a:rPr>
              <a:t>2D</a:t>
            </a:r>
          </a:p>
          <a:p>
            <a:r>
              <a:rPr lang="en-US" sz="1100" i="0" dirty="0" smtClean="0">
                <a:solidFill>
                  <a:srgbClr val="FF0000"/>
                </a:solidFill>
              </a:rPr>
              <a:t>NCC n=3 1kAt</a:t>
            </a:r>
          </a:p>
          <a:p>
            <a:r>
              <a:rPr lang="en-US" sz="1100" i="0" dirty="0" err="1" smtClean="0"/>
              <a:t>Midplane</a:t>
            </a:r>
            <a:r>
              <a:rPr lang="en-US" sz="1100" i="0" dirty="0" smtClean="0"/>
              <a:t> n=3 2kAt</a:t>
            </a:r>
          </a:p>
          <a:p>
            <a:r>
              <a:rPr lang="en-US" sz="1100" i="0" dirty="0" smtClean="0">
                <a:solidFill>
                  <a:srgbClr val="006600"/>
                </a:solidFill>
              </a:rPr>
              <a:t>2D 1.1*Pressure</a:t>
            </a:r>
            <a:endParaRPr lang="en-US" sz="1100" i="0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633" y="3305175"/>
            <a:ext cx="1946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</a:rPr>
              <a:t>J. Canik, S. Gerhardt</a:t>
            </a:r>
            <a:endParaRPr lang="en-US" sz="1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5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important to improve analysis and confirm NCC design merits using present or new tools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406274"/>
              </p:ext>
            </p:extLst>
          </p:nvPr>
        </p:nvGraphicFramePr>
        <p:xfrm>
          <a:off x="304800" y="1447800"/>
          <a:ext cx="8534400" cy="4495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2286000"/>
                <a:gridCol w="2514600"/>
                <a:gridCol w="1905000"/>
              </a:tblGrid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Present Tool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Physics included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physics needed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Theory Tool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IPEC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Linear perturbed dB spectrum</a:t>
                      </a:r>
                      <a:r>
                        <a:rPr lang="en-US" sz="1400" baseline="0" dirty="0" smtClean="0"/>
                        <a:t> in ideal MHD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Kinetic self-consistent dB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Two-fluid self-consistent dB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MARS-K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M3D-C1</a:t>
                      </a:r>
                      <a:endParaRPr lang="en-US" sz="1400" dirty="0"/>
                    </a:p>
                  </a:txBody>
                  <a:tcPr anchor="ctr"/>
                </a:tc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VALEN3D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Ideal MHD</a:t>
                      </a:r>
                      <a:r>
                        <a:rPr lang="en-US" sz="1400" baseline="0" dirty="0" smtClean="0"/>
                        <a:t> response with full eddy current model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Kinetic MHD response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en-US" sz="1400" baseline="0" dirty="0" smtClean="0"/>
                        <a:t>Two-fluid response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MISK</a:t>
                      </a:r>
                    </a:p>
                    <a:p>
                      <a:pPr algn="ctr"/>
                      <a:r>
                        <a:rPr lang="en-US" sz="1400" dirty="0" smtClean="0"/>
                        <a:t>M3D-C1</a:t>
                      </a:r>
                      <a:endParaRPr lang="en-US" sz="1400" dirty="0"/>
                    </a:p>
                  </a:txBody>
                  <a:tcPr anchor="ctr"/>
                </a:tc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IPEC-PENT,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MARS-K, NTVTOK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Bounce-averaged</a:t>
                      </a:r>
                      <a:r>
                        <a:rPr lang="en-US" sz="1400" baseline="0" dirty="0" smtClean="0"/>
                        <a:t> orbits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Full drift-kinetic orbits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POCA</a:t>
                      </a:r>
                      <a:endParaRPr lang="en-US" sz="1400" dirty="0"/>
                    </a:p>
                  </a:txBody>
                  <a:tcPr anchor="ctr"/>
                </a:tc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 island dynamics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Island</a:t>
                      </a:r>
                      <a:r>
                        <a:rPr lang="en-US" sz="1400" baseline="0" dirty="0" smtClean="0"/>
                        <a:t> dynamics with plasma response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PEST3,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Resisitive</a:t>
                      </a:r>
                      <a:r>
                        <a:rPr lang="en-US" sz="1400" baseline="0" dirty="0" smtClean="0"/>
                        <a:t> DCON, M3D</a:t>
                      </a:r>
                      <a:endParaRPr lang="en-US" sz="1400" dirty="0"/>
                    </a:p>
                  </a:txBody>
                  <a:tcPr anchor="ctr"/>
                </a:tc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Vacuum field tool for RMP criterion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Vacuum</a:t>
                      </a:r>
                      <a:r>
                        <a:rPr lang="en-US" sz="1400" baseline="0" dirty="0" smtClean="0"/>
                        <a:t> field line tracing, </a:t>
                      </a:r>
                      <a:r>
                        <a:rPr lang="en-US" sz="1400" baseline="0" dirty="0" err="1" smtClean="0"/>
                        <a:t>Chirikov</a:t>
                      </a:r>
                      <a:r>
                        <a:rPr lang="en-US" sz="1400" baseline="0" dirty="0" smtClean="0"/>
                        <a:t>, loss fraction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Island</a:t>
                      </a:r>
                      <a:r>
                        <a:rPr lang="en-US" sz="1400" baseline="0" dirty="0" smtClean="0"/>
                        <a:t> overlap, </a:t>
                      </a:r>
                      <a:r>
                        <a:rPr lang="en-US" sz="1400" baseline="0" dirty="0" smtClean="0"/>
                        <a:t>Manifold characteristics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TRIP3D-MAFOT</a:t>
                      </a:r>
                      <a:endParaRPr lang="en-US" sz="1400" dirty="0"/>
                    </a:p>
                  </a:txBody>
                  <a:tcPr anchor="ctr"/>
                </a:tc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The 0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baseline="0" dirty="0" smtClean="0"/>
                        <a:t> order transport physics for RMP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The 1</a:t>
                      </a:r>
                      <a:r>
                        <a:rPr lang="en-US" sz="1400" baseline="30000" dirty="0" smtClean="0"/>
                        <a:t>st</a:t>
                      </a:r>
                      <a:r>
                        <a:rPr lang="en-US" sz="1400" dirty="0" smtClean="0"/>
                        <a:t> order transport physics for RMP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M3D-C1, XGC0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3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It will be important to investigate truly optimized coils including other option or by ‘inverse’ approach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4419600" cy="5486400"/>
          </a:xfrm>
          <a:ln>
            <a:noFill/>
          </a:ln>
        </p:spPr>
        <p:txBody>
          <a:bodyPr/>
          <a:lstStyle/>
          <a:p>
            <a:r>
              <a:rPr lang="en-US" sz="1800" dirty="0" smtClean="0"/>
              <a:t>secondary option: </a:t>
            </a:r>
          </a:p>
          <a:p>
            <a:pPr lvl="1"/>
            <a:r>
              <a:rPr lang="en-US" sz="1400" dirty="0" smtClean="0"/>
              <a:t>Present NCC design partially stemmed from engineering convenience with ‘48’ passive plates</a:t>
            </a:r>
            <a:endParaRPr lang="en-US" sz="1800" dirty="0"/>
          </a:p>
          <a:p>
            <a:pPr lvl="1"/>
            <a:r>
              <a:rPr lang="en-US" sz="1400" dirty="0" smtClean="0"/>
              <a:t>’24’ secondary option is not under consideration due to their bad individual coupling</a:t>
            </a:r>
            <a:endParaRPr lang="en-US" sz="1800" dirty="0"/>
          </a:p>
          <a:p>
            <a:pPr lvl="1"/>
            <a:r>
              <a:rPr lang="en-US" sz="1400" dirty="0" smtClean="0"/>
              <a:t>However, various combinations with primary option or </a:t>
            </a:r>
            <a:r>
              <a:rPr lang="en-US" sz="1400" dirty="0" err="1" smtClean="0"/>
              <a:t>midplane</a:t>
            </a:r>
            <a:r>
              <a:rPr lang="en-US" sz="1400" dirty="0" smtClean="0"/>
              <a:t> coil were never seriously investigated - This configuration will be unique in the world with it’s full </a:t>
            </a:r>
            <a:r>
              <a:rPr lang="en-US" sz="1400" dirty="0" err="1" smtClean="0"/>
              <a:t>poloidal</a:t>
            </a:r>
            <a:r>
              <a:rPr lang="en-US" sz="1400" dirty="0" smtClean="0"/>
              <a:t> coverage</a:t>
            </a:r>
          </a:p>
          <a:p>
            <a:endParaRPr lang="en-US" sz="1800" dirty="0"/>
          </a:p>
          <a:p>
            <a:r>
              <a:rPr lang="en-US" sz="1800" dirty="0" smtClean="0"/>
              <a:t>‘Inverse’ mapping from FOM to currents on the virtual surface</a:t>
            </a:r>
          </a:p>
          <a:p>
            <a:pPr lvl="1"/>
            <a:r>
              <a:rPr lang="en-US" sz="1400" dirty="0" smtClean="0"/>
              <a:t>Will yield a vector for Fourier spectrum (</a:t>
            </a:r>
            <a:r>
              <a:rPr lang="en-US" sz="1400" dirty="0" err="1" smtClean="0"/>
              <a:t>m,n</a:t>
            </a:r>
            <a:r>
              <a:rPr lang="en-US" sz="1400" dirty="0" smtClean="0"/>
              <a:t>) to ‘R’ FOM considered</a:t>
            </a:r>
          </a:p>
          <a:p>
            <a:pPr lvl="1"/>
            <a:r>
              <a:rPr lang="en-US" sz="1400" dirty="0" smtClean="0"/>
              <a:t>It can be solved by SVD (linear) or optimization (non-linear) for R by M mapping</a:t>
            </a:r>
          </a:p>
          <a:p>
            <a:pPr lvl="1"/>
            <a:r>
              <a:rPr lang="en-US" sz="1400" dirty="0" smtClean="0"/>
              <a:t>This theory project can give (1) truly optimized coil and (2) degree of optimization level of actual NCC coil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797" y="1524000"/>
            <a:ext cx="4062597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6096000" y="1676400"/>
            <a:ext cx="152400" cy="68580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715000" y="1447800"/>
            <a:ext cx="1486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 option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7696200" y="2019300"/>
            <a:ext cx="228600" cy="10287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467600" y="1704975"/>
            <a:ext cx="1271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Primary option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136963</TotalTime>
  <Words>1009</Words>
  <Application>Microsoft Office PowerPoint</Application>
  <PresentationFormat>On-screen Show (4:3)</PresentationFormat>
  <Paragraphs>235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Blank Presentation</vt:lpstr>
      <vt:lpstr>Equation</vt:lpstr>
      <vt:lpstr>PowerPoint Presentation</vt:lpstr>
      <vt:lpstr>Present NCC proposal for NSTX-U 5yr plan</vt:lpstr>
      <vt:lpstr>Summary of analysis done</vt:lpstr>
      <vt:lpstr>Example 1: RWM control capability increases and  physics studies are expanded with NCC</vt:lpstr>
      <vt:lpstr>Example 2: NTV at fixed Chirikov can be varied by 1 order of magnitude with partial NCC, 2 orders of magnitude with full NCC</vt:lpstr>
      <vt:lpstr>Example 3: Stability analysis using stellarator tools indicates 3D equilibrium effects are important for pedestal ballooning instability</vt:lpstr>
      <vt:lpstr>It is important to improve analysis and confirm NCC design merits using present or new tools </vt:lpstr>
      <vt:lpstr>It will be important to investigate truly optimized coils including other option or by ‘inverse’ approach 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jpark</cp:lastModifiedBy>
  <cp:revision>13785</cp:revision>
  <cp:lastPrinted>2013-02-17T23:08:05Z</cp:lastPrinted>
  <dcterms:created xsi:type="dcterms:W3CDTF">2003-10-01T16:23:57Z</dcterms:created>
  <dcterms:modified xsi:type="dcterms:W3CDTF">2013-10-01T13:35:47Z</dcterms:modified>
</cp:coreProperties>
</file>