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1217" r:id="rId2"/>
    <p:sldId id="1330" r:id="rId3"/>
    <p:sldId id="1331" r:id="rId4"/>
    <p:sldId id="1324" r:id="rId5"/>
    <p:sldId id="1325" r:id="rId6"/>
    <p:sldId id="1337" r:id="rId7"/>
    <p:sldId id="1326" r:id="rId8"/>
    <p:sldId id="1332" r:id="rId9"/>
    <p:sldId id="1333" r:id="rId10"/>
    <p:sldId id="1334" r:id="rId11"/>
    <p:sldId id="1335" r:id="rId12"/>
    <p:sldId id="1336" r:id="rId13"/>
    <p:sldId id="1338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826FF"/>
    <a:srgbClr val="0000FF"/>
    <a:srgbClr val="FF33CC"/>
    <a:srgbClr val="FF0000"/>
    <a:srgbClr val="00CCFF"/>
    <a:srgbClr val="FF9933"/>
    <a:srgbClr val="006600"/>
    <a:srgbClr val="99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preferSingleView="1">
    <p:restoredLeft sz="13922" autoAdjust="0"/>
    <p:restoredTop sz="94360" autoAdjust="0"/>
  </p:normalViewPr>
  <p:slideViewPr>
    <p:cSldViewPr>
      <p:cViewPr varScale="1">
        <p:scale>
          <a:sx n="144" d="100"/>
          <a:sy n="144" d="100"/>
        </p:scale>
        <p:origin x="-1288" y="-10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1"/>
            <a:ext cx="3170254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49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149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733A79-DCD6-49D1-9180-CC6628E6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1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0114" y="0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318" y="4595616"/>
            <a:ext cx="5382567" cy="42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0114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8654FE-87CE-4C6C-A6DC-72558FF8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4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150BB-80D6-4FDA-8199-05A549DCB4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A05-0FB3-439D-B04E-5145FD46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E324-9CBF-4BB2-AC72-44EF0FF65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D35D-CACF-40C4-A969-2F52C5184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17583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583"/>
            <a:ext cx="6553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E3AF-4E4B-4CA6-A7DE-01BFBA53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06D3-BFF6-4418-B4E4-B24115038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2116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8EA-9F47-4177-AA32-B41ABB6C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12116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8EB-1CA6-407D-8C74-3B80A1D1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FE9E-9F50-4BC9-B109-02605228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2990-334A-4246-92B1-6F50FCD48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D315-2D8A-4354-9284-2692622C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9FC4-6591-4FF4-B321-AE130B2C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2116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5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609304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NCC WG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(J.-K. Park)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D643048-C6A4-41C1-B840-6D9AB190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609304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January 30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, 2015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7227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6.png"/><Relationship Id="rId8" Type="http://schemas.openxmlformats.org/officeDocument/2006/relationships/image" Target="../media/image20.png"/><Relationship Id="rId9" Type="http://schemas.openxmlformats.org/officeDocument/2006/relationships/image" Target="../media/image21.emf"/><Relationship Id="rId10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Summary of goals for NCC WG and</a:t>
            </a:r>
            <a:r>
              <a:rPr lang="en-US" sz="30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sz="3000" i="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en-US" sz="30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en-US" sz="30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revious physics analysis</a:t>
            </a:r>
          </a:p>
        </p:txBody>
      </p:sp>
      <p:pic>
        <p:nvPicPr>
          <p:cNvPr id="2062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6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pic>
        <p:nvPicPr>
          <p:cNvPr id="2070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09800"/>
            <a:ext cx="1333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152"/>
          <p:cNvSpPr txBox="1">
            <a:spLocks noChangeArrowheads="1"/>
          </p:cNvSpPr>
          <p:nvPr/>
        </p:nvSpPr>
        <p:spPr bwMode="auto">
          <a:xfrm>
            <a:off x="190500" y="2286000"/>
            <a:ext cx="1257300" cy="441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  <p:pic>
        <p:nvPicPr>
          <p:cNvPr id="2072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3" name="Text Box 153"/>
          <p:cNvSpPr txBox="1">
            <a:spLocks noChangeArrowheads="1"/>
          </p:cNvSpPr>
          <p:nvPr/>
        </p:nvSpPr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sp>
        <p:nvSpPr>
          <p:cNvPr id="2074" name="Text Box 9"/>
          <p:cNvSpPr txBox="1">
            <a:spLocks noChangeArrowheads="1"/>
          </p:cNvSpPr>
          <p:nvPr/>
        </p:nvSpPr>
        <p:spPr bwMode="auto">
          <a:xfrm>
            <a:off x="1485900" y="2057400"/>
            <a:ext cx="6221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Jong-Kyu Park</a:t>
            </a: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For NCC Working Group</a:t>
            </a:r>
          </a:p>
        </p:txBody>
      </p:sp>
      <p:sp>
        <p:nvSpPr>
          <p:cNvPr id="5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718419" cy="55399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BBBBB"/>
              </a:clrFrom>
              <a:clrTo>
                <a:srgbClr val="BBBB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2438400" cy="25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819400" y="2895600"/>
            <a:ext cx="373380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None/>
            </a:pPr>
            <a:r>
              <a:rPr lang="en-US" sz="1800" b="1" i="0" dirty="0" smtClean="0">
                <a:solidFill>
                  <a:srgbClr val="FF0000"/>
                </a:solidFill>
                <a:latin typeface="Helvetica" pitchFamily="34" charset="0"/>
              </a:rPr>
              <a:t>NSTX-U NCC WG Meeting</a:t>
            </a: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i="0" dirty="0" smtClean="0">
                <a:solidFill>
                  <a:srgbClr val="0000FF"/>
                </a:solidFill>
                <a:latin typeface="Helvetica" pitchFamily="34" charset="0"/>
              </a:rPr>
              <a:t>January 30</a:t>
            </a:r>
            <a:r>
              <a:rPr lang="en-US" sz="1800" b="1" i="0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i="0" dirty="0" smtClean="0">
                <a:solidFill>
                  <a:srgbClr val="0000FF"/>
                </a:solidFill>
                <a:latin typeface="Helvetica" pitchFamily="34" charset="0"/>
              </a:rPr>
              <a:t>, 2015</a:t>
            </a:r>
            <a:r>
              <a:rPr lang="en-US" sz="1800" b="1" i="0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i="0" dirty="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17" name="Picture 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2819400" cy="302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RMP characteristics beyond vacuum </a:t>
            </a:r>
            <a:r>
              <a:rPr lang="en-US" sz="2800" dirty="0" err="1" smtClean="0"/>
              <a:t>Chirikov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388684"/>
          </a:xfrm>
        </p:spPr>
        <p:txBody>
          <a:bodyPr/>
          <a:lstStyle/>
          <a:p>
            <a:r>
              <a:rPr lang="en-US" sz="2000" dirty="0" smtClean="0"/>
              <a:t>Vacuum </a:t>
            </a:r>
            <a:r>
              <a:rPr lang="en-US" sz="2000" dirty="0" err="1" smtClean="0"/>
              <a:t>Chirikov</a:t>
            </a:r>
            <a:r>
              <a:rPr lang="en-US" sz="2000" dirty="0" smtClean="0"/>
              <a:t>, TRIP3D, POCA-FLT all showed </a:t>
            </a:r>
            <a:r>
              <a:rPr lang="en-US" sz="2000" dirty="0" err="1" smtClean="0"/>
              <a:t>Chirikov</a:t>
            </a:r>
            <a:r>
              <a:rPr lang="en-US" sz="2000" dirty="0" smtClean="0"/>
              <a:t> overlap conditions can be satisfied with enhanced NTV variability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Revision of vacuum </a:t>
            </a:r>
            <a:r>
              <a:rPr lang="en-US" sz="2000" dirty="0" err="1" smtClean="0"/>
              <a:t>Chirikov</a:t>
            </a:r>
            <a:r>
              <a:rPr lang="en-US" sz="2000" dirty="0" smtClean="0"/>
              <a:t> analysis with TRIP3D with NSTX-</a:t>
            </a:r>
            <a:r>
              <a:rPr lang="en-US" sz="2000" dirty="0" smtClean="0"/>
              <a:t>U </a:t>
            </a:r>
            <a:r>
              <a:rPr lang="en-US" sz="2000" dirty="0" smtClean="0"/>
              <a:t>(Evans)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Is it possible to deliver a</a:t>
            </a:r>
            <a:r>
              <a:rPr lang="en-US" sz="2000" dirty="0" smtClean="0"/>
              <a:t>dvanced </a:t>
            </a:r>
            <a:r>
              <a:rPr lang="en-US" sz="2000" dirty="0" smtClean="0"/>
              <a:t>non-linear </a:t>
            </a:r>
            <a:r>
              <a:rPr lang="en-US" sz="2000" dirty="0" smtClean="0"/>
              <a:t>modeling for NSTX-U + NCC using e.g. M3D</a:t>
            </a:r>
            <a:r>
              <a:rPr lang="en-US" sz="2000" dirty="0" smtClean="0"/>
              <a:t>-</a:t>
            </a:r>
            <a:r>
              <a:rPr lang="en-US" sz="2000" dirty="0" smtClean="0"/>
              <a:t>C1 </a:t>
            </a:r>
            <a:r>
              <a:rPr lang="en-US" sz="2000" dirty="0" smtClean="0"/>
              <a:t>(Evans, Nate)?</a:t>
            </a:r>
            <a:endParaRPr lang="en-US" sz="2200" dirty="0" smtClean="0"/>
          </a:p>
          <a:p>
            <a:endParaRPr lang="en-US" sz="2200" b="1" u="sng" dirty="0">
              <a:solidFill>
                <a:srgbClr val="006600"/>
              </a:solidFill>
            </a:endParaRPr>
          </a:p>
          <a:p>
            <a:endParaRPr lang="en-US" sz="2200" b="1" u="sng" dirty="0" smtClean="0">
              <a:solidFill>
                <a:srgbClr val="006600"/>
              </a:solidFill>
            </a:endParaRPr>
          </a:p>
          <a:p>
            <a:endParaRPr lang="en-US" sz="1600" b="1" u="sng" dirty="0" smtClean="0">
              <a:solidFill>
                <a:srgbClr val="006600"/>
              </a:solidFill>
            </a:endParaRPr>
          </a:p>
        </p:txBody>
      </p:sp>
      <p:pic>
        <p:nvPicPr>
          <p:cNvPr id="3" name="Picture 2" descr="Screen Shot 2015-01-29 at 6.36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3496001" cy="2491504"/>
          </a:xfrm>
          <a:prstGeom prst="rect">
            <a:avLst/>
          </a:prstGeom>
        </p:spPr>
      </p:pic>
      <p:pic>
        <p:nvPicPr>
          <p:cNvPr id="6" name="Picture 5" descr="Screen Shot 2015-01-29 at 6.25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2258"/>
            <a:ext cx="3505200" cy="2668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828800"/>
            <a:ext cx="216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000000"/>
                </a:solidFill>
              </a:rPr>
              <a:t>Vacuum + IPEC-NTV</a:t>
            </a:r>
            <a:endParaRPr lang="en-US" sz="1600" i="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828800"/>
            <a:ext cx="2824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000000"/>
                </a:solidFill>
              </a:rPr>
              <a:t>SURFMN + TRIP3D (Evans)</a:t>
            </a:r>
            <a:endParaRPr lang="en-US" sz="160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5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Particle, heat, and fast ion transport by NCC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4267200" cy="5388684"/>
          </a:xfrm>
        </p:spPr>
        <p:txBody>
          <a:bodyPr/>
          <a:lstStyle/>
          <a:p>
            <a:r>
              <a:rPr lang="en-US" sz="2000" dirty="0" smtClean="0"/>
              <a:t>POCA-FLT (vacuum) showed large modification of field line splitting is possible with NCC</a:t>
            </a:r>
          </a:p>
          <a:p>
            <a:r>
              <a:rPr lang="en-US" sz="2000" dirty="0" smtClean="0"/>
              <a:t>M3C-C1 </a:t>
            </a:r>
            <a:r>
              <a:rPr lang="en-US" sz="2000" dirty="0" smtClean="0"/>
              <a:t>analysis, if possible, </a:t>
            </a:r>
            <a:r>
              <a:rPr lang="en-US" sz="2000" dirty="0" smtClean="0"/>
              <a:t>can provide this information </a:t>
            </a:r>
            <a:r>
              <a:rPr lang="en-US" sz="2000" dirty="0" smtClean="0"/>
              <a:t>too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200" b="1" u="sng" dirty="0">
              <a:solidFill>
                <a:srgbClr val="006600"/>
              </a:solidFill>
            </a:endParaRPr>
          </a:p>
          <a:p>
            <a:endParaRPr lang="en-US" sz="2200" b="1" u="sng" dirty="0" smtClean="0">
              <a:solidFill>
                <a:srgbClr val="006600"/>
              </a:solidFill>
            </a:endParaRPr>
          </a:p>
          <a:p>
            <a:endParaRPr lang="en-US" sz="1600" b="1" u="sng" dirty="0" smtClean="0">
              <a:solidFill>
                <a:srgbClr val="006600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56575"/>
            <a:ext cx="2121967" cy="239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56575"/>
            <a:ext cx="2151730" cy="239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4167" y="3099375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err="1" smtClean="0">
                <a:solidFill>
                  <a:schemeClr val="tx1"/>
                </a:solidFill>
              </a:rPr>
              <a:t>Midplane</a:t>
            </a:r>
            <a:r>
              <a:rPr lang="en-US" sz="1600" i="0" dirty="0" smtClean="0">
                <a:solidFill>
                  <a:schemeClr val="tx1"/>
                </a:solidFill>
              </a:rPr>
              <a:t> n=3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2049" y="2971800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Less resonant </a:t>
            </a:r>
          </a:p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n=3 using NCC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4419600" y="990600"/>
            <a:ext cx="4572000" cy="538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 smtClean="0"/>
              <a:t>Fast-ion distribution changes by NCC compared to </a:t>
            </a:r>
            <a:r>
              <a:rPr lang="en-US" sz="2000" b="0" i="0" dirty="0" err="1" smtClean="0"/>
              <a:t>midplane</a:t>
            </a:r>
            <a:r>
              <a:rPr lang="en-US" sz="2000" b="0" i="0" dirty="0" smtClean="0"/>
              <a:t> coils?</a:t>
            </a:r>
          </a:p>
          <a:p>
            <a:r>
              <a:rPr lang="en-US" sz="2000" b="0" i="0" dirty="0" smtClean="0"/>
              <a:t>M3C-C1+SPIRAL would be ideal, but IPEC+SPIRAL is alternative (by sacrificing some accuracies)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200" b="1" u="sng" dirty="0" smtClean="0">
              <a:solidFill>
                <a:srgbClr val="006600"/>
              </a:solidFill>
            </a:endParaRPr>
          </a:p>
          <a:p>
            <a:endParaRPr lang="en-US" sz="2200" b="1" u="sng" dirty="0" smtClean="0">
              <a:solidFill>
                <a:srgbClr val="006600"/>
              </a:solidFill>
            </a:endParaRPr>
          </a:p>
          <a:p>
            <a:endParaRPr lang="en-US" sz="1600" b="1" u="sng" dirty="0" smtClean="0">
              <a:solidFill>
                <a:srgbClr val="0066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1981200" cy="343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62800" y="2646009"/>
            <a:ext cx="1451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tx1"/>
                </a:solidFill>
              </a:rPr>
              <a:t>Before 3D field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19" name="Picture 18" descr="Screen Shot 2015-01-30 at 1.28.00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20"/>
          <a:stretch/>
        </p:blipFill>
        <p:spPr>
          <a:xfrm>
            <a:off x="6934200" y="2877586"/>
            <a:ext cx="1803047" cy="1905000"/>
          </a:xfrm>
          <a:prstGeom prst="rect">
            <a:avLst/>
          </a:prstGeom>
        </p:spPr>
      </p:pic>
      <p:pic>
        <p:nvPicPr>
          <p:cNvPr id="3" name="Picture 2" descr="Screen Shot 2015-01-30 at 1.28.00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7" t="1" b="1253"/>
          <a:stretch/>
        </p:blipFill>
        <p:spPr>
          <a:xfrm>
            <a:off x="6995528" y="4477786"/>
            <a:ext cx="1644059" cy="18811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37667" y="6285467"/>
            <a:ext cx="130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tx1"/>
                </a:solidFill>
              </a:rPr>
              <a:t>After 3D field</a:t>
            </a:r>
            <a:endParaRPr lang="en-US" sz="1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2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Coil optimization for NTV and RMP characteristics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388684"/>
          </a:xfrm>
        </p:spPr>
        <p:txBody>
          <a:bodyPr/>
          <a:lstStyle/>
          <a:p>
            <a:r>
              <a:rPr lang="en-US" sz="2000" dirty="0" smtClean="0"/>
              <a:t>IPECOPT found the best field driving n=3 NTV and partial NCC has reasonably good coupling to the theoretical optimum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Coil amplitude and phase optimization has also been done for full NCC</a:t>
            </a:r>
          </a:p>
          <a:p>
            <a:r>
              <a:rPr lang="en-US" sz="2000" dirty="0" smtClean="0"/>
              <a:t>Can this work </a:t>
            </a:r>
            <a:r>
              <a:rPr lang="en-US" sz="2000" dirty="0" smtClean="0"/>
              <a:t>extended </a:t>
            </a:r>
            <a:r>
              <a:rPr lang="en-US" sz="2000" dirty="0" smtClean="0"/>
              <a:t>to partial NCC, and also for RMP characteristics? </a:t>
            </a:r>
            <a:endParaRPr lang="en-US" sz="2200" dirty="0" smtClean="0"/>
          </a:p>
          <a:p>
            <a:endParaRPr lang="en-US" sz="2200" b="1" u="sng" dirty="0">
              <a:solidFill>
                <a:srgbClr val="006600"/>
              </a:solidFill>
            </a:endParaRPr>
          </a:p>
          <a:p>
            <a:endParaRPr lang="en-US" sz="2200" b="1" u="sng" dirty="0" smtClean="0">
              <a:solidFill>
                <a:srgbClr val="006600"/>
              </a:solidFill>
            </a:endParaRPr>
          </a:p>
          <a:p>
            <a:endParaRPr lang="en-US" sz="1600" b="1" u="sng" dirty="0" smtClean="0">
              <a:solidFill>
                <a:srgbClr val="0066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77" y="2269183"/>
            <a:ext cx="2843619" cy="213271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2853985" y="3595111"/>
            <a:ext cx="0" cy="62607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43261" y="2407510"/>
            <a:ext cx="2094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dirty="0" smtClean="0">
                <a:solidFill>
                  <a:schemeClr val="tx1"/>
                </a:solidFill>
              </a:rPr>
              <a:t>n=3</a:t>
            </a:r>
          </a:p>
          <a:p>
            <a:r>
              <a:rPr lang="en-US" sz="1100" i="0" dirty="0" err="1" smtClean="0">
                <a:solidFill>
                  <a:schemeClr val="tx1"/>
                </a:solidFill>
              </a:rPr>
              <a:t>Levenberg</a:t>
            </a:r>
            <a:r>
              <a:rPr lang="en-US" sz="1100" i="0" dirty="0" smtClean="0">
                <a:solidFill>
                  <a:schemeClr val="tx1"/>
                </a:solidFill>
              </a:rPr>
              <a:t>-Marquardt (Modified) optimization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283" y="2818432"/>
            <a:ext cx="492443" cy="943720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2000" i="0" dirty="0" smtClean="0">
                <a:solidFill>
                  <a:schemeClr val="tx1"/>
                </a:solidFill>
              </a:rPr>
              <a:t>Torque</a:t>
            </a:r>
            <a:endParaRPr lang="en-US" sz="2000" i="0" dirty="0">
              <a:solidFill>
                <a:schemeClr val="tx1"/>
              </a:solidFill>
            </a:endParaRPr>
          </a:p>
        </p:txBody>
      </p:sp>
      <p:pic>
        <p:nvPicPr>
          <p:cNvPr id="18" name="Picture 17" descr="Screen Shot 2014-06-03 at 11.43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27" y="2245811"/>
            <a:ext cx="1754757" cy="20143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08172" y="1901424"/>
            <a:ext cx="126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u="sng" dirty="0" smtClean="0">
                <a:solidFill>
                  <a:srgbClr val="000000"/>
                </a:solidFill>
              </a:rPr>
              <a:t>Unconstrained</a:t>
            </a:r>
            <a:endParaRPr lang="en-US" i="0" u="sng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8840" y="1924151"/>
            <a:ext cx="3301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u="sng" dirty="0" smtClean="0">
                <a:solidFill>
                  <a:srgbClr val="000000"/>
                </a:solidFill>
              </a:rPr>
              <a:t>Constrained to partial NCC + </a:t>
            </a:r>
            <a:r>
              <a:rPr lang="en-US" i="0" u="sng" dirty="0" err="1" smtClean="0">
                <a:solidFill>
                  <a:srgbClr val="000000"/>
                </a:solidFill>
              </a:rPr>
              <a:t>Midplane</a:t>
            </a:r>
            <a:r>
              <a:rPr lang="en-US" i="0" u="sng" dirty="0" smtClean="0">
                <a:solidFill>
                  <a:srgbClr val="000000"/>
                </a:solidFill>
              </a:rPr>
              <a:t> coil</a:t>
            </a:r>
            <a:endParaRPr lang="en-US" i="0" u="sng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105458" y="4488450"/>
            <a:ext cx="725474" cy="13548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5129" y="4243918"/>
            <a:ext cx="4844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Rho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516010" y="1784888"/>
            <a:ext cx="1677659" cy="21289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24" name="Picture 23" descr="Screen Shot 2014-06-06 at 11.40.2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31" y="2252620"/>
            <a:ext cx="1761426" cy="1950670"/>
          </a:xfrm>
          <a:prstGeom prst="rect">
            <a:avLst/>
          </a:prstGeom>
        </p:spPr>
      </p:pic>
      <p:pic>
        <p:nvPicPr>
          <p:cNvPr id="25" name="Picture 24" descr="Screen Shot 2014-06-06 at 11.58.0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47" y="2401630"/>
            <a:ext cx="2438783" cy="187828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88638" y="2489791"/>
            <a:ext cx="233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dirty="0" smtClean="0">
                <a:solidFill>
                  <a:schemeClr val="tx1"/>
                </a:solidFill>
              </a:rPr>
              <a:t>n=3</a:t>
            </a:r>
          </a:p>
          <a:p>
            <a:r>
              <a:rPr lang="en-US" sz="1100" i="0" dirty="0" smtClean="0">
                <a:solidFill>
                  <a:schemeClr val="tx1"/>
                </a:solidFill>
              </a:rPr>
              <a:t>Partial NCC (2x6-only) 4kAt,</a:t>
            </a:r>
          </a:p>
          <a:p>
            <a:r>
              <a:rPr lang="en-US" sz="1100" i="0" dirty="0" err="1" smtClean="0">
                <a:solidFill>
                  <a:schemeClr val="tx1"/>
                </a:solidFill>
              </a:rPr>
              <a:t>Midplane</a:t>
            </a:r>
            <a:r>
              <a:rPr lang="en-US" sz="1100" i="0" dirty="0" smtClean="0">
                <a:solidFill>
                  <a:schemeClr val="tx1"/>
                </a:solidFill>
              </a:rPr>
              <a:t> coil 4kAt</a:t>
            </a:r>
          </a:p>
          <a:p>
            <a:r>
              <a:rPr lang="en-US" sz="1100" i="0" dirty="0" smtClean="0">
                <a:solidFill>
                  <a:schemeClr val="tx1"/>
                </a:solidFill>
              </a:rPr>
              <a:t>Total torque ~2Nm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7826" y="4248090"/>
            <a:ext cx="1693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Total normal </a:t>
            </a:r>
            <a:r>
              <a:rPr lang="en-US" sz="1000" dirty="0" err="1" smtClean="0">
                <a:solidFill>
                  <a:srgbClr val="000000"/>
                </a:solidFill>
              </a:rPr>
              <a:t>δB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endParaRPr lang="en-US" sz="1000" dirty="0">
              <a:solidFill>
                <a:srgbClr val="000000"/>
              </a:solidFill>
            </a:endParaRP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on the plasma boundary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410" y="5848290"/>
            <a:ext cx="6122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Will be presented by</a:t>
            </a:r>
            <a:r>
              <a:rPr lang="en-US" sz="2000" dirty="0" smtClean="0"/>
              <a:t> S. </a:t>
            </a:r>
            <a:r>
              <a:rPr lang="en-US" sz="2000" dirty="0" err="1" smtClean="0"/>
              <a:t>Lazerson</a:t>
            </a:r>
            <a:r>
              <a:rPr lang="en-US" sz="2000" dirty="0" smtClean="0"/>
              <a:t> in this meeting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709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Discussion and action items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388684"/>
          </a:xfrm>
        </p:spPr>
        <p:txBody>
          <a:bodyPr/>
          <a:lstStyle/>
          <a:p>
            <a:r>
              <a:rPr lang="en-US" sz="2200" dirty="0" smtClean="0"/>
              <a:t>Follow-up meeting will be held in the middle of Feb and March</a:t>
            </a:r>
          </a:p>
          <a:p>
            <a:r>
              <a:rPr lang="en-US" sz="2200" dirty="0" smtClean="0"/>
              <a:t>Action items to be discussed (with Partial NCC and </a:t>
            </a:r>
            <a:r>
              <a:rPr lang="en-US" sz="2200" dirty="0" err="1" smtClean="0"/>
              <a:t>midplane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pPr lvl="1"/>
            <a:r>
              <a:rPr lang="en-US" sz="1800" dirty="0" smtClean="0"/>
              <a:t>Additional input for error fields (Myer) and corresponding n=1-3 correction analysis (Park)</a:t>
            </a:r>
          </a:p>
          <a:p>
            <a:pPr lvl="1"/>
            <a:r>
              <a:rPr lang="en-US" sz="1800" dirty="0"/>
              <a:t>RWM control analysis with new sensors </a:t>
            </a:r>
            <a:r>
              <a:rPr lang="en-US" sz="1800" dirty="0" smtClean="0"/>
              <a:t>(</a:t>
            </a:r>
            <a:r>
              <a:rPr lang="en-US" sz="1800" dirty="0" err="1"/>
              <a:t>Sabbagh</a:t>
            </a:r>
            <a:r>
              <a:rPr lang="en-US" sz="1800" dirty="0"/>
              <a:t>, </a:t>
            </a:r>
            <a:r>
              <a:rPr lang="en-US" sz="1800" dirty="0" err="1"/>
              <a:t>Bialek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smtClean="0"/>
              <a:t>Kinetic plasma response studies for n=1 (Wang)</a:t>
            </a:r>
          </a:p>
          <a:p>
            <a:pPr lvl="1"/>
            <a:r>
              <a:rPr lang="en-US" sz="1800" dirty="0" smtClean="0"/>
              <a:t>3D stability analysis with up-down asymmetric configuration (</a:t>
            </a:r>
            <a:r>
              <a:rPr lang="en-US" sz="1800" dirty="0" err="1" smtClean="0"/>
              <a:t>Canik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Field line tracing and RMP characteristics using linear codes (Park, Kim)</a:t>
            </a:r>
          </a:p>
          <a:p>
            <a:pPr lvl="1"/>
            <a:r>
              <a:rPr lang="en-US" sz="1800" dirty="0" smtClean="0"/>
              <a:t>RMP analysis using non-linear codes (Evans, Ferraro)</a:t>
            </a:r>
          </a:p>
          <a:p>
            <a:pPr lvl="1"/>
            <a:r>
              <a:rPr lang="en-US" sz="1800" dirty="0" smtClean="0"/>
              <a:t>Study of fast ion distribution modification by 3D fields</a:t>
            </a:r>
          </a:p>
          <a:p>
            <a:pPr lvl="1"/>
            <a:r>
              <a:rPr lang="en-US" sz="1800" dirty="0" smtClean="0"/>
              <a:t>…</a:t>
            </a:r>
            <a:endParaRPr lang="en-US" sz="2200" dirty="0"/>
          </a:p>
          <a:p>
            <a:r>
              <a:rPr lang="en-US" sz="2200" dirty="0" smtClean="0"/>
              <a:t>Targe</a:t>
            </a:r>
            <a:r>
              <a:rPr lang="en-US" sz="2200" dirty="0" smtClean="0"/>
              <a:t>t </a:t>
            </a:r>
            <a:r>
              <a:rPr lang="en-US" sz="2200" dirty="0" err="1" smtClean="0"/>
              <a:t>equilibria</a:t>
            </a:r>
            <a:r>
              <a:rPr lang="en-US" sz="2200" dirty="0" smtClean="0"/>
              <a:t>, kinetic profiles, coil information, will be all updated and placed in NCC D&amp;</a:t>
            </a:r>
            <a:r>
              <a:rPr lang="en-US" sz="2200" dirty="0"/>
              <a:t>D </a:t>
            </a:r>
            <a:r>
              <a:rPr lang="en-US" sz="2200" dirty="0" smtClean="0"/>
              <a:t>area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err="1"/>
              <a:t>nstx.pppl.gov</a:t>
            </a:r>
            <a:r>
              <a:rPr lang="en-US" sz="1600" dirty="0"/>
              <a:t>/</a:t>
            </a:r>
            <a:r>
              <a:rPr lang="en-US" sz="1600" dirty="0" err="1"/>
              <a:t>DragNDrop</a:t>
            </a:r>
            <a:r>
              <a:rPr lang="en-US" sz="1600" dirty="0"/>
              <a:t>/</a:t>
            </a:r>
            <a:r>
              <a:rPr lang="en-US" sz="1600" dirty="0" err="1"/>
              <a:t>Five_Year_Plans</a:t>
            </a:r>
            <a:r>
              <a:rPr lang="en-US" sz="1600" dirty="0"/>
              <a:t>/2014_2018/</a:t>
            </a:r>
            <a:r>
              <a:rPr lang="en-US" sz="1600" dirty="0" err="1"/>
              <a:t>design_studies</a:t>
            </a:r>
            <a:r>
              <a:rPr lang="en-US" sz="1600" dirty="0"/>
              <a:t>/</a:t>
            </a:r>
            <a:r>
              <a:rPr lang="en-US" sz="1600" dirty="0" err="1"/>
              <a:t>ncc</a:t>
            </a:r>
            <a:r>
              <a:rPr lang="en-US" sz="1600" dirty="0"/>
              <a:t>/</a:t>
            </a:r>
            <a:endParaRPr lang="en-US" sz="1600" dirty="0" smtClean="0"/>
          </a:p>
          <a:p>
            <a:r>
              <a:rPr lang="en-US" sz="2200" dirty="0" smtClean="0"/>
              <a:t>Deliverables will be prepared by early April (Park, </a:t>
            </a:r>
            <a:r>
              <a:rPr lang="en-US" sz="2200" dirty="0" err="1" smtClean="0"/>
              <a:t>Canik</a:t>
            </a:r>
            <a:r>
              <a:rPr lang="en-US" sz="2200" dirty="0" smtClean="0"/>
              <a:t>)</a:t>
            </a:r>
            <a:endParaRPr lang="en-US" sz="2200" b="1" u="sng" dirty="0">
              <a:solidFill>
                <a:srgbClr val="006600"/>
              </a:solidFill>
            </a:endParaRPr>
          </a:p>
          <a:p>
            <a:endParaRPr lang="en-US" sz="2200" b="1" u="sng" dirty="0" smtClean="0">
              <a:solidFill>
                <a:srgbClr val="006600"/>
              </a:solidFill>
            </a:endParaRPr>
          </a:p>
          <a:p>
            <a:endParaRPr lang="en-US" sz="2200" b="1" u="sng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3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NCC WG goals and deliverables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Charges:</a:t>
            </a:r>
          </a:p>
          <a:p>
            <a:pPr marL="573088" lvl="1">
              <a:lnSpc>
                <a:spcPct val="90000"/>
              </a:lnSpc>
            </a:pPr>
            <a:r>
              <a:rPr lang="en-US" dirty="0"/>
              <a:t>Specify required coil current, frequency, and location for NCC</a:t>
            </a:r>
          </a:p>
          <a:p>
            <a:pPr marL="798513" lvl="2" indent="-225425">
              <a:lnSpc>
                <a:spcPct val="90000"/>
              </a:lnSpc>
            </a:pPr>
            <a:r>
              <a:rPr lang="en-US" dirty="0"/>
              <a:t>Consider full set (24 coils) and partial set (12 coils)</a:t>
            </a:r>
          </a:p>
          <a:p>
            <a:pPr marL="798513" lvl="2" indent="-225425">
              <a:lnSpc>
                <a:spcPct val="90000"/>
              </a:lnSpc>
            </a:pPr>
            <a:r>
              <a:rPr lang="en-US" dirty="0"/>
              <a:t>Consider range of applications: NTV, EFC, RWM, RMP, ELM pacing, etc...</a:t>
            </a:r>
          </a:p>
          <a:p>
            <a:pPr marL="573088" lvl="1">
              <a:lnSpc>
                <a:spcPct val="90000"/>
              </a:lnSpc>
            </a:pPr>
            <a:r>
              <a:rPr lang="en-US" dirty="0"/>
              <a:t>Specify required number of independent SPA channels vs. applications and requested capabilities</a:t>
            </a:r>
          </a:p>
          <a:p>
            <a:pPr>
              <a:lnSpc>
                <a:spcPct val="90000"/>
              </a:lnSpc>
            </a:pPr>
            <a:r>
              <a:rPr lang="en-US" dirty="0"/>
              <a:t>Deliverables:</a:t>
            </a:r>
          </a:p>
          <a:p>
            <a:pPr marL="573088" lvl="1">
              <a:lnSpc>
                <a:spcPct val="90000"/>
              </a:lnSpc>
            </a:pPr>
            <a:r>
              <a:rPr lang="en-US" dirty="0"/>
              <a:t>Organize summary presentation(s) on IPECOPT analysis results</a:t>
            </a:r>
          </a:p>
          <a:p>
            <a:pPr marL="573088" lvl="1">
              <a:lnSpc>
                <a:spcPct val="90000"/>
              </a:lnSpc>
            </a:pPr>
            <a:r>
              <a:rPr lang="en-US" dirty="0"/>
              <a:t>Give presentation(s) making recommendations on NCC and SPA performance requirements, gather and incorporate team input </a:t>
            </a:r>
          </a:p>
          <a:p>
            <a:pPr marL="573088" lvl="1">
              <a:lnSpc>
                <a:spcPct val="90000"/>
              </a:lnSpc>
            </a:pPr>
            <a:r>
              <a:rPr lang="en-US" dirty="0"/>
              <a:t>Generate written report (5-20pp Word file) documenting NCC and SPA requirements for use in developing engineering requirements document (GRD) to drive engineering design</a:t>
            </a:r>
          </a:p>
          <a:p>
            <a:pPr>
              <a:lnSpc>
                <a:spcPct val="90000"/>
              </a:lnSpc>
            </a:pPr>
            <a:r>
              <a:rPr lang="en-US" dirty="0"/>
              <a:t>Due dates:  </a:t>
            </a:r>
          </a:p>
          <a:p>
            <a:pPr marL="573088" lvl="1">
              <a:lnSpc>
                <a:spcPct val="90000"/>
              </a:lnSpc>
            </a:pPr>
            <a:r>
              <a:rPr lang="en-US" dirty="0"/>
              <a:t>Initial written report April 2015 if possible (no later than May)</a:t>
            </a:r>
          </a:p>
          <a:p>
            <a:pPr marL="573088" lvl="1">
              <a:lnSpc>
                <a:spcPct val="90000"/>
              </a:lnSpc>
            </a:pPr>
            <a:r>
              <a:rPr lang="en-US" dirty="0"/>
              <a:t>Consult with Project/engineers/designers as needed until implementation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8445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Coil shape and locations are largely fixed now, but inverse approach through optimization is yet 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3940884"/>
            <a:ext cx="8839200" cy="2383716"/>
          </a:xfrm>
        </p:spPr>
        <p:txBody>
          <a:bodyPr/>
          <a:lstStyle/>
          <a:p>
            <a:r>
              <a:rPr lang="en-US" sz="2200" dirty="0" smtClean="0"/>
              <a:t>Action item for group: Perform </a:t>
            </a:r>
            <a:r>
              <a:rPr lang="en-US" sz="2200" dirty="0" smtClean="0"/>
              <a:t>physics analysis to see if these </a:t>
            </a:r>
            <a:r>
              <a:rPr lang="en-US" sz="2200" dirty="0" smtClean="0"/>
              <a:t>options </a:t>
            </a:r>
            <a:r>
              <a:rPr lang="en-US" sz="2200" dirty="0" smtClean="0"/>
              <a:t>can achieve what to be expected or </a:t>
            </a:r>
            <a:r>
              <a:rPr lang="en-US" sz="2200" dirty="0" smtClean="0"/>
              <a:t>required</a:t>
            </a:r>
            <a:endParaRPr lang="en-US" sz="2200" dirty="0" smtClean="0"/>
          </a:p>
          <a:p>
            <a:pPr lvl="1"/>
            <a:r>
              <a:rPr lang="en-US" dirty="0" smtClean="0"/>
              <a:t>Should provide kA-turns and a range of frequency </a:t>
            </a:r>
            <a:r>
              <a:rPr lang="en-US" dirty="0" smtClean="0"/>
              <a:t>needed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Priority 1. Partial NCC 2x6 Odd, 2. Partial NCC 2x6 even, 3. Full NCC</a:t>
            </a: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Action item for limited group members: Optimize </a:t>
            </a:r>
            <a:r>
              <a:rPr lang="en-US" sz="2200" dirty="0" smtClean="0"/>
              <a:t>coil shape/location by performing physics analysis without constraints</a:t>
            </a:r>
          </a:p>
          <a:p>
            <a:pPr lvl="1"/>
            <a:r>
              <a:rPr lang="en-US" dirty="0" smtClean="0"/>
              <a:t>Should provide coil capability to drive optimized 3D fields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06029"/>
            <a:ext cx="2971800" cy="255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2819400" cy="243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925" y="1066800"/>
            <a:ext cx="1503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Partial NCC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2x6 Odd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8337" y="1066800"/>
            <a:ext cx="1208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Full NCC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2x12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8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486400"/>
          </a:xfrm>
        </p:spPr>
        <p:txBody>
          <a:bodyPr/>
          <a:lstStyle/>
          <a:p>
            <a:r>
              <a:rPr lang="en-US" sz="2200" dirty="0" smtClean="0"/>
              <a:t>Two equilibrium targets + </a:t>
            </a:r>
            <a:r>
              <a:rPr lang="en-US" sz="2200" dirty="0" smtClean="0"/>
              <a:t>TRANSP kinetic profiles were </a:t>
            </a:r>
            <a:r>
              <a:rPr lang="en-US" sz="2200" dirty="0" smtClean="0"/>
              <a:t>used</a:t>
            </a:r>
          </a:p>
          <a:p>
            <a:r>
              <a:rPr lang="en-US" sz="2200" dirty="0" smtClean="0"/>
              <a:t>Figures of merit were defined for EF, RWM, NTV, RMP, and analyzed using readily available tools (IPEC, PENT, VALEN3D, TRIP3D, POCA) for </a:t>
            </a:r>
            <a:r>
              <a:rPr lang="en-US" sz="2200" u="sng" dirty="0" smtClean="0"/>
              <a:t>NCC </a:t>
            </a:r>
            <a:r>
              <a:rPr lang="en-US" sz="2200" u="sng" dirty="0" smtClean="0"/>
              <a:t>alone, compared to </a:t>
            </a:r>
            <a:r>
              <a:rPr lang="en-US" sz="2200" u="sng" dirty="0" err="1" smtClean="0"/>
              <a:t>midplane</a:t>
            </a:r>
            <a:r>
              <a:rPr lang="en-US" sz="2200" u="sng" dirty="0" smtClean="0"/>
              <a:t> alone</a:t>
            </a:r>
            <a:endParaRPr lang="en-US" sz="1800" u="sng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Physics analysis with partial/full NCC options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786460"/>
              </p:ext>
            </p:extLst>
          </p:nvPr>
        </p:nvGraphicFramePr>
        <p:xfrm>
          <a:off x="304800" y="2743200"/>
          <a:ext cx="8562886" cy="34768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8158"/>
                <a:gridCol w="1198104"/>
                <a:gridCol w="1006459"/>
                <a:gridCol w="1373896"/>
                <a:gridCol w="1214141"/>
                <a:gridCol w="1222128"/>
              </a:tblGrid>
              <a:tr h="54342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Figures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Merit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Favorable values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MID</a:t>
                      </a:r>
                      <a:endParaRPr lang="en-US" sz="1600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12U</a:t>
                      </a:r>
                      <a:endParaRPr lang="en-US" sz="16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2x6-Odd</a:t>
                      </a:r>
                      <a:endParaRPr lang="en-US" sz="16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2x12</a:t>
                      </a:r>
                      <a:endParaRPr lang="en-US" sz="16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90987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EF (n=1)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</a:t>
                      </a:r>
                      <a:r>
                        <a:rPr lang="en-US" sz="16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N-R</a:t>
                      </a:r>
                      <a:endParaRPr lang="en-US" sz="1600" b="1" i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0.07</a:t>
                      </a:r>
                      <a:endParaRPr lang="en-US" sz="16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0.13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1.24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1.24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987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RWM (n=1)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</a:t>
                      </a:r>
                      <a:r>
                        <a:rPr lang="el-GR" sz="16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endParaRPr lang="en-US" sz="1600" b="1" i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1.25</a:t>
                      </a:r>
                      <a:endParaRPr lang="en-US" sz="16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1.54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1.61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1.70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NTV (n≥3)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Wide </a:t>
                      </a:r>
                      <a:r>
                        <a:rPr lang="el-GR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16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N-N</a:t>
                      </a:r>
                      <a:endParaRPr lang="en-US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lang="en-US" sz="16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1.44</a:t>
                      </a:r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~6.08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1.75</a:t>
                      </a:r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~11.33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6.38</a:t>
                      </a:r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~59.4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10">
                <a:tc rowSpan="2"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RMP (n≥3)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 F</a:t>
                      </a:r>
                      <a:r>
                        <a:rPr lang="en-US" sz="16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N-C</a:t>
                      </a:r>
                      <a:endParaRPr lang="en-US" sz="1600" b="1" i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0.25~</a:t>
                      </a:r>
                      <a:r>
                        <a:rPr lang="en-US" sz="1600" b="1" i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0.30</a:t>
                      </a:r>
                      <a:endParaRPr lang="en-US" sz="1600" b="1" i="0" dirty="0"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0.31</a:t>
                      </a:r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~1.04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0.43</a:t>
                      </a:r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~0.77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1.18</a:t>
                      </a:r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~3.53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Wide </a:t>
                      </a:r>
                      <a:r>
                        <a:rPr lang="el-GR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16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N-C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lang="en-US" sz="16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2.20</a:t>
                      </a:r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~12.3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~17.4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888</a:t>
                      </a:r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~14400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807471"/>
              </p:ext>
            </p:extLst>
          </p:nvPr>
        </p:nvGraphicFramePr>
        <p:xfrm>
          <a:off x="1715482" y="3355022"/>
          <a:ext cx="1028837" cy="53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4" imgW="1066800" imgH="558800" progId="Equation.3">
                  <p:embed/>
                </p:oleObj>
              </mc:Choice>
              <mc:Fallback>
                <p:oleObj name="Equation" r:id="rId4" imgW="10668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482" y="3355022"/>
                        <a:ext cx="1028837" cy="5378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736908"/>
              </p:ext>
            </p:extLst>
          </p:nvPr>
        </p:nvGraphicFramePr>
        <p:xfrm>
          <a:off x="1874311" y="3981026"/>
          <a:ext cx="840113" cy="445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6" imgW="812447" imgH="431613" progId="Equation.3">
                  <p:embed/>
                </p:oleObj>
              </mc:Choice>
              <mc:Fallback>
                <p:oleObj name="Equation" r:id="rId6" imgW="81244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311" y="3981026"/>
                        <a:ext cx="840113" cy="4458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90104"/>
              </p:ext>
            </p:extLst>
          </p:nvPr>
        </p:nvGraphicFramePr>
        <p:xfrm>
          <a:off x="1375036" y="5454264"/>
          <a:ext cx="1395748" cy="4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8" imgW="1422360" imgH="482400" progId="Equation.3">
                  <p:embed/>
                </p:oleObj>
              </mc:Choice>
              <mc:Fallback>
                <p:oleObj name="Equation" r:id="rId8" imgW="1422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036" y="5454264"/>
                        <a:ext cx="1395748" cy="4717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59726"/>
              </p:ext>
            </p:extLst>
          </p:nvPr>
        </p:nvGraphicFramePr>
        <p:xfrm>
          <a:off x="1336428" y="4602615"/>
          <a:ext cx="1471707" cy="458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10" imgW="1676160" imgH="482400" progId="Equation.3">
                  <p:embed/>
                </p:oleObj>
              </mc:Choice>
              <mc:Fallback>
                <p:oleObj name="Equation" r:id="rId10" imgW="1676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428" y="4602615"/>
                        <a:ext cx="1471707" cy="4582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51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Partial or Full NCC for n=1-3 error field correction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5257800" cy="5486400"/>
          </a:xfrm>
        </p:spPr>
        <p:txBody>
          <a:bodyPr/>
          <a:lstStyle/>
          <a:p>
            <a:r>
              <a:rPr lang="en-US" sz="2200" dirty="0" smtClean="0"/>
              <a:t>It was more than enough </a:t>
            </a:r>
            <a:r>
              <a:rPr lang="en-US" sz="2200" dirty="0" smtClean="0"/>
              <a:t>when </a:t>
            </a:r>
            <a:r>
              <a:rPr lang="en-US" sz="2200" dirty="0" smtClean="0"/>
              <a:t>previous </a:t>
            </a:r>
            <a:r>
              <a:rPr lang="en-US" sz="2200" dirty="0" smtClean="0"/>
              <a:t>PF5 </a:t>
            </a:r>
            <a:r>
              <a:rPr lang="en-US" sz="2200" dirty="0" smtClean="0"/>
              <a:t>coil </a:t>
            </a:r>
            <a:r>
              <a:rPr lang="en-US" sz="2200" dirty="0" smtClean="0"/>
              <a:t>errors (with 20kA) </a:t>
            </a:r>
            <a:r>
              <a:rPr lang="en-US" sz="2200" dirty="0" smtClean="0"/>
              <a:t>were assumed</a:t>
            </a:r>
          </a:p>
          <a:p>
            <a:pPr lvl="1"/>
            <a:r>
              <a:rPr lang="en-US" sz="1800" dirty="0" smtClean="0"/>
              <a:t>Needed only a few hundred A-turns in </a:t>
            </a:r>
            <a:r>
              <a:rPr lang="en-US" sz="1800" dirty="0" err="1" smtClean="0"/>
              <a:t>midplane</a:t>
            </a:r>
            <a:r>
              <a:rPr lang="en-US" sz="1800" dirty="0" smtClean="0"/>
              <a:t> coil </a:t>
            </a:r>
            <a:r>
              <a:rPr lang="en-US" sz="1800" dirty="0" smtClean="0"/>
              <a:t>or NCC </a:t>
            </a:r>
            <a:r>
              <a:rPr lang="en-US" sz="1800" dirty="0" smtClean="0"/>
              <a:t>to </a:t>
            </a:r>
            <a:r>
              <a:rPr lang="en-US" sz="1800" dirty="0" smtClean="0"/>
              <a:t>minimize PF5-driven n=3 NTVs and n=1 error field 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However, there are expectations for n=2 error field, and possibly larger n=1 error field </a:t>
            </a:r>
            <a:r>
              <a:rPr lang="en-US" sz="2200" dirty="0" smtClean="0"/>
              <a:t>in NSTX-U</a:t>
            </a:r>
            <a:endParaRPr lang="en-US" sz="2200" dirty="0" smtClean="0"/>
          </a:p>
          <a:p>
            <a:pPr lvl="1"/>
            <a:r>
              <a:rPr lang="en-US" sz="1800" dirty="0" smtClean="0"/>
              <a:t>Can any </a:t>
            </a:r>
            <a:r>
              <a:rPr lang="en-US" sz="1800" dirty="0" smtClean="0"/>
              <a:t>assessment or model </a:t>
            </a:r>
            <a:r>
              <a:rPr lang="en-US" sz="1800" dirty="0" smtClean="0"/>
              <a:t>be </a:t>
            </a:r>
            <a:r>
              <a:rPr lang="en-US" sz="1800" dirty="0" smtClean="0"/>
              <a:t>arrived in the next 2 </a:t>
            </a:r>
            <a:r>
              <a:rPr lang="en-US" sz="1800" dirty="0" smtClean="0"/>
              <a:t>months (Myer)?</a:t>
            </a:r>
          </a:p>
          <a:p>
            <a:pPr lvl="1"/>
            <a:r>
              <a:rPr lang="en-US" sz="1800" dirty="0" smtClean="0"/>
              <a:t>Need to estimate </a:t>
            </a:r>
            <a:r>
              <a:rPr lang="en-US" sz="1800" dirty="0" smtClean="0"/>
              <a:t>how </a:t>
            </a:r>
            <a:r>
              <a:rPr lang="en-US" sz="1800" dirty="0" smtClean="0"/>
              <a:t>many coils and how much </a:t>
            </a:r>
            <a:r>
              <a:rPr lang="en-US" sz="1800" dirty="0" err="1" smtClean="0"/>
              <a:t>kAt</a:t>
            </a:r>
            <a:r>
              <a:rPr lang="en-US" sz="1800" dirty="0" smtClean="0"/>
              <a:t> from </a:t>
            </a:r>
            <a:r>
              <a:rPr lang="en-US" sz="1800" dirty="0" err="1" smtClean="0"/>
              <a:t>midplane</a:t>
            </a:r>
            <a:r>
              <a:rPr lang="en-US" sz="1800" dirty="0" smtClean="0"/>
              <a:t> and NCC are needed to </a:t>
            </a:r>
            <a:r>
              <a:rPr lang="en-US" sz="1800" dirty="0" smtClean="0"/>
              <a:t>correct </a:t>
            </a:r>
            <a:r>
              <a:rPr lang="en-US" sz="1800" dirty="0" smtClean="0"/>
              <a:t>n=1-3 </a:t>
            </a:r>
            <a:r>
              <a:rPr lang="en-US" sz="1800" dirty="0" smtClean="0"/>
              <a:t>simultaneously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pic>
        <p:nvPicPr>
          <p:cNvPr id="7" name="Picture 6" descr="Screen Shot 2015-01-29 at 5.3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0000"/>
            <a:ext cx="3072761" cy="2514600"/>
          </a:xfrm>
          <a:prstGeom prst="rect">
            <a:avLst/>
          </a:prstGeom>
        </p:spPr>
      </p:pic>
      <p:pic>
        <p:nvPicPr>
          <p:cNvPr id="8" name="Picture 7" descr="Screen Shot 2015-01-29 at 6.22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200"/>
            <a:ext cx="3508868" cy="2163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6863" y="1018401"/>
            <a:ext cx="1350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Each by 1kAt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523043"/>
            <a:ext cx="2808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Present PF5 filamentary model</a:t>
            </a:r>
            <a:endParaRPr lang="en-US" sz="1400" i="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8382000" y="2573162"/>
            <a:ext cx="0" cy="990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7709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RWM active control capability with partial/full NCC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8839200" cy="5486400"/>
          </a:xfrm>
        </p:spPr>
        <p:txBody>
          <a:bodyPr/>
          <a:lstStyle/>
          <a:p>
            <a:r>
              <a:rPr lang="en-US" sz="2200" dirty="0" smtClean="0"/>
              <a:t>VALEN3D showed enhanced RWM control capability by NCC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000" dirty="0" smtClean="0"/>
              <a:t>Extended </a:t>
            </a:r>
            <a:r>
              <a:rPr lang="en-US" sz="2000" dirty="0" smtClean="0"/>
              <a:t>RWM </a:t>
            </a:r>
            <a:r>
              <a:rPr lang="en-US" sz="2000" dirty="0" smtClean="0"/>
              <a:t>control analysis with new sensors </a:t>
            </a:r>
            <a:r>
              <a:rPr lang="en-US" sz="2000" dirty="0" smtClean="0"/>
              <a:t>are underway</a:t>
            </a:r>
            <a:endParaRPr lang="en-US" sz="2000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7649"/>
            <a:ext cx="2380862" cy="18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322772" y="3271267"/>
            <a:ext cx="2401628" cy="1863797"/>
            <a:chOff x="4953000" y="1252954"/>
            <a:chExt cx="3906838" cy="303192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52954"/>
              <a:ext cx="3906838" cy="303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" name="Straight Connector 29"/>
            <p:cNvCxnSpPr/>
            <p:nvPr/>
          </p:nvCxnSpPr>
          <p:spPr bwMode="auto">
            <a:xfrm>
              <a:off x="7065025" y="3792960"/>
              <a:ext cx="0" cy="304800"/>
            </a:xfrm>
            <a:prstGeom prst="line">
              <a:avLst/>
            </a:prstGeom>
            <a:noFill/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6" y="1775716"/>
            <a:ext cx="1088844" cy="113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04" y="1794765"/>
            <a:ext cx="1017996" cy="113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85241"/>
            <a:ext cx="1047995" cy="111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766190"/>
            <a:ext cx="1056132" cy="111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10962"/>
            <a:ext cx="2232134" cy="215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32497"/>
            <a:ext cx="2362200" cy="189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282120" y="1466073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2x6-Odd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71189" y="14478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2x12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9945" y="147559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12U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2840" y="1456549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Midplane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654" y="2962275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0000FF"/>
                </a:solidFill>
              </a:rPr>
              <a:t>N</a:t>
            </a:r>
            <a:r>
              <a:rPr lang="en-US" sz="1400" i="0" dirty="0" smtClean="0">
                <a:solidFill>
                  <a:srgbClr val="0000FF"/>
                </a:solidFill>
              </a:rPr>
              <a:t> = 4.9 ; </a:t>
            </a:r>
            <a:r>
              <a:rPr lang="en-US" sz="1400" dirty="0" err="1" smtClean="0">
                <a:solidFill>
                  <a:srgbClr val="0000FF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0000FF"/>
                </a:solidFill>
              </a:rPr>
              <a:t> = 1.25</a:t>
            </a:r>
            <a:endParaRPr lang="en-US" sz="1400" i="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71913" y="2971800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FF0000"/>
                </a:solidFill>
              </a:rPr>
              <a:t>N</a:t>
            </a:r>
            <a:r>
              <a:rPr lang="en-US" sz="1400" i="0" dirty="0" smtClean="0">
                <a:solidFill>
                  <a:srgbClr val="FF0000"/>
                </a:solidFill>
              </a:rPr>
              <a:t> = 6.1 ; </a:t>
            </a:r>
            <a:r>
              <a:rPr lang="en-US" sz="1400" dirty="0" err="1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FF0000"/>
                </a:solidFill>
              </a:rPr>
              <a:t> = 1.54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1713" y="2971800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FF0000"/>
                </a:solidFill>
              </a:rPr>
              <a:t>N</a:t>
            </a:r>
            <a:r>
              <a:rPr lang="en-US" sz="1400" i="0" dirty="0" smtClean="0">
                <a:solidFill>
                  <a:srgbClr val="FF0000"/>
                </a:solidFill>
              </a:rPr>
              <a:t> = 6.3 ; </a:t>
            </a:r>
            <a:r>
              <a:rPr lang="en-US" sz="1400" dirty="0" err="1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FF0000"/>
                </a:solidFill>
              </a:rPr>
              <a:t> = 1.61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15313" y="2971800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FF0000"/>
                </a:solidFill>
              </a:rPr>
              <a:t>N</a:t>
            </a:r>
            <a:r>
              <a:rPr lang="en-US" sz="1400" i="0" dirty="0" smtClean="0">
                <a:solidFill>
                  <a:srgbClr val="FF0000"/>
                </a:solidFill>
              </a:rPr>
              <a:t> = 6.6 ; </a:t>
            </a:r>
            <a:r>
              <a:rPr lang="en-US" sz="1400" dirty="0" err="1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FF0000"/>
                </a:solidFill>
              </a:rPr>
              <a:t> = 1.70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10735" y="5867400"/>
            <a:ext cx="5709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Will presented by S. </a:t>
            </a:r>
            <a:r>
              <a:rPr lang="en-US" sz="2000" dirty="0" err="1" smtClean="0"/>
              <a:t>Sabbagh</a:t>
            </a:r>
            <a:r>
              <a:rPr lang="en-US" sz="2000" dirty="0" smtClean="0"/>
              <a:t> in this meeting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111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High</a:t>
            </a:r>
            <a:r>
              <a:rPr lang="en-US" sz="2800" dirty="0" smtClean="0"/>
              <a:t>-β </a:t>
            </a:r>
            <a:r>
              <a:rPr lang="en-US" sz="2800" dirty="0" smtClean="0"/>
              <a:t>plasma </a:t>
            </a:r>
            <a:r>
              <a:rPr lang="en-US" sz="2800" dirty="0" smtClean="0"/>
              <a:t>response analysis with </a:t>
            </a:r>
            <a:r>
              <a:rPr lang="en-US" sz="2800" dirty="0" smtClean="0"/>
              <a:t>kinetic effects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5486400" cy="5486400"/>
          </a:xfrm>
        </p:spPr>
        <p:txBody>
          <a:bodyPr/>
          <a:lstStyle/>
          <a:p>
            <a:r>
              <a:rPr lang="en-US" sz="2200" dirty="0" smtClean="0"/>
              <a:t>For IPEC modeling, target was chosen below no-wall limit, as ideal model is quantitatively unreliable beyond the stability </a:t>
            </a:r>
            <a:r>
              <a:rPr lang="en-US" sz="2200" dirty="0" smtClean="0"/>
              <a:t>limit</a:t>
            </a:r>
          </a:p>
          <a:p>
            <a:pPr lvl="1"/>
            <a:r>
              <a:rPr lang="en-US" sz="1800" dirty="0" smtClean="0"/>
              <a:t>For n=1, target β</a:t>
            </a:r>
            <a:r>
              <a:rPr lang="en-US" sz="1800" baseline="-25000" dirty="0" smtClean="0"/>
              <a:t>N</a:t>
            </a:r>
            <a:r>
              <a:rPr lang="en-US" sz="1800" dirty="0" smtClean="0"/>
              <a:t> = 2.5</a:t>
            </a:r>
          </a:p>
          <a:p>
            <a:pPr lvl="1"/>
            <a:r>
              <a:rPr lang="en-US" sz="1800" dirty="0" smtClean="0"/>
              <a:t>For n&gt;1, target β</a:t>
            </a:r>
            <a:r>
              <a:rPr lang="en-US" sz="1800" baseline="-25000" dirty="0" smtClean="0"/>
              <a:t>N</a:t>
            </a:r>
            <a:r>
              <a:rPr lang="en-US" sz="1800" dirty="0" smtClean="0"/>
              <a:t> = 3.4</a:t>
            </a:r>
            <a:endParaRPr lang="en-US" sz="1800" dirty="0" smtClean="0"/>
          </a:p>
          <a:p>
            <a:endParaRPr lang="en-US" sz="2200" dirty="0"/>
          </a:p>
          <a:p>
            <a:r>
              <a:rPr lang="en-US" sz="2200" dirty="0" smtClean="0"/>
              <a:t>This relied upon the </a:t>
            </a:r>
            <a:r>
              <a:rPr lang="en-US" sz="2200" dirty="0" smtClean="0"/>
              <a:t>assumption on the rigid dominant </a:t>
            </a:r>
            <a:r>
              <a:rPr lang="en-US" sz="2200" dirty="0" smtClean="0"/>
              <a:t>response mode, but recently it was shown that kinetic effects can significantly change the mode structure</a:t>
            </a:r>
          </a:p>
          <a:p>
            <a:pPr lvl="1"/>
            <a:r>
              <a:rPr lang="en-US" sz="1800" dirty="0" smtClean="0"/>
              <a:t>Investigation of kinetic plasma response in high</a:t>
            </a:r>
            <a:r>
              <a:rPr lang="en-US" sz="1800" dirty="0" smtClean="0"/>
              <a:t>-β </a:t>
            </a:r>
            <a:r>
              <a:rPr lang="en-US" sz="1800" dirty="0" smtClean="0"/>
              <a:t>targets will be important especially for lower n (n=1)</a:t>
            </a:r>
          </a:p>
          <a:p>
            <a:endParaRPr lang="en-US" sz="2200" b="1" u="sng" dirty="0">
              <a:solidFill>
                <a:srgbClr val="006600"/>
              </a:solidFill>
            </a:endParaRPr>
          </a:p>
          <a:p>
            <a:endParaRPr lang="en-US" sz="2200" b="1" u="sng" dirty="0" smtClean="0">
              <a:solidFill>
                <a:srgbClr val="006600"/>
              </a:solidFill>
            </a:endParaRPr>
          </a:p>
          <a:p>
            <a:endParaRPr lang="en-US" sz="1600" b="1" u="sng" dirty="0" smtClean="0">
              <a:solidFill>
                <a:srgbClr val="006600"/>
              </a:solidFill>
            </a:endParaRPr>
          </a:p>
        </p:txBody>
      </p:sp>
      <p:pic>
        <p:nvPicPr>
          <p:cNvPr id="3" name="Picture 2" descr="Screen Shot 2015-01-29 at 5.38.4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1" r="40578"/>
          <a:stretch/>
        </p:blipFill>
        <p:spPr>
          <a:xfrm>
            <a:off x="5638800" y="1295400"/>
            <a:ext cx="2931958" cy="3657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6781800" y="1066800"/>
            <a:ext cx="0" cy="38862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19800" y="4953000"/>
            <a:ext cx="956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=1 limit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353300" y="1066800"/>
            <a:ext cx="0" cy="38862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162800" y="4953000"/>
            <a:ext cx="956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n&gt;1 limit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0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MARS-K </a:t>
            </a:r>
            <a:r>
              <a:rPr lang="en-US" sz="2800" dirty="0" smtClean="0"/>
              <a:t>shows fluid </a:t>
            </a:r>
            <a:r>
              <a:rPr lang="en-US" sz="2800" dirty="0"/>
              <a:t>and </a:t>
            </a:r>
            <a:r>
              <a:rPr lang="en-US" sz="2800" dirty="0" smtClean="0"/>
              <a:t>kinetic plasma response to NCC can be </a:t>
            </a:r>
            <a:r>
              <a:rPr lang="en-US" sz="2800" dirty="0" smtClean="0"/>
              <a:t>substantially </a:t>
            </a:r>
            <a:r>
              <a:rPr lang="en-US" sz="2800" dirty="0" smtClean="0"/>
              <a:t>different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4953000" cy="2569284"/>
          </a:xfrm>
        </p:spPr>
        <p:txBody>
          <a:bodyPr/>
          <a:lstStyle/>
          <a:p>
            <a:r>
              <a:rPr lang="en-US" sz="2000" dirty="0" smtClean="0"/>
              <a:t>MARS-K </a:t>
            </a:r>
            <a:r>
              <a:rPr lang="en-US" sz="2000" dirty="0" smtClean="0"/>
              <a:t>test for </a:t>
            </a:r>
            <a:r>
              <a:rPr lang="en-US" sz="2000" dirty="0" smtClean="0"/>
              <a:t>NSTX+NCC (240 phasing with 30kHz) shows strong up-down asymmetric modification of </a:t>
            </a:r>
            <a:r>
              <a:rPr lang="en-US" sz="2000" dirty="0" err="1" smtClean="0"/>
              <a:t>eigenmode</a:t>
            </a:r>
            <a:r>
              <a:rPr lang="en-US" sz="2000" dirty="0" smtClean="0"/>
              <a:t> </a:t>
            </a:r>
            <a:r>
              <a:rPr lang="en-US" sz="2000" dirty="0" smtClean="0"/>
              <a:t>structure</a:t>
            </a:r>
          </a:p>
          <a:p>
            <a:r>
              <a:rPr lang="en-US" sz="2000" dirty="0" smtClean="0"/>
              <a:t>Will be extended to NSTX-U high-β targets + NCC, at least for n=1(Wang)</a:t>
            </a:r>
            <a:endParaRPr lang="en-US" sz="2000" dirty="0" smtClean="0"/>
          </a:p>
          <a:p>
            <a:endParaRPr lang="en-US" sz="2200" b="1" u="sng" dirty="0" smtClean="0">
              <a:solidFill>
                <a:srgbClr val="006600"/>
              </a:solidFill>
            </a:endParaRPr>
          </a:p>
          <a:p>
            <a:endParaRPr lang="en-US" sz="2200" b="1" u="sng" dirty="0" smtClean="0">
              <a:solidFill>
                <a:srgbClr val="006600"/>
              </a:solidFill>
            </a:endParaRPr>
          </a:p>
          <a:p>
            <a:endParaRPr lang="en-US" sz="1600" b="1" u="sng" dirty="0" smtClean="0">
              <a:solidFill>
                <a:srgbClr val="006600"/>
              </a:solidFill>
            </a:endParaRPr>
          </a:p>
        </p:txBody>
      </p:sp>
      <p:pic>
        <p:nvPicPr>
          <p:cNvPr id="6" name="Picture 5" descr="Screen Shot 2015-01-29 at 5.52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3244775" cy="2895600"/>
          </a:xfrm>
          <a:prstGeom prst="rect">
            <a:avLst/>
          </a:prstGeom>
        </p:spPr>
      </p:pic>
      <p:pic>
        <p:nvPicPr>
          <p:cNvPr id="7" name="Picture 5" descr="C:\Users\ZR\SkyDrive\work\work\workspace 2015\data\FIRST DISPLACEMENT\kt_r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28" y="3982718"/>
            <a:ext cx="184740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ZR\SkyDrive\work\work\workspace 2015\data\FIRST DISPLACEMENT\fluid_r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75" y="3993785"/>
            <a:ext cx="184740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ZR\SkyDrive\work\work\workspace 2015\data\FIRST DISPLACEMENT\kt_rot=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33" y="1238924"/>
            <a:ext cx="184740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ZR\SkyDrive\work\work\workspace 2015\data\FIRST DISPLACEMENT\fluid_rot=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75" y="1260210"/>
            <a:ext cx="186006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22049" y="3811161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CC00FF"/>
                </a:solidFill>
              </a:rPr>
              <a:t>Kinetic + Rotation</a:t>
            </a:r>
            <a:endParaRPr lang="en-US" i="0" dirty="0">
              <a:solidFill>
                <a:srgbClr val="CC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7483" y="3813558"/>
            <a:ext cx="1356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Fluid + Rotation</a:t>
            </a:r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3071" y="1061760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rgbClr val="00CCFF"/>
                </a:solidFill>
              </a:rPr>
              <a:t>Kinetic+ROT</a:t>
            </a:r>
            <a:r>
              <a:rPr lang="en-US" i="0" dirty="0" smtClean="0">
                <a:solidFill>
                  <a:srgbClr val="00CCFF"/>
                </a:solidFill>
              </a:rPr>
              <a:t>=0</a:t>
            </a:r>
            <a:endParaRPr lang="en-US" i="0" dirty="0">
              <a:solidFill>
                <a:srgbClr val="00CC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1781" y="1063887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chemeClr val="accent2"/>
                </a:solidFill>
              </a:rPr>
              <a:t>Fluid+ROT</a:t>
            </a:r>
            <a:r>
              <a:rPr lang="en-US" i="0" dirty="0" smtClean="0">
                <a:solidFill>
                  <a:schemeClr val="accent2"/>
                </a:solidFill>
              </a:rPr>
              <a:t>=0</a:t>
            </a:r>
            <a:endParaRPr lang="en-US" i="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4458" y="860307"/>
            <a:ext cx="2642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0" dirty="0" smtClean="0">
                <a:solidFill>
                  <a:srgbClr val="FF0000"/>
                </a:solidFill>
              </a:rPr>
              <a:t>Normal displacement (</a:t>
            </a:r>
            <a:r>
              <a:rPr lang="en-US" sz="1500" i="0" dirty="0" err="1" smtClean="0">
                <a:solidFill>
                  <a:srgbClr val="FF0000"/>
                </a:solidFill>
              </a:rPr>
              <a:t>a.u</a:t>
            </a:r>
            <a:r>
              <a:rPr lang="en-US" sz="1500" i="0" dirty="0" smtClean="0">
                <a:solidFill>
                  <a:srgbClr val="FF0000"/>
                </a:solidFill>
              </a:rPr>
              <a:t>.)</a:t>
            </a:r>
            <a:endParaRPr lang="en-US" sz="1500" i="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200400"/>
            <a:ext cx="1862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 err="1" smtClean="0">
                <a:solidFill>
                  <a:srgbClr val="000000"/>
                </a:solidFill>
              </a:rPr>
              <a:t>NSTX+midplane</a:t>
            </a:r>
            <a:r>
              <a:rPr lang="en-US" sz="1400" i="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400" i="0" dirty="0" smtClean="0">
                <a:solidFill>
                  <a:srgbClr val="000000"/>
                </a:solidFill>
              </a:rPr>
              <a:t>(APS talk by Wang)</a:t>
            </a:r>
            <a:endParaRPr lang="en-US" sz="1400" i="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3657600"/>
            <a:ext cx="148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000000"/>
                </a:solidFill>
              </a:rPr>
              <a:t>NSTX+NCC</a:t>
            </a:r>
            <a:endParaRPr lang="en-US" sz="1800" i="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733800" y="4038600"/>
            <a:ext cx="12954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4593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952750" cy="282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ELM stability analysis for 3D equilibrium by NCC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12116"/>
            <a:ext cx="5791200" cy="5388684"/>
          </a:xfrm>
        </p:spPr>
        <p:txBody>
          <a:bodyPr/>
          <a:lstStyle/>
          <a:p>
            <a:r>
              <a:rPr lang="en-US" sz="2200" dirty="0" err="1"/>
              <a:t>Midplane</a:t>
            </a:r>
            <a:r>
              <a:rPr lang="en-US" sz="2200" dirty="0"/>
              <a:t> coil applications in NSTX showed strong ELM triggering and </a:t>
            </a:r>
            <a:r>
              <a:rPr lang="en-US" sz="2200" dirty="0" smtClean="0"/>
              <a:t>pacing</a:t>
            </a:r>
          </a:p>
          <a:p>
            <a:endParaRPr lang="en-US" sz="2200" dirty="0"/>
          </a:p>
          <a:p>
            <a:r>
              <a:rPr lang="en-US" sz="2200" dirty="0" smtClean="0"/>
              <a:t>VMEC+COBRA analysis for NSTX-U shows NCCs may significantly increase this capability</a:t>
            </a:r>
          </a:p>
          <a:p>
            <a:pPr lvl="1"/>
            <a:r>
              <a:rPr lang="en-US" sz="1800" dirty="0" smtClean="0"/>
              <a:t>NCCs can broaden ballooning unstable region by ~30% compared to </a:t>
            </a:r>
            <a:r>
              <a:rPr lang="en-US" sz="1800" dirty="0" err="1" smtClean="0"/>
              <a:t>midplane</a:t>
            </a:r>
            <a:r>
              <a:rPr lang="en-US" sz="1800" dirty="0" smtClean="0"/>
              <a:t> coils or 2D (benchmarked with BALL)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Can this analysis be extended to partial NCC, or up-down asymmetric NCC applications, with relative phasing between upper and lower coils? (</a:t>
            </a:r>
            <a:r>
              <a:rPr lang="en-US" sz="2200" dirty="0" err="1" smtClean="0"/>
              <a:t>Canik</a:t>
            </a:r>
            <a:r>
              <a:rPr lang="en-US" sz="2200" dirty="0" smtClean="0"/>
              <a:t>)</a:t>
            </a:r>
          </a:p>
          <a:p>
            <a:endParaRPr lang="en-US" sz="2200" b="1" u="sng" dirty="0">
              <a:solidFill>
                <a:srgbClr val="006600"/>
              </a:solidFill>
            </a:endParaRPr>
          </a:p>
          <a:p>
            <a:endParaRPr lang="en-US" sz="2200" b="1" u="sng" dirty="0" smtClean="0">
              <a:solidFill>
                <a:srgbClr val="006600"/>
              </a:solidFill>
            </a:endParaRPr>
          </a:p>
          <a:p>
            <a:endParaRPr lang="en-US" sz="1600" b="1" u="sng" dirty="0" smtClean="0">
              <a:solidFill>
                <a:srgbClr val="0066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68359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58050" y="4528825"/>
            <a:ext cx="125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Increased ELM instability by NCC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3402" y="1076325"/>
            <a:ext cx="2795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Full NCC n=3 (Up-down symmetric)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5099" y="3688259"/>
            <a:ext cx="16287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i="0" dirty="0" smtClean="0">
                <a:solidFill>
                  <a:schemeClr val="tx1"/>
                </a:solidFill>
              </a:rPr>
              <a:t>2D</a:t>
            </a:r>
          </a:p>
          <a:p>
            <a:r>
              <a:rPr lang="en-US" sz="1100" i="0" dirty="0" smtClean="0">
                <a:solidFill>
                  <a:srgbClr val="FF0000"/>
                </a:solidFill>
              </a:rPr>
              <a:t>NCC n=3 1kAt</a:t>
            </a:r>
          </a:p>
          <a:p>
            <a:r>
              <a:rPr lang="en-US" sz="1100" i="0" dirty="0" err="1" smtClean="0"/>
              <a:t>Midplane</a:t>
            </a:r>
            <a:r>
              <a:rPr lang="en-US" sz="1100" i="0" dirty="0" smtClean="0"/>
              <a:t> n=3 2kAt</a:t>
            </a:r>
          </a:p>
          <a:p>
            <a:r>
              <a:rPr lang="en-US" sz="1100" i="0" dirty="0" smtClean="0">
                <a:solidFill>
                  <a:srgbClr val="006600"/>
                </a:solidFill>
              </a:rPr>
              <a:t>2D 1.1*Pressure</a:t>
            </a:r>
            <a:endParaRPr lang="en-US" sz="1100" i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5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129855</TotalTime>
  <Words>1534</Words>
  <Application>Microsoft Macintosh PowerPoint</Application>
  <PresentationFormat>On-screen Show (4:3)</PresentationFormat>
  <Paragraphs>301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Blank Presentation</vt:lpstr>
      <vt:lpstr>Equation</vt:lpstr>
      <vt:lpstr>PowerPoint Presentation</vt:lpstr>
      <vt:lpstr>NCC WG goals and deliverables</vt:lpstr>
      <vt:lpstr>Coil shape and locations are largely fixed now, but inverse approach through optimization is yet on</vt:lpstr>
      <vt:lpstr>Physics analysis with partial/full NCC options</vt:lpstr>
      <vt:lpstr>Partial or Full NCC for n=1-3 error field correction</vt:lpstr>
      <vt:lpstr>RWM active control capability with partial/full NCC</vt:lpstr>
      <vt:lpstr>High-β plasma response analysis with kinetic effects </vt:lpstr>
      <vt:lpstr>MARS-K shows fluid and kinetic plasma response to NCC can be substantially different</vt:lpstr>
      <vt:lpstr>ELM stability analysis for 3D equilibrium by NCC</vt:lpstr>
      <vt:lpstr>RMP characteristics beyond vacuum Chirikov</vt:lpstr>
      <vt:lpstr>Particle, heat, and fast ion transport by NCC</vt:lpstr>
      <vt:lpstr>Coil optimization for NTV and RMP characteristics</vt:lpstr>
      <vt:lpstr>Discussion and action items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Jong-Kyu Park</cp:lastModifiedBy>
  <cp:revision>13420</cp:revision>
  <cp:lastPrinted>2013-01-22T13:55:06Z</cp:lastPrinted>
  <dcterms:created xsi:type="dcterms:W3CDTF">2003-10-01T16:23:57Z</dcterms:created>
  <dcterms:modified xsi:type="dcterms:W3CDTF">2015-01-30T19:32:03Z</dcterms:modified>
</cp:coreProperties>
</file>