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1231" r:id="rId2"/>
    <p:sldId id="1230" r:id="rId3"/>
    <p:sldId id="1233" r:id="rId4"/>
    <p:sldId id="1232" r:id="rId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00"/>
    <a:srgbClr val="9999FF"/>
    <a:srgbClr val="FF0000"/>
    <a:srgbClr val="00CC66"/>
    <a:srgbClr val="FF9933"/>
    <a:srgbClr val="FFCC00"/>
    <a:srgbClr val="FF33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01" autoAdjust="0"/>
    <p:restoredTop sz="94558" autoAdjust="0"/>
  </p:normalViewPr>
  <p:slideViewPr>
    <p:cSldViewPr>
      <p:cViewPr>
        <p:scale>
          <a:sx n="100" d="100"/>
          <a:sy n="100" d="100"/>
        </p:scale>
        <p:origin x="-1456" y="-424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56356A8-B289-41CA-8757-CF23C3BBF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24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06A292B-CF9A-4BF8-90E5-A63A94F93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39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89FE5-5556-4EEB-B678-18AC27849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539750" cy="18256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+mn-cs"/>
              </a:rPr>
              <a:t>NSTX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CA1B789A-53F4-4066-B156-291A9BDCC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629400"/>
            <a:ext cx="54864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" i="0" dirty="0">
                <a:cs typeface="+mn-cs"/>
              </a:rPr>
              <a:t>Meeting name – abbreviated presentation title,  abbreviated author name  (??/??/20??)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Goals of NSTX Advanced Scenario and Control TSG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953000"/>
          </a:xfrm>
        </p:spPr>
        <p:txBody>
          <a:bodyPr/>
          <a:lstStyle/>
          <a:p>
            <a:r>
              <a:rPr lang="en-US" sz="2000" dirty="0" smtClean="0"/>
              <a:t>Study, implement, optimize </a:t>
            </a:r>
            <a:r>
              <a:rPr lang="en-US" sz="2000" dirty="0" err="1" smtClean="0"/>
              <a:t>axisymmetric</a:t>
            </a:r>
            <a:r>
              <a:rPr lang="en-US" sz="2000" dirty="0" smtClean="0"/>
              <a:t> control techniques.</a:t>
            </a:r>
          </a:p>
          <a:p>
            <a:pPr lvl="1"/>
            <a:r>
              <a:rPr lang="en-US" sz="1800" dirty="0" smtClean="0"/>
              <a:t>Kinetic and magnetic profiles.</a:t>
            </a:r>
          </a:p>
          <a:p>
            <a:pPr lvl="1"/>
            <a:r>
              <a:rPr lang="en-US" sz="1800" dirty="0" smtClean="0"/>
              <a:t>Boundary and </a:t>
            </a:r>
            <a:r>
              <a:rPr lang="en-US" sz="1800" dirty="0" err="1" smtClean="0"/>
              <a:t>divertor</a:t>
            </a:r>
            <a:r>
              <a:rPr lang="en-US" sz="1800" dirty="0" smtClean="0"/>
              <a:t> magnetic geometry control.</a:t>
            </a:r>
          </a:p>
          <a:p>
            <a:pPr lvl="1"/>
            <a:r>
              <a:rPr lang="en-US" sz="1800" dirty="0" smtClean="0"/>
              <a:t>Vertical position control.</a:t>
            </a:r>
          </a:p>
          <a:p>
            <a:r>
              <a:rPr lang="en-US" sz="2000" dirty="0" smtClean="0"/>
              <a:t>Combine various tools developed in other </a:t>
            </a:r>
            <a:r>
              <a:rPr lang="en-US" sz="2000" dirty="0" err="1" smtClean="0"/>
              <a:t>TSGs</a:t>
            </a:r>
            <a:r>
              <a:rPr lang="en-US" sz="2000" dirty="0" smtClean="0"/>
              <a:t> into integrated scenarios.</a:t>
            </a:r>
          </a:p>
          <a:p>
            <a:pPr lvl="1"/>
            <a:r>
              <a:rPr lang="en-US" sz="1800" dirty="0" smtClean="0"/>
              <a:t>For instance, ELM pacing </a:t>
            </a:r>
            <a:r>
              <a:rPr lang="en-US" sz="1800" dirty="0" err="1" smtClean="0"/>
              <a:t>XPs</a:t>
            </a:r>
            <a:r>
              <a:rPr lang="en-US" sz="1800" dirty="0" smtClean="0"/>
              <a:t> targeting density control were in ASC.</a:t>
            </a:r>
          </a:p>
          <a:p>
            <a:pPr lvl="1"/>
            <a:r>
              <a:rPr lang="en-US" sz="1800" dirty="0" smtClean="0"/>
              <a:t>Impurity control for scenario development in FY-10.</a:t>
            </a:r>
          </a:p>
          <a:p>
            <a:r>
              <a:rPr lang="en-US" sz="2000" dirty="0" smtClean="0"/>
              <a:t>High non-inductive fraction under NB heating has been in ASC.</a:t>
            </a:r>
          </a:p>
          <a:p>
            <a:pPr lvl="1"/>
            <a:r>
              <a:rPr lang="en-US" sz="1800" dirty="0" smtClean="0"/>
              <a:t>Typically coupled with optimization to high-</a:t>
            </a:r>
            <a:r>
              <a:rPr lang="en-US" sz="1800" dirty="0" err="1" smtClean="0">
                <a:latin typeface="Symbol" charset="2"/>
                <a:cs typeface="Symbol" charset="2"/>
              </a:rPr>
              <a:t>k</a:t>
            </a:r>
            <a:r>
              <a:rPr lang="en-US" sz="1800" dirty="0" smtClean="0">
                <a:latin typeface="Symbol" charset="2"/>
                <a:cs typeface="Symbol" charset="2"/>
              </a:rPr>
              <a:t>.</a:t>
            </a:r>
          </a:p>
          <a:p>
            <a:pPr lvl="1"/>
            <a:r>
              <a:rPr lang="en-US" sz="1800" dirty="0" smtClean="0">
                <a:latin typeface="Arial"/>
                <a:cs typeface="Arial"/>
              </a:rPr>
              <a:t>NBCD is ASC, but details of fast ion transport &amp; redistribution are WEP</a:t>
            </a:r>
          </a:p>
          <a:p>
            <a:pPr lvl="1"/>
            <a:r>
              <a:rPr lang="en-US" sz="1800" dirty="0" smtClean="0"/>
              <a:t>However</a:t>
            </a:r>
          </a:p>
          <a:p>
            <a:pPr lvl="2"/>
            <a:r>
              <a:rPr lang="en-US" sz="1600" dirty="0" smtClean="0"/>
              <a:t>RF CD and low-current 100% NI scenarios with HHFW H&amp;CD have historically been in WEP TSG.</a:t>
            </a:r>
          </a:p>
          <a:p>
            <a:pPr lvl="2"/>
            <a:r>
              <a:rPr lang="en-US" sz="1600" dirty="0" smtClean="0"/>
              <a:t>Maximization of </a:t>
            </a:r>
            <a:r>
              <a:rPr lang="en-US" sz="1600" dirty="0" err="1" smtClean="0">
                <a:latin typeface="Symbol" charset="2"/>
                <a:cs typeface="Symbol" charset="2"/>
              </a:rPr>
              <a:t>b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 part of ASC, but more in MS.	</a:t>
            </a:r>
          </a:p>
          <a:p>
            <a:r>
              <a:rPr lang="en-US" sz="2000" dirty="0" smtClean="0"/>
              <a:t>Discharge development for the NSTX team (sometimes).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906869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660066"/>
                </a:solidFill>
              </a:rPr>
              <a:t>NSTX ASC research was always cross-cutting, and will be even more so in NSTX-Upgrade</a:t>
            </a:r>
            <a:endParaRPr lang="en-US" sz="18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Overarching Theory/Modeling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1: Need advanced control algorithms for boundary shape, </a:t>
            </a:r>
            <a:r>
              <a:rPr lang="en-US" dirty="0" err="1" smtClean="0"/>
              <a:t>divertor</a:t>
            </a:r>
            <a:r>
              <a:rPr lang="en-US" dirty="0" smtClean="0"/>
              <a:t> geometry, kinetic and magnetic profiles, and </a:t>
            </a:r>
            <a:r>
              <a:rPr lang="en-US" dirty="0" err="1" smtClean="0"/>
              <a:t>divertor</a:t>
            </a:r>
            <a:r>
              <a:rPr lang="en-US" dirty="0" smtClean="0"/>
              <a:t> heat fluxes. </a:t>
            </a:r>
          </a:p>
          <a:p>
            <a:pPr lvl="1"/>
            <a:r>
              <a:rPr lang="en-US" dirty="0" smtClean="0"/>
              <a:t>Should include actuator dynamics &amp; saturation.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2: In order to tune those control algorithms, need integrated codes with fast, benchmarked models for how sources of particles, momentum, heat and current modify the kinetic and magnetic profiles and free-boundary equilibrium.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#1: Models for Scenario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334000"/>
          </a:xfrm>
        </p:spPr>
        <p:txBody>
          <a:bodyPr/>
          <a:lstStyle/>
          <a:p>
            <a:r>
              <a:rPr lang="en-US" sz="2000" dirty="0" smtClean="0"/>
              <a:t>NBCD with *AE modes</a:t>
            </a:r>
          </a:p>
          <a:p>
            <a:pPr lvl="1"/>
            <a:r>
              <a:rPr lang="en-US" sz="1600" dirty="0" smtClean="0"/>
              <a:t>In the absence of low-</a:t>
            </a:r>
            <a:r>
              <a:rPr lang="en-US" sz="1600" dirty="0" err="1" smtClean="0"/>
              <a:t>f</a:t>
            </a:r>
            <a:r>
              <a:rPr lang="en-US" sz="1600" dirty="0" smtClean="0"/>
              <a:t> MHD, the neutral beam drive current is apparently classical. </a:t>
            </a:r>
          </a:p>
          <a:p>
            <a:pPr lvl="1"/>
            <a:r>
              <a:rPr lang="en-US" sz="1600" dirty="0" smtClean="0"/>
              <a:t>At higher values of </a:t>
            </a:r>
            <a:r>
              <a:rPr lang="en-US" sz="1600" dirty="0" err="1" smtClean="0">
                <a:latin typeface="Symbol" charset="2"/>
                <a:cs typeface="Symbol" charset="2"/>
              </a:rPr>
              <a:t>b</a:t>
            </a:r>
            <a:r>
              <a:rPr lang="en-US" sz="1600" baseline="-25000" dirty="0" err="1" smtClean="0"/>
              <a:t>fast</a:t>
            </a:r>
            <a:r>
              <a:rPr lang="en-US" sz="1600" dirty="0" smtClean="0"/>
              <a:t>, *AE modes can lead to redistribution/modification of the fast ion distribution. </a:t>
            </a:r>
          </a:p>
          <a:p>
            <a:pPr lvl="1"/>
            <a:r>
              <a:rPr lang="en-US" sz="1600" dirty="0" smtClean="0"/>
              <a:t>Theory is needed for when these modes will turn on, and what their effect on the pressure &amp; current profile will be.</a:t>
            </a:r>
          </a:p>
          <a:p>
            <a:pPr lvl="1"/>
            <a:r>
              <a:rPr lang="en-US" sz="1600" dirty="0" smtClean="0"/>
              <a:t>Need measurements of fast ion distribution (FIDA, neutrons, </a:t>
            </a:r>
            <a:r>
              <a:rPr lang="en-US" sz="1600" dirty="0" err="1" smtClean="0"/>
              <a:t>ssNPA</a:t>
            </a:r>
            <a:r>
              <a:rPr lang="en-US" sz="1600" dirty="0" smtClean="0"/>
              <a:t>, fusion product detector) and NBCD profile for comparison.</a:t>
            </a:r>
            <a:endParaRPr lang="en-US" dirty="0" smtClean="0"/>
          </a:p>
          <a:p>
            <a:r>
              <a:rPr lang="en-US" sz="2000" dirty="0" smtClean="0"/>
              <a:t>Prediction of the thermal &amp; momentum transport</a:t>
            </a:r>
          </a:p>
          <a:p>
            <a:pPr lvl="1"/>
            <a:r>
              <a:rPr lang="en-US" sz="1600" dirty="0" smtClean="0"/>
              <a:t>The bootstrap current depends sensitively on the gradients in the thermal profiles. NBCD depends on T</a:t>
            </a:r>
            <a:r>
              <a:rPr lang="en-US" sz="1600" baseline="-25000" dirty="0" smtClean="0"/>
              <a:t>e</a:t>
            </a:r>
            <a:r>
              <a:rPr lang="en-US" sz="1600" dirty="0" smtClean="0"/>
              <a:t>/n</a:t>
            </a:r>
            <a:r>
              <a:rPr lang="en-US" sz="1600" baseline="-25000" dirty="0" smtClean="0"/>
              <a:t>e</a:t>
            </a:r>
            <a:r>
              <a:rPr lang="en-US" sz="1600" dirty="0" smtClean="0"/>
              <a:t>. Global stability depends on rotation.</a:t>
            </a:r>
          </a:p>
          <a:p>
            <a:pPr lvl="1"/>
            <a:r>
              <a:rPr lang="en-US" sz="1600" dirty="0" smtClean="0"/>
              <a:t>Conversely, the transport, and hence thermal profiles, can be a strong function of the current and rotation profiles</a:t>
            </a:r>
          </a:p>
          <a:p>
            <a:pPr lvl="1"/>
            <a:r>
              <a:rPr lang="en-US" sz="1600" dirty="0" smtClean="0"/>
              <a:t>Need a model for the thermal and momentum transport and its response to actuators.</a:t>
            </a:r>
          </a:p>
          <a:p>
            <a:pPr lvl="1"/>
            <a:r>
              <a:rPr lang="en-US" sz="1600" dirty="0" smtClean="0"/>
              <a:t>Include both core &amp; pedestal (and the joining region), including fast-ion MHD leading to transport.</a:t>
            </a:r>
            <a:endParaRPr lang="en-US" sz="2000" dirty="0" smtClean="0"/>
          </a:p>
          <a:p>
            <a:r>
              <a:rPr lang="en-US" sz="2000" dirty="0" smtClean="0"/>
              <a:t>Need accurate, benchmarked models for HHFW and EBW H&amp;CD within integrated codes such as TRANSP.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#2: </a:t>
            </a:r>
            <a:r>
              <a:rPr lang="en-US" dirty="0" err="1" smtClean="0"/>
              <a:t>Realtime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53000"/>
          </a:xfrm>
        </p:spPr>
        <p:txBody>
          <a:bodyPr/>
          <a:lstStyle/>
          <a:p>
            <a:r>
              <a:rPr lang="en-US" sz="1800" dirty="0" smtClean="0"/>
              <a:t>Need a reliable algorithm for the individual and combined control of the current and rotation profiles, along with </a:t>
            </a:r>
            <a:r>
              <a:rPr lang="en-US" sz="1800" dirty="0" err="1" smtClean="0">
                <a:latin typeface="Symbol" charset="2"/>
                <a:cs typeface="Symbol" charset="2"/>
              </a:rPr>
              <a:t>b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. </a:t>
            </a:r>
          </a:p>
          <a:p>
            <a:pPr lvl="1"/>
            <a:r>
              <a:rPr lang="en-US" sz="1600" dirty="0" smtClean="0"/>
              <a:t>The theory of that algorithm should help us to understand to what extent these quantities can be independently controlled given the coupled actuators </a:t>
            </a:r>
            <a:r>
              <a:rPr lang="en-US" sz="1600" dirty="0" err="1" smtClean="0"/>
              <a:t>V</a:t>
            </a:r>
            <a:r>
              <a:rPr lang="en-US" sz="1600" baseline="-25000" dirty="0" err="1" smtClean="0"/>
              <a:t>loop</a:t>
            </a:r>
            <a:r>
              <a:rPr lang="en-US" sz="1600" dirty="0" smtClean="0"/>
              <a:t>, </a:t>
            </a:r>
            <a:r>
              <a:rPr lang="en-US" sz="1600" dirty="0" err="1" smtClean="0"/>
              <a:t>P</a:t>
            </a:r>
            <a:r>
              <a:rPr lang="en-US" sz="1600" baseline="-25000" dirty="0" err="1" smtClean="0"/>
              <a:t>inj</a:t>
            </a:r>
            <a:r>
              <a:rPr lang="en-US" sz="1600" dirty="0" smtClean="0"/>
              <a:t>, J</a:t>
            </a:r>
            <a:r>
              <a:rPr lang="en-US" sz="1600" baseline="-25000" dirty="0" smtClean="0"/>
              <a:t>NBCD</a:t>
            </a:r>
            <a:r>
              <a:rPr lang="en-US" sz="1600" dirty="0" smtClean="0"/>
              <a:t>, T</a:t>
            </a:r>
            <a:r>
              <a:rPr lang="en-US" sz="1600" baseline="-25000" dirty="0" smtClean="0"/>
              <a:t>NB</a:t>
            </a:r>
            <a:r>
              <a:rPr lang="en-US" sz="1600" dirty="0" smtClean="0"/>
              <a:t> and T</a:t>
            </a:r>
            <a:r>
              <a:rPr lang="en-US" sz="1600" baseline="-25000" dirty="0" smtClean="0"/>
              <a:t>NTV</a:t>
            </a:r>
            <a:r>
              <a:rPr lang="en-US" sz="16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More generally, need the ability to test the actual control algorithms in simulations with high degrees of physics fidelity, i.e. flight simulator mode.</a:t>
            </a:r>
          </a:p>
          <a:p>
            <a:pPr lvl="1"/>
            <a:r>
              <a:rPr lang="en-US" sz="1600" dirty="0" smtClean="0"/>
              <a:t>Could in principle be accomplished by connecting PCS to PTRANSP, CORSICA, or TSC.</a:t>
            </a:r>
          </a:p>
          <a:p>
            <a:endParaRPr lang="en-US" sz="1800" dirty="0" smtClean="0"/>
          </a:p>
          <a:p>
            <a:r>
              <a:rPr lang="en-US" sz="1800" dirty="0" smtClean="0"/>
              <a:t>Need the ability to predict the future equilibrium and stability properties of the plasma.</a:t>
            </a:r>
          </a:p>
          <a:p>
            <a:pPr lvl="1"/>
            <a:r>
              <a:rPr lang="en-US" sz="1600" dirty="0" smtClean="0"/>
              <a:t>Faster than </a:t>
            </a:r>
            <a:r>
              <a:rPr lang="en-US" sz="1600" dirty="0" err="1" smtClean="0"/>
              <a:t>realtime</a:t>
            </a:r>
            <a:r>
              <a:rPr lang="en-US" sz="1600" dirty="0" smtClean="0"/>
              <a:t> look-ahead of the evolution of the equilibrium</a:t>
            </a:r>
          </a:p>
          <a:p>
            <a:pPr lvl="2"/>
            <a:r>
              <a:rPr lang="en-US" sz="1400" dirty="0" smtClean="0"/>
              <a:t>(Very) reduced transport models.</a:t>
            </a:r>
          </a:p>
          <a:p>
            <a:pPr lvl="1"/>
            <a:r>
              <a:rPr lang="en-US" sz="1600" dirty="0" smtClean="0"/>
              <a:t>Stability assessments of those future states (</a:t>
            </a:r>
            <a:r>
              <a:rPr lang="en-US" sz="1600" dirty="0" err="1" smtClean="0"/>
              <a:t>n</a:t>
            </a:r>
            <a:r>
              <a:rPr lang="en-US" sz="1600" dirty="0" smtClean="0"/>
              <a:t>=0, </a:t>
            </a:r>
            <a:r>
              <a:rPr lang="en-US" sz="1600" dirty="0" err="1" smtClean="0"/>
              <a:t>n</a:t>
            </a:r>
            <a:r>
              <a:rPr lang="en-US" sz="1600" dirty="0" smtClean="0"/>
              <a:t>=1, ELM?). Future coil currents and boundary shape.</a:t>
            </a:r>
          </a:p>
          <a:p>
            <a:pPr lvl="1"/>
            <a:r>
              <a:rPr lang="en-US" sz="1600" dirty="0" smtClean="0"/>
              <a:t>Control intervention based on the predictions.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75151</TotalTime>
  <Words>612</Words>
  <Application>Microsoft Macintosh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Goals of NSTX Advanced Scenario and Control TSG</vt:lpstr>
      <vt:lpstr>Two Overarching Theory/Modeling Needs</vt:lpstr>
      <vt:lpstr>Need #1: Models for Scenario Development</vt:lpstr>
      <vt:lpstr>Need #2: Realtime Control</vt:lpstr>
    </vt:vector>
  </TitlesOfParts>
  <Company>Princeton Plasma Physics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Stanley M. Kaye</cp:lastModifiedBy>
  <cp:revision>12376</cp:revision>
  <cp:lastPrinted>2012-02-20T14:40:40Z</cp:lastPrinted>
  <dcterms:created xsi:type="dcterms:W3CDTF">2012-02-15T18:25:49Z</dcterms:created>
  <dcterms:modified xsi:type="dcterms:W3CDTF">2012-02-20T14:41:32Z</dcterms:modified>
</cp:coreProperties>
</file>