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BEA5-9432-6D4A-B8F7-F6E7604AE4E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7C36-D1D0-784A-8411-6E821D21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5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BEA5-9432-6D4A-B8F7-F6E7604AE4E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7C36-D1D0-784A-8411-6E821D21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8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BEA5-9432-6D4A-B8F7-F6E7604AE4E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7C36-D1D0-784A-8411-6E821D21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2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BEA5-9432-6D4A-B8F7-F6E7604AE4E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7C36-D1D0-784A-8411-6E821D21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5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BEA5-9432-6D4A-B8F7-F6E7604AE4E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7C36-D1D0-784A-8411-6E821D21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7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BEA5-9432-6D4A-B8F7-F6E7604AE4E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7C36-D1D0-784A-8411-6E821D21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6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BEA5-9432-6D4A-B8F7-F6E7604AE4E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7C36-D1D0-784A-8411-6E821D21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6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BEA5-9432-6D4A-B8F7-F6E7604AE4E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7C36-D1D0-784A-8411-6E821D21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BEA5-9432-6D4A-B8F7-F6E7604AE4E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7C36-D1D0-784A-8411-6E821D21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5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BEA5-9432-6D4A-B8F7-F6E7604AE4E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7C36-D1D0-784A-8411-6E821D21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8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BEA5-9432-6D4A-B8F7-F6E7604AE4E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7C36-D1D0-784A-8411-6E821D21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2BEA5-9432-6D4A-B8F7-F6E7604AE4E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7C36-D1D0-784A-8411-6E821D21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3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547"/>
            <a:ext cx="8229600" cy="58001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Boundary Physics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6118"/>
            <a:ext cx="8229600" cy="561687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ELM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and pedestal 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physics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Role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of Li in suppressing ELMs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Pedestal formation</a:t>
            </a:r>
          </a:p>
          <a:p>
            <a:pPr lvl="2">
              <a:buFont typeface="+mj-lt"/>
              <a:buAutoNum type="arabicPeriod"/>
            </a:pPr>
            <a:r>
              <a:rPr lang="en-US" sz="1400" dirty="0" smtClean="0">
                <a:solidFill>
                  <a:srgbClr val="008080"/>
                </a:solidFill>
              </a:rPr>
              <a:t>Role </a:t>
            </a:r>
            <a:r>
              <a:rPr lang="en-US" sz="1400" dirty="0">
                <a:solidFill>
                  <a:srgbClr val="008080"/>
                </a:solidFill>
              </a:rPr>
              <a:t>of </a:t>
            </a:r>
            <a:r>
              <a:rPr lang="en-US" sz="1400" dirty="0" smtClean="0">
                <a:solidFill>
                  <a:srgbClr val="008080"/>
                </a:solidFill>
              </a:rPr>
              <a:t>neutrals</a:t>
            </a:r>
          </a:p>
          <a:p>
            <a:pPr lvl="2">
              <a:buFont typeface="+mj-lt"/>
              <a:buAutoNum type="arabicPeriod"/>
            </a:pPr>
            <a:r>
              <a:rPr lang="en-US" sz="1400" dirty="0" smtClean="0">
                <a:solidFill>
                  <a:srgbClr val="008080"/>
                </a:solidFill>
              </a:rPr>
              <a:t>Develop </a:t>
            </a:r>
            <a:r>
              <a:rPr lang="en-US" sz="1400" dirty="0">
                <a:solidFill>
                  <a:srgbClr val="008080"/>
                </a:solidFill>
              </a:rPr>
              <a:t>testable models for pedestal </a:t>
            </a:r>
            <a:r>
              <a:rPr lang="en-US" sz="1400" dirty="0" smtClean="0">
                <a:solidFill>
                  <a:srgbClr val="008080"/>
                </a:solidFill>
              </a:rPr>
              <a:t>formations</a:t>
            </a:r>
          </a:p>
          <a:p>
            <a:pPr lvl="2">
              <a:buFont typeface="+mj-lt"/>
              <a:buAutoNum type="arabicPeriod"/>
            </a:pPr>
            <a:r>
              <a:rPr lang="en-US" sz="1400" dirty="0" smtClean="0">
                <a:solidFill>
                  <a:srgbClr val="008080"/>
                </a:solidFill>
              </a:rPr>
              <a:t>Predictive </a:t>
            </a:r>
            <a:r>
              <a:rPr lang="en-US" sz="1400" dirty="0">
                <a:solidFill>
                  <a:srgbClr val="008080"/>
                </a:solidFill>
              </a:rPr>
              <a:t>capabilities of the pedestal height and width (EPED)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Potential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correlation between scrape-of layer currents and ELM onsets.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Flux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tube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equilibria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at the plasma edge.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Scrape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-off layer width, transport, and turbulence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rgbClr val="254061"/>
                </a:solidFill>
              </a:rPr>
              <a:t>Role </a:t>
            </a:r>
            <a:r>
              <a:rPr lang="en-US" sz="1400" dirty="0">
                <a:solidFill>
                  <a:srgbClr val="254061"/>
                </a:solidFill>
              </a:rPr>
              <a:t>of turbulence in setting the SOL width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rgbClr val="254061"/>
                </a:solidFill>
              </a:rPr>
              <a:t>Effect </a:t>
            </a:r>
            <a:r>
              <a:rPr lang="en-US" sz="1400" dirty="0">
                <a:solidFill>
                  <a:srgbClr val="254061"/>
                </a:solidFill>
              </a:rPr>
              <a:t>of convective cells on SOL width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rgbClr val="254061"/>
                </a:solidFill>
              </a:rPr>
              <a:t>Effects </a:t>
            </a:r>
            <a:r>
              <a:rPr lang="en-US" sz="1400" dirty="0">
                <a:solidFill>
                  <a:srgbClr val="254061"/>
                </a:solidFill>
              </a:rPr>
              <a:t>of Li on the SOL width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rgbClr val="254061"/>
                </a:solidFill>
              </a:rPr>
              <a:t>Characterization </a:t>
            </a:r>
            <a:r>
              <a:rPr lang="en-US" sz="1400" dirty="0">
                <a:solidFill>
                  <a:srgbClr val="254061"/>
                </a:solidFill>
              </a:rPr>
              <a:t>of the edge </a:t>
            </a:r>
            <a:r>
              <a:rPr lang="en-US" sz="1400" dirty="0" smtClean="0">
                <a:solidFill>
                  <a:srgbClr val="254061"/>
                </a:solidFill>
              </a:rPr>
              <a:t>flows</a:t>
            </a:r>
          </a:p>
          <a:p>
            <a:pPr lvl="2">
              <a:buFont typeface="+mj-lt"/>
              <a:buAutoNum type="arabicPeriod"/>
            </a:pPr>
            <a:r>
              <a:rPr lang="en-US" sz="1400" dirty="0" smtClean="0">
                <a:solidFill>
                  <a:srgbClr val="008080"/>
                </a:solidFill>
              </a:rPr>
              <a:t>Interplay </a:t>
            </a:r>
            <a:r>
              <a:rPr lang="en-US" sz="1400" dirty="0">
                <a:solidFill>
                  <a:srgbClr val="008080"/>
                </a:solidFill>
              </a:rPr>
              <a:t>between blobs and flows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rgbClr val="254061"/>
                </a:solidFill>
              </a:rPr>
              <a:t>Physics </a:t>
            </a:r>
            <a:r>
              <a:rPr lang="en-US" sz="1400" dirty="0">
                <a:solidFill>
                  <a:srgbClr val="254061"/>
                </a:solidFill>
              </a:rPr>
              <a:t>of </a:t>
            </a:r>
            <a:r>
              <a:rPr lang="en-US" sz="1400" dirty="0" err="1">
                <a:solidFill>
                  <a:srgbClr val="254061"/>
                </a:solidFill>
              </a:rPr>
              <a:t>collisionless</a:t>
            </a:r>
            <a:r>
              <a:rPr lang="en-US" sz="1400" dirty="0">
                <a:solidFill>
                  <a:srgbClr val="254061"/>
                </a:solidFill>
              </a:rPr>
              <a:t> SOL</a:t>
            </a:r>
          </a:p>
          <a:p>
            <a:pPr>
              <a:buFont typeface="+mj-lt"/>
              <a:buAutoNum type="arabicPeriod"/>
            </a:pPr>
            <a:r>
              <a:rPr lang="en-US" sz="1400" dirty="0" err="1" smtClean="0">
                <a:solidFill>
                  <a:schemeClr val="accent2">
                    <a:lumMod val="75000"/>
                  </a:schemeClr>
                </a:solidFill>
              </a:rPr>
              <a:t>Divertor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transport, radiation and plasma-surface interactions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rgbClr val="254061"/>
                </a:solidFill>
              </a:rPr>
              <a:t>Steady </a:t>
            </a:r>
            <a:r>
              <a:rPr lang="en-US" sz="1400" dirty="0">
                <a:solidFill>
                  <a:srgbClr val="254061"/>
                </a:solidFill>
              </a:rPr>
              <a:t>state and transient transport in both standard and snowflake </a:t>
            </a:r>
            <a:r>
              <a:rPr lang="en-US" sz="1400" dirty="0" err="1">
                <a:solidFill>
                  <a:srgbClr val="254061"/>
                </a:solidFill>
              </a:rPr>
              <a:t>divertor</a:t>
            </a:r>
            <a:r>
              <a:rPr lang="en-US" sz="1400" dirty="0">
                <a:solidFill>
                  <a:srgbClr val="254061"/>
                </a:solidFill>
              </a:rPr>
              <a:t> configurations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rgbClr val="254061"/>
                </a:solidFill>
              </a:rPr>
              <a:t>Validate </a:t>
            </a:r>
            <a:r>
              <a:rPr lang="en-US" sz="1400" dirty="0">
                <a:solidFill>
                  <a:srgbClr val="254061"/>
                </a:solidFill>
              </a:rPr>
              <a:t>fluid, kinetic and gyro-kinetic edge transport models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rgbClr val="254061"/>
                </a:solidFill>
              </a:rPr>
              <a:t>Validate </a:t>
            </a:r>
            <a:r>
              <a:rPr lang="en-US" sz="1400" dirty="0">
                <a:solidFill>
                  <a:srgbClr val="254061"/>
                </a:solidFill>
              </a:rPr>
              <a:t>radiation models including high Z atoms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rgbClr val="254061"/>
                </a:solidFill>
              </a:rPr>
              <a:t>Validate </a:t>
            </a:r>
            <a:r>
              <a:rPr lang="en-US" sz="1400" dirty="0">
                <a:solidFill>
                  <a:srgbClr val="254061"/>
                </a:solidFill>
              </a:rPr>
              <a:t>plasma-material interaction models</a:t>
            </a:r>
          </a:p>
          <a:p>
            <a:pPr>
              <a:buFont typeface="+mj-lt"/>
              <a:buAutoNum type="arabicPeriod"/>
            </a:pPr>
            <a:endParaRPr lang="en-US" sz="14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9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145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Boundary Physics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Boundary Physics</dc:title>
  <dc:creator>Stanley M. Kaye</dc:creator>
  <cp:lastModifiedBy>Stanley M. Kaye</cp:lastModifiedBy>
  <cp:revision>1</cp:revision>
  <cp:lastPrinted>2012-02-22T22:16:03Z</cp:lastPrinted>
  <dcterms:created xsi:type="dcterms:W3CDTF">2012-02-22T22:08:39Z</dcterms:created>
  <dcterms:modified xsi:type="dcterms:W3CDTF">2012-02-22T22:16:24Z</dcterms:modified>
</cp:coreProperties>
</file>