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50" r:id="rId1"/>
  </p:sldMasterIdLst>
  <p:notesMasterIdLst>
    <p:notesMasterId r:id="rId4"/>
  </p:notesMasterIdLst>
  <p:handoutMasterIdLst>
    <p:handoutMasterId r:id="rId5"/>
  </p:handoutMasterIdLst>
  <p:sldIdLst>
    <p:sldId id="1217" r:id="rId2"/>
    <p:sldId id="1237" r:id="rId3"/>
  </p:sldIdLst>
  <p:sldSz cx="9144000" cy="6858000" type="screen4x3"/>
  <p:notesSz cx="6934200" cy="9220200"/>
  <p:embeddedFontLst>
    <p:embeddedFont>
      <p:font typeface="Helvetica" pitchFamily="34" charset="0"/>
      <p:regular r:id="rId6"/>
      <p:bold r:id="rId7"/>
      <p:italic r:id="rId8"/>
      <p:boldItalic r:id="rId9"/>
    </p:embeddedFont>
    <p:embeddedFont>
      <p:font typeface="Times" pitchFamily="18" charset="0"/>
      <p:regular r:id="rId10"/>
      <p:bold r:id="rId11"/>
      <p:italic r:id="rId12"/>
      <p:boldItalic r:id="rId13"/>
    </p:embeddedFont>
    <p:embeddedFont>
      <p:font typeface="cmmi10" pitchFamily="34" charset="0"/>
      <p:regular r:id="rId14"/>
    </p:embeddedFont>
    <p:embeddedFont>
      <p:font typeface="MS PGothic" pitchFamily="34" charset="-128"/>
      <p:regular r:id="rId1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99FF"/>
    <a:srgbClr val="FF0000"/>
    <a:srgbClr val="00CC66"/>
    <a:srgbClr val="FF9933"/>
    <a:srgbClr val="FFCC00"/>
    <a:srgbClr val="FF33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1" autoAdjust="0"/>
    <p:restoredTop sz="94558" autoAdjust="0"/>
  </p:normalViewPr>
  <p:slideViewPr>
    <p:cSldViewPr>
      <p:cViewPr>
        <p:scale>
          <a:sx n="100" d="100"/>
          <a:sy n="100" d="100"/>
        </p:scale>
        <p:origin x="-966" y="36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defRPr b="0" i="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defRPr b="0" i="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defRPr b="0" i="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defRPr b="0" i="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1C1729A-A629-4285-AA4C-959E74D11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defRPr b="0" i="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defRPr b="0" i="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defRPr b="0" i="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defRPr b="0" i="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CBEE79B-9E24-4A46-ABFD-3D55A84B6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4BD4FA-972A-4364-AADB-4C4317BF088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666072-3893-4090-B25E-05D59D4D7A4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8DAB4-F30A-4691-B0E9-0304C8B81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900" i="0">
                <a:solidFill>
                  <a:schemeClr val="accent2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498B1027-9407-4F3B-9602-C511C3B1A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6" name="Rectangle 2"/>
          <p:cNvSpPr>
            <a:spLocks noChangeArrowheads="1"/>
          </p:cNvSpPr>
          <p:nvPr/>
        </p:nvSpPr>
        <p:spPr bwMode="auto">
          <a:xfrm>
            <a:off x="152400" y="12192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3600" i="0" dirty="0" smtClean="0">
                <a:solidFill>
                  <a:schemeClr val="accent2"/>
                </a:solidFill>
                <a:latin typeface="Times" pitchFamily="18" charset="0"/>
              </a:rPr>
              <a:t>T&amp;T TSG Theory Brainstorming Topics</a:t>
            </a:r>
            <a:endParaRPr lang="en-US" sz="3600" i="0" dirty="0">
              <a:solidFill>
                <a:schemeClr val="accent2"/>
              </a:solidFill>
              <a:latin typeface="Times" pitchFamily="18" charset="0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600200" y="2438400"/>
            <a:ext cx="601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0" dirty="0" smtClean="0">
                <a:solidFill>
                  <a:schemeClr val="tx1"/>
                </a:solidFill>
                <a:latin typeface="Arial" charset="0"/>
              </a:rPr>
              <a:t>T&amp;T TSG</a:t>
            </a:r>
            <a:endParaRPr lang="en-US" sz="2000" i="0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64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5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6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7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8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9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0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1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2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3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4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5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6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7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8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79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080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1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2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219200" cy="5492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</a:t>
            </a:r>
          </a:p>
        </p:txBody>
      </p:sp>
      <p:cxnSp>
        <p:nvCxnSpPr>
          <p:cNvPr id="2084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5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6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7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cxnSp>
        <p:nvCxnSpPr>
          <p:cNvPr id="2088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9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0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1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2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3" name="Picture 53" descr="ppi224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7313" y="2330450"/>
            <a:ext cx="1284287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4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5" name="Text Box 153"/>
          <p:cNvSpPr txBox="1">
            <a:spLocks noChangeArrowheads="1"/>
          </p:cNvSpPr>
          <p:nvPr/>
        </p:nvSpPr>
        <p:spPr bwMode="auto">
          <a:xfrm>
            <a:off x="7707313" y="2330450"/>
            <a:ext cx="1284287" cy="43751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RRC Kurchatov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6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7" name="Picture 155" descr="nstx_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35163" y="4419600"/>
            <a:ext cx="20272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2209800"/>
            <a:ext cx="13335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90500" y="2286000"/>
            <a:ext cx="1257300" cy="4419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Topics on Theory/Modeling Needed for Predictive Capability for Confinement and Transport</a:t>
            </a:r>
            <a:endParaRPr lang="en-US" dirty="0" smtClean="0"/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5943600"/>
          </a:xfrm>
        </p:spPr>
        <p:txBody>
          <a:bodyPr/>
          <a:lstStyle/>
          <a:p>
            <a:pPr>
              <a:buClr>
                <a:srgbClr val="010000"/>
              </a:buClr>
            </a:pPr>
            <a:r>
              <a:rPr lang="en-US" sz="2000" dirty="0" smtClean="0"/>
              <a:t>H-mode pedestal (r/a&gt;0.9)</a:t>
            </a:r>
            <a:endParaRPr lang="en-US" sz="2000" dirty="0" smtClean="0"/>
          </a:p>
          <a:p>
            <a:pPr lvl="1">
              <a:buClr>
                <a:srgbClr val="010000"/>
              </a:buClr>
            </a:pPr>
            <a:r>
              <a:rPr lang="en-US" sz="1600" dirty="0" smtClean="0"/>
              <a:t>Empirical/semi-empirical scaling of pedestal height &amp; width with “engineering” parameters (I</a:t>
            </a:r>
            <a:r>
              <a:rPr lang="en-US" sz="1600" baseline="-25000" dirty="0" smtClean="0"/>
              <a:t>p</a:t>
            </a:r>
            <a:r>
              <a:rPr lang="en-US" sz="1600" dirty="0" smtClean="0"/>
              <a:t>, B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, n</a:t>
            </a:r>
            <a:r>
              <a:rPr lang="en-US" sz="1600" baseline="-25000" dirty="0" smtClean="0"/>
              <a:t>e</a:t>
            </a:r>
            <a:r>
              <a:rPr lang="en-US" sz="1600" dirty="0" smtClean="0"/>
              <a:t>, Z</a:t>
            </a:r>
            <a:r>
              <a:rPr lang="en-US" sz="1600" baseline="-25000" dirty="0" smtClean="0"/>
              <a:t>eff</a:t>
            </a:r>
            <a:r>
              <a:rPr lang="en-US" sz="1600" dirty="0" smtClean="0"/>
              <a:t>) and/or theory parameters </a:t>
            </a:r>
            <a:r>
              <a:rPr lang="en-US" sz="1600" dirty="0" smtClean="0"/>
              <a:t>(</a:t>
            </a:r>
            <a:r>
              <a:rPr lang="en-US" sz="1600" dirty="0" smtClean="0">
                <a:latin typeface="cmmi10" pitchFamily="34" charset="0"/>
              </a:rPr>
              <a:t>º</a:t>
            </a:r>
            <a:r>
              <a:rPr lang="en-US" sz="1600" dirty="0" smtClean="0">
                <a:latin typeface="+mj-lt"/>
              </a:rPr>
              <a:t>*, </a:t>
            </a:r>
            <a:r>
              <a:rPr lang="en-US" sz="1600" dirty="0" smtClean="0">
                <a:latin typeface="cmmi10"/>
              </a:rPr>
              <a:t>¯</a:t>
            </a:r>
            <a:r>
              <a:rPr lang="en-US" sz="1600" dirty="0" smtClean="0">
                <a:latin typeface="+mj-lt"/>
              </a:rPr>
              <a:t>,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smtClean="0">
                <a:latin typeface="cmmi10"/>
              </a:rPr>
              <a:t>½</a:t>
            </a:r>
            <a:r>
              <a:rPr lang="en-US" sz="1600" dirty="0" smtClean="0">
                <a:latin typeface="+mj-lt"/>
              </a:rPr>
              <a:t>*</a:t>
            </a:r>
            <a:r>
              <a:rPr lang="en-US" sz="1600" dirty="0" smtClean="0"/>
              <a:t>) </a:t>
            </a:r>
            <a:endParaRPr lang="en-US" sz="1600" dirty="0" smtClean="0"/>
          </a:p>
          <a:p>
            <a:pPr lvl="1">
              <a:buClr>
                <a:srgbClr val="010000"/>
              </a:buClr>
            </a:pPr>
            <a:r>
              <a:rPr lang="en-US" sz="1600" dirty="0" smtClean="0"/>
              <a:t>Development </a:t>
            </a:r>
            <a:r>
              <a:rPr lang="en-US" sz="1600" dirty="0" smtClean="0"/>
              <a:t>and </a:t>
            </a:r>
            <a:r>
              <a:rPr lang="en-US" sz="1600" dirty="0" smtClean="0"/>
              <a:t>validation </a:t>
            </a:r>
            <a:r>
              <a:rPr lang="en-US" sz="1600" dirty="0" smtClean="0"/>
              <a:t>of pedestal height models with data (EPED1, any others) </a:t>
            </a:r>
          </a:p>
          <a:p>
            <a:pPr lvl="1">
              <a:buClr>
                <a:srgbClr val="010000"/>
              </a:buClr>
            </a:pPr>
            <a:r>
              <a:rPr lang="en-US" sz="1600" dirty="0" smtClean="0"/>
              <a:t>P</a:t>
            </a:r>
            <a:r>
              <a:rPr lang="en-US" sz="1600" dirty="0" smtClean="0"/>
              <a:t>edestal </a:t>
            </a:r>
            <a:r>
              <a:rPr lang="en-US" sz="1600" dirty="0" smtClean="0"/>
              <a:t>turbulence (</a:t>
            </a:r>
            <a:r>
              <a:rPr lang="en-US" sz="1400" dirty="0" smtClean="0"/>
              <a:t>Local and global </a:t>
            </a:r>
            <a:r>
              <a:rPr lang="en-US" sz="1400" dirty="0" err="1" smtClean="0"/>
              <a:t>gyrokinetic</a:t>
            </a:r>
            <a:r>
              <a:rPr lang="en-US" sz="1400" dirty="0" smtClean="0"/>
              <a:t>, fluid codes, e.g. GYRO, XGC, BOUT++)</a:t>
            </a:r>
          </a:p>
          <a:p>
            <a:pPr lvl="1">
              <a:buClr>
                <a:srgbClr val="010000"/>
              </a:buClr>
            </a:pPr>
            <a:r>
              <a:rPr lang="en-US" sz="1600" dirty="0" smtClean="0"/>
              <a:t>Predict </a:t>
            </a:r>
            <a:r>
              <a:rPr lang="en-US" sz="1600" dirty="0" err="1" smtClean="0"/>
              <a:t>microstability</a:t>
            </a:r>
            <a:r>
              <a:rPr lang="en-US" sz="1600" dirty="0" smtClean="0"/>
              <a:t> (KBM,…) thresholds in pedestal (linear </a:t>
            </a:r>
            <a:r>
              <a:rPr lang="en-US" sz="1600" dirty="0" err="1" smtClean="0"/>
              <a:t>gyrokinetics</a:t>
            </a:r>
            <a:r>
              <a:rPr lang="en-US" sz="1600" dirty="0" smtClean="0"/>
              <a:t>, any others </a:t>
            </a:r>
            <a:endParaRPr lang="en-US" sz="1600" dirty="0" smtClean="0"/>
          </a:p>
          <a:p>
            <a:pPr>
              <a:buClr>
                <a:srgbClr val="010000"/>
              </a:buClr>
            </a:pPr>
            <a:r>
              <a:rPr lang="en-US" sz="2000" dirty="0" smtClean="0"/>
              <a:t>NBI-heated H-mode core-flat region (r/a&lt;~0.4)</a:t>
            </a:r>
            <a:endParaRPr lang="en-US" sz="1600" dirty="0" smtClean="0"/>
          </a:p>
          <a:p>
            <a:pPr lvl="1">
              <a:buClr>
                <a:srgbClr val="010000"/>
              </a:buClr>
            </a:pPr>
            <a:r>
              <a:rPr lang="en-US" sz="1600" dirty="0" smtClean="0"/>
              <a:t>Empirical/semi-empirical scaling of core T</a:t>
            </a:r>
            <a:r>
              <a:rPr lang="en-US" sz="1600" baseline="-25000" dirty="0" smtClean="0"/>
              <a:t>e</a:t>
            </a:r>
            <a:r>
              <a:rPr lang="en-US" sz="1600" dirty="0" smtClean="0"/>
              <a:t> profile flattening with fast ion population, gradient, </a:t>
            </a:r>
            <a:r>
              <a:rPr lang="en-US" sz="1600" dirty="0" smtClean="0">
                <a:latin typeface="cmmi10"/>
              </a:rPr>
              <a:t>¯</a:t>
            </a:r>
            <a:r>
              <a:rPr lang="en-US" sz="1600" baseline="-25000" dirty="0" smtClean="0"/>
              <a:t>fast</a:t>
            </a:r>
            <a:r>
              <a:rPr lang="en-US" sz="1600" dirty="0" smtClean="0"/>
              <a:t>, etc… </a:t>
            </a:r>
            <a:endParaRPr lang="en-US" sz="1600" dirty="0" smtClean="0"/>
          </a:p>
          <a:p>
            <a:pPr lvl="1">
              <a:buClr>
                <a:srgbClr val="010000"/>
              </a:buClr>
            </a:pPr>
            <a:r>
              <a:rPr lang="en-US" sz="1600" dirty="0" smtClean="0"/>
              <a:t>Simulations of fast particle driven instabilities and associated transport</a:t>
            </a:r>
          </a:p>
          <a:p>
            <a:pPr lvl="1">
              <a:buClr>
                <a:srgbClr val="010000"/>
              </a:buClr>
            </a:pPr>
            <a:r>
              <a:rPr lang="en-US" sz="1600" dirty="0" smtClean="0"/>
              <a:t>Development of reduced models (theory, semi-empirical, etc…) of </a:t>
            </a:r>
            <a:r>
              <a:rPr lang="en-US" sz="1800" dirty="0" smtClean="0">
                <a:latin typeface="cmmi10"/>
              </a:rPr>
              <a:t>Â</a:t>
            </a:r>
            <a:r>
              <a:rPr lang="en-US" sz="1800" baseline="-25000" dirty="0" smtClean="0">
                <a:latin typeface="cmmi10"/>
              </a:rPr>
              <a:t>e</a:t>
            </a:r>
            <a:r>
              <a:rPr lang="en-US" sz="1600" dirty="0" smtClean="0"/>
              <a:t>, </a:t>
            </a:r>
            <a:r>
              <a:rPr lang="en-US" sz="1800" dirty="0" smtClean="0">
                <a:latin typeface="cmmi10"/>
                <a:ea typeface="+mn-ea"/>
                <a:cs typeface="+mn-cs"/>
              </a:rPr>
              <a:t>Â</a:t>
            </a:r>
            <a:r>
              <a:rPr lang="en-US" sz="1800" baseline="-25000" dirty="0" smtClean="0">
                <a:latin typeface="cmmi10"/>
                <a:ea typeface="+mn-ea"/>
                <a:cs typeface="+mn-cs"/>
              </a:rPr>
              <a:t>Á</a:t>
            </a:r>
            <a:r>
              <a:rPr lang="en-US" sz="1800" baseline="-25000" dirty="0" smtClean="0">
                <a:latin typeface="+mj-lt"/>
                <a:ea typeface="+mn-ea"/>
                <a:cs typeface="+mn-cs"/>
              </a:rPr>
              <a:t> </a:t>
            </a:r>
            <a:r>
              <a:rPr lang="en-US" sz="1600" dirty="0" smtClean="0">
                <a:latin typeface="+mj-lt"/>
                <a:ea typeface="+mn-ea"/>
                <a:cs typeface="+mn-cs"/>
              </a:rPr>
              <a:t>and</a:t>
            </a:r>
            <a:r>
              <a:rPr lang="en-US" sz="1800" dirty="0" smtClean="0">
                <a:latin typeface="+mj-lt"/>
                <a:ea typeface="+mn-ea"/>
                <a:cs typeface="+mn-cs"/>
              </a:rPr>
              <a:t> </a:t>
            </a:r>
            <a:r>
              <a:rPr lang="en-US" sz="1800" dirty="0" smtClean="0">
                <a:latin typeface="cmmi10"/>
                <a:ea typeface="+mn-ea"/>
                <a:cs typeface="+mn-cs"/>
              </a:rPr>
              <a:t>D</a:t>
            </a:r>
            <a:r>
              <a:rPr lang="en-US" sz="1800" baseline="-25000" dirty="0" smtClean="0">
                <a:latin typeface="+mj-lt"/>
                <a:ea typeface="+mn-ea"/>
                <a:cs typeface="+mn-cs"/>
              </a:rPr>
              <a:t>j||</a:t>
            </a:r>
            <a:r>
              <a:rPr lang="en-US" sz="1800" baseline="-2500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600" dirty="0" smtClean="0"/>
              <a:t>for use in predictive simulations </a:t>
            </a:r>
          </a:p>
          <a:p>
            <a:pPr lvl="1">
              <a:buClr>
                <a:srgbClr val="010000"/>
              </a:buClr>
            </a:pPr>
            <a:r>
              <a:rPr lang="en-US" sz="1600" dirty="0" smtClean="0"/>
              <a:t>The effect of turbulence spreading  from </a:t>
            </a:r>
            <a:r>
              <a:rPr lang="en-US" sz="1600" dirty="0" smtClean="0"/>
              <a:t>H-Mode core gradient region (r/a~0.4-0.9</a:t>
            </a:r>
            <a:r>
              <a:rPr lang="en-US" sz="1600" dirty="0" smtClean="0"/>
              <a:t>)</a:t>
            </a:r>
            <a:endParaRPr lang="en-US" sz="1600" dirty="0" smtClean="0"/>
          </a:p>
          <a:p>
            <a:pPr>
              <a:buClr>
                <a:srgbClr val="010000"/>
              </a:buClr>
            </a:pPr>
            <a:r>
              <a:rPr lang="en-US" sz="2000" dirty="0" smtClean="0"/>
              <a:t>H-Mode core gradient region (r/a~0.4-0.9)</a:t>
            </a:r>
            <a:endParaRPr lang="en-US" sz="2000" dirty="0" smtClean="0"/>
          </a:p>
          <a:p>
            <a:pPr lvl="1"/>
            <a:r>
              <a:rPr lang="en-US" sz="1600" dirty="0" smtClean="0"/>
              <a:t>Identify1D profile database for model validation </a:t>
            </a:r>
            <a:r>
              <a:rPr lang="en-US" sz="1600" dirty="0" smtClean="0"/>
              <a:t>from relevant </a:t>
            </a:r>
            <a:r>
              <a:rPr lang="en-US" sz="1600" dirty="0" smtClean="0"/>
              <a:t>discharges </a:t>
            </a:r>
            <a:r>
              <a:rPr lang="en-US" sz="1600" dirty="0" smtClean="0"/>
              <a:t>from NSTX/U</a:t>
            </a:r>
            <a:endParaRPr lang="en-US" sz="1600" dirty="0" smtClean="0"/>
          </a:p>
          <a:p>
            <a:pPr lvl="1"/>
            <a:r>
              <a:rPr lang="en-US" sz="1600" dirty="0" smtClean="0"/>
              <a:t>Test </a:t>
            </a:r>
            <a:r>
              <a:rPr lang="en-US" sz="1600" dirty="0" smtClean="0"/>
              <a:t>TGLF (or develop other reduced models) </a:t>
            </a:r>
            <a:r>
              <a:rPr lang="en-US" sz="1600" dirty="0" smtClean="0"/>
              <a:t>against </a:t>
            </a:r>
            <a:r>
              <a:rPr lang="en-US" sz="1600" dirty="0" smtClean="0"/>
              <a:t>linear and nonlinear </a:t>
            </a:r>
            <a:r>
              <a:rPr lang="en-US" sz="1600" dirty="0" err="1" smtClean="0"/>
              <a:t>gyrokinetics</a:t>
            </a:r>
            <a:r>
              <a:rPr lang="en-US" sz="1600" dirty="0" smtClean="0"/>
              <a:t> for NSTX-relevant </a:t>
            </a:r>
            <a:r>
              <a:rPr lang="en-US" sz="1600" dirty="0" smtClean="0"/>
              <a:t>parameters, especially for ETG and/or micro-tearing dominant regimes</a:t>
            </a:r>
          </a:p>
          <a:p>
            <a:pPr lvl="1"/>
            <a:r>
              <a:rPr lang="en-US" sz="1600" dirty="0" smtClean="0"/>
              <a:t>Develop reduced models with global effects </a:t>
            </a:r>
          </a:p>
          <a:p>
            <a:pPr lvl="1"/>
            <a:r>
              <a:rPr lang="en-US" sz="1600" smtClean="0"/>
              <a:t>May need global</a:t>
            </a:r>
            <a:r>
              <a:rPr lang="en-US" sz="1600" dirty="0" smtClean="0"/>
              <a:t>, multi-scale simulations due to large profile variations</a:t>
            </a:r>
            <a:endParaRPr lang="en-US" sz="1600" dirty="0" smtClean="0"/>
          </a:p>
          <a:p>
            <a:pPr lvl="1"/>
            <a:r>
              <a:rPr lang="en-US" sz="1600" dirty="0" smtClean="0"/>
              <a:t>Reconcile anomalous electron </a:t>
            </a:r>
            <a:r>
              <a:rPr lang="en-US" sz="1600" dirty="0" smtClean="0"/>
              <a:t>and momentum </a:t>
            </a:r>
            <a:r>
              <a:rPr lang="en-US" sz="1600" dirty="0" smtClean="0"/>
              <a:t>transport with neoclassical ion transport </a:t>
            </a:r>
          </a:p>
          <a:p>
            <a:pPr lvl="1"/>
            <a:endParaRPr lang="en-US" sz="1600" dirty="0" smtClean="0"/>
          </a:p>
          <a:p>
            <a:pPr lvl="2">
              <a:buClr>
                <a:srgbClr val="010000"/>
              </a:buClr>
            </a:pPr>
            <a:endParaRPr lang="en-US" dirty="0" smtClean="0"/>
          </a:p>
          <a:p>
            <a:pPr lvl="3">
              <a:buClr>
                <a:srgbClr val="010000"/>
              </a:buClr>
            </a:pPr>
            <a:endParaRPr lang="en-US" sz="1200" dirty="0" smtClean="0"/>
          </a:p>
          <a:p>
            <a:pPr lvl="3">
              <a:buClr>
                <a:srgbClr val="010000"/>
              </a:buClr>
            </a:pPr>
            <a:endParaRPr lang="en-US" sz="1200" dirty="0" smtClean="0"/>
          </a:p>
          <a:p>
            <a:pPr lvl="7">
              <a:buClr>
                <a:srgbClr val="010000"/>
              </a:buClr>
            </a:pPr>
            <a:endParaRPr lang="en-US" sz="800" dirty="0" smtClean="0"/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081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89483</TotalTime>
  <Words>356</Words>
  <Application>Microsoft Office PowerPoint</Application>
  <PresentationFormat>On-screen Show (4:3)</PresentationFormat>
  <Paragraphs>81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Helvetica</vt:lpstr>
      <vt:lpstr>Times</vt:lpstr>
      <vt:lpstr>cmmi10</vt:lpstr>
      <vt:lpstr>Times New Roman</vt:lpstr>
      <vt:lpstr>MS PGothic</vt:lpstr>
      <vt:lpstr>Blank Presentation</vt:lpstr>
      <vt:lpstr>Slide 1</vt:lpstr>
      <vt:lpstr>Draft Topics on Theory/Modeling Needed for Predictive Capability for Confinement and Transport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Yang Ren</cp:lastModifiedBy>
  <cp:revision>12660</cp:revision>
  <dcterms:created xsi:type="dcterms:W3CDTF">2003-10-01T16:23:57Z</dcterms:created>
  <dcterms:modified xsi:type="dcterms:W3CDTF">2012-02-17T20:59:07Z</dcterms:modified>
</cp:coreProperties>
</file>