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1"/>
  </p:notesMasterIdLst>
  <p:handoutMasterIdLst>
    <p:handoutMasterId r:id="rId12"/>
  </p:handoutMasterIdLst>
  <p:sldIdLst>
    <p:sldId id="1217" r:id="rId2"/>
    <p:sldId id="1224" r:id="rId3"/>
    <p:sldId id="1227" r:id="rId4"/>
    <p:sldId id="1233" r:id="rId5"/>
    <p:sldId id="1232" r:id="rId6"/>
    <p:sldId id="1228" r:id="rId7"/>
    <p:sldId id="1230" r:id="rId8"/>
    <p:sldId id="1231" r:id="rId9"/>
    <p:sldId id="1226" r:id="rId10"/>
  </p:sldIdLst>
  <p:sldSz cx="9144000" cy="6858000" type="screen4x3"/>
  <p:notesSz cx="6934200" cy="9234488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charset="0"/>
        <a:ea typeface="+mn-ea"/>
        <a:cs typeface="+mn-cs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+mn-cs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+mn-cs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+mn-cs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FF3300"/>
    <a:srgbClr val="FF0000"/>
    <a:srgbClr val="00CC66"/>
    <a:srgbClr val="FF9933"/>
    <a:srgbClr val="FFCC00"/>
    <a:srgbClr val="090CFF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3922" autoAdjust="0"/>
    <p:restoredTop sz="94336" autoAdjust="0"/>
  </p:normalViewPr>
  <p:slideViewPr>
    <p:cSldViewPr snapToGrid="0">
      <p:cViewPr>
        <p:scale>
          <a:sx n="100" d="100"/>
          <a:sy n="100" d="100"/>
        </p:scale>
        <p:origin x="-1146" y="-504"/>
      </p:cViewPr>
      <p:guideLst>
        <p:guide orient="horz" pos="4224"/>
        <p:guide pos="2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-2130" y="-114"/>
      </p:cViewPr>
      <p:guideLst>
        <p:guide orient="horz" pos="2908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72525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C242EA3E-1A2F-40D3-AD13-A5D2053524B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9600"/>
            <a:ext cx="5102225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4588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64588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1CB19375-0605-4E0C-BC6C-5BA0C6C0327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8CDE86-FAF1-495F-B00B-15075732AEA8}" type="slidenum">
              <a:rPr lang="en-US"/>
              <a:pPr/>
              <a:t>1</a:t>
            </a:fld>
            <a:endParaRPr lang="en-US"/>
          </a:p>
        </p:txBody>
      </p:sp>
      <p:sp>
        <p:nvSpPr>
          <p:cNvPr id="152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19375-0605-4E0C-BC6C-5BA0C6C0327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FY2010 Mid-run Assessment / H. Yuh / Aug 27</a:t>
            </a:r>
            <a:r>
              <a:rPr lang="en-US" baseline="30000" smtClean="0"/>
              <a:t>th</a:t>
            </a:r>
            <a:r>
              <a:rPr lang="en-US" smtClean="0"/>
              <a:t>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350CAB-39D9-469E-BB9F-F27D557B0E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FY2010 Research Forum  / H. Yuh / Dec 1</a:t>
            </a:r>
            <a:r>
              <a:rPr lang="en-US" baseline="30000" smtClean="0"/>
              <a:t>st</a:t>
            </a:r>
            <a:r>
              <a:rPr lang="en-US" smtClean="0"/>
              <a:t>,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AFA315-2C24-40C9-8ECF-F8B77682D6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2286000" cy="6176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74638"/>
            <a:ext cx="6705600" cy="6176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FY2010 Research Forum  / H. Yuh / Dec 1</a:t>
            </a:r>
            <a:r>
              <a:rPr lang="en-US" baseline="30000" smtClean="0"/>
              <a:t>st</a:t>
            </a:r>
            <a:r>
              <a:rPr lang="en-US" smtClean="0"/>
              <a:t>,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0FA48A-5F35-4489-8C31-A3B4270E2F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48437" y="6582182"/>
            <a:ext cx="3872535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FY2010 Mid-run Assessment / H. Yuh / Aug 27</a:t>
            </a:r>
            <a:r>
              <a:rPr lang="en-US" baseline="30000" smtClean="0"/>
              <a:t>th</a:t>
            </a:r>
            <a:r>
              <a:rPr lang="en-US" smtClean="0"/>
              <a:t>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7B2CE5-45A4-4AD9-A0C6-4B5689B1CA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FY2010 Mid-run Assessment / H. Yuh / Aug 27</a:t>
            </a:r>
            <a:r>
              <a:rPr lang="en-US" baseline="30000" smtClean="0"/>
              <a:t>th</a:t>
            </a:r>
            <a:r>
              <a:rPr lang="en-US" smtClean="0"/>
              <a:t>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7F0DFF-936E-4ADD-92CA-3622531738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28700"/>
            <a:ext cx="4495800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8700"/>
            <a:ext cx="4495800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FY2010 Mid-run Assessment / H. Yuh / Aug 27</a:t>
            </a:r>
            <a:r>
              <a:rPr lang="en-US" baseline="30000" smtClean="0"/>
              <a:t>th</a:t>
            </a:r>
            <a:r>
              <a:rPr lang="en-US" smtClean="0"/>
              <a:t>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B33154-58DF-426D-BDE2-602335665A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FY2010 Research Forum  / H. Yuh / Dec 1</a:t>
            </a:r>
            <a:r>
              <a:rPr lang="en-US" baseline="30000" smtClean="0"/>
              <a:t>st</a:t>
            </a:r>
            <a:r>
              <a:rPr lang="en-US" smtClean="0"/>
              <a:t>, 2009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23523-0A7E-4B04-883C-E2718A414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FY2010 Research Forum  / H. Yuh / Dec 1</a:t>
            </a:r>
            <a:r>
              <a:rPr lang="en-US" baseline="30000" smtClean="0"/>
              <a:t>st</a:t>
            </a:r>
            <a:r>
              <a:rPr lang="en-US" smtClean="0"/>
              <a:t>, 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37A7F4-8934-4373-BF75-FB72E880CE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05966" y="6582182"/>
            <a:ext cx="3957494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FY2010 Mid-run Assessment / H. Yuh / Aug 27</a:t>
            </a:r>
            <a:r>
              <a:rPr lang="en-US" baseline="30000" smtClean="0"/>
              <a:t>th</a:t>
            </a:r>
            <a:r>
              <a:rPr lang="en-US" smtClean="0"/>
              <a:t>, 2010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EBE752-8FB6-4B2C-9851-AD3A292B82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FY2010 Research Forum  / H. Yuh / Dec 1</a:t>
            </a:r>
            <a:r>
              <a:rPr lang="en-US" baseline="30000" smtClean="0"/>
              <a:t>st</a:t>
            </a:r>
            <a:r>
              <a:rPr lang="en-US" smtClean="0"/>
              <a:t>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74D4C4-1F1B-4C72-8DDA-8877FDEE51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FY2010 Research Forum  / H. Yuh / Dec 1</a:t>
            </a:r>
            <a:r>
              <a:rPr lang="en-US" baseline="30000" smtClean="0"/>
              <a:t>st</a:t>
            </a:r>
            <a:r>
              <a:rPr lang="en-US" smtClean="0"/>
              <a:t>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1EB730-97CA-4039-8188-0E643BF96D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28700"/>
            <a:ext cx="91440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5245" name="Line 29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05286" name="Picture 70" descr="NSTX_logo_v4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6604000"/>
            <a:ext cx="762000" cy="230188"/>
          </a:xfrm>
          <a:prstGeom prst="rect">
            <a:avLst/>
          </a:prstGeom>
          <a:noFill/>
        </p:spPr>
      </p:pic>
      <p:sp>
        <p:nvSpPr>
          <p:cNvPr id="905287" name="Rectangle 71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EAEAEA">
                  <a:gamma/>
                  <a:shade val="59608"/>
                  <a:invGamma/>
                  <a:alpha val="44000"/>
                </a:srgbClr>
              </a:gs>
              <a:gs pos="100000">
                <a:srgbClr val="EAEAEA">
                  <a:alpha val="25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endParaRPr lang="en-US" sz="2400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05288" name="Line 72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5290" name="Rectangle 7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48441" y="6582182"/>
            <a:ext cx="38725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spcBef>
                <a:spcPct val="0"/>
              </a:spcBef>
              <a:buFontTx/>
              <a:buNone/>
              <a:defRPr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mtClean="0"/>
              <a:t>FY2010 Mid-run Assessment / H. Yuh / Aug 27</a:t>
            </a:r>
            <a:r>
              <a:rPr lang="en-US" baseline="30000" smtClean="0"/>
              <a:t>th</a:t>
            </a:r>
            <a:r>
              <a:rPr lang="en-US" smtClean="0"/>
              <a:t>, 2010</a:t>
            </a:r>
            <a:endParaRPr lang="en-US"/>
          </a:p>
        </p:txBody>
      </p:sp>
      <p:sp>
        <p:nvSpPr>
          <p:cNvPr id="905291" name="Rectangle 75"/>
          <p:cNvSpPr>
            <a:spLocks noChangeArrowheads="1"/>
          </p:cNvSpPr>
          <p:nvPr userDrawn="1"/>
        </p:nvSpPr>
        <p:spPr bwMode="auto">
          <a:xfrm>
            <a:off x="1409700" y="6580188"/>
            <a:ext cx="56769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sz="1000" i="0">
              <a:solidFill>
                <a:srgbClr val="090CFF"/>
              </a:solidFill>
              <a:latin typeface="Arial" charset="0"/>
            </a:endParaRPr>
          </a:p>
        </p:txBody>
      </p:sp>
      <p:sp>
        <p:nvSpPr>
          <p:cNvPr id="905292" name="Rectangle 7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61400" y="66040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i="0">
                <a:solidFill>
                  <a:schemeClr val="accent2"/>
                </a:solidFill>
                <a:latin typeface="+mn-lt"/>
                <a:ea typeface="ＭＳ Ｐゴシック" pitchFamily="-128" charset="-128"/>
              </a:defRPr>
            </a:lvl1pPr>
          </a:lstStyle>
          <a:p>
            <a:fld id="{B430C505-F010-41F3-8779-53B5D748973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05294" name="Rectangle 78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endParaRPr lang="en-US" sz="2400" i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5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5000"/>
        </a:spcBef>
        <a:spcAft>
          <a:spcPct val="0"/>
        </a:spcAft>
        <a:buChar char="–"/>
        <a:defRPr sz="2200">
          <a:solidFill>
            <a:schemeClr val="accent2"/>
          </a:solidFill>
          <a:latin typeface="+mn-lt"/>
        </a:defRPr>
      </a:lvl2pPr>
      <a:lvl3pPr marL="863600" indent="-177800" algn="l" rtl="0" eaLnBrk="0" fontAlgn="base" hangingPunct="0">
        <a:spcBef>
          <a:spcPct val="25000"/>
        </a:spcBef>
        <a:spcAft>
          <a:spcPct val="0"/>
        </a:spcAft>
        <a:buChar char="•"/>
        <a:defRPr sz="2000">
          <a:solidFill>
            <a:srgbClr val="008000"/>
          </a:solidFill>
          <a:latin typeface="+mn-lt"/>
        </a:defRPr>
      </a:lvl3pPr>
      <a:lvl4pPr marL="12065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9999"/>
          </a:solidFill>
          <a:latin typeface="+mn-lt"/>
        </a:defRPr>
      </a:lvl4pPr>
      <a:lvl5pPr marL="1485900" indent="-1651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943100" indent="-1651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0300" indent="-1651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57500" indent="-1651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4700" indent="-1651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Howard%20Yuh\My%20Documents\Nova4\ResearchForum%202009\Mid-Run%20Assessment\139434_vspect_4a.avi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0" y="1168400"/>
            <a:ext cx="9131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800" i="0" smtClean="0">
                <a:solidFill>
                  <a:schemeClr val="accent2"/>
                </a:solidFill>
                <a:latin typeface="Arial" charset="0"/>
              </a:rPr>
              <a:t>Transport and Turbulence TSG Mid-run Status</a:t>
            </a:r>
            <a:endParaRPr lang="en-US" sz="2000" i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1525763" name="Picture 3" descr="Logohig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8200" y="280988"/>
            <a:ext cx="744538" cy="452437"/>
          </a:xfrm>
          <a:prstGeom prst="rect">
            <a:avLst/>
          </a:prstGeom>
          <a:noFill/>
        </p:spPr>
      </p:pic>
      <p:pic>
        <p:nvPicPr>
          <p:cNvPr id="1525764" name="Picture 4" descr="Doesealgo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1988" y="173038"/>
            <a:ext cx="685800" cy="665162"/>
          </a:xfrm>
          <a:prstGeom prst="rect">
            <a:avLst/>
          </a:prstGeom>
          <a:noFill/>
        </p:spPr>
      </p:pic>
      <p:grpSp>
        <p:nvGrpSpPr>
          <p:cNvPr id="1525765" name="Group 5"/>
          <p:cNvGrpSpPr>
            <a:grpSpLocks/>
          </p:cNvGrpSpPr>
          <p:nvPr/>
        </p:nvGrpSpPr>
        <p:grpSpPr bwMode="auto">
          <a:xfrm>
            <a:off x="6704013" y="276225"/>
            <a:ext cx="1581150" cy="457200"/>
            <a:chOff x="4127" y="120"/>
            <a:chExt cx="996" cy="288"/>
          </a:xfrm>
        </p:grpSpPr>
        <p:pic>
          <p:nvPicPr>
            <p:cNvPr id="1525766" name="Picture 6" descr="SClogo-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27" y="122"/>
              <a:ext cx="520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25767" name="Text Box 7"/>
            <p:cNvSpPr txBox="1">
              <a:spLocks noChangeArrowheads="1"/>
            </p:cNvSpPr>
            <p:nvPr/>
          </p:nvSpPr>
          <p:spPr bwMode="auto">
            <a:xfrm>
              <a:off x="4618" y="120"/>
              <a:ext cx="50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>
                  <a:solidFill>
                    <a:srgbClr val="0028FF"/>
                  </a:solidFill>
                  <a:latin typeface="Arial" charset="0"/>
                </a:rPr>
                <a:t>Office of</a:t>
              </a:r>
            </a:p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>
                  <a:solidFill>
                    <a:srgbClr val="0028FF"/>
                  </a:solidFill>
                  <a:latin typeface="Arial" charset="0"/>
                </a:rPr>
                <a:t>Science</a:t>
              </a:r>
            </a:p>
          </p:txBody>
        </p:sp>
      </p:grpSp>
      <p:sp>
        <p:nvSpPr>
          <p:cNvPr id="1525769" name="Text Box 9"/>
          <p:cNvSpPr txBox="1">
            <a:spLocks noChangeArrowheads="1"/>
          </p:cNvSpPr>
          <p:nvPr/>
        </p:nvSpPr>
        <p:spPr bwMode="auto">
          <a:xfrm>
            <a:off x="1400175" y="2295525"/>
            <a:ext cx="63627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000" i="0" smtClean="0">
                <a:solidFill>
                  <a:schemeClr val="tx1"/>
                </a:solidFill>
                <a:latin typeface="Arial" charset="0"/>
              </a:rPr>
              <a:t>Howard Yuh, TSG Leader</a:t>
            </a:r>
            <a:endParaRPr lang="en-US" sz="2000" i="0">
              <a:solidFill>
                <a:schemeClr val="tx1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000" i="0" smtClean="0">
                <a:solidFill>
                  <a:schemeClr val="tx1"/>
                </a:solidFill>
                <a:latin typeface="Arial" charset="0"/>
              </a:rPr>
              <a:t>Stan Kaye, TSG Deputy Leader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000" i="0" smtClean="0">
                <a:solidFill>
                  <a:schemeClr val="tx1"/>
                </a:solidFill>
                <a:latin typeface="Arial" charset="0"/>
              </a:rPr>
              <a:t>Taik-Soo Hahm, Theory &amp; Modeling</a:t>
            </a:r>
            <a:endParaRPr lang="en-US" sz="20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25771" name="Text Box 11"/>
          <p:cNvSpPr txBox="1">
            <a:spLocks noChangeArrowheads="1"/>
          </p:cNvSpPr>
          <p:nvPr/>
        </p:nvSpPr>
        <p:spPr bwMode="auto">
          <a:xfrm>
            <a:off x="25400" y="2247900"/>
            <a:ext cx="1333500" cy="4575175"/>
          </a:xfrm>
          <a:prstGeom prst="rect">
            <a:avLst/>
          </a:prstGeom>
          <a:gradFill rotWithShape="1">
            <a:gsLst>
              <a:gs pos="0">
                <a:srgbClr val="EAEAEA">
                  <a:alpha val="50999"/>
                </a:srgbClr>
              </a:gs>
              <a:gs pos="100000">
                <a:srgbClr val="EAEAEA">
                  <a:gamma/>
                  <a:shade val="77255"/>
                  <a:invGamma/>
                  <a:alpha val="50999"/>
                </a:srgbClr>
              </a:gs>
            </a:gsLst>
            <a:lin ang="0" scaled="1"/>
          </a:gradFill>
          <a:ln w="1270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College W&amp;M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Colorado Sch Mines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Comp-X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Old Dominion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PSI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  <a:endParaRPr lang="en-US" sz="9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25772" name="Text Box 12"/>
          <p:cNvSpPr txBox="1">
            <a:spLocks noChangeArrowheads="1"/>
          </p:cNvSpPr>
          <p:nvPr/>
        </p:nvSpPr>
        <p:spPr bwMode="auto">
          <a:xfrm>
            <a:off x="7821613" y="2530475"/>
            <a:ext cx="1284287" cy="4276725"/>
          </a:xfrm>
          <a:prstGeom prst="rect">
            <a:avLst/>
          </a:prstGeom>
          <a:gradFill rotWithShape="1">
            <a:gsLst>
              <a:gs pos="0">
                <a:srgbClr val="EAEAEA">
                  <a:gamma/>
                  <a:shade val="76471"/>
                  <a:invGamma/>
                  <a:alpha val="50999"/>
                </a:srgbClr>
              </a:gs>
              <a:gs pos="100000">
                <a:srgbClr val="EAEAEA">
                  <a:alpha val="50999"/>
                </a:srgbClr>
              </a:gs>
            </a:gsLst>
            <a:lin ang="0" scaled="1"/>
          </a:gradFill>
          <a:ln w="127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St. Andrews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Hebrew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RRC Kurchatov Inst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KBSI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</a:t>
            </a:r>
            <a:r>
              <a:rPr lang="en-US" sz="900">
                <a:solidFill>
                  <a:srgbClr val="FF0000"/>
                </a:solidFill>
                <a:latin typeface="Arial" charset="0"/>
                <a:cs typeface="Arial" charset="0"/>
              </a:rPr>
              <a:t>ü</a:t>
            </a:r>
            <a:r>
              <a:rPr lang="en-US" sz="900">
                <a:solidFill>
                  <a:srgbClr val="FF0000"/>
                </a:solidFill>
                <a:latin typeface="Arial" charset="0"/>
              </a:rPr>
              <a:t>lich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Quebec</a:t>
            </a:r>
          </a:p>
        </p:txBody>
      </p:sp>
      <p:pic>
        <p:nvPicPr>
          <p:cNvPr id="1525789" name="Picture 29" descr="NSTX_logo_v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00" y="157163"/>
            <a:ext cx="2286000" cy="687387"/>
          </a:xfrm>
          <a:prstGeom prst="rect">
            <a:avLst/>
          </a:prstGeom>
          <a:noFill/>
        </p:spPr>
      </p:pic>
      <p:sp>
        <p:nvSpPr>
          <p:cNvPr id="1525792" name="Line 3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25793" name="Picture 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4011613"/>
            <a:ext cx="6096000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25794" name="Text Box 34"/>
          <p:cNvSpPr txBox="1">
            <a:spLocks noChangeArrowheads="1"/>
          </p:cNvSpPr>
          <p:nvPr/>
        </p:nvSpPr>
        <p:spPr bwMode="auto">
          <a:xfrm>
            <a:off x="1714500" y="3327400"/>
            <a:ext cx="5715000" cy="61555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0"/>
              </a:spcBef>
              <a:buNone/>
            </a:pPr>
            <a:r>
              <a:rPr lang="en-US" sz="2000" i="0" smtClean="0">
                <a:solidFill>
                  <a:schemeClr val="accent2"/>
                </a:solidFill>
                <a:latin typeface="Arial" charset="0"/>
              </a:rPr>
              <a:t>FY10 NSTX mid-run assessment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000" i="0" smtClean="0">
                <a:solidFill>
                  <a:schemeClr val="accent2"/>
                </a:solidFill>
                <a:latin typeface="Arial" charset="0"/>
              </a:rPr>
              <a:t>Aug 27, 2010</a:t>
            </a:r>
            <a:endParaRPr lang="en-US" sz="2000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525799" name="Rectangle 31"/>
          <p:cNvSpPr>
            <a:spLocks noGrp="1" noChangeArrowheads="1"/>
          </p:cNvSpPr>
          <p:nvPr>
            <p:ph type="title"/>
          </p:nvPr>
        </p:nvSpPr>
        <p:spPr bwMode="auto">
          <a:xfrm>
            <a:off x="0" y="25400"/>
            <a:ext cx="9144000" cy="914400"/>
          </a:xfrm>
          <a:noFill/>
          <a:ln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tabLst>
                <a:tab pos="5486400" algn="r"/>
              </a:tabLst>
            </a:pPr>
            <a:r>
              <a:rPr lang="en-US" sz="2000"/>
              <a:t>	Supported by</a:t>
            </a:r>
            <a:endParaRPr lang="en-US"/>
          </a:p>
        </p:txBody>
      </p:sp>
      <p:sp>
        <p:nvSpPr>
          <p:cNvPr id="1525801" name="Rectangle 41"/>
          <p:cNvSpPr>
            <a:spLocks noChangeArrowheads="1"/>
          </p:cNvSpPr>
          <p:nvPr/>
        </p:nvSpPr>
        <p:spPr bwMode="auto">
          <a:xfrm>
            <a:off x="5803900" y="0"/>
            <a:ext cx="3340100" cy="838200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1525802" name="Picture 4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75325" y="203200"/>
            <a:ext cx="3317875" cy="5937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  <p:grpSp>
        <p:nvGrpSpPr>
          <p:cNvPr id="1525875" name="Group 115"/>
          <p:cNvGrpSpPr>
            <a:grpSpLocks/>
          </p:cNvGrpSpPr>
          <p:nvPr/>
        </p:nvGrpSpPr>
        <p:grpSpPr bwMode="auto">
          <a:xfrm>
            <a:off x="3678238" y="3997325"/>
            <a:ext cx="4008437" cy="2822575"/>
            <a:chOff x="693" y="620"/>
            <a:chExt cx="4300" cy="3028"/>
          </a:xfrm>
        </p:grpSpPr>
        <p:pic>
          <p:nvPicPr>
            <p:cNvPr id="1525876" name="Picture 116"/>
            <p:cNvPicPr>
              <a:picLocks noChangeAspect="1" noChangeArrowheads="1"/>
            </p:cNvPicPr>
            <p:nvPr/>
          </p:nvPicPr>
          <p:blipFill>
            <a:blip r:embed="rId9" cstate="print"/>
            <a:srcRect l="2284" b="3171"/>
            <a:stretch>
              <a:fillRect/>
            </a:stretch>
          </p:blipFill>
          <p:spPr bwMode="auto">
            <a:xfrm>
              <a:off x="742" y="680"/>
              <a:ext cx="4166" cy="2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25877" name="Rectangle 117"/>
            <p:cNvSpPr>
              <a:spLocks noChangeArrowheads="1"/>
            </p:cNvSpPr>
            <p:nvPr/>
          </p:nvSpPr>
          <p:spPr bwMode="auto">
            <a:xfrm rot="-5400000" flipH="1" flipV="1">
              <a:off x="2610" y="1346"/>
              <a:ext cx="407" cy="4175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878" name="Rectangle 118"/>
            <p:cNvSpPr>
              <a:spLocks noChangeArrowheads="1"/>
            </p:cNvSpPr>
            <p:nvPr/>
          </p:nvSpPr>
          <p:spPr bwMode="auto">
            <a:xfrm rot="16200000" flipV="1">
              <a:off x="3376" y="2021"/>
              <a:ext cx="2973" cy="26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879" name="Rectangle 119"/>
            <p:cNvSpPr>
              <a:spLocks noChangeArrowheads="1"/>
            </p:cNvSpPr>
            <p:nvPr/>
          </p:nvSpPr>
          <p:spPr bwMode="auto">
            <a:xfrm rot="-5400000" flipH="1" flipV="1">
              <a:off x="2564" y="-1198"/>
              <a:ext cx="521" cy="415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880" name="Rectangle 120"/>
            <p:cNvSpPr>
              <a:spLocks noChangeArrowheads="1"/>
            </p:cNvSpPr>
            <p:nvPr/>
          </p:nvSpPr>
          <p:spPr bwMode="auto">
            <a:xfrm>
              <a:off x="737" y="635"/>
              <a:ext cx="195" cy="2957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881" name="AutoShape 121"/>
            <p:cNvSpPr>
              <a:spLocks noChangeArrowheads="1"/>
            </p:cNvSpPr>
            <p:nvPr/>
          </p:nvSpPr>
          <p:spPr bwMode="auto">
            <a:xfrm>
              <a:off x="1173" y="2817"/>
              <a:ext cx="364" cy="539"/>
            </a:xfrm>
            <a:prstGeom prst="rtTriangle">
              <a:avLst/>
            </a:prstGeom>
            <a:gradFill rotWithShape="0">
              <a:gsLst>
                <a:gs pos="0">
                  <a:schemeClr val="bg1">
                    <a:gamma/>
                    <a:shade val="0"/>
                    <a:invGamma/>
                    <a:alpha val="0"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882" name="Freeform 122"/>
            <p:cNvSpPr>
              <a:spLocks/>
            </p:cNvSpPr>
            <p:nvPr/>
          </p:nvSpPr>
          <p:spPr bwMode="auto">
            <a:xfrm>
              <a:off x="716" y="635"/>
              <a:ext cx="704" cy="656"/>
            </a:xfrm>
            <a:custGeom>
              <a:avLst/>
              <a:gdLst/>
              <a:ahLst/>
              <a:cxnLst>
                <a:cxn ang="0">
                  <a:pos x="67" y="1043"/>
                </a:cxn>
                <a:cxn ang="0">
                  <a:pos x="67" y="0"/>
                </a:cxn>
                <a:cxn ang="0">
                  <a:pos x="1119" y="0"/>
                </a:cxn>
                <a:cxn ang="0">
                  <a:pos x="806" y="8"/>
                </a:cxn>
                <a:cxn ang="0">
                  <a:pos x="728" y="52"/>
                </a:cxn>
                <a:cxn ang="0">
                  <a:pos x="589" y="121"/>
                </a:cxn>
                <a:cxn ang="0">
                  <a:pos x="485" y="200"/>
                </a:cxn>
                <a:cxn ang="0">
                  <a:pos x="354" y="321"/>
                </a:cxn>
                <a:cxn ang="0">
                  <a:pos x="285" y="391"/>
                </a:cxn>
                <a:cxn ang="0">
                  <a:pos x="215" y="495"/>
                </a:cxn>
                <a:cxn ang="0">
                  <a:pos x="172" y="591"/>
                </a:cxn>
                <a:cxn ang="0">
                  <a:pos x="102" y="756"/>
                </a:cxn>
                <a:cxn ang="0">
                  <a:pos x="59" y="895"/>
                </a:cxn>
                <a:cxn ang="0">
                  <a:pos x="67" y="974"/>
                </a:cxn>
                <a:cxn ang="0">
                  <a:pos x="67" y="1043"/>
                </a:cxn>
              </a:cxnLst>
              <a:rect l="0" t="0" r="r" b="b"/>
              <a:pathLst>
                <a:path w="1119" h="1043">
                  <a:moveTo>
                    <a:pt x="67" y="1043"/>
                  </a:moveTo>
                  <a:lnTo>
                    <a:pt x="67" y="0"/>
                  </a:lnTo>
                  <a:lnTo>
                    <a:pt x="1119" y="0"/>
                  </a:lnTo>
                  <a:lnTo>
                    <a:pt x="806" y="8"/>
                  </a:lnTo>
                  <a:lnTo>
                    <a:pt x="728" y="52"/>
                  </a:lnTo>
                  <a:lnTo>
                    <a:pt x="589" y="121"/>
                  </a:lnTo>
                  <a:lnTo>
                    <a:pt x="485" y="200"/>
                  </a:lnTo>
                  <a:lnTo>
                    <a:pt x="354" y="321"/>
                  </a:lnTo>
                  <a:lnTo>
                    <a:pt x="285" y="391"/>
                  </a:lnTo>
                  <a:lnTo>
                    <a:pt x="215" y="495"/>
                  </a:lnTo>
                  <a:lnTo>
                    <a:pt x="172" y="591"/>
                  </a:lnTo>
                  <a:lnTo>
                    <a:pt x="102" y="756"/>
                  </a:lnTo>
                  <a:cubicBezTo>
                    <a:pt x="48" y="897"/>
                    <a:pt x="0" y="895"/>
                    <a:pt x="59" y="895"/>
                  </a:cubicBezTo>
                  <a:lnTo>
                    <a:pt x="67" y="974"/>
                  </a:lnTo>
                  <a:lnTo>
                    <a:pt x="67" y="10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883" name="Freeform 123"/>
            <p:cNvSpPr>
              <a:spLocks/>
            </p:cNvSpPr>
            <p:nvPr/>
          </p:nvSpPr>
          <p:spPr bwMode="auto">
            <a:xfrm flipH="1">
              <a:off x="4274" y="663"/>
              <a:ext cx="704" cy="656"/>
            </a:xfrm>
            <a:custGeom>
              <a:avLst/>
              <a:gdLst/>
              <a:ahLst/>
              <a:cxnLst>
                <a:cxn ang="0">
                  <a:pos x="67" y="1043"/>
                </a:cxn>
                <a:cxn ang="0">
                  <a:pos x="67" y="0"/>
                </a:cxn>
                <a:cxn ang="0">
                  <a:pos x="1119" y="0"/>
                </a:cxn>
                <a:cxn ang="0">
                  <a:pos x="806" y="8"/>
                </a:cxn>
                <a:cxn ang="0">
                  <a:pos x="728" y="52"/>
                </a:cxn>
                <a:cxn ang="0">
                  <a:pos x="589" y="121"/>
                </a:cxn>
                <a:cxn ang="0">
                  <a:pos x="485" y="200"/>
                </a:cxn>
                <a:cxn ang="0">
                  <a:pos x="354" y="321"/>
                </a:cxn>
                <a:cxn ang="0">
                  <a:pos x="285" y="391"/>
                </a:cxn>
                <a:cxn ang="0">
                  <a:pos x="215" y="495"/>
                </a:cxn>
                <a:cxn ang="0">
                  <a:pos x="172" y="591"/>
                </a:cxn>
                <a:cxn ang="0">
                  <a:pos x="102" y="756"/>
                </a:cxn>
                <a:cxn ang="0">
                  <a:pos x="59" y="895"/>
                </a:cxn>
                <a:cxn ang="0">
                  <a:pos x="67" y="974"/>
                </a:cxn>
                <a:cxn ang="0">
                  <a:pos x="67" y="1043"/>
                </a:cxn>
              </a:cxnLst>
              <a:rect l="0" t="0" r="r" b="b"/>
              <a:pathLst>
                <a:path w="1119" h="1043">
                  <a:moveTo>
                    <a:pt x="67" y="1043"/>
                  </a:moveTo>
                  <a:lnTo>
                    <a:pt x="67" y="0"/>
                  </a:lnTo>
                  <a:lnTo>
                    <a:pt x="1119" y="0"/>
                  </a:lnTo>
                  <a:lnTo>
                    <a:pt x="806" y="8"/>
                  </a:lnTo>
                  <a:lnTo>
                    <a:pt x="728" y="52"/>
                  </a:lnTo>
                  <a:lnTo>
                    <a:pt x="589" y="121"/>
                  </a:lnTo>
                  <a:lnTo>
                    <a:pt x="485" y="200"/>
                  </a:lnTo>
                  <a:lnTo>
                    <a:pt x="354" y="321"/>
                  </a:lnTo>
                  <a:lnTo>
                    <a:pt x="285" y="391"/>
                  </a:lnTo>
                  <a:lnTo>
                    <a:pt x="215" y="495"/>
                  </a:lnTo>
                  <a:lnTo>
                    <a:pt x="172" y="591"/>
                  </a:lnTo>
                  <a:lnTo>
                    <a:pt x="102" y="756"/>
                  </a:lnTo>
                  <a:cubicBezTo>
                    <a:pt x="48" y="897"/>
                    <a:pt x="0" y="895"/>
                    <a:pt x="59" y="895"/>
                  </a:cubicBezTo>
                  <a:lnTo>
                    <a:pt x="67" y="974"/>
                  </a:lnTo>
                  <a:lnTo>
                    <a:pt x="67" y="10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884" name="Freeform 124"/>
            <p:cNvSpPr>
              <a:spLocks/>
            </p:cNvSpPr>
            <p:nvPr/>
          </p:nvSpPr>
          <p:spPr bwMode="auto">
            <a:xfrm flipH="1" flipV="1">
              <a:off x="4249" y="2975"/>
              <a:ext cx="704" cy="656"/>
            </a:xfrm>
            <a:custGeom>
              <a:avLst/>
              <a:gdLst/>
              <a:ahLst/>
              <a:cxnLst>
                <a:cxn ang="0">
                  <a:pos x="67" y="1043"/>
                </a:cxn>
                <a:cxn ang="0">
                  <a:pos x="67" y="0"/>
                </a:cxn>
                <a:cxn ang="0">
                  <a:pos x="1119" y="0"/>
                </a:cxn>
                <a:cxn ang="0">
                  <a:pos x="806" y="8"/>
                </a:cxn>
                <a:cxn ang="0">
                  <a:pos x="728" y="52"/>
                </a:cxn>
                <a:cxn ang="0">
                  <a:pos x="589" y="121"/>
                </a:cxn>
                <a:cxn ang="0">
                  <a:pos x="485" y="200"/>
                </a:cxn>
                <a:cxn ang="0">
                  <a:pos x="354" y="321"/>
                </a:cxn>
                <a:cxn ang="0">
                  <a:pos x="285" y="391"/>
                </a:cxn>
                <a:cxn ang="0">
                  <a:pos x="215" y="495"/>
                </a:cxn>
                <a:cxn ang="0">
                  <a:pos x="172" y="591"/>
                </a:cxn>
                <a:cxn ang="0">
                  <a:pos x="102" y="756"/>
                </a:cxn>
                <a:cxn ang="0">
                  <a:pos x="59" y="895"/>
                </a:cxn>
                <a:cxn ang="0">
                  <a:pos x="67" y="974"/>
                </a:cxn>
                <a:cxn ang="0">
                  <a:pos x="67" y="1043"/>
                </a:cxn>
              </a:cxnLst>
              <a:rect l="0" t="0" r="r" b="b"/>
              <a:pathLst>
                <a:path w="1119" h="1043">
                  <a:moveTo>
                    <a:pt x="67" y="1043"/>
                  </a:moveTo>
                  <a:lnTo>
                    <a:pt x="67" y="0"/>
                  </a:lnTo>
                  <a:lnTo>
                    <a:pt x="1119" y="0"/>
                  </a:lnTo>
                  <a:lnTo>
                    <a:pt x="806" y="8"/>
                  </a:lnTo>
                  <a:lnTo>
                    <a:pt x="728" y="52"/>
                  </a:lnTo>
                  <a:lnTo>
                    <a:pt x="589" y="121"/>
                  </a:lnTo>
                  <a:lnTo>
                    <a:pt x="485" y="200"/>
                  </a:lnTo>
                  <a:lnTo>
                    <a:pt x="354" y="321"/>
                  </a:lnTo>
                  <a:lnTo>
                    <a:pt x="285" y="391"/>
                  </a:lnTo>
                  <a:lnTo>
                    <a:pt x="215" y="495"/>
                  </a:lnTo>
                  <a:lnTo>
                    <a:pt x="172" y="591"/>
                  </a:lnTo>
                  <a:lnTo>
                    <a:pt x="102" y="756"/>
                  </a:lnTo>
                  <a:cubicBezTo>
                    <a:pt x="48" y="897"/>
                    <a:pt x="0" y="895"/>
                    <a:pt x="59" y="895"/>
                  </a:cubicBezTo>
                  <a:lnTo>
                    <a:pt x="67" y="974"/>
                  </a:lnTo>
                  <a:lnTo>
                    <a:pt x="67" y="10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885" name="Freeform 125"/>
            <p:cNvSpPr>
              <a:spLocks/>
            </p:cNvSpPr>
            <p:nvPr/>
          </p:nvSpPr>
          <p:spPr bwMode="auto">
            <a:xfrm flipV="1">
              <a:off x="693" y="2992"/>
              <a:ext cx="704" cy="656"/>
            </a:xfrm>
            <a:custGeom>
              <a:avLst/>
              <a:gdLst/>
              <a:ahLst/>
              <a:cxnLst>
                <a:cxn ang="0">
                  <a:pos x="67" y="1043"/>
                </a:cxn>
                <a:cxn ang="0">
                  <a:pos x="67" y="0"/>
                </a:cxn>
                <a:cxn ang="0">
                  <a:pos x="1119" y="0"/>
                </a:cxn>
                <a:cxn ang="0">
                  <a:pos x="806" y="8"/>
                </a:cxn>
                <a:cxn ang="0">
                  <a:pos x="728" y="52"/>
                </a:cxn>
                <a:cxn ang="0">
                  <a:pos x="589" y="121"/>
                </a:cxn>
                <a:cxn ang="0">
                  <a:pos x="485" y="200"/>
                </a:cxn>
                <a:cxn ang="0">
                  <a:pos x="354" y="321"/>
                </a:cxn>
                <a:cxn ang="0">
                  <a:pos x="285" y="391"/>
                </a:cxn>
                <a:cxn ang="0">
                  <a:pos x="215" y="495"/>
                </a:cxn>
                <a:cxn ang="0">
                  <a:pos x="172" y="591"/>
                </a:cxn>
                <a:cxn ang="0">
                  <a:pos x="102" y="756"/>
                </a:cxn>
                <a:cxn ang="0">
                  <a:pos x="59" y="895"/>
                </a:cxn>
                <a:cxn ang="0">
                  <a:pos x="67" y="974"/>
                </a:cxn>
                <a:cxn ang="0">
                  <a:pos x="67" y="1043"/>
                </a:cxn>
              </a:cxnLst>
              <a:rect l="0" t="0" r="r" b="b"/>
              <a:pathLst>
                <a:path w="1119" h="1043">
                  <a:moveTo>
                    <a:pt x="67" y="1043"/>
                  </a:moveTo>
                  <a:lnTo>
                    <a:pt x="67" y="0"/>
                  </a:lnTo>
                  <a:lnTo>
                    <a:pt x="1119" y="0"/>
                  </a:lnTo>
                  <a:lnTo>
                    <a:pt x="806" y="8"/>
                  </a:lnTo>
                  <a:lnTo>
                    <a:pt x="728" y="52"/>
                  </a:lnTo>
                  <a:lnTo>
                    <a:pt x="589" y="121"/>
                  </a:lnTo>
                  <a:lnTo>
                    <a:pt x="485" y="200"/>
                  </a:lnTo>
                  <a:lnTo>
                    <a:pt x="354" y="321"/>
                  </a:lnTo>
                  <a:lnTo>
                    <a:pt x="285" y="391"/>
                  </a:lnTo>
                  <a:lnTo>
                    <a:pt x="215" y="495"/>
                  </a:lnTo>
                  <a:lnTo>
                    <a:pt x="172" y="591"/>
                  </a:lnTo>
                  <a:lnTo>
                    <a:pt x="102" y="756"/>
                  </a:lnTo>
                  <a:cubicBezTo>
                    <a:pt x="48" y="897"/>
                    <a:pt x="0" y="895"/>
                    <a:pt x="59" y="895"/>
                  </a:cubicBezTo>
                  <a:lnTo>
                    <a:pt x="67" y="974"/>
                  </a:lnTo>
                  <a:lnTo>
                    <a:pt x="67" y="10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FY2010 Mid-run Assessment / H. Yuh / Aug 27</a:t>
            </a:r>
            <a:r>
              <a:rPr lang="en-US" baseline="30000" smtClean="0"/>
              <a:t>th</a:t>
            </a:r>
            <a:r>
              <a:rPr lang="en-US" smtClean="0"/>
              <a:t>, 2010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EBE752-8FB6-4B2C-9851-AD3A292B829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76300"/>
          </a:xfrm>
          <a:prstGeom prst="rect">
            <a:avLst/>
          </a:prstGeom>
          <a:noFill/>
          <a:ln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 of T&amp;T XPs having received runtime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80975" y="1000125"/>
            <a:ext cx="8963025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45720" bIns="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XP1028 (0.5 ITER) -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/>
                <a:cs typeface="Times New Roman"/>
              </a:rPr>
              <a:t>Density dependence of L-H threshold (Kaye)</a:t>
            </a:r>
          </a:p>
          <a:p>
            <a:pPr marL="228600" indent="-228600" eaLnBrk="0" hangingPunct="0">
              <a:spcBef>
                <a:spcPct val="25000"/>
              </a:spcBef>
            </a:pPr>
            <a:r>
              <a:rPr lang="en-US" sz="2000" b="0" i="0" smtClean="0">
                <a:solidFill>
                  <a:schemeClr val="accent2"/>
                </a:solidFill>
              </a:rPr>
              <a:t>Higher P</a:t>
            </a:r>
            <a:r>
              <a:rPr lang="en-US" sz="2000" b="0" i="0" baseline="-25000" smtClean="0">
                <a:solidFill>
                  <a:schemeClr val="accent2"/>
                </a:solidFill>
              </a:rPr>
              <a:t>LH</a:t>
            </a:r>
            <a:r>
              <a:rPr lang="en-US" sz="2000" b="0" i="0" smtClean="0">
                <a:solidFill>
                  <a:schemeClr val="accent2"/>
                </a:solidFill>
              </a:rPr>
              <a:t> seems to increase with increasing n</a:t>
            </a:r>
            <a:r>
              <a:rPr lang="en-US" sz="2000" b="0" i="0" baseline="-25000" smtClean="0">
                <a:solidFill>
                  <a:schemeClr val="accent2"/>
                </a:solidFill>
              </a:rPr>
              <a:t>e</a:t>
            </a:r>
          </a:p>
          <a:p>
            <a:pPr marL="228600" indent="-228600" eaLnBrk="0" hangingPunct="0">
              <a:spcBef>
                <a:spcPct val="25000"/>
              </a:spcBef>
            </a:pPr>
            <a:r>
              <a:rPr lang="en-US" sz="2000" b="0" i="0" kern="0" smtClean="0">
                <a:solidFill>
                  <a:schemeClr val="accent2"/>
                </a:solidFill>
                <a:latin typeface="+mj-lt"/>
                <a:ea typeface="Calibri"/>
                <a:cs typeface="Times New Roman"/>
              </a:rPr>
              <a:t>Non-reproducibility precludes definitive conclusions</a:t>
            </a:r>
          </a:p>
          <a:p>
            <a:pPr marL="228600" indent="-228600" eaLnBrk="0" hangingPunct="0">
              <a:spcBef>
                <a:spcPct val="25000"/>
              </a:spcBef>
            </a:pPr>
            <a:r>
              <a:rPr lang="en-US" sz="2000" b="0" i="0" kern="0" smtClean="0">
                <a:solidFill>
                  <a:schemeClr val="accent2"/>
                </a:solidFill>
                <a:latin typeface="+mj-lt"/>
                <a:ea typeface="Calibri"/>
                <a:cs typeface="Times New Roman"/>
              </a:rPr>
              <a:t>Not requesting more runtime</a:t>
            </a:r>
          </a:p>
          <a:p>
            <a:pPr marL="228600" lvl="0" indent="-228600" eaLnBrk="0" hangingPunct="0">
              <a:spcBef>
                <a:spcPct val="25000"/>
              </a:spcBef>
              <a:buNone/>
            </a:pPr>
            <a:endParaRPr kumimoji="0" lang="en-US" sz="2000" b="0" i="0" u="none" strike="noStrike" kern="0" cap="none" spc="0" normalizeH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Calibri"/>
              <a:cs typeface="Times New Roman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447925" y="2676525"/>
            <a:ext cx="4191000" cy="3733800"/>
            <a:chOff x="1440" y="1104"/>
            <a:chExt cx="2640" cy="2352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t="8163"/>
            <a:stretch>
              <a:fillRect/>
            </a:stretch>
          </p:blipFill>
          <p:spPr bwMode="auto">
            <a:xfrm>
              <a:off x="1488" y="1104"/>
              <a:ext cx="2592" cy="2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 rot="-5400000">
              <a:off x="1193" y="2023"/>
              <a:ext cx="726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P</a:t>
              </a:r>
              <a:r>
                <a:rPr lang="en-US" baseline="-25000"/>
                <a:t>LH</a:t>
              </a:r>
              <a:r>
                <a:rPr lang="en-US"/>
                <a:t> (MW)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FY2010 Mid-run Assessment / H. Yuh / Aug 27</a:t>
            </a:r>
            <a:r>
              <a:rPr lang="en-US" baseline="30000" smtClean="0"/>
              <a:t>th</a:t>
            </a:r>
            <a:r>
              <a:rPr lang="en-US" smtClean="0"/>
              <a:t>, 2010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EBE752-8FB6-4B2C-9851-AD3A292B829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76300"/>
          </a:xfrm>
          <a:prstGeom prst="rect">
            <a:avLst/>
          </a:prstGeom>
          <a:noFill/>
          <a:ln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 of T&amp;T XPs having received runtime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80975" y="1000125"/>
            <a:ext cx="8963025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45720" bIns="0" numCol="1" anchor="t" anchorCtr="0" compatLnSpc="1">
            <a:prstTxWarp prst="textNoShape">
              <a:avLst/>
            </a:prstTxWarp>
          </a:bodyPr>
          <a:lstStyle/>
          <a:p>
            <a:pPr marL="228600" indent="-228600" eaLnBrk="0" hangingPunct="0">
              <a:spcBef>
                <a:spcPct val="25000"/>
              </a:spcBef>
              <a:buNone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XP1041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(0.5)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/>
                <a:cs typeface="Times New Roman"/>
              </a:rPr>
              <a:t>Joint NSTX DIII-D poloidal rotation experiment (R. Bell)</a:t>
            </a:r>
          </a:p>
          <a:p>
            <a:pPr marL="685800" lvl="1" indent="-228600" eaLnBrk="0" hangingPunct="0">
              <a:spcBef>
                <a:spcPct val="25000"/>
              </a:spcBef>
            </a:pPr>
            <a:r>
              <a:rPr lang="en-US" sz="1800" b="0" i="0" kern="0" smtClean="0">
                <a:solidFill>
                  <a:schemeClr val="accent2"/>
                </a:solidFill>
                <a:latin typeface="+mj-lt"/>
                <a:ea typeface="Calibri"/>
                <a:cs typeface="Times New Roman"/>
              </a:rPr>
              <a:t>XP compares measured and neoclassical poloidal velocities.</a:t>
            </a:r>
          </a:p>
          <a:p>
            <a:pPr marL="685800" lvl="1" indent="-228600" eaLnBrk="0" hangingPunct="0">
              <a:spcBef>
                <a:spcPct val="25000"/>
              </a:spcBef>
            </a:pPr>
            <a:r>
              <a:rPr lang="en-US" sz="1800" b="0" i="0" kern="0" smtClean="0">
                <a:solidFill>
                  <a:schemeClr val="accent2"/>
                </a:solidFill>
                <a:latin typeface="+mj-lt"/>
                <a:ea typeface="Calibri"/>
                <a:cs typeface="Times New Roman"/>
              </a:rPr>
              <a:t>Sensitive to gradient in impurity profiles.  </a:t>
            </a:r>
          </a:p>
          <a:p>
            <a:pPr marL="685800" lvl="1" indent="-228600" eaLnBrk="0" hangingPunct="0">
              <a:spcBef>
                <a:spcPct val="25000"/>
              </a:spcBef>
            </a:pPr>
            <a:r>
              <a:rPr lang="en-US" sz="1800" b="0" i="0" kern="0" smtClean="0">
                <a:solidFill>
                  <a:schemeClr val="accent2"/>
                </a:solidFill>
                <a:latin typeface="+mj-lt"/>
                <a:ea typeface="Calibri"/>
                <a:cs typeface="Times New Roman"/>
              </a:rPr>
              <a:t>Good target plasmas were obtained, but due to vents just prior to XP, large but unknown amounts of nitrogen &amp; argon present.</a:t>
            </a:r>
          </a:p>
          <a:p>
            <a:pPr marL="685800" lvl="1" indent="-228600" eaLnBrk="0" hangingPunct="0">
              <a:spcBef>
                <a:spcPct val="25000"/>
              </a:spcBef>
            </a:pPr>
            <a:r>
              <a:rPr lang="en-US" sz="1800" b="0" i="0" kern="0" smtClean="0">
                <a:solidFill>
                  <a:schemeClr val="accent2"/>
                </a:solidFill>
                <a:latin typeface="+mj-lt"/>
                <a:ea typeface="Calibri"/>
                <a:cs typeface="Times New Roman"/>
              </a:rPr>
              <a:t>Impurity content during run was uncertain, so </a:t>
            </a:r>
            <a:r>
              <a:rPr lang="en-US" sz="1800" b="0" i="0" kern="0" smtClean="0">
                <a:solidFill>
                  <a:schemeClr val="accent2"/>
                </a:solidFill>
                <a:ea typeface="Calibri"/>
                <a:cs typeface="Times New Roman"/>
              </a:rPr>
              <a:t>comparison not possible.</a:t>
            </a:r>
            <a:endParaRPr lang="en-US" sz="1800" b="0" i="0" kern="0" smtClean="0">
              <a:solidFill>
                <a:schemeClr val="accent2"/>
              </a:solidFill>
              <a:latin typeface="+mj-lt"/>
              <a:ea typeface="Calibri"/>
              <a:cs typeface="Times New Roman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XP1042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(0.5)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Intrinsic torque using torque transients (Solomon)</a:t>
            </a:r>
          </a:p>
          <a:p>
            <a:pPr marL="685800" indent="-228600" eaLnBrk="0" hangingPunct="0">
              <a:spcBef>
                <a:spcPct val="25000"/>
              </a:spcBef>
            </a:pPr>
            <a:r>
              <a:rPr lang="en-US" sz="1800" b="0" i="0" smtClean="0">
                <a:latin typeface="+mj-lt"/>
              </a:rPr>
              <a:t>Unsuccessful Attempt To Measure Intrinsic Torque following LLD experiments</a:t>
            </a:r>
          </a:p>
          <a:p>
            <a:pPr marL="685800" indent="-228600"/>
            <a:r>
              <a:rPr lang="en-US" sz="1800" b="0" i="0" smtClean="0">
                <a:latin typeface="+mj-lt"/>
              </a:rPr>
              <a:t>Infer effective torque associated with intrinsic rotation drive by applying NBI torque steps and looking for “missing” torque</a:t>
            </a:r>
          </a:p>
          <a:p>
            <a:pPr marL="685800" indent="-228600"/>
            <a:r>
              <a:rPr lang="en-US" sz="1800" b="0" i="0" smtClean="0">
                <a:latin typeface="+mj-lt"/>
              </a:rPr>
              <a:t>Li “blob” resulted in poor plasma conditions</a:t>
            </a:r>
          </a:p>
          <a:p>
            <a:pPr marL="1143000" lvl="2" indent="-228600"/>
            <a:r>
              <a:rPr lang="en-US" sz="1800" b="0" i="0" smtClean="0">
                <a:latin typeface="+mj-lt"/>
              </a:rPr>
              <a:t>Typically strong MHD throughout shot, with little or no quiescent phase, confusion with significant drag caused by low-n modes</a:t>
            </a:r>
          </a:p>
          <a:p>
            <a:pPr marL="1143000" lvl="2" indent="-228600"/>
            <a:r>
              <a:rPr lang="en-US" sz="1800" b="0" i="0" smtClean="0">
                <a:latin typeface="+mj-lt"/>
              </a:rPr>
              <a:t>Highly irreproducible discharges</a:t>
            </a:r>
          </a:p>
          <a:p>
            <a:pPr marL="1143000" lvl="2" indent="-228600"/>
            <a:r>
              <a:rPr lang="en-US" sz="1800" b="0" i="0" smtClean="0">
                <a:latin typeface="+mj-lt"/>
              </a:rPr>
              <a:t>Both moderate and high triangularity shots attempted</a:t>
            </a:r>
          </a:p>
          <a:p>
            <a:pPr marL="1143000" lvl="2" indent="-228600"/>
            <a:r>
              <a:rPr lang="en-US" sz="1800" b="0" i="0" smtClean="0">
                <a:latin typeface="+mj-lt"/>
              </a:rPr>
              <a:t>Half day essentially spent trying to clean blob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28600" indent="-228600" eaLnBrk="0" hangingPunct="0">
              <a:spcBef>
                <a:spcPct val="25000"/>
              </a:spcBef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139434_vspect_4a.avi" descr="Macintosh HD:Users:szweben:Desktop:zf_spectra:139434:139434_vspect_4a.avi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675" y="3089275"/>
            <a:ext cx="410845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0" descr="139434_vspect_20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863" y="3103563"/>
            <a:ext cx="4059237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823913" y="3121025"/>
            <a:ext cx="3324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0066"/>
                </a:solidFill>
              </a:rPr>
              <a:t>ZF spectra vs. time (</a:t>
            </a:r>
            <a:r>
              <a:rPr lang="en-US">
                <a:solidFill>
                  <a:srgbClr val="660066"/>
                </a:solidFill>
                <a:latin typeface="Symbol" charset="2"/>
              </a:rPr>
              <a:t>r </a:t>
            </a:r>
            <a:r>
              <a:rPr lang="en-US">
                <a:solidFill>
                  <a:srgbClr val="660066"/>
                </a:solidFill>
              </a:rPr>
              <a:t>~ -1 cm)</a:t>
            </a:r>
          </a:p>
        </p:txBody>
      </p:sp>
      <p:sp>
        <p:nvSpPr>
          <p:cNvPr id="15369" name="TextBox 8"/>
          <p:cNvSpPr txBox="1">
            <a:spLocks noChangeArrowheads="1"/>
          </p:cNvSpPr>
          <p:nvPr/>
        </p:nvSpPr>
        <p:spPr bwMode="auto">
          <a:xfrm>
            <a:off x="385763" y="6130925"/>
            <a:ext cx="82153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008000"/>
                </a:solidFill>
              </a:rPr>
              <a:t>Need time to understand these results, not more run time !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87350" y="271463"/>
            <a:ext cx="81739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800" b="0" i="0">
                <a:solidFill>
                  <a:srgbClr val="FF0000"/>
                </a:solidFill>
                <a:cs typeface="Arial" charset="0"/>
              </a:rPr>
              <a:t>XP #1067:  Edge Zonal Flows and Blob Formation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01625" y="2101850"/>
            <a:ext cx="88423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smtClean="0">
                <a:solidFill>
                  <a:srgbClr val="0000FF"/>
                </a:solidFill>
                <a:cs typeface="Arial" charset="0"/>
              </a:rPr>
              <a:t>Goal:    Use </a:t>
            </a:r>
            <a:r>
              <a:rPr lang="en-US" sz="1800">
                <a:solidFill>
                  <a:srgbClr val="0000FF"/>
                </a:solidFill>
                <a:cs typeface="Arial" charset="0"/>
              </a:rPr>
              <a:t>GPI to determine scaling of edge zonal flows with B at fixed </a:t>
            </a:r>
            <a:r>
              <a:rPr lang="en-US" sz="1800" smtClean="0">
                <a:solidFill>
                  <a:srgbClr val="0000FF"/>
                </a:solidFill>
                <a:cs typeface="Arial" charset="0"/>
              </a:rPr>
              <a:t>q(a)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smtClean="0">
                <a:solidFill>
                  <a:srgbClr val="0000FF"/>
                </a:solidFill>
                <a:cs typeface="Arial" charset="0"/>
              </a:rPr>
              <a:t>Result</a:t>
            </a:r>
            <a:r>
              <a:rPr lang="en-US" sz="1800">
                <a:solidFill>
                  <a:srgbClr val="0000FF"/>
                </a:solidFill>
                <a:cs typeface="Arial" charset="0"/>
              </a:rPr>
              <a:t>:   </a:t>
            </a:r>
            <a:r>
              <a:rPr lang="en-US" sz="1800" smtClean="0">
                <a:solidFill>
                  <a:srgbClr val="0000FF"/>
                </a:solidFill>
                <a:cs typeface="Arial" charset="0"/>
              </a:rPr>
              <a:t>Obtained </a:t>
            </a:r>
            <a:r>
              <a:rPr lang="en-US" sz="1800">
                <a:solidFill>
                  <a:srgbClr val="0000FF"/>
                </a:solidFill>
                <a:cs typeface="Arial" charset="0"/>
              </a:rPr>
              <a:t>good GPI data, but ZF spectra more complex than expected   </a:t>
            </a:r>
            <a:r>
              <a:rPr lang="en-US" sz="3600">
                <a:solidFill>
                  <a:srgbClr val="0000FF"/>
                </a:solidFill>
                <a:cs typeface="Arial" charset="0"/>
              </a:rPr>
              <a:t>	</a:t>
            </a:r>
            <a:endParaRPr lang="en-US" sz="360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519113" y="1349375"/>
            <a:ext cx="71834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1600" smtClean="0">
                <a:latin typeface="+mj-lt"/>
              </a:rPr>
              <a:t>(S.J</a:t>
            </a:r>
            <a:r>
              <a:rPr lang="en-US" sz="1600">
                <a:latin typeface="+mj-lt"/>
              </a:rPr>
              <a:t>. Zweben, R. Maqueda, T. Munsat, Y. Sechrest, S.M. Kaye et </a:t>
            </a:r>
            <a:r>
              <a:rPr lang="en-US" sz="1600" smtClean="0">
                <a:latin typeface="+mj-lt"/>
              </a:rPr>
              <a:t>al)</a:t>
            </a:r>
            <a:endParaRPr lang="en-US" sz="160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2497" y="994976"/>
            <a:ext cx="63418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 eaLnBrk="0" hangingPunct="0">
              <a:spcBef>
                <a:spcPct val="25000"/>
              </a:spcBef>
              <a:buNone/>
              <a:defRPr/>
            </a:pPr>
            <a:r>
              <a:rPr lang="en-US" sz="2000" b="0" i="0" kern="0" smtClean="0">
                <a:solidFill>
                  <a:schemeClr val="tx1"/>
                </a:solidFill>
                <a:latin typeface="+mj-lt"/>
              </a:rPr>
              <a:t>XP1067 (0.5) – Edge Zonal Flows and Blob Formation</a:t>
            </a:r>
          </a:p>
        </p:txBody>
      </p:sp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5424488" y="3121025"/>
            <a:ext cx="3198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0066"/>
                </a:solidFill>
              </a:rPr>
              <a:t>ZF spectra vs. radius vs.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0" fill="hold"/>
                                        <p:tgtEl>
                                          <p:spTgt spid="153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36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3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"/>
          <p:cNvSpPr txBox="1">
            <a:spLocks noChangeArrowheads="1"/>
          </p:cNvSpPr>
          <p:nvPr/>
        </p:nvSpPr>
        <p:spPr bwMode="auto">
          <a:xfrm>
            <a:off x="381000" y="142875"/>
            <a:ext cx="8458200" cy="75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buNone/>
            </a:pPr>
            <a:r>
              <a:rPr lang="en-US" altLang="ko-KR" sz="2000">
                <a:solidFill>
                  <a:srgbClr val="0000FF"/>
                </a:solidFill>
                <a:cs typeface="Arial" pitchFamily="34" charset="0"/>
              </a:rPr>
              <a:t>Three X-point geometries and triangularities achieved in XP1029, and P</a:t>
            </a:r>
            <a:r>
              <a:rPr lang="en-US" altLang="ko-KR" sz="2000" baseline="-25000">
                <a:solidFill>
                  <a:srgbClr val="0000FF"/>
                </a:solidFill>
                <a:cs typeface="Arial" pitchFamily="34" charset="0"/>
              </a:rPr>
              <a:t>LH</a:t>
            </a:r>
            <a:r>
              <a:rPr lang="en-US" altLang="ko-KR" sz="2000">
                <a:solidFill>
                  <a:srgbClr val="0000FF"/>
                </a:solidFill>
                <a:cs typeface="Arial" pitchFamily="34" charset="0"/>
              </a:rPr>
              <a:t> measured in </a:t>
            </a:r>
            <a:r>
              <a:rPr lang="en-US" altLang="ko-KR" sz="2000" smtClean="0">
                <a:solidFill>
                  <a:srgbClr val="0000FF"/>
                </a:solidFill>
                <a:cs typeface="Arial" pitchFamily="34" charset="0"/>
              </a:rPr>
              <a:t>each</a:t>
            </a:r>
            <a:endParaRPr lang="en-US" altLang="ko-KR" sz="2000">
              <a:solidFill>
                <a:srgbClr val="0000FF"/>
              </a:solidFill>
              <a:cs typeface="Arial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400800" y="1066800"/>
            <a:ext cx="2590800" cy="5622925"/>
            <a:chOff x="838200" y="990600"/>
            <a:chExt cx="2590800" cy="5622925"/>
          </a:xfrm>
        </p:grpSpPr>
        <p:pic>
          <p:nvPicPr>
            <p:cNvPr id="14341" name="Picture 5"/>
            <p:cNvPicPr>
              <a:picLocks noChangeAspect="1"/>
            </p:cNvPicPr>
            <p:nvPr/>
          </p:nvPicPr>
          <p:blipFill>
            <a:blip r:embed="rId2" cstate="print"/>
            <a:srcRect l="6334" t="9563" r="64484" b="8470"/>
            <a:stretch>
              <a:fillRect/>
            </a:stretch>
          </p:blipFill>
          <p:spPr bwMode="auto">
            <a:xfrm>
              <a:off x="838200" y="990600"/>
              <a:ext cx="2590800" cy="562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2" name="TextBox 4"/>
            <p:cNvSpPr txBox="1">
              <a:spLocks noChangeArrowheads="1"/>
            </p:cNvSpPr>
            <p:nvPr/>
          </p:nvSpPr>
          <p:spPr bwMode="auto">
            <a:xfrm>
              <a:off x="1600200" y="3124200"/>
              <a:ext cx="1261884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140180</a:t>
              </a:r>
            </a:p>
            <a:p>
              <a:r>
                <a:rPr lang="en-US">
                  <a:solidFill>
                    <a:srgbClr val="FF6600"/>
                  </a:solidFill>
                </a:rPr>
                <a:t>140185</a:t>
              </a:r>
            </a:p>
            <a:p>
              <a:r>
                <a:rPr lang="en-US">
                  <a:solidFill>
                    <a:srgbClr val="0000FF"/>
                  </a:solidFill>
                </a:rPr>
                <a:t>140185</a:t>
              </a:r>
            </a:p>
            <a:p>
              <a:r>
                <a:rPr lang="en-US"/>
                <a:t>t=0.27 sec</a:t>
              </a:r>
            </a:p>
          </p:txBody>
        </p:sp>
      </p:grpSp>
      <p:sp>
        <p:nvSpPr>
          <p:cNvPr id="14340" name="Rectangle 3"/>
          <p:cNvSpPr txBox="1">
            <a:spLocks noChangeArrowheads="1"/>
          </p:cNvSpPr>
          <p:nvPr/>
        </p:nvSpPr>
        <p:spPr bwMode="auto">
          <a:xfrm>
            <a:off x="381000" y="1066800"/>
            <a:ext cx="5943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4625" indent="-174625" eaLnBrk="0" hangingPunct="0">
              <a:spcBef>
                <a:spcPct val="10000"/>
              </a:spcBef>
              <a:spcAft>
                <a:spcPts val="1600"/>
              </a:spcAft>
              <a:buFontTx/>
              <a:buChar char="•"/>
            </a:pPr>
            <a:r>
              <a:rPr lang="en-US" sz="2200"/>
              <a:t>Goal was to measure P</a:t>
            </a:r>
            <a:r>
              <a:rPr lang="en-US" sz="2200" baseline="-25000"/>
              <a:t>LH</a:t>
            </a:r>
            <a:r>
              <a:rPr lang="en-US" sz="2200"/>
              <a:t> for 2 or 3 different Rx at constant X-point height</a:t>
            </a:r>
          </a:p>
          <a:p>
            <a:pPr marL="174625" indent="-174625" eaLnBrk="0" hangingPunct="0">
              <a:spcBef>
                <a:spcPct val="10000"/>
              </a:spcBef>
              <a:spcAft>
                <a:spcPts val="1600"/>
              </a:spcAft>
              <a:buClr>
                <a:schemeClr val="tx2"/>
              </a:buClr>
              <a:buFontTx/>
              <a:buChar char="•"/>
            </a:pPr>
            <a:r>
              <a:rPr lang="en-US" sz="2200">
                <a:solidFill>
                  <a:schemeClr val="tx2"/>
                </a:solidFill>
              </a:rPr>
              <a:t>P</a:t>
            </a:r>
            <a:r>
              <a:rPr lang="en-US" sz="2200" baseline="-25000">
                <a:solidFill>
                  <a:schemeClr val="tx2"/>
                </a:solidFill>
              </a:rPr>
              <a:t>LH</a:t>
            </a:r>
            <a:r>
              <a:rPr lang="en-US" sz="2200">
                <a:solidFill>
                  <a:schemeClr val="tx2"/>
                </a:solidFill>
              </a:rPr>
              <a:t> was higher for the </a:t>
            </a:r>
            <a:r>
              <a:rPr lang="en-US" sz="2200">
                <a:solidFill>
                  <a:srgbClr val="3366FF"/>
                </a:solidFill>
              </a:rPr>
              <a:t>smaller R</a:t>
            </a:r>
            <a:r>
              <a:rPr lang="en-US" sz="2200" baseline="-25000">
                <a:solidFill>
                  <a:srgbClr val="3366FF"/>
                </a:solidFill>
              </a:rPr>
              <a:t>x</a:t>
            </a:r>
            <a:r>
              <a:rPr lang="en-US" sz="2200">
                <a:solidFill>
                  <a:schemeClr val="tx2"/>
                </a:solidFill>
              </a:rPr>
              <a:t> shape than the </a:t>
            </a:r>
            <a:r>
              <a:rPr lang="en-US" sz="2200">
                <a:solidFill>
                  <a:srgbClr val="FF6600"/>
                </a:solidFill>
              </a:rPr>
              <a:t>larger R</a:t>
            </a:r>
            <a:r>
              <a:rPr lang="en-US" sz="2200" baseline="-25000">
                <a:solidFill>
                  <a:srgbClr val="FF6600"/>
                </a:solidFill>
              </a:rPr>
              <a:t>x</a:t>
            </a:r>
            <a:r>
              <a:rPr lang="en-US" sz="2200">
                <a:solidFill>
                  <a:schemeClr val="tx2"/>
                </a:solidFill>
              </a:rPr>
              <a:t>, at least for transitions that produced stable H-modes afterwards</a:t>
            </a:r>
          </a:p>
          <a:p>
            <a:pPr marL="631825" lvl="1" indent="-174625" eaLnBrk="0" hangingPunct="0">
              <a:spcBef>
                <a:spcPct val="10000"/>
              </a:spcBef>
              <a:spcAft>
                <a:spcPts val="1600"/>
              </a:spcAft>
              <a:buClr>
                <a:schemeClr val="tx2"/>
              </a:buClr>
              <a:buFont typeface="Lucida Grande" pitchFamily="-112" charset="0"/>
              <a:buChar char="-"/>
            </a:pPr>
            <a:r>
              <a:rPr lang="en-US" sz="2200">
                <a:solidFill>
                  <a:schemeClr val="tx2"/>
                </a:solidFill>
              </a:rPr>
              <a:t>Small R</a:t>
            </a:r>
            <a:r>
              <a:rPr lang="en-US" sz="2200" baseline="-25000">
                <a:solidFill>
                  <a:schemeClr val="tx2"/>
                </a:solidFill>
              </a:rPr>
              <a:t>x</a:t>
            </a:r>
            <a:r>
              <a:rPr lang="en-US" sz="2200">
                <a:solidFill>
                  <a:schemeClr val="tx2"/>
                </a:solidFill>
              </a:rPr>
              <a:t>, low X-point shape didn’t have matched B</a:t>
            </a:r>
            <a:r>
              <a:rPr lang="en-US" sz="2200" baseline="-25000">
                <a:solidFill>
                  <a:schemeClr val="tx2"/>
                </a:solidFill>
              </a:rPr>
              <a:t>t</a:t>
            </a:r>
            <a:r>
              <a:rPr lang="en-US" sz="2200">
                <a:solidFill>
                  <a:schemeClr val="tx2"/>
                </a:solidFill>
              </a:rPr>
              <a:t> or fueling</a:t>
            </a:r>
          </a:p>
          <a:p>
            <a:pPr marL="174625" indent="-174625" eaLnBrk="0" hangingPunct="0">
              <a:spcBef>
                <a:spcPct val="10000"/>
              </a:spcBef>
              <a:spcAft>
                <a:spcPts val="1600"/>
              </a:spcAft>
              <a:buClr>
                <a:schemeClr val="tx2"/>
              </a:buClr>
              <a:buFontTx/>
              <a:buChar char="•"/>
            </a:pPr>
            <a:r>
              <a:rPr lang="en-US" sz="2200">
                <a:solidFill>
                  <a:schemeClr val="tx2"/>
                </a:solidFill>
              </a:rPr>
              <a:t>Propose to compare the P</a:t>
            </a:r>
            <a:r>
              <a:rPr lang="en-US" sz="2200" baseline="-25000">
                <a:solidFill>
                  <a:schemeClr val="tx2"/>
                </a:solidFill>
              </a:rPr>
              <a:t>LH</a:t>
            </a:r>
            <a:r>
              <a:rPr lang="en-US" sz="2200">
                <a:solidFill>
                  <a:schemeClr val="tx2"/>
                </a:solidFill>
              </a:rPr>
              <a:t> with lower lithium (~50mg between discharges), that should result in a clearer change in P</a:t>
            </a:r>
            <a:r>
              <a:rPr lang="en-US" sz="2200" baseline="-25000">
                <a:solidFill>
                  <a:schemeClr val="tx2"/>
                </a:solidFill>
              </a:rPr>
              <a:t>LH</a:t>
            </a:r>
            <a:r>
              <a:rPr lang="en-US" sz="2200">
                <a:solidFill>
                  <a:schemeClr val="tx2"/>
                </a:solidFill>
              </a:rPr>
              <a:t>, and/or do an intermediate R</a:t>
            </a:r>
            <a:r>
              <a:rPr lang="en-US" sz="2200" baseline="-25000">
                <a:solidFill>
                  <a:schemeClr val="tx2"/>
                </a:solidFill>
              </a:rPr>
              <a:t>x</a:t>
            </a:r>
            <a:r>
              <a:rPr lang="en-US" sz="2200">
                <a:solidFill>
                  <a:schemeClr val="tx2"/>
                </a:solidFill>
              </a:rPr>
              <a:t> shape if time permits (XP was allocated 4 hrs but run only for 2.5 </a:t>
            </a:r>
            <a:r>
              <a:rPr lang="en-US" sz="2200" smtClean="0">
                <a:solidFill>
                  <a:schemeClr val="tx2"/>
                </a:solidFill>
              </a:rPr>
              <a:t>hrs) (ITER)</a:t>
            </a:r>
            <a:endParaRPr lang="en-US" sz="2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FY2010 Mid-run Assessment / H. Yuh / Aug 27</a:t>
            </a:r>
            <a:r>
              <a:rPr lang="en-US" baseline="30000" smtClean="0"/>
              <a:t>th</a:t>
            </a:r>
            <a:r>
              <a:rPr lang="en-US" smtClean="0"/>
              <a:t>, 2010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EBE752-8FB6-4B2C-9851-AD3A292B829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76300"/>
          </a:xfrm>
          <a:prstGeom prst="rect">
            <a:avLst/>
          </a:prstGeom>
          <a:noFill/>
          <a:ln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None/>
            </a:pPr>
            <a:r>
              <a:rPr lang="en-US" sz="2800" i="0" smtClean="0">
                <a:latin typeface="+mj-lt"/>
              </a:rPr>
              <a:t>Remaining T&amp;T Priority 1 XPs, Requirements </a:t>
            </a:r>
            <a:r>
              <a:rPr lang="en-US" sz="1600" i="0" smtClean="0">
                <a:latin typeface="+mj-lt"/>
              </a:rPr>
              <a:t>(1 of 2)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80975" y="895350"/>
            <a:ext cx="8963025" cy="575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45720" bIns="0" numCol="1" anchor="t" anchorCtr="0" compatLnSpc="1">
            <a:prstTxWarp prst="textNoShape">
              <a:avLst/>
            </a:prstTxWarp>
          </a:bodyPr>
          <a:lstStyle/>
          <a:p>
            <a:pPr marL="228600" indent="-228600" eaLnBrk="0" hangingPunct="0">
              <a:spcBef>
                <a:spcPts val="500"/>
              </a:spcBef>
              <a:buNone/>
            </a:pPr>
            <a:r>
              <a:rPr lang="en-US" sz="2000" b="0" i="0" kern="0" smtClean="0">
                <a:solidFill>
                  <a:schemeClr val="tx1"/>
                </a:solidFill>
              </a:rPr>
              <a:t>XP1037 (1.0) - </a:t>
            </a:r>
            <a:r>
              <a:rPr lang="en-US" sz="2000" b="0" i="0" smtClean="0">
                <a:solidFill>
                  <a:schemeClr val="tx1"/>
                </a:solidFill>
              </a:rPr>
              <a:t>Parametric Dependence of High-k Turbulence (Ren)</a:t>
            </a:r>
          </a:p>
          <a:p>
            <a:pPr marL="228600" indent="-228600" eaLnBrk="0" hangingPunct="0">
              <a:spcBef>
                <a:spcPts val="500"/>
              </a:spcBef>
              <a:buNone/>
            </a:pPr>
            <a:r>
              <a:rPr lang="en-US" sz="2000" b="0" i="0" smtClean="0">
                <a:solidFill>
                  <a:schemeClr val="tx1"/>
                </a:solidFill>
              </a:rPr>
              <a:t>			High-k turbulence dependence on </a:t>
            </a:r>
            <a:r>
              <a:rPr lang="en-US" sz="2000" b="0" i="0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sz="2000" b="0" i="0" smtClean="0">
                <a:solidFill>
                  <a:schemeClr val="tx1"/>
                </a:solidFill>
              </a:rPr>
              <a:t>, B</a:t>
            </a:r>
            <a:r>
              <a:rPr lang="en-US" sz="2000" b="0" i="0" baseline="-25000" smtClean="0">
                <a:solidFill>
                  <a:schemeClr val="tx1"/>
                </a:solidFill>
              </a:rPr>
              <a:t>t</a:t>
            </a:r>
            <a:r>
              <a:rPr lang="en-US" sz="2000" b="0" i="0" smtClean="0">
                <a:solidFill>
                  <a:schemeClr val="tx1"/>
                </a:solidFill>
              </a:rPr>
              <a:t>, I</a:t>
            </a:r>
            <a:r>
              <a:rPr lang="en-US" sz="2000" b="0" i="0" baseline="-25000" smtClean="0">
                <a:solidFill>
                  <a:schemeClr val="tx1"/>
                </a:solidFill>
              </a:rPr>
              <a:t>p</a:t>
            </a:r>
            <a:r>
              <a:rPr lang="en-US" sz="2000" b="0" i="0" smtClean="0">
                <a:solidFill>
                  <a:schemeClr val="tx1"/>
                </a:solidFill>
              </a:rPr>
              <a:t> </a:t>
            </a:r>
          </a:p>
          <a:p>
            <a:pPr marL="228600" indent="-228600" eaLnBrk="0" hangingPunct="0">
              <a:spcBef>
                <a:spcPts val="500"/>
              </a:spcBef>
              <a:buNone/>
            </a:pPr>
            <a:r>
              <a:rPr lang="en-US" sz="1800" b="0" i="0" kern="0" smtClean="0">
                <a:solidFill>
                  <a:schemeClr val="tx1"/>
                </a:solidFill>
              </a:rPr>
              <a:t>			</a:t>
            </a:r>
            <a:r>
              <a:rPr lang="en-US" sz="1800" b="0" i="0" kern="0" smtClean="0">
                <a:solidFill>
                  <a:schemeClr val="accent2"/>
                </a:solidFill>
              </a:rPr>
              <a:t>Requires: high-k at R=135cm and 117cm</a:t>
            </a:r>
          </a:p>
          <a:p>
            <a:pPr marL="228600" indent="-228600" eaLnBrk="0" hangingPunct="0">
              <a:spcBef>
                <a:spcPts val="500"/>
              </a:spcBef>
              <a:buNone/>
            </a:pPr>
            <a:r>
              <a:rPr lang="en-US" sz="1800" b="0" i="0" kern="0" smtClean="0">
                <a:solidFill>
                  <a:schemeClr val="accent2"/>
                </a:solidFill>
              </a:rPr>
              <a:t>			Desirable: BES, reflectometer, FIReTIP</a:t>
            </a:r>
          </a:p>
          <a:p>
            <a:pPr marL="228600" lvl="0" indent="-228600" eaLnBrk="0" hangingPunct="0">
              <a:spcBef>
                <a:spcPts val="500"/>
              </a:spcBef>
              <a:buNone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XP1038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(0.5+0.5)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</a:t>
            </a:r>
            <a:r>
              <a:rPr lang="en-US" sz="2000" b="0" i="0" smtClean="0">
                <a:solidFill>
                  <a:schemeClr val="tx1"/>
                </a:solidFill>
              </a:rPr>
              <a:t>Investigation of multi-scale turbulence</a:t>
            </a:r>
            <a:r>
              <a:rPr lang="en-US" sz="2000" smtClean="0">
                <a:solidFill>
                  <a:schemeClr val="tx1"/>
                </a:solidFill>
              </a:rPr>
              <a:t>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(Smith,</a:t>
            </a:r>
            <a:r>
              <a:rPr kumimoji="0" lang="en-US" sz="20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Kubota)</a:t>
            </a:r>
          </a:p>
          <a:p>
            <a:pPr marL="228600" lvl="0" indent="-228600" eaLnBrk="0" hangingPunct="0">
              <a:spcBef>
                <a:spcPts val="500"/>
              </a:spcBef>
              <a:buNone/>
            </a:pPr>
            <a:r>
              <a:rPr lang="en-US" sz="2000" b="0" i="0" kern="0" smtClean="0">
                <a:solidFill>
                  <a:schemeClr val="tx1"/>
                </a:solidFill>
                <a:latin typeface="+mn-lt"/>
              </a:rPr>
              <a:t>			Parameter scan affecting low-k turbulence that doesn’t 			overlap with XP936 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indent="-228600" eaLnBrk="0" hangingPunct="0">
              <a:spcBef>
                <a:spcPts val="500"/>
              </a:spcBef>
              <a:buNone/>
            </a:pPr>
            <a:r>
              <a:rPr lang="en-US" sz="1800" b="0" i="0" kern="0" smtClean="0">
                <a:solidFill>
                  <a:schemeClr val="tx1"/>
                </a:solidFill>
              </a:rPr>
              <a:t>			</a:t>
            </a:r>
            <a:r>
              <a:rPr lang="en-US" sz="1800" b="0" i="0" kern="0" smtClean="0">
                <a:solidFill>
                  <a:schemeClr val="accent2"/>
                </a:solidFill>
              </a:rPr>
              <a:t>Requires BES, reflectometer</a:t>
            </a:r>
          </a:p>
          <a:p>
            <a:pPr marL="228600" indent="-228600" eaLnBrk="0" hangingPunct="0">
              <a:spcBef>
                <a:spcPts val="500"/>
              </a:spcBef>
              <a:buNone/>
            </a:pPr>
            <a:r>
              <a:rPr lang="en-US" sz="1800" b="0" i="0" kern="0" smtClean="0">
                <a:solidFill>
                  <a:schemeClr val="accent2"/>
                </a:solidFill>
              </a:rPr>
              <a:t>			Desirable: high-k, FIReTIP</a:t>
            </a:r>
          </a:p>
          <a:p>
            <a:pPr marL="228600" indent="-228600" eaLnBrk="0" hangingPunct="0">
              <a:spcBef>
                <a:spcPts val="500"/>
              </a:spcBef>
              <a:buNone/>
            </a:pPr>
            <a:r>
              <a:rPr lang="en-US" sz="2000" b="0" i="0" kern="0" smtClean="0">
                <a:solidFill>
                  <a:schemeClr val="tx1"/>
                </a:solidFill>
              </a:rPr>
              <a:t>XP936 (1.0+0.5) - Impact of rotation on energy and momentum transport 			(Kaye, Smith, Solomon)</a:t>
            </a:r>
          </a:p>
          <a:p>
            <a:pPr marL="228600" indent="-228600" eaLnBrk="0" hangingPunct="0">
              <a:spcBef>
                <a:spcPts val="500"/>
              </a:spcBef>
              <a:buNone/>
            </a:pPr>
            <a:r>
              <a:rPr lang="en-US" sz="2000" b="0" i="0" kern="0" smtClean="0">
                <a:solidFill>
                  <a:schemeClr val="tx1"/>
                </a:solidFill>
              </a:rPr>
              <a:t>			Uses n=3 braking to affect rotation, adds BES this year.</a:t>
            </a:r>
          </a:p>
          <a:p>
            <a:pPr eaLnBrk="0" hangingPunct="0">
              <a:spcBef>
                <a:spcPts val="500"/>
              </a:spcBef>
              <a:buNone/>
            </a:pPr>
            <a:r>
              <a:rPr lang="en-US" sz="1800" b="0" i="0" kern="0" smtClean="0">
                <a:solidFill>
                  <a:schemeClr val="tx1"/>
                </a:solidFill>
              </a:rPr>
              <a:t>		</a:t>
            </a:r>
            <a:r>
              <a:rPr lang="en-US" sz="1800" b="0" i="0" kern="0" smtClean="0">
                <a:solidFill>
                  <a:schemeClr val="accent2"/>
                </a:solidFill>
              </a:rPr>
              <a:t>Requires: BES (outboard only ok)</a:t>
            </a:r>
          </a:p>
          <a:p>
            <a:pPr eaLnBrk="0" hangingPunct="0">
              <a:spcBef>
                <a:spcPts val="500"/>
              </a:spcBef>
              <a:buNone/>
            </a:pPr>
            <a:r>
              <a:rPr lang="en-US" sz="1800" b="0" i="0" kern="0" smtClean="0">
                <a:solidFill>
                  <a:schemeClr val="accent2"/>
                </a:solidFill>
              </a:rPr>
              <a:t>		Desireable: reflectometer, high-k, FIReTIP </a:t>
            </a:r>
            <a:endParaRPr lang="en-US" sz="1800" b="0" i="0" kern="0" smtClean="0">
              <a:solidFill>
                <a:schemeClr val="accent2"/>
              </a:solidFill>
            </a:endParaRPr>
          </a:p>
          <a:p>
            <a:pPr lvl="0" eaLnBrk="0" hangingPunct="0">
              <a:spcBef>
                <a:spcPts val="500"/>
              </a:spcBef>
              <a:buNone/>
            </a:pPr>
            <a:r>
              <a:rPr lang="en-US" sz="2000" b="0" i="0" kern="0" smtClean="0">
                <a:solidFill>
                  <a:schemeClr val="tx1"/>
                </a:solidFill>
              </a:rPr>
              <a:t>XP1042 (</a:t>
            </a:r>
            <a:r>
              <a:rPr lang="en-US" sz="2000" b="0" kern="0" smtClean="0">
                <a:solidFill>
                  <a:schemeClr val="tx1"/>
                </a:solidFill>
              </a:rPr>
              <a:t>0.5</a:t>
            </a:r>
            <a:r>
              <a:rPr lang="en-US" sz="2000" b="0" i="0" kern="0" smtClean="0">
                <a:solidFill>
                  <a:schemeClr val="tx1"/>
                </a:solidFill>
              </a:rPr>
              <a:t>) - Intrinsic torque using torque transients (</a:t>
            </a:r>
            <a:r>
              <a:rPr lang="en-US" sz="2000" b="0" i="0" kern="0" smtClean="0">
                <a:solidFill>
                  <a:schemeClr val="tx1"/>
                </a:solidFill>
              </a:rPr>
              <a:t>Solomon</a:t>
            </a:r>
            <a:r>
              <a:rPr lang="en-US" sz="2000" b="0" i="0" kern="0" smtClean="0">
                <a:solidFill>
                  <a:schemeClr val="tx1"/>
                </a:solidFill>
              </a:rPr>
              <a:t>)</a:t>
            </a:r>
          </a:p>
          <a:p>
            <a:pPr lvl="0" eaLnBrk="0" hangingPunct="0">
              <a:spcBef>
                <a:spcPts val="500"/>
              </a:spcBef>
              <a:buNone/>
            </a:pPr>
            <a:r>
              <a:rPr lang="en-US" sz="2000" b="0" i="0" kern="0" smtClean="0">
                <a:solidFill>
                  <a:schemeClr val="accent2"/>
                </a:solidFill>
              </a:rPr>
              <a:t>	</a:t>
            </a:r>
            <a:r>
              <a:rPr lang="en-US" sz="2000" b="0" i="0" kern="0" smtClean="0">
                <a:solidFill>
                  <a:schemeClr val="accent2"/>
                </a:solidFill>
              </a:rPr>
              <a:t>	</a:t>
            </a:r>
            <a:r>
              <a:rPr lang="en-US" sz="1800" b="0" i="0" kern="0" smtClean="0">
                <a:solidFill>
                  <a:schemeClr val="accent2"/>
                </a:solidFill>
              </a:rPr>
              <a:t>Requires MHD quiescent phase to avoid additional drag sources</a:t>
            </a:r>
            <a:endParaRPr lang="en-US" sz="2000" b="0" i="0" kern="0" smtClean="0">
              <a:solidFill>
                <a:schemeClr val="accent2"/>
              </a:solidFill>
            </a:endParaRPr>
          </a:p>
          <a:p>
            <a:pPr eaLnBrk="0" hangingPunct="0">
              <a:spcBef>
                <a:spcPts val="500"/>
              </a:spcBef>
              <a:buNone/>
            </a:pPr>
            <a:endParaRPr lang="en-US" sz="2000" b="0" i="0" kern="0" smtClean="0">
              <a:solidFill>
                <a:schemeClr val="accent2"/>
              </a:solidFill>
            </a:endParaRPr>
          </a:p>
          <a:p>
            <a:pPr marL="228600" indent="-228600" eaLnBrk="0" hangingPunct="0">
              <a:spcBef>
                <a:spcPts val="500"/>
              </a:spcBef>
              <a:buNone/>
            </a:pPr>
            <a:endParaRPr lang="en-US" sz="2000" b="0" i="0" kern="0" smtClean="0">
              <a:solidFill>
                <a:schemeClr val="accent2"/>
              </a:solidFill>
            </a:endParaRPr>
          </a:p>
          <a:p>
            <a:pPr marL="228600" indent="-228600" eaLnBrk="0" hangingPunct="0">
              <a:spcBef>
                <a:spcPts val="500"/>
              </a:spcBef>
              <a:buNone/>
            </a:pPr>
            <a:endParaRPr lang="en-US" sz="2000" b="0" i="0" kern="0" smtClean="0">
              <a:solidFill>
                <a:schemeClr val="tx1"/>
              </a:solidFill>
            </a:endParaRPr>
          </a:p>
          <a:p>
            <a:pPr marL="228600" indent="-228600" eaLnBrk="0" hangingPunct="0">
              <a:spcBef>
                <a:spcPts val="500"/>
              </a:spcBef>
              <a:buNone/>
            </a:pPr>
            <a:endParaRPr kumimoji="0" lang="en-US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indent="-228600" eaLnBrk="0" hangingPunct="0">
              <a:spcBef>
                <a:spcPts val="500"/>
              </a:spcBef>
              <a:buNone/>
            </a:pPr>
            <a:endParaRPr lang="en-US" sz="2000" b="0" i="0" smtClean="0">
              <a:solidFill>
                <a:schemeClr val="tx1"/>
              </a:solidFill>
            </a:endParaRPr>
          </a:p>
          <a:p>
            <a:pPr marL="228600" indent="-228600" eaLnBrk="0" hangingPunct="0">
              <a:spcBef>
                <a:spcPts val="500"/>
              </a:spcBef>
              <a:buNone/>
            </a:pPr>
            <a:endParaRPr lang="en-US" sz="2000" b="0" i="0" smtClean="0">
              <a:solidFill>
                <a:schemeClr val="tx1"/>
              </a:solidFill>
            </a:endParaRPr>
          </a:p>
          <a:p>
            <a:pPr marL="228600" indent="-228600" eaLnBrk="0" hangingPunct="0">
              <a:spcBef>
                <a:spcPts val="500"/>
              </a:spcBef>
              <a:buNone/>
            </a:pPr>
            <a:endParaRPr lang="en-US" sz="2000" b="0" i="0" kern="0" smtClean="0">
              <a:solidFill>
                <a:schemeClr val="tx1"/>
              </a:solidFill>
            </a:endParaRPr>
          </a:p>
          <a:p>
            <a:pPr marL="228600" indent="-228600" eaLnBrk="0" hangingPunct="0">
              <a:spcBef>
                <a:spcPts val="500"/>
              </a:spcBef>
              <a:buNone/>
            </a:pPr>
            <a:endParaRPr lang="en-US" sz="2000" i="0" kern="0" smtClean="0">
              <a:solidFill>
                <a:schemeClr val="tx1"/>
              </a:solidFill>
              <a:latin typeface="+mn-lt"/>
            </a:endParaRPr>
          </a:p>
          <a:p>
            <a:pPr marL="228600" indent="-228600" eaLnBrk="0" hangingPunct="0">
              <a:spcBef>
                <a:spcPts val="500"/>
              </a:spcBef>
              <a:buNone/>
            </a:pPr>
            <a:endParaRPr lang="en-US" sz="2000" b="0" i="0" kern="0" smtClean="0">
              <a:solidFill>
                <a:schemeClr val="tx1"/>
              </a:solidFill>
              <a:latin typeface="+mn-lt"/>
            </a:endParaRPr>
          </a:p>
          <a:p>
            <a:pPr marL="228600" indent="-228600" eaLnBrk="0" hangingPunct="0">
              <a:spcBef>
                <a:spcPts val="500"/>
              </a:spcBef>
              <a:buNone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FY2010 Mid-run Assessment / H. Yuh / Aug 27</a:t>
            </a:r>
            <a:r>
              <a:rPr lang="en-US" baseline="30000" smtClean="0"/>
              <a:t>th</a:t>
            </a:r>
            <a:r>
              <a:rPr lang="en-US" smtClean="0"/>
              <a:t>, 2010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EBE752-8FB6-4B2C-9851-AD3A292B829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76300"/>
          </a:xfrm>
          <a:prstGeom prst="rect">
            <a:avLst/>
          </a:prstGeom>
          <a:noFill/>
          <a:ln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None/>
            </a:pPr>
            <a:r>
              <a:rPr lang="en-US" sz="2800" i="0" smtClean="0">
                <a:latin typeface="+mj-lt"/>
              </a:rPr>
              <a:t>Remaining T&amp;T Priority 1 XPs, Requirements</a:t>
            </a:r>
            <a:r>
              <a:rPr lang="en-US" sz="2800" i="0" smtClean="0"/>
              <a:t> </a:t>
            </a:r>
            <a:r>
              <a:rPr lang="en-US" sz="1600" i="0" smtClean="0"/>
              <a:t>(2 of 2)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80975" y="1000124"/>
            <a:ext cx="89630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45720" bIns="0" numCol="1" anchor="t" anchorCtr="0" compatLnSpc="1">
            <a:prstTxWarp prst="textNoShape">
              <a:avLst/>
            </a:prstTxWarp>
          </a:bodyPr>
          <a:lstStyle/>
          <a:p>
            <a:pPr marL="228600" indent="-228600" eaLnBrk="0" hangingPunct="0">
              <a:spcBef>
                <a:spcPts val="500"/>
              </a:spcBef>
              <a:buNone/>
            </a:pPr>
            <a:r>
              <a:rPr lang="en-US" sz="2000" b="0" i="0" kern="0" smtClean="0">
                <a:solidFill>
                  <a:schemeClr val="tx1"/>
                </a:solidFill>
              </a:rPr>
              <a:t>XP1039 (0.5) - Comparison of turbulence in </a:t>
            </a:r>
            <a:r>
              <a:rPr lang="en-US" sz="2000" b="0" i="0" smtClean="0">
                <a:solidFill>
                  <a:schemeClr val="tx1"/>
                </a:solidFill>
              </a:rPr>
              <a:t>Ohmic H-mode </a:t>
            </a:r>
            <a:r>
              <a:rPr lang="en-US" sz="2000" b="0" i="0" kern="0" smtClean="0">
                <a:solidFill>
                  <a:schemeClr val="tx1"/>
                </a:solidFill>
              </a:rPr>
              <a:t>(Kubota, Lee)</a:t>
            </a:r>
          </a:p>
          <a:p>
            <a:pPr marL="228600" indent="-228600" eaLnBrk="0" hangingPunct="0">
              <a:spcBef>
                <a:spcPts val="500"/>
              </a:spcBef>
              <a:buNone/>
            </a:pPr>
            <a:r>
              <a:rPr lang="en-US" sz="2000" b="0" i="0" kern="0" smtClean="0">
                <a:solidFill>
                  <a:schemeClr val="tx1"/>
                </a:solidFill>
              </a:rPr>
              <a:t>			Fluctuation differences in L/H using correlation reflectometer, 		measure ion-neutral Renold’s number</a:t>
            </a:r>
          </a:p>
          <a:p>
            <a:pPr marL="228600" indent="-228600" eaLnBrk="0" hangingPunct="0">
              <a:spcBef>
                <a:spcPts val="500"/>
              </a:spcBef>
              <a:buNone/>
            </a:pPr>
            <a:r>
              <a:rPr lang="en-US" sz="1800" b="0" i="0" kern="0" smtClean="0">
                <a:solidFill>
                  <a:schemeClr val="tx1"/>
                </a:solidFill>
              </a:rPr>
              <a:t>			</a:t>
            </a:r>
            <a:r>
              <a:rPr lang="en-US" sz="1800" b="0" i="0" kern="0" smtClean="0">
                <a:solidFill>
                  <a:schemeClr val="accent2"/>
                </a:solidFill>
              </a:rPr>
              <a:t>Requires: reflectometer, FIReTIP, GPI</a:t>
            </a:r>
          </a:p>
          <a:p>
            <a:pPr marL="228600" indent="-228600" eaLnBrk="0" hangingPunct="0">
              <a:spcBef>
                <a:spcPts val="500"/>
              </a:spcBef>
              <a:buNone/>
            </a:pPr>
            <a:r>
              <a:rPr lang="en-US" sz="1800" b="0" i="0" kern="0" smtClean="0">
                <a:solidFill>
                  <a:schemeClr val="accent2"/>
                </a:solidFill>
              </a:rPr>
              <a:t>			Desireable: BES, high-k</a:t>
            </a:r>
          </a:p>
          <a:p>
            <a:pPr eaLnBrk="0" hangingPunct="0">
              <a:spcBef>
                <a:spcPts val="500"/>
              </a:spcBef>
              <a:buNone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XP1040 (0.5+0.5) -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/>
                <a:cs typeface="Times New Roman"/>
              </a:rPr>
              <a:t>Sustained reversed shear ITBs</a:t>
            </a:r>
            <a:r>
              <a:rPr lang="en-US" sz="2000" b="0" i="0" kern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 at reduced power</a:t>
            </a:r>
            <a:r>
              <a:rPr kumimoji="0" lang="en-US" sz="20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/>
                <a:cs typeface="Times New Roman"/>
              </a:rPr>
              <a:t>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/>
                <a:cs typeface="Times New Roman"/>
              </a:rPr>
              <a:t>(Yuh)</a:t>
            </a:r>
          </a:p>
          <a:p>
            <a:pPr eaLnBrk="0" hangingPunct="0">
              <a:spcBef>
                <a:spcPts val="500"/>
              </a:spcBef>
              <a:buNone/>
            </a:pPr>
            <a:r>
              <a:rPr lang="en-US" sz="2000" b="0" i="0" kern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		Turbulence/transport evolution as smooth function in shear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Calibri"/>
              <a:cs typeface="Times New Roman"/>
            </a:endParaRPr>
          </a:p>
          <a:p>
            <a:pPr marL="228600" lvl="0" indent="-228600" eaLnBrk="0" hangingPunct="0">
              <a:spcBef>
                <a:spcPts val="500"/>
              </a:spcBef>
              <a:buNone/>
            </a:pPr>
            <a:r>
              <a:rPr lang="en-US" sz="1800" b="0" i="0" kern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			</a:t>
            </a:r>
            <a:r>
              <a:rPr lang="en-US" sz="1800" b="0" i="0" kern="0" smtClean="0">
                <a:solidFill>
                  <a:schemeClr val="accent2"/>
                </a:solidFill>
              </a:rPr>
              <a:t>Requires: RF (1-2MW), high-k.</a:t>
            </a:r>
          </a:p>
          <a:p>
            <a:pPr marL="228600" lvl="0" indent="-228600" eaLnBrk="0" hangingPunct="0">
              <a:spcBef>
                <a:spcPts val="500"/>
              </a:spcBef>
              <a:buNone/>
            </a:pPr>
            <a:r>
              <a:rPr lang="en-US" sz="1800" b="0" i="0" kern="0" smtClean="0">
                <a:solidFill>
                  <a:schemeClr val="accent2"/>
                </a:solidFill>
              </a:rPr>
              <a:t>			Desirable: BES, reflectometer, FIReTIP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Calibri"/>
              <a:cs typeface="Times New Roman"/>
            </a:endParaRPr>
          </a:p>
          <a:p>
            <a:pPr marL="228600" indent="-228600" eaLnBrk="0" hangingPunct="0">
              <a:spcBef>
                <a:spcPts val="500"/>
              </a:spcBef>
              <a:buNone/>
            </a:pPr>
            <a:r>
              <a:rPr lang="en-US" sz="2000" b="0" i="0" kern="0" smtClean="0">
                <a:solidFill>
                  <a:schemeClr val="tx1"/>
                </a:solidFill>
              </a:rPr>
              <a:t>XP1036 (1.0) - P</a:t>
            </a:r>
            <a:r>
              <a:rPr lang="en-US" sz="2000" b="0" i="0" baseline="-25000" smtClean="0">
                <a:solidFill>
                  <a:schemeClr val="tx1"/>
                </a:solidFill>
              </a:rPr>
              <a:t>L-H</a:t>
            </a:r>
            <a:r>
              <a:rPr lang="en-US" sz="2000" b="0" i="0" smtClean="0">
                <a:solidFill>
                  <a:schemeClr val="tx1"/>
                </a:solidFill>
              </a:rPr>
              <a:t> for D and He plasmas using RF (Battaglia, Zweben)</a:t>
            </a:r>
          </a:p>
          <a:p>
            <a:pPr marL="228600" indent="-228600" eaLnBrk="0" hangingPunct="0">
              <a:spcBef>
                <a:spcPts val="500"/>
              </a:spcBef>
              <a:buNone/>
            </a:pPr>
            <a:r>
              <a:rPr lang="en-US" sz="1800" b="0" i="0" kern="0" smtClean="0">
                <a:solidFill>
                  <a:schemeClr val="tx1"/>
                </a:solidFill>
              </a:rPr>
              <a:t>			</a:t>
            </a:r>
            <a:r>
              <a:rPr lang="en-US" sz="1800" b="0" i="0" kern="0" smtClean="0">
                <a:solidFill>
                  <a:schemeClr val="accent2"/>
                </a:solidFill>
              </a:rPr>
              <a:t>Requires: RF ramps (2+MW), GPI</a:t>
            </a:r>
          </a:p>
          <a:p>
            <a:pPr marL="228600" indent="-228600" eaLnBrk="0" hangingPunct="0">
              <a:spcBef>
                <a:spcPts val="500"/>
              </a:spcBef>
              <a:buNone/>
            </a:pPr>
            <a:r>
              <a:rPr lang="en-US" sz="1800" b="0" i="0" kern="0" smtClean="0">
                <a:solidFill>
                  <a:schemeClr val="accent2"/>
                </a:solidFill>
              </a:rPr>
              <a:t>			Desirable: BES, reflectometer, FIReTIP</a:t>
            </a:r>
          </a:p>
          <a:p>
            <a:pPr marL="228600" lvl="0" indent="-228600" eaLnBrk="0" hangingPunct="0">
              <a:spcBef>
                <a:spcPts val="500"/>
              </a:spcBef>
              <a:buNone/>
              <a:defRPr/>
            </a:pPr>
            <a:r>
              <a:rPr lang="en-US" sz="2000" b="0" i="0" kern="0" smtClean="0">
                <a:solidFill>
                  <a:schemeClr val="tx1"/>
                </a:solidFill>
              </a:rPr>
              <a:t>XP1041 (</a:t>
            </a:r>
            <a:r>
              <a:rPr lang="en-US" sz="2000" b="0" kern="0" smtClean="0">
                <a:solidFill>
                  <a:schemeClr val="tx1"/>
                </a:solidFill>
              </a:rPr>
              <a:t>0.5</a:t>
            </a:r>
            <a:r>
              <a:rPr lang="en-US" sz="2000" b="0" i="0" kern="0" smtClean="0">
                <a:solidFill>
                  <a:schemeClr val="tx1"/>
                </a:solidFill>
              </a:rPr>
              <a:t>) - </a:t>
            </a:r>
            <a:r>
              <a:rPr lang="en-US" sz="2000" b="0" i="0" kern="0" smtClean="0">
                <a:solidFill>
                  <a:schemeClr val="tx1"/>
                </a:solidFill>
                <a:ea typeface="Calibri"/>
                <a:cs typeface="Times New Roman"/>
              </a:rPr>
              <a:t>Joint NSTX DIII-D poloidal rotation experiment (R. Bell)</a:t>
            </a:r>
          </a:p>
          <a:p>
            <a:pPr marL="228600" lvl="0" indent="-228600" eaLnBrk="0" hangingPunct="0">
              <a:spcBef>
                <a:spcPts val="500"/>
              </a:spcBef>
              <a:buNone/>
              <a:defRPr/>
            </a:pPr>
            <a:r>
              <a:rPr lang="en-US" sz="2000" b="0" i="0" kern="0" smtClean="0">
                <a:solidFill>
                  <a:schemeClr val="tx1"/>
                </a:solidFill>
                <a:ea typeface="Calibri"/>
                <a:cs typeface="Times New Roman"/>
              </a:rPr>
              <a:t>			Initial half day unsuccessful due to high impurities</a:t>
            </a:r>
          </a:p>
          <a:p>
            <a:pPr marL="228600" lvl="0" indent="-228600" eaLnBrk="0" hangingPunct="0">
              <a:spcBef>
                <a:spcPts val="500"/>
              </a:spcBef>
              <a:buNone/>
              <a:defRPr/>
            </a:pPr>
            <a:r>
              <a:rPr lang="en-US" sz="1800" b="0" i="0" kern="0" smtClean="0">
                <a:solidFill>
                  <a:schemeClr val="tx1"/>
                </a:solidFill>
                <a:ea typeface="Calibri"/>
                <a:cs typeface="Times New Roman"/>
              </a:rPr>
              <a:t>			</a:t>
            </a:r>
            <a:r>
              <a:rPr lang="en-US" sz="1800" b="0" i="0" kern="0" smtClean="0">
                <a:solidFill>
                  <a:schemeClr val="accent2"/>
                </a:solidFill>
                <a:ea typeface="Calibri"/>
                <a:cs typeface="Times New Roman"/>
              </a:rPr>
              <a:t>Requires: Low non-carbon impurity content</a:t>
            </a:r>
          </a:p>
          <a:p>
            <a:pPr marL="228600" indent="-228600" eaLnBrk="0" hangingPunct="0">
              <a:spcBef>
                <a:spcPts val="500"/>
              </a:spcBef>
              <a:buNone/>
            </a:pPr>
            <a:endParaRPr lang="en-US" sz="2000" b="0" i="0" kern="0" smtClean="0">
              <a:solidFill>
                <a:schemeClr val="accent2"/>
              </a:solidFill>
            </a:endParaRPr>
          </a:p>
          <a:p>
            <a:pPr marL="228600" indent="-228600" eaLnBrk="0" hangingPunct="0">
              <a:spcBef>
                <a:spcPts val="500"/>
              </a:spcBef>
              <a:buNone/>
            </a:pPr>
            <a:endParaRPr kumimoji="0" lang="en-US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indent="-228600" eaLnBrk="0" hangingPunct="0">
              <a:spcBef>
                <a:spcPts val="500"/>
              </a:spcBef>
              <a:buNone/>
            </a:pPr>
            <a:endParaRPr lang="en-US" sz="2000" b="0" i="0" smtClean="0">
              <a:solidFill>
                <a:schemeClr val="tx1"/>
              </a:solidFill>
            </a:endParaRPr>
          </a:p>
          <a:p>
            <a:pPr marL="228600" indent="-228600" eaLnBrk="0" hangingPunct="0">
              <a:spcBef>
                <a:spcPts val="500"/>
              </a:spcBef>
              <a:buNone/>
            </a:pPr>
            <a:endParaRPr lang="en-US" sz="2000" b="0" i="0" smtClean="0">
              <a:solidFill>
                <a:schemeClr val="tx1"/>
              </a:solidFill>
            </a:endParaRPr>
          </a:p>
          <a:p>
            <a:pPr marL="228600" indent="-228600" eaLnBrk="0" hangingPunct="0">
              <a:spcBef>
                <a:spcPts val="500"/>
              </a:spcBef>
              <a:buNone/>
            </a:pPr>
            <a:endParaRPr lang="en-US" sz="2000" b="0" i="0" kern="0" smtClean="0">
              <a:solidFill>
                <a:schemeClr val="tx1"/>
              </a:solidFill>
            </a:endParaRPr>
          </a:p>
          <a:p>
            <a:pPr marL="228600" indent="-228600" eaLnBrk="0" hangingPunct="0">
              <a:spcBef>
                <a:spcPts val="500"/>
              </a:spcBef>
              <a:buNone/>
            </a:pPr>
            <a:endParaRPr lang="en-US" sz="2000" i="0" kern="0" smtClean="0">
              <a:solidFill>
                <a:schemeClr val="tx1"/>
              </a:solidFill>
              <a:latin typeface="+mn-lt"/>
            </a:endParaRPr>
          </a:p>
          <a:p>
            <a:pPr marL="228600" indent="-228600" eaLnBrk="0" hangingPunct="0">
              <a:spcBef>
                <a:spcPts val="500"/>
              </a:spcBef>
              <a:buNone/>
            </a:pPr>
            <a:endParaRPr lang="en-US" sz="2000" b="0" i="0" kern="0" smtClean="0">
              <a:solidFill>
                <a:schemeClr val="tx1"/>
              </a:solidFill>
              <a:latin typeface="+mn-lt"/>
            </a:endParaRPr>
          </a:p>
          <a:p>
            <a:pPr marL="228600" indent="-228600" eaLnBrk="0" hangingPunct="0">
              <a:spcBef>
                <a:spcPts val="500"/>
              </a:spcBef>
              <a:buNone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FY2010 Mid-run Assessment / H. Yuh / Aug 27</a:t>
            </a:r>
            <a:r>
              <a:rPr lang="en-US" baseline="30000" smtClean="0"/>
              <a:t>th</a:t>
            </a:r>
            <a:r>
              <a:rPr lang="en-US" smtClean="0"/>
              <a:t>, 2010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EBE752-8FB6-4B2C-9851-AD3A292B829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76300"/>
          </a:xfrm>
          <a:prstGeom prst="rect">
            <a:avLst/>
          </a:prstGeom>
          <a:noFill/>
          <a:ln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None/>
            </a:pPr>
            <a:r>
              <a:rPr lang="en-US" sz="2800" i="0" smtClean="0">
                <a:latin typeface="+mj-lt"/>
              </a:rPr>
              <a:t>T&amp;T Priority 2 XPs and additional XP ideas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80975" y="1000124"/>
            <a:ext cx="89630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45720" bIns="0" numCol="1" anchor="t" anchorCtr="0" compatLnSpc="1">
            <a:prstTxWarp prst="textNoShape">
              <a:avLst/>
            </a:prstTxWarp>
          </a:bodyPr>
          <a:lstStyle/>
          <a:p>
            <a:pPr marL="228600" indent="-228600" eaLnBrk="0" hangingPunct="0">
              <a:spcBef>
                <a:spcPts val="500"/>
              </a:spcBef>
              <a:buNone/>
            </a:pPr>
            <a:r>
              <a:rPr lang="en-US" sz="2000" b="0" i="0" kern="0" smtClean="0">
                <a:solidFill>
                  <a:schemeClr val="tx1"/>
                </a:solidFill>
              </a:rPr>
              <a:t>XP1013 (0.5) - </a:t>
            </a:r>
            <a:r>
              <a:rPr lang="en-US" sz="2000" b="0" i="0" smtClean="0">
                <a:solidFill>
                  <a:schemeClr val="tx1"/>
                </a:solidFill>
              </a:rPr>
              <a:t>*AE induced electron transport</a:t>
            </a:r>
            <a:r>
              <a:rPr lang="en-US" sz="2000" smtClean="0">
                <a:solidFill>
                  <a:schemeClr val="tx1"/>
                </a:solidFill>
              </a:rPr>
              <a:t> </a:t>
            </a:r>
            <a:r>
              <a:rPr lang="en-US" sz="2000" b="0" i="0" kern="0" smtClean="0">
                <a:solidFill>
                  <a:schemeClr val="tx1"/>
                </a:solidFill>
              </a:rPr>
              <a:t>(Tritz)</a:t>
            </a:r>
          </a:p>
          <a:p>
            <a:pPr marL="228600" indent="-228600" eaLnBrk="0" hangingPunct="0">
              <a:spcBef>
                <a:spcPts val="500"/>
              </a:spcBef>
              <a:buNone/>
            </a:pPr>
            <a:r>
              <a:rPr lang="en-US" sz="2000" b="0" i="0" kern="0" smtClean="0">
                <a:solidFill>
                  <a:schemeClr val="tx1"/>
                </a:solidFill>
              </a:rPr>
              <a:t>			</a:t>
            </a:r>
            <a:r>
              <a:rPr lang="en-US" sz="2000" b="0" i="0" kern="0" smtClean="0">
                <a:solidFill>
                  <a:schemeClr val="accent2"/>
                </a:solidFill>
              </a:rPr>
              <a:t>Requires: Inboard </a:t>
            </a:r>
            <a:r>
              <a:rPr lang="en-US" sz="2000" b="0" i="0" kern="0" smtClean="0">
                <a:solidFill>
                  <a:schemeClr val="accent2"/>
                </a:solidFill>
              </a:rPr>
              <a:t>BES  </a:t>
            </a:r>
            <a:endParaRPr lang="en-US" sz="2000" b="0" i="0" kern="0" smtClean="0">
              <a:solidFill>
                <a:schemeClr val="accent2"/>
              </a:solidFill>
            </a:endParaRPr>
          </a:p>
          <a:p>
            <a:pPr marL="228600" indent="-228600" eaLnBrk="0" hangingPunct="0">
              <a:spcBef>
                <a:spcPts val="500"/>
              </a:spcBef>
              <a:buNone/>
            </a:pPr>
            <a:r>
              <a:rPr lang="en-US" sz="2000" b="0" i="0" kern="0" smtClean="0">
                <a:solidFill>
                  <a:schemeClr val="accent2"/>
                </a:solidFill>
              </a:rPr>
              <a:t>			Desireable: reflectometer, high-k, FIReTIP</a:t>
            </a:r>
          </a:p>
          <a:p>
            <a:pPr marL="228600" indent="-228600" eaLnBrk="0" hangingPunct="0">
              <a:spcBef>
                <a:spcPts val="500"/>
              </a:spcBef>
              <a:buNone/>
            </a:pPr>
            <a:endParaRPr lang="en-US" sz="2000" smtClean="0"/>
          </a:p>
          <a:p>
            <a:pPr marL="228600" indent="-228600" eaLnBrk="0" hangingPunct="0">
              <a:spcBef>
                <a:spcPts val="500"/>
              </a:spcBef>
              <a:buNone/>
            </a:pPr>
            <a:r>
              <a:rPr lang="en-US" sz="2000" b="0" i="0" smtClean="0">
                <a:solidFill>
                  <a:schemeClr val="tx1"/>
                </a:solidFill>
              </a:rPr>
              <a:t>Investigation of ETG turbulence isotropy </a:t>
            </a:r>
            <a:r>
              <a:rPr lang="en-US" sz="2000" b="0" i="0" kern="0" smtClean="0">
                <a:solidFill>
                  <a:schemeClr val="tx1"/>
                </a:solidFill>
              </a:rPr>
              <a:t>(Smith)</a:t>
            </a:r>
          </a:p>
          <a:p>
            <a:pPr marL="228600" indent="-228600" eaLnBrk="0" hangingPunct="0">
              <a:spcBef>
                <a:spcPts val="500"/>
              </a:spcBef>
              <a:buNone/>
            </a:pPr>
            <a:r>
              <a:rPr lang="en-US" sz="2000" b="0" i="0" kern="0" smtClean="0">
                <a:solidFill>
                  <a:schemeClr val="tx1"/>
                </a:solidFill>
              </a:rPr>
              <a:t>			</a:t>
            </a:r>
            <a:r>
              <a:rPr lang="en-US" sz="2000" b="0" i="0" kern="0" smtClean="0">
                <a:solidFill>
                  <a:schemeClr val="accent2"/>
                </a:solidFill>
              </a:rPr>
              <a:t>Requires: High-k.</a:t>
            </a:r>
          </a:p>
          <a:p>
            <a:pPr marL="228600" indent="-228600" eaLnBrk="0" hangingPunct="0">
              <a:spcBef>
                <a:spcPts val="500"/>
              </a:spcBef>
              <a:buNone/>
            </a:pPr>
            <a:r>
              <a:rPr lang="en-US" sz="2000" b="0" i="0" kern="0" smtClean="0">
                <a:solidFill>
                  <a:schemeClr val="accent2"/>
                </a:solidFill>
              </a:rPr>
              <a:t> </a:t>
            </a:r>
            <a:endParaRPr lang="en-US" sz="2000" b="0" i="0" smtClean="0">
              <a:solidFill>
                <a:schemeClr val="tx1"/>
              </a:solidFill>
            </a:endParaRPr>
          </a:p>
          <a:p>
            <a:pPr marL="228600" indent="-228600" eaLnBrk="0" hangingPunct="0">
              <a:spcBef>
                <a:spcPts val="500"/>
              </a:spcBef>
              <a:buNone/>
            </a:pPr>
            <a:endParaRPr lang="en-US" sz="2000" b="0" i="0" smtClean="0">
              <a:solidFill>
                <a:schemeClr val="tx1"/>
              </a:solidFill>
            </a:endParaRPr>
          </a:p>
          <a:p>
            <a:pPr marL="228600" indent="-228600" eaLnBrk="0" hangingPunct="0">
              <a:spcBef>
                <a:spcPts val="500"/>
              </a:spcBef>
              <a:buNone/>
            </a:pPr>
            <a:endParaRPr lang="en-US" sz="2000" b="0" i="0" kern="0" smtClean="0">
              <a:solidFill>
                <a:schemeClr val="tx1"/>
              </a:solidFill>
            </a:endParaRPr>
          </a:p>
          <a:p>
            <a:pPr marL="228600" indent="-228600" eaLnBrk="0" hangingPunct="0">
              <a:spcBef>
                <a:spcPts val="500"/>
              </a:spcBef>
              <a:buNone/>
            </a:pPr>
            <a:endParaRPr lang="en-US" sz="2000" i="0" kern="0" smtClean="0">
              <a:solidFill>
                <a:schemeClr val="tx1"/>
              </a:solidFill>
              <a:latin typeface="+mn-lt"/>
            </a:endParaRPr>
          </a:p>
          <a:p>
            <a:pPr marL="228600" indent="-228600" eaLnBrk="0" hangingPunct="0">
              <a:spcBef>
                <a:spcPts val="500"/>
              </a:spcBef>
              <a:buNone/>
            </a:pPr>
            <a:endParaRPr lang="en-US" sz="2000" b="0" i="0" kern="0" smtClean="0">
              <a:solidFill>
                <a:schemeClr val="tx1"/>
              </a:solidFill>
              <a:latin typeface="+mn-lt"/>
            </a:endParaRPr>
          </a:p>
          <a:p>
            <a:pPr marL="228600" indent="-228600" eaLnBrk="0" hangingPunct="0">
              <a:spcBef>
                <a:spcPts val="500"/>
              </a:spcBef>
              <a:buNone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10250" y="2933884"/>
            <a:ext cx="3048000" cy="3035116"/>
            <a:chOff x="304800" y="762000"/>
            <a:chExt cx="5257800" cy="5235575"/>
          </a:xfrm>
        </p:grpSpPr>
        <p:pic>
          <p:nvPicPr>
            <p:cNvPr id="9" name="Picture 6" descr="2006 Nevins ETG PoP 8"/>
            <p:cNvPicPr>
              <a:picLocks noChangeAspect="1" noChangeArrowheads="1"/>
            </p:cNvPicPr>
            <p:nvPr/>
          </p:nvPicPr>
          <p:blipFill>
            <a:blip r:embed="rId2" cstate="print"/>
            <a:srcRect r="50182"/>
            <a:stretch>
              <a:fillRect/>
            </a:stretch>
          </p:blipFill>
          <p:spPr bwMode="auto">
            <a:xfrm>
              <a:off x="304800" y="762000"/>
              <a:ext cx="5257800" cy="523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481388" y="3259138"/>
              <a:ext cx="152400" cy="152400"/>
            </a:xfrm>
            <a:prstGeom prst="ellipse">
              <a:avLst/>
            </a:prstGeom>
            <a:solidFill>
              <a:srgbClr val="0080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800475" y="3221038"/>
              <a:ext cx="152400" cy="152400"/>
            </a:xfrm>
            <a:prstGeom prst="ellipse">
              <a:avLst/>
            </a:prstGeom>
            <a:solidFill>
              <a:srgbClr val="0080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4494213" y="3144838"/>
              <a:ext cx="152400" cy="152400"/>
            </a:xfrm>
            <a:prstGeom prst="ellipse">
              <a:avLst/>
            </a:prstGeom>
            <a:solidFill>
              <a:srgbClr val="0080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3470275" y="3141663"/>
              <a:ext cx="152400" cy="1524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773488" y="3097213"/>
              <a:ext cx="152400" cy="1524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4492625" y="3022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3505200" y="3354388"/>
              <a:ext cx="152400" cy="152400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817938" y="3327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4502150" y="32512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4116388" y="3173413"/>
              <a:ext cx="152400" cy="152400"/>
            </a:xfrm>
            <a:prstGeom prst="ellipse">
              <a:avLst/>
            </a:prstGeom>
            <a:solidFill>
              <a:srgbClr val="0080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2043609" y="1748710"/>
              <a:ext cx="2856985" cy="796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>
                  <a:solidFill>
                    <a:schemeClr val="bg1"/>
                  </a:solidFill>
                </a:rPr>
                <a:t>Measurement</a:t>
              </a:r>
              <a:br>
                <a:rPr lang="en-US">
                  <a:solidFill>
                    <a:schemeClr val="bg1"/>
                  </a:solidFill>
                </a:rPr>
              </a:br>
              <a:r>
                <a:rPr lang="en-US">
                  <a:solidFill>
                    <a:schemeClr val="bg1"/>
                  </a:solidFill>
                </a:rPr>
                <a:t>locations in k-space</a:t>
              </a:r>
            </a:p>
          </p:txBody>
        </p:sp>
        <p:cxnSp>
          <p:nvCxnSpPr>
            <p:cNvPr id="21" name="Straight Arrow Connector 20"/>
            <p:cNvCxnSpPr>
              <a:cxnSpLocks noChangeShapeType="1"/>
            </p:cNvCxnSpPr>
            <p:nvPr/>
          </p:nvCxnSpPr>
          <p:spPr bwMode="auto">
            <a:xfrm rot="5400000">
              <a:off x="3773487" y="2662238"/>
              <a:ext cx="511175" cy="133350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140200" y="3286125"/>
              <a:ext cx="152400" cy="152400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105275" y="30607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219075" y="3195263"/>
            <a:ext cx="5581650" cy="311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/>
            <a:r>
              <a:rPr lang="en-US" sz="1600" i="0" smtClean="0"/>
              <a:t>According to simulations, </a:t>
            </a:r>
            <a:r>
              <a:rPr lang="en-US" sz="1600" i="0" smtClean="0">
                <a:solidFill>
                  <a:srgbClr val="0000FF"/>
                </a:solidFill>
              </a:rPr>
              <a:t>ETG turbulence</a:t>
            </a:r>
            <a:r>
              <a:rPr lang="en-US" sz="1600" i="0" smtClean="0"/>
              <a:t> is </a:t>
            </a:r>
            <a:r>
              <a:rPr lang="en-US" sz="1600" i="0" smtClean="0">
                <a:solidFill>
                  <a:srgbClr val="FF0000"/>
                </a:solidFill>
              </a:rPr>
              <a:t>anisotropic </a:t>
            </a:r>
            <a:r>
              <a:rPr lang="en-US" sz="1600" i="0" smtClean="0"/>
              <a:t>when low-k fluctuations are linearly stable or when flow shear suppresses low-k fluctuations.</a:t>
            </a:r>
          </a:p>
          <a:p>
            <a:pPr marL="274320"/>
            <a:endParaRPr lang="en-US" sz="1100" i="0" smtClean="0"/>
          </a:p>
          <a:p>
            <a:pPr marL="274320"/>
            <a:r>
              <a:rPr lang="en-US" sz="1600" i="0" smtClean="0"/>
              <a:t>According to simulations, only </a:t>
            </a:r>
            <a:r>
              <a:rPr lang="en-US" sz="1600" i="0" smtClean="0">
                <a:solidFill>
                  <a:srgbClr val="FF0000"/>
                </a:solidFill>
              </a:rPr>
              <a:t>anisotropic </a:t>
            </a:r>
            <a:r>
              <a:rPr lang="en-US" sz="1600" i="0" smtClean="0"/>
              <a:t>ETG turbulence can generate </a:t>
            </a:r>
            <a:r>
              <a:rPr lang="en-US" sz="1600" i="0" smtClean="0">
                <a:solidFill>
                  <a:srgbClr val="0000FF"/>
                </a:solidFill>
              </a:rPr>
              <a:t>experimentally-relevant electron transport.</a:t>
            </a:r>
          </a:p>
          <a:p>
            <a:pPr marL="274320">
              <a:buNone/>
            </a:pPr>
            <a:endParaRPr lang="en-US" sz="1100" i="0" smtClean="0"/>
          </a:p>
          <a:p>
            <a:pPr marL="274320"/>
            <a:r>
              <a:rPr lang="en-US" sz="1600" i="0" smtClean="0"/>
              <a:t>The NSTX high-k system is </a:t>
            </a:r>
            <a:r>
              <a:rPr lang="en-US" sz="1600" i="0" smtClean="0">
                <a:solidFill>
                  <a:srgbClr val="FF0000"/>
                </a:solidFill>
              </a:rPr>
              <a:t>uniquely capable</a:t>
            </a:r>
            <a:r>
              <a:rPr lang="en-US" sz="1600" i="0" smtClean="0"/>
              <a:t> of confirming the existence of anisotropic ETG turbulence by </a:t>
            </a:r>
            <a:r>
              <a:rPr lang="en-US" sz="1600" i="0" smtClean="0">
                <a:solidFill>
                  <a:srgbClr val="0000FF"/>
                </a:solidFill>
              </a:rPr>
              <a:t>adjusting k</a:t>
            </a:r>
            <a:r>
              <a:rPr lang="en-US" sz="1600" i="0" baseline="-25000" smtClean="0">
                <a:solidFill>
                  <a:srgbClr val="0000FF"/>
                </a:solidFill>
                <a:latin typeface="Symbol" pitchFamily="-107" charset="2"/>
              </a:rPr>
              <a:t>q</a:t>
            </a:r>
            <a:r>
              <a:rPr lang="en-US" sz="1600" i="0" smtClean="0">
                <a:solidFill>
                  <a:srgbClr val="0000FF"/>
                </a:solidFill>
              </a:rPr>
              <a:t>/k</a:t>
            </a:r>
            <a:r>
              <a:rPr lang="en-US" sz="1600" i="0" baseline="-25000" smtClean="0">
                <a:solidFill>
                  <a:srgbClr val="0000FF"/>
                </a:solidFill>
              </a:rPr>
              <a:t>r</a:t>
            </a:r>
            <a:r>
              <a:rPr lang="en-US" sz="1600" i="0" smtClean="0">
                <a:solidFill>
                  <a:srgbClr val="0000FF"/>
                </a:solidFill>
              </a:rPr>
              <a:t> ratio </a:t>
            </a:r>
            <a:r>
              <a:rPr lang="en-US" sz="1600" i="0" smtClean="0"/>
              <a:t>in measurements.</a:t>
            </a:r>
            <a:endParaRPr lang="en-US" sz="1600" i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FY2010 Mid-run Assessment / H. Yuh / Aug 27</a:t>
            </a:r>
            <a:r>
              <a:rPr lang="en-US" baseline="30000" smtClean="0"/>
              <a:t>th</a:t>
            </a:r>
            <a:r>
              <a:rPr lang="en-US" smtClean="0"/>
              <a:t>, 2010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EBE752-8FB6-4B2C-9851-AD3A292B829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76300"/>
          </a:xfrm>
          <a:prstGeom prst="rect">
            <a:avLst/>
          </a:prstGeom>
          <a:noFill/>
          <a:ln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Fluctuation Diagnostics 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Status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123825" y="904876"/>
            <a:ext cx="8924925" cy="5572124"/>
          </a:xfrm>
          <a:prstGeom prst="rect">
            <a:avLst/>
          </a:prstGeom>
          <a:noFill/>
        </p:spPr>
        <p:txBody>
          <a:bodyPr tIns="0" rIns="45720" bIns="0"/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</a:t>
            </a:r>
            <a:endParaRPr kumimoji="0" lang="en-US" sz="280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 indent="-228600" eaLnBrk="0" hangingPunct="0">
              <a:spcBef>
                <a:spcPct val="25000"/>
              </a:spcBef>
              <a:buFontTx/>
              <a:buChar char="–"/>
              <a:defRPr/>
            </a:pPr>
            <a:r>
              <a:rPr lang="en-US" sz="2000" b="0" i="0" kern="0" smtClean="0">
                <a:solidFill>
                  <a:schemeClr val="accent2"/>
                </a:solidFill>
                <a:latin typeface="+mn-lt"/>
              </a:rPr>
              <a:t>16 </a:t>
            </a:r>
            <a:r>
              <a:rPr lang="en-US" sz="2000" b="0" i="0" kern="0" smtClean="0">
                <a:solidFill>
                  <a:schemeClr val="accent2"/>
                </a:solidFill>
                <a:latin typeface="+mn-lt"/>
              </a:rPr>
              <a:t>channels operational (6/2010) at outer view (0.5 &lt; r/a &lt; 1+ ); 32 channels planned, 9/2010</a:t>
            </a:r>
          </a:p>
          <a:p>
            <a:pPr lvl="1" indent="-228600" eaLnBrk="0" hangingPunct="0">
              <a:spcBef>
                <a:spcPct val="25000"/>
              </a:spcBef>
              <a:buFontTx/>
              <a:buChar char="–"/>
              <a:defRPr/>
            </a:pPr>
            <a:r>
              <a:rPr lang="en-US" sz="2000" b="0" i="0" kern="0" smtClean="0">
                <a:solidFill>
                  <a:schemeClr val="accent2"/>
                </a:solidFill>
                <a:latin typeface="+mn-lt"/>
              </a:rPr>
              <a:t>Currently</a:t>
            </a:r>
            <a:r>
              <a:rPr lang="en-US" sz="2000" b="0" i="0" kern="0" smtClean="0">
                <a:solidFill>
                  <a:schemeClr val="accent2"/>
                </a:solidFill>
                <a:latin typeface="+mn-lt"/>
              </a:rPr>
              <a:t>, ops requires Bay F </a:t>
            </a:r>
            <a:r>
              <a:rPr lang="en-US" sz="2000" b="0" i="0" kern="0" smtClean="0">
                <a:solidFill>
                  <a:schemeClr val="accent2"/>
                </a:solidFill>
                <a:latin typeface="+mn-lt"/>
              </a:rPr>
              <a:t>LiTER </a:t>
            </a:r>
            <a:r>
              <a:rPr lang="en-US" sz="2000" b="0" i="0" kern="0" smtClean="0">
                <a:solidFill>
                  <a:schemeClr val="accent2"/>
                </a:solidFill>
                <a:latin typeface="+mn-lt"/>
              </a:rPr>
              <a:t>to </a:t>
            </a:r>
            <a:r>
              <a:rPr lang="en-US" sz="2000" b="0" i="0" kern="0" smtClean="0">
                <a:solidFill>
                  <a:schemeClr val="accent2"/>
                </a:solidFill>
                <a:latin typeface="+mn-lt"/>
              </a:rPr>
              <a:t>be off to protect in-vessel optics</a:t>
            </a:r>
          </a:p>
          <a:p>
            <a:pPr lvl="1" indent="-228600" eaLnBrk="0" hangingPunct="0">
              <a:spcBef>
                <a:spcPct val="25000"/>
              </a:spcBef>
              <a:buFontTx/>
              <a:buChar char="–"/>
              <a:defRPr/>
            </a:pPr>
            <a:r>
              <a:rPr lang="en-US" sz="2000" b="0" i="0" kern="0" smtClean="0">
                <a:solidFill>
                  <a:schemeClr val="accent2"/>
                </a:solidFill>
                <a:latin typeface="+mn-lt"/>
              </a:rPr>
              <a:t>Inner </a:t>
            </a:r>
            <a:r>
              <a:rPr lang="en-US" sz="2000" b="0" i="0" kern="0" smtClean="0">
                <a:solidFill>
                  <a:schemeClr val="accent2"/>
                </a:solidFill>
                <a:latin typeface="+mn-lt"/>
              </a:rPr>
              <a:t>view (~0.1 &lt; r/a &lt; ~0.8) </a:t>
            </a:r>
            <a:r>
              <a:rPr lang="en-US" sz="2000" b="0" i="0" kern="0" smtClean="0">
                <a:solidFill>
                  <a:schemeClr val="accent2"/>
                </a:solidFill>
                <a:latin typeface="+mn-lt"/>
              </a:rPr>
              <a:t>expected </a:t>
            </a:r>
            <a:r>
              <a:rPr lang="en-US" sz="2000" b="0" i="0" kern="0" smtClean="0">
                <a:solidFill>
                  <a:schemeClr val="accent2"/>
                </a:solidFill>
                <a:latin typeface="+mn-lt"/>
              </a:rPr>
              <a:t>~</a:t>
            </a:r>
            <a:r>
              <a:rPr lang="en-US" sz="2000" b="0" i="0" kern="0" smtClean="0">
                <a:solidFill>
                  <a:schemeClr val="accent2"/>
                </a:solidFill>
                <a:latin typeface="+mn-lt"/>
              </a:rPr>
              <a:t>1 week, pending R130 shutter fix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High-k</a:t>
            </a:r>
            <a:endParaRPr kumimoji="0" lang="en-US" sz="280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Using solid state source now, full availability</a:t>
            </a:r>
          </a:p>
          <a:p>
            <a:pPr marL="5715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Routinely operated and improved alignment allows 5 channel simultaneous ops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FIReTIP</a:t>
            </a:r>
            <a:endParaRPr kumimoji="0" lang="en-US" sz="260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3 channels including one edge channel are operating with upgraded time resolution (12 MHz sampling rate/4 MHz band width)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Reflectometer</a:t>
            </a:r>
            <a:endParaRPr kumimoji="0" lang="en-US" sz="240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Q-band fixed frequency reflectometer currently inoperable</a:t>
            </a:r>
          </a:p>
          <a:p>
            <a:pPr marL="5715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Availability estimated week of 9/6. Required / desired for several XPs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73398</TotalTime>
  <Words>910</Words>
  <Application>Microsoft Office PowerPoint</Application>
  <PresentationFormat>On-screen Show (4:3)</PresentationFormat>
  <Paragraphs>195</Paragraphs>
  <Slides>9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 Presentation</vt:lpstr>
      <vt:lpstr> Supported by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MA and Vphi Example of asymmetry</dc:title>
  <dc:creator>Jonathan Menard</dc:creator>
  <cp:lastModifiedBy>Howie</cp:lastModifiedBy>
  <cp:revision>12293</cp:revision>
  <cp:lastPrinted>2008-11-11T13:47:40Z</cp:lastPrinted>
  <dcterms:created xsi:type="dcterms:W3CDTF">2003-10-01T16:23:57Z</dcterms:created>
  <dcterms:modified xsi:type="dcterms:W3CDTF">2010-08-27T14:11:33Z</dcterms:modified>
</cp:coreProperties>
</file>