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79" r:id="rId4"/>
    <p:sldId id="276" r:id="rId5"/>
    <p:sldId id="277" r:id="rId6"/>
    <p:sldId id="278" r:id="rId7"/>
    <p:sldId id="275" r:id="rId8"/>
    <p:sldId id="259" r:id="rId9"/>
    <p:sldId id="261" r:id="rId10"/>
    <p:sldId id="260" r:id="rId11"/>
    <p:sldId id="274" r:id="rId12"/>
    <p:sldId id="263" r:id="rId13"/>
    <p:sldId id="265" r:id="rId14"/>
    <p:sldId id="266" r:id="rId15"/>
    <p:sldId id="267" r:id="rId16"/>
    <p:sldId id="268" r:id="rId17"/>
    <p:sldId id="273" r:id="rId18"/>
    <p:sldId id="280" r:id="rId19"/>
    <p:sldId id="269" r:id="rId20"/>
    <p:sldId id="271" r:id="rId21"/>
    <p:sldId id="272" r:id="rId22"/>
    <p:sldId id="262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clrMode="gray" frameSlides="1"/>
  <p:clrMru>
    <a:srgbClr val="2655AD"/>
    <a:srgbClr val="599132"/>
    <a:srgbClr val="2B3993"/>
    <a:srgbClr val="C3AF46"/>
    <a:srgbClr val="DAC4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2430" autoAdjust="0"/>
  </p:normalViewPr>
  <p:slideViewPr>
    <p:cSldViewPr snapToObjects="1">
      <p:cViewPr>
        <p:scale>
          <a:sx n="100" d="100"/>
          <a:sy n="100" d="100"/>
        </p:scale>
        <p:origin x="-48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F5553-5F7A-EF49-B732-9FC4F2D85904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C2704-2CA2-904D-9020-F9B73E7FB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A3581-2DB3-EB48-AA90-CB0A6049511D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21457-0AB4-8043-85F0-9795D31FB0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1457-0AB4-8043-85F0-9795D31FB0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1457-0AB4-8043-85F0-9795D31FB02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1457-0AB4-8043-85F0-9795D31FB02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1457-0AB4-8043-85F0-9795D31FB02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21457-0AB4-8043-85F0-9795D31FB02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BCB7-8D60-6042-9B68-C130D03FE6BE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BFFF-E56F-E645-A24D-35762087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BCB7-8D60-6042-9B68-C130D03FE6BE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BFFF-E56F-E645-A24D-35762087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BCB7-8D60-6042-9B68-C130D03FE6BE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BFFF-E56F-E645-A24D-35762087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BCB7-8D60-6042-9B68-C130D03FE6BE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BFFF-E56F-E645-A24D-35762087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BCB7-8D60-6042-9B68-C130D03FE6BE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BFFF-E56F-E645-A24D-35762087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BCB7-8D60-6042-9B68-C130D03FE6BE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BFFF-E56F-E645-A24D-35762087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BCB7-8D60-6042-9B68-C130D03FE6BE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BFFF-E56F-E645-A24D-35762087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BCB7-8D60-6042-9B68-C130D03FE6BE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BFFF-E56F-E645-A24D-35762087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BCB7-8D60-6042-9B68-C130D03FE6BE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BFFF-E56F-E645-A24D-35762087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BCB7-8D60-6042-9B68-C130D03FE6BE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BFFF-E56F-E645-A24D-35762087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BCB7-8D60-6042-9B68-C130D03FE6BE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BFFF-E56F-E645-A24D-35762087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4BCB7-8D60-6042-9B68-C130D03FE6BE}" type="datetimeFigureOut">
              <a:rPr lang="en-US" smtClean="0"/>
              <a:pPr/>
              <a:t>9/20/10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9BFFF-E56F-E645-A24D-35762087E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df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1.png"/><Relationship Id="rId1" Type="http://schemas.openxmlformats.org/officeDocument/2006/relationships/video" Target="file://localhost/Users/randalesechrest/Downloads/135042_3khz.mp4" TargetMode="Externa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d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df"/><Relationship Id="rId3" Type="http://schemas.openxmlformats.org/officeDocument/2006/relationships/image" Target="../media/image20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df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df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df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df"/><Relationship Id="rId3" Type="http://schemas.openxmlformats.org/officeDocument/2006/relationships/image" Target="../media/image26.png"/><Relationship Id="rId6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df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d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df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2.png"/><Relationship Id="rId1" Type="http://schemas.openxmlformats.org/officeDocument/2006/relationships/video" Target="file://localhost/Users/randalesechrest/Downloads/135042_1100t1320_gpi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5.png"/><Relationship Id="rId1" Type="http://schemas.openxmlformats.org/officeDocument/2006/relationships/video" Target="file://localhost/Users/randalesechrest/Downloads/135041_1100t1320.mp4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df"/><Relationship Id="rId3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df"/><Relationship Id="rId3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df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Flow and Shear behavior in the Edge and Scrape-off Layer in NSTX L-Mode Plasmas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21336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Y. Sechrest and T. </a:t>
            </a:r>
            <a:r>
              <a:rPr lang="en-US" dirty="0" err="1" smtClean="0"/>
              <a:t>Munsat</a:t>
            </a:r>
            <a:endParaRPr lang="en-US" dirty="0" smtClean="0"/>
          </a:p>
          <a:p>
            <a:pPr algn="ctr"/>
            <a:r>
              <a:rPr lang="en-US" dirty="0" smtClean="0">
                <a:solidFill>
                  <a:srgbClr val="C3AF46"/>
                </a:solidFill>
              </a:rPr>
              <a:t>University of Colorado at Boulder</a:t>
            </a:r>
          </a:p>
          <a:p>
            <a:pPr algn="ctr"/>
            <a:endParaRPr lang="en-US" dirty="0" smtClean="0">
              <a:solidFill>
                <a:srgbClr val="DAC44E"/>
              </a:solidFill>
            </a:endParaRPr>
          </a:p>
          <a:p>
            <a:pPr algn="ctr"/>
            <a:r>
              <a:rPr lang="en-US" dirty="0" smtClean="0"/>
              <a:t>S. J. </a:t>
            </a:r>
            <a:r>
              <a:rPr lang="en-US" dirty="0" err="1" smtClean="0"/>
              <a:t>Zweben</a:t>
            </a:r>
            <a:r>
              <a:rPr lang="en-US" dirty="0" smtClean="0"/>
              <a:t> and R. J. </a:t>
            </a:r>
            <a:r>
              <a:rPr lang="en-US" dirty="0" err="1" smtClean="0"/>
              <a:t>Maqueda</a:t>
            </a:r>
            <a:endParaRPr lang="en-US" dirty="0" smtClean="0">
              <a:solidFill>
                <a:srgbClr val="DAC44E"/>
              </a:solidFill>
            </a:endParaRPr>
          </a:p>
          <a:p>
            <a:pPr algn="ctr"/>
            <a:r>
              <a:rPr lang="en-US" dirty="0" smtClean="0">
                <a:solidFill>
                  <a:srgbClr val="C3AF46"/>
                </a:solidFill>
              </a:rPr>
              <a:t>Princeton Plasma Physics Laboratory</a:t>
            </a:r>
          </a:p>
          <a:p>
            <a:pPr algn="ctr"/>
            <a:endParaRPr lang="en-US" dirty="0" smtClean="0">
              <a:solidFill>
                <a:srgbClr val="DAC44E"/>
              </a:solidFill>
            </a:endParaRPr>
          </a:p>
          <a:p>
            <a:pPr algn="ctr"/>
            <a:r>
              <a:rPr lang="en-US" dirty="0" smtClean="0"/>
              <a:t>D. </a:t>
            </a:r>
            <a:r>
              <a:rPr lang="en-US" dirty="0" err="1" smtClean="0"/>
              <a:t>D’Ippolito</a:t>
            </a:r>
            <a:r>
              <a:rPr lang="en-US" dirty="0" smtClean="0"/>
              <a:t>, J. Myra, and D. Russell</a:t>
            </a:r>
          </a:p>
          <a:p>
            <a:pPr algn="ctr"/>
            <a:r>
              <a:rPr lang="en-US" dirty="0" smtClean="0">
                <a:solidFill>
                  <a:srgbClr val="C3AF46"/>
                </a:solidFill>
              </a:rPr>
              <a:t>Lodestar Research Corporation</a:t>
            </a:r>
            <a:endParaRPr lang="en-US" dirty="0">
              <a:solidFill>
                <a:srgbClr val="C3AF46"/>
              </a:solidFill>
            </a:endParaRPr>
          </a:p>
        </p:txBody>
      </p:sp>
      <p:pic>
        <p:nvPicPr>
          <p:cNvPr id="6" name="Picture 5" descr="CU Boulder 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5105400"/>
            <a:ext cx="1676400" cy="167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7700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PPPL Monday Meeting – Sept. 20, 2010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1524000"/>
            <a:ext cx="8229600" cy="1588"/>
          </a:xfrm>
          <a:prstGeom prst="line">
            <a:avLst/>
          </a:prstGeom>
          <a:ln>
            <a:solidFill>
              <a:srgbClr val="C3A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Spectral Characteristics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912812"/>
            <a:ext cx="8229600" cy="1588"/>
          </a:xfrm>
          <a:prstGeom prst="line">
            <a:avLst/>
          </a:prstGeom>
          <a:ln>
            <a:solidFill>
              <a:srgbClr val="C3A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135042_fsol_spectrogram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6005" y="1371600"/>
            <a:ext cx="5789195" cy="30273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4491097"/>
            <a:ext cx="7467600" cy="206210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Spectrogram of </a:t>
            </a:r>
            <a:r>
              <a:rPr lang="en-US" b="1" dirty="0" smtClean="0"/>
              <a:t>F</a:t>
            </a:r>
            <a:r>
              <a:rPr lang="en-US" b="1" baseline="-25000" dirty="0" smtClean="0"/>
              <a:t>SOL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time window: 256 points (</a:t>
            </a:r>
            <a:r>
              <a:rPr lang="en-US" b="1" dirty="0" smtClean="0">
                <a:solidFill>
                  <a:srgbClr val="C0504D"/>
                </a:solidFill>
              </a:rPr>
              <a:t>~0.9 ms</a:t>
            </a:r>
            <a:r>
              <a:rPr lang="en-US" dirty="0" smtClean="0"/>
              <a:t>)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~1 kHz </a:t>
            </a:r>
            <a:r>
              <a:rPr lang="en-US" dirty="0" smtClean="0"/>
              <a:t>frequency resolution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endParaRPr lang="en-US" dirty="0" smtClean="0"/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Strong feature near 3 kHz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Sporadically appears between 2-4 kHz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Intermittent with duration of 1-2 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Spatial Structure of 3 kHz Oscillation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912812"/>
            <a:ext cx="8229600" cy="1588"/>
          </a:xfrm>
          <a:prstGeom prst="line">
            <a:avLst/>
          </a:prstGeom>
          <a:ln>
            <a:solidFill>
              <a:srgbClr val="C3A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135042_3khz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1143000"/>
            <a:ext cx="69088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Phase of the ~3 kHz Mode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912812"/>
            <a:ext cx="8229600" cy="1588"/>
          </a:xfrm>
          <a:prstGeom prst="line">
            <a:avLst/>
          </a:prstGeom>
          <a:ln>
            <a:solidFill>
              <a:srgbClr val="C3A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1d_phase_plots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" y="1676400"/>
            <a:ext cx="4292298" cy="41602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5400" y="1447800"/>
            <a:ext cx="35052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Phase profiles for sections of 4 shots with rotating mode.</a:t>
            </a:r>
          </a:p>
          <a:p>
            <a:r>
              <a:rPr lang="en-US" dirty="0" smtClean="0"/>
              <a:t> 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599132"/>
                </a:solidFill>
              </a:rPr>
              <a:t>GPI Phase: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Rapid phase change between </a:t>
            </a:r>
            <a:r>
              <a:rPr lang="en-US" dirty="0" err="1" smtClean="0"/>
              <a:t>x</a:t>
            </a:r>
            <a:r>
              <a:rPr lang="en-US" dirty="0" smtClean="0"/>
              <a:t> = -2 and </a:t>
            </a:r>
            <a:r>
              <a:rPr lang="en-US" dirty="0" err="1" smtClean="0"/>
              <a:t>x</a:t>
            </a:r>
            <a:r>
              <a:rPr lang="en-US" dirty="0" smtClean="0"/>
              <a:t> = 1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Nearly linear </a:t>
            </a:r>
            <a:r>
              <a:rPr lang="en-US" dirty="0" err="1" smtClean="0"/>
              <a:t>poloidal</a:t>
            </a:r>
            <a:r>
              <a:rPr lang="en-US" dirty="0" smtClean="0"/>
              <a:t> phase dependence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rgbClr val="C0504D"/>
                </a:solidFill>
              </a:rPr>
              <a:t> </a:t>
            </a:r>
            <a:r>
              <a:rPr lang="en-US" b="1" dirty="0" err="1" smtClean="0">
                <a:solidFill>
                  <a:srgbClr val="C0504D"/>
                </a:solidFill>
              </a:rPr>
              <a:t>k</a:t>
            </a:r>
            <a:r>
              <a:rPr lang="en-US" b="1" baseline="-25000" dirty="0" err="1" smtClean="0">
                <a:solidFill>
                  <a:srgbClr val="C0504D"/>
                </a:solidFill>
              </a:rPr>
              <a:t>pol</a:t>
            </a:r>
            <a:r>
              <a:rPr lang="en-US" b="1" dirty="0" smtClean="0">
                <a:solidFill>
                  <a:srgbClr val="C0504D"/>
                </a:solidFill>
              </a:rPr>
              <a:t> ~ 10 m</a:t>
            </a:r>
            <a:r>
              <a:rPr lang="en-US" b="1" baseline="30000" dirty="0" smtClean="0">
                <a:solidFill>
                  <a:srgbClr val="C0504D"/>
                </a:solidFill>
              </a:rPr>
              <a:t>-1</a:t>
            </a:r>
            <a:r>
              <a:rPr lang="en-US" b="1" dirty="0" smtClean="0">
                <a:solidFill>
                  <a:srgbClr val="C0504D"/>
                </a:solidFill>
              </a:rPr>
              <a:t> 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solidFill>
                  <a:srgbClr val="2B3993"/>
                </a:solidFill>
              </a:rPr>
              <a:t>V</a:t>
            </a:r>
            <a:r>
              <a:rPr lang="en-US" baseline="-25000" dirty="0" err="1" smtClean="0">
                <a:solidFill>
                  <a:srgbClr val="2B3993"/>
                </a:solidFill>
              </a:rPr>
              <a:t>pol</a:t>
            </a:r>
            <a:r>
              <a:rPr lang="en-US" dirty="0" smtClean="0">
                <a:solidFill>
                  <a:srgbClr val="2B3993"/>
                </a:solidFill>
              </a:rPr>
              <a:t> Phase: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Vs. X – Mostly in phase for several centimeters. Rigid Rotation?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Vs. Y – Near linear phase dependence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504D"/>
                </a:solidFill>
              </a:rPr>
              <a:t>k</a:t>
            </a:r>
            <a:r>
              <a:rPr lang="en-US" b="1" baseline="-25000" dirty="0" err="1" smtClean="0">
                <a:solidFill>
                  <a:srgbClr val="C0504D"/>
                </a:solidFill>
              </a:rPr>
              <a:t>pol</a:t>
            </a:r>
            <a:r>
              <a:rPr lang="en-US" b="1" dirty="0" smtClean="0">
                <a:solidFill>
                  <a:srgbClr val="C0504D"/>
                </a:solidFill>
              </a:rPr>
              <a:t> ~ 5 m</a:t>
            </a:r>
            <a:r>
              <a:rPr lang="en-US" b="1" baseline="30000" dirty="0" smtClean="0">
                <a:solidFill>
                  <a:srgbClr val="C0504D"/>
                </a:solidFill>
              </a:rPr>
              <a:t>-1 </a:t>
            </a:r>
            <a:endParaRPr lang="en-US" b="1" dirty="0">
              <a:solidFill>
                <a:srgbClr val="C050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Coherence in </a:t>
            </a:r>
            <a:r>
              <a:rPr lang="en-US" sz="3200" dirty="0" err="1" smtClean="0"/>
              <a:t>Poloidal</a:t>
            </a:r>
            <a:r>
              <a:rPr lang="en-US" sz="3200" dirty="0" smtClean="0"/>
              <a:t> Direction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912812"/>
            <a:ext cx="8229600" cy="1588"/>
          </a:xfrm>
          <a:prstGeom prst="line">
            <a:avLst/>
          </a:prstGeom>
          <a:ln>
            <a:solidFill>
              <a:srgbClr val="C3A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oherence_plots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62400" y="1447800"/>
            <a:ext cx="4550125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447800"/>
            <a:ext cx="35814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Coherence function and Phase vs. Frequency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pol</a:t>
            </a:r>
            <a:r>
              <a:rPr lang="en-US" baseline="-25000" dirty="0" smtClean="0"/>
              <a:t> </a:t>
            </a:r>
            <a:r>
              <a:rPr lang="en-US" dirty="0" smtClean="0"/>
              <a:t>signals at </a:t>
            </a:r>
            <a:r>
              <a:rPr lang="en-US" dirty="0" err="1" smtClean="0"/>
              <a:t>x</a:t>
            </a:r>
            <a:r>
              <a:rPr lang="en-US" dirty="0" smtClean="0"/>
              <a:t> = -1 cm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separated by </a:t>
            </a:r>
            <a:r>
              <a:rPr lang="en-US" b="1" dirty="0" smtClean="0">
                <a:solidFill>
                  <a:schemeClr val="accent2"/>
                </a:solidFill>
              </a:rPr>
              <a:t>~12 cm </a:t>
            </a:r>
            <a:r>
              <a:rPr lang="en-US" dirty="0" smtClean="0"/>
              <a:t>in </a:t>
            </a:r>
            <a:r>
              <a:rPr lang="en-US" dirty="0" err="1"/>
              <a:t>y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2B3993"/>
                </a:solidFill>
              </a:rPr>
              <a:t>3 kHz mode: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Strong coherence  peak near 3 kHz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Small phase difference</a:t>
            </a:r>
          </a:p>
          <a:p>
            <a:pPr lvl="1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599132"/>
                </a:solidFill>
              </a:rPr>
              <a:t>F &gt; 10 kHz: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Coherence drops off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Phase differences become random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504D"/>
                </a:solidFill>
              </a:rPr>
              <a:t>Turbulent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Coherence in </a:t>
            </a:r>
            <a:r>
              <a:rPr lang="en-US" sz="3200" dirty="0" err="1" smtClean="0"/>
              <a:t>Poloidal</a:t>
            </a:r>
            <a:r>
              <a:rPr lang="en-US" sz="3200" dirty="0" smtClean="0"/>
              <a:t> Direction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912812"/>
            <a:ext cx="8229600" cy="1588"/>
          </a:xfrm>
          <a:prstGeom prst="line">
            <a:avLst/>
          </a:prstGeom>
          <a:ln>
            <a:solidFill>
              <a:srgbClr val="C3A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135042_corr_len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10000" y="1524000"/>
            <a:ext cx="4648200" cy="3461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0" y="4985941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Coherence of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pol</a:t>
            </a:r>
            <a:r>
              <a:rPr lang="en-US" baseline="-25000" dirty="0" smtClean="0"/>
              <a:t> </a:t>
            </a:r>
            <a:r>
              <a:rPr lang="en-US" dirty="0" smtClean="0"/>
              <a:t>as a function of </a:t>
            </a:r>
            <a:r>
              <a:rPr lang="en-US" dirty="0" err="1" smtClean="0"/>
              <a:t>poloidal</a:t>
            </a:r>
            <a:r>
              <a:rPr lang="en-US" dirty="0" smtClean="0"/>
              <a:t> separation for shot 135042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524000"/>
            <a:ext cx="342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>
                <a:solidFill>
                  <a:srgbClr val="2B3993"/>
                </a:solidFill>
              </a:rPr>
              <a:t>3</a:t>
            </a:r>
            <a:r>
              <a:rPr lang="en-US" dirty="0" smtClean="0">
                <a:solidFill>
                  <a:srgbClr val="2B3993"/>
                </a:solidFill>
              </a:rPr>
              <a:t> kHz: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Maintains high coherence values over full ~12 cm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Correlation length: </a:t>
            </a:r>
            <a:r>
              <a:rPr lang="en-US" b="1" dirty="0" smtClean="0">
                <a:solidFill>
                  <a:schemeClr val="accent2"/>
                </a:solidFill>
              </a:rPr>
              <a:t>56 cm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599132"/>
                </a:solidFill>
              </a:rPr>
              <a:t>20-30 kHz: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Background Turbulence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Correlation decays rapidly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Correlation length: </a:t>
            </a:r>
            <a:r>
              <a:rPr lang="en-US" b="1" dirty="0" smtClean="0">
                <a:solidFill>
                  <a:srgbClr val="C0504D"/>
                </a:solidFill>
              </a:rPr>
              <a:t>4 cm</a:t>
            </a:r>
            <a:endParaRPr lang="en-US" b="1" dirty="0">
              <a:solidFill>
                <a:srgbClr val="C050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Radial Dependence of Spectra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912812"/>
            <a:ext cx="8229600" cy="1588"/>
          </a:xfrm>
          <a:prstGeom prst="line">
            <a:avLst/>
          </a:prstGeom>
          <a:ln>
            <a:solidFill>
              <a:srgbClr val="C3A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135042_vpol_spectra_vs_r_02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" y="1752600"/>
            <a:ext cx="4953000" cy="34741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01" y="1752600"/>
            <a:ext cx="37337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pol</a:t>
            </a:r>
            <a:r>
              <a:rPr lang="en-US" dirty="0" smtClean="0"/>
              <a:t> spectra for shot 135042 at 3 different radii</a:t>
            </a:r>
          </a:p>
          <a:p>
            <a:pPr>
              <a:buFont typeface="Arial"/>
              <a:buChar char="•"/>
            </a:pPr>
            <a:r>
              <a:rPr lang="en-US" dirty="0" smtClean="0"/>
              <a:t> Frequency of peak approximately constant</a:t>
            </a:r>
          </a:p>
          <a:p>
            <a:pPr>
              <a:buFont typeface="Arial"/>
              <a:buChar char="•"/>
            </a:pPr>
            <a:r>
              <a:rPr lang="en-US" dirty="0" smtClean="0"/>
              <a:t> Amplitude significantly smaller in SOL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54218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Shot 135042, </a:t>
            </a:r>
            <a:r>
              <a:rPr lang="en-US" dirty="0" err="1" smtClean="0"/>
              <a:t>t</a:t>
            </a:r>
            <a:r>
              <a:rPr lang="en-US" dirty="0" smtClean="0"/>
              <a:t>: 240-243 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Recap: 3 kHz mode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912812"/>
            <a:ext cx="8229600" cy="1588"/>
          </a:xfrm>
          <a:prstGeom prst="line">
            <a:avLst/>
          </a:prstGeom>
          <a:ln>
            <a:solidFill>
              <a:srgbClr val="C3A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1143000"/>
            <a:ext cx="82296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B3993"/>
                </a:solidFill>
              </a:rPr>
              <a:t>What we see: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Strong mode seen intermittently in GPI, F</a:t>
            </a:r>
            <a:r>
              <a:rPr lang="en-US" baseline="-25000" dirty="0" smtClean="0"/>
              <a:t>SOL</a:t>
            </a:r>
            <a:r>
              <a:rPr lang="en-US" dirty="0" smtClean="0"/>
              <a:t>, and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pol</a:t>
            </a:r>
            <a:r>
              <a:rPr lang="en-US" dirty="0" smtClean="0"/>
              <a:t> fluctuations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 Roughly 2 kHz spread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in frequency space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 Duration of </a:t>
            </a:r>
            <a:r>
              <a:rPr lang="en-US" dirty="0" smtClean="0">
                <a:solidFill>
                  <a:srgbClr val="000000"/>
                </a:solidFill>
              </a:rPr>
              <a:t>1-2 ms</a:t>
            </a:r>
          </a:p>
          <a:p>
            <a:pPr lvl="2"/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Exhibits </a:t>
            </a:r>
            <a:r>
              <a:rPr lang="en-US" b="1" dirty="0" smtClean="0">
                <a:solidFill>
                  <a:srgbClr val="C0504D"/>
                </a:solidFill>
              </a:rPr>
              <a:t>long </a:t>
            </a:r>
            <a:r>
              <a:rPr lang="en-US" b="1" dirty="0" err="1" smtClean="0">
                <a:solidFill>
                  <a:srgbClr val="C0504D"/>
                </a:solidFill>
              </a:rPr>
              <a:t>poloidal</a:t>
            </a:r>
            <a:r>
              <a:rPr lang="en-US" b="1" dirty="0" smtClean="0">
                <a:solidFill>
                  <a:srgbClr val="C0504D"/>
                </a:solidFill>
              </a:rPr>
              <a:t> wavelengths </a:t>
            </a:r>
            <a:r>
              <a:rPr lang="en-US" dirty="0" smtClean="0"/>
              <a:t>in both GPI, and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pol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C0504D"/>
                </a:solidFill>
              </a:rPr>
              <a:t>Long </a:t>
            </a:r>
            <a:r>
              <a:rPr lang="en-US" b="1" dirty="0" err="1" smtClean="0">
                <a:solidFill>
                  <a:srgbClr val="C0504D"/>
                </a:solidFill>
              </a:rPr>
              <a:t>poloidal</a:t>
            </a:r>
            <a:r>
              <a:rPr lang="en-US" b="1" dirty="0" smtClean="0">
                <a:solidFill>
                  <a:srgbClr val="C0504D"/>
                </a:solidFill>
              </a:rPr>
              <a:t> correlation</a:t>
            </a:r>
            <a:r>
              <a:rPr lang="en-US" dirty="0" smtClean="0"/>
              <a:t> lengths</a:t>
            </a:r>
          </a:p>
          <a:p>
            <a:pPr lvl="2"/>
            <a:r>
              <a:rPr lang="en-US" dirty="0" smtClean="0">
                <a:solidFill>
                  <a:srgbClr val="599132"/>
                </a:solidFill>
              </a:rPr>
              <a:t>- Large scale coherent flow oscillation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pol</a:t>
            </a:r>
            <a:r>
              <a:rPr lang="en-US" baseline="-25000" dirty="0" smtClean="0"/>
              <a:t> </a:t>
            </a:r>
            <a:r>
              <a:rPr lang="en-US" dirty="0" smtClean="0"/>
              <a:t>phase difference remains near zero  over ~4 cm radial separation inside sep.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Frequency independent of radius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Amplitude of flow oscillations decays in the SOL</a:t>
            </a:r>
          </a:p>
          <a:p>
            <a:pPr lvl="2"/>
            <a:r>
              <a:rPr lang="en-US" dirty="0" smtClean="0">
                <a:solidFill>
                  <a:srgbClr val="599132"/>
                </a:solidFill>
              </a:rPr>
              <a:t>- Radial Size ≥ 4 cm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Possible Explanations for 3 kHz Behavior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912812"/>
            <a:ext cx="8229600" cy="1588"/>
          </a:xfrm>
          <a:prstGeom prst="line">
            <a:avLst/>
          </a:prstGeom>
          <a:ln>
            <a:solidFill>
              <a:srgbClr val="C3A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1143000"/>
            <a:ext cx="81534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2B3993"/>
                </a:solidFill>
              </a:rPr>
              <a:t>SOLT simulations illustrated the importance of zonal flows in controlling turbulence. (Russell </a:t>
            </a:r>
            <a:r>
              <a:rPr lang="en-US" dirty="0" err="1" smtClean="0">
                <a:solidFill>
                  <a:srgbClr val="2B3993"/>
                </a:solidFill>
              </a:rPr>
              <a:t>PoP</a:t>
            </a:r>
            <a:r>
              <a:rPr lang="en-US" dirty="0" smtClean="0">
                <a:solidFill>
                  <a:srgbClr val="2B3993"/>
                </a:solidFill>
              </a:rPr>
              <a:t> 2009)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Shearing of flows suppress bursts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Flow damping a critical control parameter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Unclear what controls frequency of bursts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2B3993"/>
                </a:solidFill>
              </a:rPr>
              <a:t>Geodesic Acoustic Mode (GAM):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Finite frequency zonal flow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=0,m=0 velocity fluctuation – </a:t>
            </a:r>
            <a:r>
              <a:rPr lang="en-US" dirty="0" smtClean="0">
                <a:solidFill>
                  <a:srgbClr val="599132"/>
                </a:solidFill>
              </a:rPr>
              <a:t>long </a:t>
            </a:r>
            <a:r>
              <a:rPr lang="en-US" dirty="0" err="1" smtClean="0">
                <a:solidFill>
                  <a:srgbClr val="599132"/>
                </a:solidFill>
              </a:rPr>
              <a:t>poloidal</a:t>
            </a:r>
            <a:r>
              <a:rPr lang="en-US" dirty="0" smtClean="0">
                <a:solidFill>
                  <a:srgbClr val="599132"/>
                </a:solidFill>
              </a:rPr>
              <a:t> wavelength/correlation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finite </a:t>
            </a:r>
            <a:r>
              <a:rPr lang="en-US" dirty="0" err="1" smtClean="0">
                <a:solidFill>
                  <a:schemeClr val="accent2"/>
                </a:solidFill>
              </a:rPr>
              <a:t>k</a:t>
            </a:r>
            <a:r>
              <a:rPr lang="en-US" baseline="-25000" dirty="0" err="1" smtClean="0">
                <a:solidFill>
                  <a:schemeClr val="accent2"/>
                </a:solidFill>
              </a:rPr>
              <a:t>r</a:t>
            </a:r>
            <a:r>
              <a:rPr lang="en-US" dirty="0" smtClean="0">
                <a:solidFill>
                  <a:schemeClr val="accent2"/>
                </a:solidFill>
              </a:rPr>
              <a:t> , propagates </a:t>
            </a:r>
            <a:r>
              <a:rPr lang="en-US" dirty="0" err="1" smtClean="0">
                <a:solidFill>
                  <a:schemeClr val="accent2"/>
                </a:solidFill>
              </a:rPr>
              <a:t>radially</a:t>
            </a:r>
            <a:endParaRPr lang="en-US" dirty="0" smtClean="0">
              <a:solidFill>
                <a:schemeClr val="accent2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ω</a:t>
            </a:r>
            <a:r>
              <a:rPr lang="en-US" dirty="0" smtClean="0"/>
              <a:t> = C</a:t>
            </a:r>
            <a:r>
              <a:rPr lang="en-US" baseline="-25000" dirty="0" smtClean="0"/>
              <a:t>s</a:t>
            </a:r>
            <a:r>
              <a:rPr lang="en-US" dirty="0" smtClean="0"/>
              <a:t>/R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2B3993"/>
                </a:solidFill>
              </a:rPr>
              <a:t>Refilling of plasma along field line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Loss of plasma due to bursts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Scales like V</a:t>
            </a:r>
            <a:r>
              <a:rPr lang="en-US" baseline="-25000" dirty="0" smtClean="0">
                <a:solidFill>
                  <a:srgbClr val="000000"/>
                </a:solidFill>
              </a:rPr>
              <a:t>||</a:t>
            </a:r>
            <a:r>
              <a:rPr lang="en-US" dirty="0" smtClean="0">
                <a:solidFill>
                  <a:srgbClr val="000000"/>
                </a:solidFill>
              </a:rPr>
              <a:t>/R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 ~ 7 kHz for Te = Ti = 50 </a:t>
            </a:r>
            <a:r>
              <a:rPr lang="en-US" dirty="0" err="1" smtClean="0">
                <a:solidFill>
                  <a:srgbClr val="000000"/>
                </a:solidFill>
              </a:rPr>
              <a:t>eV</a:t>
            </a:r>
            <a:r>
              <a:rPr lang="en-US" dirty="0" smtClean="0">
                <a:solidFill>
                  <a:srgbClr val="000000"/>
                </a:solidFill>
              </a:rPr>
              <a:t>, R = 1.5 </a:t>
            </a:r>
            <a:r>
              <a:rPr lang="en-US" dirty="0" err="1" smtClean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Acknowledgements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912812"/>
            <a:ext cx="8229600" cy="1588"/>
          </a:xfrm>
          <a:prstGeom prst="line">
            <a:avLst/>
          </a:prstGeom>
          <a:ln>
            <a:solidFill>
              <a:srgbClr val="C3A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11430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would like to thank K. </a:t>
            </a:r>
            <a:r>
              <a:rPr lang="en-US" dirty="0" err="1"/>
              <a:t>Hallatschek</a:t>
            </a:r>
            <a:r>
              <a:rPr lang="en-US" dirty="0"/>
              <a:t>, and R. Hager for </a:t>
            </a:r>
            <a:r>
              <a:rPr lang="en-US" dirty="0" smtClean="0"/>
              <a:t>their </a:t>
            </a:r>
            <a:r>
              <a:rPr lang="en-US" dirty="0"/>
              <a:t>communications.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 </a:t>
            </a:r>
            <a:r>
              <a:rPr lang="en-US" dirty="0"/>
              <a:t>would also like to acknowledge the NSTX Team for their contributions.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work was </a:t>
            </a:r>
            <a:r>
              <a:rPr lang="en-US" dirty="0" smtClean="0"/>
              <a:t>supported </a:t>
            </a:r>
            <a:r>
              <a:rPr lang="en-US" dirty="0"/>
              <a:t>by US DOE Contracts #DE-FG02-08ER54995, DE- SC0001966, and DE-AC02-09CH11466.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My thanks to  the co-authors for their work and support.</a:t>
            </a:r>
          </a:p>
          <a:p>
            <a:endParaRPr lang="en-US" dirty="0" smtClean="0"/>
          </a:p>
          <a:p>
            <a:r>
              <a:rPr lang="en-US" dirty="0" smtClean="0"/>
              <a:t>Thank you for your attention.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Shearing Rate and Reynolds Stresses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912812"/>
            <a:ext cx="8229600" cy="1588"/>
          </a:xfrm>
          <a:prstGeom prst="line">
            <a:avLst/>
          </a:prstGeom>
          <a:ln>
            <a:solidFill>
              <a:srgbClr val="C3A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135042_flow_shear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8567" y="1600200"/>
            <a:ext cx="4448233" cy="436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1418272"/>
            <a:ext cx="396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Shearing of </a:t>
            </a:r>
            <a:r>
              <a:rPr lang="en-US" dirty="0" err="1" smtClean="0"/>
              <a:t>poloidal</a:t>
            </a:r>
            <a:r>
              <a:rPr lang="en-US" dirty="0" smtClean="0"/>
              <a:t> flows predicted to modulate turbulent bursts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recent SOLT </a:t>
            </a:r>
            <a:r>
              <a:rPr lang="en-US" dirty="0" err="1" smtClean="0"/>
              <a:t>simultations</a:t>
            </a:r>
            <a:r>
              <a:rPr lang="en-US" dirty="0" smtClean="0"/>
              <a:t> illustrated this (Russell </a:t>
            </a:r>
            <a:r>
              <a:rPr lang="en-US" dirty="0" err="1" smtClean="0"/>
              <a:t>PoP</a:t>
            </a:r>
            <a:r>
              <a:rPr lang="en-US" dirty="0" smtClean="0"/>
              <a:t> 2009)</a:t>
            </a:r>
          </a:p>
          <a:p>
            <a:pPr>
              <a:buFont typeface="Arial"/>
              <a:buChar char="•"/>
            </a:pPr>
            <a:r>
              <a:rPr lang="en-US" dirty="0" smtClean="0"/>
              <a:t> Find that shear is correlated with bursts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correlation = 0.52</a:t>
            </a:r>
          </a:p>
          <a:p>
            <a:pPr>
              <a:buFont typeface="Arial"/>
              <a:buChar char="•"/>
            </a:pPr>
            <a:r>
              <a:rPr lang="en-US" dirty="0" smtClean="0"/>
              <a:t> However, relationship is not simple.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Other sections don’t show high correlation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shear threshold?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low shear doesn’t always lead to burst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Overview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914400"/>
            <a:ext cx="8229600" cy="1588"/>
          </a:xfrm>
          <a:prstGeom prst="line">
            <a:avLst/>
          </a:prstGeom>
          <a:ln>
            <a:solidFill>
              <a:srgbClr val="C3A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81000" y="9906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8000" indent="-508000"/>
            <a:r>
              <a:rPr lang="en-US" b="1" dirty="0" smtClean="0">
                <a:solidFill>
                  <a:srgbClr val="599132"/>
                </a:solidFill>
              </a:rPr>
              <a:t>What we do: </a:t>
            </a:r>
            <a:r>
              <a:rPr lang="en-US" dirty="0" smtClean="0"/>
              <a:t>Extract/Analyze estimates of 2-D velocity field from image sequences obtained by  Gas Puff Imaging</a:t>
            </a:r>
            <a:endParaRPr lang="en-US" b="1" dirty="0" smtClean="0"/>
          </a:p>
          <a:p>
            <a:pPr marL="508000" indent="-508000"/>
            <a:endParaRPr lang="en-US" b="1" dirty="0">
              <a:solidFill>
                <a:srgbClr val="599132"/>
              </a:solidFill>
            </a:endParaRPr>
          </a:p>
          <a:p>
            <a:pPr marL="508000" indent="-508000"/>
            <a:r>
              <a:rPr lang="en-US" b="1" dirty="0" smtClean="0">
                <a:solidFill>
                  <a:srgbClr val="2B3993"/>
                </a:solidFill>
              </a:rPr>
              <a:t>Purpose: </a:t>
            </a:r>
            <a:r>
              <a:rPr lang="en-US" dirty="0" smtClean="0">
                <a:solidFill>
                  <a:srgbClr val="000000"/>
                </a:solidFill>
              </a:rPr>
              <a:t>Study behavior of plasma flow (2-D flow, shear, Reynolds stresses) in the NSTX edge region.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672477"/>
            <a:ext cx="8153400" cy="258532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Why?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Turbulent transport: </a:t>
            </a:r>
          </a:p>
          <a:p>
            <a:pPr lvl="2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significantly degrades confinement</a:t>
            </a: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Turbulence interactions with large scale (Zonal) flows</a:t>
            </a:r>
          </a:p>
          <a:p>
            <a:pPr lvl="3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Self-generation of flow</a:t>
            </a:r>
          </a:p>
          <a:p>
            <a:pPr lvl="3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suppression of turbulence through shearing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Explore flow organization and momentum transport in plasmas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Shearing Rate and Reynolds Stresses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912812"/>
            <a:ext cx="8229600" cy="1588"/>
          </a:xfrm>
          <a:prstGeom prst="line">
            <a:avLst/>
          </a:prstGeom>
          <a:ln>
            <a:solidFill>
              <a:srgbClr val="C3A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135042_flow_shear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8567" y="1600200"/>
            <a:ext cx="4448233" cy="4368800"/>
          </a:xfrm>
          <a:prstGeom prst="rect">
            <a:avLst/>
          </a:prstGeom>
        </p:spPr>
      </p:pic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5562600" y="1143000"/>
            <a:ext cx="2367974" cy="5257800"/>
            <a:chOff x="3432" y="66"/>
            <a:chExt cx="1762" cy="4158"/>
          </a:xfrm>
        </p:grpSpPr>
        <p:pic>
          <p:nvPicPr>
            <p:cNvPr id="7" name="Picture 42" descr="Reynolds"/>
            <p:cNvPicPr>
              <a:picLocks noChangeAspect="1" noChangeArrowheads="1"/>
            </p:cNvPicPr>
            <p:nvPr/>
          </p:nvPicPr>
          <p:blipFill>
            <a:blip r:embed="rId4"/>
            <a:srcRect b="13223"/>
            <a:stretch>
              <a:fillRect/>
            </a:stretch>
          </p:blipFill>
          <p:spPr bwMode="auto">
            <a:xfrm>
              <a:off x="3552" y="2964"/>
              <a:ext cx="1632" cy="1260"/>
            </a:xfrm>
            <a:prstGeom prst="rect">
              <a:avLst/>
            </a:prstGeom>
            <a:noFill/>
          </p:spPr>
        </p:pic>
        <p:pic>
          <p:nvPicPr>
            <p:cNvPr id="8" name="Picture 37" descr="delta Fsol"/>
            <p:cNvPicPr>
              <a:picLocks noChangeAspect="1" noChangeArrowheads="1"/>
            </p:cNvPicPr>
            <p:nvPr/>
          </p:nvPicPr>
          <p:blipFill>
            <a:blip r:embed="rId5"/>
            <a:srcRect t="12492" b="21925"/>
            <a:stretch>
              <a:fillRect/>
            </a:stretch>
          </p:blipFill>
          <p:spPr bwMode="auto">
            <a:xfrm>
              <a:off x="3456" y="96"/>
              <a:ext cx="1738" cy="1014"/>
            </a:xfrm>
            <a:prstGeom prst="rect">
              <a:avLst/>
            </a:prstGeom>
            <a:noFill/>
          </p:spPr>
        </p:pic>
        <p:pic>
          <p:nvPicPr>
            <p:cNvPr id="9" name="Picture 38" descr="vybar"/>
            <p:cNvPicPr>
              <a:picLocks noChangeAspect="1" noChangeArrowheads="1"/>
            </p:cNvPicPr>
            <p:nvPr/>
          </p:nvPicPr>
          <p:blipFill>
            <a:blip r:embed="rId6"/>
            <a:srcRect t="12843" b="19731"/>
            <a:stretch>
              <a:fillRect/>
            </a:stretch>
          </p:blipFill>
          <p:spPr bwMode="auto">
            <a:xfrm>
              <a:off x="3504" y="1152"/>
              <a:ext cx="1680" cy="1008"/>
            </a:xfrm>
            <a:prstGeom prst="rect">
              <a:avLst/>
            </a:prstGeom>
            <a:noFill/>
          </p:spPr>
        </p:pic>
        <p:pic>
          <p:nvPicPr>
            <p:cNvPr id="10" name="Picture 39" descr="shear"/>
            <p:cNvPicPr>
              <a:picLocks noChangeAspect="1" noChangeArrowheads="1"/>
            </p:cNvPicPr>
            <p:nvPr/>
          </p:nvPicPr>
          <p:blipFill>
            <a:blip r:embed="rId7"/>
            <a:srcRect t="12843" b="22943"/>
            <a:stretch>
              <a:fillRect/>
            </a:stretch>
          </p:blipFill>
          <p:spPr bwMode="auto">
            <a:xfrm>
              <a:off x="3432" y="2160"/>
              <a:ext cx="1750" cy="999"/>
            </a:xfrm>
            <a:prstGeom prst="rect">
              <a:avLst/>
            </a:prstGeom>
            <a:noFill/>
          </p:spPr>
        </p:pic>
        <p:sp>
          <p:nvSpPr>
            <p:cNvPr id="11" name="Line 40"/>
            <p:cNvSpPr>
              <a:spLocks noChangeShapeType="1"/>
            </p:cNvSpPr>
            <p:nvPr/>
          </p:nvSpPr>
          <p:spPr bwMode="auto">
            <a:xfrm>
              <a:off x="4218" y="72"/>
              <a:ext cx="0" cy="39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41"/>
            <p:cNvSpPr>
              <a:spLocks noChangeShapeType="1"/>
            </p:cNvSpPr>
            <p:nvPr/>
          </p:nvSpPr>
          <p:spPr bwMode="auto">
            <a:xfrm>
              <a:off x="4398" y="66"/>
              <a:ext cx="0" cy="39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Shearing Rate and Reynolds Stresses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912812"/>
            <a:ext cx="8229600" cy="1588"/>
          </a:xfrm>
          <a:prstGeom prst="line">
            <a:avLst/>
          </a:prstGeom>
          <a:ln>
            <a:solidFill>
              <a:srgbClr val="C3A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mode_stress_profiles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62400" y="1704975"/>
            <a:ext cx="4495800" cy="39338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1447800"/>
            <a:ext cx="36576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Radial profiles of Reynolds shear stresses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averaged </a:t>
            </a:r>
            <a:r>
              <a:rPr lang="en-US" dirty="0" err="1" smtClean="0"/>
              <a:t>poloidally</a:t>
            </a:r>
            <a:r>
              <a:rPr lang="en-US" dirty="0" smtClean="0"/>
              <a:t> and over 10 ms time period preceding H-mode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Similar features seen in each shot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local maximum near </a:t>
            </a:r>
            <a:r>
              <a:rPr lang="en-US" dirty="0" err="1" smtClean="0"/>
              <a:t>x</a:t>
            </a:r>
            <a:r>
              <a:rPr lang="en-US" dirty="0" smtClean="0"/>
              <a:t> = -1 cm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negative slow between </a:t>
            </a:r>
            <a:r>
              <a:rPr lang="en-US" dirty="0" err="1" smtClean="0"/>
              <a:t>x</a:t>
            </a:r>
            <a:r>
              <a:rPr lang="en-US" dirty="0" smtClean="0"/>
              <a:t> = -1 and </a:t>
            </a:r>
            <a:r>
              <a:rPr lang="en-US" dirty="0" err="1" smtClean="0"/>
              <a:t>x</a:t>
            </a:r>
            <a:r>
              <a:rPr lang="en-US" dirty="0" smtClean="0"/>
              <a:t> =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Phase of the ~3 kHz Mode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912812"/>
            <a:ext cx="8229600" cy="1588"/>
          </a:xfrm>
          <a:prstGeom prst="line">
            <a:avLst/>
          </a:prstGeom>
          <a:ln>
            <a:solidFill>
              <a:srgbClr val="C3A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135042_phase_contours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200" y="1524000"/>
            <a:ext cx="8077200" cy="3111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12308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11546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pol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1143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GPI-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pol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4635995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Rapid phase change between </a:t>
            </a:r>
            <a:r>
              <a:rPr lang="en-US" dirty="0" err="1" smtClean="0"/>
              <a:t>x</a:t>
            </a:r>
            <a:r>
              <a:rPr lang="en-US" dirty="0" smtClean="0"/>
              <a:t>= -2 and </a:t>
            </a:r>
            <a:r>
              <a:rPr lang="en-US" dirty="0" err="1" smtClean="0"/>
              <a:t>x</a:t>
            </a:r>
            <a:r>
              <a:rPr lang="en-US" dirty="0" smtClean="0"/>
              <a:t>= 1 cm</a:t>
            </a:r>
          </a:p>
          <a:p>
            <a:pPr>
              <a:buFont typeface="Arial"/>
              <a:buChar char="•"/>
            </a:pPr>
            <a:r>
              <a:rPr lang="en-US" dirty="0" smtClean="0"/>
              <a:t> Phase changes slowly in </a:t>
            </a:r>
            <a:r>
              <a:rPr lang="en-US" dirty="0" err="1"/>
              <a:t>p</a:t>
            </a:r>
            <a:r>
              <a:rPr lang="en-US" dirty="0" err="1" smtClean="0"/>
              <a:t>oloidal</a:t>
            </a:r>
            <a:r>
              <a:rPr lang="en-US" dirty="0" smtClean="0"/>
              <a:t> direction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4635995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Slow phase change in both directions</a:t>
            </a:r>
          </a:p>
          <a:p>
            <a:pPr>
              <a:buFont typeface="Arial"/>
              <a:buChar char="•"/>
            </a:pPr>
            <a:r>
              <a:rPr lang="en-US" dirty="0" smtClean="0"/>
              <a:t> Mostly in phase over entire view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463599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Cross-Phase dominated by GPI signal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Phase of the ~3 kHz Mode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912812"/>
            <a:ext cx="8229600" cy="1588"/>
          </a:xfrm>
          <a:prstGeom prst="line">
            <a:avLst/>
          </a:prstGeom>
          <a:ln>
            <a:solidFill>
              <a:srgbClr val="C3A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135042_phase_contours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524000"/>
            <a:ext cx="8077200" cy="31119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12308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11546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pol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1143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GPI-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pol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248185" y="2764373"/>
            <a:ext cx="2699266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2918361" y="2720439"/>
            <a:ext cx="2699266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5661561" y="2720439"/>
            <a:ext cx="2699266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" y="4635995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Rapid phase change between </a:t>
            </a:r>
            <a:r>
              <a:rPr lang="en-US" dirty="0" err="1" smtClean="0"/>
              <a:t>x</a:t>
            </a:r>
            <a:r>
              <a:rPr lang="en-US" dirty="0" smtClean="0"/>
              <a:t>= -2 and </a:t>
            </a:r>
            <a:r>
              <a:rPr lang="en-US" dirty="0" err="1" smtClean="0"/>
              <a:t>x</a:t>
            </a:r>
            <a:r>
              <a:rPr lang="en-US" dirty="0" smtClean="0"/>
              <a:t>= 1 cm</a:t>
            </a:r>
          </a:p>
          <a:p>
            <a:pPr>
              <a:buFont typeface="Arial"/>
              <a:buChar char="•"/>
            </a:pPr>
            <a:r>
              <a:rPr lang="en-US" dirty="0" smtClean="0"/>
              <a:t> Phase changes slowly in </a:t>
            </a:r>
            <a:r>
              <a:rPr lang="en-US" dirty="0" err="1"/>
              <a:t>p</a:t>
            </a:r>
            <a:r>
              <a:rPr lang="en-US" dirty="0" err="1" smtClean="0"/>
              <a:t>oloidal</a:t>
            </a:r>
            <a:r>
              <a:rPr lang="en-US" dirty="0" smtClean="0"/>
              <a:t> direction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00400" y="4635995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Slow phase change in both directions</a:t>
            </a:r>
          </a:p>
          <a:p>
            <a:pPr>
              <a:buFont typeface="Arial"/>
              <a:buChar char="•"/>
            </a:pPr>
            <a:r>
              <a:rPr lang="en-US" dirty="0" smtClean="0"/>
              <a:t> Mostly in phase over entire view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463599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Cross-Phase dominated by GPI signal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Outline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914400"/>
            <a:ext cx="8229600" cy="1588"/>
          </a:xfrm>
          <a:prstGeom prst="line">
            <a:avLst/>
          </a:prstGeom>
          <a:ln>
            <a:solidFill>
              <a:srgbClr val="C3A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1143000"/>
            <a:ext cx="79248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599132"/>
                </a:solidFill>
              </a:rPr>
              <a:t>Background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599132"/>
                </a:solidFill>
              </a:rPr>
              <a:t>Basic flow characteristics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Quasi-periodic Turbulent bursts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Characterization of 3 kHz fluctuations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2B3993"/>
                </a:solidFill>
              </a:rPr>
              <a:t>Shear, Reynolds stresses – Time permitting</a:t>
            </a:r>
          </a:p>
          <a:p>
            <a:pPr>
              <a:spcAft>
                <a:spcPts val="600"/>
              </a:spcAft>
            </a:pPr>
            <a:endParaRPr lang="en-US" sz="2400" dirty="0">
              <a:solidFill>
                <a:srgbClr val="2B39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Gas Puff Imaging: Basics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914400"/>
            <a:ext cx="8229600" cy="1588"/>
          </a:xfrm>
          <a:prstGeom prst="line">
            <a:avLst/>
          </a:prstGeom>
          <a:ln>
            <a:solidFill>
              <a:srgbClr val="C3A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135042_1100t1320_gpi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28458" y="1905000"/>
            <a:ext cx="4082142" cy="3571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219200"/>
            <a:ext cx="3657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B3993"/>
                </a:solidFill>
              </a:rPr>
              <a:t>GPI:</a:t>
            </a:r>
          </a:p>
          <a:p>
            <a:pPr>
              <a:buFont typeface="Arial"/>
              <a:buChar char="•"/>
            </a:pPr>
            <a:r>
              <a:rPr lang="en-US" dirty="0" smtClean="0"/>
              <a:t> images edge turbulence</a:t>
            </a:r>
          </a:p>
          <a:p>
            <a:pPr>
              <a:buFont typeface="Arial"/>
              <a:buChar char="•"/>
            </a:pPr>
            <a:r>
              <a:rPr lang="en-US" dirty="0" smtClean="0"/>
              <a:t> manifold discharges gas puff into edge region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images visible light emission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emission complicated function of </a:t>
            </a:r>
            <a:r>
              <a:rPr lang="en-US" b="1" dirty="0" smtClean="0">
                <a:solidFill>
                  <a:schemeClr val="accent2"/>
                </a:solidFill>
              </a:rPr>
              <a:t>n</a:t>
            </a:r>
            <a:r>
              <a:rPr lang="en-US" b="1" baseline="-25000" dirty="0" smtClean="0">
                <a:solidFill>
                  <a:schemeClr val="accent2"/>
                </a:solidFill>
              </a:rPr>
              <a:t>e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C0504D"/>
                </a:solidFill>
              </a:rPr>
              <a:t>T</a:t>
            </a:r>
            <a:r>
              <a:rPr lang="en-US" b="1" baseline="-25000" dirty="0" smtClean="0">
                <a:solidFill>
                  <a:srgbClr val="C0504D"/>
                </a:solidFill>
              </a:rPr>
              <a:t>e</a:t>
            </a:r>
            <a:r>
              <a:rPr lang="en-US" b="1" dirty="0" smtClean="0">
                <a:solidFill>
                  <a:srgbClr val="C0504D"/>
                </a:solidFill>
              </a:rPr>
              <a:t>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2B3993"/>
                </a:solidFill>
              </a:rPr>
              <a:t>GPI on NSTX:</a:t>
            </a:r>
          </a:p>
          <a:p>
            <a:pPr>
              <a:buFont typeface="Arial"/>
              <a:buChar char="•"/>
            </a:pPr>
            <a:r>
              <a:rPr lang="en-US" dirty="0" smtClean="0"/>
              <a:t> view centered 20 cm above the outboard </a:t>
            </a:r>
            <a:r>
              <a:rPr lang="en-US" dirty="0" err="1" smtClean="0"/>
              <a:t>midplane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~ </a:t>
            </a:r>
            <a:r>
              <a:rPr lang="en-US" dirty="0" smtClean="0">
                <a:solidFill>
                  <a:srgbClr val="C0504D"/>
                </a:solidFill>
              </a:rPr>
              <a:t>25 cm </a:t>
            </a:r>
            <a:r>
              <a:rPr lang="en-US" dirty="0" err="1" smtClean="0">
                <a:solidFill>
                  <a:srgbClr val="C0504D"/>
                </a:solidFill>
              </a:rPr>
              <a:t>x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25 cm </a:t>
            </a:r>
            <a:r>
              <a:rPr lang="en-US" dirty="0" smtClean="0"/>
              <a:t>view </a:t>
            </a:r>
          </a:p>
          <a:p>
            <a:pPr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~</a:t>
            </a:r>
            <a:r>
              <a:rPr lang="en-US" dirty="0" smtClean="0">
                <a:solidFill>
                  <a:srgbClr val="C0504D"/>
                </a:solidFill>
              </a:rPr>
              <a:t>4 mm </a:t>
            </a:r>
            <a:r>
              <a:rPr lang="en-US" dirty="0" smtClean="0"/>
              <a:t>resolution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D</a:t>
            </a:r>
            <a:r>
              <a:rPr lang="en-US" baseline="-25000" dirty="0" smtClean="0"/>
              <a:t>α </a:t>
            </a:r>
            <a:r>
              <a:rPr lang="en-US" dirty="0" smtClean="0"/>
              <a:t>line emission (656 nm)</a:t>
            </a:r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504D"/>
                </a:solidFill>
              </a:rPr>
              <a:t>285,000 fps</a:t>
            </a:r>
            <a:r>
              <a:rPr lang="en-US" dirty="0" smtClean="0"/>
              <a:t> (3.5 </a:t>
            </a:r>
            <a:r>
              <a:rPr lang="en-US" dirty="0" err="1" smtClean="0"/>
              <a:t>μs</a:t>
            </a:r>
            <a:r>
              <a:rPr lang="en-US" dirty="0" smtClean="0"/>
              <a:t> per frame)</a:t>
            </a:r>
            <a:endParaRPr lang="en-US" baseline="-25000" dirty="0" smtClean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 flipV="1">
            <a:off x="4906735" y="3611335"/>
            <a:ext cx="3276600" cy="1632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HOP-V Analysis: Basics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914400"/>
            <a:ext cx="8229600" cy="1588"/>
          </a:xfrm>
          <a:prstGeom prst="line">
            <a:avLst/>
          </a:prstGeom>
          <a:ln>
            <a:solidFill>
              <a:srgbClr val="C3A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79" descr="equation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768341"/>
            <a:ext cx="2349500" cy="50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81000" y="1143000"/>
            <a:ext cx="42672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B3993"/>
                </a:solidFill>
              </a:rPr>
              <a:t>Hybrid Optical flow and Pattern-matching </a:t>
            </a:r>
            <a:r>
              <a:rPr lang="en-US" b="1" dirty="0" err="1" smtClean="0">
                <a:solidFill>
                  <a:srgbClr val="2B3993"/>
                </a:solidFill>
              </a:rPr>
              <a:t>Velocimetry</a:t>
            </a:r>
            <a:r>
              <a:rPr lang="en-US" b="1" dirty="0" smtClean="0">
                <a:solidFill>
                  <a:srgbClr val="2B3993"/>
                </a:solidFill>
              </a:rPr>
              <a:t> (HOP-V) 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 Optical Flow: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Solves </a:t>
            </a:r>
            <a:r>
              <a:rPr lang="en-US" dirty="0"/>
              <a:t>c</a:t>
            </a:r>
            <a:r>
              <a:rPr lang="en-US" dirty="0" smtClean="0"/>
              <a:t>ontinuity equation for image brightness: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lvl="1"/>
            <a:r>
              <a:rPr lang="en-US" dirty="0" smtClean="0"/>
              <a:t> assuming divergence free flow</a:t>
            </a:r>
          </a:p>
          <a:p>
            <a:pPr lvl="1"/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599132"/>
                </a:solidFill>
              </a:rPr>
              <a:t> Pattern Matching: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Subdivide image into tiles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Search for optimal displacement vector for each tile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inimize global error function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 Brightness difference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 Velocity field smoothness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46225"/>
            <a:ext cx="36576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HOP-V Analysis: Basics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914400"/>
            <a:ext cx="8229600" cy="1588"/>
          </a:xfrm>
          <a:prstGeom prst="line">
            <a:avLst/>
          </a:prstGeom>
          <a:ln>
            <a:solidFill>
              <a:srgbClr val="C3A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135041_1100t1320.mp4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8800" y="1447800"/>
            <a:ext cx="5519056" cy="482917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2560864" y="3763736"/>
            <a:ext cx="4191000" cy="16328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Time-Averaged Velocities</a:t>
            </a:r>
            <a:endParaRPr lang="en-US" sz="3200" dirty="0"/>
          </a:p>
        </p:txBody>
      </p:sp>
      <p:pic>
        <p:nvPicPr>
          <p:cNvPr id="3" name="Picture 2" descr="vfield_t_avg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295137"/>
            <a:ext cx="3822700" cy="3505463"/>
          </a:xfrm>
          <a:prstGeom prst="rect">
            <a:avLst/>
          </a:prstGeom>
        </p:spPr>
      </p:pic>
      <p:pic>
        <p:nvPicPr>
          <p:cNvPr id="4" name="Picture 3" descr="vpol_profiles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48200" y="1308100"/>
            <a:ext cx="3813419" cy="23495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1000" y="914400"/>
            <a:ext cx="8229600" cy="1588"/>
          </a:xfrm>
          <a:prstGeom prst="line">
            <a:avLst/>
          </a:prstGeom>
          <a:ln>
            <a:solidFill>
              <a:srgbClr val="C3A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4800600"/>
            <a:ext cx="419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10 ms time average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Cropped field to avoid edge effects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vignetting</a:t>
            </a:r>
            <a:r>
              <a:rPr lang="en-US" dirty="0" smtClean="0"/>
              <a:t> of optics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gas emission profile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0981" y="3657600"/>
            <a:ext cx="381341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Radial profiles of </a:t>
            </a:r>
            <a:r>
              <a:rPr lang="en-US" dirty="0" err="1" smtClean="0"/>
              <a:t>poloidal</a:t>
            </a:r>
            <a:r>
              <a:rPr lang="en-US" dirty="0" smtClean="0"/>
              <a:t> velocity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Fluctuation levels are comparable to size of mean flow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pol</a:t>
            </a:r>
            <a:r>
              <a:rPr lang="en-US" dirty="0" smtClean="0"/>
              <a:t> Shear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429000" y="2743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29000" y="1828800"/>
            <a:ext cx="850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Ion diamagnetic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Time Traces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915988"/>
            <a:ext cx="8229600" cy="1588"/>
          </a:xfrm>
          <a:prstGeom prst="line">
            <a:avLst/>
          </a:prstGeom>
          <a:ln>
            <a:solidFill>
              <a:srgbClr val="C3A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135042_gpi_v_traces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724400" y="1447800"/>
            <a:ext cx="3640428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17772" y="5105400"/>
            <a:ext cx="364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GPI intensity (normalized), </a:t>
            </a:r>
            <a:r>
              <a:rPr lang="en-US" sz="1600" dirty="0" err="1" smtClean="0"/>
              <a:t>Poloidal</a:t>
            </a:r>
            <a:r>
              <a:rPr lang="en-US" sz="1600" dirty="0" smtClean="0"/>
              <a:t> Velocity, and Radial Velocity </a:t>
            </a:r>
            <a:r>
              <a:rPr lang="en-US" sz="1600" dirty="0" err="1" smtClean="0"/>
              <a:t>poloidally</a:t>
            </a:r>
            <a:r>
              <a:rPr lang="en-US" sz="1600" dirty="0" smtClean="0"/>
              <a:t> averaged at </a:t>
            </a:r>
            <a:r>
              <a:rPr lang="en-US" sz="1600" dirty="0" err="1" smtClean="0"/>
              <a:t>x</a:t>
            </a:r>
            <a:r>
              <a:rPr lang="en-US" sz="1600" dirty="0" smtClean="0"/>
              <a:t> = -1 cm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295400"/>
            <a:ext cx="38862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2B3993"/>
                </a:solidFill>
              </a:rPr>
              <a:t>GPI signal: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fluctuation amplitude as large as  mean value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Poloidal</a:t>
            </a:r>
            <a:r>
              <a:rPr lang="en-US" dirty="0" smtClean="0">
                <a:solidFill>
                  <a:schemeClr val="accent2"/>
                </a:solidFill>
              </a:rPr>
              <a:t> flows: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On the order of several km/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Large amplitude fluctuations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/>
              <a:t>B</a:t>
            </a:r>
            <a:r>
              <a:rPr lang="en-US" dirty="0" err="1" smtClean="0"/>
              <a:t>ursty</a:t>
            </a:r>
            <a:r>
              <a:rPr lang="en-US" dirty="0" smtClean="0"/>
              <a:t> flow oscillations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Anti-correlated with GPI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599132"/>
                </a:solidFill>
              </a:rPr>
              <a:t>Radial flow: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significantly smaller: 100 </a:t>
            </a:r>
            <a:r>
              <a:rPr lang="en-US" dirty="0" err="1" smtClean="0"/>
              <a:t>m/s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 Large radial velocity usually associated with blobs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Blobs are spatially localized and intermittent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Quasi-Periodic Bursts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912812"/>
            <a:ext cx="8229600" cy="1588"/>
          </a:xfrm>
          <a:prstGeom prst="line">
            <a:avLst/>
          </a:prstGeom>
          <a:ln>
            <a:solidFill>
              <a:srgbClr val="C3AF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135042_fsol_vpol_traces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0" y="1297057"/>
            <a:ext cx="6858000" cy="41893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5486400"/>
            <a:ext cx="7391400" cy="64633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F</a:t>
            </a:r>
            <a:r>
              <a:rPr lang="en-US" b="1" baseline="-25000" dirty="0" smtClean="0">
                <a:solidFill>
                  <a:schemeClr val="accent2"/>
                </a:solidFill>
              </a:rPr>
              <a:t>SOL</a:t>
            </a:r>
            <a:r>
              <a:rPr lang="en-US" b="1" dirty="0" smtClean="0"/>
              <a:t> </a:t>
            </a:r>
            <a:r>
              <a:rPr lang="en-US" dirty="0" smtClean="0"/>
              <a:t>= Fraction of D</a:t>
            </a:r>
            <a:r>
              <a:rPr lang="en-US" baseline="-25000" dirty="0" smtClean="0"/>
              <a:t>α </a:t>
            </a:r>
            <a:r>
              <a:rPr lang="en-US" dirty="0" smtClean="0"/>
              <a:t>light in the SOL</a:t>
            </a:r>
          </a:p>
          <a:p>
            <a:pPr>
              <a:buFont typeface="Arial"/>
              <a:buChar char="•"/>
            </a:pPr>
            <a:r>
              <a:rPr lang="en-US" baseline="-25000" dirty="0" smtClean="0"/>
              <a:t> </a:t>
            </a:r>
            <a:r>
              <a:rPr lang="en-US" dirty="0" smtClean="0"/>
              <a:t>Flow Reversals</a:t>
            </a:r>
            <a:endParaRPr lang="en-US" baseline="-25000" dirty="0" smtClean="0"/>
          </a:p>
          <a:p>
            <a:pPr>
              <a:buFont typeface="Arial"/>
              <a:buChar char="•"/>
            </a:pPr>
            <a:r>
              <a:rPr lang="en-US" dirty="0" smtClean="0"/>
              <a:t> High correlations</a:t>
            </a:r>
          </a:p>
          <a:p>
            <a:pPr>
              <a:buFont typeface="Arial"/>
              <a:buChar char="•"/>
            </a:pPr>
            <a:r>
              <a:rPr lang="en-US" dirty="0" smtClean="0"/>
              <a:t> Periodic bursts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6200" y="25262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99132"/>
                </a:solidFill>
              </a:rPr>
              <a:t>R = -0.59</a:t>
            </a:r>
            <a:endParaRPr lang="en-US" b="1" dirty="0">
              <a:solidFill>
                <a:srgbClr val="59913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3352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99132"/>
                </a:solidFill>
              </a:rPr>
              <a:t>R = -0.61</a:t>
            </a:r>
            <a:endParaRPr lang="en-US" b="1" dirty="0">
              <a:solidFill>
                <a:srgbClr val="59913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43550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99132"/>
                </a:solidFill>
              </a:rPr>
              <a:t>R = -0.60</a:t>
            </a:r>
            <a:endParaRPr lang="en-US" b="1" dirty="0">
              <a:solidFill>
                <a:srgbClr val="5991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12561</TotalTime>
  <Words>1319</Words>
  <Application>Microsoft Macintosh PowerPoint</Application>
  <PresentationFormat>On-screen Show (4:3)</PresentationFormat>
  <Paragraphs>217</Paragraphs>
  <Slides>23</Slides>
  <Notes>5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Flow and Shear behavior in the Edge and Scrape-off Layer in NSTX L-Mode Plasmas</vt:lpstr>
      <vt:lpstr>Overview</vt:lpstr>
      <vt:lpstr>Outline</vt:lpstr>
      <vt:lpstr>Gas Puff Imaging: Basics</vt:lpstr>
      <vt:lpstr>HOP-V Analysis: Basics</vt:lpstr>
      <vt:lpstr>HOP-V Analysis: Basics</vt:lpstr>
      <vt:lpstr>Time-Averaged Velocities</vt:lpstr>
      <vt:lpstr>Time Traces</vt:lpstr>
      <vt:lpstr>Quasi-Periodic Bursts</vt:lpstr>
      <vt:lpstr>Spectral Characteristics</vt:lpstr>
      <vt:lpstr>Spatial Structure of 3 kHz Oscillation</vt:lpstr>
      <vt:lpstr>Phase of the ~3 kHz Mode</vt:lpstr>
      <vt:lpstr>Coherence in Poloidal Direction</vt:lpstr>
      <vt:lpstr>Coherence in Poloidal Direction</vt:lpstr>
      <vt:lpstr>Radial Dependence of Spectra</vt:lpstr>
      <vt:lpstr>Recap: 3 kHz mode</vt:lpstr>
      <vt:lpstr>Possible Explanations for 3 kHz Behavior</vt:lpstr>
      <vt:lpstr>Acknowledgements</vt:lpstr>
      <vt:lpstr>Shearing Rate and Reynolds Stresses</vt:lpstr>
      <vt:lpstr>Shearing Rate and Reynolds Stresses</vt:lpstr>
      <vt:lpstr>Shearing Rate and Reynolds Stresses</vt:lpstr>
      <vt:lpstr>Phase of the ~3 kHz Mode</vt:lpstr>
      <vt:lpstr>Phase of the ~3 kHz Mode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and Shear behavior in the Edge and Scrape-off Layer in NSTX L-Mode Plasmas</dc:title>
  <dc:creator>Yancey Sechrest</dc:creator>
  <cp:lastModifiedBy>Yancey Sechrest</cp:lastModifiedBy>
  <cp:revision>50</cp:revision>
  <cp:lastPrinted>2010-09-17T21:45:40Z</cp:lastPrinted>
  <dcterms:created xsi:type="dcterms:W3CDTF">2010-09-20T12:25:16Z</dcterms:created>
  <dcterms:modified xsi:type="dcterms:W3CDTF">2010-09-20T12:25:20Z</dcterms:modified>
</cp:coreProperties>
</file>