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4"/>
  </p:notesMasterIdLst>
  <p:handoutMasterIdLst>
    <p:handoutMasterId r:id="rId35"/>
  </p:handoutMasterIdLst>
  <p:sldIdLst>
    <p:sldId id="1217" r:id="rId2"/>
    <p:sldId id="1232" r:id="rId3"/>
    <p:sldId id="1239" r:id="rId4"/>
    <p:sldId id="1233" r:id="rId5"/>
    <p:sldId id="1272" r:id="rId6"/>
    <p:sldId id="1271" r:id="rId7"/>
    <p:sldId id="1230" r:id="rId8"/>
    <p:sldId id="1234" r:id="rId9"/>
    <p:sldId id="1253" r:id="rId10"/>
    <p:sldId id="1241" r:id="rId11"/>
    <p:sldId id="1262" r:id="rId12"/>
    <p:sldId id="1256" r:id="rId13"/>
    <p:sldId id="1263" r:id="rId14"/>
    <p:sldId id="1254" r:id="rId15"/>
    <p:sldId id="1243" r:id="rId16"/>
    <p:sldId id="1255" r:id="rId17"/>
    <p:sldId id="1245" r:id="rId18"/>
    <p:sldId id="1260" r:id="rId19"/>
    <p:sldId id="1267" r:id="rId20"/>
    <p:sldId id="1266" r:id="rId21"/>
    <p:sldId id="1268" r:id="rId22"/>
    <p:sldId id="1265" r:id="rId23"/>
    <p:sldId id="1264" r:id="rId24"/>
    <p:sldId id="1244" r:id="rId25"/>
    <p:sldId id="1240" r:id="rId26"/>
    <p:sldId id="1251" r:id="rId27"/>
    <p:sldId id="1248" r:id="rId28"/>
    <p:sldId id="1252" r:id="rId29"/>
    <p:sldId id="1242" r:id="rId30"/>
    <p:sldId id="1250" r:id="rId31"/>
    <p:sldId id="1247" r:id="rId32"/>
    <p:sldId id="1269" r:id="rId33"/>
  </p:sldIdLst>
  <p:sldSz cx="9144000" cy="6858000" type="screen4x3"/>
  <p:notesSz cx="7315200" cy="9601200"/>
  <p:defaultTextStyle>
    <a:defPPr>
      <a:defRPr lang="en-US"/>
    </a:defPPr>
    <a:lvl1pPr algn="l" rtl="0" fontAlgn="base">
      <a:spcBef>
        <a:spcPct val="0"/>
      </a:spcBef>
      <a:spcAft>
        <a:spcPct val="0"/>
      </a:spcAft>
      <a:defRPr sz="1200" b="1" i="1" kern="1200">
        <a:solidFill>
          <a:srgbClr val="1822CD"/>
        </a:solidFill>
        <a:latin typeface="Helvetica" pitchFamily="34" charset="0"/>
        <a:ea typeface="+mn-ea"/>
        <a:cs typeface="+mn-cs"/>
      </a:defRPr>
    </a:lvl1pPr>
    <a:lvl2pPr marL="457200" algn="l" rtl="0" fontAlgn="base">
      <a:spcBef>
        <a:spcPct val="0"/>
      </a:spcBef>
      <a:spcAft>
        <a:spcPct val="0"/>
      </a:spcAft>
      <a:defRPr sz="1200" b="1" i="1" kern="1200">
        <a:solidFill>
          <a:srgbClr val="1822CD"/>
        </a:solidFill>
        <a:latin typeface="Helvetica" pitchFamily="34" charset="0"/>
        <a:ea typeface="+mn-ea"/>
        <a:cs typeface="+mn-cs"/>
      </a:defRPr>
    </a:lvl2pPr>
    <a:lvl3pPr marL="914400" algn="l" rtl="0" fontAlgn="base">
      <a:spcBef>
        <a:spcPct val="0"/>
      </a:spcBef>
      <a:spcAft>
        <a:spcPct val="0"/>
      </a:spcAft>
      <a:defRPr sz="1200" b="1" i="1" kern="1200">
        <a:solidFill>
          <a:srgbClr val="1822CD"/>
        </a:solidFill>
        <a:latin typeface="Helvetica" pitchFamily="34" charset="0"/>
        <a:ea typeface="+mn-ea"/>
        <a:cs typeface="+mn-cs"/>
      </a:defRPr>
    </a:lvl3pPr>
    <a:lvl4pPr marL="1371600" algn="l" rtl="0" fontAlgn="base">
      <a:spcBef>
        <a:spcPct val="0"/>
      </a:spcBef>
      <a:spcAft>
        <a:spcPct val="0"/>
      </a:spcAft>
      <a:defRPr sz="1200" b="1" i="1" kern="1200">
        <a:solidFill>
          <a:srgbClr val="1822CD"/>
        </a:solidFill>
        <a:latin typeface="Helvetica" pitchFamily="34" charset="0"/>
        <a:ea typeface="+mn-ea"/>
        <a:cs typeface="+mn-cs"/>
      </a:defRPr>
    </a:lvl4pPr>
    <a:lvl5pPr marL="1828800" algn="l" rtl="0" fontAlgn="base">
      <a:spcBef>
        <a:spcPct val="0"/>
      </a:spcBef>
      <a:spcAft>
        <a:spcPct val="0"/>
      </a:spcAft>
      <a:defRPr sz="1200" b="1" i="1" kern="1200">
        <a:solidFill>
          <a:srgbClr val="1822CD"/>
        </a:solidFill>
        <a:latin typeface="Helvetica" pitchFamily="34" charset="0"/>
        <a:ea typeface="+mn-ea"/>
        <a:cs typeface="+mn-cs"/>
      </a:defRPr>
    </a:lvl5pPr>
    <a:lvl6pPr marL="2286000" algn="l" defTabSz="914400" rtl="0" eaLnBrk="1" latinLnBrk="0" hangingPunct="1">
      <a:defRPr sz="1200" b="1" i="1" kern="1200">
        <a:solidFill>
          <a:srgbClr val="1822CD"/>
        </a:solidFill>
        <a:latin typeface="Helvetica" pitchFamily="34" charset="0"/>
        <a:ea typeface="+mn-ea"/>
        <a:cs typeface="+mn-cs"/>
      </a:defRPr>
    </a:lvl6pPr>
    <a:lvl7pPr marL="2743200" algn="l" defTabSz="914400" rtl="0" eaLnBrk="1" latinLnBrk="0" hangingPunct="1">
      <a:defRPr sz="1200" b="1" i="1" kern="1200">
        <a:solidFill>
          <a:srgbClr val="1822CD"/>
        </a:solidFill>
        <a:latin typeface="Helvetica" pitchFamily="34" charset="0"/>
        <a:ea typeface="+mn-ea"/>
        <a:cs typeface="+mn-cs"/>
      </a:defRPr>
    </a:lvl7pPr>
    <a:lvl8pPr marL="3200400" algn="l" defTabSz="914400" rtl="0" eaLnBrk="1" latinLnBrk="0" hangingPunct="1">
      <a:defRPr sz="1200" b="1" i="1" kern="1200">
        <a:solidFill>
          <a:srgbClr val="1822CD"/>
        </a:solidFill>
        <a:latin typeface="Helvetica" pitchFamily="34" charset="0"/>
        <a:ea typeface="+mn-ea"/>
        <a:cs typeface="+mn-cs"/>
      </a:defRPr>
    </a:lvl8pPr>
    <a:lvl9pPr marL="3657600" algn="l" defTabSz="914400" rtl="0" eaLnBrk="1" latinLnBrk="0" hangingPunct="1">
      <a:defRPr sz="1200" b="1" i="1" kern="1200">
        <a:solidFill>
          <a:srgbClr val="1822CD"/>
        </a:solidFill>
        <a:latin typeface="Helvetic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00FF"/>
    <a:srgbClr val="FF3300"/>
    <a:srgbClr val="9999FF"/>
    <a:srgbClr val="FF0000"/>
    <a:srgbClr val="00CC66"/>
    <a:srgbClr val="FF9933"/>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201" autoAdjust="0"/>
    <p:restoredTop sz="94558" autoAdjust="0"/>
  </p:normalViewPr>
  <p:slideViewPr>
    <p:cSldViewPr>
      <p:cViewPr varScale="1">
        <p:scale>
          <a:sx n="115" d="100"/>
          <a:sy n="115" d="100"/>
        </p:scale>
        <p:origin x="-1428" y="-114"/>
      </p:cViewPr>
      <p:guideLst>
        <p:guide orient="horz" pos="42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420"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711" tIns="48356" rIns="96711" bIns="48356" numCol="1" anchor="t" anchorCtr="0" compatLnSpc="1">
            <a:prstTxWarp prst="textNoShape">
              <a:avLst/>
            </a:prstTxWarp>
          </a:bodyPr>
          <a:lstStyle>
            <a:lvl1pPr defTabSz="967442">
              <a:spcBef>
                <a:spcPct val="0"/>
              </a:spcBef>
              <a:buFontTx/>
              <a:buNone/>
              <a:defRPr b="0" i="0">
                <a:solidFill>
                  <a:schemeClr val="tx1"/>
                </a:solidFill>
                <a:latin typeface="Times New Roman" pitchFamily="18" charset="0"/>
              </a:defRPr>
            </a:lvl1pPr>
          </a:lstStyle>
          <a:p>
            <a:pPr>
              <a:defRPr/>
            </a:pPr>
            <a:endParaRPr lang="en-US"/>
          </a:p>
        </p:txBody>
      </p:sp>
      <p:sp>
        <p:nvSpPr>
          <p:cNvPr id="2355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711" tIns="48356" rIns="96711" bIns="48356" numCol="1" anchor="t" anchorCtr="0" compatLnSpc="1">
            <a:prstTxWarp prst="textNoShape">
              <a:avLst/>
            </a:prstTxWarp>
          </a:bodyPr>
          <a:lstStyle>
            <a:lvl1pPr algn="r" defTabSz="967442">
              <a:spcBef>
                <a:spcPct val="0"/>
              </a:spcBef>
              <a:buFontTx/>
              <a:buNone/>
              <a:defRPr b="0" i="0">
                <a:solidFill>
                  <a:schemeClr val="tx1"/>
                </a:solidFill>
                <a:latin typeface="Times New Roman" pitchFamily="18" charset="0"/>
              </a:defRPr>
            </a:lvl1pPr>
          </a:lstStyle>
          <a:p>
            <a:pPr>
              <a:defRPr/>
            </a:pPr>
            <a:endParaRPr lang="en-US"/>
          </a:p>
        </p:txBody>
      </p:sp>
      <p:sp>
        <p:nvSpPr>
          <p:cNvPr id="235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711" tIns="48356" rIns="96711" bIns="48356" numCol="1" anchor="b" anchorCtr="0" compatLnSpc="1">
            <a:prstTxWarp prst="textNoShape">
              <a:avLst/>
            </a:prstTxWarp>
          </a:bodyPr>
          <a:lstStyle>
            <a:lvl1pPr defTabSz="967442">
              <a:spcBef>
                <a:spcPct val="0"/>
              </a:spcBef>
              <a:buFontTx/>
              <a:buNone/>
              <a:defRPr b="0" i="0">
                <a:solidFill>
                  <a:schemeClr val="tx1"/>
                </a:solidFill>
                <a:latin typeface="Times New Roman" pitchFamily="18" charset="0"/>
              </a:defRPr>
            </a:lvl1pPr>
          </a:lstStyle>
          <a:p>
            <a:pPr>
              <a:defRPr/>
            </a:pPr>
            <a:endParaRPr lang="en-US"/>
          </a:p>
        </p:txBody>
      </p:sp>
      <p:sp>
        <p:nvSpPr>
          <p:cNvPr id="2355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711" tIns="48356" rIns="96711" bIns="48356" numCol="1" anchor="b" anchorCtr="0" compatLnSpc="1">
            <a:prstTxWarp prst="textNoShape">
              <a:avLst/>
            </a:prstTxWarp>
          </a:bodyPr>
          <a:lstStyle>
            <a:lvl1pPr algn="r" defTabSz="967442">
              <a:spcBef>
                <a:spcPct val="0"/>
              </a:spcBef>
              <a:buFontTx/>
              <a:buNone/>
              <a:defRPr b="0" i="0">
                <a:solidFill>
                  <a:schemeClr val="tx1"/>
                </a:solidFill>
                <a:latin typeface="Times New Roman" pitchFamily="18" charset="0"/>
              </a:defRPr>
            </a:lvl1pPr>
          </a:lstStyle>
          <a:p>
            <a:pPr>
              <a:defRPr/>
            </a:pPr>
            <a:fld id="{DE1ECCA0-A4FA-4268-806F-EA2135316A0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35313" cy="476250"/>
          </a:xfrm>
          <a:prstGeom prst="rect">
            <a:avLst/>
          </a:prstGeom>
          <a:noFill/>
          <a:ln w="9525">
            <a:noFill/>
            <a:miter lim="800000"/>
            <a:headEnd/>
            <a:tailEnd/>
          </a:ln>
          <a:effectLst/>
        </p:spPr>
        <p:txBody>
          <a:bodyPr vert="horz" wrap="square" lIns="95725" tIns="47863" rIns="95725" bIns="47863" numCol="1" anchor="t" anchorCtr="0" compatLnSpc="1">
            <a:prstTxWarp prst="textNoShape">
              <a:avLst/>
            </a:prstTxWarp>
          </a:bodyPr>
          <a:lstStyle>
            <a:lvl1pPr>
              <a:spcBef>
                <a:spcPct val="0"/>
              </a:spcBef>
              <a:buFontTx/>
              <a:buNone/>
              <a:defRPr b="0" i="0">
                <a:solidFill>
                  <a:schemeClr val="tx1"/>
                </a:solidFill>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79888" y="0"/>
            <a:ext cx="3135312" cy="476250"/>
          </a:xfrm>
          <a:prstGeom prst="rect">
            <a:avLst/>
          </a:prstGeom>
          <a:noFill/>
          <a:ln w="9525">
            <a:noFill/>
            <a:miter lim="800000"/>
            <a:headEnd/>
            <a:tailEnd/>
          </a:ln>
          <a:effectLst/>
        </p:spPr>
        <p:txBody>
          <a:bodyPr vert="horz" wrap="square" lIns="95725" tIns="47863" rIns="95725" bIns="47863" numCol="1" anchor="t" anchorCtr="0" compatLnSpc="1">
            <a:prstTxWarp prst="textNoShape">
              <a:avLst/>
            </a:prstTxWarp>
          </a:bodyPr>
          <a:lstStyle>
            <a:lvl1pPr algn="r">
              <a:spcBef>
                <a:spcPct val="0"/>
              </a:spcBef>
              <a:buFontTx/>
              <a:buNone/>
              <a:defRPr b="0" i="0">
                <a:solidFill>
                  <a:schemeClr val="tx1"/>
                </a:solidFill>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27138" y="712788"/>
            <a:ext cx="4860925" cy="36449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66788" y="4595813"/>
            <a:ext cx="5381625" cy="4279900"/>
          </a:xfrm>
          <a:prstGeom prst="rect">
            <a:avLst/>
          </a:prstGeom>
          <a:noFill/>
          <a:ln w="9525">
            <a:noFill/>
            <a:miter lim="800000"/>
            <a:headEnd/>
            <a:tailEnd/>
          </a:ln>
          <a:effectLst/>
        </p:spPr>
        <p:txBody>
          <a:bodyPr vert="horz" wrap="square" lIns="95725" tIns="47863" rIns="95725" bIns="478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12250"/>
            <a:ext cx="3135313" cy="476250"/>
          </a:xfrm>
          <a:prstGeom prst="rect">
            <a:avLst/>
          </a:prstGeom>
          <a:noFill/>
          <a:ln w="9525">
            <a:noFill/>
            <a:miter lim="800000"/>
            <a:headEnd/>
            <a:tailEnd/>
          </a:ln>
          <a:effectLst/>
        </p:spPr>
        <p:txBody>
          <a:bodyPr vert="horz" wrap="square" lIns="95725" tIns="47863" rIns="95725" bIns="47863" numCol="1" anchor="b" anchorCtr="0" compatLnSpc="1">
            <a:prstTxWarp prst="textNoShape">
              <a:avLst/>
            </a:prstTxWarp>
          </a:bodyPr>
          <a:lstStyle>
            <a:lvl1pPr>
              <a:spcBef>
                <a:spcPct val="0"/>
              </a:spcBef>
              <a:buFontTx/>
              <a:buNone/>
              <a:defRPr b="0" i="0">
                <a:solidFill>
                  <a:schemeClr val="tx1"/>
                </a:solidFill>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79888" y="9112250"/>
            <a:ext cx="3135312" cy="476250"/>
          </a:xfrm>
          <a:prstGeom prst="rect">
            <a:avLst/>
          </a:prstGeom>
          <a:noFill/>
          <a:ln w="9525">
            <a:noFill/>
            <a:miter lim="800000"/>
            <a:headEnd/>
            <a:tailEnd/>
          </a:ln>
          <a:effectLst/>
        </p:spPr>
        <p:txBody>
          <a:bodyPr vert="horz" wrap="square" lIns="95725" tIns="47863" rIns="95725" bIns="47863" numCol="1" anchor="b" anchorCtr="0" compatLnSpc="1">
            <a:prstTxWarp prst="textNoShape">
              <a:avLst/>
            </a:prstTxWarp>
          </a:bodyPr>
          <a:lstStyle>
            <a:lvl1pPr algn="r">
              <a:spcBef>
                <a:spcPct val="0"/>
              </a:spcBef>
              <a:buFontTx/>
              <a:buNone/>
              <a:defRPr b="0" i="0">
                <a:solidFill>
                  <a:schemeClr val="tx1"/>
                </a:solidFill>
                <a:latin typeface="Times New Roman" pitchFamily="18" charset="0"/>
              </a:defRPr>
            </a:lvl1pPr>
          </a:lstStyle>
          <a:p>
            <a:pPr>
              <a:defRPr/>
            </a:pPr>
            <a:fld id="{96676D16-0C58-49DB-9866-57C60F48B9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81B6168-7E0D-4EA4-B5C0-D2F481BD793D}" type="slidenum">
              <a:rPr lang="en-US" smtClean="0"/>
              <a:pPr/>
              <a:t>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85CA2778-2AC0-42CD-9A83-CA369EA1683E}"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A0CC0655-60CE-4466-8BCB-CE25345A686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120D28F0-4219-485A-840F-031E9AF9F2C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42EEE0BE-1091-4C6C-A356-77592EED771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30CF9427-C59E-4C4F-8081-8C5E4BE5F46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0F16F0F0-B763-4394-8C3A-2FE27203B2B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367BA22C-3910-4B09-87F8-9C45BD97B49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a:buFont typeface="Times New Roman" pitchFamily="18" charset="0"/>
              <a:buNone/>
            </a:pPr>
            <a:fld id="{64AD5F88-12A5-4BFD-B212-9C34E0589FFF}" type="slidenum">
              <a:rPr lang="en-US" smtClean="0">
                <a:ea typeface="Arial Unicode MS" pitchFamily="34" charset="-128"/>
                <a:cs typeface="Arial Unicode MS" pitchFamily="34" charset="-128"/>
              </a:rPr>
              <a:pPr>
                <a:buFont typeface="Times New Roman" pitchFamily="18" charset="0"/>
                <a:buNone/>
              </a:pPr>
              <a:t>17</a:t>
            </a:fld>
            <a:endParaRPr lang="en-US" smtClean="0">
              <a:ea typeface="Arial Unicode MS" pitchFamily="34" charset="-128"/>
              <a:cs typeface="Arial Unicode MS" pitchFamily="34" charset="-128"/>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a:buFont typeface="Times New Roman" pitchFamily="18" charset="0"/>
              <a:buNone/>
            </a:pPr>
            <a:fld id="{47C482A2-9CF5-422E-821D-1DB40B2DE1B9}" type="slidenum">
              <a:rPr lang="en-US" smtClean="0">
                <a:ea typeface="Arial Unicode MS" pitchFamily="34" charset="-128"/>
                <a:cs typeface="Arial Unicode MS" pitchFamily="34" charset="-128"/>
              </a:rPr>
              <a:pPr>
                <a:buFont typeface="Times New Roman" pitchFamily="18" charset="0"/>
                <a:buNone/>
              </a:pPr>
              <a:t>18</a:t>
            </a:fld>
            <a:endParaRPr lang="en-US" smtClean="0">
              <a:ea typeface="Arial Unicode MS" pitchFamily="34" charset="-128"/>
              <a:cs typeface="Arial Unicode MS" pitchFamily="34" charset="-128"/>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F6DCCDA-1819-4550-8854-5E8B199BEDA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671D12FF-6A46-4AE3-A353-F8D57D9C550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540EDF1F-910D-4536-A8F1-97F7ADF170D3}"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CB9FEB88-28B5-4EC0-89DB-05C80F4C4FE0}"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0466A595-FC38-49DF-A76A-B247B82AA052}"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D5AA104-A6E4-4AAC-850E-091C824E839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F7685B10-E33A-4B03-8183-31CEFCFB05DD}"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a:buFont typeface="Times New Roman" pitchFamily="18" charset="0"/>
              <a:buNone/>
            </a:pPr>
            <a:fld id="{55515C18-1895-4609-B24D-8321975AC1DF}" type="slidenum">
              <a:rPr lang="en-US" smtClean="0">
                <a:ea typeface="Arial Unicode MS" pitchFamily="34" charset="-128"/>
                <a:cs typeface="Arial Unicode MS" pitchFamily="34" charset="-128"/>
              </a:rPr>
              <a:pPr>
                <a:buFont typeface="Times New Roman" pitchFamily="18" charset="0"/>
                <a:buNone/>
              </a:pPr>
              <a:t>25</a:t>
            </a:fld>
            <a:endParaRPr lang="en-US" smtClean="0">
              <a:ea typeface="Arial Unicode MS" pitchFamily="34" charset="-128"/>
              <a:cs typeface="Arial Unicode MS" pitchFamily="34" charset="-128"/>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F6367B28-FDE4-400F-B8F4-A672FAC1AA8C}"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47A10BB3-16CF-4D80-8E86-BB9C2BB6621A}"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4601F7F7-8C01-4B35-8B74-558C01DC2684}"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a:buFont typeface="Times New Roman" pitchFamily="18" charset="0"/>
              <a:buNone/>
            </a:pPr>
            <a:fld id="{F095346E-6F8F-445F-AE41-C9CCDC0D2467}" type="slidenum">
              <a:rPr lang="en-US" smtClean="0">
                <a:ea typeface="Arial Unicode MS" pitchFamily="34" charset="-128"/>
                <a:cs typeface="Arial Unicode MS" pitchFamily="34" charset="-128"/>
              </a:rPr>
              <a:pPr>
                <a:buFont typeface="Times New Roman" pitchFamily="18" charset="0"/>
                <a:buNone/>
              </a:pPr>
              <a:t>29</a:t>
            </a:fld>
            <a:endParaRPr lang="en-US" smtClean="0">
              <a:ea typeface="Arial Unicode MS" pitchFamily="34" charset="-128"/>
              <a:cs typeface="Arial Unicode MS" pitchFamily="34" charset="-128"/>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4ABF1914-2985-4A68-AE9C-9E008885138A}"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45EEC85-98EE-412C-9DBC-CED7D6365F94}"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a:buFont typeface="Times New Roman" pitchFamily="18" charset="0"/>
              <a:buNone/>
            </a:pPr>
            <a:fld id="{C02886E7-FAE8-406D-9F85-B62A6DF29ACE}" type="slidenum">
              <a:rPr lang="en-US" smtClean="0">
                <a:ea typeface="Arial Unicode MS" pitchFamily="34" charset="-128"/>
                <a:cs typeface="Arial Unicode MS" pitchFamily="34" charset="-128"/>
              </a:rPr>
              <a:pPr>
                <a:buFont typeface="Times New Roman" pitchFamily="18" charset="0"/>
                <a:buNone/>
              </a:pPr>
              <a:t>31</a:t>
            </a:fld>
            <a:endParaRPr lang="en-US" smtClean="0">
              <a:ea typeface="Arial Unicode MS" pitchFamily="34" charset="-128"/>
              <a:cs typeface="Arial Unicode MS" pitchFamily="34" charset="-128"/>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a:buFont typeface="Times New Roman" pitchFamily="18" charset="0"/>
              <a:buNone/>
            </a:pPr>
            <a:fld id="{91A03346-7685-40EF-80C7-6FBC0AE8B99F}" type="slidenum">
              <a:rPr lang="en-US" smtClean="0">
                <a:ea typeface="Arial Unicode MS" pitchFamily="34" charset="-128"/>
                <a:cs typeface="Arial Unicode MS" pitchFamily="34" charset="-128"/>
              </a:rPr>
              <a:pPr>
                <a:buFont typeface="Times New Roman" pitchFamily="18" charset="0"/>
                <a:buNone/>
              </a:pPr>
              <a:t>32</a:t>
            </a:fld>
            <a:endParaRPr lang="en-US" smtClean="0">
              <a:ea typeface="Arial Unicode MS" pitchFamily="34" charset="-128"/>
              <a:cs typeface="Arial Unicode MS" pitchFamily="34" charset="-128"/>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E113D2E5-2311-4F40-AFFF-D5B3ECA0A08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676D16-0C58-49DB-9866-57C60F48B9E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EFF61B17-13BA-43DE-B25E-974CCD143763}" type="slidenum">
              <a:rPr lang="en-US" smtClean="0">
                <a:latin typeface="Arial" pitchFamily="34" charset="0"/>
                <a:ea typeface="ＭＳ Ｐゴシック"/>
                <a:cs typeface="ＭＳ Ｐゴシック"/>
              </a:rPr>
              <a:pPr/>
              <a:t>6</a:t>
            </a:fld>
            <a:endParaRPr lang="en-US" smtClean="0">
              <a:latin typeface="Arial" pitchFamily="34" charset="0"/>
              <a:ea typeface="ＭＳ Ｐゴシック"/>
              <a:cs typeface="ＭＳ Ｐゴシック"/>
            </a:endParaRPr>
          </a:p>
        </p:txBody>
      </p:sp>
      <p:sp>
        <p:nvSpPr>
          <p:cNvPr id="39939" name="Rectangle 2"/>
          <p:cNvSpPr>
            <a:spLocks noChangeArrowheads="1" noTextEdit="1"/>
          </p:cNvSpPr>
          <p:nvPr>
            <p:ph type="sldImg"/>
          </p:nvPr>
        </p:nvSpPr>
        <p:spPr bwMode="auto">
          <a:xfrm>
            <a:off x="1228725" y="712788"/>
            <a:ext cx="4860925" cy="3644900"/>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7A269A7-05E3-4B22-B29D-166646A87E2D}" type="slidenum">
              <a:rPr lang="en-US" smtClean="0">
                <a:latin typeface="Arial" pitchFamily="34" charset="0"/>
                <a:ea typeface="ＭＳ Ｐゴシック"/>
                <a:cs typeface="ＭＳ Ｐゴシック"/>
              </a:rPr>
              <a:pPr/>
              <a:t>7</a:t>
            </a:fld>
            <a:endParaRPr lang="en-US" smtClean="0">
              <a:latin typeface="Arial" pitchFamily="34" charset="0"/>
              <a:ea typeface="ＭＳ Ｐゴシック"/>
              <a:cs typeface="ＭＳ Ｐゴシック"/>
            </a:endParaRPr>
          </a:p>
        </p:txBody>
      </p:sp>
      <p:sp>
        <p:nvSpPr>
          <p:cNvPr id="39939" name="Rectangle 2"/>
          <p:cNvSpPr>
            <a:spLocks noChangeArrowheads="1" noTextEdit="1"/>
          </p:cNvSpPr>
          <p:nvPr>
            <p:ph type="sldImg"/>
          </p:nvPr>
        </p:nvSpPr>
        <p:spPr>
          <a:xfrm>
            <a:off x="1228725" y="712788"/>
            <a:ext cx="4860925" cy="3644900"/>
          </a:xfrm>
          <a:ln/>
        </p:spPr>
      </p:sp>
      <p:sp>
        <p:nvSpPr>
          <p:cNvPr id="39940" name="Rectangle 3"/>
          <p:cNvSpPr>
            <a:spLocks noGrp="1" noChangeArrowheads="1"/>
          </p:cNvSpPr>
          <p:nvPr>
            <p:ph type="body" idx="1"/>
          </p:nvPr>
        </p:nvSpPr>
        <p:spPr>
          <a:noFill/>
          <a:ln/>
        </p:spPr>
        <p:txBody>
          <a:bodyPr/>
          <a:lstStyle/>
          <a:p>
            <a:endParaRPr lang="en-US"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a:buFont typeface="Times New Roman" pitchFamily="18" charset="0"/>
              <a:buNone/>
            </a:pPr>
            <a:fld id="{CEE52035-19EC-4338-9310-6FC6E57466DB}" type="slidenum">
              <a:rPr lang="en-US" smtClean="0">
                <a:ea typeface="Arial Unicode MS" pitchFamily="34" charset="-128"/>
                <a:cs typeface="Arial Unicode MS" pitchFamily="34" charset="-128"/>
              </a:rPr>
              <a:pPr>
                <a:buFont typeface="Times New Roman" pitchFamily="18" charset="0"/>
                <a:buNone/>
              </a:pPr>
              <a:t>8</a:t>
            </a:fld>
            <a:endParaRPr lang="en-US" smtClean="0">
              <a:ea typeface="Arial Unicode MS" pitchFamily="34" charset="-128"/>
              <a:cs typeface="Arial Unicode MS" pitchFamily="34" charset="-128"/>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417CC0B7-18BB-44BD-B96F-04E504E9857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07"/>
          <p:cNvSpPr>
            <a:spLocks noGrp="1" noChangeArrowheads="1"/>
          </p:cNvSpPr>
          <p:nvPr>
            <p:ph type="sldNum" sz="quarter" idx="10"/>
          </p:nvPr>
        </p:nvSpPr>
        <p:spPr>
          <a:xfrm>
            <a:off x="8382000" y="6629400"/>
            <a:ext cx="762000" cy="228600"/>
          </a:xfrm>
        </p:spPr>
        <p:txBody>
          <a:bodyPr/>
          <a:lstStyle>
            <a:lvl1pPr algn="r">
              <a:defRPr sz="1050"/>
            </a:lvl1pPr>
          </a:lstStyle>
          <a:p>
            <a:pPr>
              <a:defRPr/>
            </a:pPr>
            <a:fld id="{A228F312-4715-4556-829B-A7B93ABAEB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219200"/>
            <a:ext cx="8763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7" name="Picture 136"/>
          <p:cNvPicPr>
            <a:picLocks noChangeAspect="1" noChangeArrowheads="1"/>
          </p:cNvPicPr>
          <p:nvPr/>
        </p:nvPicPr>
        <p:blipFill>
          <a:blip r:embed="rId3" cstate="print"/>
          <a:srcRect/>
          <a:stretch>
            <a:fillRect/>
          </a:stretch>
        </p:blipFill>
        <p:spPr bwMode="auto">
          <a:xfrm>
            <a:off x="0" y="0"/>
            <a:ext cx="9144000" cy="927100"/>
          </a:xfrm>
          <a:prstGeom prst="rect">
            <a:avLst/>
          </a:prstGeom>
          <a:noFill/>
          <a:ln w="15875" algn="ctr">
            <a:noFill/>
            <a:miter lim="800000"/>
            <a:headEnd/>
            <a:tailEnd/>
          </a:ln>
        </p:spPr>
      </p:pic>
      <p:sp>
        <p:nvSpPr>
          <p:cNvPr id="1028" name="Rectangle 137"/>
          <p:cNvSpPr>
            <a:spLocks noGrp="1" noChangeArrowheads="1"/>
          </p:cNvSpPr>
          <p:nvPr>
            <p:ph type="title"/>
          </p:nvPr>
        </p:nvSpPr>
        <p:spPr bwMode="auto">
          <a:xfrm>
            <a:off x="0" y="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9" name="Picture 194"/>
          <p:cNvPicPr>
            <a:picLocks noChangeAspect="1" noChangeArrowheads="1"/>
          </p:cNvPicPr>
          <p:nvPr/>
        </p:nvPicPr>
        <p:blipFill>
          <a:blip r:embed="rId4" cstate="print"/>
          <a:srcRect/>
          <a:stretch>
            <a:fillRect/>
          </a:stretch>
        </p:blipFill>
        <p:spPr bwMode="auto">
          <a:xfrm>
            <a:off x="0" y="6578600"/>
            <a:ext cx="9144000" cy="279400"/>
          </a:xfrm>
          <a:prstGeom prst="rect">
            <a:avLst/>
          </a:prstGeom>
          <a:noFill/>
          <a:ln w="15875" algn="ctr">
            <a:noFill/>
            <a:miter lim="800000"/>
            <a:headEnd/>
            <a:tailEnd/>
          </a:ln>
        </p:spPr>
      </p:pic>
      <p:sp>
        <p:nvSpPr>
          <p:cNvPr id="905415" name="Text Box 199"/>
          <p:cNvSpPr txBox="1">
            <a:spLocks noChangeArrowheads="1"/>
          </p:cNvSpPr>
          <p:nvPr/>
        </p:nvSpPr>
        <p:spPr bwMode="auto">
          <a:xfrm>
            <a:off x="273050" y="6635750"/>
            <a:ext cx="539750" cy="182563"/>
          </a:xfrm>
          <a:prstGeom prst="rect">
            <a:avLst/>
          </a:prstGeom>
          <a:noFill/>
          <a:ln w="15875" algn="ctr">
            <a:noFill/>
            <a:miter lim="800000"/>
            <a:headEnd/>
            <a:tailEnd/>
          </a:ln>
          <a:effectLst/>
        </p:spPr>
        <p:txBody>
          <a:bodyPr lIns="0" tIns="0" rIns="0" bIns="0">
            <a:spAutoFit/>
          </a:bodyPr>
          <a:lstStyle/>
          <a:p>
            <a:pPr>
              <a:spcBef>
                <a:spcPct val="20000"/>
              </a:spcBef>
              <a:defRPr/>
            </a:pPr>
            <a:r>
              <a:rPr lang="en-US" b="0">
                <a:solidFill>
                  <a:srgbClr val="171FC7"/>
                </a:solidFill>
                <a:effectLst>
                  <a:outerShdw blurRad="38100" dist="38100" dir="2700000" algn="tl">
                    <a:srgbClr val="C0C0C0"/>
                  </a:outerShdw>
                </a:effectLst>
                <a:latin typeface="Helvetica" pitchFamily="-128" charset="0"/>
              </a:rPr>
              <a:t>NSTX</a:t>
            </a:r>
          </a:p>
        </p:txBody>
      </p:sp>
      <p:sp>
        <p:nvSpPr>
          <p:cNvPr id="8" name="TextBox 7"/>
          <p:cNvSpPr txBox="1"/>
          <p:nvPr userDrawn="1"/>
        </p:nvSpPr>
        <p:spPr>
          <a:xfrm>
            <a:off x="1828800" y="6629400"/>
            <a:ext cx="5486400" cy="215900"/>
          </a:xfrm>
          <a:prstGeom prst="rect">
            <a:avLst/>
          </a:prstGeom>
          <a:noFill/>
        </p:spPr>
        <p:txBody>
          <a:bodyPr>
            <a:spAutoFit/>
          </a:bodyPr>
          <a:lstStyle/>
          <a:p>
            <a:pPr algn="ctr">
              <a:defRPr/>
            </a:pPr>
            <a:r>
              <a:rPr lang="en-US" sz="800" i="0" dirty="0"/>
              <a:t>NSTX FY11-12 – Menard (12/10/2010)</a:t>
            </a:r>
          </a:p>
        </p:txBody>
      </p:sp>
      <p:sp>
        <p:nvSpPr>
          <p:cNvPr id="13" name="Rectangle 207"/>
          <p:cNvSpPr>
            <a:spLocks noGrp="1" noChangeArrowheads="1"/>
          </p:cNvSpPr>
          <p:nvPr>
            <p:ph type="sldNum" sz="quarter" idx="4"/>
          </p:nvPr>
        </p:nvSpPr>
        <p:spPr>
          <a:xfrm>
            <a:off x="8382000" y="6629400"/>
            <a:ext cx="762000" cy="152400"/>
          </a:xfrm>
          <a:prstGeom prst="rect">
            <a:avLst/>
          </a:prstGeom>
          <a:ln/>
        </p:spPr>
        <p:txBody>
          <a:bodyPr/>
          <a:lstStyle>
            <a:lvl1pPr>
              <a:defRPr/>
            </a:lvl1pPr>
          </a:lstStyle>
          <a:p>
            <a:pPr>
              <a:defRPr/>
            </a:pPr>
            <a:fld id="{FCA26E34-E97F-4342-BE5F-7731DF8D5B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ctr" rtl="0" eaLnBrk="0" fontAlgn="base" hangingPunct="0">
        <a:spcBef>
          <a:spcPct val="0"/>
        </a:spcBef>
        <a:spcAft>
          <a:spcPct val="0"/>
        </a:spcAft>
        <a:defRPr sz="2400" b="1">
          <a:solidFill>
            <a:schemeClr val="accent2"/>
          </a:solidFill>
          <a:latin typeface="+mj-lt"/>
          <a:ea typeface="+mj-ea"/>
          <a:cs typeface="+mj-cs"/>
        </a:defRPr>
      </a:lvl1pPr>
      <a:lvl2pPr algn="ctr" rtl="0" eaLnBrk="0" fontAlgn="base" hangingPunct="0">
        <a:spcBef>
          <a:spcPct val="0"/>
        </a:spcBef>
        <a:spcAft>
          <a:spcPct val="0"/>
        </a:spcAft>
        <a:defRPr sz="2400" b="1">
          <a:solidFill>
            <a:schemeClr val="accent2"/>
          </a:solidFill>
          <a:latin typeface="Arial" charset="0"/>
        </a:defRPr>
      </a:lvl2pPr>
      <a:lvl3pPr algn="ctr" rtl="0" eaLnBrk="0" fontAlgn="base" hangingPunct="0">
        <a:spcBef>
          <a:spcPct val="0"/>
        </a:spcBef>
        <a:spcAft>
          <a:spcPct val="0"/>
        </a:spcAft>
        <a:defRPr sz="2400" b="1">
          <a:solidFill>
            <a:schemeClr val="accent2"/>
          </a:solidFill>
          <a:latin typeface="Arial" charset="0"/>
        </a:defRPr>
      </a:lvl3pPr>
      <a:lvl4pPr algn="ctr" rtl="0" eaLnBrk="0" fontAlgn="base" hangingPunct="0">
        <a:spcBef>
          <a:spcPct val="0"/>
        </a:spcBef>
        <a:spcAft>
          <a:spcPct val="0"/>
        </a:spcAft>
        <a:defRPr sz="2400" b="1">
          <a:solidFill>
            <a:schemeClr val="accent2"/>
          </a:solidFill>
          <a:latin typeface="Arial" charset="0"/>
        </a:defRPr>
      </a:lvl4pPr>
      <a:lvl5pPr algn="ctr" rtl="0" eaLnBrk="0" fontAlgn="base" hangingPunct="0">
        <a:spcBef>
          <a:spcPct val="0"/>
        </a:spcBef>
        <a:spcAft>
          <a:spcPct val="0"/>
        </a:spcAft>
        <a:defRPr sz="2400" b="1">
          <a:solidFill>
            <a:schemeClr val="accent2"/>
          </a:solidFill>
          <a:latin typeface="Arial" charset="0"/>
        </a:defRPr>
      </a:lvl5pPr>
      <a:lvl6pPr marL="457200" algn="ctr" rtl="0" eaLnBrk="0" fontAlgn="base" hangingPunct="0">
        <a:spcBef>
          <a:spcPct val="0"/>
        </a:spcBef>
        <a:spcAft>
          <a:spcPct val="0"/>
        </a:spcAft>
        <a:defRPr sz="2400" b="1">
          <a:solidFill>
            <a:schemeClr val="accent2"/>
          </a:solidFill>
          <a:latin typeface="Arial" charset="0"/>
        </a:defRPr>
      </a:lvl6pPr>
      <a:lvl7pPr marL="914400" algn="ctr" rtl="0" eaLnBrk="0" fontAlgn="base" hangingPunct="0">
        <a:spcBef>
          <a:spcPct val="0"/>
        </a:spcBef>
        <a:spcAft>
          <a:spcPct val="0"/>
        </a:spcAft>
        <a:defRPr sz="2400" b="1">
          <a:solidFill>
            <a:schemeClr val="accent2"/>
          </a:solidFill>
          <a:latin typeface="Arial" charset="0"/>
        </a:defRPr>
      </a:lvl7pPr>
      <a:lvl8pPr marL="1371600" algn="ctr" rtl="0" eaLnBrk="0" fontAlgn="base" hangingPunct="0">
        <a:spcBef>
          <a:spcPct val="0"/>
        </a:spcBef>
        <a:spcAft>
          <a:spcPct val="0"/>
        </a:spcAft>
        <a:defRPr sz="2400" b="1">
          <a:solidFill>
            <a:schemeClr val="accent2"/>
          </a:solidFill>
          <a:latin typeface="Arial" charset="0"/>
        </a:defRPr>
      </a:lvl8pPr>
      <a:lvl9pPr marL="1828800" algn="ctr"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2"/>
          </a:solidFill>
          <a:latin typeface="+mn-lt"/>
        </a:defRPr>
      </a:lvl2pPr>
      <a:lvl3pPr marL="1143000" indent="-228600" algn="l" rtl="0" eaLnBrk="0" fontAlgn="base" hangingPunct="0">
        <a:spcBef>
          <a:spcPct val="20000"/>
        </a:spcBef>
        <a:spcAft>
          <a:spcPct val="0"/>
        </a:spcAft>
        <a:buChar char="•"/>
        <a:defRPr>
          <a:solidFill>
            <a:srgbClr val="FF0000"/>
          </a:solidFill>
          <a:latin typeface="+mn-lt"/>
        </a:defRPr>
      </a:lvl3pPr>
      <a:lvl4pPr marL="1600200" indent="-228600" algn="l" rtl="0" eaLnBrk="0" fontAlgn="base" hangingPunct="0">
        <a:spcBef>
          <a:spcPct val="20000"/>
        </a:spcBef>
        <a:spcAft>
          <a:spcPct val="0"/>
        </a:spcAft>
        <a:buChar char="–"/>
        <a:defRPr sz="1600">
          <a:solidFill>
            <a:srgbClr val="009999"/>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074" name="Straight Connector 58"/>
          <p:cNvCxnSpPr>
            <a:cxnSpLocks noChangeShapeType="1"/>
          </p:cNvCxnSpPr>
          <p:nvPr/>
        </p:nvCxnSpPr>
        <p:spPr bwMode="auto">
          <a:xfrm>
            <a:off x="0" y="0"/>
            <a:ext cx="914400" cy="0"/>
          </a:xfrm>
          <a:prstGeom prst="line">
            <a:avLst/>
          </a:prstGeom>
          <a:noFill/>
          <a:ln w="0" algn="ctr">
            <a:solidFill>
              <a:srgbClr val="FBFFFF"/>
            </a:solidFill>
            <a:round/>
            <a:headEnd/>
            <a:tailEnd/>
          </a:ln>
        </p:spPr>
      </p:cxnSp>
      <p:cxnSp>
        <p:nvCxnSpPr>
          <p:cNvPr id="3075" name="Straight Connector 2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76" name="Line 150"/>
          <p:cNvSpPr>
            <a:spLocks noChangeShapeType="1"/>
          </p:cNvSpPr>
          <p:nvPr/>
        </p:nvSpPr>
        <p:spPr bwMode="auto">
          <a:xfrm>
            <a:off x="0" y="0"/>
            <a:ext cx="914400" cy="0"/>
          </a:xfrm>
          <a:prstGeom prst="line">
            <a:avLst/>
          </a:prstGeom>
          <a:noFill/>
          <a:ln w="0">
            <a:solidFill>
              <a:srgbClr val="FBFFFF"/>
            </a:solidFill>
            <a:round/>
            <a:headEnd/>
            <a:tailEnd/>
          </a:ln>
        </p:spPr>
        <p:txBody>
          <a:bodyPr wrap="none" lIns="0" tIns="0" rIns="0" bIns="0" anchor="ctr"/>
          <a:lstStyle/>
          <a:p>
            <a:endParaRPr lang="en-US"/>
          </a:p>
        </p:txBody>
      </p:sp>
      <p:cxnSp>
        <p:nvCxnSpPr>
          <p:cNvPr id="3077" name="Straight Connector 2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78" name="Line 131"/>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79" name="Straight Connector 27"/>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1525762" name="Rectangle 2"/>
          <p:cNvSpPr>
            <a:spLocks noChangeArrowheads="1"/>
          </p:cNvSpPr>
          <p:nvPr/>
        </p:nvSpPr>
        <p:spPr bwMode="auto">
          <a:xfrm>
            <a:off x="152400" y="914400"/>
            <a:ext cx="8839200" cy="914400"/>
          </a:xfrm>
          <a:prstGeom prst="rect">
            <a:avLst/>
          </a:prstGeom>
          <a:noFill/>
          <a:ln w="9525">
            <a:noFill/>
            <a:miter lim="800000"/>
            <a:headEnd/>
            <a:tailEnd/>
          </a:ln>
          <a:effectLst/>
        </p:spPr>
        <p:txBody>
          <a:bodyPr anchor="ctr"/>
          <a:lstStyle/>
          <a:p>
            <a:pPr algn="ctr" eaLnBrk="0" hangingPunct="0">
              <a:lnSpc>
                <a:spcPct val="90000"/>
              </a:lnSpc>
              <a:defRPr/>
            </a:pPr>
            <a:r>
              <a:rPr lang="en-US" sz="3200" i="0" dirty="0">
                <a:solidFill>
                  <a:schemeClr val="accent2"/>
                </a:solidFill>
                <a:effectLst>
                  <a:outerShdw blurRad="38100" dist="38100" dir="2700000" algn="tl">
                    <a:srgbClr val="C0C0C0"/>
                  </a:outerShdw>
                </a:effectLst>
                <a:latin typeface="Arial" charset="0"/>
                <a:ea typeface="ＭＳ Ｐゴシック" pitchFamily="-128" charset="-128"/>
              </a:rPr>
              <a:t>Discussion of NSTX </a:t>
            </a:r>
            <a:r>
              <a:rPr lang="en-US" sz="3200" i="0" dirty="0">
                <a:solidFill>
                  <a:schemeClr val="accent2"/>
                </a:solidFill>
                <a:effectLst>
                  <a:outerShdw blurRad="38100" dist="38100" dir="2700000" algn="tl">
                    <a:srgbClr val="C0C0C0"/>
                  </a:outerShdw>
                </a:effectLst>
                <a:latin typeface="Arial" charset="0"/>
                <a:ea typeface="ＭＳ Ｐゴシック" pitchFamily="-128" charset="-128"/>
              </a:rPr>
              <a:t>research </a:t>
            </a:r>
            <a:endParaRPr lang="en-US" sz="3200" i="0" dirty="0">
              <a:solidFill>
                <a:schemeClr val="accent2"/>
              </a:solidFill>
              <a:effectLst>
                <a:outerShdw blurRad="38100" dist="38100" dir="2700000" algn="tl">
                  <a:srgbClr val="C0C0C0"/>
                </a:outerShdw>
              </a:effectLst>
              <a:latin typeface="Arial" charset="0"/>
              <a:ea typeface="ＭＳ Ｐゴシック" pitchFamily="-128" charset="-128"/>
            </a:endParaRPr>
          </a:p>
          <a:p>
            <a:pPr algn="ctr" eaLnBrk="0" hangingPunct="0">
              <a:lnSpc>
                <a:spcPct val="90000"/>
              </a:lnSpc>
              <a:defRPr/>
            </a:pPr>
            <a:r>
              <a:rPr lang="en-US" sz="3200" i="0" dirty="0">
                <a:solidFill>
                  <a:schemeClr val="accent2"/>
                </a:solidFill>
                <a:effectLst>
                  <a:outerShdw blurRad="38100" dist="38100" dir="2700000" algn="tl">
                    <a:srgbClr val="C0C0C0"/>
                  </a:outerShdw>
                </a:effectLst>
                <a:latin typeface="Arial" charset="0"/>
                <a:ea typeface="ＭＳ Ｐゴシック" pitchFamily="-128" charset="-128"/>
              </a:rPr>
              <a:t>m</a:t>
            </a:r>
            <a:r>
              <a:rPr lang="en-US" sz="3200" i="0" dirty="0">
                <a:solidFill>
                  <a:schemeClr val="accent2"/>
                </a:solidFill>
                <a:effectLst>
                  <a:outerShdw blurRad="38100" dist="38100" dir="2700000" algn="tl">
                    <a:srgbClr val="C0C0C0"/>
                  </a:outerShdw>
                </a:effectLst>
                <a:latin typeface="Arial" charset="0"/>
                <a:ea typeface="ＭＳ Ｐゴシック" pitchFamily="-128" charset="-128"/>
              </a:rPr>
              <a:t>ilestones for </a:t>
            </a:r>
            <a:r>
              <a:rPr lang="en-US" sz="3200" i="0" dirty="0">
                <a:solidFill>
                  <a:schemeClr val="accent2"/>
                </a:solidFill>
                <a:effectLst>
                  <a:outerShdw blurRad="38100" dist="38100" dir="2700000" algn="tl">
                    <a:srgbClr val="C0C0C0"/>
                  </a:outerShdw>
                </a:effectLst>
                <a:latin typeface="Arial" charset="0"/>
                <a:ea typeface="ＭＳ Ｐゴシック" pitchFamily="-128" charset="-128"/>
              </a:rPr>
              <a:t>FY2011-12</a:t>
            </a:r>
            <a:endParaRPr lang="en-US" sz="3200" i="0" dirty="0">
              <a:solidFill>
                <a:schemeClr val="accent2"/>
              </a:solidFill>
              <a:latin typeface="Arial" charset="0"/>
            </a:endParaRPr>
          </a:p>
        </p:txBody>
      </p:sp>
      <p:cxnSp>
        <p:nvCxnSpPr>
          <p:cNvPr id="3081" name="Straight Connector 2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82" name="Line 132"/>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83" name="Straight Connector 29"/>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84" name="Text Box 9"/>
          <p:cNvSpPr txBox="1">
            <a:spLocks noChangeArrowheads="1"/>
          </p:cNvSpPr>
          <p:nvPr/>
        </p:nvSpPr>
        <p:spPr bwMode="auto">
          <a:xfrm>
            <a:off x="1524000" y="2057400"/>
            <a:ext cx="6019800" cy="523875"/>
          </a:xfrm>
          <a:prstGeom prst="rect">
            <a:avLst/>
          </a:prstGeom>
          <a:noFill/>
          <a:ln w="9525">
            <a:noFill/>
            <a:miter lim="800000"/>
            <a:headEnd/>
            <a:tailEnd/>
          </a:ln>
        </p:spPr>
        <p:txBody>
          <a:bodyPr>
            <a:spAutoFit/>
          </a:bodyPr>
          <a:lstStyle/>
          <a:p>
            <a:pPr algn="ctr"/>
            <a:r>
              <a:rPr lang="en-US" sz="2800" i="0" dirty="0">
                <a:solidFill>
                  <a:schemeClr val="tx1"/>
                </a:solidFill>
                <a:latin typeface="Arial" pitchFamily="34" charset="0"/>
              </a:rPr>
              <a:t>J. </a:t>
            </a:r>
            <a:r>
              <a:rPr lang="en-US" sz="2800" i="0" dirty="0" smtClean="0">
                <a:solidFill>
                  <a:schemeClr val="tx1"/>
                </a:solidFill>
                <a:latin typeface="Arial" pitchFamily="34" charset="0"/>
              </a:rPr>
              <a:t>Menard, S. Kaye</a:t>
            </a:r>
            <a:endParaRPr lang="en-US" sz="2800" i="0" dirty="0">
              <a:solidFill>
                <a:schemeClr val="tx1"/>
              </a:solidFill>
              <a:latin typeface="Arial" pitchFamily="34" charset="0"/>
            </a:endParaRPr>
          </a:p>
        </p:txBody>
      </p:sp>
      <p:cxnSp>
        <p:nvCxnSpPr>
          <p:cNvPr id="3085" name="Straight Connector 30"/>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86" name="Line 13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87" name="Straight Connector 31"/>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88" name="Text Box 10"/>
          <p:cNvSpPr txBox="1">
            <a:spLocks noChangeArrowheads="1"/>
          </p:cNvSpPr>
          <p:nvPr/>
        </p:nvSpPr>
        <p:spPr bwMode="auto">
          <a:xfrm>
            <a:off x="1676400" y="3200400"/>
            <a:ext cx="5715000" cy="769938"/>
          </a:xfrm>
          <a:prstGeom prst="rect">
            <a:avLst/>
          </a:prstGeom>
          <a:noFill/>
          <a:ln w="15875" algn="ctr">
            <a:noFill/>
            <a:miter lim="800000"/>
            <a:headEnd/>
            <a:tailEnd/>
          </a:ln>
        </p:spPr>
        <p:txBody>
          <a:bodyPr lIns="0" tIns="0" rIns="0" bIns="0">
            <a:spAutoFit/>
          </a:bodyPr>
          <a:lstStyle/>
          <a:p>
            <a:pPr algn="ctr">
              <a:lnSpc>
                <a:spcPct val="70000"/>
              </a:lnSpc>
              <a:spcBef>
                <a:spcPct val="20000"/>
              </a:spcBef>
            </a:pPr>
            <a:r>
              <a:rPr lang="en-US" sz="2000" i="0">
                <a:solidFill>
                  <a:srgbClr val="FF0000"/>
                </a:solidFill>
              </a:rPr>
              <a:t>NSTX Meeting</a:t>
            </a:r>
          </a:p>
          <a:p>
            <a:pPr algn="ctr">
              <a:lnSpc>
                <a:spcPct val="70000"/>
              </a:lnSpc>
              <a:spcBef>
                <a:spcPct val="20000"/>
              </a:spcBef>
            </a:pPr>
            <a:r>
              <a:rPr lang="en-US" sz="2000" i="0">
                <a:solidFill>
                  <a:srgbClr val="FF0000"/>
                </a:solidFill>
              </a:rPr>
              <a:t>PPPL – B318</a:t>
            </a:r>
          </a:p>
          <a:p>
            <a:pPr algn="ctr">
              <a:lnSpc>
                <a:spcPct val="70000"/>
              </a:lnSpc>
              <a:spcBef>
                <a:spcPct val="20000"/>
              </a:spcBef>
            </a:pPr>
            <a:r>
              <a:rPr lang="en-US" sz="2000" i="0">
                <a:solidFill>
                  <a:srgbClr val="FF0000"/>
                </a:solidFill>
              </a:rPr>
              <a:t>December 10, 2010</a:t>
            </a:r>
          </a:p>
        </p:txBody>
      </p:sp>
      <p:cxnSp>
        <p:nvCxnSpPr>
          <p:cNvPr id="3089" name="Straight Connector 32"/>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90" name="Line 13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91" name="Straight Connector 33"/>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92" name="Line 13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93" name="Straight Connector 3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94" name="Line 139"/>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95" name="Straight Connector 35"/>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96" name="Line 143"/>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97" name="Straight Connector 36"/>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098" name="Line 144"/>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099" name="Straight Connector 37"/>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00" name="Line 145"/>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101" name="Straight Connector 38"/>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02" name="Line 146"/>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103" name="Straight Connector 39"/>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3104" name="Picture 127"/>
          <p:cNvPicPr>
            <a:picLocks noChangeAspect="1" noChangeArrowheads="1"/>
          </p:cNvPicPr>
          <p:nvPr/>
        </p:nvPicPr>
        <p:blipFill>
          <a:blip r:embed="rId3" cstate="print"/>
          <a:srcRect/>
          <a:stretch>
            <a:fillRect/>
          </a:stretch>
        </p:blipFill>
        <p:spPr bwMode="auto">
          <a:xfrm>
            <a:off x="0" y="-1588"/>
            <a:ext cx="9144000" cy="839788"/>
          </a:xfrm>
          <a:prstGeom prst="rect">
            <a:avLst/>
          </a:prstGeom>
          <a:noFill/>
          <a:ln w="15875" algn="ctr">
            <a:noFill/>
            <a:miter lim="800000"/>
            <a:headEnd/>
            <a:tailEnd/>
          </a:ln>
        </p:spPr>
      </p:pic>
      <p:cxnSp>
        <p:nvCxnSpPr>
          <p:cNvPr id="3105" name="Straight Connector 40"/>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06" name="Line 147"/>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107" name="Straight Connector 41"/>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1525888" name="Text Box 128"/>
          <p:cNvSpPr txBox="1">
            <a:spLocks noChangeArrowheads="1"/>
          </p:cNvSpPr>
          <p:nvPr/>
        </p:nvSpPr>
        <p:spPr bwMode="auto">
          <a:xfrm>
            <a:off x="838200" y="109538"/>
            <a:ext cx="1219200" cy="549275"/>
          </a:xfrm>
          <a:prstGeom prst="rect">
            <a:avLst/>
          </a:prstGeom>
          <a:noFill/>
          <a:ln w="15875" algn="ctr">
            <a:noFill/>
            <a:miter lim="800000"/>
            <a:headEnd/>
            <a:tailEnd/>
          </a:ln>
          <a:effectLst/>
        </p:spPr>
        <p:txBody>
          <a:bodyPr wrap="none" lIns="0" tIns="0" rIns="0" bIns="0">
            <a:spAutoFit/>
          </a:bodyPr>
          <a:lstStyle/>
          <a:p>
            <a:pPr>
              <a:spcBef>
                <a:spcPct val="20000"/>
              </a:spcBef>
              <a:defRPr/>
            </a:pPr>
            <a:r>
              <a:rPr lang="en-US" sz="3600" b="0" dirty="0">
                <a:solidFill>
                  <a:srgbClr val="171FC7"/>
                </a:solidFill>
                <a:effectLst>
                  <a:outerShdw blurRad="38100" dist="38100" dir="2700000" algn="tl">
                    <a:srgbClr val="C0C0C0"/>
                  </a:outerShdw>
                </a:effectLst>
                <a:latin typeface="Arial" charset="0"/>
              </a:rPr>
              <a:t>NSTX</a:t>
            </a:r>
          </a:p>
        </p:txBody>
      </p:sp>
      <p:cxnSp>
        <p:nvCxnSpPr>
          <p:cNvPr id="3109" name="Straight Connector 42"/>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10" name="Line 148"/>
          <p:cNvSpPr>
            <a:spLocks noChangeShapeType="1"/>
          </p:cNvSpPr>
          <p:nvPr/>
        </p:nvSpPr>
        <p:spPr bwMode="auto">
          <a:xfrm>
            <a:off x="0" y="0"/>
            <a:ext cx="457200" cy="0"/>
          </a:xfrm>
          <a:prstGeom prst="line">
            <a:avLst/>
          </a:prstGeom>
          <a:noFill/>
          <a:ln w="0">
            <a:solidFill>
              <a:srgbClr val="FEFFFF"/>
            </a:solidFill>
            <a:round/>
            <a:headEnd/>
            <a:tailEnd/>
          </a:ln>
        </p:spPr>
        <p:txBody>
          <a:bodyPr wrap="none" lIns="0" tIns="0" rIns="0" bIns="0" anchor="ctr"/>
          <a:lstStyle/>
          <a:p>
            <a:endParaRPr lang="en-US"/>
          </a:p>
        </p:txBody>
      </p:sp>
      <p:cxnSp>
        <p:nvCxnSpPr>
          <p:cNvPr id="3111" name="Straight Connector 43"/>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12" name="Rectangle 129"/>
          <p:cNvSpPr>
            <a:spLocks noChangeArrowheads="1"/>
          </p:cNvSpPr>
          <p:nvPr/>
        </p:nvSpPr>
        <p:spPr bwMode="auto">
          <a:xfrm>
            <a:off x="3651250" y="228600"/>
            <a:ext cx="1530350" cy="381000"/>
          </a:xfrm>
          <a:prstGeom prst="rect">
            <a:avLst/>
          </a:prstGeom>
          <a:noFill/>
          <a:ln w="9525">
            <a:noFill/>
            <a:miter lim="800000"/>
            <a:headEnd/>
            <a:tailEnd/>
          </a:ln>
        </p:spPr>
        <p:txBody>
          <a:bodyPr lIns="0" tIns="0" rIns="0" bIns="0" anchor="ctr"/>
          <a:lstStyle/>
          <a:p>
            <a:pPr algn="r" eaLnBrk="0" hangingPunct="0"/>
            <a:r>
              <a:rPr lang="en-US" sz="1800">
                <a:solidFill>
                  <a:schemeClr val="accent2"/>
                </a:solidFill>
                <a:latin typeface="Arial" pitchFamily="34" charset="0"/>
              </a:rPr>
              <a:t>Supported by   </a:t>
            </a:r>
          </a:p>
        </p:txBody>
      </p:sp>
      <p:cxnSp>
        <p:nvCxnSpPr>
          <p:cNvPr id="3113" name="Straight Connector 4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14" name="Line 149"/>
          <p:cNvSpPr>
            <a:spLocks noChangeShapeType="1"/>
          </p:cNvSpPr>
          <p:nvPr/>
        </p:nvSpPr>
        <p:spPr bwMode="auto">
          <a:xfrm>
            <a:off x="0" y="0"/>
            <a:ext cx="0" cy="457200"/>
          </a:xfrm>
          <a:prstGeom prst="line">
            <a:avLst/>
          </a:prstGeom>
          <a:noFill/>
          <a:ln w="0">
            <a:solidFill>
              <a:srgbClr val="FDFFFF"/>
            </a:solidFill>
            <a:round/>
            <a:headEnd/>
            <a:tailEnd/>
          </a:ln>
        </p:spPr>
        <p:txBody>
          <a:bodyPr wrap="none" lIns="0" tIns="0" rIns="0" bIns="0" anchor="ctr"/>
          <a:lstStyle/>
          <a:p>
            <a:endParaRPr lang="en-US"/>
          </a:p>
        </p:txBody>
      </p:sp>
      <p:cxnSp>
        <p:nvCxnSpPr>
          <p:cNvPr id="3115" name="Straight Connector 45"/>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3116" name="Picture 48" descr="ppi221.tmp"/>
          <p:cNvPicPr>
            <a:picLocks/>
          </p:cNvPicPr>
          <p:nvPr/>
        </p:nvPicPr>
        <p:blipFill>
          <a:blip r:embed="rId4" cstate="print"/>
          <a:srcRect/>
          <a:stretch>
            <a:fillRect/>
          </a:stretch>
        </p:blipFill>
        <p:spPr bwMode="auto">
          <a:xfrm>
            <a:off x="76200" y="1981200"/>
            <a:ext cx="1333500" cy="4794250"/>
          </a:xfrm>
          <a:prstGeom prst="rect">
            <a:avLst/>
          </a:prstGeom>
          <a:noFill/>
          <a:ln w="9525">
            <a:noFill/>
            <a:miter lim="800000"/>
            <a:headEnd/>
            <a:tailEnd/>
          </a:ln>
        </p:spPr>
      </p:pic>
      <p:cxnSp>
        <p:nvCxnSpPr>
          <p:cNvPr id="3117" name="Straight Connector 49"/>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18" name="Text Box 152"/>
          <p:cNvSpPr txBox="1">
            <a:spLocks noChangeArrowheads="1"/>
          </p:cNvSpPr>
          <p:nvPr/>
        </p:nvSpPr>
        <p:spPr bwMode="auto">
          <a:xfrm>
            <a:off x="38100" y="1987550"/>
            <a:ext cx="1333500" cy="4794250"/>
          </a:xfrm>
          <a:prstGeom prst="rect">
            <a:avLst/>
          </a:prstGeom>
          <a:noFill/>
          <a:ln w="12700" algn="ctr">
            <a:noFill/>
            <a:miter lim="800000"/>
            <a:headEnd/>
            <a:tailEnd/>
          </a:ln>
        </p:spPr>
        <p:txBody>
          <a:bodyPr lIns="91429" tIns="45714" rIns="91429" bIns="45714">
            <a:spAutoFit/>
          </a:bodyPr>
          <a:lstStyle/>
          <a:p>
            <a:pPr eaLnBrk="0" hangingPunct="0">
              <a:spcBef>
                <a:spcPct val="5000"/>
              </a:spcBef>
              <a:spcAft>
                <a:spcPct val="5000"/>
              </a:spcAft>
            </a:pPr>
            <a:r>
              <a:rPr lang="en-US" sz="900">
                <a:solidFill>
                  <a:srgbClr val="0000FF"/>
                </a:solidFill>
                <a:latin typeface="Arial" pitchFamily="34" charset="0"/>
              </a:rPr>
              <a:t>College W&amp;M</a:t>
            </a:r>
          </a:p>
          <a:p>
            <a:pPr eaLnBrk="0" hangingPunct="0">
              <a:spcBef>
                <a:spcPct val="5000"/>
              </a:spcBef>
              <a:spcAft>
                <a:spcPct val="5000"/>
              </a:spcAft>
            </a:pPr>
            <a:r>
              <a:rPr lang="en-US" sz="900">
                <a:solidFill>
                  <a:srgbClr val="0000FF"/>
                </a:solidFill>
                <a:latin typeface="Arial" pitchFamily="34" charset="0"/>
              </a:rPr>
              <a:t>Colorado Sch Mines</a:t>
            </a:r>
          </a:p>
          <a:p>
            <a:pPr eaLnBrk="0" hangingPunct="0">
              <a:spcBef>
                <a:spcPct val="5000"/>
              </a:spcBef>
              <a:spcAft>
                <a:spcPct val="5000"/>
              </a:spcAft>
            </a:pPr>
            <a:r>
              <a:rPr lang="en-US" sz="900">
                <a:solidFill>
                  <a:srgbClr val="0000FF"/>
                </a:solidFill>
                <a:latin typeface="Arial" pitchFamily="34" charset="0"/>
              </a:rPr>
              <a:t>Columbia U</a:t>
            </a:r>
          </a:p>
          <a:p>
            <a:pPr eaLnBrk="0" hangingPunct="0">
              <a:spcBef>
                <a:spcPct val="5000"/>
              </a:spcBef>
              <a:spcAft>
                <a:spcPct val="5000"/>
              </a:spcAft>
            </a:pPr>
            <a:r>
              <a:rPr lang="en-US" sz="900">
                <a:solidFill>
                  <a:srgbClr val="0000FF"/>
                </a:solidFill>
                <a:latin typeface="Arial" pitchFamily="34" charset="0"/>
              </a:rPr>
              <a:t>CompX</a:t>
            </a:r>
          </a:p>
          <a:p>
            <a:pPr eaLnBrk="0" hangingPunct="0">
              <a:spcBef>
                <a:spcPct val="5000"/>
              </a:spcBef>
              <a:spcAft>
                <a:spcPct val="5000"/>
              </a:spcAft>
            </a:pPr>
            <a:r>
              <a:rPr lang="en-US" sz="900">
                <a:solidFill>
                  <a:srgbClr val="0000FF"/>
                </a:solidFill>
                <a:latin typeface="Arial" pitchFamily="34" charset="0"/>
              </a:rPr>
              <a:t>General Atomics</a:t>
            </a:r>
          </a:p>
          <a:p>
            <a:pPr eaLnBrk="0" hangingPunct="0">
              <a:spcBef>
                <a:spcPct val="5000"/>
              </a:spcBef>
              <a:spcAft>
                <a:spcPct val="5000"/>
              </a:spcAft>
            </a:pPr>
            <a:r>
              <a:rPr lang="en-US" sz="900">
                <a:solidFill>
                  <a:srgbClr val="0000FF"/>
                </a:solidFill>
                <a:latin typeface="Arial" pitchFamily="34" charset="0"/>
              </a:rPr>
              <a:t>INL</a:t>
            </a:r>
          </a:p>
          <a:p>
            <a:pPr eaLnBrk="0" hangingPunct="0">
              <a:spcBef>
                <a:spcPct val="5000"/>
              </a:spcBef>
              <a:spcAft>
                <a:spcPct val="5000"/>
              </a:spcAft>
            </a:pPr>
            <a:r>
              <a:rPr lang="en-US" sz="900">
                <a:solidFill>
                  <a:srgbClr val="0000FF"/>
                </a:solidFill>
                <a:latin typeface="Arial" pitchFamily="34" charset="0"/>
              </a:rPr>
              <a:t>Johns Hopkins U</a:t>
            </a:r>
          </a:p>
          <a:p>
            <a:pPr eaLnBrk="0" hangingPunct="0">
              <a:spcBef>
                <a:spcPct val="5000"/>
              </a:spcBef>
              <a:spcAft>
                <a:spcPct val="5000"/>
              </a:spcAft>
            </a:pPr>
            <a:r>
              <a:rPr lang="en-US" sz="900">
                <a:solidFill>
                  <a:srgbClr val="0000FF"/>
                </a:solidFill>
                <a:latin typeface="Arial" pitchFamily="34" charset="0"/>
              </a:rPr>
              <a:t>LANL</a:t>
            </a:r>
          </a:p>
          <a:p>
            <a:pPr eaLnBrk="0" hangingPunct="0">
              <a:spcBef>
                <a:spcPct val="5000"/>
              </a:spcBef>
              <a:spcAft>
                <a:spcPct val="5000"/>
              </a:spcAft>
            </a:pPr>
            <a:r>
              <a:rPr lang="en-US" sz="900">
                <a:solidFill>
                  <a:srgbClr val="0000FF"/>
                </a:solidFill>
                <a:latin typeface="Arial" pitchFamily="34" charset="0"/>
              </a:rPr>
              <a:t>LLNL</a:t>
            </a:r>
          </a:p>
          <a:p>
            <a:pPr eaLnBrk="0" hangingPunct="0">
              <a:spcBef>
                <a:spcPct val="5000"/>
              </a:spcBef>
              <a:spcAft>
                <a:spcPct val="5000"/>
              </a:spcAft>
            </a:pPr>
            <a:r>
              <a:rPr lang="en-US" sz="900">
                <a:solidFill>
                  <a:srgbClr val="0000FF"/>
                </a:solidFill>
                <a:latin typeface="Arial" pitchFamily="34" charset="0"/>
              </a:rPr>
              <a:t>Lodestar</a:t>
            </a:r>
          </a:p>
          <a:p>
            <a:pPr eaLnBrk="0" hangingPunct="0">
              <a:spcBef>
                <a:spcPct val="5000"/>
              </a:spcBef>
              <a:spcAft>
                <a:spcPct val="5000"/>
              </a:spcAft>
            </a:pPr>
            <a:r>
              <a:rPr lang="en-US" sz="900">
                <a:solidFill>
                  <a:srgbClr val="0000FF"/>
                </a:solidFill>
                <a:latin typeface="Arial" pitchFamily="34" charset="0"/>
              </a:rPr>
              <a:t>MIT</a:t>
            </a:r>
          </a:p>
          <a:p>
            <a:pPr eaLnBrk="0" hangingPunct="0">
              <a:spcBef>
                <a:spcPct val="5000"/>
              </a:spcBef>
              <a:spcAft>
                <a:spcPct val="5000"/>
              </a:spcAft>
            </a:pPr>
            <a:r>
              <a:rPr lang="en-US" sz="900">
                <a:solidFill>
                  <a:srgbClr val="0000FF"/>
                </a:solidFill>
                <a:latin typeface="Arial" pitchFamily="34" charset="0"/>
              </a:rPr>
              <a:t>Nova Photonics</a:t>
            </a:r>
          </a:p>
          <a:p>
            <a:pPr eaLnBrk="0" hangingPunct="0">
              <a:spcBef>
                <a:spcPct val="5000"/>
              </a:spcBef>
              <a:spcAft>
                <a:spcPct val="5000"/>
              </a:spcAft>
            </a:pPr>
            <a:r>
              <a:rPr lang="en-US" sz="900">
                <a:solidFill>
                  <a:srgbClr val="0000FF"/>
                </a:solidFill>
                <a:latin typeface="Arial" pitchFamily="34" charset="0"/>
              </a:rPr>
              <a:t>New York U</a:t>
            </a:r>
          </a:p>
          <a:p>
            <a:pPr eaLnBrk="0" hangingPunct="0">
              <a:spcBef>
                <a:spcPct val="5000"/>
              </a:spcBef>
              <a:spcAft>
                <a:spcPct val="5000"/>
              </a:spcAft>
            </a:pPr>
            <a:r>
              <a:rPr lang="en-US" sz="900">
                <a:solidFill>
                  <a:srgbClr val="0000FF"/>
                </a:solidFill>
                <a:latin typeface="Arial" pitchFamily="34" charset="0"/>
              </a:rPr>
              <a:t>Old Dominion U</a:t>
            </a:r>
          </a:p>
          <a:p>
            <a:pPr eaLnBrk="0" hangingPunct="0">
              <a:spcBef>
                <a:spcPct val="5000"/>
              </a:spcBef>
              <a:spcAft>
                <a:spcPct val="5000"/>
              </a:spcAft>
            </a:pPr>
            <a:r>
              <a:rPr lang="en-US" sz="900">
                <a:solidFill>
                  <a:srgbClr val="0000FF"/>
                </a:solidFill>
                <a:latin typeface="Arial" pitchFamily="34" charset="0"/>
              </a:rPr>
              <a:t>ORNL</a:t>
            </a:r>
          </a:p>
          <a:p>
            <a:pPr eaLnBrk="0" hangingPunct="0">
              <a:spcBef>
                <a:spcPct val="5000"/>
              </a:spcBef>
              <a:spcAft>
                <a:spcPct val="5000"/>
              </a:spcAft>
            </a:pPr>
            <a:r>
              <a:rPr lang="en-US" sz="900">
                <a:solidFill>
                  <a:srgbClr val="0000FF"/>
                </a:solidFill>
                <a:latin typeface="Arial" pitchFamily="34" charset="0"/>
              </a:rPr>
              <a:t>PPPL</a:t>
            </a:r>
          </a:p>
          <a:p>
            <a:pPr eaLnBrk="0" hangingPunct="0">
              <a:spcBef>
                <a:spcPct val="5000"/>
              </a:spcBef>
              <a:spcAft>
                <a:spcPct val="5000"/>
              </a:spcAft>
            </a:pPr>
            <a:r>
              <a:rPr lang="en-US" sz="900">
                <a:solidFill>
                  <a:srgbClr val="0000FF"/>
                </a:solidFill>
                <a:latin typeface="Arial" pitchFamily="34" charset="0"/>
              </a:rPr>
              <a:t>PSI</a:t>
            </a:r>
          </a:p>
          <a:p>
            <a:pPr eaLnBrk="0" hangingPunct="0">
              <a:spcBef>
                <a:spcPct val="5000"/>
              </a:spcBef>
              <a:spcAft>
                <a:spcPct val="5000"/>
              </a:spcAft>
            </a:pPr>
            <a:r>
              <a:rPr lang="en-US" sz="900">
                <a:solidFill>
                  <a:srgbClr val="0000FF"/>
                </a:solidFill>
                <a:latin typeface="Arial" pitchFamily="34" charset="0"/>
              </a:rPr>
              <a:t>Princeton U</a:t>
            </a:r>
          </a:p>
          <a:p>
            <a:pPr eaLnBrk="0" hangingPunct="0">
              <a:spcBef>
                <a:spcPct val="5000"/>
              </a:spcBef>
              <a:spcAft>
                <a:spcPct val="5000"/>
              </a:spcAft>
            </a:pPr>
            <a:r>
              <a:rPr lang="en-US" sz="900">
                <a:solidFill>
                  <a:srgbClr val="0000FF"/>
                </a:solidFill>
                <a:latin typeface="Arial" pitchFamily="34" charset="0"/>
              </a:rPr>
              <a:t>Purdue U</a:t>
            </a:r>
          </a:p>
          <a:p>
            <a:pPr eaLnBrk="0" hangingPunct="0">
              <a:spcBef>
                <a:spcPct val="5000"/>
              </a:spcBef>
              <a:spcAft>
                <a:spcPct val="5000"/>
              </a:spcAft>
            </a:pPr>
            <a:r>
              <a:rPr lang="en-US" sz="900">
                <a:solidFill>
                  <a:srgbClr val="0000FF"/>
                </a:solidFill>
                <a:latin typeface="Arial" pitchFamily="34" charset="0"/>
              </a:rPr>
              <a:t>SNL</a:t>
            </a:r>
          </a:p>
          <a:p>
            <a:pPr eaLnBrk="0" hangingPunct="0">
              <a:spcBef>
                <a:spcPct val="5000"/>
              </a:spcBef>
              <a:spcAft>
                <a:spcPct val="5000"/>
              </a:spcAft>
            </a:pPr>
            <a:r>
              <a:rPr lang="en-US" sz="900">
                <a:solidFill>
                  <a:srgbClr val="0000FF"/>
                </a:solidFill>
                <a:latin typeface="Arial" pitchFamily="34" charset="0"/>
              </a:rPr>
              <a:t>Think Tank, Inc.</a:t>
            </a:r>
          </a:p>
          <a:p>
            <a:pPr eaLnBrk="0" hangingPunct="0">
              <a:spcBef>
                <a:spcPct val="5000"/>
              </a:spcBef>
              <a:spcAft>
                <a:spcPct val="5000"/>
              </a:spcAft>
            </a:pPr>
            <a:r>
              <a:rPr lang="en-US" sz="900">
                <a:solidFill>
                  <a:srgbClr val="0000FF"/>
                </a:solidFill>
                <a:latin typeface="Arial" pitchFamily="34" charset="0"/>
              </a:rPr>
              <a:t>UC Davis</a:t>
            </a:r>
          </a:p>
          <a:p>
            <a:pPr eaLnBrk="0" hangingPunct="0">
              <a:spcBef>
                <a:spcPct val="5000"/>
              </a:spcBef>
              <a:spcAft>
                <a:spcPct val="5000"/>
              </a:spcAft>
            </a:pPr>
            <a:r>
              <a:rPr lang="en-US" sz="900">
                <a:solidFill>
                  <a:srgbClr val="0000FF"/>
                </a:solidFill>
                <a:latin typeface="Arial" pitchFamily="34" charset="0"/>
              </a:rPr>
              <a:t>UC Irvine</a:t>
            </a:r>
          </a:p>
          <a:p>
            <a:pPr eaLnBrk="0" hangingPunct="0">
              <a:spcBef>
                <a:spcPct val="5000"/>
              </a:spcBef>
              <a:spcAft>
                <a:spcPct val="5000"/>
              </a:spcAft>
            </a:pPr>
            <a:r>
              <a:rPr lang="en-US" sz="900">
                <a:solidFill>
                  <a:srgbClr val="0000FF"/>
                </a:solidFill>
                <a:latin typeface="Arial" pitchFamily="34" charset="0"/>
              </a:rPr>
              <a:t>UCLA</a:t>
            </a:r>
          </a:p>
          <a:p>
            <a:pPr eaLnBrk="0" hangingPunct="0">
              <a:spcBef>
                <a:spcPct val="5000"/>
              </a:spcBef>
              <a:spcAft>
                <a:spcPct val="5000"/>
              </a:spcAft>
            </a:pPr>
            <a:r>
              <a:rPr lang="en-US" sz="900">
                <a:solidFill>
                  <a:srgbClr val="0000FF"/>
                </a:solidFill>
                <a:latin typeface="Arial" pitchFamily="34" charset="0"/>
              </a:rPr>
              <a:t>UCSD</a:t>
            </a:r>
          </a:p>
          <a:p>
            <a:pPr eaLnBrk="0" hangingPunct="0">
              <a:spcBef>
                <a:spcPct val="5000"/>
              </a:spcBef>
              <a:spcAft>
                <a:spcPct val="5000"/>
              </a:spcAft>
            </a:pPr>
            <a:r>
              <a:rPr lang="en-US" sz="900">
                <a:solidFill>
                  <a:srgbClr val="0000FF"/>
                </a:solidFill>
                <a:latin typeface="Arial" pitchFamily="34" charset="0"/>
              </a:rPr>
              <a:t>U Colorado</a:t>
            </a:r>
          </a:p>
          <a:p>
            <a:pPr eaLnBrk="0" hangingPunct="0">
              <a:spcBef>
                <a:spcPct val="5000"/>
              </a:spcBef>
              <a:spcAft>
                <a:spcPct val="5000"/>
              </a:spcAft>
            </a:pPr>
            <a:r>
              <a:rPr lang="en-US" sz="900">
                <a:solidFill>
                  <a:srgbClr val="0000FF"/>
                </a:solidFill>
                <a:latin typeface="Arial" pitchFamily="34" charset="0"/>
              </a:rPr>
              <a:t>U Illinois</a:t>
            </a:r>
          </a:p>
          <a:p>
            <a:pPr eaLnBrk="0" hangingPunct="0">
              <a:spcBef>
                <a:spcPct val="5000"/>
              </a:spcBef>
              <a:spcAft>
                <a:spcPct val="5000"/>
              </a:spcAft>
            </a:pPr>
            <a:r>
              <a:rPr lang="en-US" sz="900">
                <a:solidFill>
                  <a:srgbClr val="0000FF"/>
                </a:solidFill>
                <a:latin typeface="Arial" pitchFamily="34" charset="0"/>
              </a:rPr>
              <a:t>U Maryland</a:t>
            </a:r>
          </a:p>
          <a:p>
            <a:pPr eaLnBrk="0" hangingPunct="0">
              <a:spcBef>
                <a:spcPct val="5000"/>
              </a:spcBef>
              <a:spcAft>
                <a:spcPct val="5000"/>
              </a:spcAft>
            </a:pPr>
            <a:r>
              <a:rPr lang="en-US" sz="900">
                <a:solidFill>
                  <a:srgbClr val="0000FF"/>
                </a:solidFill>
                <a:latin typeface="Arial" pitchFamily="34" charset="0"/>
              </a:rPr>
              <a:t>U Rochester</a:t>
            </a:r>
          </a:p>
          <a:p>
            <a:pPr eaLnBrk="0" hangingPunct="0">
              <a:spcBef>
                <a:spcPct val="5000"/>
              </a:spcBef>
              <a:spcAft>
                <a:spcPct val="5000"/>
              </a:spcAft>
            </a:pPr>
            <a:r>
              <a:rPr lang="en-US" sz="900">
                <a:solidFill>
                  <a:srgbClr val="0000FF"/>
                </a:solidFill>
                <a:latin typeface="Arial" pitchFamily="34" charset="0"/>
              </a:rPr>
              <a:t>U Washington</a:t>
            </a:r>
          </a:p>
          <a:p>
            <a:pPr eaLnBrk="0" hangingPunct="0">
              <a:spcBef>
                <a:spcPct val="5000"/>
              </a:spcBef>
              <a:spcAft>
                <a:spcPct val="5000"/>
              </a:spcAft>
            </a:pPr>
            <a:r>
              <a:rPr lang="en-US" sz="900">
                <a:solidFill>
                  <a:srgbClr val="0000FF"/>
                </a:solidFill>
                <a:latin typeface="Arial" pitchFamily="34" charset="0"/>
              </a:rPr>
              <a:t>U Wisconsin</a:t>
            </a:r>
          </a:p>
        </p:txBody>
      </p:sp>
      <p:cxnSp>
        <p:nvCxnSpPr>
          <p:cNvPr id="3119" name="Straight Connector 50"/>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3120" name="Picture 53" descr="ppi224.tmp"/>
          <p:cNvPicPr>
            <a:picLocks/>
          </p:cNvPicPr>
          <p:nvPr/>
        </p:nvPicPr>
        <p:blipFill>
          <a:blip r:embed="rId5" cstate="print"/>
          <a:srcRect/>
          <a:stretch>
            <a:fillRect/>
          </a:stretch>
        </p:blipFill>
        <p:spPr bwMode="auto">
          <a:xfrm>
            <a:off x="7772400" y="2254250"/>
            <a:ext cx="1284288" cy="4527550"/>
          </a:xfrm>
          <a:prstGeom prst="rect">
            <a:avLst/>
          </a:prstGeom>
          <a:noFill/>
          <a:ln w="9525">
            <a:noFill/>
            <a:miter lim="800000"/>
            <a:headEnd/>
            <a:tailEnd/>
          </a:ln>
        </p:spPr>
      </p:pic>
      <p:cxnSp>
        <p:nvCxnSpPr>
          <p:cNvPr id="3121" name="Straight Connector 54"/>
          <p:cNvCxnSpPr>
            <a:cxnSpLocks noChangeShapeType="1"/>
          </p:cNvCxnSpPr>
          <p:nvPr/>
        </p:nvCxnSpPr>
        <p:spPr bwMode="auto">
          <a:xfrm>
            <a:off x="0" y="0"/>
            <a:ext cx="457200" cy="0"/>
          </a:xfrm>
          <a:prstGeom prst="line">
            <a:avLst/>
          </a:prstGeom>
          <a:noFill/>
          <a:ln w="0" algn="ctr">
            <a:solidFill>
              <a:srgbClr val="FEFFFF"/>
            </a:solidFill>
            <a:round/>
            <a:headEnd/>
            <a:tailEnd/>
          </a:ln>
        </p:spPr>
      </p:cxnSp>
      <p:sp>
        <p:nvSpPr>
          <p:cNvPr id="3122" name="Text Box 153"/>
          <p:cNvSpPr txBox="1">
            <a:spLocks noChangeArrowheads="1"/>
          </p:cNvSpPr>
          <p:nvPr/>
        </p:nvSpPr>
        <p:spPr bwMode="auto">
          <a:xfrm>
            <a:off x="7772400" y="2254250"/>
            <a:ext cx="1284288" cy="4527550"/>
          </a:xfrm>
          <a:prstGeom prst="rect">
            <a:avLst/>
          </a:prstGeom>
          <a:noFill/>
          <a:ln w="12700" algn="ctr">
            <a:noFill/>
            <a:miter lim="800000"/>
            <a:headEnd/>
            <a:tailEnd/>
          </a:ln>
        </p:spPr>
        <p:txBody>
          <a:bodyPr lIns="91429" tIns="45714" rIns="91429" bIns="45714" anchor="b">
            <a:spAutoFit/>
          </a:bodyPr>
          <a:lstStyle/>
          <a:p>
            <a:pPr algn="r" eaLnBrk="0" hangingPunct="0">
              <a:spcBef>
                <a:spcPct val="8000"/>
              </a:spcBef>
              <a:spcAft>
                <a:spcPct val="8000"/>
              </a:spcAft>
            </a:pPr>
            <a:r>
              <a:rPr lang="en-US" sz="900">
                <a:solidFill>
                  <a:srgbClr val="FF0000"/>
                </a:solidFill>
                <a:latin typeface="Arial" pitchFamily="34" charset="0"/>
              </a:rPr>
              <a:t>Culham Sci Ctr</a:t>
            </a:r>
          </a:p>
          <a:p>
            <a:pPr algn="r" eaLnBrk="0" hangingPunct="0">
              <a:spcBef>
                <a:spcPct val="8000"/>
              </a:spcBef>
              <a:spcAft>
                <a:spcPct val="8000"/>
              </a:spcAft>
            </a:pPr>
            <a:r>
              <a:rPr lang="en-US" sz="900">
                <a:solidFill>
                  <a:srgbClr val="FF0000"/>
                </a:solidFill>
                <a:latin typeface="Arial" pitchFamily="34" charset="0"/>
              </a:rPr>
              <a:t>U St. Andrews</a:t>
            </a:r>
          </a:p>
          <a:p>
            <a:pPr algn="r" eaLnBrk="0" hangingPunct="0">
              <a:spcBef>
                <a:spcPct val="8000"/>
              </a:spcBef>
              <a:spcAft>
                <a:spcPct val="8000"/>
              </a:spcAft>
            </a:pPr>
            <a:r>
              <a:rPr lang="en-US" sz="900">
                <a:solidFill>
                  <a:srgbClr val="FF0000"/>
                </a:solidFill>
                <a:latin typeface="Arial" pitchFamily="34" charset="0"/>
              </a:rPr>
              <a:t>York U</a:t>
            </a:r>
          </a:p>
          <a:p>
            <a:pPr algn="r" eaLnBrk="0" hangingPunct="0">
              <a:spcBef>
                <a:spcPct val="8000"/>
              </a:spcBef>
              <a:spcAft>
                <a:spcPct val="8000"/>
              </a:spcAft>
            </a:pPr>
            <a:r>
              <a:rPr lang="en-US" sz="900">
                <a:solidFill>
                  <a:srgbClr val="FF0000"/>
                </a:solidFill>
                <a:latin typeface="Arial" pitchFamily="34" charset="0"/>
              </a:rPr>
              <a:t>Chubu U</a:t>
            </a:r>
          </a:p>
          <a:p>
            <a:pPr algn="r" eaLnBrk="0" hangingPunct="0">
              <a:spcBef>
                <a:spcPct val="8000"/>
              </a:spcBef>
              <a:spcAft>
                <a:spcPct val="8000"/>
              </a:spcAft>
            </a:pPr>
            <a:r>
              <a:rPr lang="en-US" sz="900">
                <a:solidFill>
                  <a:srgbClr val="FF0000"/>
                </a:solidFill>
                <a:latin typeface="Arial" pitchFamily="34" charset="0"/>
              </a:rPr>
              <a:t>Fukui U</a:t>
            </a:r>
          </a:p>
          <a:p>
            <a:pPr algn="r" eaLnBrk="0" hangingPunct="0">
              <a:spcBef>
                <a:spcPct val="8000"/>
              </a:spcBef>
              <a:spcAft>
                <a:spcPct val="8000"/>
              </a:spcAft>
            </a:pPr>
            <a:r>
              <a:rPr lang="en-US" sz="900">
                <a:solidFill>
                  <a:srgbClr val="FF0000"/>
                </a:solidFill>
                <a:latin typeface="Arial" pitchFamily="34" charset="0"/>
              </a:rPr>
              <a:t>Hiroshima U</a:t>
            </a:r>
          </a:p>
          <a:p>
            <a:pPr algn="r" eaLnBrk="0" hangingPunct="0">
              <a:spcBef>
                <a:spcPct val="8000"/>
              </a:spcBef>
              <a:spcAft>
                <a:spcPct val="8000"/>
              </a:spcAft>
            </a:pPr>
            <a:r>
              <a:rPr lang="en-US" sz="900">
                <a:solidFill>
                  <a:srgbClr val="FF0000"/>
                </a:solidFill>
                <a:latin typeface="Arial" pitchFamily="34" charset="0"/>
              </a:rPr>
              <a:t>Hyogo U</a:t>
            </a:r>
          </a:p>
          <a:p>
            <a:pPr algn="r" eaLnBrk="0" hangingPunct="0">
              <a:spcBef>
                <a:spcPct val="8000"/>
              </a:spcBef>
              <a:spcAft>
                <a:spcPct val="8000"/>
              </a:spcAft>
            </a:pPr>
            <a:r>
              <a:rPr lang="en-US" sz="900">
                <a:solidFill>
                  <a:srgbClr val="FF0000"/>
                </a:solidFill>
                <a:latin typeface="Arial" pitchFamily="34" charset="0"/>
              </a:rPr>
              <a:t>Kyoto U</a:t>
            </a:r>
          </a:p>
          <a:p>
            <a:pPr algn="r" eaLnBrk="0" hangingPunct="0">
              <a:spcBef>
                <a:spcPct val="8000"/>
              </a:spcBef>
              <a:spcAft>
                <a:spcPct val="8000"/>
              </a:spcAft>
            </a:pPr>
            <a:r>
              <a:rPr lang="en-US" sz="900">
                <a:solidFill>
                  <a:srgbClr val="FF0000"/>
                </a:solidFill>
                <a:latin typeface="Arial" pitchFamily="34" charset="0"/>
              </a:rPr>
              <a:t>Kyushu U</a:t>
            </a:r>
          </a:p>
          <a:p>
            <a:pPr algn="r" eaLnBrk="0" hangingPunct="0">
              <a:spcBef>
                <a:spcPct val="8000"/>
              </a:spcBef>
              <a:spcAft>
                <a:spcPct val="8000"/>
              </a:spcAft>
            </a:pPr>
            <a:r>
              <a:rPr lang="en-US" sz="900">
                <a:solidFill>
                  <a:srgbClr val="FF0000"/>
                </a:solidFill>
                <a:latin typeface="Arial" pitchFamily="34" charset="0"/>
              </a:rPr>
              <a:t>Kyushu Tokai U</a:t>
            </a:r>
          </a:p>
          <a:p>
            <a:pPr algn="r" eaLnBrk="0" hangingPunct="0">
              <a:spcBef>
                <a:spcPct val="8000"/>
              </a:spcBef>
              <a:spcAft>
                <a:spcPct val="8000"/>
              </a:spcAft>
            </a:pPr>
            <a:r>
              <a:rPr lang="en-US" sz="900">
                <a:solidFill>
                  <a:srgbClr val="FF0000"/>
                </a:solidFill>
                <a:latin typeface="Arial" pitchFamily="34" charset="0"/>
              </a:rPr>
              <a:t>NIFS</a:t>
            </a:r>
          </a:p>
          <a:p>
            <a:pPr algn="r" eaLnBrk="0" hangingPunct="0">
              <a:spcBef>
                <a:spcPct val="8000"/>
              </a:spcBef>
              <a:spcAft>
                <a:spcPct val="8000"/>
              </a:spcAft>
            </a:pPr>
            <a:r>
              <a:rPr lang="en-US" sz="900">
                <a:solidFill>
                  <a:srgbClr val="FF0000"/>
                </a:solidFill>
                <a:latin typeface="Arial" pitchFamily="34" charset="0"/>
              </a:rPr>
              <a:t>Niigata U</a:t>
            </a:r>
          </a:p>
          <a:p>
            <a:pPr algn="r" eaLnBrk="0" hangingPunct="0">
              <a:spcBef>
                <a:spcPct val="8000"/>
              </a:spcBef>
              <a:spcAft>
                <a:spcPct val="8000"/>
              </a:spcAft>
            </a:pPr>
            <a:r>
              <a:rPr lang="en-US" sz="900">
                <a:solidFill>
                  <a:srgbClr val="FF0000"/>
                </a:solidFill>
                <a:latin typeface="Arial" pitchFamily="34" charset="0"/>
              </a:rPr>
              <a:t>U Tokyo</a:t>
            </a:r>
          </a:p>
          <a:p>
            <a:pPr algn="r" eaLnBrk="0" hangingPunct="0">
              <a:spcBef>
                <a:spcPct val="8000"/>
              </a:spcBef>
              <a:spcAft>
                <a:spcPct val="8000"/>
              </a:spcAft>
            </a:pPr>
            <a:r>
              <a:rPr lang="en-US" sz="900">
                <a:solidFill>
                  <a:srgbClr val="FF0000"/>
                </a:solidFill>
                <a:latin typeface="Arial" pitchFamily="34" charset="0"/>
              </a:rPr>
              <a:t>JAEA</a:t>
            </a:r>
          </a:p>
          <a:p>
            <a:pPr algn="r" eaLnBrk="0" hangingPunct="0">
              <a:spcBef>
                <a:spcPct val="8000"/>
              </a:spcBef>
              <a:spcAft>
                <a:spcPct val="8000"/>
              </a:spcAft>
            </a:pPr>
            <a:r>
              <a:rPr lang="en-US" sz="900">
                <a:solidFill>
                  <a:srgbClr val="FF0000"/>
                </a:solidFill>
                <a:latin typeface="Arial" pitchFamily="34" charset="0"/>
              </a:rPr>
              <a:t>Hebrew U</a:t>
            </a:r>
          </a:p>
          <a:p>
            <a:pPr algn="r" eaLnBrk="0" hangingPunct="0">
              <a:spcBef>
                <a:spcPct val="8000"/>
              </a:spcBef>
              <a:spcAft>
                <a:spcPct val="8000"/>
              </a:spcAft>
            </a:pPr>
            <a:r>
              <a:rPr lang="en-US" sz="900">
                <a:solidFill>
                  <a:srgbClr val="FF0000"/>
                </a:solidFill>
                <a:latin typeface="Arial" pitchFamily="34" charset="0"/>
              </a:rPr>
              <a:t>Ioffe Inst</a:t>
            </a:r>
          </a:p>
          <a:p>
            <a:pPr algn="r" eaLnBrk="0" hangingPunct="0">
              <a:spcBef>
                <a:spcPct val="8000"/>
              </a:spcBef>
              <a:spcAft>
                <a:spcPct val="8000"/>
              </a:spcAft>
            </a:pPr>
            <a:r>
              <a:rPr lang="en-US" sz="900">
                <a:solidFill>
                  <a:srgbClr val="FF0000"/>
                </a:solidFill>
                <a:latin typeface="Arial" pitchFamily="34" charset="0"/>
              </a:rPr>
              <a:t>RRC Kurchatov Inst</a:t>
            </a:r>
          </a:p>
          <a:p>
            <a:pPr algn="r" eaLnBrk="0" hangingPunct="0">
              <a:spcBef>
                <a:spcPct val="8000"/>
              </a:spcBef>
              <a:spcAft>
                <a:spcPct val="8000"/>
              </a:spcAft>
            </a:pPr>
            <a:r>
              <a:rPr lang="en-US" sz="900">
                <a:solidFill>
                  <a:srgbClr val="FF0000"/>
                </a:solidFill>
                <a:latin typeface="Arial" pitchFamily="34" charset="0"/>
              </a:rPr>
              <a:t>TRINITI</a:t>
            </a:r>
          </a:p>
          <a:p>
            <a:pPr algn="r" eaLnBrk="0" hangingPunct="0">
              <a:spcBef>
                <a:spcPct val="8000"/>
              </a:spcBef>
              <a:spcAft>
                <a:spcPct val="8000"/>
              </a:spcAft>
            </a:pPr>
            <a:r>
              <a:rPr lang="en-US" sz="900">
                <a:solidFill>
                  <a:srgbClr val="FF0000"/>
                </a:solidFill>
                <a:latin typeface="Arial" pitchFamily="34" charset="0"/>
              </a:rPr>
              <a:t>KBSI</a:t>
            </a:r>
          </a:p>
          <a:p>
            <a:pPr algn="r" eaLnBrk="0" hangingPunct="0">
              <a:spcBef>
                <a:spcPct val="8000"/>
              </a:spcBef>
              <a:spcAft>
                <a:spcPct val="8000"/>
              </a:spcAft>
            </a:pPr>
            <a:r>
              <a:rPr lang="en-US" sz="900">
                <a:solidFill>
                  <a:srgbClr val="FF0000"/>
                </a:solidFill>
                <a:latin typeface="Arial" pitchFamily="34" charset="0"/>
              </a:rPr>
              <a:t>KAIST</a:t>
            </a:r>
          </a:p>
          <a:p>
            <a:pPr algn="r" eaLnBrk="0" hangingPunct="0">
              <a:spcBef>
                <a:spcPct val="8000"/>
              </a:spcBef>
              <a:spcAft>
                <a:spcPct val="8000"/>
              </a:spcAft>
            </a:pPr>
            <a:r>
              <a:rPr lang="en-US" sz="900">
                <a:solidFill>
                  <a:srgbClr val="FF0000"/>
                </a:solidFill>
                <a:latin typeface="Arial" pitchFamily="34" charset="0"/>
              </a:rPr>
              <a:t>POSTECH</a:t>
            </a:r>
          </a:p>
          <a:p>
            <a:pPr algn="r" eaLnBrk="0" hangingPunct="0">
              <a:spcBef>
                <a:spcPct val="8000"/>
              </a:spcBef>
              <a:spcAft>
                <a:spcPct val="8000"/>
              </a:spcAft>
            </a:pPr>
            <a:r>
              <a:rPr lang="en-US" sz="900">
                <a:solidFill>
                  <a:srgbClr val="FF0000"/>
                </a:solidFill>
                <a:latin typeface="Arial" pitchFamily="34" charset="0"/>
              </a:rPr>
              <a:t>ASIPP</a:t>
            </a:r>
          </a:p>
          <a:p>
            <a:pPr algn="r" eaLnBrk="0" hangingPunct="0">
              <a:spcBef>
                <a:spcPct val="8000"/>
              </a:spcBef>
              <a:spcAft>
                <a:spcPct val="8000"/>
              </a:spcAft>
            </a:pPr>
            <a:r>
              <a:rPr lang="en-US" sz="900">
                <a:solidFill>
                  <a:srgbClr val="FF0000"/>
                </a:solidFill>
                <a:latin typeface="Arial" pitchFamily="34" charset="0"/>
              </a:rPr>
              <a:t>ENEA, Frascati</a:t>
            </a:r>
          </a:p>
          <a:p>
            <a:pPr algn="r" eaLnBrk="0" hangingPunct="0">
              <a:spcBef>
                <a:spcPct val="8000"/>
              </a:spcBef>
              <a:spcAft>
                <a:spcPct val="8000"/>
              </a:spcAft>
            </a:pPr>
            <a:r>
              <a:rPr lang="en-US" sz="900">
                <a:solidFill>
                  <a:srgbClr val="FF0000"/>
                </a:solidFill>
                <a:latin typeface="Arial" pitchFamily="34" charset="0"/>
              </a:rPr>
              <a:t>CEA, Cadarache</a:t>
            </a:r>
          </a:p>
          <a:p>
            <a:pPr algn="r" eaLnBrk="0" hangingPunct="0">
              <a:spcBef>
                <a:spcPct val="8000"/>
              </a:spcBef>
              <a:spcAft>
                <a:spcPct val="8000"/>
              </a:spcAft>
            </a:pPr>
            <a:r>
              <a:rPr lang="en-US" sz="900">
                <a:solidFill>
                  <a:srgbClr val="FF0000"/>
                </a:solidFill>
                <a:latin typeface="Arial" pitchFamily="34" charset="0"/>
              </a:rPr>
              <a:t>IPP, J</a:t>
            </a:r>
            <a:r>
              <a:rPr lang="en-US" sz="900">
                <a:solidFill>
                  <a:srgbClr val="FF0000"/>
                </a:solidFill>
                <a:latin typeface="Arial" pitchFamily="34" charset="0"/>
                <a:cs typeface="Arial" pitchFamily="34" charset="0"/>
              </a:rPr>
              <a:t>ü</a:t>
            </a:r>
            <a:r>
              <a:rPr lang="en-US" sz="900">
                <a:solidFill>
                  <a:srgbClr val="FF0000"/>
                </a:solidFill>
                <a:latin typeface="Arial" pitchFamily="34" charset="0"/>
              </a:rPr>
              <a:t>lich</a:t>
            </a:r>
          </a:p>
          <a:p>
            <a:pPr algn="r" eaLnBrk="0" hangingPunct="0">
              <a:spcBef>
                <a:spcPct val="8000"/>
              </a:spcBef>
              <a:spcAft>
                <a:spcPct val="8000"/>
              </a:spcAft>
            </a:pPr>
            <a:r>
              <a:rPr lang="en-US" sz="900">
                <a:solidFill>
                  <a:srgbClr val="FF0000"/>
                </a:solidFill>
                <a:latin typeface="Arial" pitchFamily="34" charset="0"/>
              </a:rPr>
              <a:t>IPP, Garching</a:t>
            </a:r>
          </a:p>
          <a:p>
            <a:pPr algn="r" eaLnBrk="0" hangingPunct="0">
              <a:spcBef>
                <a:spcPct val="8000"/>
              </a:spcBef>
              <a:spcAft>
                <a:spcPct val="8000"/>
              </a:spcAft>
            </a:pPr>
            <a:r>
              <a:rPr lang="en-US" sz="900">
                <a:solidFill>
                  <a:srgbClr val="FF0000"/>
                </a:solidFill>
                <a:latin typeface="Arial" pitchFamily="34" charset="0"/>
              </a:rPr>
              <a:t>ASCR, Czech Rep</a:t>
            </a:r>
          </a:p>
          <a:p>
            <a:pPr algn="r" eaLnBrk="0" hangingPunct="0">
              <a:spcBef>
                <a:spcPct val="8000"/>
              </a:spcBef>
              <a:spcAft>
                <a:spcPct val="8000"/>
              </a:spcAft>
            </a:pPr>
            <a:r>
              <a:rPr lang="en-US" sz="900">
                <a:solidFill>
                  <a:srgbClr val="FF0000"/>
                </a:solidFill>
                <a:latin typeface="Arial" pitchFamily="34" charset="0"/>
              </a:rPr>
              <a:t>U Quebec</a:t>
            </a:r>
          </a:p>
        </p:txBody>
      </p:sp>
      <p:cxnSp>
        <p:nvCxnSpPr>
          <p:cNvPr id="3123" name="Straight Connector 55"/>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3124" name="Picture 155" descr="nstx_small"/>
          <p:cNvPicPr>
            <a:picLocks noChangeAspect="1" noChangeArrowheads="1"/>
          </p:cNvPicPr>
          <p:nvPr/>
        </p:nvPicPr>
        <p:blipFill>
          <a:blip r:embed="rId6" cstate="print"/>
          <a:srcRect/>
          <a:stretch>
            <a:fillRect/>
          </a:stretch>
        </p:blipFill>
        <p:spPr bwMode="auto">
          <a:xfrm>
            <a:off x="1600200" y="4419600"/>
            <a:ext cx="2027238" cy="2286000"/>
          </a:xfrm>
          <a:prstGeom prst="rect">
            <a:avLst/>
          </a:prstGeom>
          <a:noFill/>
          <a:ln w="9525">
            <a:noFill/>
            <a:miter lim="800000"/>
            <a:headEnd/>
            <a:tailEnd/>
          </a:ln>
        </p:spPr>
      </p:pic>
      <p:cxnSp>
        <p:nvCxnSpPr>
          <p:cNvPr id="3125" name="Straight Connector 56"/>
          <p:cNvCxnSpPr>
            <a:cxnSpLocks noChangeShapeType="1"/>
          </p:cNvCxnSpPr>
          <p:nvPr/>
        </p:nvCxnSpPr>
        <p:spPr bwMode="auto">
          <a:xfrm>
            <a:off x="0" y="0"/>
            <a:ext cx="457200" cy="0"/>
          </a:xfrm>
          <a:prstGeom prst="line">
            <a:avLst/>
          </a:prstGeom>
          <a:noFill/>
          <a:ln w="0" algn="ctr">
            <a:solidFill>
              <a:srgbClr val="FEFFFF"/>
            </a:solidFill>
            <a:round/>
            <a:headEnd/>
            <a:tailEnd/>
          </a:ln>
        </p:spPr>
      </p:cxnSp>
      <p:pic>
        <p:nvPicPr>
          <p:cNvPr id="3126" name="Picture 160" descr="framed_team_picture"/>
          <p:cNvPicPr>
            <a:picLocks noChangeAspect="1" noChangeArrowheads="1"/>
          </p:cNvPicPr>
          <p:nvPr/>
        </p:nvPicPr>
        <p:blipFill>
          <a:blip r:embed="rId7" cstate="print"/>
          <a:srcRect/>
          <a:stretch>
            <a:fillRect/>
          </a:stretch>
        </p:blipFill>
        <p:spPr bwMode="auto">
          <a:xfrm>
            <a:off x="3886200" y="4225925"/>
            <a:ext cx="3357563" cy="2479675"/>
          </a:xfrm>
          <a:prstGeom prst="rect">
            <a:avLst/>
          </a:prstGeom>
          <a:noFill/>
          <a:ln w="9525">
            <a:noFill/>
            <a:miter lim="800000"/>
            <a:headEnd/>
            <a:tailEnd/>
          </a:ln>
        </p:spPr>
      </p:pic>
      <p:cxnSp>
        <p:nvCxnSpPr>
          <p:cNvPr id="3127" name="Straight Connector 57"/>
          <p:cNvCxnSpPr>
            <a:cxnSpLocks noChangeShapeType="1"/>
          </p:cNvCxnSpPr>
          <p:nvPr/>
        </p:nvCxnSpPr>
        <p:spPr bwMode="auto">
          <a:xfrm>
            <a:off x="0" y="0"/>
            <a:ext cx="0" cy="457200"/>
          </a:xfrm>
          <a:prstGeom prst="line">
            <a:avLst/>
          </a:prstGeom>
          <a:noFill/>
          <a:ln w="0" algn="ctr">
            <a:solidFill>
              <a:srgbClr val="FDFFFF"/>
            </a:solidFill>
            <a:round/>
            <a:headEnd/>
            <a:tailEnd/>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R(11-1): Measure fluctuations responsible for </a:t>
            </a:r>
            <a:r>
              <a:rPr lang="en-US" dirty="0" smtClean="0"/>
              <a:t/>
            </a:r>
            <a:br>
              <a:rPr lang="en-US" dirty="0" smtClean="0"/>
            </a:br>
            <a:r>
              <a:rPr lang="en-US" dirty="0" smtClean="0"/>
              <a:t>turbulent </a:t>
            </a:r>
            <a:r>
              <a:rPr lang="en-US" dirty="0" smtClean="0"/>
              <a:t>electron, ion and impurity transport</a:t>
            </a:r>
          </a:p>
        </p:txBody>
      </p:sp>
      <p:sp>
        <p:nvSpPr>
          <p:cNvPr id="11267" name="Content Placeholder 2"/>
          <p:cNvSpPr>
            <a:spLocks noGrp="1"/>
          </p:cNvSpPr>
          <p:nvPr>
            <p:ph idx="1"/>
          </p:nvPr>
        </p:nvSpPr>
        <p:spPr>
          <a:xfrm>
            <a:off x="152400" y="1066800"/>
            <a:ext cx="8763000" cy="5410200"/>
          </a:xfrm>
        </p:spPr>
        <p:txBody>
          <a:bodyPr/>
          <a:lstStyle/>
          <a:p>
            <a:r>
              <a:rPr lang="en-US" sz="2000" dirty="0" smtClean="0"/>
              <a:t>ST thermal transport </a:t>
            </a:r>
            <a:r>
              <a:rPr lang="en-US" sz="2000" dirty="0" err="1" smtClean="0"/>
              <a:t>scalings</a:t>
            </a:r>
            <a:r>
              <a:rPr lang="en-US" sz="2000" dirty="0" smtClean="0"/>
              <a:t> different from those of high-aspect-ratio </a:t>
            </a:r>
            <a:r>
              <a:rPr lang="en-US" sz="2000" dirty="0" err="1" smtClean="0"/>
              <a:t>tokamaks</a:t>
            </a:r>
            <a:r>
              <a:rPr lang="en-US" sz="2000" dirty="0" smtClean="0"/>
              <a:t>. </a:t>
            </a:r>
            <a:r>
              <a:rPr lang="en-US" sz="2000" dirty="0" err="1" smtClean="0"/>
              <a:t>Lithiated</a:t>
            </a:r>
            <a:r>
              <a:rPr lang="en-US" sz="2000" dirty="0" smtClean="0"/>
              <a:t> wall condition can also lead to different </a:t>
            </a:r>
            <a:r>
              <a:rPr lang="en-US" sz="2000" dirty="0" err="1" smtClean="0"/>
              <a:t>scalings</a:t>
            </a:r>
            <a:r>
              <a:rPr lang="en-US" sz="2000" dirty="0" smtClean="0"/>
              <a:t>.</a:t>
            </a:r>
          </a:p>
          <a:p>
            <a:r>
              <a:rPr lang="en-US" sz="2000" dirty="0" smtClean="0"/>
              <a:t>High-k scattering measurements have identified ETG turbulence </a:t>
            </a:r>
          </a:p>
          <a:p>
            <a:r>
              <a:rPr lang="en-US" sz="2000" dirty="0" smtClean="0"/>
              <a:t>However, low-k fluctuations and fast-ion-driven modes, e.g. GAE, may also contribute to electron transport. </a:t>
            </a:r>
          </a:p>
          <a:p>
            <a:r>
              <a:rPr lang="en-US" sz="2000" dirty="0" smtClean="0"/>
              <a:t>Low-k fluctuations may also contribute significantly to momentum, ion thermal, and particle/impurity transport.</a:t>
            </a:r>
          </a:p>
          <a:p>
            <a:r>
              <a:rPr lang="en-US" sz="2000" dirty="0" smtClean="0"/>
              <a:t>Low-k portion of the turbulent density fluctuation spectrum and the radial profile of fast-ion-driven modes will be measured with BES.  Turbulence will also be measured with </a:t>
            </a:r>
            <a:r>
              <a:rPr lang="en-US" sz="2000" dirty="0" err="1" smtClean="0"/>
              <a:t>reflectometer</a:t>
            </a:r>
            <a:r>
              <a:rPr lang="en-US" sz="2000" dirty="0" smtClean="0"/>
              <a:t>, interferometer, and GPI</a:t>
            </a:r>
          </a:p>
          <a:p>
            <a:r>
              <a:rPr lang="en-US" sz="2000" dirty="0" smtClean="0"/>
              <a:t>The k spectrum of the turbulence will be measured and correlated with energy diffusivities inferred from power balance analysis. </a:t>
            </a:r>
          </a:p>
          <a:p>
            <a:r>
              <a:rPr lang="en-US" sz="2000" dirty="0" smtClean="0"/>
              <a:t>Experiments on particle transport will use gas puffs coupled with density measurements and low-k to high-k turbulence measurements. </a:t>
            </a:r>
          </a:p>
          <a:p>
            <a:r>
              <a:rPr lang="en-US" sz="2000" dirty="0" smtClean="0"/>
              <a:t>Impurity transport will use impurity puff and edge </a:t>
            </a:r>
            <a:r>
              <a:rPr lang="en-US" sz="2000" dirty="0" smtClean="0"/>
              <a:t>SXR</a:t>
            </a:r>
          </a:p>
          <a:p>
            <a:r>
              <a:rPr lang="en-US" sz="2000" dirty="0" smtClean="0">
                <a:solidFill>
                  <a:srgbClr val="FF0000"/>
                </a:solidFill>
              </a:rPr>
              <a:t>Results will form comprehensive dataset for R(12-1) and FY12 JRT</a:t>
            </a:r>
            <a:endParaRPr lang="en-US" sz="2000" dirty="0" smtClean="0">
              <a:solidFill>
                <a:srgbClr val="FF0000"/>
              </a:solidFill>
            </a:endParaRPr>
          </a:p>
          <a:p>
            <a:endParaRPr lang="en-US" sz="2000" dirty="0" smtClean="0"/>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10</a:t>
            </a:fld>
            <a:endParaRPr lang="en-US" i="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200" smtClean="0"/>
              <a:t>R(11-2): Assess impact of increased aspect ratio on ST stability</a:t>
            </a:r>
          </a:p>
        </p:txBody>
      </p:sp>
      <p:sp>
        <p:nvSpPr>
          <p:cNvPr id="12291" name="Content Placeholder 2"/>
          <p:cNvSpPr>
            <a:spLocks noGrp="1"/>
          </p:cNvSpPr>
          <p:nvPr>
            <p:ph idx="1"/>
          </p:nvPr>
        </p:nvSpPr>
        <p:spPr>
          <a:xfrm>
            <a:off x="76200" y="914400"/>
            <a:ext cx="9067800" cy="5715000"/>
          </a:xfrm>
        </p:spPr>
        <p:txBody>
          <a:bodyPr/>
          <a:lstStyle/>
          <a:p>
            <a:r>
              <a:rPr lang="en-US" sz="2000" dirty="0" smtClean="0"/>
              <a:t>Next-step ST designs commonly assume high elongation (</a:t>
            </a:r>
            <a:r>
              <a:rPr lang="en-US" sz="2000" dirty="0" smtClean="0">
                <a:latin typeface="Symbol" pitchFamily="18" charset="2"/>
              </a:rPr>
              <a:t>k</a:t>
            </a:r>
            <a:r>
              <a:rPr lang="en-US" sz="2000" dirty="0" smtClean="0"/>
              <a:t> = 3-3.5)  and aspect ratios above A=1.65.</a:t>
            </a:r>
          </a:p>
          <a:p>
            <a:r>
              <a:rPr lang="en-US" sz="2000" dirty="0" smtClean="0"/>
              <a:t>The combination of increased aspect ratio and higher elongation is projected to increase vertical instability </a:t>
            </a:r>
            <a:r>
              <a:rPr lang="en-US" sz="2000" dirty="0" smtClean="0"/>
              <a:t>growth and reduce </a:t>
            </a:r>
            <a:r>
              <a:rPr lang="en-US" sz="2000" dirty="0" err="1" smtClean="0">
                <a:latin typeface="Symbol" pitchFamily="18" charset="2"/>
              </a:rPr>
              <a:t>b</a:t>
            </a:r>
            <a:r>
              <a:rPr lang="en-US" sz="2000" baseline="-25000" dirty="0" err="1" smtClean="0"/>
              <a:t>N</a:t>
            </a:r>
            <a:r>
              <a:rPr lang="en-US" sz="2000" dirty="0" smtClean="0"/>
              <a:t> limits</a:t>
            </a:r>
            <a:endParaRPr lang="en-US" sz="2000" dirty="0" smtClean="0"/>
          </a:p>
          <a:p>
            <a:r>
              <a:rPr lang="en-US" sz="2000" dirty="0" smtClean="0"/>
              <a:t>Plasma scenarios previously developed in NSTX will be extended to plasma geometries </a:t>
            </a:r>
            <a:r>
              <a:rPr lang="en-US" sz="2000" dirty="0" smtClean="0"/>
              <a:t>(including </a:t>
            </a:r>
            <a:r>
              <a:rPr lang="en-US" sz="2000" dirty="0" err="1" smtClean="0"/>
              <a:t>squareness</a:t>
            </a:r>
            <a:r>
              <a:rPr lang="en-US" sz="2000" dirty="0" smtClean="0"/>
              <a:t>) much </a:t>
            </a:r>
            <a:r>
              <a:rPr lang="en-US" sz="2000" dirty="0" smtClean="0"/>
              <a:t>closer to those of the Upgrade and next-steps and the stability properties systematically explored.  </a:t>
            </a:r>
          </a:p>
          <a:p>
            <a:r>
              <a:rPr lang="en-US" sz="2000" dirty="0" smtClean="0"/>
              <a:t>The maximum sustainable </a:t>
            </a:r>
            <a:r>
              <a:rPr lang="en-US" sz="2000" dirty="0" err="1" smtClean="0">
                <a:latin typeface="Symbol" pitchFamily="18" charset="2"/>
                <a:ea typeface="Symbol" pitchFamily="18" charset="2"/>
                <a:cs typeface="Symbol" pitchFamily="18" charset="2"/>
              </a:rPr>
              <a:t>b</a:t>
            </a:r>
            <a:r>
              <a:rPr lang="en-US" sz="2000" baseline="-25000" dirty="0" err="1" smtClean="0"/>
              <a:t>N</a:t>
            </a:r>
            <a:r>
              <a:rPr lang="en-US" sz="2000" dirty="0" smtClean="0"/>
              <a:t> will be determined versus aspect ratio and (high) elongation and compared to ideal stability theory </a:t>
            </a:r>
            <a:r>
              <a:rPr lang="en-US" sz="2000" dirty="0" smtClean="0"/>
              <a:t>and simulation</a:t>
            </a:r>
            <a:endParaRPr lang="en-US" sz="2000" dirty="0" smtClean="0"/>
          </a:p>
          <a:p>
            <a:r>
              <a:rPr lang="en-US" sz="2000" dirty="0" smtClean="0"/>
              <a:t>Both passive and actively-controlled RWM stability will be assessed both  experimentally and theoretically using codes such as VALEN and MISK, and the viability of previously developed control techniques will be tested. </a:t>
            </a:r>
          </a:p>
          <a:p>
            <a:r>
              <a:rPr lang="en-US" sz="2000" dirty="0" smtClean="0"/>
              <a:t>The vertical stability margin will also be determined, and vertical motion detection and control improvements will be implemented.  </a:t>
            </a:r>
            <a:endParaRPr lang="en-US" sz="2000" dirty="0" smtClean="0"/>
          </a:p>
          <a:p>
            <a:r>
              <a:rPr lang="en-US" sz="2000" dirty="0" smtClean="0"/>
              <a:t>Edge NTV rotation damping is also expected to vary with aspect ratio and will be investigated and compared to existing NTV theory and modeling.  </a:t>
            </a:r>
            <a:endParaRPr lang="en-US" sz="2000" dirty="0" smtClean="0"/>
          </a:p>
          <a:p>
            <a:r>
              <a:rPr lang="en-US" sz="2000" dirty="0" smtClean="0">
                <a:solidFill>
                  <a:srgbClr val="FF0000"/>
                </a:solidFill>
              </a:rPr>
              <a:t>Results will guide MHD control improvements for Upgrade, next-steps  </a:t>
            </a:r>
            <a:endParaRPr lang="en-US" sz="2000" dirty="0" smtClean="0">
              <a:solidFill>
                <a:srgbClr val="FF0000"/>
              </a:solidFill>
            </a:endParaRPr>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11</a:t>
            </a:fld>
            <a:endParaRPr lang="en-US" i="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R(11-3):  Assess very high flux expansion divertor operation</a:t>
            </a:r>
          </a:p>
        </p:txBody>
      </p:sp>
      <p:sp>
        <p:nvSpPr>
          <p:cNvPr id="13315" name="Content Placeholder 2"/>
          <p:cNvSpPr>
            <a:spLocks noGrp="1"/>
          </p:cNvSpPr>
          <p:nvPr>
            <p:ph idx="1"/>
          </p:nvPr>
        </p:nvSpPr>
        <p:spPr>
          <a:xfrm>
            <a:off x="76200" y="990600"/>
            <a:ext cx="9067800" cy="5410200"/>
          </a:xfrm>
        </p:spPr>
        <p:txBody>
          <a:bodyPr/>
          <a:lstStyle/>
          <a:p>
            <a:pPr marL="233363" indent="-233363"/>
            <a:r>
              <a:rPr lang="en-US" sz="2000" dirty="0" smtClean="0"/>
              <a:t>The exploration of high flux expansion </a:t>
            </a:r>
            <a:r>
              <a:rPr lang="en-US" sz="2000" dirty="0" err="1" smtClean="0"/>
              <a:t>divertors</a:t>
            </a:r>
            <a:r>
              <a:rPr lang="en-US" sz="2000" dirty="0" smtClean="0"/>
              <a:t> for mitigation of high power exhaust is important for NSTX-Upgrade, proposed ST and AT-based fusion nuclear science facilities and for Demo. </a:t>
            </a:r>
          </a:p>
          <a:p>
            <a:pPr marL="233363" indent="-233363"/>
            <a:r>
              <a:rPr lang="en-US" sz="2000" dirty="0" smtClean="0"/>
              <a:t>In this milestone, high flux expansion </a:t>
            </a:r>
            <a:r>
              <a:rPr lang="en-US" sz="2000" dirty="0" err="1" smtClean="0"/>
              <a:t>divertor</a:t>
            </a:r>
            <a:r>
              <a:rPr lang="en-US" sz="2000" dirty="0" smtClean="0"/>
              <a:t> concepts, e.g. the “snowflake” and “x-</a:t>
            </a:r>
            <a:r>
              <a:rPr lang="en-US" sz="2000" dirty="0" err="1" smtClean="0"/>
              <a:t>divertor</a:t>
            </a:r>
            <a:r>
              <a:rPr lang="en-US" sz="2000" dirty="0" smtClean="0"/>
              <a:t>” configurations, will be assessed. </a:t>
            </a:r>
          </a:p>
          <a:p>
            <a:pPr marL="233363" indent="-233363"/>
            <a:r>
              <a:rPr lang="en-US" sz="2000" dirty="0" smtClean="0"/>
              <a:t>The magnetic control, </a:t>
            </a:r>
            <a:r>
              <a:rPr lang="en-US" sz="2000" dirty="0" err="1" smtClean="0"/>
              <a:t>divertor</a:t>
            </a:r>
            <a:r>
              <a:rPr lang="en-US" sz="2000" dirty="0" smtClean="0"/>
              <a:t> heat flux handling and power accountability, pumping with lithium coatings, impurity production, turbulence, and their trends with engineering parameters will be studied in these configurations. </a:t>
            </a:r>
          </a:p>
          <a:p>
            <a:pPr marL="233363" indent="-233363"/>
            <a:r>
              <a:rPr lang="en-US" sz="2000" dirty="0" smtClean="0"/>
              <a:t>Potential benefits of combining high flux expansion </a:t>
            </a:r>
            <a:r>
              <a:rPr lang="en-US" sz="2000" dirty="0" err="1" smtClean="0"/>
              <a:t>divertors</a:t>
            </a:r>
            <a:r>
              <a:rPr lang="en-US" sz="2000" dirty="0" smtClean="0"/>
              <a:t> with gas-seeded </a:t>
            </a:r>
            <a:r>
              <a:rPr lang="en-US" sz="2000" dirty="0" err="1" smtClean="0"/>
              <a:t>radiative</a:t>
            </a:r>
            <a:r>
              <a:rPr lang="en-US" sz="2000" dirty="0" smtClean="0"/>
              <a:t> techniques and ion pumping by lithium will be explored.</a:t>
            </a:r>
          </a:p>
          <a:p>
            <a:pPr marL="233363" indent="-233363"/>
            <a:r>
              <a:rPr lang="en-US" sz="2000" dirty="0" smtClean="0"/>
              <a:t>Two dimensional fluid codes, e.g. UEDGE, will be employed to study </a:t>
            </a:r>
            <a:r>
              <a:rPr lang="en-US" sz="2000" dirty="0" err="1" smtClean="0"/>
              <a:t>divertor</a:t>
            </a:r>
            <a:r>
              <a:rPr lang="en-US" sz="2000" dirty="0" smtClean="0"/>
              <a:t> heat and particle transport and impurity radiation distribution.</a:t>
            </a:r>
          </a:p>
          <a:p>
            <a:pPr marL="233363" indent="-233363"/>
            <a:r>
              <a:rPr lang="en-US" sz="2000" dirty="0" smtClean="0"/>
              <a:t>H-mode pedestal stability, ELM characterization, </a:t>
            </a:r>
            <a:r>
              <a:rPr lang="en-US" sz="2000" dirty="0" smtClean="0"/>
              <a:t>edge </a:t>
            </a:r>
            <a:r>
              <a:rPr lang="en-US" sz="2000" dirty="0" smtClean="0"/>
              <a:t>transport and turbulence will also be studied </a:t>
            </a:r>
            <a:r>
              <a:rPr lang="en-US" sz="2000" dirty="0" smtClean="0"/>
              <a:t>and </a:t>
            </a:r>
            <a:r>
              <a:rPr lang="en-US" sz="2000" dirty="0" smtClean="0"/>
              <a:t>modeled with pedestal MHD stability codes, e.g., ELITE, and transport codes, e.g. TRANSP and MIST</a:t>
            </a:r>
            <a:r>
              <a:rPr lang="en-US" sz="2000" dirty="0" smtClean="0"/>
              <a:t>.</a:t>
            </a:r>
          </a:p>
          <a:p>
            <a:pPr marL="233363" indent="-233363"/>
            <a:r>
              <a:rPr lang="en-US" sz="2000" dirty="0" smtClean="0">
                <a:solidFill>
                  <a:srgbClr val="FF0000"/>
                </a:solidFill>
              </a:rPr>
              <a:t>Informs PFC requirements for NSTX Upgrade high-heat-flux 2MA plasmas</a:t>
            </a:r>
            <a:endParaRPr lang="en-US" sz="2000" dirty="0" smtClean="0">
              <a:solidFill>
                <a:srgbClr val="FF0000"/>
              </a:solidFill>
            </a:endParaRPr>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12</a:t>
            </a:fld>
            <a:endParaRPr lang="en-US" i="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R(11-4): H-mode pedestal transport </a:t>
            </a:r>
            <a:br>
              <a:rPr lang="en-US" smtClean="0"/>
            </a:br>
            <a:r>
              <a:rPr lang="en-US" smtClean="0"/>
              <a:t>and turbulence response to 3D fields</a:t>
            </a:r>
          </a:p>
        </p:txBody>
      </p:sp>
      <p:sp>
        <p:nvSpPr>
          <p:cNvPr id="14339" name="Content Placeholder 2"/>
          <p:cNvSpPr>
            <a:spLocks noGrp="1"/>
          </p:cNvSpPr>
          <p:nvPr>
            <p:ph idx="1"/>
          </p:nvPr>
        </p:nvSpPr>
        <p:spPr>
          <a:xfrm>
            <a:off x="76200" y="914400"/>
            <a:ext cx="8991600" cy="5638800"/>
          </a:xfrm>
        </p:spPr>
        <p:txBody>
          <a:bodyPr/>
          <a:lstStyle/>
          <a:p>
            <a:pPr marL="233363" indent="-233363"/>
            <a:r>
              <a:rPr lang="en-US" sz="2000" dirty="0" smtClean="0"/>
              <a:t>The use of three-dimensional (3D) magnetic fields is proposed to control the H-mode pedestal to suppress ELMs in ITER.  However, the mechanisms for particle and thermal transport modification by 3D fields are not understood.</a:t>
            </a:r>
          </a:p>
          <a:p>
            <a:pPr marL="233363" indent="-233363"/>
            <a:r>
              <a:rPr lang="en-US" sz="2000" dirty="0" smtClean="0"/>
              <a:t>The mechanisms for ELM triggering as observed on NSTX are also not well understood.  But, as observed on other experiments, the plasma response to the 3D fields in NSTX </a:t>
            </a:r>
            <a:r>
              <a:rPr lang="en-US" sz="2000" dirty="0" smtClean="0"/>
              <a:t>has recently been found to be </a:t>
            </a:r>
            <a:r>
              <a:rPr lang="en-US" sz="2000" dirty="0" smtClean="0"/>
              <a:t>sensitive to the edge q value (</a:t>
            </a:r>
            <a:r>
              <a:rPr lang="en-US" sz="2000" dirty="0" smtClean="0"/>
              <a:t>NSTX </a:t>
            </a:r>
            <a:r>
              <a:rPr lang="en-US" sz="2000" dirty="0" smtClean="0"/>
              <a:t>exhibits a “resonant” behavior in </a:t>
            </a:r>
            <a:r>
              <a:rPr lang="en-US" sz="2000" dirty="0" smtClean="0"/>
              <a:t>q</a:t>
            </a:r>
            <a:r>
              <a:rPr lang="en-US" sz="2000" baseline="-25000" dirty="0" smtClean="0"/>
              <a:t>95</a:t>
            </a:r>
            <a:r>
              <a:rPr lang="en-US" sz="2000" dirty="0" smtClean="0"/>
              <a:t> ) for </a:t>
            </a:r>
            <a:r>
              <a:rPr lang="en-US" sz="2000" dirty="0" smtClean="0"/>
              <a:t>ELM triggering. </a:t>
            </a:r>
          </a:p>
          <a:p>
            <a:pPr marL="233363" indent="-233363"/>
            <a:r>
              <a:rPr lang="en-US" sz="2000" dirty="0" smtClean="0"/>
              <a:t>To better understand these findings, this milestone will explore possible mechanisms for modifying </a:t>
            </a:r>
            <a:r>
              <a:rPr lang="en-US" sz="2000" dirty="0" smtClean="0"/>
              <a:t>transport</a:t>
            </a:r>
            <a:r>
              <a:rPr lang="en-US" sz="2000" dirty="0" smtClean="0"/>
              <a:t>, such as zonal flow damping, </a:t>
            </a:r>
            <a:r>
              <a:rPr lang="en-US" sz="2000" dirty="0" err="1" smtClean="0"/>
              <a:t>stochasticity</a:t>
            </a:r>
            <a:r>
              <a:rPr lang="en-US" sz="2000" dirty="0" smtClean="0"/>
              <a:t>-induced </a:t>
            </a:r>
            <a:r>
              <a:rPr lang="en-US" sz="2000" dirty="0" err="1" smtClean="0"/>
              <a:t>ExB</a:t>
            </a:r>
            <a:r>
              <a:rPr lang="en-US" sz="2000" dirty="0" smtClean="0"/>
              <a:t> convective transport, </a:t>
            </a:r>
            <a:r>
              <a:rPr lang="en-US" sz="2000" dirty="0" smtClean="0"/>
              <a:t>banana diffusion/ripple </a:t>
            </a:r>
            <a:r>
              <a:rPr lang="en-US" sz="2000" dirty="0" smtClean="0"/>
              <a:t>loss.</a:t>
            </a:r>
          </a:p>
          <a:p>
            <a:pPr marL="233363" indent="-233363"/>
            <a:r>
              <a:rPr lang="en-US" sz="2000" dirty="0" smtClean="0"/>
              <a:t>Pedestal turbulence trends as a function of applied field will be measured with BES, high-k scattering, and gas-puff imaging.  </a:t>
            </a:r>
          </a:p>
          <a:p>
            <a:pPr marL="233363" indent="-233363"/>
            <a:r>
              <a:rPr lang="en-US" sz="2000" dirty="0" smtClean="0"/>
              <a:t>Edge particle transport will be measured using improved Thomson scattering, impurity injection, and edge SXR.  </a:t>
            </a:r>
          </a:p>
          <a:p>
            <a:pPr marL="233363" indent="-233363"/>
            <a:r>
              <a:rPr lang="en-US" sz="2000" dirty="0" smtClean="0"/>
              <a:t>More flexible field control enabled by the 2</a:t>
            </a:r>
            <a:r>
              <a:rPr lang="en-US" sz="2000" baseline="30000" dirty="0" smtClean="0"/>
              <a:t>nd</a:t>
            </a:r>
            <a:r>
              <a:rPr lang="en-US" sz="2000" dirty="0" smtClean="0"/>
              <a:t> SPA (if available) will be used to vary the applied 3D field spectrum. </a:t>
            </a:r>
            <a:endParaRPr lang="en-US" sz="2000" dirty="0" smtClean="0"/>
          </a:p>
          <a:p>
            <a:pPr marL="233363" indent="-233363"/>
            <a:r>
              <a:rPr lang="en-US" sz="2000" dirty="0" smtClean="0">
                <a:solidFill>
                  <a:srgbClr val="FF0000"/>
                </a:solidFill>
              </a:rPr>
              <a:t>Potentially high impact for ITER if any clear trends are observed </a:t>
            </a:r>
            <a:endParaRPr lang="en-US" sz="2000" dirty="0" smtClean="0">
              <a:solidFill>
                <a:srgbClr val="FF0000"/>
              </a:solidFill>
            </a:endParaRPr>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13</a:t>
            </a:fld>
            <a:endParaRPr lang="en-US" i="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FY12 Milestones</a:t>
            </a:r>
          </a:p>
        </p:txBody>
      </p:sp>
      <p:sp>
        <p:nvSpPr>
          <p:cNvPr id="15363" name="Content Placeholder 2"/>
          <p:cNvSpPr>
            <a:spLocks noGrp="1"/>
          </p:cNvSpPr>
          <p:nvPr>
            <p:ph idx="1"/>
          </p:nvPr>
        </p:nvSpPr>
        <p:spPr/>
        <p:txBody>
          <a:bodyPr/>
          <a:lstStyle/>
          <a:p>
            <a:endParaRPr lang="en-US" smtClean="0"/>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14</a:t>
            </a:fld>
            <a:endParaRPr lang="en-US" i="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R(12-1): Enhance understanding of turbulent transport by comparing theory and simulation to measured fluctuations</a:t>
            </a:r>
          </a:p>
        </p:txBody>
      </p:sp>
      <p:sp>
        <p:nvSpPr>
          <p:cNvPr id="16387" name="Content Placeholder 2"/>
          <p:cNvSpPr>
            <a:spLocks noGrp="1"/>
          </p:cNvSpPr>
          <p:nvPr>
            <p:ph idx="1"/>
          </p:nvPr>
        </p:nvSpPr>
        <p:spPr>
          <a:xfrm>
            <a:off x="152400" y="990600"/>
            <a:ext cx="8763000" cy="5486400"/>
          </a:xfrm>
        </p:spPr>
        <p:txBody>
          <a:bodyPr/>
          <a:lstStyle/>
          <a:p>
            <a:r>
              <a:rPr lang="en-US" sz="2000" dirty="0" smtClean="0"/>
              <a:t>Low- and high-k turbulence measurements will be compared with linear and non-linear instability calculations to better understand the importance of various turbulence-driven transport mechanisms over a broad range of operating space and plasma conditions</a:t>
            </a:r>
          </a:p>
          <a:p>
            <a:r>
              <a:rPr lang="en-US" sz="2000" dirty="0" smtClean="0"/>
              <a:t>Tools will include </a:t>
            </a:r>
            <a:r>
              <a:rPr lang="en-US" sz="2000" dirty="0" err="1" smtClean="0"/>
              <a:t>aset</a:t>
            </a:r>
            <a:r>
              <a:rPr lang="en-US" sz="2000" dirty="0" smtClean="0"/>
              <a:t> of benchmarked simulation codes such as GYRO, GTS, GS2, GTC-NEO </a:t>
            </a:r>
          </a:p>
          <a:p>
            <a:r>
              <a:rPr lang="en-US" sz="2000" dirty="0" smtClean="0"/>
              <a:t>Synthetic diagnostics that simulate NSTX measurements will be developed and built into these modern, high-performance simulation codes in order to identify the micro-instabilities responsible for the observed turbulence through direct experiment-simulation comparisons of the fluctuating quantities and their spectral and spatial characteristics.</a:t>
            </a:r>
          </a:p>
          <a:p>
            <a:r>
              <a:rPr lang="en-US" sz="2000" dirty="0" smtClean="0">
                <a:solidFill>
                  <a:srgbClr val="FF0000"/>
                </a:solidFill>
              </a:rPr>
              <a:t>Improved physics insight of how these instabilities affect electron and ion thermal transport in the ST is highly desirable to reduce the uncertainty of extrapolation to next-step STs. </a:t>
            </a:r>
          </a:p>
          <a:p>
            <a:r>
              <a:rPr lang="en-US" sz="2000" dirty="0" smtClean="0">
                <a:solidFill>
                  <a:srgbClr val="FF0000"/>
                </a:solidFill>
              </a:rPr>
              <a:t>This research also contributes broadly to a fundamental understanding of momentum and particle/impurity transport.</a:t>
            </a:r>
          </a:p>
          <a:p>
            <a:endParaRPr lang="en-US" sz="2000" dirty="0" smtClean="0"/>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15</a:t>
            </a:fld>
            <a:endParaRPr lang="en-US" i="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R(12-2):  Assess the relationship between </a:t>
            </a:r>
            <a:r>
              <a:rPr lang="en-US" dirty="0" err="1" smtClean="0"/>
              <a:t>lithiated</a:t>
            </a:r>
            <a:r>
              <a:rPr lang="en-US" dirty="0" smtClean="0"/>
              <a:t> </a:t>
            </a:r>
            <a:r>
              <a:rPr lang="en-US" dirty="0" smtClean="0"/>
              <a:t/>
            </a:r>
            <a:br>
              <a:rPr lang="en-US" dirty="0" smtClean="0"/>
            </a:br>
            <a:r>
              <a:rPr lang="en-US" dirty="0" smtClean="0"/>
              <a:t>surface </a:t>
            </a:r>
            <a:r>
              <a:rPr lang="en-US" dirty="0" smtClean="0"/>
              <a:t>conditions and edge and core plasma conditions</a:t>
            </a:r>
          </a:p>
        </p:txBody>
      </p:sp>
      <p:sp>
        <p:nvSpPr>
          <p:cNvPr id="17411" name="Content Placeholder 2"/>
          <p:cNvSpPr>
            <a:spLocks noGrp="1"/>
          </p:cNvSpPr>
          <p:nvPr>
            <p:ph idx="1"/>
          </p:nvPr>
        </p:nvSpPr>
        <p:spPr>
          <a:xfrm>
            <a:off x="0" y="990600"/>
            <a:ext cx="9144000" cy="5562600"/>
          </a:xfrm>
        </p:spPr>
        <p:txBody>
          <a:bodyPr/>
          <a:lstStyle/>
          <a:p>
            <a:pPr marL="233363" indent="-233363"/>
            <a:r>
              <a:rPr lang="en-US" sz="2000" dirty="0" smtClean="0"/>
              <a:t>On NSTX, coating the </a:t>
            </a:r>
            <a:r>
              <a:rPr lang="en-US" sz="2000" dirty="0" err="1" smtClean="0"/>
              <a:t>divertor</a:t>
            </a:r>
            <a:r>
              <a:rPr lang="en-US" sz="2000" dirty="0" smtClean="0"/>
              <a:t> carbon PFCs with evaporated lithium has resulted in transient particle pumping, increased energy confinement, and suppression of edge localized modes (ELMs). </a:t>
            </a:r>
          </a:p>
          <a:p>
            <a:pPr marL="233363" indent="-233363"/>
            <a:r>
              <a:rPr lang="en-US" sz="2000" dirty="0" smtClean="0"/>
              <a:t>To attempt to extend the duration of particle pumping, a liquid lithium </a:t>
            </a:r>
            <a:r>
              <a:rPr lang="en-US" sz="2000" dirty="0" err="1" smtClean="0"/>
              <a:t>divertor</a:t>
            </a:r>
            <a:r>
              <a:rPr lang="en-US" sz="2000" dirty="0" smtClean="0"/>
              <a:t> (LLD) was installed and commissioned in FY2010. </a:t>
            </a:r>
          </a:p>
          <a:p>
            <a:pPr marL="233363" indent="-233363"/>
            <a:r>
              <a:rPr lang="en-US" sz="2000" dirty="0" smtClean="0"/>
              <a:t>Deuterium pumping will be studied as a function of LLD temperature and </a:t>
            </a:r>
            <a:r>
              <a:rPr lang="en-US" sz="2000" dirty="0" err="1" smtClean="0"/>
              <a:t>divertor</a:t>
            </a:r>
            <a:r>
              <a:rPr lang="en-US" sz="2000" dirty="0" smtClean="0"/>
              <a:t> electron density and temperature, strike-point location, and flux expansion. These measurements will be compared to retention models.  </a:t>
            </a:r>
          </a:p>
          <a:p>
            <a:pPr marL="233363" indent="-233363"/>
            <a:r>
              <a:rPr lang="en-US" sz="2000" dirty="0" smtClean="0"/>
              <a:t>An in-situ materials analysis particle probe (MAPP) situated near the LLD will provide data on surface composition in the outer </a:t>
            </a:r>
            <a:r>
              <a:rPr lang="en-US" sz="2000" dirty="0" err="1" smtClean="0"/>
              <a:t>divertor</a:t>
            </a:r>
            <a:r>
              <a:rPr lang="en-US" sz="2000" dirty="0" smtClean="0"/>
              <a:t> region under various plasma conditions. </a:t>
            </a:r>
          </a:p>
          <a:p>
            <a:pPr marL="233363" indent="-233363"/>
            <a:r>
              <a:rPr lang="en-US" sz="2000" dirty="0" smtClean="0"/>
              <a:t>The temperature evolution of the LLD surface will be measured to determine its heat transfer properties and allowable peak flux, and to relate the LLD surface temperature to the influx of lithium and </a:t>
            </a:r>
            <a:r>
              <a:rPr lang="en-US" sz="2000" dirty="0" err="1" smtClean="0"/>
              <a:t>hydrogenic</a:t>
            </a:r>
            <a:r>
              <a:rPr lang="en-US" sz="2000" dirty="0" smtClean="0"/>
              <a:t> species. </a:t>
            </a:r>
          </a:p>
          <a:p>
            <a:pPr marL="233363" indent="-233363"/>
            <a:r>
              <a:rPr lang="en-US" sz="2000" dirty="0" smtClean="0"/>
              <a:t>Finally, lithium transport from the plasma edge to the core will be measured. </a:t>
            </a:r>
            <a:endParaRPr lang="en-US" sz="2000" dirty="0" smtClean="0"/>
          </a:p>
          <a:p>
            <a:pPr marL="233363" indent="-233363"/>
            <a:r>
              <a:rPr lang="en-US" sz="2000" dirty="0" smtClean="0">
                <a:solidFill>
                  <a:srgbClr val="FF0000"/>
                </a:solidFill>
              </a:rPr>
              <a:t>Improves understanding of Li PFCs, informs Upgrade particle control plans </a:t>
            </a:r>
            <a:endParaRPr lang="en-US" sz="2000" dirty="0" smtClean="0">
              <a:solidFill>
                <a:srgbClr val="FF0000"/>
              </a:solidFill>
            </a:endParaRPr>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16</a:t>
            </a:fld>
            <a:endParaRPr lang="en-US" i="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lang="en-US" i="0" smtClean="0">
              <a:latin typeface="Arial" pitchFamily="34" charset="0"/>
              <a:ea typeface="ＭＳ Ｐゴシック"/>
              <a:cs typeface="ＭＳ Ｐゴシック"/>
            </a:endParaRPr>
          </a:p>
        </p:txBody>
      </p:sp>
      <p:sp>
        <p:nvSpPr>
          <p:cNvPr id="18435" name="Rectangle 2"/>
          <p:cNvSpPr>
            <a:spLocks noGrp="1" noChangeArrowheads="1"/>
          </p:cNvSpPr>
          <p:nvPr>
            <p:ph type="title"/>
          </p:nvPr>
        </p:nvSpPr>
        <p:spPr/>
        <p:txBody>
          <a:bodyPr/>
          <a:lstStyle/>
          <a:p>
            <a:pPr marL="117475" indent="-117475"/>
            <a:r>
              <a:rPr lang="en-US" smtClean="0"/>
              <a:t>R(12-3):  Assess confinement, heating, </a:t>
            </a:r>
            <a:br>
              <a:rPr lang="en-US" smtClean="0"/>
            </a:br>
            <a:r>
              <a:rPr lang="en-US" smtClean="0"/>
              <a:t>and ramp-up of CHI start-up plasmas</a:t>
            </a:r>
          </a:p>
        </p:txBody>
      </p:sp>
      <p:sp>
        <p:nvSpPr>
          <p:cNvPr id="18436" name="Rectangle 3"/>
          <p:cNvSpPr>
            <a:spLocks noGrp="1" noChangeArrowheads="1"/>
          </p:cNvSpPr>
          <p:nvPr>
            <p:ph type="body" idx="1"/>
          </p:nvPr>
        </p:nvSpPr>
        <p:spPr>
          <a:xfrm>
            <a:off x="0" y="914400"/>
            <a:ext cx="9144000" cy="5715000"/>
          </a:xfrm>
        </p:spPr>
        <p:txBody>
          <a:bodyPr/>
          <a:lstStyle/>
          <a:p>
            <a:pPr marL="174625" indent="-174625"/>
            <a:r>
              <a:rPr lang="en-US" sz="2000" dirty="0" smtClean="0"/>
              <a:t>Elimination of the OH solenoid is essential for ST-based nuclear fusion applications, and would reduce the cost/complexity of all </a:t>
            </a:r>
            <a:r>
              <a:rPr lang="en-US" sz="2000" dirty="0" err="1" smtClean="0"/>
              <a:t>tokamak</a:t>
            </a:r>
            <a:r>
              <a:rPr lang="en-US" sz="2000" dirty="0" smtClean="0"/>
              <a:t> reactors.</a:t>
            </a:r>
          </a:p>
          <a:p>
            <a:pPr marL="174625" indent="-174625"/>
            <a:r>
              <a:rPr lang="en-US" sz="2000" dirty="0" smtClean="0"/>
              <a:t>Understanding CHI plasma confinement is important for projecting non-inductive start-up and ramp-up efficiency to next-steps.  </a:t>
            </a:r>
          </a:p>
          <a:p>
            <a:pPr marL="174625" indent="-174625"/>
            <a:r>
              <a:rPr lang="en-US" sz="2000" dirty="0" smtClean="0"/>
              <a:t>CHI initiated plasmas have been successfully coupled to induction and NBI-heated </a:t>
            </a:r>
            <a:r>
              <a:rPr lang="en-US" sz="2000" dirty="0" smtClean="0"/>
              <a:t>H-mode. </a:t>
            </a:r>
            <a:r>
              <a:rPr lang="en-US" sz="2000" dirty="0" smtClean="0"/>
              <a:t>CHI start-up c</a:t>
            </a:r>
            <a:r>
              <a:rPr lang="en-US" sz="2000" dirty="0" smtClean="0"/>
              <a:t>onfinement has </a:t>
            </a:r>
            <a:r>
              <a:rPr lang="en-US" sz="2000" dirty="0" smtClean="0"/>
              <a:t>not been characterized. </a:t>
            </a:r>
          </a:p>
          <a:p>
            <a:pPr marL="174625" indent="-174625"/>
            <a:r>
              <a:rPr lang="en-US" sz="2000" dirty="0" smtClean="0"/>
              <a:t>HHFW and recently NBI heating of low-current </a:t>
            </a:r>
            <a:r>
              <a:rPr lang="en-US" sz="2000" dirty="0" err="1" smtClean="0"/>
              <a:t>ohmic</a:t>
            </a:r>
            <a:r>
              <a:rPr lang="en-US" sz="2000" dirty="0" smtClean="0"/>
              <a:t> targets was demonstrated in 2008 and 2010 and will be further developed in FY2011-12.  </a:t>
            </a:r>
          </a:p>
          <a:p>
            <a:pPr marL="174625" indent="-174625"/>
            <a:r>
              <a:rPr lang="en-US" sz="2000" dirty="0" smtClean="0"/>
              <a:t>In FY2011-12, HHFW and early NBI heating will be applied to CHI </a:t>
            </a:r>
            <a:r>
              <a:rPr lang="en-US" sz="2000" dirty="0" smtClean="0">
                <a:sym typeface="Wingdings" pitchFamily="2" charset="2"/>
              </a:rPr>
              <a:t> OH discharges to compare the confinement and heating versus non-CHI plasmas.  </a:t>
            </a:r>
          </a:p>
          <a:p>
            <a:pPr marL="174625" indent="-174625"/>
            <a:r>
              <a:rPr lang="en-US" sz="2000" dirty="0" smtClean="0">
                <a:sym typeface="Wingdings" pitchFamily="2" charset="2"/>
              </a:rPr>
              <a:t>For the FY2012 milestone, early NBI and HHFW heating and CD will be applied </a:t>
            </a:r>
            <a:r>
              <a:rPr lang="en-US" sz="2000" dirty="0" smtClean="0">
                <a:sym typeface="Wingdings" pitchFamily="2" charset="2"/>
              </a:rPr>
              <a:t>progressively earlier </a:t>
            </a:r>
            <a:r>
              <a:rPr lang="en-US" sz="2000" dirty="0" smtClean="0">
                <a:sym typeface="Wingdings" pitchFamily="2" charset="2"/>
              </a:rPr>
              <a:t>in the target to assess non-inductive sustainment</a:t>
            </a:r>
          </a:p>
          <a:p>
            <a:pPr marL="174625" indent="-174625"/>
            <a:r>
              <a:rPr lang="en-US" sz="2000" dirty="0" smtClean="0">
                <a:sym typeface="Wingdings" pitchFamily="2" charset="2"/>
              </a:rPr>
              <a:t>In particular, the degree to which the OH flux consumed can be reduced toward zero will be assessed. </a:t>
            </a:r>
            <a:endParaRPr lang="en-US" sz="2000" dirty="0" smtClean="0"/>
          </a:p>
          <a:p>
            <a:pPr marL="174625" indent="-174625"/>
            <a:r>
              <a:rPr lang="en-US" sz="2000" dirty="0" smtClean="0"/>
              <a:t>TRANSP and/or TSC will be used to analyze/simulate the experiments</a:t>
            </a:r>
            <a:r>
              <a:rPr lang="en-US" sz="2000" dirty="0" smtClean="0"/>
              <a:t>.</a:t>
            </a:r>
          </a:p>
          <a:p>
            <a:pPr marL="174625" indent="-174625"/>
            <a:r>
              <a:rPr lang="en-US" sz="2000" dirty="0" smtClean="0">
                <a:solidFill>
                  <a:srgbClr val="FF0000"/>
                </a:solidFill>
              </a:rPr>
              <a:t>Informs early heating requirements for NICD start-up for Upgrade, next-steps</a:t>
            </a: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4DBA2F47-49FF-4CDD-9825-EFCABF979258}"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lang="en-US" i="0" smtClean="0">
              <a:latin typeface="Arial" pitchFamily="34" charset="0"/>
              <a:ea typeface="ＭＳ Ｐゴシック"/>
              <a:cs typeface="ＭＳ Ｐゴシック"/>
            </a:endParaRPr>
          </a:p>
        </p:txBody>
      </p:sp>
      <p:sp>
        <p:nvSpPr>
          <p:cNvPr id="19459" name="Rectangle 2"/>
          <p:cNvSpPr>
            <a:spLocks noGrp="1" noChangeArrowheads="1"/>
          </p:cNvSpPr>
          <p:nvPr>
            <p:ph type="title"/>
          </p:nvPr>
        </p:nvSpPr>
        <p:spPr/>
        <p:txBody>
          <a:bodyPr/>
          <a:lstStyle/>
          <a:p>
            <a:pPr marL="117475" indent="-117475"/>
            <a:r>
              <a:rPr lang="en-US" smtClean="0"/>
              <a:t>R(12-4): Assess access to reduced density </a:t>
            </a:r>
            <a:br>
              <a:rPr lang="en-US" smtClean="0"/>
            </a:br>
            <a:r>
              <a:rPr lang="en-US" smtClean="0"/>
              <a:t>and collisionality in high-performance scenarios</a:t>
            </a:r>
          </a:p>
        </p:txBody>
      </p:sp>
      <p:sp>
        <p:nvSpPr>
          <p:cNvPr id="2052" name="Rectangle 3"/>
          <p:cNvSpPr>
            <a:spLocks noGrp="1" noChangeArrowheads="1"/>
          </p:cNvSpPr>
          <p:nvPr>
            <p:ph type="body" idx="1"/>
          </p:nvPr>
        </p:nvSpPr>
        <p:spPr>
          <a:xfrm>
            <a:off x="0" y="914400"/>
            <a:ext cx="9067800" cy="5638800"/>
          </a:xfrm>
        </p:spPr>
        <p:txBody>
          <a:bodyPr/>
          <a:lstStyle/>
          <a:p>
            <a:pPr marL="233363" indent="-233363">
              <a:buFont typeface="Arial" pitchFamily="34" charset="0"/>
              <a:buChar char="•"/>
              <a:defRPr/>
            </a:pPr>
            <a:r>
              <a:rPr lang="en-US" sz="2000" dirty="0" smtClean="0"/>
              <a:t>The high performance scenarios targeted in NSTX Upgrade and next-step ST devices are based on operating at lower Greenwald density fraction </a:t>
            </a:r>
            <a:r>
              <a:rPr lang="en-US" sz="2000" dirty="0" smtClean="0"/>
              <a:t>and </a:t>
            </a:r>
            <a:r>
              <a:rPr lang="en-US" sz="2000" dirty="0" err="1" smtClean="0"/>
              <a:t>collisionality</a:t>
            </a:r>
            <a:r>
              <a:rPr lang="en-US" sz="2000" dirty="0" smtClean="0"/>
              <a:t> </a:t>
            </a:r>
            <a:r>
              <a:rPr lang="en-US" sz="2000" dirty="0" smtClean="0"/>
              <a:t>than routinely accessed in NSTX.  </a:t>
            </a:r>
          </a:p>
          <a:p>
            <a:pPr marL="227013" indent="-227013">
              <a:buFont typeface="Arial" pitchFamily="34" charset="0"/>
              <a:buChar char="•"/>
              <a:defRPr/>
            </a:pPr>
            <a:r>
              <a:rPr lang="en-US" sz="2000" dirty="0" err="1" smtClean="0"/>
              <a:t>Collisionality</a:t>
            </a:r>
            <a:r>
              <a:rPr lang="en-US" sz="2000" dirty="0" smtClean="0"/>
              <a:t> plays a key role in ST energy confinement, non-inductive current drive, pedestal stability, </a:t>
            </a:r>
            <a:r>
              <a:rPr lang="en-US" sz="2000" dirty="0" smtClean="0"/>
              <a:t>RWM stability, </a:t>
            </a:r>
            <a:r>
              <a:rPr lang="en-US" sz="2000" dirty="0" smtClean="0"/>
              <a:t>and NTV rotation damping</a:t>
            </a:r>
          </a:p>
          <a:p>
            <a:pPr marL="227013" indent="-227013">
              <a:buFont typeface="Arial" pitchFamily="34" charset="0"/>
              <a:buChar char="•"/>
              <a:defRPr/>
            </a:pPr>
            <a:r>
              <a:rPr lang="en-US" sz="2000" dirty="0" smtClean="0"/>
              <a:t>Lower density and/or higher T is required to access lower </a:t>
            </a:r>
            <a:r>
              <a:rPr lang="en-US" sz="2000" dirty="0" smtClean="0">
                <a:latin typeface="Symbol" pitchFamily="18" charset="2"/>
              </a:rPr>
              <a:t>n</a:t>
            </a:r>
            <a:r>
              <a:rPr lang="en-US" sz="2000" dirty="0" smtClean="0"/>
              <a:t>*</a:t>
            </a:r>
          </a:p>
          <a:p>
            <a:pPr marL="227013" indent="-227013">
              <a:buFont typeface="Arial" pitchFamily="34" charset="0"/>
              <a:buChar char="•"/>
              <a:defRPr/>
            </a:pPr>
            <a:r>
              <a:rPr lang="en-US" sz="2000" dirty="0" smtClean="0"/>
              <a:t>Reduced fueling and/or Li pumping is readily available tool for lower </a:t>
            </a:r>
            <a:r>
              <a:rPr lang="en-US" sz="2000" dirty="0" smtClean="0">
                <a:latin typeface="Symbol" pitchFamily="18" charset="2"/>
              </a:rPr>
              <a:t>n</a:t>
            </a:r>
            <a:r>
              <a:rPr lang="en-US" sz="2000" dirty="0" smtClean="0"/>
              <a:t>*   </a:t>
            </a:r>
          </a:p>
          <a:p>
            <a:pPr marL="227013" indent="-227013">
              <a:buFont typeface="Arial" pitchFamily="34" charset="0"/>
              <a:buChar char="•"/>
              <a:defRPr/>
            </a:pPr>
            <a:r>
              <a:rPr lang="en-US" sz="2000" dirty="0" smtClean="0"/>
              <a:t>However, while D pumping via </a:t>
            </a:r>
            <a:r>
              <a:rPr lang="en-US" sz="2000" dirty="0" err="1" smtClean="0"/>
              <a:t>LiTER</a:t>
            </a:r>
            <a:r>
              <a:rPr lang="en-US" sz="2000" dirty="0" smtClean="0"/>
              <a:t> evaporation (and possibly LLD operation) has been observed, additional gas fueling is typically required to avoid plasma disruption during the current ramp and/or in the high </a:t>
            </a:r>
            <a:r>
              <a:rPr lang="en-US" sz="2000" dirty="0" smtClean="0">
                <a:latin typeface="Symbol" pitchFamily="18" charset="2"/>
              </a:rPr>
              <a:t>b</a:t>
            </a:r>
            <a:r>
              <a:rPr lang="en-US" sz="2000" dirty="0" smtClean="0"/>
              <a:t> phase.   </a:t>
            </a:r>
          </a:p>
          <a:p>
            <a:pPr marL="227013" indent="-227013">
              <a:buFont typeface="Arial" pitchFamily="34" charset="0"/>
              <a:buChar char="•"/>
              <a:defRPr/>
            </a:pPr>
            <a:r>
              <a:rPr lang="en-US" sz="2000" dirty="0" smtClean="0"/>
              <a:t>This milestone will characterize the underlying instabilities responsible for disruption at reduced density and attempt to avoid these </a:t>
            </a:r>
            <a:r>
              <a:rPr lang="en-US" sz="2000" dirty="0" smtClean="0"/>
              <a:t>instabilities</a:t>
            </a:r>
            <a:endParaRPr lang="en-US" sz="2000" dirty="0" smtClean="0"/>
          </a:p>
          <a:p>
            <a:pPr marL="227013" indent="-227013">
              <a:buFont typeface="Arial" pitchFamily="34" charset="0"/>
              <a:buChar char="•"/>
              <a:defRPr/>
            </a:pPr>
            <a:r>
              <a:rPr lang="en-US" sz="2000" dirty="0" smtClean="0"/>
              <a:t>Possible methods for stability improvement include changes in current ramp-rate (</a:t>
            </a:r>
            <a:r>
              <a:rPr lang="en-US" sz="2000" dirty="0" err="1" smtClean="0"/>
              <a:t>l</a:t>
            </a:r>
            <a:r>
              <a:rPr lang="en-US" sz="2000" baseline="-25000" dirty="0" err="1" smtClean="0"/>
              <a:t>i</a:t>
            </a:r>
            <a:r>
              <a:rPr lang="en-US" sz="2000" dirty="0" smtClean="0"/>
              <a:t> and q(r) evolution), H-mode timing, shape evolution, </a:t>
            </a:r>
            <a:r>
              <a:rPr lang="en-US" sz="2000" dirty="0" smtClean="0"/>
              <a:t>improved evolution/control of heating, beta, EFC , fueling (</a:t>
            </a:r>
            <a:r>
              <a:rPr lang="en-US" sz="2000" dirty="0" smtClean="0"/>
              <a:t>S</a:t>
            </a:r>
            <a:r>
              <a:rPr lang="en-US" sz="2000" dirty="0" smtClean="0"/>
              <a:t>GI</a:t>
            </a:r>
            <a:r>
              <a:rPr lang="en-US" sz="2000" dirty="0" smtClean="0"/>
              <a:t>), and </a:t>
            </a:r>
            <a:r>
              <a:rPr lang="en-US" sz="2000" dirty="0" smtClean="0"/>
              <a:t>pumping (Li).</a:t>
            </a:r>
            <a:endParaRPr lang="en-US" sz="2000" dirty="0" smtClean="0"/>
          </a:p>
          <a:p>
            <a:pPr marL="227013" indent="-227013">
              <a:buFont typeface="Arial" pitchFamily="34" charset="0"/>
              <a:buChar char="•"/>
              <a:defRPr/>
            </a:pPr>
            <a:r>
              <a:rPr lang="en-US" sz="2000" dirty="0" smtClean="0">
                <a:solidFill>
                  <a:srgbClr val="FF0000"/>
                </a:solidFill>
              </a:rPr>
              <a:t>This data set would </a:t>
            </a:r>
            <a:r>
              <a:rPr lang="en-US" sz="2000" dirty="0" smtClean="0">
                <a:solidFill>
                  <a:srgbClr val="FF0000"/>
                </a:solidFill>
              </a:rPr>
              <a:t>greatly aid development of TRANSP and TSC integrated predictive models in preparation for NSTX Upgrade and next-step 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Possible FY12 incremental/alternative milestones</a:t>
            </a:r>
          </a:p>
        </p:txBody>
      </p:sp>
      <p:sp>
        <p:nvSpPr>
          <p:cNvPr id="29699" name="Content Placeholder 2"/>
          <p:cNvSpPr>
            <a:spLocks noGrp="1"/>
          </p:cNvSpPr>
          <p:nvPr>
            <p:ph idx="1"/>
          </p:nvPr>
        </p:nvSpPr>
        <p:spPr/>
        <p:txBody>
          <a:bodyPr/>
          <a:lstStyle/>
          <a:p>
            <a:endParaRPr lang="en-US"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lang="en-US" i="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200" smtClean="0"/>
              <a:t>Schedule</a:t>
            </a:r>
          </a:p>
        </p:txBody>
      </p:sp>
      <p:sp>
        <p:nvSpPr>
          <p:cNvPr id="4099" name="Content Placeholder 2"/>
          <p:cNvSpPr>
            <a:spLocks noGrp="1"/>
          </p:cNvSpPr>
          <p:nvPr>
            <p:ph idx="1"/>
          </p:nvPr>
        </p:nvSpPr>
        <p:spPr>
          <a:xfrm>
            <a:off x="152400" y="990600"/>
            <a:ext cx="8763000" cy="5410200"/>
          </a:xfrm>
        </p:spPr>
        <p:txBody>
          <a:bodyPr/>
          <a:lstStyle/>
          <a:p>
            <a:r>
              <a:rPr lang="en-US" sz="2800" dirty="0" smtClean="0"/>
              <a:t>Finalize FY11-12 milestones/priorities – Dec 2010</a:t>
            </a:r>
          </a:p>
          <a:p>
            <a:endParaRPr lang="en-US" sz="1200" dirty="0" smtClean="0"/>
          </a:p>
          <a:p>
            <a:r>
              <a:rPr lang="en-US" sz="2800" dirty="0" smtClean="0"/>
              <a:t>NSTX PAC Meeting – Jan 26-28, 2011</a:t>
            </a:r>
          </a:p>
          <a:p>
            <a:endParaRPr lang="en-US" sz="1200" dirty="0" smtClean="0"/>
          </a:p>
          <a:p>
            <a:r>
              <a:rPr lang="en-US" sz="2800" dirty="0" smtClean="0"/>
              <a:t>NSTX Research Forum for FY2011-12 – Mar 2011</a:t>
            </a:r>
          </a:p>
          <a:p>
            <a:endParaRPr lang="en-US" sz="1200" dirty="0" smtClean="0"/>
          </a:p>
          <a:p>
            <a:r>
              <a:rPr lang="en-US" sz="2800" dirty="0" smtClean="0"/>
              <a:t>Begin NSTX FY2011-12 operations – Apr 2011</a:t>
            </a:r>
          </a:p>
          <a:p>
            <a:pPr lvl="1"/>
            <a:r>
              <a:rPr lang="en-US" sz="2400" dirty="0" smtClean="0"/>
              <a:t>May start 1-2 months later than this – TBD</a:t>
            </a:r>
          </a:p>
          <a:p>
            <a:pPr lvl="1"/>
            <a:endParaRPr lang="en-US" sz="1200" dirty="0" smtClean="0"/>
          </a:p>
          <a:p>
            <a:r>
              <a:rPr lang="en-US" sz="2800" dirty="0" smtClean="0"/>
              <a:t>No vent planned between FY11 and FY12 runs</a:t>
            </a:r>
          </a:p>
          <a:p>
            <a:endParaRPr lang="en-US" sz="1200" dirty="0" smtClean="0"/>
          </a:p>
          <a:p>
            <a:r>
              <a:rPr lang="en-US" sz="2800" dirty="0" smtClean="0"/>
              <a:t>Complete FY12 run – Apr 2012</a:t>
            </a:r>
          </a:p>
          <a:p>
            <a:endParaRPr lang="en-US" sz="1200" dirty="0" smtClean="0"/>
          </a:p>
          <a:p>
            <a:r>
              <a:rPr lang="en-US" sz="2800" dirty="0" smtClean="0"/>
              <a:t>Begin outage for major Upgrade – summer 2012</a:t>
            </a:r>
          </a:p>
          <a:p>
            <a:endParaRPr lang="en-US" sz="2800" dirty="0" smtClean="0"/>
          </a:p>
          <a:p>
            <a:endParaRPr lang="en-US" sz="2800" dirty="0" smtClean="0"/>
          </a:p>
        </p:txBody>
      </p:sp>
      <p:sp>
        <p:nvSpPr>
          <p:cNvPr id="4" name="Rectangle 207"/>
          <p:cNvSpPr>
            <a:spLocks noGrp="1" noChangeArrowheads="1"/>
          </p:cNvSpPr>
          <p:nvPr>
            <p:ph type="sldNum" sz="quarter" idx="10"/>
          </p:nvPr>
        </p:nvSpPr>
        <p:spPr/>
        <p:txBody>
          <a:bodyPr/>
          <a:lstStyle>
            <a:lvl1pPr>
              <a:defRPr/>
            </a:lvl1pPr>
          </a:lstStyle>
          <a:p>
            <a:pPr>
              <a:defRPr/>
            </a:pPr>
            <a:fld id="{01A78179-5B76-441C-9C32-85FA5E10A485}" type="slidenum">
              <a:rPr lang="en-US" i="0"/>
              <a:pPr>
                <a:defRPr/>
              </a:pPr>
              <a:t>2</a:t>
            </a:fld>
            <a:endParaRPr lang="en-US" i="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IR(12-1): Investigate magnetic braking physics and develop toroidal rotation control at low collisionality</a:t>
            </a:r>
          </a:p>
        </p:txBody>
      </p:sp>
      <p:sp>
        <p:nvSpPr>
          <p:cNvPr id="30723" name="Content Placeholder 2"/>
          <p:cNvSpPr>
            <a:spLocks noGrp="1"/>
          </p:cNvSpPr>
          <p:nvPr>
            <p:ph idx="1"/>
          </p:nvPr>
        </p:nvSpPr>
        <p:spPr>
          <a:xfrm>
            <a:off x="0" y="914400"/>
            <a:ext cx="9144000" cy="5638800"/>
          </a:xfrm>
        </p:spPr>
        <p:txBody>
          <a:bodyPr/>
          <a:lstStyle/>
          <a:p>
            <a:r>
              <a:rPr lang="en-US" sz="1800" dirty="0" smtClean="0"/>
              <a:t>Plasma rotation and its shear affect plasma transport, stability and achievable bootstrap current and thereby impact the performance of integrated ST scenarios.  In order to explore the role of rotation in transport and stability, the physics governing the plasma rotation profile will be assessed over a wide range of </a:t>
            </a:r>
            <a:r>
              <a:rPr lang="en-US" sz="1800" dirty="0" err="1" smtClean="0"/>
              <a:t>collisionality</a:t>
            </a:r>
            <a:r>
              <a:rPr lang="en-US" sz="1800" dirty="0" smtClean="0"/>
              <a:t> and rotation by exploiting the tools of NBI momentum input and resonant and non-resonant braking from externally applied 3D fields. The plasma </a:t>
            </a:r>
            <a:r>
              <a:rPr lang="en-US" sz="1800" dirty="0" err="1" smtClean="0"/>
              <a:t>collisionality</a:t>
            </a:r>
            <a:r>
              <a:rPr lang="en-US" sz="1800" dirty="0" smtClean="0"/>
              <a:t> </a:t>
            </a:r>
            <a:r>
              <a:rPr lang="en-US" sz="1800" dirty="0" smtClean="0"/>
              <a:t>can </a:t>
            </a:r>
            <a:r>
              <a:rPr lang="en-US" sz="1800" dirty="0" smtClean="0"/>
              <a:t>be varied </a:t>
            </a:r>
            <a:r>
              <a:rPr lang="en-US" sz="1800" dirty="0" smtClean="0"/>
              <a:t>using </a:t>
            </a:r>
            <a:r>
              <a:rPr lang="en-US" sz="1800" dirty="0" smtClean="0"/>
              <a:t>density control with </a:t>
            </a:r>
            <a:r>
              <a:rPr lang="en-US" sz="1800" dirty="0" smtClean="0"/>
              <a:t>the </a:t>
            </a:r>
            <a:r>
              <a:rPr lang="en-US" sz="1800" dirty="0" smtClean="0"/>
              <a:t>Liquid Lithium </a:t>
            </a:r>
            <a:r>
              <a:rPr lang="en-US" sz="1800" dirty="0" err="1" smtClean="0"/>
              <a:t>Divertor</a:t>
            </a:r>
            <a:r>
              <a:rPr lang="en-US" sz="1800" dirty="0" smtClean="0"/>
              <a:t> and electron heating by High Harmonic Fast Waves. Key aspects of this study include the behavior of the Neoclassical </a:t>
            </a:r>
            <a:r>
              <a:rPr lang="en-US" sz="1800" dirty="0" err="1" smtClean="0"/>
              <a:t>Toroidal</a:t>
            </a:r>
            <a:r>
              <a:rPr lang="en-US" sz="1800" dirty="0" smtClean="0"/>
              <a:t> Viscosity at low </a:t>
            </a:r>
            <a:r>
              <a:rPr lang="en-US" sz="1800" dirty="0" err="1" smtClean="0"/>
              <a:t>collisionality</a:t>
            </a:r>
            <a:r>
              <a:rPr lang="en-US" sz="1800" dirty="0" smtClean="0"/>
              <a:t> and rotation, and the detailed modeling of the plasma response to applied non-</a:t>
            </a:r>
            <a:r>
              <a:rPr lang="en-US" sz="1800" dirty="0" err="1" smtClean="0"/>
              <a:t>axisymmetric</a:t>
            </a:r>
            <a:r>
              <a:rPr lang="en-US" sz="1800" dirty="0" smtClean="0"/>
              <a:t> fields, including self-shielding. To accomplish this milestone, real-time rotation measurements will be developed in FY2011. The effectiveness of various inputs in achieving controllability of the rotation profile will be assessed in order to develop and implement optimized real-time rotation control algorithms in FY2012. In support of these goals, the IPEC code will be further developed to examine the impact of 3D fields on the plasma, and the more general theory will be converted to simpler models for the real-time rotation control. MISK code analysis will be used to determine rotation profiles that are optimized for plasma stability, and these profiles in turn will be used as targets for the rotation control system. This research will provide the required understanding of rotation control and plasma stability critical for NSTX-U, ITER, and next-step STs.</a:t>
            </a:r>
          </a:p>
          <a:p>
            <a:endParaRPr lang="en-US" sz="1800" dirty="0"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lang="en-US" i="0" smtClean="0">
              <a:latin typeface="Arial" pitchFamily="34" charset="0"/>
              <a:ea typeface="ＭＳ Ｐゴシック"/>
              <a:cs typeface="ＭＳ Ｐゴシック"/>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IR(12-2): </a:t>
            </a:r>
            <a:r>
              <a:rPr lang="en-US" dirty="0" smtClean="0"/>
              <a:t>Assess predictive capability </a:t>
            </a:r>
            <a:br>
              <a:rPr lang="en-US" dirty="0" smtClean="0"/>
            </a:br>
            <a:r>
              <a:rPr lang="en-US" dirty="0" smtClean="0"/>
              <a:t>of mode-induced fast-ion transport</a:t>
            </a:r>
          </a:p>
        </p:txBody>
      </p:sp>
      <p:sp>
        <p:nvSpPr>
          <p:cNvPr id="33795" name="Content Placeholder 2"/>
          <p:cNvSpPr>
            <a:spLocks noGrp="1"/>
          </p:cNvSpPr>
          <p:nvPr>
            <p:ph idx="1"/>
          </p:nvPr>
        </p:nvSpPr>
        <p:spPr>
          <a:xfrm>
            <a:off x="76200" y="990600"/>
            <a:ext cx="8991600" cy="5410200"/>
          </a:xfrm>
        </p:spPr>
        <p:txBody>
          <a:bodyPr/>
          <a:lstStyle/>
          <a:p>
            <a:r>
              <a:rPr lang="en-US" sz="1800" smtClean="0"/>
              <a:t>Good confinement of fast-ions from neutral beam injection and thermonuclear fusion reactions is essential for the successful operation of ST-CTF, ITER, and future reactors. Significant progress has been made in identifying the Alfvénic modes (AEs) driven unstable by fast ions, and in measuring the impact of these modes on the transport of fast ions. However, theories and numerical codes that can quantitatively predict fast ion transport have not yet been validated against a sufficiently broad range of experiments. To assess the capability of existing theories and codes for predicting AE-induced fast ion transport, NSTX experiments will aim at improved measurements of the mode eigenfunction structure utilizing a new Beam Emission Spectroscopy (BES) diagnostic and enhanced spatial resolution of the Far-Infrared Reflectometer. NSTX will also make new measurements of the internal magnetic field structure of AEs using far-infrared polarimetry (if available) and improved measurements of the fast-ion distribution function utilizing a tangentially viewing Fast-Ion D-alpha (FIDA) diagnostic. In order to broaden the range of discharge conditions studied to those relevant to future devices, experiments will be conducted for both L-mode and H-mode scenarios. Specific targets for the experiment-theory comparison are those between the measured and calculated  frequency spectra and spatial structure. Both linear (e.g., NOVA-K, ORBIT) and non-linear (e.g., M3D-K, HYM) codes will be used in the analysis. </a:t>
            </a:r>
          </a:p>
          <a:p>
            <a:endParaRPr lang="en-US" sz="2800"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lang="en-US" i="0" smtClean="0">
              <a:latin typeface="Arial" pitchFamily="34" charset="0"/>
              <a:ea typeface="ＭＳ Ｐゴシック"/>
              <a:cs typeface="ＭＳ Ｐゴシック"/>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IR(12-3):</a:t>
            </a:r>
            <a:r>
              <a:rPr lang="en-US" dirty="0" smtClean="0"/>
              <a:t> Assess RWM and rotation damping </a:t>
            </a:r>
            <a:br>
              <a:rPr lang="en-US" dirty="0" smtClean="0"/>
            </a:br>
            <a:r>
              <a:rPr lang="en-US" dirty="0" smtClean="0"/>
              <a:t>physics at reduced </a:t>
            </a:r>
            <a:r>
              <a:rPr lang="en-US" dirty="0" err="1" smtClean="0"/>
              <a:t>collisionality</a:t>
            </a:r>
            <a:endParaRPr lang="en-US" dirty="0" smtClean="0"/>
          </a:p>
        </p:txBody>
      </p:sp>
      <p:sp>
        <p:nvSpPr>
          <p:cNvPr id="31747" name="Content Placeholder 2"/>
          <p:cNvSpPr>
            <a:spLocks noGrp="1"/>
          </p:cNvSpPr>
          <p:nvPr>
            <p:ph idx="1"/>
          </p:nvPr>
        </p:nvSpPr>
        <p:spPr>
          <a:xfrm>
            <a:off x="0" y="990600"/>
            <a:ext cx="9144000" cy="5410200"/>
          </a:xfrm>
        </p:spPr>
        <p:txBody>
          <a:bodyPr/>
          <a:lstStyle/>
          <a:p>
            <a:r>
              <a:rPr lang="en-US" sz="1800" smtClean="0"/>
              <a:t>The proposed operating scenarios of next-step STs such as NHTX and ST-CTF rely on sustaining beta values at or above the no-wall kink stability limit.  NSTX has already demonstrated sustained operation above the no-wall limit utilizing toroidal rotation from co-injected neutral beams to stabilize the resistive wall mode (RWM).  Passive RWM stabilization, dynamic error field correction and active feedback control of unstable RWMs were essential elements in achieving sustained high-normalized-beta operation. However, the lower density and significantly lower collisionality of next-step STs could make rotational stabilization of the RWM more challenging. Specifically, initial results from NSTX indicate that lower ion collisionality may increase the rotation needed to stabilize the RWM, and if neoclassical toroidal viscosity (NTV) scales as 1/</a:t>
            </a:r>
            <a:r>
              <a:rPr lang="en-US" sz="1800" smtClean="0">
                <a:latin typeface="Symbol" pitchFamily="18" charset="2"/>
              </a:rPr>
              <a:t></a:t>
            </a:r>
            <a:r>
              <a:rPr lang="en-US" sz="1800" baseline="-25000" smtClean="0"/>
              <a:t>i</a:t>
            </a:r>
            <a:r>
              <a:rPr lang="en-US" sz="1800" smtClean="0"/>
              <a:t> as predicted, the torques from plasma-amplified error fields will increase.  Variations in equilibrium profiles and stability limits will be characterized as a function of density and collisionality. The damping torque from both resonant and non-resonant braking will also be characterized as a function of collisionality.  Rotation profiles unfavorable for RWM stability will be determined by varying the plasma rotation with non-resonant magnetic braking. Several advanced numerical tools will be utilized to model the RWM control and stabilization physics (including MISK), plasma rotation damping, and plasma response effects. This research will aid development of a predictive capability for the passive and active suppression of error fields and resistive wall modes (RWM) for the ST and ITER.</a:t>
            </a:r>
          </a:p>
          <a:p>
            <a:endParaRPr lang="en-US" sz="1800"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lang="en-US" i="0" smtClean="0">
              <a:latin typeface="Arial" pitchFamily="34" charset="0"/>
              <a:ea typeface="ＭＳ Ｐゴシック"/>
              <a:cs typeface="ＭＳ Ｐゴシック"/>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IR(12-4):</a:t>
            </a:r>
            <a:r>
              <a:rPr lang="en-US" dirty="0" smtClean="0"/>
              <a:t>  Assess the dependence of integrated </a:t>
            </a:r>
            <a:br>
              <a:rPr lang="en-US" dirty="0" smtClean="0"/>
            </a:br>
            <a:r>
              <a:rPr lang="en-US" dirty="0" smtClean="0"/>
              <a:t>plasma performance on </a:t>
            </a:r>
            <a:r>
              <a:rPr lang="en-US" dirty="0" err="1" smtClean="0"/>
              <a:t>collisionality</a:t>
            </a:r>
            <a:endParaRPr lang="en-US" dirty="0" smtClean="0"/>
          </a:p>
        </p:txBody>
      </p:sp>
      <p:sp>
        <p:nvSpPr>
          <p:cNvPr id="32771" name="Content Placeholder 2"/>
          <p:cNvSpPr>
            <a:spLocks noGrp="1"/>
          </p:cNvSpPr>
          <p:nvPr>
            <p:ph idx="1"/>
          </p:nvPr>
        </p:nvSpPr>
        <p:spPr>
          <a:xfrm>
            <a:off x="152400" y="990600"/>
            <a:ext cx="8763000" cy="5486400"/>
          </a:xfrm>
        </p:spPr>
        <p:txBody>
          <a:bodyPr/>
          <a:lstStyle/>
          <a:p>
            <a:r>
              <a:rPr lang="en-US" sz="1600" smtClean="0"/>
              <a:t>The high performance scenarios assumed for next-step ST devices such as NHTX and ST-CTF are based on operating at lower Greenwald density fraction and significantly lower pedestal collisionality than NSTX. Building on the research of the FY2010 boundary physics milestone R(10-3), Milestone R(12-1) would extend research on high-performance plasmas toward lower density and collisionality and systematically assess integrated performance (such as non-inductive current fraction, confinement, core and pedestal stability, pulse-duration, impurity content) of long-pulse H-modes. Two possible tools for accessing reduced plasma collisionality are the Liquid Lithium Divertor (LLD) and the upgraded HHFW system capable of higher power and with resilience to ELMs. Based on a successful demonstration of particle pumping in FY2011, the LLD would be utilized to vary plasma density and temperature by varying its pumping through control of parameters such as the strike-point position, flux expansion, the temperature, and thickness of the lithium layer. Further, the plasma integrated performance would be assessed as a function of boundary shape, in particular the strike point location and triangularity, to assess the possible trade-off between improved MHD stability (higher triangularity) and increased pumping efficiency (lower triangularity). Building upon recent successful electron heating by HHFW in low neutral beam power H-modes, the upgraded HHFW system will be used to heat electrons in order to decrease the collisionality and to increase non-inductive currents in high-power, long-pulse H-mode scenarios. The influence of these advanced pumping and heating capabilities on NSTX high-performance plasmas will be compared to time-dependent simulation codes such as TSC and TRANSP to develop a predictive capability for advanced ST operating scenarios. </a:t>
            </a:r>
          </a:p>
          <a:p>
            <a:endParaRPr lang="en-US" sz="1600"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lang="en-US" i="0" smtClean="0">
              <a:latin typeface="Arial" pitchFamily="34" charset="0"/>
              <a:ea typeface="ＭＳ Ｐゴシック"/>
              <a:cs typeface="ＭＳ Ｐゴシック"/>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800" smtClean="0"/>
              <a:t>Draft milestone text</a:t>
            </a:r>
          </a:p>
        </p:txBody>
      </p:sp>
      <p:sp>
        <p:nvSpPr>
          <p:cNvPr id="3"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lang="en-US" i="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003B6E38-555E-47CA-BF4C-2EFABF91787F}"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lang="en-US" i="0" smtClean="0">
              <a:latin typeface="Arial" pitchFamily="34" charset="0"/>
              <a:ea typeface="ＭＳ Ｐゴシック"/>
              <a:cs typeface="ＭＳ Ｐゴシック"/>
            </a:endParaRPr>
          </a:p>
        </p:txBody>
      </p:sp>
      <p:sp>
        <p:nvSpPr>
          <p:cNvPr id="21507" name="Rectangle 2"/>
          <p:cNvSpPr>
            <a:spLocks noGrp="1" noChangeArrowheads="1"/>
          </p:cNvSpPr>
          <p:nvPr>
            <p:ph type="title"/>
          </p:nvPr>
        </p:nvSpPr>
        <p:spPr/>
        <p:txBody>
          <a:bodyPr/>
          <a:lstStyle/>
          <a:p>
            <a:r>
              <a:rPr lang="en-US" smtClean="0"/>
              <a:t>R(11-1): Measure fluctuations responsible for turbulent electron, ion and impurity transport</a:t>
            </a:r>
          </a:p>
        </p:txBody>
      </p:sp>
      <p:sp>
        <p:nvSpPr>
          <p:cNvPr id="21508" name="Rectangle 3"/>
          <p:cNvSpPr>
            <a:spLocks noGrp="1" noChangeArrowheads="1"/>
          </p:cNvSpPr>
          <p:nvPr>
            <p:ph type="body" idx="1"/>
          </p:nvPr>
        </p:nvSpPr>
        <p:spPr>
          <a:xfrm>
            <a:off x="76200" y="914400"/>
            <a:ext cx="8991600" cy="5562600"/>
          </a:xfrm>
        </p:spPr>
        <p:txBody>
          <a:bodyPr/>
          <a:lstStyle/>
          <a:p>
            <a:pPr marL="233363" indent="-233363"/>
            <a:r>
              <a:rPr lang="en-US" sz="1800" smtClean="0"/>
              <a:t>The thermal transport scalings of electrons and ions with magnetic field and plasma current in NSTX H-mode plasmas have been found to be different from those of high-aspect-ratio tokamaks. Recent experiments have also shown that lithiated wall conditions can affect global confinement of NSTX H-mode plasmas and lead to different scalings with magnetic field and plasma current from un-lithiated plasmas. High-k scattering measurements have identified ETG turbulence as one candidate for the anomalous electron energy transport for both H and L-mode plasmas. However, low-k fluctuations and fast-ion-driven modes, e.g. GAE, may also contribute to electron transport. Furthermore, low-k fluctuations may also contribute significantly to momentum, ion thermal, and particle/impurity transport. In addition to measuring high-k fluctuations, the low-k portion of the turbulent density fluctuation spectrum and the radial profile of fast-ion-driven modes will be measured with a Beam Emission Spectroscopy (BES) diagnostic. Additional fluctuation measurements at long wavelength will be made using the upgraded reflectometer, interferometer, and gas puff imaging systems. The k spectrum of the turbulence will be measured as function of plasma parameters and correlated with energy diffusivities inferred from power balance analysis. Experiments on particle transport will be carried out by using gas puffs coupled with density measurements and low-k to high-k turbulence measurements. Impurity transport will be studied by coupling impurity puff and edge SXR measurements.</a:t>
            </a:r>
            <a:endParaRPr lang="en-US"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R(11-2): Assess impact of increased </a:t>
            </a:r>
            <a:br>
              <a:rPr lang="en-US" smtClean="0"/>
            </a:br>
            <a:r>
              <a:rPr lang="en-US" smtClean="0"/>
              <a:t>aspect ratio on ST stability</a:t>
            </a:r>
          </a:p>
        </p:txBody>
      </p:sp>
      <p:sp>
        <p:nvSpPr>
          <p:cNvPr id="22531" name="Content Placeholder 2"/>
          <p:cNvSpPr>
            <a:spLocks noGrp="1"/>
          </p:cNvSpPr>
          <p:nvPr>
            <p:ph idx="1"/>
          </p:nvPr>
        </p:nvSpPr>
        <p:spPr>
          <a:xfrm>
            <a:off x="76200" y="990600"/>
            <a:ext cx="8991600" cy="5562600"/>
          </a:xfrm>
        </p:spPr>
        <p:txBody>
          <a:bodyPr/>
          <a:lstStyle/>
          <a:p>
            <a:r>
              <a:rPr lang="en-US" sz="1800" dirty="0" smtClean="0"/>
              <a:t>Next-step ST designs commonly assume high elongation (</a:t>
            </a:r>
            <a:r>
              <a:rPr lang="en-US" sz="1800" dirty="0" smtClean="0">
                <a:latin typeface="Symbol" pitchFamily="18" charset="2"/>
              </a:rPr>
              <a:t>k</a:t>
            </a:r>
            <a:r>
              <a:rPr lang="en-US" sz="1800" dirty="0" smtClean="0"/>
              <a:t> = 3-3.5)  and aspect ratios above A=1.65.  Similarly, NSTX Upgrade will have higher aspect ratio (A=1.6-1.7) and </a:t>
            </a:r>
            <a:r>
              <a:rPr lang="en-US" sz="1800" dirty="0" smtClean="0">
                <a:latin typeface="Symbol" pitchFamily="18" charset="2"/>
              </a:rPr>
              <a:t>k</a:t>
            </a:r>
            <a:r>
              <a:rPr lang="en-US" sz="1800" dirty="0" smtClean="0"/>
              <a:t> </a:t>
            </a:r>
            <a:r>
              <a:rPr lang="en-US" sz="1800" dirty="0" smtClean="0">
                <a:sym typeface="Symbol" pitchFamily="18" charset="2"/>
              </a:rPr>
              <a:t>up to 3. </a:t>
            </a:r>
            <a:r>
              <a:rPr lang="en-US" sz="1800" dirty="0" smtClean="0"/>
              <a:t>In contrast, NSTX typically operates with A &lt; 1.5 and </a:t>
            </a:r>
            <a:r>
              <a:rPr lang="en-US" sz="1800" dirty="0" smtClean="0">
                <a:latin typeface="Symbol" pitchFamily="18" charset="2"/>
                <a:ea typeface="Symbol" pitchFamily="18" charset="2"/>
                <a:cs typeface="Symbol" pitchFamily="18" charset="2"/>
              </a:rPr>
              <a:t>k</a:t>
            </a:r>
            <a:r>
              <a:rPr lang="en-US" sz="1800" dirty="0" smtClean="0"/>
              <a:t> = 2.4-2.8.  The combination of increased aspect ratio and higher elongation is projected to increase vertical instability growth rates by up to a factor of 3 and degrade kink marginal stability by </a:t>
            </a:r>
            <a:r>
              <a:rPr lang="en-US" sz="1800" dirty="0" err="1" smtClean="0">
                <a:latin typeface="Symbol" pitchFamily="18" charset="2"/>
              </a:rPr>
              <a:t>Db</a:t>
            </a:r>
            <a:r>
              <a:rPr lang="en-US" sz="1800" baseline="-25000" dirty="0" err="1" smtClean="0"/>
              <a:t>N</a:t>
            </a:r>
            <a:r>
              <a:rPr lang="en-US" sz="1800" dirty="0" smtClean="0"/>
              <a:t> </a:t>
            </a:r>
            <a:r>
              <a:rPr lang="en-US" sz="1800" dirty="0" smtClean="0">
                <a:sym typeface="Symbol" pitchFamily="18" charset="2"/>
              </a:rPr>
              <a:t></a:t>
            </a:r>
            <a:r>
              <a:rPr lang="en-US" sz="1800" dirty="0" smtClean="0"/>
              <a:t> -0.5 to -1. In this milestone, the integrated plasma scenarios previously developed in NSTX will be extended to plasma geometries much closer to those of the Upgrade and next-steps and the stability properties systematically explored.  The maximum sustainable </a:t>
            </a:r>
            <a:r>
              <a:rPr lang="en-US" sz="1800" dirty="0" err="1" smtClean="0">
                <a:latin typeface="Symbol" pitchFamily="18" charset="2"/>
                <a:ea typeface="Symbol" pitchFamily="18" charset="2"/>
                <a:cs typeface="Symbol" pitchFamily="18" charset="2"/>
              </a:rPr>
              <a:t>b</a:t>
            </a:r>
            <a:r>
              <a:rPr lang="en-US" sz="1800" baseline="-25000" dirty="0" err="1" smtClean="0"/>
              <a:t>N</a:t>
            </a:r>
            <a:r>
              <a:rPr lang="en-US" sz="1800" dirty="0" smtClean="0"/>
              <a:t> will be determined versus aspect ratio and (high) elongation and compared to ideal stability theory using codes such as DCON and PEST.  Both passive and actively-controlled RWM stability will be assessed both experimentally and theoretically using codes such as VALEN and MISK, and the viability of previously developed control techniques will be tested. The vertical stability margin will also be determined, and vertical motion detection and control improvements will be implemented.  Boundary shape variations – in particular </a:t>
            </a:r>
            <a:r>
              <a:rPr lang="en-US" sz="1800" dirty="0" err="1" smtClean="0"/>
              <a:t>squareness</a:t>
            </a:r>
            <a:r>
              <a:rPr lang="en-US" sz="1800" dirty="0" smtClean="0"/>
              <a:t> – will be varied to asses the impact of shaping and plasma-wall coupling on global stability. </a:t>
            </a:r>
            <a:r>
              <a:rPr lang="en-US" sz="1800" dirty="0" smtClean="0"/>
              <a:t>Edge NTV rotation damping is also expected to vary with aspect ratio and will be </a:t>
            </a:r>
            <a:r>
              <a:rPr lang="en-US" sz="1800" dirty="0" err="1" smtClean="0"/>
              <a:t>investigated.</a:t>
            </a:r>
            <a:r>
              <a:rPr lang="en-US" sz="1800" dirty="0" err="1" smtClean="0"/>
              <a:t>Overall</a:t>
            </a:r>
            <a:r>
              <a:rPr lang="en-US" sz="1800" dirty="0" smtClean="0"/>
              <a:t>, these results will help guide stability control development for both NSTX Upgrade and next-step STs.</a:t>
            </a:r>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lang="en-US" i="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R(11-3):  Assess very high flux expansion divertor operation</a:t>
            </a:r>
          </a:p>
        </p:txBody>
      </p:sp>
      <p:sp>
        <p:nvSpPr>
          <p:cNvPr id="23555" name="Content Placeholder 2"/>
          <p:cNvSpPr>
            <a:spLocks noGrp="1"/>
          </p:cNvSpPr>
          <p:nvPr>
            <p:ph idx="1"/>
          </p:nvPr>
        </p:nvSpPr>
        <p:spPr>
          <a:xfrm>
            <a:off x="152400" y="990600"/>
            <a:ext cx="8763000" cy="5486400"/>
          </a:xfrm>
        </p:spPr>
        <p:txBody>
          <a:bodyPr/>
          <a:lstStyle/>
          <a:p>
            <a:r>
              <a:rPr lang="en-US" sz="2000" smtClean="0"/>
              <a:t>The exploration of high flux expansion divertors for mitigation of high power exhaust is important for NSTX-Upgrade, proposed ST and AT-based fusion nuclear science facilities and for Demo. In this milestone, high flux expansion divertor concepts, e.g. the “snowflake” and “x-divertor” configurations, will be assessed. The magnetic control, divertor heat flux handling and power accountability, pumping with lithium coatings, impurity production, turbulence, and their trends with engineering parameters will be studied in these configurations. Potential benefits of combining high flux expansion divertors with gas-seeded radiative  techniques and ion pumping by lithium will be explored.  Two dimensional fluid codes, e.g. UEDGE, will be employed to study divertor heat and particle transport and impurity radiation distribution.  H-mode pedestal stability, ELM characterization, as well as edge transport and turbulence will also be studied in the experiment and modeled with pedestal MHD stability codes, e.g., ELITE, and transport codes, e.g. TRANSP and MIST.  This research will provide a significant impact on the present PMI concept development for both the ST and tokamak.</a:t>
            </a:r>
          </a:p>
          <a:p>
            <a:endParaRPr lang="en-US" sz="2000" smtClean="0"/>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lang="en-US" i="0" smtClean="0">
              <a:latin typeface="Arial" pitchFamily="34" charset="0"/>
              <a:ea typeface="ＭＳ Ｐゴシック"/>
              <a:cs typeface="ＭＳ Ｐゴシック"/>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R(11-4): H-mode pedestal transport </a:t>
            </a:r>
            <a:br>
              <a:rPr lang="en-US" smtClean="0"/>
            </a:br>
            <a:r>
              <a:rPr lang="en-US" smtClean="0"/>
              <a:t>and turbulence response to 3D fields</a:t>
            </a:r>
          </a:p>
        </p:txBody>
      </p:sp>
      <p:sp>
        <p:nvSpPr>
          <p:cNvPr id="24579" name="Content Placeholder 2"/>
          <p:cNvSpPr>
            <a:spLocks noGrp="1"/>
          </p:cNvSpPr>
          <p:nvPr>
            <p:ph idx="1"/>
          </p:nvPr>
        </p:nvSpPr>
        <p:spPr>
          <a:xfrm>
            <a:off x="0" y="914400"/>
            <a:ext cx="9067800" cy="5562600"/>
          </a:xfrm>
        </p:spPr>
        <p:txBody>
          <a:bodyPr/>
          <a:lstStyle/>
          <a:p>
            <a:r>
              <a:rPr lang="en-US" sz="2000" smtClean="0"/>
              <a:t>The use of three-dimensional (3D) magnetic fields is proposed to control the H-mode pedestal to suppress ELMs in ITER.  However, the mechanisms for particle and thermal transport modification by 3D fields are not well understood. On NSTX, 3D fields are observed to trigger ELMs in ELM-free discharges and this triggering has been exploited to reduce impurity and radiated power buildup. The mechanisms for this triggering are also not well understood.  As observed on other experiments, the plasma response to the 3D fields in NSTX is sensitive to the edge q value – in particular NSTX exhibits a “resonant” behavior in q</a:t>
            </a:r>
            <a:r>
              <a:rPr lang="en-US" sz="2000" baseline="-25000" smtClean="0"/>
              <a:t>95</a:t>
            </a:r>
            <a:r>
              <a:rPr lang="en-US" sz="2000" smtClean="0"/>
              <a:t> for ELM triggering. To better understand these findings, this milestone will explore possible mechanisms for modifying particle and thermal transport, such as zonal flow damping, stochastic-field-induced ExB convective transport, and banana diffusion or ripple loss.  Pedestal turbulence trends as a function of applied field will be measured with BES, high-k scattering, and gas-puff imaging.  Edge particle transport will be measured using improved Thomson scattering, impurity injection, and edge SXR.  If available, more flexible 3D field control will be used to vary the applied spectrum. These measurements and comparisons to theory will contribute to improved understanding of ELM control for ITER.</a:t>
            </a:r>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lang="en-US" i="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58AB369-0B52-4547-9650-E61AECBF2556}"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lang="en-US" i="0" smtClean="0">
              <a:latin typeface="Arial" pitchFamily="34" charset="0"/>
              <a:ea typeface="ＭＳ Ｐゴシック"/>
              <a:cs typeface="ＭＳ Ｐゴシック"/>
            </a:endParaRPr>
          </a:p>
        </p:txBody>
      </p:sp>
      <p:sp>
        <p:nvSpPr>
          <p:cNvPr id="25603" name="Rectangle 2"/>
          <p:cNvSpPr>
            <a:spLocks noGrp="1" noChangeArrowheads="1"/>
          </p:cNvSpPr>
          <p:nvPr>
            <p:ph type="title"/>
          </p:nvPr>
        </p:nvSpPr>
        <p:spPr/>
        <p:txBody>
          <a:bodyPr/>
          <a:lstStyle/>
          <a:p>
            <a:r>
              <a:rPr lang="en-US" smtClean="0"/>
              <a:t>R(12-1): Enhance understanding of turbulent transport by comparing theory and simulation to measured fluctuations</a:t>
            </a:r>
          </a:p>
        </p:txBody>
      </p:sp>
      <p:sp>
        <p:nvSpPr>
          <p:cNvPr id="2052" name="Rectangle 3"/>
          <p:cNvSpPr>
            <a:spLocks noGrp="1" noChangeArrowheads="1"/>
          </p:cNvSpPr>
          <p:nvPr>
            <p:ph type="body" idx="1"/>
          </p:nvPr>
        </p:nvSpPr>
        <p:spPr>
          <a:xfrm>
            <a:off x="76200" y="1219200"/>
            <a:ext cx="8991600" cy="5105400"/>
          </a:xfrm>
        </p:spPr>
        <p:txBody>
          <a:bodyPr/>
          <a:lstStyle/>
          <a:p>
            <a:pPr marL="233363" indent="-233363">
              <a:buFont typeface="Arial" pitchFamily="34" charset="0"/>
              <a:buChar char="•"/>
              <a:defRPr/>
            </a:pPr>
            <a:r>
              <a:rPr lang="en-US" sz="2000" dirty="0" smtClean="0"/>
              <a:t>In order to understand the importance of various turbulence-driven transport mechanisms over a broad range of operating space and plasma conditions, the low- and high-k turbulence measurements will be compared with linear and non-linear instability calculations using numerical tools that include the set of benchmarked simulation codes with strong ongoing development efforts and user bases such as GYRO, GTS, GS2, GTC-NEO and other codes as they become available. Synthetic diagnostics that simulate NSTX measurements will be developed and built into these modern, high-performance simulation codes in order to identify the </a:t>
            </a:r>
            <a:r>
              <a:rPr lang="en-US" sz="2000" dirty="0" err="1" smtClean="0"/>
              <a:t>microinstabilities</a:t>
            </a:r>
            <a:r>
              <a:rPr lang="en-US" sz="2000" dirty="0" smtClean="0"/>
              <a:t> responsible for the observed turbulence through direct experiment-simulation comparisons of the fluctuating quantities and their spectral and spatial characteristics. Improved physics insight of how these instabilities affect electron and ion thermal transport in the ST is highly desirable to reduce the uncertainty of extrapolation to next-step STs. This research also contributes broadly to a fundamental understanding of momentum and particle/impurity transport.</a:t>
            </a:r>
          </a:p>
          <a:p>
            <a:pPr>
              <a:defRPr/>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smtClean="0"/>
              <a:t>FY2011-12 TSG definition nearly complete </a:t>
            </a:r>
          </a:p>
        </p:txBody>
      </p:sp>
      <p:sp>
        <p:nvSpPr>
          <p:cNvPr id="4" name="Rectangle 207"/>
          <p:cNvSpPr>
            <a:spLocks noGrp="1" noChangeArrowheads="1"/>
          </p:cNvSpPr>
          <p:nvPr>
            <p:ph type="sldNum" sz="quarter" idx="10"/>
          </p:nvPr>
        </p:nvSpPr>
        <p:spPr/>
        <p:txBody>
          <a:bodyPr/>
          <a:lstStyle>
            <a:lvl1pPr>
              <a:defRPr/>
            </a:lvl1pPr>
          </a:lstStyle>
          <a:p>
            <a:pPr>
              <a:defRPr/>
            </a:pPr>
            <a:fld id="{AE9854C3-351F-421B-9489-14F71F5BF173}" type="slidenum">
              <a:rPr lang="en-US" i="0"/>
              <a:pPr>
                <a:defRPr/>
              </a:pPr>
              <a:t>3</a:t>
            </a:fld>
            <a:endParaRPr lang="en-US" i="0" dirty="0"/>
          </a:p>
        </p:txBody>
      </p:sp>
      <p:graphicFrame>
        <p:nvGraphicFramePr>
          <p:cNvPr id="9" name="Table 8"/>
          <p:cNvGraphicFramePr>
            <a:graphicFrameLocks noGrp="1"/>
          </p:cNvGraphicFramePr>
          <p:nvPr/>
        </p:nvGraphicFramePr>
        <p:xfrm>
          <a:off x="685800" y="1046163"/>
          <a:ext cx="7620000" cy="5431259"/>
        </p:xfrm>
        <a:graphic>
          <a:graphicData uri="http://schemas.openxmlformats.org/drawingml/2006/table">
            <a:tbl>
              <a:tblPr/>
              <a:tblGrid>
                <a:gridCol w="2017550"/>
                <a:gridCol w="1900832"/>
                <a:gridCol w="1850809"/>
                <a:gridCol w="1850809"/>
              </a:tblGrid>
              <a:tr h="511042">
                <a:tc>
                  <a:txBody>
                    <a:bodyPr/>
                    <a:lstStyle/>
                    <a:p>
                      <a:pPr algn="ctr" fontAlgn="ctr"/>
                      <a:endParaRPr lang="en-US" sz="1600" b="0" i="0" u="none" strike="noStrike" dirty="0">
                        <a:solidFill>
                          <a:srgbClr val="000000"/>
                        </a:solidFill>
                        <a:latin typeface="Arial"/>
                      </a:endParaRPr>
                    </a:p>
                  </a:txBody>
                  <a:tcPr marL="8112" marR="8112" marT="811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a:solidFill>
                            <a:srgbClr val="000000"/>
                          </a:solidFill>
                          <a:latin typeface="Arial"/>
                        </a:rPr>
                        <a:t>Run coordinator</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Arial"/>
                        </a:rPr>
                        <a:t>Deputy run coordinator</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400" b="0" i="0" u="none" strike="noStrike">
                        <a:solidFill>
                          <a:srgbClr val="000000"/>
                        </a:solidFill>
                        <a:latin typeface="Calibri"/>
                      </a:endParaRPr>
                    </a:p>
                  </a:txBody>
                  <a:tcPr marL="8112" marR="8112" marT="8112" marB="0" anchor="ctr">
                    <a:lnL w="12700" cap="flat" cmpd="sng" algn="ctr">
                      <a:solidFill>
                        <a:srgbClr val="000000"/>
                      </a:solidFill>
                      <a:prstDash val="solid"/>
                      <a:round/>
                      <a:headEnd type="none" w="med" len="med"/>
                      <a:tailEnd type="none" w="med" len="med"/>
                    </a:lnL>
                    <a:lnR>
                      <a:noFill/>
                    </a:lnR>
                    <a:lnT>
                      <a:noFill/>
                    </a:lnT>
                    <a:lnB>
                      <a:noFill/>
                    </a:lnB>
                  </a:tcPr>
                </a:tc>
              </a:tr>
              <a:tr h="319400">
                <a:tc>
                  <a:txBody>
                    <a:bodyPr/>
                    <a:lstStyle/>
                    <a:p>
                      <a:pPr algn="ctr" fontAlgn="ctr"/>
                      <a:endParaRPr lang="en-US" sz="1600" b="0" i="0" u="none" strike="noStrike" dirty="0">
                        <a:solidFill>
                          <a:srgbClr val="000000"/>
                        </a:solidFill>
                        <a:latin typeface="Arial"/>
                      </a:endParaRPr>
                    </a:p>
                  </a:txBody>
                  <a:tcPr marL="8112" marR="8112" marT="811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a:solidFill>
                            <a:srgbClr val="FF0000"/>
                          </a:solidFill>
                          <a:latin typeface="Arial"/>
                        </a:rPr>
                        <a:t>S. Sabbagh</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Arial"/>
                        </a:rPr>
                        <a:t>M. Bell</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400" b="0" i="0" u="none" strike="noStrike">
                        <a:solidFill>
                          <a:srgbClr val="000000"/>
                        </a:solidFill>
                        <a:latin typeface="Calibri"/>
                      </a:endParaRPr>
                    </a:p>
                  </a:txBody>
                  <a:tcPr marL="8112" marR="8112" marT="8112" marB="0" anchor="ctr">
                    <a:lnL w="12700" cap="flat" cmpd="sng" algn="ctr">
                      <a:solidFill>
                        <a:srgbClr val="000000"/>
                      </a:solidFill>
                      <a:prstDash val="solid"/>
                      <a:round/>
                      <a:headEnd type="none" w="med" len="med"/>
                      <a:tailEnd type="none" w="med" len="med"/>
                    </a:lnL>
                    <a:lnR>
                      <a:noFill/>
                    </a:lnR>
                    <a:lnT>
                      <a:noFill/>
                    </a:lnT>
                    <a:lnB>
                      <a:noFill/>
                    </a:lnB>
                  </a:tcPr>
                </a:tc>
              </a:tr>
              <a:tr h="223581">
                <a:tc>
                  <a:txBody>
                    <a:bodyPr/>
                    <a:lstStyle/>
                    <a:p>
                      <a:pPr algn="ctr" fontAlgn="ctr"/>
                      <a:endParaRPr lang="en-US" sz="1600" b="0" i="0" u="none" strike="noStrike">
                        <a:solidFill>
                          <a:srgbClr val="000000"/>
                        </a:solidFill>
                        <a:latin typeface="Arial"/>
                      </a:endParaRPr>
                    </a:p>
                  </a:txBody>
                  <a:tcPr marL="8112" marR="8112" marT="811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0" i="0" u="none" strike="noStrike">
                        <a:solidFill>
                          <a:srgbClr val="000000"/>
                        </a:solidFill>
                        <a:latin typeface="Arial"/>
                      </a:endParaRPr>
                    </a:p>
                  </a:txBody>
                  <a:tcPr marL="8112" marR="8112" marT="81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0" i="0" u="none" strike="noStrike">
                        <a:solidFill>
                          <a:srgbClr val="000000"/>
                        </a:solidFill>
                        <a:latin typeface="Arial"/>
                      </a:endParaRPr>
                    </a:p>
                  </a:txBody>
                  <a:tcPr marL="8112" marR="8112" marT="81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0" i="0" u="none" strike="noStrike">
                        <a:solidFill>
                          <a:srgbClr val="000000"/>
                        </a:solidFill>
                        <a:latin typeface="Arial"/>
                      </a:endParaRPr>
                    </a:p>
                  </a:txBody>
                  <a:tcPr marL="8112" marR="8112" marT="8112" marB="0" anchor="ctr">
                    <a:lnL>
                      <a:noFill/>
                    </a:lnL>
                    <a:lnR>
                      <a:noFill/>
                    </a:lnR>
                    <a:lnT>
                      <a:noFill/>
                    </a:lnT>
                    <a:lnB w="12700" cap="flat" cmpd="sng" algn="ctr">
                      <a:solidFill>
                        <a:srgbClr val="000000"/>
                      </a:solidFill>
                      <a:prstDash val="solid"/>
                      <a:round/>
                      <a:headEnd type="none" w="med" len="med"/>
                      <a:tailEnd type="none" w="med" len="med"/>
                    </a:lnB>
                  </a:tcPr>
                </a:tc>
              </a:tr>
              <a:tr h="553628">
                <a:tc>
                  <a:txBody>
                    <a:bodyPr/>
                    <a:lstStyle/>
                    <a:p>
                      <a:pPr algn="ctr" fontAlgn="ctr"/>
                      <a:r>
                        <a:rPr lang="en-US" sz="1600" b="1" i="0" u="none" strike="noStrike">
                          <a:solidFill>
                            <a:srgbClr val="000000"/>
                          </a:solidFill>
                          <a:latin typeface="Arial"/>
                        </a:rPr>
                        <a:t>TSG</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Arial"/>
                        </a:rPr>
                        <a:t>Leader - experiment</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Arial"/>
                        </a:rPr>
                        <a:t>Deputy - experiment</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Arial"/>
                        </a:rPr>
                        <a:t>Leader - theory and modelling</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Boundary</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V. Soukhanovskii</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A. Diallo</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70C0"/>
                          </a:solidFill>
                          <a:latin typeface="Arial"/>
                        </a:rPr>
                        <a:t>D. </a:t>
                      </a:r>
                      <a:r>
                        <a:rPr lang="en-US" sz="1600" b="1" i="0" u="none" strike="noStrike" dirty="0" err="1">
                          <a:solidFill>
                            <a:srgbClr val="0070C0"/>
                          </a:solidFill>
                          <a:latin typeface="Arial"/>
                        </a:rPr>
                        <a:t>Stotler</a:t>
                      </a:r>
                      <a:endParaRPr lang="en-US" sz="1600" b="1" i="0" u="none" strike="noStrike" dirty="0">
                        <a:solidFill>
                          <a:srgbClr val="0070C0"/>
                        </a:solidFill>
                        <a:latin typeface="Arial"/>
                      </a:endParaRP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Lithium</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C. Skinner</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M. Jaworski</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D. Stotler</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Transport</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Y. Ren</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H. Yuh</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70C0"/>
                          </a:solidFill>
                          <a:latin typeface="Arial"/>
                        </a:rPr>
                        <a:t>TBD</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MHD</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J.-K. Park</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J. Berkery</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R. Betti</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HHFW/EP</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G. Taylor</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M. Podestà</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70C0"/>
                          </a:solidFill>
                          <a:latin typeface="Arial"/>
                        </a:rPr>
                        <a:t>TBD</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SFSU</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R. Raman</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D. Mueller</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70C0"/>
                          </a:solidFill>
                          <a:latin typeface="Arial"/>
                        </a:rPr>
                        <a:t>TBD</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515">
                <a:tc>
                  <a:txBody>
                    <a:bodyPr/>
                    <a:lstStyle/>
                    <a:p>
                      <a:pPr algn="ctr" fontAlgn="ctr"/>
                      <a:r>
                        <a:rPr lang="en-US" sz="1600" b="1" i="0" u="none" strike="noStrike">
                          <a:solidFill>
                            <a:srgbClr val="000000"/>
                          </a:solidFill>
                          <a:latin typeface="Arial"/>
                        </a:rPr>
                        <a:t>ASC</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S. Gerhardt</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70C0"/>
                          </a:solidFill>
                          <a:latin typeface="Arial"/>
                        </a:rPr>
                        <a:t>M. Bell</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E. Kolemen</a:t>
                      </a: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0742">
                <a:tc>
                  <a:txBody>
                    <a:bodyPr/>
                    <a:lstStyle/>
                    <a:p>
                      <a:pPr algn="ctr" fontAlgn="ctr"/>
                      <a:r>
                        <a:rPr lang="en-US" sz="1600" b="1" i="0" u="none" strike="noStrike" dirty="0">
                          <a:solidFill>
                            <a:srgbClr val="000000"/>
                          </a:solidFill>
                          <a:latin typeface="Arial"/>
                        </a:rPr>
                        <a:t>ITER urgent needs, cross-cutting &amp; enabling</a:t>
                      </a:r>
                    </a:p>
                  </a:txBody>
                  <a:tcPr marL="8112" marR="8112" marT="8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70C0"/>
                          </a:solidFill>
                          <a:latin typeface="Arial"/>
                        </a:rPr>
                        <a:t>J. Menard</a:t>
                      </a:r>
                    </a:p>
                  </a:txBody>
                  <a:tcPr marL="8112" marR="8112" marT="81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70C0"/>
                          </a:solidFill>
                          <a:latin typeface="Arial"/>
                        </a:rPr>
                        <a:t>R. Maingi</a:t>
                      </a:r>
                    </a:p>
                  </a:txBody>
                  <a:tcPr marL="8112" marR="8112" marT="81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smtClean="0">
                          <a:solidFill>
                            <a:srgbClr val="0070C0"/>
                          </a:solidFill>
                          <a:latin typeface="Arial"/>
                        </a:rPr>
                        <a:t>A. Boozer</a:t>
                      </a:r>
                      <a:endParaRPr lang="en-US" sz="1600" b="1" i="0" u="none" strike="noStrike" dirty="0">
                        <a:solidFill>
                          <a:srgbClr val="0070C0"/>
                        </a:solidFill>
                        <a:latin typeface="Arial"/>
                      </a:endParaRPr>
                    </a:p>
                  </a:txBody>
                  <a:tcPr marL="8112" marR="8112" marT="81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R(12-2):  Assess the relationship between lithiated surface conditions and edge and core plasma conditions</a:t>
            </a:r>
          </a:p>
        </p:txBody>
      </p:sp>
      <p:sp>
        <p:nvSpPr>
          <p:cNvPr id="26627" name="Content Placeholder 2"/>
          <p:cNvSpPr>
            <a:spLocks noGrp="1"/>
          </p:cNvSpPr>
          <p:nvPr>
            <p:ph idx="1"/>
          </p:nvPr>
        </p:nvSpPr>
        <p:spPr>
          <a:xfrm>
            <a:off x="152400" y="990600"/>
            <a:ext cx="8763000" cy="5257800"/>
          </a:xfrm>
        </p:spPr>
        <p:txBody>
          <a:bodyPr/>
          <a:lstStyle/>
          <a:p>
            <a:r>
              <a:rPr lang="en-US" sz="1800" smtClean="0"/>
              <a:t>The plasma facing components (PFC) of fusion devices play a key role in determining the performance of the fusion plasma edge and core by providing particle pumping and fueling and acting as a source of impurities. On NSTX, coating the divertor carbon PFCs with evaporated lithium has resulted in transient particle pumping, increased energy confinement, and suppression of edge localized modes (ELMs). To attempt to extend the duration of particle pumping, and to investigate the impact of liquid lithium on plasma performance, a liquid lithium divertor (LLD) was installed in FY2010. Deuterium pumping will be studied as a function of LLD temperature and divertor electron density and temperature, strike-point location, and flux expansion. The measurements will be compared to retention models.  An in-situ materials analysis particle probe situated near the LLD will provide data on surface composition in the outer divertor region under various plasma conditions. The temperature evolution of the LLD surface will be measured to determine its heat transfer properties and allowable peak flux, and to relate the LLD surface temperature to the influx of lithium and hydrogenic species. Finally, lithium transport from the plasma edge to the core will be measured. This research will provide the scientific understanding necessary to aid evaluation of liquid lithium as a possible PFC solution for NSTX and next-step facilities.</a:t>
            </a:r>
          </a:p>
        </p:txBody>
      </p:sp>
      <p:sp>
        <p:nvSpPr>
          <p:cNvPr id="4" name="Slide Number Placeholder 3"/>
          <p:cNvSpPr>
            <a:spLocks noGrp="1"/>
          </p:cNvSpPr>
          <p:nvPr>
            <p:ph type="sldNum" sz="quarter" idx="10"/>
          </p:nvPr>
        </p:nvSpPr>
        <p:spPr>
          <a:xfrm>
            <a:off x="8382000" y="6629400"/>
            <a:ext cx="762000" cy="228600"/>
          </a:xfrm>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5205049A-49A7-4EC2-B288-F2FAD9B916FC}"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lang="en-US" i="0" smtClean="0">
              <a:latin typeface="Arial" pitchFamily="34" charset="0"/>
              <a:ea typeface="ＭＳ Ｐゴシック"/>
              <a:cs typeface="ＭＳ Ｐゴシック"/>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4A89FBFE-008B-4BF4-955C-27E722441474}"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lang="en-US" i="0" smtClean="0">
              <a:latin typeface="Arial" pitchFamily="34" charset="0"/>
              <a:ea typeface="ＭＳ Ｐゴシック"/>
              <a:cs typeface="ＭＳ Ｐゴシック"/>
            </a:endParaRPr>
          </a:p>
        </p:txBody>
      </p:sp>
      <p:sp>
        <p:nvSpPr>
          <p:cNvPr id="27651" name="Rectangle 2"/>
          <p:cNvSpPr>
            <a:spLocks noGrp="1" noChangeArrowheads="1"/>
          </p:cNvSpPr>
          <p:nvPr>
            <p:ph type="title"/>
          </p:nvPr>
        </p:nvSpPr>
        <p:spPr/>
        <p:txBody>
          <a:bodyPr/>
          <a:lstStyle/>
          <a:p>
            <a:pPr marL="117475" indent="-117475"/>
            <a:r>
              <a:rPr lang="en-US" smtClean="0"/>
              <a:t>R(12-3):  Assess confinement, heating, </a:t>
            </a:r>
            <a:br>
              <a:rPr lang="en-US" smtClean="0"/>
            </a:br>
            <a:r>
              <a:rPr lang="en-US" smtClean="0"/>
              <a:t>and ramp-up of CHI start-up plasmas</a:t>
            </a:r>
          </a:p>
        </p:txBody>
      </p:sp>
      <p:sp>
        <p:nvSpPr>
          <p:cNvPr id="27652" name="Rectangle 3"/>
          <p:cNvSpPr>
            <a:spLocks noGrp="1" noChangeArrowheads="1"/>
          </p:cNvSpPr>
          <p:nvPr>
            <p:ph type="body" idx="1"/>
          </p:nvPr>
        </p:nvSpPr>
        <p:spPr>
          <a:xfrm>
            <a:off x="76200" y="914400"/>
            <a:ext cx="9067800" cy="5715000"/>
          </a:xfrm>
        </p:spPr>
        <p:txBody>
          <a:bodyPr/>
          <a:lstStyle/>
          <a:p>
            <a:pPr marL="233363" indent="-233363"/>
            <a:r>
              <a:rPr lang="en-US" sz="2000" smtClean="0"/>
              <a:t>Elimination of the OH solenoid is essential for ST-based nuclear fusion applications, and would reduce the cost/complexity of all tokamak reactors.  Understanding CHI plasma confinement is important for projecting non-inductive start-up and ramp-up efficiency to next-steps.  CHI initiated plasmas have been successfully coupled to induction and NBI-heated H-mode. While these results are favorable, the confinement properties of CHI start-up plasmas have not been characterized. HHFW and recently NBI heating of low-current ohmic targets was demonstrated in 2008 and 2010 and will be further developed in FY2011-12.  In FY2011-12, HHFW and early NBI heating will be applied to CHI </a:t>
            </a:r>
            <a:r>
              <a:rPr lang="en-US" sz="2000" smtClean="0">
                <a:sym typeface="Wingdings" pitchFamily="2" charset="2"/>
              </a:rPr>
              <a:t> OH discharges to compare the confinement and heating versus non-CHI plasmas.  For the FY2012 milestone, early NBI and HHFW heating and CD will be applied progressively earlier in the target to assess non-inductive sustainment.  In particular, the degree to which the OH flux consumed can be reduced toward zero will be assessed. </a:t>
            </a:r>
            <a:r>
              <a:rPr lang="en-US" sz="2000" smtClean="0"/>
              <a:t>Utilization of an all metal divertor could improve CHI start-up and will be characterized if present in the machine. TRANSP and/or TSC will be used to analyze/simulate the experiments.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CEA8285-A523-41AE-BE30-EADC4A8FA24D}"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lang="en-US" i="0" smtClean="0">
              <a:latin typeface="Arial" pitchFamily="34" charset="0"/>
              <a:ea typeface="ＭＳ Ｐゴシック"/>
              <a:cs typeface="ＭＳ Ｐゴシック"/>
            </a:endParaRPr>
          </a:p>
        </p:txBody>
      </p:sp>
      <p:sp>
        <p:nvSpPr>
          <p:cNvPr id="28675" name="Rectangle 2"/>
          <p:cNvSpPr>
            <a:spLocks noGrp="1" noChangeArrowheads="1"/>
          </p:cNvSpPr>
          <p:nvPr>
            <p:ph type="title"/>
          </p:nvPr>
        </p:nvSpPr>
        <p:spPr/>
        <p:txBody>
          <a:bodyPr/>
          <a:lstStyle/>
          <a:p>
            <a:pPr marL="117475" indent="-117475"/>
            <a:r>
              <a:rPr lang="en-US" smtClean="0"/>
              <a:t>R(12-4): Assess access to reduced density </a:t>
            </a:r>
            <a:br>
              <a:rPr lang="en-US" smtClean="0"/>
            </a:br>
            <a:r>
              <a:rPr lang="en-US" smtClean="0"/>
              <a:t>and collisionality in high-performance scenarios</a:t>
            </a:r>
          </a:p>
        </p:txBody>
      </p:sp>
      <p:sp>
        <p:nvSpPr>
          <p:cNvPr id="28676" name="Rectangle 3"/>
          <p:cNvSpPr>
            <a:spLocks noGrp="1" noChangeArrowheads="1"/>
          </p:cNvSpPr>
          <p:nvPr>
            <p:ph type="body" idx="1"/>
          </p:nvPr>
        </p:nvSpPr>
        <p:spPr>
          <a:xfrm>
            <a:off x="0" y="914400"/>
            <a:ext cx="9067800" cy="5638800"/>
          </a:xfrm>
        </p:spPr>
        <p:txBody>
          <a:bodyPr/>
          <a:lstStyle/>
          <a:p>
            <a:pPr marL="233363" indent="-233363"/>
            <a:r>
              <a:rPr lang="en-US" sz="2000" smtClean="0"/>
              <a:t>The high performance scenarios targeted in NSTX Upgrade and next-step ST devices are based on operating at lower Greenwald density fraction and/or lower collisionality than routinely accessed in NSTX.  Collisionality plays a key role in ST energy confinement, non-inductive current drive, pedestal stability, and RWM stability and NTV rotation damping.  Lower density and/or higher temperature is required to access lower </a:t>
            </a:r>
            <a:r>
              <a:rPr lang="en-US" sz="2000" smtClean="0">
                <a:latin typeface="Symbol" pitchFamily="18" charset="2"/>
              </a:rPr>
              <a:t>n</a:t>
            </a:r>
            <a:r>
              <a:rPr lang="en-US" sz="2000" smtClean="0"/>
              <a:t>*.  HHFW is a potential means of increasing electron temperature and reducing </a:t>
            </a:r>
            <a:r>
              <a:rPr lang="en-US" sz="2000" smtClean="0">
                <a:latin typeface="Symbol" pitchFamily="18" charset="2"/>
              </a:rPr>
              <a:t>n</a:t>
            </a:r>
            <a:r>
              <a:rPr lang="en-US" sz="2000" smtClean="0"/>
              <a:t>*.  Reduced fueling and/or Li pumping are readily available tools for lowering </a:t>
            </a:r>
            <a:r>
              <a:rPr lang="en-US" sz="2000" smtClean="0">
                <a:latin typeface="Symbol" pitchFamily="18" charset="2"/>
              </a:rPr>
              <a:t>n</a:t>
            </a:r>
            <a:r>
              <a:rPr lang="en-US" sz="2000" smtClean="0"/>
              <a:t>* through lower density.  However, while D pumping via LiTER evaporation (and possibly LLD operation) has been observed, additional gas fueling is typically required to avoid plasma disruption during the current ramp and/or in the high </a:t>
            </a:r>
            <a:r>
              <a:rPr lang="en-US" sz="2000" smtClean="0">
                <a:latin typeface="Symbol" pitchFamily="18" charset="2"/>
              </a:rPr>
              <a:t>b</a:t>
            </a:r>
            <a:r>
              <a:rPr lang="en-US" sz="2000" smtClean="0"/>
              <a:t> phase.   This milestone will characterize the underlying instabilities responsible for disruption at reduced density and attempt to avoid these disruptions.  Possible methods for stability improvement include changes in current ramp-rate (l</a:t>
            </a:r>
            <a:r>
              <a:rPr lang="en-US" sz="2000" baseline="-25000" smtClean="0"/>
              <a:t>i</a:t>
            </a:r>
            <a:r>
              <a:rPr lang="en-US" sz="2000" smtClean="0"/>
              <a:t> and q(r) evolution), H-mode timing, shape evolution, heating/beta evolution and control, improved fueling control (SGI), and varied pumping.  This milestone will also aid development of TRANSP and TSC integrated predictive models for NSTX Upgrade and next-step STs.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nSpc>
                <a:spcPct val="80000"/>
              </a:lnSpc>
            </a:pPr>
            <a:r>
              <a:rPr lang="en-US" sz="2800" dirty="0" smtClean="0">
                <a:solidFill>
                  <a:srgbClr val="3333CC"/>
                </a:solidFill>
              </a:rPr>
              <a:t>NSTX Near Term Facility Plan</a:t>
            </a:r>
            <a:r>
              <a:rPr lang="en-US" sz="3200" dirty="0" smtClean="0">
                <a:solidFill>
                  <a:srgbClr val="FF0000"/>
                </a:solidFill>
              </a:rPr>
              <a:t/>
            </a:r>
            <a:br>
              <a:rPr lang="en-US" sz="3200" dirty="0" smtClean="0">
                <a:solidFill>
                  <a:srgbClr val="FF0000"/>
                </a:solidFill>
              </a:rPr>
            </a:br>
            <a:r>
              <a:rPr lang="en-US" sz="2000" dirty="0" smtClean="0">
                <a:solidFill>
                  <a:srgbClr val="0070C0"/>
                </a:solidFill>
                <a:latin typeface="Helvetica Neue" charset="0"/>
              </a:rPr>
              <a:t>ARRA Funding Significantly Enhances Research Capability </a:t>
            </a:r>
          </a:p>
        </p:txBody>
      </p:sp>
      <p:sp>
        <p:nvSpPr>
          <p:cNvPr id="4" name="Rectangle 207"/>
          <p:cNvSpPr>
            <a:spLocks noGrp="1" noChangeArrowheads="1"/>
          </p:cNvSpPr>
          <p:nvPr>
            <p:ph type="sldNum" sz="quarter" idx="10"/>
          </p:nvPr>
        </p:nvSpPr>
        <p:spPr/>
        <p:txBody>
          <a:bodyPr/>
          <a:lstStyle>
            <a:lvl1pPr>
              <a:defRPr/>
            </a:lvl1pPr>
          </a:lstStyle>
          <a:p>
            <a:pPr>
              <a:defRPr/>
            </a:pPr>
            <a:fld id="{4E6544DE-C6BA-4389-A26F-13355A629B35}" type="slidenum">
              <a:rPr lang="en-US" i="0"/>
              <a:pPr>
                <a:defRPr/>
              </a:pPr>
              <a:t>4</a:t>
            </a:fld>
            <a:endParaRPr lang="en-US" i="0"/>
          </a:p>
        </p:txBody>
      </p:sp>
      <p:sp>
        <p:nvSpPr>
          <p:cNvPr id="5" name="Rectangle 9"/>
          <p:cNvSpPr>
            <a:spLocks noChangeArrowheads="1"/>
          </p:cNvSpPr>
          <p:nvPr/>
        </p:nvSpPr>
        <p:spPr bwMode="auto">
          <a:xfrm>
            <a:off x="2667000" y="1447800"/>
            <a:ext cx="711200" cy="4940300"/>
          </a:xfrm>
          <a:prstGeom prst="rect">
            <a:avLst/>
          </a:prstGeom>
          <a:solidFill>
            <a:schemeClr val="accent2">
              <a:lumMod val="40000"/>
              <a:lumOff val="60000"/>
            </a:schemeClr>
          </a:solidFill>
          <a:ln w="9525">
            <a:no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6149" name="Text Box 8"/>
          <p:cNvSpPr txBox="1">
            <a:spLocks noChangeArrowheads="1"/>
          </p:cNvSpPr>
          <p:nvPr/>
        </p:nvSpPr>
        <p:spPr bwMode="auto">
          <a:xfrm>
            <a:off x="76200" y="1447800"/>
            <a:ext cx="1816100" cy="581025"/>
          </a:xfrm>
          <a:prstGeom prst="rect">
            <a:avLst/>
          </a:prstGeom>
          <a:noFill/>
          <a:ln w="9525">
            <a:noFill/>
            <a:miter lim="800000"/>
            <a:headEnd/>
            <a:tailEnd/>
          </a:ln>
        </p:spPr>
        <p:txBody>
          <a:bodyPr>
            <a:spAutoFit/>
          </a:bodyPr>
          <a:lstStyle/>
          <a:p>
            <a:pPr algn="ctr"/>
            <a:r>
              <a:rPr lang="en-US" sz="1600"/>
              <a:t>Run Weeks</a:t>
            </a:r>
          </a:p>
          <a:p>
            <a:pPr algn="ctr"/>
            <a:r>
              <a:rPr lang="en-US" sz="1600"/>
              <a:t>Base / </a:t>
            </a:r>
            <a:r>
              <a:rPr lang="en-US" sz="1600">
                <a:solidFill>
                  <a:srgbClr val="FF0000"/>
                </a:solidFill>
              </a:rPr>
              <a:t>Increment</a:t>
            </a:r>
          </a:p>
        </p:txBody>
      </p:sp>
      <p:sp>
        <p:nvSpPr>
          <p:cNvPr id="6150" name="Text Box 13"/>
          <p:cNvSpPr txBox="1">
            <a:spLocks noChangeArrowheads="1"/>
          </p:cNvSpPr>
          <p:nvPr/>
        </p:nvSpPr>
        <p:spPr bwMode="auto">
          <a:xfrm>
            <a:off x="87313" y="6173788"/>
            <a:ext cx="1860550" cy="366712"/>
          </a:xfrm>
          <a:prstGeom prst="rect">
            <a:avLst/>
          </a:prstGeom>
          <a:noFill/>
          <a:ln w="9525">
            <a:noFill/>
            <a:miter lim="800000"/>
            <a:headEnd/>
            <a:tailEnd/>
          </a:ln>
        </p:spPr>
        <p:txBody>
          <a:bodyPr>
            <a:spAutoFit/>
          </a:bodyPr>
          <a:lstStyle/>
          <a:p>
            <a:pPr algn="ctr">
              <a:spcBef>
                <a:spcPct val="25000"/>
              </a:spcBef>
            </a:pPr>
            <a:r>
              <a:rPr lang="en-US"/>
              <a:t>Start-Up</a:t>
            </a:r>
            <a:endParaRPr lang="en-US" sz="2000">
              <a:sym typeface="Symbol" pitchFamily="18" charset="2"/>
            </a:endParaRPr>
          </a:p>
        </p:txBody>
      </p:sp>
      <p:sp>
        <p:nvSpPr>
          <p:cNvPr id="6151" name="Text Box 14"/>
          <p:cNvSpPr txBox="1">
            <a:spLocks noChangeArrowheads="1"/>
          </p:cNvSpPr>
          <p:nvPr/>
        </p:nvSpPr>
        <p:spPr bwMode="auto">
          <a:xfrm>
            <a:off x="-47625" y="4597400"/>
            <a:ext cx="1858963" cy="366713"/>
          </a:xfrm>
          <a:prstGeom prst="rect">
            <a:avLst/>
          </a:prstGeom>
          <a:noFill/>
          <a:ln w="9525">
            <a:noFill/>
            <a:miter lim="800000"/>
            <a:headEnd/>
            <a:tailEnd/>
          </a:ln>
        </p:spPr>
        <p:txBody>
          <a:bodyPr>
            <a:spAutoFit/>
          </a:bodyPr>
          <a:lstStyle/>
          <a:p>
            <a:pPr algn="ctr">
              <a:spcBef>
                <a:spcPct val="25000"/>
              </a:spcBef>
            </a:pPr>
            <a:r>
              <a:rPr lang="en-US"/>
              <a:t>Boundary / Li</a:t>
            </a:r>
            <a:endParaRPr lang="en-US" sz="2000">
              <a:sym typeface="Symbol" pitchFamily="18" charset="2"/>
            </a:endParaRPr>
          </a:p>
        </p:txBody>
      </p:sp>
      <p:sp>
        <p:nvSpPr>
          <p:cNvPr id="6152" name="Text Box 15"/>
          <p:cNvSpPr txBox="1">
            <a:spLocks noChangeArrowheads="1"/>
          </p:cNvSpPr>
          <p:nvPr/>
        </p:nvSpPr>
        <p:spPr bwMode="auto">
          <a:xfrm>
            <a:off x="-4763" y="2060575"/>
            <a:ext cx="1858963" cy="366713"/>
          </a:xfrm>
          <a:prstGeom prst="rect">
            <a:avLst/>
          </a:prstGeom>
          <a:noFill/>
          <a:ln w="9525">
            <a:noFill/>
            <a:miter lim="800000"/>
            <a:headEnd/>
            <a:tailEnd/>
          </a:ln>
        </p:spPr>
        <p:txBody>
          <a:bodyPr>
            <a:spAutoFit/>
          </a:bodyPr>
          <a:lstStyle/>
          <a:p>
            <a:pPr algn="ctr">
              <a:spcBef>
                <a:spcPct val="25000"/>
              </a:spcBef>
            </a:pPr>
            <a:r>
              <a:rPr lang="en-US"/>
              <a:t>Heating &amp; CD</a:t>
            </a:r>
            <a:endParaRPr lang="en-US" sz="2000">
              <a:sym typeface="Symbol" pitchFamily="18" charset="2"/>
            </a:endParaRPr>
          </a:p>
        </p:txBody>
      </p:sp>
      <p:sp>
        <p:nvSpPr>
          <p:cNvPr id="6153" name="Text Box 16"/>
          <p:cNvSpPr txBox="1">
            <a:spLocks noChangeArrowheads="1"/>
          </p:cNvSpPr>
          <p:nvPr/>
        </p:nvSpPr>
        <p:spPr bwMode="auto">
          <a:xfrm>
            <a:off x="101600" y="5497513"/>
            <a:ext cx="1860550" cy="641350"/>
          </a:xfrm>
          <a:prstGeom prst="rect">
            <a:avLst/>
          </a:prstGeom>
          <a:noFill/>
          <a:ln w="9525">
            <a:noFill/>
            <a:miter lim="800000"/>
            <a:headEnd/>
            <a:tailEnd/>
          </a:ln>
        </p:spPr>
        <p:txBody>
          <a:bodyPr>
            <a:spAutoFit/>
          </a:bodyPr>
          <a:lstStyle/>
          <a:p>
            <a:pPr algn="ctr">
              <a:spcBef>
                <a:spcPct val="25000"/>
              </a:spcBef>
            </a:pPr>
            <a:r>
              <a:rPr lang="en-US"/>
              <a:t>Energetic Particles</a:t>
            </a:r>
            <a:endParaRPr lang="en-US" sz="2000">
              <a:sym typeface="Symbol" pitchFamily="18" charset="2"/>
            </a:endParaRPr>
          </a:p>
        </p:txBody>
      </p:sp>
      <p:sp>
        <p:nvSpPr>
          <p:cNvPr id="6154" name="Text Box 17"/>
          <p:cNvSpPr txBox="1">
            <a:spLocks noChangeArrowheads="1"/>
          </p:cNvSpPr>
          <p:nvPr/>
        </p:nvSpPr>
        <p:spPr bwMode="auto">
          <a:xfrm>
            <a:off x="703263" y="3595688"/>
            <a:ext cx="628650" cy="366712"/>
          </a:xfrm>
          <a:prstGeom prst="rect">
            <a:avLst/>
          </a:prstGeom>
          <a:noFill/>
          <a:ln w="9525">
            <a:noFill/>
            <a:miter lim="800000"/>
            <a:headEnd/>
            <a:tailEnd/>
          </a:ln>
        </p:spPr>
        <p:txBody>
          <a:bodyPr wrap="none">
            <a:spAutoFit/>
          </a:bodyPr>
          <a:lstStyle/>
          <a:p>
            <a:pPr algn="ctr"/>
            <a:r>
              <a:rPr lang="en-US"/>
              <a:t>T&amp;T</a:t>
            </a:r>
          </a:p>
        </p:txBody>
      </p:sp>
      <p:sp>
        <p:nvSpPr>
          <p:cNvPr id="6155" name="Text Box 18"/>
          <p:cNvSpPr txBox="1">
            <a:spLocks noChangeArrowheads="1"/>
          </p:cNvSpPr>
          <p:nvPr/>
        </p:nvSpPr>
        <p:spPr bwMode="auto">
          <a:xfrm>
            <a:off x="206375" y="2724150"/>
            <a:ext cx="1878013" cy="366713"/>
          </a:xfrm>
          <a:prstGeom prst="rect">
            <a:avLst/>
          </a:prstGeom>
          <a:noFill/>
          <a:ln w="9525">
            <a:noFill/>
            <a:miter lim="800000"/>
            <a:headEnd/>
            <a:tailEnd/>
          </a:ln>
        </p:spPr>
        <p:txBody>
          <a:bodyPr>
            <a:spAutoFit/>
          </a:bodyPr>
          <a:lstStyle/>
          <a:p>
            <a:pPr algn="ctr"/>
            <a:r>
              <a:rPr lang="en-US"/>
              <a:t>MHD and ASC</a:t>
            </a:r>
          </a:p>
        </p:txBody>
      </p:sp>
      <p:sp>
        <p:nvSpPr>
          <p:cNvPr id="13" name="Rectangle 19"/>
          <p:cNvSpPr>
            <a:spLocks noChangeArrowheads="1"/>
          </p:cNvSpPr>
          <p:nvPr/>
        </p:nvSpPr>
        <p:spPr bwMode="auto">
          <a:xfrm>
            <a:off x="544513" y="1155700"/>
            <a:ext cx="804862" cy="336550"/>
          </a:xfrm>
          <a:prstGeom prst="rect">
            <a:avLst/>
          </a:prstGeom>
          <a:noFill/>
          <a:ln w="9525">
            <a:noFill/>
            <a:miter lim="800000"/>
            <a:headEnd/>
            <a:tailEnd/>
          </a:ln>
          <a:effectLst/>
        </p:spPr>
        <p:txBody>
          <a:bodyPr wrap="none" lIns="91423" tIns="45712" rIns="91423" bIns="45712">
            <a:spAutoFit/>
          </a:bodyPr>
          <a:lstStyle/>
          <a:p>
            <a:pPr eaLnBrk="0" hangingPunct="0">
              <a:defRPr/>
            </a:pPr>
            <a:r>
              <a:rPr lang="en-US" sz="1600">
                <a:solidFill>
                  <a:srgbClr val="0000FF"/>
                </a:solidFill>
                <a:effectLst>
                  <a:outerShdw blurRad="38100" dist="38100" dir="2700000" algn="tl">
                    <a:srgbClr val="C0C0C0"/>
                  </a:outerShdw>
                </a:effectLst>
                <a:latin typeface="Arial" charset="0"/>
                <a:ea typeface="ヒラギノ角ゴ Pro W3" charset="-128"/>
              </a:rPr>
              <a:t> ARRA</a:t>
            </a:r>
            <a:endParaRPr lang="en-US">
              <a:solidFill>
                <a:srgbClr val="0000FF"/>
              </a:solidFill>
              <a:effectLst>
                <a:outerShdw blurRad="38100" dist="38100" dir="2700000" algn="tl">
                  <a:srgbClr val="C0C0C0"/>
                </a:outerShdw>
              </a:effectLst>
              <a:latin typeface="Arial" charset="0"/>
              <a:ea typeface="ヒラギノ角ゴ Pro W3" charset="-128"/>
            </a:endParaRPr>
          </a:p>
        </p:txBody>
      </p:sp>
      <p:sp>
        <p:nvSpPr>
          <p:cNvPr id="14" name="Oval 20"/>
          <p:cNvSpPr>
            <a:spLocks noChangeArrowheads="1"/>
          </p:cNvSpPr>
          <p:nvPr/>
        </p:nvSpPr>
        <p:spPr bwMode="auto">
          <a:xfrm>
            <a:off x="447675" y="1246188"/>
            <a:ext cx="147638" cy="147637"/>
          </a:xfrm>
          <a:prstGeom prst="ellipse">
            <a:avLst/>
          </a:prstGeom>
          <a:solidFill>
            <a:srgbClr val="558ED5"/>
          </a:solidFill>
          <a:ln w="38100">
            <a:solidFill>
              <a:schemeClr val="tx2">
                <a:lumMod val="60000"/>
                <a:lumOff val="40000"/>
              </a:schemeClr>
            </a:solidFill>
            <a:round/>
            <a:headEnd/>
            <a:tailEnd/>
          </a:ln>
        </p:spPr>
        <p:txBody>
          <a:bodyPr wrap="none" anchor="ctr"/>
          <a:lstStyle/>
          <a:p>
            <a:pPr algn="ctr" eaLnBrk="0" hangingPunct="0">
              <a:defRPr/>
            </a:pPr>
            <a:endParaRPr lang="en-US" sz="2400">
              <a:solidFill>
                <a:srgbClr val="090CFF"/>
              </a:solidFill>
              <a:latin typeface="Arial" charset="0"/>
              <a:ea typeface="ヒラギノ角ゴ Pro W3" charset="-128"/>
              <a:cs typeface="ヒラギノ角ゴ Pro W3" charset="-128"/>
            </a:endParaRPr>
          </a:p>
        </p:txBody>
      </p:sp>
      <p:sp>
        <p:nvSpPr>
          <p:cNvPr id="15" name="Rectangle 21"/>
          <p:cNvSpPr>
            <a:spLocks noChangeArrowheads="1"/>
          </p:cNvSpPr>
          <p:nvPr/>
        </p:nvSpPr>
        <p:spPr bwMode="auto">
          <a:xfrm>
            <a:off x="2603500" y="1447800"/>
            <a:ext cx="114300" cy="4957763"/>
          </a:xfrm>
          <a:prstGeom prst="rect">
            <a:avLst/>
          </a:prstGeom>
          <a:solidFill>
            <a:schemeClr val="tx2">
              <a:lumMod val="60000"/>
              <a:lumOff val="40000"/>
            </a:schemeClr>
          </a:solidFill>
          <a:ln w="9525">
            <a:noFill/>
            <a:miter lim="800000"/>
            <a:headEnd/>
            <a:tailEnd/>
          </a:ln>
        </p:spPr>
        <p:txBody>
          <a:bodyPr wrap="none" anchor="ctr"/>
          <a:lstStyle/>
          <a:p>
            <a:pPr algn="ctr">
              <a:defRPr/>
            </a:pPr>
            <a:endParaRPr lang="en-US" sz="2000">
              <a:latin typeface="Arial" charset="0"/>
              <a:ea typeface="ＭＳ Ｐゴシック" charset="-128"/>
              <a:cs typeface="ＭＳ Ｐゴシック" charset="-128"/>
            </a:endParaRPr>
          </a:p>
        </p:txBody>
      </p:sp>
      <p:sp>
        <p:nvSpPr>
          <p:cNvPr id="6159" name="Text Box 22"/>
          <p:cNvSpPr txBox="1">
            <a:spLocks noChangeArrowheads="1"/>
          </p:cNvSpPr>
          <p:nvPr/>
        </p:nvSpPr>
        <p:spPr bwMode="auto">
          <a:xfrm>
            <a:off x="2514600" y="1447800"/>
            <a:ext cx="317500" cy="342900"/>
          </a:xfrm>
          <a:prstGeom prst="rect">
            <a:avLst/>
          </a:prstGeom>
          <a:noFill/>
          <a:ln w="9525">
            <a:noFill/>
            <a:miter lim="800000"/>
            <a:headEnd/>
            <a:tailEnd/>
          </a:ln>
        </p:spPr>
        <p:txBody>
          <a:bodyPr>
            <a:spAutoFit/>
          </a:bodyPr>
          <a:lstStyle/>
          <a:p>
            <a:r>
              <a:rPr lang="en-US" sz="1600">
                <a:solidFill>
                  <a:srgbClr val="090CFF"/>
                </a:solidFill>
              </a:rPr>
              <a:t>1</a:t>
            </a:r>
            <a:endParaRPr lang="en-US" sz="2000">
              <a:solidFill>
                <a:srgbClr val="FF0000"/>
              </a:solidFill>
            </a:endParaRPr>
          </a:p>
        </p:txBody>
      </p:sp>
      <p:sp>
        <p:nvSpPr>
          <p:cNvPr id="17" name="Rectangle 23"/>
          <p:cNvSpPr>
            <a:spLocks noChangeArrowheads="1"/>
          </p:cNvSpPr>
          <p:nvPr/>
        </p:nvSpPr>
        <p:spPr bwMode="auto">
          <a:xfrm>
            <a:off x="5334000" y="1371600"/>
            <a:ext cx="698500" cy="5029200"/>
          </a:xfrm>
          <a:prstGeom prst="rect">
            <a:avLst/>
          </a:prstGeom>
          <a:solidFill>
            <a:schemeClr val="accent2">
              <a:lumMod val="40000"/>
              <a:lumOff val="60000"/>
            </a:schemeClr>
          </a:solidFill>
          <a:ln w="9525">
            <a:no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6161" name="Text Box 24"/>
          <p:cNvSpPr txBox="1">
            <a:spLocks noChangeArrowheads="1"/>
          </p:cNvSpPr>
          <p:nvPr/>
        </p:nvSpPr>
        <p:spPr bwMode="auto">
          <a:xfrm>
            <a:off x="5486400" y="1449388"/>
            <a:ext cx="412750" cy="339725"/>
          </a:xfrm>
          <a:prstGeom prst="rect">
            <a:avLst/>
          </a:prstGeom>
          <a:noFill/>
          <a:ln w="9525">
            <a:noFill/>
            <a:miter lim="800000"/>
            <a:headEnd/>
            <a:tailEnd/>
          </a:ln>
        </p:spPr>
        <p:txBody>
          <a:bodyPr wrap="none">
            <a:spAutoFit/>
          </a:bodyPr>
          <a:lstStyle/>
          <a:p>
            <a:r>
              <a:rPr lang="en-US" sz="1600"/>
              <a:t>12</a:t>
            </a:r>
            <a:r>
              <a:rPr lang="en-US" sz="1600">
                <a:solidFill>
                  <a:srgbClr val="3333FF"/>
                </a:solidFill>
              </a:rPr>
              <a:t> </a:t>
            </a:r>
            <a:endParaRPr lang="en-US" sz="2000"/>
          </a:p>
        </p:txBody>
      </p:sp>
      <p:pic>
        <p:nvPicPr>
          <p:cNvPr id="6162" name="Picture 75"/>
          <p:cNvPicPr>
            <a:picLocks noChangeAspect="1" noChangeArrowheads="1"/>
          </p:cNvPicPr>
          <p:nvPr/>
        </p:nvPicPr>
        <p:blipFill>
          <a:blip r:embed="rId3" cstate="print"/>
          <a:srcRect l="12645" r="7295"/>
          <a:stretch>
            <a:fillRect/>
          </a:stretch>
        </p:blipFill>
        <p:spPr bwMode="auto">
          <a:xfrm>
            <a:off x="7288213" y="2497138"/>
            <a:ext cx="1760537" cy="2346325"/>
          </a:xfrm>
          <a:prstGeom prst="rect">
            <a:avLst/>
          </a:prstGeom>
          <a:noFill/>
          <a:ln w="15875">
            <a:noFill/>
            <a:miter lim="800000"/>
            <a:headEnd/>
            <a:tailEnd/>
          </a:ln>
        </p:spPr>
      </p:pic>
      <p:sp>
        <p:nvSpPr>
          <p:cNvPr id="6163" name="Rectangle 77"/>
          <p:cNvSpPr>
            <a:spLocks noChangeArrowheads="1"/>
          </p:cNvSpPr>
          <p:nvPr/>
        </p:nvSpPr>
        <p:spPr bwMode="auto">
          <a:xfrm>
            <a:off x="5943600" y="3179763"/>
            <a:ext cx="1066800" cy="554037"/>
          </a:xfrm>
          <a:prstGeom prst="rect">
            <a:avLst/>
          </a:prstGeom>
          <a:noFill/>
          <a:ln w="9525">
            <a:noFill/>
            <a:miter lim="800000"/>
            <a:headEnd/>
            <a:tailEnd/>
          </a:ln>
        </p:spPr>
        <p:txBody>
          <a:bodyPr lIns="91423" tIns="45712" rIns="91423" bIns="45712">
            <a:spAutoFit/>
          </a:bodyPr>
          <a:lstStyle/>
          <a:p>
            <a:pPr defTabSz="912813" eaLnBrk="0" hangingPunct="0">
              <a:lnSpc>
                <a:spcPts val="1200"/>
              </a:lnSpc>
            </a:pPr>
            <a:r>
              <a:rPr lang="en-US" sz="1400"/>
              <a:t>Real-time rotation</a:t>
            </a:r>
          </a:p>
          <a:p>
            <a:pPr defTabSz="912813" eaLnBrk="0" hangingPunct="0">
              <a:lnSpc>
                <a:spcPts val="1200"/>
              </a:lnSpc>
            </a:pPr>
            <a:r>
              <a:rPr lang="en-US" sz="1400"/>
              <a:t>control?</a:t>
            </a:r>
          </a:p>
        </p:txBody>
      </p:sp>
      <p:pic>
        <p:nvPicPr>
          <p:cNvPr id="6164" name="Picture 79" descr="NB2 iso"/>
          <p:cNvPicPr>
            <a:picLocks noChangeAspect="1" noChangeArrowheads="1"/>
          </p:cNvPicPr>
          <p:nvPr/>
        </p:nvPicPr>
        <p:blipFill>
          <a:blip r:embed="rId4" cstate="print"/>
          <a:srcRect/>
          <a:stretch>
            <a:fillRect/>
          </a:stretch>
        </p:blipFill>
        <p:spPr bwMode="auto">
          <a:xfrm>
            <a:off x="7204075" y="4827588"/>
            <a:ext cx="1939925" cy="1497012"/>
          </a:xfrm>
          <a:prstGeom prst="rect">
            <a:avLst/>
          </a:prstGeom>
          <a:noFill/>
          <a:ln w="9525">
            <a:noFill/>
            <a:miter lim="800000"/>
            <a:headEnd/>
            <a:tailEnd/>
          </a:ln>
        </p:spPr>
      </p:pic>
      <p:sp>
        <p:nvSpPr>
          <p:cNvPr id="6165" name="Text Box 81"/>
          <p:cNvSpPr txBox="1">
            <a:spLocks noChangeArrowheads="1"/>
          </p:cNvSpPr>
          <p:nvPr/>
        </p:nvSpPr>
        <p:spPr bwMode="auto">
          <a:xfrm>
            <a:off x="7388225" y="2290763"/>
            <a:ext cx="1492250" cy="212725"/>
          </a:xfrm>
          <a:prstGeom prst="rect">
            <a:avLst/>
          </a:prstGeom>
          <a:noFill/>
          <a:ln w="12700">
            <a:noFill/>
            <a:miter lim="800000"/>
            <a:headEnd type="none" w="sm" len="sm"/>
            <a:tailEnd type="none" w="sm" len="sm"/>
          </a:ln>
        </p:spPr>
        <p:txBody>
          <a:bodyPr wrap="none" lIns="0" tIns="0" rIns="0" bIns="0">
            <a:spAutoFit/>
          </a:bodyPr>
          <a:lstStyle/>
          <a:p>
            <a:pPr defTabSz="860425" eaLnBrk="0" hangingPunct="0"/>
            <a:r>
              <a:rPr lang="en-US" sz="1400">
                <a:solidFill>
                  <a:srgbClr val="090CFF"/>
                </a:solidFill>
              </a:rPr>
              <a:t>New Center-stack</a:t>
            </a:r>
          </a:p>
        </p:txBody>
      </p:sp>
      <p:sp>
        <p:nvSpPr>
          <p:cNvPr id="6166" name="Text Box 82"/>
          <p:cNvSpPr txBox="1">
            <a:spLocks noChangeArrowheads="1"/>
          </p:cNvSpPr>
          <p:nvPr/>
        </p:nvSpPr>
        <p:spPr bwMode="auto">
          <a:xfrm>
            <a:off x="7870825" y="4640263"/>
            <a:ext cx="671513" cy="212725"/>
          </a:xfrm>
          <a:prstGeom prst="rect">
            <a:avLst/>
          </a:prstGeom>
          <a:noFill/>
          <a:ln w="12700">
            <a:noFill/>
            <a:miter lim="800000"/>
            <a:headEnd type="none" w="sm" len="sm"/>
            <a:tailEnd type="none" w="sm" len="sm"/>
          </a:ln>
        </p:spPr>
        <p:txBody>
          <a:bodyPr wrap="none" lIns="0" tIns="0" rIns="0" bIns="0">
            <a:spAutoFit/>
          </a:bodyPr>
          <a:lstStyle/>
          <a:p>
            <a:pPr defTabSz="860425" eaLnBrk="0" hangingPunct="0"/>
            <a:r>
              <a:rPr lang="en-US" sz="1400">
                <a:solidFill>
                  <a:srgbClr val="090CFF"/>
                </a:solidFill>
              </a:rPr>
              <a:t>2nd NBI</a:t>
            </a:r>
          </a:p>
        </p:txBody>
      </p:sp>
      <p:sp>
        <p:nvSpPr>
          <p:cNvPr id="6167" name="Rectangle 83"/>
          <p:cNvSpPr>
            <a:spLocks noChangeArrowheads="1"/>
          </p:cNvSpPr>
          <p:nvPr/>
        </p:nvSpPr>
        <p:spPr bwMode="auto">
          <a:xfrm>
            <a:off x="7200900" y="2152650"/>
            <a:ext cx="1879600" cy="4165600"/>
          </a:xfrm>
          <a:prstGeom prst="rect">
            <a:avLst/>
          </a:prstGeom>
          <a:noFill/>
          <a:ln w="57150" cmpd="thinThick">
            <a:solidFill>
              <a:srgbClr val="090CFF"/>
            </a:solidFill>
            <a:miter lim="800000"/>
            <a:headEnd/>
            <a:tailEnd/>
          </a:ln>
        </p:spPr>
        <p:txBody>
          <a:bodyPr wrap="none" lIns="0" tIns="0" rIns="0" bIns="0" anchor="ctr"/>
          <a:lstStyle/>
          <a:p>
            <a:endParaRPr lang="en-US"/>
          </a:p>
        </p:txBody>
      </p:sp>
      <p:sp>
        <p:nvSpPr>
          <p:cNvPr id="6168" name="Text Box 85"/>
          <p:cNvSpPr txBox="1">
            <a:spLocks noChangeArrowheads="1"/>
          </p:cNvSpPr>
          <p:nvPr/>
        </p:nvSpPr>
        <p:spPr bwMode="auto">
          <a:xfrm>
            <a:off x="6169025" y="1676400"/>
            <a:ext cx="1603375" cy="406400"/>
          </a:xfrm>
          <a:prstGeom prst="rect">
            <a:avLst/>
          </a:prstGeom>
          <a:noFill/>
          <a:ln w="15875">
            <a:noFill/>
            <a:miter lim="800000"/>
            <a:headEnd/>
            <a:tailEnd/>
          </a:ln>
        </p:spPr>
        <p:txBody>
          <a:bodyPr wrap="none" lIns="0" tIns="0" rIns="0" bIns="0">
            <a:spAutoFit/>
          </a:bodyPr>
          <a:lstStyle/>
          <a:p>
            <a:pPr marL="177800" indent="-177800" algn="ctr">
              <a:lnSpc>
                <a:spcPct val="70000"/>
              </a:lnSpc>
            </a:pPr>
            <a:r>
              <a:rPr lang="en-US" sz="1600">
                <a:solidFill>
                  <a:srgbClr val="FF0000"/>
                </a:solidFill>
              </a:rPr>
              <a:t>Upgrade Outage</a:t>
            </a:r>
          </a:p>
          <a:p>
            <a:pPr marL="177800" indent="-177800" algn="ctr">
              <a:lnSpc>
                <a:spcPct val="70000"/>
              </a:lnSpc>
            </a:pPr>
            <a:r>
              <a:rPr lang="en-US" sz="1600">
                <a:solidFill>
                  <a:srgbClr val="FF0000"/>
                </a:solidFill>
              </a:rPr>
              <a:t>FY 2012-14</a:t>
            </a:r>
          </a:p>
        </p:txBody>
      </p:sp>
      <p:sp>
        <p:nvSpPr>
          <p:cNvPr id="6169" name="Text Box 10"/>
          <p:cNvSpPr txBox="1">
            <a:spLocks noChangeArrowheads="1"/>
          </p:cNvSpPr>
          <p:nvPr/>
        </p:nvSpPr>
        <p:spPr bwMode="auto">
          <a:xfrm>
            <a:off x="2895600" y="1450975"/>
            <a:ext cx="466725" cy="336550"/>
          </a:xfrm>
          <a:prstGeom prst="rect">
            <a:avLst/>
          </a:prstGeom>
          <a:noFill/>
          <a:ln w="9525">
            <a:noFill/>
            <a:miter lim="800000"/>
            <a:headEnd/>
            <a:tailEnd/>
          </a:ln>
        </p:spPr>
        <p:txBody>
          <a:bodyPr wrap="none">
            <a:spAutoFit/>
          </a:bodyPr>
          <a:lstStyle/>
          <a:p>
            <a:r>
              <a:rPr lang="en-US" sz="1600"/>
              <a:t>14</a:t>
            </a:r>
            <a:r>
              <a:rPr lang="en-US" sz="1600">
                <a:solidFill>
                  <a:srgbClr val="3333FF"/>
                </a:solidFill>
              </a:rPr>
              <a:t> </a:t>
            </a:r>
            <a:endParaRPr lang="en-US" sz="2000"/>
          </a:p>
        </p:txBody>
      </p:sp>
      <p:sp>
        <p:nvSpPr>
          <p:cNvPr id="27" name="Rectangle 11"/>
          <p:cNvSpPr>
            <a:spLocks noChangeArrowheads="1"/>
          </p:cNvSpPr>
          <p:nvPr/>
        </p:nvSpPr>
        <p:spPr bwMode="auto">
          <a:xfrm>
            <a:off x="3505200" y="1447800"/>
            <a:ext cx="304800" cy="4940300"/>
          </a:xfrm>
          <a:prstGeom prst="rect">
            <a:avLst/>
          </a:prstGeom>
          <a:solidFill>
            <a:schemeClr val="accent2">
              <a:lumMod val="40000"/>
              <a:lumOff val="60000"/>
            </a:schemeClr>
          </a:solidFill>
          <a:ln w="9525">
            <a:no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8" name="Rectangle 11"/>
          <p:cNvSpPr>
            <a:spLocks noChangeArrowheads="1"/>
          </p:cNvSpPr>
          <p:nvPr/>
        </p:nvSpPr>
        <p:spPr bwMode="auto">
          <a:xfrm>
            <a:off x="4648200" y="1447800"/>
            <a:ext cx="609600" cy="4959350"/>
          </a:xfrm>
          <a:prstGeom prst="rect">
            <a:avLst/>
          </a:prstGeom>
          <a:solidFill>
            <a:schemeClr val="accent2">
              <a:lumMod val="40000"/>
              <a:lumOff val="60000"/>
            </a:schemeClr>
          </a:solidFill>
          <a:ln w="9525">
            <a:no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29" name="Rectangle 2"/>
          <p:cNvSpPr>
            <a:spLocks noChangeArrowheads="1"/>
          </p:cNvSpPr>
          <p:nvPr/>
        </p:nvSpPr>
        <p:spPr bwMode="auto">
          <a:xfrm>
            <a:off x="5307013" y="1066800"/>
            <a:ext cx="1816100" cy="419100"/>
          </a:xfrm>
          <a:prstGeom prst="rect">
            <a:avLst/>
          </a:prstGeom>
          <a:solidFill>
            <a:schemeClr val="bg1">
              <a:lumMod val="95000"/>
            </a:schemeClr>
          </a:solidFill>
          <a:ln w="9525">
            <a:solidFill>
              <a:schemeClr val="tx1"/>
            </a:solid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0" name="Rectangle 3"/>
          <p:cNvSpPr>
            <a:spLocks noChangeArrowheads="1"/>
          </p:cNvSpPr>
          <p:nvPr/>
        </p:nvSpPr>
        <p:spPr bwMode="auto">
          <a:xfrm>
            <a:off x="1674813" y="1066800"/>
            <a:ext cx="1816100" cy="419100"/>
          </a:xfrm>
          <a:prstGeom prst="rect">
            <a:avLst/>
          </a:prstGeom>
          <a:solidFill>
            <a:schemeClr val="bg1">
              <a:lumMod val="95000"/>
            </a:schemeClr>
          </a:solidFill>
          <a:ln w="9525">
            <a:solidFill>
              <a:schemeClr val="tx1"/>
            </a:solid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1" name="Rectangle 4"/>
          <p:cNvSpPr>
            <a:spLocks noChangeArrowheads="1"/>
          </p:cNvSpPr>
          <p:nvPr/>
        </p:nvSpPr>
        <p:spPr bwMode="auto">
          <a:xfrm>
            <a:off x="3490913" y="1066800"/>
            <a:ext cx="1816100" cy="419100"/>
          </a:xfrm>
          <a:prstGeom prst="rect">
            <a:avLst/>
          </a:prstGeom>
          <a:solidFill>
            <a:schemeClr val="bg1">
              <a:lumMod val="95000"/>
            </a:schemeClr>
          </a:solidFill>
          <a:ln w="9525">
            <a:solidFill>
              <a:schemeClr val="tx1"/>
            </a:solidFill>
            <a:miter lim="800000"/>
            <a:headEnd/>
            <a:tailEnd/>
          </a:ln>
        </p:spPr>
        <p:txBody>
          <a:bodyPr wrap="none" anchor="ctr"/>
          <a:lstStyle/>
          <a:p>
            <a:pPr>
              <a:defRPr/>
            </a:pPr>
            <a:endParaRPr lang="en-US">
              <a:latin typeface="Arial" charset="0"/>
              <a:ea typeface="ＭＳ Ｐゴシック" charset="-128"/>
              <a:cs typeface="ＭＳ Ｐゴシック" charset="-128"/>
            </a:endParaRPr>
          </a:p>
        </p:txBody>
      </p:sp>
      <p:sp>
        <p:nvSpPr>
          <p:cNvPr id="32" name="Text Box 5"/>
          <p:cNvSpPr txBox="1">
            <a:spLocks noChangeArrowheads="1"/>
          </p:cNvSpPr>
          <p:nvPr/>
        </p:nvSpPr>
        <p:spPr bwMode="auto">
          <a:xfrm>
            <a:off x="2103438" y="1079500"/>
            <a:ext cx="863600" cy="400050"/>
          </a:xfrm>
          <a:prstGeom prst="rect">
            <a:avLst/>
          </a:prstGeom>
          <a:solidFill>
            <a:schemeClr val="bg1">
              <a:lumMod val="95000"/>
            </a:schemeClr>
          </a:solidFill>
          <a:ln w="9525">
            <a:noFill/>
            <a:miter lim="800000"/>
            <a:headEnd/>
            <a:tailEnd/>
          </a:ln>
        </p:spPr>
        <p:txBody>
          <a:bodyPr wrap="none">
            <a:spAutoFit/>
          </a:bodyPr>
          <a:lstStyle/>
          <a:p>
            <a:pPr>
              <a:defRPr/>
            </a:pPr>
            <a:r>
              <a:rPr lang="en-US" sz="2000" dirty="0">
                <a:latin typeface="Arial" charset="0"/>
                <a:ea typeface="ＭＳ Ｐゴシック" charset="-128"/>
                <a:cs typeface="ＭＳ Ｐゴシック" charset="-128"/>
              </a:rPr>
              <a:t>FY 10</a:t>
            </a:r>
          </a:p>
        </p:txBody>
      </p:sp>
      <p:sp>
        <p:nvSpPr>
          <p:cNvPr id="33" name="Text Box 6"/>
          <p:cNvSpPr txBox="1">
            <a:spLocks noChangeArrowheads="1"/>
          </p:cNvSpPr>
          <p:nvPr/>
        </p:nvSpPr>
        <p:spPr bwMode="auto">
          <a:xfrm>
            <a:off x="3932238" y="1066800"/>
            <a:ext cx="844550" cy="400050"/>
          </a:xfrm>
          <a:prstGeom prst="rect">
            <a:avLst/>
          </a:prstGeom>
          <a:solidFill>
            <a:schemeClr val="bg1">
              <a:lumMod val="95000"/>
            </a:schemeClr>
          </a:solidFill>
          <a:ln w="9525">
            <a:noFill/>
            <a:miter lim="800000"/>
            <a:headEnd/>
            <a:tailEnd/>
          </a:ln>
        </p:spPr>
        <p:txBody>
          <a:bodyPr wrap="none">
            <a:spAutoFit/>
          </a:bodyPr>
          <a:lstStyle/>
          <a:p>
            <a:pPr>
              <a:defRPr/>
            </a:pPr>
            <a:r>
              <a:rPr lang="en-US" sz="2000" dirty="0">
                <a:latin typeface="Arial" charset="0"/>
                <a:ea typeface="ＭＳ Ｐゴシック" charset="-128"/>
                <a:cs typeface="ＭＳ Ｐゴシック" charset="-128"/>
              </a:rPr>
              <a:t>FY 11</a:t>
            </a:r>
          </a:p>
        </p:txBody>
      </p:sp>
      <p:sp>
        <p:nvSpPr>
          <p:cNvPr id="34" name="Text Box 7"/>
          <p:cNvSpPr txBox="1">
            <a:spLocks noChangeArrowheads="1"/>
          </p:cNvSpPr>
          <p:nvPr/>
        </p:nvSpPr>
        <p:spPr bwMode="auto">
          <a:xfrm>
            <a:off x="5684838" y="1066800"/>
            <a:ext cx="863600" cy="400050"/>
          </a:xfrm>
          <a:prstGeom prst="rect">
            <a:avLst/>
          </a:prstGeom>
          <a:solidFill>
            <a:schemeClr val="bg1">
              <a:lumMod val="95000"/>
            </a:schemeClr>
          </a:solidFill>
          <a:ln w="9525">
            <a:noFill/>
            <a:miter lim="800000"/>
            <a:headEnd/>
            <a:tailEnd/>
          </a:ln>
        </p:spPr>
        <p:txBody>
          <a:bodyPr wrap="none">
            <a:spAutoFit/>
          </a:bodyPr>
          <a:lstStyle/>
          <a:p>
            <a:pPr>
              <a:defRPr/>
            </a:pPr>
            <a:r>
              <a:rPr lang="en-US" sz="2000" dirty="0">
                <a:latin typeface="Arial" charset="0"/>
                <a:ea typeface="ＭＳ Ｐゴシック" charset="-128"/>
                <a:cs typeface="ＭＳ Ｐゴシック" charset="-128"/>
              </a:rPr>
              <a:t>FY 12</a:t>
            </a:r>
          </a:p>
        </p:txBody>
      </p:sp>
      <p:sp>
        <p:nvSpPr>
          <p:cNvPr id="6178" name="Oval 25"/>
          <p:cNvSpPr>
            <a:spLocks noChangeArrowheads="1"/>
          </p:cNvSpPr>
          <p:nvPr/>
        </p:nvSpPr>
        <p:spPr bwMode="auto">
          <a:xfrm>
            <a:off x="2190750" y="2082800"/>
            <a:ext cx="133350" cy="134938"/>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36" name="Rectangle 26"/>
          <p:cNvSpPr>
            <a:spLocks noChangeArrowheads="1"/>
          </p:cNvSpPr>
          <p:nvPr/>
        </p:nvSpPr>
        <p:spPr bwMode="auto">
          <a:xfrm>
            <a:off x="2314575" y="1987550"/>
            <a:ext cx="2301875" cy="58102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600">
                <a:effectLst>
                  <a:outerShdw blurRad="38100" dist="38100" dir="2700000" algn="tl">
                    <a:srgbClr val="C0C0C0"/>
                  </a:outerShdw>
                </a:effectLst>
                <a:latin typeface="Arial" charset="0"/>
                <a:ea typeface="ＭＳ Ｐゴシック" charset="-128"/>
              </a:rPr>
              <a:t>HHFW Antenna Upgrade </a:t>
            </a:r>
            <a:endParaRPr lang="en-US">
              <a:effectLst>
                <a:outerShdw blurRad="38100" dist="38100" dir="2700000" algn="tl">
                  <a:srgbClr val="C0C0C0"/>
                </a:outerShdw>
              </a:effectLst>
              <a:latin typeface="Arial" charset="0"/>
              <a:ea typeface="ＭＳ Ｐゴシック" charset="-128"/>
            </a:endParaRPr>
          </a:p>
        </p:txBody>
      </p:sp>
      <p:sp>
        <p:nvSpPr>
          <p:cNvPr id="6180" name="Oval 27"/>
          <p:cNvSpPr>
            <a:spLocks noChangeArrowheads="1"/>
          </p:cNvSpPr>
          <p:nvPr/>
        </p:nvSpPr>
        <p:spPr bwMode="auto">
          <a:xfrm>
            <a:off x="2187575" y="2767013"/>
            <a:ext cx="136525" cy="138112"/>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181" name="Rectangle 28"/>
          <p:cNvSpPr>
            <a:spLocks noChangeArrowheads="1"/>
          </p:cNvSpPr>
          <p:nvPr/>
        </p:nvSpPr>
        <p:spPr bwMode="auto">
          <a:xfrm>
            <a:off x="2384425" y="2709863"/>
            <a:ext cx="1760538" cy="215900"/>
          </a:xfrm>
          <a:prstGeom prst="rect">
            <a:avLst/>
          </a:prstGeom>
          <a:noFill/>
          <a:ln w="9525">
            <a:noFill/>
            <a:miter lim="800000"/>
            <a:headEnd/>
            <a:tailEnd/>
          </a:ln>
        </p:spPr>
        <p:txBody>
          <a:bodyPr lIns="0" tIns="0" rIns="0" bIns="0">
            <a:spAutoFit/>
          </a:bodyPr>
          <a:lstStyle/>
          <a:p>
            <a:pPr defTabSz="912813" eaLnBrk="0" hangingPunct="0"/>
            <a:r>
              <a:rPr lang="en-US" sz="1400">
                <a:latin typeface="Symbol" pitchFamily="18" charset="2"/>
              </a:rPr>
              <a:t>b</a:t>
            </a:r>
            <a:r>
              <a:rPr lang="en-US" sz="1400"/>
              <a:t> control (NBI)</a:t>
            </a:r>
          </a:p>
        </p:txBody>
      </p:sp>
      <p:sp>
        <p:nvSpPr>
          <p:cNvPr id="6182" name="Oval 29"/>
          <p:cNvSpPr>
            <a:spLocks noChangeArrowheads="1"/>
          </p:cNvSpPr>
          <p:nvPr/>
        </p:nvSpPr>
        <p:spPr bwMode="auto">
          <a:xfrm>
            <a:off x="2187575" y="5516563"/>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183" name="Oval 30"/>
          <p:cNvSpPr>
            <a:spLocks noChangeArrowheads="1"/>
          </p:cNvSpPr>
          <p:nvPr/>
        </p:nvSpPr>
        <p:spPr bwMode="auto">
          <a:xfrm>
            <a:off x="2189163" y="6188075"/>
            <a:ext cx="133350" cy="133350"/>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184" name="Oval 32"/>
          <p:cNvSpPr>
            <a:spLocks noChangeArrowheads="1"/>
          </p:cNvSpPr>
          <p:nvPr/>
        </p:nvSpPr>
        <p:spPr bwMode="auto">
          <a:xfrm>
            <a:off x="2190750" y="4437063"/>
            <a:ext cx="133350" cy="134937"/>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42" name="Rectangle 33"/>
          <p:cNvSpPr>
            <a:spLocks noChangeArrowheads="1"/>
          </p:cNvSpPr>
          <p:nvPr/>
        </p:nvSpPr>
        <p:spPr bwMode="auto">
          <a:xfrm>
            <a:off x="2301875" y="4332288"/>
            <a:ext cx="2746375" cy="30797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a:effectLst>
                  <a:outerShdw blurRad="38100" dist="38100" dir="2700000" algn="tl">
                    <a:srgbClr val="C0C0C0"/>
                  </a:outerShdw>
                </a:effectLst>
                <a:latin typeface="Arial" charset="0"/>
                <a:ea typeface="ＭＳ Ｐゴシック" charset="-128"/>
              </a:rPr>
              <a:t>LLD (SNL)</a:t>
            </a:r>
            <a:endParaRPr lang="en-US" sz="1100">
              <a:effectLst>
                <a:outerShdw blurRad="38100" dist="38100" dir="2700000" algn="tl">
                  <a:srgbClr val="C0C0C0"/>
                </a:outerShdw>
              </a:effectLst>
              <a:latin typeface="Arial" charset="0"/>
              <a:ea typeface="ＭＳ Ｐゴシック" charset="-128"/>
            </a:endParaRPr>
          </a:p>
        </p:txBody>
      </p:sp>
      <p:sp>
        <p:nvSpPr>
          <p:cNvPr id="6186" name="Oval 34"/>
          <p:cNvSpPr>
            <a:spLocks noChangeArrowheads="1"/>
          </p:cNvSpPr>
          <p:nvPr/>
        </p:nvSpPr>
        <p:spPr bwMode="auto">
          <a:xfrm>
            <a:off x="4486275" y="5713413"/>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187" name="Oval 35"/>
          <p:cNvSpPr>
            <a:spLocks noChangeArrowheads="1"/>
          </p:cNvSpPr>
          <p:nvPr/>
        </p:nvSpPr>
        <p:spPr bwMode="auto">
          <a:xfrm>
            <a:off x="2190750" y="5224463"/>
            <a:ext cx="133350" cy="134937"/>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188" name="Oval 36"/>
          <p:cNvSpPr>
            <a:spLocks noChangeArrowheads="1"/>
          </p:cNvSpPr>
          <p:nvPr/>
        </p:nvSpPr>
        <p:spPr bwMode="auto">
          <a:xfrm>
            <a:off x="2190750" y="4437063"/>
            <a:ext cx="133350" cy="134937"/>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189" name="Oval 37"/>
          <p:cNvSpPr>
            <a:spLocks noChangeArrowheads="1"/>
          </p:cNvSpPr>
          <p:nvPr/>
        </p:nvSpPr>
        <p:spPr bwMode="auto">
          <a:xfrm>
            <a:off x="2190750" y="3867150"/>
            <a:ext cx="133350" cy="134938"/>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190" name="Oval 38"/>
          <p:cNvSpPr>
            <a:spLocks noChangeArrowheads="1"/>
          </p:cNvSpPr>
          <p:nvPr/>
        </p:nvSpPr>
        <p:spPr bwMode="auto">
          <a:xfrm>
            <a:off x="2187575" y="5894388"/>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191" name="Oval 39"/>
          <p:cNvSpPr>
            <a:spLocks noChangeArrowheads="1"/>
          </p:cNvSpPr>
          <p:nvPr/>
        </p:nvSpPr>
        <p:spPr bwMode="auto">
          <a:xfrm>
            <a:off x="2187575" y="3627438"/>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192" name="Oval 40"/>
          <p:cNvSpPr>
            <a:spLocks noChangeArrowheads="1"/>
          </p:cNvSpPr>
          <p:nvPr/>
        </p:nvSpPr>
        <p:spPr bwMode="auto">
          <a:xfrm>
            <a:off x="2190750" y="4757738"/>
            <a:ext cx="133350" cy="134937"/>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193" name="Rectangle 41"/>
          <p:cNvSpPr>
            <a:spLocks noChangeArrowheads="1"/>
          </p:cNvSpPr>
          <p:nvPr/>
        </p:nvSpPr>
        <p:spPr bwMode="auto">
          <a:xfrm>
            <a:off x="2298700" y="3522663"/>
            <a:ext cx="4075113" cy="307975"/>
          </a:xfrm>
          <a:prstGeom prst="rect">
            <a:avLst/>
          </a:prstGeom>
          <a:noFill/>
          <a:ln w="9525">
            <a:noFill/>
            <a:miter lim="800000"/>
            <a:headEnd/>
            <a:tailEnd/>
          </a:ln>
        </p:spPr>
        <p:txBody>
          <a:bodyPr lIns="91423" tIns="45712" rIns="91423" bIns="45712">
            <a:spAutoFit/>
          </a:bodyPr>
          <a:lstStyle/>
          <a:p>
            <a:pPr defTabSz="912813" eaLnBrk="0" hangingPunct="0"/>
            <a:r>
              <a:rPr lang="en-US" sz="1400"/>
              <a:t>Upgraded FIReTIP (UCD)</a:t>
            </a:r>
          </a:p>
        </p:txBody>
      </p:sp>
      <p:sp>
        <p:nvSpPr>
          <p:cNvPr id="6194" name="Text Box 42"/>
          <p:cNvSpPr txBox="1">
            <a:spLocks noChangeArrowheads="1"/>
          </p:cNvSpPr>
          <p:nvPr/>
        </p:nvSpPr>
        <p:spPr bwMode="auto">
          <a:xfrm>
            <a:off x="2413000" y="3821113"/>
            <a:ext cx="1660525" cy="215900"/>
          </a:xfrm>
          <a:prstGeom prst="rect">
            <a:avLst/>
          </a:prstGeom>
          <a:noFill/>
          <a:ln w="12700">
            <a:noFill/>
            <a:miter lim="800000"/>
            <a:headEnd type="none" w="sm" len="sm"/>
            <a:tailEnd type="none" w="sm" len="sm"/>
          </a:ln>
        </p:spPr>
        <p:txBody>
          <a:bodyPr wrap="none" lIns="0" tIns="0" rIns="0" bIns="0">
            <a:spAutoFit/>
          </a:bodyPr>
          <a:lstStyle/>
          <a:p>
            <a:pPr defTabSz="860425" eaLnBrk="0" hangingPunct="0"/>
            <a:r>
              <a:rPr lang="en-US" sz="1400"/>
              <a:t>BES (U. Wisconsin)</a:t>
            </a:r>
          </a:p>
        </p:txBody>
      </p:sp>
      <p:sp>
        <p:nvSpPr>
          <p:cNvPr id="6195" name="Text Box 48"/>
          <p:cNvSpPr txBox="1">
            <a:spLocks noChangeArrowheads="1"/>
          </p:cNvSpPr>
          <p:nvPr/>
        </p:nvSpPr>
        <p:spPr bwMode="auto">
          <a:xfrm>
            <a:off x="4668838" y="4037013"/>
            <a:ext cx="2570162" cy="215900"/>
          </a:xfrm>
          <a:prstGeom prst="rect">
            <a:avLst/>
          </a:prstGeom>
          <a:noFill/>
          <a:ln w="12700">
            <a:noFill/>
            <a:miter lim="800000"/>
            <a:headEnd type="none" w="sm" len="sm"/>
            <a:tailEnd type="none" w="sm" len="sm"/>
          </a:ln>
        </p:spPr>
        <p:txBody>
          <a:bodyPr lIns="0" tIns="0" rIns="0" bIns="0">
            <a:spAutoFit/>
          </a:bodyPr>
          <a:lstStyle/>
          <a:p>
            <a:pPr defTabSz="860425" eaLnBrk="0" hangingPunct="0"/>
            <a:r>
              <a:rPr lang="en-US" sz="1400">
                <a:solidFill>
                  <a:srgbClr val="3366FF"/>
                </a:solidFill>
              </a:rPr>
              <a:t>MSE-LIF (Nova Photonics)</a:t>
            </a:r>
          </a:p>
        </p:txBody>
      </p:sp>
      <p:sp>
        <p:nvSpPr>
          <p:cNvPr id="53" name="Oval 50"/>
          <p:cNvSpPr>
            <a:spLocks noChangeArrowheads="1"/>
          </p:cNvSpPr>
          <p:nvPr/>
        </p:nvSpPr>
        <p:spPr bwMode="auto">
          <a:xfrm>
            <a:off x="4481513" y="2732088"/>
            <a:ext cx="147637" cy="147637"/>
          </a:xfrm>
          <a:prstGeom prst="ellipse">
            <a:avLst/>
          </a:prstGeom>
          <a:solidFill>
            <a:srgbClr val="558ED5"/>
          </a:solidFill>
          <a:ln w="38100">
            <a:solidFill>
              <a:schemeClr val="tx2">
                <a:lumMod val="60000"/>
                <a:lumOff val="40000"/>
              </a:schemeClr>
            </a:solidFill>
            <a:round/>
            <a:headEnd/>
            <a:tailEnd/>
          </a:ln>
        </p:spPr>
        <p:txBody>
          <a:bodyPr wrap="none" anchor="ctr"/>
          <a:lstStyle/>
          <a:p>
            <a:pPr algn="ctr">
              <a:defRPr/>
            </a:pPr>
            <a:endParaRPr lang="en-US" sz="2000">
              <a:latin typeface="Arial" charset="0"/>
              <a:ea typeface="ＭＳ Ｐゴシック" charset="-128"/>
              <a:cs typeface="ＭＳ Ｐゴシック" charset="-128"/>
            </a:endParaRPr>
          </a:p>
        </p:txBody>
      </p:sp>
      <p:sp>
        <p:nvSpPr>
          <p:cNvPr id="54" name="Rectangle 51"/>
          <p:cNvSpPr>
            <a:spLocks noChangeArrowheads="1"/>
          </p:cNvSpPr>
          <p:nvPr/>
        </p:nvSpPr>
        <p:spPr bwMode="auto">
          <a:xfrm>
            <a:off x="4597400" y="2636838"/>
            <a:ext cx="1697038" cy="307975"/>
          </a:xfrm>
          <a:prstGeom prst="rect">
            <a:avLst/>
          </a:prstGeom>
          <a:noFill/>
          <a:ln w="9525">
            <a:noFill/>
            <a:miter lim="800000"/>
            <a:headEnd/>
            <a:tailEnd/>
          </a:ln>
          <a:effectLst/>
        </p:spPr>
        <p:txBody>
          <a:bodyPr wrap="none" lIns="91423" tIns="45712" rIns="91423" bIns="45712">
            <a:spAutoFit/>
          </a:bodyPr>
          <a:lstStyle/>
          <a:p>
            <a:pPr defTabSz="912813" eaLnBrk="0" hangingPunct="0">
              <a:defRPr/>
            </a:pPr>
            <a:r>
              <a:rPr lang="en-US" sz="1400" dirty="0">
                <a:solidFill>
                  <a:srgbClr val="0000FF"/>
                </a:solidFill>
                <a:effectLst>
                  <a:outerShdw blurRad="38100" dist="38100" dir="2700000" algn="tl">
                    <a:srgbClr val="C0C0C0"/>
                  </a:outerShdw>
                </a:effectLst>
                <a:latin typeface="Arial" charset="0"/>
                <a:ea typeface="ＭＳ Ｐゴシック" charset="-128"/>
              </a:rPr>
              <a:t>2nd SPA Supplies</a:t>
            </a:r>
            <a:endParaRPr lang="en-US" sz="1100" dirty="0">
              <a:solidFill>
                <a:srgbClr val="0000FF"/>
              </a:solidFill>
              <a:effectLst>
                <a:outerShdw blurRad="38100" dist="38100" dir="2700000" algn="tl">
                  <a:srgbClr val="C0C0C0"/>
                </a:outerShdw>
              </a:effectLst>
              <a:latin typeface="Arial" charset="0"/>
              <a:ea typeface="ＭＳ Ｐゴシック" charset="-128"/>
            </a:endParaRPr>
          </a:p>
        </p:txBody>
      </p:sp>
      <p:sp>
        <p:nvSpPr>
          <p:cNvPr id="55" name="Rectangle 52"/>
          <p:cNvSpPr>
            <a:spLocks noChangeArrowheads="1"/>
          </p:cNvSpPr>
          <p:nvPr/>
        </p:nvSpPr>
        <p:spPr bwMode="auto">
          <a:xfrm>
            <a:off x="4576763" y="4319588"/>
            <a:ext cx="2746375" cy="30797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a:solidFill>
                  <a:srgbClr val="0000FF"/>
                </a:solidFill>
                <a:effectLst>
                  <a:outerShdw blurRad="38100" dist="38100" dir="2700000" algn="tl">
                    <a:srgbClr val="C0C0C0"/>
                  </a:outerShdw>
                </a:effectLst>
                <a:latin typeface="Arial" charset="0"/>
                <a:ea typeface="ＭＳ Ｐゴシック" charset="-128"/>
              </a:rPr>
              <a:t>Enhanced LLD</a:t>
            </a:r>
            <a:endParaRPr lang="en-US" sz="1100">
              <a:solidFill>
                <a:srgbClr val="0000FF"/>
              </a:solidFill>
              <a:effectLst>
                <a:outerShdw blurRad="38100" dist="38100" dir="2700000" algn="tl">
                  <a:srgbClr val="C0C0C0"/>
                </a:outerShdw>
              </a:effectLst>
              <a:latin typeface="Arial" charset="0"/>
              <a:ea typeface="ＭＳ Ｐゴシック" charset="-128"/>
            </a:endParaRPr>
          </a:p>
        </p:txBody>
      </p:sp>
      <p:sp>
        <p:nvSpPr>
          <p:cNvPr id="56" name="Oval 53"/>
          <p:cNvSpPr>
            <a:spLocks noChangeArrowheads="1"/>
          </p:cNvSpPr>
          <p:nvPr/>
        </p:nvSpPr>
        <p:spPr bwMode="auto">
          <a:xfrm>
            <a:off x="4486275" y="4111625"/>
            <a:ext cx="138113" cy="138113"/>
          </a:xfrm>
          <a:prstGeom prst="ellipse">
            <a:avLst/>
          </a:prstGeom>
          <a:solidFill>
            <a:srgbClr val="558ED5"/>
          </a:solidFill>
          <a:ln w="38100">
            <a:solidFill>
              <a:schemeClr val="tx2">
                <a:lumMod val="60000"/>
                <a:lumOff val="40000"/>
              </a:schemeClr>
            </a:solidFill>
            <a:round/>
            <a:headEnd/>
            <a:tailEnd/>
          </a:ln>
        </p:spPr>
        <p:txBody>
          <a:bodyPr wrap="none" anchor="ctr"/>
          <a:lstStyle/>
          <a:p>
            <a:pPr algn="ctr">
              <a:defRPr/>
            </a:pPr>
            <a:endParaRPr lang="en-US" sz="1100">
              <a:latin typeface="Arial" charset="0"/>
              <a:ea typeface="ＭＳ Ｐゴシック" charset="-128"/>
              <a:cs typeface="ＭＳ Ｐゴシック" charset="-128"/>
            </a:endParaRPr>
          </a:p>
        </p:txBody>
      </p:sp>
      <p:sp>
        <p:nvSpPr>
          <p:cNvPr id="57" name="Oval 54"/>
          <p:cNvSpPr>
            <a:spLocks noChangeArrowheads="1"/>
          </p:cNvSpPr>
          <p:nvPr/>
        </p:nvSpPr>
        <p:spPr bwMode="auto">
          <a:xfrm>
            <a:off x="4481513" y="3814763"/>
            <a:ext cx="147637" cy="147637"/>
          </a:xfrm>
          <a:prstGeom prst="ellipse">
            <a:avLst/>
          </a:prstGeom>
          <a:solidFill>
            <a:srgbClr val="558ED5"/>
          </a:solidFill>
          <a:ln w="38100">
            <a:solidFill>
              <a:schemeClr val="tx2">
                <a:lumMod val="60000"/>
                <a:lumOff val="40000"/>
              </a:schemeClr>
            </a:solidFill>
            <a:round/>
            <a:headEnd/>
            <a:tailEnd/>
          </a:ln>
        </p:spPr>
        <p:txBody>
          <a:bodyPr wrap="none" anchor="ctr"/>
          <a:lstStyle/>
          <a:p>
            <a:pPr algn="ctr">
              <a:defRPr/>
            </a:pPr>
            <a:endParaRPr lang="en-US" sz="2000">
              <a:latin typeface="Arial" charset="0"/>
              <a:ea typeface="ＭＳ Ｐゴシック" charset="-128"/>
              <a:cs typeface="ＭＳ Ｐゴシック" charset="-128"/>
            </a:endParaRPr>
          </a:p>
        </p:txBody>
      </p:sp>
      <p:sp>
        <p:nvSpPr>
          <p:cNvPr id="58" name="Oval 55"/>
          <p:cNvSpPr>
            <a:spLocks noChangeArrowheads="1"/>
          </p:cNvSpPr>
          <p:nvPr/>
        </p:nvSpPr>
        <p:spPr bwMode="auto">
          <a:xfrm>
            <a:off x="4487863" y="4424363"/>
            <a:ext cx="133350" cy="134937"/>
          </a:xfrm>
          <a:prstGeom prst="ellipse">
            <a:avLst/>
          </a:prstGeom>
          <a:solidFill>
            <a:srgbClr val="558ED5"/>
          </a:solidFill>
          <a:ln w="38100">
            <a:solidFill>
              <a:schemeClr val="tx2">
                <a:lumMod val="60000"/>
                <a:lumOff val="40000"/>
              </a:schemeClr>
            </a:solidFill>
            <a:round/>
            <a:headEnd/>
            <a:tailEnd/>
          </a:ln>
        </p:spPr>
        <p:txBody>
          <a:bodyPr wrap="none" anchor="ctr"/>
          <a:lstStyle/>
          <a:p>
            <a:pPr algn="ctr">
              <a:defRPr/>
            </a:pPr>
            <a:endParaRPr lang="en-US" sz="2000">
              <a:latin typeface="Arial" charset="0"/>
              <a:ea typeface="ＭＳ Ｐゴシック" charset="-128"/>
              <a:cs typeface="ＭＳ Ｐゴシック" charset="-128"/>
            </a:endParaRPr>
          </a:p>
        </p:txBody>
      </p:sp>
      <p:sp>
        <p:nvSpPr>
          <p:cNvPr id="59" name="Rectangle 56"/>
          <p:cNvSpPr>
            <a:spLocks noChangeArrowheads="1"/>
          </p:cNvSpPr>
          <p:nvPr/>
        </p:nvSpPr>
        <p:spPr bwMode="auto">
          <a:xfrm>
            <a:off x="4800600" y="4572000"/>
            <a:ext cx="2057400" cy="674688"/>
          </a:xfrm>
          <a:prstGeom prst="rect">
            <a:avLst/>
          </a:prstGeom>
          <a:noFill/>
          <a:ln w="9525">
            <a:noFill/>
            <a:miter lim="800000"/>
            <a:headEnd/>
            <a:tailEnd/>
          </a:ln>
          <a:effectLst/>
        </p:spPr>
        <p:txBody>
          <a:bodyPr lIns="91423" tIns="45712" rIns="91423" bIns="45712">
            <a:spAutoFit/>
          </a:bodyPr>
          <a:lstStyle/>
          <a:p>
            <a:pPr algn="r" defTabSz="912813" eaLnBrk="0" hangingPunct="0">
              <a:lnSpc>
                <a:spcPct val="90000"/>
              </a:lnSpc>
              <a:defRPr/>
            </a:pPr>
            <a:r>
              <a:rPr lang="en-US" sz="1400" dirty="0">
                <a:latin typeface="Arial" charset="0"/>
                <a:ea typeface="ＭＳ Ｐゴシック" charset="-128"/>
                <a:cs typeface="ＭＳ Ｐゴシック" charset="-128"/>
              </a:rPr>
              <a:t>Materials Analysis </a:t>
            </a:r>
          </a:p>
          <a:p>
            <a:pPr algn="r" defTabSz="912813" eaLnBrk="0" hangingPunct="0">
              <a:lnSpc>
                <a:spcPct val="90000"/>
              </a:lnSpc>
              <a:defRPr/>
            </a:pPr>
            <a:r>
              <a:rPr lang="en-US" sz="1400" dirty="0">
                <a:latin typeface="Arial" charset="0"/>
                <a:ea typeface="ＭＳ Ｐゴシック" charset="-128"/>
                <a:cs typeface="ＭＳ Ｐゴシック" charset="-128"/>
              </a:rPr>
              <a:t>Particle Probe (MAPP) </a:t>
            </a:r>
            <a:r>
              <a:rPr lang="en-US" sz="1400" dirty="0">
                <a:effectLst>
                  <a:outerShdw blurRad="38100" dist="38100" dir="2700000" algn="tl">
                    <a:srgbClr val="DDDDDD"/>
                  </a:outerShdw>
                </a:effectLst>
                <a:latin typeface="Arial" charset="0"/>
                <a:ea typeface="ＭＳ Ｐゴシック" charset="-128"/>
                <a:cs typeface="ＭＳ Ｐゴシック" charset="-128"/>
              </a:rPr>
              <a:t>(Purdue)</a:t>
            </a:r>
          </a:p>
        </p:txBody>
      </p:sp>
      <p:sp>
        <p:nvSpPr>
          <p:cNvPr id="6203" name="Oval 57"/>
          <p:cNvSpPr>
            <a:spLocks noChangeArrowheads="1"/>
          </p:cNvSpPr>
          <p:nvPr/>
        </p:nvSpPr>
        <p:spPr bwMode="auto">
          <a:xfrm>
            <a:off x="4972050" y="4648200"/>
            <a:ext cx="133350" cy="134938"/>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204" name="Rectangle 60"/>
          <p:cNvSpPr>
            <a:spLocks noChangeArrowheads="1"/>
          </p:cNvSpPr>
          <p:nvPr/>
        </p:nvSpPr>
        <p:spPr bwMode="auto">
          <a:xfrm>
            <a:off x="2306638" y="5397500"/>
            <a:ext cx="3471862" cy="307975"/>
          </a:xfrm>
          <a:prstGeom prst="rect">
            <a:avLst/>
          </a:prstGeom>
          <a:noFill/>
          <a:ln w="9525">
            <a:noFill/>
            <a:miter lim="800000"/>
            <a:headEnd/>
            <a:tailEnd/>
          </a:ln>
        </p:spPr>
        <p:txBody>
          <a:bodyPr lIns="91423" tIns="45712" rIns="91423" bIns="45712">
            <a:spAutoFit/>
          </a:bodyPr>
          <a:lstStyle/>
          <a:p>
            <a:pPr defTabSz="912813" eaLnBrk="0" hangingPunct="0"/>
            <a:r>
              <a:rPr lang="en-US" sz="1400"/>
              <a:t>Two-Color Fast IR Camera (ORNL)</a:t>
            </a:r>
          </a:p>
        </p:txBody>
      </p:sp>
      <p:sp>
        <p:nvSpPr>
          <p:cNvPr id="6205" name="Rectangle 61"/>
          <p:cNvSpPr>
            <a:spLocks noChangeArrowheads="1"/>
          </p:cNvSpPr>
          <p:nvPr/>
        </p:nvSpPr>
        <p:spPr bwMode="auto">
          <a:xfrm>
            <a:off x="4602163" y="5595938"/>
            <a:ext cx="2849562" cy="307975"/>
          </a:xfrm>
          <a:prstGeom prst="rect">
            <a:avLst/>
          </a:prstGeom>
          <a:noFill/>
          <a:ln w="9525">
            <a:noFill/>
            <a:miter lim="800000"/>
            <a:headEnd/>
            <a:tailEnd/>
          </a:ln>
        </p:spPr>
        <p:txBody>
          <a:bodyPr lIns="91423" tIns="45712" rIns="91423" bIns="45712">
            <a:spAutoFit/>
          </a:bodyPr>
          <a:lstStyle/>
          <a:p>
            <a:pPr defTabSz="912813" eaLnBrk="0" hangingPunct="0"/>
            <a:r>
              <a:rPr lang="en-US" sz="1400"/>
              <a:t>Tangential FIDA(UCI)</a:t>
            </a:r>
          </a:p>
        </p:txBody>
      </p:sp>
      <p:sp>
        <p:nvSpPr>
          <p:cNvPr id="63" name="Rectangle 62"/>
          <p:cNvSpPr>
            <a:spLocks noChangeArrowheads="1"/>
          </p:cNvSpPr>
          <p:nvPr/>
        </p:nvSpPr>
        <p:spPr bwMode="auto">
          <a:xfrm>
            <a:off x="2276475" y="5132388"/>
            <a:ext cx="3800475" cy="30797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a:effectLst>
                  <a:outerShdw blurRad="38100" dist="38100" dir="2700000" algn="tl">
                    <a:srgbClr val="C0C0C0"/>
                  </a:outerShdw>
                </a:effectLst>
                <a:latin typeface="Arial" charset="0"/>
                <a:ea typeface="ＭＳ Ｐゴシック" charset="-128"/>
              </a:rPr>
              <a:t>Divertor Spectrometer (LLNL)</a:t>
            </a:r>
            <a:endParaRPr lang="en-US" sz="1100">
              <a:effectLst>
                <a:outerShdw blurRad="38100" dist="38100" dir="2700000" algn="tl">
                  <a:srgbClr val="C0C0C0"/>
                </a:outerShdw>
              </a:effectLst>
              <a:latin typeface="Arial" charset="0"/>
              <a:ea typeface="ＭＳ Ｐゴシック" charset="-128"/>
            </a:endParaRPr>
          </a:p>
        </p:txBody>
      </p:sp>
      <p:sp>
        <p:nvSpPr>
          <p:cNvPr id="6207" name="Rectangle 63"/>
          <p:cNvSpPr>
            <a:spLocks noChangeArrowheads="1"/>
          </p:cNvSpPr>
          <p:nvPr/>
        </p:nvSpPr>
        <p:spPr bwMode="auto">
          <a:xfrm>
            <a:off x="2314575" y="5789613"/>
            <a:ext cx="4075113" cy="307975"/>
          </a:xfrm>
          <a:prstGeom prst="rect">
            <a:avLst/>
          </a:prstGeom>
          <a:noFill/>
          <a:ln w="9525">
            <a:noFill/>
            <a:miter lim="800000"/>
            <a:headEnd/>
            <a:tailEnd/>
          </a:ln>
        </p:spPr>
        <p:txBody>
          <a:bodyPr lIns="91423" tIns="45712" rIns="91423" bIns="45712">
            <a:spAutoFit/>
          </a:bodyPr>
          <a:lstStyle/>
          <a:p>
            <a:pPr defTabSz="912813" eaLnBrk="0" hangingPunct="0"/>
            <a:r>
              <a:rPr lang="en-US" sz="1400"/>
              <a:t>Upgraded reflectometry (UCLA)</a:t>
            </a:r>
          </a:p>
        </p:txBody>
      </p:sp>
      <p:sp>
        <p:nvSpPr>
          <p:cNvPr id="6208" name="Oval 64"/>
          <p:cNvSpPr>
            <a:spLocks noChangeArrowheads="1"/>
          </p:cNvSpPr>
          <p:nvPr/>
        </p:nvSpPr>
        <p:spPr bwMode="auto">
          <a:xfrm>
            <a:off x="5095875" y="2944813"/>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6209" name="Rectangle 65"/>
          <p:cNvSpPr>
            <a:spLocks noChangeArrowheads="1"/>
          </p:cNvSpPr>
          <p:nvPr/>
        </p:nvSpPr>
        <p:spPr bwMode="auto">
          <a:xfrm>
            <a:off x="5224463" y="2871788"/>
            <a:ext cx="2014537" cy="307975"/>
          </a:xfrm>
          <a:prstGeom prst="rect">
            <a:avLst/>
          </a:prstGeom>
          <a:noFill/>
          <a:ln w="9525">
            <a:noFill/>
            <a:miter lim="800000"/>
            <a:headEnd/>
            <a:tailEnd/>
          </a:ln>
        </p:spPr>
        <p:txBody>
          <a:bodyPr lIns="91423" tIns="45712" rIns="91423" bIns="45712">
            <a:spAutoFit/>
          </a:bodyPr>
          <a:lstStyle/>
          <a:p>
            <a:pPr defTabSz="912813" eaLnBrk="0" hangingPunct="0"/>
            <a:r>
              <a:rPr lang="en-US" sz="1400"/>
              <a:t>Real-time rotation?</a:t>
            </a:r>
          </a:p>
        </p:txBody>
      </p:sp>
      <p:sp>
        <p:nvSpPr>
          <p:cNvPr id="6210" name="Oval 66"/>
          <p:cNvSpPr>
            <a:spLocks noChangeArrowheads="1"/>
          </p:cNvSpPr>
          <p:nvPr/>
        </p:nvSpPr>
        <p:spPr bwMode="auto">
          <a:xfrm>
            <a:off x="2190750" y="4999038"/>
            <a:ext cx="133350" cy="134937"/>
          </a:xfrm>
          <a:prstGeom prst="ellipse">
            <a:avLst/>
          </a:prstGeom>
          <a:solidFill>
            <a:schemeClr val="tx1"/>
          </a:solidFill>
          <a:ln w="38100">
            <a:solidFill>
              <a:schemeClr val="tx1"/>
            </a:solidFill>
            <a:round/>
            <a:headEnd/>
            <a:tailEnd/>
          </a:ln>
        </p:spPr>
        <p:txBody>
          <a:bodyPr wrap="none" anchor="ctr"/>
          <a:lstStyle/>
          <a:p>
            <a:pPr algn="ctr"/>
            <a:endParaRPr lang="en-US" sz="2000"/>
          </a:p>
        </p:txBody>
      </p:sp>
      <p:sp>
        <p:nvSpPr>
          <p:cNvPr id="68" name="Rectangle 67"/>
          <p:cNvSpPr>
            <a:spLocks noChangeArrowheads="1"/>
          </p:cNvSpPr>
          <p:nvPr/>
        </p:nvSpPr>
        <p:spPr bwMode="auto">
          <a:xfrm>
            <a:off x="2287588" y="4879975"/>
            <a:ext cx="4314825" cy="30797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a:effectLst>
                  <a:outerShdw blurRad="38100" dist="38100" dir="2700000" algn="tl">
                    <a:srgbClr val="C0C0C0"/>
                  </a:outerShdw>
                </a:effectLst>
                <a:latin typeface="Arial" charset="0"/>
                <a:ea typeface="ＭＳ Ｐゴシック" charset="-128"/>
              </a:rPr>
              <a:t>Lithium CHERS</a:t>
            </a:r>
            <a:endParaRPr lang="en-US" sz="1100">
              <a:effectLst>
                <a:outerShdw blurRad="38100" dist="38100" dir="2700000" algn="tl">
                  <a:srgbClr val="C0C0C0"/>
                </a:outerShdw>
              </a:effectLst>
              <a:latin typeface="Arial" charset="0"/>
              <a:ea typeface="ＭＳ Ｐゴシック" charset="-128"/>
            </a:endParaRPr>
          </a:p>
        </p:txBody>
      </p:sp>
      <p:sp>
        <p:nvSpPr>
          <p:cNvPr id="6212" name="Oval 70"/>
          <p:cNvSpPr>
            <a:spLocks noChangeArrowheads="1"/>
          </p:cNvSpPr>
          <p:nvPr/>
        </p:nvSpPr>
        <p:spPr bwMode="auto">
          <a:xfrm>
            <a:off x="4487863" y="2090738"/>
            <a:ext cx="136525" cy="138112"/>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70" name="Rectangle 71"/>
          <p:cNvSpPr>
            <a:spLocks noChangeArrowheads="1"/>
          </p:cNvSpPr>
          <p:nvPr/>
        </p:nvSpPr>
        <p:spPr bwMode="auto">
          <a:xfrm>
            <a:off x="4573588" y="1981200"/>
            <a:ext cx="1525587" cy="523875"/>
          </a:xfrm>
          <a:prstGeom prst="rect">
            <a:avLst/>
          </a:prstGeom>
          <a:noFill/>
          <a:ln w="9525">
            <a:noFill/>
            <a:miter lim="800000"/>
            <a:headEnd/>
            <a:tailEnd/>
          </a:ln>
          <a:effectLst/>
        </p:spPr>
        <p:txBody>
          <a:bodyPr lIns="91423" tIns="45712" rIns="91423" bIns="45712">
            <a:spAutoFit/>
          </a:bodyPr>
          <a:lstStyle/>
          <a:p>
            <a:pPr eaLnBrk="0" hangingPunct="0">
              <a:defRPr/>
            </a:pPr>
            <a:r>
              <a:rPr lang="en-US" sz="1400" dirty="0">
                <a:effectLst>
                  <a:outerShdw blurRad="38100" dist="38100" dir="2700000" algn="tl">
                    <a:srgbClr val="C0C0C0"/>
                  </a:outerShdw>
                </a:effectLst>
                <a:latin typeface="Arial" charset="0"/>
                <a:ea typeface="ヒラギノ角ゴ Pro W3" charset="-128"/>
              </a:rPr>
              <a:t>HHFW ELM Avoidance </a:t>
            </a:r>
            <a:endParaRPr lang="en-US" sz="1100" dirty="0">
              <a:effectLst>
                <a:outerShdw blurRad="38100" dist="38100" dir="2700000" algn="tl">
                  <a:srgbClr val="C0C0C0"/>
                </a:outerShdw>
              </a:effectLst>
              <a:latin typeface="Arial" charset="0"/>
              <a:ea typeface="ヒラギノ角ゴ Pro W3" charset="-128"/>
            </a:endParaRPr>
          </a:p>
        </p:txBody>
      </p:sp>
      <p:sp>
        <p:nvSpPr>
          <p:cNvPr id="71" name="Rectangle 72"/>
          <p:cNvSpPr>
            <a:spLocks noChangeArrowheads="1"/>
          </p:cNvSpPr>
          <p:nvPr/>
        </p:nvSpPr>
        <p:spPr bwMode="auto">
          <a:xfrm>
            <a:off x="2322513" y="4675188"/>
            <a:ext cx="2746375" cy="307975"/>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a:effectLst>
                  <a:outerShdw blurRad="38100" dist="38100" dir="2700000" algn="tl">
                    <a:srgbClr val="C0C0C0"/>
                  </a:outerShdw>
                </a:effectLst>
                <a:latin typeface="Arial" charset="0"/>
                <a:ea typeface="ＭＳ Ｐゴシック" charset="-128"/>
              </a:rPr>
              <a:t>PMI Probe</a:t>
            </a:r>
            <a:endParaRPr lang="en-US" sz="1100">
              <a:effectLst>
                <a:outerShdw blurRad="38100" dist="38100" dir="2700000" algn="tl">
                  <a:srgbClr val="C0C0C0"/>
                </a:outerShdw>
              </a:effectLst>
              <a:latin typeface="Arial" charset="0"/>
              <a:ea typeface="ＭＳ Ｐゴシック" charset="-128"/>
            </a:endParaRPr>
          </a:p>
        </p:txBody>
      </p:sp>
      <p:sp>
        <p:nvSpPr>
          <p:cNvPr id="6215" name="Oval 76"/>
          <p:cNvSpPr>
            <a:spLocks noChangeArrowheads="1"/>
          </p:cNvSpPr>
          <p:nvPr/>
        </p:nvSpPr>
        <p:spPr bwMode="auto">
          <a:xfrm>
            <a:off x="5791200" y="3200400"/>
            <a:ext cx="138113" cy="136525"/>
          </a:xfrm>
          <a:prstGeom prst="ellipse">
            <a:avLst/>
          </a:prstGeom>
          <a:solidFill>
            <a:schemeClr val="tx1"/>
          </a:solidFill>
          <a:ln w="38100">
            <a:solidFill>
              <a:schemeClr val="tx1"/>
            </a:solidFill>
            <a:round/>
            <a:headEnd/>
            <a:tailEnd/>
          </a:ln>
        </p:spPr>
        <p:txBody>
          <a:bodyPr wrap="none" anchor="ctr"/>
          <a:lstStyle/>
          <a:p>
            <a:pPr algn="ctr"/>
            <a:endParaRPr lang="en-US" sz="1100"/>
          </a:p>
        </p:txBody>
      </p:sp>
      <p:sp>
        <p:nvSpPr>
          <p:cNvPr id="73" name="Rectangle 31"/>
          <p:cNvSpPr>
            <a:spLocks noChangeArrowheads="1"/>
          </p:cNvSpPr>
          <p:nvPr/>
        </p:nvSpPr>
        <p:spPr bwMode="auto">
          <a:xfrm>
            <a:off x="2292350" y="6135688"/>
            <a:ext cx="2638425" cy="436562"/>
          </a:xfrm>
          <a:prstGeom prst="rect">
            <a:avLst/>
          </a:prstGeom>
          <a:noFill/>
          <a:ln w="9525">
            <a:noFill/>
            <a:miter lim="800000"/>
            <a:headEnd/>
            <a:tailEnd/>
          </a:ln>
          <a:effectLst/>
        </p:spPr>
        <p:txBody>
          <a:bodyPr lIns="91423" tIns="45712" rIns="91423" bIns="45712">
            <a:spAutoFit/>
          </a:bodyPr>
          <a:lstStyle/>
          <a:p>
            <a:pPr defTabSz="912813" eaLnBrk="0" hangingPunct="0">
              <a:lnSpc>
                <a:spcPct val="80000"/>
              </a:lnSpc>
              <a:defRPr/>
            </a:pPr>
            <a:r>
              <a:rPr lang="en-US" sz="1400" dirty="0">
                <a:effectLst>
                  <a:outerShdw blurRad="38100" dist="38100" dir="2700000" algn="tl">
                    <a:srgbClr val="C0C0C0"/>
                  </a:outerShdw>
                </a:effectLst>
                <a:latin typeface="Arial" charset="0"/>
                <a:ea typeface="ＭＳ Ｐゴシック" charset="-128"/>
              </a:rPr>
              <a:t>CHI Absorber Control Coils </a:t>
            </a:r>
          </a:p>
          <a:p>
            <a:pPr defTabSz="912813" eaLnBrk="0" hangingPunct="0">
              <a:lnSpc>
                <a:spcPct val="80000"/>
              </a:lnSpc>
              <a:defRPr/>
            </a:pPr>
            <a:r>
              <a:rPr lang="en-US" sz="1400" dirty="0">
                <a:effectLst>
                  <a:outerShdw blurRad="38100" dist="38100" dir="2700000" algn="tl">
                    <a:srgbClr val="C0C0C0"/>
                  </a:outerShdw>
                </a:effectLst>
                <a:latin typeface="Arial" charset="0"/>
                <a:ea typeface="ＭＳ Ｐゴシック" charset="-128"/>
              </a:rPr>
              <a:t>(U. Washington)</a:t>
            </a:r>
            <a:endParaRPr lang="en-US" sz="1100" dirty="0">
              <a:effectLst>
                <a:outerShdw blurRad="38100" dist="38100" dir="2700000" algn="tl">
                  <a:srgbClr val="C0C0C0"/>
                </a:outerShdw>
              </a:effectLst>
              <a:latin typeface="Arial" charset="0"/>
              <a:ea typeface="ＭＳ Ｐゴシック" charset="-128"/>
            </a:endParaRPr>
          </a:p>
        </p:txBody>
      </p:sp>
      <p:sp>
        <p:nvSpPr>
          <p:cNvPr id="6217" name="Text Box 12"/>
          <p:cNvSpPr txBox="1">
            <a:spLocks noChangeArrowheads="1"/>
          </p:cNvSpPr>
          <p:nvPr/>
        </p:nvSpPr>
        <p:spPr bwMode="auto">
          <a:xfrm>
            <a:off x="3505200" y="1449388"/>
            <a:ext cx="298450" cy="339725"/>
          </a:xfrm>
          <a:prstGeom prst="rect">
            <a:avLst/>
          </a:prstGeom>
          <a:noFill/>
          <a:ln w="9525">
            <a:noFill/>
            <a:miter lim="800000"/>
            <a:headEnd/>
            <a:tailEnd/>
          </a:ln>
        </p:spPr>
        <p:txBody>
          <a:bodyPr wrap="none">
            <a:spAutoFit/>
          </a:bodyPr>
          <a:lstStyle/>
          <a:p>
            <a:r>
              <a:rPr lang="en-US" sz="1600"/>
              <a:t>4</a:t>
            </a:r>
            <a:r>
              <a:rPr lang="en-US" sz="1600">
                <a:solidFill>
                  <a:srgbClr val="3333FF"/>
                </a:solidFill>
              </a:rPr>
              <a:t> </a:t>
            </a:r>
            <a:endParaRPr lang="en-US" sz="2000"/>
          </a:p>
        </p:txBody>
      </p:sp>
      <p:sp>
        <p:nvSpPr>
          <p:cNvPr id="6218" name="Text Box 12"/>
          <p:cNvSpPr txBox="1">
            <a:spLocks noChangeArrowheads="1"/>
          </p:cNvSpPr>
          <p:nvPr/>
        </p:nvSpPr>
        <p:spPr bwMode="auto">
          <a:xfrm>
            <a:off x="4724400" y="1449388"/>
            <a:ext cx="412750" cy="339725"/>
          </a:xfrm>
          <a:prstGeom prst="rect">
            <a:avLst/>
          </a:prstGeom>
          <a:noFill/>
          <a:ln w="9525">
            <a:noFill/>
            <a:miter lim="800000"/>
            <a:headEnd/>
            <a:tailEnd/>
          </a:ln>
        </p:spPr>
        <p:txBody>
          <a:bodyPr wrap="none">
            <a:spAutoFit/>
          </a:bodyPr>
          <a:lstStyle/>
          <a:p>
            <a:r>
              <a:rPr lang="en-US" sz="1600"/>
              <a:t>10</a:t>
            </a:r>
            <a:r>
              <a:rPr lang="en-US" sz="1600">
                <a:solidFill>
                  <a:srgbClr val="3333FF"/>
                </a:solidFill>
              </a:rPr>
              <a:t> </a:t>
            </a:r>
            <a:endParaRPr lang="en-US" sz="2000"/>
          </a:p>
        </p:txBody>
      </p:sp>
      <p:sp>
        <p:nvSpPr>
          <p:cNvPr id="76" name="Rectangle 51"/>
          <p:cNvSpPr>
            <a:spLocks noChangeArrowheads="1"/>
          </p:cNvSpPr>
          <p:nvPr/>
        </p:nvSpPr>
        <p:spPr bwMode="auto">
          <a:xfrm>
            <a:off x="4572000" y="3700463"/>
            <a:ext cx="2438400" cy="307760"/>
          </a:xfrm>
          <a:prstGeom prst="rect">
            <a:avLst/>
          </a:prstGeom>
          <a:noFill/>
          <a:ln w="9525">
            <a:noFill/>
            <a:miter lim="800000"/>
            <a:headEnd/>
            <a:tailEnd/>
          </a:ln>
          <a:effectLst/>
        </p:spPr>
        <p:txBody>
          <a:bodyPr lIns="91423" tIns="45712" rIns="91423" bIns="45712">
            <a:spAutoFit/>
          </a:bodyPr>
          <a:lstStyle/>
          <a:p>
            <a:pPr defTabSz="912813" eaLnBrk="0" hangingPunct="0">
              <a:defRPr/>
            </a:pPr>
            <a:r>
              <a:rPr lang="en-US" sz="1400" dirty="0">
                <a:solidFill>
                  <a:srgbClr val="0000FF"/>
                </a:solidFill>
                <a:effectLst>
                  <a:outerShdw blurRad="38100" dist="38100" dir="2700000" algn="tl">
                    <a:srgbClr val="DDDDDD"/>
                  </a:outerShdw>
                </a:effectLst>
                <a:latin typeface="Arial" charset="0"/>
                <a:ea typeface="ＭＳ Ｐゴシック" charset="-128"/>
                <a:cs typeface="ＭＳ Ｐゴシック" charset="-128"/>
              </a:rPr>
              <a:t>MPTS Extra channels</a:t>
            </a:r>
            <a:endParaRPr lang="en-US" sz="1100" dirty="0">
              <a:ln>
                <a:solidFill>
                  <a:srgbClr val="0000FF"/>
                </a:solidFill>
              </a:ln>
              <a:solidFill>
                <a:srgbClr val="0000FF"/>
              </a:solidFill>
              <a:effectLst>
                <a:outerShdw blurRad="38100" dist="38100" dir="2700000" algn="tl">
                  <a:srgbClr val="DDDDDD"/>
                </a:outerShdw>
              </a:effectLst>
              <a:latin typeface="Arial" charset="0"/>
              <a:ea typeface="ＭＳ Ｐゴシック" charset="-128"/>
              <a:cs typeface="ＭＳ Ｐゴシック" charset="-128"/>
            </a:endParaRPr>
          </a:p>
        </p:txBody>
      </p:sp>
      <p:sp>
        <p:nvSpPr>
          <p:cNvPr id="6220" name="Right Arrow 138"/>
          <p:cNvSpPr>
            <a:spLocks noChangeArrowheads="1"/>
          </p:cNvSpPr>
          <p:nvPr/>
        </p:nvSpPr>
        <p:spPr bwMode="auto">
          <a:xfrm>
            <a:off x="6019800" y="1524000"/>
            <a:ext cx="2438400" cy="152400"/>
          </a:xfrm>
          <a:prstGeom prst="rightArrow">
            <a:avLst>
              <a:gd name="adj1" fmla="val 50000"/>
              <a:gd name="adj2" fmla="val 50000"/>
            </a:avLst>
          </a:prstGeom>
          <a:solidFill>
            <a:srgbClr val="FF0000"/>
          </a:solidFill>
          <a:ln w="15875">
            <a:solidFill>
              <a:srgbClr val="FF0000"/>
            </a:solidFill>
            <a:round/>
            <a:headEnd/>
            <a:tailEnd type="triangle" w="med" len="med"/>
          </a:ln>
        </p:spPr>
        <p:txBody>
          <a:bodyPr lIns="0" tIns="0" rIns="0" bIns="0"/>
          <a:lstStyle/>
          <a:p>
            <a:endParaRPr lang="en-US"/>
          </a:p>
        </p:txBody>
      </p:sp>
      <p:sp>
        <p:nvSpPr>
          <p:cNvPr id="78" name="Rectangle 77"/>
          <p:cNvSpPr>
            <a:spLocks noChangeArrowheads="1"/>
          </p:cNvSpPr>
          <p:nvPr/>
        </p:nvSpPr>
        <p:spPr bwMode="auto">
          <a:xfrm>
            <a:off x="1674813" y="1066800"/>
            <a:ext cx="5448300" cy="400050"/>
          </a:xfrm>
          <a:prstGeom prst="rect">
            <a:avLst/>
          </a:prstGeom>
          <a:noFill/>
          <a:ln w="19050">
            <a:solidFill>
              <a:schemeClr val="tx1"/>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Overview</a:t>
            </a:r>
            <a:endParaRPr lang="en-US" sz="3200" dirty="0"/>
          </a:p>
        </p:txBody>
      </p:sp>
      <p:sp>
        <p:nvSpPr>
          <p:cNvPr id="3" name="Content Placeholder 2"/>
          <p:cNvSpPr>
            <a:spLocks noGrp="1"/>
          </p:cNvSpPr>
          <p:nvPr>
            <p:ph idx="1"/>
          </p:nvPr>
        </p:nvSpPr>
        <p:spPr>
          <a:xfrm>
            <a:off x="76200" y="914400"/>
            <a:ext cx="8915400" cy="5562600"/>
          </a:xfrm>
        </p:spPr>
        <p:txBody>
          <a:bodyPr/>
          <a:lstStyle/>
          <a:p>
            <a:r>
              <a:rPr lang="en-US" sz="2800" dirty="0" smtClean="0"/>
              <a:t>This meeting:</a:t>
            </a:r>
          </a:p>
          <a:p>
            <a:pPr lvl="1"/>
            <a:r>
              <a:rPr lang="en-US" sz="2400" dirty="0" smtClean="0"/>
              <a:t>We will go through each milestone in </a:t>
            </a:r>
            <a:r>
              <a:rPr lang="en-US" sz="2400" dirty="0" err="1" smtClean="0"/>
              <a:t>bulletized</a:t>
            </a:r>
            <a:r>
              <a:rPr lang="en-US" sz="2400" dirty="0" smtClean="0"/>
              <a:t> </a:t>
            </a:r>
            <a:r>
              <a:rPr lang="en-US" sz="2400" dirty="0" smtClean="0"/>
              <a:t>form</a:t>
            </a:r>
          </a:p>
          <a:p>
            <a:pPr marL="1030288" lvl="2" indent="-174625"/>
            <a:r>
              <a:rPr lang="en-US" sz="2000" dirty="0" smtClean="0"/>
              <a:t>Most have been defined/</a:t>
            </a:r>
            <a:r>
              <a:rPr lang="en-US" sz="2000" dirty="0" err="1" smtClean="0"/>
              <a:t>wordsmithed</a:t>
            </a:r>
            <a:r>
              <a:rPr lang="en-US" sz="2000" dirty="0" smtClean="0"/>
              <a:t> previously – several have not</a:t>
            </a:r>
          </a:p>
          <a:p>
            <a:pPr marL="1030288" lvl="2" indent="-174625"/>
            <a:r>
              <a:rPr lang="en-US" sz="2000" dirty="0" smtClean="0"/>
              <a:t>Are any key elements missing? </a:t>
            </a:r>
            <a:r>
              <a:rPr lang="en-US" sz="2000" dirty="0" smtClean="0"/>
              <a:t>(ideas/diagnostics/codes) </a:t>
            </a:r>
          </a:p>
          <a:p>
            <a:pPr marL="1030288" lvl="2" indent="-174625"/>
            <a:r>
              <a:rPr lang="en-US" sz="2000" dirty="0" smtClean="0"/>
              <a:t>Are we sufficiently well prepared to meet these milestones?  </a:t>
            </a:r>
          </a:p>
          <a:p>
            <a:pPr lvl="1"/>
            <a:r>
              <a:rPr lang="en-US" sz="2400" dirty="0" smtClean="0"/>
              <a:t>Should milestone ordering/years be swapped?</a:t>
            </a:r>
          </a:p>
          <a:p>
            <a:pPr lvl="1"/>
            <a:r>
              <a:rPr lang="en-US" sz="2400" dirty="0" smtClean="0"/>
              <a:t>Are there better milestones that should replace these?</a:t>
            </a:r>
          </a:p>
          <a:p>
            <a:r>
              <a:rPr lang="en-US" dirty="0" smtClean="0"/>
              <a:t>Finalize milestone topics/titles/elements/content by Dec 17</a:t>
            </a:r>
          </a:p>
          <a:p>
            <a:r>
              <a:rPr lang="en-US" dirty="0" smtClean="0"/>
              <a:t>Finalize milestone text by Dec 23</a:t>
            </a:r>
          </a:p>
          <a:p>
            <a:r>
              <a:rPr lang="en-US" dirty="0" smtClean="0"/>
              <a:t>Finalize TSG “priorities” (see research forum page) by Jan 7</a:t>
            </a:r>
          </a:p>
          <a:p>
            <a:r>
              <a:rPr lang="en-US" dirty="0" smtClean="0">
                <a:solidFill>
                  <a:srgbClr val="FF0000"/>
                </a:solidFill>
              </a:rPr>
              <a:t>Hold TSG meetings/e-mail as necessary to complete</a:t>
            </a:r>
          </a:p>
          <a:p>
            <a:r>
              <a:rPr lang="en-US" dirty="0" smtClean="0"/>
              <a:t>Need all this before the PAC</a:t>
            </a:r>
          </a:p>
          <a:p>
            <a:pPr lvl="1"/>
            <a:r>
              <a:rPr lang="en-US" dirty="0" smtClean="0"/>
              <a:t>PAC prep will begin in early January</a:t>
            </a:r>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5</a:t>
            </a:fld>
            <a:endParaRPr lang="en-US" i="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1750"/>
            <a:ext cx="9144000" cy="946150"/>
          </a:xfrm>
        </p:spPr>
        <p:txBody>
          <a:bodyPr/>
          <a:lstStyle/>
          <a:p>
            <a:r>
              <a:rPr lang="en-US" dirty="0" smtClean="0">
                <a:solidFill>
                  <a:srgbClr val="3333CC"/>
                </a:solidFill>
                <a:ea typeface="ＭＳ Ｐゴシック"/>
                <a:cs typeface="ＭＳ Ｐゴシック"/>
              </a:rPr>
              <a:t>Previous FY2011-12 </a:t>
            </a:r>
            <a:r>
              <a:rPr lang="en-US" dirty="0" smtClean="0">
                <a:solidFill>
                  <a:srgbClr val="3333CC"/>
                </a:solidFill>
                <a:ea typeface="ＭＳ Ｐゴシック"/>
                <a:cs typeface="ＭＳ Ｐゴシック"/>
              </a:rPr>
              <a:t>NSTX research </a:t>
            </a:r>
            <a:r>
              <a:rPr lang="en-US" dirty="0" smtClean="0">
                <a:solidFill>
                  <a:srgbClr val="3333CC"/>
                </a:solidFill>
                <a:ea typeface="ＭＳ Ｐゴシック"/>
                <a:cs typeface="ＭＳ Ｐゴシック"/>
              </a:rPr>
              <a:t>milestone</a:t>
            </a:r>
            <a:endParaRPr lang="en-US" sz="2400" b="1" dirty="0" smtClean="0">
              <a:solidFill>
                <a:srgbClr val="0000FF"/>
              </a:solidFill>
              <a:ea typeface="ＭＳ Ｐゴシック"/>
              <a:cs typeface="ＭＳ Ｐゴシック"/>
            </a:endParaRPr>
          </a:p>
        </p:txBody>
      </p:sp>
      <p:sp>
        <p:nvSpPr>
          <p:cNvPr id="18435" name="Rectangle 4"/>
          <p:cNvSpPr>
            <a:spLocks noChangeArrowheads="1"/>
          </p:cNvSpPr>
          <p:nvPr/>
        </p:nvSpPr>
        <p:spPr bwMode="auto">
          <a:xfrm>
            <a:off x="0" y="1254125"/>
            <a:ext cx="1600200" cy="228600"/>
          </a:xfrm>
          <a:prstGeom prst="rect">
            <a:avLst/>
          </a:prstGeom>
          <a:noFill/>
          <a:ln w="9525">
            <a:noFill/>
            <a:miter lim="800000"/>
            <a:headEnd/>
            <a:tailEnd/>
          </a:ln>
        </p:spPr>
        <p:txBody>
          <a:bodyPr lIns="0" rIns="0"/>
          <a:lstStyle/>
          <a:p>
            <a:pPr marL="342900" indent="-342900" algn="ctr" eaLnBrk="0" hangingPunct="0">
              <a:lnSpc>
                <a:spcPct val="80000"/>
              </a:lnSpc>
            </a:pPr>
            <a:r>
              <a:rPr lang="en-US" sz="1200"/>
              <a:t>Expt. Run Weeks:</a:t>
            </a:r>
          </a:p>
        </p:txBody>
      </p:sp>
      <p:sp>
        <p:nvSpPr>
          <p:cNvPr id="18436" name="Rectangle 5"/>
          <p:cNvSpPr>
            <a:spLocks noChangeArrowheads="1"/>
          </p:cNvSpPr>
          <p:nvPr/>
        </p:nvSpPr>
        <p:spPr bwMode="auto">
          <a:xfrm>
            <a:off x="152400" y="1528763"/>
            <a:ext cx="3733800" cy="4618037"/>
          </a:xfrm>
          <a:prstGeom prst="rect">
            <a:avLst/>
          </a:prstGeom>
          <a:noFill/>
          <a:ln w="9525">
            <a:noFill/>
            <a:miter lim="800000"/>
            <a:headEnd/>
            <a:tailEnd/>
          </a:ln>
        </p:spPr>
        <p:txBody>
          <a:bodyPr lIns="0" rIns="0">
            <a:spAutoFit/>
          </a:bodyPr>
          <a:lstStyle/>
          <a:p>
            <a:pPr marL="228600" indent="-228600">
              <a:lnSpc>
                <a:spcPct val="120000"/>
              </a:lnSpc>
              <a:buFontTx/>
              <a:buAutoNum type="arabicParenR"/>
            </a:pPr>
            <a:r>
              <a:rPr lang="en-US" sz="1300" u="sng" dirty="0"/>
              <a:t>Transport &amp; Turbulence</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1300" u="sng" dirty="0"/>
          </a:p>
          <a:p>
            <a:pPr marL="228600" indent="-228600">
              <a:lnSpc>
                <a:spcPct val="120000"/>
              </a:lnSpc>
              <a:buFontTx/>
              <a:buAutoNum type="arabicParenR"/>
            </a:pPr>
            <a:r>
              <a:rPr lang="en-US" sz="1300" u="sng" dirty="0"/>
              <a:t>Macroscopic Stability</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1300" u="sng" dirty="0"/>
          </a:p>
          <a:p>
            <a:pPr marL="228600" indent="-228600">
              <a:lnSpc>
                <a:spcPct val="120000"/>
              </a:lnSpc>
              <a:buFontTx/>
              <a:buAutoNum type="arabicParenR"/>
            </a:pPr>
            <a:r>
              <a:rPr lang="en-US" sz="1300" u="sng" dirty="0"/>
              <a:t>Boundary/Lithium Physics</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1300" u="sng" dirty="0"/>
          </a:p>
          <a:p>
            <a:pPr marL="228600" indent="-228600">
              <a:lnSpc>
                <a:spcPct val="120000"/>
              </a:lnSpc>
              <a:buFontTx/>
              <a:buAutoNum type="arabicParenR"/>
            </a:pPr>
            <a:r>
              <a:rPr lang="en-US" sz="1300" u="sng" dirty="0"/>
              <a:t>Wave-Particle Interaction</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1300" u="sng" dirty="0"/>
          </a:p>
          <a:p>
            <a:pPr marL="228600" indent="-228600">
              <a:lnSpc>
                <a:spcPct val="120000"/>
              </a:lnSpc>
              <a:buFontTx/>
              <a:buAutoNum type="arabicParenR"/>
            </a:pPr>
            <a:r>
              <a:rPr lang="en-US" sz="1300" u="sng" dirty="0"/>
              <a:t>Solenoid-free start-up, ramp-up</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600" u="sng" dirty="0"/>
          </a:p>
          <a:p>
            <a:pPr marL="228600" indent="-228600">
              <a:lnSpc>
                <a:spcPct val="120000"/>
              </a:lnSpc>
              <a:buFontTx/>
              <a:buAutoNum type="arabicParenR"/>
            </a:pPr>
            <a:r>
              <a:rPr lang="en-US" sz="1300" u="sng" dirty="0"/>
              <a:t>Advanced Scenarios &amp; Control</a:t>
            </a:r>
          </a:p>
          <a:p>
            <a:pPr marL="228600" indent="-228600">
              <a:lnSpc>
                <a:spcPct val="120000"/>
              </a:lnSpc>
              <a:buFontTx/>
              <a:buAutoNum type="arabicParenR"/>
            </a:pPr>
            <a:endParaRPr lang="en-US" sz="1300" u="sng" dirty="0"/>
          </a:p>
          <a:p>
            <a:pPr marL="228600" indent="-228600">
              <a:lnSpc>
                <a:spcPct val="120000"/>
              </a:lnSpc>
              <a:buFontTx/>
              <a:buAutoNum type="arabicParenR"/>
            </a:pPr>
            <a:endParaRPr lang="en-US" sz="1400" u="sng" dirty="0"/>
          </a:p>
          <a:p>
            <a:pPr marL="228600" indent="-228600">
              <a:lnSpc>
                <a:spcPct val="120000"/>
              </a:lnSpc>
            </a:pPr>
            <a:r>
              <a:rPr lang="en-US" sz="600" dirty="0"/>
              <a:t> </a:t>
            </a:r>
          </a:p>
          <a:p>
            <a:pPr marL="228600" indent="-228600">
              <a:lnSpc>
                <a:spcPct val="120000"/>
              </a:lnSpc>
            </a:pPr>
            <a:r>
              <a:rPr lang="en-US" sz="1300" dirty="0"/>
              <a:t>Joint Research Targets (3 US facilities):</a:t>
            </a:r>
          </a:p>
        </p:txBody>
      </p:sp>
      <p:sp>
        <p:nvSpPr>
          <p:cNvPr id="18437" name="Text Box 6"/>
          <p:cNvSpPr txBox="1">
            <a:spLocks noChangeArrowheads="1"/>
          </p:cNvSpPr>
          <p:nvPr/>
        </p:nvSpPr>
        <p:spPr bwMode="auto">
          <a:xfrm>
            <a:off x="3429000" y="990600"/>
            <a:ext cx="2819400" cy="263525"/>
          </a:xfrm>
          <a:prstGeom prst="rect">
            <a:avLst/>
          </a:prstGeom>
          <a:noFill/>
          <a:ln w="19050">
            <a:solidFill>
              <a:schemeClr val="tx1"/>
            </a:solidFill>
            <a:miter lim="800000"/>
            <a:headEnd/>
            <a:tailEnd/>
          </a:ln>
        </p:spPr>
        <p:txBody>
          <a:bodyPr tIns="0" bIns="0">
            <a:spAutoFit/>
          </a:bodyPr>
          <a:lstStyle/>
          <a:p>
            <a:pPr algn="ctr"/>
            <a:r>
              <a:rPr lang="en-US" sz="1600"/>
              <a:t>FY2011</a:t>
            </a:r>
          </a:p>
        </p:txBody>
      </p:sp>
      <p:sp>
        <p:nvSpPr>
          <p:cNvPr id="18438" name="Text Box 7"/>
          <p:cNvSpPr txBox="1">
            <a:spLocks noChangeArrowheads="1"/>
          </p:cNvSpPr>
          <p:nvPr/>
        </p:nvSpPr>
        <p:spPr bwMode="auto">
          <a:xfrm>
            <a:off x="609600" y="990600"/>
            <a:ext cx="2819400" cy="263525"/>
          </a:xfrm>
          <a:prstGeom prst="rect">
            <a:avLst/>
          </a:prstGeom>
          <a:noFill/>
          <a:ln w="19050">
            <a:solidFill>
              <a:schemeClr val="tx1"/>
            </a:solidFill>
            <a:miter lim="800000"/>
            <a:headEnd/>
            <a:tailEnd/>
          </a:ln>
        </p:spPr>
        <p:txBody>
          <a:bodyPr tIns="0" bIns="0">
            <a:spAutoFit/>
          </a:bodyPr>
          <a:lstStyle/>
          <a:p>
            <a:pPr algn="ctr"/>
            <a:r>
              <a:rPr lang="en-US" sz="1600"/>
              <a:t>FY2010</a:t>
            </a:r>
          </a:p>
        </p:txBody>
      </p:sp>
      <p:sp>
        <p:nvSpPr>
          <p:cNvPr id="18439" name="Text Box 8"/>
          <p:cNvSpPr txBox="1">
            <a:spLocks noChangeArrowheads="1"/>
          </p:cNvSpPr>
          <p:nvPr/>
        </p:nvSpPr>
        <p:spPr bwMode="auto">
          <a:xfrm>
            <a:off x="6248400" y="990600"/>
            <a:ext cx="2667000" cy="263525"/>
          </a:xfrm>
          <a:prstGeom prst="rect">
            <a:avLst/>
          </a:prstGeom>
          <a:noFill/>
          <a:ln w="19050">
            <a:solidFill>
              <a:schemeClr val="tx1"/>
            </a:solidFill>
            <a:miter lim="800000"/>
            <a:headEnd/>
            <a:tailEnd/>
          </a:ln>
        </p:spPr>
        <p:txBody>
          <a:bodyPr tIns="0" bIns="0">
            <a:spAutoFit/>
          </a:bodyPr>
          <a:lstStyle/>
          <a:p>
            <a:pPr algn="ctr"/>
            <a:r>
              <a:rPr lang="en-US" sz="1600"/>
              <a:t>FY2012</a:t>
            </a:r>
          </a:p>
        </p:txBody>
      </p:sp>
      <p:sp>
        <p:nvSpPr>
          <p:cNvPr id="18440" name="Text Box 9"/>
          <p:cNvSpPr txBox="1">
            <a:spLocks noChangeArrowheads="1"/>
          </p:cNvSpPr>
          <p:nvPr/>
        </p:nvSpPr>
        <p:spPr bwMode="auto">
          <a:xfrm>
            <a:off x="2063750" y="1260475"/>
            <a:ext cx="1219200" cy="222250"/>
          </a:xfrm>
          <a:prstGeom prst="rect">
            <a:avLst/>
          </a:prstGeom>
          <a:solidFill>
            <a:srgbClr val="3366FF"/>
          </a:solidFill>
          <a:ln w="9525">
            <a:solidFill>
              <a:schemeClr val="tx1"/>
            </a:solidFill>
            <a:miter lim="800000"/>
            <a:headEnd/>
            <a:tailEnd/>
          </a:ln>
        </p:spPr>
        <p:txBody>
          <a:bodyPr lIns="0" tIns="0" rIns="0" bIns="0">
            <a:spAutoFit/>
          </a:bodyPr>
          <a:lstStyle/>
          <a:p>
            <a:pPr algn="ctr"/>
            <a:r>
              <a:rPr lang="en-US" sz="1400">
                <a:solidFill>
                  <a:schemeClr val="bg1"/>
                </a:solidFill>
              </a:rPr>
              <a:t>15 w/ ARRA</a:t>
            </a:r>
          </a:p>
        </p:txBody>
      </p:sp>
      <p:sp>
        <p:nvSpPr>
          <p:cNvPr id="18441" name="Text Box 10"/>
          <p:cNvSpPr txBox="1">
            <a:spLocks noChangeArrowheads="1"/>
          </p:cNvSpPr>
          <p:nvPr/>
        </p:nvSpPr>
        <p:spPr bwMode="auto">
          <a:xfrm>
            <a:off x="3452813" y="1260475"/>
            <a:ext cx="433387" cy="215900"/>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4</a:t>
            </a:r>
          </a:p>
        </p:txBody>
      </p:sp>
      <p:sp>
        <p:nvSpPr>
          <p:cNvPr id="18442" name="Text Box 11"/>
          <p:cNvSpPr txBox="1">
            <a:spLocks noChangeArrowheads="1"/>
          </p:cNvSpPr>
          <p:nvPr/>
        </p:nvSpPr>
        <p:spPr bwMode="auto">
          <a:xfrm>
            <a:off x="6356350" y="1260475"/>
            <a:ext cx="1066800" cy="222250"/>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12</a:t>
            </a:r>
          </a:p>
        </p:txBody>
      </p:sp>
      <p:sp>
        <p:nvSpPr>
          <p:cNvPr id="18443" name="Text Box 12"/>
          <p:cNvSpPr txBox="1">
            <a:spLocks noChangeArrowheads="1"/>
          </p:cNvSpPr>
          <p:nvPr/>
        </p:nvSpPr>
        <p:spPr bwMode="auto">
          <a:xfrm>
            <a:off x="3581400" y="1752600"/>
            <a:ext cx="2590800" cy="53340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sz="1200">
                <a:solidFill>
                  <a:srgbClr val="FF0000"/>
                </a:solidFill>
              </a:rPr>
              <a:t>Measure fluctuations responsible for turbulent ion and electron energy transport</a:t>
            </a:r>
          </a:p>
        </p:txBody>
      </p:sp>
      <p:sp>
        <p:nvSpPr>
          <p:cNvPr id="18444" name="Text Box 13"/>
          <p:cNvSpPr txBox="1">
            <a:spLocks noChangeArrowheads="1"/>
          </p:cNvSpPr>
          <p:nvPr/>
        </p:nvSpPr>
        <p:spPr bwMode="auto">
          <a:xfrm>
            <a:off x="381000" y="3276600"/>
            <a:ext cx="2971800" cy="44132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80000"/>
              </a:lnSpc>
            </a:pPr>
            <a:r>
              <a:rPr lang="en-US" sz="1200">
                <a:solidFill>
                  <a:schemeClr val="accent2"/>
                </a:solidFill>
              </a:rPr>
              <a:t>Assess H-mode characteristics</a:t>
            </a:r>
          </a:p>
          <a:p>
            <a:pPr>
              <a:lnSpc>
                <a:spcPct val="80000"/>
              </a:lnSpc>
            </a:pPr>
            <a:r>
              <a:rPr lang="en-US" sz="1200">
                <a:solidFill>
                  <a:schemeClr val="accent2"/>
                </a:solidFill>
              </a:rPr>
              <a:t>as a function of collisionality and lithium conditioning</a:t>
            </a:r>
          </a:p>
        </p:txBody>
      </p:sp>
      <p:sp>
        <p:nvSpPr>
          <p:cNvPr id="18445" name="Text Box 14"/>
          <p:cNvSpPr txBox="1">
            <a:spLocks noChangeArrowheads="1"/>
          </p:cNvSpPr>
          <p:nvPr/>
        </p:nvSpPr>
        <p:spPr bwMode="auto">
          <a:xfrm>
            <a:off x="3581400" y="6172200"/>
            <a:ext cx="2590800" cy="336550"/>
          </a:xfrm>
          <a:prstGeom prst="rect">
            <a:avLst/>
          </a:prstGeom>
          <a:solidFill>
            <a:srgbClr val="EAEAEA"/>
          </a:solidFill>
          <a:ln w="6350">
            <a:solidFill>
              <a:srgbClr val="B2B2B2"/>
            </a:solidFill>
            <a:miter lim="800000"/>
            <a:headEnd/>
            <a:tailEnd/>
          </a:ln>
        </p:spPr>
        <p:txBody>
          <a:bodyPr lIns="45720" tIns="0" rIns="0" bIns="0">
            <a:spAutoFit/>
          </a:bodyPr>
          <a:lstStyle/>
          <a:p>
            <a:pPr>
              <a:lnSpc>
                <a:spcPct val="90000"/>
              </a:lnSpc>
            </a:pPr>
            <a:r>
              <a:rPr lang="en-US" sz="1200">
                <a:solidFill>
                  <a:srgbClr val="FF0000"/>
                </a:solidFill>
              </a:rPr>
              <a:t>Characterize H-mode </a:t>
            </a:r>
          </a:p>
          <a:p>
            <a:pPr>
              <a:lnSpc>
                <a:spcPct val="90000"/>
              </a:lnSpc>
            </a:pPr>
            <a:r>
              <a:rPr lang="en-US" sz="1200">
                <a:solidFill>
                  <a:srgbClr val="FF0000"/>
                </a:solidFill>
              </a:rPr>
              <a:t>pedestal structure</a:t>
            </a:r>
          </a:p>
        </p:txBody>
      </p:sp>
      <p:sp>
        <p:nvSpPr>
          <p:cNvPr id="18446" name="Text Box 15"/>
          <p:cNvSpPr txBox="1">
            <a:spLocks noChangeArrowheads="1"/>
          </p:cNvSpPr>
          <p:nvPr/>
        </p:nvSpPr>
        <p:spPr bwMode="auto">
          <a:xfrm>
            <a:off x="381000" y="6172200"/>
            <a:ext cx="2971800" cy="33337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sz="1200">
                <a:solidFill>
                  <a:schemeClr val="accent2"/>
                </a:solidFill>
              </a:rPr>
              <a:t>Understanding of divertor   </a:t>
            </a:r>
          </a:p>
          <a:p>
            <a:pPr>
              <a:lnSpc>
                <a:spcPct val="90000"/>
              </a:lnSpc>
            </a:pPr>
            <a:r>
              <a:rPr lang="en-US" sz="1200">
                <a:solidFill>
                  <a:schemeClr val="accent2"/>
                </a:solidFill>
              </a:rPr>
              <a:t>heat flux, transport in scrape-off layer</a:t>
            </a:r>
          </a:p>
        </p:txBody>
      </p:sp>
      <p:sp>
        <p:nvSpPr>
          <p:cNvPr id="18447" name="Text Box 16"/>
          <p:cNvSpPr txBox="1">
            <a:spLocks noChangeArrowheads="1"/>
          </p:cNvSpPr>
          <p:nvPr/>
        </p:nvSpPr>
        <p:spPr bwMode="auto">
          <a:xfrm>
            <a:off x="3581400" y="3048000"/>
            <a:ext cx="2590800" cy="481013"/>
          </a:xfrm>
          <a:prstGeom prst="rect">
            <a:avLst/>
          </a:prstGeom>
          <a:solidFill>
            <a:srgbClr val="EAEAEA"/>
          </a:solidFill>
          <a:ln w="3175">
            <a:solidFill>
              <a:srgbClr val="B2B2B2"/>
            </a:solidFill>
            <a:miter lim="800000"/>
            <a:headEnd/>
            <a:tailEnd/>
          </a:ln>
        </p:spPr>
        <p:txBody>
          <a:bodyPr lIns="45720" rIns="0">
            <a:spAutoFit/>
          </a:bodyPr>
          <a:lstStyle/>
          <a:p>
            <a:pPr>
              <a:lnSpc>
                <a:spcPct val="70000"/>
              </a:lnSpc>
            </a:pPr>
            <a:r>
              <a:rPr lang="en-US" sz="1200">
                <a:solidFill>
                  <a:srgbClr val="FF0000"/>
                </a:solidFill>
              </a:rPr>
              <a:t>Assess relationship between lithiated surface conditions and edge and core plasma conditions</a:t>
            </a:r>
          </a:p>
        </p:txBody>
      </p:sp>
      <p:sp>
        <p:nvSpPr>
          <p:cNvPr id="18448" name="Text Box 18"/>
          <p:cNvSpPr txBox="1">
            <a:spLocks noChangeArrowheads="1"/>
          </p:cNvSpPr>
          <p:nvPr/>
        </p:nvSpPr>
        <p:spPr bwMode="auto">
          <a:xfrm>
            <a:off x="3581400" y="5292725"/>
            <a:ext cx="2590800" cy="425450"/>
          </a:xfrm>
          <a:prstGeom prst="rect">
            <a:avLst/>
          </a:prstGeom>
          <a:solidFill>
            <a:srgbClr val="EAEAEA"/>
          </a:solidFill>
          <a:ln w="3175">
            <a:solidFill>
              <a:srgbClr val="B2B2B2"/>
            </a:solidFill>
            <a:miter lim="800000"/>
            <a:headEnd/>
            <a:tailEnd/>
          </a:ln>
        </p:spPr>
        <p:txBody>
          <a:bodyPr lIns="45720" rIns="0">
            <a:spAutoFit/>
          </a:bodyPr>
          <a:lstStyle/>
          <a:p>
            <a:pPr>
              <a:lnSpc>
                <a:spcPct val="90000"/>
              </a:lnSpc>
            </a:pPr>
            <a:r>
              <a:rPr lang="en-US" sz="1200">
                <a:solidFill>
                  <a:srgbClr val="FF0000"/>
                </a:solidFill>
              </a:rPr>
              <a:t>Assess integrated plasma performance versus collisionality</a:t>
            </a:r>
          </a:p>
        </p:txBody>
      </p:sp>
      <p:sp>
        <p:nvSpPr>
          <p:cNvPr id="18449" name="Text Box 19"/>
          <p:cNvSpPr txBox="1">
            <a:spLocks noChangeArrowheads="1"/>
          </p:cNvSpPr>
          <p:nvPr/>
        </p:nvSpPr>
        <p:spPr bwMode="auto">
          <a:xfrm>
            <a:off x="381000" y="3962400"/>
            <a:ext cx="2971800" cy="334963"/>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sz="1200">
                <a:solidFill>
                  <a:schemeClr val="accent2"/>
                </a:solidFill>
              </a:rPr>
              <a:t>Characterize HHFW heating, CD, and ramp-up in deuterium H-mode</a:t>
            </a:r>
          </a:p>
        </p:txBody>
      </p:sp>
      <p:sp>
        <p:nvSpPr>
          <p:cNvPr id="18450" name="Line 21"/>
          <p:cNvSpPr>
            <a:spLocks noChangeShapeType="1"/>
          </p:cNvSpPr>
          <p:nvPr/>
        </p:nvSpPr>
        <p:spPr bwMode="auto">
          <a:xfrm>
            <a:off x="0" y="5867400"/>
            <a:ext cx="9144000" cy="0"/>
          </a:xfrm>
          <a:prstGeom prst="line">
            <a:avLst/>
          </a:prstGeom>
          <a:noFill/>
          <a:ln w="38100">
            <a:solidFill>
              <a:schemeClr val="tx1"/>
            </a:solidFill>
            <a:round/>
            <a:headEnd/>
            <a:tailEnd/>
          </a:ln>
        </p:spPr>
        <p:txBody>
          <a:bodyPr lIns="0" tIns="0" rIns="0" bIns="0"/>
          <a:lstStyle/>
          <a:p>
            <a:endParaRPr lang="en-US"/>
          </a:p>
        </p:txBody>
      </p:sp>
      <p:sp>
        <p:nvSpPr>
          <p:cNvPr id="18451" name="Text Box 22"/>
          <p:cNvSpPr txBox="1">
            <a:spLocks noChangeArrowheads="1"/>
          </p:cNvSpPr>
          <p:nvPr/>
        </p:nvSpPr>
        <p:spPr bwMode="auto">
          <a:xfrm>
            <a:off x="381000" y="2530475"/>
            <a:ext cx="2971800" cy="44132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80000"/>
              </a:lnSpc>
            </a:pPr>
            <a:r>
              <a:rPr lang="en-US" sz="1200">
                <a:solidFill>
                  <a:schemeClr val="accent2"/>
                </a:solidFill>
              </a:rPr>
              <a:t>Assess sustainable beta and disruptivity near and above the ideal no-wall limit </a:t>
            </a:r>
          </a:p>
        </p:txBody>
      </p:sp>
      <p:sp>
        <p:nvSpPr>
          <p:cNvPr id="18452" name="Text Box 23"/>
          <p:cNvSpPr txBox="1">
            <a:spLocks noChangeArrowheads="1"/>
          </p:cNvSpPr>
          <p:nvPr/>
        </p:nvSpPr>
        <p:spPr bwMode="auto">
          <a:xfrm>
            <a:off x="6324600" y="6172200"/>
            <a:ext cx="2590800" cy="334963"/>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sz="1200">
                <a:solidFill>
                  <a:srgbClr val="FF0000"/>
                </a:solidFill>
              </a:rPr>
              <a:t>Draft: Understand core transport</a:t>
            </a:r>
          </a:p>
          <a:p>
            <a:pPr>
              <a:lnSpc>
                <a:spcPct val="90000"/>
              </a:lnSpc>
            </a:pPr>
            <a:r>
              <a:rPr lang="en-US" sz="1200">
                <a:solidFill>
                  <a:srgbClr val="FF0000"/>
                </a:solidFill>
              </a:rPr>
              <a:t>and enhance predictive capability</a:t>
            </a:r>
          </a:p>
        </p:txBody>
      </p:sp>
      <p:sp>
        <p:nvSpPr>
          <p:cNvPr id="18453" name="Text Box 24"/>
          <p:cNvSpPr txBox="1">
            <a:spLocks noChangeArrowheads="1"/>
          </p:cNvSpPr>
          <p:nvPr/>
        </p:nvSpPr>
        <p:spPr bwMode="auto">
          <a:xfrm>
            <a:off x="6324600" y="1752600"/>
            <a:ext cx="2590800" cy="38735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sz="1200">
                <a:solidFill>
                  <a:srgbClr val="FF0000"/>
                </a:solidFill>
              </a:rPr>
              <a:t>Compare measured turbulence fluctuations to theory &amp; simulation</a:t>
            </a:r>
          </a:p>
        </p:txBody>
      </p:sp>
      <p:sp>
        <p:nvSpPr>
          <p:cNvPr id="18454" name="Text Box 25"/>
          <p:cNvSpPr txBox="1">
            <a:spLocks noChangeArrowheads="1"/>
          </p:cNvSpPr>
          <p:nvPr/>
        </p:nvSpPr>
        <p:spPr bwMode="auto">
          <a:xfrm>
            <a:off x="6324600" y="4572000"/>
            <a:ext cx="2590800" cy="39370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sz="1200">
                <a:solidFill>
                  <a:srgbClr val="FF0000"/>
                </a:solidFill>
              </a:rPr>
              <a:t>Assess confinement, heating, and ramp-up of CHI start-up plasmas</a:t>
            </a:r>
            <a:endParaRPr lang="en-US">
              <a:solidFill>
                <a:srgbClr val="FF0000"/>
              </a:solidFill>
            </a:endParaRPr>
          </a:p>
        </p:txBody>
      </p:sp>
      <p:sp>
        <p:nvSpPr>
          <p:cNvPr id="18455" name="Text Box 26"/>
          <p:cNvSpPr txBox="1">
            <a:spLocks noChangeArrowheads="1"/>
          </p:cNvSpPr>
          <p:nvPr/>
        </p:nvSpPr>
        <p:spPr bwMode="auto">
          <a:xfrm>
            <a:off x="6324600" y="3048000"/>
            <a:ext cx="2590800" cy="38735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sz="1200">
                <a:solidFill>
                  <a:srgbClr val="FF0000"/>
                </a:solidFill>
              </a:rPr>
              <a:t>Assess very high flux expansion divertor operation</a:t>
            </a:r>
          </a:p>
        </p:txBody>
      </p:sp>
      <p:sp>
        <p:nvSpPr>
          <p:cNvPr id="18456" name="Text Box 27"/>
          <p:cNvSpPr txBox="1">
            <a:spLocks noChangeArrowheads="1"/>
          </p:cNvSpPr>
          <p:nvPr/>
        </p:nvSpPr>
        <p:spPr bwMode="auto">
          <a:xfrm>
            <a:off x="6324600" y="5289550"/>
            <a:ext cx="2667000" cy="427038"/>
          </a:xfrm>
          <a:prstGeom prst="rect">
            <a:avLst/>
          </a:prstGeom>
          <a:solidFill>
            <a:srgbClr val="EAEAEA"/>
          </a:solidFill>
          <a:ln w="3175">
            <a:solidFill>
              <a:srgbClr val="B2B2B2"/>
            </a:solidFill>
            <a:miter lim="800000"/>
            <a:headEnd/>
            <a:tailEnd/>
          </a:ln>
        </p:spPr>
        <p:txBody>
          <a:bodyPr wrap="square" lIns="45720" rIns="0">
            <a:spAutoFit/>
          </a:bodyPr>
          <a:lstStyle/>
          <a:p>
            <a:pPr>
              <a:lnSpc>
                <a:spcPct val="90000"/>
              </a:lnSpc>
            </a:pPr>
            <a:r>
              <a:rPr lang="en-US" sz="1200" dirty="0">
                <a:solidFill>
                  <a:srgbClr val="FF0000"/>
                </a:solidFill>
              </a:rPr>
              <a:t>Investigate physics and control of </a:t>
            </a:r>
            <a:r>
              <a:rPr lang="en-US" sz="1200" dirty="0" err="1">
                <a:solidFill>
                  <a:srgbClr val="FF0000"/>
                </a:solidFill>
              </a:rPr>
              <a:t>toroidal</a:t>
            </a:r>
            <a:r>
              <a:rPr lang="en-US" sz="1200" dirty="0">
                <a:solidFill>
                  <a:srgbClr val="FF0000"/>
                </a:solidFill>
              </a:rPr>
              <a:t> rotation at low </a:t>
            </a:r>
            <a:r>
              <a:rPr lang="en-US" sz="1200" dirty="0" err="1">
                <a:solidFill>
                  <a:srgbClr val="FF0000"/>
                </a:solidFill>
              </a:rPr>
              <a:t>collisionality</a:t>
            </a:r>
            <a:r>
              <a:rPr lang="en-US" sz="1200" dirty="0">
                <a:solidFill>
                  <a:srgbClr val="FF0000"/>
                </a:solidFill>
              </a:rPr>
              <a:t> </a:t>
            </a:r>
          </a:p>
        </p:txBody>
      </p:sp>
      <p:sp>
        <p:nvSpPr>
          <p:cNvPr id="18457" name="Text Box 41"/>
          <p:cNvSpPr txBox="1">
            <a:spLocks noChangeArrowheads="1"/>
          </p:cNvSpPr>
          <p:nvPr/>
        </p:nvSpPr>
        <p:spPr bwMode="auto">
          <a:xfrm>
            <a:off x="5094288" y="1568450"/>
            <a:ext cx="1390650" cy="184150"/>
          </a:xfrm>
          <a:prstGeom prst="rect">
            <a:avLst/>
          </a:prstGeom>
          <a:noFill/>
          <a:ln w="15875">
            <a:noFill/>
            <a:miter lim="800000"/>
            <a:headEnd/>
            <a:tailEnd/>
          </a:ln>
        </p:spPr>
        <p:txBody>
          <a:bodyPr lIns="0" tIns="0" rIns="0" bIns="0">
            <a:spAutoFit/>
          </a:bodyPr>
          <a:lstStyle/>
          <a:p>
            <a:r>
              <a:rPr lang="en-US" sz="1200">
                <a:solidFill>
                  <a:srgbClr val="009999"/>
                </a:solidFill>
              </a:rPr>
              <a:t>BES, High-k</a:t>
            </a:r>
          </a:p>
        </p:txBody>
      </p:sp>
      <p:sp>
        <p:nvSpPr>
          <p:cNvPr id="18458" name="Text Box 42"/>
          <p:cNvSpPr txBox="1">
            <a:spLocks noChangeArrowheads="1"/>
          </p:cNvSpPr>
          <p:nvPr/>
        </p:nvSpPr>
        <p:spPr bwMode="auto">
          <a:xfrm>
            <a:off x="4913313" y="2863850"/>
            <a:ext cx="1247775" cy="184150"/>
          </a:xfrm>
          <a:prstGeom prst="rect">
            <a:avLst/>
          </a:prstGeom>
          <a:noFill/>
          <a:ln w="15875">
            <a:noFill/>
            <a:miter lim="800000"/>
            <a:headEnd/>
            <a:tailEnd/>
          </a:ln>
        </p:spPr>
        <p:txBody>
          <a:bodyPr wrap="none" lIns="0" tIns="0" rIns="0" bIns="0">
            <a:spAutoFit/>
          </a:bodyPr>
          <a:lstStyle/>
          <a:p>
            <a:r>
              <a:rPr lang="en-US" sz="1200">
                <a:solidFill>
                  <a:srgbClr val="009999"/>
                </a:solidFill>
              </a:rPr>
              <a:t>BES, High-k, LLD, </a:t>
            </a:r>
          </a:p>
        </p:txBody>
      </p:sp>
      <p:sp>
        <p:nvSpPr>
          <p:cNvPr id="18459" name="Text Box 43"/>
          <p:cNvSpPr txBox="1">
            <a:spLocks noChangeArrowheads="1"/>
          </p:cNvSpPr>
          <p:nvPr/>
        </p:nvSpPr>
        <p:spPr bwMode="auto">
          <a:xfrm>
            <a:off x="5332413" y="5105400"/>
            <a:ext cx="839787" cy="182563"/>
          </a:xfrm>
          <a:prstGeom prst="rect">
            <a:avLst/>
          </a:prstGeom>
          <a:noFill/>
          <a:ln w="15875">
            <a:noFill/>
            <a:miter lim="800000"/>
            <a:headEnd/>
            <a:tailEnd/>
          </a:ln>
        </p:spPr>
        <p:txBody>
          <a:bodyPr wrap="none" lIns="0" tIns="0" rIns="0" bIns="0">
            <a:spAutoFit/>
          </a:bodyPr>
          <a:lstStyle/>
          <a:p>
            <a:r>
              <a:rPr lang="en-US" sz="1200">
                <a:solidFill>
                  <a:srgbClr val="009999"/>
                </a:solidFill>
              </a:rPr>
              <a:t>LLD, HHFW</a:t>
            </a:r>
          </a:p>
        </p:txBody>
      </p:sp>
      <p:sp>
        <p:nvSpPr>
          <p:cNvPr id="18460" name="Text Box 44"/>
          <p:cNvSpPr txBox="1">
            <a:spLocks noChangeArrowheads="1"/>
          </p:cNvSpPr>
          <p:nvPr/>
        </p:nvSpPr>
        <p:spPr bwMode="auto">
          <a:xfrm>
            <a:off x="5051425" y="5988050"/>
            <a:ext cx="1120775" cy="184150"/>
          </a:xfrm>
          <a:prstGeom prst="rect">
            <a:avLst/>
          </a:prstGeom>
          <a:noFill/>
          <a:ln w="15875">
            <a:noFill/>
            <a:miter lim="800000"/>
            <a:headEnd/>
            <a:tailEnd/>
          </a:ln>
        </p:spPr>
        <p:txBody>
          <a:bodyPr wrap="none" lIns="0" tIns="0" rIns="0" bIns="0">
            <a:spAutoFit/>
          </a:bodyPr>
          <a:lstStyle/>
          <a:p>
            <a:r>
              <a:rPr lang="en-US" sz="1200">
                <a:solidFill>
                  <a:srgbClr val="009999"/>
                </a:solidFill>
              </a:rPr>
              <a:t>MPTS, MSE-LIF</a:t>
            </a:r>
          </a:p>
        </p:txBody>
      </p:sp>
      <p:sp>
        <p:nvSpPr>
          <p:cNvPr id="18461" name="Text Box 45"/>
          <p:cNvSpPr txBox="1">
            <a:spLocks noChangeArrowheads="1"/>
          </p:cNvSpPr>
          <p:nvPr/>
        </p:nvSpPr>
        <p:spPr bwMode="auto">
          <a:xfrm>
            <a:off x="8115300" y="1547813"/>
            <a:ext cx="838200" cy="184150"/>
          </a:xfrm>
          <a:prstGeom prst="rect">
            <a:avLst/>
          </a:prstGeom>
          <a:noFill/>
          <a:ln w="15875">
            <a:noFill/>
            <a:miter lim="800000"/>
            <a:headEnd/>
            <a:tailEnd/>
          </a:ln>
        </p:spPr>
        <p:txBody>
          <a:bodyPr wrap="none" lIns="0" tIns="0" rIns="0" bIns="0">
            <a:spAutoFit/>
          </a:bodyPr>
          <a:lstStyle/>
          <a:p>
            <a:r>
              <a:rPr lang="en-US" sz="1200">
                <a:solidFill>
                  <a:srgbClr val="009999"/>
                </a:solidFill>
              </a:rPr>
              <a:t>BES, High-k</a:t>
            </a:r>
          </a:p>
        </p:txBody>
      </p:sp>
      <p:sp>
        <p:nvSpPr>
          <p:cNvPr id="18462" name="Text Box 46"/>
          <p:cNvSpPr txBox="1">
            <a:spLocks noChangeArrowheads="1"/>
          </p:cNvSpPr>
          <p:nvPr/>
        </p:nvSpPr>
        <p:spPr bwMode="auto">
          <a:xfrm>
            <a:off x="7332663" y="2863850"/>
            <a:ext cx="1590675" cy="184150"/>
          </a:xfrm>
          <a:prstGeom prst="rect">
            <a:avLst/>
          </a:prstGeom>
          <a:noFill/>
          <a:ln w="15875">
            <a:noFill/>
            <a:miter lim="800000"/>
            <a:headEnd/>
            <a:tailEnd/>
          </a:ln>
        </p:spPr>
        <p:txBody>
          <a:bodyPr wrap="none" lIns="0" tIns="0" rIns="0" bIns="0">
            <a:spAutoFit/>
          </a:bodyPr>
          <a:lstStyle/>
          <a:p>
            <a:r>
              <a:rPr lang="en-US" sz="1200">
                <a:solidFill>
                  <a:srgbClr val="009999"/>
                </a:solidFill>
              </a:rPr>
              <a:t>Snowflake, LLD, MPTS</a:t>
            </a:r>
          </a:p>
        </p:txBody>
      </p:sp>
      <p:sp>
        <p:nvSpPr>
          <p:cNvPr id="18463" name="Text Box 47"/>
          <p:cNvSpPr txBox="1">
            <a:spLocks noChangeArrowheads="1"/>
          </p:cNvSpPr>
          <p:nvPr/>
        </p:nvSpPr>
        <p:spPr bwMode="auto">
          <a:xfrm>
            <a:off x="7761288" y="4371975"/>
            <a:ext cx="1144587" cy="184150"/>
          </a:xfrm>
          <a:prstGeom prst="rect">
            <a:avLst/>
          </a:prstGeom>
          <a:noFill/>
          <a:ln w="15875">
            <a:noFill/>
            <a:miter lim="800000"/>
            <a:headEnd/>
            <a:tailEnd/>
          </a:ln>
        </p:spPr>
        <p:txBody>
          <a:bodyPr wrap="none" lIns="0" tIns="0" rIns="0" bIns="0">
            <a:spAutoFit/>
          </a:bodyPr>
          <a:lstStyle/>
          <a:p>
            <a:r>
              <a:rPr lang="en-US" sz="1200">
                <a:solidFill>
                  <a:srgbClr val="009999"/>
                </a:solidFill>
              </a:rPr>
              <a:t>CHI, HHFW, NBI</a:t>
            </a:r>
          </a:p>
        </p:txBody>
      </p:sp>
      <p:sp>
        <p:nvSpPr>
          <p:cNvPr id="18464" name="Text Box 48"/>
          <p:cNvSpPr txBox="1">
            <a:spLocks noChangeArrowheads="1"/>
          </p:cNvSpPr>
          <p:nvPr/>
        </p:nvSpPr>
        <p:spPr bwMode="auto">
          <a:xfrm>
            <a:off x="7761288" y="5103813"/>
            <a:ext cx="1162050" cy="184150"/>
          </a:xfrm>
          <a:prstGeom prst="rect">
            <a:avLst/>
          </a:prstGeom>
          <a:noFill/>
          <a:ln w="15875">
            <a:noFill/>
            <a:miter lim="800000"/>
            <a:headEnd/>
            <a:tailEnd/>
          </a:ln>
        </p:spPr>
        <p:txBody>
          <a:bodyPr wrap="none" lIns="0" tIns="0" rIns="0" bIns="0">
            <a:spAutoFit/>
          </a:bodyPr>
          <a:lstStyle/>
          <a:p>
            <a:r>
              <a:rPr lang="en-US" sz="1200">
                <a:solidFill>
                  <a:srgbClr val="009999"/>
                </a:solidFill>
              </a:rPr>
              <a:t>LLD, HHFW, NBI</a:t>
            </a:r>
          </a:p>
        </p:txBody>
      </p:sp>
      <p:sp>
        <p:nvSpPr>
          <p:cNvPr id="18465" name="Text Box 10"/>
          <p:cNvSpPr txBox="1">
            <a:spLocks noChangeArrowheads="1"/>
          </p:cNvSpPr>
          <p:nvPr/>
        </p:nvSpPr>
        <p:spPr bwMode="auto">
          <a:xfrm>
            <a:off x="5332413" y="1262063"/>
            <a:ext cx="828675" cy="214312"/>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10</a:t>
            </a:r>
          </a:p>
        </p:txBody>
      </p:sp>
      <p:sp>
        <p:nvSpPr>
          <p:cNvPr id="18466" name="Text Box 45"/>
          <p:cNvSpPr txBox="1">
            <a:spLocks noChangeArrowheads="1"/>
          </p:cNvSpPr>
          <p:nvPr/>
        </p:nvSpPr>
        <p:spPr bwMode="auto">
          <a:xfrm>
            <a:off x="8058150" y="5997575"/>
            <a:ext cx="838200" cy="184150"/>
          </a:xfrm>
          <a:prstGeom prst="rect">
            <a:avLst/>
          </a:prstGeom>
          <a:noFill/>
          <a:ln w="15875">
            <a:noFill/>
            <a:miter lim="800000"/>
            <a:headEnd/>
            <a:tailEnd/>
          </a:ln>
        </p:spPr>
        <p:txBody>
          <a:bodyPr wrap="none" lIns="0" tIns="0" rIns="0" bIns="0">
            <a:spAutoFit/>
          </a:bodyPr>
          <a:lstStyle/>
          <a:p>
            <a:r>
              <a:rPr lang="en-US" sz="1200">
                <a:solidFill>
                  <a:srgbClr val="009999"/>
                </a:solidFill>
              </a:rPr>
              <a:t>BES, High-k</a:t>
            </a:r>
          </a:p>
        </p:txBody>
      </p:sp>
      <p:sp>
        <p:nvSpPr>
          <p:cNvPr id="36"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6</a:t>
            </a:fld>
            <a:endParaRPr lang="en-US" i="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1750"/>
            <a:ext cx="9144000" cy="946150"/>
          </a:xfrm>
        </p:spPr>
        <p:txBody>
          <a:bodyPr/>
          <a:lstStyle/>
          <a:p>
            <a:r>
              <a:rPr lang="en-US" sz="2800" dirty="0" smtClean="0">
                <a:solidFill>
                  <a:srgbClr val="3333CC"/>
                </a:solidFill>
                <a:ea typeface="ＭＳ Ｐゴシック"/>
                <a:cs typeface="ＭＳ Ｐゴシック"/>
              </a:rPr>
              <a:t>Latest Draft </a:t>
            </a:r>
            <a:r>
              <a:rPr lang="en-US" sz="2800" dirty="0" smtClean="0">
                <a:solidFill>
                  <a:srgbClr val="3333CC"/>
                </a:solidFill>
                <a:ea typeface="ＭＳ Ｐゴシック"/>
                <a:cs typeface="ＭＳ Ｐゴシック"/>
              </a:rPr>
              <a:t>FY2011-12 NSTX research milestones</a:t>
            </a:r>
            <a:br>
              <a:rPr lang="en-US" sz="2800" dirty="0" smtClean="0">
                <a:solidFill>
                  <a:srgbClr val="3333CC"/>
                </a:solidFill>
                <a:ea typeface="ＭＳ Ｐゴシック"/>
                <a:cs typeface="ＭＳ Ｐゴシック"/>
              </a:rPr>
            </a:br>
            <a:r>
              <a:rPr lang="en-US" i="1" dirty="0" smtClean="0">
                <a:solidFill>
                  <a:srgbClr val="3333CC"/>
                </a:solidFill>
                <a:ea typeface="ＭＳ Ｐゴシック"/>
                <a:cs typeface="ＭＳ Ｐゴシック"/>
              </a:rPr>
              <a:t>(several topics/dates subject to change)</a:t>
            </a:r>
            <a:endParaRPr lang="en-US" sz="2800" i="1" dirty="0" smtClean="0">
              <a:solidFill>
                <a:srgbClr val="3333CC"/>
              </a:solidFill>
              <a:ea typeface="ＭＳ Ｐゴシック"/>
              <a:cs typeface="ＭＳ Ｐゴシック"/>
            </a:endParaRPr>
          </a:p>
        </p:txBody>
      </p:sp>
      <p:sp>
        <p:nvSpPr>
          <p:cNvPr id="7171" name="Rectangle 4"/>
          <p:cNvSpPr>
            <a:spLocks noChangeArrowheads="1"/>
          </p:cNvSpPr>
          <p:nvPr/>
        </p:nvSpPr>
        <p:spPr bwMode="auto">
          <a:xfrm>
            <a:off x="0" y="1254125"/>
            <a:ext cx="1600200" cy="228600"/>
          </a:xfrm>
          <a:prstGeom prst="rect">
            <a:avLst/>
          </a:prstGeom>
          <a:noFill/>
          <a:ln w="9525">
            <a:noFill/>
            <a:miter lim="800000"/>
            <a:headEnd/>
            <a:tailEnd/>
          </a:ln>
        </p:spPr>
        <p:txBody>
          <a:bodyPr lIns="0" rIns="0"/>
          <a:lstStyle/>
          <a:p>
            <a:pPr marL="342900" indent="-342900" algn="ctr" eaLnBrk="0" hangingPunct="0">
              <a:lnSpc>
                <a:spcPct val="80000"/>
              </a:lnSpc>
            </a:pPr>
            <a:r>
              <a:rPr lang="en-US"/>
              <a:t>Expt. Run Weeks:</a:t>
            </a:r>
          </a:p>
        </p:txBody>
      </p:sp>
      <p:sp>
        <p:nvSpPr>
          <p:cNvPr id="7172" name="Rectangle 5"/>
          <p:cNvSpPr>
            <a:spLocks noChangeArrowheads="1"/>
          </p:cNvSpPr>
          <p:nvPr/>
        </p:nvSpPr>
        <p:spPr bwMode="auto">
          <a:xfrm>
            <a:off x="152400" y="1528763"/>
            <a:ext cx="3733800" cy="4635500"/>
          </a:xfrm>
          <a:prstGeom prst="rect">
            <a:avLst/>
          </a:prstGeom>
          <a:noFill/>
          <a:ln w="9525">
            <a:noFill/>
            <a:miter lim="800000"/>
            <a:headEnd/>
            <a:tailEnd/>
          </a:ln>
        </p:spPr>
        <p:txBody>
          <a:bodyPr lIns="0" rIns="0">
            <a:spAutoFit/>
          </a:bodyPr>
          <a:lstStyle/>
          <a:p>
            <a:pPr marL="228600" indent="-228600">
              <a:lnSpc>
                <a:spcPct val="120000"/>
              </a:lnSpc>
              <a:buFontTx/>
              <a:buAutoNum type="arabicParenR"/>
            </a:pPr>
            <a:r>
              <a:rPr lang="en-US" sz="1300" u="sng"/>
              <a:t>Transport &amp; Turbulence</a:t>
            </a:r>
          </a:p>
          <a:p>
            <a:pPr marL="228600" indent="-228600">
              <a:lnSpc>
                <a:spcPct val="120000"/>
              </a:lnSpc>
              <a:buFontTx/>
              <a:buAutoNum type="arabicParenR"/>
            </a:pPr>
            <a:endParaRPr lang="en-US" sz="1800" u="sng"/>
          </a:p>
          <a:p>
            <a:pPr marL="228600" indent="-228600">
              <a:lnSpc>
                <a:spcPct val="120000"/>
              </a:lnSpc>
              <a:buFontTx/>
              <a:buAutoNum type="arabicParenR"/>
            </a:pPr>
            <a:r>
              <a:rPr lang="en-US" sz="1300" u="sng"/>
              <a:t>Macroscopic Stability</a:t>
            </a:r>
          </a:p>
          <a:p>
            <a:pPr marL="228600" indent="-228600">
              <a:lnSpc>
                <a:spcPct val="120000"/>
              </a:lnSpc>
              <a:buFontTx/>
              <a:buAutoNum type="arabicParenR"/>
            </a:pPr>
            <a:endParaRPr lang="en-US" sz="1300" u="sng"/>
          </a:p>
          <a:p>
            <a:pPr marL="228600" indent="-228600">
              <a:lnSpc>
                <a:spcPct val="120000"/>
              </a:lnSpc>
              <a:buFontTx/>
              <a:buAutoNum type="arabicParenR"/>
            </a:pPr>
            <a:endParaRPr lang="en-US" sz="1300" u="sng"/>
          </a:p>
          <a:p>
            <a:pPr marL="228600" indent="-228600">
              <a:lnSpc>
                <a:spcPct val="120000"/>
              </a:lnSpc>
              <a:buFontTx/>
              <a:buAutoNum type="arabicParenR"/>
            </a:pPr>
            <a:r>
              <a:rPr lang="en-US" sz="1300" u="sng"/>
              <a:t>Boundary/Lithium Physics</a:t>
            </a:r>
          </a:p>
          <a:p>
            <a:pPr marL="228600" indent="-228600">
              <a:lnSpc>
                <a:spcPct val="120000"/>
              </a:lnSpc>
              <a:buFontTx/>
              <a:buAutoNum type="arabicParenR"/>
            </a:pPr>
            <a:endParaRPr lang="en-US" sz="1300" u="sng"/>
          </a:p>
          <a:p>
            <a:pPr marL="228600" indent="-228600">
              <a:lnSpc>
                <a:spcPct val="120000"/>
              </a:lnSpc>
              <a:buFontTx/>
              <a:buAutoNum type="arabicParenR"/>
            </a:pPr>
            <a:endParaRPr lang="en-US" sz="1300" u="sng"/>
          </a:p>
          <a:p>
            <a:pPr marL="228600" indent="-228600">
              <a:lnSpc>
                <a:spcPct val="120000"/>
              </a:lnSpc>
              <a:buFontTx/>
              <a:buAutoNum type="arabicParenR"/>
            </a:pPr>
            <a:r>
              <a:rPr lang="en-US" sz="1300" u="sng"/>
              <a:t>Wave-Particle Interaction</a:t>
            </a:r>
          </a:p>
          <a:p>
            <a:pPr marL="228600" indent="-228600">
              <a:lnSpc>
                <a:spcPct val="120000"/>
              </a:lnSpc>
              <a:buFontTx/>
              <a:buAutoNum type="arabicParenR"/>
            </a:pPr>
            <a:endParaRPr lang="en-US" sz="1300" u="sng"/>
          </a:p>
          <a:p>
            <a:pPr marL="228600" indent="-228600">
              <a:lnSpc>
                <a:spcPct val="120000"/>
              </a:lnSpc>
              <a:buFontTx/>
              <a:buAutoNum type="arabicParenR"/>
            </a:pPr>
            <a:endParaRPr lang="en-US" sz="1300" u="sng"/>
          </a:p>
          <a:p>
            <a:pPr marL="228600" indent="-228600">
              <a:lnSpc>
                <a:spcPct val="120000"/>
              </a:lnSpc>
              <a:buFontTx/>
              <a:buAutoNum type="arabicParenR"/>
            </a:pPr>
            <a:r>
              <a:rPr lang="en-US" sz="1300" u="sng"/>
              <a:t>Solenoid-free start-up, ramp-up</a:t>
            </a:r>
          </a:p>
          <a:p>
            <a:pPr marL="228600" indent="-228600">
              <a:lnSpc>
                <a:spcPct val="120000"/>
              </a:lnSpc>
              <a:buFontTx/>
              <a:buAutoNum type="arabicParenR"/>
            </a:pPr>
            <a:endParaRPr lang="en-US" sz="1300" u="sng"/>
          </a:p>
          <a:p>
            <a:pPr marL="228600" indent="-228600">
              <a:lnSpc>
                <a:spcPct val="120000"/>
              </a:lnSpc>
              <a:buFontTx/>
              <a:buAutoNum type="arabicParenR"/>
            </a:pPr>
            <a:r>
              <a:rPr lang="en-US" sz="1300" u="sng"/>
              <a:t>Advanced Scenarios &amp; Control </a:t>
            </a:r>
          </a:p>
          <a:p>
            <a:pPr marL="228600" indent="-228600">
              <a:lnSpc>
                <a:spcPct val="120000"/>
              </a:lnSpc>
              <a:buFontTx/>
              <a:buAutoNum type="arabicParenR"/>
            </a:pPr>
            <a:endParaRPr lang="en-US" sz="1300" u="sng"/>
          </a:p>
          <a:p>
            <a:pPr marL="228600" indent="-228600">
              <a:lnSpc>
                <a:spcPct val="120000"/>
              </a:lnSpc>
              <a:buFontTx/>
              <a:buAutoNum type="arabicParenR"/>
            </a:pPr>
            <a:r>
              <a:rPr lang="en-US" sz="1300" u="sng"/>
              <a:t>ITER urgent needs, cross-cutting</a:t>
            </a:r>
          </a:p>
          <a:p>
            <a:pPr marL="228600" indent="-228600">
              <a:lnSpc>
                <a:spcPct val="120000"/>
              </a:lnSpc>
              <a:buFontTx/>
              <a:buAutoNum type="arabicParenR"/>
            </a:pPr>
            <a:endParaRPr lang="en-US" sz="1600" u="sng"/>
          </a:p>
          <a:p>
            <a:pPr marL="228600" indent="-228600">
              <a:lnSpc>
                <a:spcPct val="120000"/>
              </a:lnSpc>
            </a:pPr>
            <a:r>
              <a:rPr lang="en-US" sz="600"/>
              <a:t> </a:t>
            </a:r>
          </a:p>
          <a:p>
            <a:pPr marL="228600" indent="-228600">
              <a:lnSpc>
                <a:spcPct val="120000"/>
              </a:lnSpc>
            </a:pPr>
            <a:r>
              <a:rPr lang="en-US" sz="1300"/>
              <a:t>Joint Research Targets (3 US facilities):</a:t>
            </a:r>
          </a:p>
        </p:txBody>
      </p:sp>
      <p:sp>
        <p:nvSpPr>
          <p:cNvPr id="7173" name="Text Box 6"/>
          <p:cNvSpPr txBox="1">
            <a:spLocks noChangeArrowheads="1"/>
          </p:cNvSpPr>
          <p:nvPr/>
        </p:nvSpPr>
        <p:spPr bwMode="auto">
          <a:xfrm>
            <a:off x="3429000" y="990600"/>
            <a:ext cx="2819400" cy="263525"/>
          </a:xfrm>
          <a:prstGeom prst="rect">
            <a:avLst/>
          </a:prstGeom>
          <a:noFill/>
          <a:ln w="19050">
            <a:solidFill>
              <a:schemeClr val="tx1"/>
            </a:solidFill>
            <a:miter lim="800000"/>
            <a:headEnd/>
            <a:tailEnd/>
          </a:ln>
        </p:spPr>
        <p:txBody>
          <a:bodyPr tIns="0" bIns="0">
            <a:spAutoFit/>
          </a:bodyPr>
          <a:lstStyle/>
          <a:p>
            <a:pPr algn="ctr"/>
            <a:r>
              <a:rPr lang="en-US" sz="1600"/>
              <a:t>FY2011</a:t>
            </a:r>
          </a:p>
        </p:txBody>
      </p:sp>
      <p:sp>
        <p:nvSpPr>
          <p:cNvPr id="7174" name="Text Box 7"/>
          <p:cNvSpPr txBox="1">
            <a:spLocks noChangeArrowheads="1"/>
          </p:cNvSpPr>
          <p:nvPr/>
        </p:nvSpPr>
        <p:spPr bwMode="auto">
          <a:xfrm>
            <a:off x="609600" y="990600"/>
            <a:ext cx="2819400" cy="263525"/>
          </a:xfrm>
          <a:prstGeom prst="rect">
            <a:avLst/>
          </a:prstGeom>
          <a:noFill/>
          <a:ln w="19050">
            <a:solidFill>
              <a:schemeClr val="tx1"/>
            </a:solidFill>
            <a:miter lim="800000"/>
            <a:headEnd/>
            <a:tailEnd/>
          </a:ln>
        </p:spPr>
        <p:txBody>
          <a:bodyPr tIns="0" bIns="0">
            <a:spAutoFit/>
          </a:bodyPr>
          <a:lstStyle/>
          <a:p>
            <a:pPr algn="ctr"/>
            <a:r>
              <a:rPr lang="en-US" sz="1600"/>
              <a:t>FY2010</a:t>
            </a:r>
          </a:p>
        </p:txBody>
      </p:sp>
      <p:sp>
        <p:nvSpPr>
          <p:cNvPr id="7175" name="Text Box 8"/>
          <p:cNvSpPr txBox="1">
            <a:spLocks noChangeArrowheads="1"/>
          </p:cNvSpPr>
          <p:nvPr/>
        </p:nvSpPr>
        <p:spPr bwMode="auto">
          <a:xfrm>
            <a:off x="6248400" y="990600"/>
            <a:ext cx="2667000" cy="263525"/>
          </a:xfrm>
          <a:prstGeom prst="rect">
            <a:avLst/>
          </a:prstGeom>
          <a:noFill/>
          <a:ln w="19050">
            <a:solidFill>
              <a:schemeClr val="tx1"/>
            </a:solidFill>
            <a:miter lim="800000"/>
            <a:headEnd/>
            <a:tailEnd/>
          </a:ln>
        </p:spPr>
        <p:txBody>
          <a:bodyPr tIns="0" bIns="0">
            <a:spAutoFit/>
          </a:bodyPr>
          <a:lstStyle/>
          <a:p>
            <a:pPr algn="ctr"/>
            <a:r>
              <a:rPr lang="en-US" sz="1600"/>
              <a:t>FY2012</a:t>
            </a:r>
          </a:p>
        </p:txBody>
      </p:sp>
      <p:sp>
        <p:nvSpPr>
          <p:cNvPr id="7176" name="Text Box 9"/>
          <p:cNvSpPr txBox="1">
            <a:spLocks noChangeArrowheads="1"/>
          </p:cNvSpPr>
          <p:nvPr/>
        </p:nvSpPr>
        <p:spPr bwMode="auto">
          <a:xfrm>
            <a:off x="2063750" y="1260475"/>
            <a:ext cx="1219200" cy="222250"/>
          </a:xfrm>
          <a:prstGeom prst="rect">
            <a:avLst/>
          </a:prstGeom>
          <a:solidFill>
            <a:srgbClr val="3366FF"/>
          </a:solidFill>
          <a:ln w="9525">
            <a:solidFill>
              <a:schemeClr val="tx1"/>
            </a:solidFill>
            <a:miter lim="800000"/>
            <a:headEnd/>
            <a:tailEnd/>
          </a:ln>
        </p:spPr>
        <p:txBody>
          <a:bodyPr lIns="0" tIns="0" rIns="0" bIns="0">
            <a:spAutoFit/>
          </a:bodyPr>
          <a:lstStyle/>
          <a:p>
            <a:pPr algn="ctr"/>
            <a:r>
              <a:rPr lang="en-US" sz="1400">
                <a:solidFill>
                  <a:schemeClr val="bg1"/>
                </a:solidFill>
              </a:rPr>
              <a:t>15 w/ ARRA</a:t>
            </a:r>
          </a:p>
        </p:txBody>
      </p:sp>
      <p:sp>
        <p:nvSpPr>
          <p:cNvPr id="7177" name="Text Box 10"/>
          <p:cNvSpPr txBox="1">
            <a:spLocks noChangeArrowheads="1"/>
          </p:cNvSpPr>
          <p:nvPr/>
        </p:nvSpPr>
        <p:spPr bwMode="auto">
          <a:xfrm>
            <a:off x="3452813" y="1260475"/>
            <a:ext cx="433387" cy="215900"/>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4</a:t>
            </a:r>
          </a:p>
        </p:txBody>
      </p:sp>
      <p:sp>
        <p:nvSpPr>
          <p:cNvPr id="7178" name="Text Box 11"/>
          <p:cNvSpPr txBox="1">
            <a:spLocks noChangeArrowheads="1"/>
          </p:cNvSpPr>
          <p:nvPr/>
        </p:nvSpPr>
        <p:spPr bwMode="auto">
          <a:xfrm>
            <a:off x="6356350" y="1260475"/>
            <a:ext cx="1066800" cy="222250"/>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12</a:t>
            </a:r>
          </a:p>
        </p:txBody>
      </p:sp>
      <p:sp>
        <p:nvSpPr>
          <p:cNvPr id="7179" name="Text Box 12"/>
          <p:cNvSpPr txBox="1">
            <a:spLocks noChangeArrowheads="1"/>
          </p:cNvSpPr>
          <p:nvPr/>
        </p:nvSpPr>
        <p:spPr bwMode="auto">
          <a:xfrm>
            <a:off x="3581400" y="1752600"/>
            <a:ext cx="2590800" cy="38735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a:solidFill>
                  <a:srgbClr val="FF0000"/>
                </a:solidFill>
              </a:rPr>
              <a:t>Measure fluctuations responsible for turbulent energy transport</a:t>
            </a:r>
          </a:p>
        </p:txBody>
      </p:sp>
      <p:sp>
        <p:nvSpPr>
          <p:cNvPr id="7180" name="Text Box 13"/>
          <p:cNvSpPr txBox="1">
            <a:spLocks noChangeArrowheads="1"/>
          </p:cNvSpPr>
          <p:nvPr/>
        </p:nvSpPr>
        <p:spPr bwMode="auto">
          <a:xfrm>
            <a:off x="381000" y="3124200"/>
            <a:ext cx="2971800" cy="44132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80000"/>
              </a:lnSpc>
            </a:pPr>
            <a:r>
              <a:rPr lang="en-US">
                <a:solidFill>
                  <a:schemeClr val="accent2"/>
                </a:solidFill>
              </a:rPr>
              <a:t>Assess H-mode characteristics</a:t>
            </a:r>
          </a:p>
          <a:p>
            <a:pPr>
              <a:lnSpc>
                <a:spcPct val="80000"/>
              </a:lnSpc>
            </a:pPr>
            <a:r>
              <a:rPr lang="en-US">
                <a:solidFill>
                  <a:schemeClr val="accent2"/>
                </a:solidFill>
              </a:rPr>
              <a:t>as a function of collisionality and lithium conditioning</a:t>
            </a:r>
          </a:p>
        </p:txBody>
      </p:sp>
      <p:sp>
        <p:nvSpPr>
          <p:cNvPr id="7181" name="Text Box 14"/>
          <p:cNvSpPr txBox="1">
            <a:spLocks noChangeArrowheads="1"/>
          </p:cNvSpPr>
          <p:nvPr/>
        </p:nvSpPr>
        <p:spPr bwMode="auto">
          <a:xfrm>
            <a:off x="3581400" y="6172200"/>
            <a:ext cx="2590800" cy="336550"/>
          </a:xfrm>
          <a:prstGeom prst="rect">
            <a:avLst/>
          </a:prstGeom>
          <a:solidFill>
            <a:srgbClr val="EAEAEA"/>
          </a:solidFill>
          <a:ln w="6350">
            <a:solidFill>
              <a:srgbClr val="B2B2B2"/>
            </a:solidFill>
            <a:miter lim="800000"/>
            <a:headEnd/>
            <a:tailEnd/>
          </a:ln>
        </p:spPr>
        <p:txBody>
          <a:bodyPr lIns="45720" tIns="0" rIns="0" bIns="0">
            <a:spAutoFit/>
          </a:bodyPr>
          <a:lstStyle/>
          <a:p>
            <a:pPr>
              <a:lnSpc>
                <a:spcPct val="90000"/>
              </a:lnSpc>
            </a:pPr>
            <a:r>
              <a:rPr lang="en-US">
                <a:solidFill>
                  <a:srgbClr val="FF0000"/>
                </a:solidFill>
              </a:rPr>
              <a:t>Characterize H-mode </a:t>
            </a:r>
          </a:p>
          <a:p>
            <a:pPr>
              <a:lnSpc>
                <a:spcPct val="90000"/>
              </a:lnSpc>
            </a:pPr>
            <a:r>
              <a:rPr lang="en-US">
                <a:solidFill>
                  <a:srgbClr val="FF0000"/>
                </a:solidFill>
              </a:rPr>
              <a:t>pedestal structure</a:t>
            </a:r>
          </a:p>
        </p:txBody>
      </p:sp>
      <p:sp>
        <p:nvSpPr>
          <p:cNvPr id="7182" name="Text Box 15"/>
          <p:cNvSpPr txBox="1">
            <a:spLocks noChangeArrowheads="1"/>
          </p:cNvSpPr>
          <p:nvPr/>
        </p:nvSpPr>
        <p:spPr bwMode="auto">
          <a:xfrm>
            <a:off x="381000" y="6172200"/>
            <a:ext cx="2971800" cy="33337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a:solidFill>
                  <a:schemeClr val="accent2"/>
                </a:solidFill>
              </a:rPr>
              <a:t>Understanding of divertor   </a:t>
            </a:r>
          </a:p>
          <a:p>
            <a:pPr>
              <a:lnSpc>
                <a:spcPct val="90000"/>
              </a:lnSpc>
            </a:pPr>
            <a:r>
              <a:rPr lang="en-US">
                <a:solidFill>
                  <a:schemeClr val="accent2"/>
                </a:solidFill>
              </a:rPr>
              <a:t>heat flux, transport in scrape-off layer</a:t>
            </a:r>
          </a:p>
        </p:txBody>
      </p:sp>
      <p:sp>
        <p:nvSpPr>
          <p:cNvPr id="7183" name="Text Box 16"/>
          <p:cNvSpPr txBox="1">
            <a:spLocks noChangeArrowheads="1"/>
          </p:cNvSpPr>
          <p:nvPr/>
        </p:nvSpPr>
        <p:spPr bwMode="auto">
          <a:xfrm>
            <a:off x="6400800" y="3100388"/>
            <a:ext cx="2590800" cy="481012"/>
          </a:xfrm>
          <a:prstGeom prst="rect">
            <a:avLst/>
          </a:prstGeom>
          <a:solidFill>
            <a:srgbClr val="EAEAEA"/>
          </a:solidFill>
          <a:ln w="3175">
            <a:solidFill>
              <a:srgbClr val="B2B2B2"/>
            </a:solidFill>
            <a:miter lim="800000"/>
            <a:headEnd/>
            <a:tailEnd/>
          </a:ln>
        </p:spPr>
        <p:txBody>
          <a:bodyPr lIns="45720" rIns="0">
            <a:spAutoFit/>
          </a:bodyPr>
          <a:lstStyle/>
          <a:p>
            <a:pPr>
              <a:lnSpc>
                <a:spcPct val="70000"/>
              </a:lnSpc>
            </a:pPr>
            <a:r>
              <a:rPr lang="en-US">
                <a:solidFill>
                  <a:srgbClr val="FF0000"/>
                </a:solidFill>
              </a:rPr>
              <a:t>Assess relationship between lithiated surface conditions and edge and core plasma conditions</a:t>
            </a:r>
          </a:p>
        </p:txBody>
      </p:sp>
      <p:sp>
        <p:nvSpPr>
          <p:cNvPr id="7184" name="Text Box 18"/>
          <p:cNvSpPr txBox="1">
            <a:spLocks noChangeArrowheads="1"/>
          </p:cNvSpPr>
          <p:nvPr/>
        </p:nvSpPr>
        <p:spPr bwMode="auto">
          <a:xfrm>
            <a:off x="3581400" y="2393950"/>
            <a:ext cx="2590800" cy="515938"/>
          </a:xfrm>
          <a:prstGeom prst="rect">
            <a:avLst/>
          </a:prstGeom>
          <a:solidFill>
            <a:srgbClr val="EAEAEA"/>
          </a:solidFill>
          <a:ln w="3175">
            <a:solidFill>
              <a:srgbClr val="B2B2B2"/>
            </a:solidFill>
            <a:miter lim="800000"/>
            <a:headEnd/>
            <a:tailEnd/>
          </a:ln>
        </p:spPr>
        <p:txBody>
          <a:bodyPr lIns="45720" rIns="0">
            <a:spAutoFit/>
          </a:bodyPr>
          <a:lstStyle/>
          <a:p>
            <a:pPr>
              <a:lnSpc>
                <a:spcPts val="1100"/>
              </a:lnSpc>
            </a:pPr>
            <a:r>
              <a:rPr lang="en-US">
                <a:solidFill>
                  <a:srgbClr val="FF0000"/>
                </a:solidFill>
              </a:rPr>
              <a:t>Assess impact of increased  aspect ratio on ST stability</a:t>
            </a:r>
          </a:p>
          <a:p>
            <a:pPr>
              <a:lnSpc>
                <a:spcPts val="1100"/>
              </a:lnSpc>
            </a:pPr>
            <a:r>
              <a:rPr lang="en-US" b="0">
                <a:solidFill>
                  <a:srgbClr val="FF0000"/>
                </a:solidFill>
              </a:rPr>
              <a:t>(with ASC TSG)</a:t>
            </a:r>
          </a:p>
        </p:txBody>
      </p:sp>
      <p:sp>
        <p:nvSpPr>
          <p:cNvPr id="7185" name="Text Box 19"/>
          <p:cNvSpPr txBox="1">
            <a:spLocks noChangeArrowheads="1"/>
          </p:cNvSpPr>
          <p:nvPr/>
        </p:nvSpPr>
        <p:spPr bwMode="auto">
          <a:xfrm>
            <a:off x="381000" y="3856038"/>
            <a:ext cx="2971800" cy="334962"/>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a:solidFill>
                  <a:schemeClr val="accent2"/>
                </a:solidFill>
              </a:rPr>
              <a:t>Characterize HHFW heating, CD, and ramp-up in deuterium H-mode</a:t>
            </a:r>
          </a:p>
        </p:txBody>
      </p:sp>
      <p:sp>
        <p:nvSpPr>
          <p:cNvPr id="7186" name="Line 21"/>
          <p:cNvSpPr>
            <a:spLocks noChangeShapeType="1"/>
          </p:cNvSpPr>
          <p:nvPr/>
        </p:nvSpPr>
        <p:spPr bwMode="auto">
          <a:xfrm>
            <a:off x="0" y="5867400"/>
            <a:ext cx="9144000" cy="0"/>
          </a:xfrm>
          <a:prstGeom prst="line">
            <a:avLst/>
          </a:prstGeom>
          <a:noFill/>
          <a:ln w="38100">
            <a:solidFill>
              <a:schemeClr val="tx1"/>
            </a:solidFill>
            <a:round/>
            <a:headEnd/>
            <a:tailEnd/>
          </a:ln>
        </p:spPr>
        <p:txBody>
          <a:bodyPr lIns="0" tIns="0" rIns="0" bIns="0"/>
          <a:lstStyle/>
          <a:p>
            <a:endParaRPr lang="en-US"/>
          </a:p>
        </p:txBody>
      </p:sp>
      <p:sp>
        <p:nvSpPr>
          <p:cNvPr id="7187" name="Text Box 22"/>
          <p:cNvSpPr txBox="1">
            <a:spLocks noChangeArrowheads="1"/>
          </p:cNvSpPr>
          <p:nvPr/>
        </p:nvSpPr>
        <p:spPr bwMode="auto">
          <a:xfrm>
            <a:off x="381000" y="2378075"/>
            <a:ext cx="2971800" cy="441325"/>
          </a:xfrm>
          <a:prstGeom prst="rect">
            <a:avLst/>
          </a:prstGeom>
          <a:solidFill>
            <a:srgbClr val="EAEAEA"/>
          </a:solidFill>
          <a:ln w="3175">
            <a:solidFill>
              <a:srgbClr val="B2B2B2"/>
            </a:solidFill>
            <a:miter lim="800000"/>
            <a:headEnd/>
            <a:tailEnd/>
          </a:ln>
        </p:spPr>
        <p:txBody>
          <a:bodyPr lIns="45720" tIns="0" rIns="0" bIns="0">
            <a:spAutoFit/>
          </a:bodyPr>
          <a:lstStyle/>
          <a:p>
            <a:pPr>
              <a:lnSpc>
                <a:spcPct val="80000"/>
              </a:lnSpc>
            </a:pPr>
            <a:r>
              <a:rPr lang="en-US">
                <a:solidFill>
                  <a:schemeClr val="accent2"/>
                </a:solidFill>
              </a:rPr>
              <a:t>Assess sustainable beta and disruptivity near and above the ideal no-wall limit </a:t>
            </a:r>
          </a:p>
        </p:txBody>
      </p:sp>
      <p:sp>
        <p:nvSpPr>
          <p:cNvPr id="7188" name="Text Box 23"/>
          <p:cNvSpPr txBox="1">
            <a:spLocks noChangeArrowheads="1"/>
          </p:cNvSpPr>
          <p:nvPr/>
        </p:nvSpPr>
        <p:spPr bwMode="auto">
          <a:xfrm>
            <a:off x="6400800" y="6172200"/>
            <a:ext cx="2590800" cy="334963"/>
          </a:xfrm>
          <a:prstGeom prst="rect">
            <a:avLst/>
          </a:prstGeom>
          <a:solidFill>
            <a:srgbClr val="EAEAEA"/>
          </a:solidFill>
          <a:ln w="3175">
            <a:solidFill>
              <a:srgbClr val="B2B2B2"/>
            </a:solidFill>
            <a:miter lim="800000"/>
            <a:headEnd/>
            <a:tailEnd/>
          </a:ln>
        </p:spPr>
        <p:txBody>
          <a:bodyPr lIns="45720" tIns="0" rIns="0" bIns="0">
            <a:spAutoFit/>
          </a:bodyPr>
          <a:lstStyle/>
          <a:p>
            <a:pPr>
              <a:lnSpc>
                <a:spcPct val="90000"/>
              </a:lnSpc>
            </a:pPr>
            <a:r>
              <a:rPr lang="en-US">
                <a:solidFill>
                  <a:srgbClr val="FF0000"/>
                </a:solidFill>
              </a:rPr>
              <a:t>Understand core transport</a:t>
            </a:r>
          </a:p>
          <a:p>
            <a:pPr>
              <a:lnSpc>
                <a:spcPct val="90000"/>
              </a:lnSpc>
            </a:pPr>
            <a:r>
              <a:rPr lang="en-US">
                <a:solidFill>
                  <a:srgbClr val="FF0000"/>
                </a:solidFill>
              </a:rPr>
              <a:t>and enhance predictive capability</a:t>
            </a:r>
          </a:p>
        </p:txBody>
      </p:sp>
      <p:sp>
        <p:nvSpPr>
          <p:cNvPr id="7189" name="Text Box 24"/>
          <p:cNvSpPr txBox="1">
            <a:spLocks noChangeArrowheads="1"/>
          </p:cNvSpPr>
          <p:nvPr/>
        </p:nvSpPr>
        <p:spPr bwMode="auto">
          <a:xfrm>
            <a:off x="6400800" y="1752600"/>
            <a:ext cx="2590800" cy="387350"/>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a:solidFill>
                  <a:srgbClr val="FF0000"/>
                </a:solidFill>
              </a:rPr>
              <a:t>Compare measured turbulence fluctuations to theory &amp; simulation</a:t>
            </a:r>
          </a:p>
        </p:txBody>
      </p:sp>
      <p:sp>
        <p:nvSpPr>
          <p:cNvPr id="7190" name="Text Box 25"/>
          <p:cNvSpPr txBox="1">
            <a:spLocks noChangeArrowheads="1"/>
          </p:cNvSpPr>
          <p:nvPr/>
        </p:nvSpPr>
        <p:spPr bwMode="auto">
          <a:xfrm>
            <a:off x="6391275" y="4086225"/>
            <a:ext cx="2590800" cy="534988"/>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a:solidFill>
                  <a:srgbClr val="FF0000"/>
                </a:solidFill>
              </a:rPr>
              <a:t>Assess confinement, heating, and ramp-up of CHI start-up plasmas</a:t>
            </a:r>
          </a:p>
          <a:p>
            <a:pPr>
              <a:lnSpc>
                <a:spcPct val="80000"/>
              </a:lnSpc>
            </a:pPr>
            <a:r>
              <a:rPr lang="en-US" b="0">
                <a:solidFill>
                  <a:srgbClr val="FF0000"/>
                </a:solidFill>
              </a:rPr>
              <a:t>(with WPI/HHFW TSG)</a:t>
            </a:r>
          </a:p>
        </p:txBody>
      </p:sp>
      <p:sp>
        <p:nvSpPr>
          <p:cNvPr id="7191" name="Text Box 26"/>
          <p:cNvSpPr txBox="1">
            <a:spLocks noChangeArrowheads="1"/>
          </p:cNvSpPr>
          <p:nvPr/>
        </p:nvSpPr>
        <p:spPr bwMode="auto">
          <a:xfrm>
            <a:off x="3581400" y="3105150"/>
            <a:ext cx="2590800" cy="534988"/>
          </a:xfrm>
          <a:prstGeom prst="rect">
            <a:avLst/>
          </a:prstGeom>
          <a:solidFill>
            <a:srgbClr val="EAEAEA"/>
          </a:solidFill>
          <a:ln w="3175">
            <a:solidFill>
              <a:srgbClr val="B2B2B2"/>
            </a:solidFill>
            <a:miter lim="800000"/>
            <a:headEnd/>
            <a:tailEnd/>
          </a:ln>
        </p:spPr>
        <p:txBody>
          <a:bodyPr lIns="45720" rIns="0">
            <a:spAutoFit/>
          </a:bodyPr>
          <a:lstStyle/>
          <a:p>
            <a:pPr>
              <a:lnSpc>
                <a:spcPct val="80000"/>
              </a:lnSpc>
            </a:pPr>
            <a:r>
              <a:rPr lang="en-US">
                <a:solidFill>
                  <a:srgbClr val="FF0000"/>
                </a:solidFill>
              </a:rPr>
              <a:t>Assess very high flux expansion divertor operation</a:t>
            </a:r>
          </a:p>
          <a:p>
            <a:pPr>
              <a:lnSpc>
                <a:spcPct val="80000"/>
              </a:lnSpc>
            </a:pPr>
            <a:r>
              <a:rPr lang="en-US" b="0">
                <a:solidFill>
                  <a:srgbClr val="FF0000"/>
                </a:solidFill>
              </a:rPr>
              <a:t>(with ASC TSG)</a:t>
            </a:r>
          </a:p>
        </p:txBody>
      </p:sp>
      <p:sp>
        <p:nvSpPr>
          <p:cNvPr id="7192" name="Text Box 27"/>
          <p:cNvSpPr txBox="1">
            <a:spLocks noChangeArrowheads="1"/>
          </p:cNvSpPr>
          <p:nvPr/>
        </p:nvSpPr>
        <p:spPr bwMode="auto">
          <a:xfrm>
            <a:off x="6391275" y="4832350"/>
            <a:ext cx="2600325" cy="590550"/>
          </a:xfrm>
          <a:prstGeom prst="rect">
            <a:avLst/>
          </a:prstGeom>
          <a:solidFill>
            <a:srgbClr val="EAEAEA"/>
          </a:solidFill>
          <a:ln w="3175">
            <a:solidFill>
              <a:srgbClr val="B2B2B2"/>
            </a:solidFill>
            <a:miter lim="800000"/>
            <a:headEnd/>
            <a:tailEnd/>
          </a:ln>
        </p:spPr>
        <p:txBody>
          <a:bodyPr lIns="45720" rIns="0">
            <a:spAutoFit/>
          </a:bodyPr>
          <a:lstStyle/>
          <a:p>
            <a:pPr>
              <a:lnSpc>
                <a:spcPct val="90000"/>
              </a:lnSpc>
            </a:pPr>
            <a:r>
              <a:rPr lang="en-US">
                <a:solidFill>
                  <a:srgbClr val="FF0000"/>
                </a:solidFill>
              </a:rPr>
              <a:t>Assess access to reduced density </a:t>
            </a:r>
            <a:br>
              <a:rPr lang="en-US">
                <a:solidFill>
                  <a:srgbClr val="FF0000"/>
                </a:solidFill>
              </a:rPr>
            </a:br>
            <a:r>
              <a:rPr lang="en-US">
                <a:solidFill>
                  <a:srgbClr val="FF0000"/>
                </a:solidFill>
              </a:rPr>
              <a:t>and </a:t>
            </a:r>
            <a:r>
              <a:rPr lang="en-US">
                <a:solidFill>
                  <a:srgbClr val="FF0000"/>
                </a:solidFill>
                <a:latin typeface="Symbol" pitchFamily="18" charset="2"/>
              </a:rPr>
              <a:t>n</a:t>
            </a:r>
            <a:r>
              <a:rPr lang="en-US">
                <a:solidFill>
                  <a:srgbClr val="FF0000"/>
                </a:solidFill>
              </a:rPr>
              <a:t>* in high-performance scenarios </a:t>
            </a:r>
            <a:r>
              <a:rPr lang="en-US" b="0">
                <a:solidFill>
                  <a:srgbClr val="FF0000"/>
                </a:solidFill>
              </a:rPr>
              <a:t>(with BP, LR, MS TSGs)</a:t>
            </a:r>
          </a:p>
        </p:txBody>
      </p:sp>
      <p:sp>
        <p:nvSpPr>
          <p:cNvPr id="7193" name="Text Box 41"/>
          <p:cNvSpPr txBox="1">
            <a:spLocks noChangeArrowheads="1"/>
          </p:cNvSpPr>
          <p:nvPr/>
        </p:nvSpPr>
        <p:spPr bwMode="auto">
          <a:xfrm>
            <a:off x="4781550" y="1568450"/>
            <a:ext cx="1390650" cy="184150"/>
          </a:xfrm>
          <a:prstGeom prst="rect">
            <a:avLst/>
          </a:prstGeom>
          <a:noFill/>
          <a:ln w="15875">
            <a:noFill/>
            <a:miter lim="800000"/>
            <a:headEnd/>
            <a:tailEnd/>
          </a:ln>
        </p:spPr>
        <p:txBody>
          <a:bodyPr lIns="0" tIns="0" rIns="0" bIns="0">
            <a:spAutoFit/>
          </a:bodyPr>
          <a:lstStyle/>
          <a:p>
            <a:pPr algn="r"/>
            <a:r>
              <a:rPr lang="en-US">
                <a:solidFill>
                  <a:srgbClr val="009999"/>
                </a:solidFill>
              </a:rPr>
              <a:t>BES, High-k</a:t>
            </a:r>
          </a:p>
        </p:txBody>
      </p:sp>
      <p:sp>
        <p:nvSpPr>
          <p:cNvPr id="7194" name="Text Box 42"/>
          <p:cNvSpPr txBox="1">
            <a:spLocks noChangeArrowheads="1"/>
          </p:cNvSpPr>
          <p:nvPr/>
        </p:nvSpPr>
        <p:spPr bwMode="auto">
          <a:xfrm>
            <a:off x="7213600" y="2916238"/>
            <a:ext cx="1778000" cy="184150"/>
          </a:xfrm>
          <a:prstGeom prst="rect">
            <a:avLst/>
          </a:prstGeom>
          <a:noFill/>
          <a:ln w="15875">
            <a:noFill/>
            <a:miter lim="800000"/>
            <a:headEnd/>
            <a:tailEnd/>
          </a:ln>
        </p:spPr>
        <p:txBody>
          <a:bodyPr wrap="none" lIns="0" tIns="0" rIns="0" bIns="0">
            <a:spAutoFit/>
          </a:bodyPr>
          <a:lstStyle/>
          <a:p>
            <a:r>
              <a:rPr lang="en-US">
                <a:solidFill>
                  <a:srgbClr val="009999"/>
                </a:solidFill>
              </a:rPr>
              <a:t>MAPP, BES, High-k, LLD</a:t>
            </a:r>
          </a:p>
        </p:txBody>
      </p:sp>
      <p:sp>
        <p:nvSpPr>
          <p:cNvPr id="7195" name="Text Box 43"/>
          <p:cNvSpPr txBox="1">
            <a:spLocks noChangeArrowheads="1"/>
          </p:cNvSpPr>
          <p:nvPr/>
        </p:nvSpPr>
        <p:spPr bwMode="auto">
          <a:xfrm>
            <a:off x="3763963" y="2209800"/>
            <a:ext cx="2408237" cy="184150"/>
          </a:xfrm>
          <a:prstGeom prst="rect">
            <a:avLst/>
          </a:prstGeom>
          <a:noFill/>
          <a:ln w="15875">
            <a:noFill/>
            <a:miter lim="800000"/>
            <a:headEnd/>
            <a:tailEnd/>
          </a:ln>
        </p:spPr>
        <p:txBody>
          <a:bodyPr wrap="none" lIns="0" tIns="0" rIns="0" bIns="0">
            <a:spAutoFit/>
          </a:bodyPr>
          <a:lstStyle/>
          <a:p>
            <a:r>
              <a:rPr lang="en-US">
                <a:solidFill>
                  <a:srgbClr val="009999"/>
                </a:solidFill>
              </a:rPr>
              <a:t>2nd SPA, advanced RWM control</a:t>
            </a:r>
          </a:p>
        </p:txBody>
      </p:sp>
      <p:sp>
        <p:nvSpPr>
          <p:cNvPr id="7196" name="Text Box 44"/>
          <p:cNvSpPr txBox="1">
            <a:spLocks noChangeArrowheads="1"/>
          </p:cNvSpPr>
          <p:nvPr/>
        </p:nvSpPr>
        <p:spPr bwMode="auto">
          <a:xfrm>
            <a:off x="5051425" y="5988050"/>
            <a:ext cx="1120775" cy="184150"/>
          </a:xfrm>
          <a:prstGeom prst="rect">
            <a:avLst/>
          </a:prstGeom>
          <a:noFill/>
          <a:ln w="15875">
            <a:noFill/>
            <a:miter lim="800000"/>
            <a:headEnd/>
            <a:tailEnd/>
          </a:ln>
        </p:spPr>
        <p:txBody>
          <a:bodyPr wrap="none" lIns="0" tIns="0" rIns="0" bIns="0">
            <a:spAutoFit/>
          </a:bodyPr>
          <a:lstStyle/>
          <a:p>
            <a:r>
              <a:rPr lang="en-US">
                <a:solidFill>
                  <a:srgbClr val="009999"/>
                </a:solidFill>
              </a:rPr>
              <a:t>MPTS, MSE-LIF</a:t>
            </a:r>
          </a:p>
        </p:txBody>
      </p:sp>
      <p:sp>
        <p:nvSpPr>
          <p:cNvPr id="7197" name="Text Box 45"/>
          <p:cNvSpPr txBox="1">
            <a:spLocks noChangeArrowheads="1"/>
          </p:cNvSpPr>
          <p:nvPr/>
        </p:nvSpPr>
        <p:spPr bwMode="auto">
          <a:xfrm>
            <a:off x="8077200" y="1568450"/>
            <a:ext cx="914400" cy="184150"/>
          </a:xfrm>
          <a:prstGeom prst="rect">
            <a:avLst/>
          </a:prstGeom>
          <a:noFill/>
          <a:ln w="15875">
            <a:noFill/>
            <a:miter lim="800000"/>
            <a:headEnd/>
            <a:tailEnd/>
          </a:ln>
        </p:spPr>
        <p:txBody>
          <a:bodyPr lIns="0" tIns="0" rIns="0" bIns="0">
            <a:spAutoFit/>
          </a:bodyPr>
          <a:lstStyle/>
          <a:p>
            <a:r>
              <a:rPr lang="en-US">
                <a:solidFill>
                  <a:srgbClr val="009999"/>
                </a:solidFill>
              </a:rPr>
              <a:t>BES, High-k</a:t>
            </a:r>
          </a:p>
        </p:txBody>
      </p:sp>
      <p:sp>
        <p:nvSpPr>
          <p:cNvPr id="7198" name="Text Box 46"/>
          <p:cNvSpPr txBox="1">
            <a:spLocks noChangeArrowheads="1"/>
          </p:cNvSpPr>
          <p:nvPr/>
        </p:nvSpPr>
        <p:spPr bwMode="auto">
          <a:xfrm>
            <a:off x="4518025" y="2921000"/>
            <a:ext cx="1662113" cy="184150"/>
          </a:xfrm>
          <a:prstGeom prst="rect">
            <a:avLst/>
          </a:prstGeom>
          <a:noFill/>
          <a:ln w="15875">
            <a:noFill/>
            <a:miter lim="800000"/>
            <a:headEnd/>
            <a:tailEnd/>
          </a:ln>
        </p:spPr>
        <p:txBody>
          <a:bodyPr wrap="none" lIns="0" tIns="0" rIns="0" bIns="0">
            <a:spAutoFit/>
          </a:bodyPr>
          <a:lstStyle/>
          <a:p>
            <a:pPr algn="r"/>
            <a:r>
              <a:rPr lang="en-US">
                <a:solidFill>
                  <a:srgbClr val="009999"/>
                </a:solidFill>
              </a:rPr>
              <a:t>Snowflake, MPTS, LLD</a:t>
            </a:r>
          </a:p>
        </p:txBody>
      </p:sp>
      <p:sp>
        <p:nvSpPr>
          <p:cNvPr id="7199" name="Text Box 47"/>
          <p:cNvSpPr txBox="1">
            <a:spLocks noChangeArrowheads="1"/>
          </p:cNvSpPr>
          <p:nvPr/>
        </p:nvSpPr>
        <p:spPr bwMode="auto">
          <a:xfrm>
            <a:off x="7827963" y="3886200"/>
            <a:ext cx="1163637" cy="184150"/>
          </a:xfrm>
          <a:prstGeom prst="rect">
            <a:avLst/>
          </a:prstGeom>
          <a:noFill/>
          <a:ln w="15875">
            <a:noFill/>
            <a:miter lim="800000"/>
            <a:headEnd/>
            <a:tailEnd/>
          </a:ln>
        </p:spPr>
        <p:txBody>
          <a:bodyPr wrap="none" lIns="0" tIns="0" rIns="0" bIns="0">
            <a:spAutoFit/>
          </a:bodyPr>
          <a:lstStyle/>
          <a:p>
            <a:r>
              <a:rPr lang="en-US">
                <a:solidFill>
                  <a:srgbClr val="009999"/>
                </a:solidFill>
              </a:rPr>
              <a:t>CHI, NBI, HHFW</a:t>
            </a:r>
          </a:p>
        </p:txBody>
      </p:sp>
      <p:sp>
        <p:nvSpPr>
          <p:cNvPr id="7200" name="Text Box 48"/>
          <p:cNvSpPr txBox="1">
            <a:spLocks noChangeArrowheads="1"/>
          </p:cNvSpPr>
          <p:nvPr/>
        </p:nvSpPr>
        <p:spPr bwMode="auto">
          <a:xfrm>
            <a:off x="7772400" y="4648200"/>
            <a:ext cx="1200150" cy="184150"/>
          </a:xfrm>
          <a:prstGeom prst="rect">
            <a:avLst/>
          </a:prstGeom>
          <a:noFill/>
          <a:ln w="15875">
            <a:noFill/>
            <a:miter lim="800000"/>
            <a:headEnd/>
            <a:tailEnd/>
          </a:ln>
        </p:spPr>
        <p:txBody>
          <a:bodyPr wrap="none" lIns="0" tIns="0" rIns="0" bIns="0">
            <a:spAutoFit/>
          </a:bodyPr>
          <a:lstStyle/>
          <a:p>
            <a:r>
              <a:rPr lang="en-US">
                <a:solidFill>
                  <a:srgbClr val="009999"/>
                </a:solidFill>
              </a:rPr>
              <a:t>SGI, LLD, HHFW</a:t>
            </a:r>
          </a:p>
        </p:txBody>
      </p:sp>
      <p:sp>
        <p:nvSpPr>
          <p:cNvPr id="7201" name="Text Box 10"/>
          <p:cNvSpPr txBox="1">
            <a:spLocks noChangeArrowheads="1"/>
          </p:cNvSpPr>
          <p:nvPr/>
        </p:nvSpPr>
        <p:spPr bwMode="auto">
          <a:xfrm>
            <a:off x="5332413" y="1262063"/>
            <a:ext cx="828675" cy="214312"/>
          </a:xfrm>
          <a:prstGeom prst="rect">
            <a:avLst/>
          </a:prstGeom>
          <a:solidFill>
            <a:srgbClr val="FF7C80"/>
          </a:solidFill>
          <a:ln w="9525">
            <a:solidFill>
              <a:schemeClr val="tx1"/>
            </a:solidFill>
            <a:miter lim="800000"/>
            <a:headEnd/>
            <a:tailEnd/>
          </a:ln>
        </p:spPr>
        <p:txBody>
          <a:bodyPr tIns="0" bIns="0">
            <a:spAutoFit/>
          </a:bodyPr>
          <a:lstStyle/>
          <a:p>
            <a:pPr algn="ctr"/>
            <a:r>
              <a:rPr lang="en-US" sz="1400">
                <a:solidFill>
                  <a:schemeClr val="bg1"/>
                </a:solidFill>
              </a:rPr>
              <a:t>10</a:t>
            </a:r>
          </a:p>
        </p:txBody>
      </p:sp>
      <p:sp>
        <p:nvSpPr>
          <p:cNvPr id="7202" name="Text Box 45"/>
          <p:cNvSpPr txBox="1">
            <a:spLocks noChangeArrowheads="1"/>
          </p:cNvSpPr>
          <p:nvPr/>
        </p:nvSpPr>
        <p:spPr bwMode="auto">
          <a:xfrm>
            <a:off x="8153400" y="5997575"/>
            <a:ext cx="838200" cy="184150"/>
          </a:xfrm>
          <a:prstGeom prst="rect">
            <a:avLst/>
          </a:prstGeom>
          <a:noFill/>
          <a:ln w="15875">
            <a:noFill/>
            <a:miter lim="800000"/>
            <a:headEnd/>
            <a:tailEnd/>
          </a:ln>
        </p:spPr>
        <p:txBody>
          <a:bodyPr wrap="none" lIns="0" tIns="0" rIns="0" bIns="0">
            <a:spAutoFit/>
          </a:bodyPr>
          <a:lstStyle/>
          <a:p>
            <a:r>
              <a:rPr lang="en-US">
                <a:solidFill>
                  <a:srgbClr val="009999"/>
                </a:solidFill>
              </a:rPr>
              <a:t>BES, High-k</a:t>
            </a:r>
          </a:p>
        </p:txBody>
      </p:sp>
      <p:sp>
        <p:nvSpPr>
          <p:cNvPr id="7203" name="Text Box 27"/>
          <p:cNvSpPr txBox="1">
            <a:spLocks noChangeArrowheads="1"/>
          </p:cNvSpPr>
          <p:nvPr/>
        </p:nvSpPr>
        <p:spPr bwMode="auto">
          <a:xfrm>
            <a:off x="3581400" y="5214938"/>
            <a:ext cx="2667000" cy="590550"/>
          </a:xfrm>
          <a:prstGeom prst="rect">
            <a:avLst/>
          </a:prstGeom>
          <a:solidFill>
            <a:srgbClr val="EAEAEA"/>
          </a:solidFill>
          <a:ln w="3175">
            <a:solidFill>
              <a:srgbClr val="B2B2B2"/>
            </a:solidFill>
            <a:miter lim="800000"/>
            <a:headEnd/>
            <a:tailEnd/>
          </a:ln>
        </p:spPr>
        <p:txBody>
          <a:bodyPr lIns="45720" rIns="0">
            <a:spAutoFit/>
          </a:bodyPr>
          <a:lstStyle/>
          <a:p>
            <a:pPr>
              <a:lnSpc>
                <a:spcPct val="90000"/>
              </a:lnSpc>
            </a:pPr>
            <a:r>
              <a:rPr lang="en-US">
                <a:solidFill>
                  <a:srgbClr val="FF0000"/>
                </a:solidFill>
              </a:rPr>
              <a:t>H-mode pedestal transport and turbulence response to 3D fields</a:t>
            </a:r>
          </a:p>
          <a:p>
            <a:pPr>
              <a:lnSpc>
                <a:spcPct val="90000"/>
              </a:lnSpc>
            </a:pPr>
            <a:r>
              <a:rPr lang="en-US" b="0">
                <a:solidFill>
                  <a:srgbClr val="FF0000"/>
                </a:solidFill>
              </a:rPr>
              <a:t>(cross-cutting with T&amp;T, MS, BP)</a:t>
            </a:r>
          </a:p>
        </p:txBody>
      </p:sp>
      <p:sp>
        <p:nvSpPr>
          <p:cNvPr id="7204" name="Text Box 48"/>
          <p:cNvSpPr txBox="1">
            <a:spLocks noChangeArrowheads="1"/>
          </p:cNvSpPr>
          <p:nvPr/>
        </p:nvSpPr>
        <p:spPr bwMode="auto">
          <a:xfrm>
            <a:off x="4722813" y="5029200"/>
            <a:ext cx="1525587" cy="184150"/>
          </a:xfrm>
          <a:prstGeom prst="rect">
            <a:avLst/>
          </a:prstGeom>
          <a:noFill/>
          <a:ln w="15875">
            <a:noFill/>
            <a:miter lim="800000"/>
            <a:headEnd/>
            <a:tailEnd/>
          </a:ln>
        </p:spPr>
        <p:txBody>
          <a:bodyPr wrap="none" lIns="0" tIns="0" rIns="0" bIns="0">
            <a:spAutoFit/>
          </a:bodyPr>
          <a:lstStyle/>
          <a:p>
            <a:r>
              <a:rPr lang="en-US">
                <a:solidFill>
                  <a:srgbClr val="009999"/>
                </a:solidFill>
              </a:rPr>
              <a:t>BES, High-k, 2</a:t>
            </a:r>
            <a:r>
              <a:rPr lang="en-US" baseline="30000">
                <a:solidFill>
                  <a:srgbClr val="009999"/>
                </a:solidFill>
              </a:rPr>
              <a:t>nd</a:t>
            </a:r>
            <a:r>
              <a:rPr lang="en-US">
                <a:solidFill>
                  <a:srgbClr val="009999"/>
                </a:solidFill>
              </a:rPr>
              <a:t> SPA</a:t>
            </a:r>
          </a:p>
        </p:txBody>
      </p:sp>
      <p:sp>
        <p:nvSpPr>
          <p:cNvPr id="38" name="Rectangle 207"/>
          <p:cNvSpPr>
            <a:spLocks noGrp="1" noChangeArrowheads="1"/>
          </p:cNvSpPr>
          <p:nvPr>
            <p:ph type="sldNum" sz="quarter" idx="10"/>
          </p:nvPr>
        </p:nvSpPr>
        <p:spPr/>
        <p:txBody>
          <a:bodyPr/>
          <a:lstStyle>
            <a:lvl1pPr>
              <a:defRPr/>
            </a:lvl1pPr>
          </a:lstStyle>
          <a:p>
            <a:pPr>
              <a:defRPr/>
            </a:pPr>
            <a:fld id="{480B9AB5-F43B-4224-8388-FE20ABA3DDE5}" type="slidenum">
              <a:rPr lang="en-US" i="0"/>
              <a:pPr>
                <a:defRPr/>
              </a:pPr>
              <a:t>7</a:t>
            </a:fld>
            <a:endParaRPr lang="en-US" i="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p:txBody>
          <a:bodyPr/>
          <a:lstStyle/>
          <a:p>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15618CBE-2038-4530-AC4B-68179AD42EAE}" type="slidenum">
              <a:rPr lang="en-US" i="0" smtClean="0">
                <a:latin typeface="Arial" pitchFamily="34" charset="0"/>
                <a:ea typeface="ＭＳ Ｐゴシック"/>
                <a:cs typeface="ＭＳ Ｐゴシック"/>
              </a:rPr>
              <a:pP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lang="en-US" i="0" smtClean="0">
              <a:latin typeface="Arial" pitchFamily="34" charset="0"/>
              <a:ea typeface="ＭＳ Ｐゴシック"/>
              <a:cs typeface="ＭＳ Ｐゴシック"/>
            </a:endParaRPr>
          </a:p>
        </p:txBody>
      </p:sp>
      <p:sp>
        <p:nvSpPr>
          <p:cNvPr id="9219" name="Rectangle 2"/>
          <p:cNvSpPr>
            <a:spLocks noGrp="1" noChangeArrowheads="1"/>
          </p:cNvSpPr>
          <p:nvPr>
            <p:ph type="title"/>
          </p:nvPr>
        </p:nvSpPr>
        <p:spPr/>
        <p:txBody>
          <a:bodyPr/>
          <a:lstStyle/>
          <a:p>
            <a:r>
              <a:rPr lang="en-US" sz="2800" smtClean="0"/>
              <a:t>Some guidance to TSGs for milestone writing</a:t>
            </a:r>
          </a:p>
        </p:txBody>
      </p:sp>
      <p:sp>
        <p:nvSpPr>
          <p:cNvPr id="9220" name="Rectangle 3"/>
          <p:cNvSpPr>
            <a:spLocks noGrp="1" noChangeArrowheads="1"/>
          </p:cNvSpPr>
          <p:nvPr>
            <p:ph type="body" idx="1"/>
          </p:nvPr>
        </p:nvSpPr>
        <p:spPr>
          <a:xfrm>
            <a:off x="0" y="914400"/>
            <a:ext cx="9144000" cy="5562600"/>
          </a:xfrm>
        </p:spPr>
        <p:txBody>
          <a:bodyPr/>
          <a:lstStyle/>
          <a:p>
            <a:pPr>
              <a:lnSpc>
                <a:spcPts val="3000"/>
              </a:lnSpc>
            </a:pPr>
            <a:r>
              <a:rPr lang="en-US" sz="2800" smtClean="0"/>
              <a:t>Have intro sentence why topic important for fusion/ST</a:t>
            </a:r>
          </a:p>
          <a:p>
            <a:pPr>
              <a:lnSpc>
                <a:spcPts val="3000"/>
              </a:lnSpc>
            </a:pPr>
            <a:r>
              <a:rPr lang="en-US" sz="2800" smtClean="0"/>
              <a:t>Highlight a few recent results/progress for context</a:t>
            </a:r>
          </a:p>
          <a:p>
            <a:pPr>
              <a:lnSpc>
                <a:spcPts val="3000"/>
              </a:lnSpc>
            </a:pPr>
            <a:r>
              <a:rPr lang="en-US" sz="2800" smtClean="0"/>
              <a:t>Discuss remaining physics questions to be addressed</a:t>
            </a:r>
          </a:p>
          <a:p>
            <a:pPr>
              <a:lnSpc>
                <a:spcPts val="3000"/>
              </a:lnSpc>
            </a:pPr>
            <a:r>
              <a:rPr lang="en-US" sz="2800" smtClean="0"/>
              <a:t>State diagnostics/facility resources to be utilized</a:t>
            </a:r>
          </a:p>
          <a:p>
            <a:pPr>
              <a:lnSpc>
                <a:spcPts val="3000"/>
              </a:lnSpc>
            </a:pPr>
            <a:r>
              <a:rPr lang="en-US" sz="2800" smtClean="0"/>
              <a:t>State theory/modeling/analysis requirements</a:t>
            </a:r>
          </a:p>
          <a:p>
            <a:endParaRPr lang="en-US" sz="1200" smtClean="0"/>
          </a:p>
          <a:p>
            <a:r>
              <a:rPr lang="en-US" sz="2800" smtClean="0">
                <a:solidFill>
                  <a:srgbClr val="FF0000"/>
                </a:solidFill>
              </a:rPr>
              <a:t>Milestone is </a:t>
            </a:r>
            <a:r>
              <a:rPr lang="en-US" sz="2800" i="1" u="sng" smtClean="0">
                <a:solidFill>
                  <a:srgbClr val="FF0000"/>
                </a:solidFill>
              </a:rPr>
              <a:t>not</a:t>
            </a:r>
            <a:r>
              <a:rPr lang="en-US" sz="2800" smtClean="0">
                <a:solidFill>
                  <a:srgbClr val="FF0000"/>
                </a:solidFill>
              </a:rPr>
              <a:t> a research report</a:t>
            </a:r>
          </a:p>
          <a:p>
            <a:r>
              <a:rPr lang="en-US" sz="2800" smtClean="0"/>
              <a:t>Be specific enough so it is clear what and how research will be done, but not overly specific</a:t>
            </a:r>
          </a:p>
          <a:p>
            <a:pPr lvl="1"/>
            <a:r>
              <a:rPr lang="en-US" smtClean="0"/>
              <a:t>Give the milestone flexibility wherever possible</a:t>
            </a:r>
          </a:p>
          <a:p>
            <a:r>
              <a:rPr lang="en-US" sz="2800" smtClean="0"/>
              <a:t>Target </a:t>
            </a:r>
            <a:r>
              <a:rPr lang="en-US" sz="2800" smtClean="0">
                <a:sym typeface="Symbol" pitchFamily="18" charset="2"/>
              </a:rPr>
              <a:t> </a:t>
            </a:r>
            <a:r>
              <a:rPr lang="en-US" sz="2800" smtClean="0"/>
              <a:t>200 words (1 PPT slide in 18pt Arial font)</a:t>
            </a:r>
          </a:p>
          <a:p>
            <a:pPr lvl="1"/>
            <a:r>
              <a:rPr lang="en-US" smtClean="0"/>
              <a:t>Makes FWP and research forum page much more readable/useful </a:t>
            </a:r>
          </a:p>
          <a:p>
            <a:pPr lvl="1"/>
            <a:r>
              <a:rPr lang="en-US" smtClean="0"/>
              <a:t>Save the details for the research forum and generating XP ideas</a:t>
            </a:r>
          </a:p>
          <a:p>
            <a:endParaRPr lang="en-US" sz="1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FY11 Milestones</a:t>
            </a:r>
          </a:p>
        </p:txBody>
      </p:sp>
      <p:sp>
        <p:nvSpPr>
          <p:cNvPr id="10243" name="Content Placeholder 2"/>
          <p:cNvSpPr>
            <a:spLocks noGrp="1"/>
          </p:cNvSpPr>
          <p:nvPr>
            <p:ph idx="1"/>
          </p:nvPr>
        </p:nvSpPr>
        <p:spPr/>
        <p:txBody>
          <a:bodyPr/>
          <a:lstStyle/>
          <a:p>
            <a:endParaRPr lang="en-US" smtClean="0"/>
          </a:p>
        </p:txBody>
      </p:sp>
      <p:sp>
        <p:nvSpPr>
          <p:cNvPr id="4" name="Rectangle 207"/>
          <p:cNvSpPr>
            <a:spLocks noGrp="1" noChangeArrowheads="1"/>
          </p:cNvSpPr>
          <p:nvPr>
            <p:ph type="sldNum" sz="quarter" idx="10"/>
          </p:nvPr>
        </p:nvSpPr>
        <p:spPr>
          <a:xfrm>
            <a:off x="8382000" y="6629400"/>
            <a:ext cx="762000" cy="228600"/>
          </a:xfrm>
        </p:spPr>
        <p:txBody>
          <a:bodyPr/>
          <a:lstStyle>
            <a:lvl1pPr>
              <a:defRPr/>
            </a:lvl1pPr>
          </a:lstStyle>
          <a:p>
            <a:pPr>
              <a:defRPr/>
            </a:pPr>
            <a:fld id="{01A78179-5B76-441C-9C32-85FA5E10A485}" type="slidenum">
              <a:rPr lang="en-US" i="0"/>
              <a:pPr>
                <a:defRPr/>
              </a:pPr>
              <a:t>9</a:t>
            </a:fld>
            <a:endParaRPr lang="en-US" i="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2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smtClean="0">
            <a:ln>
              <a:noFill/>
            </a:ln>
            <a:solidFill>
              <a:srgbClr val="1822CD"/>
            </a:solidFill>
            <a:effectLst/>
            <a:latin typeface="Helvetica" pitchFamily="-12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70860</TotalTime>
  <Words>5137</Words>
  <Application>Microsoft Office PowerPoint</Application>
  <PresentationFormat>On-screen Show (4:3)</PresentationFormat>
  <Paragraphs>469</Paragraphs>
  <Slides>32</Slides>
  <Notes>32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Helvetica</vt:lpstr>
      <vt:lpstr>Arial</vt:lpstr>
      <vt:lpstr>Times New Roman</vt:lpstr>
      <vt:lpstr>ＭＳ Ｐゴシック</vt:lpstr>
      <vt:lpstr>Calibri</vt:lpstr>
      <vt:lpstr>Helvetica Neue</vt:lpstr>
      <vt:lpstr>Symbol</vt:lpstr>
      <vt:lpstr>ヒラギノ角ゴ Pro W3</vt:lpstr>
      <vt:lpstr>Wingdings</vt:lpstr>
      <vt:lpstr>Arial Unicode MS</vt:lpstr>
      <vt:lpstr>Blank Presentation</vt:lpstr>
      <vt:lpstr>Slide 1</vt:lpstr>
      <vt:lpstr>Schedule</vt:lpstr>
      <vt:lpstr>FY2011-12 TSG definition nearly complete </vt:lpstr>
      <vt:lpstr>NSTX Near Term Facility Plan ARRA Funding Significantly Enhances Research Capability </vt:lpstr>
      <vt:lpstr>Overview</vt:lpstr>
      <vt:lpstr>Previous FY2011-12 NSTX research milestone</vt:lpstr>
      <vt:lpstr>Latest Draft FY2011-12 NSTX research milestones (several topics/dates subject to change)</vt:lpstr>
      <vt:lpstr>Some guidance to TSGs for milestone writing</vt:lpstr>
      <vt:lpstr>FY11 Milestones</vt:lpstr>
      <vt:lpstr>R(11-1): Measure fluctuations responsible for  turbulent electron, ion and impurity transport</vt:lpstr>
      <vt:lpstr>R(11-2): Assess impact of increased aspect ratio on ST stability</vt:lpstr>
      <vt:lpstr>R(11-3):  Assess very high flux expansion divertor operation</vt:lpstr>
      <vt:lpstr>R(11-4): H-mode pedestal transport  and turbulence response to 3D fields</vt:lpstr>
      <vt:lpstr>FY12 Milestones</vt:lpstr>
      <vt:lpstr>R(12-1): Enhance understanding of turbulent transport by comparing theory and simulation to measured fluctuations</vt:lpstr>
      <vt:lpstr>R(12-2):  Assess the relationship between lithiated  surface conditions and edge and core plasma conditions</vt:lpstr>
      <vt:lpstr>R(12-3):  Assess confinement, heating,  and ramp-up of CHI start-up plasmas</vt:lpstr>
      <vt:lpstr>R(12-4): Assess access to reduced density  and collisionality in high-performance scenarios</vt:lpstr>
      <vt:lpstr>Possible FY12 incremental/alternative milestones</vt:lpstr>
      <vt:lpstr>IR(12-1): Investigate magnetic braking physics and develop toroidal rotation control at low collisionality</vt:lpstr>
      <vt:lpstr>IR(12-2): Assess predictive capability  of mode-induced fast-ion transport</vt:lpstr>
      <vt:lpstr>IR(12-3): Assess RWM and rotation damping  physics at reduced collisionality</vt:lpstr>
      <vt:lpstr>IR(12-4):  Assess the dependence of integrated  plasma performance on collisionality</vt:lpstr>
      <vt:lpstr>Draft milestone text</vt:lpstr>
      <vt:lpstr>R(11-1): Measure fluctuations responsible for turbulent electron, ion and impurity transport</vt:lpstr>
      <vt:lpstr>R(11-2): Assess impact of increased  aspect ratio on ST stability</vt:lpstr>
      <vt:lpstr>R(11-3):  Assess very high flux expansion divertor operation</vt:lpstr>
      <vt:lpstr>R(11-4): H-mode pedestal transport  and turbulence response to 3D fields</vt:lpstr>
      <vt:lpstr>R(12-1): Enhance understanding of turbulent transport by comparing theory and simulation to measured fluctuations</vt:lpstr>
      <vt:lpstr>R(12-2):  Assess the relationship between lithiated surface conditions and edge and core plasma conditions</vt:lpstr>
      <vt:lpstr>R(12-3):  Assess confinement, heating,  and ramp-up of CHI start-up plasmas</vt:lpstr>
      <vt:lpstr>R(12-4): Assess access to reduced density  and collisionality in high-performance scenarios</vt:lpstr>
    </vt:vector>
  </TitlesOfParts>
  <Company>Princeton Plasma Physics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NSTX presentation</dc:title>
  <dc:creator>NSTX team member</dc:creator>
  <cp:lastModifiedBy>jmenard</cp:lastModifiedBy>
  <cp:revision>12731</cp:revision>
  <dcterms:created xsi:type="dcterms:W3CDTF">2003-10-01T16:23:57Z</dcterms:created>
  <dcterms:modified xsi:type="dcterms:W3CDTF">2010-12-10T17:26:14Z</dcterms:modified>
</cp:coreProperties>
</file>