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1217" r:id="rId2"/>
    <p:sldId id="1240" r:id="rId3"/>
    <p:sldId id="1235" r:id="rId4"/>
    <p:sldId id="1267" r:id="rId5"/>
    <p:sldId id="1236" r:id="rId6"/>
    <p:sldId id="1237" r:id="rId7"/>
    <p:sldId id="1264" r:id="rId8"/>
    <p:sldId id="1233" r:id="rId9"/>
    <p:sldId id="1252" r:id="rId10"/>
    <p:sldId id="1248" r:id="rId11"/>
    <p:sldId id="1249" r:id="rId12"/>
    <p:sldId id="1251" r:id="rId13"/>
    <p:sldId id="1253" r:id="rId14"/>
    <p:sldId id="1231" r:id="rId15"/>
    <p:sldId id="1266" r:id="rId16"/>
    <p:sldId id="1238" r:id="rId17"/>
    <p:sldId id="1243" r:id="rId18"/>
    <p:sldId id="1239" r:id="rId19"/>
    <p:sldId id="1262" r:id="rId20"/>
    <p:sldId id="1244" r:id="rId21"/>
    <p:sldId id="1254" r:id="rId22"/>
    <p:sldId id="1241" r:id="rId23"/>
    <p:sldId id="1246" r:id="rId24"/>
    <p:sldId id="1255" r:id="rId25"/>
    <p:sldId id="1265" r:id="rId26"/>
    <p:sldId id="1247" r:id="rId27"/>
    <p:sldId id="1263" r:id="rId28"/>
    <p:sldId id="1256" r:id="rId29"/>
    <p:sldId id="1242" r:id="rId30"/>
    <p:sldId id="1245" r:id="rId31"/>
    <p:sldId id="1260" r:id="rId32"/>
    <p:sldId id="1257" r:id="rId33"/>
    <p:sldId id="1258" r:id="rId34"/>
    <p:sldId id="1259" r:id="rId35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FF"/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8654" autoAdjust="0"/>
  </p:normalViewPr>
  <p:slideViewPr>
    <p:cSldViewPr>
      <p:cViewPr>
        <p:scale>
          <a:sx n="100" d="100"/>
          <a:sy n="100" d="100"/>
        </p:scale>
        <p:origin x="-608" y="-152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gerhard:NSTX:Codes:TRANSP:PB(V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46747317803699"/>
          <c:y val="0.0246728971962617"/>
          <c:w val="0.765506926989648"/>
          <c:h val="0.89578339618217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Eq val="1"/>
            <c:trendlineLbl>
              <c:layout>
                <c:manualLayout>
                  <c:x val="-0.0872369916476732"/>
                  <c:y val="-0.00751213783833809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Sheet1!$F$9:$F$88</c:f>
              <c:numCache>
                <c:formatCode>General</c:formatCode>
                <c:ptCount val="80"/>
                <c:pt idx="0">
                  <c:v>65.0</c:v>
                </c:pt>
                <c:pt idx="1">
                  <c:v>65.0</c:v>
                </c:pt>
                <c:pt idx="2">
                  <c:v>65.0</c:v>
                </c:pt>
                <c:pt idx="3">
                  <c:v>65.0</c:v>
                </c:pt>
                <c:pt idx="4">
                  <c:v>65.0</c:v>
                </c:pt>
                <c:pt idx="5">
                  <c:v>65.0</c:v>
                </c:pt>
                <c:pt idx="6">
                  <c:v>65.0</c:v>
                </c:pt>
                <c:pt idx="7">
                  <c:v>65.0</c:v>
                </c:pt>
                <c:pt idx="8">
                  <c:v>65.0</c:v>
                </c:pt>
                <c:pt idx="9">
                  <c:v>65.0</c:v>
                </c:pt>
                <c:pt idx="10">
                  <c:v>65.0</c:v>
                </c:pt>
                <c:pt idx="11">
                  <c:v>65.0</c:v>
                </c:pt>
                <c:pt idx="12">
                  <c:v>65.0</c:v>
                </c:pt>
                <c:pt idx="13">
                  <c:v>65.0</c:v>
                </c:pt>
                <c:pt idx="14">
                  <c:v>65.0</c:v>
                </c:pt>
                <c:pt idx="15">
                  <c:v>65.0</c:v>
                </c:pt>
                <c:pt idx="16">
                  <c:v>65.0</c:v>
                </c:pt>
                <c:pt idx="17">
                  <c:v>65.0</c:v>
                </c:pt>
                <c:pt idx="18">
                  <c:v>65.0</c:v>
                </c:pt>
                <c:pt idx="19">
                  <c:v>65.0</c:v>
                </c:pt>
                <c:pt idx="20">
                  <c:v>65.0</c:v>
                </c:pt>
                <c:pt idx="21">
                  <c:v>65.0</c:v>
                </c:pt>
                <c:pt idx="22">
                  <c:v>65.0</c:v>
                </c:pt>
                <c:pt idx="23">
                  <c:v>65.0</c:v>
                </c:pt>
                <c:pt idx="24">
                  <c:v>65.0</c:v>
                </c:pt>
                <c:pt idx="25">
                  <c:v>65.0</c:v>
                </c:pt>
                <c:pt idx="26">
                  <c:v>65.0</c:v>
                </c:pt>
                <c:pt idx="27">
                  <c:v>65.0</c:v>
                </c:pt>
                <c:pt idx="28">
                  <c:v>65.0</c:v>
                </c:pt>
                <c:pt idx="29">
                  <c:v>66.0</c:v>
                </c:pt>
                <c:pt idx="30">
                  <c:v>66.0</c:v>
                </c:pt>
                <c:pt idx="31">
                  <c:v>70.0</c:v>
                </c:pt>
                <c:pt idx="32">
                  <c:v>71.0</c:v>
                </c:pt>
                <c:pt idx="33">
                  <c:v>71.0</c:v>
                </c:pt>
                <c:pt idx="34">
                  <c:v>72.0</c:v>
                </c:pt>
                <c:pt idx="35">
                  <c:v>73.0</c:v>
                </c:pt>
                <c:pt idx="36">
                  <c:v>81.0</c:v>
                </c:pt>
                <c:pt idx="37">
                  <c:v>81.0</c:v>
                </c:pt>
                <c:pt idx="38">
                  <c:v>83.0</c:v>
                </c:pt>
                <c:pt idx="39">
                  <c:v>83.0</c:v>
                </c:pt>
                <c:pt idx="40">
                  <c:v>83.0</c:v>
                </c:pt>
                <c:pt idx="41">
                  <c:v>84.0</c:v>
                </c:pt>
                <c:pt idx="42">
                  <c:v>89.0</c:v>
                </c:pt>
                <c:pt idx="43">
                  <c:v>89.0</c:v>
                </c:pt>
                <c:pt idx="44">
                  <c:v>89.0</c:v>
                </c:pt>
                <c:pt idx="45">
                  <c:v>89.0</c:v>
                </c:pt>
                <c:pt idx="46">
                  <c:v>89.0</c:v>
                </c:pt>
                <c:pt idx="47">
                  <c:v>89.0</c:v>
                </c:pt>
                <c:pt idx="48">
                  <c:v>89.0</c:v>
                </c:pt>
                <c:pt idx="49">
                  <c:v>89.0</c:v>
                </c:pt>
                <c:pt idx="50">
                  <c:v>89.0</c:v>
                </c:pt>
                <c:pt idx="51">
                  <c:v>90.0</c:v>
                </c:pt>
                <c:pt idx="52">
                  <c:v>90.0</c:v>
                </c:pt>
                <c:pt idx="53">
                  <c:v>90.0</c:v>
                </c:pt>
                <c:pt idx="54">
                  <c:v>90.0</c:v>
                </c:pt>
                <c:pt idx="55">
                  <c:v>90.0</c:v>
                </c:pt>
                <c:pt idx="56">
                  <c:v>90.0</c:v>
                </c:pt>
                <c:pt idx="57">
                  <c:v>90.0</c:v>
                </c:pt>
                <c:pt idx="58">
                  <c:v>90.0</c:v>
                </c:pt>
                <c:pt idx="59">
                  <c:v>90.0</c:v>
                </c:pt>
                <c:pt idx="60">
                  <c:v>90.0</c:v>
                </c:pt>
                <c:pt idx="61">
                  <c:v>90.0</c:v>
                </c:pt>
                <c:pt idx="62">
                  <c:v>90.0</c:v>
                </c:pt>
                <c:pt idx="63">
                  <c:v>90.0</c:v>
                </c:pt>
                <c:pt idx="64">
                  <c:v>90.0</c:v>
                </c:pt>
                <c:pt idx="65">
                  <c:v>90.0</c:v>
                </c:pt>
                <c:pt idx="66">
                  <c:v>90.0</c:v>
                </c:pt>
                <c:pt idx="67">
                  <c:v>90.0</c:v>
                </c:pt>
                <c:pt idx="68">
                  <c:v>90.0</c:v>
                </c:pt>
                <c:pt idx="69">
                  <c:v>91.0</c:v>
                </c:pt>
                <c:pt idx="70">
                  <c:v>91.0</c:v>
                </c:pt>
                <c:pt idx="71">
                  <c:v>91.0</c:v>
                </c:pt>
                <c:pt idx="72">
                  <c:v>91.0</c:v>
                </c:pt>
                <c:pt idx="73">
                  <c:v>91.0</c:v>
                </c:pt>
                <c:pt idx="74">
                  <c:v>91.0</c:v>
                </c:pt>
                <c:pt idx="75">
                  <c:v>93.0</c:v>
                </c:pt>
                <c:pt idx="76">
                  <c:v>93.0</c:v>
                </c:pt>
                <c:pt idx="77">
                  <c:v>93.0</c:v>
                </c:pt>
                <c:pt idx="78">
                  <c:v>93.0</c:v>
                </c:pt>
                <c:pt idx="79">
                  <c:v>98.0</c:v>
                </c:pt>
              </c:numCache>
            </c:numRef>
          </c:xVal>
          <c:yVal>
            <c:numRef>
              <c:f>Sheet1!$G$9:$G$88</c:f>
              <c:numCache>
                <c:formatCode>General</c:formatCode>
                <c:ptCount val="80"/>
                <c:pt idx="0">
                  <c:v>1.17</c:v>
                </c:pt>
                <c:pt idx="1">
                  <c:v>1.18</c:v>
                </c:pt>
                <c:pt idx="2">
                  <c:v>1.17</c:v>
                </c:pt>
                <c:pt idx="3">
                  <c:v>1.18</c:v>
                </c:pt>
                <c:pt idx="4">
                  <c:v>1.19</c:v>
                </c:pt>
                <c:pt idx="5">
                  <c:v>1.19</c:v>
                </c:pt>
                <c:pt idx="6">
                  <c:v>1.18</c:v>
                </c:pt>
                <c:pt idx="7">
                  <c:v>1.2</c:v>
                </c:pt>
                <c:pt idx="8">
                  <c:v>1.2</c:v>
                </c:pt>
                <c:pt idx="9">
                  <c:v>1.19</c:v>
                </c:pt>
                <c:pt idx="10">
                  <c:v>1.2</c:v>
                </c:pt>
                <c:pt idx="11">
                  <c:v>1.19</c:v>
                </c:pt>
                <c:pt idx="12">
                  <c:v>1.17</c:v>
                </c:pt>
                <c:pt idx="13">
                  <c:v>1.22</c:v>
                </c:pt>
                <c:pt idx="14">
                  <c:v>1.24</c:v>
                </c:pt>
                <c:pt idx="15">
                  <c:v>1.2</c:v>
                </c:pt>
                <c:pt idx="16">
                  <c:v>1.2</c:v>
                </c:pt>
                <c:pt idx="17">
                  <c:v>1.21</c:v>
                </c:pt>
                <c:pt idx="18">
                  <c:v>1.22</c:v>
                </c:pt>
                <c:pt idx="19">
                  <c:v>1.19</c:v>
                </c:pt>
                <c:pt idx="20">
                  <c:v>1.2</c:v>
                </c:pt>
                <c:pt idx="21">
                  <c:v>1.21</c:v>
                </c:pt>
                <c:pt idx="22">
                  <c:v>1.19</c:v>
                </c:pt>
                <c:pt idx="23">
                  <c:v>1.2</c:v>
                </c:pt>
                <c:pt idx="24">
                  <c:v>1.21</c:v>
                </c:pt>
                <c:pt idx="25">
                  <c:v>1.2</c:v>
                </c:pt>
                <c:pt idx="26">
                  <c:v>1.2</c:v>
                </c:pt>
                <c:pt idx="27">
                  <c:v>1.21</c:v>
                </c:pt>
                <c:pt idx="28">
                  <c:v>1.19</c:v>
                </c:pt>
                <c:pt idx="29" formatCode="0.00">
                  <c:v>1.15</c:v>
                </c:pt>
                <c:pt idx="30" formatCode="0.00">
                  <c:v>1.16</c:v>
                </c:pt>
                <c:pt idx="31">
                  <c:v>1.35</c:v>
                </c:pt>
                <c:pt idx="32" formatCode="0.00">
                  <c:v>1.52</c:v>
                </c:pt>
                <c:pt idx="33" formatCode="0.00">
                  <c:v>1.46</c:v>
                </c:pt>
                <c:pt idx="34" formatCode="0.00">
                  <c:v>1.49</c:v>
                </c:pt>
                <c:pt idx="35">
                  <c:v>1.28</c:v>
                </c:pt>
                <c:pt idx="36" formatCode="0.00">
                  <c:v>1.94</c:v>
                </c:pt>
                <c:pt idx="37">
                  <c:v>1.73</c:v>
                </c:pt>
                <c:pt idx="38">
                  <c:v>1.87</c:v>
                </c:pt>
                <c:pt idx="39">
                  <c:v>1.88</c:v>
                </c:pt>
                <c:pt idx="40">
                  <c:v>1.89</c:v>
                </c:pt>
                <c:pt idx="41">
                  <c:v>1.88</c:v>
                </c:pt>
                <c:pt idx="42">
                  <c:v>2.1</c:v>
                </c:pt>
                <c:pt idx="43">
                  <c:v>1.98</c:v>
                </c:pt>
                <c:pt idx="44">
                  <c:v>1.97</c:v>
                </c:pt>
                <c:pt idx="45">
                  <c:v>1.95</c:v>
                </c:pt>
                <c:pt idx="46">
                  <c:v>1.96</c:v>
                </c:pt>
                <c:pt idx="47">
                  <c:v>1.97</c:v>
                </c:pt>
                <c:pt idx="48">
                  <c:v>2.03</c:v>
                </c:pt>
                <c:pt idx="49">
                  <c:v>2.09</c:v>
                </c:pt>
                <c:pt idx="50">
                  <c:v>2.09</c:v>
                </c:pt>
                <c:pt idx="51">
                  <c:v>2.25</c:v>
                </c:pt>
                <c:pt idx="52">
                  <c:v>2.25</c:v>
                </c:pt>
                <c:pt idx="53">
                  <c:v>2.28</c:v>
                </c:pt>
                <c:pt idx="54">
                  <c:v>2.14</c:v>
                </c:pt>
                <c:pt idx="55" formatCode="0.00">
                  <c:v>2.09</c:v>
                </c:pt>
                <c:pt idx="56">
                  <c:v>2.09</c:v>
                </c:pt>
                <c:pt idx="57">
                  <c:v>2.38</c:v>
                </c:pt>
                <c:pt idx="58">
                  <c:v>2.03</c:v>
                </c:pt>
                <c:pt idx="59">
                  <c:v>2.07</c:v>
                </c:pt>
                <c:pt idx="60">
                  <c:v>2.12</c:v>
                </c:pt>
                <c:pt idx="61">
                  <c:v>2.13</c:v>
                </c:pt>
                <c:pt idx="62">
                  <c:v>2.17</c:v>
                </c:pt>
                <c:pt idx="63">
                  <c:v>2.19</c:v>
                </c:pt>
                <c:pt idx="64">
                  <c:v>2.16</c:v>
                </c:pt>
                <c:pt idx="65">
                  <c:v>2.15</c:v>
                </c:pt>
                <c:pt idx="66">
                  <c:v>2.14</c:v>
                </c:pt>
                <c:pt idx="67">
                  <c:v>2.1</c:v>
                </c:pt>
                <c:pt idx="68">
                  <c:v>1.98</c:v>
                </c:pt>
                <c:pt idx="69">
                  <c:v>2.02</c:v>
                </c:pt>
                <c:pt idx="70">
                  <c:v>2.05</c:v>
                </c:pt>
                <c:pt idx="71">
                  <c:v>2.04</c:v>
                </c:pt>
                <c:pt idx="72">
                  <c:v>2.1</c:v>
                </c:pt>
                <c:pt idx="73">
                  <c:v>2.13</c:v>
                </c:pt>
                <c:pt idx="74">
                  <c:v>2.15</c:v>
                </c:pt>
                <c:pt idx="75">
                  <c:v>2.23</c:v>
                </c:pt>
                <c:pt idx="76">
                  <c:v>2.23</c:v>
                </c:pt>
                <c:pt idx="77">
                  <c:v>2.19</c:v>
                </c:pt>
                <c:pt idx="78">
                  <c:v>2.24</c:v>
                </c:pt>
                <c:pt idx="79">
                  <c:v>2.46</c:v>
                </c:pt>
              </c:numCache>
            </c:numRef>
          </c:yVal>
        </c:ser>
        <c:axId val="660346584"/>
        <c:axId val="660341192"/>
      </c:scatterChart>
      <c:valAx>
        <c:axId val="660346584"/>
        <c:scaling>
          <c:orientation val="minMax"/>
          <c:min val="60.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60341192"/>
        <c:crosses val="autoZero"/>
        <c:crossBetween val="midCat"/>
      </c:valAx>
      <c:valAx>
        <c:axId val="6603411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660346584"/>
        <c:crosses val="autoZero"/>
        <c:crossBetween val="midCat"/>
      </c:valAx>
      <c:spPr>
        <a:solidFill>
          <a:srgbClr val="CDCDCD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1897F-147E-49F9-9E99-D5D1A67B00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Free-Boundary</a:t>
            </a:r>
            <a:r>
              <a:rPr lang="en-US" sz="900" i="0" baseline="0" dirty="0" smtClean="0"/>
              <a:t> Modeling of NSTX-Upgrade Scenarios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82880" y="14782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Equilibrium and Stability Modeling of NSTX-Upgrade Scenarios with Free-Boundary TRANSP and </a:t>
            </a: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DCON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Status Report</a:t>
            </a:r>
            <a:endParaRPr lang="en-US" sz="3600" dirty="0">
              <a:solidFill>
                <a:srgbClr val="00CC66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905000" y="3200400"/>
            <a:ext cx="6248400" cy="12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Stefan Gerhardt</a:t>
            </a:r>
            <a:endParaRPr lang="en-US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18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</a:rPr>
              <a:t>Thanks to TRANSP support (Doug, Marina, Tina, Rob) for lots of help.</a:t>
            </a:r>
            <a:endParaRPr lang="en-US" sz="1800" b="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4-04 at 4.0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20665"/>
            <a:ext cx="2760784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Gap Plays a Key Role in Determining NBCD Profile </a:t>
            </a:r>
            <a:br>
              <a:rPr lang="en-US" dirty="0" smtClean="0"/>
            </a:br>
            <a:r>
              <a:rPr lang="en-US" dirty="0" smtClean="0"/>
              <a:t>(&amp; Beam Power Losses)</a:t>
            </a:r>
            <a:endParaRPr lang="en-US" dirty="0"/>
          </a:p>
        </p:txBody>
      </p:sp>
      <p:pic>
        <p:nvPicPr>
          <p:cNvPr id="5" name="Picture 4" descr="Screen shot 2011-04-04 at 2.40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720665"/>
            <a:ext cx="2794000" cy="267073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7640" y="1143000"/>
            <a:ext cx="6004560" cy="3657600"/>
          </a:xfrm>
        </p:spPr>
        <p:txBody>
          <a:bodyPr/>
          <a:lstStyle/>
          <a:p>
            <a:r>
              <a:rPr lang="en-US" sz="2000" dirty="0" smtClean="0"/>
              <a:t>Fix the plasma height, requested inboard midplane separatrix radius.</a:t>
            </a:r>
          </a:p>
          <a:p>
            <a:r>
              <a:rPr lang="en-US" sz="2000" dirty="0" smtClean="0"/>
              <a:t>Scan the outboard midplane separatrix radius.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20 cm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CC66"/>
                </a:solidFill>
              </a:rPr>
              <a:t>15 cm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en-US" sz="1800" dirty="0" smtClean="0"/>
              <a:t> 10 cm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5 cm </a:t>
            </a:r>
          </a:p>
          <a:p>
            <a:pPr lvl="1"/>
            <a:r>
              <a:rPr lang="en-US" sz="1800" dirty="0" smtClean="0"/>
              <a:t>This scans the aspect ratio and elongation.</a:t>
            </a:r>
          </a:p>
          <a:p>
            <a:r>
              <a:rPr lang="en-US" sz="2000" dirty="0" smtClean="0"/>
              <a:t>Large outer gap cases have the broadest driven current </a:t>
            </a:r>
            <a:r>
              <a:rPr lang="en-US" sz="2000" dirty="0" smtClean="0"/>
              <a:t>profile.</a:t>
            </a:r>
          </a:p>
          <a:p>
            <a:pPr lvl="1"/>
            <a:r>
              <a:rPr lang="en-US" sz="1800" dirty="0" smtClean="0"/>
              <a:t>Though it is always MORE peaked than the Ohmic profile</a:t>
            </a: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419600"/>
            <a:ext cx="153530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T</a:t>
            </a:r>
            <a:r>
              <a:rPr lang="en-US" dirty="0" smtClean="0"/>
              <a:t> at 0.55 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4432012"/>
            <a:ext cx="14428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High-f</a:t>
            </a:r>
            <a:r>
              <a:rPr lang="en-US" baseline="-25000" dirty="0" smtClean="0"/>
              <a:t>NI</a:t>
            </a:r>
            <a:r>
              <a:rPr lang="en-US" dirty="0" smtClean="0"/>
              <a:t> at 1.0 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32305" y="1447800"/>
            <a:ext cx="17116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Requested Shapes</a:t>
            </a:r>
            <a:endParaRPr lang="en-US" dirty="0"/>
          </a:p>
        </p:txBody>
      </p:sp>
      <p:pic>
        <p:nvPicPr>
          <p:cNvPr id="14" name="Picture 13" descr="Screen shot 2011-04-11 at 10.39.3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42999"/>
            <a:ext cx="3733800" cy="62749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~10-15 cm Outer Gap Appears Desirable For</a:t>
            </a:r>
            <a:br>
              <a:rPr lang="en-US" dirty="0" smtClean="0"/>
            </a:br>
            <a:r>
              <a:rPr lang="en-US" dirty="0" smtClean="0"/>
              <a:t> “Sustained” Scenarios</a:t>
            </a:r>
            <a:endParaRPr lang="en-US" dirty="0"/>
          </a:p>
        </p:txBody>
      </p:sp>
      <p:pic>
        <p:nvPicPr>
          <p:cNvPr id="5" name="Picture 4" descr="Screen shot 2011-04-04 at 4.19.1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343400"/>
            <a:ext cx="4114800" cy="3059554"/>
          </a:xfrm>
          <a:prstGeom prst="rect">
            <a:avLst/>
          </a:prstGeom>
        </p:spPr>
      </p:pic>
      <p:pic>
        <p:nvPicPr>
          <p:cNvPr id="6" name="Picture 5" descr="Screen shot 2011-04-04 at 4.20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4281462" cy="6019800"/>
          </a:xfrm>
          <a:prstGeom prst="rect">
            <a:avLst/>
          </a:prstGeom>
        </p:spPr>
      </p:pic>
      <p:pic>
        <p:nvPicPr>
          <p:cNvPr id="7" name="Picture 6" descr="Screen shot 2011-04-04 at 4.36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47800"/>
            <a:ext cx="4191000" cy="2922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142" y="1079212"/>
            <a:ext cx="997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 MA, 1T, 6-Source @ 90 kV, targeting f</a:t>
            </a:r>
            <a:r>
              <a:rPr lang="en-US" sz="1400" baseline="-25000" dirty="0" smtClean="0">
                <a:solidFill>
                  <a:srgbClr val="FF0000"/>
                </a:solidFill>
              </a:rPr>
              <a:t>NI</a:t>
            </a:r>
            <a:r>
              <a:rPr lang="en-US" sz="1400" dirty="0" smtClean="0">
                <a:solidFill>
                  <a:srgbClr val="FF0000"/>
                </a:solidFill>
              </a:rPr>
              <a:t>~1   </a:t>
            </a:r>
            <a:r>
              <a:rPr lang="en-US" sz="1400" dirty="0" smtClean="0"/>
              <a:t>1.2 MA, 0.55 T, R</a:t>
            </a:r>
            <a:r>
              <a:rPr lang="en-US" sz="1400" baseline="-25000" dirty="0" smtClean="0"/>
              <a:t>tan</a:t>
            </a:r>
            <a:r>
              <a:rPr lang="en-US" sz="1400" dirty="0" smtClean="0"/>
              <a:t>=[50,60,70,130] @ 90 kV, targeting sustained high-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smtClean="0"/>
              <a:t>T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~10-15 cm Outer Gap Appears Desirable For</a:t>
            </a:r>
            <a:br>
              <a:rPr lang="en-US" dirty="0" smtClean="0"/>
            </a:br>
            <a:r>
              <a:rPr lang="en-US" dirty="0" smtClean="0"/>
              <a:t> “Sustained”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143000"/>
            <a:ext cx="5394960" cy="2971800"/>
          </a:xfrm>
        </p:spPr>
        <p:txBody>
          <a:bodyPr/>
          <a:lstStyle/>
          <a:p>
            <a:r>
              <a:rPr lang="en-US" sz="2000" dirty="0" smtClean="0"/>
              <a:t>Some cases with 4 sources, others with 6.</a:t>
            </a:r>
          </a:p>
          <a:p>
            <a:pPr lvl="1"/>
            <a:r>
              <a:rPr lang="en-US" sz="1800" dirty="0" smtClean="0"/>
              <a:t>But always includes 1C and 2A.</a:t>
            </a:r>
          </a:p>
          <a:p>
            <a:r>
              <a:rPr lang="en-US" sz="2000" dirty="0" smtClean="0"/>
              <a:t>90 kV, 1-1.2 MA, 0.55&lt;f</a:t>
            </a:r>
            <a:r>
              <a:rPr lang="en-US" sz="2000" baseline="-25000" dirty="0" smtClean="0"/>
              <a:t>GW</a:t>
            </a:r>
            <a:r>
              <a:rPr lang="en-US" sz="2000" dirty="0" smtClean="0"/>
              <a:t>&lt;1.0</a:t>
            </a:r>
          </a:p>
          <a:p>
            <a:r>
              <a:rPr lang="en-US" sz="2000" dirty="0" smtClean="0"/>
              <a:t>What sets the power limit?</a:t>
            </a:r>
          </a:p>
          <a:p>
            <a:pPr lvl="1"/>
            <a:r>
              <a:rPr lang="en-US" sz="1800" dirty="0" smtClean="0"/>
              <a:t>Energy on the antenna or beam armor?</a:t>
            </a:r>
          </a:p>
          <a:p>
            <a:pPr lvl="2"/>
            <a:r>
              <a:rPr lang="en-US" sz="1400" dirty="0" smtClean="0"/>
              <a:t>MSE calibrations do 2 MW for 0.4 sec.</a:t>
            </a:r>
          </a:p>
          <a:p>
            <a:pPr lvl="1"/>
            <a:r>
              <a:rPr lang="en-US" sz="1800" dirty="0" smtClean="0"/>
              <a:t>Or when impurity generation ruins the shot?</a:t>
            </a:r>
            <a:endParaRPr lang="en-US" sz="1800" dirty="0"/>
          </a:p>
        </p:txBody>
      </p:sp>
      <p:pic>
        <p:nvPicPr>
          <p:cNvPr id="4" name="Picture 3" descr="Screen shot 2011-04-06 at 11.45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43000"/>
            <a:ext cx="4343400" cy="6093922"/>
          </a:xfrm>
          <a:prstGeom prst="rect">
            <a:avLst/>
          </a:prstGeom>
        </p:spPr>
      </p:pic>
      <p:pic>
        <p:nvPicPr>
          <p:cNvPr id="5" name="Picture 4" descr="Screen shot 2011-04-06 at 11.46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67200"/>
            <a:ext cx="4140314" cy="30062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066800"/>
            <a:ext cx="6781800" cy="1894840"/>
          </a:xfrm>
        </p:spPr>
        <p:txBody>
          <a:bodyPr/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FF3300"/>
                </a:solidFill>
              </a:rPr>
              <a:t>Study of ~100% Non-Inductive Scenarios in High-</a:t>
            </a:r>
            <a:r>
              <a:rPr lang="en-US" sz="4000" b="1" i="1" dirty="0" smtClean="0">
                <a:solidFill>
                  <a:srgbClr val="FF3300"/>
                </a:solidFill>
                <a:latin typeface="Symbol" charset="2"/>
                <a:cs typeface="Symbol" charset="2"/>
              </a:rPr>
              <a:t>d</a:t>
            </a:r>
            <a:r>
              <a:rPr lang="en-US" sz="4000" b="1" i="1" dirty="0" smtClean="0">
                <a:solidFill>
                  <a:srgbClr val="FF3300"/>
                </a:solidFill>
              </a:rPr>
              <a:t> DN </a:t>
            </a:r>
            <a:r>
              <a:rPr lang="en-US" sz="4000" b="1" i="1" dirty="0" smtClean="0">
                <a:solidFill>
                  <a:srgbClr val="FF3300"/>
                </a:solidFill>
              </a:rPr>
              <a:t>Shapes</a:t>
            </a:r>
            <a:endParaRPr lang="en-US" sz="4000" b="1" i="1" dirty="0" smtClean="0">
              <a:solidFill>
                <a:srgbClr val="FF33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00" y="3886200"/>
          <a:ext cx="3581400" cy="28956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93800"/>
                <a:gridCol w="1176499"/>
                <a:gridCol w="1211101"/>
              </a:tblGrid>
              <a:tr h="6891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Source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Source Power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Source Duration</a:t>
                      </a:r>
                      <a:endParaRPr lang="en-US" sz="1600" dirty="0"/>
                    </a:p>
                  </a:txBody>
                  <a:tcPr/>
                </a:tc>
              </a:tr>
              <a:tr h="4412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80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1.75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4.5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4412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90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2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3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4412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95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2.25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2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4412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100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2.5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1.5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  <a:tr h="4412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110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2.8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(Body)"/>
                          <a:cs typeface="Arial (Body)"/>
                        </a:rPr>
                        <a:t>1.25</a:t>
                      </a:r>
                      <a:endParaRPr lang="en-US" sz="1800" b="1" dirty="0">
                        <a:solidFill>
                          <a:srgbClr val="00CC66"/>
                        </a:solidFill>
                        <a:latin typeface="Arial (Body)"/>
                        <a:cs typeface="Arial (Body)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1-04-07 at 1.14.44 PM.png"/>
          <p:cNvPicPr>
            <a:picLocks noChangeAspect="1"/>
          </p:cNvPicPr>
          <p:nvPr/>
        </p:nvPicPr>
        <p:blipFill>
          <a:blip r:embed="rId2"/>
          <a:srcRect l="19631" t="16601" r="24942" b="9881"/>
          <a:stretch>
            <a:fillRect/>
          </a:stretch>
        </p:blipFill>
        <p:spPr>
          <a:xfrm>
            <a:off x="304800" y="1219200"/>
            <a:ext cx="3048000" cy="23622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33400" y="3962400"/>
          <a:ext cx="4273550" cy="339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9181" y="990600"/>
            <a:ext cx="15540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Beam GRD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670012"/>
            <a:ext cx="40155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Power vs. Voltage (from E. Fredrickson)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Vessel-Filling Plasmas at 1.0 MA Can Be Fully Non-Inductive With Modest Confinement Multipliers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562600" cy="6096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"/>
                <a:cs typeface=""/>
              </a:rPr>
              <a:t>1.0 T, 1.0 MA, </a:t>
            </a:r>
            <a:r>
              <a:rPr lang="en-US" sz="2000" dirty="0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>
                <a:latin typeface=""/>
                <a:cs typeface=""/>
              </a:rPr>
              <a:t>=2.7, A=1.73, </a:t>
            </a:r>
            <a:r>
              <a:rPr lang="en-US" sz="2000" i="1" dirty="0" smtClean="0">
                <a:solidFill>
                  <a:srgbClr val="3333CC"/>
                </a:solidFill>
                <a:latin typeface=""/>
                <a:cs typeface=""/>
              </a:rPr>
              <a:t>10 cm outer gap</a:t>
            </a:r>
            <a:r>
              <a:rPr lang="en-US" sz="2000" dirty="0" smtClean="0">
                <a:latin typeface=""/>
                <a:cs typeface=""/>
              </a:rPr>
              <a:t>,</a:t>
            </a:r>
            <a:r>
              <a:rPr lang="en-US" sz="2000" dirty="0" smtClean="0">
                <a:latin typeface=""/>
                <a:cs typeface=""/>
              </a:rPr>
              <a:t> 90kV, 12 </a:t>
            </a:r>
            <a:r>
              <a:rPr lang="en-US" sz="2000" dirty="0" smtClean="0">
                <a:latin typeface=""/>
                <a:cs typeface=""/>
              </a:rPr>
              <a:t>MW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9906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Changes to shape as confinement changes at 0.85&lt;f</a:t>
            </a:r>
            <a:r>
              <a:rPr lang="en-US" sz="1600" baseline="-25000" dirty="0" smtClean="0"/>
              <a:t>GW</a:t>
            </a:r>
            <a:r>
              <a:rPr lang="en-US" sz="1600" dirty="0" smtClean="0"/>
              <a:t>&lt;0.9</a:t>
            </a:r>
            <a:endParaRPr lang="en-US" sz="1600" dirty="0"/>
          </a:p>
        </p:txBody>
      </p:sp>
      <p:pic>
        <p:nvPicPr>
          <p:cNvPr id="7" name="Picture 6" descr="Screen shot 2011-04-04 at 10.33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4566130" cy="4876800"/>
          </a:xfrm>
          <a:prstGeom prst="rect">
            <a:avLst/>
          </a:prstGeom>
        </p:spPr>
      </p:pic>
      <p:pic>
        <p:nvPicPr>
          <p:cNvPr id="12" name="Picture 11" descr="Screen shot 2011-04-11 at 10.42.3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52" y="1574800"/>
            <a:ext cx="3514132" cy="58674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7086600" y="3581400"/>
            <a:ext cx="685800" cy="14478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3200400"/>
            <a:ext cx="1371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</a:rPr>
              <a:t>Inner gap changes, leading to a variation in A.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4593848"/>
            <a:ext cx="1371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</a:rPr>
              <a:t>Feature is NOT captured in fixed boundary calculation.</a:t>
            </a:r>
            <a:endParaRPr lang="en-US" b="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4-11 at 9.51.3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710" y="1737307"/>
            <a:ext cx="3558690" cy="3733800"/>
          </a:xfrm>
          <a:prstGeom prst="rect">
            <a:avLst/>
          </a:prstGeom>
        </p:spPr>
      </p:pic>
      <p:pic>
        <p:nvPicPr>
          <p:cNvPr id="7" name="Picture 6" descr="Screen shot 2011-04-11 at 9.50.58 AM.png"/>
          <p:cNvPicPr>
            <a:picLocks noChangeAspect="1"/>
          </p:cNvPicPr>
          <p:nvPr/>
        </p:nvPicPr>
        <p:blipFill>
          <a:blip r:embed="rId4"/>
          <a:srcRect r="2489"/>
          <a:stretch>
            <a:fillRect/>
          </a:stretch>
        </p:blipFill>
        <p:spPr>
          <a:xfrm>
            <a:off x="3276600" y="1737307"/>
            <a:ext cx="3442448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Changes in Profiles Over </a:t>
            </a:r>
            <a:br>
              <a:rPr lang="en-US" dirty="0" smtClean="0"/>
            </a:br>
            <a:r>
              <a:rPr lang="en-US" dirty="0" smtClean="0"/>
              <a:t>This Parameter Range</a:t>
            </a:r>
            <a:endParaRPr lang="en-US" dirty="0"/>
          </a:p>
        </p:txBody>
      </p:sp>
      <p:pic>
        <p:nvPicPr>
          <p:cNvPr id="4" name="Picture 3" descr="Screen shot 2011-04-11 at 9.46.14 AM.png"/>
          <p:cNvPicPr>
            <a:picLocks noChangeAspect="1"/>
          </p:cNvPicPr>
          <p:nvPr/>
        </p:nvPicPr>
        <p:blipFill>
          <a:blip r:embed="rId5"/>
          <a:srcRect r="3922"/>
          <a:stretch>
            <a:fillRect/>
          </a:stretch>
        </p:blipFill>
        <p:spPr>
          <a:xfrm>
            <a:off x="0" y="1726221"/>
            <a:ext cx="3505200" cy="376017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620000" cy="5334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"/>
                <a:cs typeface=""/>
              </a:rPr>
              <a:t>1.0 T, 1.0 MA, </a:t>
            </a:r>
            <a:r>
              <a:rPr lang="en-US" sz="2000" dirty="0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>
                <a:latin typeface=""/>
                <a:cs typeface=""/>
              </a:rPr>
              <a:t>=2.7, A=1.73, </a:t>
            </a:r>
            <a:r>
              <a:rPr lang="en-US" sz="2000" i="1" dirty="0" smtClean="0">
                <a:solidFill>
                  <a:srgbClr val="3333CC"/>
                </a:solidFill>
                <a:latin typeface=""/>
                <a:cs typeface=""/>
              </a:rPr>
              <a:t>10 cm outer gap</a:t>
            </a:r>
            <a:r>
              <a:rPr lang="en-US" sz="2000" dirty="0" smtClean="0">
                <a:latin typeface=""/>
                <a:cs typeface=""/>
              </a:rPr>
              <a:t>,</a:t>
            </a:r>
            <a:r>
              <a:rPr lang="en-US" sz="2000" dirty="0" smtClean="0">
                <a:latin typeface=""/>
                <a:cs typeface=""/>
              </a:rPr>
              <a:t> 90kV, 12 </a:t>
            </a:r>
            <a:r>
              <a:rPr lang="en-US" sz="2000" dirty="0" smtClean="0">
                <a:latin typeface=""/>
                <a:cs typeface=""/>
              </a:rPr>
              <a:t>MW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5562600"/>
            <a:ext cx="9509760" cy="18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density, high confinement region has 30-40% fast ion pressure fraction.</a:t>
            </a:r>
          </a:p>
          <a:p>
            <a:pPr marL="827795" marR="0" lvl="1" indent="-3183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Drives down q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min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827795" marR="0" lvl="1" indent="-3183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Increases F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p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038599" y="6324600"/>
          <a:ext cx="1963271" cy="914400"/>
        </p:xfrm>
        <a:graphic>
          <a:graphicData uri="http://schemas.openxmlformats.org/presentationml/2006/ole">
            <p:oleObj spid="_x0000_s39938" name="Equation" r:id="rId6" imgW="9271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Properties May Render This Scenario Problematic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1910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Problems:  1)Too much central NBCD (drives down q</a:t>
            </a:r>
            <a:r>
              <a:rPr lang="en-US" sz="1800" baseline="-25000" dirty="0" smtClean="0"/>
              <a:t>min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                   2) too much fast particle pressure on axis (drives up F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Solutions:  1) Increase the outer gap to make source 2A, 2B more off-axis.</a:t>
            </a:r>
          </a:p>
          <a:p>
            <a:r>
              <a:rPr lang="en-US" sz="1800" dirty="0" smtClean="0"/>
              <a:t>	     2) Invoke some fast-ion diffusivity.</a:t>
            </a:r>
            <a:endParaRPr lang="en-US" sz="1800" dirty="0"/>
          </a:p>
        </p:txBody>
      </p:sp>
      <p:pic>
        <p:nvPicPr>
          <p:cNvPr id="8" name="Picture 7" descr="Screen shot 2011-04-04 at 10.35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9505"/>
            <a:ext cx="4416116" cy="4656495"/>
          </a:xfrm>
          <a:prstGeom prst="rect">
            <a:avLst/>
          </a:prstGeom>
        </p:spPr>
      </p:pic>
      <p:pic>
        <p:nvPicPr>
          <p:cNvPr id="9" name="Picture 8" descr="Screen shot 2011-04-04 at 10.37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539" y="1515706"/>
            <a:ext cx="4314613" cy="4572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20000" cy="5334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"/>
                <a:cs typeface=""/>
              </a:rPr>
              <a:t>1.0 T, 1.0 MA, </a:t>
            </a:r>
            <a:r>
              <a:rPr lang="en-US" sz="2000" dirty="0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>
                <a:latin typeface=""/>
                <a:cs typeface=""/>
              </a:rPr>
              <a:t>=2.7, A=1.73, </a:t>
            </a:r>
            <a:r>
              <a:rPr lang="en-US" sz="2000" i="1" dirty="0" smtClean="0">
                <a:solidFill>
                  <a:srgbClr val="3333CC"/>
                </a:solidFill>
                <a:latin typeface=""/>
                <a:cs typeface=""/>
              </a:rPr>
              <a:t>10 cm outer gap</a:t>
            </a:r>
            <a:r>
              <a:rPr lang="en-US" sz="2000" dirty="0" smtClean="0">
                <a:latin typeface=""/>
                <a:cs typeface=""/>
              </a:rPr>
              <a:t>,</a:t>
            </a:r>
            <a:r>
              <a:rPr lang="en-US" sz="2000" dirty="0" smtClean="0">
                <a:latin typeface=""/>
                <a:cs typeface=""/>
              </a:rPr>
              <a:t> 90kV, 12 </a:t>
            </a:r>
            <a:r>
              <a:rPr lang="en-US" sz="2000" dirty="0" smtClean="0">
                <a:latin typeface=""/>
                <a:cs typeface=""/>
              </a:rPr>
              <a:t>MW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cm Outer Gap Case Has Better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675640"/>
          </a:xfrm>
        </p:spPr>
        <p:txBody>
          <a:bodyPr/>
          <a:lstStyle/>
          <a:p>
            <a:r>
              <a:rPr lang="en-US" sz="2800" dirty="0" smtClean="0">
                <a:latin typeface=""/>
                <a:cs typeface=""/>
              </a:rPr>
              <a:t>1.0 T, 1.0 MA, </a:t>
            </a:r>
            <a:r>
              <a:rPr lang="en-US" sz="2800" dirty="0" smtClean="0">
                <a:latin typeface="Symbol" charset="2"/>
                <a:cs typeface="Symbol" charset="2"/>
              </a:rPr>
              <a:t>k</a:t>
            </a:r>
            <a:r>
              <a:rPr lang="en-US" sz="2800" dirty="0" smtClean="0">
                <a:latin typeface=""/>
                <a:cs typeface=""/>
              </a:rPr>
              <a:t>=2.7, A=1.73, </a:t>
            </a:r>
            <a:r>
              <a:rPr lang="en-US" sz="2800" i="1" dirty="0" smtClean="0">
                <a:solidFill>
                  <a:srgbClr val="3333CC"/>
                </a:solidFill>
                <a:latin typeface=""/>
                <a:cs typeface=""/>
              </a:rPr>
              <a:t>15 </a:t>
            </a:r>
            <a:r>
              <a:rPr lang="en-US" sz="2800" i="1" dirty="0" smtClean="0">
                <a:solidFill>
                  <a:srgbClr val="3333CC"/>
                </a:solidFill>
                <a:latin typeface=""/>
                <a:cs typeface=""/>
              </a:rPr>
              <a:t>cm outer gap</a:t>
            </a:r>
            <a:r>
              <a:rPr lang="en-US" sz="2800" dirty="0" smtClean="0">
                <a:latin typeface=""/>
                <a:cs typeface=""/>
              </a:rPr>
              <a:t>, 90kV, 12 </a:t>
            </a:r>
            <a:r>
              <a:rPr lang="en-US" sz="2800" dirty="0" smtClean="0">
                <a:latin typeface=""/>
                <a:cs typeface=""/>
              </a:rPr>
              <a:t>MW</a:t>
            </a:r>
            <a:endParaRPr lang="en-US" dirty="0" smtClean="0"/>
          </a:p>
          <a:p>
            <a:r>
              <a:rPr lang="en-US" dirty="0" smtClean="0"/>
              <a:t>Elevated </a:t>
            </a:r>
            <a:r>
              <a:rPr lang="en-US" dirty="0" smtClean="0"/>
              <a:t>q</a:t>
            </a:r>
            <a:r>
              <a:rPr lang="en-US" baseline="-25000" dirty="0" smtClean="0"/>
              <a:t>min</a:t>
            </a:r>
            <a:r>
              <a:rPr lang="en-US" dirty="0" smtClean="0"/>
              <a:t> is maintained</a:t>
            </a:r>
            <a:endParaRPr lang="en-US" dirty="0"/>
          </a:p>
        </p:txBody>
      </p:sp>
      <p:pic>
        <p:nvPicPr>
          <p:cNvPr id="6" name="Picture 5" descr="Screen shot 2011-04-04 at 10.44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47950"/>
            <a:ext cx="4495800" cy="4706540"/>
          </a:xfrm>
          <a:prstGeom prst="rect">
            <a:avLst/>
          </a:prstGeom>
        </p:spPr>
      </p:pic>
      <p:pic>
        <p:nvPicPr>
          <p:cNvPr id="7" name="Picture 6" descr="Screen shot 2011-04-04 at 10.45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628900"/>
            <a:ext cx="455543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Anomalous Fast Ion Diffusivity Helps Elevate q</a:t>
            </a:r>
            <a:r>
              <a:rPr lang="en-US" baseline="-25000" dirty="0" smtClean="0"/>
              <a:t>min</a:t>
            </a:r>
            <a:r>
              <a:rPr lang="en-US" dirty="0" smtClean="0"/>
              <a:t> and Reduce F</a:t>
            </a:r>
            <a:r>
              <a:rPr lang="en-US" baseline="-25000" dirty="0" smtClean="0"/>
              <a:t>P</a:t>
            </a:r>
            <a:r>
              <a:rPr lang="en-US" dirty="0" smtClean="0"/>
              <a:t> in 10 cm Outer Gap Case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304800" y="14478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H=1, f</a:t>
            </a:r>
            <a:r>
              <a:rPr lang="en-US" sz="2400" baseline="-25000" dirty="0" smtClean="0">
                <a:solidFill>
                  <a:schemeClr val="tx2"/>
                </a:solidFill>
              </a:rPr>
              <a:t>GW</a:t>
            </a:r>
            <a:r>
              <a:rPr lang="en-US" sz="2400" dirty="0" smtClean="0">
                <a:solidFill>
                  <a:schemeClr val="tx2"/>
                </a:solidFill>
              </a:rPr>
              <a:t>=0.7</a:t>
            </a:r>
          </a:p>
          <a:p>
            <a:pPr algn="ctr"/>
            <a:r>
              <a:rPr lang="en-US" sz="2400" dirty="0" smtClean="0">
                <a:solidFill>
                  <a:srgbClr val="FF3300"/>
                </a:solidFill>
              </a:rPr>
              <a:t>D</a:t>
            </a:r>
            <a:r>
              <a:rPr lang="en-US" sz="2400" baseline="-25000" dirty="0" smtClean="0">
                <a:solidFill>
                  <a:srgbClr val="FF3300"/>
                </a:solidFill>
              </a:rPr>
              <a:t>FI</a:t>
            </a:r>
            <a:r>
              <a:rPr lang="en-US" sz="2400" dirty="0" smtClean="0">
                <a:solidFill>
                  <a:srgbClr val="FF3300"/>
                </a:solidFill>
              </a:rPr>
              <a:t>=0 m</a:t>
            </a:r>
            <a:r>
              <a:rPr lang="en-US" sz="2400" baseline="30000" dirty="0" smtClean="0">
                <a:solidFill>
                  <a:srgbClr val="FF3300"/>
                </a:solidFill>
              </a:rPr>
              <a:t>2</a:t>
            </a:r>
            <a:r>
              <a:rPr lang="en-US" sz="2400" dirty="0" smtClean="0">
                <a:solidFill>
                  <a:srgbClr val="FF3300"/>
                </a:solidFill>
              </a:rPr>
              <a:t>/s</a:t>
            </a:r>
          </a:p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FI</a:t>
            </a:r>
            <a:r>
              <a:rPr lang="en-US" sz="2400" dirty="0" smtClean="0"/>
              <a:t>=1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Note: Ohmic current profile is broader than NBCD profile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4" name="Picture 13" descr="Screen shot 2011-04-08 at 10.13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289" y="1121839"/>
            <a:ext cx="6544511" cy="6311126"/>
          </a:xfrm>
          <a:prstGeom prst="rect">
            <a:avLst/>
          </a:prstGeom>
        </p:spPr>
      </p:pic>
      <p:pic>
        <p:nvPicPr>
          <p:cNvPr id="15" name="Picture 14" descr="Screen shot 2011-04-08 at 10.15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4419600"/>
            <a:ext cx="2813050" cy="27038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953000" y="1066800"/>
            <a:ext cx="533400" cy="1524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305800" y="1066800"/>
            <a:ext cx="533400" cy="1524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Elevated q</a:t>
            </a:r>
            <a:r>
              <a:rPr lang="en-US" baseline="-25000" dirty="0" smtClean="0"/>
              <a:t>min</a:t>
            </a:r>
            <a:r>
              <a:rPr lang="en-US" dirty="0" smtClean="0"/>
              <a:t> and Reduced F</a:t>
            </a:r>
            <a:r>
              <a:rPr lang="en-US" baseline="-25000" dirty="0" smtClean="0"/>
              <a:t>P</a:t>
            </a:r>
            <a:r>
              <a:rPr lang="en-US" dirty="0" smtClean="0"/>
              <a:t> with D</a:t>
            </a:r>
            <a:r>
              <a:rPr lang="en-US" baseline="-25000" dirty="0" smtClean="0"/>
              <a:t>FI</a:t>
            </a:r>
            <a:r>
              <a:rPr lang="en-US" dirty="0" smtClean="0"/>
              <a:t>=1 Improves the </a:t>
            </a:r>
            <a:br>
              <a:rPr lang="en-US" dirty="0" smtClean="0"/>
            </a:br>
            <a:r>
              <a:rPr lang="en-US" dirty="0" smtClean="0"/>
              <a:t>Ideal </a:t>
            </a:r>
            <a:r>
              <a:rPr lang="en-US" dirty="0" smtClean="0"/>
              <a:t>Stability </a:t>
            </a:r>
            <a:r>
              <a:rPr lang="en-US" sz="1800" dirty="0" smtClean="0"/>
              <a:t>(but required higher H</a:t>
            </a:r>
            <a:r>
              <a:rPr lang="en-US" sz="1800" baseline="-25000" dirty="0" smtClean="0"/>
              <a:t>98</a:t>
            </a:r>
            <a:r>
              <a:rPr lang="en-US" sz="1800" dirty="0" smtClean="0"/>
              <a:t> at low f</a:t>
            </a:r>
            <a:r>
              <a:rPr lang="en-US" sz="1800" baseline="-25000" dirty="0" smtClean="0"/>
              <a:t>GW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3" name="Picture 12" descr="Screen shot 2011-04-04 at 11.19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779" y="1371600"/>
            <a:ext cx="3041821" cy="3200400"/>
          </a:xfrm>
          <a:prstGeom prst="rect">
            <a:avLst/>
          </a:prstGeom>
        </p:spPr>
      </p:pic>
      <p:pic>
        <p:nvPicPr>
          <p:cNvPr id="14" name="Picture 13" descr="Screen shot 2011-04-04 at 10.33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371600"/>
            <a:ext cx="3124200" cy="3336764"/>
          </a:xfrm>
          <a:prstGeom prst="rect">
            <a:avLst/>
          </a:prstGeom>
        </p:spPr>
      </p:pic>
      <p:pic>
        <p:nvPicPr>
          <p:cNvPr id="15" name="Picture 14" descr="Screen shot 2011-04-04 at 11.09.3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62400"/>
            <a:ext cx="3200400" cy="3335628"/>
          </a:xfrm>
          <a:prstGeom prst="rect">
            <a:avLst/>
          </a:prstGeom>
        </p:spPr>
      </p:pic>
      <p:pic>
        <p:nvPicPr>
          <p:cNvPr id="16" name="Picture 15" descr="Screen shot 2011-04-04 at 11.10.3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424" y="3997035"/>
            <a:ext cx="3055776" cy="3165765"/>
          </a:xfrm>
          <a:prstGeom prst="rect">
            <a:avLst/>
          </a:prstGeom>
        </p:spPr>
      </p:pic>
      <p:pic>
        <p:nvPicPr>
          <p:cNvPr id="17" name="Picture 16" descr="Screen shot 2011-04-04 at 11.11.2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962400"/>
            <a:ext cx="3059776" cy="320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2209800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FI</a:t>
            </a:r>
            <a:r>
              <a:rPr lang="en-US" dirty="0" smtClean="0"/>
              <a:t>=0 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4572000"/>
            <a:ext cx="1143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FI</a:t>
            </a:r>
            <a:r>
              <a:rPr lang="en-US" dirty="0" smtClean="0"/>
              <a:t>=1 m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  <a:endParaRPr lang="en-US" dirty="0"/>
          </a:p>
        </p:txBody>
      </p:sp>
      <p:pic>
        <p:nvPicPr>
          <p:cNvPr id="20" name="Picture 19" descr="Screen shot 2011-04-08 at 10.01.26 PM.png"/>
          <p:cNvPicPr>
            <a:picLocks noChangeAspect="1"/>
          </p:cNvPicPr>
          <p:nvPr/>
        </p:nvPicPr>
        <p:blipFill>
          <a:blip r:embed="rId7"/>
          <a:srcRect l="985"/>
          <a:stretch>
            <a:fillRect/>
          </a:stretch>
        </p:blipFill>
        <p:spPr>
          <a:xfrm>
            <a:off x="7086600" y="1394689"/>
            <a:ext cx="2971800" cy="24243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 Request: “PAC recommends detailed modeling of non-inductive capability in NSTX-U”, from PAC-29 debrief.</a:t>
            </a:r>
          </a:p>
          <a:p>
            <a:pPr lvl="1"/>
            <a:r>
              <a:rPr lang="en-US" dirty="0" smtClean="0"/>
              <a:t>Of course, much has already been done, but we should show them something new next time around.</a:t>
            </a:r>
          </a:p>
          <a:p>
            <a:pPr lvl="1"/>
            <a:r>
              <a:rPr lang="en-US" dirty="0" smtClean="0"/>
              <a:t>Also study the effect of D</a:t>
            </a:r>
            <a:r>
              <a:rPr lang="en-US" baseline="-25000" dirty="0" smtClean="0"/>
              <a:t>FI</a:t>
            </a:r>
            <a:r>
              <a:rPr lang="en-US" dirty="0" smtClean="0"/>
              <a:t>&gt;0 on scenarios.</a:t>
            </a:r>
          </a:p>
          <a:p>
            <a:endParaRPr lang="en-US" dirty="0" smtClean="0"/>
          </a:p>
          <a:p>
            <a:r>
              <a:rPr lang="en-US" dirty="0" smtClean="0"/>
              <a:t>Develop reference target scenarios for NSTX-Upgrade for comparison to existing data.</a:t>
            </a:r>
          </a:p>
          <a:p>
            <a:pPr lvl="1"/>
            <a:r>
              <a:rPr lang="en-US" dirty="0" smtClean="0"/>
              <a:t>Inform the upcoming run.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 free-boundary TRANSP at low-A and high-</a:t>
            </a:r>
            <a:r>
              <a:rPr lang="en-US" dirty="0" smtClean="0">
                <a:latin typeface="Symbol" charset="2"/>
                <a:cs typeface="Symbol" charset="2"/>
              </a:rPr>
              <a:t>k,b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Beam Voltage Raises or Lowers The Non-Inductive Current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209800" y="1066800"/>
            <a:ext cx="2362200" cy="2133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24400" y="5105400"/>
          <a:ext cx="5257800" cy="22707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38200"/>
                <a:gridCol w="1066800"/>
                <a:gridCol w="12192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en-US" sz="1600" baseline="-25000" dirty="0" smtClean="0"/>
                        <a:t>P</a:t>
                      </a:r>
                      <a:r>
                        <a:rPr lang="en-US" sz="1600" baseline="0" dirty="0" smtClean="0"/>
                        <a:t>, B</a:t>
                      </a:r>
                      <a:r>
                        <a:rPr lang="en-US" sz="1600" baseline="-250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Source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98</a:t>
                      </a:r>
                      <a:r>
                        <a:rPr lang="en-US" sz="1600" baseline="0" dirty="0" smtClean="0"/>
                        <a:t>/f</a:t>
                      </a:r>
                      <a:r>
                        <a:rPr lang="en-US" sz="1600" baseline="-25000" dirty="0" smtClean="0"/>
                        <a:t>GW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Source Duration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O09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900, 1.0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1.04/0.85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N84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1000, 1.0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90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1.02/0.85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CC66"/>
                          </a:solidFill>
                        </a:rPr>
                        <a:t>O64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CC66"/>
                          </a:solidFill>
                        </a:rPr>
                        <a:t>1100, 1.0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CC66"/>
                          </a:solidFill>
                        </a:rPr>
                        <a:t>100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CC66"/>
                          </a:solidFill>
                        </a:rPr>
                        <a:t>0.99/0.86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CC66"/>
                          </a:solidFill>
                        </a:rPr>
                        <a:t>1.5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Q39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900,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0.75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90 (5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sources)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1.04,0.85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4495800"/>
            <a:ext cx="556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Near Non-Inductive Current Levels for</a:t>
            </a:r>
            <a:r>
              <a:rPr lang="en-US" sz="1600" dirty="0" smtClean="0"/>
              <a:t> 5 &amp; 6 </a:t>
            </a:r>
            <a:r>
              <a:rPr lang="en-US" sz="1600" dirty="0" smtClean="0"/>
              <a:t>Source Scenarios at Various Beam Voltages, 15 cm Outer Gap</a:t>
            </a:r>
            <a:endParaRPr lang="en-US" sz="1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495800" y="1066800"/>
            <a:ext cx="5562600" cy="3581400"/>
          </a:xfrm>
        </p:spPr>
        <p:txBody>
          <a:bodyPr/>
          <a:lstStyle/>
          <a:p>
            <a:r>
              <a:rPr lang="en-US" sz="1800" dirty="0" smtClean="0"/>
              <a:t>TRANSP is run with predetermined constant I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.</a:t>
            </a:r>
          </a:p>
          <a:p>
            <a:pPr lvl="1"/>
            <a:r>
              <a:rPr lang="en-US" sz="1600" dirty="0" smtClean="0"/>
              <a:t>This is how the experiment is typically operated.</a:t>
            </a:r>
          </a:p>
          <a:p>
            <a:pPr lvl="1"/>
            <a:r>
              <a:rPr lang="en-US" sz="1600" dirty="0" smtClean="0"/>
              <a:t>Must guess profiles and beams perfectly to achieve exactly 100% non-inductive.</a:t>
            </a:r>
          </a:p>
          <a:p>
            <a:pPr lvl="1"/>
            <a:r>
              <a:rPr lang="en-US" sz="1600" dirty="0" smtClean="0"/>
              <a:t>Small changes in confinement or plasma current would lead to f</a:t>
            </a:r>
            <a:r>
              <a:rPr lang="en-US" sz="1600" baseline="-25000" dirty="0" smtClean="0"/>
              <a:t>NI</a:t>
            </a:r>
            <a:r>
              <a:rPr lang="en-US" sz="1600" dirty="0" smtClean="0"/>
              <a:t>=1.</a:t>
            </a:r>
          </a:p>
          <a:p>
            <a:r>
              <a:rPr lang="en-US" sz="1800" dirty="0" smtClean="0"/>
              <a:t>Previous NSTX-U modeling was done with pre-determined constant V</a:t>
            </a:r>
            <a:r>
              <a:rPr lang="en-US" sz="1800" baseline="-25000" dirty="0" smtClean="0"/>
              <a:t>surf</a:t>
            </a:r>
            <a:r>
              <a:rPr lang="en-US" sz="1800" dirty="0" smtClean="0"/>
              <a:t>=0.</a:t>
            </a:r>
          </a:p>
          <a:p>
            <a:pPr lvl="1"/>
            <a:r>
              <a:rPr lang="en-US" sz="1600" dirty="0" smtClean="0"/>
              <a:t>Plasma current relaxes to the non-inductive value.</a:t>
            </a:r>
          </a:p>
          <a:p>
            <a:pPr lvl="1"/>
            <a:r>
              <a:rPr lang="en-US" sz="1600" dirty="0" smtClean="0"/>
              <a:t>Hard to know the confinement level beforehand.</a:t>
            </a:r>
          </a:p>
          <a:p>
            <a:pPr lvl="1"/>
            <a:r>
              <a:rPr lang="en-US" sz="1600" dirty="0" smtClean="0"/>
              <a:t>Running TRANSP this way with ISOLVER crashed 100% of the time.</a:t>
            </a:r>
            <a:endParaRPr lang="en-US" sz="1800" dirty="0"/>
          </a:p>
        </p:txBody>
      </p:sp>
      <p:pic>
        <p:nvPicPr>
          <p:cNvPr id="8" name="Picture 7" descr="Screen shot 2011-04-10 at 8.31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4572000" cy="63913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FF3300"/>
                </a:solidFill>
              </a:rPr>
              <a:t>Maximum Achievable and Sustainable Stored Energies.</a:t>
            </a:r>
            <a:endParaRPr lang="en-US" sz="40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4-08 at 10.25.01 PM.png"/>
          <p:cNvPicPr>
            <a:picLocks noChangeAspect="1"/>
          </p:cNvPicPr>
          <p:nvPr/>
        </p:nvPicPr>
        <p:blipFill>
          <a:blip r:embed="rId2"/>
          <a:srcRect b="19565"/>
          <a:stretch>
            <a:fillRect/>
          </a:stretch>
        </p:blipFill>
        <p:spPr>
          <a:xfrm>
            <a:off x="3362569" y="1096108"/>
            <a:ext cx="3419231" cy="2762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Plasmas With up to 1.5 MJ (or more) May Be</a:t>
            </a:r>
            <a:r>
              <a:rPr lang="en-US" dirty="0" smtClean="0"/>
              <a:t> “Transiently”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352800" cy="5613400"/>
          </a:xfrm>
        </p:spPr>
        <p:txBody>
          <a:bodyPr/>
          <a:lstStyle/>
          <a:p>
            <a:r>
              <a:rPr lang="en-US" sz="2000" dirty="0" smtClean="0"/>
              <a:t>2 MA, 1 T, 10 cm outer gap</a:t>
            </a:r>
          </a:p>
          <a:p>
            <a:r>
              <a:rPr lang="en-US" sz="2000" dirty="0" smtClean="0"/>
              <a:t>110 &amp; 100 kV beam cases shown.</a:t>
            </a:r>
          </a:p>
          <a:p>
            <a:r>
              <a:rPr lang="en-US" sz="2000" dirty="0" smtClean="0"/>
              <a:t>Equilibrates to q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&lt;1.</a:t>
            </a:r>
          </a:p>
          <a:p>
            <a:pPr lvl="1"/>
            <a:r>
              <a:rPr lang="en-US" sz="1800" dirty="0" smtClean="0"/>
              <a:t>Probably OK since the beams have only ~1.2 sec pulse duration at this voltage.	</a:t>
            </a:r>
          </a:p>
          <a:p>
            <a:r>
              <a:rPr lang="en-US" sz="2300" dirty="0" smtClean="0"/>
              <a:t>1 stick of dynamite = 2MJ.</a:t>
            </a:r>
          </a:p>
          <a:p>
            <a:pPr lvl="1"/>
            <a:r>
              <a:rPr lang="en-US" sz="1800" dirty="0" smtClean="0"/>
              <a:t>What sort of machine protection/operational development will we required before we try this? </a:t>
            </a:r>
          </a:p>
          <a:p>
            <a:pPr lvl="1"/>
            <a:r>
              <a:rPr lang="en-US" sz="1800" dirty="0" smtClean="0"/>
              <a:t>Tendency for 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-&gt;1 will tend to increase disruptivity.</a:t>
            </a:r>
          </a:p>
          <a:p>
            <a:pPr lvl="1"/>
            <a:endParaRPr lang="en-US" sz="1800" dirty="0"/>
          </a:p>
        </p:txBody>
      </p:sp>
      <p:pic>
        <p:nvPicPr>
          <p:cNvPr id="6" name="Picture 5" descr="Screen shot 2011-04-04 at 11.35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955" y="3953947"/>
            <a:ext cx="3276600" cy="3458345"/>
          </a:xfrm>
          <a:prstGeom prst="rect">
            <a:avLst/>
          </a:prstGeom>
        </p:spPr>
      </p:pic>
      <p:pic>
        <p:nvPicPr>
          <p:cNvPr id="7" name="Picture 6" descr="Screen shot 2011-04-08 at 10.24.1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954933"/>
            <a:ext cx="3352801" cy="3462302"/>
          </a:xfrm>
          <a:prstGeom prst="rect">
            <a:avLst/>
          </a:prstGeom>
        </p:spPr>
      </p:pic>
      <p:pic>
        <p:nvPicPr>
          <p:cNvPr id="9" name="Picture 8" descr="Screen shot 2011-04-08 at 10.28.26 PM.png"/>
          <p:cNvPicPr>
            <a:picLocks noChangeAspect="1"/>
          </p:cNvPicPr>
          <p:nvPr/>
        </p:nvPicPr>
        <p:blipFill>
          <a:blip r:embed="rId5"/>
          <a:srcRect l="2273" b="20523"/>
          <a:stretch>
            <a:fillRect/>
          </a:stretch>
        </p:blipFill>
        <p:spPr>
          <a:xfrm>
            <a:off x="6789617" y="1133231"/>
            <a:ext cx="3276600" cy="2743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rot="10800000">
            <a:off x="3124200" y="3886200"/>
            <a:ext cx="69342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be Possible to </a:t>
            </a:r>
            <a:r>
              <a:rPr lang="en-US" i="1" dirty="0" smtClean="0"/>
              <a:t>Sustain</a:t>
            </a:r>
            <a:r>
              <a:rPr lang="en-US" dirty="0" smtClean="0"/>
              <a:t> Configurations with ~1000 kJ with H</a:t>
            </a:r>
            <a:r>
              <a:rPr lang="en-US" baseline="-25000" dirty="0" smtClean="0"/>
              <a:t>98</a:t>
            </a:r>
            <a:r>
              <a:rPr lang="en-US" dirty="0" smtClean="0"/>
              <a:t>~1.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4876800"/>
          <a:ext cx="9448799" cy="24333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17685"/>
                <a:gridCol w="1181100"/>
                <a:gridCol w="1090246"/>
                <a:gridCol w="1998784"/>
                <a:gridCol w="1465385"/>
                <a:gridCol w="1714499"/>
                <a:gridCol w="1181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Plasma Current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Source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98</a:t>
                      </a:r>
                      <a:r>
                        <a:rPr lang="en-US" sz="1600" baseline="0" dirty="0" smtClean="0"/>
                        <a:t>, f</a:t>
                      </a:r>
                      <a:r>
                        <a:rPr lang="en-US" sz="1600" baseline="-25000" dirty="0" smtClean="0"/>
                        <a:t>GW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W</a:t>
                      </a:r>
                      <a:r>
                        <a:rPr lang="en-US" sz="1600" baseline="-25000" dirty="0" smtClean="0"/>
                        <a:t>tot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Relaxed q</a:t>
                      </a:r>
                      <a:r>
                        <a:rPr lang="en-US" sz="1600" baseline="-25000" dirty="0" smtClean="0"/>
                        <a:t>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r>
                        <a:rPr lang="en-US" sz="1600" baseline="-25000" dirty="0" smtClean="0"/>
                        <a:t>surf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M79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0.99, 0.89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1200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0.217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K54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2000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</a:rPr>
                        <a:t>110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1.05, 0.88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1440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1.03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0.148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O96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1800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0.99, 0.88 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1080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0.172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O84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CC66"/>
                          </a:solidFill>
                        </a:rPr>
                        <a:t>1600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CC66"/>
                          </a:solidFill>
                        </a:rPr>
                        <a:t>90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1.02, 0.88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917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1.45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0.129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80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3657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6-Source High-Current Partial Inductive Cases</a:t>
            </a:r>
          </a:p>
          <a:p>
            <a:pPr algn="ctr"/>
            <a:r>
              <a:rPr lang="en-US" sz="1600" dirty="0" smtClean="0"/>
              <a:t>Short beam duration and long </a:t>
            </a:r>
            <a:r>
              <a:rPr lang="en-US" sz="1600" dirty="0" smtClean="0">
                <a:latin typeface="Symbol" charset="2"/>
                <a:cs typeface="Symbol" charset="2"/>
              </a:rPr>
              <a:t>t</a:t>
            </a:r>
            <a:r>
              <a:rPr lang="en-US" sz="1600" baseline="-25000" dirty="0" smtClean="0"/>
              <a:t>CR</a:t>
            </a:r>
            <a:r>
              <a:rPr lang="en-US" sz="1600" dirty="0" smtClean="0"/>
              <a:t> imply that relaxed q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 may not be relevant.</a:t>
            </a:r>
            <a:endParaRPr lang="en-US" sz="1600" dirty="0"/>
          </a:p>
        </p:txBody>
      </p:sp>
      <p:pic>
        <p:nvPicPr>
          <p:cNvPr id="7" name="Picture 6" descr="Screen shot 2011-04-07 at 9.30.06 AM.png"/>
          <p:cNvPicPr>
            <a:picLocks noChangeAspect="1"/>
          </p:cNvPicPr>
          <p:nvPr/>
        </p:nvPicPr>
        <p:blipFill>
          <a:blip r:embed="rId2"/>
          <a:srcRect b="33004"/>
          <a:stretch>
            <a:fillRect/>
          </a:stretch>
        </p:blipFill>
        <p:spPr>
          <a:xfrm>
            <a:off x="609599" y="1066800"/>
            <a:ext cx="3889653" cy="3721053"/>
          </a:xfrm>
          <a:prstGeom prst="rect">
            <a:avLst/>
          </a:prstGeom>
        </p:spPr>
      </p:pic>
      <p:pic>
        <p:nvPicPr>
          <p:cNvPr id="9" name="Picture 8" descr="Screen shot 2011-04-07 at 9.30.06 AM.png"/>
          <p:cNvPicPr>
            <a:picLocks noChangeAspect="1"/>
          </p:cNvPicPr>
          <p:nvPr/>
        </p:nvPicPr>
        <p:blipFill>
          <a:blip r:embed="rId2"/>
          <a:srcRect t="66265"/>
          <a:stretch>
            <a:fillRect/>
          </a:stretch>
        </p:blipFill>
        <p:spPr>
          <a:xfrm>
            <a:off x="5410200" y="1066800"/>
            <a:ext cx="4429194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FF3300"/>
                </a:solidFill>
              </a:rPr>
              <a:t>Sustained High-</a:t>
            </a:r>
            <a:r>
              <a:rPr lang="en-US" sz="4000" b="1" i="1" dirty="0" smtClean="0">
                <a:solidFill>
                  <a:srgbClr val="FF3300"/>
                </a:solidFill>
                <a:latin typeface="Symbol" charset="2"/>
                <a:cs typeface="Symbol" charset="2"/>
              </a:rPr>
              <a:t>b</a:t>
            </a:r>
            <a:r>
              <a:rPr lang="en-US" sz="4000" b="1" i="1" baseline="-25000" dirty="0" smtClean="0">
                <a:solidFill>
                  <a:srgbClr val="FF3300"/>
                </a:solidFill>
              </a:rPr>
              <a:t>T</a:t>
            </a:r>
            <a:r>
              <a:rPr lang="en-US" sz="4000" b="1" i="1" dirty="0" smtClean="0">
                <a:solidFill>
                  <a:srgbClr val="FF3300"/>
                </a:solidFill>
              </a:rPr>
              <a:t> </a:t>
            </a:r>
            <a:r>
              <a:rPr lang="en-US" sz="4000" b="1" i="1" dirty="0" smtClean="0">
                <a:solidFill>
                  <a:srgbClr val="FF3300"/>
                </a:solidFill>
              </a:rPr>
              <a:t>Scenarios</a:t>
            </a:r>
          </a:p>
          <a:p>
            <a:pPr algn="ctr">
              <a:buNone/>
            </a:pPr>
            <a:endParaRPr lang="en-US" sz="4000" b="1" i="1" dirty="0" smtClean="0">
              <a:solidFill>
                <a:srgbClr val="FF3300"/>
              </a:solidFill>
            </a:endParaRPr>
          </a:p>
          <a:p>
            <a:pPr algn="ctr">
              <a:buNone/>
            </a:pPr>
            <a:r>
              <a:rPr lang="en-US" sz="2500" b="1" i="1" dirty="0" smtClean="0">
                <a:solidFill>
                  <a:srgbClr val="00CC66"/>
                </a:solidFill>
              </a:rPr>
              <a:t>Or, what </a:t>
            </a:r>
            <a:r>
              <a:rPr lang="en-US" sz="2500" b="1" i="1" dirty="0" smtClean="0">
                <a:solidFill>
                  <a:srgbClr val="00CC66"/>
                </a:solidFill>
              </a:rPr>
              <a:t>is the highest I</a:t>
            </a:r>
            <a:r>
              <a:rPr lang="en-US" sz="2500" b="1" i="1" baseline="-25000" dirty="0" smtClean="0">
                <a:solidFill>
                  <a:srgbClr val="00CC66"/>
                </a:solidFill>
              </a:rPr>
              <a:t>P</a:t>
            </a:r>
            <a:r>
              <a:rPr lang="en-US" sz="2500" b="1" i="1" dirty="0" smtClean="0">
                <a:solidFill>
                  <a:srgbClr val="00CC66"/>
                </a:solidFill>
              </a:rPr>
              <a:t>/B</a:t>
            </a:r>
            <a:r>
              <a:rPr lang="en-US" sz="2500" b="1" i="1" baseline="-25000" dirty="0" smtClean="0">
                <a:solidFill>
                  <a:srgbClr val="00CC66"/>
                </a:solidFill>
              </a:rPr>
              <a:t>T</a:t>
            </a:r>
            <a:r>
              <a:rPr lang="en-US" sz="2500" b="1" i="1" dirty="0" smtClean="0">
                <a:solidFill>
                  <a:srgbClr val="00CC66"/>
                </a:solidFill>
              </a:rPr>
              <a:t> possible with q</a:t>
            </a:r>
            <a:r>
              <a:rPr lang="en-US" sz="2500" b="1" i="1" baseline="-25000" dirty="0" smtClean="0">
                <a:solidFill>
                  <a:srgbClr val="00CC66"/>
                </a:solidFill>
              </a:rPr>
              <a:t>min</a:t>
            </a:r>
            <a:r>
              <a:rPr lang="en-US" sz="2500" b="1" i="1" dirty="0" smtClean="0">
                <a:solidFill>
                  <a:srgbClr val="00CC66"/>
                </a:solidFill>
              </a:rPr>
              <a:t>&gt;1?</a:t>
            </a:r>
            <a:endParaRPr lang="en-US" sz="2500" b="1" i="1" dirty="0">
              <a:solidFill>
                <a:srgbClr val="00CC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Operating Space with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t</a:t>
            </a:r>
            <a:r>
              <a:rPr lang="en-US" dirty="0" smtClean="0"/>
              <a:t>~25% is Possible?</a:t>
            </a:r>
            <a:endParaRPr lang="en-US" dirty="0"/>
          </a:p>
        </p:txBody>
      </p:sp>
      <p:pic>
        <p:nvPicPr>
          <p:cNvPr id="4" name="Picture 3" descr="Screen shot 2011-04-11 at 9.15.58 AM.png"/>
          <p:cNvPicPr>
            <a:picLocks noChangeAspect="1"/>
          </p:cNvPicPr>
          <p:nvPr/>
        </p:nvPicPr>
        <p:blipFill>
          <a:blip r:embed="rId2"/>
          <a:srcRect t="79980"/>
          <a:stretch>
            <a:fillRect/>
          </a:stretch>
        </p:blipFill>
        <p:spPr>
          <a:xfrm>
            <a:off x="381000" y="1066800"/>
            <a:ext cx="3224427" cy="667578"/>
          </a:xfrm>
          <a:prstGeom prst="rect">
            <a:avLst/>
          </a:prstGeom>
        </p:spPr>
      </p:pic>
      <p:pic>
        <p:nvPicPr>
          <p:cNvPr id="5" name="Picture 4" descr="Screen shot 2011-04-11 at 9.16.43 AM.png"/>
          <p:cNvPicPr>
            <a:picLocks noChangeAspect="1"/>
          </p:cNvPicPr>
          <p:nvPr/>
        </p:nvPicPr>
        <p:blipFill>
          <a:blip r:embed="rId3"/>
          <a:srcRect b="26692"/>
          <a:stretch>
            <a:fillRect/>
          </a:stretch>
        </p:blipFill>
        <p:spPr>
          <a:xfrm>
            <a:off x="152400" y="4876800"/>
            <a:ext cx="3378506" cy="2514600"/>
          </a:xfrm>
          <a:prstGeom prst="rect">
            <a:avLst/>
          </a:prstGeom>
        </p:spPr>
      </p:pic>
      <p:pic>
        <p:nvPicPr>
          <p:cNvPr id="6" name="Picture 5" descr="Screen shot 2011-04-11 at 9.17.29 AM.png"/>
          <p:cNvPicPr>
            <a:picLocks noChangeAspect="1"/>
          </p:cNvPicPr>
          <p:nvPr/>
        </p:nvPicPr>
        <p:blipFill>
          <a:blip r:embed="rId4"/>
          <a:srcRect b="28571"/>
          <a:stretch>
            <a:fillRect/>
          </a:stretch>
        </p:blipFill>
        <p:spPr>
          <a:xfrm>
            <a:off x="3657600" y="4916771"/>
            <a:ext cx="3276600" cy="2435508"/>
          </a:xfrm>
          <a:prstGeom prst="rect">
            <a:avLst/>
          </a:prstGeom>
        </p:spPr>
      </p:pic>
      <p:pic>
        <p:nvPicPr>
          <p:cNvPr id="7" name="Picture 6" descr="Screen shot 2011-04-11 at 9.18.15 AM.png"/>
          <p:cNvPicPr>
            <a:picLocks noChangeAspect="1"/>
          </p:cNvPicPr>
          <p:nvPr/>
        </p:nvPicPr>
        <p:blipFill>
          <a:blip r:embed="rId5"/>
          <a:srcRect b="25921"/>
          <a:stretch>
            <a:fillRect/>
          </a:stretch>
        </p:blipFill>
        <p:spPr>
          <a:xfrm>
            <a:off x="3581400" y="1600200"/>
            <a:ext cx="3438969" cy="2590800"/>
          </a:xfrm>
          <a:prstGeom prst="rect">
            <a:avLst/>
          </a:prstGeom>
        </p:spPr>
      </p:pic>
      <p:pic>
        <p:nvPicPr>
          <p:cNvPr id="8" name="Picture 7" descr="Screen shot 2011-04-11 at 9.15.58 AM.png"/>
          <p:cNvPicPr>
            <a:picLocks noChangeAspect="1"/>
          </p:cNvPicPr>
          <p:nvPr/>
        </p:nvPicPr>
        <p:blipFill>
          <a:blip r:embed="rId2"/>
          <a:srcRect b="29160"/>
          <a:stretch>
            <a:fillRect/>
          </a:stretch>
        </p:blipFill>
        <p:spPr>
          <a:xfrm>
            <a:off x="228600" y="1752600"/>
            <a:ext cx="3224427" cy="2362200"/>
          </a:xfrm>
          <a:prstGeom prst="rect">
            <a:avLst/>
          </a:prstGeom>
        </p:spPr>
      </p:pic>
      <p:pic>
        <p:nvPicPr>
          <p:cNvPr id="9" name="Picture 8" descr="Screen shot 2011-04-11 at 9.17.29 AM.png"/>
          <p:cNvPicPr>
            <a:picLocks noChangeAspect="1"/>
          </p:cNvPicPr>
          <p:nvPr/>
        </p:nvPicPr>
        <p:blipFill>
          <a:blip r:embed="rId4"/>
          <a:srcRect t="79592"/>
          <a:stretch>
            <a:fillRect/>
          </a:stretch>
        </p:blipFill>
        <p:spPr>
          <a:xfrm>
            <a:off x="3924300" y="4391107"/>
            <a:ext cx="3124200" cy="663494"/>
          </a:xfrm>
          <a:prstGeom prst="rect">
            <a:avLst/>
          </a:prstGeom>
        </p:spPr>
      </p:pic>
      <p:pic>
        <p:nvPicPr>
          <p:cNvPr id="10" name="Picture 9" descr="Screen shot 2011-04-11 at 9.16.43 AM.png"/>
          <p:cNvPicPr>
            <a:picLocks noChangeAspect="1"/>
          </p:cNvPicPr>
          <p:nvPr/>
        </p:nvPicPr>
        <p:blipFill>
          <a:blip r:embed="rId3"/>
          <a:srcRect t="77751"/>
          <a:stretch>
            <a:fillRect/>
          </a:stretch>
        </p:blipFill>
        <p:spPr>
          <a:xfrm>
            <a:off x="304800" y="4241800"/>
            <a:ext cx="3378506" cy="763165"/>
          </a:xfrm>
          <a:prstGeom prst="rect">
            <a:avLst/>
          </a:prstGeom>
        </p:spPr>
      </p:pic>
      <p:pic>
        <p:nvPicPr>
          <p:cNvPr id="11" name="Picture 10" descr="Screen shot 2011-04-11 at 9.18.15 AM.png"/>
          <p:cNvPicPr>
            <a:picLocks noChangeAspect="1"/>
          </p:cNvPicPr>
          <p:nvPr/>
        </p:nvPicPr>
        <p:blipFill>
          <a:blip r:embed="rId5"/>
          <a:srcRect t="80883"/>
          <a:stretch>
            <a:fillRect/>
          </a:stretch>
        </p:blipFill>
        <p:spPr>
          <a:xfrm>
            <a:off x="3987799" y="1164956"/>
            <a:ext cx="3022601" cy="587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2800" y="1219200"/>
            <a:ext cx="2895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=0.55 T, 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=1100 kA</a:t>
            </a:r>
          </a:p>
          <a:p>
            <a:endParaRPr lang="en-US" sz="1600" dirty="0" smtClean="0"/>
          </a:p>
          <a:p>
            <a:r>
              <a:rPr lang="en-US" sz="1600" dirty="0" smtClean="0"/>
              <a:t>R</a:t>
            </a:r>
            <a:r>
              <a:rPr lang="en-US" sz="1600" baseline="-25000" dirty="0" smtClean="0"/>
              <a:t>tan</a:t>
            </a:r>
            <a:r>
              <a:rPr lang="en-US" sz="1600" dirty="0" smtClean="0"/>
              <a:t>=[50, 60, 120, 130] 90 kV</a:t>
            </a:r>
          </a:p>
          <a:p>
            <a:endParaRPr lang="en-US" sz="1600" dirty="0" smtClean="0"/>
          </a:p>
          <a:p>
            <a:r>
              <a:rPr lang="en-US" sz="1600" dirty="0" smtClean="0"/>
              <a:t>15 cm outer gap</a:t>
            </a:r>
          </a:p>
          <a:p>
            <a:endParaRPr lang="en-US" dirty="0"/>
          </a:p>
        </p:txBody>
      </p:sp>
      <p:pic>
        <p:nvPicPr>
          <p:cNvPr id="13" name="Picture 12" descr="Screen shot 2011-04-11 at 10.06.43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2590800"/>
            <a:ext cx="277876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Sustained Scenarios With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T</a:t>
            </a:r>
            <a:r>
              <a:rPr lang="en-US" dirty="0" smtClean="0"/>
              <a:t>~25% @ B</a:t>
            </a:r>
            <a:r>
              <a:rPr lang="en-US" baseline="-25000" dirty="0" smtClean="0"/>
              <a:t>T</a:t>
            </a:r>
            <a:r>
              <a:rPr lang="en-US" dirty="0" smtClean="0"/>
              <a:t>=0.55 T</a:t>
            </a:r>
            <a:br>
              <a:rPr lang="en-US" dirty="0" smtClean="0"/>
            </a:br>
            <a:r>
              <a:rPr lang="en-US" dirty="0" smtClean="0"/>
              <a:t> Appear Feasible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799" y="5638800"/>
          <a:ext cx="9372601" cy="1691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18965"/>
                <a:gridCol w="1046456"/>
                <a:gridCol w="1030180"/>
                <a:gridCol w="1600200"/>
                <a:gridCol w="1219200"/>
                <a:gridCol w="1447800"/>
                <a:gridCol w="11430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Plasma Current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Source Voltage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</a:t>
                      </a:r>
                      <a:r>
                        <a:rPr lang="en-US" sz="1600" baseline="-25000" dirty="0" smtClean="0"/>
                        <a:t>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98</a:t>
                      </a:r>
                      <a:r>
                        <a:rPr lang="en-US" sz="1600" baseline="0" dirty="0" smtClean="0"/>
                        <a:t>,f</a:t>
                      </a:r>
                      <a:r>
                        <a:rPr lang="en-US" sz="1600" baseline="-25000" dirty="0" smtClean="0"/>
                        <a:t>GW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aseline="-25000" dirty="0" smtClean="0"/>
                        <a:t>N</a:t>
                      </a:r>
                      <a:r>
                        <a:rPr lang="en-US" sz="1600" baseline="0" dirty="0" smtClean="0"/>
                        <a:t>,</a:t>
                      </a:r>
                      <a:r>
                        <a:rPr lang="en-US" sz="1600" baseline="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aseline="-25000" dirty="0" smtClean="0"/>
                        <a:t>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</a:t>
                      </a:r>
                      <a:r>
                        <a:rPr lang="en-US" sz="1600" baseline="-25000" dirty="0" smtClean="0"/>
                        <a:t>surf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1100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50,60,120,130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1.08, 88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6.3,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24%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T14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1100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90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50,60,70,120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1.08, 0.88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6.2, 23%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1.17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0.12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T24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1200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90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50,60,120,130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1.08, 0.88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6.3, 26%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1.1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CC66"/>
                          </a:solidFill>
                        </a:rPr>
                        <a:t>0.14</a:t>
                      </a:r>
                      <a:endParaRPr lang="en-US" sz="1600" b="1" dirty="0">
                        <a:solidFill>
                          <a:srgbClr val="00CC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350520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 Source Elevated q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, high-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Cases with 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=0.55 T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Challenging to find beam configurations which result in q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&gt;1 and large I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.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T64?</a:t>
            </a:r>
            <a:endParaRPr lang="en-US" sz="1600" dirty="0"/>
          </a:p>
        </p:txBody>
      </p:sp>
      <p:pic>
        <p:nvPicPr>
          <p:cNvPr id="7" name="Picture 6" descr="Screen shot 2011-04-08 at 8.34.33 PM.png"/>
          <p:cNvPicPr>
            <a:picLocks noChangeAspect="1"/>
          </p:cNvPicPr>
          <p:nvPr/>
        </p:nvPicPr>
        <p:blipFill>
          <a:blip r:embed="rId2"/>
          <a:srcRect b="33062"/>
          <a:stretch>
            <a:fillRect/>
          </a:stretch>
        </p:blipFill>
        <p:spPr>
          <a:xfrm>
            <a:off x="152400" y="1066800"/>
            <a:ext cx="4724400" cy="4511082"/>
          </a:xfrm>
          <a:prstGeom prst="rect">
            <a:avLst/>
          </a:prstGeom>
        </p:spPr>
      </p:pic>
      <p:pic>
        <p:nvPicPr>
          <p:cNvPr id="8" name="Picture 7" descr="Screen shot 2011-04-08 at 8.34.33 PM.png"/>
          <p:cNvPicPr>
            <a:picLocks noChangeAspect="1"/>
          </p:cNvPicPr>
          <p:nvPr/>
        </p:nvPicPr>
        <p:blipFill>
          <a:blip r:embed="rId2"/>
          <a:srcRect t="66869" b="-2460"/>
          <a:stretch>
            <a:fillRect/>
          </a:stretch>
        </p:blipFill>
        <p:spPr>
          <a:xfrm>
            <a:off x="5181600" y="1143000"/>
            <a:ext cx="4572000" cy="23211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Fast Ion Diffusion (D</a:t>
            </a:r>
            <a:r>
              <a:rPr lang="en-US" baseline="-25000" dirty="0" smtClean="0"/>
              <a:t>FI</a:t>
            </a:r>
            <a:r>
              <a:rPr lang="en-US" dirty="0" smtClean="0"/>
              <a:t>=1m</a:t>
            </a:r>
            <a:r>
              <a:rPr lang="en-US" baseline="30000" dirty="0" smtClean="0"/>
              <a:t>2</a:t>
            </a:r>
            <a:r>
              <a:rPr lang="en-US" dirty="0" smtClean="0"/>
              <a:t>/s) Has Little Impact on the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81760"/>
            <a:ext cx="3261360" cy="1894840"/>
          </a:xfrm>
        </p:spPr>
        <p:txBody>
          <a:bodyPr/>
          <a:lstStyle/>
          <a:p>
            <a:r>
              <a:rPr lang="en-US" sz="2400" dirty="0" smtClean="0"/>
              <a:t>Example is the 1200 kA, R</a:t>
            </a:r>
            <a:r>
              <a:rPr lang="en-US" sz="2400" baseline="-25000" dirty="0" smtClean="0"/>
              <a:t>tan</a:t>
            </a:r>
            <a:r>
              <a:rPr lang="en-US" sz="2400" dirty="0" smtClean="0"/>
              <a:t>=[50,60,120,130] case.</a:t>
            </a:r>
          </a:p>
          <a:p>
            <a:r>
              <a:rPr lang="en-US" sz="2400" dirty="0" smtClean="0"/>
              <a:t>D</a:t>
            </a:r>
            <a:r>
              <a:rPr lang="en-US" sz="2400" baseline="-25000" dirty="0" smtClean="0"/>
              <a:t>FI</a:t>
            </a:r>
            <a:r>
              <a:rPr lang="en-US" sz="2400" dirty="0" smtClean="0"/>
              <a:t>~1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/sec is the upper bound for values </a:t>
            </a:r>
            <a:r>
              <a:rPr lang="en-US" sz="2400" dirty="0" smtClean="0"/>
              <a:t>in </a:t>
            </a:r>
            <a:r>
              <a:rPr lang="en-US" sz="2400" dirty="0" smtClean="0"/>
              <a:t>quiescent discharges.</a:t>
            </a:r>
          </a:p>
          <a:p>
            <a:r>
              <a:rPr lang="en-US" sz="2400" dirty="0" smtClean="0"/>
              <a:t>Has little discernable effect on the scenario.</a:t>
            </a:r>
          </a:p>
          <a:p>
            <a:endParaRPr lang="en-US" sz="2400" dirty="0"/>
          </a:p>
        </p:txBody>
      </p:sp>
      <p:pic>
        <p:nvPicPr>
          <p:cNvPr id="4" name="Picture 3" descr="Screen shot 2011-04-09 at 10.41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93" y="1219200"/>
            <a:ext cx="6451007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447800"/>
            <a:ext cx="1537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D</a:t>
            </a:r>
            <a:r>
              <a:rPr lang="en-US" sz="1700" baseline="-25000" dirty="0" smtClean="0"/>
              <a:t>FI</a:t>
            </a:r>
            <a:r>
              <a:rPr lang="en-US" sz="1700" dirty="0" smtClean="0"/>
              <a:t>=1 m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/sec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D</a:t>
            </a:r>
            <a:r>
              <a:rPr lang="en-US" sz="1700" baseline="-25000" dirty="0" smtClean="0">
                <a:solidFill>
                  <a:srgbClr val="FF0000"/>
                </a:solidFill>
              </a:rPr>
              <a:t>FI</a:t>
            </a:r>
            <a:r>
              <a:rPr lang="en-US" sz="1700" dirty="0" smtClean="0">
                <a:solidFill>
                  <a:srgbClr val="FF0000"/>
                </a:solidFill>
              </a:rPr>
              <a:t>=0 m</a:t>
            </a:r>
            <a:r>
              <a:rPr lang="en-US" sz="1700" baseline="30000" dirty="0" smtClean="0">
                <a:solidFill>
                  <a:srgbClr val="FF0000"/>
                </a:solidFill>
              </a:rPr>
              <a:t>2</a:t>
            </a:r>
            <a:r>
              <a:rPr lang="en-US" sz="1700" dirty="0" smtClean="0">
                <a:solidFill>
                  <a:srgbClr val="FF0000"/>
                </a:solidFill>
              </a:rPr>
              <a:t>/sec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FF3300"/>
                </a:solidFill>
              </a:rPr>
              <a:t>Comparison to Existing Data</a:t>
            </a:r>
            <a:endParaRPr lang="en-US" sz="40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Scenarios are a Small Change In Some Parameters…                                     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5047" y="1295400"/>
            <a:ext cx="34297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</a:rPr>
              <a:t>Legend:</a:t>
            </a:r>
          </a:p>
          <a:p>
            <a:pPr algn="ctr"/>
            <a:endParaRPr lang="en-US" sz="160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i="0" dirty="0" smtClean="0">
                <a:solidFill>
                  <a:srgbClr val="000000"/>
                </a:solidFill>
              </a:rPr>
              <a:t>Small symbols</a:t>
            </a: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</a:rPr>
              <a:t>Black: Existing database with A&lt;1.6</a:t>
            </a:r>
          </a:p>
          <a:p>
            <a:pPr algn="ctr"/>
            <a:r>
              <a:rPr lang="en-US" sz="1600" i="0" dirty="0" smtClean="0">
                <a:solidFill>
                  <a:srgbClr val="00FFFF"/>
                </a:solidFill>
              </a:rPr>
              <a:t>Cyan</a:t>
            </a:r>
            <a:r>
              <a:rPr lang="en-US" sz="1600" b="0" i="0" dirty="0" smtClean="0">
                <a:solidFill>
                  <a:srgbClr val="000000"/>
                </a:solidFill>
              </a:rPr>
              <a:t>: Existing database with A&gt;1.6</a:t>
            </a:r>
          </a:p>
          <a:p>
            <a:pPr algn="ctr"/>
            <a:endParaRPr lang="en-US" sz="1600" b="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i="0" dirty="0" smtClean="0">
                <a:solidFill>
                  <a:srgbClr val="000000"/>
                </a:solidFill>
              </a:rPr>
              <a:t>Other Colors: NSTX-U Scenarios</a:t>
            </a:r>
            <a:endParaRPr lang="en-US" sz="1600" b="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</a:rPr>
              <a:t>Squares: 0.55 T high-</a:t>
            </a:r>
            <a:r>
              <a:rPr lang="en-US" sz="1600" b="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1600" b="0" i="0" baseline="-25000" dirty="0" smtClean="0">
                <a:solidFill>
                  <a:srgbClr val="000000"/>
                </a:solidFill>
              </a:rPr>
              <a:t>T</a:t>
            </a:r>
            <a:endParaRPr lang="en-US" sz="1600" b="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</a:rPr>
              <a:t>Triangles: 1.0 T Partial-Inductive</a:t>
            </a: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</a:rPr>
              <a:t>Diamonds: 1.0 T f</a:t>
            </a:r>
            <a:r>
              <a:rPr lang="en-US" sz="1600" b="0" i="0" baseline="-25000" dirty="0" smtClean="0">
                <a:solidFill>
                  <a:srgbClr val="000000"/>
                </a:solidFill>
              </a:rPr>
              <a:t>NI</a:t>
            </a:r>
            <a:r>
              <a:rPr lang="en-US" sz="1600" b="0" i="0" dirty="0" smtClean="0">
                <a:solidFill>
                  <a:srgbClr val="000000"/>
                </a:solidFill>
              </a:rPr>
              <a:t>~1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1-04-08 at 9.43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6326383" cy="6144260"/>
          </a:xfrm>
          <a:prstGeom prst="rect">
            <a:avLst/>
          </a:prstGeom>
        </p:spPr>
      </p:pic>
      <p:pic>
        <p:nvPicPr>
          <p:cNvPr id="8" name="Picture 7" descr="Screen shot 2011-04-08 at 10.33.51 PM.png"/>
          <p:cNvPicPr>
            <a:picLocks noChangeAspect="1"/>
          </p:cNvPicPr>
          <p:nvPr/>
        </p:nvPicPr>
        <p:blipFill>
          <a:blip r:embed="rId3"/>
          <a:srcRect b="3401"/>
          <a:stretch>
            <a:fillRect/>
          </a:stretch>
        </p:blipFill>
        <p:spPr>
          <a:xfrm>
            <a:off x="6473998" y="4343400"/>
            <a:ext cx="327960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66800"/>
            <a:ext cx="9639300" cy="2743200"/>
          </a:xfrm>
        </p:spPr>
        <p:txBody>
          <a:bodyPr/>
          <a:lstStyle/>
          <a:p>
            <a:r>
              <a:rPr lang="en-US" sz="2400" dirty="0" smtClean="0"/>
              <a:t>Free-Boundary TRANSP modeling of NSTX discharges.</a:t>
            </a:r>
          </a:p>
          <a:p>
            <a:r>
              <a:rPr lang="en-US" sz="2400" dirty="0" smtClean="0"/>
              <a:t>Equilibrium and stability analysis of NSTX-U Scenarios.</a:t>
            </a:r>
          </a:p>
          <a:p>
            <a:pPr lvl="1"/>
            <a:r>
              <a:rPr lang="en-US" sz="2000" dirty="0" smtClean="0"/>
              <a:t>Effect of outer gap on beam loss and NBCD profiles.</a:t>
            </a:r>
          </a:p>
          <a:p>
            <a:pPr lvl="1"/>
            <a:r>
              <a:rPr lang="en-US" sz="2000" dirty="0" smtClean="0"/>
              <a:t>Long-pulse,</a:t>
            </a:r>
            <a:r>
              <a:rPr lang="en-US" sz="2000" dirty="0" smtClean="0"/>
              <a:t> ~100% </a:t>
            </a:r>
            <a:r>
              <a:rPr lang="en-US" sz="2000" dirty="0" smtClean="0"/>
              <a:t>non-inductive, H~1.0</a:t>
            </a:r>
          </a:p>
          <a:p>
            <a:pPr lvl="2"/>
            <a:r>
              <a:rPr lang="en-US" sz="1600" dirty="0" smtClean="0"/>
              <a:t>Effect of D</a:t>
            </a:r>
            <a:r>
              <a:rPr lang="en-US" sz="1600" baseline="-25000" dirty="0" smtClean="0"/>
              <a:t>FI</a:t>
            </a:r>
            <a:r>
              <a:rPr lang="en-US" sz="1600" dirty="0" smtClean="0"/>
              <a:t>=</a:t>
            </a:r>
            <a:r>
              <a:rPr lang="en-US" sz="1600" dirty="0" smtClean="0"/>
              <a:t>1 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/s.</a:t>
            </a:r>
            <a:endParaRPr lang="en-US" sz="1600" dirty="0" smtClean="0"/>
          </a:p>
          <a:p>
            <a:pPr lvl="1"/>
            <a:r>
              <a:rPr lang="en-US" sz="2000" dirty="0" smtClean="0"/>
              <a:t>Highest stored energy scenarios</a:t>
            </a:r>
            <a:r>
              <a:rPr lang="en-US" sz="2000" dirty="0" smtClean="0"/>
              <a:t>.</a:t>
            </a:r>
          </a:p>
          <a:p>
            <a:pPr lvl="2"/>
            <a:r>
              <a:rPr lang="en-US" sz="1600" dirty="0" smtClean="0"/>
              <a:t>Including “sustained” (q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&gt;1) partial non-inductive cases.</a:t>
            </a:r>
            <a:endParaRPr lang="en-US" sz="1600" dirty="0" smtClean="0"/>
          </a:p>
          <a:p>
            <a:pPr lvl="1"/>
            <a:r>
              <a:rPr lang="en-US" sz="2000" dirty="0" smtClean="0"/>
              <a:t>Highest sustained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.</a:t>
            </a:r>
          </a:p>
          <a:p>
            <a:pPr lvl="2"/>
            <a:r>
              <a:rPr lang="en-US" sz="1600" dirty="0" smtClean="0"/>
              <a:t>Equivalently, highest I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=I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/aB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with q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&gt;1.</a:t>
            </a:r>
          </a:p>
          <a:p>
            <a:pPr lvl="2"/>
            <a:r>
              <a:rPr lang="en-US" sz="1600" dirty="0" smtClean="0"/>
              <a:t>Effect of D</a:t>
            </a:r>
            <a:r>
              <a:rPr lang="en-US" sz="1600" baseline="-25000" dirty="0" smtClean="0"/>
              <a:t>FI</a:t>
            </a:r>
            <a:r>
              <a:rPr lang="en-US" sz="1600" dirty="0" smtClean="0"/>
              <a:t>=1 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2400" dirty="0" smtClean="0"/>
              <a:t>Comparison of these scenarios to existing data.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083076"/>
            <a:ext cx="7378496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smtClean="0"/>
              <a:t>Important physics outside the scope of this modeling.</a:t>
            </a:r>
          </a:p>
          <a:p>
            <a:pPr>
              <a:buFont typeface="Arial"/>
              <a:buChar char="•"/>
            </a:pPr>
            <a:r>
              <a:rPr lang="en-US" sz="1800" b="0" i="0" dirty="0" smtClean="0"/>
              <a:t> The divertor and impurity control.</a:t>
            </a:r>
          </a:p>
          <a:p>
            <a:pPr>
              <a:buFont typeface="Arial"/>
              <a:buChar char="•"/>
            </a:pPr>
            <a:r>
              <a:rPr lang="en-US" sz="1800" b="0" i="0" dirty="0" smtClean="0"/>
              <a:t> Tearing (rotating or locked), kinetic stabilization of the RWM.</a:t>
            </a:r>
          </a:p>
          <a:p>
            <a:pPr>
              <a:buFont typeface="Arial"/>
              <a:buChar char="•"/>
            </a:pPr>
            <a:r>
              <a:rPr lang="en-US" sz="1800" b="0" i="0" dirty="0" smtClean="0"/>
              <a:t> Details (E, pitch angle dependence) of steady and/or impulsive non-classical fast ion physics.</a:t>
            </a:r>
          </a:p>
          <a:p>
            <a:pPr>
              <a:buFont typeface="Arial"/>
              <a:buChar char="•"/>
            </a:pPr>
            <a:r>
              <a:rPr lang="en-US" sz="1800" b="0" i="0" dirty="0" smtClean="0"/>
              <a:t> Pedestal physics and ELMs.</a:t>
            </a:r>
          </a:p>
          <a:p>
            <a:pPr>
              <a:buFont typeface="Arial"/>
              <a:buChar char="•"/>
            </a:pPr>
            <a:r>
              <a:rPr lang="en-US" sz="1800" b="0" i="0" dirty="0" smtClean="0"/>
              <a:t> The actual physics of electron transport.</a:t>
            </a:r>
          </a:p>
          <a:p>
            <a:pPr>
              <a:buFont typeface="Arial"/>
              <a:buChar char="•"/>
            </a:pPr>
            <a:r>
              <a:rPr lang="en-US" sz="1800" b="0" i="0" dirty="0" smtClean="0"/>
              <a:t> Much else…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Scenarios are a Small Change In Some Parameters…and a Big Change in Others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5047" y="1295400"/>
            <a:ext cx="34297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</a:rPr>
              <a:t>Legend:</a:t>
            </a:r>
          </a:p>
          <a:p>
            <a:pPr algn="ctr"/>
            <a:endParaRPr lang="en-US" sz="160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i="0" dirty="0" smtClean="0">
                <a:solidFill>
                  <a:srgbClr val="000000"/>
                </a:solidFill>
              </a:rPr>
              <a:t>Small symbols</a:t>
            </a: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</a:rPr>
              <a:t>Black: Existing database with A&lt;1.6</a:t>
            </a:r>
          </a:p>
          <a:p>
            <a:pPr algn="ctr"/>
            <a:r>
              <a:rPr lang="en-US" sz="1600" i="0" dirty="0" smtClean="0">
                <a:solidFill>
                  <a:srgbClr val="00FFFF"/>
                </a:solidFill>
              </a:rPr>
              <a:t>Cyan</a:t>
            </a:r>
            <a:r>
              <a:rPr lang="en-US" sz="1600" b="0" i="0" dirty="0" smtClean="0">
                <a:solidFill>
                  <a:srgbClr val="000000"/>
                </a:solidFill>
              </a:rPr>
              <a:t>: Existing database with A&gt;1.6</a:t>
            </a:r>
          </a:p>
          <a:p>
            <a:pPr algn="ctr"/>
            <a:endParaRPr lang="en-US" sz="1600" b="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i="0" dirty="0" smtClean="0">
                <a:solidFill>
                  <a:srgbClr val="000000"/>
                </a:solidFill>
              </a:rPr>
              <a:t>Other Colors: NSTX-U Scenarios</a:t>
            </a:r>
            <a:endParaRPr lang="en-US" sz="1600" b="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</a:rPr>
              <a:t>Squares: 0.55 T high-</a:t>
            </a:r>
            <a:r>
              <a:rPr lang="en-US" sz="1600" b="0" i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b</a:t>
            </a:r>
            <a:r>
              <a:rPr lang="en-US" sz="1600" b="0" i="0" baseline="-25000" dirty="0" smtClean="0">
                <a:solidFill>
                  <a:srgbClr val="000000"/>
                </a:solidFill>
              </a:rPr>
              <a:t>T</a:t>
            </a:r>
            <a:endParaRPr lang="en-US" sz="1600" b="0" i="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</a:rPr>
              <a:t>Triangles: 1.0 T Partial-Inductive</a:t>
            </a:r>
          </a:p>
          <a:p>
            <a:pPr algn="ctr"/>
            <a:r>
              <a:rPr lang="en-US" sz="1600" b="0" i="0" dirty="0" smtClean="0">
                <a:solidFill>
                  <a:srgbClr val="000000"/>
                </a:solidFill>
              </a:rPr>
              <a:t>Diamonds: 1.0 T f</a:t>
            </a:r>
            <a:r>
              <a:rPr lang="en-US" sz="1600" b="0" i="0" baseline="-25000" dirty="0" smtClean="0">
                <a:solidFill>
                  <a:srgbClr val="000000"/>
                </a:solidFill>
              </a:rPr>
              <a:t>NI</a:t>
            </a:r>
            <a:r>
              <a:rPr lang="en-US" sz="1600" b="0" i="0" dirty="0" smtClean="0">
                <a:solidFill>
                  <a:srgbClr val="000000"/>
                </a:solidFill>
              </a:rPr>
              <a:t>~1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shot 2011-04-08 at 10.32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2" y="4320405"/>
            <a:ext cx="6344138" cy="3100302"/>
          </a:xfrm>
          <a:prstGeom prst="rect">
            <a:avLst/>
          </a:prstGeom>
        </p:spPr>
      </p:pic>
      <p:pic>
        <p:nvPicPr>
          <p:cNvPr id="13" name="Picture 12" descr="Screen shot 2011-04-08 at 10.35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3038504" cy="3048000"/>
          </a:xfrm>
          <a:prstGeom prst="rect">
            <a:avLst/>
          </a:prstGeom>
        </p:spPr>
      </p:pic>
      <p:pic>
        <p:nvPicPr>
          <p:cNvPr id="14" name="Picture 13" descr="Screen shot 2011-04-08 at 10.44.3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219200"/>
            <a:ext cx="2895600" cy="28866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66800"/>
            <a:ext cx="9639300" cy="5613400"/>
          </a:xfrm>
        </p:spPr>
        <p:txBody>
          <a:bodyPr/>
          <a:lstStyle/>
          <a:p>
            <a:r>
              <a:rPr lang="en-US" sz="2000" dirty="0" smtClean="0"/>
              <a:t>Free-Boundary TRANSP simulations are working fine for NSTX and NSTX-U</a:t>
            </a:r>
            <a:r>
              <a:rPr lang="en-US" sz="2000" dirty="0" smtClean="0"/>
              <a:t>.</a:t>
            </a:r>
          </a:p>
          <a:p>
            <a:pPr lvl="1"/>
            <a:r>
              <a:rPr lang="en-US" sz="1500" dirty="0" smtClean="0"/>
              <a:t>But can be tricky…see R. Andre of S. Gerhardt before trying it.</a:t>
            </a:r>
            <a:endParaRPr lang="en-US" sz="1500" dirty="0" smtClean="0"/>
          </a:p>
          <a:p>
            <a:r>
              <a:rPr lang="en-US" sz="2000" dirty="0" smtClean="0"/>
              <a:t>10-15 cm outer gaps appear to be optimal with respect to off-axis NBCD and beam power loss.</a:t>
            </a:r>
          </a:p>
          <a:p>
            <a:r>
              <a:rPr lang="en-US" sz="2000" dirty="0" smtClean="0"/>
              <a:t>f</a:t>
            </a:r>
            <a:r>
              <a:rPr lang="en-US" sz="2000" baseline="-25000" dirty="0" smtClean="0"/>
              <a:t>NI</a:t>
            </a:r>
            <a:r>
              <a:rPr lang="en-US" sz="2000" dirty="0" smtClean="0"/>
              <a:t>=1 scenarios are available over a range of currents and beam powers.</a:t>
            </a:r>
          </a:p>
          <a:p>
            <a:r>
              <a:rPr lang="en-US" sz="2000" dirty="0" smtClean="0"/>
              <a:t>Stored energies up to 1.5 MJ may be possible.</a:t>
            </a:r>
          </a:p>
          <a:p>
            <a:r>
              <a:rPr lang="en-US" sz="2000" dirty="0" smtClean="0"/>
              <a:t>Sustained configurations with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~25</a:t>
            </a:r>
            <a:r>
              <a:rPr lang="en-US" sz="2000" dirty="0" smtClean="0"/>
              <a:t>% may be possible.</a:t>
            </a:r>
          </a:p>
          <a:p>
            <a:r>
              <a:rPr lang="en-US" sz="2000" dirty="0" smtClean="0"/>
              <a:t>Moderate levels of anomalous fast ion diffusion may be beneficial for some scenarios, irrelevant to others</a:t>
            </a:r>
            <a:r>
              <a:rPr lang="en-US" sz="2000" dirty="0" smtClean="0"/>
              <a:t>.</a:t>
            </a:r>
          </a:p>
          <a:p>
            <a:pPr lvl="1"/>
            <a:r>
              <a:rPr lang="en-US" sz="1500" dirty="0" smtClean="0"/>
              <a:t>Large levels of D</a:t>
            </a:r>
            <a:r>
              <a:rPr lang="en-US" sz="1500" baseline="-25000" dirty="0" smtClean="0"/>
              <a:t>FI</a:t>
            </a:r>
            <a:r>
              <a:rPr lang="en-US" sz="1500" dirty="0" smtClean="0"/>
              <a:t>, like for TAE avalanches, not simulated, but likely to matter a lot more.</a:t>
            </a:r>
            <a:endParaRPr lang="en-US" sz="1500" dirty="0" smtClean="0"/>
          </a:p>
          <a:p>
            <a:r>
              <a:rPr lang="en-US" sz="2000" dirty="0" smtClean="0"/>
              <a:t>Biggest extrapolation appears to be high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and higher-A</a:t>
            </a:r>
            <a:r>
              <a:rPr lang="en-US" sz="2000" dirty="0" smtClean="0"/>
              <a:t>.</a:t>
            </a:r>
          </a:p>
          <a:p>
            <a:pPr lvl="1"/>
            <a:r>
              <a:rPr lang="en-US" sz="1500" dirty="0" smtClean="0"/>
              <a:t>We will work on this as part of R11-2.</a:t>
            </a:r>
            <a:endParaRPr lang="en-US" sz="1500" dirty="0" smtClean="0"/>
          </a:p>
          <a:p>
            <a:endParaRPr lang="en-US" sz="2000" dirty="0" smtClean="0"/>
          </a:p>
          <a:p>
            <a:r>
              <a:rPr lang="en-US" sz="2000" dirty="0" smtClean="0"/>
              <a:t>Near term things to do:</a:t>
            </a:r>
            <a:endParaRPr lang="en-US" sz="2000" dirty="0" smtClean="0"/>
          </a:p>
          <a:p>
            <a:pPr lvl="1"/>
            <a:r>
              <a:rPr lang="en-US" sz="1500" dirty="0" smtClean="0"/>
              <a:t>Continue </a:t>
            </a:r>
            <a:r>
              <a:rPr lang="en-US" sz="1500" dirty="0" smtClean="0"/>
              <a:t>to look for elevated q</a:t>
            </a:r>
            <a:r>
              <a:rPr lang="en-US" sz="1500" baseline="-25000" dirty="0" smtClean="0"/>
              <a:t>min</a:t>
            </a:r>
            <a:r>
              <a:rPr lang="en-US" sz="1500" dirty="0" smtClean="0"/>
              <a:t> scenarios at high-</a:t>
            </a:r>
            <a:r>
              <a:rPr lang="en-US" sz="1500" dirty="0" smtClean="0">
                <a:latin typeface="Symbol" charset="2"/>
                <a:cs typeface="Symbol" charset="2"/>
              </a:rPr>
              <a:t>b</a:t>
            </a:r>
            <a:r>
              <a:rPr lang="en-US" sz="1500" baseline="-25000" dirty="0" smtClean="0"/>
              <a:t>T</a:t>
            </a:r>
            <a:r>
              <a:rPr lang="en-US" sz="1500" dirty="0" smtClean="0"/>
              <a:t>.</a:t>
            </a:r>
          </a:p>
          <a:p>
            <a:pPr lvl="1"/>
            <a:r>
              <a:rPr lang="en-US" sz="1500" dirty="0" smtClean="0"/>
              <a:t>Look for scenarios where the variation in NB sources results in the largest changes in the q-profile…these optimal for current profile control</a:t>
            </a:r>
            <a:r>
              <a:rPr lang="en-US" sz="1500" dirty="0" smtClean="0"/>
              <a:t>.</a:t>
            </a:r>
          </a:p>
          <a:p>
            <a:r>
              <a:rPr lang="en-US" sz="2000" dirty="0" smtClean="0"/>
              <a:t>Long term:</a:t>
            </a:r>
          </a:p>
          <a:p>
            <a:pPr lvl="1"/>
            <a:r>
              <a:rPr lang="en-US" sz="1500" dirty="0" smtClean="0"/>
              <a:t>Need a validated electron transport model.</a:t>
            </a:r>
          </a:p>
          <a:p>
            <a:pPr lvl="1"/>
            <a:endParaRPr lang="en-US" sz="1500" dirty="0" smtClean="0"/>
          </a:p>
          <a:p>
            <a:pPr lvl="1"/>
            <a:endParaRPr lang="en-US" sz="15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FF3300"/>
                </a:solidFill>
              </a:rPr>
              <a:t>Study of 100% Non-Inductive Scenarios in LSN Shape</a:t>
            </a:r>
            <a:endParaRPr lang="en-US" sz="40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LSN Shape Requires Excellent Confinement for f</a:t>
            </a:r>
            <a:r>
              <a:rPr lang="en-US" sz="2500" baseline="-25000" dirty="0" smtClean="0"/>
              <a:t>NI</a:t>
            </a:r>
            <a:r>
              <a:rPr lang="en-US" sz="2500" dirty="0" smtClean="0"/>
              <a:t>=1 @ 1 MA, and Stability May be a Problem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219200"/>
            <a:ext cx="6690360" cy="1437640"/>
          </a:xfrm>
        </p:spPr>
        <p:txBody>
          <a:bodyPr/>
          <a:lstStyle/>
          <a:p>
            <a:r>
              <a:rPr lang="en-US" dirty="0" smtClean="0"/>
              <a:t>LSN shape with 10 cm outer gap.</a:t>
            </a:r>
          </a:p>
          <a:p>
            <a:pPr lvl="1"/>
            <a:r>
              <a:rPr lang="en-US" dirty="0" smtClean="0"/>
              <a:t>Elongation is 2.5</a:t>
            </a:r>
          </a:p>
          <a:p>
            <a:pPr lvl="1"/>
            <a:r>
              <a:rPr lang="en-US" dirty="0" smtClean="0"/>
              <a:t>A=1.86 due to the larger inner gap.</a:t>
            </a:r>
          </a:p>
          <a:p>
            <a:r>
              <a:rPr lang="en-US" dirty="0" smtClean="0"/>
              <a:t>Might be typical of a shot with power on the LOBD.</a:t>
            </a:r>
            <a:endParaRPr lang="en-US" dirty="0"/>
          </a:p>
        </p:txBody>
      </p:sp>
      <p:pic>
        <p:nvPicPr>
          <p:cNvPr id="5" name="Picture 4" descr="Screen shot 2011-04-05 at 10.44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3361562" cy="3429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05600" y="1447800"/>
            <a:ext cx="3321329" cy="5867400"/>
            <a:chOff x="5562600" y="1295400"/>
            <a:chExt cx="3321329" cy="5867400"/>
          </a:xfrm>
        </p:grpSpPr>
        <p:pic>
          <p:nvPicPr>
            <p:cNvPr id="4" name="Picture 3" descr="Screen shot 2011-04-05 at 10.41.47 PM.png"/>
            <p:cNvPicPr>
              <a:picLocks noChangeAspect="1"/>
            </p:cNvPicPr>
            <p:nvPr/>
          </p:nvPicPr>
          <p:blipFill>
            <a:blip r:embed="rId3"/>
            <a:srcRect r="32820"/>
            <a:stretch>
              <a:fillRect/>
            </a:stretch>
          </p:blipFill>
          <p:spPr>
            <a:xfrm>
              <a:off x="5562600" y="1295400"/>
              <a:ext cx="2743200" cy="5867400"/>
            </a:xfrm>
            <a:prstGeom prst="rect">
              <a:avLst/>
            </a:prstGeom>
          </p:spPr>
        </p:pic>
        <p:pic>
          <p:nvPicPr>
            <p:cNvPr id="6" name="Picture 5" descr="Screen shot 2011-04-05 at 10.41.47 PM.png"/>
            <p:cNvPicPr>
              <a:picLocks noChangeAspect="1"/>
            </p:cNvPicPr>
            <p:nvPr/>
          </p:nvPicPr>
          <p:blipFill>
            <a:blip r:embed="rId3"/>
            <a:srcRect l="85842" b="9091"/>
            <a:stretch>
              <a:fillRect/>
            </a:stretch>
          </p:blipFill>
          <p:spPr>
            <a:xfrm>
              <a:off x="8305800" y="1295400"/>
              <a:ext cx="578129" cy="5334000"/>
            </a:xfrm>
            <a:prstGeom prst="rect">
              <a:avLst/>
            </a:prstGeom>
          </p:spPr>
        </p:pic>
      </p:grpSp>
      <p:pic>
        <p:nvPicPr>
          <p:cNvPr id="8" name="Picture 7" descr="Screen shot 2011-04-05 at 10.46.0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581400"/>
            <a:ext cx="3559725" cy="365169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Dropping Plasma Current and Source 2C Results in a Sustainable Scenario, if Confinement is Good.</a:t>
            </a:r>
            <a:endParaRPr lang="en-US" dirty="0"/>
          </a:p>
        </p:txBody>
      </p:sp>
      <p:pic>
        <p:nvPicPr>
          <p:cNvPr id="5" name="Picture 4" descr="Screen shot 2011-04-05 at 10.53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43000"/>
            <a:ext cx="3521890" cy="3581400"/>
          </a:xfrm>
          <a:prstGeom prst="rect">
            <a:avLst/>
          </a:prstGeom>
        </p:spPr>
      </p:pic>
      <p:pic>
        <p:nvPicPr>
          <p:cNvPr id="6" name="Picture 5" descr="Screen shot 2011-04-05 at 10.54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81400"/>
            <a:ext cx="3461365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9482" y="2209800"/>
            <a:ext cx="26964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/>
              <a:t>12 MW, 800 kA</a:t>
            </a:r>
          </a:p>
          <a:p>
            <a:pPr algn="ctr"/>
            <a:r>
              <a:rPr lang="en-US" b="0" i="0" dirty="0" smtClean="0"/>
              <a:t>6 Sources</a:t>
            </a:r>
          </a:p>
          <a:p>
            <a:pPr algn="ctr"/>
            <a:r>
              <a:rPr lang="en-US" b="0" i="0" dirty="0" smtClean="0"/>
              <a:t>R</a:t>
            </a:r>
            <a:r>
              <a:rPr lang="en-US" b="0" i="0" baseline="-25000" dirty="0" smtClean="0"/>
              <a:t>tan</a:t>
            </a:r>
            <a:r>
              <a:rPr lang="en-US" b="0" i="0" dirty="0" smtClean="0"/>
              <a:t>=[50,60,70,110,120,130]</a:t>
            </a:r>
          </a:p>
          <a:p>
            <a:pPr algn="ctr"/>
            <a:r>
              <a:rPr lang="en-US" b="0" i="0" dirty="0" smtClean="0"/>
              <a:t>Too much central NBCD drives down q</a:t>
            </a:r>
            <a:r>
              <a:rPr lang="en-US" b="0" i="0" baseline="-25000" dirty="0" smtClean="0"/>
              <a:t>0</a:t>
            </a:r>
            <a:r>
              <a:rPr lang="en-US" b="0" i="0" dirty="0" smtClean="0"/>
              <a:t>. </a:t>
            </a:r>
            <a:endParaRPr lang="en-US" b="0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343400"/>
            <a:ext cx="19937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/>
              <a:t>10 MW, 800 kA</a:t>
            </a:r>
          </a:p>
          <a:p>
            <a:pPr algn="ctr"/>
            <a:r>
              <a:rPr lang="en-US" b="0" i="0" dirty="0" smtClean="0"/>
              <a:t>5 Sources</a:t>
            </a:r>
          </a:p>
          <a:p>
            <a:pPr algn="ctr"/>
            <a:r>
              <a:rPr lang="en-US" b="0" i="0" dirty="0" smtClean="0"/>
              <a:t>R</a:t>
            </a:r>
            <a:r>
              <a:rPr lang="en-US" b="0" i="0" baseline="-25000" dirty="0" smtClean="0"/>
              <a:t>tan</a:t>
            </a:r>
            <a:r>
              <a:rPr lang="en-US" b="0" i="0" dirty="0" smtClean="0"/>
              <a:t>=[50,60,70, 120,130]</a:t>
            </a:r>
            <a:endParaRPr lang="en-US" b="0" i="0" dirty="0"/>
          </a:p>
        </p:txBody>
      </p:sp>
      <p:pic>
        <p:nvPicPr>
          <p:cNvPr id="11" name="Picture 10" descr="Screen shot 2011-04-05 at 11.00.4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142999"/>
            <a:ext cx="3652084" cy="3657601"/>
          </a:xfrm>
          <a:prstGeom prst="rect">
            <a:avLst/>
          </a:prstGeom>
        </p:spPr>
      </p:pic>
      <p:pic>
        <p:nvPicPr>
          <p:cNvPr id="12" name="Picture 11" descr="Screen shot 2011-04-05 at 11.01.3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591202"/>
            <a:ext cx="3429000" cy="3638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0040" y="15341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2059" marR="0" lvl="0" indent="-382059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of Free-Boundary TRANSP Simulation of </a:t>
            </a:r>
            <a:r>
              <a:rPr lang="en-US" sz="4000" kern="0" dirty="0" smtClean="0">
                <a:solidFill>
                  <a:srgbClr val="FF3300"/>
                </a:solidFill>
                <a:latin typeface="+mn-lt"/>
              </a:rPr>
              <a:t>an Existing Discharge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TRANSP+ISOLVER Computes Coil Currents to Best Match a Requested Boundary, Given P and q Profiles.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486400" cy="5613400"/>
          </a:xfrm>
        </p:spPr>
        <p:txBody>
          <a:bodyPr/>
          <a:lstStyle/>
          <a:p>
            <a:r>
              <a:rPr lang="en-US" sz="2000" dirty="0" smtClean="0"/>
              <a:t>ISOLVER inputs:</a:t>
            </a:r>
          </a:p>
          <a:p>
            <a:pPr lvl="1"/>
            <a:r>
              <a:rPr lang="en-US" sz="1800" dirty="0" smtClean="0"/>
              <a:t>Pressure profile: typically input thermal pressure + NUBEAM fast ion pressure.</a:t>
            </a:r>
          </a:p>
          <a:p>
            <a:pPr lvl="1"/>
            <a:r>
              <a:rPr lang="en-US" sz="1800" dirty="0" smtClean="0"/>
              <a:t>q profile: Either from input equilibrium, or from current diffusion calculation.</a:t>
            </a:r>
            <a:endParaRPr lang="en-US" sz="1800" dirty="0" smtClean="0"/>
          </a:p>
          <a:p>
            <a:pPr lvl="1"/>
            <a:r>
              <a:rPr lang="en-US" sz="1800" dirty="0" smtClean="0"/>
              <a:t>Requested b</a:t>
            </a:r>
            <a:r>
              <a:rPr lang="en-US" sz="1800" dirty="0" smtClean="0"/>
              <a:t>oundary shape (mds+ tree or a g-eqdsk file)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lvl="1"/>
            <a:r>
              <a:rPr lang="en-US" sz="1800" dirty="0" smtClean="0"/>
              <a:t>Which PF coils to use.</a:t>
            </a:r>
          </a:p>
          <a:p>
            <a:pPr lvl="1"/>
            <a:r>
              <a:rPr lang="en-US" sz="1800" dirty="0" smtClean="0"/>
              <a:t>Various name list options controlling</a:t>
            </a:r>
            <a:r>
              <a:rPr lang="en-US" sz="1800" dirty="0" smtClean="0"/>
              <a:t> the numerics </a:t>
            </a:r>
            <a:r>
              <a:rPr lang="en-US" sz="1800" dirty="0" smtClean="0"/>
              <a:t>of</a:t>
            </a:r>
            <a:r>
              <a:rPr lang="en-US" sz="1800" dirty="0" smtClean="0"/>
              <a:t> the calculation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ISOLVER outputs:</a:t>
            </a:r>
          </a:p>
          <a:p>
            <a:pPr lvl="1"/>
            <a:r>
              <a:rPr lang="en-US" sz="1800" dirty="0" smtClean="0"/>
              <a:t>Achieved </a:t>
            </a:r>
            <a:r>
              <a:rPr lang="en-US" sz="1800" dirty="0" smtClean="0"/>
              <a:t>boundary and </a:t>
            </a:r>
            <a:r>
              <a:rPr lang="en-US" sz="1800" dirty="0" smtClean="0">
                <a:latin typeface="Symbol" charset="2"/>
                <a:cs typeface="Symbol" charset="2"/>
              </a:rPr>
              <a:t>Y</a:t>
            </a:r>
            <a:r>
              <a:rPr lang="en-US" sz="1800" dirty="0" smtClean="0"/>
              <a:t>(R,Z)</a:t>
            </a:r>
            <a:endParaRPr lang="en-US" sz="1800" dirty="0" smtClean="0"/>
          </a:p>
          <a:p>
            <a:pPr lvl="1"/>
            <a:r>
              <a:rPr lang="en-US" sz="1800" dirty="0" smtClean="0"/>
              <a:t>Coil currents for that boundary.</a:t>
            </a:r>
          </a:p>
          <a:p>
            <a:r>
              <a:rPr lang="en-US" sz="2000" dirty="0" smtClean="0"/>
              <a:t>Other notes:</a:t>
            </a:r>
          </a:p>
          <a:p>
            <a:pPr lvl="1"/>
            <a:r>
              <a:rPr lang="en-US" sz="1800" dirty="0" smtClean="0"/>
              <a:t>No vessel currents in calculation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No “inductance” in the coils</a:t>
            </a:r>
            <a:endParaRPr lang="en-US" sz="1800" dirty="0" smtClean="0"/>
          </a:p>
          <a:p>
            <a:pPr lvl="1"/>
            <a:r>
              <a:rPr lang="en-US" sz="1800" dirty="0" smtClean="0"/>
              <a:t>Can be finicky on occasion, intolerant of rapid changes in the equilibrium</a:t>
            </a:r>
            <a:endParaRPr lang="en-US" dirty="0"/>
          </a:p>
        </p:txBody>
      </p:sp>
      <p:pic>
        <p:nvPicPr>
          <p:cNvPr id="4" name="Picture 3" descr="Screen shot 2011-03-12 at 11.53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891" y="1219200"/>
            <a:ext cx="4620509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220200" y="2971800"/>
            <a:ext cx="762000" cy="1447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03-12 at 11.59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303268"/>
            <a:ext cx="2362200" cy="2088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Can Achieve Good Matches for Coils That Strongly Impact the Plasma Shape</a:t>
            </a:r>
            <a:endParaRPr lang="en-US" dirty="0"/>
          </a:p>
        </p:txBody>
      </p:sp>
      <p:pic>
        <p:nvPicPr>
          <p:cNvPr id="4" name="Picture 3" descr="Screen shot 2011-03-12 at 11.55.4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065627"/>
            <a:ext cx="2971800" cy="3520441"/>
          </a:xfrm>
          <a:prstGeom prst="rect">
            <a:avLst/>
          </a:prstGeom>
        </p:spPr>
      </p:pic>
      <p:pic>
        <p:nvPicPr>
          <p:cNvPr id="7" name="Picture 6" descr="Screen shot 2011-03-12 at 11.56.06 PM.png"/>
          <p:cNvPicPr>
            <a:picLocks noChangeAspect="1"/>
          </p:cNvPicPr>
          <p:nvPr/>
        </p:nvPicPr>
        <p:blipFill>
          <a:blip r:embed="rId5"/>
          <a:srcRect l="4651"/>
          <a:stretch>
            <a:fillRect/>
          </a:stretch>
        </p:blipFill>
        <p:spPr>
          <a:xfrm>
            <a:off x="0" y="1066800"/>
            <a:ext cx="3124200" cy="3672463"/>
          </a:xfrm>
          <a:prstGeom prst="rect">
            <a:avLst/>
          </a:prstGeom>
        </p:spPr>
      </p:pic>
      <p:pic>
        <p:nvPicPr>
          <p:cNvPr id="8" name="Picture 7" descr="Screen shot 2011-03-12 at 11.58.35 PM.png"/>
          <p:cNvPicPr>
            <a:picLocks noChangeAspect="1"/>
          </p:cNvPicPr>
          <p:nvPr/>
        </p:nvPicPr>
        <p:blipFill>
          <a:blip r:embed="rId6"/>
          <a:srcRect l="3997"/>
          <a:stretch>
            <a:fillRect/>
          </a:stretch>
        </p:blipFill>
        <p:spPr>
          <a:xfrm>
            <a:off x="5638800" y="1142999"/>
            <a:ext cx="4419600" cy="6163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648200"/>
            <a:ext cx="3429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Early mismatch in axis radius due to differences in pressure profile.</a:t>
            </a:r>
          </a:p>
          <a:p>
            <a:pPr marL="230188"/>
            <a:r>
              <a:rPr lang="en-US" sz="1500" b="0" i="0" dirty="0" smtClean="0">
                <a:solidFill>
                  <a:schemeClr val="accent2"/>
                </a:solidFill>
              </a:rPr>
              <a:t>TRANSP more peaked than LRDFIT</a:t>
            </a:r>
            <a:endParaRPr lang="en-US" sz="1500" b="0" i="0" dirty="0" smtClean="0">
              <a:solidFill>
                <a:schemeClr val="tx1"/>
              </a:solidFill>
            </a:endParaRPr>
          </a:p>
          <a:p>
            <a:r>
              <a:rPr lang="en-US" sz="1600" b="0" i="0" dirty="0" smtClean="0">
                <a:solidFill>
                  <a:schemeClr val="tx1"/>
                </a:solidFill>
              </a:rPr>
              <a:t>Good agreement on ALL coils until t~0.3, when plasma is shifted down.</a:t>
            </a:r>
          </a:p>
          <a:p>
            <a:pPr marL="230188"/>
            <a:r>
              <a:rPr lang="en-US" sz="1500" b="0" i="0" dirty="0" smtClean="0">
                <a:solidFill>
                  <a:srgbClr val="3333CC"/>
                </a:solidFill>
              </a:rPr>
              <a:t>Upper divertor coils then are poorly constrained.</a:t>
            </a:r>
            <a:endParaRPr lang="en-US" sz="1500" b="0" i="0" dirty="0" smtClean="0">
              <a:solidFill>
                <a:schemeClr val="tx1"/>
              </a:solidFill>
            </a:endParaRPr>
          </a:p>
          <a:p>
            <a:r>
              <a:rPr lang="en-US" sz="1600" b="0" i="0" dirty="0" smtClean="0">
                <a:solidFill>
                  <a:schemeClr val="tx1"/>
                </a:solidFill>
              </a:rPr>
              <a:t>Similar levels of agreement found in other shots.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6248400"/>
            <a:ext cx="6423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PF-5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9220200" y="5486400"/>
            <a:ext cx="759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PF-3L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5486400"/>
            <a:ext cx="7812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PF-3U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9067800" y="4572000"/>
            <a:ext cx="759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PF-2L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4572000"/>
            <a:ext cx="7812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PF-2U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2438400"/>
            <a:ext cx="8882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PF-1aU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8991600" y="2438400"/>
            <a:ext cx="8668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PF-1aL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4641503"/>
            <a:ext cx="1905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ISOLVER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Black: LRDFIT and measured I</a:t>
            </a:r>
            <a:r>
              <a:rPr lang="en-US" baseline="-25000" dirty="0" smtClean="0">
                <a:solidFill>
                  <a:schemeClr val="tx1"/>
                </a:solidFill>
              </a:rPr>
              <a:t>coil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0040" y="15341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2059" marR="0" lvl="0" indent="-382059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 for NSTX-Upgrade Simulations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28600" y="1143000"/>
            <a:ext cx="9677400" cy="30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Navigate Through NSTX-Upgrade</a:t>
            </a:r>
            <a:br>
              <a:rPr lang="en-US" dirty="0" smtClean="0"/>
            </a:br>
            <a:r>
              <a:rPr lang="en-US" dirty="0" smtClean="0"/>
              <a:t> Configuration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2438400"/>
          </a:xfrm>
        </p:spPr>
        <p:txBody>
          <a:bodyPr/>
          <a:lstStyle/>
          <a:p>
            <a:pPr algn="ctr">
              <a:buNone/>
            </a:pPr>
            <a:r>
              <a:rPr lang="en-US" sz="1800" b="1" i="1" dirty="0" smtClean="0">
                <a:solidFill>
                  <a:schemeClr val="accent2"/>
                </a:solidFill>
              </a:rPr>
              <a:t>Inputs</a:t>
            </a:r>
          </a:p>
          <a:p>
            <a:r>
              <a:rPr lang="en-US" sz="1800" b="1" dirty="0" smtClean="0"/>
              <a:t>I</a:t>
            </a:r>
            <a:r>
              <a:rPr lang="en-US" sz="1800" b="1" baseline="-25000" dirty="0" smtClean="0"/>
              <a:t>P</a:t>
            </a:r>
            <a:r>
              <a:rPr lang="en-US" sz="1800" b="1" dirty="0" smtClean="0"/>
              <a:t> &amp; B</a:t>
            </a:r>
            <a:r>
              <a:rPr lang="en-US" sz="1800" b="1" baseline="-25000" dirty="0" smtClean="0"/>
              <a:t>T</a:t>
            </a:r>
            <a:endParaRPr lang="en-US" sz="1800" b="1" dirty="0" smtClean="0"/>
          </a:p>
          <a:p>
            <a:r>
              <a:rPr lang="en-US" sz="1800" b="1" dirty="0" smtClean="0"/>
              <a:t>Thermal density and temperature profiles.</a:t>
            </a:r>
          </a:p>
          <a:p>
            <a:pPr lvl="1"/>
            <a:r>
              <a:rPr lang="en-US" sz="1600" b="1" dirty="0" smtClean="0"/>
              <a:t>These map to H</a:t>
            </a:r>
            <a:r>
              <a:rPr lang="en-US" sz="1600" b="1" baseline="-25000" dirty="0" smtClean="0"/>
              <a:t>98</a:t>
            </a:r>
            <a:r>
              <a:rPr lang="en-US" sz="1600" b="1" dirty="0" smtClean="0"/>
              <a:t>, f</a:t>
            </a:r>
            <a:r>
              <a:rPr lang="en-US" sz="1600" b="1" baseline="-25000" dirty="0" smtClean="0"/>
              <a:t>GW</a:t>
            </a:r>
            <a:endParaRPr lang="en-US" sz="1600" b="1" dirty="0" smtClean="0"/>
          </a:p>
          <a:p>
            <a:r>
              <a:rPr lang="en-US" sz="1800" b="1" dirty="0" smtClean="0"/>
              <a:t>Requested plasma boundary shape.</a:t>
            </a:r>
          </a:p>
          <a:p>
            <a:r>
              <a:rPr lang="en-US" sz="1800" b="1" dirty="0" smtClean="0"/>
              <a:t>Z</a:t>
            </a:r>
            <a:r>
              <a:rPr lang="en-US" sz="1800" b="1" baseline="-25000" dirty="0" smtClean="0"/>
              <a:t>eff</a:t>
            </a:r>
            <a:r>
              <a:rPr lang="en-US" sz="1800" b="1" dirty="0" smtClean="0"/>
              <a:t>, D</a:t>
            </a:r>
            <a:r>
              <a:rPr lang="en-US" sz="1800" b="1" baseline="-25000" dirty="0" smtClean="0"/>
              <a:t>FI</a:t>
            </a:r>
            <a:endParaRPr lang="en-US" sz="1800" b="1" dirty="0" smtClean="0"/>
          </a:p>
          <a:p>
            <a:r>
              <a:rPr lang="en-US" sz="1800" b="1" dirty="0" smtClean="0"/>
              <a:t>Beam R</a:t>
            </a:r>
            <a:r>
              <a:rPr lang="en-US" sz="1800" b="1" baseline="-25000" dirty="0" smtClean="0"/>
              <a:t>tan</a:t>
            </a:r>
            <a:r>
              <a:rPr lang="en-US" sz="1800" b="1" dirty="0" smtClean="0"/>
              <a:t>, voltages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0922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2059" indent="-382059" algn="ctr" eaLnBrk="0" hangingPunct="0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Outputs</a:t>
            </a:r>
            <a:endParaRPr lang="en-US" sz="1800" b="0" i="0" kern="0" dirty="0" smtClean="0">
              <a:solidFill>
                <a:schemeClr val="tx1"/>
              </a:solidFill>
              <a:latin typeface="+mn-lt"/>
            </a:endParaRP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i="0" kern="0" dirty="0" smtClean="0">
                <a:solidFill>
                  <a:schemeClr val="tx1"/>
                </a:solidFill>
                <a:latin typeface="+mn-lt"/>
              </a:rPr>
              <a:t>Equilibrium properties.</a:t>
            </a:r>
          </a:p>
          <a:p>
            <a:pPr marL="891471" lvl="1" indent="-382059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600" i="0" kern="0" dirty="0" smtClean="0">
                <a:solidFill>
                  <a:schemeClr val="accent2"/>
                </a:solidFill>
                <a:latin typeface="+mn-lt"/>
              </a:rPr>
              <a:t>Bootstrap fraction.</a:t>
            </a:r>
          </a:p>
          <a:p>
            <a:pPr marL="891471" lvl="1" indent="-382059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NBCD fraction.</a:t>
            </a:r>
          </a:p>
          <a:p>
            <a:pPr marL="891471" lvl="1" indent="-382059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600" i="0" kern="0" dirty="0" smtClean="0">
                <a:solidFill>
                  <a:schemeClr val="accent2"/>
                </a:solidFill>
                <a:latin typeface="+mn-lt"/>
              </a:rPr>
              <a:t>Achieved shape &amp; required coil currents</a:t>
            </a: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properties</a:t>
            </a:r>
          </a:p>
          <a:p>
            <a:pPr marL="891471" lvl="1" indent="-382059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600" i="0" kern="0" dirty="0" smtClean="0">
                <a:solidFill>
                  <a:srgbClr val="3333CC"/>
                </a:solidFill>
              </a:rPr>
              <a:t>q</a:t>
            </a:r>
            <a:r>
              <a:rPr lang="en-US" sz="1600" i="0" kern="0" baseline="-25000" dirty="0" smtClean="0">
                <a:solidFill>
                  <a:srgbClr val="3333CC"/>
                </a:solidFill>
              </a:rPr>
              <a:t>min</a:t>
            </a:r>
            <a:r>
              <a:rPr lang="en-US" sz="1600" i="0" kern="0" dirty="0" smtClean="0">
                <a:solidFill>
                  <a:srgbClr val="3333CC"/>
                </a:solidFill>
              </a:rPr>
              <a:t>, q</a:t>
            </a:r>
            <a:r>
              <a:rPr lang="en-US" sz="1600" i="0" kern="0" baseline="-25000" dirty="0" smtClean="0">
                <a:solidFill>
                  <a:srgbClr val="3333CC"/>
                </a:solidFill>
              </a:rPr>
              <a:t>0</a:t>
            </a:r>
            <a:endParaRPr lang="en-US" sz="1600" i="0" kern="0" dirty="0" smtClean="0">
              <a:solidFill>
                <a:srgbClr val="3333CC"/>
              </a:solidFill>
            </a:endParaRPr>
          </a:p>
          <a:p>
            <a:pPr marL="891471" lvl="1" indent="-382059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600" i="0" kern="0" dirty="0" smtClean="0">
                <a:solidFill>
                  <a:srgbClr val="3333CC"/>
                </a:solidFill>
                <a:latin typeface="+mn-lt"/>
              </a:rPr>
              <a:t>F</a:t>
            </a:r>
            <a:r>
              <a:rPr lang="en-US" sz="1600" i="0" kern="0" baseline="-25000" dirty="0" smtClean="0">
                <a:solidFill>
                  <a:srgbClr val="3333CC"/>
                </a:solidFill>
                <a:latin typeface="+mn-lt"/>
              </a:rPr>
              <a:t>P</a:t>
            </a:r>
            <a:r>
              <a:rPr lang="en-US" sz="1600" i="0" kern="0" dirty="0" smtClean="0">
                <a:solidFill>
                  <a:srgbClr val="3333CC"/>
                </a:solidFill>
                <a:latin typeface="+mn-lt"/>
              </a:rPr>
              <a:t>, l</a:t>
            </a:r>
            <a:r>
              <a:rPr lang="en-US" sz="1600" i="0" kern="0" baseline="-25000" dirty="0" smtClean="0">
                <a:solidFill>
                  <a:srgbClr val="3333CC"/>
                </a:solidFill>
                <a:latin typeface="+mn-lt"/>
              </a:rPr>
              <a:t>i</a:t>
            </a:r>
            <a:r>
              <a:rPr lang="en-US" sz="1600" i="0" kern="0" dirty="0" smtClean="0">
                <a:solidFill>
                  <a:srgbClr val="3333CC"/>
                </a:solidFill>
                <a:latin typeface="+mn-lt"/>
              </a:rPr>
              <a:t>,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b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endParaRPr kumimoji="0" lang="en-US" sz="1600" i="0" u="none" strike="noStrike" kern="0" cap="none" spc="0" normalizeH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1471" lvl="1" indent="-382059" eaLnBrk="0" hangingPunct="0">
              <a:spcBef>
                <a:spcPct val="20000"/>
              </a:spcBef>
              <a:buFont typeface="Lucida Grande"/>
              <a:buChar char="-"/>
              <a:defRPr/>
            </a:pPr>
            <a:r>
              <a:rPr lang="en-US" sz="1600" i="0" kern="0" baseline="0" dirty="0" smtClean="0">
                <a:solidFill>
                  <a:srgbClr val="3333CC"/>
                </a:solidFill>
                <a:latin typeface="Symbol" charset="2"/>
                <a:cs typeface="Symbol" charset="2"/>
              </a:rPr>
              <a:t>d</a:t>
            </a:r>
            <a:r>
              <a:rPr lang="en-US" sz="1600" i="0" kern="0" baseline="0" dirty="0" smtClean="0">
                <a:solidFill>
                  <a:srgbClr val="3333CC"/>
                </a:solidFill>
                <a:latin typeface="+mn-lt"/>
              </a:rPr>
              <a:t>W</a:t>
            </a:r>
            <a:r>
              <a:rPr lang="en-US" sz="1600" i="0" kern="0" baseline="-25000" dirty="0" smtClean="0">
                <a:solidFill>
                  <a:srgbClr val="3333CC"/>
                </a:solidFill>
                <a:latin typeface="+mn-lt"/>
              </a:rPr>
              <a:t>no-wall</a:t>
            </a:r>
            <a:r>
              <a:rPr lang="en-US" sz="1600" i="0" kern="0" dirty="0" smtClean="0">
                <a:solidFill>
                  <a:srgbClr val="3333CC"/>
                </a:solidFill>
                <a:latin typeface="+mn-lt"/>
              </a:rPr>
              <a:t>, </a:t>
            </a:r>
            <a:r>
              <a:rPr lang="en-US" sz="1600" i="0" kern="0" dirty="0" smtClean="0">
                <a:solidFill>
                  <a:srgbClr val="3333CC"/>
                </a:solidFill>
                <a:latin typeface="Symbol" charset="2"/>
                <a:cs typeface="Symbol" charset="2"/>
              </a:rPr>
              <a:t>d</a:t>
            </a:r>
            <a:r>
              <a:rPr lang="en-US" sz="1600" i="0" kern="0" dirty="0" smtClean="0">
                <a:solidFill>
                  <a:srgbClr val="3333CC"/>
                </a:solidFill>
              </a:rPr>
              <a:t>W</a:t>
            </a:r>
            <a:r>
              <a:rPr lang="en-US" sz="1600" i="0" kern="0" baseline="-25000" dirty="0" smtClean="0">
                <a:solidFill>
                  <a:srgbClr val="3333CC"/>
                </a:solidFill>
              </a:rPr>
              <a:t>with-wall</a:t>
            </a:r>
            <a:r>
              <a:rPr lang="en-US" sz="1600" i="0" kern="0" dirty="0" smtClean="0">
                <a:solidFill>
                  <a:srgbClr val="3333CC"/>
                </a:solidFill>
              </a:rPr>
              <a:t>, </a:t>
            </a:r>
          </a:p>
          <a:p>
            <a:pPr marL="891471" lvl="1" indent="-382059" eaLnBrk="0" hangingPunct="0">
              <a:spcBef>
                <a:spcPct val="20000"/>
              </a:spcBef>
              <a:defRPr/>
            </a:pPr>
            <a:r>
              <a:rPr lang="en-US" sz="1600" i="0" kern="0" dirty="0" smtClean="0">
                <a:solidFill>
                  <a:srgbClr val="3333CC"/>
                </a:solidFill>
                <a:latin typeface="+mn-lt"/>
              </a:rPr>
              <a:t> 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38400" y="41910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a configuration:</a:t>
            </a:r>
          </a:p>
          <a:p>
            <a:pPr marL="827795" marR="0" lvl="1" indent="-3183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, B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,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Z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eff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, D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FI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, Beam voltages and geometry, current and field, boundary shape, multiplier on neoclassical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charset="2"/>
                <a:cs typeface="Symbol" charset="2"/>
              </a:rPr>
              <a:t>c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i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, T</a:t>
            </a:r>
            <a:r>
              <a:rPr lang="en-US" sz="1600" b="0" i="0" kern="0" baseline="-25000" dirty="0" smtClean="0">
                <a:solidFill>
                  <a:schemeClr val="accent2"/>
                </a:solidFill>
                <a:latin typeface="+mn-lt"/>
              </a:rPr>
              <a:t>e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 and n</a:t>
            </a:r>
            <a:r>
              <a:rPr lang="en-US" sz="1600" b="0" i="0" kern="0" baseline="-25000" dirty="0" smtClean="0">
                <a:solidFill>
                  <a:schemeClr val="accent2"/>
                </a:solidFill>
                <a:latin typeface="+mn-lt"/>
              </a:rPr>
              <a:t>e</a:t>
            </a:r>
            <a:r>
              <a:rPr lang="en-US" sz="1600" b="0" i="0" kern="0" dirty="0" smtClean="0">
                <a:solidFill>
                  <a:schemeClr val="accent2"/>
                </a:solidFill>
                <a:latin typeface="+mn-lt"/>
              </a:rPr>
              <a:t> profile shapes.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neoclassical theory to predict the ion temperature.</a:t>
            </a: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a series of free-boundary TRANSP runs, scan input electron density and temperature profile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magnitudes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27795" marR="0" lvl="1" indent="-3183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Amounts to a scan in f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GW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and H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98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 resulting equilibrium through CHEASE.</a:t>
            </a:r>
          </a:p>
          <a:p>
            <a:pPr marL="827795" marR="0" lvl="1" indent="-31838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Refine for small G.-S. error.</a:t>
            </a: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CHEASE equilibrium to compute n=1 &amp; 2 stability with DCON.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Chosen Methodology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b="1" i="1" dirty="0" smtClean="0">
                <a:solidFill>
                  <a:srgbClr val="FF3300"/>
                </a:solidFill>
              </a:rPr>
              <a:t>Effect of Outer Gap on Scenarios</a:t>
            </a:r>
            <a:endParaRPr lang="en-US" sz="40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81236</TotalTime>
  <Words>2497</Words>
  <Application>Microsoft Macintosh PowerPoint</Application>
  <PresentationFormat>Custom</PresentationFormat>
  <Paragraphs>421</Paragraphs>
  <Slides>34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Blank Presentation</vt:lpstr>
      <vt:lpstr>Microsoft Equation</vt:lpstr>
      <vt:lpstr>Slide 1</vt:lpstr>
      <vt:lpstr>Goals of This Study</vt:lpstr>
      <vt:lpstr>Outline</vt:lpstr>
      <vt:lpstr>Slide 4</vt:lpstr>
      <vt:lpstr>TRANSP+ISOLVER Computes Coil Currents to Best Match a Requested Boundary, Given P and q Profiles.</vt:lpstr>
      <vt:lpstr>Code Can Achieve Good Matches for Coils That Strongly Impact the Plasma Shape</vt:lpstr>
      <vt:lpstr>Slide 7</vt:lpstr>
      <vt:lpstr>How To Navigate Through NSTX-Upgrade  Configuration Space?</vt:lpstr>
      <vt:lpstr>Slide 9</vt:lpstr>
      <vt:lpstr>Outer Gap Plays a Key Role in Determining NBCD Profile  (&amp; Beam Power Losses)</vt:lpstr>
      <vt:lpstr>~10-15 cm Outer Gap Appears Desirable For  “Sustained” Scenarios</vt:lpstr>
      <vt:lpstr>~10-15 cm Outer Gap Appears Desirable For  “Sustained” Scenarios</vt:lpstr>
      <vt:lpstr>Slide 13</vt:lpstr>
      <vt:lpstr>Vessel-Filling Plasmas at 1.0 MA Can Be Fully Non-Inductive With Modest Confinement Multipliers</vt:lpstr>
      <vt:lpstr>Significant Changes in Profiles Over  This Parameter Range</vt:lpstr>
      <vt:lpstr>Stability Properties May Render This Scenario Problematic</vt:lpstr>
      <vt:lpstr>15 cm Outer Gap Case Has Better Properties</vt:lpstr>
      <vt:lpstr>Invoking Anomalous Fast Ion Diffusivity Helps Elevate qmin and Reduce FP in 10 cm Outer Gap Case</vt:lpstr>
      <vt:lpstr>Elevated qmin and Reduced FP with DFI=1 Improves the  Ideal Stability (but required higher H98 at low fGW)</vt:lpstr>
      <vt:lpstr>Changing Beam Voltage Raises or Lowers The Non-Inductive Current Level</vt:lpstr>
      <vt:lpstr>Slide 21</vt:lpstr>
      <vt:lpstr>Plasmas With up to 1.5 MJ (or more) May Be “Transiently” Possible</vt:lpstr>
      <vt:lpstr>Should be Possible to Sustain Configurations with ~1000 kJ with H98~1.</vt:lpstr>
      <vt:lpstr>Slide 24</vt:lpstr>
      <vt:lpstr>Limit Operating Space with bt~25% is Possible?</vt:lpstr>
      <vt:lpstr>Sustained Scenarios With bT~25% @ BT=0.55 T  Appear Feasible</vt:lpstr>
      <vt:lpstr>Additional Fast Ion Diffusion (DFI=1m2/s) Has Little Impact on the Scenario</vt:lpstr>
      <vt:lpstr>Slide 28</vt:lpstr>
      <vt:lpstr>Identified Scenarios are a Small Change In Some Parameters…                                               </vt:lpstr>
      <vt:lpstr>Identified Scenarios are a Small Change In Some Parameters…and a Big Change in Others</vt:lpstr>
      <vt:lpstr>Summary</vt:lpstr>
      <vt:lpstr>Slide 32</vt:lpstr>
      <vt:lpstr>LSN Shape Requires Excellent Confinement for fNI=1 @ 1 MA, and Stability May be a Problem</vt:lpstr>
      <vt:lpstr>Dropping Plasma Current and Source 2C Results in a Sustainable Scenario, if Confinement is Good.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12398</cp:revision>
  <cp:lastPrinted>2011-04-09T03:03:38Z</cp:lastPrinted>
  <dcterms:created xsi:type="dcterms:W3CDTF">2011-04-10T20:52:37Z</dcterms:created>
  <dcterms:modified xsi:type="dcterms:W3CDTF">2011-04-11T14:56:42Z</dcterms:modified>
</cp:coreProperties>
</file>