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66" r:id="rId2"/>
  </p:sldMasterIdLst>
  <p:notesMasterIdLst>
    <p:notesMasterId r:id="rId7"/>
  </p:notesMasterIdLst>
  <p:handoutMasterIdLst>
    <p:handoutMasterId r:id="rId8"/>
  </p:handoutMasterIdLst>
  <p:sldIdLst>
    <p:sldId id="1525" r:id="rId3"/>
    <p:sldId id="1527" r:id="rId4"/>
    <p:sldId id="1528" r:id="rId5"/>
    <p:sldId id="1529" r:id="rId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(Jack) Berkery" initials="JW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CC"/>
    <a:srgbClr val="0000FF"/>
    <a:srgbClr val="9900FF"/>
    <a:srgbClr val="FFFF99"/>
    <a:srgbClr val="CC00FF"/>
    <a:srgbClr val="9966FF"/>
    <a:srgbClr val="009900"/>
    <a:srgbClr val="9999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08" autoAdjust="0"/>
    <p:restoredTop sz="94359" autoAdjust="0"/>
  </p:normalViewPr>
  <p:slideViewPr>
    <p:cSldViewPr>
      <p:cViewPr varScale="1">
        <p:scale>
          <a:sx n="89" d="100"/>
          <a:sy n="89" d="100"/>
        </p:scale>
        <p:origin x="-401" y="-85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420" y="-11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49" tIns="46175" rIns="92349" bIns="46175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49" tIns="46175" rIns="92349" bIns="46175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49" tIns="46175" rIns="92349" bIns="46175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49" tIns="46175" rIns="92349" bIns="46175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F97EDBF-DAB4-477E-BB15-03AAFAEDCC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00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13250"/>
            <a:ext cx="5102225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8" tIns="45704" rIns="91408" bIns="4570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503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8" tIns="45704" rIns="91408" bIns="4570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8D3C0642-66A5-4F41-8DBE-5CDCF08105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22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DEDD4D-D602-4DBD-8A49-57E0433C7F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81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E268DE-F9DE-4BB0-9822-7C866F432C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8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875"/>
            <a:ext cx="2286000" cy="615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875"/>
            <a:ext cx="6705600" cy="6156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612BD5-B59C-4A72-9882-AA8D91E0FC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37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815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7719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82000" y="6653213"/>
            <a:ext cx="762000" cy="152400"/>
          </a:xfrm>
        </p:spPr>
        <p:txBody>
          <a:bodyPr/>
          <a:lstStyle>
            <a:lvl1pPr>
              <a:defRPr/>
            </a:lvl1pPr>
          </a:lstStyle>
          <a:p>
            <a:fld id="{8A9B8F08-319A-4FE7-81C7-0E6B539688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43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815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3053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71900"/>
            <a:ext cx="43053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382000" y="6653213"/>
            <a:ext cx="762000" cy="152400"/>
          </a:xfrm>
        </p:spPr>
        <p:txBody>
          <a:bodyPr/>
          <a:lstStyle>
            <a:lvl1pPr>
              <a:defRPr/>
            </a:lvl1pPr>
          </a:lstStyle>
          <a:p>
            <a:fld id="{F138CB2E-AE9E-455C-8930-00BEF7A853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29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C34D4A-1CD7-4338-BAFE-1380003A7449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913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EC5A36-D8B3-4598-A389-D6CAC395108F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968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9F9D6E-7BAE-4E1A-B51C-2FD40C0009AE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50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9BF812-0681-4E22-9A31-8F7B4212A5F5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889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6227416-1060-4AD2-9225-A60F88BA1F48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9325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A3CF97-474F-4E54-8090-61F247835726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6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A2EA7F-753D-4976-AAD9-A874C223FB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28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8215BD-4556-4662-9552-B7E9533F2A9E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3823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5E8052-9FD0-42AE-90B4-094CEE075E8F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9722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D9AF4F-56E1-4F64-A4F7-D76BE053CA0A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5503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18ECC5-426E-49F6-A4C2-C6C9C9CF3422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6748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875"/>
            <a:ext cx="2286000" cy="615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875"/>
            <a:ext cx="6705600" cy="6156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B2E573-9FDC-4AEE-8DEB-BF355C7AA6C0}" type="slidenum">
              <a:rPr lang="en-US">
                <a:solidFill>
                  <a:srgbClr val="3333CC"/>
                </a:solidFill>
              </a:rPr>
              <a:pPr/>
              <a:t>‹#›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98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A29946-E93E-4561-ACF4-50D0DCF85B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26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46D6A9-7713-4D0A-8399-80CBA23071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1D10B2-EA4A-4C0B-8A79-5769C68D19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0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97B360-2D0A-4F83-B415-25036F2332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5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0A6D15-21D9-434B-9D2C-F123A4756A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00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1BEB0E-CFDA-43FF-AE88-89C41A04A2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12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E5B059-DCCC-40BA-ADCF-689BAA2E89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6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905352" name="Picture 13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535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15875"/>
            <a:ext cx="91440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8F8F8">
                        <a:alpha val="30000"/>
                      </a:srgbClr>
                    </a:gs>
                    <a:gs pos="100000">
                      <a:srgbClr val="F8F8F8">
                        <a:gamma/>
                        <a:shade val="80784"/>
                        <a:invGamma/>
                        <a:alpha val="86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905421" name="Group 205"/>
          <p:cNvGrpSpPr>
            <a:grpSpLocks/>
          </p:cNvGrpSpPr>
          <p:nvPr/>
        </p:nvGrpSpPr>
        <p:grpSpPr bwMode="auto">
          <a:xfrm>
            <a:off x="0" y="6578600"/>
            <a:ext cx="9144000" cy="279400"/>
            <a:chOff x="0" y="4144"/>
            <a:chExt cx="5760" cy="176"/>
          </a:xfrm>
        </p:grpSpPr>
        <p:pic>
          <p:nvPicPr>
            <p:cNvPr id="905410" name="Picture 194"/>
            <p:cNvPicPr>
              <a:picLocks noChangeAspect="1" noChangeArrowheads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44"/>
              <a:ext cx="5760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5415" name="Text Box 199"/>
            <p:cNvSpPr txBox="1">
              <a:spLocks noChangeArrowheads="1"/>
            </p:cNvSpPr>
            <p:nvPr userDrawn="1"/>
          </p:nvSpPr>
          <p:spPr bwMode="auto">
            <a:xfrm>
              <a:off x="172" y="4180"/>
              <a:ext cx="340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20700" indent="-2286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62063" indent="-23336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00200"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0574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146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9718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290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None/>
              </a:pPr>
              <a:r>
                <a:rPr lang="en-US" sz="1200" i="1">
                  <a:solidFill>
                    <a:srgbClr val="171FC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elvetica" pitchFamily="34" charset="0"/>
                </a:rPr>
                <a:t>NSTX</a:t>
              </a:r>
            </a:p>
          </p:txBody>
        </p:sp>
      </p:grpSp>
      <p:sp>
        <p:nvSpPr>
          <p:cNvPr id="905422" name="Rectangle 206"/>
          <p:cNvSpPr>
            <a:spLocks noChangeArrowheads="1"/>
          </p:cNvSpPr>
          <p:nvPr/>
        </p:nvSpPr>
        <p:spPr bwMode="auto">
          <a:xfrm>
            <a:off x="1143000" y="6580188"/>
            <a:ext cx="6934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900" b="1" dirty="0">
                <a:solidFill>
                  <a:schemeClr val="accent2"/>
                </a:solidFill>
                <a:latin typeface="Arial" pitchFamily="34" charset="0"/>
              </a:rPr>
              <a:t>NSTX PAC meeting </a:t>
            </a:r>
            <a:r>
              <a:rPr lang="en-US" sz="900" b="1" dirty="0" smtClean="0">
                <a:solidFill>
                  <a:schemeClr val="accent2"/>
                </a:solidFill>
                <a:latin typeface="Arial" pitchFamily="34" charset="0"/>
              </a:rPr>
              <a:t>2012: </a:t>
            </a:r>
            <a:r>
              <a:rPr lang="en-US" sz="900" b="1" dirty="0" err="1" smtClean="0">
                <a:solidFill>
                  <a:schemeClr val="accent2"/>
                </a:solidFill>
                <a:latin typeface="Arial" pitchFamily="34" charset="0"/>
              </a:rPr>
              <a:t>Macrostability</a:t>
            </a:r>
            <a:r>
              <a:rPr lang="en-US" sz="900" b="1" dirty="0" smtClean="0">
                <a:solidFill>
                  <a:schemeClr val="accent2"/>
                </a:solidFill>
                <a:latin typeface="Arial" pitchFamily="34" charset="0"/>
              </a:rPr>
              <a:t> TSG - Slides for J.K Park( S.A</a:t>
            </a:r>
            <a:r>
              <a:rPr lang="en-US" sz="900" b="1" dirty="0">
                <a:solidFill>
                  <a:schemeClr val="accent2"/>
                </a:solidFill>
                <a:latin typeface="Arial" pitchFamily="34" charset="0"/>
              </a:rPr>
              <a:t>. </a:t>
            </a:r>
            <a:r>
              <a:rPr lang="en-US" sz="900" b="1" dirty="0" smtClean="0">
                <a:solidFill>
                  <a:schemeClr val="accent2"/>
                </a:solidFill>
                <a:latin typeface="Arial" pitchFamily="34" charset="0"/>
              </a:rPr>
              <a:t>Sabbagh, J.W. Berkery)</a:t>
            </a:r>
            <a:endParaRPr lang="en-US" sz="900" b="1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905423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53213"/>
            <a:ext cx="76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b="1">
                <a:solidFill>
                  <a:schemeClr val="accent2"/>
                </a:solidFill>
                <a:latin typeface="+mn-lt"/>
                <a:ea typeface="ＭＳ Ｐゴシック" pitchFamily="34" charset="-128"/>
              </a:defRPr>
            </a:lvl1pPr>
          </a:lstStyle>
          <a:p>
            <a:fld id="{20D2CDAB-B451-45D4-BC77-2412938997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05424" name="Rectangle 208"/>
          <p:cNvSpPr>
            <a:spLocks noChangeArrowheads="1"/>
          </p:cNvSpPr>
          <p:nvPr/>
        </p:nvSpPr>
        <p:spPr bwMode="auto">
          <a:xfrm>
            <a:off x="6553200" y="6580188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r">
              <a:spcBef>
                <a:spcPct val="0"/>
              </a:spcBef>
              <a:buFontTx/>
              <a:buNone/>
            </a:pPr>
            <a:r>
              <a:rPr lang="en-US" sz="900" b="1" dirty="0" smtClean="0">
                <a:solidFill>
                  <a:schemeClr val="accent2"/>
                </a:solidFill>
                <a:latin typeface="Arial" pitchFamily="34" charset="0"/>
              </a:rPr>
              <a:t>April, 2012</a:t>
            </a:r>
            <a:endParaRPr lang="en-US" sz="900" b="1" dirty="0">
              <a:solidFill>
                <a:schemeClr val="accent2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q"/>
        <a:defRPr sz="24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80000"/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65000"/>
        <a:buFont typeface="Wingdings" pitchFamily="2" charset="2"/>
        <a:buChar char="q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905352" name="Picture 13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535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15875"/>
            <a:ext cx="91440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8F8F8">
                        <a:alpha val="30000"/>
                      </a:srgbClr>
                    </a:gs>
                    <a:gs pos="100000">
                      <a:srgbClr val="F8F8F8">
                        <a:gamma/>
                        <a:shade val="80784"/>
                        <a:invGamma/>
                        <a:alpha val="86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905421" name="Group 205"/>
          <p:cNvGrpSpPr>
            <a:grpSpLocks/>
          </p:cNvGrpSpPr>
          <p:nvPr/>
        </p:nvGrpSpPr>
        <p:grpSpPr bwMode="auto">
          <a:xfrm>
            <a:off x="0" y="6578600"/>
            <a:ext cx="9144000" cy="279400"/>
            <a:chOff x="0" y="4144"/>
            <a:chExt cx="5760" cy="176"/>
          </a:xfrm>
        </p:grpSpPr>
        <p:pic>
          <p:nvPicPr>
            <p:cNvPr id="905410" name="Picture 194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44"/>
              <a:ext cx="5760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5415" name="Text Box 199"/>
            <p:cNvSpPr txBox="1">
              <a:spLocks noChangeArrowheads="1"/>
            </p:cNvSpPr>
            <p:nvPr userDrawn="1"/>
          </p:nvSpPr>
          <p:spPr bwMode="auto">
            <a:xfrm>
              <a:off x="172" y="4180"/>
              <a:ext cx="340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20700" indent="-2286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62063" indent="-23336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00200"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0574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146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9718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290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None/>
              </a:pPr>
              <a:r>
                <a:rPr lang="en-US" sz="1200" i="1" dirty="0">
                  <a:solidFill>
                    <a:srgbClr val="171FC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elvetica" pitchFamily="34" charset="0"/>
                </a:rPr>
                <a:t>NSTX</a:t>
              </a:r>
            </a:p>
          </p:txBody>
        </p:sp>
      </p:grpSp>
      <p:sp>
        <p:nvSpPr>
          <p:cNvPr id="905422" name="Rectangle 206"/>
          <p:cNvSpPr>
            <a:spLocks noChangeArrowheads="1"/>
          </p:cNvSpPr>
          <p:nvPr/>
        </p:nvSpPr>
        <p:spPr bwMode="auto">
          <a:xfrm>
            <a:off x="861849" y="6580188"/>
            <a:ext cx="71628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000" b="1" dirty="0" smtClean="0">
                <a:solidFill>
                  <a:srgbClr val="3333CC"/>
                </a:solidFill>
                <a:latin typeface="Arial" pitchFamily="34" charset="0"/>
              </a:rPr>
              <a:t>24</a:t>
            </a:r>
            <a:r>
              <a:rPr lang="en-US" sz="1000" b="1" baseline="30000" dirty="0" smtClean="0">
                <a:solidFill>
                  <a:srgbClr val="3333CC"/>
                </a:solidFill>
                <a:latin typeface="Arial" pitchFamily="34" charset="0"/>
              </a:rPr>
              <a:t>th</a:t>
            </a:r>
            <a:r>
              <a:rPr lang="en-US" sz="1000" b="1" dirty="0" smtClean="0">
                <a:solidFill>
                  <a:srgbClr val="3333CC"/>
                </a:solidFill>
                <a:latin typeface="Arial" pitchFamily="34" charset="0"/>
              </a:rPr>
              <a:t> IAEA Fusion</a:t>
            </a:r>
            <a:r>
              <a:rPr lang="en-US" sz="1000" b="1" baseline="0" dirty="0" smtClean="0">
                <a:solidFill>
                  <a:srgbClr val="3333CC"/>
                </a:solidFill>
                <a:latin typeface="Arial" pitchFamily="34" charset="0"/>
              </a:rPr>
              <a:t> Energy Conference</a:t>
            </a:r>
            <a:r>
              <a:rPr lang="en-US" sz="1000" b="1" dirty="0" smtClean="0">
                <a:solidFill>
                  <a:srgbClr val="3333CC"/>
                </a:solidFill>
                <a:latin typeface="Arial" pitchFamily="34" charset="0"/>
              </a:rPr>
              <a:t>: Overview of Physics Results from NSTX (S.A. Sabbagh, for</a:t>
            </a:r>
            <a:r>
              <a:rPr lang="en-US" sz="1000" b="1" baseline="0" dirty="0" smtClean="0">
                <a:solidFill>
                  <a:srgbClr val="3333CC"/>
                </a:solidFill>
                <a:latin typeface="Arial" pitchFamily="34" charset="0"/>
              </a:rPr>
              <a:t> the NSTX Team</a:t>
            </a:r>
            <a:r>
              <a:rPr lang="en-US" sz="1000" b="1" dirty="0" smtClean="0">
                <a:solidFill>
                  <a:srgbClr val="3333CC"/>
                </a:solidFill>
                <a:latin typeface="Arial" pitchFamily="34" charset="0"/>
              </a:rPr>
              <a:t>)</a:t>
            </a:r>
            <a:endParaRPr lang="en-US" sz="1000" b="1" dirty="0">
              <a:solidFill>
                <a:srgbClr val="3333CC"/>
              </a:solidFill>
              <a:latin typeface="Arial" pitchFamily="34" charset="0"/>
            </a:endParaRPr>
          </a:p>
        </p:txBody>
      </p:sp>
      <p:sp>
        <p:nvSpPr>
          <p:cNvPr id="905423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66098" y="6637311"/>
            <a:ext cx="76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000" b="1">
                <a:solidFill>
                  <a:schemeClr val="accent2"/>
                </a:solidFill>
                <a:latin typeface="+mn-lt"/>
                <a:ea typeface="ＭＳ Ｐゴシック" pitchFamily="34" charset="-128"/>
              </a:defRPr>
            </a:lvl1pPr>
          </a:lstStyle>
          <a:p>
            <a:fld id="{9E4154A2-A575-4FB1-8A3D-838E25E19115}" type="slidenum">
              <a:rPr lang="en-US" smtClean="0">
                <a:solidFill>
                  <a:srgbClr val="3333CC"/>
                </a:solidFill>
              </a:rPr>
              <a:pPr/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905424" name="Rectangle 208"/>
          <p:cNvSpPr>
            <a:spLocks noChangeArrowheads="1"/>
          </p:cNvSpPr>
          <p:nvPr/>
        </p:nvSpPr>
        <p:spPr bwMode="auto">
          <a:xfrm>
            <a:off x="6768664" y="6580188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r">
              <a:spcBef>
                <a:spcPct val="0"/>
              </a:spcBef>
              <a:buFontTx/>
              <a:buNone/>
            </a:pPr>
            <a:r>
              <a:rPr lang="en-US" sz="1000" b="1" dirty="0" smtClean="0">
                <a:solidFill>
                  <a:srgbClr val="3333CC"/>
                </a:solidFill>
                <a:latin typeface="Arial" pitchFamily="34" charset="0"/>
              </a:rPr>
              <a:t>Oct 9</a:t>
            </a:r>
            <a:r>
              <a:rPr lang="en-US" sz="1000" b="1" baseline="30000" dirty="0" smtClean="0">
                <a:solidFill>
                  <a:srgbClr val="3333CC"/>
                </a:solidFill>
                <a:latin typeface="Arial" pitchFamily="34" charset="0"/>
              </a:rPr>
              <a:t>th</a:t>
            </a:r>
            <a:r>
              <a:rPr lang="en-US" sz="1000" b="1" dirty="0">
                <a:solidFill>
                  <a:srgbClr val="3333CC"/>
                </a:solidFill>
                <a:latin typeface="Arial" pitchFamily="34" charset="0"/>
              </a:rPr>
              <a:t>, </a:t>
            </a:r>
            <a:r>
              <a:rPr lang="en-US" sz="1000" b="1" dirty="0" smtClean="0">
                <a:solidFill>
                  <a:srgbClr val="3333CC"/>
                </a:solidFill>
                <a:latin typeface="Arial" pitchFamily="34" charset="0"/>
              </a:rPr>
              <a:t>2012</a:t>
            </a:r>
            <a:endParaRPr lang="en-US" sz="1000" b="1" dirty="0">
              <a:solidFill>
                <a:srgbClr val="3333CC"/>
              </a:solidFill>
              <a:latin typeface="Arial" pitchFamily="34" charset="0"/>
            </a:endParaRPr>
          </a:p>
        </p:txBody>
      </p:sp>
      <p:sp>
        <p:nvSpPr>
          <p:cNvPr id="11" name="Text Box 199"/>
          <p:cNvSpPr txBox="1">
            <a:spLocks noChangeArrowheads="1"/>
          </p:cNvSpPr>
          <p:nvPr userDrawn="1"/>
        </p:nvSpPr>
        <p:spPr bwMode="auto">
          <a:xfrm>
            <a:off x="273050" y="6635750"/>
            <a:ext cx="793750" cy="18415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FontTx/>
              <a:buNone/>
              <a:defRPr/>
            </a:pPr>
            <a:r>
              <a:rPr lang="en-US" i="1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  <a:cs typeface="Arial" charset="0"/>
              </a:rPr>
              <a:t>NSTX-U</a:t>
            </a:r>
          </a:p>
        </p:txBody>
      </p:sp>
    </p:spTree>
    <p:extLst>
      <p:ext uri="{BB962C8B-B14F-4D97-AF65-F5344CB8AC3E}">
        <p14:creationId xmlns:p14="http://schemas.microsoft.com/office/powerpoint/2010/main" val="1487867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q"/>
        <a:defRPr sz="24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80000"/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65000"/>
        <a:buFont typeface="Wingdings" pitchFamily="2" charset="2"/>
        <a:buChar char="q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887504" y="5078505"/>
            <a:ext cx="7951695" cy="381000"/>
          </a:xfrm>
          <a:prstGeom prst="rect">
            <a:avLst/>
          </a:prstGeom>
          <a:solidFill>
            <a:srgbClr val="FFFF66"/>
          </a:solidFill>
          <a:ln w="158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1822CD"/>
              </a:solidFill>
              <a:effectLst/>
              <a:latin typeface="Helvetic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875"/>
            <a:ext cx="8534400" cy="815975"/>
          </a:xfrm>
        </p:spPr>
        <p:txBody>
          <a:bodyPr/>
          <a:lstStyle/>
          <a:p>
            <a:r>
              <a:rPr lang="en-US" dirty="0" smtClean="0"/>
              <a:t>NSTX Overview presentation and papers – preparation IAEA FEC 2012 (discussion on 8/13/12)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87505"/>
            <a:ext cx="8763000" cy="5629835"/>
          </a:xfrm>
        </p:spPr>
        <p:txBody>
          <a:bodyPr/>
          <a:lstStyle/>
          <a:p>
            <a:r>
              <a:rPr lang="en-US" dirty="0" smtClean="0"/>
              <a:t>Presentation length</a:t>
            </a:r>
          </a:p>
          <a:p>
            <a:pPr lvl="1"/>
            <a:r>
              <a:rPr lang="en-US" dirty="0" smtClean="0"/>
              <a:t>Past talks: average of 13.5 slides in 17 minutes (0.8/min), suggests:</a:t>
            </a:r>
          </a:p>
          <a:p>
            <a:pPr lvl="1"/>
            <a:r>
              <a:rPr lang="en-US" dirty="0" smtClean="0"/>
              <a:t>Overview: </a:t>
            </a:r>
            <a:r>
              <a:rPr lang="en-US" dirty="0" smtClean="0"/>
              <a:t>(max) 20 </a:t>
            </a:r>
            <a:r>
              <a:rPr lang="en-US" dirty="0" smtClean="0"/>
              <a:t>slides in 25 minutes (+ 4 minutes for questions)</a:t>
            </a:r>
          </a:p>
          <a:p>
            <a:r>
              <a:rPr lang="en-US" dirty="0" smtClean="0"/>
              <a:t>Presentation status / needs </a:t>
            </a:r>
            <a:r>
              <a:rPr lang="en-US" dirty="0" smtClean="0">
                <a:solidFill>
                  <a:srgbClr val="FF0000"/>
                </a:solidFill>
              </a:rPr>
              <a:t>(thanks for material sent so far!)</a:t>
            </a:r>
          </a:p>
          <a:p>
            <a:pPr lvl="1"/>
            <a:r>
              <a:rPr lang="en-US" dirty="0" smtClean="0"/>
              <a:t>Working from NSTX PAC talk (approximately same length)</a:t>
            </a:r>
          </a:p>
          <a:p>
            <a:pPr lvl="1"/>
            <a:r>
              <a:rPr lang="en-US" dirty="0" smtClean="0"/>
              <a:t>Will update with most recent analysis from NSTX Team</a:t>
            </a:r>
            <a:endParaRPr lang="en-US" dirty="0"/>
          </a:p>
          <a:p>
            <a:r>
              <a:rPr lang="en-US" dirty="0" smtClean="0"/>
              <a:t>Papers</a:t>
            </a:r>
          </a:p>
          <a:p>
            <a:pPr lvl="1"/>
            <a:r>
              <a:rPr lang="en-US" dirty="0" smtClean="0"/>
              <a:t>12 page proceedings paper</a:t>
            </a:r>
          </a:p>
          <a:p>
            <a:pPr lvl="1"/>
            <a:r>
              <a:rPr lang="en-US" dirty="0" smtClean="0"/>
              <a:t>Nuclear </a:t>
            </a:r>
            <a:r>
              <a:rPr lang="en-US" dirty="0" smtClean="0"/>
              <a:t>Fusion </a:t>
            </a:r>
            <a:r>
              <a:rPr lang="en-US" dirty="0" smtClean="0"/>
              <a:t>paper (no length limit)</a:t>
            </a:r>
            <a:endParaRPr lang="en-US" dirty="0" smtClean="0"/>
          </a:p>
          <a:p>
            <a:r>
              <a:rPr lang="en-US" dirty="0" smtClean="0"/>
              <a:t>Paper Preparation</a:t>
            </a:r>
          </a:p>
          <a:p>
            <a:pPr lvl="1"/>
            <a:r>
              <a:rPr lang="en-US" dirty="0" smtClean="0"/>
              <a:t>Most contributors sent slides, not text – </a:t>
            </a:r>
            <a:r>
              <a:rPr lang="en-US" dirty="0" smtClean="0">
                <a:solidFill>
                  <a:srgbClr val="FF0000"/>
                </a:solidFill>
              </a:rPr>
              <a:t>please send text/references !</a:t>
            </a:r>
          </a:p>
          <a:p>
            <a:pPr lvl="1"/>
            <a:r>
              <a:rPr lang="en-US" dirty="0" smtClean="0"/>
              <a:t>Some text available from EPS 2012 presentations, but not all topics are covered</a:t>
            </a:r>
          </a:p>
          <a:p>
            <a:pPr lvl="1"/>
            <a:r>
              <a:rPr lang="en-US" dirty="0" smtClean="0"/>
              <a:t>Will send further requests for input / seek out new results 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66098" y="6610416"/>
            <a:ext cx="762000" cy="152400"/>
          </a:xfrm>
        </p:spPr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1</a:t>
            </a:fld>
            <a:endParaRPr lang="en-US">
              <a:solidFill>
                <a:srgbClr val="3333CC"/>
              </a:solidFill>
            </a:endParaRPr>
          </a:p>
        </p:txBody>
      </p:sp>
      <p:sp>
        <p:nvSpPr>
          <p:cNvPr id="6" name="Text Box 144"/>
          <p:cNvSpPr txBox="1">
            <a:spLocks noChangeArrowheads="1"/>
          </p:cNvSpPr>
          <p:nvPr/>
        </p:nvSpPr>
        <p:spPr bwMode="auto">
          <a:xfrm>
            <a:off x="141408" y="6368534"/>
            <a:ext cx="31579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sz="1200" dirty="0" smtClean="0">
                <a:solidFill>
                  <a:srgbClr val="1822CD"/>
                </a:solidFill>
                <a:latin typeface="Helvetica" pitchFamily="34" charset="0"/>
              </a:rPr>
              <a:t>V1.0</a:t>
            </a:r>
            <a:endParaRPr lang="en-US" sz="1200" dirty="0">
              <a:solidFill>
                <a:srgbClr val="1822CD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466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381000" y="5660339"/>
            <a:ext cx="8534400" cy="722531"/>
          </a:xfrm>
          <a:prstGeom prst="rect">
            <a:avLst/>
          </a:prstGeom>
          <a:solidFill>
            <a:srgbClr val="FFFF66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1822CD"/>
              </a:solidFill>
              <a:effectLst/>
              <a:latin typeface="Helvetic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"/>
            <a:ext cx="7924800" cy="815975"/>
          </a:xfrm>
        </p:spPr>
        <p:txBody>
          <a:bodyPr/>
          <a:lstStyle/>
          <a:p>
            <a:r>
              <a:rPr lang="en-US" dirty="0" smtClean="0"/>
              <a:t>NSTX Overview presentation and papers - schedule IAEA FEC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5080"/>
            <a:ext cx="8763000" cy="4531660"/>
          </a:xfrm>
        </p:spPr>
        <p:txBody>
          <a:bodyPr/>
          <a:lstStyle/>
          <a:p>
            <a:r>
              <a:rPr lang="en-US" dirty="0" smtClean="0"/>
              <a:t>Talk</a:t>
            </a:r>
          </a:p>
          <a:p>
            <a:pPr lvl="1"/>
            <a:r>
              <a:rPr lang="en-US" dirty="0" smtClean="0"/>
              <a:t>Dry run: Sept 28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u="sng" dirty="0" smtClean="0"/>
              <a:t>Single</a:t>
            </a:r>
            <a:r>
              <a:rPr lang="en-US" dirty="0" smtClean="0"/>
              <a:t> summary slide to IAEA by Sept 14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Aim for first draft to group by Sept 12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12 page proceedings paper</a:t>
            </a:r>
          </a:p>
          <a:p>
            <a:pPr lvl="1"/>
            <a:r>
              <a:rPr lang="en-US" dirty="0" smtClean="0"/>
              <a:t>Deadline: </a:t>
            </a:r>
            <a:r>
              <a:rPr lang="en-US" dirty="0" smtClean="0"/>
              <a:t>Sept 23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Aim for draft to group by Sept 10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/>
              <a:t> (in 4 weeks)</a:t>
            </a:r>
          </a:p>
          <a:p>
            <a:r>
              <a:rPr lang="en-US" dirty="0" smtClean="0"/>
              <a:t>Nuclear Fusion paper</a:t>
            </a:r>
          </a:p>
          <a:p>
            <a:pPr lvl="1"/>
            <a:r>
              <a:rPr lang="en-US" dirty="0" smtClean="0"/>
              <a:t>Due either at the conference, or by the end of October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Aim for draft to group by ~ Sept 10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(could be earlier than 12 pager)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Aim to </a:t>
            </a:r>
            <a:r>
              <a:rPr lang="en-US" dirty="0" smtClean="0">
                <a:solidFill>
                  <a:srgbClr val="FF0000"/>
                </a:solidFill>
              </a:rPr>
              <a:t>complete paper </a:t>
            </a:r>
            <a:r>
              <a:rPr lang="en-US" dirty="0" smtClean="0">
                <a:solidFill>
                  <a:srgbClr val="FF0000"/>
                </a:solidFill>
              </a:rPr>
              <a:t>for submission at the conference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2</a:t>
            </a:fld>
            <a:endParaRPr lang="en-US">
              <a:solidFill>
                <a:srgbClr val="3333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5678269"/>
            <a:ext cx="899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sz="1800" dirty="0">
                <a:solidFill>
                  <a:schemeClr val="tx1"/>
                </a:solidFill>
              </a:rPr>
              <a:t>Note: N</a:t>
            </a:r>
            <a:r>
              <a:rPr lang="en-US" sz="1800" dirty="0" smtClean="0">
                <a:solidFill>
                  <a:schemeClr val="tx1"/>
                </a:solidFill>
              </a:rPr>
              <a:t>eed </a:t>
            </a:r>
            <a:r>
              <a:rPr lang="en-US" sz="1800" dirty="0">
                <a:solidFill>
                  <a:schemeClr val="tx1"/>
                </a:solidFill>
              </a:rPr>
              <a:t>to prepare </a:t>
            </a:r>
            <a:r>
              <a:rPr lang="en-US" sz="1800" dirty="0" smtClean="0">
                <a:solidFill>
                  <a:schemeClr val="tx1"/>
                </a:solidFill>
              </a:rPr>
              <a:t>early due </a:t>
            </a:r>
            <a:r>
              <a:rPr lang="en-US" sz="1800" dirty="0">
                <a:solidFill>
                  <a:schemeClr val="tx1"/>
                </a:solidFill>
              </a:rPr>
              <a:t>to responsibilities on other IAEA papers + ITPA, (+APS, Mode Control mtg. talks) – will </a:t>
            </a:r>
            <a:r>
              <a:rPr lang="en-US" sz="1800" dirty="0" smtClean="0">
                <a:solidFill>
                  <a:schemeClr val="tx1"/>
                </a:solidFill>
              </a:rPr>
              <a:t>try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to get drafts </a:t>
            </a:r>
            <a:r>
              <a:rPr lang="en-US" sz="1800" dirty="0" smtClean="0">
                <a:solidFill>
                  <a:schemeClr val="tx1"/>
                </a:solidFill>
              </a:rPr>
              <a:t>out </a:t>
            </a:r>
            <a:r>
              <a:rPr lang="en-US" sz="1800" dirty="0" smtClean="0">
                <a:solidFill>
                  <a:schemeClr val="tx1"/>
                </a:solidFill>
              </a:rPr>
              <a:t>earlier than stated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575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875"/>
            <a:ext cx="7467600" cy="815975"/>
          </a:xfrm>
        </p:spPr>
        <p:txBody>
          <a:bodyPr/>
          <a:lstStyle/>
          <a:p>
            <a:r>
              <a:rPr lang="en-US" dirty="0" smtClean="0"/>
              <a:t>NSTX Overview presentation and papers - outline IAEA FEC 2012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78540"/>
            <a:ext cx="8763000" cy="5629835"/>
          </a:xfrm>
        </p:spPr>
        <p:txBody>
          <a:bodyPr/>
          <a:lstStyle/>
          <a:p>
            <a:r>
              <a:rPr lang="en-US" dirty="0" smtClean="0"/>
              <a:t>General</a:t>
            </a:r>
          </a:p>
          <a:p>
            <a:pPr lvl="1"/>
            <a:r>
              <a:rPr lang="en-US" dirty="0" smtClean="0"/>
              <a:t>Focus toward ST </a:t>
            </a:r>
            <a:r>
              <a:rPr lang="en-US" dirty="0"/>
              <a:t>FNSF, pilot </a:t>
            </a:r>
            <a:r>
              <a:rPr lang="en-US" dirty="0" smtClean="0"/>
              <a:t>plant, DEMO; Leverage </a:t>
            </a:r>
            <a:r>
              <a:rPr lang="en-US" dirty="0"/>
              <a:t>ST </a:t>
            </a:r>
            <a:r>
              <a:rPr lang="en-US" dirty="0" smtClean="0"/>
              <a:t>for ITER</a:t>
            </a:r>
          </a:p>
          <a:p>
            <a:pPr lvl="1"/>
            <a:r>
              <a:rPr lang="en-US" dirty="0" smtClean="0"/>
              <a:t>Bridge present analysis/results toward NSTX-U</a:t>
            </a:r>
          </a:p>
          <a:p>
            <a:pPr lvl="1"/>
            <a:r>
              <a:rPr lang="en-US" dirty="0" smtClean="0"/>
              <a:t>Talk to refer to other presentations at the conference</a:t>
            </a:r>
          </a:p>
          <a:p>
            <a:r>
              <a:rPr lang="en-US" dirty="0" smtClean="0"/>
              <a:t>Topics (at present - 8/13/12) – will NOT be marked by TSG</a:t>
            </a:r>
          </a:p>
          <a:p>
            <a:pPr lvl="1"/>
            <a:r>
              <a:rPr lang="en-US" u="sng" dirty="0" smtClean="0"/>
              <a:t>Transport</a:t>
            </a:r>
            <a:r>
              <a:rPr lang="en-US" dirty="0" smtClean="0"/>
              <a:t>: Dependence of </a:t>
            </a:r>
            <a:r>
              <a:rPr lang="en-US" dirty="0" err="1" smtClean="0">
                <a:latin typeface="Symbol" pitchFamily="18" charset="2"/>
              </a:rPr>
              <a:t>t</a:t>
            </a:r>
            <a:r>
              <a:rPr lang="en-US" baseline="-25000" dirty="0" err="1"/>
              <a:t>E</a:t>
            </a:r>
            <a:r>
              <a:rPr lang="en-US" dirty="0" smtClean="0"/>
              <a:t> on </a:t>
            </a:r>
            <a:r>
              <a:rPr lang="en-US" dirty="0" smtClean="0">
                <a:latin typeface="Symbol" pitchFamily="18" charset="2"/>
              </a:rPr>
              <a:t>n</a:t>
            </a:r>
            <a:r>
              <a:rPr lang="en-US" dirty="0" smtClean="0"/>
              <a:t>, nonlinear </a:t>
            </a:r>
            <a:r>
              <a:rPr lang="en-US" dirty="0" err="1"/>
              <a:t>microtearing</a:t>
            </a:r>
            <a:r>
              <a:rPr lang="en-US" dirty="0"/>
              <a:t> </a:t>
            </a:r>
            <a:r>
              <a:rPr lang="en-US" dirty="0" smtClean="0"/>
              <a:t>simulations /experiment, BES results, high-k turbulence measurements/theory, </a:t>
            </a:r>
            <a:r>
              <a:rPr lang="en-US" dirty="0" err="1" smtClean="0"/>
              <a:t>ExB</a:t>
            </a:r>
            <a:r>
              <a:rPr lang="en-US" dirty="0" smtClean="0"/>
              <a:t> stabilization of low-k turbulence / relation to high-k fluctuations, intrinsic rotation and relation to </a:t>
            </a:r>
            <a:r>
              <a:rPr lang="en-US" dirty="0" err="1" smtClean="0">
                <a:latin typeface="Symbol" pitchFamily="18" charset="2"/>
              </a:rPr>
              <a:t>Ñ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/>
              <a:t>, ME-SXR transport analysis</a:t>
            </a:r>
            <a:endParaRPr lang="en-US" dirty="0" smtClean="0"/>
          </a:p>
          <a:p>
            <a:pPr lvl="1"/>
            <a:r>
              <a:rPr lang="en-US" u="sng" dirty="0" smtClean="0"/>
              <a:t>Lithium</a:t>
            </a:r>
            <a:r>
              <a:rPr lang="en-US" dirty="0" smtClean="0"/>
              <a:t>: continuous change of plasma characteristics, importance of O in pumping D, ELM </a:t>
            </a:r>
            <a:r>
              <a:rPr lang="en-US" dirty="0" smtClean="0"/>
              <a:t>stability via </a:t>
            </a:r>
            <a:r>
              <a:rPr lang="en-US" dirty="0" smtClean="0"/>
              <a:t>profile </a:t>
            </a:r>
            <a:r>
              <a:rPr lang="en-US" dirty="0" smtClean="0"/>
              <a:t>alteration, ELM precursors</a:t>
            </a:r>
            <a:endParaRPr lang="en-US" dirty="0" smtClean="0"/>
          </a:p>
          <a:p>
            <a:pPr lvl="1"/>
            <a:r>
              <a:rPr lang="en-US" u="sng" dirty="0" err="1" smtClean="0"/>
              <a:t>Macrostabilit</a:t>
            </a:r>
            <a:r>
              <a:rPr lang="en-US" dirty="0" err="1" smtClean="0"/>
              <a:t>y</a:t>
            </a:r>
            <a:r>
              <a:rPr lang="en-US" dirty="0" smtClean="0"/>
              <a:t>: stabilizing effects of reduced </a:t>
            </a:r>
            <a:r>
              <a:rPr lang="en-US" dirty="0">
                <a:latin typeface="Symbol" pitchFamily="18" charset="2"/>
              </a:rPr>
              <a:t>n</a:t>
            </a:r>
            <a:r>
              <a:rPr lang="en-US" dirty="0" smtClean="0"/>
              <a:t> on global modes, dual field component active RWM feedback control/modeling, </a:t>
            </a:r>
            <a:r>
              <a:rPr lang="en-US" dirty="0" err="1" smtClean="0"/>
              <a:t>disruptivity</a:t>
            </a:r>
            <a:r>
              <a:rPr lang="en-US" dirty="0" smtClean="0"/>
              <a:t> analysis and detection, RWM state space control gain/phase results, disruption halo current characteristics, NTM </a:t>
            </a:r>
            <a:r>
              <a:rPr lang="en-US" dirty="0" smtClean="0"/>
              <a:t>rotation / polarization current (unpublished), </a:t>
            </a:r>
            <a:r>
              <a:rPr lang="en-US" dirty="0" smtClean="0"/>
              <a:t>NTV experiments examining offset </a:t>
            </a:r>
            <a:r>
              <a:rPr lang="en-US" dirty="0" smtClean="0"/>
              <a:t>rotation.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3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303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875"/>
            <a:ext cx="7467600" cy="815975"/>
          </a:xfrm>
        </p:spPr>
        <p:txBody>
          <a:bodyPr/>
          <a:lstStyle/>
          <a:p>
            <a:r>
              <a:rPr lang="en-US" dirty="0" smtClean="0"/>
              <a:t>NSTX Overview presentation and papers - outline IAEA FEC 2012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593975"/>
          </a:xfrm>
        </p:spPr>
        <p:txBody>
          <a:bodyPr/>
          <a:lstStyle/>
          <a:p>
            <a:r>
              <a:rPr lang="en-US" dirty="0" smtClean="0"/>
              <a:t>Topics - continued (at present - 8/13/12)</a:t>
            </a:r>
          </a:p>
          <a:p>
            <a:pPr lvl="1"/>
            <a:r>
              <a:rPr lang="en-US" u="sng" dirty="0" smtClean="0"/>
              <a:t>Boundary</a:t>
            </a:r>
            <a:r>
              <a:rPr lang="en-US" dirty="0" smtClean="0"/>
              <a:t>: snowflake </a:t>
            </a:r>
            <a:r>
              <a:rPr lang="en-US" dirty="0" err="1" smtClean="0"/>
              <a:t>divertor</a:t>
            </a:r>
            <a:r>
              <a:rPr lang="en-US" dirty="0" smtClean="0"/>
              <a:t>, significant reduction in steady state and </a:t>
            </a:r>
            <a:r>
              <a:rPr lang="en-US" dirty="0" err="1" smtClean="0"/>
              <a:t>ELMing</a:t>
            </a:r>
            <a:r>
              <a:rPr lang="en-US" dirty="0" smtClean="0"/>
              <a:t> heat flux, improved by impurity seeded detachment, 3D </a:t>
            </a:r>
            <a:r>
              <a:rPr lang="en-US" dirty="0"/>
              <a:t>field </a:t>
            </a:r>
            <a:r>
              <a:rPr lang="en-US" dirty="0" smtClean="0"/>
              <a:t>below </a:t>
            </a:r>
            <a:r>
              <a:rPr lang="en-US" dirty="0"/>
              <a:t>ELM triggering </a:t>
            </a:r>
            <a:r>
              <a:rPr lang="en-US" dirty="0" smtClean="0"/>
              <a:t>and particle </a:t>
            </a:r>
            <a:r>
              <a:rPr lang="en-US" dirty="0"/>
              <a:t>transport. Measured strike point splitting </a:t>
            </a:r>
            <a:r>
              <a:rPr lang="en-US" dirty="0" smtClean="0"/>
              <a:t>/ comparison to modeling. </a:t>
            </a:r>
            <a:r>
              <a:rPr lang="en-US" dirty="0"/>
              <a:t>Toroidal asymmetry of heat deposition </a:t>
            </a:r>
            <a:r>
              <a:rPr lang="en-US" dirty="0" smtClean="0"/>
              <a:t>during ELMs/3D </a:t>
            </a:r>
            <a:r>
              <a:rPr lang="en-US" dirty="0"/>
              <a:t>fields</a:t>
            </a:r>
            <a:r>
              <a:rPr lang="en-US" dirty="0" smtClean="0"/>
              <a:t>. EHO observation/</a:t>
            </a:r>
            <a:r>
              <a:rPr lang="en-US" dirty="0" err="1" smtClean="0"/>
              <a:t>characerization</a:t>
            </a:r>
            <a:r>
              <a:rPr lang="en-US" dirty="0" smtClean="0"/>
              <a:t>. </a:t>
            </a:r>
            <a:r>
              <a:rPr lang="en-US" dirty="0"/>
              <a:t>Pedestal scaling, </a:t>
            </a:r>
            <a:r>
              <a:rPr lang="en-US" dirty="0" smtClean="0"/>
              <a:t>structure, dynamics experiment / theory</a:t>
            </a:r>
          </a:p>
          <a:p>
            <a:pPr lvl="1"/>
            <a:r>
              <a:rPr lang="en-US" u="sng" dirty="0" smtClean="0"/>
              <a:t>ASC</a:t>
            </a:r>
            <a:r>
              <a:rPr lang="en-US" dirty="0" smtClean="0"/>
              <a:t>: Long-pulse operation at high non-inductive fraction, predictions for NSTX-U non-inductive operating space</a:t>
            </a:r>
          </a:p>
          <a:p>
            <a:pPr lvl="1"/>
            <a:r>
              <a:rPr lang="en-US" u="sng" dirty="0" smtClean="0"/>
              <a:t>Waves &amp; EPs</a:t>
            </a:r>
            <a:r>
              <a:rPr lang="en-US" dirty="0" smtClean="0"/>
              <a:t>: Amplitude/structure </a:t>
            </a:r>
            <a:r>
              <a:rPr lang="en-US" dirty="0"/>
              <a:t>of </a:t>
            </a:r>
            <a:r>
              <a:rPr lang="en-US" dirty="0" smtClean="0"/>
              <a:t>GAEs, core </a:t>
            </a:r>
            <a:r>
              <a:rPr lang="en-US" dirty="0"/>
              <a:t>localized </a:t>
            </a:r>
            <a:r>
              <a:rPr lang="en-US" dirty="0" smtClean="0"/>
              <a:t>CAEs </a:t>
            </a:r>
            <a:r>
              <a:rPr lang="en-US" dirty="0" err="1" smtClean="0"/>
              <a:t>reflectometry</a:t>
            </a:r>
            <a:r>
              <a:rPr lang="en-US" dirty="0"/>
              <a:t> </a:t>
            </a:r>
            <a:r>
              <a:rPr lang="en-US" dirty="0" smtClean="0"/>
              <a:t>measurements in H-mode, fast ion redistribution by kink modes and effect on CAE / comparison to theory. HHFW high non-inductive fraction experiments and modeling</a:t>
            </a:r>
          </a:p>
          <a:p>
            <a:pPr lvl="1"/>
            <a:r>
              <a:rPr lang="en-US" u="sng" dirty="0" smtClean="0"/>
              <a:t>SFSU</a:t>
            </a:r>
            <a:r>
              <a:rPr lang="en-US" dirty="0" smtClean="0"/>
              <a:t>: Flux savings in ramp-up to 1 MA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4</a:t>
            </a:fld>
            <a:endParaRPr lang="en-US">
              <a:solidFill>
                <a:srgbClr val="3333CC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81000" y="5660339"/>
            <a:ext cx="8534400" cy="722531"/>
          </a:xfrm>
          <a:prstGeom prst="rect">
            <a:avLst/>
          </a:prstGeom>
          <a:solidFill>
            <a:srgbClr val="FFFF66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1822CD"/>
              </a:solidFill>
              <a:effectLst/>
              <a:latin typeface="Helvetic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56782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Results </a:t>
            </a:r>
            <a:r>
              <a:rPr lang="en-US" sz="1800" dirty="0" smtClean="0">
                <a:solidFill>
                  <a:srgbClr val="FF0000"/>
                </a:solidFill>
              </a:rPr>
              <a:t>of some recent papers &amp; EPS 2012 not included in topics above. </a:t>
            </a:r>
            <a:r>
              <a:rPr lang="en-US" sz="1800" dirty="0" smtClean="0">
                <a:solidFill>
                  <a:srgbClr val="FF0000"/>
                </a:solidFill>
              </a:rPr>
              <a:t>Please </a:t>
            </a:r>
            <a:r>
              <a:rPr lang="en-US" sz="1800" u="sng" dirty="0" smtClean="0">
                <a:solidFill>
                  <a:srgbClr val="FF0000"/>
                </a:solidFill>
              </a:rPr>
              <a:t>NOTIFY ME</a:t>
            </a:r>
            <a:r>
              <a:rPr lang="en-US" sz="1800" dirty="0" smtClean="0">
                <a:solidFill>
                  <a:srgbClr val="FF0000"/>
                </a:solidFill>
              </a:rPr>
              <a:t> of key topics not included ASAP (sabbagh@pppl.gov)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80396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spDef>
    <a:lnDef>
      <a:spPr bwMode="auto"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79947</TotalTime>
  <Words>607</Words>
  <Application>Microsoft Office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Blank Presentation</vt:lpstr>
      <vt:lpstr>2_Blank Presentation</vt:lpstr>
      <vt:lpstr>NSTX Overview presentation and papers – preparation IAEA FEC 2012 (discussion on 8/13/12)</vt:lpstr>
      <vt:lpstr>NSTX Overview presentation and papers - schedule IAEA FEC 2012</vt:lpstr>
      <vt:lpstr>NSTX Overview presentation and papers - outline IAEA FEC 2012 (I)</vt:lpstr>
      <vt:lpstr>NSTX Overview presentation and papers - outline IAEA FEC 2012 (II)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 Sabbagh</dc:creator>
  <cp:lastModifiedBy>SAS</cp:lastModifiedBy>
  <cp:revision>14482</cp:revision>
  <dcterms:created xsi:type="dcterms:W3CDTF">2003-10-01T16:23:57Z</dcterms:created>
  <dcterms:modified xsi:type="dcterms:W3CDTF">2012-08-13T08:47:30Z</dcterms:modified>
</cp:coreProperties>
</file>