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1217" r:id="rId2"/>
    <p:sldId id="1272" r:id="rId3"/>
    <p:sldId id="1257" r:id="rId4"/>
    <p:sldId id="1266" r:id="rId5"/>
    <p:sldId id="1271" r:id="rId6"/>
    <p:sldId id="1255" r:id="rId7"/>
    <p:sldId id="1265" r:id="rId8"/>
    <p:sldId id="1261" r:id="rId9"/>
    <p:sldId id="1228" r:id="rId10"/>
    <p:sldId id="1227" r:id="rId11"/>
    <p:sldId id="1229" r:id="rId12"/>
    <p:sldId id="1275" r:id="rId13"/>
    <p:sldId id="1248" r:id="rId14"/>
    <p:sldId id="1279" r:id="rId15"/>
    <p:sldId id="1249" r:id="rId16"/>
    <p:sldId id="1270" r:id="rId17"/>
    <p:sldId id="1250" r:id="rId18"/>
    <p:sldId id="1254" r:id="rId19"/>
    <p:sldId id="1258" r:id="rId20"/>
    <p:sldId id="1247" r:id="rId21"/>
    <p:sldId id="1277" r:id="rId22"/>
    <p:sldId id="1278" r:id="rId23"/>
    <p:sldId id="1240" r:id="rId24"/>
    <p:sldId id="1244" r:id="rId25"/>
    <p:sldId id="1246" r:id="rId26"/>
    <p:sldId id="1234" r:id="rId27"/>
    <p:sldId id="1241" r:id="rId28"/>
    <p:sldId id="1243" r:id="rId29"/>
    <p:sldId id="1276" r:id="rId30"/>
    <p:sldId id="1251" r:id="rId31"/>
    <p:sldId id="1267" r:id="rId32"/>
    <p:sldId id="1269" r:id="rId33"/>
    <p:sldId id="1264" r:id="rId34"/>
    <p:sldId id="1263" r:id="rId35"/>
    <p:sldId id="1239" r:id="rId36"/>
    <p:sldId id="1259" r:id="rId37"/>
    <p:sldId id="1253" r:id="rId38"/>
    <p:sldId id="1260" r:id="rId39"/>
    <p:sldId id="1268" r:id="rId40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558" autoAdjust="0"/>
  </p:normalViewPr>
  <p:slideViewPr>
    <p:cSldViewPr>
      <p:cViewPr varScale="1">
        <p:scale>
          <a:sx n="99" d="100"/>
          <a:sy n="99" d="100"/>
        </p:scale>
        <p:origin x="-920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5868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188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463" y="0"/>
            <a:ext cx="39957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9238"/>
            <a:ext cx="39957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463" y="6599238"/>
            <a:ext cx="39957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835287B-5ABD-4EC9-8D82-9D11648D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12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39512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2738" y="515938"/>
            <a:ext cx="3514725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3325813"/>
            <a:ext cx="6784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2888"/>
            <a:ext cx="39512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92888"/>
            <a:ext cx="39512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A0CC94-7AA6-48D2-AB35-699A778A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8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CE895-CE9B-49C9-AC84-5E4A24429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is an attempt to show many types of data concurrently so correlations might be noticed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A3FE9-478A-4E6E-9DCE-479B3EDDDE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A3FE9-478A-4E6E-9DCE-479B3EDDDE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340A7-1691-42D8-8A12-3F60BCAACE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the Thomson points are checked in “Diagnostic Overlays” you can see where the </a:t>
            </a:r>
            <a:r>
              <a:rPr lang="en-US" altLang="en-US" dirty="0" err="1" smtClean="0"/>
              <a:t>separatrix</a:t>
            </a:r>
            <a:r>
              <a:rPr lang="en-US" altLang="en-US" baseline="0" dirty="0" smtClean="0"/>
              <a:t> is in relation to the Thomson points. The zoom on the right lets you see the location of strike points in the </a:t>
            </a:r>
            <a:r>
              <a:rPr lang="en-US" altLang="en-US" baseline="0" dirty="0" err="1" smtClean="0"/>
              <a:t>divertor</a:t>
            </a:r>
            <a:r>
              <a:rPr lang="en-US" altLang="en-US" baseline="0" dirty="0" smtClean="0"/>
              <a:t> region.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B5E21-0F2A-43BE-BEC4-8EDA6FED1C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45888-83BE-47A4-9158-9E47840110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Initially,</a:t>
            </a:r>
            <a:r>
              <a:rPr lang="en-US" altLang="en-US" baseline="0" dirty="0" smtClean="0"/>
              <a:t> regions of heating with NB and RF are shown on the surface. </a:t>
            </a:r>
            <a:r>
              <a:rPr lang="en-US" altLang="en-US" dirty="0" smtClean="0"/>
              <a:t>The plot on the right was what Stewart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Prager</a:t>
            </a:r>
            <a:r>
              <a:rPr lang="en-US" altLang="en-US" baseline="0" dirty="0" smtClean="0"/>
              <a:t> took to a fusion talk at a congressional luncheon (with a few edits).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94D61-0AD3-4C6E-BC60-24B8246070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While examining</a:t>
            </a:r>
            <a:r>
              <a:rPr lang="en-US" altLang="en-US" baseline="0" dirty="0" smtClean="0"/>
              <a:t> the effects of Gas Puffing on the plasma edge, Stewart </a:t>
            </a:r>
            <a:r>
              <a:rPr lang="en-US" altLang="en-US" baseline="0" dirty="0" err="1" smtClean="0"/>
              <a:t>Zweben</a:t>
            </a:r>
            <a:r>
              <a:rPr lang="en-US" altLang="en-US" baseline="0" dirty="0" smtClean="0"/>
              <a:t> noticed some decrease in temperature and increase in density in this shot.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D0BBE-43CA-44AA-A0C7-2543E7AFAF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DbAccess</a:t>
            </a:r>
            <a:r>
              <a:rPr lang="en-US" altLang="en-US" dirty="0" smtClean="0"/>
              <a:t> has many features developed specifically for plasma physics data 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37AE6-8270-489E-9C29-A439D2539D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widget forms</a:t>
            </a:r>
            <a:r>
              <a:rPr lang="en-US" altLang="en-US" baseline="0" dirty="0" smtClean="0"/>
              <a:t> the SQL query for you, which can then be edited.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1825D-75FA-4575-8355-849490D27E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r>
              <a:rPr lang="en-US" baseline="0" dirty="0" smtClean="0"/>
              <a:t> can be easily added from this widget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0CC94-7AA6-48D2-AB35-699A778A58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you click on “Plotting Options” you get the next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3E414-F53D-4869-A9F7-D3795523FE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66D03-D0A8-4538-B0BB-2F63ABADB70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See 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J. Schachter, Q. Peng, D.P. Schissel, Data analysis software tools for enhanced collaboration at the DIII-D National Fusion Facility, </a:t>
            </a:r>
            <a:r>
              <a:rPr lang="en-US" altLang="en-US" i="1" smtClean="0">
                <a:latin typeface="Arial Unicode MS" pitchFamily="34" charset="-128"/>
                <a:cs typeface="Times New Roman" pitchFamily="18" charset="0"/>
              </a:rPr>
              <a:t>Fusion Engineering Design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b="1" smtClean="0">
                <a:latin typeface="Arial Unicode MS" pitchFamily="34" charset="-128"/>
                <a:cs typeface="Times New Roman" pitchFamily="18" charset="0"/>
              </a:rPr>
              <a:t>48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 (2000) 91-98, or http://web.gat.com/comp/analysis/uwpc/reviewplus/manual/customizingtheappearanceofplots.htm</a:t>
            </a:r>
            <a:r>
              <a:rPr lang="en-US" altLang="en-US" smtClean="0"/>
              <a:t> for more on GA Plot Objects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Except for the green line and the </a:t>
            </a:r>
            <a:r>
              <a:rPr lang="en-US" altLang="en-US" dirty="0" err="1" smtClean="0"/>
              <a:t>idd</a:t>
            </a:r>
            <a:r>
              <a:rPr lang="en-US" altLang="en-US" dirty="0" smtClean="0"/>
              <a:t> &amp; </a:t>
            </a:r>
            <a:r>
              <a:rPr lang="en-US" altLang="en-US" dirty="0" err="1" smtClean="0"/>
              <a:t>edd</a:t>
            </a:r>
            <a:r>
              <a:rPr lang="en-US" altLang="en-US" dirty="0" smtClean="0"/>
              <a:t> indications, this plot came</a:t>
            </a:r>
            <a:r>
              <a:rPr lang="en-US" altLang="en-US" baseline="0" dirty="0" smtClean="0"/>
              <a:t> right from </a:t>
            </a:r>
            <a:r>
              <a:rPr lang="en-US" altLang="en-US" baseline="0" dirty="0" err="1" smtClean="0"/>
              <a:t>DbAccess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3FE71-F5DD-49A0-80B1-390D1C8B4D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Especially good for creating</a:t>
            </a:r>
            <a:r>
              <a:rPr lang="en-US" altLang="en-US" baseline="0" dirty="0" smtClean="0"/>
              <a:t> scaling laws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AC154-BDDC-46A4-9CFF-43D9553F824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E00B7-7DFF-4BA5-B27E-4D2E4156A0A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From the JMP Manual:</a:t>
            </a:r>
          </a:p>
          <a:p>
            <a:endParaRPr lang="en-US" altLang="en-US" smtClean="0"/>
          </a:p>
          <a:p>
            <a:r>
              <a:rPr lang="en-US" altLang="en-US" smtClean="0"/>
              <a:t>Rsquare measures the proportion of the variation around the mean explained by the model</a:t>
            </a:r>
          </a:p>
          <a:p>
            <a:r>
              <a:rPr lang="en-US" altLang="en-US" smtClean="0"/>
              <a:t>Rsquare Adj adjusts Rsquare to make it more comparable over models with different numbers of parameters</a:t>
            </a:r>
          </a:p>
          <a:p>
            <a:r>
              <a:rPr lang="en-US" altLang="en-US" smtClean="0"/>
              <a:t>RMSE estimates the standard deviation of the random error</a:t>
            </a:r>
          </a:p>
          <a:p>
            <a:r>
              <a:rPr lang="en-US" altLang="en-US" smtClean="0"/>
              <a:t>Mean of Response is the sample mean of the response variable</a:t>
            </a:r>
          </a:p>
          <a:p>
            <a:endParaRPr lang="en-US" altLang="en-US" smtClean="0"/>
          </a:p>
          <a:p>
            <a:r>
              <a:rPr lang="en-US" altLang="en-US" smtClean="0"/>
              <a:t>Intercept is a constant term in the model</a:t>
            </a:r>
          </a:p>
          <a:p>
            <a:r>
              <a:rPr lang="en-US" altLang="en-US" smtClean="0"/>
              <a:t>Estimate lists the paramter estimates of the linear model</a:t>
            </a:r>
          </a:p>
          <a:p>
            <a:r>
              <a:rPr lang="en-US" altLang="en-US" smtClean="0"/>
              <a:t>Std Error lists the estimates of the standard errors of the parameter estimates</a:t>
            </a:r>
          </a:p>
          <a:p>
            <a:r>
              <a:rPr lang="en-US" altLang="en-US" smtClean="0"/>
              <a:t>T Ratio (test statistic) is the ratio of the parameter estimate to its standard error. (Sometimes called Students T Ratio)</a:t>
            </a:r>
          </a:p>
          <a:p>
            <a:r>
              <a:rPr lang="en-US" altLang="en-US" smtClean="0"/>
              <a:t>Prob&gt;|t| lists the observed significance probability calculated from each t ratio. It is the probability of getting, by chance alone, a t ratio greater than the computed value. Often, a value below 0.05 is interpreted as evidence that the parameter is significantly different than zero.</a:t>
            </a:r>
          </a:p>
          <a:p>
            <a:endParaRPr lang="en-US" altLang="en-US" smtClean="0"/>
          </a:p>
          <a:p>
            <a:r>
              <a:rPr lang="en-US" altLang="en-US" smtClean="0"/>
              <a:t>DF is the associated degrees of freedom for each source of variation</a:t>
            </a:r>
          </a:p>
          <a:p>
            <a:r>
              <a:rPr lang="en-US" altLang="en-US" smtClean="0"/>
              <a:t>F-stat is the model mean square divided by the error mean square.</a:t>
            </a:r>
          </a:p>
          <a:p>
            <a:r>
              <a:rPr lang="en-US" altLang="en-US" smtClean="0"/>
              <a:t>Prob of &gt; F is the observed significance probability of obtaining a greater F value by chance alone. &gt; 0.05 is often considered evidence of a regression effect.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75FE3-A20B-4AB0-9F70-D1A15AD8D4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columns</a:t>
            </a:r>
            <a:r>
              <a:rPr lang="en-US" altLang="en-US" baseline="0" dirty="0" smtClean="0"/>
              <a:t> shown are the min &amp; max of the last signal specified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E112F-F342-4F47-AA7F-5E8CF36972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0E5B3-797D-4482-B538-44D49BF3F6E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4F620-236C-43C4-8967-96E1DE9D9D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plot window has several other</a:t>
            </a:r>
            <a:r>
              <a:rPr lang="en-US" altLang="en-US" baseline="0" dirty="0" smtClean="0"/>
              <a:t> options for configuring and plotting under the menus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45B8D-B3C2-4A2A-9E9E-CA97B203B92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quickly</a:t>
            </a:r>
            <a:r>
              <a:rPr lang="en-US" baseline="0" dirty="0" smtClean="0"/>
              <a:t> browse by day by clicking the green squares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0CC94-7AA6-48D2-AB35-699A778A58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Then you see a menu of plotting options. Clicking on </a:t>
            </a:r>
            <a:r>
              <a:rPr lang="en-US" altLang="en-US" dirty="0" err="1" smtClean="0"/>
              <a:t>mdsMultiSig</a:t>
            </a:r>
            <a:r>
              <a:rPr lang="en-US" altLang="en-US" dirty="0" smtClean="0"/>
              <a:t> brings up the next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94A49-E6C9-40C5-B562-CFE77C183D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Signals can be mathematical equations.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Timebases</a:t>
            </a:r>
            <a:r>
              <a:rPr lang="en-US" altLang="en-US" baseline="0" dirty="0" smtClean="0"/>
              <a:t> are automatically converted. Names and ranges can be stored in a file and pasted into the page on Internet Explorer.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ADA43-5761-4131-983C-297C6CA8A1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You</a:t>
            </a:r>
            <a:r>
              <a:rPr lang="en-US" altLang="en-US" baseline="0" dirty="0" smtClean="0"/>
              <a:t> might use this scheme to see how shots evolve through a scan of some kind.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93AC8-DB16-4701-ADC4-C7820F9B1A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Individual frames, or animations,</a:t>
            </a:r>
            <a:r>
              <a:rPr lang="en-US" altLang="en-US" baseline="0" dirty="0" smtClean="0"/>
              <a:t> can be output from nstxmovies.html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B3579-2199-490E-BF0B-E1856AD5A0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4DCD6-E825-4EF0-B618-41A0D9B0A1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Clicking n the (thumbnails) link for a shot brings up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66EC2-D397-4888-BD4C-4AAF810098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2BCBB-3474-4B53-AC18-2B39AAB709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BE5-16B5-460F-89EE-6AA99D0A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E0F4-7193-4AC4-BA68-A6994A98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92100" y="65976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A3456F0-1EAD-4B09-B94B-A7B2E09C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i="0" dirty="0" smtClean="0"/>
              <a:t>Monday Physics Meeting– Data Analysis Tools,  Bill Davis (8/26/2013)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25.png"/><Relationship Id="rId1" Type="http://schemas.microsoft.com/office/2007/relationships/media" Target="file:///C:\Users\bdavis\Desktop\Physics%20Meeting%20Talk\EFITmovies.mpg" TargetMode="External"/><Relationship Id="rId2" Type="http://schemas.openxmlformats.org/officeDocument/2006/relationships/video" Target="file:///C:\Users\bdavis\Desktop\Physics%20Meeting%20Talk\EFITmovies.m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3.pppl.gov/tftr/Pellet_bremsstrahlung.jpg" TargetMode="External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Data Analysis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Tools for NSTX-U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Bill Davis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Stan Kaye</a:t>
            </a:r>
            <a:endParaRPr lang="en-US" altLang="en-US" sz="12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Physics Meeting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B-318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Aug. 26, 2013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Sample from GPIthumbnails.pro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A2A7F-9791-4654-AA6B-173A43D3F52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8" name="Picture 2" descr="C:\Users\bdavis\Desktop\China\My Paper\Thumb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39800"/>
            <a:ext cx="852011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Sample from FCthumbnails.html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EA03F-A0E2-4D65-B676-255C37F0EAF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2" name="Picture 2" descr="C:\Users\bdavis\Desktop\China\My Paper\Big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5038"/>
            <a:ext cx="70104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7315200" y="1905000"/>
            <a:ext cx="16081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Easy to spot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L-H transition,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indicated by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suddenly stable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edge</a:t>
            </a:r>
          </a:p>
        </p:txBody>
      </p:sp>
      <p:cxnSp>
        <p:nvCxnSpPr>
          <p:cNvPr id="12294" name="Straight Arrow Connector 5"/>
          <p:cNvCxnSpPr>
            <a:cxnSpLocks noChangeShapeType="1"/>
          </p:cNvCxnSpPr>
          <p:nvPr/>
        </p:nvCxnSpPr>
        <p:spPr bwMode="auto">
          <a:xfrm flipH="1">
            <a:off x="6400800" y="4800600"/>
            <a:ext cx="1295400" cy="0"/>
          </a:xfrm>
          <a:prstGeom prst="straightConnector1">
            <a:avLst/>
          </a:prstGeom>
          <a:noFill/>
          <a:ln w="158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35D36-C9D0-4ADF-A94A-356E058BDB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IDL analysis tools tend to be more detailed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28600" y="1295400"/>
            <a:ext cx="403860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Can be run directly on your PC or Mac, but easiest to run IDL on the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PPPL Linux cluster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Start with “module load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nstx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Mouse can be used for zooming, examining data values, etc.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Be careful of appending additional directories to the IDL_PATH definition from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others!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42373" cy="499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1E7E-6C56-44AC-B522-7C470BD6E9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EFITmovies.pro plots many things synchronously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447800" y="1154113"/>
            <a:ext cx="598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efitmovies,"miro*135060", /thomson, /summary </a:t>
            </a: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1560095"/>
            <a:ext cx="59197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28600" y="871538"/>
            <a:ext cx="661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822CD"/>
                </a:solidFill>
                <a:latin typeface="Helvetica" pitchFamily="34" charset="0"/>
              </a:rPr>
              <a:t>Created in IDL in X-windows on the PPPL Linux cluster by: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1E7E-6C56-44AC-B522-7C470BD6E9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EFITmovies.pro plots many things synchronously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28600" y="1240870"/>
            <a:ext cx="4044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Movie saved from previous screen:</a:t>
            </a:r>
            <a:endParaRPr lang="en-US" alt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73" y="31242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Click to</a:t>
            </a:r>
          </a:p>
          <a:p>
            <a:pPr algn="r"/>
            <a:r>
              <a:rPr lang="en-US" sz="1800" dirty="0" smtClean="0"/>
              <a:t>play</a:t>
            </a:r>
            <a:endParaRPr lang="en-US" sz="1800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1241389" y="3276600"/>
            <a:ext cx="511211" cy="385465"/>
          </a:xfrm>
          <a:prstGeom prst="rightArrow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" name="EFITmovies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1638300"/>
            <a:ext cx="4876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64D54-2895-4740-B544-BF804174B5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7650"/>
            <a:ext cx="70104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(from GA) shows plasma flux in relation to vessel and diagnostic site lines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371600" y="1081088"/>
            <a:ext cx="542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% efitviewer	# (entered at the Linux prompt)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124200" y="2901583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33600" y="30480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25628" y="2743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727F9-7B2F-409B-A76B-26362DF1E1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- zoom in to see </a:t>
            </a:r>
          </a:p>
          <a:p>
            <a:pPr>
              <a:defRPr/>
            </a:pPr>
            <a:r>
              <a:rPr lang="en-US" sz="2800" i="0" kern="0" dirty="0" smtClean="0"/>
              <a:t>MPTS locations, strike points, e.g.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05000"/>
            <a:ext cx="3686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486400" y="914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Ctl-clicking  on the plot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will print out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R and Z coordinates</a:t>
            </a: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990600"/>
            <a:ext cx="5173662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C3AE-4F33-41C0-8EF7-D912E196DB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77888"/>
            <a:ext cx="7867650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Other plots from </a:t>
            </a: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, such has Thomson profiles vs. R, rho, or psi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36F1A-43FC-40E0-80E2-584EC57AB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Various ways to look at Thomson Data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1346200"/>
            <a:ext cx="3986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0" dirty="0">
                <a:latin typeface="+mn-lt"/>
              </a:rPr>
              <a:t>IDL&gt; </a:t>
            </a:r>
            <a:r>
              <a:rPr lang="en-US" sz="1800" i="0" dirty="0" err="1">
                <a:latin typeface="+mn-lt"/>
              </a:rPr>
              <a:t>mptssurface</a:t>
            </a:r>
            <a:r>
              <a:rPr lang="en-US" sz="1800" i="0" dirty="0">
                <a:latin typeface="+mn-lt"/>
              </a:rPr>
              <a:t>, 142000, /project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811338"/>
            <a:ext cx="4722813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362200"/>
            <a:ext cx="44053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2825" y="1716088"/>
            <a:ext cx="42370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After clicking on </a:t>
            </a:r>
            <a:r>
              <a:rPr lang="en-US" sz="1800" i="0" dirty="0">
                <a:latin typeface="+mn-lt"/>
              </a:rPr>
              <a:t>“Plot: Density” </a:t>
            </a:r>
            <a:r>
              <a:rPr lang="en-US" sz="1800" dirty="0">
                <a:latin typeface="+mn-lt"/>
              </a:rPr>
              <a:t>and</a:t>
            </a:r>
            <a:r>
              <a:rPr lang="en-US" sz="1800" i="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1800" i="0" dirty="0">
                <a:latin typeface="+mn-lt"/>
              </a:rPr>
              <a:t>“Shading: Temp”: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10729" y="2110929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96200" y="2636772"/>
            <a:ext cx="457200" cy="2667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077200" y="2819400"/>
            <a:ext cx="457200" cy="2667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09E64-2A3D-4547-A671-5004C4515E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/>
              <a:t>Thomson </a:t>
            </a:r>
            <a:r>
              <a:rPr lang="en-US" sz="2800" i="0" kern="0" dirty="0" smtClean="0"/>
              <a:t>Data - Can zoom in, </a:t>
            </a:r>
          </a:p>
          <a:p>
            <a:pPr>
              <a:defRPr/>
            </a:pPr>
            <a:r>
              <a:rPr lang="en-US" sz="2800" i="0" kern="0" dirty="0" smtClean="0"/>
              <a:t>e.g., to see edge effects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28600" y="1597025"/>
            <a:ext cx="8669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IDL&gt; plot3_mpts,138846,/GPI,tmin=.45,tmax=.85,r1=1.2,r2=1.56,/contour,Plot_ip=0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28600" y="1154113"/>
            <a:ext cx="661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822CD"/>
                </a:solidFill>
                <a:latin typeface="Helvetica" pitchFamily="34" charset="0"/>
              </a:rPr>
              <a:t>Created in IDL in X-windows on the PPPL Linux cluster by:</a:t>
            </a:r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57400"/>
            <a:ext cx="7219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4619-0795-4138-B242-742521628C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Overview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533400" y="1219200"/>
            <a:ext cx="80772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Web Tools in depth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Overlaying in different ways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Browsing Fast Camera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EFITmovies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 and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EFITviewer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New ways to visualize data like MPTS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Databases at PPPL and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DbAccess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 features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 smtClean="0">
                <a:solidFill>
                  <a:schemeClr val="tx1"/>
                </a:solidFill>
                <a:latin typeface="Calibri" pitchFamily="34" charset="0"/>
              </a:rPr>
              <a:t>Shot summaries and other tables of general interest available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 smtClean="0">
                <a:solidFill>
                  <a:schemeClr val="tx1"/>
                </a:solidFill>
                <a:latin typeface="Calibri" pitchFamily="34" charset="0"/>
              </a:rPr>
              <a:t>Creating </a:t>
            </a: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your own 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Find shots based on EFIT parameters or other signals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Search for entries in the NSTX Logbook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Other ways to visualize NSTX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FF0000"/>
                </a:solidFill>
                <a:latin typeface="Calibri" pitchFamily="34" charset="0"/>
              </a:rPr>
              <a:t>What other tools should be developed?</a:t>
            </a: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 descr="http://green.uwex.edu/files/2010/11/clipart-pencil-check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2500"/>
            <a:ext cx="2628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</p:spPr>
        <p:txBody>
          <a:bodyPr/>
          <a:lstStyle/>
          <a:p>
            <a:pPr>
              <a:defRPr/>
            </a:pPr>
            <a:fld id="{7FE40EFB-7269-4176-B8E7-94DD9F35D3E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-152400"/>
            <a:ext cx="792480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Database Access via Point-and-click</a:t>
            </a:r>
          </a:p>
        </p:txBody>
      </p:sp>
      <p:pic>
        <p:nvPicPr>
          <p:cNvPr id="21508" name="Picture 6" descr="C:\Documents and Settings\bdavis\My Documents\IAEA Meeting\DbAccess Figs\First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46238"/>
            <a:ext cx="833278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33400" y="1090613"/>
            <a:ext cx="218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IDL&gt; dbaccess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436" y="5867399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/>
              <a:t>Manual available at:</a:t>
            </a:r>
          </a:p>
          <a:p>
            <a:r>
              <a:rPr lang="en-US" sz="1800" i="0" dirty="0" smtClean="0"/>
              <a:t>http://nstx.pppl.gov/nstx/Software/Documents/dbaccess.html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assroomclipart.com/images/gallery/Clipart/School/student-at-round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034716"/>
            <a:ext cx="2819400" cy="30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0" kern="0" dirty="0" smtClean="0"/>
              <a:t>“Public” tables available in the NSTXLOGS Database </a:t>
            </a:r>
            <a:endParaRPr lang="en-US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28600" y="1066800"/>
            <a:ext cx="6096000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“Survey” table contains a few dozen parameters at 3 times of interest (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latTop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MaxIp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RampUp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) for each shot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EFITnn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tables contain most of the EFIT parameters at 6 times of interest for each shot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Neutron production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XP-specific tables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Haccess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” table contains parameters related to H-mode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Blob database contains blob characteristics for NSTX and CMOD shots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(Better organization and documentation of existing public tables are needed)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0" kern="0" dirty="0" smtClean="0"/>
              <a:t>Column descriptions can be described in the “Contents” </a:t>
            </a:r>
            <a:r>
              <a:rPr lang="en-US" i="0" kern="0" dirty="0"/>
              <a:t>table of the NSTXLOGS Database </a:t>
            </a:r>
            <a:endParaRPr lang="en-US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495300" y="9906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Selection for the “Contents” table in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DbAccess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65495"/>
              </p:ext>
            </p:extLst>
          </p:nvPr>
        </p:nvGraphicFramePr>
        <p:xfrm>
          <a:off x="914400" y="1447800"/>
          <a:ext cx="6858000" cy="4953000"/>
        </p:xfrm>
        <a:graphic>
          <a:graphicData uri="http://schemas.openxmlformats.org/drawingml/2006/table">
            <a:tbl>
              <a:tblPr/>
              <a:tblGrid>
                <a:gridCol w="850904"/>
                <a:gridCol w="2632486"/>
                <a:gridCol w="1991890"/>
                <a:gridCol w="551154"/>
                <a:gridCol w="831566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CONTENTS.DESCRIPTION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UNITS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Table: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D. Mastrovito/S. Kaye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baye_bii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Boron II emissivity from filterscope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\passivespec::baye_bii_fscope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TF current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\engineering::pc_tf_tot_cur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bayc_cii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Carbon II emissivity from HAIFA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\passivespec::bayc_cii_haifa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bayc_ciii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Carbon III emissivity from filterscope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\passivespec::bayc_ciii_fscope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dalfal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Lower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divertor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emission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dalfamp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Midplane Da emission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\passivespec::bayg_dalf_haifa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dalfau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Upper divertor Da emission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\passivespec::baye_dalf_haifa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bayg_heii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Helium II emissivity from filterscope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\passivespec::bayg_heii_fscope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 injector current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\ENGINEERING::pc_chi_tot_cur_1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Plasma current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\engineering::ip2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Line integral density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\microwave::line_density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cm-2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baye_oii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Oxygen II emissivity from filterscope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\passivespec::bage_oii_fscope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pinj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injected neutral beam power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\nbi::nb_p_inj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prad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radiated power from bolometer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\passivespec::bolom_totpwr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prf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injected HHFW power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\rf::hhfw_power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Shot number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mdsvalue(current_shot(nstx)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of beginning of store phase of shot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mdsvalue(shot_date($) shot)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of interest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nstx$:[db]times.dat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vchi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 injector voltage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\OPERATIONS::chi_voltage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Volts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vloop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Loop voltage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\operations::v_flohm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Volts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Table: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S. Kaye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Vacuum toroidal field at the geometric center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Plasma current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nebar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Line averaged density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10^19 m^-3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 of discharge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pnbi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Injected neutral beam power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poh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Ohmic heating power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q95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at 95% flux surface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634727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685800" cy="304800"/>
          </a:xfrm>
        </p:spPr>
        <p:txBody>
          <a:bodyPr/>
          <a:lstStyle/>
          <a:p>
            <a:pPr>
              <a:defRPr/>
            </a:pPr>
            <a:fld id="{56A020D2-7B30-4DD8-AB50-68085BA431E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-76200"/>
            <a:ext cx="89535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Flexible constraint specification in DbAccess</a:t>
            </a:r>
          </a:p>
        </p:txBody>
      </p:sp>
      <p:pic>
        <p:nvPicPr>
          <p:cNvPr id="22532" name="Picture 6" descr="C:\Documents and Settings\bdavis\My Documents\IAEA Meeting\DbAccess Figs\Constra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0600"/>
            <a:ext cx="89154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72250"/>
            <a:ext cx="457200" cy="457200"/>
          </a:xfrm>
        </p:spPr>
        <p:txBody>
          <a:bodyPr/>
          <a:lstStyle/>
          <a:p>
            <a:pPr>
              <a:defRPr/>
            </a:pPr>
            <a:fld id="{A1204507-B295-482E-AC57-1185F325978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Flexible publication-quality graphics</a:t>
            </a:r>
          </a:p>
        </p:txBody>
      </p:sp>
      <p:pic>
        <p:nvPicPr>
          <p:cNvPr id="23556" name="Picture 9" descr="C:\Documents and Settings\bdavis\My Documents\IAEA Meeting\DbAccess Figs\PPT-Only Figs\Plot 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914400"/>
            <a:ext cx="51847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Documents and Settings\bdavis\My Documents\IAEA Meeting\DbAccess Figs\Shot Range P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22550"/>
            <a:ext cx="4114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67400" y="1839913"/>
            <a:ext cx="2800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altLang="en-US" i="0" kern="0" smtClean="0"/>
              <a:t>Sample plot</a:t>
            </a:r>
            <a:br>
              <a:rPr lang="en-US" altLang="en-US" i="0" kern="0" smtClean="0"/>
            </a:br>
            <a:r>
              <a:rPr lang="en-US" altLang="en-US" i="0" kern="0" smtClean="0"/>
              <a:t>from DbAccess</a:t>
            </a:r>
            <a:endParaRPr lang="en-US" altLang="en-US" i="0" kern="0" dirty="0" smtClean="0"/>
          </a:p>
        </p:txBody>
      </p:sp>
      <p:sp>
        <p:nvSpPr>
          <p:cNvPr id="8" name="Right Arrow 2"/>
          <p:cNvSpPr>
            <a:spLocks noChangeArrowheads="1"/>
          </p:cNvSpPr>
          <p:nvPr/>
        </p:nvSpPr>
        <p:spPr bwMode="auto">
          <a:xfrm>
            <a:off x="4454525" y="43434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43950" y="6581775"/>
            <a:ext cx="381000" cy="304800"/>
          </a:xfrm>
        </p:spPr>
        <p:txBody>
          <a:bodyPr/>
          <a:lstStyle/>
          <a:p>
            <a:pPr>
              <a:defRPr/>
            </a:pPr>
            <a:fld id="{0839E794-B4B9-4DBB-A612-ED5FEA53285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3810000" cy="3657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latin typeface="+mn-lt"/>
              </a:rPr>
              <a:t>Plot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Properties are configurable in </a:t>
            </a:r>
            <a:r>
              <a:rPr lang="en-US" sz="3200" dirty="0" err="1" smtClean="0">
                <a:latin typeface="+mn-lt"/>
              </a:rPr>
              <a:t>DbAccess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(Uses GA Plot Objects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pic>
        <p:nvPicPr>
          <p:cNvPr id="24580" name="Picture 5" descr="C:\Documents and Settings\bdavis\My Documents\IAEA Meeting\DbAccess Figs\Plot Proper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49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14400"/>
          </a:xfrm>
        </p:spPr>
        <p:txBody>
          <a:bodyPr/>
          <a:lstStyle/>
          <a:p>
            <a:r>
              <a:rPr lang="en-US" altLang="en-US" sz="3200" dirty="0" smtClean="0"/>
              <a:t>Example showing </a:t>
            </a:r>
            <a:r>
              <a:rPr lang="en-US" altLang="en-US" sz="3200" dirty="0" err="1" smtClean="0"/>
              <a:t>Poloidal</a:t>
            </a:r>
            <a:r>
              <a:rPr lang="en-US" altLang="en-US" sz="3200" dirty="0" smtClean="0"/>
              <a:t> velocity vs. </a:t>
            </a:r>
            <a:br>
              <a:rPr lang="en-US" altLang="en-US" sz="3200" dirty="0" smtClean="0"/>
            </a:br>
            <a:r>
              <a:rPr lang="en-US" altLang="en-US" sz="3200" dirty="0" smtClean="0"/>
              <a:t>distance from </a:t>
            </a:r>
            <a:r>
              <a:rPr lang="en-US" altLang="en-US" sz="3200" dirty="0" err="1" smtClean="0"/>
              <a:t>separatrix</a:t>
            </a:r>
            <a:endParaRPr lang="en-US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BE9C8-E4E7-47ED-8A9F-96F84FFB02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5604" name="Content Placeholder 5" descr="SH142220_Yvel_290_294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676400"/>
            <a:ext cx="61769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6172200" y="1066800"/>
            <a:ext cx="28194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A wide spread in poloidal velocity, even during a small time window in the same shot.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Downward flow &gt;-1 cm evidence of shear in this shot.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Shear reverses between 2 &amp; 4 cm.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Larger blobs (</a:t>
            </a:r>
            <a:r>
              <a:rPr lang="en-US" altLang="en-US" b="0" i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) are more likely to be ejected through the separatrix.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505200" y="3276600"/>
            <a:ext cx="2743200" cy="8382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H="1" flipV="1">
            <a:off x="4419600" y="4038600"/>
            <a:ext cx="1828800" cy="5334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608" name="Group 22"/>
          <p:cNvGrpSpPr>
            <a:grpSpLocks/>
          </p:cNvGrpSpPr>
          <p:nvPr/>
        </p:nvGrpSpPr>
        <p:grpSpPr bwMode="auto">
          <a:xfrm>
            <a:off x="2971800" y="5029200"/>
            <a:ext cx="990600" cy="228600"/>
            <a:chOff x="762000" y="5120898"/>
            <a:chExt cx="762000" cy="228600"/>
          </a:xfrm>
        </p:grpSpPr>
        <p:cxnSp>
          <p:nvCxnSpPr>
            <p:cNvPr id="25618" name="Straight Connector 11"/>
            <p:cNvCxnSpPr>
              <a:cxnSpLocks noChangeShapeType="1"/>
            </p:cNvCxnSpPr>
            <p:nvPr/>
          </p:nvCxnSpPr>
          <p:spPr bwMode="auto">
            <a:xfrm>
              <a:off x="762000" y="53340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Straight Connector 12"/>
            <p:cNvCxnSpPr>
              <a:cxnSpLocks noChangeShapeType="1"/>
            </p:cNvCxnSpPr>
            <p:nvPr/>
          </p:nvCxnSpPr>
          <p:spPr bwMode="auto">
            <a:xfrm>
              <a:off x="762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Straight Connector 13"/>
            <p:cNvCxnSpPr>
              <a:cxnSpLocks noChangeShapeType="1"/>
            </p:cNvCxnSpPr>
            <p:nvPr/>
          </p:nvCxnSpPr>
          <p:spPr bwMode="auto">
            <a:xfrm>
              <a:off x="1524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4038600" y="4572000"/>
            <a:ext cx="661988" cy="228600"/>
            <a:chOff x="762000" y="5120898"/>
            <a:chExt cx="762000" cy="228600"/>
          </a:xfrm>
        </p:grpSpPr>
        <p:cxnSp>
          <p:nvCxnSpPr>
            <p:cNvPr id="25615" name="Straight Connector 15"/>
            <p:cNvCxnSpPr>
              <a:cxnSpLocks noChangeShapeType="1"/>
            </p:cNvCxnSpPr>
            <p:nvPr/>
          </p:nvCxnSpPr>
          <p:spPr bwMode="auto">
            <a:xfrm>
              <a:off x="762000" y="53340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Straight Connector 16"/>
            <p:cNvCxnSpPr>
              <a:cxnSpLocks noChangeShapeType="1"/>
            </p:cNvCxnSpPr>
            <p:nvPr/>
          </p:nvCxnSpPr>
          <p:spPr bwMode="auto">
            <a:xfrm>
              <a:off x="762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Straight Connector 17"/>
            <p:cNvCxnSpPr>
              <a:cxnSpLocks noChangeShapeType="1"/>
            </p:cNvCxnSpPr>
            <p:nvPr/>
          </p:nvCxnSpPr>
          <p:spPr bwMode="auto">
            <a:xfrm>
              <a:off x="1524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4156075" y="4479925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0000FF"/>
                </a:solidFill>
              </a:rPr>
              <a:t>edd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91000" y="4419600"/>
            <a:ext cx="0" cy="3238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612" name="TextBox 20"/>
          <p:cNvSpPr txBox="1">
            <a:spLocks noChangeArrowheads="1"/>
          </p:cNvSpPr>
          <p:nvPr/>
        </p:nvSpPr>
        <p:spPr bwMode="auto">
          <a:xfrm>
            <a:off x="3325813" y="4892675"/>
            <a:ext cx="49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0000FF"/>
                </a:solidFill>
              </a:rPr>
              <a:t>idd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0" y="4895850"/>
            <a:ext cx="0" cy="2857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614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222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(output from DbAccess.pro)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24875" y="6572250"/>
            <a:ext cx="609600" cy="304800"/>
          </a:xfrm>
        </p:spPr>
        <p:txBody>
          <a:bodyPr/>
          <a:lstStyle/>
          <a:p>
            <a:pPr>
              <a:defRPr/>
            </a:pPr>
            <a:fld id="{C7DB347C-CADC-4C62-97CE-CA2825A3688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842" y="-16042"/>
            <a:ext cx="4343400" cy="914400"/>
          </a:xfrm>
        </p:spPr>
        <p:txBody>
          <a:bodyPr/>
          <a:lstStyle/>
          <a:p>
            <a:r>
              <a:rPr lang="en-US" altLang="en-US" sz="3200" dirty="0" smtClean="0"/>
              <a:t>Statistical Interface </a:t>
            </a:r>
            <a:br>
              <a:rPr lang="en-US" altLang="en-US" sz="3200" dirty="0" smtClean="0"/>
            </a:br>
            <a:r>
              <a:rPr lang="en-US" altLang="en-US" sz="3200" dirty="0" smtClean="0"/>
              <a:t>in </a:t>
            </a:r>
            <a:r>
              <a:rPr lang="en-US" altLang="en-US" sz="3200" dirty="0" err="1" smtClean="0"/>
              <a:t>DbAccess</a:t>
            </a:r>
            <a:endParaRPr lang="en-US" altLang="en-US" sz="3200" dirty="0" smtClean="0"/>
          </a:p>
        </p:txBody>
      </p:sp>
      <p:pic>
        <p:nvPicPr>
          <p:cNvPr id="26628" name="Picture 4" descr="C:\Documents and Settings\bdavis\My Documents\IAEA Meeting\DbAccess Figs\Statistics Inte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0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847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2806" y="952500"/>
            <a:ext cx="4191000" cy="449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Multiple Linear Regression</a:t>
            </a:r>
            <a:endParaRPr lang="en-US" altLang="en-US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Powers Optional 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Weighting Optional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Distribution Plotting</a:t>
            </a:r>
          </a:p>
          <a:p>
            <a:pPr>
              <a:buFont typeface="Wingdings" pitchFamily="2" charset="2"/>
              <a:buNone/>
            </a:pPr>
            <a:endParaRPr lang="en-US" altLang="en-US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bdavis\My Documents\IAEA Meeting\DbAccess Figs\Regression Plot Widg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946015"/>
            <a:ext cx="4989513" cy="39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"/>
          <p:cNvSpPr>
            <a:spLocks noChangeArrowheads="1"/>
          </p:cNvSpPr>
          <p:nvPr/>
        </p:nvSpPr>
        <p:spPr bwMode="auto">
          <a:xfrm>
            <a:off x="3886200" y="56388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81775"/>
            <a:ext cx="457200" cy="457200"/>
          </a:xfrm>
        </p:spPr>
        <p:txBody>
          <a:bodyPr/>
          <a:lstStyle/>
          <a:p>
            <a:pPr>
              <a:defRPr/>
            </a:pPr>
            <a:fld id="{5A6B086A-DDF9-4625-AB9E-A045889AE37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14400"/>
          </a:xfrm>
        </p:spPr>
        <p:txBody>
          <a:bodyPr/>
          <a:lstStyle/>
          <a:p>
            <a:r>
              <a:rPr lang="en-US" altLang="en-US" sz="3200" smtClean="0"/>
              <a:t>Statistical output from DbAccess</a:t>
            </a:r>
          </a:p>
        </p:txBody>
      </p:sp>
      <p:pic>
        <p:nvPicPr>
          <p:cNvPr id="28676" name="Picture 7" descr="C:\Documents and Settings\bdavis\My Documents\IAEA Meeting\DbAccess Figs\XP19 Stat Out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90600"/>
            <a:ext cx="7040562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Creating an SQL table in </a:t>
            </a:r>
            <a:r>
              <a:rPr lang="en-US" sz="2800" i="0" kern="0" dirty="0" err="1" smtClean="0"/>
              <a:t>DbAccess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Click on “Create Table” on the top widget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Point, click, and describe your fields: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5525"/>
            <a:ext cx="8305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95300" y="5486400"/>
            <a:ext cx="8077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The table can be populated from columns of data in a text file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Other IDL code is available for creating and filling SQL tables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C6395-274E-4EAA-AD61-1EFF1FBFEB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Web Tool access at http://nstx.pppl.gov/nstx/Software/WebTools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990600"/>
            <a:ext cx="48450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ight Arrow 2"/>
          <p:cNvSpPr>
            <a:spLocks noChangeArrowheads="1"/>
          </p:cNvSpPr>
          <p:nvPr/>
        </p:nvSpPr>
        <p:spPr bwMode="auto">
          <a:xfrm flipH="1">
            <a:off x="5678488" y="2078038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2" name="Right Arrow 6"/>
          <p:cNvSpPr>
            <a:spLocks noChangeArrowheads="1"/>
          </p:cNvSpPr>
          <p:nvPr/>
        </p:nvSpPr>
        <p:spPr bwMode="auto">
          <a:xfrm flipH="1">
            <a:off x="5726113" y="312420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3" name="Right Arrow 7"/>
          <p:cNvSpPr>
            <a:spLocks noChangeArrowheads="1"/>
          </p:cNvSpPr>
          <p:nvPr/>
        </p:nvSpPr>
        <p:spPr bwMode="auto">
          <a:xfrm flipH="1">
            <a:off x="5975350" y="579120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4" name="Right Arrow 8"/>
          <p:cNvSpPr>
            <a:spLocks noChangeArrowheads="1"/>
          </p:cNvSpPr>
          <p:nvPr/>
        </p:nvSpPr>
        <p:spPr bwMode="auto">
          <a:xfrm flipH="1">
            <a:off x="5945188" y="2338388"/>
            <a:ext cx="427037" cy="260350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2050" name="Picture 2" descr="SOFTWARE. Word collage on white background. Vector illustration. Illustration with different association terms.    Stock Photo - 91424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8388"/>
            <a:ext cx="238601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 rot="18994111">
            <a:off x="129639" y="3484343"/>
            <a:ext cx="2809502" cy="141246"/>
          </a:xfrm>
          <a:prstGeom prst="rect">
            <a:avLst/>
          </a:prstGeom>
          <a:solidFill>
            <a:srgbClr val="FF33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651950">
            <a:off x="169255" y="3471417"/>
            <a:ext cx="2809502" cy="141246"/>
          </a:xfrm>
          <a:prstGeom prst="rect">
            <a:avLst/>
          </a:prstGeom>
          <a:solidFill>
            <a:srgbClr val="FF33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4" y="1143000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Designed for ease-of-use: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31229-4C71-403C-9BB5-ADC34D0CB5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6191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Locus plotting available for databases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1650" y="5943600"/>
            <a:ext cx="683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Instructions available at: http</a:t>
            </a:r>
            <a:r>
              <a:rPr lang="en-US" sz="1600" dirty="0">
                <a:solidFill>
                  <a:schemeClr val="accent6"/>
                </a:solidFill>
              </a:rPr>
              <a:t>://</a:t>
            </a:r>
            <a:r>
              <a:rPr lang="en-US" sz="1600" dirty="0" smtClean="0">
                <a:solidFill>
                  <a:schemeClr val="accent6"/>
                </a:solidFill>
              </a:rPr>
              <a:t>nstx.pppl.gov/nstx/Software/pdf_files/locus_users_guide.pdf</a:t>
            </a:r>
            <a:endParaRPr lang="en-US" sz="1600" dirty="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228600" y="1143000"/>
            <a:ext cx="259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Locus was used extensively on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TFTR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146" name="Picture 2" descr="http://w3.pppl.gov/tftr/TFTR_interior_smal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9" y="2310063"/>
            <a:ext cx="2695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9814" y="4292984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Rewritten in IDL by Steve Scott and adapted for NSTX by Bill Davis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A56C4-AEE3-4876-B5FC-C74C1466C5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EFIT Database Table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19200"/>
            <a:ext cx="44021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219200"/>
          <a:ext cx="3773489" cy="5130799"/>
        </p:xfrm>
        <a:graphic>
          <a:graphicData uri="http://schemas.openxmlformats.org/drawingml/2006/table">
            <a:tbl>
              <a:tblPr/>
              <a:tblGrid>
                <a:gridCol w="707529"/>
                <a:gridCol w="613192"/>
                <a:gridCol w="537722"/>
                <a:gridCol w="707529"/>
                <a:gridCol w="688662"/>
                <a:gridCol w="518855"/>
              </a:tblGrid>
              <a:tr h="37524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shot, BETAN, IP, TAUMHD, TEMAX, TOI, TIME from EFIT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 shot&gt;=136000 AND shot &lt;=137000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IP&gt;=500000 AND TOI='maxip' order by 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BETAN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TAUMHD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TEMAX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5.14471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-1.71009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775327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-0.006489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0.923537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3.32942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768031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405.139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3.50953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761056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0.057189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155.196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1.64804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-0.021714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0.99357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2.43354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775475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-0.056866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0.739999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3.56997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788279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-0.077491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0.741862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2.76261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781949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-0.088126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1.34959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1.66388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734348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-0.048584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0.728282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779994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-0.060781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0.681013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2.23641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768482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-0.067917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0.672851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2.46628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772562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-0.063587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0.668319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2.72194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-0.053308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25.7932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6.4532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744939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-0.051581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345.731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776437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-0.045682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238.921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1.83123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757323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-0.035338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721911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-0.019168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0.658756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760615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-0.03144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0.836369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1.85509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766116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-0.065414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0.618252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1.78315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767601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786564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1.46719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863" name="Right Arrow 8"/>
          <p:cNvSpPr>
            <a:spLocks noChangeArrowheads="1"/>
          </p:cNvSpPr>
          <p:nvPr/>
        </p:nvSpPr>
        <p:spPr bwMode="auto">
          <a:xfrm>
            <a:off x="4263106" y="3733800"/>
            <a:ext cx="6858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864" name="Rectangle 1"/>
          <p:cNvSpPr>
            <a:spLocks noChangeArrowheads="1"/>
          </p:cNvSpPr>
          <p:nvPr/>
        </p:nvSpPr>
        <p:spPr bwMode="auto">
          <a:xfrm>
            <a:off x="133350" y="914400"/>
            <a:ext cx="565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http://nstx.pppl.gov/nstx/Software/WebTools/searchefitdb.html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04800" y="11430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" y="1981200"/>
            <a:ext cx="381000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22" y="32004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6332" y="48768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6962" y="51054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8200" y="6172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20018" y="6573253"/>
            <a:ext cx="139938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5E92D-8064-44B2-9CAA-5AB41B943D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3200" smtClean="0"/>
              <a:t>Search for shots with certain criteria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990600"/>
          <a:ext cx="3276600" cy="5486393"/>
        </p:xfrm>
        <a:graphic>
          <a:graphicData uri="http://schemas.openxmlformats.org/drawingml/2006/table">
            <a:tbl>
              <a:tblPr/>
              <a:tblGrid>
                <a:gridCol w="655320"/>
                <a:gridCol w="655320"/>
                <a:gridCol w="655320"/>
                <a:gridCol w="655320"/>
                <a:gridCol w="655320"/>
              </a:tblGrid>
              <a:tr h="23026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Shots with a Max of \EFIT01::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betat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GT 2 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Shots with a Max of \wf::ip GT 700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-7.3507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800.045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-30.38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817.384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-27.772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853.651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-28.058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839.946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819.479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-31.119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826.311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-31.303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808.516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-32.047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813.431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-27.533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825.746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-29.964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811.417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-32.703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810.815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817.195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-32.254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807.92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-27.453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809.922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-26.624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806.96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-28.935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825.323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-31.572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846.212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-28.491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816.568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-30.761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805.05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-24.551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844.514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-28.067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813.223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9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550"/>
            <a:ext cx="4572000" cy="57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20" name="Right Arrow 8"/>
          <p:cNvSpPr>
            <a:spLocks noChangeArrowheads="1"/>
          </p:cNvSpPr>
          <p:nvPr/>
        </p:nvSpPr>
        <p:spPr bwMode="auto">
          <a:xfrm>
            <a:off x="4495800" y="41148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62000" y="2887579"/>
            <a:ext cx="10668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4038600"/>
            <a:ext cx="2743200" cy="685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44070"/>
            <a:ext cx="4579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http://nstx.pppl.gov/nstx/Software/WebTools/mdsshots.html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" y="4191000"/>
            <a:ext cx="2392264" cy="1803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1AEE7-5112-4B47-B828-83C2EB3610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76350"/>
            <a:ext cx="69135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the NSTX Logbook</a:t>
            </a: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133600" y="915988"/>
            <a:ext cx="701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http://nstx.pppl.gov/nstx/Software/WebTools/weblogplus.html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38600" y="4620126"/>
            <a:ext cx="2895600" cy="762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16CF3-447F-4BE2-B5DE-BE56B9C04C6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1250"/>
            <a:ext cx="86106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2385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i="0">
                <a:solidFill>
                  <a:srgbClr val="1822CD"/>
                </a:solidFill>
                <a:latin typeface="Helvetica" pitchFamily="34" charset="0"/>
              </a:rPr>
              <a:t>Output from Searching the NSTX Logbook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A1C5D7-8317-44DC-9DE6-A56114F0C0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48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71600"/>
            <a:ext cx="8529637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8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Combw.pro (from Eric F.)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combw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57008" y="3276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67000" y="2895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2133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600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18939" y="4754628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2369" y="3657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19300" y="56388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E42D5-478B-47DB-9C70-1C144C22383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4288"/>
            <a:ext cx="78914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RGA data can be plotted as trends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rgaplot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DC341-1BED-4DAF-96B3-C5F11548656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295400"/>
            <a:ext cx="6583362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Xsectionw.pro shows cross sections of images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xsectionw, ‘Frame_255.tif’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2CDBE-BFE8-42A4-8BC6-8D0EE53F4E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6200"/>
            <a:ext cx="731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Toriodal</a:t>
            </a:r>
            <a:r>
              <a:rPr lang="en-US" sz="2800" i="0" kern="0" dirty="0" smtClean="0"/>
              <a:t> Mode Numbers </a:t>
            </a:r>
            <a:r>
              <a:rPr lang="en-US" sz="2800" i="0" kern="0" dirty="0" err="1" smtClean="0"/>
              <a:t>browsable</a:t>
            </a:r>
            <a:r>
              <a:rPr lang="en-US" sz="2800" i="0" kern="0" dirty="0" smtClean="0"/>
              <a:t> from web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04800" y="914400"/>
            <a:ext cx="642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http://nstx.pppl.gov/</a:t>
            </a:r>
            <a:r>
              <a:rPr lang="en-US" altLang="en-US" sz="1800" dirty="0" err="1">
                <a:solidFill>
                  <a:srgbClr val="1822CD"/>
                </a:solidFill>
                <a:latin typeface="Helvetica" pitchFamily="34" charset="0"/>
              </a:rPr>
              <a:t>nstx</a:t>
            </a: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/Software/Diagnostics/</a:t>
            </a:r>
            <a:r>
              <a:rPr lang="en-US" altLang="en-US" sz="1800" dirty="0" err="1">
                <a:solidFill>
                  <a:srgbClr val="1822CD"/>
                </a:solidFill>
                <a:latin typeface="Helvetica" pitchFamily="34" charset="0"/>
              </a:rPr>
              <a:t>SpecFit</a:t>
            </a: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/...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6019800"/>
            <a:ext cx="8272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(instructions on the web page for creating plots with different axes in IDL)</a:t>
            </a:r>
            <a:endParaRPr lang="en-US" alt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4518581"/>
            <a:ext cx="2564732" cy="19890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Summary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Web Tools have many features and options with intuitive interfaces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Tools available for “mining” the large amount of NSTX camera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Databases seem underutilized on NSTX, but tools are available and can be supported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It is easy to search for shots with certain characteristics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There are various ways of visualizing data that could be explored to get more from your data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3000" y="5334000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FF0000"/>
                </a:solidFill>
                <a:latin typeface="Calibri" pitchFamily="34" charset="0"/>
              </a:rPr>
              <a:t>What new data analysis and visualization tools do we want for NSTX-U?</a:t>
            </a: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8BB8B-29FB-4973-933D-0BEC4584B5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6150"/>
            <a:ext cx="54848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Access to Plotting Web Tools</a:t>
            </a:r>
          </a:p>
        </p:txBody>
      </p:sp>
      <p:pic>
        <p:nvPicPr>
          <p:cNvPr id="4098" name="Picture 2" descr="http://nstx.pppl.gov/nstx/Software/WebTools/images/webtoolscomb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2057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E31AC-8232-4F1F-9675-0BE32F3E5C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64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383088" y="56388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81200"/>
            <a:ext cx="4251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Overlaying Te Profiles from different shots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454525" y="43434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" y="2438400"/>
            <a:ext cx="129414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89340" y="1752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-138113"/>
            <a:ext cx="48926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3B0FD-A03F-41F1-92E5-69D3D7D569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4214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383088" y="38862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459288" y="4267200"/>
            <a:ext cx="4608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Can overlay different shots of same signal, different signals of same shot, etc.  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175125" y="3168650"/>
            <a:ext cx="396875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28600" y="762000"/>
            <a:ext cx="1963567" cy="1447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66870" y="2202756"/>
            <a:ext cx="177056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27105" y="745350"/>
            <a:ext cx="762000" cy="145740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21089" y="213486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15384-927C-4F73-B1AD-17484B568E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71575"/>
            <a:ext cx="8847137" cy="53816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Web Tools plotting has many options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28600" y="1219200"/>
            <a:ext cx="696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Shot Number: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139816+23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    Color Indices for lines: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findgen(24)/24*240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204788" y="885825"/>
            <a:ext cx="716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http://nstx.pppl.gov/nstx/Software/WebTools/mdsplotlist.html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10400" y="1171575"/>
            <a:ext cx="1981200" cy="5048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7135813" y="1222375"/>
            <a:ext cx="168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Color Table: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10”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F250E-EC75-4F61-A1E4-155B32A652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7502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i="0">
                <a:solidFill>
                  <a:srgbClr val="1822CD"/>
                </a:solidFill>
                <a:latin typeface="Helvetica" pitchFamily="34" charset="0"/>
              </a:rPr>
              <a:t>Multiple NSTX Camera images with plots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5157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http://nstx.pppl.gov/nstx/Software/WebTools/nstxmovies.html</a:t>
            </a:r>
            <a:endParaRPr lang="en-US" sz="1800" dirty="0"/>
          </a:p>
        </p:txBody>
      </p:sp>
      <p:pic>
        <p:nvPicPr>
          <p:cNvPr id="1026" name="Picture 2" descr="C:\Users\bdavis\Desktop\Documents\Conferences\France\France\JeanFartherB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19337" cy="3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r>
              <a:rPr lang="en-US" altLang="en-US" sz="3200" dirty="0" smtClean="0"/>
              <a:t>Thumbnail summaries of fast camera data</a:t>
            </a:r>
          </a:p>
        </p:txBody>
      </p:sp>
      <p:pic>
        <p:nvPicPr>
          <p:cNvPr id="10243" name="Picture 2" descr="C:\Users\bdavis\Desktop\China\My Paper\FCthumb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2560"/>
            <a:ext cx="4495800" cy="56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277" y="914400"/>
            <a:ext cx="751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http://nstx.pppl.gov/nstx/Software/WebTools/fcthumbnails.html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85022</TotalTime>
  <Words>2678</Words>
  <Application>Microsoft Macintosh PowerPoint</Application>
  <PresentationFormat>On-screen Show (4:3)</PresentationFormat>
  <Paragraphs>678</Paragraphs>
  <Slides>39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Web Tool access at http://nstx.pppl.gov/nstx/Software/WebTools</vt:lpstr>
      <vt:lpstr>Access to Plotting Web Tools</vt:lpstr>
      <vt:lpstr>Overlaying Te Profiles from different shots</vt:lpstr>
      <vt:lpstr>PowerPoint Presentation</vt:lpstr>
      <vt:lpstr>Web Tools plotting has many options</vt:lpstr>
      <vt:lpstr>PowerPoint Presentation</vt:lpstr>
      <vt:lpstr>Thumbnail summaries of fast camera data</vt:lpstr>
      <vt:lpstr>Sample from GPIthumbnails.pro </vt:lpstr>
      <vt:lpstr>Sample from FCthumbnails.html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Access via Point-and-click</vt:lpstr>
      <vt:lpstr>PowerPoint Presentation</vt:lpstr>
      <vt:lpstr>PowerPoint Presentation</vt:lpstr>
      <vt:lpstr>Flexible constraint specification in DbAccess</vt:lpstr>
      <vt:lpstr>Flexible publication-quality graphics</vt:lpstr>
      <vt:lpstr>Plot  Properties are configurable in DbAccess  (Uses GA Plot Objects)</vt:lpstr>
      <vt:lpstr>Example showing Poloidal velocity vs.  distance from separatrix</vt:lpstr>
      <vt:lpstr>Statistical Interface  in DbAccess</vt:lpstr>
      <vt:lpstr>Statistical output from DbAccess</vt:lpstr>
      <vt:lpstr>PowerPoint Presentation</vt:lpstr>
      <vt:lpstr>PowerPoint Presentation</vt:lpstr>
      <vt:lpstr>Search EFIT Database Table</vt:lpstr>
      <vt:lpstr>Search for shots with certain criteria</vt:lpstr>
      <vt:lpstr>Search the NSTX Logbook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Stanley M. Kaye</cp:lastModifiedBy>
  <cp:revision>12449</cp:revision>
  <cp:lastPrinted>2013-08-09T14:33:05Z</cp:lastPrinted>
  <dcterms:created xsi:type="dcterms:W3CDTF">2003-10-01T16:23:57Z</dcterms:created>
  <dcterms:modified xsi:type="dcterms:W3CDTF">2013-08-26T16:21:55Z</dcterms:modified>
</cp:coreProperties>
</file>