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6"/>
  </p:sldMasterIdLst>
  <p:notesMasterIdLst>
    <p:notesMasterId r:id="rId77"/>
  </p:notesMasterIdLst>
  <p:sldIdLst>
    <p:sldId id="517" r:id="rId7"/>
    <p:sldId id="751" r:id="rId8"/>
    <p:sldId id="672" r:id="rId9"/>
    <p:sldId id="696" r:id="rId10"/>
    <p:sldId id="697" r:id="rId11"/>
    <p:sldId id="698" r:id="rId12"/>
    <p:sldId id="699" r:id="rId13"/>
    <p:sldId id="700" r:id="rId14"/>
    <p:sldId id="704" r:id="rId15"/>
    <p:sldId id="599" r:id="rId16"/>
    <p:sldId id="636" r:id="rId17"/>
    <p:sldId id="717" r:id="rId18"/>
    <p:sldId id="718" r:id="rId19"/>
    <p:sldId id="706" r:id="rId20"/>
    <p:sldId id="707" r:id="rId21"/>
    <p:sldId id="628" r:id="rId22"/>
    <p:sldId id="629" r:id="rId23"/>
    <p:sldId id="719" r:id="rId24"/>
    <p:sldId id="721" r:id="rId25"/>
    <p:sldId id="708" r:id="rId26"/>
    <p:sldId id="709" r:id="rId27"/>
    <p:sldId id="722" r:id="rId28"/>
    <p:sldId id="676" r:id="rId29"/>
    <p:sldId id="675" r:id="rId30"/>
    <p:sldId id="643" r:id="rId31"/>
    <p:sldId id="713" r:id="rId32"/>
    <p:sldId id="715" r:id="rId33"/>
    <p:sldId id="716" r:id="rId34"/>
    <p:sldId id="714" r:id="rId35"/>
    <p:sldId id="728" r:id="rId36"/>
    <p:sldId id="735" r:id="rId37"/>
    <p:sldId id="730" r:id="rId38"/>
    <p:sldId id="731" r:id="rId39"/>
    <p:sldId id="736" r:id="rId40"/>
    <p:sldId id="732" r:id="rId41"/>
    <p:sldId id="733" r:id="rId42"/>
    <p:sldId id="734" r:id="rId43"/>
    <p:sldId id="691" r:id="rId44"/>
    <p:sldId id="687" r:id="rId45"/>
    <p:sldId id="705" r:id="rId46"/>
    <p:sldId id="662" r:id="rId47"/>
    <p:sldId id="695" r:id="rId48"/>
    <p:sldId id="689" r:id="rId49"/>
    <p:sldId id="664" r:id="rId50"/>
    <p:sldId id="738" r:id="rId51"/>
    <p:sldId id="740" r:id="rId52"/>
    <p:sldId id="739" r:id="rId53"/>
    <p:sldId id="690" r:id="rId54"/>
    <p:sldId id="669" r:id="rId55"/>
    <p:sldId id="747" r:id="rId56"/>
    <p:sldId id="748" r:id="rId57"/>
    <p:sldId id="648" r:id="rId58"/>
    <p:sldId id="651" r:id="rId59"/>
    <p:sldId id="741" r:id="rId60"/>
    <p:sldId id="742" r:id="rId61"/>
    <p:sldId id="746" r:id="rId62"/>
    <p:sldId id="749" r:id="rId63"/>
    <p:sldId id="673" r:id="rId64"/>
    <p:sldId id="694" r:id="rId65"/>
    <p:sldId id="743" r:id="rId66"/>
    <p:sldId id="692" r:id="rId67"/>
    <p:sldId id="750" r:id="rId68"/>
    <p:sldId id="685" r:id="rId69"/>
    <p:sldId id="710" r:id="rId70"/>
    <p:sldId id="729" r:id="rId71"/>
    <p:sldId id="656" r:id="rId72"/>
    <p:sldId id="658" r:id="rId73"/>
    <p:sldId id="660" r:id="rId74"/>
    <p:sldId id="725" r:id="rId75"/>
    <p:sldId id="726" r:id="rId7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36706"/>
    <a:srgbClr val="0E51D4"/>
    <a:srgbClr val="9CE5FF"/>
    <a:srgbClr val="AAFFFE"/>
    <a:srgbClr val="3E83D7"/>
    <a:srgbClr val="A3D2FF"/>
    <a:srgbClr val="B1E3FF"/>
    <a:srgbClr val="B2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4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69800B-75E0-3041-A9E5-351612EF4E86}" type="datetimeFigureOut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8851D8D-CF51-2845-9B88-827BB0D73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68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My pleasure..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401F79F2-7324-6846-9E5F-FF44B89121C5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485B6-36C9-406D-BD0B-95707061234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5399D1CD-770D-E548-9248-12839D7C26EE}" type="slidenum">
              <a:rPr lang="en-US" sz="1200" b="1">
                <a:latin typeface="Times" charset="0"/>
              </a:rPr>
              <a:pPr algn="r" eaLnBrk="1" hangingPunct="1"/>
              <a:t>63</a:t>
            </a:fld>
            <a:endParaRPr lang="en-US" sz="1200" b="1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----- Meeting Notes (11/3/11 10:57) -----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ECCD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Mention ELMs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Add Shot number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Bigger Fonts on Figure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Say where previous range was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----- Meeting Notes (10/2/12 11:41) -----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Think about bottom panel and whether to include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C3211D3B-CEF9-444B-AD95-3D733CD1E6EF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X-Ray data proves existance of significant helical response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Agreement with D3D-C1 shows plasma response is important compared to just vacuum fields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We have a tool to extrapolate to ITER.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----- Meeting Notes (10/2/12 11:41) -----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TRIP3D-MAFOT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79173173-99AA-914E-A76D-0E90DD6E9FBE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67D97DB6-E1F3-3841-A6C8-2AE8113BBB80}" type="slidenum">
              <a:rPr lang="en-US" sz="1200" b="1">
                <a:latin typeface="Times" charset="0"/>
              </a:rPr>
              <a:pPr algn="r" eaLnBrk="1" hangingPunct="1"/>
              <a:t>16</a:t>
            </a:fld>
            <a:endParaRPr lang="en-US" sz="1200" b="1">
              <a:latin typeface="Times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CF302C45-6A9D-9445-BBFA-E5DBE53B3BC2}" type="slidenum">
              <a:rPr lang="en-US" sz="1200" b="1">
                <a:latin typeface="Times" charset="0"/>
              </a:rPr>
              <a:pPr algn="r" eaLnBrk="1" hangingPunct="1"/>
              <a:t>17</a:t>
            </a:fld>
            <a:endParaRPr lang="en-US" sz="1200" b="1">
              <a:latin typeface="Times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5399D1CD-770D-E548-9248-12839D7C26EE}" type="slidenum">
              <a:rPr lang="en-US" sz="1200" b="1">
                <a:latin typeface="Times" charset="0"/>
              </a:rPr>
              <a:pPr algn="r" eaLnBrk="1" hangingPunct="1"/>
              <a:t>18</a:t>
            </a:fld>
            <a:endParaRPr lang="en-US" sz="1200" b="1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fld id="{5399D1CD-770D-E548-9248-12839D7C26EE}" type="slidenum">
              <a:rPr lang="en-US" sz="1200" b="1">
                <a:latin typeface="Times" charset="0"/>
              </a:rPr>
              <a:pPr algn="r" eaLnBrk="1" hangingPunct="1"/>
              <a:t>19</a:t>
            </a:fld>
            <a:endParaRPr lang="en-US" sz="1200" b="1">
              <a:latin typeface="Time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BDC0F-AD5A-084F-B55E-4E5739F161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Short</a:t>
            </a:r>
            <a:r>
              <a:rPr lang="en-US" baseline="0" dirty="0" smtClean="0"/>
              <a:t> arrow for MGI, long for SPI?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1C9A8-A1C2-C94C-87E1-685291F0222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6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712497"/>
            <a:ext cx="9144000" cy="3145503"/>
          </a:xfrm>
          <a:prstGeom prst="rect">
            <a:avLst/>
          </a:prstGeom>
          <a:gradFill flip="none" rotWithShape="1">
            <a:gsLst>
              <a:gs pos="15000">
                <a:schemeClr val="bg1"/>
              </a:gs>
              <a:gs pos="100000">
                <a:schemeClr val="bg1">
                  <a:alpha val="0"/>
                </a:schemeClr>
              </a:gs>
              <a:gs pos="49000">
                <a:schemeClr val="bg1">
                  <a:alpha val="73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484938"/>
            <a:ext cx="838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CFD9DCF1-6C6E-5142-B364-2B153EC1821B}" type="slidenum">
              <a:rPr lang="en-US" sz="1000">
                <a:solidFill>
                  <a:srgbClr val="000090"/>
                </a:solidFill>
              </a:rPr>
              <a:pPr algn="ctr"/>
              <a:t>‹#›</a:t>
            </a:fld>
            <a:endParaRPr lang="en-US" sz="1000">
              <a:solidFill>
                <a:srgbClr val="000090"/>
              </a:solidFill>
            </a:endParaRPr>
          </a:p>
        </p:txBody>
      </p:sp>
      <p:pic>
        <p:nvPicPr>
          <p:cNvPr id="5" name="Picture 10" descr="D3D_logo_Revised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34100"/>
            <a:ext cx="1212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3614738" y="5010150"/>
            <a:ext cx="2386012" cy="768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2892425" y="6532563"/>
            <a:ext cx="335915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 smtClean="0">
                <a:solidFill>
                  <a:srgbClr val="00217B"/>
                </a:solidFill>
                <a:cs typeface="Century Gothic" charset="0"/>
              </a:rPr>
              <a:t>R.J. Buttery/PPPL/Dec 2013</a:t>
            </a:r>
          </a:p>
        </p:txBody>
      </p:sp>
      <p:sp>
        <p:nvSpPr>
          <p:cNvPr id="8" name="Text Box 12"/>
          <p:cNvSpPr txBox="1">
            <a:spLocks noChangeArrowheads="1"/>
          </p:cNvSpPr>
          <p:nvPr userDrawn="1"/>
        </p:nvSpPr>
        <p:spPr bwMode="auto">
          <a:xfrm>
            <a:off x="7978775" y="6526213"/>
            <a:ext cx="857250" cy="2460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dirty="0" smtClean="0">
                <a:solidFill>
                  <a:srgbClr val="00217B"/>
                </a:solidFill>
                <a:latin typeface="Arial Narrow" charset="0"/>
                <a:cs typeface="Arial Narrow" charset="0"/>
              </a:rPr>
              <a:t>006-13/RJB/rs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562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33929"/>
            <a:ext cx="2057400" cy="49922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33929"/>
            <a:ext cx="6019800" cy="4992234"/>
          </a:xfrm>
        </p:spPr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0013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04803" y="1066800"/>
            <a:ext cx="8610600" cy="4876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7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lide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82058" tIns="41029" rIns="82058" bIns="41029"/>
          <a:lstStyle>
            <a:lvl1pPr>
              <a:defRPr sz="18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-152400" y="6400800"/>
            <a:ext cx="9144000" cy="304800"/>
          </a:xfrm>
          <a:prstGeom prst="rect">
            <a:avLst/>
          </a:prstGeom>
        </p:spPr>
        <p:txBody>
          <a:bodyPr vert="horz" wrap="square" lIns="82058" tIns="41029" rIns="82058" bIns="41029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53E1E5E2-7698-0543-AE21-2C8991C256F9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42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057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1320801"/>
            <a:ext cx="8229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838" marR="0" indent="-2238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129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Lucida Grande"/>
              <a:buChar char="−"/>
              <a:defRPr sz="1800">
                <a:solidFill>
                  <a:srgbClr val="000000"/>
                </a:solidFill>
              </a:defRPr>
            </a:lvl2pPr>
            <a:lvl3pPr marL="1371600" indent="-457200">
              <a:buFont typeface="Arial"/>
              <a:buChar char="•"/>
              <a:defRPr sz="1600">
                <a:solidFill>
                  <a:srgbClr val="000000"/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59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 marL="1257300" indent="-342900">
              <a:buFont typeface="Arial"/>
              <a:buChar char="•"/>
              <a:defRPr lang="en-US" dirty="0" smtClean="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17256"/>
            <a:ext cx="8229600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046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Font typeface="Arial"/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5528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858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7429"/>
            <a:ext cx="3008313" cy="1006927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7429"/>
            <a:ext cx="5111750" cy="4928734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04357"/>
            <a:ext cx="3008313" cy="39218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95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70213"/>
            <a:ext cx="5486400" cy="3557361"/>
          </a:xfrm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7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02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owerPoint_Template_Cover_2012_white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20800"/>
            <a:ext cx="82296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Century gothic 20 bold</a:t>
            </a:r>
          </a:p>
          <a:p>
            <a:pPr lvl="0"/>
            <a:r>
              <a:rPr lang="en-US"/>
              <a:t>Century gothic 20 bold</a:t>
            </a:r>
          </a:p>
          <a:p>
            <a:pPr lvl="1"/>
            <a:r>
              <a:rPr lang="en-US"/>
              <a:t>Century gothic 18</a:t>
            </a:r>
          </a:p>
          <a:p>
            <a:pPr lvl="1"/>
            <a:r>
              <a:rPr lang="en-US"/>
              <a:t>Century gothic 18</a:t>
            </a:r>
          </a:p>
          <a:p>
            <a:pPr lvl="2"/>
            <a:r>
              <a:rPr lang="en-US"/>
              <a:t>Century gothic 16</a:t>
            </a:r>
          </a:p>
          <a:p>
            <a:pPr lvl="2"/>
            <a:r>
              <a:rPr lang="en-US"/>
              <a:t>Century gothic 16</a:t>
            </a:r>
          </a:p>
          <a:p>
            <a:pPr lvl="0"/>
            <a:r>
              <a:rPr lang="en-US"/>
              <a:t>Century gothic 20 bold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0"/>
            <a:endParaRPr lang="en-US"/>
          </a:p>
        </p:txBody>
      </p:sp>
      <p:sp>
        <p:nvSpPr>
          <p:cNvPr id="1029" name="Rectangle 13"/>
          <p:cNvSpPr>
            <a:spLocks noChangeArrowheads="1"/>
          </p:cNvSpPr>
          <p:nvPr userDrawn="1"/>
        </p:nvSpPr>
        <p:spPr bwMode="auto">
          <a:xfrm>
            <a:off x="0" y="6484938"/>
            <a:ext cx="838200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fld id="{5753E767-FEB2-984D-8CCE-79876C5939AA}" type="slidenum">
              <a:rPr lang="en-US" sz="1000">
                <a:solidFill>
                  <a:srgbClr val="000090"/>
                </a:solidFill>
              </a:rPr>
              <a:pPr algn="ctr"/>
              <a:t>‹#›</a:t>
            </a:fld>
            <a:endParaRPr lang="en-US" sz="1000">
              <a:solidFill>
                <a:srgbClr val="000090"/>
              </a:solidFill>
            </a:endParaRPr>
          </a:p>
        </p:txBody>
      </p:sp>
      <p:pic>
        <p:nvPicPr>
          <p:cNvPr id="1030" name="Picture 10" descr="D3D_logo_Revised.tif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34100"/>
            <a:ext cx="1212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/>
          <p:cNvSpPr txBox="1">
            <a:spLocks noChangeArrowheads="1"/>
          </p:cNvSpPr>
          <p:nvPr userDrawn="1"/>
        </p:nvSpPr>
        <p:spPr bwMode="auto">
          <a:xfrm>
            <a:off x="2892425" y="6532563"/>
            <a:ext cx="3359150" cy="2159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800" dirty="0" smtClean="0">
                <a:solidFill>
                  <a:srgbClr val="00217B"/>
                </a:solidFill>
                <a:cs typeface="Century Gothic" charset="0"/>
              </a:rPr>
              <a:t>R.J. Buttery/PPPL/Dec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58" r:id="rId1"/>
    <p:sldLayoutId id="2147493647" r:id="rId2"/>
    <p:sldLayoutId id="2147493648" r:id="rId3"/>
    <p:sldLayoutId id="2147493649" r:id="rId4"/>
    <p:sldLayoutId id="2147493650" r:id="rId5"/>
    <p:sldLayoutId id="2147493651" r:id="rId6"/>
    <p:sldLayoutId id="2147493652" r:id="rId7"/>
    <p:sldLayoutId id="2147493653" r:id="rId8"/>
    <p:sldLayoutId id="2147493654" r:id="rId9"/>
    <p:sldLayoutId id="2147493655" r:id="rId10"/>
    <p:sldLayoutId id="2147493656" r:id="rId11"/>
    <p:sldLayoutId id="2147493659" r:id="rId12"/>
    <p:sldLayoutId id="2147493657" r:id="rId13"/>
    <p:sldLayoutId id="2147493660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222250" indent="-2222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2625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image" Target="../media/image7.png"/><Relationship Id="rId9" Type="http://schemas.openxmlformats.org/officeDocument/2006/relationships/image" Target="../media/image8.emf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usion.gat.com/global/Rof2014" TargetMode="External"/><Relationship Id="rId3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jpe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14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emf"/><Relationship Id="rId3" Type="http://schemas.openxmlformats.org/officeDocument/2006/relationships/image" Target="../media/image11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28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125.jpeg"/><Relationship Id="rId5" Type="http://schemas.openxmlformats.org/officeDocument/2006/relationships/image" Target="../media/image126.emf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4" descr="full_photo.tif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12489" r="1543" b="-4343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88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346575"/>
            <a:ext cx="9144000" cy="251142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  <a:gs pos="21000">
                <a:schemeClr val="bg1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12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100">
                <a:latin typeface="Century Gothic" charset="0"/>
              </a:rPr>
              <a:t>DIII-D Explorations of Fusion Science to </a:t>
            </a:r>
            <a:br>
              <a:rPr lang="en-US" sz="3100">
                <a:latin typeface="Century Gothic" charset="0"/>
              </a:rPr>
            </a:br>
            <a:r>
              <a:rPr lang="en-US" sz="3100">
                <a:latin typeface="Century Gothic" charset="0"/>
              </a:rPr>
              <a:t>Prepare for ITER and FNSF</a:t>
            </a:r>
          </a:p>
        </p:txBody>
      </p:sp>
      <p:pic>
        <p:nvPicPr>
          <p:cNvPr id="5124" name="Picture 20" descr="GA_logo_2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6380163"/>
            <a:ext cx="1827213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01613" y="1376363"/>
            <a:ext cx="4862512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217B"/>
                </a:solidFill>
              </a:rPr>
              <a:t>by</a:t>
            </a:r>
          </a:p>
          <a:p>
            <a:r>
              <a:rPr lang="en-US" sz="2000" b="1">
                <a:solidFill>
                  <a:srgbClr val="00217B"/>
                </a:solidFill>
              </a:rPr>
              <a:t>R.J. Buttery</a:t>
            </a:r>
          </a:p>
          <a:p>
            <a:endParaRPr lang="en-US" sz="2000" b="1">
              <a:solidFill>
                <a:srgbClr val="00217B"/>
              </a:solidFill>
            </a:endParaRPr>
          </a:p>
          <a:p>
            <a:endParaRPr lang="en-US" sz="2000" b="1">
              <a:solidFill>
                <a:srgbClr val="00217B"/>
              </a:solidFill>
            </a:endParaRPr>
          </a:p>
          <a:p>
            <a:endParaRPr lang="en-US" sz="2000" b="1">
              <a:solidFill>
                <a:srgbClr val="00217B"/>
              </a:solidFill>
            </a:endParaRPr>
          </a:p>
          <a:p>
            <a:pPr>
              <a:spcAft>
                <a:spcPts val="600"/>
              </a:spcAft>
            </a:pPr>
            <a:endParaRPr lang="en-US" sz="1600" b="1">
              <a:solidFill>
                <a:srgbClr val="00217B"/>
              </a:solidFill>
            </a:endParaRPr>
          </a:p>
          <a:p>
            <a:pPr eaLnBrk="1" hangingPunct="1"/>
            <a:r>
              <a:rPr lang="en-US" sz="1600" b="1">
                <a:solidFill>
                  <a:srgbClr val="00217B"/>
                </a:solidFill>
              </a:rPr>
              <a:t>Presented at the</a:t>
            </a:r>
          </a:p>
          <a:p>
            <a:pPr eaLnBrk="1" hangingPunct="1"/>
            <a:r>
              <a:rPr lang="en-US" sz="2000" b="1">
                <a:solidFill>
                  <a:srgbClr val="002472"/>
                </a:solidFill>
              </a:rPr>
              <a:t>Princeton Plasma</a:t>
            </a:r>
          </a:p>
          <a:p>
            <a:pPr eaLnBrk="1" hangingPunct="1"/>
            <a:r>
              <a:rPr lang="en-US" sz="2000" b="1">
                <a:solidFill>
                  <a:srgbClr val="002472"/>
                </a:solidFill>
              </a:rPr>
              <a:t>Physics Laboratory</a:t>
            </a:r>
          </a:p>
          <a:p>
            <a:pPr eaLnBrk="1" hangingPunct="1"/>
            <a:r>
              <a:rPr lang="en-US" sz="2000" b="1">
                <a:solidFill>
                  <a:srgbClr val="002472"/>
                </a:solidFill>
              </a:rPr>
              <a:t>Colloquium</a:t>
            </a:r>
            <a:br>
              <a:rPr lang="en-US" sz="2000" b="1">
                <a:solidFill>
                  <a:srgbClr val="002472"/>
                </a:solidFill>
              </a:rPr>
            </a:br>
            <a:endParaRPr lang="en-US" sz="2000" b="1">
              <a:solidFill>
                <a:srgbClr val="002472"/>
              </a:solidFill>
            </a:endParaRPr>
          </a:p>
          <a:p>
            <a:pPr eaLnBrk="1" hangingPunct="1"/>
            <a:endParaRPr lang="en-US" sz="2000" b="1">
              <a:solidFill>
                <a:srgbClr val="002472"/>
              </a:solidFill>
            </a:endParaRPr>
          </a:p>
          <a:p>
            <a:pPr eaLnBrk="1" hangingPunct="1"/>
            <a:endParaRPr lang="en-US" sz="2000" b="1">
              <a:solidFill>
                <a:srgbClr val="00217B"/>
              </a:solidFill>
            </a:endParaRPr>
          </a:p>
          <a:p>
            <a:pPr eaLnBrk="1" hangingPunct="1"/>
            <a:r>
              <a:rPr lang="en-US" sz="2000" b="1">
                <a:solidFill>
                  <a:srgbClr val="00217B"/>
                </a:solidFill>
              </a:rPr>
              <a:t>June 12, 2013</a:t>
            </a:r>
          </a:p>
        </p:txBody>
      </p:sp>
      <p:pic>
        <p:nvPicPr>
          <p:cNvPr id="5126" name="Picture 10" descr="D3D_logo_Revised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34100"/>
            <a:ext cx="12128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5" descr="SteadyState.t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4873625"/>
            <a:ext cx="22733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3"/>
          <p:cNvGrpSpPr>
            <a:grpSpLocks/>
          </p:cNvGrpSpPr>
          <p:nvPr/>
        </p:nvGrpSpPr>
        <p:grpSpPr bwMode="auto">
          <a:xfrm>
            <a:off x="2790825" y="1112838"/>
            <a:ext cx="3908425" cy="1300162"/>
            <a:chOff x="2767587" y="937748"/>
            <a:chExt cx="3384732" cy="933787"/>
          </a:xfrm>
        </p:grpSpPr>
        <p:pic>
          <p:nvPicPr>
            <p:cNvPr id="5142" name="Picture 16" descr="2012_Collaborator_map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80"/>
            <a:stretch>
              <a:fillRect/>
            </a:stretch>
          </p:blipFill>
          <p:spPr bwMode="auto">
            <a:xfrm>
              <a:off x="2767587" y="937748"/>
              <a:ext cx="3384732" cy="77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6" descr="2012_Collaborator_map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4" t="-2" b="59222"/>
            <a:stretch>
              <a:fillRect/>
            </a:stretch>
          </p:blipFill>
          <p:spPr bwMode="auto">
            <a:xfrm>
              <a:off x="4759325" y="937748"/>
              <a:ext cx="1392993" cy="93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9" name="Picture 2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6526213" y="3432175"/>
            <a:ext cx="20367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0" name="Group 6"/>
          <p:cNvGrpSpPr>
            <a:grpSpLocks/>
          </p:cNvGrpSpPr>
          <p:nvPr/>
        </p:nvGrpSpPr>
        <p:grpSpPr bwMode="auto">
          <a:xfrm>
            <a:off x="4449763" y="2806700"/>
            <a:ext cx="2112962" cy="1582738"/>
            <a:chOff x="4677211" y="4930389"/>
            <a:chExt cx="2113059" cy="1582453"/>
          </a:xfrm>
        </p:grpSpPr>
        <p:pic>
          <p:nvPicPr>
            <p:cNvPr id="5140" name="Picture 30"/>
            <p:cNvPicPr>
              <a:picLocks noChangeAspect="1"/>
            </p:cNvPicPr>
            <p:nvPr/>
          </p:nvPicPr>
          <p:blipFill>
            <a:blip r:embed="rId9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477" y="5018798"/>
              <a:ext cx="778793" cy="136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6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" r="54559"/>
            <a:stretch>
              <a:fillRect/>
            </a:stretch>
          </p:blipFill>
          <p:spPr bwMode="auto">
            <a:xfrm flipH="1">
              <a:off x="4677211" y="4930389"/>
              <a:ext cx="1435929" cy="1582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1" name="Group 5"/>
          <p:cNvGrpSpPr>
            <a:grpSpLocks/>
          </p:cNvGrpSpPr>
          <p:nvPr/>
        </p:nvGrpSpPr>
        <p:grpSpPr bwMode="auto">
          <a:xfrm>
            <a:off x="2470150" y="3986213"/>
            <a:ext cx="1690688" cy="1712912"/>
            <a:chOff x="2713075" y="4503546"/>
            <a:chExt cx="1691427" cy="1712110"/>
          </a:xfrm>
        </p:grpSpPr>
        <p:pic>
          <p:nvPicPr>
            <p:cNvPr id="5135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3387" y="4862836"/>
              <a:ext cx="1102501" cy="1352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13075" y="4838351"/>
              <a:ext cx="563809" cy="2475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78247" y="4835178"/>
              <a:ext cx="1005327" cy="4157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Turbulence imaging</a:t>
              </a:r>
            </a:p>
          </p:txBody>
        </p:sp>
        <p:pic>
          <p:nvPicPr>
            <p:cNvPr id="5138" name="Picture 2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7" t="10364" r="26826" b="14073"/>
            <a:stretch>
              <a:fillRect/>
            </a:stretch>
          </p:blipFill>
          <p:spPr bwMode="auto">
            <a:xfrm>
              <a:off x="3891703" y="4528805"/>
              <a:ext cx="483198" cy="1669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399175" y="4503546"/>
              <a:ext cx="1005327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ECE</a:t>
              </a:r>
            </a:p>
          </p:txBody>
        </p:sp>
      </p:grpSp>
      <p:pic>
        <p:nvPicPr>
          <p:cNvPr id="5132" name="Picture 4" descr="DIII–D’s Capabilities [Converted].tif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/>
          <a:stretch>
            <a:fillRect/>
          </a:stretch>
        </p:blipFill>
        <p:spPr bwMode="auto">
          <a:xfrm>
            <a:off x="6851650" y="914400"/>
            <a:ext cx="22415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 descr="C:\Documents and Settings\Peter\My Documents\Mauzey\Off-Axis Beam System\Space Allocation\Space Allocation Conceptual Design Review\JPEGs\10-6-09 OANB 150 PROPOSAL 16-5 U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4478338"/>
            <a:ext cx="21510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8000" contrast="31000"/>
          </a:blip>
          <a:stretch>
            <a:fillRect/>
          </a:stretch>
        </p:blipFill>
        <p:spPr>
          <a:xfrm rot="11715385">
            <a:off x="8452301" y="3335177"/>
            <a:ext cx="505113" cy="1383129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76200"/>
            <a:ext cx="8928100" cy="762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RMP ELM Suppression Sustained at ITER Parameters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by Optimizing Spectrum of 3D Fields</a:t>
            </a:r>
            <a:endParaRPr lang="en-US" b="0">
              <a:latin typeface="N Helvetica Narrow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50863" y="2570163"/>
          <a:ext cx="2976563" cy="987425"/>
        </p:xfrm>
        <a:graphic>
          <a:graphicData uri="http://schemas.openxmlformats.org/drawingml/2006/table">
            <a:tbl>
              <a:tblPr/>
              <a:tblGrid>
                <a:gridCol w="727075"/>
                <a:gridCol w="595313"/>
                <a:gridCol w="528637"/>
                <a:gridCol w="463550"/>
                <a:gridCol w="661988"/>
              </a:tblGrid>
              <a:tr h="3362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I/aB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8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b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8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98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80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*,ped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43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DIII-D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1.40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1.8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0.12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267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ITER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1.41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1.8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1.0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  <a:cs typeface="ＭＳ Ｐゴシック" charset="0"/>
                        </a:rPr>
                        <a:t>0.10</a:t>
                      </a:r>
                    </a:p>
                  </a:txBody>
                  <a:tcPr marL="83048" marR="83048" marT="40274" marB="4027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4364" name="Picture 5" descr="iter_baseline_elmsup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682750"/>
            <a:ext cx="5302250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808038"/>
            <a:ext cx="183038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 txBox="1">
            <a:spLocks noChangeArrowheads="1"/>
          </p:cNvSpPr>
          <p:nvPr/>
        </p:nvSpPr>
        <p:spPr bwMode="auto">
          <a:xfrm>
            <a:off x="76200" y="1208088"/>
            <a:ext cx="6562725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50" tIns="45431" rIns="90850" bIns="45431"/>
          <a:lstStyle>
            <a:lvl1pPr marL="342900" indent="-342900" eaLnBrk="0" hangingPunct="0"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235200" algn="l"/>
                <a:tab pos="8686800" algn="r"/>
              </a:tabLs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280988" indent="-280988" eaLnBrk="1" hangingPunct="1">
              <a:lnSpc>
                <a:spcPct val="90000"/>
              </a:lnSpc>
              <a:spcAft>
                <a:spcPts val="1200"/>
              </a:spcAft>
              <a:buClr>
                <a:srgbClr val="0C2D84"/>
              </a:buClr>
              <a:buFontTx/>
              <a:buChar char="•"/>
              <a:defRPr/>
            </a:pPr>
            <a:r>
              <a:rPr lang="en-US" sz="2000" b="1" dirty="0"/>
              <a:t>S</a:t>
            </a:r>
            <a:r>
              <a:rPr lang="en-US" sz="2000" b="1" dirty="0" smtClean="0"/>
              <a:t>ingle </a:t>
            </a:r>
            <a:r>
              <a:rPr lang="en-US" sz="2000" b="1" dirty="0"/>
              <a:t>row of n=3 </a:t>
            </a:r>
            <a:r>
              <a:rPr lang="en-US" sz="2000" b="1" dirty="0" smtClean="0"/>
              <a:t>coils</a:t>
            </a:r>
            <a:r>
              <a:rPr lang="en-US" sz="2000" b="1" dirty="0"/>
              <a:t> </a:t>
            </a:r>
            <a:r>
              <a:rPr lang="en-US" sz="2000" b="1" dirty="0" smtClean="0"/>
              <a:t>optimizes </a:t>
            </a:r>
            <a:br>
              <a:rPr lang="en-US" sz="2000" b="1" dirty="0" smtClean="0"/>
            </a:br>
            <a:r>
              <a:rPr lang="en-US" sz="2000" b="1" dirty="0" smtClean="0"/>
              <a:t>resonance</a:t>
            </a:r>
            <a:r>
              <a:rPr lang="en-US" sz="2000" b="1" dirty="0"/>
              <a:t> </a:t>
            </a:r>
            <a:r>
              <a:rPr lang="en-US" sz="2000" b="1" dirty="0" smtClean="0"/>
              <a:t>for this q</a:t>
            </a:r>
            <a:r>
              <a:rPr lang="en-US" sz="2000" b="1" baseline="-25000" dirty="0" smtClean="0"/>
              <a:t>95</a:t>
            </a:r>
            <a:endParaRPr lang="en-US" sz="2000" b="1" dirty="0" smtClean="0"/>
          </a:p>
          <a:p>
            <a:pPr marL="280988" indent="-280988"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 smtClean="0"/>
          </a:p>
          <a:p>
            <a:pPr marL="280988" indent="-280988"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r>
              <a:rPr lang="en-US" sz="2000" b="1" dirty="0" smtClean="0"/>
              <a:t>Close match to ITER specs</a:t>
            </a:r>
          </a:p>
          <a:p>
            <a:pPr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/>
          </a:p>
          <a:p>
            <a:pPr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spcAft>
                <a:spcPts val="0"/>
              </a:spcAft>
              <a:buClr>
                <a:srgbClr val="0C2D84"/>
              </a:buClr>
              <a:buFontTx/>
              <a:buChar char="•"/>
              <a:defRPr/>
            </a:pPr>
            <a:endParaRPr lang="en-US" sz="2000" b="1" dirty="0"/>
          </a:p>
          <a:p>
            <a:pPr marL="280988" indent="-280988" eaLnBrk="1" hangingPunct="1">
              <a:lnSpc>
                <a:spcPct val="90000"/>
              </a:lnSpc>
              <a:spcAft>
                <a:spcPts val="600"/>
              </a:spcAft>
              <a:buClr>
                <a:srgbClr val="0C2D84"/>
              </a:buClr>
              <a:buFontTx/>
              <a:buChar char="•"/>
              <a:defRPr/>
            </a:pPr>
            <a:r>
              <a:rPr lang="en-US" sz="2000" b="1" dirty="0" smtClean="0"/>
              <a:t>Sustained </a:t>
            </a:r>
            <a:r>
              <a:rPr lang="en-US" sz="2000" b="1" dirty="0"/>
              <a:t>for 45 </a:t>
            </a:r>
            <a:r>
              <a:rPr lang="en-US" sz="2000" b="1" dirty="0" err="1">
                <a:latin typeface="Symbol" charset="0"/>
                <a:cs typeface="Symbol" charset="0"/>
              </a:rPr>
              <a:t>t</a:t>
            </a:r>
            <a:r>
              <a:rPr lang="en-US" sz="2000" b="1" baseline="-25000" dirty="0" err="1"/>
              <a:t>E</a:t>
            </a:r>
            <a:endParaRPr lang="en-US" sz="2000" b="1" dirty="0"/>
          </a:p>
          <a:p>
            <a:pPr marL="280988" indent="-280988" eaLnBrk="1" hangingPunct="1">
              <a:lnSpc>
                <a:spcPct val="90000"/>
              </a:lnSpc>
              <a:buClr>
                <a:srgbClr val="0C2D84"/>
              </a:buClr>
              <a:buFontTx/>
              <a:buChar char="•"/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Clr>
                <a:srgbClr val="0C2D84"/>
              </a:buClr>
              <a:buFontTx/>
              <a:buChar char="•"/>
              <a:defRPr/>
            </a:pPr>
            <a:r>
              <a:rPr lang="en-US" sz="2000" dirty="0" smtClean="0"/>
              <a:t>Further work needed to</a:t>
            </a:r>
            <a:br>
              <a:rPr lang="en-US" sz="2000" dirty="0" smtClean="0"/>
            </a:br>
            <a:r>
              <a:rPr lang="en-US" sz="2000" dirty="0" smtClean="0"/>
              <a:t>optimize confinement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  <a:buClr>
                <a:srgbClr val="0C2D84"/>
              </a:buClr>
              <a:buFontTx/>
              <a:buChar char="•"/>
              <a:defRPr/>
            </a:pPr>
            <a:endParaRPr lang="en-US" sz="1600" b="1" dirty="0" smtClean="0"/>
          </a:p>
          <a:p>
            <a:pPr marL="53975" indent="0" eaLnBrk="1" hangingPunct="1">
              <a:buClr>
                <a:srgbClr val="0C2D84"/>
              </a:buClr>
              <a:defRPr/>
            </a:pPr>
            <a:r>
              <a:rPr lang="en-US" sz="2000" b="1" i="1" dirty="0" smtClean="0">
                <a:solidFill>
                  <a:srgbClr val="0000FF"/>
                </a:solidFill>
              </a:rPr>
              <a:t>Understanding 3D interaction is vital to</a:t>
            </a:r>
            <a:br>
              <a:rPr lang="en-US" sz="2000" b="1" i="1" dirty="0" smtClean="0">
                <a:solidFill>
                  <a:srgbClr val="0000FF"/>
                </a:solidFill>
              </a:rPr>
            </a:br>
            <a:r>
              <a:rPr lang="en-US" sz="2000" b="1" i="1" dirty="0" smtClean="0">
                <a:solidFill>
                  <a:srgbClr val="0000FF"/>
                </a:solidFill>
              </a:rPr>
              <a:t>optimization &amp; projection of ELM control</a:t>
            </a:r>
          </a:p>
          <a:p>
            <a:pPr marL="0" indent="0" eaLnBrk="1" hangingPunct="1">
              <a:lnSpc>
                <a:spcPct val="90000"/>
              </a:lnSpc>
              <a:buClr>
                <a:srgbClr val="0C2D84"/>
              </a:buClr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buClr>
                <a:srgbClr val="0C2D84"/>
              </a:buClr>
              <a:defRPr/>
            </a:pPr>
            <a:endParaRPr lang="en-US" sz="20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[Wade, IAEA 2012]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RMP ELMs Suppression Interpreted in Terms of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a Resonance Near Pedestal Top </a:t>
            </a:r>
            <a:endParaRPr lang="en-US" u="sng">
              <a:latin typeface="Century Gothic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97400" y="1395413"/>
            <a:ext cx="4270375" cy="247967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Pedestal stability model predicts </a:t>
            </a:r>
            <a:r>
              <a:rPr lang="en-US">
                <a:solidFill>
                  <a:srgbClr val="FF0000"/>
                </a:solidFill>
                <a:latin typeface="Century Gothic" charset="0"/>
              </a:rPr>
              <a:t>ELM cycle</a:t>
            </a:r>
          </a:p>
          <a:p>
            <a:pPr lvl="1"/>
            <a:r>
              <a:rPr lang="en-US">
                <a:latin typeface="Century Gothic" charset="0"/>
              </a:rPr>
              <a:t>Can be arrested by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limiting pedestal growth</a:t>
            </a: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3090863"/>
            <a:ext cx="38481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ontent Placeholder 2"/>
          <p:cNvSpPr txBox="1">
            <a:spLocks/>
          </p:cNvSpPr>
          <p:nvPr/>
        </p:nvSpPr>
        <p:spPr bwMode="auto">
          <a:xfrm>
            <a:off x="354013" y="4267200"/>
            <a:ext cx="4759325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2250" indent="-2222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82625" indent="-2254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000" b="1"/>
              <a:t>Temperature displacements in phase flip experiments </a:t>
            </a:r>
            <a:r>
              <a:rPr lang="en-US" sz="2000" b="1" i="1">
                <a:solidFill>
                  <a:srgbClr val="FF0000"/>
                </a:solidFill>
              </a:rPr>
              <a:t>suggests</a:t>
            </a:r>
            <a:r>
              <a:rPr lang="en-US" sz="2000" b="1"/>
              <a:t/>
            </a:r>
            <a:br>
              <a:rPr lang="en-US" sz="2000" b="1"/>
            </a:br>
            <a:r>
              <a:rPr lang="en-US" sz="2000" b="1">
                <a:solidFill>
                  <a:srgbClr val="0000FF"/>
                </a:solidFill>
              </a:rPr>
              <a:t>island-like structures</a:t>
            </a:r>
            <a:r>
              <a:rPr lang="en-US" sz="2000" b="1"/>
              <a:t> form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</a:pPr>
            <a:r>
              <a:rPr lang="en-US" sz="1800">
                <a:solidFill>
                  <a:srgbClr val="17375E"/>
                </a:solidFill>
              </a:rPr>
              <a:t>Blocks pedestal growth,</a:t>
            </a:r>
            <a:br>
              <a:rPr lang="en-US" sz="1800">
                <a:solidFill>
                  <a:srgbClr val="17375E"/>
                </a:solidFill>
              </a:rPr>
            </a:br>
            <a:r>
              <a:rPr lang="en-US" sz="1800">
                <a:solidFill>
                  <a:srgbClr val="17375E"/>
                </a:solidFill>
              </a:rPr>
              <a:t>arresting ELM cycle</a:t>
            </a:r>
          </a:p>
        </p:txBody>
      </p:sp>
      <p:sp>
        <p:nvSpPr>
          <p:cNvPr id="16389" name="TextBox 30"/>
          <p:cNvSpPr txBox="1">
            <a:spLocks noChangeArrowheads="1"/>
          </p:cNvSpPr>
          <p:nvPr/>
        </p:nvSpPr>
        <p:spPr bwMode="auto">
          <a:xfrm>
            <a:off x="7559675" y="4346575"/>
            <a:ext cx="1709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00FF"/>
                </a:solidFill>
              </a:rPr>
              <a:t>Opposing displacement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535863" y="4286250"/>
            <a:ext cx="0" cy="320675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535863" y="4679950"/>
            <a:ext cx="0" cy="320675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[Snyder, NF 2013]</a:t>
            </a:r>
          </a:p>
        </p:txBody>
      </p:sp>
      <p:pic>
        <p:nvPicPr>
          <p:cNvPr id="16393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6" t="32253" r="9750" b="27921"/>
          <a:stretch>
            <a:fillRect/>
          </a:stretch>
        </p:blipFill>
        <p:spPr bwMode="auto">
          <a:xfrm>
            <a:off x="6877050" y="3243263"/>
            <a:ext cx="563563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4" name="Group 12"/>
          <p:cNvGrpSpPr>
            <a:grpSpLocks/>
          </p:cNvGrpSpPr>
          <p:nvPr/>
        </p:nvGrpSpPr>
        <p:grpSpPr bwMode="auto">
          <a:xfrm>
            <a:off x="271463" y="1038225"/>
            <a:ext cx="4116387" cy="3041650"/>
            <a:chOff x="260074" y="1083729"/>
            <a:chExt cx="4116451" cy="3042324"/>
          </a:xfrm>
        </p:grpSpPr>
        <p:pic>
          <p:nvPicPr>
            <p:cNvPr id="16397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74" y="1083729"/>
              <a:ext cx="4116451" cy="3042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2555635" y="2217455"/>
              <a:ext cx="644535" cy="1154369"/>
            </a:xfrm>
            <a:custGeom>
              <a:avLst/>
              <a:gdLst>
                <a:gd name="connsiteX0" fmla="*/ 520320 w 521137"/>
                <a:gd name="connsiteY0" fmla="*/ 5520 h 971248"/>
                <a:gd name="connsiteX1" fmla="*/ 362891 w 521137"/>
                <a:gd name="connsiteY1" fmla="*/ 551326 h 971248"/>
                <a:gd name="connsiteX2" fmla="*/ 69023 w 521137"/>
                <a:gd name="connsiteY2" fmla="*/ 971176 h 971248"/>
                <a:gd name="connsiteX3" fmla="*/ 16547 w 521137"/>
                <a:gd name="connsiteY3" fmla="*/ 582814 h 971248"/>
                <a:gd name="connsiteX4" fmla="*/ 299919 w 521137"/>
                <a:gd name="connsiteY4" fmla="*/ 288919 h 971248"/>
                <a:gd name="connsiteX5" fmla="*/ 520320 w 521137"/>
                <a:gd name="connsiteY5" fmla="*/ 5520 h 971248"/>
                <a:gd name="connsiteX0" fmla="*/ 535658 w 536536"/>
                <a:gd name="connsiteY0" fmla="*/ 5520 h 978641"/>
                <a:gd name="connsiteX1" fmla="*/ 378229 w 536536"/>
                <a:gd name="connsiteY1" fmla="*/ 551326 h 978641"/>
                <a:gd name="connsiteX2" fmla="*/ 40281 w 536536"/>
                <a:gd name="connsiteY2" fmla="*/ 978571 h 978641"/>
                <a:gd name="connsiteX3" fmla="*/ 31885 w 536536"/>
                <a:gd name="connsiteY3" fmla="*/ 582814 h 978641"/>
                <a:gd name="connsiteX4" fmla="*/ 315257 w 536536"/>
                <a:gd name="connsiteY4" fmla="*/ 288919 h 978641"/>
                <a:gd name="connsiteX5" fmla="*/ 535658 w 536536"/>
                <a:gd name="connsiteY5" fmla="*/ 5520 h 978641"/>
                <a:gd name="connsiteX0" fmla="*/ 535658 w 536934"/>
                <a:gd name="connsiteY0" fmla="*/ 6181 h 979302"/>
                <a:gd name="connsiteX1" fmla="*/ 378229 w 536934"/>
                <a:gd name="connsiteY1" fmla="*/ 551987 h 979302"/>
                <a:gd name="connsiteX2" fmla="*/ 40281 w 536934"/>
                <a:gd name="connsiteY2" fmla="*/ 979232 h 979302"/>
                <a:gd name="connsiteX3" fmla="*/ 31885 w 536934"/>
                <a:gd name="connsiteY3" fmla="*/ 583475 h 979302"/>
                <a:gd name="connsiteX4" fmla="*/ 300564 w 536934"/>
                <a:gd name="connsiteY4" fmla="*/ 278489 h 979302"/>
                <a:gd name="connsiteX5" fmla="*/ 535658 w 536934"/>
                <a:gd name="connsiteY5" fmla="*/ 6181 h 979302"/>
                <a:gd name="connsiteX0" fmla="*/ 534277 w 535553"/>
                <a:gd name="connsiteY0" fmla="*/ 6181 h 995830"/>
                <a:gd name="connsiteX1" fmla="*/ 376848 w 535553"/>
                <a:gd name="connsiteY1" fmla="*/ 551987 h 995830"/>
                <a:gd name="connsiteX2" fmla="*/ 38900 w 535553"/>
                <a:gd name="connsiteY2" fmla="*/ 979232 h 995830"/>
                <a:gd name="connsiteX3" fmla="*/ 30504 w 535553"/>
                <a:gd name="connsiteY3" fmla="*/ 583475 h 995830"/>
                <a:gd name="connsiteX4" fmla="*/ 299183 w 535553"/>
                <a:gd name="connsiteY4" fmla="*/ 278489 h 995830"/>
                <a:gd name="connsiteX5" fmla="*/ 534277 w 535553"/>
                <a:gd name="connsiteY5" fmla="*/ 6181 h 995830"/>
                <a:gd name="connsiteX0" fmla="*/ 545883 w 547159"/>
                <a:gd name="connsiteY0" fmla="*/ 6181 h 980673"/>
                <a:gd name="connsiteX1" fmla="*/ 388454 w 547159"/>
                <a:gd name="connsiteY1" fmla="*/ 551987 h 980673"/>
                <a:gd name="connsiteX2" fmla="*/ 50506 w 547159"/>
                <a:gd name="connsiteY2" fmla="*/ 979232 h 980673"/>
                <a:gd name="connsiteX3" fmla="*/ 42110 w 547159"/>
                <a:gd name="connsiteY3" fmla="*/ 583475 h 980673"/>
                <a:gd name="connsiteX4" fmla="*/ 310789 w 547159"/>
                <a:gd name="connsiteY4" fmla="*/ 278489 h 980673"/>
                <a:gd name="connsiteX5" fmla="*/ 545883 w 547159"/>
                <a:gd name="connsiteY5" fmla="*/ 6181 h 980673"/>
                <a:gd name="connsiteX0" fmla="*/ 503773 w 505049"/>
                <a:gd name="connsiteY0" fmla="*/ 6181 h 980673"/>
                <a:gd name="connsiteX1" fmla="*/ 346344 w 505049"/>
                <a:gd name="connsiteY1" fmla="*/ 551987 h 980673"/>
                <a:gd name="connsiteX2" fmla="*/ 8396 w 505049"/>
                <a:gd name="connsiteY2" fmla="*/ 979232 h 980673"/>
                <a:gd name="connsiteX3" fmla="*/ 0 w 505049"/>
                <a:gd name="connsiteY3" fmla="*/ 583475 h 980673"/>
                <a:gd name="connsiteX4" fmla="*/ 268679 w 505049"/>
                <a:gd name="connsiteY4" fmla="*/ 278489 h 980673"/>
                <a:gd name="connsiteX5" fmla="*/ 503773 w 505049"/>
                <a:gd name="connsiteY5" fmla="*/ 6181 h 980673"/>
                <a:gd name="connsiteX0" fmla="*/ 550478 w 551879"/>
                <a:gd name="connsiteY0" fmla="*/ 6181 h 988039"/>
                <a:gd name="connsiteX1" fmla="*/ 393049 w 551879"/>
                <a:gd name="connsiteY1" fmla="*/ 551987 h 988039"/>
                <a:gd name="connsiteX2" fmla="*/ 0 w 551879"/>
                <a:gd name="connsiteY2" fmla="*/ 986626 h 988039"/>
                <a:gd name="connsiteX3" fmla="*/ 46705 w 551879"/>
                <a:gd name="connsiteY3" fmla="*/ 583475 h 988039"/>
                <a:gd name="connsiteX4" fmla="*/ 315384 w 551879"/>
                <a:gd name="connsiteY4" fmla="*/ 278489 h 988039"/>
                <a:gd name="connsiteX5" fmla="*/ 550478 w 551879"/>
                <a:gd name="connsiteY5" fmla="*/ 6181 h 988039"/>
                <a:gd name="connsiteX0" fmla="*/ 550478 w 551879"/>
                <a:gd name="connsiteY0" fmla="*/ 0 h 981858"/>
                <a:gd name="connsiteX1" fmla="*/ 393049 w 551879"/>
                <a:gd name="connsiteY1" fmla="*/ 545806 h 981858"/>
                <a:gd name="connsiteX2" fmla="*/ 0 w 551879"/>
                <a:gd name="connsiteY2" fmla="*/ 980445 h 981858"/>
                <a:gd name="connsiteX3" fmla="*/ 46705 w 551879"/>
                <a:gd name="connsiteY3" fmla="*/ 577294 h 981858"/>
                <a:gd name="connsiteX4" fmla="*/ 315384 w 551879"/>
                <a:gd name="connsiteY4" fmla="*/ 272308 h 981858"/>
                <a:gd name="connsiteX5" fmla="*/ 550478 w 551879"/>
                <a:gd name="connsiteY5" fmla="*/ 0 h 981858"/>
                <a:gd name="connsiteX0" fmla="*/ 557825 w 559138"/>
                <a:gd name="connsiteY0" fmla="*/ 0 h 1007756"/>
                <a:gd name="connsiteX1" fmla="*/ 393049 w 559138"/>
                <a:gd name="connsiteY1" fmla="*/ 571685 h 1007756"/>
                <a:gd name="connsiteX2" fmla="*/ 0 w 559138"/>
                <a:gd name="connsiteY2" fmla="*/ 1006324 h 1007756"/>
                <a:gd name="connsiteX3" fmla="*/ 46705 w 559138"/>
                <a:gd name="connsiteY3" fmla="*/ 603173 h 1007756"/>
                <a:gd name="connsiteX4" fmla="*/ 315384 w 559138"/>
                <a:gd name="connsiteY4" fmla="*/ 298187 h 1007756"/>
                <a:gd name="connsiteX5" fmla="*/ 557825 w 559138"/>
                <a:gd name="connsiteY5" fmla="*/ 0 h 1007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9138" h="1007756">
                  <a:moveTo>
                    <a:pt x="557825" y="0"/>
                  </a:moveTo>
                  <a:cubicBezTo>
                    <a:pt x="570769" y="45583"/>
                    <a:pt x="486020" y="403964"/>
                    <a:pt x="393049" y="571685"/>
                  </a:cubicBezTo>
                  <a:cubicBezTo>
                    <a:pt x="300078" y="739406"/>
                    <a:pt x="83437" y="1030653"/>
                    <a:pt x="0" y="1006324"/>
                  </a:cubicBezTo>
                  <a:lnTo>
                    <a:pt x="46705" y="603173"/>
                  </a:lnTo>
                  <a:cubicBezTo>
                    <a:pt x="85188" y="489464"/>
                    <a:pt x="230197" y="398716"/>
                    <a:pt x="315384" y="298187"/>
                  </a:cubicBezTo>
                  <a:cubicBezTo>
                    <a:pt x="400571" y="197658"/>
                    <a:pt x="477011" y="99396"/>
                    <a:pt x="557825" y="0"/>
                  </a:cubicBezTo>
                  <a:close/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8" name="Straight Arrow Connector 7"/>
            <p:cNvCxnSpPr>
              <a:stCxn id="6" idx="1"/>
            </p:cNvCxnSpPr>
            <p:nvPr/>
          </p:nvCxnSpPr>
          <p:spPr>
            <a:xfrm flipH="1">
              <a:off x="2938228" y="2871650"/>
              <a:ext cx="71439" cy="12544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09667" y="2357186"/>
              <a:ext cx="71438" cy="8574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579447" y="3044726"/>
              <a:ext cx="20638" cy="15243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"/>
            <p:cNvSpPr/>
            <p:nvPr/>
          </p:nvSpPr>
          <p:spPr>
            <a:xfrm>
              <a:off x="3100155" y="2065021"/>
              <a:ext cx="979503" cy="1336971"/>
            </a:xfrm>
            <a:custGeom>
              <a:avLst/>
              <a:gdLst>
                <a:gd name="connsiteX0" fmla="*/ 194734 w 529167"/>
                <a:gd name="connsiteY0" fmla="*/ 0 h 859367"/>
                <a:gd name="connsiteX1" fmla="*/ 529167 w 529167"/>
                <a:gd name="connsiteY1" fmla="*/ 76200 h 859367"/>
                <a:gd name="connsiteX2" fmla="*/ 300567 w 529167"/>
                <a:gd name="connsiteY2" fmla="*/ 859367 h 859367"/>
                <a:gd name="connsiteX3" fmla="*/ 0 w 529167"/>
                <a:gd name="connsiteY3" fmla="*/ 660400 h 859367"/>
                <a:gd name="connsiteX4" fmla="*/ 194734 w 529167"/>
                <a:gd name="connsiteY4" fmla="*/ 0 h 859367"/>
                <a:gd name="connsiteX0" fmla="*/ 194734 w 753534"/>
                <a:gd name="connsiteY0" fmla="*/ 0 h 859367"/>
                <a:gd name="connsiteX1" fmla="*/ 753534 w 753534"/>
                <a:gd name="connsiteY1" fmla="*/ 76200 h 859367"/>
                <a:gd name="connsiteX2" fmla="*/ 300567 w 753534"/>
                <a:gd name="connsiteY2" fmla="*/ 859367 h 859367"/>
                <a:gd name="connsiteX3" fmla="*/ 0 w 753534"/>
                <a:gd name="connsiteY3" fmla="*/ 660400 h 859367"/>
                <a:gd name="connsiteX4" fmla="*/ 194734 w 753534"/>
                <a:gd name="connsiteY4" fmla="*/ 0 h 859367"/>
                <a:gd name="connsiteX0" fmla="*/ 194734 w 914400"/>
                <a:gd name="connsiteY0" fmla="*/ 0 h 1337734"/>
                <a:gd name="connsiteX1" fmla="*/ 753534 w 914400"/>
                <a:gd name="connsiteY1" fmla="*/ 76200 h 1337734"/>
                <a:gd name="connsiteX2" fmla="*/ 914400 w 914400"/>
                <a:gd name="connsiteY2" fmla="*/ 1337734 h 1337734"/>
                <a:gd name="connsiteX3" fmla="*/ 0 w 914400"/>
                <a:gd name="connsiteY3" fmla="*/ 660400 h 1337734"/>
                <a:gd name="connsiteX4" fmla="*/ 194734 w 914400"/>
                <a:gd name="connsiteY4" fmla="*/ 0 h 1337734"/>
                <a:gd name="connsiteX0" fmla="*/ 194734 w 914400"/>
                <a:gd name="connsiteY0" fmla="*/ 0 h 1337734"/>
                <a:gd name="connsiteX1" fmla="*/ 863601 w 914400"/>
                <a:gd name="connsiteY1" fmla="*/ 59266 h 1337734"/>
                <a:gd name="connsiteX2" fmla="*/ 914400 w 914400"/>
                <a:gd name="connsiteY2" fmla="*/ 1337734 h 1337734"/>
                <a:gd name="connsiteX3" fmla="*/ 0 w 914400"/>
                <a:gd name="connsiteY3" fmla="*/ 660400 h 1337734"/>
                <a:gd name="connsiteX4" fmla="*/ 194734 w 914400"/>
                <a:gd name="connsiteY4" fmla="*/ 0 h 1337734"/>
                <a:gd name="connsiteX0" fmla="*/ 182864 w 902530"/>
                <a:gd name="connsiteY0" fmla="*/ 0 h 1337734"/>
                <a:gd name="connsiteX1" fmla="*/ 851731 w 902530"/>
                <a:gd name="connsiteY1" fmla="*/ 59266 h 1337734"/>
                <a:gd name="connsiteX2" fmla="*/ 902530 w 902530"/>
                <a:gd name="connsiteY2" fmla="*/ 1337734 h 1337734"/>
                <a:gd name="connsiteX3" fmla="*/ 0 w 902530"/>
                <a:gd name="connsiteY3" fmla="*/ 838453 h 1337734"/>
                <a:gd name="connsiteX4" fmla="*/ 182864 w 902530"/>
                <a:gd name="connsiteY4" fmla="*/ 0 h 1337734"/>
                <a:gd name="connsiteX0" fmla="*/ 225197 w 944863"/>
                <a:gd name="connsiteY0" fmla="*/ 0 h 1337734"/>
                <a:gd name="connsiteX1" fmla="*/ 894064 w 944863"/>
                <a:gd name="connsiteY1" fmla="*/ 59266 h 1337734"/>
                <a:gd name="connsiteX2" fmla="*/ 944863 w 944863"/>
                <a:gd name="connsiteY2" fmla="*/ 1337734 h 1337734"/>
                <a:gd name="connsiteX3" fmla="*/ 0 w 944863"/>
                <a:gd name="connsiteY3" fmla="*/ 821520 h 1337734"/>
                <a:gd name="connsiteX4" fmla="*/ 225197 w 944863"/>
                <a:gd name="connsiteY4" fmla="*/ 0 h 1337734"/>
                <a:gd name="connsiteX0" fmla="*/ 259064 w 978730"/>
                <a:gd name="connsiteY0" fmla="*/ 0 h 1337734"/>
                <a:gd name="connsiteX1" fmla="*/ 927931 w 978730"/>
                <a:gd name="connsiteY1" fmla="*/ 59266 h 1337734"/>
                <a:gd name="connsiteX2" fmla="*/ 978730 w 978730"/>
                <a:gd name="connsiteY2" fmla="*/ 1337734 h 1337734"/>
                <a:gd name="connsiteX3" fmla="*/ 0 w 978730"/>
                <a:gd name="connsiteY3" fmla="*/ 821520 h 1337734"/>
                <a:gd name="connsiteX4" fmla="*/ 259064 w 978730"/>
                <a:gd name="connsiteY4" fmla="*/ 0 h 133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8730" h="1337734">
                  <a:moveTo>
                    <a:pt x="259064" y="0"/>
                  </a:moveTo>
                  <a:lnTo>
                    <a:pt x="927931" y="59266"/>
                  </a:lnTo>
                  <a:lnTo>
                    <a:pt x="978730" y="1337734"/>
                  </a:lnTo>
                  <a:lnTo>
                    <a:pt x="0" y="821520"/>
                  </a:lnTo>
                  <a:lnTo>
                    <a:pt x="2590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81105" y="2790670"/>
              <a:ext cx="1201757" cy="4700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ELM cycle</a:t>
              </a:r>
              <a:br>
                <a:rPr lang="en-US" sz="1400" b="1" dirty="0">
                  <a:solidFill>
                    <a:srgbClr val="FF0000"/>
                  </a:solidFill>
                </a:rPr>
              </a:br>
              <a:r>
                <a:rPr lang="en-US" sz="1050" dirty="0">
                  <a:solidFill>
                    <a:srgbClr val="FF0000"/>
                  </a:solidFill>
                </a:rPr>
                <a:t>(exaggerated)</a:t>
              </a:r>
              <a:endParaRPr lang="en-US" sz="1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44311" y="1479105"/>
              <a:ext cx="2036794" cy="7383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87174" y="1641065"/>
              <a:ext cx="1851054" cy="65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6406" name="Picture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alphaModFix amt="5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16" t="32253" r="9750" b="27921"/>
            <a:stretch>
              <a:fillRect/>
            </a:stretch>
          </p:blipFill>
          <p:spPr bwMode="auto">
            <a:xfrm>
              <a:off x="2705931" y="1470629"/>
              <a:ext cx="291210" cy="82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7" name="TextBox 9"/>
            <p:cNvSpPr txBox="1">
              <a:spLocks noChangeArrowheads="1"/>
            </p:cNvSpPr>
            <p:nvPr/>
          </p:nvSpPr>
          <p:spPr bwMode="auto">
            <a:xfrm>
              <a:off x="955627" y="1392777"/>
              <a:ext cx="1787580" cy="972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sz="1200" b="1">
                  <a:solidFill>
                    <a:srgbClr val="000090"/>
                  </a:solidFill>
                </a:rPr>
                <a:t>Peeling ballooning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sz="1200" b="1">
                  <a:solidFill>
                    <a:srgbClr val="0A5002"/>
                  </a:solidFill>
                </a:rPr>
                <a:t>Kinetic ballooning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sz="1200" b="1"/>
                <a:t>EPED ELM prediction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sz="1200" b="1">
                  <a:solidFill>
                    <a:srgbClr val="FF0000"/>
                  </a:solidFill>
                </a:rPr>
                <a:t>Data: ELM suppressed</a:t>
              </a:r>
            </a:p>
          </p:txBody>
        </p:sp>
      </p:grpSp>
      <p:sp>
        <p:nvSpPr>
          <p:cNvPr id="16395" name="TextBox 23"/>
          <p:cNvSpPr txBox="1">
            <a:spLocks noChangeArrowheads="1"/>
          </p:cNvSpPr>
          <p:nvPr/>
        </p:nvSpPr>
        <p:spPr bwMode="auto">
          <a:xfrm>
            <a:off x="7500938" y="5033963"/>
            <a:ext cx="16081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FF"/>
                </a:solidFill>
                <a:sym typeface="Wingdings" charset="0"/>
              </a:rPr>
              <a:t> Flux surface splits</a:t>
            </a:r>
            <a:endParaRPr lang="en-US" sz="1600" b="1">
              <a:solidFill>
                <a:srgbClr val="0000FF"/>
              </a:solidFill>
            </a:endParaRPr>
          </a:p>
        </p:txBody>
      </p:sp>
      <p:sp>
        <p:nvSpPr>
          <p:cNvPr id="16396" name="TextBox 24"/>
          <p:cNvSpPr txBox="1">
            <a:spLocks noChangeArrowheads="1"/>
          </p:cNvSpPr>
          <p:nvPr/>
        </p:nvSpPr>
        <p:spPr bwMode="auto">
          <a:xfrm>
            <a:off x="5149850" y="2951163"/>
            <a:ext cx="352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ym typeface="Wingdings" charset="0"/>
              </a:rPr>
              <a:t>Thomson scattering T</a:t>
            </a:r>
            <a:r>
              <a:rPr lang="en-US" sz="1400" baseline="-25000">
                <a:sym typeface="Wingdings" charset="0"/>
              </a:rPr>
              <a:t>e</a:t>
            </a:r>
            <a:r>
              <a:rPr lang="en-US" sz="1400">
                <a:sym typeface="Wingdings" charset="0"/>
              </a:rPr>
              <a:t> displacements:</a:t>
            </a:r>
            <a:endParaRPr lang="en-US" sz="1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xr_m3dc1_vac_comparison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5" t="15080" r="33306"/>
          <a:stretch/>
        </p:blipFill>
        <p:spPr>
          <a:xfrm>
            <a:off x="6512084" y="1436884"/>
            <a:ext cx="2376329" cy="2149005"/>
          </a:xfrm>
          <a:prstGeom prst="rect">
            <a:avLst/>
          </a:prstGeom>
        </p:spPr>
      </p:pic>
      <p:pic>
        <p:nvPicPr>
          <p:cNvPr id="17" name="Picture 16" descr="sxr_m3dc1_vac_comparison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0" r="66931"/>
          <a:stretch/>
        </p:blipFill>
        <p:spPr>
          <a:xfrm>
            <a:off x="2477829" y="2096739"/>
            <a:ext cx="3511297" cy="3299303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01625" y="71438"/>
            <a:ext cx="8586788" cy="762000"/>
          </a:xfrm>
        </p:spPr>
        <p:txBody>
          <a:bodyPr/>
          <a:lstStyle/>
          <a:p>
            <a:pPr algn="ctr"/>
            <a:r>
              <a:rPr lang="en-US">
                <a:latin typeface="Century Gothic" charset="0"/>
                <a:cs typeface="Century Gothic" charset="0"/>
              </a:rPr>
              <a:t>Tangential X-Ray Imaging Reveals Edge Kink Displacements Consistent with 2-fluid MHD Simulation</a:t>
            </a:r>
          </a:p>
        </p:txBody>
      </p:sp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7189875" y="1065213"/>
            <a:ext cx="1687434" cy="3161747"/>
            <a:chOff x="7097987" y="959821"/>
            <a:chExt cx="1801812" cy="3310076"/>
          </a:xfrm>
        </p:grpSpPr>
        <p:sp>
          <p:nvSpPr>
            <p:cNvPr id="17420" name="Rectangle 6"/>
            <p:cNvSpPr>
              <a:spLocks noChangeArrowheads="1"/>
            </p:cNvSpPr>
            <p:nvPr/>
          </p:nvSpPr>
          <p:spPr bwMode="auto">
            <a:xfrm>
              <a:off x="7097987" y="959821"/>
              <a:ext cx="180181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/>
                <a:t>Simulation</a:t>
              </a:r>
            </a:p>
          </p:txBody>
        </p:sp>
        <p:sp>
          <p:nvSpPr>
            <p:cNvPr id="17421" name="Rectangle 1"/>
            <p:cNvSpPr>
              <a:spLocks noChangeArrowheads="1"/>
            </p:cNvSpPr>
            <p:nvPr/>
          </p:nvSpPr>
          <p:spPr bwMode="auto">
            <a:xfrm>
              <a:off x="7229794" y="3931343"/>
              <a:ext cx="1384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i="1">
                  <a:solidFill>
                    <a:srgbClr val="FF0000"/>
                  </a:solidFill>
                </a:rPr>
                <a:t>Inconsistent </a:t>
              </a:r>
            </a:p>
          </p:txBody>
        </p:sp>
        <p:sp>
          <p:nvSpPr>
            <p:cNvPr id="17422" name="Rectangle 7"/>
            <p:cNvSpPr>
              <a:spLocks noChangeArrowheads="1"/>
            </p:cNvSpPr>
            <p:nvPr/>
          </p:nvSpPr>
          <p:spPr bwMode="auto">
            <a:xfrm>
              <a:off x="7249323" y="1656005"/>
              <a:ext cx="1344166" cy="57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smtClean="0"/>
                <a:t>Two fluid</a:t>
              </a:r>
            </a:p>
            <a:p>
              <a:r>
                <a:rPr lang="en-US" sz="1600" b="1" i="1" dirty="0" smtClean="0">
                  <a:solidFill>
                    <a:srgbClr val="FF0000"/>
                  </a:solidFill>
                </a:rPr>
                <a:t>Consistent 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[Shafer]</a:t>
            </a:r>
          </a:p>
        </p:txBody>
      </p:sp>
      <p:pic>
        <p:nvPicPr>
          <p:cNvPr id="17412" name="Picture 12" descr="toroidal_view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04938"/>
            <a:ext cx="177641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 descr="Screen shot 2012-05-01 at 2.1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8" r="18642" b="19672"/>
          <a:stretch>
            <a:fillRect/>
          </a:stretch>
        </p:blipFill>
        <p:spPr bwMode="auto">
          <a:xfrm>
            <a:off x="184150" y="3359150"/>
            <a:ext cx="16478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sxr_m3dc1_vac_comparison3_V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45" b="87960"/>
          <a:stretch/>
        </p:blipFill>
        <p:spPr bwMode="auto">
          <a:xfrm>
            <a:off x="2097088" y="1406525"/>
            <a:ext cx="4000500" cy="52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5"/>
          <p:cNvSpPr>
            <a:spLocks noChangeArrowheads="1"/>
          </p:cNvSpPr>
          <p:nvPr/>
        </p:nvSpPr>
        <p:spPr bwMode="auto">
          <a:xfrm>
            <a:off x="2886075" y="1125538"/>
            <a:ext cx="279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/>
              <a:t>X-Ray Imaging</a:t>
            </a:r>
          </a:p>
        </p:txBody>
      </p:sp>
      <p:sp>
        <p:nvSpPr>
          <p:cNvPr id="17416" name="Rectangle 6"/>
          <p:cNvSpPr>
            <a:spLocks noChangeArrowheads="1"/>
          </p:cNvSpPr>
          <p:nvPr/>
        </p:nvSpPr>
        <p:spPr bwMode="auto">
          <a:xfrm>
            <a:off x="657225" y="1054100"/>
            <a:ext cx="1055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View</a:t>
            </a: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446088" y="3359150"/>
            <a:ext cx="1277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Camera</a:t>
            </a: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736600" y="5745163"/>
            <a:ext cx="7872413" cy="3746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>
                <a:solidFill>
                  <a:srgbClr val="000090"/>
                </a:solidFill>
              </a:rPr>
              <a:t>Demonstrates a strong resonant behavior in plasma response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93461" y="3594620"/>
            <a:ext cx="2288431" cy="2025885"/>
            <a:chOff x="5878285" y="3467876"/>
            <a:chExt cx="2682020" cy="2511043"/>
          </a:xfrm>
        </p:grpSpPr>
        <p:pic>
          <p:nvPicPr>
            <p:cNvPr id="21" name="Picture 20" descr="sxr_m3dc1_vac_comparison4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64" t="15080"/>
            <a:stretch/>
          </p:blipFill>
          <p:spPr>
            <a:xfrm>
              <a:off x="5878285" y="3467876"/>
              <a:ext cx="2677861" cy="251104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99027" y="5392742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/>
                <a:t>I-coil Only</a:t>
              </a:r>
              <a:endParaRPr lang="en-US" sz="1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9398" y="3827839"/>
              <a:ext cx="169980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(will replace with better figure)</a:t>
              </a:r>
              <a:endParaRPr lang="en-US" sz="800" dirty="0"/>
            </a:p>
          </p:txBody>
        </p:sp>
        <p:pic>
          <p:nvPicPr>
            <p:cNvPr id="24" name="Picture 23" descr="s148712_mafot_dif_redo3_loc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5" t="15506" b="5605"/>
            <a:stretch/>
          </p:blipFill>
          <p:spPr>
            <a:xfrm>
              <a:off x="6271874" y="3480719"/>
              <a:ext cx="2288431" cy="23322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4675405">
              <a:off x="6636770" y="3618015"/>
              <a:ext cx="276910" cy="1656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52978" y="3546240"/>
              <a:ext cx="9674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Neue"/>
                  <a:cs typeface="Helvetica Neue"/>
                </a:rPr>
                <a:t>Vacuum</a:t>
              </a:r>
              <a:endParaRPr lang="en-US" sz="1600" b="1" dirty="0">
                <a:latin typeface="Helvetica Neue"/>
                <a:cs typeface="Helvetica Neue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9877024">
              <a:off x="7347650" y="4892064"/>
              <a:ext cx="276911" cy="1656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19777671">
              <a:off x="7257311" y="4860096"/>
              <a:ext cx="5055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Helvetica Neue"/>
                  <a:cs typeface="Helvetica Neue"/>
                </a:rPr>
                <a:t>0.975</a:t>
              </a:r>
              <a:endParaRPr lang="en-US" sz="1000" b="1" dirty="0">
                <a:latin typeface="Helvetica Neue"/>
                <a:cs typeface="Helvetica Neue"/>
              </a:endParaRPr>
            </a:p>
          </p:txBody>
        </p:sp>
      </p:grp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404174" y="3945510"/>
            <a:ext cx="1392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Inconsistent 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0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5052787" y="2547091"/>
            <a:ext cx="3419928" cy="625590"/>
          </a:xfrm>
          <a:custGeom>
            <a:avLst/>
            <a:gdLst>
              <a:gd name="connsiteX0" fmla="*/ 0 w 3419928"/>
              <a:gd name="connsiteY0" fmla="*/ 342159 h 625590"/>
              <a:gd name="connsiteX1" fmla="*/ 308428 w 3419928"/>
              <a:gd name="connsiteY1" fmla="*/ 618838 h 625590"/>
              <a:gd name="connsiteX2" fmla="*/ 471714 w 3419928"/>
              <a:gd name="connsiteY2" fmla="*/ 496373 h 625590"/>
              <a:gd name="connsiteX3" fmla="*/ 680357 w 3419928"/>
              <a:gd name="connsiteY3" fmla="*/ 24659 h 625590"/>
              <a:gd name="connsiteX4" fmla="*/ 793750 w 3419928"/>
              <a:gd name="connsiteY4" fmla="*/ 115373 h 625590"/>
              <a:gd name="connsiteX5" fmla="*/ 898071 w 3419928"/>
              <a:gd name="connsiteY5" fmla="*/ 532659 h 625590"/>
              <a:gd name="connsiteX6" fmla="*/ 988785 w 3419928"/>
              <a:gd name="connsiteY6" fmla="*/ 242373 h 625590"/>
              <a:gd name="connsiteX7" fmla="*/ 1011464 w 3419928"/>
              <a:gd name="connsiteY7" fmla="*/ 142588 h 625590"/>
              <a:gd name="connsiteX8" fmla="*/ 1106714 w 3419928"/>
              <a:gd name="connsiteY8" fmla="*/ 414730 h 625590"/>
              <a:gd name="connsiteX9" fmla="*/ 1179285 w 3419928"/>
              <a:gd name="connsiteY9" fmla="*/ 178873 h 625590"/>
              <a:gd name="connsiteX10" fmla="*/ 1260928 w 3419928"/>
              <a:gd name="connsiteY10" fmla="*/ 342159 h 625590"/>
              <a:gd name="connsiteX11" fmla="*/ 1365250 w 3419928"/>
              <a:gd name="connsiteY11" fmla="*/ 396588 h 625590"/>
              <a:gd name="connsiteX12" fmla="*/ 1401535 w 3419928"/>
              <a:gd name="connsiteY12" fmla="*/ 233302 h 625590"/>
              <a:gd name="connsiteX13" fmla="*/ 1469571 w 3419928"/>
              <a:gd name="connsiteY13" fmla="*/ 156195 h 625590"/>
              <a:gd name="connsiteX14" fmla="*/ 1537607 w 3419928"/>
              <a:gd name="connsiteY14" fmla="*/ 346695 h 625590"/>
              <a:gd name="connsiteX15" fmla="*/ 1714500 w 3419928"/>
              <a:gd name="connsiteY15" fmla="*/ 310409 h 625590"/>
              <a:gd name="connsiteX16" fmla="*/ 1746250 w 3419928"/>
              <a:gd name="connsiteY16" fmla="*/ 346695 h 625590"/>
              <a:gd name="connsiteX17" fmla="*/ 1782535 w 3419928"/>
              <a:gd name="connsiteY17" fmla="*/ 215159 h 625590"/>
              <a:gd name="connsiteX18" fmla="*/ 1859643 w 3419928"/>
              <a:gd name="connsiteY18" fmla="*/ 169802 h 625590"/>
              <a:gd name="connsiteX19" fmla="*/ 1927678 w 3419928"/>
              <a:gd name="connsiteY19" fmla="*/ 324016 h 625590"/>
              <a:gd name="connsiteX20" fmla="*/ 2086428 w 3419928"/>
              <a:gd name="connsiteY20" fmla="*/ 328552 h 625590"/>
              <a:gd name="connsiteX21" fmla="*/ 2154464 w 3419928"/>
              <a:gd name="connsiteY21" fmla="*/ 197016 h 625590"/>
              <a:gd name="connsiteX22" fmla="*/ 2199821 w 3419928"/>
              <a:gd name="connsiteY22" fmla="*/ 369373 h 625590"/>
              <a:gd name="connsiteX23" fmla="*/ 2286000 w 3419928"/>
              <a:gd name="connsiteY23" fmla="*/ 269588 h 625590"/>
              <a:gd name="connsiteX24" fmla="*/ 2322285 w 3419928"/>
              <a:gd name="connsiteY24" fmla="*/ 392052 h 625590"/>
              <a:gd name="connsiteX25" fmla="*/ 2372178 w 3419928"/>
              <a:gd name="connsiteY25" fmla="*/ 210623 h 625590"/>
              <a:gd name="connsiteX26" fmla="*/ 2403928 w 3419928"/>
              <a:gd name="connsiteY26" fmla="*/ 405659 h 625590"/>
              <a:gd name="connsiteX27" fmla="*/ 2426607 w 3419928"/>
              <a:gd name="connsiteY27" fmla="*/ 210623 h 625590"/>
              <a:gd name="connsiteX28" fmla="*/ 2458357 w 3419928"/>
              <a:gd name="connsiteY28" fmla="*/ 414730 h 625590"/>
              <a:gd name="connsiteX29" fmla="*/ 2517321 w 3419928"/>
              <a:gd name="connsiteY29" fmla="*/ 142588 h 625590"/>
              <a:gd name="connsiteX30" fmla="*/ 2603500 w 3419928"/>
              <a:gd name="connsiteY30" fmla="*/ 432873 h 625590"/>
              <a:gd name="connsiteX31" fmla="*/ 2648857 w 3419928"/>
              <a:gd name="connsiteY31" fmla="*/ 500909 h 625590"/>
              <a:gd name="connsiteX32" fmla="*/ 2798535 w 3419928"/>
              <a:gd name="connsiteY32" fmla="*/ 237838 h 625590"/>
              <a:gd name="connsiteX33" fmla="*/ 3002643 w 3419928"/>
              <a:gd name="connsiteY33" fmla="*/ 20123 h 625590"/>
              <a:gd name="connsiteX34" fmla="*/ 3419928 w 3419928"/>
              <a:gd name="connsiteY34" fmla="*/ 128980 h 62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19928" h="625590">
                <a:moveTo>
                  <a:pt x="0" y="342159"/>
                </a:moveTo>
                <a:cubicBezTo>
                  <a:pt x="114904" y="467647"/>
                  <a:pt x="229809" y="593136"/>
                  <a:pt x="308428" y="618838"/>
                </a:cubicBezTo>
                <a:cubicBezTo>
                  <a:pt x="387047" y="644540"/>
                  <a:pt x="409726" y="595403"/>
                  <a:pt x="471714" y="496373"/>
                </a:cubicBezTo>
                <a:cubicBezTo>
                  <a:pt x="533702" y="397343"/>
                  <a:pt x="626684" y="88159"/>
                  <a:pt x="680357" y="24659"/>
                </a:cubicBezTo>
                <a:cubicBezTo>
                  <a:pt x="734030" y="-38841"/>
                  <a:pt x="757464" y="30706"/>
                  <a:pt x="793750" y="115373"/>
                </a:cubicBezTo>
                <a:cubicBezTo>
                  <a:pt x="830036" y="200040"/>
                  <a:pt x="865565" y="511492"/>
                  <a:pt x="898071" y="532659"/>
                </a:cubicBezTo>
                <a:cubicBezTo>
                  <a:pt x="930577" y="553826"/>
                  <a:pt x="969886" y="307385"/>
                  <a:pt x="988785" y="242373"/>
                </a:cubicBezTo>
                <a:cubicBezTo>
                  <a:pt x="1007684" y="177361"/>
                  <a:pt x="991809" y="113862"/>
                  <a:pt x="1011464" y="142588"/>
                </a:cubicBezTo>
                <a:cubicBezTo>
                  <a:pt x="1031119" y="171314"/>
                  <a:pt x="1078744" y="408682"/>
                  <a:pt x="1106714" y="414730"/>
                </a:cubicBezTo>
                <a:cubicBezTo>
                  <a:pt x="1134684" y="420778"/>
                  <a:pt x="1153583" y="190968"/>
                  <a:pt x="1179285" y="178873"/>
                </a:cubicBezTo>
                <a:cubicBezTo>
                  <a:pt x="1204987" y="166778"/>
                  <a:pt x="1229934" y="305873"/>
                  <a:pt x="1260928" y="342159"/>
                </a:cubicBezTo>
                <a:cubicBezTo>
                  <a:pt x="1291922" y="378445"/>
                  <a:pt x="1341815" y="414731"/>
                  <a:pt x="1365250" y="396588"/>
                </a:cubicBezTo>
                <a:cubicBezTo>
                  <a:pt x="1388685" y="378445"/>
                  <a:pt x="1384148" y="273367"/>
                  <a:pt x="1401535" y="233302"/>
                </a:cubicBezTo>
                <a:cubicBezTo>
                  <a:pt x="1418922" y="193237"/>
                  <a:pt x="1446892" y="137296"/>
                  <a:pt x="1469571" y="156195"/>
                </a:cubicBezTo>
                <a:cubicBezTo>
                  <a:pt x="1492250" y="175094"/>
                  <a:pt x="1496786" y="320993"/>
                  <a:pt x="1537607" y="346695"/>
                </a:cubicBezTo>
                <a:cubicBezTo>
                  <a:pt x="1578428" y="372397"/>
                  <a:pt x="1679726" y="310409"/>
                  <a:pt x="1714500" y="310409"/>
                </a:cubicBezTo>
                <a:cubicBezTo>
                  <a:pt x="1749274" y="310409"/>
                  <a:pt x="1734911" y="362570"/>
                  <a:pt x="1746250" y="346695"/>
                </a:cubicBezTo>
                <a:cubicBezTo>
                  <a:pt x="1757589" y="330820"/>
                  <a:pt x="1763636" y="244641"/>
                  <a:pt x="1782535" y="215159"/>
                </a:cubicBezTo>
                <a:cubicBezTo>
                  <a:pt x="1801434" y="185677"/>
                  <a:pt x="1835453" y="151659"/>
                  <a:pt x="1859643" y="169802"/>
                </a:cubicBezTo>
                <a:cubicBezTo>
                  <a:pt x="1883833" y="187945"/>
                  <a:pt x="1889881" y="297558"/>
                  <a:pt x="1927678" y="324016"/>
                </a:cubicBezTo>
                <a:cubicBezTo>
                  <a:pt x="1965476" y="350474"/>
                  <a:pt x="2048630" y="349719"/>
                  <a:pt x="2086428" y="328552"/>
                </a:cubicBezTo>
                <a:cubicBezTo>
                  <a:pt x="2124226" y="307385"/>
                  <a:pt x="2135565" y="190213"/>
                  <a:pt x="2154464" y="197016"/>
                </a:cubicBezTo>
                <a:cubicBezTo>
                  <a:pt x="2173363" y="203819"/>
                  <a:pt x="2177898" y="357278"/>
                  <a:pt x="2199821" y="369373"/>
                </a:cubicBezTo>
                <a:cubicBezTo>
                  <a:pt x="2221744" y="381468"/>
                  <a:pt x="2265589" y="265808"/>
                  <a:pt x="2286000" y="269588"/>
                </a:cubicBezTo>
                <a:cubicBezTo>
                  <a:pt x="2306411" y="273368"/>
                  <a:pt x="2307922" y="401880"/>
                  <a:pt x="2322285" y="392052"/>
                </a:cubicBezTo>
                <a:cubicBezTo>
                  <a:pt x="2336648" y="382225"/>
                  <a:pt x="2358571" y="208355"/>
                  <a:pt x="2372178" y="210623"/>
                </a:cubicBezTo>
                <a:cubicBezTo>
                  <a:pt x="2385785" y="212891"/>
                  <a:pt x="2394857" y="405659"/>
                  <a:pt x="2403928" y="405659"/>
                </a:cubicBezTo>
                <a:cubicBezTo>
                  <a:pt x="2412999" y="405659"/>
                  <a:pt x="2417536" y="209111"/>
                  <a:pt x="2426607" y="210623"/>
                </a:cubicBezTo>
                <a:cubicBezTo>
                  <a:pt x="2435678" y="212135"/>
                  <a:pt x="2443238" y="426069"/>
                  <a:pt x="2458357" y="414730"/>
                </a:cubicBezTo>
                <a:cubicBezTo>
                  <a:pt x="2473476" y="403391"/>
                  <a:pt x="2493131" y="139564"/>
                  <a:pt x="2517321" y="142588"/>
                </a:cubicBezTo>
                <a:cubicBezTo>
                  <a:pt x="2541511" y="145612"/>
                  <a:pt x="2581577" y="373153"/>
                  <a:pt x="2603500" y="432873"/>
                </a:cubicBezTo>
                <a:cubicBezTo>
                  <a:pt x="2625423" y="492593"/>
                  <a:pt x="2616351" y="533415"/>
                  <a:pt x="2648857" y="500909"/>
                </a:cubicBezTo>
                <a:cubicBezTo>
                  <a:pt x="2681363" y="468403"/>
                  <a:pt x="2739571" y="317969"/>
                  <a:pt x="2798535" y="237838"/>
                </a:cubicBezTo>
                <a:cubicBezTo>
                  <a:pt x="2857499" y="157707"/>
                  <a:pt x="2899078" y="38266"/>
                  <a:pt x="3002643" y="20123"/>
                </a:cubicBezTo>
                <a:cubicBezTo>
                  <a:pt x="3106208" y="1980"/>
                  <a:pt x="3419928" y="128980"/>
                  <a:pt x="3419928" y="12898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60" y="0"/>
            <a:ext cx="8687746" cy="914400"/>
          </a:xfrm>
        </p:spPr>
        <p:txBody>
          <a:bodyPr/>
          <a:lstStyle/>
          <a:p>
            <a:pPr algn="l"/>
            <a:r>
              <a:rPr lang="en-US" dirty="0" smtClean="0"/>
              <a:t>Plasma Response Can Create Kink that Dominates Edge </a:t>
            </a:r>
            <a:r>
              <a:rPr lang="en-US" dirty="0"/>
              <a:t>Magnetic Structure</a:t>
            </a:r>
          </a:p>
        </p:txBody>
      </p:sp>
      <p:pic>
        <p:nvPicPr>
          <p:cNvPr id="4" name="Bild 16" descr="lam_psi_nopr_4140av_3k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6804" r="9719"/>
          <a:stretch/>
        </p:blipFill>
        <p:spPr>
          <a:xfrm>
            <a:off x="0" y="1412049"/>
            <a:ext cx="4572000" cy="2940312"/>
          </a:xfrm>
          <a:prstGeom prst="rect">
            <a:avLst/>
          </a:prstGeom>
        </p:spPr>
      </p:pic>
      <p:pic>
        <p:nvPicPr>
          <p:cNvPr id="5" name="Bild 15" descr="lam_psi_pr_4140av_3k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493" r="10226"/>
          <a:stretch/>
        </p:blipFill>
        <p:spPr>
          <a:xfrm>
            <a:off x="4572002" y="1405986"/>
            <a:ext cx="4548191" cy="2951999"/>
          </a:xfrm>
          <a:prstGeom prst="rect">
            <a:avLst/>
          </a:prstGeom>
        </p:spPr>
      </p:pic>
      <p:sp>
        <p:nvSpPr>
          <p:cNvPr id="6" name="Textfeld 2"/>
          <p:cNvSpPr txBox="1"/>
          <p:nvPr/>
        </p:nvSpPr>
        <p:spPr>
          <a:xfrm>
            <a:off x="1606785" y="1318922"/>
            <a:ext cx="11404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800" b="1" dirty="0" err="1"/>
              <a:t>Vacuum</a:t>
            </a:r>
            <a:endParaRPr lang="de-DE" sz="1800" b="1" dirty="0"/>
          </a:p>
        </p:txBody>
      </p:sp>
      <p:sp>
        <p:nvSpPr>
          <p:cNvPr id="7" name="Textfeld 5"/>
          <p:cNvSpPr txBox="1"/>
          <p:nvPr/>
        </p:nvSpPr>
        <p:spPr>
          <a:xfrm>
            <a:off x="6289060" y="1318922"/>
            <a:ext cx="108951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M3D-C1</a:t>
            </a:r>
            <a:endParaRPr lang="de-DE" sz="1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291200" y="949590"/>
            <a:ext cx="308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err="1"/>
              <a:t>color</a:t>
            </a:r>
            <a:r>
              <a:rPr lang="de-DE" sz="1800" dirty="0"/>
              <a:t> = </a:t>
            </a:r>
            <a:r>
              <a:rPr lang="de-DE" sz="1800" dirty="0" err="1"/>
              <a:t>penetration</a:t>
            </a:r>
            <a:r>
              <a:rPr lang="de-DE" sz="1800" dirty="0"/>
              <a:t> </a:t>
            </a:r>
            <a:r>
              <a:rPr lang="de-DE" sz="1800" dirty="0" err="1"/>
              <a:t>depth</a:t>
            </a:r>
            <a:endParaRPr lang="de-DE" sz="1800" dirty="0"/>
          </a:p>
        </p:txBody>
      </p:sp>
      <p:sp>
        <p:nvSpPr>
          <p:cNvPr id="10" name="Textfeld 11"/>
          <p:cNvSpPr txBox="1"/>
          <p:nvPr/>
        </p:nvSpPr>
        <p:spPr>
          <a:xfrm>
            <a:off x="3324690" y="2544524"/>
            <a:ext cx="56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11/3</a:t>
            </a:r>
          </a:p>
        </p:txBody>
      </p:sp>
      <p:sp>
        <p:nvSpPr>
          <p:cNvPr id="15" name="Textfeld 9"/>
          <p:cNvSpPr txBox="1"/>
          <p:nvPr/>
        </p:nvSpPr>
        <p:spPr>
          <a:xfrm>
            <a:off x="3425242" y="3593372"/>
            <a:ext cx="462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9/3</a:t>
            </a:r>
          </a:p>
        </p:txBody>
      </p:sp>
      <p:sp>
        <p:nvSpPr>
          <p:cNvPr id="16" name="Textfeld 10"/>
          <p:cNvSpPr txBox="1"/>
          <p:nvPr/>
        </p:nvSpPr>
        <p:spPr>
          <a:xfrm>
            <a:off x="3324690" y="3044926"/>
            <a:ext cx="56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10/3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08428" y="3649506"/>
            <a:ext cx="262123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Kink Pushes Island Away</a:t>
            </a:r>
            <a:endParaRPr lang="en-US" sz="1600" b="1" dirty="0"/>
          </a:p>
        </p:txBody>
      </p:sp>
      <p:sp>
        <p:nvSpPr>
          <p:cNvPr id="18" name="Textfeld 7"/>
          <p:cNvSpPr txBox="1"/>
          <p:nvPr/>
        </p:nvSpPr>
        <p:spPr>
          <a:xfrm>
            <a:off x="462850" y="3778037"/>
            <a:ext cx="19821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Discharge</a:t>
            </a:r>
            <a:r>
              <a:rPr lang="de-DE" sz="1000" dirty="0"/>
              <a:t>: 148712 @ 4150 </a:t>
            </a:r>
            <a:r>
              <a:rPr lang="de-DE" sz="1000" dirty="0" err="1"/>
              <a:t>ms</a:t>
            </a:r>
            <a:endParaRPr lang="de-DE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5551" y="972499"/>
            <a:ext cx="317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Magnetic Field Penetration</a:t>
            </a:r>
            <a:endParaRPr lang="en-US" sz="1800" b="1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2008469" y="6401304"/>
            <a:ext cx="137016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Wingen</a:t>
            </a:r>
            <a:r>
              <a:rPr lang="en-US" sz="1200" dirty="0" smtClean="0"/>
              <a:t> NF 2013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055050" y="2369755"/>
            <a:ext cx="3409206" cy="468665"/>
            <a:chOff x="5055050" y="2369754"/>
            <a:chExt cx="3409206" cy="468665"/>
          </a:xfrm>
        </p:grpSpPr>
        <p:sp>
          <p:nvSpPr>
            <p:cNvPr id="3" name="Freeform 2"/>
            <p:cNvSpPr/>
            <p:nvPr/>
          </p:nvSpPr>
          <p:spPr>
            <a:xfrm>
              <a:off x="5055050" y="2369754"/>
              <a:ext cx="2782366" cy="468665"/>
            </a:xfrm>
            <a:custGeom>
              <a:avLst/>
              <a:gdLst>
                <a:gd name="connsiteX0" fmla="*/ 0 w 2782366"/>
                <a:gd name="connsiteY0" fmla="*/ 220535 h 468665"/>
                <a:gd name="connsiteX1" fmla="*/ 292441 w 2782366"/>
                <a:gd name="connsiteY1" fmla="*/ 462853 h 468665"/>
                <a:gd name="connsiteX2" fmla="*/ 685147 w 2782366"/>
                <a:gd name="connsiteY2" fmla="*/ 3285 h 468665"/>
                <a:gd name="connsiteX3" fmla="*/ 843901 w 2782366"/>
                <a:gd name="connsiteY3" fmla="*/ 262314 h 468665"/>
                <a:gd name="connsiteX4" fmla="*/ 885678 w 2782366"/>
                <a:gd name="connsiteY4" fmla="*/ 370939 h 468665"/>
                <a:gd name="connsiteX5" fmla="*/ 1002654 w 2782366"/>
                <a:gd name="connsiteY5" fmla="*/ 53420 h 468665"/>
                <a:gd name="connsiteX6" fmla="*/ 1069498 w 2782366"/>
                <a:gd name="connsiteY6" fmla="*/ 295737 h 468665"/>
                <a:gd name="connsiteX7" fmla="*/ 1178119 w 2782366"/>
                <a:gd name="connsiteY7" fmla="*/ 103555 h 468665"/>
                <a:gd name="connsiteX8" fmla="*/ 1219896 w 2782366"/>
                <a:gd name="connsiteY8" fmla="*/ 287382 h 468665"/>
                <a:gd name="connsiteX9" fmla="*/ 1403716 w 2782366"/>
                <a:gd name="connsiteY9" fmla="*/ 145333 h 468665"/>
                <a:gd name="connsiteX10" fmla="*/ 1478915 w 2782366"/>
                <a:gd name="connsiteY10" fmla="*/ 287382 h 468665"/>
                <a:gd name="connsiteX11" fmla="*/ 1813133 w 2782366"/>
                <a:gd name="connsiteY11" fmla="*/ 136978 h 468665"/>
                <a:gd name="connsiteX12" fmla="*/ 1905043 w 2782366"/>
                <a:gd name="connsiteY12" fmla="*/ 320805 h 468665"/>
                <a:gd name="connsiteX13" fmla="*/ 2138996 w 2782366"/>
                <a:gd name="connsiteY13" fmla="*/ 128622 h 468665"/>
                <a:gd name="connsiteX14" fmla="*/ 2180773 w 2782366"/>
                <a:gd name="connsiteY14" fmla="*/ 337516 h 468665"/>
                <a:gd name="connsiteX15" fmla="*/ 2297750 w 2782366"/>
                <a:gd name="connsiteY15" fmla="*/ 145333 h 468665"/>
                <a:gd name="connsiteX16" fmla="*/ 2306105 w 2782366"/>
                <a:gd name="connsiteY16" fmla="*/ 370939 h 468665"/>
                <a:gd name="connsiteX17" fmla="*/ 2347882 w 2782366"/>
                <a:gd name="connsiteY17" fmla="*/ 153689 h 468665"/>
                <a:gd name="connsiteX18" fmla="*/ 2381304 w 2782366"/>
                <a:gd name="connsiteY18" fmla="*/ 329160 h 468665"/>
                <a:gd name="connsiteX19" fmla="*/ 2398015 w 2782366"/>
                <a:gd name="connsiteY19" fmla="*/ 153689 h 468665"/>
                <a:gd name="connsiteX20" fmla="*/ 2431437 w 2782366"/>
                <a:gd name="connsiteY20" fmla="*/ 312449 h 468665"/>
                <a:gd name="connsiteX21" fmla="*/ 2514991 w 2782366"/>
                <a:gd name="connsiteY21" fmla="*/ 136978 h 468665"/>
                <a:gd name="connsiteX22" fmla="*/ 2623612 w 2782366"/>
                <a:gd name="connsiteY22" fmla="*/ 345872 h 468665"/>
                <a:gd name="connsiteX23" fmla="*/ 2782366 w 2782366"/>
                <a:gd name="connsiteY23" fmla="*/ 203824 h 46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2366" h="468665">
                  <a:moveTo>
                    <a:pt x="0" y="220535"/>
                  </a:moveTo>
                  <a:cubicBezTo>
                    <a:pt x="89125" y="359798"/>
                    <a:pt x="178250" y="499061"/>
                    <a:pt x="292441" y="462853"/>
                  </a:cubicBezTo>
                  <a:cubicBezTo>
                    <a:pt x="406632" y="426645"/>
                    <a:pt x="593237" y="36708"/>
                    <a:pt x="685147" y="3285"/>
                  </a:cubicBezTo>
                  <a:cubicBezTo>
                    <a:pt x="777057" y="-30138"/>
                    <a:pt x="810479" y="201038"/>
                    <a:pt x="843901" y="262314"/>
                  </a:cubicBezTo>
                  <a:cubicBezTo>
                    <a:pt x="877323" y="323590"/>
                    <a:pt x="859219" y="405755"/>
                    <a:pt x="885678" y="370939"/>
                  </a:cubicBezTo>
                  <a:cubicBezTo>
                    <a:pt x="912137" y="336123"/>
                    <a:pt x="972017" y="65954"/>
                    <a:pt x="1002654" y="53420"/>
                  </a:cubicBezTo>
                  <a:cubicBezTo>
                    <a:pt x="1033291" y="40886"/>
                    <a:pt x="1040254" y="287381"/>
                    <a:pt x="1069498" y="295737"/>
                  </a:cubicBezTo>
                  <a:cubicBezTo>
                    <a:pt x="1098742" y="304093"/>
                    <a:pt x="1153053" y="104947"/>
                    <a:pt x="1178119" y="103555"/>
                  </a:cubicBezTo>
                  <a:cubicBezTo>
                    <a:pt x="1203185" y="102163"/>
                    <a:pt x="1182297" y="280419"/>
                    <a:pt x="1219896" y="287382"/>
                  </a:cubicBezTo>
                  <a:cubicBezTo>
                    <a:pt x="1257496" y="294345"/>
                    <a:pt x="1360546" y="145333"/>
                    <a:pt x="1403716" y="145333"/>
                  </a:cubicBezTo>
                  <a:cubicBezTo>
                    <a:pt x="1446886" y="145333"/>
                    <a:pt x="1410679" y="288774"/>
                    <a:pt x="1478915" y="287382"/>
                  </a:cubicBezTo>
                  <a:cubicBezTo>
                    <a:pt x="1547151" y="285990"/>
                    <a:pt x="1742112" y="131408"/>
                    <a:pt x="1813133" y="136978"/>
                  </a:cubicBezTo>
                  <a:cubicBezTo>
                    <a:pt x="1884154" y="142548"/>
                    <a:pt x="1850733" y="322198"/>
                    <a:pt x="1905043" y="320805"/>
                  </a:cubicBezTo>
                  <a:cubicBezTo>
                    <a:pt x="1959353" y="319412"/>
                    <a:pt x="2093041" y="125837"/>
                    <a:pt x="2138996" y="128622"/>
                  </a:cubicBezTo>
                  <a:cubicBezTo>
                    <a:pt x="2184951" y="131407"/>
                    <a:pt x="2154314" y="334731"/>
                    <a:pt x="2180773" y="337516"/>
                  </a:cubicBezTo>
                  <a:cubicBezTo>
                    <a:pt x="2207232" y="340301"/>
                    <a:pt x="2276861" y="139763"/>
                    <a:pt x="2297750" y="145333"/>
                  </a:cubicBezTo>
                  <a:cubicBezTo>
                    <a:pt x="2318639" y="150903"/>
                    <a:pt x="2297750" y="369546"/>
                    <a:pt x="2306105" y="370939"/>
                  </a:cubicBezTo>
                  <a:cubicBezTo>
                    <a:pt x="2314460" y="372332"/>
                    <a:pt x="2335349" y="160652"/>
                    <a:pt x="2347882" y="153689"/>
                  </a:cubicBezTo>
                  <a:cubicBezTo>
                    <a:pt x="2360415" y="146726"/>
                    <a:pt x="2372949" y="329160"/>
                    <a:pt x="2381304" y="329160"/>
                  </a:cubicBezTo>
                  <a:cubicBezTo>
                    <a:pt x="2389659" y="329160"/>
                    <a:pt x="2389660" y="156474"/>
                    <a:pt x="2398015" y="153689"/>
                  </a:cubicBezTo>
                  <a:cubicBezTo>
                    <a:pt x="2406370" y="150904"/>
                    <a:pt x="2411941" y="315234"/>
                    <a:pt x="2431437" y="312449"/>
                  </a:cubicBezTo>
                  <a:cubicBezTo>
                    <a:pt x="2450933" y="309664"/>
                    <a:pt x="2482962" y="131408"/>
                    <a:pt x="2514991" y="136978"/>
                  </a:cubicBezTo>
                  <a:cubicBezTo>
                    <a:pt x="2547020" y="142548"/>
                    <a:pt x="2579050" y="334731"/>
                    <a:pt x="2623612" y="345872"/>
                  </a:cubicBezTo>
                  <a:cubicBezTo>
                    <a:pt x="2668175" y="357013"/>
                    <a:pt x="2757300" y="231677"/>
                    <a:pt x="2782366" y="203824"/>
                  </a:cubicBezTo>
                </a:path>
              </a:pathLst>
            </a:custGeom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820705" y="2390888"/>
              <a:ext cx="643551" cy="207757"/>
            </a:xfrm>
            <a:custGeom>
              <a:avLst/>
              <a:gdLst>
                <a:gd name="connsiteX0" fmla="*/ 0 w 643551"/>
                <a:gd name="connsiteY0" fmla="*/ 207757 h 207757"/>
                <a:gd name="connsiteX1" fmla="*/ 200531 w 643551"/>
                <a:gd name="connsiteY1" fmla="*/ 7219 h 207757"/>
                <a:gd name="connsiteX2" fmla="*/ 451194 w 643551"/>
                <a:gd name="connsiteY2" fmla="*/ 57353 h 207757"/>
                <a:gd name="connsiteX3" fmla="*/ 643370 w 643551"/>
                <a:gd name="connsiteY3" fmla="*/ 182690 h 20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551" h="207757">
                  <a:moveTo>
                    <a:pt x="0" y="207757"/>
                  </a:moveTo>
                  <a:cubicBezTo>
                    <a:pt x="62666" y="120021"/>
                    <a:pt x="125332" y="32286"/>
                    <a:pt x="200531" y="7219"/>
                  </a:cubicBezTo>
                  <a:cubicBezTo>
                    <a:pt x="275730" y="-17848"/>
                    <a:pt x="377388" y="28108"/>
                    <a:pt x="451194" y="57353"/>
                  </a:cubicBezTo>
                  <a:cubicBezTo>
                    <a:pt x="525001" y="86598"/>
                    <a:pt x="648940" y="145089"/>
                    <a:pt x="643370" y="182690"/>
                  </a:cubicBezTo>
                </a:path>
              </a:pathLst>
            </a:custGeom>
            <a:ln w="1905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reeform 7"/>
          <p:cNvSpPr/>
          <p:nvPr/>
        </p:nvSpPr>
        <p:spPr>
          <a:xfrm>
            <a:off x="492069" y="2384444"/>
            <a:ext cx="3415545" cy="278616"/>
          </a:xfrm>
          <a:custGeom>
            <a:avLst/>
            <a:gdLst>
              <a:gd name="connsiteX0" fmla="*/ 0 w 3415545"/>
              <a:gd name="connsiteY0" fmla="*/ 155591 h 278616"/>
              <a:gd name="connsiteX1" fmla="*/ 198998 w 3415545"/>
              <a:gd name="connsiteY1" fmla="*/ 97698 h 278616"/>
              <a:gd name="connsiteX2" fmla="*/ 354579 w 3415545"/>
              <a:gd name="connsiteY2" fmla="*/ 97698 h 278616"/>
              <a:gd name="connsiteX3" fmla="*/ 607851 w 3415545"/>
              <a:gd name="connsiteY3" fmla="*/ 21714 h 278616"/>
              <a:gd name="connsiteX4" fmla="*/ 723632 w 3415545"/>
              <a:gd name="connsiteY4" fmla="*/ 115789 h 278616"/>
              <a:gd name="connsiteX5" fmla="*/ 785141 w 3415545"/>
              <a:gd name="connsiteY5" fmla="*/ 274994 h 278616"/>
              <a:gd name="connsiteX6" fmla="*/ 987758 w 3415545"/>
              <a:gd name="connsiteY6" fmla="*/ 3623 h 278616"/>
              <a:gd name="connsiteX7" fmla="*/ 1031176 w 3415545"/>
              <a:gd name="connsiteY7" fmla="*/ 278612 h 278616"/>
              <a:gd name="connsiteX8" fmla="*/ 1150575 w 3415545"/>
              <a:gd name="connsiteY8" fmla="*/ 10859 h 278616"/>
              <a:gd name="connsiteX9" fmla="*/ 1208466 w 3415545"/>
              <a:gd name="connsiteY9" fmla="*/ 253284 h 278616"/>
              <a:gd name="connsiteX10" fmla="*/ 1360428 w 3415545"/>
              <a:gd name="connsiteY10" fmla="*/ 14478 h 278616"/>
              <a:gd name="connsiteX11" fmla="*/ 1494300 w 3415545"/>
              <a:gd name="connsiteY11" fmla="*/ 274994 h 278616"/>
              <a:gd name="connsiteX12" fmla="*/ 1751190 w 3415545"/>
              <a:gd name="connsiteY12" fmla="*/ 18096 h 278616"/>
              <a:gd name="connsiteX13" fmla="*/ 1903153 w 3415545"/>
              <a:gd name="connsiteY13" fmla="*/ 278612 h 278616"/>
              <a:gd name="connsiteX14" fmla="*/ 2080443 w 3415545"/>
              <a:gd name="connsiteY14" fmla="*/ 10859 h 278616"/>
              <a:gd name="connsiteX15" fmla="*/ 2185369 w 3415545"/>
              <a:gd name="connsiteY15" fmla="*/ 260521 h 278616"/>
              <a:gd name="connsiteX16" fmla="*/ 2264969 w 3415545"/>
              <a:gd name="connsiteY16" fmla="*/ 14478 h 278616"/>
              <a:gd name="connsiteX17" fmla="*/ 2308387 w 3415545"/>
              <a:gd name="connsiteY17" fmla="*/ 227956 h 278616"/>
              <a:gd name="connsiteX18" fmla="*/ 2337332 w 3415545"/>
              <a:gd name="connsiteY18" fmla="*/ 21714 h 278616"/>
              <a:gd name="connsiteX19" fmla="*/ 2366278 w 3415545"/>
              <a:gd name="connsiteY19" fmla="*/ 238811 h 278616"/>
              <a:gd name="connsiteX20" fmla="*/ 2384368 w 3415545"/>
              <a:gd name="connsiteY20" fmla="*/ 3623 h 278616"/>
              <a:gd name="connsiteX21" fmla="*/ 2427786 w 3415545"/>
              <a:gd name="connsiteY21" fmla="*/ 264139 h 278616"/>
              <a:gd name="connsiteX22" fmla="*/ 2442259 w 3415545"/>
              <a:gd name="connsiteY22" fmla="*/ 4 h 278616"/>
              <a:gd name="connsiteX23" fmla="*/ 2521858 w 3415545"/>
              <a:gd name="connsiteY23" fmla="*/ 256902 h 278616"/>
              <a:gd name="connsiteX24" fmla="*/ 2590604 w 3415545"/>
              <a:gd name="connsiteY24" fmla="*/ 3623 h 278616"/>
              <a:gd name="connsiteX25" fmla="*/ 2782366 w 3415545"/>
              <a:gd name="connsiteY25" fmla="*/ 141117 h 278616"/>
              <a:gd name="connsiteX26" fmla="*/ 2916238 w 3415545"/>
              <a:gd name="connsiteY26" fmla="*/ 173682 h 278616"/>
              <a:gd name="connsiteX27" fmla="*/ 3104383 w 3415545"/>
              <a:gd name="connsiteY27" fmla="*/ 231574 h 278616"/>
              <a:gd name="connsiteX28" fmla="*/ 3415545 w 3415545"/>
              <a:gd name="connsiteY28" fmla="*/ 162827 h 278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15545" h="278616">
                <a:moveTo>
                  <a:pt x="0" y="155591"/>
                </a:moveTo>
                <a:cubicBezTo>
                  <a:pt x="69951" y="131469"/>
                  <a:pt x="139902" y="107347"/>
                  <a:pt x="198998" y="97698"/>
                </a:cubicBezTo>
                <a:cubicBezTo>
                  <a:pt x="258095" y="88049"/>
                  <a:pt x="286437" y="110362"/>
                  <a:pt x="354579" y="97698"/>
                </a:cubicBezTo>
                <a:cubicBezTo>
                  <a:pt x="422721" y="85034"/>
                  <a:pt x="546342" y="18699"/>
                  <a:pt x="607851" y="21714"/>
                </a:cubicBezTo>
                <a:cubicBezTo>
                  <a:pt x="669360" y="24729"/>
                  <a:pt x="694084" y="73576"/>
                  <a:pt x="723632" y="115789"/>
                </a:cubicBezTo>
                <a:cubicBezTo>
                  <a:pt x="753180" y="158002"/>
                  <a:pt x="741120" y="293688"/>
                  <a:pt x="785141" y="274994"/>
                </a:cubicBezTo>
                <a:cubicBezTo>
                  <a:pt x="829162" y="256300"/>
                  <a:pt x="946752" y="3020"/>
                  <a:pt x="987758" y="3623"/>
                </a:cubicBezTo>
                <a:cubicBezTo>
                  <a:pt x="1028764" y="4226"/>
                  <a:pt x="1004040" y="277406"/>
                  <a:pt x="1031176" y="278612"/>
                </a:cubicBezTo>
                <a:cubicBezTo>
                  <a:pt x="1058312" y="279818"/>
                  <a:pt x="1121027" y="15080"/>
                  <a:pt x="1150575" y="10859"/>
                </a:cubicBezTo>
                <a:cubicBezTo>
                  <a:pt x="1180123" y="6638"/>
                  <a:pt x="1173491" y="252681"/>
                  <a:pt x="1208466" y="253284"/>
                </a:cubicBezTo>
                <a:cubicBezTo>
                  <a:pt x="1243441" y="253887"/>
                  <a:pt x="1312789" y="10860"/>
                  <a:pt x="1360428" y="14478"/>
                </a:cubicBezTo>
                <a:cubicBezTo>
                  <a:pt x="1408067" y="18096"/>
                  <a:pt x="1429173" y="274391"/>
                  <a:pt x="1494300" y="274994"/>
                </a:cubicBezTo>
                <a:cubicBezTo>
                  <a:pt x="1559427" y="275597"/>
                  <a:pt x="1683048" y="17493"/>
                  <a:pt x="1751190" y="18096"/>
                </a:cubicBezTo>
                <a:cubicBezTo>
                  <a:pt x="1819332" y="18699"/>
                  <a:pt x="1848278" y="279818"/>
                  <a:pt x="1903153" y="278612"/>
                </a:cubicBezTo>
                <a:cubicBezTo>
                  <a:pt x="1958028" y="277406"/>
                  <a:pt x="2033407" y="13874"/>
                  <a:pt x="2080443" y="10859"/>
                </a:cubicBezTo>
                <a:cubicBezTo>
                  <a:pt x="2127479" y="7844"/>
                  <a:pt x="2154615" y="259918"/>
                  <a:pt x="2185369" y="260521"/>
                </a:cubicBezTo>
                <a:cubicBezTo>
                  <a:pt x="2216123" y="261124"/>
                  <a:pt x="2244466" y="19905"/>
                  <a:pt x="2264969" y="14478"/>
                </a:cubicBezTo>
                <a:cubicBezTo>
                  <a:pt x="2285472" y="9050"/>
                  <a:pt x="2296326" y="226750"/>
                  <a:pt x="2308387" y="227956"/>
                </a:cubicBezTo>
                <a:cubicBezTo>
                  <a:pt x="2320448" y="229162"/>
                  <a:pt x="2327684" y="19905"/>
                  <a:pt x="2337332" y="21714"/>
                </a:cubicBezTo>
                <a:cubicBezTo>
                  <a:pt x="2346980" y="23523"/>
                  <a:pt x="2358439" y="241826"/>
                  <a:pt x="2366278" y="238811"/>
                </a:cubicBezTo>
                <a:cubicBezTo>
                  <a:pt x="2374117" y="235796"/>
                  <a:pt x="2374117" y="-598"/>
                  <a:pt x="2384368" y="3623"/>
                </a:cubicBezTo>
                <a:cubicBezTo>
                  <a:pt x="2394619" y="7844"/>
                  <a:pt x="2418138" y="264742"/>
                  <a:pt x="2427786" y="264139"/>
                </a:cubicBezTo>
                <a:cubicBezTo>
                  <a:pt x="2437434" y="263536"/>
                  <a:pt x="2426580" y="1210"/>
                  <a:pt x="2442259" y="4"/>
                </a:cubicBezTo>
                <a:cubicBezTo>
                  <a:pt x="2457938" y="-1202"/>
                  <a:pt x="2497134" y="256299"/>
                  <a:pt x="2521858" y="256902"/>
                </a:cubicBezTo>
                <a:cubicBezTo>
                  <a:pt x="2546582" y="257505"/>
                  <a:pt x="2547186" y="22921"/>
                  <a:pt x="2590604" y="3623"/>
                </a:cubicBezTo>
                <a:cubicBezTo>
                  <a:pt x="2634022" y="-15675"/>
                  <a:pt x="2728094" y="112774"/>
                  <a:pt x="2782366" y="141117"/>
                </a:cubicBezTo>
                <a:cubicBezTo>
                  <a:pt x="2836638" y="169460"/>
                  <a:pt x="2862569" y="158606"/>
                  <a:pt x="2916238" y="173682"/>
                </a:cubicBezTo>
                <a:cubicBezTo>
                  <a:pt x="2969907" y="188758"/>
                  <a:pt x="3021165" y="233383"/>
                  <a:pt x="3104383" y="231574"/>
                </a:cubicBezTo>
                <a:cubicBezTo>
                  <a:pt x="3187601" y="229765"/>
                  <a:pt x="3379364" y="179712"/>
                  <a:pt x="3415545" y="162827"/>
                </a:cubicBezTo>
              </a:path>
            </a:pathLst>
          </a:custGeom>
          <a:noFill/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88949" y="2742987"/>
            <a:ext cx="3419475" cy="254523"/>
          </a:xfrm>
          <a:custGeom>
            <a:avLst/>
            <a:gdLst>
              <a:gd name="connsiteX0" fmla="*/ 0 w 3419475"/>
              <a:gd name="connsiteY0" fmla="*/ 136739 h 254523"/>
              <a:gd name="connsiteX1" fmla="*/ 374650 w 3419475"/>
              <a:gd name="connsiteY1" fmla="*/ 187539 h 254523"/>
              <a:gd name="connsiteX2" fmla="*/ 755650 w 3419475"/>
              <a:gd name="connsiteY2" fmla="*/ 31964 h 254523"/>
              <a:gd name="connsiteX3" fmla="*/ 809625 w 3419475"/>
              <a:gd name="connsiteY3" fmla="*/ 184364 h 254523"/>
              <a:gd name="connsiteX4" fmla="*/ 869950 w 3419475"/>
              <a:gd name="connsiteY4" fmla="*/ 219289 h 254523"/>
              <a:gd name="connsiteX5" fmla="*/ 1006475 w 3419475"/>
              <a:gd name="connsiteY5" fmla="*/ 19264 h 254523"/>
              <a:gd name="connsiteX6" fmla="*/ 1057275 w 3419475"/>
              <a:gd name="connsiteY6" fmla="*/ 235164 h 254523"/>
              <a:gd name="connsiteX7" fmla="*/ 1187450 w 3419475"/>
              <a:gd name="connsiteY7" fmla="*/ 16089 h 254523"/>
              <a:gd name="connsiteX8" fmla="*/ 1257300 w 3419475"/>
              <a:gd name="connsiteY8" fmla="*/ 244689 h 254523"/>
              <a:gd name="connsiteX9" fmla="*/ 1479550 w 3419475"/>
              <a:gd name="connsiteY9" fmla="*/ 22439 h 254523"/>
              <a:gd name="connsiteX10" fmla="*/ 1539875 w 3419475"/>
              <a:gd name="connsiteY10" fmla="*/ 149439 h 254523"/>
              <a:gd name="connsiteX11" fmla="*/ 1593850 w 3419475"/>
              <a:gd name="connsiteY11" fmla="*/ 251039 h 254523"/>
              <a:gd name="connsiteX12" fmla="*/ 1863725 w 3419475"/>
              <a:gd name="connsiteY12" fmla="*/ 19264 h 254523"/>
              <a:gd name="connsiteX13" fmla="*/ 1981200 w 3419475"/>
              <a:gd name="connsiteY13" fmla="*/ 228814 h 254523"/>
              <a:gd name="connsiteX14" fmla="*/ 2171700 w 3419475"/>
              <a:gd name="connsiteY14" fmla="*/ 16089 h 254523"/>
              <a:gd name="connsiteX15" fmla="*/ 2219325 w 3419475"/>
              <a:gd name="connsiteY15" fmla="*/ 231989 h 254523"/>
              <a:gd name="connsiteX16" fmla="*/ 2305050 w 3419475"/>
              <a:gd name="connsiteY16" fmla="*/ 28789 h 254523"/>
              <a:gd name="connsiteX17" fmla="*/ 2317750 w 3419475"/>
              <a:gd name="connsiteY17" fmla="*/ 228814 h 254523"/>
              <a:gd name="connsiteX18" fmla="*/ 2365375 w 3419475"/>
              <a:gd name="connsiteY18" fmla="*/ 28789 h 254523"/>
              <a:gd name="connsiteX19" fmla="*/ 2393950 w 3419475"/>
              <a:gd name="connsiteY19" fmla="*/ 212939 h 254523"/>
              <a:gd name="connsiteX20" fmla="*/ 2419350 w 3419475"/>
              <a:gd name="connsiteY20" fmla="*/ 12914 h 254523"/>
              <a:gd name="connsiteX21" fmla="*/ 2489200 w 3419475"/>
              <a:gd name="connsiteY21" fmla="*/ 241514 h 254523"/>
              <a:gd name="connsiteX22" fmla="*/ 2530475 w 3419475"/>
              <a:gd name="connsiteY22" fmla="*/ 214 h 254523"/>
              <a:gd name="connsiteX23" fmla="*/ 2816225 w 3419475"/>
              <a:gd name="connsiteY23" fmla="*/ 197064 h 254523"/>
              <a:gd name="connsiteX24" fmla="*/ 3419475 w 3419475"/>
              <a:gd name="connsiteY24" fmla="*/ 104989 h 254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19475" h="254523">
                <a:moveTo>
                  <a:pt x="0" y="136739"/>
                </a:moveTo>
                <a:cubicBezTo>
                  <a:pt x="124354" y="170870"/>
                  <a:pt x="248708" y="205001"/>
                  <a:pt x="374650" y="187539"/>
                </a:cubicBezTo>
                <a:cubicBezTo>
                  <a:pt x="500592" y="170077"/>
                  <a:pt x="683154" y="32493"/>
                  <a:pt x="755650" y="31964"/>
                </a:cubicBezTo>
                <a:cubicBezTo>
                  <a:pt x="828146" y="31435"/>
                  <a:pt x="790575" y="153143"/>
                  <a:pt x="809625" y="184364"/>
                </a:cubicBezTo>
                <a:cubicBezTo>
                  <a:pt x="828675" y="215585"/>
                  <a:pt x="837142" y="246806"/>
                  <a:pt x="869950" y="219289"/>
                </a:cubicBezTo>
                <a:cubicBezTo>
                  <a:pt x="902758" y="191772"/>
                  <a:pt x="975254" y="16618"/>
                  <a:pt x="1006475" y="19264"/>
                </a:cubicBezTo>
                <a:cubicBezTo>
                  <a:pt x="1037696" y="21910"/>
                  <a:pt x="1027113" y="235693"/>
                  <a:pt x="1057275" y="235164"/>
                </a:cubicBezTo>
                <a:cubicBezTo>
                  <a:pt x="1087438" y="234635"/>
                  <a:pt x="1154113" y="14502"/>
                  <a:pt x="1187450" y="16089"/>
                </a:cubicBezTo>
                <a:cubicBezTo>
                  <a:pt x="1220787" y="17676"/>
                  <a:pt x="1208617" y="243631"/>
                  <a:pt x="1257300" y="244689"/>
                </a:cubicBezTo>
                <a:cubicBezTo>
                  <a:pt x="1305983" y="245747"/>
                  <a:pt x="1432454" y="38314"/>
                  <a:pt x="1479550" y="22439"/>
                </a:cubicBezTo>
                <a:cubicBezTo>
                  <a:pt x="1526646" y="6564"/>
                  <a:pt x="1520825" y="111339"/>
                  <a:pt x="1539875" y="149439"/>
                </a:cubicBezTo>
                <a:cubicBezTo>
                  <a:pt x="1558925" y="187539"/>
                  <a:pt x="1539875" y="272735"/>
                  <a:pt x="1593850" y="251039"/>
                </a:cubicBezTo>
                <a:cubicBezTo>
                  <a:pt x="1647825" y="229343"/>
                  <a:pt x="1799167" y="22968"/>
                  <a:pt x="1863725" y="19264"/>
                </a:cubicBezTo>
                <a:cubicBezTo>
                  <a:pt x="1928283" y="15560"/>
                  <a:pt x="1929871" y="229343"/>
                  <a:pt x="1981200" y="228814"/>
                </a:cubicBezTo>
                <a:cubicBezTo>
                  <a:pt x="2032529" y="228285"/>
                  <a:pt x="2132013" y="15560"/>
                  <a:pt x="2171700" y="16089"/>
                </a:cubicBezTo>
                <a:cubicBezTo>
                  <a:pt x="2211387" y="16618"/>
                  <a:pt x="2197100" y="229872"/>
                  <a:pt x="2219325" y="231989"/>
                </a:cubicBezTo>
                <a:cubicBezTo>
                  <a:pt x="2241550" y="234106"/>
                  <a:pt x="2288646" y="29318"/>
                  <a:pt x="2305050" y="28789"/>
                </a:cubicBezTo>
                <a:cubicBezTo>
                  <a:pt x="2321454" y="28260"/>
                  <a:pt x="2307696" y="228814"/>
                  <a:pt x="2317750" y="228814"/>
                </a:cubicBezTo>
                <a:cubicBezTo>
                  <a:pt x="2327804" y="228814"/>
                  <a:pt x="2352675" y="31435"/>
                  <a:pt x="2365375" y="28789"/>
                </a:cubicBezTo>
                <a:cubicBezTo>
                  <a:pt x="2378075" y="26143"/>
                  <a:pt x="2384954" y="215585"/>
                  <a:pt x="2393950" y="212939"/>
                </a:cubicBezTo>
                <a:cubicBezTo>
                  <a:pt x="2402946" y="210293"/>
                  <a:pt x="2403475" y="8152"/>
                  <a:pt x="2419350" y="12914"/>
                </a:cubicBezTo>
                <a:cubicBezTo>
                  <a:pt x="2435225" y="17676"/>
                  <a:pt x="2470679" y="243631"/>
                  <a:pt x="2489200" y="241514"/>
                </a:cubicBezTo>
                <a:cubicBezTo>
                  <a:pt x="2507721" y="239397"/>
                  <a:pt x="2475971" y="7622"/>
                  <a:pt x="2530475" y="214"/>
                </a:cubicBezTo>
                <a:cubicBezTo>
                  <a:pt x="2584979" y="-7194"/>
                  <a:pt x="2668058" y="179602"/>
                  <a:pt x="2816225" y="197064"/>
                </a:cubicBezTo>
                <a:cubicBezTo>
                  <a:pt x="2964392" y="214526"/>
                  <a:pt x="3321050" y="121922"/>
                  <a:pt x="3419475" y="104989"/>
                </a:cubicBezTo>
              </a:path>
            </a:pathLst>
          </a:custGeom>
          <a:ln w="190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2124" y="4340081"/>
            <a:ext cx="4272747" cy="1711746"/>
          </a:xfrm>
        </p:spPr>
        <p:txBody>
          <a:bodyPr/>
          <a:lstStyle/>
          <a:p>
            <a:pPr>
              <a:buClr>
                <a:srgbClr val="000090"/>
              </a:buClr>
            </a:pPr>
            <a:r>
              <a:rPr lang="en-US" dirty="0" smtClean="0"/>
              <a:t>Island chains dominate</a:t>
            </a:r>
          </a:p>
          <a:p>
            <a:pPr lvl="1">
              <a:buClr>
                <a:srgbClr val="000090"/>
              </a:buClr>
            </a:pPr>
            <a:r>
              <a:rPr lang="en-US" dirty="0" smtClean="0"/>
              <a:t>“Oscillation envelope” created by island chains</a:t>
            </a:r>
            <a:endParaRPr lang="en-US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422466" y="4300397"/>
            <a:ext cx="4728628" cy="171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</a:pPr>
            <a:r>
              <a:rPr lang="en-US" dirty="0" smtClean="0"/>
              <a:t>Large “</a:t>
            </a:r>
            <a:r>
              <a:rPr lang="en-US" dirty="0"/>
              <a:t>o</a:t>
            </a:r>
            <a:r>
              <a:rPr lang="en-US" dirty="0" smtClean="0"/>
              <a:t>scillation envelope” via kink dominates edge structure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5041302" y="2699209"/>
            <a:ext cx="3438130" cy="590808"/>
          </a:xfrm>
          <a:custGeom>
            <a:avLst/>
            <a:gdLst>
              <a:gd name="connsiteX0" fmla="*/ 0 w 3438130"/>
              <a:gd name="connsiteY0" fmla="*/ 333232 h 590808"/>
              <a:gd name="connsiteX1" fmla="*/ 222127 w 3438130"/>
              <a:gd name="connsiteY1" fmla="*/ 565011 h 590808"/>
              <a:gd name="connsiteX2" fmla="*/ 468397 w 3438130"/>
              <a:gd name="connsiteY2" fmla="*/ 521552 h 590808"/>
              <a:gd name="connsiteX3" fmla="*/ 733983 w 3438130"/>
              <a:gd name="connsiteY3" fmla="*/ 50 h 590808"/>
              <a:gd name="connsiteX4" fmla="*/ 902992 w 3438130"/>
              <a:gd name="connsiteY4" fmla="*/ 487751 h 590808"/>
              <a:gd name="connsiteX5" fmla="*/ 1028542 w 3438130"/>
              <a:gd name="connsiteY5" fmla="*/ 130425 h 590808"/>
              <a:gd name="connsiteX6" fmla="*/ 1105803 w 3438130"/>
              <a:gd name="connsiteY6" fmla="*/ 386348 h 590808"/>
              <a:gd name="connsiteX7" fmla="*/ 1158920 w 3438130"/>
              <a:gd name="connsiteY7" fmla="*/ 410491 h 590808"/>
              <a:gd name="connsiteX8" fmla="*/ 1202380 w 3438130"/>
              <a:gd name="connsiteY8" fmla="*/ 212514 h 590808"/>
              <a:gd name="connsiteX9" fmla="*/ 1255497 w 3438130"/>
              <a:gd name="connsiteY9" fmla="*/ 318746 h 590808"/>
              <a:gd name="connsiteX10" fmla="*/ 1381047 w 3438130"/>
              <a:gd name="connsiteY10" fmla="*/ 284944 h 590808"/>
              <a:gd name="connsiteX11" fmla="*/ 1429335 w 3438130"/>
              <a:gd name="connsiteY11" fmla="*/ 420149 h 590808"/>
              <a:gd name="connsiteX12" fmla="*/ 1516254 w 3438130"/>
              <a:gd name="connsiteY12" fmla="*/ 309088 h 590808"/>
              <a:gd name="connsiteX13" fmla="*/ 1772182 w 3438130"/>
              <a:gd name="connsiteY13" fmla="*/ 265630 h 590808"/>
              <a:gd name="connsiteX14" fmla="*/ 1830128 w 3438130"/>
              <a:gd name="connsiteY14" fmla="*/ 396005 h 590808"/>
              <a:gd name="connsiteX15" fmla="*/ 1921876 w 3438130"/>
              <a:gd name="connsiteY15" fmla="*/ 255972 h 590808"/>
              <a:gd name="connsiteX16" fmla="*/ 1955678 w 3438130"/>
              <a:gd name="connsiteY16" fmla="*/ 386348 h 590808"/>
              <a:gd name="connsiteX17" fmla="*/ 2110201 w 3438130"/>
              <a:gd name="connsiteY17" fmla="*/ 241486 h 590808"/>
              <a:gd name="connsiteX18" fmla="*/ 2177804 w 3438130"/>
              <a:gd name="connsiteY18" fmla="*/ 424978 h 590808"/>
              <a:gd name="connsiteX19" fmla="*/ 2269552 w 3438130"/>
              <a:gd name="connsiteY19" fmla="*/ 265630 h 590808"/>
              <a:gd name="connsiteX20" fmla="*/ 2332327 w 3438130"/>
              <a:gd name="connsiteY20" fmla="*/ 429806 h 590808"/>
              <a:gd name="connsiteX21" fmla="*/ 2380615 w 3438130"/>
              <a:gd name="connsiteY21" fmla="*/ 222171 h 590808"/>
              <a:gd name="connsiteX22" fmla="*/ 2395102 w 3438130"/>
              <a:gd name="connsiteY22" fmla="*/ 458779 h 590808"/>
              <a:gd name="connsiteX23" fmla="*/ 2428904 w 3438130"/>
              <a:gd name="connsiteY23" fmla="*/ 212514 h 590808"/>
              <a:gd name="connsiteX24" fmla="*/ 2462705 w 3438130"/>
              <a:gd name="connsiteY24" fmla="*/ 453950 h 590808"/>
              <a:gd name="connsiteX25" fmla="*/ 2525480 w 3438130"/>
              <a:gd name="connsiteY25" fmla="*/ 144911 h 590808"/>
              <a:gd name="connsiteX26" fmla="*/ 2602742 w 3438130"/>
              <a:gd name="connsiteY26" fmla="*/ 444292 h 590808"/>
              <a:gd name="connsiteX27" fmla="*/ 2791066 w 3438130"/>
              <a:gd name="connsiteY27" fmla="*/ 333232 h 590808"/>
              <a:gd name="connsiteX28" fmla="*/ 3056652 w 3438130"/>
              <a:gd name="connsiteY28" fmla="*/ 48337 h 590808"/>
              <a:gd name="connsiteX29" fmla="*/ 3438130 w 3438130"/>
              <a:gd name="connsiteY29" fmla="*/ 309088 h 59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438130" h="590808">
                <a:moveTo>
                  <a:pt x="0" y="333232"/>
                </a:moveTo>
                <a:cubicBezTo>
                  <a:pt x="72030" y="433428"/>
                  <a:pt x="144061" y="533624"/>
                  <a:pt x="222127" y="565011"/>
                </a:cubicBezTo>
                <a:cubicBezTo>
                  <a:pt x="300193" y="596398"/>
                  <a:pt x="383088" y="615712"/>
                  <a:pt x="468397" y="521552"/>
                </a:cubicBezTo>
                <a:cubicBezTo>
                  <a:pt x="553706" y="427392"/>
                  <a:pt x="661551" y="5683"/>
                  <a:pt x="733983" y="50"/>
                </a:cubicBezTo>
                <a:cubicBezTo>
                  <a:pt x="806416" y="-5584"/>
                  <a:pt x="853899" y="466022"/>
                  <a:pt x="902992" y="487751"/>
                </a:cubicBezTo>
                <a:cubicBezTo>
                  <a:pt x="952085" y="509480"/>
                  <a:pt x="994740" y="147325"/>
                  <a:pt x="1028542" y="130425"/>
                </a:cubicBezTo>
                <a:cubicBezTo>
                  <a:pt x="1062344" y="113525"/>
                  <a:pt x="1084073" y="339670"/>
                  <a:pt x="1105803" y="386348"/>
                </a:cubicBezTo>
                <a:cubicBezTo>
                  <a:pt x="1127533" y="433026"/>
                  <a:pt x="1142824" y="439463"/>
                  <a:pt x="1158920" y="410491"/>
                </a:cubicBezTo>
                <a:cubicBezTo>
                  <a:pt x="1175016" y="381519"/>
                  <a:pt x="1186284" y="227805"/>
                  <a:pt x="1202380" y="212514"/>
                </a:cubicBezTo>
                <a:cubicBezTo>
                  <a:pt x="1218476" y="197223"/>
                  <a:pt x="1225719" y="306674"/>
                  <a:pt x="1255497" y="318746"/>
                </a:cubicBezTo>
                <a:cubicBezTo>
                  <a:pt x="1285275" y="330818"/>
                  <a:pt x="1352074" y="268044"/>
                  <a:pt x="1381047" y="284944"/>
                </a:cubicBezTo>
                <a:cubicBezTo>
                  <a:pt x="1410020" y="301844"/>
                  <a:pt x="1406801" y="416125"/>
                  <a:pt x="1429335" y="420149"/>
                </a:cubicBezTo>
                <a:cubicBezTo>
                  <a:pt x="1451869" y="424173"/>
                  <a:pt x="1459113" y="334841"/>
                  <a:pt x="1516254" y="309088"/>
                </a:cubicBezTo>
                <a:cubicBezTo>
                  <a:pt x="1573395" y="283335"/>
                  <a:pt x="1719870" y="251144"/>
                  <a:pt x="1772182" y="265630"/>
                </a:cubicBezTo>
                <a:cubicBezTo>
                  <a:pt x="1824494" y="280116"/>
                  <a:pt x="1805179" y="397615"/>
                  <a:pt x="1830128" y="396005"/>
                </a:cubicBezTo>
                <a:cubicBezTo>
                  <a:pt x="1855077" y="394395"/>
                  <a:pt x="1900951" y="257581"/>
                  <a:pt x="1921876" y="255972"/>
                </a:cubicBezTo>
                <a:cubicBezTo>
                  <a:pt x="1942801" y="254362"/>
                  <a:pt x="1924291" y="388762"/>
                  <a:pt x="1955678" y="386348"/>
                </a:cubicBezTo>
                <a:cubicBezTo>
                  <a:pt x="1987065" y="383934"/>
                  <a:pt x="2073180" y="235048"/>
                  <a:pt x="2110201" y="241486"/>
                </a:cubicBezTo>
                <a:cubicBezTo>
                  <a:pt x="2147222" y="247924"/>
                  <a:pt x="2151246" y="420954"/>
                  <a:pt x="2177804" y="424978"/>
                </a:cubicBezTo>
                <a:cubicBezTo>
                  <a:pt x="2204362" y="429002"/>
                  <a:pt x="2243798" y="264825"/>
                  <a:pt x="2269552" y="265630"/>
                </a:cubicBezTo>
                <a:cubicBezTo>
                  <a:pt x="2295306" y="266435"/>
                  <a:pt x="2313817" y="437049"/>
                  <a:pt x="2332327" y="429806"/>
                </a:cubicBezTo>
                <a:cubicBezTo>
                  <a:pt x="2350838" y="422563"/>
                  <a:pt x="2370153" y="217342"/>
                  <a:pt x="2380615" y="222171"/>
                </a:cubicBezTo>
                <a:cubicBezTo>
                  <a:pt x="2391077" y="227000"/>
                  <a:pt x="2387054" y="460388"/>
                  <a:pt x="2395102" y="458779"/>
                </a:cubicBezTo>
                <a:cubicBezTo>
                  <a:pt x="2403150" y="457170"/>
                  <a:pt x="2417637" y="213319"/>
                  <a:pt x="2428904" y="212514"/>
                </a:cubicBezTo>
                <a:cubicBezTo>
                  <a:pt x="2440171" y="211709"/>
                  <a:pt x="2446609" y="465217"/>
                  <a:pt x="2462705" y="453950"/>
                </a:cubicBezTo>
                <a:cubicBezTo>
                  <a:pt x="2478801" y="442683"/>
                  <a:pt x="2502141" y="146521"/>
                  <a:pt x="2525480" y="144911"/>
                </a:cubicBezTo>
                <a:cubicBezTo>
                  <a:pt x="2548819" y="143301"/>
                  <a:pt x="2558478" y="412905"/>
                  <a:pt x="2602742" y="444292"/>
                </a:cubicBezTo>
                <a:cubicBezTo>
                  <a:pt x="2647006" y="475679"/>
                  <a:pt x="2715414" y="399225"/>
                  <a:pt x="2791066" y="333232"/>
                </a:cubicBezTo>
                <a:cubicBezTo>
                  <a:pt x="2866718" y="267239"/>
                  <a:pt x="2948808" y="52361"/>
                  <a:pt x="3056652" y="48337"/>
                </a:cubicBezTo>
                <a:cubicBezTo>
                  <a:pt x="3164496" y="44313"/>
                  <a:pt x="3401109" y="253558"/>
                  <a:pt x="3438130" y="309088"/>
                </a:cubicBezTo>
              </a:path>
            </a:pathLst>
          </a:custGeom>
          <a:ln w="190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060618" y="2004275"/>
            <a:ext cx="3418814" cy="323886"/>
          </a:xfrm>
          <a:custGeom>
            <a:avLst/>
            <a:gdLst>
              <a:gd name="connsiteX0" fmla="*/ 0 w 3418814"/>
              <a:gd name="connsiteY0" fmla="*/ 86564 h 323886"/>
              <a:gd name="connsiteX1" fmla="*/ 366991 w 3418814"/>
              <a:gd name="connsiteY1" fmla="*/ 323172 h 323886"/>
              <a:gd name="connsiteX2" fmla="*/ 733982 w 3418814"/>
              <a:gd name="connsiteY2" fmla="*/ 18962 h 323886"/>
              <a:gd name="connsiteX3" fmla="*/ 907820 w 3418814"/>
              <a:gd name="connsiteY3" fmla="*/ 289370 h 323886"/>
              <a:gd name="connsiteX4" fmla="*/ 1004397 w 3418814"/>
              <a:gd name="connsiteY4" fmla="*/ 57592 h 323886"/>
              <a:gd name="connsiteX5" fmla="*/ 1086487 w 3418814"/>
              <a:gd name="connsiteY5" fmla="*/ 241083 h 323886"/>
              <a:gd name="connsiteX6" fmla="*/ 1154091 w 3418814"/>
              <a:gd name="connsiteY6" fmla="*/ 81735 h 323886"/>
              <a:gd name="connsiteX7" fmla="*/ 1231352 w 3418814"/>
              <a:gd name="connsiteY7" fmla="*/ 241083 h 323886"/>
              <a:gd name="connsiteX8" fmla="*/ 1390704 w 3418814"/>
              <a:gd name="connsiteY8" fmla="*/ 96221 h 323886"/>
              <a:gd name="connsiteX9" fmla="*/ 1477623 w 3418814"/>
              <a:gd name="connsiteY9" fmla="*/ 236254 h 323886"/>
              <a:gd name="connsiteX10" fmla="*/ 1743209 w 3418814"/>
              <a:gd name="connsiteY10" fmla="*/ 86564 h 323886"/>
              <a:gd name="connsiteX11" fmla="*/ 1859101 w 3418814"/>
              <a:gd name="connsiteY11" fmla="*/ 241083 h 323886"/>
              <a:gd name="connsiteX12" fmla="*/ 2071569 w 3418814"/>
              <a:gd name="connsiteY12" fmla="*/ 105879 h 323886"/>
              <a:gd name="connsiteX13" fmla="*/ 2168146 w 3418814"/>
              <a:gd name="connsiteY13" fmla="*/ 236254 h 323886"/>
              <a:gd name="connsiteX14" fmla="*/ 2245407 w 3418814"/>
              <a:gd name="connsiteY14" fmla="*/ 120365 h 323886"/>
              <a:gd name="connsiteX15" fmla="*/ 2284038 w 3418814"/>
              <a:gd name="connsiteY15" fmla="*/ 212111 h 323886"/>
              <a:gd name="connsiteX16" fmla="*/ 2308182 w 3418814"/>
              <a:gd name="connsiteY16" fmla="*/ 101050 h 323886"/>
              <a:gd name="connsiteX17" fmla="*/ 2337155 w 3418814"/>
              <a:gd name="connsiteY17" fmla="*/ 241083 h 323886"/>
              <a:gd name="connsiteX18" fmla="*/ 2341984 w 3418814"/>
              <a:gd name="connsiteY18" fmla="*/ 101050 h 323886"/>
              <a:gd name="connsiteX19" fmla="*/ 2380615 w 3418814"/>
              <a:gd name="connsiteY19" fmla="*/ 236254 h 323886"/>
              <a:gd name="connsiteX20" fmla="*/ 2399930 w 3418814"/>
              <a:gd name="connsiteY20" fmla="*/ 115536 h 323886"/>
              <a:gd name="connsiteX21" fmla="*/ 2404759 w 3418814"/>
              <a:gd name="connsiteY21" fmla="*/ 236254 h 323886"/>
              <a:gd name="connsiteX22" fmla="*/ 2453047 w 3418814"/>
              <a:gd name="connsiteY22" fmla="*/ 76906 h 323886"/>
              <a:gd name="connsiteX23" fmla="*/ 2491678 w 3418814"/>
              <a:gd name="connsiteY23" fmla="*/ 255569 h 323886"/>
              <a:gd name="connsiteX24" fmla="*/ 2549624 w 3418814"/>
              <a:gd name="connsiteY24" fmla="*/ 9304 h 323886"/>
              <a:gd name="connsiteX25" fmla="*/ 2733119 w 3418814"/>
              <a:gd name="connsiteY25" fmla="*/ 284542 h 323886"/>
              <a:gd name="connsiteX26" fmla="*/ 3061480 w 3418814"/>
              <a:gd name="connsiteY26" fmla="*/ 18962 h 323886"/>
              <a:gd name="connsiteX27" fmla="*/ 3317408 w 3418814"/>
              <a:gd name="connsiteY27" fmla="*/ 28619 h 323886"/>
              <a:gd name="connsiteX28" fmla="*/ 3418814 w 3418814"/>
              <a:gd name="connsiteY28" fmla="*/ 86564 h 3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418814" h="323886">
                <a:moveTo>
                  <a:pt x="0" y="86564"/>
                </a:moveTo>
                <a:cubicBezTo>
                  <a:pt x="122330" y="210501"/>
                  <a:pt x="244661" y="334439"/>
                  <a:pt x="366991" y="323172"/>
                </a:cubicBezTo>
                <a:cubicBezTo>
                  <a:pt x="489321" y="311905"/>
                  <a:pt x="643844" y="24596"/>
                  <a:pt x="733982" y="18962"/>
                </a:cubicBezTo>
                <a:cubicBezTo>
                  <a:pt x="824120" y="13328"/>
                  <a:pt x="862751" y="282932"/>
                  <a:pt x="907820" y="289370"/>
                </a:cubicBezTo>
                <a:cubicBezTo>
                  <a:pt x="952889" y="295808"/>
                  <a:pt x="974619" y="65640"/>
                  <a:pt x="1004397" y="57592"/>
                </a:cubicBezTo>
                <a:cubicBezTo>
                  <a:pt x="1034175" y="49544"/>
                  <a:pt x="1061538" y="237059"/>
                  <a:pt x="1086487" y="241083"/>
                </a:cubicBezTo>
                <a:cubicBezTo>
                  <a:pt x="1111436" y="245107"/>
                  <a:pt x="1129947" y="81735"/>
                  <a:pt x="1154091" y="81735"/>
                </a:cubicBezTo>
                <a:cubicBezTo>
                  <a:pt x="1178235" y="81735"/>
                  <a:pt x="1191917" y="238669"/>
                  <a:pt x="1231352" y="241083"/>
                </a:cubicBezTo>
                <a:cubicBezTo>
                  <a:pt x="1270787" y="243497"/>
                  <a:pt x="1349659" y="97026"/>
                  <a:pt x="1390704" y="96221"/>
                </a:cubicBezTo>
                <a:cubicBezTo>
                  <a:pt x="1431749" y="95416"/>
                  <a:pt x="1418872" y="237863"/>
                  <a:pt x="1477623" y="236254"/>
                </a:cubicBezTo>
                <a:cubicBezTo>
                  <a:pt x="1536374" y="234645"/>
                  <a:pt x="1679629" y="85759"/>
                  <a:pt x="1743209" y="86564"/>
                </a:cubicBezTo>
                <a:cubicBezTo>
                  <a:pt x="1806789" y="87369"/>
                  <a:pt x="1804374" y="237864"/>
                  <a:pt x="1859101" y="241083"/>
                </a:cubicBezTo>
                <a:cubicBezTo>
                  <a:pt x="1913828" y="244302"/>
                  <a:pt x="2020062" y="106684"/>
                  <a:pt x="2071569" y="105879"/>
                </a:cubicBezTo>
                <a:cubicBezTo>
                  <a:pt x="2123076" y="105074"/>
                  <a:pt x="2139173" y="233840"/>
                  <a:pt x="2168146" y="236254"/>
                </a:cubicBezTo>
                <a:cubicBezTo>
                  <a:pt x="2197119" y="238668"/>
                  <a:pt x="2226092" y="124389"/>
                  <a:pt x="2245407" y="120365"/>
                </a:cubicBezTo>
                <a:cubicBezTo>
                  <a:pt x="2264722" y="116341"/>
                  <a:pt x="2273576" y="215330"/>
                  <a:pt x="2284038" y="212111"/>
                </a:cubicBezTo>
                <a:cubicBezTo>
                  <a:pt x="2294500" y="208892"/>
                  <a:pt x="2299329" y="96221"/>
                  <a:pt x="2308182" y="101050"/>
                </a:cubicBezTo>
                <a:cubicBezTo>
                  <a:pt x="2317035" y="105879"/>
                  <a:pt x="2331521" y="241083"/>
                  <a:pt x="2337155" y="241083"/>
                </a:cubicBezTo>
                <a:cubicBezTo>
                  <a:pt x="2342789" y="241083"/>
                  <a:pt x="2334741" y="101855"/>
                  <a:pt x="2341984" y="101050"/>
                </a:cubicBezTo>
                <a:cubicBezTo>
                  <a:pt x="2349227" y="100245"/>
                  <a:pt x="2370957" y="233840"/>
                  <a:pt x="2380615" y="236254"/>
                </a:cubicBezTo>
                <a:cubicBezTo>
                  <a:pt x="2390273" y="238668"/>
                  <a:pt x="2395906" y="115536"/>
                  <a:pt x="2399930" y="115536"/>
                </a:cubicBezTo>
                <a:cubicBezTo>
                  <a:pt x="2403954" y="115536"/>
                  <a:pt x="2395906" y="242692"/>
                  <a:pt x="2404759" y="236254"/>
                </a:cubicBezTo>
                <a:cubicBezTo>
                  <a:pt x="2413612" y="229816"/>
                  <a:pt x="2438560" y="73687"/>
                  <a:pt x="2453047" y="76906"/>
                </a:cubicBezTo>
                <a:cubicBezTo>
                  <a:pt x="2467534" y="80125"/>
                  <a:pt x="2475582" y="266836"/>
                  <a:pt x="2491678" y="255569"/>
                </a:cubicBezTo>
                <a:cubicBezTo>
                  <a:pt x="2507774" y="244302"/>
                  <a:pt x="2509384" y="4475"/>
                  <a:pt x="2549624" y="9304"/>
                </a:cubicBezTo>
                <a:cubicBezTo>
                  <a:pt x="2589864" y="14133"/>
                  <a:pt x="2647810" y="282932"/>
                  <a:pt x="2733119" y="284542"/>
                </a:cubicBezTo>
                <a:cubicBezTo>
                  <a:pt x="2818428" y="286152"/>
                  <a:pt x="2964099" y="61616"/>
                  <a:pt x="3061480" y="18962"/>
                </a:cubicBezTo>
                <a:cubicBezTo>
                  <a:pt x="3158862" y="-23692"/>
                  <a:pt x="3257852" y="17352"/>
                  <a:pt x="3317408" y="28619"/>
                </a:cubicBezTo>
                <a:cubicBezTo>
                  <a:pt x="3376964" y="39886"/>
                  <a:pt x="3418814" y="86564"/>
                  <a:pt x="3418814" y="86564"/>
                </a:cubicBezTo>
              </a:path>
            </a:pathLst>
          </a:custGeom>
          <a:ln w="1905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725714" y="5601397"/>
            <a:ext cx="7692572" cy="3744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000090"/>
                </a:solidFill>
              </a:rPr>
              <a:t>Does kink driving tearing or turbulence to regulate pedestal?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RMP ELM Suppression Extended from 12 down to 5 Coils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Without Loss of Performance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254000" y="1254125"/>
            <a:ext cx="8229600" cy="4754563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Provides confidence of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technique for ITER</a:t>
            </a:r>
          </a:p>
          <a:p>
            <a:pPr lvl="1"/>
            <a:r>
              <a:rPr lang="en-US">
                <a:latin typeface="Century Gothic" charset="0"/>
              </a:rPr>
              <a:t>Similar currents needed for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suppression down to 7 coils</a:t>
            </a:r>
          </a:p>
          <a:p>
            <a:endParaRPr lang="en-US">
              <a:latin typeface="Century Gothic" charset="0"/>
            </a:endParaRPr>
          </a:p>
          <a:p>
            <a:pPr lvl="1"/>
            <a:endParaRPr lang="en-US">
              <a:latin typeface="Century Gothic" charset="0"/>
            </a:endParaRPr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4775200" y="3632200"/>
            <a:ext cx="4368800" cy="3225800"/>
            <a:chOff x="458832" y="1330016"/>
            <a:chExt cx="5785024" cy="4537383"/>
          </a:xfrm>
        </p:grpSpPr>
        <p:pic>
          <p:nvPicPr>
            <p:cNvPr id="19466" name="Picture 8" descr="Screen Shot 2013-09-26 at 11.45.16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2" r="5051"/>
            <a:stretch>
              <a:fillRect/>
            </a:stretch>
          </p:blipFill>
          <p:spPr bwMode="auto">
            <a:xfrm>
              <a:off x="458832" y="1452264"/>
              <a:ext cx="5785024" cy="4415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TextBox 9"/>
            <p:cNvSpPr txBox="1">
              <a:spLocks noChangeArrowheads="1"/>
            </p:cNvSpPr>
            <p:nvPr/>
          </p:nvSpPr>
          <p:spPr bwMode="auto">
            <a:xfrm>
              <a:off x="4832828" y="1330016"/>
              <a:ext cx="381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19460" name="Group 10"/>
          <p:cNvGrpSpPr>
            <a:grpSpLocks/>
          </p:cNvGrpSpPr>
          <p:nvPr/>
        </p:nvGrpSpPr>
        <p:grpSpPr bwMode="auto">
          <a:xfrm>
            <a:off x="5270500" y="914400"/>
            <a:ext cx="3873500" cy="2776538"/>
            <a:chOff x="2847975" y="4414838"/>
            <a:chExt cx="2925763" cy="1828800"/>
          </a:xfrm>
        </p:grpSpPr>
        <p:pic>
          <p:nvPicPr>
            <p:cNvPr id="19462" name="Picture 9" descr="APS13_154863_5-coils.tif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4414838"/>
              <a:ext cx="29257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TextBox 14"/>
            <p:cNvSpPr txBox="1">
              <a:spLocks noChangeArrowheads="1"/>
            </p:cNvSpPr>
            <p:nvPr/>
          </p:nvSpPr>
          <p:spPr bwMode="auto">
            <a:xfrm>
              <a:off x="4710113" y="4432300"/>
              <a:ext cx="809676" cy="2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cs typeface="Century Gothic" charset="0"/>
                </a:rPr>
                <a:t>5-Icoils</a:t>
              </a:r>
            </a:p>
          </p:txBody>
        </p:sp>
        <p:pic>
          <p:nvPicPr>
            <p:cNvPr id="19464" name="Picture 13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3"/>
            <a:stretch>
              <a:fillRect/>
            </a:stretch>
          </p:blipFill>
          <p:spPr bwMode="auto">
            <a:xfrm>
              <a:off x="2949575" y="4479925"/>
              <a:ext cx="1189038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Box 14"/>
            <p:cNvSpPr txBox="1">
              <a:spLocks noChangeArrowheads="1"/>
            </p:cNvSpPr>
            <p:nvPr/>
          </p:nvSpPr>
          <p:spPr bwMode="auto">
            <a:xfrm>
              <a:off x="2953494" y="5528224"/>
              <a:ext cx="996429" cy="38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  <a:cs typeface="Century Gothic" charset="0"/>
                </a:rPr>
                <a:t>C coil </a:t>
              </a:r>
              <a:br>
                <a:rPr lang="en-US" sz="1600">
                  <a:solidFill>
                    <a:srgbClr val="0000FF"/>
                  </a:solidFill>
                  <a:cs typeface="Century Gothic" charset="0"/>
                </a:rPr>
              </a:br>
              <a:r>
                <a:rPr lang="en-US" sz="1600">
                  <a:solidFill>
                    <a:srgbClr val="0000FF"/>
                  </a:solidFill>
                  <a:cs typeface="Century Gothic" charset="0"/>
                </a:rPr>
                <a:t>EFC</a:t>
              </a:r>
            </a:p>
          </p:txBody>
        </p:sp>
      </p:grpSp>
      <p:sp>
        <p:nvSpPr>
          <p:cNvPr id="19461" name="TextBox 15"/>
          <p:cNvSpPr txBox="1">
            <a:spLocks noChangeArrowheads="1"/>
          </p:cNvSpPr>
          <p:nvPr/>
        </p:nvSpPr>
        <p:spPr bwMode="auto">
          <a:xfrm rot="-5400000">
            <a:off x="3910013" y="2014537"/>
            <a:ext cx="238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Applied coil current (kA)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RMP ELM Suppression Extended from 12 Down to 5 Coils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Without Loss of Performance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54000" y="1254125"/>
            <a:ext cx="8229600" cy="4754563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Provides confidence of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technique for ITER</a:t>
            </a:r>
          </a:p>
          <a:p>
            <a:pPr lvl="1"/>
            <a:r>
              <a:rPr lang="en-US" dirty="0">
                <a:latin typeface="Century Gothic" charset="0"/>
              </a:rPr>
              <a:t>Similar currents needed for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suppression down to 7 coils</a:t>
            </a:r>
          </a:p>
          <a:p>
            <a:endParaRPr lang="en-US" dirty="0">
              <a:latin typeface="Century Gothic" charset="0"/>
            </a:endParaRPr>
          </a:p>
          <a:p>
            <a:r>
              <a:rPr lang="en-US" dirty="0">
                <a:latin typeface="Century Gothic" charset="0"/>
              </a:rPr>
              <a:t>Highlights key </a:t>
            </a:r>
            <a:r>
              <a:rPr lang="en-US" dirty="0" smtClean="0">
                <a:latin typeface="Century Gothic" charset="0"/>
              </a:rPr>
              <a:t>facet </a:t>
            </a:r>
            <a:r>
              <a:rPr lang="en-US" dirty="0">
                <a:latin typeface="Century Gothic" charset="0"/>
              </a:rPr>
              <a:t>of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underlying physics</a:t>
            </a:r>
          </a:p>
          <a:p>
            <a:pPr lvl="1"/>
            <a:r>
              <a:rPr lang="en-US" dirty="0">
                <a:latin typeface="Century Gothic" charset="0"/>
              </a:rPr>
              <a:t>Role of sidebands n=1,2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increases as coils turn off</a:t>
            </a:r>
          </a:p>
          <a:p>
            <a:pPr lvl="1"/>
            <a:endParaRPr lang="en-US" dirty="0">
              <a:latin typeface="Century Gothic" charset="0"/>
            </a:endParaRPr>
          </a:p>
          <a:p>
            <a:endParaRPr lang="en-US" dirty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</p:txBody>
      </p:sp>
      <p:grpSp>
        <p:nvGrpSpPr>
          <p:cNvPr id="20483" name="Group 6"/>
          <p:cNvGrpSpPr>
            <a:grpSpLocks/>
          </p:cNvGrpSpPr>
          <p:nvPr/>
        </p:nvGrpSpPr>
        <p:grpSpPr bwMode="auto">
          <a:xfrm>
            <a:off x="5270500" y="914400"/>
            <a:ext cx="3873500" cy="2776538"/>
            <a:chOff x="2847975" y="4414838"/>
            <a:chExt cx="2925763" cy="1828800"/>
          </a:xfrm>
        </p:grpSpPr>
        <p:pic>
          <p:nvPicPr>
            <p:cNvPr id="20488" name="Picture 9" descr="APS13_154863_5-coils.tif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4414838"/>
              <a:ext cx="29257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TextBox 14"/>
            <p:cNvSpPr txBox="1">
              <a:spLocks noChangeArrowheads="1"/>
            </p:cNvSpPr>
            <p:nvPr/>
          </p:nvSpPr>
          <p:spPr bwMode="auto">
            <a:xfrm>
              <a:off x="4710113" y="4432300"/>
              <a:ext cx="809676" cy="2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rgbClr val="FF0000"/>
                  </a:solidFill>
                  <a:cs typeface="Century Gothic" charset="0"/>
                </a:rPr>
                <a:t>5-Icoils</a:t>
              </a:r>
            </a:p>
          </p:txBody>
        </p:sp>
        <p:pic>
          <p:nvPicPr>
            <p:cNvPr id="20490" name="Picture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53"/>
            <a:stretch>
              <a:fillRect/>
            </a:stretch>
          </p:blipFill>
          <p:spPr bwMode="auto">
            <a:xfrm>
              <a:off x="2949575" y="4479925"/>
              <a:ext cx="1189038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Box 14"/>
            <p:cNvSpPr txBox="1">
              <a:spLocks noChangeArrowheads="1"/>
            </p:cNvSpPr>
            <p:nvPr/>
          </p:nvSpPr>
          <p:spPr bwMode="auto">
            <a:xfrm>
              <a:off x="2953494" y="5528224"/>
              <a:ext cx="996429" cy="38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  <a:cs typeface="Century Gothic" charset="0"/>
                </a:rPr>
                <a:t>C coil </a:t>
              </a:r>
              <a:br>
                <a:rPr lang="en-US" sz="1600">
                  <a:solidFill>
                    <a:srgbClr val="0000FF"/>
                  </a:solidFill>
                  <a:cs typeface="Century Gothic" charset="0"/>
                </a:rPr>
              </a:br>
              <a:r>
                <a:rPr lang="en-US" sz="1600">
                  <a:solidFill>
                    <a:srgbClr val="0000FF"/>
                  </a:solidFill>
                  <a:cs typeface="Century Gothic" charset="0"/>
                </a:rPr>
                <a:t>EFC</a:t>
              </a:r>
            </a:p>
          </p:txBody>
        </p:sp>
      </p:grpSp>
      <p:pic>
        <p:nvPicPr>
          <p:cNvPr id="20484" name="Picture 10" descr="1548XX_delta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3794125"/>
            <a:ext cx="413861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1"/>
          <p:cNvSpPr txBox="1">
            <a:spLocks noChangeArrowheads="1"/>
          </p:cNvSpPr>
          <p:nvPr/>
        </p:nvSpPr>
        <p:spPr bwMode="auto">
          <a:xfrm>
            <a:off x="5405438" y="4000500"/>
            <a:ext cx="34766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 i="1">
                <a:solidFill>
                  <a:srgbClr val="000090"/>
                </a:solidFill>
              </a:rPr>
              <a:t>M3D-C1 modeling at ped’l top</a:t>
            </a:r>
            <a:br>
              <a:rPr lang="en-US" sz="1600" b="1" i="1">
                <a:solidFill>
                  <a:srgbClr val="000090"/>
                </a:solidFill>
              </a:rPr>
            </a:br>
            <a:r>
              <a:rPr lang="en-US" sz="1400" i="1">
                <a:solidFill>
                  <a:srgbClr val="000090"/>
                </a:solidFill>
              </a:rPr>
              <a:t>including plasma response</a:t>
            </a:r>
          </a:p>
        </p:txBody>
      </p:sp>
      <p:sp>
        <p:nvSpPr>
          <p:cNvPr id="20486" name="TextBox 12"/>
          <p:cNvSpPr txBox="1">
            <a:spLocks noChangeArrowheads="1"/>
          </p:cNvSpPr>
          <p:nvPr/>
        </p:nvSpPr>
        <p:spPr bwMode="auto">
          <a:xfrm rot="-5400000">
            <a:off x="3910013" y="2014537"/>
            <a:ext cx="238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Applied coil current (kA)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57200" y="4681538"/>
            <a:ext cx="3225800" cy="9286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u="sng" dirty="0">
                <a:solidFill>
                  <a:srgbClr val="000090"/>
                </a:solidFill>
              </a:rPr>
              <a:t>Key challenge remains:</a:t>
            </a:r>
            <a:br>
              <a:rPr lang="en-US" sz="2000" b="1" u="sng" dirty="0">
                <a:solidFill>
                  <a:srgbClr val="000090"/>
                </a:solidFill>
              </a:rPr>
            </a:br>
            <a:r>
              <a:rPr lang="en-US" sz="2000" b="1" dirty="0">
                <a:solidFill>
                  <a:srgbClr val="000090"/>
                </a:solidFill>
              </a:rPr>
              <a:t>Understand RMP action</a:t>
            </a:r>
            <a:br>
              <a:rPr lang="en-US" sz="2000" b="1" dirty="0">
                <a:solidFill>
                  <a:srgbClr val="000090"/>
                </a:solidFill>
              </a:rPr>
            </a:br>
            <a:r>
              <a:rPr lang="en-US" sz="2000" b="1" dirty="0">
                <a:solidFill>
                  <a:srgbClr val="000090"/>
                </a:solidFill>
              </a:rPr>
              <a:t>at pedestal top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6200"/>
            <a:ext cx="8990012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entury Gothic" charset="0"/>
              </a:rPr>
              <a:t>3D Fields Can Also Enable </a:t>
            </a:r>
            <a:r>
              <a:rPr lang="en-US" dirty="0">
                <a:latin typeface="Century Gothic" charset="0"/>
              </a:rPr>
              <a:t>Higher Performance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QH Modes at ITER-Relevant Torques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[Burrell, NF 2013]</a:t>
            </a:r>
          </a:p>
        </p:txBody>
      </p:sp>
      <p:grpSp>
        <p:nvGrpSpPr>
          <p:cNvPr id="21507" name="Group 1"/>
          <p:cNvGrpSpPr>
            <a:grpSpLocks/>
          </p:cNvGrpSpPr>
          <p:nvPr/>
        </p:nvGrpSpPr>
        <p:grpSpPr bwMode="auto">
          <a:xfrm>
            <a:off x="179388" y="968375"/>
            <a:ext cx="3976687" cy="5229225"/>
            <a:chOff x="4554945" y="925793"/>
            <a:chExt cx="3977706" cy="5228363"/>
          </a:xfrm>
        </p:grpSpPr>
        <p:pic>
          <p:nvPicPr>
            <p:cNvPr id="2150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"/>
            <a:stretch>
              <a:fillRect/>
            </a:stretch>
          </p:blipFill>
          <p:spPr bwMode="auto">
            <a:xfrm>
              <a:off x="4554945" y="3072327"/>
              <a:ext cx="3977706" cy="308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10" name="Group 24"/>
            <p:cNvGrpSpPr>
              <a:grpSpLocks/>
            </p:cNvGrpSpPr>
            <p:nvPr/>
          </p:nvGrpSpPr>
          <p:grpSpPr bwMode="auto">
            <a:xfrm>
              <a:off x="5259126" y="925793"/>
              <a:ext cx="2888538" cy="2133839"/>
              <a:chOff x="6235287" y="3638151"/>
              <a:chExt cx="3052909" cy="2331191"/>
            </a:xfrm>
          </p:grpSpPr>
          <p:pic>
            <p:nvPicPr>
              <p:cNvPr id="21513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5287" y="3681054"/>
                <a:ext cx="3052909" cy="228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4" name="Rectangle 28"/>
              <p:cNvSpPr>
                <a:spLocks noChangeArrowheads="1"/>
              </p:cNvSpPr>
              <p:nvPr/>
            </p:nvSpPr>
            <p:spPr bwMode="auto">
              <a:xfrm>
                <a:off x="8160418" y="3638151"/>
                <a:ext cx="1127778" cy="326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1511" name="TextBox 3"/>
            <p:cNvSpPr txBox="1">
              <a:spLocks noChangeArrowheads="1"/>
            </p:cNvSpPr>
            <p:nvPr/>
          </p:nvSpPr>
          <p:spPr bwMode="auto">
            <a:xfrm>
              <a:off x="5352640" y="4685379"/>
              <a:ext cx="23929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FF0000"/>
                  </a:solidFill>
                </a:rPr>
                <a:t>Edge rotation shear</a:t>
              </a:r>
              <a:br>
                <a:rPr lang="en-US" sz="1600" b="1" i="1">
                  <a:solidFill>
                    <a:srgbClr val="FF0000"/>
                  </a:solidFill>
                </a:rPr>
              </a:br>
              <a:r>
                <a:rPr lang="en-US" sz="1600" b="1" i="1">
                  <a:solidFill>
                    <a:srgbClr val="FF0000"/>
                  </a:solidFill>
                </a:rPr>
                <a:t>suppresses ELM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147996" y="5030391"/>
              <a:ext cx="555767" cy="15554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08" name="Rectangle 4"/>
          <p:cNvSpPr txBox="1">
            <a:spLocks noChangeArrowheads="1"/>
          </p:cNvSpPr>
          <p:nvPr/>
        </p:nvSpPr>
        <p:spPr bwMode="auto">
          <a:xfrm>
            <a:off x="4460875" y="1200150"/>
            <a:ext cx="42926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4000"/>
              </a:lnSpc>
              <a:spcAft>
                <a:spcPts val="12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3D fields generate ‘NTV’ </a:t>
            </a:r>
            <a:br>
              <a:rPr lang="en-US" sz="2000" b="1"/>
            </a:br>
            <a:r>
              <a:rPr lang="en-US" sz="2000" b="1"/>
              <a:t>torques and rotation shear</a:t>
            </a:r>
          </a:p>
          <a:p>
            <a:pPr eaLnBrk="1" hangingPunct="1">
              <a:lnSpc>
                <a:spcPct val="114000"/>
              </a:lnSpc>
              <a:spcAft>
                <a:spcPts val="2400"/>
              </a:spcAft>
              <a:buClr>
                <a:srgbClr val="0C2D84"/>
              </a:buClr>
              <a:buFontTx/>
              <a:buChar char="•"/>
            </a:pPr>
            <a:endParaRPr lang="en-US" sz="20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 txBox="1">
            <a:spLocks noChangeArrowheads="1"/>
          </p:cNvSpPr>
          <p:nvPr/>
        </p:nvSpPr>
        <p:spPr bwMode="auto">
          <a:xfrm>
            <a:off x="4460875" y="1200150"/>
            <a:ext cx="42926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4000"/>
              </a:lnSpc>
              <a:spcAft>
                <a:spcPts val="12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3D fields generate ‘NTV’ </a:t>
            </a:r>
            <a:br>
              <a:rPr lang="en-US" sz="2000" b="1"/>
            </a:br>
            <a:r>
              <a:rPr lang="en-US" sz="2000" b="1"/>
              <a:t>torques and rotation shear</a:t>
            </a:r>
          </a:p>
          <a:p>
            <a:pPr eaLnBrk="1" hangingPunct="1">
              <a:lnSpc>
                <a:spcPct val="110000"/>
              </a:lnSpc>
              <a:spcAft>
                <a:spcPts val="24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Excellent energy confinement quality at low rotation: </a:t>
            </a:r>
            <a:r>
              <a:rPr lang="en-US" sz="2000" b="1">
                <a:solidFill>
                  <a:srgbClr val="0000FF"/>
                </a:solidFill>
              </a:rPr>
              <a:t>H</a:t>
            </a:r>
            <a:r>
              <a:rPr lang="en-US" sz="2000" b="1" baseline="-25000">
                <a:solidFill>
                  <a:srgbClr val="0000FF"/>
                </a:solidFill>
              </a:rPr>
              <a:t>98y2</a:t>
            </a:r>
            <a:r>
              <a:rPr lang="en-US" sz="2000" b="1">
                <a:solidFill>
                  <a:srgbClr val="0000FF"/>
                </a:solidFill>
              </a:rPr>
              <a:t>=1.3</a:t>
            </a:r>
          </a:p>
          <a:p>
            <a:pPr eaLnBrk="1" hangingPunct="1">
              <a:lnSpc>
                <a:spcPct val="114000"/>
              </a:lnSpc>
              <a:spcAft>
                <a:spcPts val="2400"/>
              </a:spcAft>
              <a:buClr>
                <a:srgbClr val="0C2D84"/>
              </a:buClr>
              <a:buFontTx/>
              <a:buChar char="•"/>
            </a:pPr>
            <a:endParaRPr lang="en-US" sz="2000" b="1"/>
          </a:p>
        </p:txBody>
      </p:sp>
      <p:grpSp>
        <p:nvGrpSpPr>
          <p:cNvPr id="25602" name="Group 1"/>
          <p:cNvGrpSpPr>
            <a:grpSpLocks/>
          </p:cNvGrpSpPr>
          <p:nvPr/>
        </p:nvGrpSpPr>
        <p:grpSpPr bwMode="auto">
          <a:xfrm>
            <a:off x="179388" y="968375"/>
            <a:ext cx="3976687" cy="5229225"/>
            <a:chOff x="4554945" y="925793"/>
            <a:chExt cx="3977706" cy="5228363"/>
          </a:xfrm>
        </p:grpSpPr>
        <p:pic>
          <p:nvPicPr>
            <p:cNvPr id="2561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"/>
            <a:stretch>
              <a:fillRect/>
            </a:stretch>
          </p:blipFill>
          <p:spPr bwMode="auto">
            <a:xfrm>
              <a:off x="4554945" y="3072327"/>
              <a:ext cx="3977706" cy="308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12" name="Group 24"/>
            <p:cNvGrpSpPr>
              <a:grpSpLocks/>
            </p:cNvGrpSpPr>
            <p:nvPr/>
          </p:nvGrpSpPr>
          <p:grpSpPr bwMode="auto">
            <a:xfrm>
              <a:off x="5259126" y="925793"/>
              <a:ext cx="2888538" cy="2133839"/>
              <a:chOff x="6235287" y="3638151"/>
              <a:chExt cx="3052909" cy="2331191"/>
            </a:xfrm>
          </p:grpSpPr>
          <p:pic>
            <p:nvPicPr>
              <p:cNvPr id="25615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5287" y="3681054"/>
                <a:ext cx="3052909" cy="228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16" name="Rectangle 28"/>
              <p:cNvSpPr>
                <a:spLocks noChangeArrowheads="1"/>
              </p:cNvSpPr>
              <p:nvPr/>
            </p:nvSpPr>
            <p:spPr bwMode="auto">
              <a:xfrm>
                <a:off x="8160416" y="3638151"/>
                <a:ext cx="1024615" cy="326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5613" name="TextBox 3"/>
            <p:cNvSpPr txBox="1">
              <a:spLocks noChangeArrowheads="1"/>
            </p:cNvSpPr>
            <p:nvPr/>
          </p:nvSpPr>
          <p:spPr bwMode="auto">
            <a:xfrm>
              <a:off x="5352640" y="4685379"/>
              <a:ext cx="23929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FF0000"/>
                  </a:solidFill>
                </a:rPr>
                <a:t>Edge rotation shear</a:t>
              </a:r>
              <a:br>
                <a:rPr lang="en-US" sz="1600" b="1" i="1">
                  <a:solidFill>
                    <a:srgbClr val="FF0000"/>
                  </a:solidFill>
                </a:rPr>
              </a:br>
              <a:r>
                <a:rPr lang="en-US" sz="1600" b="1" i="1">
                  <a:solidFill>
                    <a:srgbClr val="FF0000"/>
                  </a:solidFill>
                </a:rPr>
                <a:t>suppresses ELM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147996" y="5030391"/>
              <a:ext cx="555767" cy="15554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603" name="Group 29"/>
          <p:cNvGrpSpPr>
            <a:grpSpLocks/>
          </p:cNvGrpSpPr>
          <p:nvPr/>
        </p:nvGrpSpPr>
        <p:grpSpPr bwMode="auto">
          <a:xfrm>
            <a:off x="4618038" y="3105150"/>
            <a:ext cx="4292600" cy="3176588"/>
            <a:chOff x="4403725" y="1876425"/>
            <a:chExt cx="4624388" cy="3525838"/>
          </a:xfrm>
        </p:grpSpPr>
        <p:pic>
          <p:nvPicPr>
            <p:cNvPr id="25607" name="Picture 2" descr="conf_vs_tqNEW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725" y="1876425"/>
              <a:ext cx="4624388" cy="3525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4834696" y="2056153"/>
              <a:ext cx="831158" cy="2977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b="1">
                  <a:solidFill>
                    <a:srgbClr val="000000"/>
                  </a:solidFill>
                  <a:cs typeface="Century Gothic" charset="0"/>
                </a:rPr>
                <a:t>H</a:t>
              </a:r>
              <a:r>
                <a:rPr lang="en-US" b="1" baseline="-25000">
                  <a:solidFill>
                    <a:srgbClr val="000000"/>
                  </a:solidFill>
                  <a:cs typeface="Century Gothic" charset="0"/>
                </a:rPr>
                <a:t>98y2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67189" y="2972412"/>
              <a:ext cx="1433150" cy="54270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>
                <a:defRPr/>
              </a:pPr>
              <a:r>
                <a:rPr lang="en-US" sz="1800" b="1" dirty="0">
                  <a:solidFill>
                    <a:srgbClr val="0000FF"/>
                  </a:solidFill>
                  <a:cs typeface="Century Gothic"/>
                </a:rPr>
                <a:t>QH-mode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FF"/>
                  </a:solidFill>
                  <a:cs typeface="Century Gothic"/>
                </a:rPr>
                <a:t>low torque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36535" y="2149541"/>
              <a:ext cx="1104791" cy="466939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800" b="1" dirty="0" err="1">
                  <a:solidFill>
                    <a:srgbClr val="CC006A"/>
                  </a:solidFill>
                  <a:cs typeface="Century Gothic"/>
                </a:rPr>
                <a:t>ELMing</a:t>
              </a:r>
              <a:r>
                <a:rPr lang="en-US" sz="1800" b="1" dirty="0">
                  <a:solidFill>
                    <a:srgbClr val="CC006A"/>
                  </a:solidFill>
                  <a:cs typeface="Century Gothic"/>
                </a:rPr>
                <a:t> </a:t>
              </a:r>
              <a:br>
                <a:rPr lang="en-US" sz="1800" b="1" dirty="0">
                  <a:solidFill>
                    <a:srgbClr val="CC006A"/>
                  </a:solidFill>
                  <a:cs typeface="Century Gothic"/>
                </a:rPr>
              </a:br>
              <a:r>
                <a:rPr lang="en-US" sz="1800" b="1" dirty="0">
                  <a:solidFill>
                    <a:srgbClr val="CC006A"/>
                  </a:solidFill>
                  <a:cs typeface="Century Gothic"/>
                </a:rPr>
                <a:t>H-mode</a:t>
              </a:r>
            </a:p>
          </p:txBody>
        </p:sp>
      </p:grpSp>
      <p:sp>
        <p:nvSpPr>
          <p:cNvPr id="25604" name="Rectangle 16"/>
          <p:cNvSpPr>
            <a:spLocks noChangeArrowheads="1"/>
          </p:cNvSpPr>
          <p:nvPr/>
        </p:nvSpPr>
        <p:spPr bwMode="auto">
          <a:xfrm>
            <a:off x="6350000" y="5221288"/>
            <a:ext cx="2697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/>
            <a:r>
              <a:rPr lang="en-US" sz="1400" b="1" i="1">
                <a:solidFill>
                  <a:srgbClr val="0000FF"/>
                </a:solidFill>
              </a:rPr>
              <a:t>Fusion gain G=</a:t>
            </a:r>
            <a:r>
              <a:rPr lang="en-US" sz="1400" b="1" i="1">
                <a:solidFill>
                  <a:srgbClr val="0000FF"/>
                </a:solidFill>
                <a:latin typeface="Symbol" charset="0"/>
              </a:rPr>
              <a:t>b</a:t>
            </a:r>
            <a:r>
              <a:rPr lang="en-US" sz="1400" b="1" i="1" baseline="-25000">
                <a:solidFill>
                  <a:srgbClr val="0000FF"/>
                </a:solidFill>
              </a:rPr>
              <a:t>N</a:t>
            </a:r>
            <a:r>
              <a:rPr lang="en-US" sz="1400" b="1" i="1">
                <a:solidFill>
                  <a:srgbClr val="0000FF"/>
                </a:solidFill>
              </a:rPr>
              <a:t> H</a:t>
            </a:r>
            <a:r>
              <a:rPr lang="en-US" sz="1400" b="1" i="1" baseline="-25000">
                <a:solidFill>
                  <a:srgbClr val="0000FF"/>
                </a:solidFill>
              </a:rPr>
              <a:t>89</a:t>
            </a:r>
            <a:r>
              <a:rPr lang="en-US" sz="1400" b="1" i="1">
                <a:solidFill>
                  <a:srgbClr val="0000FF"/>
                </a:solidFill>
              </a:rPr>
              <a:t>/q</a:t>
            </a:r>
            <a:r>
              <a:rPr lang="en-US" sz="1400" b="1" i="1" baseline="-25000">
                <a:solidFill>
                  <a:srgbClr val="0000FF"/>
                </a:solidFill>
              </a:rPr>
              <a:t>95</a:t>
            </a:r>
            <a:r>
              <a:rPr lang="en-US" sz="1400" b="1" i="1" baseline="30000">
                <a:solidFill>
                  <a:srgbClr val="0000FF"/>
                </a:solidFill>
              </a:rPr>
              <a:t>2</a:t>
            </a:r>
            <a:r>
              <a:rPr lang="en-US" sz="1400" b="1" i="1">
                <a:solidFill>
                  <a:srgbClr val="0000FF"/>
                </a:solidFill>
              </a:rPr>
              <a:t> ~0.4 meets ITER target</a:t>
            </a:r>
          </a:p>
        </p:txBody>
      </p:sp>
      <p:sp>
        <p:nvSpPr>
          <p:cNvPr id="25605" name="Rectangle 3"/>
          <p:cNvSpPr txBox="1">
            <a:spLocks noChangeArrowheads="1"/>
          </p:cNvSpPr>
          <p:nvPr/>
        </p:nvSpPr>
        <p:spPr bwMode="auto">
          <a:xfrm>
            <a:off x="179388" y="76200"/>
            <a:ext cx="89900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External 3D Field Coils Enable Higher Performance 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QH Modes at ITER-Relevant Torques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[Burrell, NF 2013]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6200"/>
            <a:ext cx="8990012" cy="762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External 3D Field Coils Enable Higher Performance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QH Modes at ITER-Relevant Torques</a:t>
            </a:r>
          </a:p>
        </p:txBody>
      </p:sp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179388" y="968375"/>
            <a:ext cx="3976687" cy="5229225"/>
            <a:chOff x="4554945" y="925793"/>
            <a:chExt cx="3977706" cy="5228363"/>
          </a:xfrm>
        </p:grpSpPr>
        <p:pic>
          <p:nvPicPr>
            <p:cNvPr id="2356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"/>
            <a:stretch>
              <a:fillRect/>
            </a:stretch>
          </p:blipFill>
          <p:spPr bwMode="auto">
            <a:xfrm>
              <a:off x="4554945" y="3072327"/>
              <a:ext cx="3977706" cy="308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2" name="Group 24"/>
            <p:cNvGrpSpPr>
              <a:grpSpLocks/>
            </p:cNvGrpSpPr>
            <p:nvPr/>
          </p:nvGrpSpPr>
          <p:grpSpPr bwMode="auto">
            <a:xfrm>
              <a:off x="5259126" y="925793"/>
              <a:ext cx="2888538" cy="2133839"/>
              <a:chOff x="6235287" y="3638151"/>
              <a:chExt cx="3052909" cy="2331191"/>
            </a:xfrm>
          </p:grpSpPr>
          <p:pic>
            <p:nvPicPr>
              <p:cNvPr id="23565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5287" y="3681054"/>
                <a:ext cx="3052909" cy="228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6" name="Rectangle 28"/>
              <p:cNvSpPr>
                <a:spLocks noChangeArrowheads="1"/>
              </p:cNvSpPr>
              <p:nvPr/>
            </p:nvSpPr>
            <p:spPr bwMode="auto">
              <a:xfrm>
                <a:off x="8160418" y="3638151"/>
                <a:ext cx="1127778" cy="326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3563" name="TextBox 3"/>
            <p:cNvSpPr txBox="1">
              <a:spLocks noChangeArrowheads="1"/>
            </p:cNvSpPr>
            <p:nvPr/>
          </p:nvSpPr>
          <p:spPr bwMode="auto">
            <a:xfrm>
              <a:off x="5352640" y="4685379"/>
              <a:ext cx="23929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FF0000"/>
                  </a:solidFill>
                </a:rPr>
                <a:t>Edge rotation shear</a:t>
              </a:r>
              <a:br>
                <a:rPr lang="en-US" sz="1600" b="1" i="1">
                  <a:solidFill>
                    <a:srgbClr val="FF0000"/>
                  </a:solidFill>
                </a:rPr>
              </a:br>
              <a:r>
                <a:rPr lang="en-US" sz="1600" b="1" i="1">
                  <a:solidFill>
                    <a:srgbClr val="FF0000"/>
                  </a:solidFill>
                </a:rPr>
                <a:t>suppresses ELM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147996" y="5030391"/>
              <a:ext cx="555767" cy="15554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5" name="Rectangle 4"/>
          <p:cNvSpPr txBox="1">
            <a:spLocks noChangeArrowheads="1"/>
          </p:cNvSpPr>
          <p:nvPr/>
        </p:nvSpPr>
        <p:spPr bwMode="auto">
          <a:xfrm>
            <a:off x="4460875" y="1200150"/>
            <a:ext cx="47085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81038" indent="-2032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4000"/>
              </a:lnSpc>
              <a:spcAft>
                <a:spcPts val="6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3D fields generate ‘NTV’ </a:t>
            </a:r>
            <a:br>
              <a:rPr lang="en-US" sz="2000" b="1"/>
            </a:br>
            <a:r>
              <a:rPr lang="en-US" sz="2000" b="1"/>
              <a:t>torques and rotation shear</a:t>
            </a:r>
          </a:p>
          <a:p>
            <a:pPr lvl="1" eaLnBrk="1" hangingPunct="1">
              <a:lnSpc>
                <a:spcPct val="114000"/>
              </a:lnSpc>
              <a:buClr>
                <a:srgbClr val="0C2D84"/>
              </a:buClr>
              <a:buFont typeface="Lucida Grande" charset="0"/>
              <a:buChar char="-"/>
            </a:pPr>
            <a:r>
              <a:rPr lang="en-US" sz="1800"/>
              <a:t>ELMs replaced by Edge </a:t>
            </a:r>
            <a:br>
              <a:rPr lang="en-US" sz="1800"/>
            </a:br>
            <a:r>
              <a:rPr lang="en-US" sz="1800"/>
              <a:t>Harmonic Oscillation</a:t>
            </a:r>
            <a:br>
              <a:rPr lang="en-US" sz="1800"/>
            </a:br>
            <a:endParaRPr lang="en-US" sz="1800" b="1"/>
          </a:p>
        </p:txBody>
      </p:sp>
      <p:sp>
        <p:nvSpPr>
          <p:cNvPr id="13" name="TextBox 12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[Burrell, NF 2013]</a:t>
            </a:r>
          </a:p>
        </p:txBody>
      </p:sp>
      <p:pic>
        <p:nvPicPr>
          <p:cNvPr id="16" name="Picture 15" descr="qh_dens_153348_55.png"/>
          <p:cNvPicPr>
            <a:picLocks noChangeAspect="1"/>
          </p:cNvPicPr>
          <p:nvPr/>
        </p:nvPicPr>
        <p:blipFill rotWithShape="1">
          <a:blip r:embed="rId5" cstate="print"/>
          <a:srcRect l="51228" t="35500" b="1"/>
          <a:stretch/>
        </p:blipFill>
        <p:spPr>
          <a:xfrm>
            <a:off x="4874383" y="2794000"/>
            <a:ext cx="3295821" cy="37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035" y="1780650"/>
            <a:ext cx="4502340" cy="3997128"/>
          </a:xfrm>
          <a:prstGeom prst="roundRect">
            <a:avLst>
              <a:gd name="adj" fmla="val 8256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6200"/>
            <a:ext cx="8990012" cy="762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External 3D Field Coils Enable Higher Performance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QH Modes at ITER-Relevant Torques</a:t>
            </a:r>
          </a:p>
        </p:txBody>
      </p:sp>
      <p:sp>
        <p:nvSpPr>
          <p:cNvPr id="23555" name="Rectangle 4"/>
          <p:cNvSpPr txBox="1">
            <a:spLocks noChangeArrowheads="1"/>
          </p:cNvSpPr>
          <p:nvPr/>
        </p:nvSpPr>
        <p:spPr bwMode="auto">
          <a:xfrm>
            <a:off x="4460875" y="1200150"/>
            <a:ext cx="47085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81038" indent="-2032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4000"/>
              </a:lnSpc>
              <a:spcAft>
                <a:spcPts val="6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3D fields generate ‘NTV’ </a:t>
            </a:r>
            <a:br>
              <a:rPr lang="en-US" sz="2000" b="1"/>
            </a:br>
            <a:r>
              <a:rPr lang="en-US" sz="2000" b="1"/>
              <a:t>torques and rotation shear</a:t>
            </a:r>
          </a:p>
          <a:p>
            <a:pPr lvl="1" eaLnBrk="1" hangingPunct="1">
              <a:lnSpc>
                <a:spcPct val="114000"/>
              </a:lnSpc>
              <a:buClr>
                <a:srgbClr val="0C2D84"/>
              </a:buClr>
              <a:buFont typeface="Lucida Grande" charset="0"/>
              <a:buChar char="-"/>
            </a:pPr>
            <a:r>
              <a:rPr lang="en-US" sz="1800"/>
              <a:t>ELMs replaced by Edge </a:t>
            </a:r>
            <a:br>
              <a:rPr lang="en-US" sz="1800"/>
            </a:br>
            <a:r>
              <a:rPr lang="en-US" sz="1800"/>
              <a:t>Harmonic Oscillation</a:t>
            </a:r>
            <a:br>
              <a:rPr lang="en-US" sz="1800"/>
            </a:br>
            <a:endParaRPr lang="en-US" sz="1800" b="1"/>
          </a:p>
        </p:txBody>
      </p:sp>
      <p:sp>
        <p:nvSpPr>
          <p:cNvPr id="13" name="TextBox 12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[Burrell, NF 2013]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631" y="4931680"/>
            <a:ext cx="4719183" cy="858550"/>
          </a:xfrm>
          <a:prstGeom prst="rect">
            <a:avLst/>
          </a:prstGeom>
        </p:spPr>
        <p:txBody>
          <a:bodyPr/>
          <a:lstStyle>
            <a:lvl1pPr marL="222250" indent="-2222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82625" indent="-225425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i="1" dirty="0" smtClean="0">
                <a:solidFill>
                  <a:srgbClr val="FF0000"/>
                </a:solidFill>
                <a:latin typeface="Century Gothic" charset="0"/>
              </a:rPr>
              <a:t>Fluorine measurement show EHO flushes impurities better than ELMs</a:t>
            </a:r>
            <a:endParaRPr lang="en-US" i="1" dirty="0">
              <a:solidFill>
                <a:srgbClr val="FF0000"/>
              </a:solidFill>
              <a:latin typeface="Century Gothic" charset="0"/>
            </a:endParaRPr>
          </a:p>
        </p:txBody>
      </p:sp>
      <p:pic>
        <p:nvPicPr>
          <p:cNvPr id="17" name="Picture 16" descr="qh_dens_153348_55.png"/>
          <p:cNvPicPr>
            <a:picLocks noChangeAspect="1"/>
          </p:cNvPicPr>
          <p:nvPr/>
        </p:nvPicPr>
        <p:blipFill rotWithShape="1">
          <a:blip r:embed="rId3" cstate="print"/>
          <a:srcRect l="51228" t="35500" b="1"/>
          <a:stretch/>
        </p:blipFill>
        <p:spPr>
          <a:xfrm>
            <a:off x="4874383" y="2794000"/>
            <a:ext cx="3295821" cy="37905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6168" y="2031539"/>
            <a:ext cx="3677959" cy="2779183"/>
            <a:chOff x="501070" y="1720239"/>
            <a:chExt cx="3677959" cy="2779183"/>
          </a:xfrm>
        </p:grpSpPr>
        <p:sp>
          <p:nvSpPr>
            <p:cNvPr id="2" name="Rectangle 1"/>
            <p:cNvSpPr/>
            <p:nvPr/>
          </p:nvSpPr>
          <p:spPr>
            <a:xfrm>
              <a:off x="1149049" y="1769533"/>
              <a:ext cx="2991152" cy="2258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70" y="1720239"/>
              <a:ext cx="3677959" cy="277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115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129" y="1055622"/>
            <a:ext cx="9014916" cy="47545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</a:rPr>
              <a:t>Tell us your Einstein moment idea!</a:t>
            </a:r>
          </a:p>
          <a:p>
            <a:r>
              <a:rPr lang="en-US" dirty="0" smtClean="0"/>
              <a:t>Web submissions of proposals: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2"/>
              </a:rPr>
              <a:t>https://fusion.gat.com/global/</a:t>
            </a:r>
            <a:r>
              <a:rPr lang="en-US" dirty="0" smtClean="0">
                <a:hlinkClick r:id="rId2"/>
              </a:rPr>
              <a:t>Rof2014</a:t>
            </a:r>
            <a:endParaRPr lang="en-US" dirty="0" smtClean="0"/>
          </a:p>
          <a:p>
            <a:r>
              <a:rPr lang="en-US" dirty="0" smtClean="0"/>
              <a:t>Research Opportunities Forum just</a:t>
            </a:r>
            <a:br>
              <a:rPr lang="en-US" dirty="0" smtClean="0"/>
            </a:br>
            <a:r>
              <a:rPr lang="en-US" dirty="0" smtClean="0"/>
              <a:t>happened, Dec 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>
              <a:spcAft>
                <a:spcPts val="1200"/>
              </a:spcAft>
            </a:pPr>
            <a:r>
              <a:rPr lang="en-US" dirty="0" smtClean="0"/>
              <a:t>Run time guidance due out this month </a:t>
            </a:r>
            <a:br>
              <a:rPr lang="en-US" dirty="0" smtClean="0"/>
            </a:br>
            <a:r>
              <a:rPr lang="en-US" dirty="0" smtClean="0"/>
              <a:t>on program priorities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Break out sessions to discuss and select</a:t>
            </a:r>
            <a:br>
              <a:rPr lang="en-US" dirty="0" smtClean="0"/>
            </a:br>
            <a:r>
              <a:rPr lang="en-US" dirty="0" smtClean="0"/>
              <a:t>ideas starting Dec, into January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Program selection early February</a:t>
            </a:r>
          </a:p>
          <a:p>
            <a:r>
              <a:rPr lang="en-US" dirty="0" smtClean="0"/>
              <a:t>Also ‘National Campaign’ likely for NSTX-U and CMOD proposal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DIII-D 2014 Research Planning Underway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91" y="1784151"/>
            <a:ext cx="3000806" cy="31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8813800" cy="9144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QH Mode has been Extended to High Greenwald Fraction, Validating Theoretical Predictions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>
          <a:xfrm>
            <a:off x="203200" y="1181100"/>
            <a:ext cx="8229600" cy="4754563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Edge Harmonic Oscillation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exists just within usual ELM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trigger boundary</a:t>
            </a:r>
          </a:p>
          <a:p>
            <a:endParaRPr lang="en-US">
              <a:latin typeface="Century Gothic" charset="0"/>
            </a:endParaRPr>
          </a:p>
          <a:p>
            <a:endParaRPr lang="en-US">
              <a:latin typeface="Century Gothic" charset="0"/>
            </a:endParaRPr>
          </a:p>
        </p:txBody>
      </p:sp>
      <p:pic>
        <p:nvPicPr>
          <p:cNvPr id="62467" name="Picture 69" descr="Operating Points [Converted]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063625"/>
            <a:ext cx="47863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330200" y="0"/>
            <a:ext cx="8813800" cy="9144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QH Mode has been Extended to High Greenwald Fraction, Validating Theoretical Predictions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03200" y="1181100"/>
            <a:ext cx="8229600" cy="4754563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Edge Harmonic Oscillation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exists just within usual ELM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trigger boundary</a:t>
            </a:r>
          </a:p>
          <a:p>
            <a:pPr lvl="2"/>
            <a:endParaRPr lang="en-US" sz="1400" dirty="0">
              <a:latin typeface="Century Gothic" charset="0"/>
            </a:endParaRPr>
          </a:p>
          <a:p>
            <a:r>
              <a:rPr lang="en-US" dirty="0">
                <a:latin typeface="Century Gothic" charset="0"/>
              </a:rPr>
              <a:t>Boundary extended by shaping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Century Gothic" charset="0"/>
              </a:rPr>
              <a:t>And optimized by varying density</a:t>
            </a:r>
          </a:p>
          <a:p>
            <a:pPr lvl="1">
              <a:lnSpc>
                <a:spcPct val="90000"/>
              </a:lnSpc>
              <a:buFont typeface="Wingdings" charset="0"/>
              <a:buChar char="à"/>
            </a:pPr>
            <a:r>
              <a:rPr lang="en-US" dirty="0">
                <a:latin typeface="Century Gothic" charset="0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Century Gothic" charset="0"/>
              </a:rPr>
              <a:t>Access to high Greenwald</a:t>
            </a:r>
          </a:p>
          <a:p>
            <a:pPr lvl="1">
              <a:lnSpc>
                <a:spcPct val="90000"/>
              </a:lnSpc>
              <a:buFont typeface="Wingdings" charset="0"/>
              <a:buChar char="à"/>
            </a:pPr>
            <a:endParaRPr lang="en-US" dirty="0">
              <a:latin typeface="Century Gothic" charset="0"/>
            </a:endParaRPr>
          </a:p>
        </p:txBody>
      </p:sp>
      <p:pic>
        <p:nvPicPr>
          <p:cNvPr id="27651" name="Picture 4" descr="Fig4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914400"/>
            <a:ext cx="37052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Fig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627438"/>
            <a:ext cx="37052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greenwald_vs_q95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627438"/>
            <a:ext cx="3548063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2492225" y="6064250"/>
            <a:ext cx="3225800" cy="3746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90"/>
                </a:solidFill>
              </a:rPr>
              <a:t>Promising regime for ITER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  <a:cs typeface="Century Gothic" charset="0"/>
              </a:rPr>
              <a:t>Pellet Pacing at ITER Parameters </a:t>
            </a:r>
            <a:br>
              <a:rPr lang="en-US" dirty="0">
                <a:latin typeface="Century Gothic" charset="0"/>
                <a:cs typeface="Century Gothic" charset="0"/>
              </a:rPr>
            </a:br>
            <a:r>
              <a:rPr lang="en-US" dirty="0" smtClean="0">
                <a:latin typeface="Century Gothic" charset="0"/>
                <a:cs typeface="Century Gothic" charset="0"/>
              </a:rPr>
              <a:t> </a:t>
            </a:r>
            <a:endParaRPr lang="en-US" dirty="0">
              <a:latin typeface="Century Gothic" charset="0"/>
            </a:endParaRPr>
          </a:p>
        </p:txBody>
      </p:sp>
      <p:grpSp>
        <p:nvGrpSpPr>
          <p:cNvPr id="28675" name="Group 8"/>
          <p:cNvGrpSpPr>
            <a:grpSpLocks/>
          </p:cNvGrpSpPr>
          <p:nvPr/>
        </p:nvGrpSpPr>
        <p:grpSpPr bwMode="auto">
          <a:xfrm>
            <a:off x="-20638" y="1041400"/>
            <a:ext cx="4879976" cy="5159375"/>
            <a:chOff x="44337" y="958889"/>
            <a:chExt cx="4785211" cy="4934547"/>
          </a:xfrm>
        </p:grpSpPr>
        <p:pic>
          <p:nvPicPr>
            <p:cNvPr id="28679" name="Picture 73" descr="colored plasma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2"/>
            <a:stretch>
              <a:fillRect/>
            </a:stretch>
          </p:blipFill>
          <p:spPr bwMode="auto">
            <a:xfrm>
              <a:off x="439738" y="1503363"/>
              <a:ext cx="16002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7"/>
            <p:cNvSpPr txBox="1">
              <a:spLocks noChangeArrowheads="1"/>
            </p:cNvSpPr>
            <p:nvPr/>
          </p:nvSpPr>
          <p:spPr bwMode="auto">
            <a:xfrm>
              <a:off x="441325" y="1052513"/>
              <a:ext cx="24712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ea typeface="Century Gothic" charset="0"/>
                  <a:cs typeface="Century Gothic" charset="0"/>
                </a:rPr>
                <a:t>ITER shape, </a:t>
              </a:r>
              <a:r>
                <a:rPr lang="en-US" sz="2000" b="1" dirty="0">
                  <a:noFill/>
                  <a:ea typeface="Century Gothic" charset="0"/>
                  <a:cs typeface="Century Gothic" charset="0"/>
                </a:rPr>
                <a:t>launch</a:t>
              </a:r>
              <a:r>
                <a:rPr lang="en-US" sz="2000" b="1" dirty="0">
                  <a:ea typeface="Century Gothic" charset="0"/>
                  <a:cs typeface="Century Gothic" charset="0"/>
                </a:rPr>
                <a:t/>
              </a:r>
              <a:br>
                <a:rPr lang="en-US" sz="2000" b="1" dirty="0">
                  <a:ea typeface="Century Gothic" charset="0"/>
                  <a:cs typeface="Century Gothic" charset="0"/>
                </a:rPr>
              </a:br>
              <a:r>
                <a:rPr lang="en-US" sz="2000" b="1" dirty="0">
                  <a:ea typeface="Century Gothic" charset="0"/>
                  <a:cs typeface="Century Gothic" charset="0"/>
                </a:rPr>
                <a:t>          geometry</a:t>
              </a:r>
            </a:p>
          </p:txBody>
        </p:sp>
        <p:sp>
          <p:nvSpPr>
            <p:cNvPr id="28681" name="TextBox 17"/>
            <p:cNvSpPr txBox="1">
              <a:spLocks noChangeArrowheads="1"/>
            </p:cNvSpPr>
            <p:nvPr/>
          </p:nvSpPr>
          <p:spPr bwMode="auto">
            <a:xfrm>
              <a:off x="1947863" y="1849438"/>
              <a:ext cx="1074737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Symbol" charset="0"/>
                  <a:cs typeface="Century Gothic" charset="0"/>
                </a:rPr>
                <a:t>b</a:t>
              </a:r>
              <a:r>
                <a:rPr lang="en-US" sz="2000" b="1" baseline="-25000">
                  <a:cs typeface="Century Gothic" charset="0"/>
                </a:rPr>
                <a:t>N</a:t>
              </a:r>
              <a:r>
                <a:rPr lang="en-US" sz="2000" b="1">
                  <a:cs typeface="Century Gothic" charset="0"/>
                </a:rPr>
                <a:t>=1.8</a:t>
              </a:r>
            </a:p>
          </p:txBody>
        </p:sp>
        <p:sp>
          <p:nvSpPr>
            <p:cNvPr id="28682" name="TextBox 17"/>
            <p:cNvSpPr txBox="1">
              <a:spLocks noChangeArrowheads="1"/>
            </p:cNvSpPr>
            <p:nvPr/>
          </p:nvSpPr>
          <p:spPr bwMode="auto">
            <a:xfrm>
              <a:off x="1881188" y="3533775"/>
              <a:ext cx="20558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Century Gothic" charset="0"/>
                </a:rPr>
                <a:t>1.3 mm pellets 100-150 m/s</a:t>
              </a:r>
            </a:p>
          </p:txBody>
        </p:sp>
        <p:cxnSp>
          <p:nvCxnSpPr>
            <p:cNvPr id="28683" name="Straight Arrow Connector 86"/>
            <p:cNvCxnSpPr>
              <a:cxnSpLocks noChangeShapeType="1"/>
            </p:cNvCxnSpPr>
            <p:nvPr/>
          </p:nvCxnSpPr>
          <p:spPr bwMode="auto">
            <a:xfrm rot="10800000">
              <a:off x="1814513" y="3206750"/>
              <a:ext cx="615950" cy="3175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4" name="Straight Arrow Connector 87"/>
            <p:cNvCxnSpPr>
              <a:cxnSpLocks noChangeShapeType="1"/>
            </p:cNvCxnSpPr>
            <p:nvPr/>
          </p:nvCxnSpPr>
          <p:spPr bwMode="auto">
            <a:xfrm rot="10800000">
              <a:off x="1333500" y="4032250"/>
              <a:ext cx="639763" cy="55721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8685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" y="958889"/>
              <a:ext cx="4772252" cy="489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661427" y="3874068"/>
              <a:ext cx="168121" cy="1542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8886" y="5454641"/>
              <a:ext cx="1315387" cy="438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114" y="4581403"/>
            <a:ext cx="5194885" cy="1423947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271105" y="1744911"/>
            <a:ext cx="3582610" cy="170301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Pellets trigger ELMs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Use to increase ELM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frequency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Decrease ELM energy?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Limits to improvement?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76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  <a:cs typeface="Century Gothic" charset="0"/>
              </a:rPr>
              <a:t>Pellet Pacing at ITER Parameters </a:t>
            </a:r>
            <a:br>
              <a:rPr lang="en-US" dirty="0">
                <a:latin typeface="Century Gothic" charset="0"/>
                <a:cs typeface="Century Gothic" charset="0"/>
              </a:rPr>
            </a:br>
            <a:r>
              <a:rPr lang="en-US" dirty="0" smtClean="0">
                <a:latin typeface="Century Gothic" charset="0"/>
                <a:cs typeface="Century Gothic" charset="0"/>
              </a:rPr>
              <a:t>Yields 12x </a:t>
            </a:r>
            <a:r>
              <a:rPr lang="en-US" dirty="0">
                <a:latin typeface="Century Gothic" charset="0"/>
                <a:cs typeface="Century Gothic" charset="0"/>
              </a:rPr>
              <a:t>Lower ELM Divertor Heat Pulse</a:t>
            </a:r>
            <a:endParaRPr lang="en-US" dirty="0">
              <a:latin typeface="Century Gothic" charset="0"/>
            </a:endParaRPr>
          </a:p>
        </p:txBody>
      </p:sp>
      <p:grpSp>
        <p:nvGrpSpPr>
          <p:cNvPr id="28674" name="Group 3"/>
          <p:cNvGrpSpPr>
            <a:grpSpLocks/>
          </p:cNvGrpSpPr>
          <p:nvPr/>
        </p:nvGrpSpPr>
        <p:grpSpPr bwMode="auto">
          <a:xfrm>
            <a:off x="4926013" y="958850"/>
            <a:ext cx="4211637" cy="3306763"/>
            <a:chOff x="4601573" y="1656735"/>
            <a:chExt cx="4366215" cy="3307378"/>
          </a:xfrm>
        </p:grpSpPr>
        <p:pic>
          <p:nvPicPr>
            <p:cNvPr id="28688" name="Picture 1" descr="Plot 4-pellet-pacing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573" y="1760399"/>
              <a:ext cx="4366215" cy="3203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Rounded Rectangle 83"/>
            <p:cNvSpPr>
              <a:spLocks noChangeArrowheads="1"/>
            </p:cNvSpPr>
            <p:nvPr/>
          </p:nvSpPr>
          <p:spPr bwMode="auto">
            <a:xfrm>
              <a:off x="6042936" y="3247351"/>
              <a:ext cx="2691244" cy="36417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600"/>
            </a:p>
          </p:txBody>
        </p:sp>
        <p:sp>
          <p:nvSpPr>
            <p:cNvPr id="28690" name="TextBox 20"/>
            <p:cNvSpPr txBox="1">
              <a:spLocks noChangeArrowheads="1"/>
            </p:cNvSpPr>
            <p:nvPr/>
          </p:nvSpPr>
          <p:spPr bwMode="auto">
            <a:xfrm>
              <a:off x="5924809" y="3208477"/>
              <a:ext cx="2822330" cy="40011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90"/>
                  </a:solidFill>
                  <a:cs typeface="Arial" charset="0"/>
                </a:rPr>
                <a:t>f</a:t>
              </a:r>
              <a:r>
                <a:rPr lang="en-US" sz="2000" b="1" baseline="-25000">
                  <a:solidFill>
                    <a:srgbClr val="000090"/>
                  </a:solidFill>
                  <a:cs typeface="Arial" charset="0"/>
                </a:rPr>
                <a:t>pellet  </a:t>
              </a:r>
              <a:r>
                <a:rPr lang="en-US" sz="2000" b="1">
                  <a:solidFill>
                    <a:srgbClr val="000090"/>
                  </a:solidFill>
                  <a:cs typeface="Arial" charset="0"/>
                </a:rPr>
                <a:t>x</a:t>
              </a:r>
              <a:r>
                <a:rPr lang="en-US" sz="2000" b="1" baseline="-25000">
                  <a:solidFill>
                    <a:srgbClr val="000090"/>
                  </a:solidFill>
                  <a:cs typeface="Arial" charset="0"/>
                </a:rPr>
                <a:t>  </a:t>
              </a:r>
              <a:r>
                <a:rPr lang="en-US" sz="2000" b="1">
                  <a:solidFill>
                    <a:srgbClr val="000090"/>
                  </a:solidFill>
                  <a:latin typeface="Symbol" charset="0"/>
                  <a:cs typeface="Arial" charset="0"/>
                </a:rPr>
                <a:t>D</a:t>
              </a:r>
              <a:r>
                <a:rPr lang="en-US" sz="2000" b="1">
                  <a:solidFill>
                    <a:srgbClr val="000090"/>
                  </a:solidFill>
                  <a:cs typeface="Arial" charset="0"/>
                </a:rPr>
                <a:t>q</a:t>
              </a:r>
              <a:r>
                <a:rPr lang="en-US" sz="2000" b="1" baseline="-25000">
                  <a:solidFill>
                    <a:srgbClr val="000090"/>
                  </a:solidFill>
                  <a:cs typeface="Arial" charset="0"/>
                </a:rPr>
                <a:t>div</a:t>
              </a:r>
              <a:r>
                <a:rPr lang="en-US" sz="2000" b="1">
                  <a:solidFill>
                    <a:srgbClr val="000090"/>
                  </a:solidFill>
                  <a:cs typeface="Arial" charset="0"/>
                </a:rPr>
                <a:t> = const</a:t>
              </a:r>
              <a:endParaRPr lang="en-US" sz="2000" b="1">
                <a:solidFill>
                  <a:srgbClr val="000090"/>
                </a:solidFill>
                <a:cs typeface="Century Gothic" charset="0"/>
              </a:endParaRPr>
            </a:p>
          </p:txBody>
        </p:sp>
        <p:sp>
          <p:nvSpPr>
            <p:cNvPr id="28691" name="TextBox 20"/>
            <p:cNvSpPr txBox="1">
              <a:spLocks noChangeArrowheads="1"/>
            </p:cNvSpPr>
            <p:nvPr/>
          </p:nvSpPr>
          <p:spPr bwMode="auto">
            <a:xfrm>
              <a:off x="5588981" y="1656735"/>
              <a:ext cx="28223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cs typeface="Arial" charset="0"/>
                </a:rPr>
                <a:t>ELM heat flux:</a:t>
              </a:r>
              <a:endParaRPr lang="en-US" sz="1800" b="1">
                <a:cs typeface="Century Gothic" charset="0"/>
              </a:endParaRPr>
            </a:p>
          </p:txBody>
        </p:sp>
      </p:grpSp>
      <p:grpSp>
        <p:nvGrpSpPr>
          <p:cNvPr id="28675" name="Group 8"/>
          <p:cNvGrpSpPr>
            <a:grpSpLocks/>
          </p:cNvGrpSpPr>
          <p:nvPr/>
        </p:nvGrpSpPr>
        <p:grpSpPr bwMode="auto">
          <a:xfrm>
            <a:off x="-20638" y="1041400"/>
            <a:ext cx="4879976" cy="5159375"/>
            <a:chOff x="44337" y="958889"/>
            <a:chExt cx="4785211" cy="4934547"/>
          </a:xfrm>
        </p:grpSpPr>
        <p:pic>
          <p:nvPicPr>
            <p:cNvPr id="28679" name="Picture 73" descr="colored plasma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2"/>
            <a:stretch>
              <a:fillRect/>
            </a:stretch>
          </p:blipFill>
          <p:spPr bwMode="auto">
            <a:xfrm>
              <a:off x="439738" y="1503363"/>
              <a:ext cx="16002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7"/>
            <p:cNvSpPr txBox="1">
              <a:spLocks noChangeArrowheads="1"/>
            </p:cNvSpPr>
            <p:nvPr/>
          </p:nvSpPr>
          <p:spPr bwMode="auto">
            <a:xfrm>
              <a:off x="441325" y="1052513"/>
              <a:ext cx="24712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ea typeface="Century Gothic" charset="0"/>
                  <a:cs typeface="Century Gothic" charset="0"/>
                </a:rPr>
                <a:t>ITER shape, </a:t>
              </a:r>
              <a:r>
                <a:rPr lang="en-US" sz="2000" b="1" dirty="0">
                  <a:noFill/>
                  <a:ea typeface="Century Gothic" charset="0"/>
                  <a:cs typeface="Century Gothic" charset="0"/>
                </a:rPr>
                <a:t>launch</a:t>
              </a:r>
              <a:r>
                <a:rPr lang="en-US" sz="2000" b="1" dirty="0">
                  <a:ea typeface="Century Gothic" charset="0"/>
                  <a:cs typeface="Century Gothic" charset="0"/>
                </a:rPr>
                <a:t/>
              </a:r>
              <a:br>
                <a:rPr lang="en-US" sz="2000" b="1" dirty="0">
                  <a:ea typeface="Century Gothic" charset="0"/>
                  <a:cs typeface="Century Gothic" charset="0"/>
                </a:rPr>
              </a:br>
              <a:r>
                <a:rPr lang="en-US" sz="2000" b="1" dirty="0">
                  <a:ea typeface="Century Gothic" charset="0"/>
                  <a:cs typeface="Century Gothic" charset="0"/>
                </a:rPr>
                <a:t>          geometry</a:t>
              </a:r>
            </a:p>
          </p:txBody>
        </p:sp>
        <p:sp>
          <p:nvSpPr>
            <p:cNvPr id="28681" name="TextBox 17"/>
            <p:cNvSpPr txBox="1">
              <a:spLocks noChangeArrowheads="1"/>
            </p:cNvSpPr>
            <p:nvPr/>
          </p:nvSpPr>
          <p:spPr bwMode="auto">
            <a:xfrm>
              <a:off x="1947863" y="1849438"/>
              <a:ext cx="1074737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Symbol" charset="0"/>
                  <a:cs typeface="Century Gothic" charset="0"/>
                </a:rPr>
                <a:t>b</a:t>
              </a:r>
              <a:r>
                <a:rPr lang="en-US" sz="2000" b="1" baseline="-25000">
                  <a:cs typeface="Century Gothic" charset="0"/>
                </a:rPr>
                <a:t>N</a:t>
              </a:r>
              <a:r>
                <a:rPr lang="en-US" sz="2000" b="1">
                  <a:cs typeface="Century Gothic" charset="0"/>
                </a:rPr>
                <a:t>=1.8</a:t>
              </a:r>
            </a:p>
          </p:txBody>
        </p:sp>
        <p:sp>
          <p:nvSpPr>
            <p:cNvPr id="28682" name="TextBox 17"/>
            <p:cNvSpPr txBox="1">
              <a:spLocks noChangeArrowheads="1"/>
            </p:cNvSpPr>
            <p:nvPr/>
          </p:nvSpPr>
          <p:spPr bwMode="auto">
            <a:xfrm>
              <a:off x="1881188" y="3533775"/>
              <a:ext cx="20558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Century Gothic" charset="0"/>
                </a:rPr>
                <a:t>1.3 mm pellets 100-150 m/s</a:t>
              </a:r>
            </a:p>
          </p:txBody>
        </p:sp>
        <p:cxnSp>
          <p:nvCxnSpPr>
            <p:cNvPr id="28683" name="Straight Arrow Connector 86"/>
            <p:cNvCxnSpPr>
              <a:cxnSpLocks noChangeShapeType="1"/>
            </p:cNvCxnSpPr>
            <p:nvPr/>
          </p:nvCxnSpPr>
          <p:spPr bwMode="auto">
            <a:xfrm rot="10800000">
              <a:off x="1814513" y="3206750"/>
              <a:ext cx="615950" cy="3175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4" name="Straight Arrow Connector 87"/>
            <p:cNvCxnSpPr>
              <a:cxnSpLocks noChangeShapeType="1"/>
            </p:cNvCxnSpPr>
            <p:nvPr/>
          </p:nvCxnSpPr>
          <p:spPr bwMode="auto">
            <a:xfrm rot="10800000">
              <a:off x="1333500" y="4032250"/>
              <a:ext cx="639763" cy="55721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868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" y="958889"/>
              <a:ext cx="4772252" cy="489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4661427" y="3874068"/>
              <a:ext cx="168121" cy="1542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8886" y="5454641"/>
              <a:ext cx="1315387" cy="438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4154488" y="4502150"/>
            <a:ext cx="4203700" cy="1800225"/>
          </a:xfrm>
          <a:prstGeom prst="roundRect">
            <a:avLst>
              <a:gd name="adj" fmla="val 11867"/>
            </a:avLst>
          </a:prstGeom>
          <a:solidFill>
            <a:srgbClr val="CCFFCC"/>
          </a:solidFill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8677" name="TextBox 17"/>
          <p:cNvSpPr txBox="1">
            <a:spLocks noChangeArrowheads="1"/>
          </p:cNvSpPr>
          <p:nvPr/>
        </p:nvSpPr>
        <p:spPr bwMode="auto">
          <a:xfrm>
            <a:off x="4154488" y="4502150"/>
            <a:ext cx="42037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3363" indent="-233363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35689"/>
              </a:buClr>
              <a:buFont typeface="Arial" charset="0"/>
              <a:buChar char="•"/>
            </a:pPr>
            <a:r>
              <a:rPr lang="en-US" sz="2000" b="1">
                <a:solidFill>
                  <a:srgbClr val="000090"/>
                </a:solidFill>
                <a:cs typeface="Arial" charset="0"/>
              </a:rPr>
              <a:t>No confinement reduction or </a:t>
            </a:r>
            <a:br>
              <a:rPr lang="en-US" sz="2000" b="1">
                <a:solidFill>
                  <a:srgbClr val="000090"/>
                </a:solidFill>
                <a:cs typeface="Arial" charset="0"/>
              </a:rPr>
            </a:br>
            <a:r>
              <a:rPr lang="en-US" sz="2000" b="1">
                <a:solidFill>
                  <a:srgbClr val="000090"/>
                </a:solidFill>
                <a:cs typeface="Arial" charset="0"/>
              </a:rPr>
              <a:t>fuelling increase</a:t>
            </a:r>
          </a:p>
          <a:p>
            <a:pPr eaLnBrk="1" hangingPunct="1">
              <a:spcAft>
                <a:spcPts val="600"/>
              </a:spcAft>
              <a:buClr>
                <a:srgbClr val="035689"/>
              </a:buClr>
              <a:buFont typeface="Arial" charset="0"/>
              <a:buChar char="•"/>
            </a:pPr>
            <a:r>
              <a:rPr lang="en-US" sz="2000" b="1">
                <a:solidFill>
                  <a:srgbClr val="000090"/>
                </a:solidFill>
                <a:cs typeface="Arial" charset="0"/>
              </a:rPr>
              <a:t>Core impurities reduced</a:t>
            </a:r>
          </a:p>
          <a:p>
            <a:pPr eaLnBrk="1" hangingPunct="1">
              <a:spcAft>
                <a:spcPts val="600"/>
              </a:spcAft>
              <a:buClr>
                <a:srgbClr val="035689"/>
              </a:buClr>
              <a:buFont typeface="Arial" charset="0"/>
              <a:buChar char="•"/>
            </a:pPr>
            <a:r>
              <a:rPr lang="en-US" sz="2000" b="1">
                <a:solidFill>
                  <a:srgbClr val="000090"/>
                </a:solidFill>
                <a:cs typeface="Arial" charset="0"/>
              </a:rPr>
              <a:t>Minimum pellet size validates JOREK model of ELM triggering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83338" y="6464300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[Baylor, 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PoP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2013]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  <a:cs typeface="Century Gothic" charset="0"/>
              </a:rPr>
              <a:t>Pellets Act to Excite Filaments to Trigger ELM</a:t>
            </a:r>
            <a:endParaRPr lang="en-US" dirty="0">
              <a:latin typeface="Century Gothic" charset="0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-20638" y="1041400"/>
            <a:ext cx="4879976" cy="5159375"/>
            <a:chOff x="44337" y="958889"/>
            <a:chExt cx="4785211" cy="4934547"/>
          </a:xfrm>
        </p:grpSpPr>
        <p:pic>
          <p:nvPicPr>
            <p:cNvPr id="29710" name="Picture 73" descr="colored plasma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2"/>
            <a:stretch>
              <a:fillRect/>
            </a:stretch>
          </p:blipFill>
          <p:spPr bwMode="auto">
            <a:xfrm>
              <a:off x="439738" y="1503363"/>
              <a:ext cx="1600200" cy="318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7"/>
            <p:cNvSpPr txBox="1">
              <a:spLocks noChangeArrowheads="1"/>
            </p:cNvSpPr>
            <p:nvPr/>
          </p:nvSpPr>
          <p:spPr bwMode="auto">
            <a:xfrm>
              <a:off x="441325" y="1052513"/>
              <a:ext cx="247120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ea typeface="Century Gothic" charset="0"/>
                  <a:cs typeface="Century Gothic" charset="0"/>
                </a:rPr>
                <a:t>ITER shape, </a:t>
              </a:r>
              <a:r>
                <a:rPr lang="en-US" sz="2000" b="1" dirty="0">
                  <a:noFill/>
                  <a:ea typeface="Century Gothic" charset="0"/>
                  <a:cs typeface="Century Gothic" charset="0"/>
                </a:rPr>
                <a:t>launch</a:t>
              </a:r>
              <a:r>
                <a:rPr lang="en-US" sz="2000" b="1" dirty="0">
                  <a:ea typeface="Century Gothic" charset="0"/>
                  <a:cs typeface="Century Gothic" charset="0"/>
                </a:rPr>
                <a:t/>
              </a:r>
              <a:br>
                <a:rPr lang="en-US" sz="2000" b="1" dirty="0">
                  <a:ea typeface="Century Gothic" charset="0"/>
                  <a:cs typeface="Century Gothic" charset="0"/>
                </a:rPr>
              </a:br>
              <a:r>
                <a:rPr lang="en-US" sz="2000" b="1" dirty="0">
                  <a:ea typeface="Century Gothic" charset="0"/>
                  <a:cs typeface="Century Gothic" charset="0"/>
                </a:rPr>
                <a:t>          geometry</a:t>
              </a:r>
            </a:p>
          </p:txBody>
        </p:sp>
        <p:sp>
          <p:nvSpPr>
            <p:cNvPr id="29712" name="TextBox 17"/>
            <p:cNvSpPr txBox="1">
              <a:spLocks noChangeArrowheads="1"/>
            </p:cNvSpPr>
            <p:nvPr/>
          </p:nvSpPr>
          <p:spPr bwMode="auto">
            <a:xfrm>
              <a:off x="1947863" y="1849438"/>
              <a:ext cx="1074737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>
                  <a:latin typeface="Symbol" charset="0"/>
                  <a:cs typeface="Century Gothic" charset="0"/>
                </a:rPr>
                <a:t>b</a:t>
              </a:r>
              <a:r>
                <a:rPr lang="en-US" sz="2000" b="1" baseline="-25000">
                  <a:cs typeface="Century Gothic" charset="0"/>
                </a:rPr>
                <a:t>N</a:t>
              </a:r>
              <a:r>
                <a:rPr lang="en-US" sz="2000" b="1">
                  <a:cs typeface="Century Gothic" charset="0"/>
                </a:rPr>
                <a:t>=1.8</a:t>
              </a:r>
            </a:p>
          </p:txBody>
        </p:sp>
        <p:sp>
          <p:nvSpPr>
            <p:cNvPr id="29713" name="TextBox 17"/>
            <p:cNvSpPr txBox="1">
              <a:spLocks noChangeArrowheads="1"/>
            </p:cNvSpPr>
            <p:nvPr/>
          </p:nvSpPr>
          <p:spPr bwMode="auto">
            <a:xfrm>
              <a:off x="1881188" y="3533775"/>
              <a:ext cx="20558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Century Gothic" charset="0"/>
                </a:rPr>
                <a:t>1.3 mm pellets 100-150 m/s</a:t>
              </a:r>
            </a:p>
          </p:txBody>
        </p:sp>
        <p:cxnSp>
          <p:nvCxnSpPr>
            <p:cNvPr id="29714" name="Straight Arrow Connector 86"/>
            <p:cNvCxnSpPr>
              <a:cxnSpLocks noChangeShapeType="1"/>
            </p:cNvCxnSpPr>
            <p:nvPr/>
          </p:nvCxnSpPr>
          <p:spPr bwMode="auto">
            <a:xfrm rot="10800000">
              <a:off x="1814513" y="3206750"/>
              <a:ext cx="615950" cy="3175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15" name="Straight Arrow Connector 87"/>
            <p:cNvCxnSpPr>
              <a:cxnSpLocks noChangeShapeType="1"/>
            </p:cNvCxnSpPr>
            <p:nvPr/>
          </p:nvCxnSpPr>
          <p:spPr bwMode="auto">
            <a:xfrm rot="10800000">
              <a:off x="1333500" y="4032250"/>
              <a:ext cx="639763" cy="557213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9716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7" y="958889"/>
              <a:ext cx="4772252" cy="489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661427" y="3874068"/>
              <a:ext cx="168121" cy="1542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8886" y="5454641"/>
              <a:ext cx="1315387" cy="438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361113" y="6464300"/>
            <a:ext cx="2782887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[Baylor, 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PoP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+ 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Futatani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, NF 2013]</a:t>
            </a:r>
          </a:p>
        </p:txBody>
      </p:sp>
      <p:grpSp>
        <p:nvGrpSpPr>
          <p:cNvPr id="29701" name="Group 15"/>
          <p:cNvGrpSpPr>
            <a:grpSpLocks/>
          </p:cNvGrpSpPr>
          <p:nvPr/>
        </p:nvGrpSpPr>
        <p:grpSpPr bwMode="auto">
          <a:xfrm>
            <a:off x="5414963" y="1311275"/>
            <a:ext cx="3341687" cy="4678363"/>
            <a:chOff x="5414208" y="1310604"/>
            <a:chExt cx="3342106" cy="4678460"/>
          </a:xfrm>
        </p:grpSpPr>
        <p:sp>
          <p:nvSpPr>
            <p:cNvPr id="17" name="Rounded Rectangle 16"/>
            <p:cNvSpPr/>
            <p:nvPr/>
          </p:nvSpPr>
          <p:spPr>
            <a:xfrm>
              <a:off x="5414208" y="1310604"/>
              <a:ext cx="3342106" cy="4678460"/>
            </a:xfrm>
            <a:prstGeom prst="roundRect">
              <a:avLst>
                <a:gd name="adj" fmla="val 11867"/>
              </a:avLst>
            </a:prstGeom>
            <a:solidFill>
              <a:srgbClr val="CCFFCC"/>
            </a:solidFill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29706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40"/>
            <a:stretch>
              <a:fillRect/>
            </a:stretch>
          </p:blipFill>
          <p:spPr bwMode="auto">
            <a:xfrm>
              <a:off x="5587998" y="1552622"/>
              <a:ext cx="3066706" cy="3365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Box 17"/>
            <p:cNvSpPr txBox="1">
              <a:spLocks noChangeArrowheads="1"/>
            </p:cNvSpPr>
            <p:nvPr/>
          </p:nvSpPr>
          <p:spPr bwMode="auto">
            <a:xfrm>
              <a:off x="6617364" y="2443157"/>
              <a:ext cx="1925053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Clr>
                  <a:srgbClr val="035689"/>
                </a:buClr>
              </a:pPr>
              <a:r>
                <a:rPr lang="en-US" sz="2000" b="1" i="1">
                  <a:solidFill>
                    <a:schemeClr val="bg1"/>
                  </a:solidFill>
                  <a:cs typeface="Arial" charset="0"/>
                </a:rPr>
                <a:t>Pellet excites filament to trigger ELM</a:t>
              </a:r>
            </a:p>
          </p:txBody>
        </p:sp>
        <p:sp>
          <p:nvSpPr>
            <p:cNvPr id="29708" name="TextBox 17"/>
            <p:cNvSpPr txBox="1">
              <a:spLocks noChangeArrowheads="1"/>
            </p:cNvSpPr>
            <p:nvPr/>
          </p:nvSpPr>
          <p:spPr bwMode="auto">
            <a:xfrm>
              <a:off x="5658645" y="1853469"/>
              <a:ext cx="226777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Clr>
                  <a:srgbClr val="035689"/>
                </a:buClr>
              </a:pPr>
              <a:r>
                <a:rPr lang="en-US" sz="2000" b="1">
                  <a:solidFill>
                    <a:srgbClr val="CCFFCC"/>
                  </a:solidFill>
                  <a:cs typeface="Arial" charset="0"/>
                </a:rPr>
                <a:t>Filtered D</a:t>
              </a:r>
              <a:r>
                <a:rPr lang="en-US" sz="2000" b="1" baseline="-25000">
                  <a:solidFill>
                    <a:srgbClr val="CCFFCC"/>
                  </a:solidFill>
                  <a:latin typeface="Symbol" charset="0"/>
                  <a:cs typeface="Symbol" charset="0"/>
                </a:rPr>
                <a:t>a</a:t>
              </a:r>
              <a:endParaRPr lang="en-US" sz="2000" b="1">
                <a:solidFill>
                  <a:srgbClr val="CCFFCC"/>
                </a:solidFill>
                <a:cs typeface="Arial" charset="0"/>
              </a:endParaRPr>
            </a:p>
          </p:txBody>
        </p:sp>
        <p:sp>
          <p:nvSpPr>
            <p:cNvPr id="21" name="TextBox 17"/>
            <p:cNvSpPr txBox="1">
              <a:spLocks noChangeArrowheads="1"/>
            </p:cNvSpPr>
            <p:nvPr/>
          </p:nvSpPr>
          <p:spPr bwMode="auto">
            <a:xfrm>
              <a:off x="5474541" y="4919067"/>
              <a:ext cx="3281773" cy="100014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233363" indent="-233363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marL="0" indent="0" eaLnBrk="1" hangingPunct="1">
                <a:spcAft>
                  <a:spcPts val="600"/>
                </a:spcAft>
                <a:buClr>
                  <a:srgbClr val="035689"/>
                </a:buClr>
                <a:defRPr/>
              </a:pPr>
              <a:r>
                <a:rPr lang="en-US" sz="1800" b="1" dirty="0" smtClean="0">
                  <a:solidFill>
                    <a:srgbClr val="000090"/>
                  </a:solidFill>
                  <a:cs typeface="Arial" charset="0"/>
                </a:rPr>
                <a:t>Local pressure gradient triggers ballooning</a:t>
              </a:r>
            </a:p>
            <a:p>
              <a:pPr marL="120650" indent="0" eaLnBrk="1" hangingPunct="1">
                <a:spcAft>
                  <a:spcPts val="600"/>
                </a:spcAft>
                <a:buClr>
                  <a:srgbClr val="035689"/>
                </a:buClr>
                <a:defRPr/>
              </a:pPr>
              <a:r>
                <a:rPr lang="en-US" sz="1800" dirty="0" smtClean="0">
                  <a:solidFill>
                    <a:srgbClr val="000090"/>
                  </a:solidFill>
                  <a:cs typeface="Arial" charset="0"/>
                  <a:sym typeface="Wingdings"/>
                </a:rPr>
                <a:t> </a:t>
              </a:r>
              <a:r>
                <a:rPr lang="en-US" sz="1800" dirty="0" smtClean="0">
                  <a:solidFill>
                    <a:srgbClr val="000090"/>
                  </a:solidFill>
                  <a:cs typeface="Arial" charset="0"/>
                </a:rPr>
                <a:t>As in JOREK model</a:t>
              </a:r>
              <a:endParaRPr lang="en-US" sz="1800" dirty="0">
                <a:solidFill>
                  <a:srgbClr val="000090"/>
                </a:solidFill>
                <a:cs typeface="Arial" charset="0"/>
              </a:endParaRPr>
            </a:p>
          </p:txBody>
        </p:sp>
      </p:grpSp>
      <p:grpSp>
        <p:nvGrpSpPr>
          <p:cNvPr id="29702" name="Group 21"/>
          <p:cNvGrpSpPr>
            <a:grpSpLocks/>
          </p:cNvGrpSpPr>
          <p:nvPr/>
        </p:nvGrpSpPr>
        <p:grpSpPr bwMode="auto">
          <a:xfrm>
            <a:off x="3718480" y="4529764"/>
            <a:ext cx="1603167" cy="2231735"/>
            <a:chOff x="3903377" y="4717433"/>
            <a:chExt cx="1247544" cy="1769264"/>
          </a:xfrm>
        </p:grpSpPr>
        <p:pic>
          <p:nvPicPr>
            <p:cNvPr id="2970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258" y="4732421"/>
              <a:ext cx="1175295" cy="175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Box 17"/>
            <p:cNvSpPr txBox="1">
              <a:spLocks noChangeArrowheads="1"/>
            </p:cNvSpPr>
            <p:nvPr/>
          </p:nvSpPr>
          <p:spPr bwMode="auto">
            <a:xfrm>
              <a:off x="3903377" y="4717433"/>
              <a:ext cx="12475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buClr>
                  <a:srgbClr val="035689"/>
                </a:buClr>
              </a:pPr>
              <a:r>
                <a:rPr lang="en-US" sz="1800" b="1">
                  <a:solidFill>
                    <a:schemeClr val="bg1"/>
                  </a:solidFill>
                  <a:cs typeface="Arial" charset="0"/>
                </a:rPr>
                <a:t>JOREK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455025" cy="492125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Disruption Avoidance:  Real Time ECCD </a:t>
            </a:r>
            <a:r>
              <a:rPr lang="en-US" dirty="0" smtClean="0">
                <a:latin typeface="Century Gothic" charset="0"/>
              </a:rPr>
              <a:t/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Mirror </a:t>
            </a:r>
            <a:r>
              <a:rPr lang="en-US" dirty="0">
                <a:latin typeface="Century Gothic" charset="0"/>
              </a:rPr>
              <a:t>Steering Removes Tearing Modes </a:t>
            </a:r>
          </a:p>
        </p:txBody>
      </p:sp>
      <p:pic>
        <p:nvPicPr>
          <p:cNvPr id="3072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1"/>
          <a:stretch>
            <a:fillRect/>
          </a:stretch>
        </p:blipFill>
        <p:spPr bwMode="auto">
          <a:xfrm>
            <a:off x="4060825" y="1020763"/>
            <a:ext cx="5094288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413" y="1331913"/>
            <a:ext cx="4541837" cy="47545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Real time MSE equilibria &amp;</a:t>
            </a:r>
            <a:br>
              <a:rPr lang="en-US" dirty="0" smtClean="0"/>
            </a:br>
            <a:r>
              <a:rPr lang="en-US" dirty="0" smtClean="0"/>
              <a:t>EC deposition guide mirrors</a:t>
            </a:r>
          </a:p>
          <a:p>
            <a:pPr lvl="1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Advanced control catches</a:t>
            </a:r>
            <a:br>
              <a:rPr lang="en-US" dirty="0" smtClean="0"/>
            </a:br>
            <a:r>
              <a:rPr lang="en-US" dirty="0" smtClean="0"/>
              <a:t>mode early &amp; applies ECCD</a:t>
            </a:r>
          </a:p>
          <a:p>
            <a:pPr lvl="1">
              <a:defRPr/>
            </a:pPr>
            <a:r>
              <a:rPr lang="en-US" dirty="0" smtClean="0"/>
              <a:t>Reduces power requirements</a:t>
            </a:r>
          </a:p>
          <a:p>
            <a:pPr lvl="1">
              <a:defRPr/>
            </a:pPr>
            <a:r>
              <a:rPr lang="en-US" dirty="0" smtClean="0"/>
              <a:t>Prevents locking &amp; disruptions</a:t>
            </a:r>
          </a:p>
          <a:p>
            <a:pPr lvl="1">
              <a:defRPr/>
            </a:pPr>
            <a:r>
              <a:rPr lang="en-US" dirty="0" smtClean="0"/>
              <a:t>Avoids need for continuous</a:t>
            </a:r>
            <a:br>
              <a:rPr lang="en-US" dirty="0" smtClean="0"/>
            </a:br>
            <a:r>
              <a:rPr lang="en-US" dirty="0" smtClean="0"/>
              <a:t>pre-emptive ECCD stabilization</a:t>
            </a:r>
          </a:p>
          <a:p>
            <a:pPr lvl="1">
              <a:defRPr/>
            </a:pPr>
            <a:endParaRPr lang="en-US" dirty="0"/>
          </a:p>
          <a:p>
            <a:pPr marL="0" indent="0">
              <a:buFont typeface="Arial"/>
              <a:buNone/>
              <a:defRPr/>
            </a:pPr>
            <a:r>
              <a:rPr lang="en-US" i="1" dirty="0">
                <a:solidFill>
                  <a:srgbClr val="0000FF"/>
                </a:solidFill>
              </a:rPr>
              <a:t>A</a:t>
            </a:r>
            <a:r>
              <a:rPr lang="en-US" i="1" dirty="0" smtClean="0">
                <a:solidFill>
                  <a:srgbClr val="0000FF"/>
                </a:solidFill>
              </a:rPr>
              <a:t> multi-layered disruption strategy</a:t>
            </a:r>
            <a:br>
              <a:rPr lang="en-US" i="1" dirty="0" smtClean="0">
                <a:solidFill>
                  <a:srgbClr val="0000FF"/>
                </a:solidFill>
              </a:rPr>
            </a:br>
            <a:r>
              <a:rPr lang="en-US" i="1" dirty="0" smtClean="0">
                <a:solidFill>
                  <a:srgbClr val="0000FF"/>
                </a:solidFill>
              </a:rPr>
              <a:t>is being developed</a:t>
            </a:r>
          </a:p>
          <a:p>
            <a:pPr marL="454025" lvl="1">
              <a:defRPr/>
            </a:pPr>
            <a:r>
              <a:rPr lang="en-US" i="1" dirty="0" smtClean="0">
                <a:solidFill>
                  <a:srgbClr val="0000FF"/>
                </a:solidFill>
              </a:rPr>
              <a:t>Passive stability, Active control, </a:t>
            </a:r>
            <a:br>
              <a:rPr lang="en-US" i="1" dirty="0" smtClean="0">
                <a:solidFill>
                  <a:srgbClr val="0000FF"/>
                </a:solidFill>
              </a:rPr>
            </a:br>
            <a:r>
              <a:rPr lang="en-US" i="1" dirty="0" smtClean="0">
                <a:solidFill>
                  <a:srgbClr val="0000FF"/>
                </a:solidFill>
              </a:rPr>
              <a:t>Disruption mitigation </a:t>
            </a:r>
            <a:r>
              <a:rPr lang="en-US" sz="1400" i="1" dirty="0" smtClean="0">
                <a:solidFill>
                  <a:srgbClr val="0000FF"/>
                </a:solidFill>
              </a:rPr>
              <a:t>(next)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3072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/>
          <a:stretch>
            <a:fillRect/>
          </a:stretch>
        </p:blipFill>
        <p:spPr bwMode="auto">
          <a:xfrm>
            <a:off x="5453063" y="4002088"/>
            <a:ext cx="2947987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5510213" y="6007100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FFFF"/>
                </a:solidFill>
              </a:rPr>
              <a:t>Steerable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463" y="6467475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Kolemen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IAEA 2012]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686800" cy="49212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Catching Mode Early Reduces Stabilization Requirements</a:t>
            </a:r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5510213" y="6007100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FFFF"/>
                </a:solidFill>
              </a:rPr>
              <a:t>Steerable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463" y="6467475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Kolemen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IAEA 2012]</a:t>
            </a:r>
          </a:p>
        </p:txBody>
      </p:sp>
      <p:pic>
        <p:nvPicPr>
          <p:cNvPr id="3174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384300"/>
            <a:ext cx="4597400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563" y="850900"/>
            <a:ext cx="1346200" cy="14732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1750" name="Content Placeholder 1"/>
          <p:cNvSpPr>
            <a:spLocks noGrp="1"/>
          </p:cNvSpPr>
          <p:nvPr>
            <p:ph idx="1"/>
          </p:nvPr>
        </p:nvSpPr>
        <p:spPr>
          <a:xfrm>
            <a:off x="125413" y="1243013"/>
            <a:ext cx="4541837" cy="475456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Saturated modes suppressed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with high well aligned power</a:t>
            </a:r>
          </a:p>
          <a:p>
            <a:pPr lvl="1"/>
            <a:r>
              <a:rPr lang="en-US">
                <a:latin typeface="Century Gothic" charset="0"/>
              </a:rPr>
              <a:t>Catching sooner reduces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power needed</a:t>
            </a:r>
          </a:p>
          <a:p>
            <a:pPr lvl="1"/>
            <a:r>
              <a:rPr lang="en-US">
                <a:latin typeface="Century Gothic" charset="0"/>
              </a:rPr>
              <a:t>Pre-emptive power shows potential of technique</a:t>
            </a:r>
          </a:p>
          <a:p>
            <a:pPr lvl="2"/>
            <a:endParaRPr lang="en-US" sz="140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686800" cy="49212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Catching Mode Early Reduces Stabilization Requirements</a:t>
            </a:r>
          </a:p>
        </p:txBody>
      </p:sp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5510213" y="6007100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FFFF"/>
                </a:solidFill>
              </a:rPr>
              <a:t>Steerable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463" y="6467475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Kolemen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IAEA 2012]</a:t>
            </a:r>
          </a:p>
        </p:txBody>
      </p:sp>
      <p:pic>
        <p:nvPicPr>
          <p:cNvPr id="3277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1384300"/>
            <a:ext cx="4597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563" y="850900"/>
            <a:ext cx="1346200" cy="14732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2774" name="Content Placeholder 1"/>
          <p:cNvSpPr>
            <a:spLocks noGrp="1"/>
          </p:cNvSpPr>
          <p:nvPr>
            <p:ph idx="1"/>
          </p:nvPr>
        </p:nvSpPr>
        <p:spPr>
          <a:xfrm>
            <a:off x="125413" y="1243013"/>
            <a:ext cx="4541837" cy="475456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Saturated modes suppressed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with high well aligned power</a:t>
            </a:r>
          </a:p>
          <a:p>
            <a:pPr lvl="1"/>
            <a:r>
              <a:rPr lang="en-US">
                <a:latin typeface="Century Gothic" charset="0"/>
              </a:rPr>
              <a:t>Catching sooner reduces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power needed</a:t>
            </a:r>
          </a:p>
          <a:p>
            <a:pPr lvl="1"/>
            <a:r>
              <a:rPr lang="en-US">
                <a:latin typeface="Century Gothic" charset="0"/>
              </a:rPr>
              <a:t>Pre-emptive power shows potential of technique</a:t>
            </a:r>
          </a:p>
          <a:p>
            <a:pPr lvl="2"/>
            <a:endParaRPr lang="en-US" sz="140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686800" cy="49212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Catching Mode Early Reduces Stabilization Requirements</a:t>
            </a:r>
          </a:p>
        </p:txBody>
      </p:sp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5510213" y="6007100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FFFF"/>
                </a:solidFill>
              </a:rPr>
              <a:t>Steerable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463" y="6467475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Kolemen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IAEA 2012]</a:t>
            </a: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"/>
          <a:stretch>
            <a:fillRect/>
          </a:stretch>
        </p:blipFill>
        <p:spPr bwMode="auto">
          <a:xfrm>
            <a:off x="3954463" y="1416050"/>
            <a:ext cx="45212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563" y="850900"/>
            <a:ext cx="1346200" cy="14732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3798" name="Content Placeholder 1"/>
          <p:cNvSpPr>
            <a:spLocks noGrp="1"/>
          </p:cNvSpPr>
          <p:nvPr>
            <p:ph idx="1"/>
          </p:nvPr>
        </p:nvSpPr>
        <p:spPr>
          <a:xfrm>
            <a:off x="125413" y="1243013"/>
            <a:ext cx="4541837" cy="475456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Saturated modes suppressed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with high well aligned power</a:t>
            </a:r>
          </a:p>
          <a:p>
            <a:pPr lvl="1"/>
            <a:r>
              <a:rPr lang="en-US">
                <a:latin typeface="Century Gothic" charset="0"/>
              </a:rPr>
              <a:t>Catching sooner reduces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power needed</a:t>
            </a:r>
          </a:p>
          <a:p>
            <a:pPr lvl="1"/>
            <a:r>
              <a:rPr lang="en-US">
                <a:latin typeface="Century Gothic" charset="0"/>
              </a:rPr>
              <a:t>Pre-emptive power shows potential of technique</a:t>
            </a:r>
          </a:p>
          <a:p>
            <a:pPr lvl="2"/>
            <a:endParaRPr lang="en-US" sz="140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686800" cy="49212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Catching Mode Early Reduces Stabilization Requirements</a:t>
            </a:r>
          </a:p>
        </p:txBody>
      </p:sp>
      <p:sp>
        <p:nvSpPr>
          <p:cNvPr id="34818" name="Content Placeholder 1"/>
          <p:cNvSpPr>
            <a:spLocks noGrp="1"/>
          </p:cNvSpPr>
          <p:nvPr>
            <p:ph idx="1"/>
          </p:nvPr>
        </p:nvSpPr>
        <p:spPr>
          <a:xfrm>
            <a:off x="125413" y="1243013"/>
            <a:ext cx="4541837" cy="475456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Saturated modes suppressed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with high well aligned power</a:t>
            </a:r>
          </a:p>
          <a:p>
            <a:pPr lvl="1"/>
            <a:r>
              <a:rPr lang="en-US" dirty="0">
                <a:latin typeface="Century Gothic" charset="0"/>
              </a:rPr>
              <a:t>Catching sooner reduces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power needed</a:t>
            </a:r>
          </a:p>
          <a:p>
            <a:pPr lvl="1"/>
            <a:r>
              <a:rPr lang="en-US" dirty="0">
                <a:latin typeface="Century Gothic" charset="0"/>
              </a:rPr>
              <a:t>Pre-emptive power shows potential of technique</a:t>
            </a:r>
          </a:p>
          <a:p>
            <a:pPr lvl="2"/>
            <a:endParaRPr lang="en-US" sz="1100" dirty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Current work improving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tracking and intercept:</a:t>
            </a:r>
          </a:p>
          <a:p>
            <a:pPr lvl="1"/>
            <a:r>
              <a:rPr lang="en-US" dirty="0">
                <a:latin typeface="Century Gothic" charset="0"/>
              </a:rPr>
              <a:t>Real time TORBEAM</a:t>
            </a:r>
          </a:p>
          <a:p>
            <a:pPr lvl="1"/>
            <a:r>
              <a:rPr lang="en-US" dirty="0">
                <a:latin typeface="Century Gothic" charset="0"/>
              </a:rPr>
              <a:t>Better NTM detection</a:t>
            </a:r>
          </a:p>
          <a:p>
            <a:pPr lvl="1"/>
            <a:r>
              <a:rPr lang="en-US" dirty="0">
                <a:latin typeface="Century Gothic" charset="0"/>
              </a:rPr>
              <a:t>Multiple ECCD cycles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</p:txBody>
      </p:sp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5510213" y="6007100"/>
            <a:ext cx="2852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FFFF"/>
                </a:solidFill>
              </a:rPr>
              <a:t>Steerable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7463" y="6467475"/>
            <a:ext cx="2684462" cy="33972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</a:t>
            </a:r>
            <a:r>
              <a:rPr lang="en-US" sz="1400" dirty="0" err="1">
                <a:solidFill>
                  <a:srgbClr val="000000"/>
                </a:solidFill>
                <a:cs typeface="Century Gothic"/>
              </a:rPr>
              <a:t>Kolemen</a:t>
            </a:r>
            <a:r>
              <a:rPr lang="en-US" sz="1400" dirty="0">
                <a:solidFill>
                  <a:srgbClr val="000000"/>
                </a:solidFill>
                <a:cs typeface="Century Gothic"/>
              </a:rPr>
              <a:t> IAEA 2012]</a:t>
            </a:r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343505" y="5243663"/>
            <a:ext cx="3539067" cy="87254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i="1" u="sng" dirty="0">
                <a:solidFill>
                  <a:srgbClr val="000090"/>
                </a:solidFill>
              </a:rPr>
              <a:t>More physics to </a:t>
            </a:r>
            <a:r>
              <a:rPr lang="en-US" sz="2000" b="1" i="1" u="sng" dirty="0" smtClean="0">
                <a:solidFill>
                  <a:srgbClr val="000090"/>
                </a:solidFill>
              </a:rPr>
              <a:t>do:</a:t>
            </a:r>
            <a:r>
              <a:rPr lang="en-US" sz="2000" b="1" i="1" u="sng" dirty="0">
                <a:solidFill>
                  <a:srgbClr val="000090"/>
                </a:solidFill>
              </a:rPr>
              <a:t/>
            </a:r>
            <a:br>
              <a:rPr lang="en-US" sz="2000" b="1" i="1" u="sng" dirty="0">
                <a:solidFill>
                  <a:srgbClr val="000090"/>
                </a:solidFill>
              </a:rPr>
            </a:br>
            <a:r>
              <a:rPr lang="en-US" sz="1800" i="1" dirty="0">
                <a:solidFill>
                  <a:srgbClr val="000090"/>
                </a:solidFill>
              </a:rPr>
              <a:t>Understand inherent tearing stability &amp; island dynamics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348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380675"/>
            <a:ext cx="48450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71438"/>
            <a:ext cx="8948738" cy="762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DIII-D Program Plan Targets Key Research Needs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on Development Path of Fusion Energy</a:t>
            </a:r>
            <a:endParaRPr lang="en-US" b="0">
              <a:latin typeface="N Helvetica Narrow" charset="0"/>
            </a:endParaRPr>
          </a:p>
        </p:txBody>
      </p:sp>
      <p:pic>
        <p:nvPicPr>
          <p:cNvPr id="7170" name="Picture 3" descr="Overall_Pro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971550"/>
            <a:ext cx="867886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246" y="4030896"/>
            <a:ext cx="8787509" cy="2519621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600"/>
              </a:spcAft>
            </a:pPr>
            <a:r>
              <a:rPr lang="en-US" sz="1800" dirty="0" smtClean="0"/>
              <a:t>Key Challenges:</a:t>
            </a:r>
          </a:p>
          <a:p>
            <a:pPr lvl="1">
              <a:spcBef>
                <a:spcPts val="100"/>
              </a:spcBef>
              <a:spcAft>
                <a:spcPts val="600"/>
              </a:spcAft>
            </a:pPr>
            <a:r>
              <a:rPr lang="en-US" dirty="0" smtClean="0"/>
              <a:t>Mitigate the heat loads, symmetrically, without shortening the current quench so much that large forces are induced</a:t>
            </a:r>
          </a:p>
          <a:p>
            <a:pPr lvl="2">
              <a:spcBef>
                <a:spcPts val="100"/>
              </a:spcBef>
              <a:spcAft>
                <a:spcPts val="600"/>
              </a:spcAft>
            </a:pPr>
            <a:r>
              <a:rPr lang="en-US" i="1" dirty="0" smtClean="0"/>
              <a:t>Asymmetries introduce localized heat loads</a:t>
            </a:r>
          </a:p>
          <a:p>
            <a:pPr lvl="1">
              <a:spcBef>
                <a:spcPts val="100"/>
              </a:spcBef>
              <a:spcAft>
                <a:spcPts val="600"/>
              </a:spcAft>
            </a:pPr>
            <a:r>
              <a:rPr lang="en-US" dirty="0" smtClean="0"/>
              <a:t>Prevent or control and dissipate the avalanching runaway beam</a:t>
            </a:r>
          </a:p>
          <a:p>
            <a:pPr>
              <a:spcBef>
                <a:spcPts val="100"/>
              </a:spcBef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</p:spPr>
        <p:txBody>
          <a:bodyPr/>
          <a:lstStyle/>
          <a:p>
            <a:r>
              <a:rPr lang="en-US" dirty="0" smtClean="0"/>
              <a:t>Disruptions Pose Critical Challenge to the Tokamak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414070" y="1218603"/>
            <a:ext cx="6150705" cy="2812293"/>
            <a:chOff x="206724" y="1022315"/>
            <a:chExt cx="7190500" cy="2812293"/>
          </a:xfrm>
        </p:grpSpPr>
        <p:pic>
          <p:nvPicPr>
            <p:cNvPr id="15" name="Picture 14" descr="REFormation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44" t="2197" r="2913" b="14695"/>
            <a:stretch/>
          </p:blipFill>
          <p:spPr>
            <a:xfrm>
              <a:off x="633793" y="1022315"/>
              <a:ext cx="6342961" cy="2514600"/>
            </a:xfrm>
            <a:prstGeom prst="rect">
              <a:avLst/>
            </a:prstGeom>
          </p:spPr>
        </p:pic>
        <p:cxnSp>
          <p:nvCxnSpPr>
            <p:cNvPr id="16" name="Elbow Connector 15"/>
            <p:cNvCxnSpPr/>
            <p:nvPr/>
          </p:nvCxnSpPr>
          <p:spPr>
            <a:xfrm>
              <a:off x="657685" y="1703340"/>
              <a:ext cx="6230360" cy="1787931"/>
            </a:xfrm>
            <a:prstGeom prst="bentConnector3">
              <a:avLst>
                <a:gd name="adj1" fmla="val 14917"/>
              </a:avLst>
            </a:prstGeom>
            <a:ln w="50800">
              <a:solidFill>
                <a:srgbClr val="008000"/>
              </a:solidFill>
              <a:prstDash val="solid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67455" y="3465276"/>
              <a:ext cx="673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time</a:t>
              </a:r>
              <a:endParaRPr lang="en-US" sz="18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6724" y="1822617"/>
              <a:ext cx="438582" cy="913997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none" rtlCol="0" anchor="b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b="1" dirty="0" smtClean="0"/>
                <a:t>Current</a:t>
              </a:r>
              <a:endParaRPr lang="en-US" sz="1800" b="1" dirty="0">
                <a:solidFill>
                  <a:srgbClr val="177F1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58877" y="1068101"/>
              <a:ext cx="4110994" cy="156966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800" b="1" dirty="0" smtClean="0">
                  <a:solidFill>
                    <a:srgbClr val="177F12"/>
                  </a:solidFill>
                </a:rPr>
                <a:t> Thermal Quench (TQ) – heat loads</a:t>
              </a:r>
            </a:p>
            <a:p>
              <a:pPr marL="227013"/>
              <a:endParaRPr lang="en-US" sz="1600" b="1" dirty="0" smtClean="0">
                <a:solidFill>
                  <a:srgbClr val="2EEDEB"/>
                </a:solidFill>
              </a:endParaRPr>
            </a:p>
            <a:p>
              <a:pPr marL="227013"/>
              <a:r>
                <a:rPr lang="en-US" sz="1800" b="1" dirty="0" smtClean="0">
                  <a:solidFill>
                    <a:srgbClr val="3366FF"/>
                  </a:solidFill>
                </a:rPr>
                <a:t> Current </a:t>
              </a:r>
              <a:r>
                <a:rPr lang="en-US" sz="1800" b="1" dirty="0">
                  <a:solidFill>
                    <a:srgbClr val="3366FF"/>
                  </a:solidFill>
                </a:rPr>
                <a:t>Quench (CQ</a:t>
              </a:r>
              <a:r>
                <a:rPr lang="en-US" sz="1800" b="1" dirty="0" smtClean="0">
                  <a:solidFill>
                    <a:srgbClr val="3366FF"/>
                  </a:solidFill>
                </a:rPr>
                <a:t>) – forces </a:t>
              </a:r>
              <a:endParaRPr lang="en-US" sz="1800" b="1" dirty="0">
                <a:solidFill>
                  <a:srgbClr val="3366FF"/>
                </a:solidFill>
              </a:endParaRPr>
            </a:p>
            <a:p>
              <a:pPr marL="455613"/>
              <a:endParaRPr lang="en-US" sz="1400" b="1" dirty="0" smtClean="0">
                <a:solidFill>
                  <a:srgbClr val="6C69FB"/>
                </a:solidFill>
              </a:endParaRPr>
            </a:p>
            <a:p>
              <a:pPr marL="455613"/>
              <a:r>
                <a:rPr lang="en-US" sz="1800" b="1" dirty="0" smtClean="0">
                  <a:solidFill>
                    <a:srgbClr val="660066"/>
                  </a:solidFill>
                </a:rPr>
                <a:t>Runaway </a:t>
              </a:r>
              <a:r>
                <a:rPr lang="en-US" sz="1800" b="1" dirty="0">
                  <a:solidFill>
                    <a:srgbClr val="660066"/>
                  </a:solidFill>
                </a:rPr>
                <a:t>E</a:t>
              </a:r>
              <a:r>
                <a:rPr lang="en-US" sz="1800" b="1" dirty="0" smtClean="0">
                  <a:solidFill>
                    <a:srgbClr val="660066"/>
                  </a:solidFill>
                </a:rPr>
                <a:t>lectrons  (RE)</a:t>
              </a:r>
              <a:br>
                <a:rPr lang="en-US" sz="1800" b="1" dirty="0" smtClean="0">
                  <a:solidFill>
                    <a:srgbClr val="660066"/>
                  </a:solidFill>
                </a:rPr>
              </a:br>
              <a:r>
                <a:rPr lang="en-US" sz="1800" b="1" dirty="0" smtClean="0">
                  <a:solidFill>
                    <a:srgbClr val="660066"/>
                  </a:solidFill>
                </a:rPr>
                <a:t>		– localized damage</a:t>
              </a:r>
              <a:endParaRPr lang="en-US" sz="1800" b="1" dirty="0">
                <a:solidFill>
                  <a:srgbClr val="660066"/>
                </a:solidFill>
              </a:endParaRPr>
            </a:p>
          </p:txBody>
        </p:sp>
        <p:cxnSp>
          <p:nvCxnSpPr>
            <p:cNvPr id="8" name="Curved Connector 7"/>
            <p:cNvCxnSpPr/>
            <p:nvPr/>
          </p:nvCxnSpPr>
          <p:spPr>
            <a:xfrm rot="10800000" flipV="1">
              <a:off x="1580882" y="1219199"/>
              <a:ext cx="752680" cy="692875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008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 rot="10800000" flipV="1">
              <a:off x="1930401" y="1801039"/>
              <a:ext cx="651935" cy="236649"/>
            </a:xfrm>
            <a:prstGeom prst="curvedConnector3">
              <a:avLst>
                <a:gd name="adj1" fmla="val 32876"/>
              </a:avLst>
            </a:prstGeom>
            <a:ln w="57150" cmpd="sng">
              <a:solidFill>
                <a:srgbClr val="3366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/>
            <p:nvPr/>
          </p:nvCxnSpPr>
          <p:spPr>
            <a:xfrm rot="5400000">
              <a:off x="2224781" y="2352748"/>
              <a:ext cx="657962" cy="614020"/>
            </a:xfrm>
            <a:prstGeom prst="curvedConnector3">
              <a:avLst/>
            </a:prstGeom>
            <a:ln w="57150" cmpd="sng">
              <a:solidFill>
                <a:srgbClr val="660066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2487" y="1102332"/>
              <a:ext cx="11321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Thermal</a:t>
              </a:r>
            </a:p>
            <a:p>
              <a:r>
                <a:rPr lang="en-US" sz="1600" b="1" dirty="0" smtClean="0">
                  <a:solidFill>
                    <a:srgbClr val="0000FF"/>
                  </a:solidFill>
                </a:rPr>
                <a:t>current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02522" y="2885537"/>
              <a:ext cx="2211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800080"/>
                  </a:solidFill>
                </a:rPr>
                <a:t>Runaway Current</a:t>
              </a:r>
              <a:endParaRPr lang="en-US" sz="1600" b="1" dirty="0">
                <a:solidFill>
                  <a:srgbClr val="80008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58642" y="1056237"/>
              <a:ext cx="438582" cy="2446756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none" rtlCol="0" anchor="b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b="1" dirty="0" smtClean="0">
                  <a:solidFill>
                    <a:srgbClr val="177F12"/>
                  </a:solidFill>
                </a:rPr>
                <a:t>Electron temperature</a:t>
              </a:r>
              <a:endParaRPr lang="en-US" sz="1800" b="1" dirty="0">
                <a:solidFill>
                  <a:srgbClr val="177F1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35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323" y="1043616"/>
            <a:ext cx="8229600" cy="4754563"/>
          </a:xfrm>
        </p:spPr>
        <p:txBody>
          <a:bodyPr/>
          <a:lstStyle/>
          <a:p>
            <a:r>
              <a:rPr lang="en-US" dirty="0" smtClean="0"/>
              <a:t>Compare / combine 2 locations</a:t>
            </a:r>
            <a:br>
              <a:rPr lang="en-US" dirty="0" smtClean="0"/>
            </a:br>
            <a:r>
              <a:rPr lang="en-US" dirty="0" smtClean="0"/>
              <a:t>of Massive Gas Injection (MGI)</a:t>
            </a:r>
          </a:p>
          <a:p>
            <a:pPr lvl="1"/>
            <a:r>
              <a:rPr lang="en-US" dirty="0" smtClean="0"/>
              <a:t>Asymmetry is modest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not vary with</a:t>
            </a:r>
            <a:br>
              <a:rPr lang="en-US" dirty="0" smtClean="0"/>
            </a:br>
            <a:r>
              <a:rPr lang="en-US" dirty="0" smtClean="0"/>
              <a:t>injector mix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</p:spPr>
        <p:txBody>
          <a:bodyPr/>
          <a:lstStyle/>
          <a:p>
            <a:r>
              <a:rPr lang="en-US" dirty="0" smtClean="0"/>
              <a:t>Heat Loads in Thermal Quench Phase Found to be Nearly Symmetric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815376" y="3235722"/>
            <a:ext cx="3086411" cy="2229972"/>
            <a:chOff x="5732806" y="4028495"/>
            <a:chExt cx="3694247" cy="2657465"/>
          </a:xfrm>
        </p:grpSpPr>
        <p:sp>
          <p:nvSpPr>
            <p:cNvPr id="20" name="Rounded Rectangle 19"/>
            <p:cNvSpPr/>
            <p:nvPr/>
          </p:nvSpPr>
          <p:spPr>
            <a:xfrm>
              <a:off x="5732806" y="4100441"/>
              <a:ext cx="3234674" cy="2585519"/>
            </a:xfrm>
            <a:prstGeom prst="roundRect">
              <a:avLst>
                <a:gd name="adj" fmla="val 7506"/>
              </a:avLst>
            </a:prstGeom>
            <a:solidFill>
              <a:srgbClr val="FFFF00">
                <a:alpha val="25000"/>
              </a:srgb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8751" y="4196343"/>
              <a:ext cx="1678302" cy="62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635"/>
                  </a:solidFill>
                </a:rPr>
                <a:t>IR </a:t>
              </a:r>
            </a:p>
            <a:p>
              <a:pPr algn="ctr"/>
              <a:r>
                <a:rPr lang="en-US" sz="1400" b="1" dirty="0" smtClean="0">
                  <a:solidFill>
                    <a:srgbClr val="007635"/>
                  </a:solidFill>
                </a:rPr>
                <a:t>periscope</a:t>
              </a:r>
              <a:endParaRPr lang="en-US" sz="1400" b="1" dirty="0">
                <a:solidFill>
                  <a:srgbClr val="007635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6885618" y="4861620"/>
              <a:ext cx="1314905" cy="1682424"/>
            </a:xfrm>
            <a:custGeom>
              <a:avLst/>
              <a:gdLst>
                <a:gd name="connsiteX0" fmla="*/ 1121133 w 1280160"/>
                <a:gd name="connsiteY0" fmla="*/ 0 h 1637969"/>
                <a:gd name="connsiteX1" fmla="*/ 1121133 w 1280160"/>
                <a:gd name="connsiteY1" fmla="*/ 0 h 1637969"/>
                <a:gd name="connsiteX2" fmla="*/ 1280160 w 1280160"/>
                <a:gd name="connsiteY2" fmla="*/ 588397 h 1637969"/>
                <a:gd name="connsiteX3" fmla="*/ 1224500 w 1280160"/>
                <a:gd name="connsiteY3" fmla="*/ 890547 h 1637969"/>
                <a:gd name="connsiteX4" fmla="*/ 1057523 w 1280160"/>
                <a:gd name="connsiteY4" fmla="*/ 1208599 h 1637969"/>
                <a:gd name="connsiteX5" fmla="*/ 818984 w 1280160"/>
                <a:gd name="connsiteY5" fmla="*/ 1439187 h 1637969"/>
                <a:gd name="connsiteX6" fmla="*/ 540688 w 1280160"/>
                <a:gd name="connsiteY6" fmla="*/ 1582310 h 1637969"/>
                <a:gd name="connsiteX7" fmla="*/ 246490 w 1280160"/>
                <a:gd name="connsiteY7" fmla="*/ 1637969 h 1637969"/>
                <a:gd name="connsiteX8" fmla="*/ 0 w 1280160"/>
                <a:gd name="connsiteY8" fmla="*/ 1630018 h 1637969"/>
                <a:gd name="connsiteX9" fmla="*/ 588396 w 1280160"/>
                <a:gd name="connsiteY9" fmla="*/ 811033 h 1637969"/>
                <a:gd name="connsiteX10" fmla="*/ 652006 w 1280160"/>
                <a:gd name="connsiteY10" fmla="*/ 636105 h 1637969"/>
                <a:gd name="connsiteX11" fmla="*/ 644055 w 1280160"/>
                <a:gd name="connsiteY11" fmla="*/ 453225 h 1637969"/>
                <a:gd name="connsiteX12" fmla="*/ 1160890 w 1280160"/>
                <a:gd name="connsiteY12" fmla="*/ 119270 h 1637969"/>
                <a:gd name="connsiteX0" fmla="*/ 1121133 w 1280160"/>
                <a:gd name="connsiteY0" fmla="*/ 15902 h 1653871"/>
                <a:gd name="connsiteX1" fmla="*/ 1121133 w 1280160"/>
                <a:gd name="connsiteY1" fmla="*/ 15902 h 1653871"/>
                <a:gd name="connsiteX2" fmla="*/ 1280160 w 1280160"/>
                <a:gd name="connsiteY2" fmla="*/ 604299 h 1653871"/>
                <a:gd name="connsiteX3" fmla="*/ 1224500 w 1280160"/>
                <a:gd name="connsiteY3" fmla="*/ 906449 h 1653871"/>
                <a:gd name="connsiteX4" fmla="*/ 1057523 w 1280160"/>
                <a:gd name="connsiteY4" fmla="*/ 1224501 h 1653871"/>
                <a:gd name="connsiteX5" fmla="*/ 818984 w 1280160"/>
                <a:gd name="connsiteY5" fmla="*/ 1455089 h 1653871"/>
                <a:gd name="connsiteX6" fmla="*/ 540688 w 1280160"/>
                <a:gd name="connsiteY6" fmla="*/ 1598212 h 1653871"/>
                <a:gd name="connsiteX7" fmla="*/ 246490 w 1280160"/>
                <a:gd name="connsiteY7" fmla="*/ 1653871 h 1653871"/>
                <a:gd name="connsiteX8" fmla="*/ 0 w 1280160"/>
                <a:gd name="connsiteY8" fmla="*/ 1645920 h 1653871"/>
                <a:gd name="connsiteX9" fmla="*/ 588396 w 1280160"/>
                <a:gd name="connsiteY9" fmla="*/ 826935 h 1653871"/>
                <a:gd name="connsiteX10" fmla="*/ 652006 w 1280160"/>
                <a:gd name="connsiteY10" fmla="*/ 652007 h 1653871"/>
                <a:gd name="connsiteX11" fmla="*/ 644055 w 1280160"/>
                <a:gd name="connsiteY11" fmla="*/ 469127 h 1653871"/>
                <a:gd name="connsiteX12" fmla="*/ 1113182 w 1280160"/>
                <a:gd name="connsiteY12" fmla="*/ 0 h 1653871"/>
                <a:gd name="connsiteX0" fmla="*/ 1121133 w 1280160"/>
                <a:gd name="connsiteY0" fmla="*/ 23854 h 1661823"/>
                <a:gd name="connsiteX1" fmla="*/ 1129084 w 1280160"/>
                <a:gd name="connsiteY1" fmla="*/ 0 h 1661823"/>
                <a:gd name="connsiteX2" fmla="*/ 1280160 w 1280160"/>
                <a:gd name="connsiteY2" fmla="*/ 612251 h 1661823"/>
                <a:gd name="connsiteX3" fmla="*/ 1224500 w 1280160"/>
                <a:gd name="connsiteY3" fmla="*/ 914401 h 1661823"/>
                <a:gd name="connsiteX4" fmla="*/ 1057523 w 1280160"/>
                <a:gd name="connsiteY4" fmla="*/ 1232453 h 1661823"/>
                <a:gd name="connsiteX5" fmla="*/ 818984 w 1280160"/>
                <a:gd name="connsiteY5" fmla="*/ 1463041 h 1661823"/>
                <a:gd name="connsiteX6" fmla="*/ 540688 w 1280160"/>
                <a:gd name="connsiteY6" fmla="*/ 1606164 h 1661823"/>
                <a:gd name="connsiteX7" fmla="*/ 246490 w 1280160"/>
                <a:gd name="connsiteY7" fmla="*/ 1661823 h 1661823"/>
                <a:gd name="connsiteX8" fmla="*/ 0 w 1280160"/>
                <a:gd name="connsiteY8" fmla="*/ 1653872 h 1661823"/>
                <a:gd name="connsiteX9" fmla="*/ 588396 w 1280160"/>
                <a:gd name="connsiteY9" fmla="*/ 834887 h 1661823"/>
                <a:gd name="connsiteX10" fmla="*/ 652006 w 1280160"/>
                <a:gd name="connsiteY10" fmla="*/ 659959 h 1661823"/>
                <a:gd name="connsiteX11" fmla="*/ 644055 w 1280160"/>
                <a:gd name="connsiteY11" fmla="*/ 477079 h 1661823"/>
                <a:gd name="connsiteX12" fmla="*/ 1113182 w 1280160"/>
                <a:gd name="connsiteY12" fmla="*/ 7952 h 1661823"/>
                <a:gd name="connsiteX0" fmla="*/ 1121133 w 1280160"/>
                <a:gd name="connsiteY0" fmla="*/ 135171 h 1773140"/>
                <a:gd name="connsiteX1" fmla="*/ 1129084 w 1280160"/>
                <a:gd name="connsiteY1" fmla="*/ 111317 h 1773140"/>
                <a:gd name="connsiteX2" fmla="*/ 1280160 w 1280160"/>
                <a:gd name="connsiteY2" fmla="*/ 723568 h 1773140"/>
                <a:gd name="connsiteX3" fmla="*/ 1224500 w 1280160"/>
                <a:gd name="connsiteY3" fmla="*/ 1025718 h 1773140"/>
                <a:gd name="connsiteX4" fmla="*/ 1057523 w 1280160"/>
                <a:gd name="connsiteY4" fmla="*/ 1343770 h 1773140"/>
                <a:gd name="connsiteX5" fmla="*/ 818984 w 1280160"/>
                <a:gd name="connsiteY5" fmla="*/ 1574358 h 1773140"/>
                <a:gd name="connsiteX6" fmla="*/ 540688 w 1280160"/>
                <a:gd name="connsiteY6" fmla="*/ 1717481 h 1773140"/>
                <a:gd name="connsiteX7" fmla="*/ 246490 w 1280160"/>
                <a:gd name="connsiteY7" fmla="*/ 1773140 h 1773140"/>
                <a:gd name="connsiteX8" fmla="*/ 0 w 1280160"/>
                <a:gd name="connsiteY8" fmla="*/ 1765189 h 1773140"/>
                <a:gd name="connsiteX9" fmla="*/ 588396 w 1280160"/>
                <a:gd name="connsiteY9" fmla="*/ 946204 h 1773140"/>
                <a:gd name="connsiteX10" fmla="*/ 652006 w 1280160"/>
                <a:gd name="connsiteY10" fmla="*/ 771276 h 1773140"/>
                <a:gd name="connsiteX11" fmla="*/ 644055 w 1280160"/>
                <a:gd name="connsiteY11" fmla="*/ 588396 h 1773140"/>
                <a:gd name="connsiteX12" fmla="*/ 930302 w 1280160"/>
                <a:gd name="connsiteY12" fmla="*/ 0 h 1773140"/>
                <a:gd name="connsiteX0" fmla="*/ 1121133 w 1478941"/>
                <a:gd name="connsiteY0" fmla="*/ 143124 h 1781093"/>
                <a:gd name="connsiteX1" fmla="*/ 1478941 w 1478941"/>
                <a:gd name="connsiteY1" fmla="*/ 0 h 1781093"/>
                <a:gd name="connsiteX2" fmla="*/ 1280160 w 1478941"/>
                <a:gd name="connsiteY2" fmla="*/ 731521 h 1781093"/>
                <a:gd name="connsiteX3" fmla="*/ 1224500 w 1478941"/>
                <a:gd name="connsiteY3" fmla="*/ 1033671 h 1781093"/>
                <a:gd name="connsiteX4" fmla="*/ 1057523 w 1478941"/>
                <a:gd name="connsiteY4" fmla="*/ 1351723 h 1781093"/>
                <a:gd name="connsiteX5" fmla="*/ 818984 w 1478941"/>
                <a:gd name="connsiteY5" fmla="*/ 1582311 h 1781093"/>
                <a:gd name="connsiteX6" fmla="*/ 540688 w 1478941"/>
                <a:gd name="connsiteY6" fmla="*/ 1725434 h 1781093"/>
                <a:gd name="connsiteX7" fmla="*/ 246490 w 1478941"/>
                <a:gd name="connsiteY7" fmla="*/ 1781093 h 1781093"/>
                <a:gd name="connsiteX8" fmla="*/ 0 w 1478941"/>
                <a:gd name="connsiteY8" fmla="*/ 1773142 h 1781093"/>
                <a:gd name="connsiteX9" fmla="*/ 588396 w 1478941"/>
                <a:gd name="connsiteY9" fmla="*/ 954157 h 1781093"/>
                <a:gd name="connsiteX10" fmla="*/ 652006 w 1478941"/>
                <a:gd name="connsiteY10" fmla="*/ 779229 h 1781093"/>
                <a:gd name="connsiteX11" fmla="*/ 644055 w 1478941"/>
                <a:gd name="connsiteY11" fmla="*/ 596349 h 1781093"/>
                <a:gd name="connsiteX12" fmla="*/ 930302 w 1478941"/>
                <a:gd name="connsiteY12" fmla="*/ 7953 h 1781093"/>
                <a:gd name="connsiteX0" fmla="*/ 1121133 w 1280160"/>
                <a:gd name="connsiteY0" fmla="*/ 135171 h 1773140"/>
                <a:gd name="connsiteX1" fmla="*/ 1280160 w 1280160"/>
                <a:gd name="connsiteY1" fmla="*/ 723568 h 1773140"/>
                <a:gd name="connsiteX2" fmla="*/ 1224500 w 1280160"/>
                <a:gd name="connsiteY2" fmla="*/ 1025718 h 1773140"/>
                <a:gd name="connsiteX3" fmla="*/ 1057523 w 1280160"/>
                <a:gd name="connsiteY3" fmla="*/ 1343770 h 1773140"/>
                <a:gd name="connsiteX4" fmla="*/ 818984 w 1280160"/>
                <a:gd name="connsiteY4" fmla="*/ 1574358 h 1773140"/>
                <a:gd name="connsiteX5" fmla="*/ 540688 w 1280160"/>
                <a:gd name="connsiteY5" fmla="*/ 1717481 h 1773140"/>
                <a:gd name="connsiteX6" fmla="*/ 246490 w 1280160"/>
                <a:gd name="connsiteY6" fmla="*/ 1773140 h 1773140"/>
                <a:gd name="connsiteX7" fmla="*/ 0 w 1280160"/>
                <a:gd name="connsiteY7" fmla="*/ 1765189 h 1773140"/>
                <a:gd name="connsiteX8" fmla="*/ 588396 w 1280160"/>
                <a:gd name="connsiteY8" fmla="*/ 946204 h 1773140"/>
                <a:gd name="connsiteX9" fmla="*/ 652006 w 1280160"/>
                <a:gd name="connsiteY9" fmla="*/ 771276 h 1773140"/>
                <a:gd name="connsiteX10" fmla="*/ 644055 w 1280160"/>
                <a:gd name="connsiteY10" fmla="*/ 588396 h 1773140"/>
                <a:gd name="connsiteX11" fmla="*/ 930302 w 1280160"/>
                <a:gd name="connsiteY11" fmla="*/ 0 h 1773140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1129085 w 1280160"/>
                <a:gd name="connsiteY11" fmla="*/ 7952 h 1637969"/>
                <a:gd name="connsiteX0" fmla="*/ 1121133 w 1280160"/>
                <a:gd name="connsiteY0" fmla="*/ 31805 h 1669774"/>
                <a:gd name="connsiteX1" fmla="*/ 1280160 w 1280160"/>
                <a:gd name="connsiteY1" fmla="*/ 620202 h 1669774"/>
                <a:gd name="connsiteX2" fmla="*/ 1224500 w 1280160"/>
                <a:gd name="connsiteY2" fmla="*/ 922352 h 1669774"/>
                <a:gd name="connsiteX3" fmla="*/ 1057523 w 1280160"/>
                <a:gd name="connsiteY3" fmla="*/ 1240404 h 1669774"/>
                <a:gd name="connsiteX4" fmla="*/ 818984 w 1280160"/>
                <a:gd name="connsiteY4" fmla="*/ 1470992 h 1669774"/>
                <a:gd name="connsiteX5" fmla="*/ 540688 w 1280160"/>
                <a:gd name="connsiteY5" fmla="*/ 1614115 h 1669774"/>
                <a:gd name="connsiteX6" fmla="*/ 246490 w 1280160"/>
                <a:gd name="connsiteY6" fmla="*/ 1669774 h 1669774"/>
                <a:gd name="connsiteX7" fmla="*/ 0 w 1280160"/>
                <a:gd name="connsiteY7" fmla="*/ 1661823 h 1669774"/>
                <a:gd name="connsiteX8" fmla="*/ 588396 w 1280160"/>
                <a:gd name="connsiteY8" fmla="*/ 842838 h 1669774"/>
                <a:gd name="connsiteX9" fmla="*/ 652006 w 1280160"/>
                <a:gd name="connsiteY9" fmla="*/ 667910 h 1669774"/>
                <a:gd name="connsiteX10" fmla="*/ 644055 w 1280160"/>
                <a:gd name="connsiteY10" fmla="*/ 485030 h 1669774"/>
                <a:gd name="connsiteX11" fmla="*/ 1009816 w 1280160"/>
                <a:gd name="connsiteY11" fmla="*/ 0 h 1669774"/>
                <a:gd name="connsiteX0" fmla="*/ 1121133 w 1280160"/>
                <a:gd name="connsiteY0" fmla="*/ 31805 h 1669774"/>
                <a:gd name="connsiteX1" fmla="*/ 1280160 w 1280160"/>
                <a:gd name="connsiteY1" fmla="*/ 620202 h 1669774"/>
                <a:gd name="connsiteX2" fmla="*/ 1224500 w 1280160"/>
                <a:gd name="connsiteY2" fmla="*/ 922352 h 1669774"/>
                <a:gd name="connsiteX3" fmla="*/ 1057523 w 1280160"/>
                <a:gd name="connsiteY3" fmla="*/ 1240404 h 1669774"/>
                <a:gd name="connsiteX4" fmla="*/ 818984 w 1280160"/>
                <a:gd name="connsiteY4" fmla="*/ 1470992 h 1669774"/>
                <a:gd name="connsiteX5" fmla="*/ 540688 w 1280160"/>
                <a:gd name="connsiteY5" fmla="*/ 1614115 h 1669774"/>
                <a:gd name="connsiteX6" fmla="*/ 246490 w 1280160"/>
                <a:gd name="connsiteY6" fmla="*/ 1669774 h 1669774"/>
                <a:gd name="connsiteX7" fmla="*/ 0 w 1280160"/>
                <a:gd name="connsiteY7" fmla="*/ 1661823 h 1669774"/>
                <a:gd name="connsiteX8" fmla="*/ 588396 w 1280160"/>
                <a:gd name="connsiteY8" fmla="*/ 842838 h 1669774"/>
                <a:gd name="connsiteX9" fmla="*/ 652006 w 1280160"/>
                <a:gd name="connsiteY9" fmla="*/ 667910 h 1669774"/>
                <a:gd name="connsiteX10" fmla="*/ 644055 w 1280160"/>
                <a:gd name="connsiteY10" fmla="*/ 485030 h 1669774"/>
                <a:gd name="connsiteX11" fmla="*/ 1009816 w 1280160"/>
                <a:gd name="connsiteY11" fmla="*/ 0 h 1669774"/>
                <a:gd name="connsiteX12" fmla="*/ 1121133 w 1280160"/>
                <a:gd name="connsiteY12" fmla="*/ 31805 h 1669774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970060 w 1280160"/>
                <a:gd name="connsiteY11" fmla="*/ 7952 h 1637969"/>
                <a:gd name="connsiteX12" fmla="*/ 1121133 w 1280160"/>
                <a:gd name="connsiteY12" fmla="*/ 0 h 1637969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1121133 w 1280160"/>
                <a:gd name="connsiteY11" fmla="*/ 0 h 163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0160" h="1637969">
                  <a:moveTo>
                    <a:pt x="1121133" y="0"/>
                  </a:moveTo>
                  <a:lnTo>
                    <a:pt x="1280160" y="588397"/>
                  </a:lnTo>
                  <a:lnTo>
                    <a:pt x="1224500" y="890547"/>
                  </a:lnTo>
                  <a:lnTo>
                    <a:pt x="1057523" y="1208599"/>
                  </a:lnTo>
                  <a:lnTo>
                    <a:pt x="818984" y="1439187"/>
                  </a:lnTo>
                  <a:lnTo>
                    <a:pt x="540688" y="1582310"/>
                  </a:lnTo>
                  <a:lnTo>
                    <a:pt x="246490" y="1637969"/>
                  </a:lnTo>
                  <a:lnTo>
                    <a:pt x="0" y="1630018"/>
                  </a:lnTo>
                  <a:lnTo>
                    <a:pt x="588396" y="811033"/>
                  </a:lnTo>
                  <a:lnTo>
                    <a:pt x="652006" y="636105"/>
                  </a:lnTo>
                  <a:lnTo>
                    <a:pt x="644055" y="453225"/>
                  </a:lnTo>
                  <a:lnTo>
                    <a:pt x="1121133" y="0"/>
                  </a:lnTo>
                  <a:close/>
                </a:path>
              </a:pathLst>
            </a:custGeom>
            <a:solidFill>
              <a:srgbClr val="007635">
                <a:alpha val="28000"/>
              </a:srgbClr>
            </a:solidFill>
            <a:ln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975887" y="4329694"/>
              <a:ext cx="2216554" cy="221655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14555" y="4968361"/>
              <a:ext cx="939218" cy="93921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11327" y="4028495"/>
              <a:ext cx="996122" cy="40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MGI1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6" name="Straight Connector 25"/>
            <p:cNvCxnSpPr>
              <a:stCxn id="24" idx="5"/>
              <a:endCxn id="24" idx="5"/>
            </p:cNvCxnSpPr>
            <p:nvPr/>
          </p:nvCxnSpPr>
          <p:spPr>
            <a:xfrm>
              <a:off x="7416227" y="5770033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829373" y="6135403"/>
              <a:ext cx="1138107" cy="40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MGI2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8100000">
              <a:off x="7729606" y="5829575"/>
              <a:ext cx="0" cy="46960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958828" y="4762988"/>
              <a:ext cx="217277" cy="21727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900000">
              <a:off x="7321393" y="4373384"/>
              <a:ext cx="0" cy="469608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4480049" y="806972"/>
            <a:ext cx="4716323" cy="3735576"/>
            <a:chOff x="32824" y="845968"/>
            <a:chExt cx="4716323" cy="373557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716683" y="2564309"/>
              <a:ext cx="3980092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907115" y="1041952"/>
              <a:ext cx="190508" cy="30197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r>
                <a:rPr lang="en-US" sz="1400" b="1" dirty="0" smtClean="0">
                  <a:solidFill>
                    <a:srgbClr val="000000"/>
                  </a:solidFill>
                </a:rPr>
                <a:t>MGI2 Only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71874" y="1041952"/>
              <a:ext cx="190508" cy="30197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/>
              <a:r>
                <a:rPr lang="en-US" sz="1400" b="1" dirty="0" smtClean="0">
                  <a:solidFill>
                    <a:srgbClr val="000000"/>
                  </a:solidFill>
                </a:rPr>
                <a:t>MGI1 Only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pic>
          <p:nvPicPr>
            <p:cNvPr id="36" name="Picture 35" descr="RadAsymDt_Chuc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1" b="4612"/>
            <a:stretch/>
          </p:blipFill>
          <p:spPr>
            <a:xfrm>
              <a:off x="469917" y="845968"/>
              <a:ext cx="4226858" cy="353357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16200000">
              <a:off x="-1238378" y="2377267"/>
              <a:ext cx="29425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2000" b="1" dirty="0"/>
                <a:t>W</a:t>
              </a:r>
              <a:r>
                <a:rPr lang="en-US" sz="2000" b="1" baseline="-25000" dirty="0" smtClean="0"/>
                <a:t>rad </a:t>
              </a:r>
              <a:r>
                <a:rPr lang="en-US" sz="2000" b="1" dirty="0" smtClean="0"/>
                <a:t>/ </a:t>
              </a:r>
              <a:r>
                <a:rPr lang="en-US" sz="2000" b="1" dirty="0" smtClean="0"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2000" b="1" dirty="0" smtClean="0"/>
                <a:t>W</a:t>
              </a:r>
              <a:r>
                <a:rPr lang="en-US" sz="2000" b="1" baseline="-25000" dirty="0" smtClean="0"/>
                <a:t>rad</a:t>
              </a:r>
              <a:endParaRPr lang="en-US" sz="2000" b="1" baseline="-25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9055" y="4212212"/>
              <a:ext cx="3980092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Lucida Grande"/>
                  <a:ea typeface="Lucida Grande"/>
                  <a:cs typeface="Lucida Grande"/>
                </a:rPr>
                <a:t>Δ</a:t>
              </a:r>
              <a:r>
                <a:rPr lang="en-US" sz="1800" b="1" dirty="0" smtClean="0"/>
                <a:t>t between MGI triggers (ms)</a:t>
              </a:r>
              <a:endParaRPr lang="en-US" sz="1800" b="1" dirty="0"/>
            </a:p>
          </p:txBody>
        </p:sp>
      </p:grpSp>
      <p:sp>
        <p:nvSpPr>
          <p:cNvPr id="40" name="TextBox 61"/>
          <p:cNvSpPr txBox="1">
            <a:spLocks noChangeArrowheads="1"/>
          </p:cNvSpPr>
          <p:nvPr/>
        </p:nvSpPr>
        <p:spPr bwMode="auto">
          <a:xfrm>
            <a:off x="7644516" y="3741769"/>
            <a:ext cx="929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entury Gothic" charset="0"/>
                <a:cs typeface="Century Gothic" charset="0"/>
              </a:rPr>
              <a:t>2:1 </a:t>
            </a:r>
            <a:r>
              <a:rPr lang="en-US" sz="1400" dirty="0">
                <a:latin typeface="Century Gothic" charset="0"/>
                <a:cs typeface="Century Gothic" charset="0"/>
              </a:rPr>
              <a:t>Ratio</a:t>
            </a:r>
          </a:p>
        </p:txBody>
      </p:sp>
      <p:sp>
        <p:nvSpPr>
          <p:cNvPr id="41" name="TextBox 61"/>
          <p:cNvSpPr txBox="1">
            <a:spLocks noChangeArrowheads="1"/>
          </p:cNvSpPr>
          <p:nvPr/>
        </p:nvSpPr>
        <p:spPr bwMode="auto">
          <a:xfrm>
            <a:off x="7606758" y="989862"/>
            <a:ext cx="929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entury Gothic" charset="0"/>
                <a:cs typeface="Century Gothic" charset="0"/>
              </a:rPr>
              <a:t>2:1 </a:t>
            </a:r>
            <a:r>
              <a:rPr lang="en-US" sz="1400" dirty="0">
                <a:latin typeface="Century Gothic" charset="0"/>
                <a:cs typeface="Century Gothic" charset="0"/>
              </a:rPr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1196428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323" y="1043616"/>
            <a:ext cx="8229600" cy="4754563"/>
          </a:xfrm>
        </p:spPr>
        <p:txBody>
          <a:bodyPr/>
          <a:lstStyle/>
          <a:p>
            <a:r>
              <a:rPr lang="en-US" dirty="0"/>
              <a:t>Compare / combine 2 </a:t>
            </a:r>
            <a:r>
              <a:rPr lang="en-US" dirty="0" smtClean="0"/>
              <a:t>locations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of Massive </a:t>
            </a:r>
            <a:r>
              <a:rPr lang="en-US" dirty="0"/>
              <a:t>Gas Injection (MGI)</a:t>
            </a:r>
          </a:p>
          <a:p>
            <a:pPr lvl="1"/>
            <a:r>
              <a:rPr lang="en-US" dirty="0" smtClean="0"/>
              <a:t>Asymmetry is modest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</a:t>
            </a:r>
            <a:r>
              <a:rPr lang="en-US" dirty="0" smtClean="0"/>
              <a:t>oes not vary with injector mix</a:t>
            </a:r>
            <a:endParaRPr lang="en-US" dirty="0"/>
          </a:p>
          <a:p>
            <a:r>
              <a:rPr lang="en-US" dirty="0" smtClean="0"/>
              <a:t>&amp; no preferential heating at MGI port</a:t>
            </a:r>
          </a:p>
          <a:p>
            <a:pPr lvl="1"/>
            <a:r>
              <a:rPr lang="en-US" dirty="0" smtClean="0"/>
              <a:t>Same trend as region far away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199" y="217256"/>
            <a:ext cx="8229601" cy="492991"/>
          </a:xfrm>
        </p:spPr>
        <p:txBody>
          <a:bodyPr/>
          <a:lstStyle/>
          <a:p>
            <a:r>
              <a:rPr lang="en-US" dirty="0" smtClean="0"/>
              <a:t>Heat Loads in Thermal Quench Phase Found to be Nearly Symmetric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53197" y="1043128"/>
            <a:ext cx="2322018" cy="2251894"/>
            <a:chOff x="6286384" y="1191659"/>
            <a:chExt cx="2538800" cy="2382197"/>
          </a:xfrm>
        </p:grpSpPr>
        <p:sp>
          <p:nvSpPr>
            <p:cNvPr id="33" name="Oval 32"/>
            <p:cNvSpPr/>
            <p:nvPr/>
          </p:nvSpPr>
          <p:spPr>
            <a:xfrm>
              <a:off x="6286384" y="1191659"/>
              <a:ext cx="2157984" cy="215798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908176" y="1813451"/>
              <a:ext cx="914400" cy="9144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44146" y="3215712"/>
              <a:ext cx="781038" cy="358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MGI2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8100000">
              <a:off x="8155408" y="2901307"/>
              <a:ext cx="0" cy="457200"/>
            </a:xfrm>
            <a:prstGeom prst="straightConnector1">
              <a:avLst/>
            </a:prstGeom>
            <a:ln w="31750">
              <a:solidFill>
                <a:srgbClr val="0080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4" idx="5"/>
              <a:endCxn id="34" idx="5"/>
            </p:cNvCxnSpPr>
            <p:nvPr/>
          </p:nvCxnSpPr>
          <p:spPr>
            <a:xfrm>
              <a:off x="7688665" y="2593940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55880" y="2438859"/>
            <a:ext cx="697479" cy="507485"/>
            <a:chOff x="2606345" y="2147027"/>
            <a:chExt cx="762595" cy="536850"/>
          </a:xfrm>
        </p:grpSpPr>
        <p:sp>
          <p:nvSpPr>
            <p:cNvPr id="39" name="Cloud 38"/>
            <p:cNvSpPr/>
            <p:nvPr/>
          </p:nvSpPr>
          <p:spPr>
            <a:xfrm rot="19437015">
              <a:off x="2606345" y="2147027"/>
              <a:ext cx="661118" cy="30239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2802994" y="2514600"/>
              <a:ext cx="0" cy="1692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2936905" y="2438400"/>
              <a:ext cx="111095" cy="1606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124200" y="2286000"/>
              <a:ext cx="152400" cy="148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3200400" y="2209800"/>
              <a:ext cx="1685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909756" y="2582371"/>
            <a:ext cx="697479" cy="507485"/>
            <a:chOff x="6271449" y="2504495"/>
            <a:chExt cx="762595" cy="536850"/>
          </a:xfrm>
        </p:grpSpPr>
        <p:sp>
          <p:nvSpPr>
            <p:cNvPr id="45" name="Cloud 44"/>
            <p:cNvSpPr/>
            <p:nvPr/>
          </p:nvSpPr>
          <p:spPr>
            <a:xfrm rot="19437015">
              <a:off x="6271449" y="2504495"/>
              <a:ext cx="661118" cy="30239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6468098" y="2872068"/>
              <a:ext cx="0" cy="1692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602009" y="2795868"/>
              <a:ext cx="111095" cy="1606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6789304" y="2643468"/>
              <a:ext cx="152400" cy="148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865504" y="2567268"/>
              <a:ext cx="16854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56" y="1043128"/>
            <a:ext cx="1441844" cy="244483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440993" y="2961445"/>
            <a:ext cx="71434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MGI2</a:t>
            </a:r>
            <a:endParaRPr lang="en-US" sz="1600" b="1" dirty="0">
              <a:solidFill>
                <a:srgbClr val="008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8296190" y="2863617"/>
            <a:ext cx="242556" cy="198243"/>
          </a:xfrm>
          <a:prstGeom prst="straightConnector1">
            <a:avLst/>
          </a:prstGeom>
          <a:ln w="31750">
            <a:solidFill>
              <a:srgbClr val="008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221442" y="3348968"/>
            <a:ext cx="8978572" cy="2944368"/>
            <a:chOff x="221442" y="3296592"/>
            <a:chExt cx="8978572" cy="3660667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499" y="3359524"/>
              <a:ext cx="3923515" cy="359773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069749" y="3469643"/>
              <a:ext cx="1833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Region 1</a:t>
              </a: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4685697" y="4440151"/>
              <a:ext cx="704110" cy="933705"/>
            </a:xfrm>
            <a:prstGeom prst="rightArrow">
              <a:avLst/>
            </a:prstGeom>
            <a:solidFill>
              <a:srgbClr val="EA52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21442" y="3296592"/>
              <a:ext cx="4277321" cy="3538728"/>
              <a:chOff x="5271779" y="1026033"/>
              <a:chExt cx="3413311" cy="282391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03" r="12091"/>
              <a:stretch/>
            </p:blipFill>
            <p:spPr>
              <a:xfrm>
                <a:off x="5271779" y="1026033"/>
                <a:ext cx="3413311" cy="2823912"/>
              </a:xfrm>
              <a:prstGeom prst="rect">
                <a:avLst/>
              </a:prstGeom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6743060" y="3155052"/>
                <a:ext cx="257834" cy="198783"/>
              </a:xfrm>
              <a:prstGeom prst="rect">
                <a:avLst/>
              </a:prstGeom>
              <a:noFill/>
              <a:ln w="76200" cmpd="sng">
                <a:solidFill>
                  <a:srgbClr val="00763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ln w="57150" cmpd="sng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436125" y="2784685"/>
                <a:ext cx="717242" cy="366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7635"/>
                    </a:solidFill>
                  </a:rPr>
                  <a:t>MGI2</a:t>
                </a:r>
                <a:endParaRPr lang="en-US" sz="1800" b="1" dirty="0">
                  <a:solidFill>
                    <a:srgbClr val="007635"/>
                  </a:solidFill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2561006" y="4847199"/>
              <a:ext cx="1350338" cy="49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Region 1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112278" y="5316901"/>
              <a:ext cx="459708" cy="251149"/>
            </a:xfrm>
            <a:prstGeom prst="rect">
              <a:avLst/>
            </a:prstGeom>
            <a:noFill/>
            <a:ln w="762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17981" y="5583903"/>
              <a:ext cx="1057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159B2F"/>
                  </a:solidFill>
                </a:rPr>
                <a:t>MGI2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476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0801" y="1103250"/>
            <a:ext cx="4818586" cy="4754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NIMROD: </a:t>
            </a:r>
            <a:r>
              <a:rPr lang="en-US" dirty="0"/>
              <a:t>1/1 mode during TQ will cause </a:t>
            </a:r>
            <a:r>
              <a:rPr lang="en-US" dirty="0" err="1"/>
              <a:t>P</a:t>
            </a:r>
            <a:r>
              <a:rPr lang="en-US" baseline="-25000" dirty="0" err="1"/>
              <a:t>rad</a:t>
            </a:r>
            <a:r>
              <a:rPr lang="en-US" dirty="0"/>
              <a:t> asymmetry </a:t>
            </a:r>
            <a:r>
              <a:rPr lang="en-US" i="1" u="sng" dirty="0"/>
              <a:t>even if </a:t>
            </a:r>
            <a:r>
              <a:rPr lang="en-US" i="1" u="sng" dirty="0" smtClean="0"/>
              <a:t>MGI</a:t>
            </a:r>
            <a:br>
              <a:rPr lang="en-US" i="1" u="sng" dirty="0" smtClean="0"/>
            </a:br>
            <a:r>
              <a:rPr lang="en-US" i="1" u="sng" dirty="0" smtClean="0"/>
              <a:t>is </a:t>
            </a:r>
            <a:r>
              <a:rPr lang="en-US" i="1" u="sng" dirty="0"/>
              <a:t>isotropic </a:t>
            </a:r>
            <a:r>
              <a:rPr lang="en-US" b="0" dirty="0">
                <a:solidFill>
                  <a:srgbClr val="0000FF"/>
                </a:solidFill>
              </a:rPr>
              <a:t>[Izzo 2012 IAEA]</a:t>
            </a: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DIII-D Test: </a:t>
            </a:r>
            <a:r>
              <a:rPr lang="en-US" dirty="0" smtClean="0">
                <a:solidFill>
                  <a:srgbClr val="000000"/>
                </a:solidFill>
              </a:rPr>
              <a:t>Control 1/1 mode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with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applied 3D field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Mode did lock to applied field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Variation observed but weak.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Predictive “MHD Asymmetry” in Thermal Quench </a:t>
            </a:r>
            <a:br>
              <a:rPr lang="en-US" dirty="0" smtClean="0"/>
            </a:br>
            <a:r>
              <a:rPr lang="en-US" dirty="0" smtClean="0"/>
              <a:t>is Present But Weak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321" y="919934"/>
            <a:ext cx="3400752" cy="250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4962345" y="3425414"/>
            <a:ext cx="4152368" cy="3421391"/>
            <a:chOff x="4613262" y="1041952"/>
            <a:chExt cx="4305055" cy="360506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4938225" y="2564309"/>
              <a:ext cx="3980092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 descr="n1AsymPhase_Chuck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"/>
            <a:stretch/>
          </p:blipFill>
          <p:spPr>
            <a:xfrm>
              <a:off x="4613262" y="1041952"/>
              <a:ext cx="4302449" cy="333758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938225" y="4277682"/>
              <a:ext cx="3977485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Lucida Grande"/>
                  <a:ea typeface="Lucida Grande"/>
                  <a:cs typeface="Lucida Grande"/>
                </a:rPr>
                <a:t>Applied n=1 phase (</a:t>
              </a:r>
              <a:r>
                <a:rPr lang="en-US" sz="1800" b="1" dirty="0" err="1" smtClean="0">
                  <a:latin typeface="Lucida Grande"/>
                  <a:ea typeface="Lucida Grande"/>
                  <a:cs typeface="Lucida Grande"/>
                </a:rPr>
                <a:t>deg</a:t>
              </a:r>
              <a:r>
                <a:rPr lang="en-US" sz="1800" b="1" dirty="0" smtClean="0">
                  <a:latin typeface="Lucida Grande"/>
                  <a:ea typeface="Lucida Grande"/>
                  <a:cs typeface="Lucida Grande"/>
                </a:rPr>
                <a:t>)</a:t>
              </a:r>
              <a:endParaRPr lang="en-US" sz="1800" b="1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5739806" y="3162648"/>
              <a:ext cx="696105" cy="329697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6734859" y="3272547"/>
              <a:ext cx="580341" cy="219798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7571150" y="2759685"/>
              <a:ext cx="745463" cy="402963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603324" y="2674209"/>
              <a:ext cx="299482" cy="195375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067593" y="2759685"/>
              <a:ext cx="403542" cy="305275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994321" y="2287162"/>
              <a:ext cx="1090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Symmetric</a:t>
              </a:r>
              <a:endParaRPr lang="en-US" sz="1400" dirty="0"/>
            </a:p>
          </p:txBody>
        </p:sp>
      </p:grpSp>
      <p:sp>
        <p:nvSpPr>
          <p:cNvPr id="40" name="TextBox 39"/>
          <p:cNvSpPr txBox="1"/>
          <p:nvPr/>
        </p:nvSpPr>
        <p:spPr>
          <a:xfrm rot="16200000">
            <a:off x="3306284" y="4695197"/>
            <a:ext cx="29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Δ</a:t>
            </a:r>
            <a:r>
              <a:rPr lang="en-US" sz="2000" b="1" dirty="0"/>
              <a:t>W</a:t>
            </a:r>
            <a:r>
              <a:rPr lang="en-US" sz="2000" b="1" baseline="-25000" dirty="0" smtClean="0"/>
              <a:t>rad </a:t>
            </a:r>
            <a:r>
              <a:rPr lang="en-US" sz="2000" b="1" dirty="0" smtClean="0"/>
              <a:t>/ 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Σ</a:t>
            </a:r>
            <a:r>
              <a:rPr lang="en-US" sz="2000" b="1" dirty="0" smtClean="0"/>
              <a:t>W</a:t>
            </a:r>
            <a:r>
              <a:rPr lang="en-US" sz="2000" b="1" baseline="-25000" dirty="0" smtClean="0"/>
              <a:t>rad</a:t>
            </a:r>
            <a:endParaRPr lang="en-US" sz="2000" b="1" baseline="-25000" dirty="0"/>
          </a:p>
        </p:txBody>
      </p:sp>
      <p:sp>
        <p:nvSpPr>
          <p:cNvPr id="41" name="TextBox 61"/>
          <p:cNvSpPr txBox="1">
            <a:spLocks noChangeArrowheads="1"/>
          </p:cNvSpPr>
          <p:nvPr/>
        </p:nvSpPr>
        <p:spPr bwMode="auto">
          <a:xfrm>
            <a:off x="8071269" y="6053447"/>
            <a:ext cx="929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entury Gothic" charset="0"/>
                <a:cs typeface="Century Gothic" charset="0"/>
              </a:rPr>
              <a:t>2:1 </a:t>
            </a:r>
            <a:r>
              <a:rPr lang="en-US" sz="1400" dirty="0">
                <a:latin typeface="Century Gothic" charset="0"/>
                <a:cs typeface="Century Gothic" charset="0"/>
              </a:rPr>
              <a:t>Ratio</a:t>
            </a:r>
          </a:p>
        </p:txBody>
      </p:sp>
      <p:sp>
        <p:nvSpPr>
          <p:cNvPr id="42" name="TextBox 61"/>
          <p:cNvSpPr txBox="1">
            <a:spLocks noChangeArrowheads="1"/>
          </p:cNvSpPr>
          <p:nvPr/>
        </p:nvSpPr>
        <p:spPr bwMode="auto">
          <a:xfrm>
            <a:off x="8071269" y="3371618"/>
            <a:ext cx="929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 smtClean="0">
                <a:latin typeface="Century Gothic" charset="0"/>
                <a:cs typeface="Century Gothic" charset="0"/>
              </a:rPr>
              <a:t>2:1 </a:t>
            </a:r>
            <a:r>
              <a:rPr lang="en-US" sz="1400" dirty="0">
                <a:latin typeface="Century Gothic" charset="0"/>
                <a:cs typeface="Century Gothic" charset="0"/>
              </a:rPr>
              <a:t>Ratio</a:t>
            </a:r>
          </a:p>
        </p:txBody>
      </p:sp>
    </p:spTree>
    <p:extLst>
      <p:ext uri="{BB962C8B-B14F-4D97-AF65-F5344CB8AC3E}">
        <p14:creationId xmlns:p14="http://schemas.microsoft.com/office/powerpoint/2010/main" val="4098373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Plasma termination decouples electrons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into an energetic runaway beam</a:t>
            </a:r>
          </a:p>
          <a:p>
            <a:pPr lvl="1"/>
            <a:r>
              <a:rPr lang="en-US" dirty="0">
                <a:latin typeface="Century Gothic" charset="0"/>
              </a:rPr>
              <a:t>Contact with wall risks damage</a:t>
            </a:r>
          </a:p>
          <a:p>
            <a:pPr lvl="2"/>
            <a:endParaRPr lang="en-US" dirty="0">
              <a:latin typeface="Century Gothic" charset="0"/>
            </a:endParaRPr>
          </a:p>
        </p:txBody>
      </p:sp>
      <p:sp>
        <p:nvSpPr>
          <p:cNvPr id="35842" name="Title 2"/>
          <p:cNvSpPr>
            <a:spLocks noGrp="1"/>
          </p:cNvSpPr>
          <p:nvPr>
            <p:ph type="title" idx="4294967295"/>
          </p:nvPr>
        </p:nvSpPr>
        <p:spPr>
          <a:xfrm>
            <a:off x="457200" y="12700"/>
            <a:ext cx="82296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grpSp>
        <p:nvGrpSpPr>
          <p:cNvPr id="35844" name="Group 9"/>
          <p:cNvGrpSpPr>
            <a:grpSpLocks/>
          </p:cNvGrpSpPr>
          <p:nvPr/>
        </p:nvGrpSpPr>
        <p:grpSpPr bwMode="auto">
          <a:xfrm>
            <a:off x="6199188" y="993775"/>
            <a:ext cx="2509837" cy="2652713"/>
            <a:chOff x="157163" y="2219325"/>
            <a:chExt cx="2635250" cy="2809875"/>
          </a:xfrm>
        </p:grpSpPr>
        <p:pic>
          <p:nvPicPr>
            <p:cNvPr id="35846" name="Picture 10" descr="145831_2050_cam_7000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3" y="2295525"/>
              <a:ext cx="1295400" cy="25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12" descr="145831_2190_cam_700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013" y="2301875"/>
              <a:ext cx="1295400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Box 13"/>
            <p:cNvSpPr txBox="1">
              <a:spLocks noChangeArrowheads="1"/>
            </p:cNvSpPr>
            <p:nvPr/>
          </p:nvSpPr>
          <p:spPr bwMode="auto">
            <a:xfrm>
              <a:off x="1485906" y="2851150"/>
              <a:ext cx="1282700" cy="35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bg1"/>
                  </a:solidFill>
                </a:rPr>
                <a:t>CONTACT</a:t>
              </a:r>
            </a:p>
          </p:txBody>
        </p:sp>
        <p:sp>
          <p:nvSpPr>
            <p:cNvPr id="35849" name="Rectangle 14"/>
            <p:cNvSpPr>
              <a:spLocks noChangeArrowheads="1"/>
            </p:cNvSpPr>
            <p:nvPr/>
          </p:nvSpPr>
          <p:spPr bwMode="auto">
            <a:xfrm>
              <a:off x="174625" y="2219325"/>
              <a:ext cx="2552700" cy="3381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525" rIns="0" bIns="45525">
              <a:spAutoFit/>
            </a:bodyPr>
            <a:lstStyle/>
            <a:p>
              <a:pPr algn="ctr"/>
              <a:r>
                <a:rPr lang="en-US" sz="1600" b="1">
                  <a:cs typeface="Century Gothic" charset="0"/>
                </a:rPr>
                <a:t>RE Synchrotron Emission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164" y="2718747"/>
              <a:ext cx="971760" cy="5834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EARLY BEAM</a:t>
              </a:r>
            </a:p>
          </p:txBody>
        </p:sp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1028700" y="6467475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[Hollmann, NF 2013]</a:t>
            </a:r>
          </a:p>
        </p:txBody>
      </p:sp>
    </p:spTree>
    <p:extLst>
      <p:ext uri="{BB962C8B-B14F-4D97-AF65-F5344CB8AC3E}">
        <p14:creationId xmlns:p14="http://schemas.microsoft.com/office/powerpoint/2010/main" val="206129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Plasma termination decouples electrons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into an energetic runaway beam</a:t>
            </a:r>
          </a:p>
          <a:p>
            <a:pPr lvl="1"/>
            <a:r>
              <a:rPr lang="en-US" dirty="0">
                <a:latin typeface="Century Gothic" charset="0"/>
              </a:rPr>
              <a:t>Contact with wall risks damage</a:t>
            </a:r>
          </a:p>
          <a:p>
            <a:pPr lvl="2"/>
            <a:endParaRPr lang="en-US" dirty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Century Gothic" charset="0"/>
              </a:rPr>
              <a:t>New slide-away technique allows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precise</a:t>
            </a:r>
            <a:r>
              <a:rPr lang="en-US" dirty="0">
                <a:latin typeface="Century Gothic" charset="0"/>
              </a:rPr>
              <a:t> </a:t>
            </a:r>
            <a:r>
              <a:rPr lang="en-US" dirty="0" smtClean="0">
                <a:latin typeface="Century Gothic" charset="0"/>
              </a:rPr>
              <a:t>exploration of RE onset</a:t>
            </a:r>
            <a:endParaRPr lang="en-US" dirty="0">
              <a:latin typeface="Century Gothic" charset="0"/>
            </a:endParaRPr>
          </a:p>
          <a:p>
            <a:pPr lvl="1"/>
            <a:r>
              <a:rPr lang="en-US" dirty="0" smtClean="0">
                <a:latin typeface="Century Gothic" charset="0"/>
              </a:rPr>
              <a:t>Ramp down density until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RE signature observed</a:t>
            </a:r>
          </a:p>
          <a:p>
            <a:pPr lvl="1"/>
            <a:endParaRPr lang="en-US" dirty="0">
              <a:latin typeface="Century Gothic" charset="0"/>
            </a:endParaRPr>
          </a:p>
          <a:p>
            <a:pPr lvl="1"/>
            <a:endParaRPr lang="en-US" dirty="0" smtClean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</p:txBody>
      </p:sp>
      <p:sp>
        <p:nvSpPr>
          <p:cNvPr id="35842" name="Title 2"/>
          <p:cNvSpPr>
            <a:spLocks noGrp="1"/>
          </p:cNvSpPr>
          <p:nvPr>
            <p:ph type="title" idx="4294967295"/>
          </p:nvPr>
        </p:nvSpPr>
        <p:spPr>
          <a:xfrm>
            <a:off x="457200" y="12700"/>
            <a:ext cx="82296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1028700" y="6467475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[Hollmann, NF 2013]</a:t>
            </a:r>
          </a:p>
        </p:txBody>
      </p:sp>
      <p:pic>
        <p:nvPicPr>
          <p:cNvPr id="12" name="Picture 11" descr="coverPlot_v4_red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76" y="1466531"/>
            <a:ext cx="4621911" cy="47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Plasma termination decouples electrons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into an energetic runaway beam</a:t>
            </a:r>
          </a:p>
          <a:p>
            <a:pPr lvl="1"/>
            <a:r>
              <a:rPr lang="en-US" dirty="0">
                <a:latin typeface="Century Gothic" charset="0"/>
              </a:rPr>
              <a:t>Contact with wall risks damage</a:t>
            </a:r>
          </a:p>
          <a:p>
            <a:pPr lvl="2"/>
            <a:endParaRPr lang="en-US" dirty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Century Gothic" charset="0"/>
              </a:rPr>
              <a:t>New slide-away technique allows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precise</a:t>
            </a:r>
            <a:r>
              <a:rPr lang="en-US" dirty="0">
                <a:latin typeface="Century Gothic" charset="0"/>
              </a:rPr>
              <a:t> </a:t>
            </a:r>
            <a:r>
              <a:rPr lang="en-US" dirty="0" smtClean="0">
                <a:latin typeface="Century Gothic" charset="0"/>
              </a:rPr>
              <a:t>exploration of RE onset</a:t>
            </a:r>
            <a:endParaRPr lang="en-US" dirty="0">
              <a:latin typeface="Century Gothic" charset="0"/>
            </a:endParaRPr>
          </a:p>
          <a:p>
            <a:pPr lvl="1"/>
            <a:r>
              <a:rPr lang="en-US" dirty="0" smtClean="0">
                <a:latin typeface="Century Gothic" charset="0"/>
              </a:rPr>
              <a:t>Ramp down density until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RE signature observed</a:t>
            </a:r>
          </a:p>
          <a:p>
            <a:pPr lvl="1"/>
            <a:endParaRPr lang="en-US" dirty="0">
              <a:latin typeface="Century Gothic" charset="0"/>
            </a:endParaRPr>
          </a:p>
          <a:p>
            <a:r>
              <a:rPr lang="en-US" dirty="0" smtClean="0">
                <a:latin typeface="Century Gothic" charset="0"/>
              </a:rPr>
              <a:t>Runaway growth rate much lower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than avalanche prediction</a:t>
            </a:r>
          </a:p>
          <a:p>
            <a:pPr lvl="1"/>
            <a:r>
              <a:rPr lang="en-US" dirty="0" smtClean="0">
                <a:latin typeface="Century Gothic" charset="0"/>
              </a:rPr>
              <a:t>Increased density can </a:t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dissipate runaways</a:t>
            </a:r>
          </a:p>
          <a:p>
            <a:pPr lvl="1"/>
            <a:endParaRPr lang="en-US" dirty="0">
              <a:latin typeface="Century Gothic" charset="0"/>
            </a:endParaRPr>
          </a:p>
          <a:p>
            <a:endParaRPr lang="en-US" dirty="0" smtClean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  <a:p>
            <a:pPr lvl="1"/>
            <a:endParaRPr lang="en-US" dirty="0" smtClean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  <a:p>
            <a:pPr lvl="1"/>
            <a:endParaRPr lang="en-US" dirty="0">
              <a:latin typeface="Century Gothic" charset="0"/>
            </a:endParaRPr>
          </a:p>
        </p:txBody>
      </p:sp>
      <p:sp>
        <p:nvSpPr>
          <p:cNvPr id="35842" name="Title 2"/>
          <p:cNvSpPr>
            <a:spLocks noGrp="1"/>
          </p:cNvSpPr>
          <p:nvPr>
            <p:ph type="title" idx="4294967295"/>
          </p:nvPr>
        </p:nvSpPr>
        <p:spPr>
          <a:xfrm>
            <a:off x="457200" y="12700"/>
            <a:ext cx="82296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1028700" y="6467475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[Hollmann, NF 2013]</a:t>
            </a:r>
          </a:p>
        </p:txBody>
      </p:sp>
      <p:pic>
        <p:nvPicPr>
          <p:cNvPr id="7" name="Content Placeholder 8" descr="fullScanSecHX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49352"/>
          <a:stretch/>
        </p:blipFill>
        <p:spPr bwMode="auto">
          <a:xfrm>
            <a:off x="4631219" y="2004025"/>
            <a:ext cx="4416531" cy="360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Freeform 7"/>
          <p:cNvSpPr/>
          <p:nvPr/>
        </p:nvSpPr>
        <p:spPr>
          <a:xfrm>
            <a:off x="6352322" y="3123601"/>
            <a:ext cx="293945" cy="779189"/>
          </a:xfrm>
          <a:custGeom>
            <a:avLst/>
            <a:gdLst>
              <a:gd name="connsiteX0" fmla="*/ 210042 w 259361"/>
              <a:gd name="connsiteY0" fmla="*/ 0 h 687513"/>
              <a:gd name="connsiteX1" fmla="*/ 437 w 259361"/>
              <a:gd name="connsiteY1" fmla="*/ 369870 h 687513"/>
              <a:gd name="connsiteX2" fmla="*/ 259361 w 259361"/>
              <a:gd name="connsiteY2" fmla="*/ 678094 h 6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361" h="687513">
                <a:moveTo>
                  <a:pt x="210042" y="0"/>
                </a:moveTo>
                <a:cubicBezTo>
                  <a:pt x="101129" y="128427"/>
                  <a:pt x="-7783" y="256854"/>
                  <a:pt x="437" y="369870"/>
                </a:cubicBezTo>
                <a:cubicBezTo>
                  <a:pt x="8657" y="482886"/>
                  <a:pt x="224427" y="739739"/>
                  <a:pt x="259361" y="678094"/>
                </a:cubicBezTo>
              </a:path>
            </a:pathLst>
          </a:custGeom>
          <a:ln w="5715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43504" y="5453167"/>
            <a:ext cx="4500999" cy="59554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000090"/>
                </a:solidFill>
              </a:rPr>
              <a:t>Encouraging trends for ITER, but </a:t>
            </a:r>
            <a:br>
              <a:rPr lang="en-US" sz="1800" b="1" dirty="0" smtClean="0">
                <a:solidFill>
                  <a:srgbClr val="000090"/>
                </a:solidFill>
              </a:rPr>
            </a:br>
            <a:r>
              <a:rPr lang="en-US" sz="1800" b="1" dirty="0" smtClean="0">
                <a:solidFill>
                  <a:srgbClr val="000090"/>
                </a:solidFill>
              </a:rPr>
              <a:t>viable technique still to be developed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Rounded Rectangle 7182"/>
          <p:cNvSpPr/>
          <p:nvPr/>
        </p:nvSpPr>
        <p:spPr>
          <a:xfrm>
            <a:off x="134132" y="1748691"/>
            <a:ext cx="3696286" cy="3078262"/>
          </a:xfrm>
          <a:prstGeom prst="roundRect">
            <a:avLst>
              <a:gd name="adj" fmla="val 7506"/>
            </a:avLst>
          </a:prstGeom>
          <a:solidFill>
            <a:srgbClr val="D4DFE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4E0E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3" y="1880439"/>
            <a:ext cx="2439924" cy="2906268"/>
          </a:xfrm>
          <a:prstGeom prst="rect">
            <a:avLst/>
          </a:prstGeom>
        </p:spPr>
      </p:pic>
      <p:sp>
        <p:nvSpPr>
          <p:cNvPr id="7178" name="Content Placeholder 7177"/>
          <p:cNvSpPr>
            <a:spLocks noGrp="1"/>
          </p:cNvSpPr>
          <p:nvPr>
            <p:ph idx="1"/>
          </p:nvPr>
        </p:nvSpPr>
        <p:spPr>
          <a:xfrm>
            <a:off x="4119356" y="4882779"/>
            <a:ext cx="4869472" cy="1472982"/>
          </a:xfrm>
        </p:spPr>
        <p:txBody>
          <a:bodyPr/>
          <a:lstStyle/>
          <a:p>
            <a:pPr marL="177800" indent="-177800"/>
            <a:r>
              <a:rPr lang="en-US" sz="1800" dirty="0" smtClean="0">
                <a:solidFill>
                  <a:srgbClr val="0000FF"/>
                </a:solidFill>
              </a:rPr>
              <a:t>MGI1 </a:t>
            </a:r>
            <a:r>
              <a:rPr lang="en-US" sz="1800" dirty="0" smtClean="0"/>
              <a:t>and </a:t>
            </a:r>
            <a:r>
              <a:rPr lang="en-US" sz="1800" dirty="0" smtClean="0">
                <a:solidFill>
                  <a:srgbClr val="FF0000"/>
                </a:solidFill>
              </a:rPr>
              <a:t>MGI2</a:t>
            </a:r>
            <a:r>
              <a:rPr lang="en-US" sz="1800" dirty="0" smtClean="0"/>
              <a:t> are separated both </a:t>
            </a:r>
            <a:r>
              <a:rPr lang="en-US" sz="1800" dirty="0" err="1" smtClean="0"/>
              <a:t>poloidally</a:t>
            </a:r>
            <a:r>
              <a:rPr lang="en-US" sz="1800" dirty="0" smtClean="0"/>
              <a:t> and </a:t>
            </a:r>
            <a:r>
              <a:rPr lang="en-US" sz="1800" dirty="0" err="1" smtClean="0"/>
              <a:t>toroidally</a:t>
            </a:r>
            <a:endParaRPr lang="en-US" sz="1800" dirty="0" smtClean="0"/>
          </a:p>
          <a:p>
            <a:pPr marL="177800" indent="-177800"/>
            <a:r>
              <a:rPr lang="en-US" sz="1800" dirty="0" smtClean="0"/>
              <a:t>SPI: </a:t>
            </a:r>
            <a:r>
              <a:rPr lang="en-US" sz="1800" dirty="0">
                <a:solidFill>
                  <a:srgbClr val="000000"/>
                </a:solidFill>
              </a:rPr>
              <a:t>Frozen D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pellet (~</a:t>
            </a:r>
            <a:r>
              <a:rPr lang="en-US" sz="1800" dirty="0">
                <a:solidFill>
                  <a:srgbClr val="000000"/>
                </a:solidFill>
              </a:rPr>
              <a:t>size of wine bottle </a:t>
            </a:r>
            <a:r>
              <a:rPr lang="en-US" sz="1800" dirty="0" smtClean="0">
                <a:solidFill>
                  <a:srgbClr val="000000"/>
                </a:solidFill>
              </a:rPr>
              <a:t>cork) strikes shatter plate</a:t>
            </a:r>
          </a:p>
          <a:p>
            <a:pPr marL="177800" indent="-177800"/>
            <a:r>
              <a:rPr lang="en-US" sz="1800" dirty="0" smtClean="0">
                <a:solidFill>
                  <a:srgbClr val="000000"/>
                </a:solidFill>
              </a:rPr>
              <a:t>Shell: Inject boron powder in plastic shell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DIII-D Forward Program Will Investigate the Physics &amp; Benefits of Various Mitigators for ITER DMS</a:t>
            </a:r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>
            <a:off x="7329191" y="2312376"/>
            <a:ext cx="1659637" cy="1902095"/>
          </a:xfrm>
          <a:prstGeom prst="roundRect">
            <a:avLst>
              <a:gd name="adj" fmla="val 765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Rounded Rectangle 7187"/>
          <p:cNvSpPr/>
          <p:nvPr/>
        </p:nvSpPr>
        <p:spPr>
          <a:xfrm>
            <a:off x="3985540" y="1726575"/>
            <a:ext cx="2761797" cy="3100376"/>
          </a:xfrm>
          <a:prstGeom prst="roundRect">
            <a:avLst>
              <a:gd name="adj" fmla="val 7650"/>
            </a:avLst>
          </a:prstGeom>
          <a:solidFill>
            <a:srgbClr val="D4DFE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17_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0" t="27034" r="29267" b="24103"/>
          <a:stretch/>
        </p:blipFill>
        <p:spPr>
          <a:xfrm>
            <a:off x="7587875" y="2859462"/>
            <a:ext cx="1101119" cy="1030813"/>
          </a:xfrm>
          <a:prstGeom prst="rect">
            <a:avLst/>
          </a:prstGeom>
        </p:spPr>
      </p:pic>
      <p:sp>
        <p:nvSpPr>
          <p:cNvPr id="7184" name="Rectangle 7183"/>
          <p:cNvSpPr/>
          <p:nvPr/>
        </p:nvSpPr>
        <p:spPr>
          <a:xfrm>
            <a:off x="4952873" y="1748690"/>
            <a:ext cx="752631" cy="46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580726" y="2298144"/>
            <a:ext cx="133933" cy="46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479153" y="2274152"/>
            <a:ext cx="13072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Shell Pellet Injection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6100" y="2858928"/>
            <a:ext cx="166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MGI1: 6 valves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6100" y="3718385"/>
            <a:ext cx="1824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MGI2: 3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valves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85540" y="1179880"/>
            <a:ext cx="28300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Shattered Pellet Injection</a:t>
            </a:r>
          </a:p>
          <a:p>
            <a:r>
              <a:rPr lang="en-US" sz="1600" b="1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</a:rPr>
              <a:t>deep penetration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7193" name="TextBox 7192"/>
          <p:cNvSpPr txBox="1"/>
          <p:nvPr/>
        </p:nvSpPr>
        <p:spPr>
          <a:xfrm>
            <a:off x="134132" y="1179880"/>
            <a:ext cx="26766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Massive Gas Injection at multiple locations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341455" y="854253"/>
            <a:ext cx="1097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Existing</a:t>
            </a:r>
            <a:endParaRPr lang="en-US" sz="2000" b="1" u="sng" dirty="0"/>
          </a:p>
        </p:txBody>
      </p:sp>
      <p:sp>
        <p:nvSpPr>
          <p:cNvPr id="56" name="TextBox 55"/>
          <p:cNvSpPr txBox="1"/>
          <p:nvPr/>
        </p:nvSpPr>
        <p:spPr>
          <a:xfrm>
            <a:off x="7548763" y="843491"/>
            <a:ext cx="1246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Fall 2014</a:t>
            </a:r>
            <a:endParaRPr lang="en-US" sz="2000" b="1" u="sng" dirty="0"/>
          </a:p>
        </p:txBody>
      </p:sp>
      <p:cxnSp>
        <p:nvCxnSpPr>
          <p:cNvPr id="7169" name="Straight Connector 7168"/>
          <p:cNvCxnSpPr/>
          <p:nvPr/>
        </p:nvCxnSpPr>
        <p:spPr>
          <a:xfrm>
            <a:off x="7040046" y="1154663"/>
            <a:ext cx="0" cy="37829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1" name="TextBox 7170"/>
          <p:cNvSpPr txBox="1"/>
          <p:nvPr/>
        </p:nvSpPr>
        <p:spPr>
          <a:xfrm>
            <a:off x="236773" y="4541523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ORNL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15632" y="4564226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ORNL</a:t>
            </a:r>
            <a:endParaRPr lang="en-US" sz="12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7329191" y="3937472"/>
            <a:ext cx="590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UCSD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2" name="Straight Arrow Connector 81"/>
          <p:cNvCxnSpPr>
            <a:stCxn id="6" idx="1"/>
          </p:cNvCxnSpPr>
          <p:nvPr/>
        </p:nvCxnSpPr>
        <p:spPr>
          <a:xfrm flipH="1" flipV="1">
            <a:off x="1981200" y="2580680"/>
            <a:ext cx="24900" cy="447525"/>
          </a:xfrm>
          <a:prstGeom prst="straightConnector1">
            <a:avLst/>
          </a:prstGeom>
          <a:ln w="31750">
            <a:solidFill>
              <a:srgbClr val="0000FF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35" idx="1"/>
          </p:cNvCxnSpPr>
          <p:nvPr/>
        </p:nvCxnSpPr>
        <p:spPr>
          <a:xfrm flipH="1">
            <a:off x="1723650" y="3887662"/>
            <a:ext cx="282450" cy="43459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014" y="1550622"/>
            <a:ext cx="2289048" cy="3063240"/>
          </a:xfrm>
          <a:prstGeom prst="rect">
            <a:avLst/>
          </a:prstGeom>
        </p:spPr>
      </p:pic>
      <p:cxnSp>
        <p:nvCxnSpPr>
          <p:cNvPr id="74" name="Straight Connector 73"/>
          <p:cNvCxnSpPr>
            <a:stCxn id="70" idx="5"/>
            <a:endCxn id="70" idx="5"/>
          </p:cNvCxnSpPr>
          <p:nvPr/>
        </p:nvCxnSpPr>
        <p:spPr>
          <a:xfrm>
            <a:off x="2890605" y="5497451"/>
            <a:ext cx="0" cy="0"/>
          </a:xfrm>
          <a:prstGeom prst="line">
            <a:avLst/>
          </a:prstGeom>
          <a:solidFill>
            <a:srgbClr val="F2F2F2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737543" y="4322321"/>
            <a:ext cx="2381812" cy="1814763"/>
            <a:chOff x="1737543" y="4322321"/>
            <a:chExt cx="2381812" cy="1814763"/>
          </a:xfrm>
        </p:grpSpPr>
        <p:sp>
          <p:nvSpPr>
            <p:cNvPr id="65" name="Rounded Rectangle 64"/>
            <p:cNvSpPr/>
            <p:nvPr/>
          </p:nvSpPr>
          <p:spPr>
            <a:xfrm>
              <a:off x="1737543" y="4331500"/>
              <a:ext cx="2258917" cy="1805584"/>
            </a:xfrm>
            <a:prstGeom prst="roundRect">
              <a:avLst>
                <a:gd name="adj" fmla="val 7506"/>
              </a:avLst>
            </a:prstGeom>
            <a:solidFill>
              <a:srgbClr val="F2F2F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1884751" y="4491598"/>
              <a:ext cx="1547919" cy="1547918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330761" y="4937608"/>
              <a:ext cx="655898" cy="655897"/>
            </a:xfrm>
            <a:prstGeom prst="ellipse">
              <a:avLst/>
            </a:prstGeom>
            <a:solidFill>
              <a:srgbClr val="F2F2F2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17874" y="4322321"/>
              <a:ext cx="80702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MGI1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302018" y="5752604"/>
              <a:ext cx="81733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MGI2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flipH="1">
              <a:off x="2781939" y="4445432"/>
              <a:ext cx="313040" cy="399038"/>
            </a:xfrm>
            <a:prstGeom prst="straightConnector1">
              <a:avLst/>
            </a:prstGeom>
            <a:solidFill>
              <a:srgbClr val="F2F2F2"/>
            </a:solidFill>
            <a:ln w="31750">
              <a:solidFill>
                <a:srgbClr val="0000FF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/>
          <p:nvPr/>
        </p:nvCxnSpPr>
        <p:spPr>
          <a:xfrm flipH="1" flipV="1">
            <a:off x="3007160" y="5587060"/>
            <a:ext cx="185618" cy="288655"/>
          </a:xfrm>
          <a:prstGeom prst="straightConnector1">
            <a:avLst/>
          </a:prstGeom>
          <a:solidFill>
            <a:srgbClr val="F2F2F2"/>
          </a:solidFill>
          <a:ln w="3175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0500" y="71438"/>
            <a:ext cx="8750300" cy="7620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Stationary Low-Torque ITER Baseline Discharges Are Maintained for Multiple Current Relaxation Times</a:t>
            </a:r>
          </a:p>
        </p:txBody>
      </p:sp>
      <p:sp>
        <p:nvSpPr>
          <p:cNvPr id="38914" name="Rectangle 8"/>
          <p:cNvSpPr>
            <a:spLocks noChangeArrowheads="1"/>
          </p:cNvSpPr>
          <p:nvPr/>
        </p:nvSpPr>
        <p:spPr bwMode="auto">
          <a:xfrm>
            <a:off x="5770563" y="1816100"/>
            <a:ext cx="32131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9" tIns="45635" rIns="91269" bIns="45635">
            <a:spAutoFit/>
          </a:bodyPr>
          <a:lstStyle/>
          <a:p>
            <a:pPr marL="280988" indent="-280988">
              <a:lnSpc>
                <a:spcPts val="2200"/>
              </a:lnSpc>
              <a:spcAft>
                <a:spcPts val="3000"/>
              </a:spcAft>
              <a:buClr>
                <a:srgbClr val="035689"/>
              </a:buClr>
              <a:buSzPct val="90000"/>
              <a:buFont typeface="Lucida Grande" charset="0"/>
              <a:buChar char="•"/>
            </a:pPr>
            <a:r>
              <a:rPr lang="en-US" sz="2000" b="1">
                <a:cs typeface="Century Gothic" charset="0"/>
              </a:rPr>
              <a:t>ITER – equivalent </a:t>
            </a:r>
            <a:br>
              <a:rPr lang="en-US" sz="2000" b="1">
                <a:cs typeface="Century Gothic" charset="0"/>
              </a:rPr>
            </a:br>
            <a:r>
              <a:rPr lang="en-US" sz="2000" b="1">
                <a:cs typeface="Century Gothic" charset="0"/>
              </a:rPr>
              <a:t>NBI torque</a:t>
            </a:r>
          </a:p>
          <a:p>
            <a:pPr marL="280988" indent="-280988">
              <a:lnSpc>
                <a:spcPts val="2200"/>
              </a:lnSpc>
              <a:buClr>
                <a:srgbClr val="035689"/>
              </a:buClr>
              <a:buSzPct val="90000"/>
              <a:buFont typeface="Lucida Grande" charset="0"/>
              <a:buChar char="•"/>
            </a:pPr>
            <a:r>
              <a:rPr lang="en-US" sz="2000" b="1"/>
              <a:t>ITER parameters</a:t>
            </a:r>
          </a:p>
          <a:p>
            <a:pPr marL="452438" lvl="1" indent="-166688">
              <a:buClr>
                <a:srgbClr val="035689"/>
              </a:buClr>
              <a:buSzPct val="90000"/>
              <a:buFont typeface="Lucida Grande" charset="0"/>
              <a:buChar char="–"/>
            </a:pPr>
            <a:r>
              <a:rPr lang="en-US" sz="2000"/>
              <a:t> Shape &amp; I/aB</a:t>
            </a:r>
          </a:p>
          <a:p>
            <a:pPr marL="452438" lvl="1" indent="-166688">
              <a:spcAft>
                <a:spcPts val="1200"/>
              </a:spcAft>
              <a:buClr>
                <a:srgbClr val="035689"/>
              </a:buClr>
              <a:buSzPct val="90000"/>
              <a:buFont typeface="Lucida Grande" charset="0"/>
              <a:buChar char="–"/>
            </a:pPr>
            <a:r>
              <a:rPr lang="en-US" sz="2000"/>
              <a:t> </a:t>
            </a:r>
            <a:r>
              <a:rPr lang="en-US" sz="2000">
                <a:latin typeface="Symbol" charset="0"/>
                <a:cs typeface="Symbol" charset="0"/>
              </a:rPr>
              <a:t>b</a:t>
            </a:r>
            <a:r>
              <a:rPr lang="en-US" sz="2000" baseline="-25000"/>
              <a:t>N</a:t>
            </a:r>
            <a:r>
              <a:rPr lang="en-US" sz="2000"/>
              <a:t> &amp; H</a:t>
            </a:r>
            <a:r>
              <a:rPr lang="en-US" sz="2000" baseline="-25000"/>
              <a:t>98</a:t>
            </a:r>
          </a:p>
          <a:p>
            <a:pPr marL="280988" indent="-280988">
              <a:lnSpc>
                <a:spcPts val="2200"/>
              </a:lnSpc>
              <a:buClr>
                <a:srgbClr val="035689"/>
              </a:buClr>
              <a:buSzPct val="90000"/>
              <a:buFont typeface="Lucida Grande" charset="0"/>
              <a:buChar char="•"/>
            </a:pPr>
            <a:endParaRPr lang="en-US" sz="2000" b="1"/>
          </a:p>
          <a:p>
            <a:pPr marL="280988" indent="-280988">
              <a:lnSpc>
                <a:spcPts val="2200"/>
              </a:lnSpc>
              <a:buClr>
                <a:srgbClr val="035689"/>
              </a:buClr>
              <a:buSzPct val="90000"/>
              <a:buFont typeface="Lucida Grande" charset="0"/>
              <a:buChar char="•"/>
            </a:pPr>
            <a:r>
              <a:rPr lang="en-US" sz="2000" b="1"/>
              <a:t>Stable access through </a:t>
            </a:r>
            <a:br>
              <a:rPr lang="en-US" sz="2000" b="1"/>
            </a:br>
            <a:r>
              <a:rPr lang="en-US" sz="2000" b="1"/>
              <a:t>J profile tailoring</a:t>
            </a:r>
          </a:p>
          <a:p>
            <a:pPr marL="452438" lvl="1" indent="-166688">
              <a:lnSpc>
                <a:spcPct val="110000"/>
              </a:lnSpc>
              <a:buClr>
                <a:srgbClr val="035689"/>
              </a:buClr>
              <a:buSzPct val="90000"/>
              <a:buFont typeface="Lucida Grande" charset="0"/>
              <a:buChar char="–"/>
            </a:pPr>
            <a:r>
              <a:rPr lang="en-US" sz="2000"/>
              <a:t> No 2/1 modes</a:t>
            </a:r>
          </a:p>
          <a:p>
            <a:pPr marL="452438" lvl="1" indent="-166688">
              <a:lnSpc>
                <a:spcPct val="110000"/>
              </a:lnSpc>
              <a:buClr>
                <a:srgbClr val="035689"/>
              </a:buClr>
              <a:buSzPct val="90000"/>
              <a:buFont typeface="Lucida Grande" charset="0"/>
              <a:buChar char="–"/>
            </a:pPr>
            <a:r>
              <a:rPr lang="en-US" sz="2000"/>
              <a:t> Broad ECCD for 3/2</a:t>
            </a:r>
          </a:p>
          <a:p>
            <a:pPr marL="280988" indent="-280988">
              <a:lnSpc>
                <a:spcPts val="1763"/>
              </a:lnSpc>
              <a:buClr>
                <a:srgbClr val="035689"/>
              </a:buClr>
              <a:buSzPct val="90000"/>
            </a:pPr>
            <a:endParaRPr lang="en-US" sz="1600"/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158750" y="1096963"/>
            <a:ext cx="85439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9" tIns="45635" rIns="91269" bIns="45635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>
                <a:solidFill>
                  <a:srgbClr val="0000FF"/>
                </a:solidFill>
              </a:rPr>
              <a:t>Key Challenge: Stability and Confinement at Low Rotation</a:t>
            </a:r>
          </a:p>
        </p:txBody>
      </p:sp>
      <p:grpSp>
        <p:nvGrpSpPr>
          <p:cNvPr id="38916" name="Group 1"/>
          <p:cNvGrpSpPr>
            <a:grpSpLocks/>
          </p:cNvGrpSpPr>
          <p:nvPr/>
        </p:nvGrpSpPr>
        <p:grpSpPr bwMode="auto">
          <a:xfrm>
            <a:off x="344488" y="1600200"/>
            <a:ext cx="5248275" cy="4081463"/>
            <a:chOff x="252413" y="1645622"/>
            <a:chExt cx="5248275" cy="4081462"/>
          </a:xfrm>
        </p:grpSpPr>
        <p:pic>
          <p:nvPicPr>
            <p:cNvPr id="38919" name="Picture 1" descr="147092-149682-v2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1645622"/>
              <a:ext cx="5248275" cy="408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55800" y="3591897"/>
              <a:ext cx="398463" cy="3968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b="1">
                  <a:solidFill>
                    <a:srgbClr val="000000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sz="2000" b="1" baseline="-25000">
                  <a:solidFill>
                    <a:srgbClr val="000000"/>
                  </a:solidFill>
                  <a:latin typeface="Arial Narrow Bold" charset="0"/>
                  <a:cs typeface="Arial Narrow Bold" charset="0"/>
                </a:rPr>
                <a:t>N</a:t>
              </a:r>
            </a:p>
          </p:txBody>
        </p:sp>
        <p:cxnSp>
          <p:nvCxnSpPr>
            <p:cNvPr id="38921" name="Straight Connector 15"/>
            <p:cNvCxnSpPr>
              <a:cxnSpLocks noChangeShapeType="1"/>
            </p:cNvCxnSpPr>
            <p:nvPr/>
          </p:nvCxnSpPr>
          <p:spPr bwMode="auto">
            <a:xfrm flipV="1">
              <a:off x="906463" y="4074497"/>
              <a:ext cx="4562475" cy="793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922" name="Straight Connector 16"/>
            <p:cNvCxnSpPr>
              <a:cxnSpLocks noChangeShapeType="1"/>
            </p:cNvCxnSpPr>
            <p:nvPr/>
          </p:nvCxnSpPr>
          <p:spPr bwMode="auto">
            <a:xfrm flipV="1">
              <a:off x="914400" y="4565034"/>
              <a:ext cx="4564063" cy="793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TextBox 17"/>
            <p:cNvSpPr txBox="1"/>
            <p:nvPr/>
          </p:nvSpPr>
          <p:spPr>
            <a:xfrm>
              <a:off x="4310063" y="4166571"/>
              <a:ext cx="676275" cy="296863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 Narrow Bold" charset="0"/>
                  <a:cs typeface="Arial Narrow Bold" charset="0"/>
                </a:rPr>
                <a:t>H</a:t>
              </a:r>
              <a:r>
                <a:rPr lang="en-US" sz="1800" b="1" baseline="-25000">
                  <a:solidFill>
                    <a:srgbClr val="000000"/>
                  </a:solidFill>
                  <a:latin typeface="Arial Narrow Bold" charset="0"/>
                  <a:cs typeface="Arial Narrow Bold" charset="0"/>
                </a:rPr>
                <a:t>98y2</a:t>
              </a:r>
            </a:p>
          </p:txBody>
        </p:sp>
        <p:sp>
          <p:nvSpPr>
            <p:cNvPr id="38924" name="Rectangle 19"/>
            <p:cNvSpPr>
              <a:spLocks noChangeArrowheads="1"/>
            </p:cNvSpPr>
            <p:nvPr/>
          </p:nvSpPr>
          <p:spPr bwMode="auto">
            <a:xfrm>
              <a:off x="896938" y="3075959"/>
              <a:ext cx="4597400" cy="498475"/>
            </a:xfrm>
            <a:prstGeom prst="rect">
              <a:avLst/>
            </a:prstGeom>
            <a:solidFill>
              <a:srgbClr val="3366FF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2950" y="3206135"/>
              <a:ext cx="2592388" cy="320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>
                <a:defRPr/>
              </a:pPr>
              <a:r>
                <a:rPr lang="en-US" sz="1800" b="1" dirty="0">
                  <a:latin typeface="Arial Narrow Bold"/>
                  <a:cs typeface="Arial Narrow Bold"/>
                </a:rPr>
                <a:t>ITER Equivalent Torque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2412206" y="2259191"/>
              <a:ext cx="492125" cy="7938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908550" y="2255222"/>
              <a:ext cx="492125" cy="9525"/>
            </a:xfrm>
            <a:prstGeom prst="line">
              <a:avLst/>
            </a:prstGeom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535363" y="1886922"/>
              <a:ext cx="827087" cy="320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b="1">
                  <a:solidFill>
                    <a:srgbClr val="000000"/>
                  </a:solidFill>
                  <a:latin typeface="Arial Narrow Bold" charset="0"/>
                  <a:cs typeface="Arial Narrow Bold" charset="0"/>
                </a:rPr>
                <a:t>4.3 </a:t>
              </a:r>
              <a:r>
                <a:rPr lang="en-US" sz="1800" b="1">
                  <a:solidFill>
                    <a:srgbClr val="000000"/>
                  </a:solidFill>
                  <a:latin typeface="Symbol" charset="0"/>
                  <a:cs typeface="Symbol" charset="0"/>
                </a:rPr>
                <a:t>t</a:t>
              </a:r>
              <a:r>
                <a:rPr lang="en-US" sz="1800" b="1" baseline="-25000">
                  <a:solidFill>
                    <a:srgbClr val="000000"/>
                  </a:solidFill>
                  <a:latin typeface="Arial Narrow Bold" charset="0"/>
                  <a:cs typeface="Arial Narrow Bold" charset="0"/>
                </a:rPr>
                <a:t>R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665413" y="2236172"/>
              <a:ext cx="246221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862763" y="6507163"/>
            <a:ext cx="2166937" cy="2492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[Jackson, IAEA 2012]</a:t>
            </a:r>
          </a:p>
        </p:txBody>
      </p:sp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158750" y="5683250"/>
            <a:ext cx="8666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00FF"/>
                </a:solidFill>
              </a:rPr>
              <a:t>Future direction: Increased ECH </a:t>
            </a:r>
            <a:r>
              <a:rPr lang="en-US" sz="2000" b="1" i="1">
                <a:solidFill>
                  <a:srgbClr val="0000FF"/>
                </a:solidFill>
                <a:sym typeface="Wingdings" charset="0"/>
              </a:rPr>
              <a:t> burning plasma conditions</a:t>
            </a:r>
            <a:endParaRPr lang="en-US" sz="20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kern="0" dirty="0">
                <a:solidFill>
                  <a:schemeClr val="bg1"/>
                </a:solidFill>
              </a:rPr>
              <a:t>Plasma Behavior </a:t>
            </a:r>
            <a:r>
              <a:rPr lang="en-US" kern="0" dirty="0" smtClean="0">
                <a:solidFill>
                  <a:schemeClr val="bg1"/>
                </a:solidFill>
              </a:rPr>
              <a:t>Changes in </a:t>
            </a:r>
            <a:r>
              <a:rPr lang="en-US" kern="0" dirty="0">
                <a:solidFill>
                  <a:schemeClr val="bg1"/>
                </a:solidFill>
              </a:rPr>
              <a:t>the </a:t>
            </a:r>
            <a:r>
              <a:rPr lang="en-US" kern="0" dirty="0" smtClean="0">
                <a:solidFill>
                  <a:schemeClr val="bg1"/>
                </a:solidFill>
              </a:rPr>
              <a:t>Burning Regime – </a:t>
            </a:r>
            <a:br>
              <a:rPr lang="en-US" kern="0" dirty="0" smtClean="0">
                <a:solidFill>
                  <a:schemeClr val="bg1"/>
                </a:solidFill>
              </a:rPr>
            </a:br>
            <a:r>
              <a:rPr lang="en-US" i="1" kern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DIII-D Will Explore with More ECH</a:t>
            </a:r>
            <a:endParaRPr lang="en-US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373063" y="1508125"/>
            <a:ext cx="5672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imes" charset="0"/>
              </a:rPr>
              <a:t>  </a:t>
            </a: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268288" y="5390317"/>
            <a:ext cx="4465637" cy="59157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ts val="600"/>
              </a:spcBef>
              <a:buClr>
                <a:srgbClr val="0033CC"/>
              </a:buClr>
            </a:pPr>
            <a:r>
              <a:rPr lang="en-US" sz="1700" b="1" dirty="0" smtClean="0"/>
              <a:t>Learn how to optimize performance, to prepare for next generation of devices</a:t>
            </a:r>
            <a:endParaRPr lang="en-US" sz="1700" b="1" dirty="0"/>
          </a:p>
        </p:txBody>
      </p:sp>
      <p:sp>
        <p:nvSpPr>
          <p:cNvPr id="39940" name="Content Placeholder 2"/>
          <p:cNvSpPr txBox="1">
            <a:spLocks/>
          </p:cNvSpPr>
          <p:nvPr/>
        </p:nvSpPr>
        <p:spPr bwMode="auto">
          <a:xfrm>
            <a:off x="134938" y="1094794"/>
            <a:ext cx="5719762" cy="410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566738" indent="-2238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r>
              <a:rPr lang="en-US" sz="2000" b="1" dirty="0" smtClean="0"/>
              <a:t>Nature &amp; scale of turbulence change </a:t>
            </a:r>
            <a:r>
              <a:rPr lang="en-US" sz="2000" b="1" dirty="0" smtClean="0">
                <a:sym typeface="Wingdings"/>
              </a:rPr>
              <a:t>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smtClean="0"/>
              <a:t>with dominant </a:t>
            </a:r>
            <a:r>
              <a:rPr lang="en-US" sz="2000" b="1" dirty="0">
                <a:latin typeface="Symbol" charset="0"/>
                <a:cs typeface="Symbol" charset="0"/>
              </a:rPr>
              <a:t>a</a:t>
            </a:r>
            <a:r>
              <a:rPr lang="en-US" sz="2000" b="1" dirty="0"/>
              <a:t> heating of </a:t>
            </a:r>
            <a:r>
              <a:rPr lang="en-US" sz="2000" b="1" dirty="0" smtClean="0"/>
              <a:t>electrons</a:t>
            </a:r>
            <a:endParaRPr lang="en-US" sz="2000" dirty="0"/>
          </a:p>
          <a:p>
            <a:pPr lvl="1" eaLnBrk="1" hangingPunct="1">
              <a:lnSpc>
                <a:spcPct val="90000"/>
              </a:lnSpc>
              <a:spcBef>
                <a:spcPts val="800"/>
              </a:spcBef>
              <a:buClr>
                <a:srgbClr val="004182"/>
              </a:buClr>
              <a:buFontTx/>
              <a:buChar char="–"/>
            </a:pPr>
            <a:r>
              <a:rPr lang="en-US" sz="1600" dirty="0"/>
              <a:t>H</a:t>
            </a:r>
            <a:r>
              <a:rPr lang="en-US" sz="1600" dirty="0" smtClean="0"/>
              <a:t>eat</a:t>
            </a:r>
            <a:r>
              <a:rPr lang="en-US" sz="1600" dirty="0"/>
              <a:t>, momentum &amp;</a:t>
            </a:r>
            <a:r>
              <a:rPr lang="en-US" sz="1600" dirty="0" smtClean="0"/>
              <a:t> </a:t>
            </a:r>
            <a:r>
              <a:rPr lang="en-US" sz="1600" dirty="0"/>
              <a:t>particle throughput </a:t>
            </a:r>
            <a:r>
              <a:rPr lang="en-US" sz="1600" dirty="0" smtClean="0"/>
              <a:t>differ</a:t>
            </a:r>
            <a:endParaRPr lang="en-US" sz="1600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endParaRPr lang="en-US" sz="2000" b="1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endParaRPr lang="en-US" sz="2000" b="1" dirty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4182"/>
              </a:buClr>
              <a:buFontTx/>
              <a:buChar char="•"/>
            </a:pPr>
            <a:r>
              <a:rPr lang="en-US" sz="2000" b="1" dirty="0" smtClean="0"/>
              <a:t>Dominant ECH will heat like fusion </a:t>
            </a:r>
            <a:r>
              <a:rPr lang="en-US" sz="2000" b="1" dirty="0" smtClean="0">
                <a:latin typeface="Symbol" charset="2"/>
                <a:cs typeface="Symbol" charset="2"/>
              </a:rPr>
              <a:t>a</a:t>
            </a:r>
            <a:r>
              <a:rPr lang="en-US" sz="2000" b="1" dirty="0" smtClean="0"/>
              <a:t>’s</a:t>
            </a:r>
            <a:endParaRPr lang="en-US" sz="2000" b="1" dirty="0"/>
          </a:p>
          <a:p>
            <a:pPr lvl="1" eaLnBrk="1" hangingPunct="1">
              <a:lnSpc>
                <a:spcPct val="90000"/>
              </a:lnSpc>
              <a:spcBef>
                <a:spcPts val="800"/>
              </a:spcBef>
              <a:buClr>
                <a:srgbClr val="004182"/>
              </a:buClr>
              <a:buFontTx/>
              <a:buChar char="–"/>
            </a:pPr>
            <a:r>
              <a:rPr lang="en-US" sz="1600" dirty="0"/>
              <a:t>R</a:t>
            </a:r>
            <a:r>
              <a:rPr lang="en-US" sz="1600" dirty="0" smtClean="0"/>
              <a:t>elevant </a:t>
            </a:r>
            <a:r>
              <a:rPr lang="en-US" sz="1600" dirty="0" err="1"/>
              <a:t>T</a:t>
            </a:r>
            <a:r>
              <a:rPr lang="en-US" sz="1600" baseline="-25000" dirty="0" err="1"/>
              <a:t>e</a:t>
            </a:r>
            <a:r>
              <a:rPr lang="en-US" sz="1600" dirty="0"/>
              <a:t>/T</a:t>
            </a:r>
            <a:r>
              <a:rPr lang="en-US" sz="1600" baseline="-25000" dirty="0"/>
              <a:t>i</a:t>
            </a:r>
            <a:r>
              <a:rPr lang="en-US" sz="1600" dirty="0"/>
              <a:t>, </a:t>
            </a:r>
            <a:r>
              <a:rPr lang="en-US" sz="1600" dirty="0" smtClean="0"/>
              <a:t>collisionality</a:t>
            </a:r>
            <a:r>
              <a:rPr lang="en-US" sz="1600" dirty="0"/>
              <a:t>, torque </a:t>
            </a:r>
            <a:r>
              <a:rPr lang="en-US" sz="1600" dirty="0" smtClean="0"/>
              <a:t>&amp; fuelling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spcBef>
                <a:spcPts val="800"/>
              </a:spcBef>
              <a:buClr>
                <a:srgbClr val="004182"/>
              </a:buClr>
              <a:buFontTx/>
              <a:buChar char="–"/>
            </a:pPr>
            <a:r>
              <a:rPr lang="en-US" sz="1600" dirty="0"/>
              <a:t>Precise deposition </a:t>
            </a:r>
            <a:r>
              <a:rPr lang="en-US" sz="1600" dirty="0" smtClean="0"/>
              <a:t>perturb &amp; study physics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spcBef>
                <a:spcPts val="800"/>
              </a:spcBef>
              <a:buClr>
                <a:srgbClr val="004182"/>
              </a:buClr>
              <a:buFontTx/>
              <a:buChar char="–"/>
            </a:pPr>
            <a:r>
              <a:rPr lang="en-US" sz="1600" dirty="0"/>
              <a:t>Drives current </a:t>
            </a:r>
            <a:r>
              <a:rPr lang="en-US" sz="1600" dirty="0" smtClean="0"/>
              <a:t>for </a:t>
            </a:r>
            <a:r>
              <a:rPr lang="en-US" sz="1600" dirty="0"/>
              <a:t>stability &amp; </a:t>
            </a:r>
            <a:r>
              <a:rPr lang="en-US" sz="1600" dirty="0" smtClean="0"/>
              <a:t>steady </a:t>
            </a:r>
            <a:r>
              <a:rPr lang="en-US" sz="1600" dirty="0"/>
              <a:t>state</a:t>
            </a:r>
          </a:p>
        </p:txBody>
      </p:sp>
      <p:grpSp>
        <p:nvGrpSpPr>
          <p:cNvPr id="39941" name="Group 39"/>
          <p:cNvGrpSpPr>
            <a:grpSpLocks/>
          </p:cNvGrpSpPr>
          <p:nvPr/>
        </p:nvGrpSpPr>
        <p:grpSpPr bwMode="auto">
          <a:xfrm>
            <a:off x="5561013" y="1011238"/>
            <a:ext cx="3479800" cy="2714625"/>
            <a:chOff x="5561209" y="932071"/>
            <a:chExt cx="3479075" cy="2714652"/>
          </a:xfrm>
        </p:grpSpPr>
        <p:sp>
          <p:nvSpPr>
            <p:cNvPr id="39966" name="Freeform 31"/>
            <p:cNvSpPr>
              <a:spLocks noChangeArrowheads="1"/>
            </p:cNvSpPr>
            <p:nvPr/>
          </p:nvSpPr>
          <p:spPr bwMode="auto">
            <a:xfrm>
              <a:off x="6486189" y="1072503"/>
              <a:ext cx="1881717" cy="1792071"/>
            </a:xfrm>
            <a:custGeom>
              <a:avLst/>
              <a:gdLst>
                <a:gd name="T0" fmla="*/ 487892 w 1881717"/>
                <a:gd name="T1" fmla="*/ 0 h 1746251"/>
                <a:gd name="T2" fmla="*/ 521759 w 1881717"/>
                <a:gd name="T3" fmla="*/ 461921 h 1746251"/>
                <a:gd name="T4" fmla="*/ 555625 w 1881717"/>
                <a:gd name="T5" fmla="*/ 412175 h 1746251"/>
                <a:gd name="T6" fmla="*/ 623359 w 1881717"/>
                <a:gd name="T7" fmla="*/ 469030 h 1746251"/>
                <a:gd name="T8" fmla="*/ 661459 w 1881717"/>
                <a:gd name="T9" fmla="*/ 767498 h 1746251"/>
                <a:gd name="T10" fmla="*/ 708025 w 1881717"/>
                <a:gd name="T11" fmla="*/ 746177 h 1746251"/>
                <a:gd name="T12" fmla="*/ 801159 w 1881717"/>
                <a:gd name="T13" fmla="*/ 895415 h 1746251"/>
                <a:gd name="T14" fmla="*/ 885825 w 1881717"/>
                <a:gd name="T15" fmla="*/ 923839 h 1746251"/>
                <a:gd name="T16" fmla="*/ 1021292 w 1881717"/>
                <a:gd name="T17" fmla="*/ 831454 h 1746251"/>
                <a:gd name="T18" fmla="*/ 1131359 w 1881717"/>
                <a:gd name="T19" fmla="*/ 781710 h 1746251"/>
                <a:gd name="T20" fmla="*/ 1169459 w 1881717"/>
                <a:gd name="T21" fmla="*/ 753284 h 1746251"/>
                <a:gd name="T22" fmla="*/ 1249892 w 1881717"/>
                <a:gd name="T23" fmla="*/ 803028 h 1746251"/>
                <a:gd name="T24" fmla="*/ 1300692 w 1881717"/>
                <a:gd name="T25" fmla="*/ 710645 h 1746251"/>
                <a:gd name="T26" fmla="*/ 1351492 w 1881717"/>
                <a:gd name="T27" fmla="*/ 803028 h 1746251"/>
                <a:gd name="T28" fmla="*/ 1423459 w 1881717"/>
                <a:gd name="T29" fmla="*/ 781710 h 1746251"/>
                <a:gd name="T30" fmla="*/ 1491192 w 1881717"/>
                <a:gd name="T31" fmla="*/ 696434 h 1746251"/>
                <a:gd name="T32" fmla="*/ 1546225 w 1881717"/>
                <a:gd name="T33" fmla="*/ 568515 h 1746251"/>
                <a:gd name="T34" fmla="*/ 1588559 w 1881717"/>
                <a:gd name="T35" fmla="*/ 646689 h 1746251"/>
                <a:gd name="T36" fmla="*/ 1702859 w 1881717"/>
                <a:gd name="T37" fmla="*/ 717751 h 1746251"/>
                <a:gd name="T38" fmla="*/ 1829859 w 1881717"/>
                <a:gd name="T39" fmla="*/ 1279166 h 1746251"/>
                <a:gd name="T40" fmla="*/ 1876425 w 1881717"/>
                <a:gd name="T41" fmla="*/ 1876103 h 1746251"/>
                <a:gd name="T42" fmla="*/ 1881717 w 1881717"/>
                <a:gd name="T43" fmla="*/ 2243864 h 1746251"/>
                <a:gd name="T44" fmla="*/ 386296 w 1881717"/>
                <a:gd name="T45" fmla="*/ 2931416 h 1746251"/>
                <a:gd name="T46" fmla="*/ 0 w 1881717"/>
                <a:gd name="T47" fmla="*/ 12434 h 1746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81717"/>
                <a:gd name="T73" fmla="*/ 0 h 1746251"/>
                <a:gd name="T74" fmla="*/ 1881717 w 1881717"/>
                <a:gd name="T75" fmla="*/ 1746251 h 17462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81717" h="1746251">
                  <a:moveTo>
                    <a:pt x="487892" y="0"/>
                  </a:moveTo>
                  <a:cubicBezTo>
                    <a:pt x="499181" y="117122"/>
                    <a:pt x="510470" y="234245"/>
                    <a:pt x="521759" y="275167"/>
                  </a:cubicBezTo>
                  <a:cubicBezTo>
                    <a:pt x="533048" y="316089"/>
                    <a:pt x="538692" y="244828"/>
                    <a:pt x="555625" y="245533"/>
                  </a:cubicBezTo>
                  <a:cubicBezTo>
                    <a:pt x="572558" y="246239"/>
                    <a:pt x="605720" y="244122"/>
                    <a:pt x="623359" y="279400"/>
                  </a:cubicBezTo>
                  <a:cubicBezTo>
                    <a:pt x="640998" y="314678"/>
                    <a:pt x="647348" y="429683"/>
                    <a:pt x="661459" y="457200"/>
                  </a:cubicBezTo>
                  <a:cubicBezTo>
                    <a:pt x="675570" y="484717"/>
                    <a:pt x="684742" y="431800"/>
                    <a:pt x="708025" y="444500"/>
                  </a:cubicBezTo>
                  <a:cubicBezTo>
                    <a:pt x="731308" y="457200"/>
                    <a:pt x="771526" y="515761"/>
                    <a:pt x="801159" y="533400"/>
                  </a:cubicBezTo>
                  <a:cubicBezTo>
                    <a:pt x="830792" y="551039"/>
                    <a:pt x="849136" y="556683"/>
                    <a:pt x="885825" y="550333"/>
                  </a:cubicBezTo>
                  <a:cubicBezTo>
                    <a:pt x="922514" y="543983"/>
                    <a:pt x="980370" y="509411"/>
                    <a:pt x="1021292" y="495300"/>
                  </a:cubicBezTo>
                  <a:cubicBezTo>
                    <a:pt x="1062214" y="481189"/>
                    <a:pt x="1106665" y="473428"/>
                    <a:pt x="1131359" y="465667"/>
                  </a:cubicBezTo>
                  <a:cubicBezTo>
                    <a:pt x="1156053" y="457906"/>
                    <a:pt x="1149704" y="446616"/>
                    <a:pt x="1169459" y="448733"/>
                  </a:cubicBezTo>
                  <a:cubicBezTo>
                    <a:pt x="1189214" y="450850"/>
                    <a:pt x="1228020" y="482600"/>
                    <a:pt x="1249892" y="478367"/>
                  </a:cubicBezTo>
                  <a:cubicBezTo>
                    <a:pt x="1271764" y="474134"/>
                    <a:pt x="1283759" y="423333"/>
                    <a:pt x="1300692" y="423333"/>
                  </a:cubicBezTo>
                  <a:cubicBezTo>
                    <a:pt x="1317625" y="423333"/>
                    <a:pt x="1331031" y="471311"/>
                    <a:pt x="1351492" y="478367"/>
                  </a:cubicBezTo>
                  <a:cubicBezTo>
                    <a:pt x="1371953" y="485423"/>
                    <a:pt x="1400176" y="476250"/>
                    <a:pt x="1423459" y="465667"/>
                  </a:cubicBezTo>
                  <a:cubicBezTo>
                    <a:pt x="1446742" y="455084"/>
                    <a:pt x="1470731" y="436034"/>
                    <a:pt x="1491192" y="414867"/>
                  </a:cubicBezTo>
                  <a:cubicBezTo>
                    <a:pt x="1511653" y="393700"/>
                    <a:pt x="1529997" y="343606"/>
                    <a:pt x="1546225" y="338667"/>
                  </a:cubicBezTo>
                  <a:cubicBezTo>
                    <a:pt x="1562453" y="333728"/>
                    <a:pt x="1562453" y="370416"/>
                    <a:pt x="1588559" y="385233"/>
                  </a:cubicBezTo>
                  <a:cubicBezTo>
                    <a:pt x="1614665" y="400050"/>
                    <a:pt x="1662642" y="364773"/>
                    <a:pt x="1702859" y="427567"/>
                  </a:cubicBezTo>
                  <a:cubicBezTo>
                    <a:pt x="1743076" y="490362"/>
                    <a:pt x="1800931" y="646995"/>
                    <a:pt x="1829859" y="762000"/>
                  </a:cubicBezTo>
                  <a:cubicBezTo>
                    <a:pt x="1858787" y="877005"/>
                    <a:pt x="1860903" y="1020233"/>
                    <a:pt x="1876425" y="1117600"/>
                  </a:cubicBezTo>
                  <a:lnTo>
                    <a:pt x="1881717" y="1336675"/>
                  </a:lnTo>
                  <a:lnTo>
                    <a:pt x="386296" y="1746251"/>
                  </a:lnTo>
                  <a:lnTo>
                    <a:pt x="0" y="7408"/>
                  </a:lnTo>
                </a:path>
              </a:pathLst>
            </a:custGeom>
            <a:solidFill>
              <a:srgbClr val="C390C5">
                <a:alpha val="5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9967" name="Freeform 32"/>
            <p:cNvSpPr>
              <a:spLocks noChangeArrowheads="1"/>
            </p:cNvSpPr>
            <p:nvPr/>
          </p:nvSpPr>
          <p:spPr bwMode="auto">
            <a:xfrm>
              <a:off x="6415285" y="1069247"/>
              <a:ext cx="2451100" cy="2046218"/>
            </a:xfrm>
            <a:custGeom>
              <a:avLst/>
              <a:gdLst>
                <a:gd name="T0" fmla="*/ 0 w 2451100"/>
                <a:gd name="T1" fmla="*/ 3341812 h 1993900"/>
                <a:gd name="T2" fmla="*/ 0 w 2451100"/>
                <a:gd name="T3" fmla="*/ 0 h 1993900"/>
                <a:gd name="T4" fmla="*/ 142875 w 2451100"/>
                <a:gd name="T5" fmla="*/ 15987 h 1993900"/>
                <a:gd name="T6" fmla="*/ 174625 w 2451100"/>
                <a:gd name="T7" fmla="*/ 373090 h 1993900"/>
                <a:gd name="T8" fmla="*/ 206375 w 2451100"/>
                <a:gd name="T9" fmla="*/ 532984 h 1993900"/>
                <a:gd name="T10" fmla="*/ 301625 w 2451100"/>
                <a:gd name="T11" fmla="*/ 1684233 h 1993900"/>
                <a:gd name="T12" fmla="*/ 393700 w 2451100"/>
                <a:gd name="T13" fmla="*/ 2174574 h 1993900"/>
                <a:gd name="T14" fmla="*/ 425450 w 2451100"/>
                <a:gd name="T15" fmla="*/ 2643602 h 1993900"/>
                <a:gd name="T16" fmla="*/ 425450 w 2451100"/>
                <a:gd name="T17" fmla="*/ 2798168 h 1993900"/>
                <a:gd name="T18" fmla="*/ 457200 w 2451100"/>
                <a:gd name="T19" fmla="*/ 2819486 h 1993900"/>
                <a:gd name="T20" fmla="*/ 485775 w 2451100"/>
                <a:gd name="T21" fmla="*/ 2840804 h 1993900"/>
                <a:gd name="T22" fmla="*/ 542925 w 2451100"/>
                <a:gd name="T23" fmla="*/ 2808825 h 1993900"/>
                <a:gd name="T24" fmla="*/ 590550 w 2451100"/>
                <a:gd name="T25" fmla="*/ 2787507 h 1993900"/>
                <a:gd name="T26" fmla="*/ 647700 w 2451100"/>
                <a:gd name="T27" fmla="*/ 2595630 h 1993900"/>
                <a:gd name="T28" fmla="*/ 768350 w 2451100"/>
                <a:gd name="T29" fmla="*/ 2382440 h 1993900"/>
                <a:gd name="T30" fmla="*/ 809625 w 2451100"/>
                <a:gd name="T31" fmla="*/ 2217216 h 1993900"/>
                <a:gd name="T32" fmla="*/ 863600 w 2451100"/>
                <a:gd name="T33" fmla="*/ 2265184 h 1993900"/>
                <a:gd name="T34" fmla="*/ 914400 w 2451100"/>
                <a:gd name="T35" fmla="*/ 2302487 h 1993900"/>
                <a:gd name="T36" fmla="*/ 996950 w 2451100"/>
                <a:gd name="T37" fmla="*/ 2286503 h 1993900"/>
                <a:gd name="T38" fmla="*/ 1063625 w 2451100"/>
                <a:gd name="T39" fmla="*/ 2030672 h 1993900"/>
                <a:gd name="T40" fmla="*/ 1114425 w 2451100"/>
                <a:gd name="T41" fmla="*/ 1913414 h 1993900"/>
                <a:gd name="T42" fmla="*/ 1171575 w 2451100"/>
                <a:gd name="T43" fmla="*/ 1972040 h 1993900"/>
                <a:gd name="T44" fmla="*/ 1222375 w 2451100"/>
                <a:gd name="T45" fmla="*/ 1977372 h 1993900"/>
                <a:gd name="T46" fmla="*/ 1257300 w 2451100"/>
                <a:gd name="T47" fmla="*/ 1881433 h 1993900"/>
                <a:gd name="T48" fmla="*/ 1317625 w 2451100"/>
                <a:gd name="T49" fmla="*/ 2094625 h 1993900"/>
                <a:gd name="T50" fmla="*/ 1381125 w 2451100"/>
                <a:gd name="T51" fmla="*/ 2195896 h 1993900"/>
                <a:gd name="T52" fmla="*/ 1409700 w 2451100"/>
                <a:gd name="T53" fmla="*/ 2217216 h 1993900"/>
                <a:gd name="T54" fmla="*/ 1435100 w 2451100"/>
                <a:gd name="T55" fmla="*/ 2153255 h 1993900"/>
                <a:gd name="T56" fmla="*/ 1466850 w 2451100"/>
                <a:gd name="T57" fmla="*/ 2227874 h 1993900"/>
                <a:gd name="T58" fmla="*/ 1562100 w 2451100"/>
                <a:gd name="T59" fmla="*/ 2233202 h 1993900"/>
                <a:gd name="T60" fmla="*/ 1603375 w 2451100"/>
                <a:gd name="T61" fmla="*/ 2179902 h 1993900"/>
                <a:gd name="T62" fmla="*/ 1679575 w 2451100"/>
                <a:gd name="T63" fmla="*/ 2185236 h 1993900"/>
                <a:gd name="T64" fmla="*/ 1711325 w 2451100"/>
                <a:gd name="T65" fmla="*/ 2057318 h 1993900"/>
                <a:gd name="T66" fmla="*/ 1758950 w 2451100"/>
                <a:gd name="T67" fmla="*/ 2217216 h 1993900"/>
                <a:gd name="T68" fmla="*/ 1806575 w 2451100"/>
                <a:gd name="T69" fmla="*/ 2249193 h 1993900"/>
                <a:gd name="T70" fmla="*/ 1847850 w 2451100"/>
                <a:gd name="T71" fmla="*/ 2115946 h 1993900"/>
                <a:gd name="T72" fmla="*/ 1879600 w 2451100"/>
                <a:gd name="T73" fmla="*/ 2206557 h 1993900"/>
                <a:gd name="T74" fmla="*/ 1930400 w 2451100"/>
                <a:gd name="T75" fmla="*/ 2233202 h 1993900"/>
                <a:gd name="T76" fmla="*/ 1955800 w 2451100"/>
                <a:gd name="T77" fmla="*/ 2057318 h 1993900"/>
                <a:gd name="T78" fmla="*/ 1984375 w 2451100"/>
                <a:gd name="T79" fmla="*/ 2281173 h 1993900"/>
                <a:gd name="T80" fmla="*/ 2016125 w 2451100"/>
                <a:gd name="T81" fmla="*/ 2297162 h 1993900"/>
                <a:gd name="T82" fmla="*/ 2051050 w 2451100"/>
                <a:gd name="T83" fmla="*/ 2345130 h 1993900"/>
                <a:gd name="T84" fmla="*/ 2089150 w 2451100"/>
                <a:gd name="T85" fmla="*/ 2020012 h 1993900"/>
                <a:gd name="T86" fmla="*/ 2139950 w 2451100"/>
                <a:gd name="T87" fmla="*/ 2238535 h 1993900"/>
                <a:gd name="T88" fmla="*/ 2165350 w 2451100"/>
                <a:gd name="T89" fmla="*/ 2265184 h 1993900"/>
                <a:gd name="T90" fmla="*/ 2203450 w 2451100"/>
                <a:gd name="T91" fmla="*/ 2083968 h 1993900"/>
                <a:gd name="T92" fmla="*/ 2241550 w 2451100"/>
                <a:gd name="T93" fmla="*/ 1934734 h 1993900"/>
                <a:gd name="T94" fmla="*/ 2266950 w 2451100"/>
                <a:gd name="T95" fmla="*/ 1636263 h 1993900"/>
                <a:gd name="T96" fmla="*/ 2295525 w 2451100"/>
                <a:gd name="T97" fmla="*/ 1993361 h 1993900"/>
                <a:gd name="T98" fmla="*/ 2330450 w 2451100"/>
                <a:gd name="T99" fmla="*/ 2004019 h 1993900"/>
                <a:gd name="T100" fmla="*/ 2451100 w 2451100"/>
                <a:gd name="T101" fmla="*/ 2014682 h 1993900"/>
                <a:gd name="T102" fmla="*/ 2451100 w 2451100"/>
                <a:gd name="T103" fmla="*/ 3347140 h 19939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451100"/>
                <a:gd name="T157" fmla="*/ 0 h 1993900"/>
                <a:gd name="T158" fmla="*/ 2451100 w 2451100"/>
                <a:gd name="T159" fmla="*/ 1993900 h 19939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451100" h="1993900">
                  <a:moveTo>
                    <a:pt x="0" y="1990725"/>
                  </a:moveTo>
                  <a:lnTo>
                    <a:pt x="0" y="0"/>
                  </a:lnTo>
                  <a:lnTo>
                    <a:pt x="142875" y="9525"/>
                  </a:lnTo>
                  <a:cubicBezTo>
                    <a:pt x="171979" y="46567"/>
                    <a:pt x="164042" y="170921"/>
                    <a:pt x="174625" y="222250"/>
                  </a:cubicBezTo>
                  <a:cubicBezTo>
                    <a:pt x="185208" y="273579"/>
                    <a:pt x="185208" y="187325"/>
                    <a:pt x="206375" y="317500"/>
                  </a:cubicBezTo>
                  <a:cubicBezTo>
                    <a:pt x="227542" y="447675"/>
                    <a:pt x="270404" y="840317"/>
                    <a:pt x="301625" y="1003300"/>
                  </a:cubicBezTo>
                  <a:cubicBezTo>
                    <a:pt x="332846" y="1166283"/>
                    <a:pt x="373063" y="1200150"/>
                    <a:pt x="393700" y="1295400"/>
                  </a:cubicBezTo>
                  <a:cubicBezTo>
                    <a:pt x="414338" y="1390650"/>
                    <a:pt x="420158" y="1512888"/>
                    <a:pt x="425450" y="1574800"/>
                  </a:cubicBezTo>
                  <a:cubicBezTo>
                    <a:pt x="430742" y="1636712"/>
                    <a:pt x="420158" y="1649412"/>
                    <a:pt x="425450" y="1666874"/>
                  </a:cubicBezTo>
                  <a:cubicBezTo>
                    <a:pt x="430742" y="1684336"/>
                    <a:pt x="447146" y="1675342"/>
                    <a:pt x="457200" y="1679575"/>
                  </a:cubicBezTo>
                  <a:cubicBezTo>
                    <a:pt x="467254" y="1683808"/>
                    <a:pt x="471488" y="1693333"/>
                    <a:pt x="485775" y="1692275"/>
                  </a:cubicBezTo>
                  <a:cubicBezTo>
                    <a:pt x="500062" y="1691217"/>
                    <a:pt x="525463" y="1678517"/>
                    <a:pt x="542925" y="1673225"/>
                  </a:cubicBezTo>
                  <a:cubicBezTo>
                    <a:pt x="560387" y="1667933"/>
                    <a:pt x="573088" y="1681692"/>
                    <a:pt x="590550" y="1660525"/>
                  </a:cubicBezTo>
                  <a:cubicBezTo>
                    <a:pt x="608012" y="1639358"/>
                    <a:pt x="618067" y="1586441"/>
                    <a:pt x="647700" y="1546225"/>
                  </a:cubicBezTo>
                  <a:cubicBezTo>
                    <a:pt x="677333" y="1506009"/>
                    <a:pt x="741362" y="1456796"/>
                    <a:pt x="768350" y="1419225"/>
                  </a:cubicBezTo>
                  <a:cubicBezTo>
                    <a:pt x="795338" y="1381654"/>
                    <a:pt x="793750" y="1332442"/>
                    <a:pt x="809625" y="1320800"/>
                  </a:cubicBezTo>
                  <a:cubicBezTo>
                    <a:pt x="825500" y="1309158"/>
                    <a:pt x="846138" y="1340908"/>
                    <a:pt x="863600" y="1349375"/>
                  </a:cubicBezTo>
                  <a:cubicBezTo>
                    <a:pt x="881062" y="1357842"/>
                    <a:pt x="892175" y="1369483"/>
                    <a:pt x="914400" y="1371600"/>
                  </a:cubicBezTo>
                  <a:cubicBezTo>
                    <a:pt x="936625" y="1373717"/>
                    <a:pt x="972079" y="1389062"/>
                    <a:pt x="996950" y="1362075"/>
                  </a:cubicBezTo>
                  <a:cubicBezTo>
                    <a:pt x="1021821" y="1335088"/>
                    <a:pt x="1044046" y="1246717"/>
                    <a:pt x="1063625" y="1209675"/>
                  </a:cubicBezTo>
                  <a:cubicBezTo>
                    <a:pt x="1083204" y="1172633"/>
                    <a:pt x="1096433" y="1145646"/>
                    <a:pt x="1114425" y="1139825"/>
                  </a:cubicBezTo>
                  <a:cubicBezTo>
                    <a:pt x="1132417" y="1134004"/>
                    <a:pt x="1153583" y="1168400"/>
                    <a:pt x="1171575" y="1174750"/>
                  </a:cubicBezTo>
                  <a:cubicBezTo>
                    <a:pt x="1189567" y="1181100"/>
                    <a:pt x="1208088" y="1186921"/>
                    <a:pt x="1222375" y="1177925"/>
                  </a:cubicBezTo>
                  <a:cubicBezTo>
                    <a:pt x="1236662" y="1168929"/>
                    <a:pt x="1241425" y="1109133"/>
                    <a:pt x="1257300" y="1120775"/>
                  </a:cubicBezTo>
                  <a:cubicBezTo>
                    <a:pt x="1273175" y="1132417"/>
                    <a:pt x="1296988" y="1216554"/>
                    <a:pt x="1317625" y="1247775"/>
                  </a:cubicBezTo>
                  <a:cubicBezTo>
                    <a:pt x="1338262" y="1278996"/>
                    <a:pt x="1365779" y="1295929"/>
                    <a:pt x="1381125" y="1308100"/>
                  </a:cubicBezTo>
                  <a:cubicBezTo>
                    <a:pt x="1396471" y="1320271"/>
                    <a:pt x="1400704" y="1325033"/>
                    <a:pt x="1409700" y="1320800"/>
                  </a:cubicBezTo>
                  <a:cubicBezTo>
                    <a:pt x="1418696" y="1316567"/>
                    <a:pt x="1425575" y="1281642"/>
                    <a:pt x="1435100" y="1282700"/>
                  </a:cubicBezTo>
                  <a:cubicBezTo>
                    <a:pt x="1444625" y="1283758"/>
                    <a:pt x="1445683" y="1319213"/>
                    <a:pt x="1466850" y="1327150"/>
                  </a:cubicBezTo>
                  <a:cubicBezTo>
                    <a:pt x="1488017" y="1335088"/>
                    <a:pt x="1539346" y="1335088"/>
                    <a:pt x="1562100" y="1330325"/>
                  </a:cubicBezTo>
                  <a:cubicBezTo>
                    <a:pt x="1584854" y="1325562"/>
                    <a:pt x="1583796" y="1303337"/>
                    <a:pt x="1603375" y="1298575"/>
                  </a:cubicBezTo>
                  <a:cubicBezTo>
                    <a:pt x="1622954" y="1293813"/>
                    <a:pt x="1661583" y="1313921"/>
                    <a:pt x="1679575" y="1301750"/>
                  </a:cubicBezTo>
                  <a:cubicBezTo>
                    <a:pt x="1697567" y="1289579"/>
                    <a:pt x="1698096" y="1222375"/>
                    <a:pt x="1711325" y="1225550"/>
                  </a:cubicBezTo>
                  <a:cubicBezTo>
                    <a:pt x="1724554" y="1228725"/>
                    <a:pt x="1743075" y="1301750"/>
                    <a:pt x="1758950" y="1320800"/>
                  </a:cubicBezTo>
                  <a:cubicBezTo>
                    <a:pt x="1774825" y="1339850"/>
                    <a:pt x="1791758" y="1349904"/>
                    <a:pt x="1806575" y="1339850"/>
                  </a:cubicBezTo>
                  <a:cubicBezTo>
                    <a:pt x="1821392" y="1329796"/>
                    <a:pt x="1835679" y="1264708"/>
                    <a:pt x="1847850" y="1260475"/>
                  </a:cubicBezTo>
                  <a:cubicBezTo>
                    <a:pt x="1860021" y="1256242"/>
                    <a:pt x="1865842" y="1302808"/>
                    <a:pt x="1879600" y="1314450"/>
                  </a:cubicBezTo>
                  <a:cubicBezTo>
                    <a:pt x="1893358" y="1326092"/>
                    <a:pt x="1917700" y="1345142"/>
                    <a:pt x="1930400" y="1330325"/>
                  </a:cubicBezTo>
                  <a:cubicBezTo>
                    <a:pt x="1943100" y="1315508"/>
                    <a:pt x="1946804" y="1220788"/>
                    <a:pt x="1955800" y="1225550"/>
                  </a:cubicBezTo>
                  <a:cubicBezTo>
                    <a:pt x="1964796" y="1230312"/>
                    <a:pt x="1974321" y="1335088"/>
                    <a:pt x="1984375" y="1358900"/>
                  </a:cubicBezTo>
                  <a:cubicBezTo>
                    <a:pt x="1994429" y="1382712"/>
                    <a:pt x="2005013" y="1362075"/>
                    <a:pt x="2016125" y="1368425"/>
                  </a:cubicBezTo>
                  <a:cubicBezTo>
                    <a:pt x="2027237" y="1374775"/>
                    <a:pt x="2038879" y="1424517"/>
                    <a:pt x="2051050" y="1397000"/>
                  </a:cubicBezTo>
                  <a:cubicBezTo>
                    <a:pt x="2063221" y="1369483"/>
                    <a:pt x="2074333" y="1213908"/>
                    <a:pt x="2089150" y="1203325"/>
                  </a:cubicBezTo>
                  <a:cubicBezTo>
                    <a:pt x="2103967" y="1192742"/>
                    <a:pt x="2127250" y="1309158"/>
                    <a:pt x="2139950" y="1333500"/>
                  </a:cubicBezTo>
                  <a:cubicBezTo>
                    <a:pt x="2152650" y="1357842"/>
                    <a:pt x="2154767" y="1364721"/>
                    <a:pt x="2165350" y="1349375"/>
                  </a:cubicBezTo>
                  <a:cubicBezTo>
                    <a:pt x="2175933" y="1334029"/>
                    <a:pt x="2190750" y="1274233"/>
                    <a:pt x="2203450" y="1241425"/>
                  </a:cubicBezTo>
                  <a:cubicBezTo>
                    <a:pt x="2216150" y="1208617"/>
                    <a:pt x="2230967" y="1196975"/>
                    <a:pt x="2241550" y="1152525"/>
                  </a:cubicBezTo>
                  <a:cubicBezTo>
                    <a:pt x="2252133" y="1108075"/>
                    <a:pt x="2257954" y="968904"/>
                    <a:pt x="2266950" y="974725"/>
                  </a:cubicBezTo>
                  <a:cubicBezTo>
                    <a:pt x="2275946" y="980546"/>
                    <a:pt x="2284942" y="1150938"/>
                    <a:pt x="2295525" y="1187450"/>
                  </a:cubicBezTo>
                  <a:cubicBezTo>
                    <a:pt x="2306108" y="1223962"/>
                    <a:pt x="2304521" y="1191683"/>
                    <a:pt x="2330450" y="1193800"/>
                  </a:cubicBezTo>
                  <a:lnTo>
                    <a:pt x="2451100" y="1200150"/>
                  </a:lnTo>
                  <a:lnTo>
                    <a:pt x="2451100" y="1993900"/>
                  </a:lnTo>
                </a:path>
              </a:pathLst>
            </a:custGeom>
            <a:solidFill>
              <a:srgbClr val="C39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39968" name="Picture 33" descr="Untitled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209" y="932071"/>
              <a:ext cx="3479075" cy="2714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 bwMode="auto">
            <a:xfrm>
              <a:off x="6408016" y="1586079"/>
              <a:ext cx="1937928" cy="503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95000"/>
                </a:lnSpc>
                <a:defRPr/>
              </a:pPr>
              <a:r>
                <a:rPr lang="en-US" sz="1500" b="1" dirty="0">
                  <a:solidFill>
                    <a:srgbClr val="008000"/>
                  </a:solidFill>
                  <a:effectLst>
                    <a:glow rad="76200">
                      <a:schemeClr val="bg1">
                        <a:alpha val="81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DIII-D ion heated  </a:t>
              </a:r>
              <a:r>
                <a:rPr lang="en-US" sz="1300" b="1" i="1" dirty="0">
                  <a:solidFill>
                    <a:srgbClr val="008000"/>
                  </a:solidFill>
                  <a:effectLst>
                    <a:glow rad="76200">
                      <a:schemeClr val="bg1">
                        <a:alpha val="81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fine scale turbulence</a:t>
              </a: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7106664" y="2458333"/>
              <a:ext cx="1758117" cy="51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5000"/>
                </a:lnSpc>
                <a:defRPr/>
              </a:pPr>
              <a:r>
                <a:rPr lang="en-US" sz="1500" b="1" dirty="0">
                  <a:solidFill>
                    <a:srgbClr val="0000FF"/>
                  </a:solidFill>
                  <a:effectLst>
                    <a:glow rad="76200">
                      <a:schemeClr val="bg1">
                        <a:alpha val="80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ITER</a:t>
              </a:r>
              <a:r>
                <a:rPr lang="en-US" sz="1600" b="1" dirty="0">
                  <a:solidFill>
                    <a:srgbClr val="0000FF"/>
                  </a:solidFill>
                  <a:effectLst>
                    <a:glow rad="76200">
                      <a:schemeClr val="bg1">
                        <a:alpha val="80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 </a:t>
              </a:r>
              <a:r>
                <a:rPr lang="en-US" sz="1300" b="1" i="1" dirty="0">
                  <a:solidFill>
                    <a:srgbClr val="0000FF"/>
                  </a:solidFill>
                  <a:effectLst>
                    <a:glow rad="76200">
                      <a:schemeClr val="bg1">
                        <a:alpha val="80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low order</a:t>
              </a:r>
              <a:br>
                <a:rPr lang="en-US" sz="1300" b="1" i="1" dirty="0">
                  <a:solidFill>
                    <a:srgbClr val="0000FF"/>
                  </a:solidFill>
                  <a:effectLst>
                    <a:glow rad="76200">
                      <a:schemeClr val="bg1">
                        <a:alpha val="80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</a:br>
              <a:r>
                <a:rPr lang="en-US" sz="1300" b="1" i="1" dirty="0">
                  <a:solidFill>
                    <a:srgbClr val="0000FF"/>
                  </a:solidFill>
                  <a:effectLst>
                    <a:glow rad="76200">
                      <a:schemeClr val="bg1">
                        <a:alpha val="80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</a:rPr>
                <a:t>‘lumpy’ turbulence</a:t>
              </a:r>
              <a:endParaRPr lang="en-US" sz="1300" b="1" dirty="0">
                <a:solidFill>
                  <a:srgbClr val="0000FF"/>
                </a:solidFill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Century Gothic"/>
                <a:ea typeface="ＭＳ Ｐゴシック" charset="-128"/>
                <a:cs typeface="Century Gothic"/>
              </a:endParaRPr>
            </a:p>
          </p:txBody>
        </p:sp>
        <p:sp>
          <p:nvSpPr>
            <p:cNvPr id="39971" name="Rectangle 36"/>
            <p:cNvSpPr>
              <a:spLocks noChangeArrowheads="1"/>
            </p:cNvSpPr>
            <p:nvPr/>
          </p:nvSpPr>
          <p:spPr bwMode="auto">
            <a:xfrm>
              <a:off x="6412110" y="1062729"/>
              <a:ext cx="2460626" cy="204621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6258880" y="1022786"/>
              <a:ext cx="2596115" cy="53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95000"/>
                </a:lnSpc>
                <a:defRPr/>
              </a:pPr>
              <a:r>
                <a:rPr lang="en-US" sz="1500" b="1" i="1" dirty="0">
                  <a:effectLst>
                    <a:glow rad="38100">
                      <a:schemeClr val="bg1">
                        <a:alpha val="75000"/>
                      </a:schemeClr>
                    </a:glow>
                  </a:effectLst>
                  <a:latin typeface="Century Gothic"/>
                  <a:ea typeface="ＭＳ Ｐゴシック" charset="-128"/>
                  <a:cs typeface="Century Gothic"/>
                  <a:sym typeface="Wingdings"/>
                </a:rPr>
                <a:t> Fraction of transport through ETG</a:t>
              </a:r>
              <a:endParaRPr lang="en-US" sz="1500" b="1" i="1" dirty="0">
                <a:effectLst>
                  <a:glow rad="38100">
                    <a:schemeClr val="bg1">
                      <a:alpha val="75000"/>
                    </a:schemeClr>
                  </a:glow>
                </a:effectLst>
                <a:latin typeface="Century Gothic"/>
                <a:ea typeface="ＭＳ Ｐゴシック" charset="-128"/>
                <a:cs typeface="Century Gothic"/>
              </a:endParaRPr>
            </a:p>
          </p:txBody>
        </p:sp>
        <p:sp>
          <p:nvSpPr>
            <p:cNvPr id="39973" name="TextBox 38"/>
            <p:cNvSpPr txBox="1">
              <a:spLocks noChangeArrowheads="1"/>
            </p:cNvSpPr>
            <p:nvPr/>
          </p:nvSpPr>
          <p:spPr bwMode="auto">
            <a:xfrm>
              <a:off x="6384841" y="2875016"/>
              <a:ext cx="1206500" cy="254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5000"/>
                </a:lnSpc>
              </a:pPr>
              <a:r>
                <a:rPr lang="en-US" sz="1100">
                  <a:cs typeface="Century Gothic" charset="0"/>
                </a:rPr>
                <a:t>TGLF model</a:t>
              </a:r>
            </a:p>
          </p:txBody>
        </p:sp>
      </p:grpSp>
      <p:grpSp>
        <p:nvGrpSpPr>
          <p:cNvPr id="39942" name="Group 55"/>
          <p:cNvGrpSpPr>
            <a:grpSpLocks/>
          </p:cNvGrpSpPr>
          <p:nvPr/>
        </p:nvGrpSpPr>
        <p:grpSpPr bwMode="auto">
          <a:xfrm>
            <a:off x="6065838" y="3941763"/>
            <a:ext cx="3100387" cy="2416175"/>
            <a:chOff x="6081961" y="960711"/>
            <a:chExt cx="3098858" cy="2416666"/>
          </a:xfrm>
        </p:grpSpPr>
        <p:pic>
          <p:nvPicPr>
            <p:cNvPr id="39944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35" b="35823"/>
            <a:stretch>
              <a:fillRect/>
            </a:stretch>
          </p:blipFill>
          <p:spPr bwMode="auto">
            <a:xfrm>
              <a:off x="6081961" y="960711"/>
              <a:ext cx="2924889" cy="217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Freeform 33"/>
            <p:cNvSpPr>
              <a:spLocks/>
            </p:cNvSpPr>
            <p:nvPr/>
          </p:nvSpPr>
          <p:spPr bwMode="auto">
            <a:xfrm>
              <a:off x="6749140" y="1283742"/>
              <a:ext cx="1640840" cy="836980"/>
            </a:xfrm>
            <a:custGeom>
              <a:avLst/>
              <a:gdLst>
                <a:gd name="T0" fmla="*/ 4742028 w 965200"/>
                <a:gd name="T1" fmla="*/ 0 h 457200"/>
                <a:gd name="T2" fmla="*/ 3743706 w 965200"/>
                <a:gd name="T3" fmla="*/ 545415 h 457200"/>
                <a:gd name="T4" fmla="*/ 2724588 w 965200"/>
                <a:gd name="T5" fmla="*/ 1194721 h 457200"/>
                <a:gd name="T6" fmla="*/ 1747063 w 965200"/>
                <a:gd name="T7" fmla="*/ 1844029 h 457200"/>
                <a:gd name="T8" fmla="*/ 748741 w 965200"/>
                <a:gd name="T9" fmla="*/ 2363471 h 457200"/>
                <a:gd name="T10" fmla="*/ 0 w 965200"/>
                <a:gd name="T11" fmla="*/ 2805000 h 4572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5200" h="457200">
                  <a:moveTo>
                    <a:pt x="965200" y="0"/>
                  </a:moveTo>
                  <a:lnTo>
                    <a:pt x="762000" y="88900"/>
                  </a:lnTo>
                  <a:lnTo>
                    <a:pt x="554567" y="194733"/>
                  </a:lnTo>
                  <a:lnTo>
                    <a:pt x="355600" y="300567"/>
                  </a:lnTo>
                  <a:lnTo>
                    <a:pt x="152400" y="385233"/>
                  </a:lnTo>
                  <a:lnTo>
                    <a:pt x="0" y="457200"/>
                  </a:lnTo>
                </a:path>
              </a:pathLst>
            </a:custGeom>
            <a:noFill/>
            <a:ln w="19050" cap="flat" cmpd="sng">
              <a:solidFill>
                <a:srgbClr val="3366FF"/>
              </a:solidFill>
              <a:prstDash val="sysDash"/>
              <a:round/>
              <a:headEnd type="diamond" w="med" len="med"/>
              <a:tailEnd type="diamond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9946" name="Freeform 34"/>
            <p:cNvSpPr>
              <a:spLocks/>
            </p:cNvSpPr>
            <p:nvPr/>
          </p:nvSpPr>
          <p:spPr bwMode="auto">
            <a:xfrm>
              <a:off x="6749140" y="1477486"/>
              <a:ext cx="1633644" cy="519239"/>
            </a:xfrm>
            <a:custGeom>
              <a:avLst/>
              <a:gdLst>
                <a:gd name="T0" fmla="*/ 0 w 960967"/>
                <a:gd name="T1" fmla="*/ 1740145 h 283634"/>
                <a:gd name="T2" fmla="*/ 769544 w 960967"/>
                <a:gd name="T3" fmla="*/ 1350563 h 283634"/>
                <a:gd name="T4" fmla="*/ 1767866 w 960967"/>
                <a:gd name="T5" fmla="*/ 1012918 h 283634"/>
                <a:gd name="T6" fmla="*/ 2745385 w 960967"/>
                <a:gd name="T7" fmla="*/ 623334 h 283634"/>
                <a:gd name="T8" fmla="*/ 3722910 w 960967"/>
                <a:gd name="T9" fmla="*/ 285697 h 283634"/>
                <a:gd name="T10" fmla="*/ 4721232 w 960967"/>
                <a:gd name="T11" fmla="*/ 0 h 2836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0967" h="283634">
                  <a:moveTo>
                    <a:pt x="0" y="283634"/>
                  </a:moveTo>
                  <a:lnTo>
                    <a:pt x="156634" y="220134"/>
                  </a:lnTo>
                  <a:lnTo>
                    <a:pt x="359834" y="165100"/>
                  </a:lnTo>
                  <a:lnTo>
                    <a:pt x="558800" y="101600"/>
                  </a:lnTo>
                  <a:lnTo>
                    <a:pt x="757767" y="46567"/>
                  </a:lnTo>
                  <a:lnTo>
                    <a:pt x="960967" y="0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9947" name="TextBox 35"/>
            <p:cNvSpPr txBox="1">
              <a:spLocks noChangeArrowheads="1"/>
            </p:cNvSpPr>
            <p:nvPr/>
          </p:nvSpPr>
          <p:spPr bwMode="auto">
            <a:xfrm>
              <a:off x="7155005" y="966883"/>
              <a:ext cx="1789314" cy="328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5000"/>
                </a:lnSpc>
              </a:pPr>
              <a:r>
                <a:rPr lang="en-US" sz="1600" b="1">
                  <a:solidFill>
                    <a:srgbClr val="0000FF"/>
                  </a:solidFill>
                </a:rPr>
                <a:t>Baseline </a:t>
              </a:r>
              <a:r>
                <a:rPr lang="en-US" sz="1400" b="1">
                  <a:solidFill>
                    <a:srgbClr val="0000FF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sz="1400" b="1" baseline="-25000">
                  <a:solidFill>
                    <a:srgbClr val="0000FF"/>
                  </a:solidFill>
                </a:rPr>
                <a:t>N</a:t>
              </a:r>
              <a:r>
                <a:rPr lang="en-US" sz="1400" b="1">
                  <a:solidFill>
                    <a:srgbClr val="0000FF"/>
                  </a:solidFill>
                </a:rPr>
                <a:t>=1.7</a:t>
              </a:r>
              <a:endParaRPr lang="en-US" sz="1600" b="1">
                <a:solidFill>
                  <a:srgbClr val="0000FF"/>
                </a:solidFill>
              </a:endParaRPr>
            </a:p>
          </p:txBody>
        </p:sp>
        <p:sp>
          <p:nvSpPr>
            <p:cNvPr id="39948" name="TextBox 36"/>
            <p:cNvSpPr txBox="1">
              <a:spLocks noChangeArrowheads="1"/>
            </p:cNvSpPr>
            <p:nvPr/>
          </p:nvSpPr>
          <p:spPr bwMode="auto">
            <a:xfrm>
              <a:off x="6124701" y="3049082"/>
              <a:ext cx="3056118" cy="328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1600" b="1"/>
                <a:t>Electron plasma power </a:t>
              </a:r>
              <a:r>
                <a:rPr lang="en-US" sz="1200"/>
                <a:t>/MW</a:t>
              </a:r>
              <a:endParaRPr lang="en-US" sz="1600"/>
            </a:p>
          </p:txBody>
        </p:sp>
        <p:sp>
          <p:nvSpPr>
            <p:cNvPr id="39949" name="TextBox 37"/>
            <p:cNvSpPr txBox="1">
              <a:spLocks noChangeArrowheads="1"/>
            </p:cNvSpPr>
            <p:nvPr/>
          </p:nvSpPr>
          <p:spPr bwMode="auto">
            <a:xfrm>
              <a:off x="7039384" y="2580348"/>
              <a:ext cx="1880408" cy="269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5000"/>
                </a:lnSpc>
              </a:pPr>
              <a:r>
                <a:rPr lang="en-US" sz="1200"/>
                <a:t>GLF23 model</a:t>
              </a:r>
            </a:p>
          </p:txBody>
        </p:sp>
        <p:sp>
          <p:nvSpPr>
            <p:cNvPr id="39950" name="Rectangle 38"/>
            <p:cNvSpPr>
              <a:spLocks noChangeArrowheads="1"/>
            </p:cNvSpPr>
            <p:nvPr/>
          </p:nvSpPr>
          <p:spPr bwMode="auto">
            <a:xfrm>
              <a:off x="6714455" y="1959546"/>
              <a:ext cx="84666" cy="7749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1800"/>
            </a:p>
          </p:txBody>
        </p:sp>
        <p:sp>
          <p:nvSpPr>
            <p:cNvPr id="39951" name="Rectangle 39"/>
            <p:cNvSpPr>
              <a:spLocks noChangeArrowheads="1"/>
            </p:cNvSpPr>
            <p:nvPr/>
          </p:nvSpPr>
          <p:spPr bwMode="auto">
            <a:xfrm>
              <a:off x="6553588" y="1252945"/>
              <a:ext cx="812800" cy="28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sz="1800"/>
            </a:p>
          </p:txBody>
        </p:sp>
        <p:sp>
          <p:nvSpPr>
            <p:cNvPr id="39952" name="TextBox 40"/>
            <p:cNvSpPr txBox="1">
              <a:spLocks noChangeArrowheads="1"/>
            </p:cNvSpPr>
            <p:nvPr/>
          </p:nvSpPr>
          <p:spPr bwMode="auto">
            <a:xfrm>
              <a:off x="6384998" y="1053407"/>
              <a:ext cx="1336495" cy="3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Aft>
                  <a:spcPts val="400"/>
                </a:spcAft>
              </a:pPr>
              <a:r>
                <a:rPr lang="en-US" sz="1800" b="1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T</a:t>
              </a:r>
              <a:r>
                <a:rPr lang="en-US" sz="1800" b="1" baseline="-25000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e</a:t>
              </a:r>
              <a:r>
                <a:rPr lang="en-US" sz="1800" b="1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/T</a:t>
              </a:r>
              <a:r>
                <a:rPr lang="en-US" sz="1800" b="1" baseline="-25000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i</a:t>
              </a:r>
              <a:r>
                <a:rPr lang="en-US" sz="1800" b="1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:</a:t>
              </a: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7649637" y="2042018"/>
              <a:ext cx="1261440" cy="48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lnSpc>
                  <a:spcPct val="95000"/>
                </a:lnSpc>
                <a:defRPr/>
              </a:pPr>
              <a:r>
                <a:rPr lang="en-US" sz="1600" b="1" dirty="0">
                  <a:solidFill>
                    <a:srgbClr val="FF0000"/>
                  </a:solidFill>
                </a:rPr>
                <a:t>AT </a:t>
              </a:r>
              <a:r>
                <a:rPr lang="en-US" sz="1400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sz="1400" b="1" baseline="-25000" dirty="0">
                  <a:solidFill>
                    <a:srgbClr val="FF0000"/>
                  </a:solidFill>
                </a:rPr>
                <a:t>N</a:t>
              </a:r>
              <a:r>
                <a:rPr lang="en-US" sz="1400" b="1" dirty="0">
                  <a:solidFill>
                    <a:srgbClr val="FF0000"/>
                  </a:solidFill>
                </a:rPr>
                <a:t>=3.7</a:t>
              </a:r>
              <a:br>
                <a:rPr lang="en-US" sz="1400" b="1" dirty="0">
                  <a:solidFill>
                    <a:srgbClr val="FF0000"/>
                  </a:solidFill>
                </a:rPr>
              </a:br>
              <a:r>
                <a:rPr lang="en-US" sz="1050" dirty="0">
                  <a:solidFill>
                    <a:srgbClr val="FF0000"/>
                  </a:solidFill>
                  <a:latin typeface="Arial Narrow"/>
                  <a:cs typeface="Arial Narrow"/>
                </a:rPr>
                <a:t>(3MW fast wave)</a:t>
              </a:r>
              <a:endParaRPr lang="en-US" sz="1400" dirty="0">
                <a:solidFill>
                  <a:srgbClr val="FF0000"/>
                </a:solidFill>
                <a:latin typeface="Arial Narrow"/>
                <a:cs typeface="Arial Narrow"/>
              </a:endParaRPr>
            </a:p>
          </p:txBody>
        </p:sp>
        <p:grpSp>
          <p:nvGrpSpPr>
            <p:cNvPr id="39954" name="Group 47"/>
            <p:cNvGrpSpPr>
              <a:grpSpLocks/>
            </p:cNvGrpSpPr>
            <p:nvPr/>
          </p:nvGrpSpPr>
          <p:grpSpPr bwMode="auto">
            <a:xfrm>
              <a:off x="7141987" y="1714109"/>
              <a:ext cx="1820333" cy="655544"/>
              <a:chOff x="6701755" y="1714109"/>
              <a:chExt cx="1820333" cy="655544"/>
            </a:xfrm>
          </p:grpSpPr>
          <p:sp>
            <p:nvSpPr>
              <p:cNvPr id="39959" name="Rectangle 47"/>
              <p:cNvSpPr>
                <a:spLocks noChangeArrowheads="1"/>
              </p:cNvSpPr>
              <p:nvPr/>
            </p:nvSpPr>
            <p:spPr bwMode="auto">
              <a:xfrm>
                <a:off x="8437422" y="1891165"/>
                <a:ext cx="84666" cy="774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960" name="Rectangle 48"/>
              <p:cNvSpPr>
                <a:spLocks noChangeArrowheads="1"/>
              </p:cNvSpPr>
              <p:nvPr/>
            </p:nvSpPr>
            <p:spPr bwMode="auto">
              <a:xfrm>
                <a:off x="7713522" y="2000574"/>
                <a:ext cx="84666" cy="774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961" name="Rectangle 49"/>
              <p:cNvSpPr>
                <a:spLocks noChangeArrowheads="1"/>
              </p:cNvSpPr>
              <p:nvPr/>
            </p:nvSpPr>
            <p:spPr bwMode="auto">
              <a:xfrm>
                <a:off x="7065822" y="2105425"/>
                <a:ext cx="84666" cy="77499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962" name="Rectangle 50"/>
              <p:cNvSpPr>
                <a:spLocks noChangeArrowheads="1"/>
              </p:cNvSpPr>
              <p:nvPr/>
            </p:nvSpPr>
            <p:spPr bwMode="auto">
              <a:xfrm>
                <a:off x="6701755" y="2246745"/>
                <a:ext cx="84666" cy="7749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963" name="Freeform 51"/>
              <p:cNvSpPr>
                <a:spLocks/>
              </p:cNvSpPr>
              <p:nvPr/>
            </p:nvSpPr>
            <p:spPr bwMode="auto">
              <a:xfrm>
                <a:off x="6744089" y="1740729"/>
                <a:ext cx="1739899" cy="601751"/>
              </a:xfrm>
              <a:custGeom>
                <a:avLst/>
                <a:gdLst>
                  <a:gd name="T0" fmla="*/ 1739899 w 1739899"/>
                  <a:gd name="T1" fmla="*/ 0 h 558800"/>
                  <a:gd name="T2" fmla="*/ 1011766 w 1739899"/>
                  <a:gd name="T3" fmla="*/ 237890 h 558800"/>
                  <a:gd name="T4" fmla="*/ 364066 w 1739899"/>
                  <a:gd name="T5" fmla="*/ 481067 h 558800"/>
                  <a:gd name="T6" fmla="*/ 0 w 1739899"/>
                  <a:gd name="T7" fmla="*/ 697810 h 5588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9899" h="558800">
                    <a:moveTo>
                      <a:pt x="1739899" y="0"/>
                    </a:moveTo>
                    <a:lnTo>
                      <a:pt x="1011766" y="190500"/>
                    </a:lnTo>
                    <a:lnTo>
                      <a:pt x="364066" y="385234"/>
                    </a:lnTo>
                    <a:lnTo>
                      <a:pt x="0" y="558800"/>
                    </a:lnTo>
                  </a:path>
                </a:pathLst>
              </a:custGeom>
              <a:noFill/>
              <a:ln w="19050" cap="flat" cmpd="sng">
                <a:solidFill>
                  <a:srgbClr val="FD626A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9964" name="Rectangle 52"/>
              <p:cNvSpPr>
                <a:spLocks/>
              </p:cNvSpPr>
              <p:nvPr/>
            </p:nvSpPr>
            <p:spPr bwMode="auto">
              <a:xfrm rot="-2700000">
                <a:off x="8450781" y="1714109"/>
                <a:ext cx="45720" cy="49234"/>
              </a:xfrm>
              <a:prstGeom prst="rect">
                <a:avLst/>
              </a:prstGeom>
              <a:solidFill>
                <a:srgbClr val="FD626A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39965" name="Rectangle 53"/>
              <p:cNvSpPr>
                <a:spLocks/>
              </p:cNvSpPr>
              <p:nvPr/>
            </p:nvSpPr>
            <p:spPr bwMode="auto">
              <a:xfrm rot="-2700000">
                <a:off x="6719347" y="2320419"/>
                <a:ext cx="45720" cy="49234"/>
              </a:xfrm>
              <a:prstGeom prst="rect">
                <a:avLst/>
              </a:prstGeom>
              <a:solidFill>
                <a:srgbClr val="FD626A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39955" name="Freeform 43"/>
            <p:cNvSpPr>
              <a:spLocks/>
            </p:cNvSpPr>
            <p:nvPr/>
          </p:nvSpPr>
          <p:spPr bwMode="auto">
            <a:xfrm>
              <a:off x="7158922" y="1927635"/>
              <a:ext cx="1752600" cy="360138"/>
            </a:xfrm>
            <a:custGeom>
              <a:avLst/>
              <a:gdLst>
                <a:gd name="T0" fmla="*/ 0 w 1727200"/>
                <a:gd name="T1" fmla="*/ 417627 h 334433"/>
                <a:gd name="T2" fmla="*/ 384789 w 1727200"/>
                <a:gd name="T3" fmla="*/ 248461 h 334433"/>
                <a:gd name="T4" fmla="*/ 1048217 w 1727200"/>
                <a:gd name="T5" fmla="*/ 132160 h 334433"/>
                <a:gd name="T6" fmla="*/ 1804527 w 1727200"/>
                <a:gd name="T7" fmla="*/ 0 h 3344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27200" h="334433">
                  <a:moveTo>
                    <a:pt x="0" y="334433"/>
                  </a:moveTo>
                  <a:lnTo>
                    <a:pt x="368300" y="198966"/>
                  </a:lnTo>
                  <a:lnTo>
                    <a:pt x="1003300" y="105833"/>
                  </a:lnTo>
                  <a:lnTo>
                    <a:pt x="1727200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9956" name="Straight Connector 44"/>
            <p:cNvCxnSpPr>
              <a:cxnSpLocks noChangeShapeType="1"/>
            </p:cNvCxnSpPr>
            <p:nvPr/>
          </p:nvCxnSpPr>
          <p:spPr bwMode="auto">
            <a:xfrm flipV="1">
              <a:off x="6350388" y="1927635"/>
              <a:ext cx="2527300" cy="4558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7" name="TextBox 45"/>
            <p:cNvSpPr txBox="1">
              <a:spLocks noChangeArrowheads="1"/>
            </p:cNvSpPr>
            <p:nvPr/>
          </p:nvSpPr>
          <p:spPr bwMode="auto">
            <a:xfrm>
              <a:off x="6334634" y="2431391"/>
              <a:ext cx="1186958" cy="43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en-US" sz="1200" b="1">
                  <a:solidFill>
                    <a:srgbClr val="000000"/>
                  </a:solidFill>
                  <a:latin typeface="ＭＳ ゴシック" charset="0"/>
                  <a:ea typeface="ＭＳ ゴシック" charset="0"/>
                  <a:cs typeface="ＭＳ ゴシック" charset="0"/>
                </a:rPr>
                <a:t>−−</a:t>
              </a:r>
              <a:r>
                <a:rPr lang="en-US" sz="1200" baseline="-25000">
                  <a:solidFill>
                    <a:srgbClr val="000000"/>
                  </a:solidFill>
                  <a:latin typeface="ＭＳ ゴシック" charset="0"/>
                  <a:ea typeface="ＭＳ ゴシック" charset="0"/>
                  <a:cs typeface="ＭＳ ゴシック" charset="0"/>
                </a:rPr>
                <a:t> </a:t>
              </a:r>
              <a:r>
                <a:rPr lang="en-US" sz="1200" b="1">
                  <a:solidFill>
                    <a:srgbClr val="000000"/>
                  </a:solidFill>
                  <a:ea typeface="ＭＳ ゴシック" charset="0"/>
                  <a:cs typeface="ＭＳ ゴシック" charset="0"/>
                </a:rPr>
                <a:t>Average</a:t>
              </a:r>
              <a:endParaRPr lang="en-US" sz="1600" b="1">
                <a:solidFill>
                  <a:srgbClr val="000000"/>
                </a:solidFill>
                <a:cs typeface="Century Gothic" charset="0"/>
              </a:endParaRPr>
            </a:p>
            <a:p>
              <a:pPr eaLnBrk="1" hangingPunct="1">
                <a:lnSpc>
                  <a:spcPct val="85000"/>
                </a:lnSpc>
              </a:pPr>
              <a:r>
                <a:rPr lang="en-US" sz="1400">
                  <a:solidFill>
                    <a:schemeClr val="bg2"/>
                  </a:solidFill>
                </a:rPr>
                <a:t>---</a:t>
              </a:r>
              <a:r>
                <a:rPr lang="en-US" sz="1400" baseline="-25000">
                  <a:solidFill>
                    <a:schemeClr val="bg2"/>
                  </a:solidFill>
                </a:rPr>
                <a:t> </a:t>
              </a:r>
              <a:r>
                <a:rPr lang="en-US" sz="1200" b="1">
                  <a:solidFill>
                    <a:schemeClr val="bg2"/>
                  </a:solidFill>
                </a:rPr>
                <a:t>Core</a:t>
              </a:r>
              <a:endParaRPr lang="en-US" sz="1600" b="1">
                <a:solidFill>
                  <a:schemeClr val="bg2"/>
                </a:solidFill>
              </a:endParaRPr>
            </a:p>
          </p:txBody>
        </p:sp>
        <p:sp>
          <p:nvSpPr>
            <p:cNvPr id="39958" name="Rectangle 46"/>
            <p:cNvSpPr>
              <a:spLocks noChangeArrowheads="1"/>
            </p:cNvSpPr>
            <p:nvPr/>
          </p:nvSpPr>
          <p:spPr bwMode="auto">
            <a:xfrm>
              <a:off x="6341555" y="1004318"/>
              <a:ext cx="2573145" cy="185093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 lang="en-US" sz="180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8000" contrast="31000"/>
          </a:blip>
          <a:stretch>
            <a:fillRect/>
          </a:stretch>
        </p:blipFill>
        <p:spPr>
          <a:xfrm rot="11715385">
            <a:off x="5368848" y="3204665"/>
            <a:ext cx="792362" cy="2169690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39" name="Group 38"/>
          <p:cNvGrpSpPr/>
          <p:nvPr/>
        </p:nvGrpSpPr>
        <p:grpSpPr>
          <a:xfrm>
            <a:off x="1359572" y="2051381"/>
            <a:ext cx="3162133" cy="1645149"/>
            <a:chOff x="7332597" y="7597175"/>
            <a:chExt cx="3162133" cy="1645149"/>
          </a:xfrm>
        </p:grpSpPr>
        <p:grpSp>
          <p:nvGrpSpPr>
            <p:cNvPr id="40" name="Group 39"/>
            <p:cNvGrpSpPr/>
            <p:nvPr/>
          </p:nvGrpSpPr>
          <p:grpSpPr>
            <a:xfrm>
              <a:off x="7332597" y="7597175"/>
              <a:ext cx="3076996" cy="1572289"/>
              <a:chOff x="6206065" y="-221516"/>
              <a:chExt cx="3076996" cy="1572289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233687" y="109012"/>
                <a:ext cx="2910313" cy="1235520"/>
                <a:chOff x="6233687" y="6034"/>
                <a:chExt cx="2910313" cy="1235520"/>
              </a:xfrm>
            </p:grpSpPr>
            <p:sp>
              <p:nvSpPr>
                <p:cNvPr id="47" name="Right Arrow 46"/>
                <p:cNvSpPr/>
                <p:nvPr/>
              </p:nvSpPr>
              <p:spPr bwMode="auto">
                <a:xfrm>
                  <a:off x="7522135" y="489874"/>
                  <a:ext cx="328307" cy="302400"/>
                </a:xfrm>
                <a:prstGeom prst="rightArrow">
                  <a:avLst>
                    <a:gd name="adj1" fmla="val 67143"/>
                    <a:gd name="adj2" fmla="val 50000"/>
                  </a:avLst>
                </a:prstGeom>
                <a:solidFill>
                  <a:srgbClr val="FF0000"/>
                </a:solidFill>
                <a:ln>
                  <a:solidFill>
                    <a:srgbClr val="000090"/>
                  </a:solidFill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903278" y="6034"/>
                  <a:ext cx="1240722" cy="1235520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33687" y="6034"/>
                  <a:ext cx="1224303" cy="1226880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6206065" y="-221516"/>
                <a:ext cx="29379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 smtClean="0">
                    <a:solidFill>
                      <a:srgbClr val="000090"/>
                    </a:solidFill>
                    <a:effectLst/>
                  </a:rPr>
                  <a:t>Turbulence simulation:</a:t>
                </a:r>
                <a:endParaRPr lang="en-US" sz="1400" i="1" dirty="0">
                  <a:solidFill>
                    <a:srgbClr val="000090"/>
                  </a:solidFill>
                  <a:effectLst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220751" y="1005978"/>
                <a:ext cx="12216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ETG</a:t>
                </a:r>
                <a:endParaRPr lang="en-US" sz="1600" b="1" baseline="-25000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868585" y="1012219"/>
                <a:ext cx="14144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effectLst>
                      <a:glow rad="101600">
                        <a:schemeClr val="bg1">
                          <a:alpha val="75000"/>
                        </a:schemeClr>
                      </a:glow>
                    </a:effectLst>
                  </a:rPr>
                  <a:t>ITG-TEM</a:t>
                </a:r>
                <a:endParaRPr lang="en-US" sz="1600" b="1" baseline="-25000" dirty="0">
                  <a:effectLst>
                    <a:glow rad="101600">
                      <a:schemeClr val="bg1">
                        <a:alpha val="75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 rot="16200000">
              <a:off x="9657869" y="8405463"/>
              <a:ext cx="13967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effectLst/>
                </a:rPr>
                <a:t>[Gyro, Candy]</a:t>
              </a:r>
              <a:endParaRPr lang="en-US" sz="1200" dirty="0">
                <a:solidFill>
                  <a:srgbClr val="000000"/>
                </a:solidFill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229600" cy="492125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Three Pillars of DIII-D Program</a:t>
            </a:r>
          </a:p>
        </p:txBody>
      </p:sp>
      <p:sp>
        <p:nvSpPr>
          <p:cNvPr id="8194" name="Text Box 48"/>
          <p:cNvSpPr txBox="1">
            <a:spLocks noChangeArrowheads="1"/>
          </p:cNvSpPr>
          <p:nvPr/>
        </p:nvSpPr>
        <p:spPr bwMode="auto">
          <a:xfrm>
            <a:off x="6561138" y="4500563"/>
            <a:ext cx="1508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Measurement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195" name="Group 1"/>
          <p:cNvGrpSpPr>
            <a:grpSpLocks/>
          </p:cNvGrpSpPr>
          <p:nvPr/>
        </p:nvGrpSpPr>
        <p:grpSpPr bwMode="auto">
          <a:xfrm>
            <a:off x="454025" y="1201738"/>
            <a:ext cx="2820988" cy="2557462"/>
            <a:chOff x="98778" y="1087992"/>
            <a:chExt cx="2820957" cy="2556326"/>
          </a:xfrm>
        </p:grpSpPr>
        <p:pic>
          <p:nvPicPr>
            <p:cNvPr id="8203" name="Picture 6" descr="ITER_with_ELM_coil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78" y="1087992"/>
              <a:ext cx="2820957" cy="236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Rectangle 20"/>
            <p:cNvSpPr>
              <a:spLocks noChangeArrowheads="1"/>
            </p:cNvSpPr>
            <p:nvPr/>
          </p:nvSpPr>
          <p:spPr bwMode="auto">
            <a:xfrm>
              <a:off x="1138868" y="3182653"/>
              <a:ext cx="8496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cs typeface="Century Gothic" charset="0"/>
                </a:rPr>
                <a:t>ITER</a:t>
              </a:r>
              <a:r>
                <a:rPr lang="en-US" sz="1600" b="1">
                  <a:cs typeface="Century Gothic" charset="0"/>
                </a:rPr>
                <a:t> </a:t>
              </a:r>
              <a:endParaRPr lang="en-US" sz="1600" b="1"/>
            </a:p>
          </p:txBody>
        </p:sp>
      </p:grpSp>
      <p:grpSp>
        <p:nvGrpSpPr>
          <p:cNvPr id="8196" name="Group 16"/>
          <p:cNvGrpSpPr>
            <a:grpSpLocks/>
          </p:cNvGrpSpPr>
          <p:nvPr/>
        </p:nvGrpSpPr>
        <p:grpSpPr bwMode="auto">
          <a:xfrm>
            <a:off x="4749800" y="1355725"/>
            <a:ext cx="4067175" cy="2233613"/>
            <a:chOff x="4856333" y="1284021"/>
            <a:chExt cx="4066810" cy="2232935"/>
          </a:xfrm>
        </p:grpSpPr>
        <p:pic>
          <p:nvPicPr>
            <p:cNvPr id="8200" name="Picture 7" descr="DIII-D Mission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9" t="12430" b="54909"/>
            <a:stretch>
              <a:fillRect/>
            </a:stretch>
          </p:blipFill>
          <p:spPr bwMode="auto">
            <a:xfrm>
              <a:off x="6945984" y="1284021"/>
              <a:ext cx="1977159" cy="146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52" y="1284021"/>
              <a:ext cx="1689510" cy="138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Rectangle 22"/>
            <p:cNvSpPr>
              <a:spLocks noChangeArrowheads="1"/>
            </p:cNvSpPr>
            <p:nvPr/>
          </p:nvSpPr>
          <p:spPr bwMode="auto">
            <a:xfrm>
              <a:off x="4856333" y="2685959"/>
              <a:ext cx="383046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cs typeface="Century Gothic" charset="0"/>
                </a:rPr>
                <a:t>Path to Steady State</a:t>
              </a:r>
              <a:br>
                <a:rPr lang="en-US" b="1">
                  <a:cs typeface="Century Gothic" charset="0"/>
                </a:rPr>
              </a:br>
              <a:r>
                <a:rPr lang="en-US" b="1">
                  <a:cs typeface="Century Gothic" charset="0"/>
                </a:rPr>
                <a:t>Fusion Energy</a:t>
              </a:r>
              <a:endParaRPr lang="en-US" b="1"/>
            </a:p>
          </p:txBody>
        </p:sp>
      </p:grpSp>
      <p:grpSp>
        <p:nvGrpSpPr>
          <p:cNvPr id="8197" name="Group 15"/>
          <p:cNvGrpSpPr>
            <a:grpSpLocks/>
          </p:cNvGrpSpPr>
          <p:nvPr/>
        </p:nvGrpSpPr>
        <p:grpSpPr bwMode="auto">
          <a:xfrm>
            <a:off x="3081338" y="4057650"/>
            <a:ext cx="5026025" cy="2170113"/>
            <a:chOff x="5686755" y="3732229"/>
            <a:chExt cx="5025409" cy="2170267"/>
          </a:xfrm>
        </p:grpSpPr>
        <p:pic>
          <p:nvPicPr>
            <p:cNvPr id="8198" name="Picture 8" descr="waltz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755" y="3732229"/>
              <a:ext cx="1881919" cy="2170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Rectangle 26"/>
            <p:cNvSpPr>
              <a:spLocks noChangeArrowheads="1"/>
            </p:cNvSpPr>
            <p:nvPr/>
          </p:nvSpPr>
          <p:spPr bwMode="auto">
            <a:xfrm>
              <a:off x="7606770" y="4312022"/>
              <a:ext cx="3105394" cy="452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058" tIns="41029" rIns="82058" bIns="41029">
              <a:spAutoFit/>
            </a:bodyPr>
            <a:lstStyle/>
            <a:p>
              <a:r>
                <a:rPr lang="en-US" b="1">
                  <a:cs typeface="Century Gothic" charset="0"/>
                </a:rPr>
                <a:t>Fusion Science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Advanced steady state regimes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Innovative boundary solutions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Extending control solutions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>
              <a:latin typeface="Century Gothic" charset="0"/>
            </a:endParaRPr>
          </a:p>
        </p:txBody>
      </p:sp>
      <p:sp>
        <p:nvSpPr>
          <p:cNvPr id="4096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SECTION 2: PATH TO FUSION ENERGY</a:t>
            </a:r>
          </a:p>
        </p:txBody>
      </p:sp>
      <p:pic>
        <p:nvPicPr>
          <p:cNvPr id="4096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4373563"/>
            <a:ext cx="26908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Group 7"/>
          <p:cNvGrpSpPr>
            <a:grpSpLocks/>
          </p:cNvGrpSpPr>
          <p:nvPr/>
        </p:nvGrpSpPr>
        <p:grpSpPr bwMode="auto">
          <a:xfrm>
            <a:off x="5272088" y="1103313"/>
            <a:ext cx="3705225" cy="3182937"/>
            <a:chOff x="5271944" y="1102583"/>
            <a:chExt cx="3705346" cy="3184069"/>
          </a:xfrm>
        </p:grpSpPr>
        <p:pic>
          <p:nvPicPr>
            <p:cNvPr id="40968" name="Picture 11" descr="new stambaugh fig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944" y="1102583"/>
              <a:ext cx="3705346" cy="318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5-Point Star 6"/>
            <p:cNvSpPr/>
            <p:nvPr/>
          </p:nvSpPr>
          <p:spPr>
            <a:xfrm>
              <a:off x="7912042" y="2052246"/>
              <a:ext cx="265122" cy="277911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096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763838"/>
            <a:ext cx="31384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2847975"/>
            <a:ext cx="15843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457200" y="4622800"/>
            <a:ext cx="2779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FF0000"/>
                </a:solidFill>
              </a:rPr>
              <a:t>Snowflake</a:t>
            </a:r>
          </a:p>
          <a:p>
            <a:pPr eaLnBrk="1" hangingPunct="1"/>
            <a:endParaRPr lang="en-US" sz="2000" b="1" i="1"/>
          </a:p>
          <a:p>
            <a:pPr algn="r" eaLnBrk="1" hangingPunct="1"/>
            <a:r>
              <a:rPr lang="en-US" sz="2000" b="1" i="1"/>
              <a:t>Exploring strike geometries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ontent Placeholder 1"/>
          <p:cNvSpPr>
            <a:spLocks noGrp="1"/>
          </p:cNvSpPr>
          <p:nvPr>
            <p:ph idx="1"/>
          </p:nvPr>
        </p:nvSpPr>
        <p:spPr>
          <a:xfrm>
            <a:off x="4560888" y="1096963"/>
            <a:ext cx="4583112" cy="1227137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Tilted beam drives off-axis heating and current:</a:t>
            </a:r>
          </a:p>
        </p:txBody>
      </p:sp>
      <p:sp>
        <p:nvSpPr>
          <p:cNvPr id="419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Steady State: New Off Axis Beam Sustaining Access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High </a:t>
            </a:r>
            <a:r>
              <a:rPr lang="en-US">
                <a:latin typeface="Symbol" charset="0"/>
                <a:cs typeface="Symbol" charset="0"/>
              </a:rPr>
              <a:t>b</a:t>
            </a:r>
            <a:r>
              <a:rPr lang="en-US">
                <a:latin typeface="Century Gothic" charset="0"/>
              </a:rPr>
              <a:t> Regimes</a:t>
            </a:r>
          </a:p>
        </p:txBody>
      </p:sp>
      <p:pic>
        <p:nvPicPr>
          <p:cNvPr id="41988" name="Picture 1" descr="f5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843088"/>
            <a:ext cx="36782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" descr="Compare_EFIT_q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9225"/>
            <a:ext cx="40259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Content Placeholder 1"/>
          <p:cNvSpPr txBox="1">
            <a:spLocks/>
          </p:cNvSpPr>
          <p:nvPr/>
        </p:nvSpPr>
        <p:spPr bwMode="auto">
          <a:xfrm>
            <a:off x="4560888" y="4706938"/>
            <a:ext cx="458311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b="1"/>
              <a:t>Broadens current and pressure profiles improving stability</a:t>
            </a:r>
            <a:endParaRPr lang="en-US" sz="2000" b="1" baseline="30000">
              <a:solidFill>
                <a:srgbClr val="FF0000"/>
              </a:solidFill>
            </a:endParaRPr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5565775" y="647858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[Park, NF 2013]</a:t>
            </a:r>
          </a:p>
        </p:txBody>
      </p:sp>
      <p:pic>
        <p:nvPicPr>
          <p:cNvPr id="2" name="DIII-D OANBI-DEMO-OV/1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938" y="1203158"/>
            <a:ext cx="3870159" cy="2580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1"/>
          <p:cNvSpPr>
            <a:spLocks noGrp="1"/>
          </p:cNvSpPr>
          <p:nvPr>
            <p:ph idx="1"/>
          </p:nvPr>
        </p:nvSpPr>
        <p:spPr>
          <a:xfrm>
            <a:off x="4560888" y="1096963"/>
            <a:ext cx="4583112" cy="1227137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Tilted beam drives off-axis heating and current:</a:t>
            </a:r>
          </a:p>
        </p:txBody>
      </p:sp>
      <p:sp>
        <p:nvSpPr>
          <p:cNvPr id="4301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Steady State: New Off Axis Beam Sustaining Access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High </a:t>
            </a:r>
            <a:r>
              <a:rPr lang="en-US">
                <a:latin typeface="Symbol" charset="0"/>
                <a:cs typeface="Symbol" charset="0"/>
              </a:rPr>
              <a:t>b</a:t>
            </a:r>
            <a:r>
              <a:rPr lang="en-US">
                <a:latin typeface="Century Gothic" charset="0"/>
              </a:rPr>
              <a:t> Regimes</a:t>
            </a:r>
          </a:p>
        </p:txBody>
      </p:sp>
      <p:pic>
        <p:nvPicPr>
          <p:cNvPr id="43011" name="Picture 1" descr="f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1843088"/>
            <a:ext cx="36782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" descr="Compare_EFIT_q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9225"/>
            <a:ext cx="40259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Content Placeholder 1"/>
          <p:cNvSpPr txBox="1">
            <a:spLocks/>
          </p:cNvSpPr>
          <p:nvPr/>
        </p:nvSpPr>
        <p:spPr bwMode="auto">
          <a:xfrm>
            <a:off x="4560888" y="4706938"/>
            <a:ext cx="458311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b="1"/>
              <a:t>Broadens current and pressure profiles improving stability</a:t>
            </a:r>
            <a:endParaRPr lang="en-US" sz="2000" b="1" baseline="30000">
              <a:solidFill>
                <a:srgbClr val="FF0000"/>
              </a:solidFill>
            </a:endParaRPr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5565775" y="647858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[Park, NF 2013]</a:t>
            </a:r>
          </a:p>
        </p:txBody>
      </p:sp>
      <p:pic>
        <p:nvPicPr>
          <p:cNvPr id="4301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101725"/>
            <a:ext cx="3919538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Steady State: New Off Axis Beam Sustaining Access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High </a:t>
            </a:r>
            <a:r>
              <a:rPr lang="en-US">
                <a:latin typeface="Symbol" charset="0"/>
                <a:cs typeface="Symbol" charset="0"/>
              </a:rPr>
              <a:t>b</a:t>
            </a:r>
            <a:r>
              <a:rPr lang="en-US">
                <a:latin typeface="Century Gothic" charset="0"/>
              </a:rPr>
              <a:t> Regimes</a:t>
            </a:r>
          </a:p>
        </p:txBody>
      </p:sp>
      <p:pic>
        <p:nvPicPr>
          <p:cNvPr id="44034" name="Picture 1" descr="Compare_EFIT_q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9225"/>
            <a:ext cx="40259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Content Placeholder 1"/>
          <p:cNvSpPr txBox="1">
            <a:spLocks/>
          </p:cNvSpPr>
          <p:nvPr/>
        </p:nvSpPr>
        <p:spPr bwMode="auto">
          <a:xfrm>
            <a:off x="4560888" y="4706938"/>
            <a:ext cx="4583112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charset="0"/>
              <a:buChar char="•"/>
            </a:pPr>
            <a:r>
              <a:rPr lang="en-US" sz="2000" b="1"/>
              <a:t>Broadens current and pressure profiles improving stability</a:t>
            </a:r>
            <a:endParaRPr lang="en-US" sz="2000" b="1" baseline="30000">
              <a:solidFill>
                <a:srgbClr val="FF0000"/>
              </a:solidFill>
            </a:endParaRP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5565775" y="647858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[Park, NF 2013]</a:t>
            </a:r>
          </a:p>
        </p:txBody>
      </p:sp>
      <p:sp>
        <p:nvSpPr>
          <p:cNvPr id="44037" name="Content Placeholder 5"/>
          <p:cNvSpPr>
            <a:spLocks noGrp="1"/>
          </p:cNvSpPr>
          <p:nvPr>
            <p:ph idx="1"/>
          </p:nvPr>
        </p:nvSpPr>
        <p:spPr>
          <a:xfrm>
            <a:off x="5360988" y="1079500"/>
            <a:ext cx="3006725" cy="796925"/>
          </a:xfrm>
        </p:spPr>
        <p:txBody>
          <a:bodyPr/>
          <a:lstStyle/>
          <a:p>
            <a:pPr marL="0" indent="0" algn="ctr" fontAlgn="base">
              <a:spcAft>
                <a:spcPct val="0"/>
              </a:spcAft>
              <a:buFont typeface="Arial" charset="0"/>
              <a:buNone/>
            </a:pPr>
            <a:r>
              <a:rPr lang="en-US" sz="1600" i="1">
                <a:latin typeface="Century Gothic" charset="0"/>
              </a:rPr>
              <a:t>Calculated ideal </a:t>
            </a:r>
            <a:r>
              <a:rPr lang="en-US" sz="1600" i="1">
                <a:latin typeface="Symbol" charset="0"/>
                <a:cs typeface="Symbol" charset="0"/>
              </a:rPr>
              <a:t>b</a:t>
            </a:r>
            <a:r>
              <a:rPr lang="en-US" sz="1600" i="1" baseline="-25000">
                <a:latin typeface="Century Gothic" charset="0"/>
              </a:rPr>
              <a:t>N</a:t>
            </a:r>
            <a:r>
              <a:rPr lang="en-US" sz="1600" i="1">
                <a:latin typeface="Century Gothic" charset="0"/>
              </a:rPr>
              <a:t> limits</a:t>
            </a:r>
          </a:p>
        </p:txBody>
      </p:sp>
      <p:pic>
        <p:nvPicPr>
          <p:cNvPr id="44038" name="Picture 1" descr="DCON_n1_plot_li_2color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/>
          <a:stretch>
            <a:fillRect/>
          </a:stretch>
        </p:blipFill>
        <p:spPr bwMode="auto">
          <a:xfrm>
            <a:off x="4470400" y="1387475"/>
            <a:ext cx="4316413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eft Arrow 13"/>
          <p:cNvSpPr/>
          <p:nvPr/>
        </p:nvSpPr>
        <p:spPr>
          <a:xfrm rot="18664699">
            <a:off x="6470650" y="2386013"/>
            <a:ext cx="1895475" cy="577850"/>
          </a:xfrm>
          <a:prstGeom prst="leftArrow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4040" name="TextBox 14"/>
          <p:cNvSpPr txBox="1">
            <a:spLocks noChangeArrowheads="1"/>
          </p:cNvSpPr>
          <p:nvPr/>
        </p:nvSpPr>
        <p:spPr bwMode="auto">
          <a:xfrm rot="-2942299">
            <a:off x="6213476" y="2457450"/>
            <a:ext cx="2462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/>
              <a:t>Broader profiles</a:t>
            </a:r>
          </a:p>
        </p:txBody>
      </p:sp>
      <p:sp>
        <p:nvSpPr>
          <p:cNvPr id="44041" name="TextBox 15"/>
          <p:cNvSpPr txBox="1">
            <a:spLocks noChangeArrowheads="1"/>
          </p:cNvSpPr>
          <p:nvPr/>
        </p:nvSpPr>
        <p:spPr bwMode="auto">
          <a:xfrm>
            <a:off x="7108825" y="3600450"/>
            <a:ext cx="16668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>
                <a:solidFill>
                  <a:srgbClr val="FF0000"/>
                </a:solidFill>
              </a:rPr>
              <a:t>Higher </a:t>
            </a:r>
            <a:r>
              <a:rPr lang="en-US" sz="1600" b="1">
                <a:solidFill>
                  <a:srgbClr val="FF0000"/>
                </a:solidFill>
                <a:latin typeface="Symbol" charset="0"/>
                <a:cs typeface="Symbol" charset="0"/>
              </a:rPr>
              <a:t>b</a:t>
            </a:r>
            <a:r>
              <a:rPr lang="en-US" sz="1600" b="1">
                <a:solidFill>
                  <a:srgbClr val="FF0000"/>
                </a:solidFill>
              </a:rPr>
              <a:t> limit</a:t>
            </a:r>
          </a:p>
        </p:txBody>
      </p:sp>
      <p:pic>
        <p:nvPicPr>
          <p:cNvPr id="44042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101725"/>
            <a:ext cx="3919538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1550" y="2300288"/>
            <a:ext cx="4135438" cy="26781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101725"/>
            <a:ext cx="3919538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Content Placeholder 1"/>
          <p:cNvSpPr txBox="1">
            <a:spLocks/>
          </p:cNvSpPr>
          <p:nvPr/>
        </p:nvSpPr>
        <p:spPr bwMode="auto">
          <a:xfrm>
            <a:off x="4525963" y="1203325"/>
            <a:ext cx="4583112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223838" indent="-22383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2000" b="1"/>
              <a:t>Sustains</a:t>
            </a:r>
            <a:r>
              <a:rPr lang="en-US" sz="2000" b="1">
                <a:solidFill>
                  <a:srgbClr val="FF0000"/>
                </a:solidFill>
              </a:rPr>
              <a:t> ITER/FNSF equivalent </a:t>
            </a:r>
            <a:r>
              <a:rPr lang="en-US" sz="2000" b="1">
                <a:solidFill>
                  <a:srgbClr val="000000"/>
                </a:solidFill>
              </a:rPr>
              <a:t>levels of performance:</a:t>
            </a:r>
            <a:endParaRPr lang="en-US" sz="2000" b="1" baseline="30000">
              <a:solidFill>
                <a:srgbClr val="000000"/>
              </a:solidFill>
            </a:endParaRPr>
          </a:p>
        </p:txBody>
      </p:sp>
      <p:pic>
        <p:nvPicPr>
          <p:cNvPr id="45060" name="Picture 1" descr="Compare_EFIT_q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3959225"/>
            <a:ext cx="40259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061" name="Group 8"/>
          <p:cNvGrpSpPr>
            <a:grpSpLocks/>
          </p:cNvGrpSpPr>
          <p:nvPr/>
        </p:nvGrpSpPr>
        <p:grpSpPr bwMode="auto">
          <a:xfrm>
            <a:off x="4481513" y="1992313"/>
            <a:ext cx="4592637" cy="3486150"/>
            <a:chOff x="2795588" y="1139825"/>
            <a:chExt cx="6077301" cy="4379913"/>
          </a:xfrm>
        </p:grpSpPr>
        <p:pic>
          <p:nvPicPr>
            <p:cNvPr id="45064" name="Picture 1" descr="f15.t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588" y="1376363"/>
              <a:ext cx="5897562" cy="414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065" name="Straight Connector 4"/>
            <p:cNvCxnSpPr>
              <a:cxnSpLocks noChangeShapeType="1"/>
            </p:cNvCxnSpPr>
            <p:nvPr/>
          </p:nvCxnSpPr>
          <p:spPr bwMode="auto">
            <a:xfrm>
              <a:off x="3194050" y="4098925"/>
              <a:ext cx="547052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TextBox 14"/>
            <p:cNvSpPr txBox="1"/>
            <p:nvPr/>
          </p:nvSpPr>
          <p:spPr bwMode="auto">
            <a:xfrm>
              <a:off x="4700915" y="3750620"/>
              <a:ext cx="1464183" cy="3869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0000FF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ITER (Q ≈ 5) </a:t>
              </a:r>
            </a:p>
          </p:txBody>
        </p:sp>
        <p:sp>
          <p:nvSpPr>
            <p:cNvPr id="45067" name="Rectangle 3"/>
            <p:cNvSpPr>
              <a:spLocks noChangeArrowheads="1"/>
            </p:cNvSpPr>
            <p:nvPr/>
          </p:nvSpPr>
          <p:spPr bwMode="auto">
            <a:xfrm>
              <a:off x="3122613" y="3724275"/>
              <a:ext cx="1648985" cy="38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G=</a:t>
              </a:r>
              <a:r>
                <a:rPr lang="en-US" sz="1400" b="1">
                  <a:latin typeface="Symbol" charset="0"/>
                  <a:cs typeface="Symbol" charset="0"/>
                </a:rPr>
                <a:t>b</a:t>
              </a:r>
              <a:r>
                <a:rPr lang="en-US" sz="1400" b="1" baseline="-25000"/>
                <a:t>N</a:t>
              </a:r>
              <a:r>
                <a:rPr lang="en-US" sz="1400" b="1"/>
                <a:t>H</a:t>
              </a:r>
              <a:r>
                <a:rPr lang="en-US" sz="1400" b="1" baseline="-25000"/>
                <a:t>89</a:t>
              </a:r>
              <a:r>
                <a:rPr lang="en-US" sz="1400" b="1"/>
                <a:t>/q</a:t>
              </a:r>
              <a:r>
                <a:rPr lang="en-US" sz="1400" b="1" baseline="-25000"/>
                <a:t>95</a:t>
              </a:r>
              <a:r>
                <a:rPr lang="en-US" sz="1400" b="1" baseline="30000"/>
                <a:t>2</a:t>
              </a:r>
            </a:p>
          </p:txBody>
        </p:sp>
        <p:sp>
          <p:nvSpPr>
            <p:cNvPr id="45068" name="TextBox 7"/>
            <p:cNvSpPr txBox="1">
              <a:spLocks noChangeArrowheads="1"/>
            </p:cNvSpPr>
            <p:nvPr/>
          </p:nvSpPr>
          <p:spPr bwMode="auto">
            <a:xfrm>
              <a:off x="5451475" y="1143000"/>
              <a:ext cx="1676400" cy="38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/>
                <a:t>On-axis NBI</a:t>
              </a:r>
            </a:p>
          </p:txBody>
        </p:sp>
        <p:sp>
          <p:nvSpPr>
            <p:cNvPr id="45069" name="TextBox 8"/>
            <p:cNvSpPr txBox="1">
              <a:spLocks noChangeArrowheads="1"/>
            </p:cNvSpPr>
            <p:nvPr/>
          </p:nvSpPr>
          <p:spPr bwMode="auto">
            <a:xfrm>
              <a:off x="7127875" y="1139825"/>
              <a:ext cx="1745014" cy="386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0000"/>
                  </a:solidFill>
                </a:rPr>
                <a:t>Off-axis NBI</a:t>
              </a:r>
            </a:p>
          </p:txBody>
        </p:sp>
      </p:grpSp>
      <p:sp>
        <p:nvSpPr>
          <p:cNvPr id="45062" name="TextBox 36"/>
          <p:cNvSpPr txBox="1">
            <a:spLocks noChangeArrowheads="1"/>
          </p:cNvSpPr>
          <p:nvPr/>
        </p:nvSpPr>
        <p:spPr bwMode="auto">
          <a:xfrm>
            <a:off x="5565775" y="647858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[Ferron, PoP 2013]</a:t>
            </a:r>
          </a:p>
        </p:txBody>
      </p:sp>
      <p:sp>
        <p:nvSpPr>
          <p:cNvPr id="4506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Steady State: New Off Axis Beam Sustaining Access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High </a:t>
            </a:r>
            <a:r>
              <a:rPr lang="en-US">
                <a:latin typeface="Symbol" charset="0"/>
                <a:cs typeface="Symbol" charset="0"/>
              </a:rPr>
              <a:t>b</a:t>
            </a:r>
            <a:r>
              <a:rPr lang="en-US">
                <a:latin typeface="Century Gothic" charset="0"/>
              </a:rPr>
              <a:t> Regimes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FFFF"/>
                </a:solidFill>
              </a:rPr>
              <a:t>Using On/Off Axis Beams to Explore a </a:t>
            </a:r>
            <a:r>
              <a:rPr lang="en-US" b="1" dirty="0">
                <a:solidFill>
                  <a:srgbClr val="FFFFFF"/>
                </a:solidFill>
              </a:rPr>
              <a:t>Range of </a:t>
            </a:r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q</a:t>
            </a:r>
            <a:r>
              <a:rPr lang="en-US" b="1" dirty="0">
                <a:solidFill>
                  <a:srgbClr val="FFFFFF"/>
                </a:solidFill>
              </a:rPr>
              <a:t>-Profile </a:t>
            </a:r>
            <a:r>
              <a:rPr lang="en-US" b="1" dirty="0" smtClean="0">
                <a:solidFill>
                  <a:srgbClr val="FFFFFF"/>
                </a:solidFill>
              </a:rPr>
              <a:t>Scenarios for DEMO and FNSF </a:t>
            </a:r>
            <a:endParaRPr 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654146"/>
              </p:ext>
            </p:extLst>
          </p:nvPr>
        </p:nvGraphicFramePr>
        <p:xfrm>
          <a:off x="3036888" y="962025"/>
          <a:ext cx="5853112" cy="5746750"/>
        </p:xfrm>
        <a:graphic>
          <a:graphicData uri="http://schemas.openxmlformats.org/drawingml/2006/table">
            <a:tbl>
              <a:tblPr bandRow="1">
                <a:tableStyleId>{2A488322-F2BA-4B5B-9748-0D474271808F}</a:tableStyleId>
              </a:tblPr>
              <a:tblGrid>
                <a:gridCol w="1823241"/>
                <a:gridCol w="4029871"/>
              </a:tblGrid>
              <a:tr h="579270">
                <a:tc>
                  <a:txBody>
                    <a:bodyPr/>
                    <a:lstStyle/>
                    <a:p>
                      <a:pPr marL="0" indent="0">
                        <a:buSzPct val="75000"/>
                        <a:buFont typeface="Wingdings" charset="2"/>
                        <a:buNone/>
                      </a:pPr>
                      <a:r>
                        <a:rPr lang="en-US" sz="1600" b="1" dirty="0" smtClean="0"/>
                        <a:t>Scenario</a:t>
                      </a:r>
                      <a:endParaRPr lang="en-US" sz="1600" b="1" dirty="0"/>
                    </a:p>
                  </a:txBody>
                  <a:tcPr marL="91436" marR="91436" marT="45715" marB="45715"/>
                </a:tc>
                <a:tc>
                  <a:txBody>
                    <a:bodyPr/>
                    <a:lstStyle/>
                    <a:p>
                      <a:pPr marL="0" indent="0">
                        <a:buSzPct val="75000"/>
                        <a:buFont typeface="Wingdings" charset="2"/>
                        <a:buNone/>
                      </a:pPr>
                      <a:r>
                        <a:rPr lang="en-US" sz="1600" b="1" baseline="0" dirty="0" smtClean="0"/>
                        <a:t>Advantages and </a:t>
                      </a:r>
                      <a:r>
                        <a:rPr lang="en-US" sz="1600" b="1" i="1" baseline="0" dirty="0" smtClean="0"/>
                        <a:t>Issues</a:t>
                      </a:r>
                      <a:endParaRPr lang="en-US" sz="1600" b="1" i="1" dirty="0"/>
                    </a:p>
                  </a:txBody>
                  <a:tcPr marL="91436" marR="91436" marT="45715" marB="45715"/>
                </a:tc>
              </a:tr>
              <a:tr h="138711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q</a:t>
                      </a:r>
                      <a:r>
                        <a:rPr lang="en-US" sz="1800" b="1" baseline="-25000" dirty="0" smtClean="0"/>
                        <a:t>min</a:t>
                      </a:r>
                      <a:r>
                        <a:rPr lang="en-US" sz="1800" b="1" dirty="0" smtClean="0"/>
                        <a:t>&gt;2</a:t>
                      </a:r>
                    </a:p>
                    <a:p>
                      <a:pPr marL="0" indent="0">
                        <a:buSzPct val="75000"/>
                        <a:buFont typeface="Wingdings" charset="2"/>
                        <a:buNone/>
                      </a:pPr>
                      <a:endParaRPr lang="en-US" sz="1600" b="1" dirty="0"/>
                    </a:p>
                  </a:txBody>
                  <a:tcPr marL="91436" marR="91436" marT="45715" marB="45715"/>
                </a:tc>
                <a:tc>
                  <a:txBody>
                    <a:bodyPr/>
                    <a:lstStyle/>
                    <a:p>
                      <a:pPr marL="0" indent="0">
                        <a:buSzPct val="75000"/>
                        <a:buFont typeface="Arial"/>
                        <a:buNone/>
                      </a:pPr>
                      <a:r>
                        <a:rPr lang="en-US" sz="1700" b="1" dirty="0" smtClean="0">
                          <a:latin typeface="Century Gothic"/>
                          <a:cs typeface="Century Gothic"/>
                        </a:rPr>
                        <a:t>High</a:t>
                      </a:r>
                      <a:r>
                        <a:rPr lang="en-US" sz="1700" b="1" dirty="0" smtClean="0"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700" b="1" i="0" dirty="0" smtClean="0">
                          <a:latin typeface="Century Gothic"/>
                          <a:cs typeface="Century Gothic"/>
                        </a:rPr>
                        <a:t>ideal-wall </a:t>
                      </a:r>
                      <a:r>
                        <a:rPr lang="en-US" sz="1700" b="1" dirty="0" smtClean="0"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700" b="1" baseline="-25000" dirty="0" smtClean="0"/>
                        <a:t>N</a:t>
                      </a:r>
                      <a:r>
                        <a:rPr lang="en-US" sz="1700" b="1" dirty="0" smtClean="0"/>
                        <a:t> limit &amp; high bootstrap</a:t>
                      </a:r>
                      <a:r>
                        <a:rPr lang="en-US" sz="1700" b="1" baseline="0" dirty="0" smtClean="0"/>
                        <a:t> fraction,  low</a:t>
                      </a:r>
                      <a:r>
                        <a:rPr lang="en-US" sz="1700" b="1" baseline="0" dirty="0" smtClean="0">
                          <a:latin typeface="Century Gothic"/>
                          <a:ea typeface="Wingdings"/>
                          <a:cs typeface="Century Gothic"/>
                          <a:sym typeface="Wingdings"/>
                        </a:rPr>
                        <a:t> </a:t>
                      </a:r>
                      <a:r>
                        <a:rPr lang="en-US" sz="1700" b="1" dirty="0" smtClean="0">
                          <a:latin typeface="Symbol" charset="2"/>
                          <a:cs typeface="Symbol" charset="2"/>
                        </a:rPr>
                        <a:t>c</a:t>
                      </a:r>
                    </a:p>
                    <a:p>
                      <a:pPr marL="0" indent="0">
                        <a:buSzPct val="75000"/>
                        <a:buFont typeface="Arial"/>
                        <a:buNone/>
                      </a:pPr>
                      <a:endParaRPr lang="en-US" sz="1700" b="1" baseline="0" dirty="0" smtClean="0">
                        <a:latin typeface="+mn-lt"/>
                        <a:cs typeface="+mn-cs"/>
                      </a:endParaRPr>
                    </a:p>
                    <a:p>
                      <a:pPr marL="0" indent="0">
                        <a:buSzPct val="75000"/>
                        <a:buFont typeface="Arial"/>
                        <a:buNone/>
                      </a:pPr>
                      <a:r>
                        <a:rPr lang="en-US" sz="1700" b="1" i="1" baseline="0" dirty="0" smtClean="0">
                          <a:latin typeface="+mn-lt"/>
                          <a:cs typeface="+mn-cs"/>
                        </a:rPr>
                        <a:t>Fast ion confinement not so good</a:t>
                      </a:r>
                    </a:p>
                  </a:txBody>
                  <a:tcPr marL="91436" marR="91436" marT="45715" marB="45715"/>
                </a:tc>
              </a:tr>
              <a:tr h="945052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E24900"/>
                          </a:solidFill>
                        </a:rPr>
                        <a:t>q</a:t>
                      </a:r>
                      <a:r>
                        <a:rPr lang="en-US" sz="1800" b="1" baseline="-25000" dirty="0" smtClean="0">
                          <a:solidFill>
                            <a:srgbClr val="E24900"/>
                          </a:solidFill>
                        </a:rPr>
                        <a:t>min</a:t>
                      </a:r>
                      <a:r>
                        <a:rPr lang="en-US" sz="1800" b="1" baseline="0" dirty="0" smtClean="0">
                          <a:solidFill>
                            <a:srgbClr val="E24900"/>
                          </a:solidFill>
                        </a:rPr>
                        <a:t>&gt;1.5</a:t>
                      </a:r>
                      <a:endParaRPr lang="en-US" sz="1800" b="1" dirty="0">
                        <a:solidFill>
                          <a:srgbClr val="E24900"/>
                        </a:solidFill>
                      </a:endParaRPr>
                    </a:p>
                  </a:txBody>
                  <a:tcPr marL="91436" marR="91436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rgbClr val="E24900"/>
                          </a:solidFill>
                        </a:rPr>
                        <a:t>Intermediate regime</a:t>
                      </a:r>
                    </a:p>
                    <a:p>
                      <a:endParaRPr lang="en-US" sz="1700" b="1" dirty="0" smtClean="0">
                        <a:solidFill>
                          <a:srgbClr val="E24900"/>
                        </a:solidFill>
                      </a:endParaRPr>
                    </a:p>
                    <a:p>
                      <a:r>
                        <a:rPr lang="en-US" sz="1700" b="1" i="1" dirty="0" smtClean="0">
                          <a:solidFill>
                            <a:srgbClr val="E24900"/>
                          </a:solidFill>
                        </a:rPr>
                        <a:t>Better confinement (previous slide)</a:t>
                      </a:r>
                      <a:endParaRPr lang="en-US" sz="1700" b="1" i="1" dirty="0">
                        <a:solidFill>
                          <a:srgbClr val="E24900"/>
                        </a:solidFill>
                      </a:endParaRPr>
                    </a:p>
                  </a:txBody>
                  <a:tcPr marL="91436" marR="91436" marT="45715" marB="45715"/>
                </a:tc>
              </a:tr>
              <a:tr h="1189072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006E00"/>
                          </a:solidFill>
                        </a:rPr>
                        <a:t>q</a:t>
                      </a:r>
                      <a:r>
                        <a:rPr lang="en-US" sz="1800" b="1" baseline="-25000" dirty="0" smtClean="0">
                          <a:solidFill>
                            <a:srgbClr val="006E00"/>
                          </a:solidFill>
                        </a:rPr>
                        <a:t>min</a:t>
                      </a:r>
                      <a:r>
                        <a:rPr lang="en-US" sz="1800" b="1" baseline="0" dirty="0" smtClean="0">
                          <a:solidFill>
                            <a:srgbClr val="006E00"/>
                          </a:solidFill>
                        </a:rPr>
                        <a:t>&gt;1 including “hybrid”</a:t>
                      </a:r>
                      <a:endParaRPr lang="en-US" sz="1800" b="1" dirty="0">
                        <a:solidFill>
                          <a:srgbClr val="006E00"/>
                        </a:solidFill>
                      </a:endParaRPr>
                    </a:p>
                  </a:txBody>
                  <a:tcPr marL="91436" marR="91436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b="1" baseline="0" dirty="0" smtClean="0">
                          <a:solidFill>
                            <a:srgbClr val="006E00"/>
                          </a:solidFill>
                        </a:rPr>
                        <a:t>Efficient on-axis CD, f</a:t>
                      </a:r>
                      <a:r>
                        <a:rPr lang="en-US" sz="1700" b="1" baseline="-25000" dirty="0" smtClean="0">
                          <a:solidFill>
                            <a:srgbClr val="006E00"/>
                          </a:solidFill>
                        </a:rPr>
                        <a:t>CD</a:t>
                      </a:r>
                      <a:r>
                        <a:rPr lang="en-US" sz="1700" b="1" baseline="0" dirty="0" smtClean="0">
                          <a:solidFill>
                            <a:srgbClr val="006E00"/>
                          </a:solidFill>
                        </a:rPr>
                        <a:t>≈0.5, f</a:t>
                      </a:r>
                      <a:r>
                        <a:rPr lang="en-US" sz="1700" b="1" baseline="-25000" dirty="0" smtClean="0">
                          <a:solidFill>
                            <a:srgbClr val="006E00"/>
                          </a:solidFill>
                        </a:rPr>
                        <a:t>BS</a:t>
                      </a:r>
                      <a:r>
                        <a:rPr lang="en-US" sz="1700" b="1" baseline="0" dirty="0" smtClean="0">
                          <a:solidFill>
                            <a:srgbClr val="006E00"/>
                          </a:solidFill>
                        </a:rPr>
                        <a:t>≈0.5</a:t>
                      </a:r>
                    </a:p>
                    <a:p>
                      <a:endParaRPr lang="en-US" sz="1700" b="1" baseline="0" dirty="0" smtClean="0">
                        <a:solidFill>
                          <a:srgbClr val="006E00"/>
                        </a:solidFill>
                      </a:endParaRPr>
                    </a:p>
                    <a:p>
                      <a:r>
                        <a:rPr lang="en-US" sz="1700" b="1" i="1" baseline="0" dirty="0" smtClean="0">
                          <a:solidFill>
                            <a:srgbClr val="006E00"/>
                          </a:solidFill>
                        </a:rPr>
                        <a:t>Fully non-inductive demonstrated…</a:t>
                      </a:r>
                    </a:p>
                  </a:txBody>
                  <a:tcPr marL="91436" marR="91436" marT="45715" marB="45715"/>
                </a:tc>
              </a:tr>
              <a:tr h="1646246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6800CD"/>
                          </a:solidFill>
                        </a:rPr>
                        <a:t>q</a:t>
                      </a:r>
                      <a:r>
                        <a:rPr lang="en-US" sz="1800" b="1" baseline="-25000" dirty="0" smtClean="0">
                          <a:solidFill>
                            <a:srgbClr val="6800CD"/>
                          </a:solidFill>
                        </a:rPr>
                        <a:t>min</a:t>
                      </a:r>
                      <a:r>
                        <a:rPr lang="en-US" sz="1800" b="1" baseline="0" dirty="0" smtClean="0">
                          <a:solidFill>
                            <a:srgbClr val="6800CD"/>
                          </a:solidFill>
                        </a:rPr>
                        <a:t>~1 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rgbClr val="6800CD"/>
                          </a:solidFill>
                        </a:rPr>
                        <a:t>“high-</a:t>
                      </a:r>
                      <a:r>
                        <a:rPr lang="en-US" sz="1800" b="1" i="1" baseline="0" dirty="0" smtClean="0">
                          <a:solidFill>
                            <a:srgbClr val="6800CD"/>
                          </a:solidFill>
                        </a:rPr>
                        <a:t>li</a:t>
                      </a:r>
                      <a:r>
                        <a:rPr lang="en-US" sz="1800" b="1" baseline="0" dirty="0" smtClean="0">
                          <a:solidFill>
                            <a:srgbClr val="6800CD"/>
                          </a:solidFill>
                        </a:rPr>
                        <a:t>”</a:t>
                      </a:r>
                      <a:endParaRPr lang="en-US" sz="1800" b="1" dirty="0">
                        <a:solidFill>
                          <a:srgbClr val="6800CD"/>
                        </a:solidFill>
                      </a:endParaRPr>
                    </a:p>
                  </a:txBody>
                  <a:tcPr marL="91436" marR="91436" marT="45715" marB="45715"/>
                </a:tc>
                <a:tc>
                  <a:txBody>
                    <a:bodyPr/>
                    <a:lstStyle/>
                    <a:p>
                      <a:r>
                        <a:rPr lang="en-US" sz="1700" b="1" baseline="0" dirty="0" smtClean="0">
                          <a:solidFill>
                            <a:srgbClr val="6800CD"/>
                          </a:solidFill>
                        </a:rPr>
                        <a:t>High </a:t>
                      </a:r>
                      <a:r>
                        <a:rPr lang="en-US" sz="1700" b="1" baseline="0" dirty="0" smtClean="0">
                          <a:solidFill>
                            <a:srgbClr val="6800CD"/>
                          </a:solidFill>
                          <a:latin typeface="Symbol" charset="2"/>
                          <a:cs typeface="Symbol" charset="2"/>
                        </a:rPr>
                        <a:t>b</a:t>
                      </a:r>
                      <a:r>
                        <a:rPr lang="en-US" sz="1700" b="1" baseline="-25000" dirty="0" smtClean="0">
                          <a:solidFill>
                            <a:srgbClr val="6800CD"/>
                          </a:solidFill>
                        </a:rPr>
                        <a:t>N</a:t>
                      </a:r>
                      <a:r>
                        <a:rPr lang="en-US" sz="1700" b="1" baseline="0" dirty="0" smtClean="0">
                          <a:solidFill>
                            <a:srgbClr val="6800CD"/>
                          </a:solidFill>
                        </a:rPr>
                        <a:t> below no-wall limit, </a:t>
                      </a:r>
                      <a:br>
                        <a:rPr lang="en-US" sz="1700" b="1" baseline="0" dirty="0" smtClean="0">
                          <a:solidFill>
                            <a:srgbClr val="6800CD"/>
                          </a:solidFill>
                        </a:rPr>
                      </a:br>
                      <a:r>
                        <a:rPr lang="en-US" sz="1700" b="1" baseline="0" dirty="0" smtClean="0">
                          <a:solidFill>
                            <a:srgbClr val="6800CD"/>
                          </a:solidFill>
                        </a:rPr>
                        <a:t>efficient on-axis CD</a:t>
                      </a:r>
                    </a:p>
                    <a:p>
                      <a:endParaRPr lang="en-US" sz="1700" b="1" baseline="0" dirty="0" smtClean="0">
                        <a:solidFill>
                          <a:srgbClr val="6800CD"/>
                        </a:solidFill>
                      </a:endParaRPr>
                    </a:p>
                    <a:p>
                      <a:r>
                        <a:rPr lang="en-US" sz="1700" b="1" i="1" baseline="0" dirty="0" smtClean="0">
                          <a:solidFill>
                            <a:srgbClr val="6800CD"/>
                          </a:solidFill>
                        </a:rPr>
                        <a:t>Very high performance, but </a:t>
                      </a:r>
                      <a:br>
                        <a:rPr lang="en-US" sz="1700" b="1" i="1" baseline="0" dirty="0" smtClean="0">
                          <a:solidFill>
                            <a:srgbClr val="6800CD"/>
                          </a:solidFill>
                        </a:rPr>
                      </a:br>
                      <a:r>
                        <a:rPr lang="en-US" sz="1700" b="1" i="1" baseline="0" dirty="0" smtClean="0">
                          <a:solidFill>
                            <a:srgbClr val="6800CD"/>
                          </a:solidFill>
                        </a:rPr>
                        <a:t>transient so far (limited run time)</a:t>
                      </a:r>
                      <a:endParaRPr lang="en-US" sz="1700" b="1" i="1" dirty="0">
                        <a:solidFill>
                          <a:srgbClr val="6800CD"/>
                        </a:solidFill>
                      </a:endParaRPr>
                    </a:p>
                  </a:txBody>
                  <a:tcPr marL="91436" marR="91436" marT="45715" marB="45715"/>
                </a:tc>
              </a:tr>
            </a:tbl>
          </a:graphicData>
        </a:graphic>
      </p:graphicFrame>
      <p:pic>
        <p:nvPicPr>
          <p:cNvPr id="5" name="Picture 2" descr="four_j&amp;q_profiles_hybrid_shade_oth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914400"/>
            <a:ext cx="2522538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611396"/>
      </p:ext>
    </p:extLst>
  </p:cSld>
  <p:clrMapOvr>
    <a:masterClrMapping/>
  </p:clrMapOvr>
  <p:transition xmlns:p14="http://schemas.microsoft.com/office/powerpoint/2010/main" spd="slow" advTm="616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2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ja-JP" altLang="en-US" b="1">
                <a:solidFill>
                  <a:srgbClr val="FFFFFF"/>
                </a:solidFill>
              </a:rPr>
              <a:t>“</a:t>
            </a:r>
            <a:r>
              <a:rPr lang="en-US" altLang="ja-JP" b="1">
                <a:solidFill>
                  <a:srgbClr val="FFFFFF"/>
                </a:solidFill>
              </a:rPr>
              <a:t>Hybrid</a:t>
            </a:r>
            <a:r>
              <a:rPr lang="ja-JP" altLang="en-US" b="1">
                <a:solidFill>
                  <a:srgbClr val="FFFFFF"/>
                </a:solidFill>
              </a:rPr>
              <a:t>”</a:t>
            </a:r>
            <a:r>
              <a:rPr lang="en-US" altLang="ja-JP" b="1">
                <a:solidFill>
                  <a:srgbClr val="FFFFFF"/>
                </a:solidFill>
              </a:rPr>
              <a:t> Scenario With q</a:t>
            </a:r>
            <a:r>
              <a:rPr lang="en-US" altLang="ja-JP" b="1" baseline="-25000">
                <a:solidFill>
                  <a:srgbClr val="FFFFFF"/>
                </a:solidFill>
              </a:rPr>
              <a:t>min</a:t>
            </a:r>
            <a:r>
              <a:rPr lang="en-US" altLang="ja-JP" b="1">
                <a:solidFill>
                  <a:srgbClr val="FFFFFF"/>
                </a:solidFill>
              </a:rPr>
              <a:t>=1 Achieves f</a:t>
            </a:r>
            <a:r>
              <a:rPr lang="en-US" altLang="ja-JP" b="1" baseline="-25000">
                <a:solidFill>
                  <a:srgbClr val="FFFFFF"/>
                </a:solidFill>
              </a:rPr>
              <a:t>NI</a:t>
            </a:r>
            <a:r>
              <a:rPr lang="en-US" altLang="ja-JP" b="1">
                <a:solidFill>
                  <a:srgbClr val="FFFFFF"/>
                </a:solidFill>
              </a:rPr>
              <a:t>=1 With Same </a:t>
            </a:r>
            <a:r>
              <a:rPr lang="en-US" altLang="ja-JP" b="1">
                <a:solidFill>
                  <a:srgbClr val="FFFFFF"/>
                </a:solidFill>
                <a:latin typeface="Symbol" charset="0"/>
                <a:cs typeface="Symbol" charset="0"/>
              </a:rPr>
              <a:t>b</a:t>
            </a:r>
            <a:r>
              <a:rPr lang="en-US" altLang="ja-JP" b="1" baseline="-25000">
                <a:solidFill>
                  <a:srgbClr val="FFFFFF"/>
                </a:solidFill>
              </a:rPr>
              <a:t>N</a:t>
            </a:r>
            <a:r>
              <a:rPr lang="en-US" altLang="ja-JP" b="1">
                <a:solidFill>
                  <a:srgbClr val="FFFFFF"/>
                </a:solidFill>
              </a:rPr>
              <a:t> (≤ 3.7) as FNSF-AT Target</a:t>
            </a:r>
            <a:endParaRPr lang="en-US" b="1" baseline="-25000">
              <a:solidFill>
                <a:srgbClr val="FFFFFF"/>
              </a:solidFill>
            </a:endParaRPr>
          </a:p>
        </p:txBody>
      </p:sp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6621463" y="1177925"/>
            <a:ext cx="2362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rgbClr val="035689"/>
              </a:buClr>
              <a:defRPr/>
            </a:pPr>
            <a:endParaRPr lang="en-US" sz="1800" b="1" dirty="0" smtClean="0">
              <a:cs typeface="Century Gothic" charset="0"/>
            </a:endParaRPr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r>
              <a:rPr lang="en-US" sz="1800" b="1" dirty="0" smtClean="0">
                <a:cs typeface="Century Gothic" charset="0"/>
              </a:rPr>
              <a:t>Pulse length limited by NBI duration</a:t>
            </a:r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endParaRPr lang="en-US" sz="1800" b="1" dirty="0" smtClean="0">
              <a:cs typeface="Century Gothic" charset="0"/>
            </a:endParaRPr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r>
              <a:rPr lang="en-US" sz="1800" b="1" dirty="0" smtClean="0">
                <a:cs typeface="Century Gothic" charset="0"/>
              </a:rPr>
              <a:t>Efficient central ECCD</a:t>
            </a:r>
          </a:p>
          <a:p>
            <a:pPr eaLnBrk="1" hangingPunct="1">
              <a:buClr>
                <a:srgbClr val="035689"/>
              </a:buClr>
              <a:defRPr/>
            </a:pPr>
            <a:endParaRPr lang="en-US" sz="1800" b="1" dirty="0" smtClean="0"/>
          </a:p>
          <a:p>
            <a:pPr eaLnBrk="1" hangingPunct="1">
              <a:buClr>
                <a:srgbClr val="035689"/>
              </a:buClr>
              <a:defRPr/>
            </a:pPr>
            <a:endParaRPr lang="en-US" sz="1800" b="1" dirty="0" smtClean="0"/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r>
              <a:rPr lang="en-US" sz="1800" b="1" dirty="0" smtClean="0"/>
              <a:t>Good confinement</a:t>
            </a:r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endParaRPr lang="en-US" sz="1800" b="1" dirty="0" smtClean="0"/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endParaRPr lang="en-US" sz="1800" b="1" dirty="0" smtClean="0"/>
          </a:p>
          <a:p>
            <a:pPr eaLnBrk="1" hangingPunct="1">
              <a:buClr>
                <a:srgbClr val="035689"/>
              </a:buClr>
              <a:buFont typeface="Arial" charset="0"/>
              <a:buChar char="•"/>
              <a:defRPr/>
            </a:pPr>
            <a:r>
              <a:rPr lang="en-US" sz="1800" b="1" dirty="0" smtClean="0"/>
              <a:t>Reproducible zero loop voltage</a:t>
            </a:r>
          </a:p>
        </p:txBody>
      </p:sp>
      <p:grpSp>
        <p:nvGrpSpPr>
          <p:cNvPr id="25603" name="Group 7"/>
          <p:cNvGrpSpPr>
            <a:grpSpLocks/>
          </p:cNvGrpSpPr>
          <p:nvPr/>
        </p:nvGrpSpPr>
        <p:grpSpPr bwMode="auto">
          <a:xfrm>
            <a:off x="322263" y="906463"/>
            <a:ext cx="6157912" cy="5284787"/>
            <a:chOff x="621446" y="1162538"/>
            <a:chExt cx="5859462" cy="5029200"/>
          </a:xfrm>
        </p:grpSpPr>
        <p:pic>
          <p:nvPicPr>
            <p:cNvPr id="25604" name="Picture 5" descr="155543_42_4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46" y="1162538"/>
              <a:ext cx="5859462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849512" y="5031502"/>
              <a:ext cx="178699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06" name="TextBox 6"/>
            <p:cNvSpPr txBox="1">
              <a:spLocks noChangeArrowheads="1"/>
            </p:cNvSpPr>
            <p:nvPr/>
          </p:nvSpPr>
          <p:spPr bwMode="auto">
            <a:xfrm>
              <a:off x="4552461" y="4659924"/>
              <a:ext cx="4884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Symbol" charset="0"/>
                  <a:cs typeface="Symbol" charset="0"/>
                </a:rPr>
                <a:t>t</a:t>
              </a:r>
              <a:r>
                <a:rPr lang="en-US" sz="1800" baseline="-25000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404846"/>
      </p:ext>
    </p:extLst>
  </p:cSld>
  <p:clrMapOvr>
    <a:masterClrMapping/>
  </p:clrMapOvr>
  <p:transition xmlns:p14="http://schemas.microsoft.com/office/powerpoint/2010/main" spd="slow" advTm="333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2"/>
          <p:cNvSpPr txBox="1">
            <a:spLocks/>
          </p:cNvSpPr>
          <p:nvPr/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altLang="ja-JP" b="1">
                <a:solidFill>
                  <a:srgbClr val="FFFFFF"/>
                </a:solidFill>
              </a:rPr>
              <a:t>Steady State “Hybrid” Achieved by Going to </a:t>
            </a:r>
            <a:r>
              <a:rPr lang="en-US" altLang="ja-JP" b="1">
                <a:solidFill>
                  <a:srgbClr val="FFFFFF"/>
                </a:solidFill>
                <a:latin typeface="Symbol" charset="0"/>
                <a:cs typeface="Symbol" charset="0"/>
              </a:rPr>
              <a:t>b</a:t>
            </a:r>
            <a:r>
              <a:rPr lang="en-US" altLang="ja-JP" b="1" baseline="-25000">
                <a:solidFill>
                  <a:srgbClr val="FFFFFF"/>
                </a:solidFill>
              </a:rPr>
              <a:t>P </a:t>
            </a:r>
            <a:r>
              <a:rPr lang="en-US" altLang="ja-JP" b="1">
                <a:solidFill>
                  <a:srgbClr val="FFFFFF"/>
                </a:solidFill>
              </a:rPr>
              <a:t>≥ 1.9 &amp; Using All Available ECCD Power Near the Axis</a:t>
            </a:r>
            <a:endParaRPr lang="en-US" b="1" baseline="-25000">
              <a:solidFill>
                <a:srgbClr val="FFFFFF"/>
              </a:solidFill>
            </a:endParaRPr>
          </a:p>
        </p:txBody>
      </p:sp>
      <p:pic>
        <p:nvPicPr>
          <p:cNvPr id="26626" name="Picture 6" descr="vsurf_vs_bet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2838"/>
            <a:ext cx="490855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ec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71550"/>
            <a:ext cx="25288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8154988" y="2084388"/>
            <a:ext cx="8921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ECCD</a:t>
            </a:r>
          </a:p>
        </p:txBody>
      </p:sp>
      <p:sp>
        <p:nvSpPr>
          <p:cNvPr id="26629" name="TextBox 2"/>
          <p:cNvSpPr txBox="1">
            <a:spLocks noChangeArrowheads="1"/>
          </p:cNvSpPr>
          <p:nvPr/>
        </p:nvSpPr>
        <p:spPr bwMode="auto">
          <a:xfrm>
            <a:off x="4975225" y="5561013"/>
            <a:ext cx="4029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35689"/>
              </a:buClr>
              <a:buFont typeface="Arial" charset="0"/>
              <a:buChar char="•"/>
            </a:pPr>
            <a:r>
              <a:rPr lang="en-US" sz="1800" b="1" i="1"/>
              <a:t>m/n</a:t>
            </a:r>
            <a:r>
              <a:rPr lang="en-US" sz="1800" b="1"/>
              <a:t>=3/2 mode redistributes current outward, avoiding sawteeth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2971152"/>
      </p:ext>
    </p:extLst>
  </p:cSld>
  <p:clrMapOvr>
    <a:masterClrMapping/>
  </p:clrMapOvr>
  <p:transition xmlns:p14="http://schemas.microsoft.com/office/powerpoint/2010/main" spd="slow" advTm="3337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Flexible Heating and Current Drive Systems Projected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Resolve Self-Consistent Fusion Steady States</a:t>
            </a:r>
          </a:p>
        </p:txBody>
      </p:sp>
      <p:grpSp>
        <p:nvGrpSpPr>
          <p:cNvPr id="46082" name="Group 6"/>
          <p:cNvGrpSpPr>
            <a:grpSpLocks/>
          </p:cNvGrpSpPr>
          <p:nvPr/>
        </p:nvGrpSpPr>
        <p:grpSpPr bwMode="auto">
          <a:xfrm>
            <a:off x="4130675" y="1193800"/>
            <a:ext cx="5013325" cy="4281488"/>
            <a:chOff x="4013667" y="1323033"/>
            <a:chExt cx="5130333" cy="4281148"/>
          </a:xfrm>
        </p:grpSpPr>
        <p:pic>
          <p:nvPicPr>
            <p:cNvPr id="46085" name="Picture 27" descr="SteadyState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667" y="1323033"/>
              <a:ext cx="5130333" cy="428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127209" y="1605586"/>
              <a:ext cx="916247" cy="3635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47132" y="1628604"/>
              <a:ext cx="1225741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136706"/>
                  </a:solidFill>
                  <a:effectLst>
                    <a:glow rad="101600">
                      <a:schemeClr val="bg1">
                        <a:lumMod val="85000"/>
                        <a:alpha val="75000"/>
                      </a:schemeClr>
                    </a:glow>
                  </a:effectLst>
                </a:rPr>
                <a:t>DIII-D</a:t>
              </a:r>
            </a:p>
          </p:txBody>
        </p:sp>
        <p:grpSp>
          <p:nvGrpSpPr>
            <p:cNvPr id="46088" name="Group 5"/>
            <p:cNvGrpSpPr>
              <a:grpSpLocks/>
            </p:cNvGrpSpPr>
            <p:nvPr/>
          </p:nvGrpSpPr>
          <p:grpSpPr bwMode="auto">
            <a:xfrm>
              <a:off x="6108699" y="2311402"/>
              <a:ext cx="1727214" cy="1837265"/>
              <a:chOff x="6108699" y="2311402"/>
              <a:chExt cx="1727214" cy="1837265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6109339" y="2311968"/>
                <a:ext cx="1033215" cy="1400064"/>
              </a:xfrm>
              <a:custGeom>
                <a:avLst/>
                <a:gdLst>
                  <a:gd name="connsiteX0" fmla="*/ 0 w 1055920"/>
                  <a:gd name="connsiteY0" fmla="*/ 1394647 h 1394647"/>
                  <a:gd name="connsiteX1" fmla="*/ 198967 w 1055920"/>
                  <a:gd name="connsiteY1" fmla="*/ 903581 h 1394647"/>
                  <a:gd name="connsiteX2" fmla="*/ 448733 w 1055920"/>
                  <a:gd name="connsiteY2" fmla="*/ 437914 h 1394647"/>
                  <a:gd name="connsiteX3" fmla="*/ 605367 w 1055920"/>
                  <a:gd name="connsiteY3" fmla="*/ 175447 h 1394647"/>
                  <a:gd name="connsiteX4" fmla="*/ 889000 w 1055920"/>
                  <a:gd name="connsiteY4" fmla="*/ 27281 h 1394647"/>
                  <a:gd name="connsiteX5" fmla="*/ 1045633 w 1055920"/>
                  <a:gd name="connsiteY5" fmla="*/ 1881 h 1394647"/>
                  <a:gd name="connsiteX6" fmla="*/ 1041400 w 1055920"/>
                  <a:gd name="connsiteY6" fmla="*/ 1881 h 1394647"/>
                  <a:gd name="connsiteX0" fmla="*/ 0 w 1055920"/>
                  <a:gd name="connsiteY0" fmla="*/ 1394647 h 1394647"/>
                  <a:gd name="connsiteX1" fmla="*/ 198967 w 1055920"/>
                  <a:gd name="connsiteY1" fmla="*/ 903581 h 1394647"/>
                  <a:gd name="connsiteX2" fmla="*/ 448733 w 1055920"/>
                  <a:gd name="connsiteY2" fmla="*/ 437914 h 1394647"/>
                  <a:gd name="connsiteX3" fmla="*/ 626533 w 1055920"/>
                  <a:gd name="connsiteY3" fmla="*/ 158514 h 1394647"/>
                  <a:gd name="connsiteX4" fmla="*/ 889000 w 1055920"/>
                  <a:gd name="connsiteY4" fmla="*/ 27281 h 1394647"/>
                  <a:gd name="connsiteX5" fmla="*/ 1045633 w 1055920"/>
                  <a:gd name="connsiteY5" fmla="*/ 1881 h 1394647"/>
                  <a:gd name="connsiteX6" fmla="*/ 1041400 w 1055920"/>
                  <a:gd name="connsiteY6" fmla="*/ 1881 h 1394647"/>
                  <a:gd name="connsiteX0" fmla="*/ 0 w 1060285"/>
                  <a:gd name="connsiteY0" fmla="*/ 1395902 h 1395902"/>
                  <a:gd name="connsiteX1" fmla="*/ 198967 w 1060285"/>
                  <a:gd name="connsiteY1" fmla="*/ 904836 h 1395902"/>
                  <a:gd name="connsiteX2" fmla="*/ 448733 w 1060285"/>
                  <a:gd name="connsiteY2" fmla="*/ 439169 h 1395902"/>
                  <a:gd name="connsiteX3" fmla="*/ 626533 w 1060285"/>
                  <a:gd name="connsiteY3" fmla="*/ 159769 h 1395902"/>
                  <a:gd name="connsiteX4" fmla="*/ 829733 w 1060285"/>
                  <a:gd name="connsiteY4" fmla="*/ 45470 h 1395902"/>
                  <a:gd name="connsiteX5" fmla="*/ 1045633 w 1060285"/>
                  <a:gd name="connsiteY5" fmla="*/ 3136 h 1395902"/>
                  <a:gd name="connsiteX6" fmla="*/ 1041400 w 1060285"/>
                  <a:gd name="connsiteY6" fmla="*/ 3136 h 1395902"/>
                  <a:gd name="connsiteX0" fmla="*/ 0 w 1060285"/>
                  <a:gd name="connsiteY0" fmla="*/ 1395902 h 1395902"/>
                  <a:gd name="connsiteX1" fmla="*/ 198967 w 1060285"/>
                  <a:gd name="connsiteY1" fmla="*/ 904836 h 1395902"/>
                  <a:gd name="connsiteX2" fmla="*/ 448733 w 1060285"/>
                  <a:gd name="connsiteY2" fmla="*/ 439169 h 1395902"/>
                  <a:gd name="connsiteX3" fmla="*/ 626533 w 1060285"/>
                  <a:gd name="connsiteY3" fmla="*/ 159769 h 1395902"/>
                  <a:gd name="connsiteX4" fmla="*/ 1045633 w 1060285"/>
                  <a:gd name="connsiteY4" fmla="*/ 3136 h 1395902"/>
                  <a:gd name="connsiteX5" fmla="*/ 1041400 w 1060285"/>
                  <a:gd name="connsiteY5" fmla="*/ 3136 h 1395902"/>
                  <a:gd name="connsiteX0" fmla="*/ 0 w 1097865"/>
                  <a:gd name="connsiteY0" fmla="*/ 1392870 h 1392870"/>
                  <a:gd name="connsiteX1" fmla="*/ 198967 w 1097865"/>
                  <a:gd name="connsiteY1" fmla="*/ 901804 h 1392870"/>
                  <a:gd name="connsiteX2" fmla="*/ 448733 w 1097865"/>
                  <a:gd name="connsiteY2" fmla="*/ 436137 h 1392870"/>
                  <a:gd name="connsiteX3" fmla="*/ 626533 w 1097865"/>
                  <a:gd name="connsiteY3" fmla="*/ 156737 h 1392870"/>
                  <a:gd name="connsiteX4" fmla="*/ 1045633 w 1097865"/>
                  <a:gd name="connsiteY4" fmla="*/ 104 h 1392870"/>
                  <a:gd name="connsiteX5" fmla="*/ 1041400 w 1097865"/>
                  <a:gd name="connsiteY5" fmla="*/ 104 h 1392870"/>
                  <a:gd name="connsiteX0" fmla="*/ 0 w 1073424"/>
                  <a:gd name="connsiteY0" fmla="*/ 1403114 h 1403114"/>
                  <a:gd name="connsiteX1" fmla="*/ 198967 w 1073424"/>
                  <a:gd name="connsiteY1" fmla="*/ 912048 h 1403114"/>
                  <a:gd name="connsiteX2" fmla="*/ 448733 w 1073424"/>
                  <a:gd name="connsiteY2" fmla="*/ 446381 h 1403114"/>
                  <a:gd name="connsiteX3" fmla="*/ 651933 w 1073424"/>
                  <a:gd name="connsiteY3" fmla="*/ 150048 h 1403114"/>
                  <a:gd name="connsiteX4" fmla="*/ 1045633 w 1073424"/>
                  <a:gd name="connsiteY4" fmla="*/ 10348 h 1403114"/>
                  <a:gd name="connsiteX5" fmla="*/ 1041400 w 1073424"/>
                  <a:gd name="connsiteY5" fmla="*/ 10348 h 1403114"/>
                  <a:gd name="connsiteX0" fmla="*/ 0 w 1059972"/>
                  <a:gd name="connsiteY0" fmla="*/ 1395275 h 1395275"/>
                  <a:gd name="connsiteX1" fmla="*/ 198967 w 1059972"/>
                  <a:gd name="connsiteY1" fmla="*/ 904209 h 1395275"/>
                  <a:gd name="connsiteX2" fmla="*/ 448733 w 1059972"/>
                  <a:gd name="connsiteY2" fmla="*/ 438542 h 1395275"/>
                  <a:gd name="connsiteX3" fmla="*/ 651933 w 1059972"/>
                  <a:gd name="connsiteY3" fmla="*/ 142209 h 1395275"/>
                  <a:gd name="connsiteX4" fmla="*/ 833967 w 1059972"/>
                  <a:gd name="connsiteY4" fmla="*/ 36375 h 1395275"/>
                  <a:gd name="connsiteX5" fmla="*/ 1045633 w 1059972"/>
                  <a:gd name="connsiteY5" fmla="*/ 2509 h 1395275"/>
                  <a:gd name="connsiteX6" fmla="*/ 1041400 w 1059972"/>
                  <a:gd name="connsiteY6" fmla="*/ 2509 h 1395275"/>
                  <a:gd name="connsiteX0" fmla="*/ 0 w 1045633"/>
                  <a:gd name="connsiteY0" fmla="*/ 1392766 h 1392766"/>
                  <a:gd name="connsiteX1" fmla="*/ 198967 w 1045633"/>
                  <a:gd name="connsiteY1" fmla="*/ 901700 h 1392766"/>
                  <a:gd name="connsiteX2" fmla="*/ 448733 w 1045633"/>
                  <a:gd name="connsiteY2" fmla="*/ 436033 h 1392766"/>
                  <a:gd name="connsiteX3" fmla="*/ 651933 w 1045633"/>
                  <a:gd name="connsiteY3" fmla="*/ 139700 h 1392766"/>
                  <a:gd name="connsiteX4" fmla="*/ 833967 w 1045633"/>
                  <a:gd name="connsiteY4" fmla="*/ 33866 h 1392766"/>
                  <a:gd name="connsiteX5" fmla="*/ 1045633 w 1045633"/>
                  <a:gd name="connsiteY5" fmla="*/ 0 h 1392766"/>
                  <a:gd name="connsiteX0" fmla="*/ 0 w 1024466"/>
                  <a:gd name="connsiteY0" fmla="*/ 1468966 h 1468966"/>
                  <a:gd name="connsiteX1" fmla="*/ 198967 w 1024466"/>
                  <a:gd name="connsiteY1" fmla="*/ 977900 h 1468966"/>
                  <a:gd name="connsiteX2" fmla="*/ 448733 w 1024466"/>
                  <a:gd name="connsiteY2" fmla="*/ 512233 h 1468966"/>
                  <a:gd name="connsiteX3" fmla="*/ 651933 w 1024466"/>
                  <a:gd name="connsiteY3" fmla="*/ 215900 h 1468966"/>
                  <a:gd name="connsiteX4" fmla="*/ 833967 w 1024466"/>
                  <a:gd name="connsiteY4" fmla="*/ 110066 h 1468966"/>
                  <a:gd name="connsiteX5" fmla="*/ 1024466 w 1024466"/>
                  <a:gd name="connsiteY5" fmla="*/ 0 h 1468966"/>
                  <a:gd name="connsiteX0" fmla="*/ 0 w 1032932"/>
                  <a:gd name="connsiteY0" fmla="*/ 1401232 h 1401232"/>
                  <a:gd name="connsiteX1" fmla="*/ 198967 w 1032932"/>
                  <a:gd name="connsiteY1" fmla="*/ 910166 h 1401232"/>
                  <a:gd name="connsiteX2" fmla="*/ 448733 w 1032932"/>
                  <a:gd name="connsiteY2" fmla="*/ 444499 h 1401232"/>
                  <a:gd name="connsiteX3" fmla="*/ 651933 w 1032932"/>
                  <a:gd name="connsiteY3" fmla="*/ 148166 h 1401232"/>
                  <a:gd name="connsiteX4" fmla="*/ 833967 w 1032932"/>
                  <a:gd name="connsiteY4" fmla="*/ 42332 h 1401232"/>
                  <a:gd name="connsiteX5" fmla="*/ 1032932 w 1032932"/>
                  <a:gd name="connsiteY5" fmla="*/ 0 h 140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2932" h="1401232">
                    <a:moveTo>
                      <a:pt x="0" y="1401232"/>
                    </a:moveTo>
                    <a:cubicBezTo>
                      <a:pt x="62089" y="1235427"/>
                      <a:pt x="124178" y="1069622"/>
                      <a:pt x="198967" y="910166"/>
                    </a:cubicBezTo>
                    <a:cubicBezTo>
                      <a:pt x="273756" y="750710"/>
                      <a:pt x="373239" y="571499"/>
                      <a:pt x="448733" y="444499"/>
                    </a:cubicBezTo>
                    <a:cubicBezTo>
                      <a:pt x="524227" y="317499"/>
                      <a:pt x="587728" y="215194"/>
                      <a:pt x="651933" y="148166"/>
                    </a:cubicBezTo>
                    <a:cubicBezTo>
                      <a:pt x="716138" y="81138"/>
                      <a:pt x="768350" y="65615"/>
                      <a:pt x="833967" y="42332"/>
                    </a:cubicBezTo>
                    <a:cubicBezTo>
                      <a:pt x="899584" y="19049"/>
                      <a:pt x="998360" y="5644"/>
                      <a:pt x="1032932" y="0"/>
                    </a:cubicBezTo>
                  </a:path>
                </a:pathLst>
              </a:custGeom>
              <a:ln w="38100" cmpd="sng">
                <a:solidFill>
                  <a:srgbClr val="0A5002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6159700" y="2464356"/>
                <a:ext cx="1676537" cy="1684203"/>
              </a:xfrm>
              <a:custGeom>
                <a:avLst/>
                <a:gdLst>
                  <a:gd name="connsiteX0" fmla="*/ 1473200 w 1676413"/>
                  <a:gd name="connsiteY0" fmla="*/ 0 h 1697567"/>
                  <a:gd name="connsiteX1" fmla="*/ 1617133 w 1676413"/>
                  <a:gd name="connsiteY1" fmla="*/ 194733 h 1697567"/>
                  <a:gd name="connsiteX2" fmla="*/ 1676400 w 1676413"/>
                  <a:gd name="connsiteY2" fmla="*/ 393700 h 1697567"/>
                  <a:gd name="connsiteX3" fmla="*/ 1612900 w 1676413"/>
                  <a:gd name="connsiteY3" fmla="*/ 673100 h 1697567"/>
                  <a:gd name="connsiteX4" fmla="*/ 1443567 w 1676413"/>
                  <a:gd name="connsiteY4" fmla="*/ 965200 h 1697567"/>
                  <a:gd name="connsiteX5" fmla="*/ 1130300 w 1676413"/>
                  <a:gd name="connsiteY5" fmla="*/ 1265767 h 1697567"/>
                  <a:gd name="connsiteX6" fmla="*/ 787400 w 1676413"/>
                  <a:gd name="connsiteY6" fmla="*/ 1507067 h 1697567"/>
                  <a:gd name="connsiteX7" fmla="*/ 465667 w 1676413"/>
                  <a:gd name="connsiteY7" fmla="*/ 1642533 h 1697567"/>
                  <a:gd name="connsiteX8" fmla="*/ 228600 w 1676413"/>
                  <a:gd name="connsiteY8" fmla="*/ 1697567 h 1697567"/>
                  <a:gd name="connsiteX9" fmla="*/ 0 w 1676413"/>
                  <a:gd name="connsiteY9" fmla="*/ 1642533 h 1697567"/>
                  <a:gd name="connsiteX0" fmla="*/ 1473200 w 1676413"/>
                  <a:gd name="connsiteY0" fmla="*/ 0 h 1684867"/>
                  <a:gd name="connsiteX1" fmla="*/ 1617133 w 1676413"/>
                  <a:gd name="connsiteY1" fmla="*/ 194733 h 1684867"/>
                  <a:gd name="connsiteX2" fmla="*/ 1676400 w 1676413"/>
                  <a:gd name="connsiteY2" fmla="*/ 393700 h 1684867"/>
                  <a:gd name="connsiteX3" fmla="*/ 1612900 w 1676413"/>
                  <a:gd name="connsiteY3" fmla="*/ 673100 h 1684867"/>
                  <a:gd name="connsiteX4" fmla="*/ 1443567 w 1676413"/>
                  <a:gd name="connsiteY4" fmla="*/ 965200 h 1684867"/>
                  <a:gd name="connsiteX5" fmla="*/ 1130300 w 1676413"/>
                  <a:gd name="connsiteY5" fmla="*/ 1265767 h 1684867"/>
                  <a:gd name="connsiteX6" fmla="*/ 787400 w 1676413"/>
                  <a:gd name="connsiteY6" fmla="*/ 1507067 h 1684867"/>
                  <a:gd name="connsiteX7" fmla="*/ 465667 w 1676413"/>
                  <a:gd name="connsiteY7" fmla="*/ 1642533 h 1684867"/>
                  <a:gd name="connsiteX8" fmla="*/ 220133 w 1676413"/>
                  <a:gd name="connsiteY8" fmla="*/ 1684867 h 1684867"/>
                  <a:gd name="connsiteX9" fmla="*/ 0 w 1676413"/>
                  <a:gd name="connsiteY9" fmla="*/ 1642533 h 1684867"/>
                  <a:gd name="connsiteX0" fmla="*/ 1473200 w 1676413"/>
                  <a:gd name="connsiteY0" fmla="*/ 0 h 1684867"/>
                  <a:gd name="connsiteX1" fmla="*/ 1617133 w 1676413"/>
                  <a:gd name="connsiteY1" fmla="*/ 194733 h 1684867"/>
                  <a:gd name="connsiteX2" fmla="*/ 1676400 w 1676413"/>
                  <a:gd name="connsiteY2" fmla="*/ 393700 h 1684867"/>
                  <a:gd name="connsiteX3" fmla="*/ 1612900 w 1676413"/>
                  <a:gd name="connsiteY3" fmla="*/ 673100 h 1684867"/>
                  <a:gd name="connsiteX4" fmla="*/ 1443567 w 1676413"/>
                  <a:gd name="connsiteY4" fmla="*/ 965200 h 1684867"/>
                  <a:gd name="connsiteX5" fmla="*/ 1130300 w 1676413"/>
                  <a:gd name="connsiteY5" fmla="*/ 1265767 h 1684867"/>
                  <a:gd name="connsiteX6" fmla="*/ 787400 w 1676413"/>
                  <a:gd name="connsiteY6" fmla="*/ 1507067 h 1684867"/>
                  <a:gd name="connsiteX7" fmla="*/ 465667 w 1676413"/>
                  <a:gd name="connsiteY7" fmla="*/ 1642533 h 1684867"/>
                  <a:gd name="connsiteX8" fmla="*/ 220133 w 1676413"/>
                  <a:gd name="connsiteY8" fmla="*/ 1684867 h 1684867"/>
                  <a:gd name="connsiteX9" fmla="*/ 0 w 1676413"/>
                  <a:gd name="connsiteY9" fmla="*/ 1642533 h 1684867"/>
                  <a:gd name="connsiteX0" fmla="*/ 1473200 w 1676559"/>
                  <a:gd name="connsiteY0" fmla="*/ 0 h 1684867"/>
                  <a:gd name="connsiteX1" fmla="*/ 1625600 w 1676559"/>
                  <a:gd name="connsiteY1" fmla="*/ 186266 h 1684867"/>
                  <a:gd name="connsiteX2" fmla="*/ 1676400 w 1676559"/>
                  <a:gd name="connsiteY2" fmla="*/ 393700 h 1684867"/>
                  <a:gd name="connsiteX3" fmla="*/ 1612900 w 1676559"/>
                  <a:gd name="connsiteY3" fmla="*/ 673100 h 1684867"/>
                  <a:gd name="connsiteX4" fmla="*/ 1443567 w 1676559"/>
                  <a:gd name="connsiteY4" fmla="*/ 965200 h 1684867"/>
                  <a:gd name="connsiteX5" fmla="*/ 1130300 w 1676559"/>
                  <a:gd name="connsiteY5" fmla="*/ 1265767 h 1684867"/>
                  <a:gd name="connsiteX6" fmla="*/ 787400 w 1676559"/>
                  <a:gd name="connsiteY6" fmla="*/ 1507067 h 1684867"/>
                  <a:gd name="connsiteX7" fmla="*/ 465667 w 1676559"/>
                  <a:gd name="connsiteY7" fmla="*/ 1642533 h 1684867"/>
                  <a:gd name="connsiteX8" fmla="*/ 220133 w 1676559"/>
                  <a:gd name="connsiteY8" fmla="*/ 1684867 h 1684867"/>
                  <a:gd name="connsiteX9" fmla="*/ 0 w 1676559"/>
                  <a:gd name="connsiteY9" fmla="*/ 1642533 h 1684867"/>
                  <a:gd name="connsiteX0" fmla="*/ 1473200 w 1676413"/>
                  <a:gd name="connsiteY0" fmla="*/ 0 h 1684867"/>
                  <a:gd name="connsiteX1" fmla="*/ 1617134 w 1676413"/>
                  <a:gd name="connsiteY1" fmla="*/ 186266 h 1684867"/>
                  <a:gd name="connsiteX2" fmla="*/ 1676400 w 1676413"/>
                  <a:gd name="connsiteY2" fmla="*/ 393700 h 1684867"/>
                  <a:gd name="connsiteX3" fmla="*/ 1612900 w 1676413"/>
                  <a:gd name="connsiteY3" fmla="*/ 673100 h 1684867"/>
                  <a:gd name="connsiteX4" fmla="*/ 1443567 w 1676413"/>
                  <a:gd name="connsiteY4" fmla="*/ 965200 h 1684867"/>
                  <a:gd name="connsiteX5" fmla="*/ 1130300 w 1676413"/>
                  <a:gd name="connsiteY5" fmla="*/ 1265767 h 1684867"/>
                  <a:gd name="connsiteX6" fmla="*/ 787400 w 1676413"/>
                  <a:gd name="connsiteY6" fmla="*/ 1507067 h 1684867"/>
                  <a:gd name="connsiteX7" fmla="*/ 465667 w 1676413"/>
                  <a:gd name="connsiteY7" fmla="*/ 1642533 h 1684867"/>
                  <a:gd name="connsiteX8" fmla="*/ 220133 w 1676413"/>
                  <a:gd name="connsiteY8" fmla="*/ 1684867 h 1684867"/>
                  <a:gd name="connsiteX9" fmla="*/ 0 w 1676413"/>
                  <a:gd name="connsiteY9" fmla="*/ 1642533 h 168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76413" h="1684867">
                    <a:moveTo>
                      <a:pt x="1473200" y="0"/>
                    </a:moveTo>
                    <a:cubicBezTo>
                      <a:pt x="1553633" y="77258"/>
                      <a:pt x="1583267" y="120649"/>
                      <a:pt x="1617134" y="186266"/>
                    </a:cubicBezTo>
                    <a:cubicBezTo>
                      <a:pt x="1651001" y="251883"/>
                      <a:pt x="1677106" y="312561"/>
                      <a:pt x="1676400" y="393700"/>
                    </a:cubicBezTo>
                    <a:cubicBezTo>
                      <a:pt x="1675694" y="474839"/>
                      <a:pt x="1651706" y="577850"/>
                      <a:pt x="1612900" y="673100"/>
                    </a:cubicBezTo>
                    <a:cubicBezTo>
                      <a:pt x="1574095" y="768350"/>
                      <a:pt x="1524000" y="866422"/>
                      <a:pt x="1443567" y="965200"/>
                    </a:cubicBezTo>
                    <a:cubicBezTo>
                      <a:pt x="1363134" y="1063978"/>
                      <a:pt x="1239661" y="1175456"/>
                      <a:pt x="1130300" y="1265767"/>
                    </a:cubicBezTo>
                    <a:cubicBezTo>
                      <a:pt x="1020939" y="1356078"/>
                      <a:pt x="898172" y="1444273"/>
                      <a:pt x="787400" y="1507067"/>
                    </a:cubicBezTo>
                    <a:cubicBezTo>
                      <a:pt x="676628" y="1569861"/>
                      <a:pt x="560211" y="1612900"/>
                      <a:pt x="465667" y="1642533"/>
                    </a:cubicBezTo>
                    <a:cubicBezTo>
                      <a:pt x="371123" y="1672166"/>
                      <a:pt x="297744" y="1684867"/>
                      <a:pt x="220133" y="1684867"/>
                    </a:cubicBezTo>
                    <a:cubicBezTo>
                      <a:pt x="142522" y="1684867"/>
                      <a:pt x="0" y="1642533"/>
                      <a:pt x="0" y="1642533"/>
                    </a:cubicBezTo>
                  </a:path>
                </a:pathLst>
              </a:custGeom>
              <a:ln w="38100" cmpd="sng">
                <a:solidFill>
                  <a:srgbClr val="0A5002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74" y="3789649"/>
            <a:ext cx="5376292" cy="2872167"/>
          </a:xfrm>
          <a:prstGeom prst="rect">
            <a:avLst/>
          </a:prstGeom>
          <a:effectLst>
            <a:glow rad="12700">
              <a:schemeClr val="tx1">
                <a:lumMod val="65000"/>
                <a:lumOff val="35000"/>
                <a:alpha val="50000"/>
              </a:schemeClr>
            </a:glow>
            <a:outerShdw blurRad="76200" dist="76200" dir="8040000" algn="tl" rotWithShape="0">
              <a:schemeClr val="tx1">
                <a:lumMod val="85000"/>
                <a:lumOff val="15000"/>
                <a:alpha val="67000"/>
              </a:schemeClr>
            </a:outerShdw>
            <a:softEdge rad="12700"/>
          </a:effectLst>
        </p:spPr>
      </p:pic>
      <p:sp>
        <p:nvSpPr>
          <p:cNvPr id="46084" name="Content Placeholder 2"/>
          <p:cNvSpPr>
            <a:spLocks noGrp="1"/>
          </p:cNvSpPr>
          <p:nvPr>
            <p:ph sz="quarter" idx="11"/>
          </p:nvPr>
        </p:nvSpPr>
        <p:spPr>
          <a:xfrm>
            <a:off x="139700" y="1198563"/>
            <a:ext cx="4289425" cy="1974850"/>
          </a:xfrm>
        </p:spPr>
        <p:txBody>
          <a:bodyPr/>
          <a:lstStyle/>
          <a:p>
            <a:r>
              <a:rPr lang="en-US" dirty="0">
                <a:latin typeface="Century Gothic" charset="0"/>
              </a:rPr>
              <a:t>Project fully non-inductive </a:t>
            </a:r>
            <a:r>
              <a:rPr lang="en-US" dirty="0">
                <a:latin typeface="Symbol" charset="0"/>
                <a:cs typeface="Symbol" charset="0"/>
              </a:rPr>
              <a:t>b</a:t>
            </a:r>
            <a:r>
              <a:rPr lang="en-US" baseline="-25000" dirty="0">
                <a:latin typeface="Century Gothic" charset="0"/>
              </a:rPr>
              <a:t>N</a:t>
            </a:r>
            <a:r>
              <a:rPr lang="en-US" dirty="0">
                <a:latin typeface="Century Gothic" charset="0"/>
              </a:rPr>
              <a:t>~5 with new heating systems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Century Gothic" charset="0"/>
              </a:rPr>
              <a:t>TGLF integrated transport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&amp; stability modeling</a:t>
            </a:r>
          </a:p>
          <a:p>
            <a:r>
              <a:rPr lang="en-US" dirty="0">
                <a:latin typeface="Century Gothic" charset="0"/>
              </a:rPr>
              <a:t>Plan 8.5MW ECCD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2</a:t>
            </a:r>
            <a:r>
              <a:rPr lang="en-US" baseline="30000" dirty="0">
                <a:latin typeface="Century Gothic" charset="0"/>
              </a:rPr>
              <a:t>nd</a:t>
            </a:r>
            <a:r>
              <a:rPr lang="en-US" dirty="0">
                <a:latin typeface="Century Gothic" charset="0"/>
              </a:rPr>
              <a:t> off axis </a:t>
            </a:r>
            <a:r>
              <a:rPr lang="en-US" dirty="0" smtClean="0">
                <a:latin typeface="Century Gothic" charset="0"/>
              </a:rPr>
              <a:t>NB beam </a:t>
            </a:r>
            <a:r>
              <a:rPr lang="en-US" dirty="0">
                <a:latin typeface="Century Gothic" charset="0"/>
              </a:rPr>
              <a:t/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&amp; </a:t>
            </a:r>
            <a:r>
              <a:rPr lang="en-US" dirty="0" smtClean="0">
                <a:latin typeface="Century Gothic" charset="0"/>
              </a:rPr>
              <a:t>NBI energy </a:t>
            </a:r>
            <a:r>
              <a:rPr lang="en-US" dirty="0">
                <a:latin typeface="Century Gothic" charset="0"/>
              </a:rPr>
              <a:t>rise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  <a:t>DIII-D is Developing the Physics Basis for Integrated Steady-State Divertor Solutions </a:t>
            </a:r>
            <a:endParaRPr lang="en-US"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2088" y="1089025"/>
            <a:ext cx="8610600" cy="487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Extrapolations indicate challenging </a:t>
            </a:r>
            <a:r>
              <a:rPr lang="en-US" dirty="0" smtClean="0">
                <a:sym typeface="Wingdings"/>
              </a:rPr>
              <a:t> </a:t>
            </a:r>
            <a:br>
              <a:rPr lang="en-US" dirty="0" smtClean="0">
                <a:sym typeface="Wingdings"/>
              </a:rPr>
            </a:br>
            <a:r>
              <a:rPr lang="en-US" dirty="0" smtClean="0"/>
              <a:t>heat fluxes in future fusion devices</a:t>
            </a:r>
          </a:p>
          <a:p>
            <a:pPr>
              <a:defRPr/>
            </a:pPr>
            <a:endParaRPr lang="en-US" dirty="0"/>
          </a:p>
        </p:txBody>
      </p:sp>
      <p:grpSp>
        <p:nvGrpSpPr>
          <p:cNvPr id="47107" name="Group 7"/>
          <p:cNvGrpSpPr>
            <a:grpSpLocks/>
          </p:cNvGrpSpPr>
          <p:nvPr/>
        </p:nvGrpSpPr>
        <p:grpSpPr bwMode="auto">
          <a:xfrm>
            <a:off x="5602288" y="1038225"/>
            <a:ext cx="3328987" cy="2536825"/>
            <a:chOff x="5601776" y="958348"/>
            <a:chExt cx="3329099" cy="2537267"/>
          </a:xfrm>
        </p:grpSpPr>
        <p:pic>
          <p:nvPicPr>
            <p:cNvPr id="471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76" y="958348"/>
              <a:ext cx="3329099" cy="253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5"/>
            <p:cNvSpPr txBox="1">
              <a:spLocks noChangeArrowheads="1"/>
            </p:cNvSpPr>
            <p:nvPr/>
          </p:nvSpPr>
          <p:spPr bwMode="auto">
            <a:xfrm>
              <a:off x="6202786" y="971185"/>
              <a:ext cx="23473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000090"/>
                  </a:solidFill>
                </a:rPr>
                <a:t>Heat Flux Width: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12950" y="6310313"/>
            <a:ext cx="3544888" cy="27146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[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Eich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Makowski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IAEA 2012]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Content Placeholder 1"/>
          <p:cNvSpPr>
            <a:spLocks noGrp="1"/>
          </p:cNvSpPr>
          <p:nvPr>
            <p:ph idx="1"/>
          </p:nvPr>
        </p:nvSpPr>
        <p:spPr>
          <a:xfrm>
            <a:off x="568325" y="1265238"/>
            <a:ext cx="4246563" cy="176371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Resolve design issues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Enable Q=10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Prepare for ITER science</a:t>
            </a:r>
          </a:p>
        </p:txBody>
      </p:sp>
      <p:sp>
        <p:nvSpPr>
          <p:cNvPr id="921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DIII-D is the U.S.’s ITER Simulator</a:t>
            </a:r>
          </a:p>
        </p:txBody>
      </p:sp>
      <p:pic>
        <p:nvPicPr>
          <p:cNvPr id="9219" name="Picture 4" descr="DIII–D’s Capabilities [Converted]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046163"/>
            <a:ext cx="4249738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" descr="2 DIII-D has exper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79700"/>
            <a:ext cx="4391025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702175" y="5343525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ITER is our </a:t>
            </a:r>
            <a:br>
              <a:rPr lang="en-US" sz="2000" b="1" i="1">
                <a:solidFill>
                  <a:srgbClr val="FF0000"/>
                </a:solidFill>
              </a:rPr>
            </a:br>
            <a:r>
              <a:rPr lang="en-US" sz="2000" b="1" i="1">
                <a:solidFill>
                  <a:srgbClr val="FF0000"/>
                </a:solidFill>
              </a:rPr>
              <a:t>number 1 priority</a:t>
            </a:r>
            <a:endParaRPr lang="en-US" sz="2000" b="1" i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  <a:t>DIII-D is Developing the Physics Basis for Integrated Steady-State Divertor Solutions </a:t>
            </a:r>
            <a:endParaRPr lang="en-US"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2088" y="1089025"/>
            <a:ext cx="8610600" cy="487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Extrapolations indicate challenging </a:t>
            </a:r>
            <a:r>
              <a:rPr lang="en-US" dirty="0" smtClean="0">
                <a:sym typeface="Wingdings"/>
              </a:rPr>
              <a:t> </a:t>
            </a:r>
            <a:br>
              <a:rPr lang="en-US" dirty="0" smtClean="0">
                <a:sym typeface="Wingdings"/>
              </a:rPr>
            </a:br>
            <a:r>
              <a:rPr lang="en-US" dirty="0" smtClean="0"/>
              <a:t>heat fluxes in future fusion devices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DIII-D studies confirm theoretical </a:t>
            </a:r>
            <a:br>
              <a:rPr lang="en-US" dirty="0" smtClean="0"/>
            </a:br>
            <a:r>
              <a:rPr lang="en-US" dirty="0" smtClean="0"/>
              <a:t>mechanisms governing width</a:t>
            </a:r>
          </a:p>
          <a:p>
            <a:pPr lvl="1">
              <a:defRPr/>
            </a:pPr>
            <a:r>
              <a:rPr lang="en-US" dirty="0" smtClean="0"/>
              <a:t>Upgraded TS confirm critical gradient</a:t>
            </a:r>
            <a:br>
              <a:rPr lang="en-US" dirty="0" smtClean="0"/>
            </a:br>
            <a:r>
              <a:rPr lang="en-US" dirty="0" smtClean="0"/>
              <a:t>model (such as Kinetic Ballooning Mode)</a:t>
            </a:r>
          </a:p>
          <a:p>
            <a:pPr lvl="1">
              <a:defRPr/>
            </a:pPr>
            <a:r>
              <a:rPr lang="en-US" dirty="0" smtClean="0"/>
              <a:t>Increases confidence in projection</a:t>
            </a:r>
          </a:p>
          <a:p>
            <a:pPr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pSp>
        <p:nvGrpSpPr>
          <p:cNvPr id="47107" name="Group 7"/>
          <p:cNvGrpSpPr>
            <a:grpSpLocks/>
          </p:cNvGrpSpPr>
          <p:nvPr/>
        </p:nvGrpSpPr>
        <p:grpSpPr bwMode="auto">
          <a:xfrm>
            <a:off x="5602288" y="1038225"/>
            <a:ext cx="3328987" cy="2536825"/>
            <a:chOff x="5601776" y="958348"/>
            <a:chExt cx="3329099" cy="2537267"/>
          </a:xfrm>
        </p:grpSpPr>
        <p:pic>
          <p:nvPicPr>
            <p:cNvPr id="471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76" y="958348"/>
              <a:ext cx="3329099" cy="253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5"/>
            <p:cNvSpPr txBox="1">
              <a:spLocks noChangeArrowheads="1"/>
            </p:cNvSpPr>
            <p:nvPr/>
          </p:nvSpPr>
          <p:spPr bwMode="auto">
            <a:xfrm>
              <a:off x="6202786" y="971185"/>
              <a:ext cx="23473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000090"/>
                  </a:solidFill>
                </a:rPr>
                <a:t>Heat Flux Width: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12950" y="6310313"/>
            <a:ext cx="3544888" cy="27146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[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Eich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Makowski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IAEA 2012]</a:t>
            </a:r>
          </a:p>
        </p:txBody>
      </p:sp>
      <p:pic>
        <p:nvPicPr>
          <p:cNvPr id="47109" name="Picture 5" descr="SOLstabilit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511550"/>
            <a:ext cx="35226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9"/>
          <p:cNvSpPr txBox="1">
            <a:spLocks noChangeArrowheads="1"/>
          </p:cNvSpPr>
          <p:nvPr/>
        </p:nvSpPr>
        <p:spPr bwMode="auto">
          <a:xfrm>
            <a:off x="6870700" y="4638675"/>
            <a:ext cx="1395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47111" name="TextBox 10"/>
          <p:cNvSpPr txBox="1">
            <a:spLocks noChangeArrowheads="1"/>
          </p:cNvSpPr>
          <p:nvPr/>
        </p:nvSpPr>
        <p:spPr bwMode="auto">
          <a:xfrm>
            <a:off x="7165975" y="5597525"/>
            <a:ext cx="164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192421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  <a:t>DIII-D is Developing the Physics Basis for Integrated Steady-State Divertor Solutions </a:t>
            </a:r>
            <a:endParaRPr lang="en-US"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92088" y="1089025"/>
            <a:ext cx="8610600" cy="487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Extrapolations indicate challenging </a:t>
            </a:r>
            <a:r>
              <a:rPr lang="en-US" dirty="0" smtClean="0">
                <a:sym typeface="Wingdings"/>
              </a:rPr>
              <a:t> </a:t>
            </a:r>
            <a:br>
              <a:rPr lang="en-US" dirty="0" smtClean="0">
                <a:sym typeface="Wingdings"/>
              </a:rPr>
            </a:br>
            <a:r>
              <a:rPr lang="en-US" dirty="0" smtClean="0"/>
              <a:t>heat fluxes in future fusion devices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DIII-D studies confirm theoretical </a:t>
            </a:r>
            <a:br>
              <a:rPr lang="en-US" dirty="0" smtClean="0"/>
            </a:br>
            <a:r>
              <a:rPr lang="en-US" dirty="0" smtClean="0"/>
              <a:t>mechanisms governing width</a:t>
            </a:r>
          </a:p>
          <a:p>
            <a:pPr lvl="1">
              <a:defRPr/>
            </a:pPr>
            <a:r>
              <a:rPr lang="en-US" dirty="0" smtClean="0"/>
              <a:t>Upgraded TS confirm critical gradient</a:t>
            </a:r>
            <a:br>
              <a:rPr lang="en-US" dirty="0" smtClean="0"/>
            </a:br>
            <a:r>
              <a:rPr lang="en-US" dirty="0" smtClean="0"/>
              <a:t>model (such as Kinetic Ballooning Mode)</a:t>
            </a:r>
          </a:p>
          <a:p>
            <a:pPr lvl="1">
              <a:defRPr/>
            </a:pPr>
            <a:r>
              <a:rPr lang="en-US" dirty="0" smtClean="0"/>
              <a:t>Increases confidence in projection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i="1" dirty="0" smtClean="0">
                <a:solidFill>
                  <a:srgbClr val="0000FF"/>
                </a:solidFill>
              </a:rPr>
              <a:t>Devices beyond ITER may required</a:t>
            </a:r>
            <a:br>
              <a:rPr lang="en-US" i="1" dirty="0" smtClean="0">
                <a:solidFill>
                  <a:srgbClr val="0000FF"/>
                </a:solidFill>
              </a:rPr>
            </a:br>
            <a:r>
              <a:rPr lang="en-US" i="1" dirty="0" smtClean="0">
                <a:solidFill>
                  <a:srgbClr val="0000FF"/>
                </a:solidFill>
              </a:rPr>
              <a:t>improved divertor solutions</a:t>
            </a:r>
          </a:p>
          <a:p>
            <a:pPr lvl="1">
              <a:defRPr/>
            </a:pPr>
            <a:r>
              <a:rPr lang="en-US" dirty="0" smtClean="0"/>
              <a:t>Need to avoid erosion by isolating</a:t>
            </a:r>
            <a:br>
              <a:rPr lang="en-US" dirty="0" smtClean="0"/>
            </a:br>
            <a:r>
              <a:rPr lang="en-US" dirty="0" smtClean="0"/>
              <a:t>divertor from core plasma</a:t>
            </a:r>
          </a:p>
          <a:p>
            <a:pPr lvl="1">
              <a:defRPr/>
            </a:pPr>
            <a:r>
              <a:rPr lang="en-US" b="1" i="1" dirty="0" smtClean="0">
                <a:solidFill>
                  <a:srgbClr val="0000FF"/>
                </a:solidFill>
              </a:rPr>
              <a:t>DIII-D exploring radiation, new </a:t>
            </a:r>
            <a:br>
              <a:rPr lang="en-US" b="1" i="1" dirty="0" smtClean="0">
                <a:solidFill>
                  <a:srgbClr val="0000FF"/>
                </a:solidFill>
              </a:rPr>
            </a:br>
            <a:r>
              <a:rPr lang="en-US" b="1" i="1" dirty="0" smtClean="0">
                <a:solidFill>
                  <a:srgbClr val="0000FF"/>
                </a:solidFill>
              </a:rPr>
              <a:t>geometries, and materials… 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pSp>
        <p:nvGrpSpPr>
          <p:cNvPr id="47107" name="Group 7"/>
          <p:cNvGrpSpPr>
            <a:grpSpLocks/>
          </p:cNvGrpSpPr>
          <p:nvPr/>
        </p:nvGrpSpPr>
        <p:grpSpPr bwMode="auto">
          <a:xfrm>
            <a:off x="5602288" y="1038225"/>
            <a:ext cx="3328987" cy="2536825"/>
            <a:chOff x="5601776" y="958348"/>
            <a:chExt cx="3329099" cy="2537267"/>
          </a:xfrm>
        </p:grpSpPr>
        <p:pic>
          <p:nvPicPr>
            <p:cNvPr id="47112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776" y="958348"/>
              <a:ext cx="3329099" cy="2537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5"/>
            <p:cNvSpPr txBox="1">
              <a:spLocks noChangeArrowheads="1"/>
            </p:cNvSpPr>
            <p:nvPr/>
          </p:nvSpPr>
          <p:spPr bwMode="auto">
            <a:xfrm>
              <a:off x="6202786" y="971185"/>
              <a:ext cx="234730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000090"/>
                  </a:solidFill>
                </a:rPr>
                <a:t>Heat Flux Width: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12950" y="6310313"/>
            <a:ext cx="3544888" cy="271462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[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Eich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cs typeface="Century Gothic" charset="0"/>
              </a:rPr>
              <a:t>Makowski</a:t>
            </a:r>
            <a:r>
              <a:rPr lang="en-US" sz="1400" dirty="0" smtClean="0">
                <a:solidFill>
                  <a:srgbClr val="000000"/>
                </a:solidFill>
                <a:cs typeface="Century Gothic" charset="0"/>
              </a:rPr>
              <a:t>, IAEA 2012]</a:t>
            </a:r>
          </a:p>
        </p:txBody>
      </p:sp>
      <p:pic>
        <p:nvPicPr>
          <p:cNvPr id="47109" name="Picture 5" descr="SOLstabilit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511550"/>
            <a:ext cx="35226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9"/>
          <p:cNvSpPr txBox="1">
            <a:spLocks noChangeArrowheads="1"/>
          </p:cNvSpPr>
          <p:nvPr/>
        </p:nvSpPr>
        <p:spPr bwMode="auto">
          <a:xfrm>
            <a:off x="6870700" y="4638675"/>
            <a:ext cx="1395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47111" name="TextBox 10"/>
          <p:cNvSpPr txBox="1">
            <a:spLocks noChangeArrowheads="1"/>
          </p:cNvSpPr>
          <p:nvPr/>
        </p:nvSpPr>
        <p:spPr bwMode="auto">
          <a:xfrm>
            <a:off x="7165975" y="5597525"/>
            <a:ext cx="164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FF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267789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22_heat_flu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1368425"/>
            <a:ext cx="2563812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60350" y="30163"/>
            <a:ext cx="8770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</a:rPr>
              <a:t>q</a:t>
            </a:r>
            <a:r>
              <a:rPr lang="en-US" b="1" baseline="-25000">
                <a:solidFill>
                  <a:schemeClr val="bg1"/>
                </a:solidFill>
              </a:rPr>
              <a:t>min</a:t>
            </a:r>
            <a:r>
              <a:rPr lang="en-US" b="1">
                <a:solidFill>
                  <a:schemeClr val="bg1"/>
                </a:solidFill>
              </a:rPr>
              <a:t>≈1.5 Scenario Appears Compatible with Radiating Mantle for Divertor Heat Flux Reduction</a:t>
            </a:r>
          </a:p>
        </p:txBody>
      </p:sp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874713" y="5619750"/>
            <a:ext cx="7712075" cy="4016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35689"/>
              </a:buClr>
            </a:pPr>
            <a:r>
              <a:rPr lang="en-US" sz="2000" b="1" i="1"/>
              <a:t>P</a:t>
            </a:r>
            <a:r>
              <a:rPr lang="en-US" sz="2000" b="1" i="1" baseline="-25000"/>
              <a:t>RAD</a:t>
            </a:r>
            <a:r>
              <a:rPr lang="en-US" sz="2000" b="1"/>
              <a:t> doubles without significant performance degradation</a:t>
            </a:r>
          </a:p>
        </p:txBody>
      </p:sp>
      <p:sp>
        <p:nvSpPr>
          <p:cNvPr id="49156" name="TextBox 18"/>
          <p:cNvSpPr txBox="1">
            <a:spLocks noChangeArrowheads="1"/>
          </p:cNvSpPr>
          <p:nvPr/>
        </p:nvSpPr>
        <p:spPr bwMode="auto">
          <a:xfrm>
            <a:off x="5953125" y="1063625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Peak divertor heat flux reduced ~35%</a:t>
            </a:r>
          </a:p>
        </p:txBody>
      </p:sp>
      <p:pic>
        <p:nvPicPr>
          <p:cNvPr id="49157" name="Picture 1" descr="150322-AT-detac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1704975"/>
            <a:ext cx="345598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" descr="im150322.04705_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160463"/>
            <a:ext cx="1931988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18"/>
          <p:cNvSpPr txBox="1">
            <a:spLocks noChangeArrowheads="1"/>
          </p:cNvSpPr>
          <p:nvPr/>
        </p:nvSpPr>
        <p:spPr bwMode="auto">
          <a:xfrm>
            <a:off x="336550" y="4814888"/>
            <a:ext cx="1608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0000"/>
                </a:solidFill>
              </a:rPr>
              <a:t>Neon injection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54050" y="4738688"/>
            <a:ext cx="0" cy="40005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7259638" y="3838575"/>
            <a:ext cx="1306512" cy="596900"/>
          </a:xfrm>
          <a:prstGeom prst="rect">
            <a:avLst/>
          </a:prstGeom>
          <a:solidFill>
            <a:srgbClr val="3366FF">
              <a:alpha val="56862"/>
            </a:srgbClr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1800">
              <a:latin typeface="+mj-lt"/>
            </a:endParaRP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7477125" y="3867150"/>
            <a:ext cx="881063" cy="5857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+mj-lt"/>
                <a:cs typeface="Century Gothic" charset="0"/>
              </a:rPr>
              <a:t>Neon</a:t>
            </a:r>
          </a:p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+mj-lt"/>
                <a:cs typeface="Century Gothic" charset="0"/>
              </a:rPr>
              <a:t>5.2 t l/s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695950" y="2139950"/>
            <a:ext cx="12890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64" name="TextBox 13"/>
          <p:cNvSpPr txBox="1">
            <a:spLocks noChangeArrowheads="1"/>
          </p:cNvSpPr>
          <p:nvPr/>
        </p:nvSpPr>
        <p:spPr bwMode="auto">
          <a:xfrm>
            <a:off x="5565775" y="647858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[Petrie, IAEA 2012]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1"/>
          <p:cNvSpPr>
            <a:spLocks noGrp="1"/>
          </p:cNvSpPr>
          <p:nvPr>
            <p:ph idx="1"/>
          </p:nvPr>
        </p:nvSpPr>
        <p:spPr>
          <a:xfrm>
            <a:off x="436563" y="2860675"/>
            <a:ext cx="4273550" cy="3181350"/>
          </a:xfrm>
        </p:spPr>
        <p:txBody>
          <a:bodyPr/>
          <a:lstStyle/>
          <a:p>
            <a:pPr fontAlgn="base">
              <a:spcBef>
                <a:spcPts val="25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SF configuration reduces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heat flux by factor 2-3</a:t>
            </a:r>
          </a:p>
          <a:p>
            <a:pPr fontAlgn="base">
              <a:lnSpc>
                <a:spcPct val="12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∆W(ELM) reduced </a:t>
            </a:r>
          </a:p>
          <a:p>
            <a:pPr fontAlgn="base"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Core confinement (H</a:t>
            </a:r>
            <a:r>
              <a:rPr lang="en-US" baseline="-25000">
                <a:latin typeface="Century Gothic" charset="0"/>
              </a:rPr>
              <a:t>98y2</a:t>
            </a:r>
            <a:r>
              <a:rPr lang="en-US">
                <a:latin typeface="Century Gothic" charset="0"/>
              </a:rPr>
              <a:t> &gt; 2) and pedestal maintained</a:t>
            </a:r>
          </a:p>
          <a:p>
            <a:pPr fontAlgn="base">
              <a:spcAft>
                <a:spcPts val="1200"/>
              </a:spcAft>
              <a:buFont typeface="Arial" charset="0"/>
              <a:buChar char="•"/>
            </a:pPr>
            <a:r>
              <a:rPr lang="en-US">
                <a:solidFill>
                  <a:srgbClr val="0000FF"/>
                </a:solidFill>
                <a:latin typeface="Century Gothic" charset="0"/>
              </a:rPr>
              <a:t>ELM heat flux reduced dramatically with gas puffing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  <p:sp>
        <p:nvSpPr>
          <p:cNvPr id="48131" name="Title 2"/>
          <p:cNvSpPr>
            <a:spLocks noGrp="1"/>
          </p:cNvSpPr>
          <p:nvPr>
            <p:ph type="title" idx="4294967295"/>
          </p:nvPr>
        </p:nvSpPr>
        <p:spPr>
          <a:xfrm>
            <a:off x="184150" y="-9525"/>
            <a:ext cx="8959850" cy="9144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entury Gothic" charset="0"/>
              </a:rPr>
              <a:t>Snowflake Divertor </a:t>
            </a:r>
            <a:r>
              <a:rPr lang="en-US" dirty="0" smtClean="0">
                <a:latin typeface="Century Gothic" charset="0"/>
              </a:rPr>
              <a:t>Sustained in Stationary Conditions: </a:t>
            </a: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charset="0"/>
              </a:rPr>
              <a:t>Reduces </a:t>
            </a:r>
            <a:r>
              <a:rPr lang="en-US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charset="0"/>
              </a:rPr>
              <a:t>ELM and Steady-State Heat </a:t>
            </a:r>
            <a:r>
              <a:rPr lang="en-US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entury Gothic" charset="0"/>
              </a:rPr>
              <a:t>Fluxes</a:t>
            </a:r>
            <a:endParaRPr lang="en-US" i="1" dirty="0">
              <a:solidFill>
                <a:schemeClr val="accent5">
                  <a:lumMod val="40000"/>
                  <a:lumOff val="60000"/>
                </a:schemeClr>
              </a:solidFill>
              <a:latin typeface="Century Gothic" charset="0"/>
            </a:endParaRPr>
          </a:p>
        </p:txBody>
      </p:sp>
      <p:sp>
        <p:nvSpPr>
          <p:cNvPr id="2" name="TextBox 26"/>
          <p:cNvSpPr txBox="1">
            <a:spLocks noChangeArrowheads="1"/>
          </p:cNvSpPr>
          <p:nvPr/>
        </p:nvSpPr>
        <p:spPr bwMode="auto">
          <a:xfrm>
            <a:off x="3103563" y="1000125"/>
            <a:ext cx="1238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Snowflake</a:t>
            </a:r>
          </a:p>
        </p:txBody>
      </p:sp>
      <p:pic>
        <p:nvPicPr>
          <p:cNvPr id="48132" name="Picture 3" descr="150674_2556_4800_cleaned_v2_Artboard_v9_Clipped_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2600325" y="1120775"/>
            <a:ext cx="23733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2" descr="150678_Bolometer_Clean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68610" r="21422" b="7622"/>
          <a:stretch>
            <a:fillRect/>
          </a:stretch>
        </p:blipFill>
        <p:spPr bwMode="auto">
          <a:xfrm>
            <a:off x="6248400" y="1158875"/>
            <a:ext cx="2308225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02213" y="1382713"/>
            <a:ext cx="1316037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latin typeface="+mj-lt"/>
                <a:cs typeface="Arial"/>
              </a:rPr>
              <a:t>Increased</a:t>
            </a:r>
          </a:p>
          <a:p>
            <a:pPr>
              <a:defRPr/>
            </a:pPr>
            <a:r>
              <a:rPr lang="en-US" sz="1800" b="1" dirty="0" err="1">
                <a:solidFill>
                  <a:srgbClr val="0000FF"/>
                </a:solidFill>
                <a:latin typeface="+mj-lt"/>
                <a:cs typeface="Arial"/>
              </a:rPr>
              <a:t>Divertor</a:t>
            </a:r>
            <a:endParaRPr lang="en-US" sz="1800" b="1" dirty="0">
              <a:solidFill>
                <a:srgbClr val="0000FF"/>
              </a:solidFill>
              <a:latin typeface="+mj-lt"/>
              <a:cs typeface="Arial"/>
            </a:endParaRP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latin typeface="+mj-lt"/>
                <a:cs typeface="Arial"/>
              </a:rPr>
              <a:t>Radiation</a:t>
            </a:r>
          </a:p>
        </p:txBody>
      </p:sp>
      <p:sp>
        <p:nvSpPr>
          <p:cNvPr id="48135" name="TextBox 1"/>
          <p:cNvSpPr txBox="1">
            <a:spLocks noChangeArrowheads="1"/>
          </p:cNvSpPr>
          <p:nvPr/>
        </p:nvSpPr>
        <p:spPr bwMode="auto">
          <a:xfrm>
            <a:off x="527050" y="1925638"/>
            <a:ext cx="2163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2</a:t>
            </a:r>
            <a:r>
              <a:rPr lang="en-US" sz="1800" b="1" baseline="30000">
                <a:solidFill>
                  <a:srgbClr val="FF0000"/>
                </a:solidFill>
              </a:rPr>
              <a:t>nd</a:t>
            </a:r>
            <a:r>
              <a:rPr lang="en-US" sz="1800" b="1">
                <a:solidFill>
                  <a:srgbClr val="FF0000"/>
                </a:solidFill>
              </a:rPr>
              <a:t> X point expands flux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133600" y="2417763"/>
            <a:ext cx="825500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137" name="Group 5"/>
          <p:cNvGrpSpPr>
            <a:grpSpLocks/>
          </p:cNvGrpSpPr>
          <p:nvPr/>
        </p:nvGrpSpPr>
        <p:grpSpPr bwMode="auto">
          <a:xfrm>
            <a:off x="5114925" y="2481263"/>
            <a:ext cx="3741738" cy="4125912"/>
            <a:chOff x="5510159" y="2640010"/>
            <a:chExt cx="3091869" cy="3955868"/>
          </a:xfrm>
        </p:grpSpPr>
        <p:sp>
          <p:nvSpPr>
            <p:cNvPr id="48139" name="TextBox 11"/>
            <p:cNvSpPr txBox="1">
              <a:spLocks noChangeArrowheads="1"/>
            </p:cNvSpPr>
            <p:nvPr/>
          </p:nvSpPr>
          <p:spPr bwMode="auto">
            <a:xfrm>
              <a:off x="5514293" y="5858790"/>
              <a:ext cx="12509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chemeClr val="bg1"/>
                  </a:solidFill>
                </a:rPr>
                <a:t>Snowflake</a:t>
              </a:r>
            </a:p>
          </p:txBody>
        </p:sp>
        <p:sp>
          <p:nvSpPr>
            <p:cNvPr id="48140" name="TextBox 8"/>
            <p:cNvSpPr txBox="1">
              <a:spLocks noChangeArrowheads="1"/>
            </p:cNvSpPr>
            <p:nvPr/>
          </p:nvSpPr>
          <p:spPr bwMode="auto">
            <a:xfrm>
              <a:off x="5514293" y="5858790"/>
              <a:ext cx="12509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chemeClr val="bg1"/>
                  </a:solidFill>
                </a:rPr>
                <a:t>Snowflake</a:t>
              </a:r>
            </a:p>
          </p:txBody>
        </p:sp>
        <p:sp>
          <p:nvSpPr>
            <p:cNvPr id="48141" name="TextBox 9"/>
            <p:cNvSpPr txBox="1">
              <a:spLocks noChangeArrowheads="1"/>
            </p:cNvSpPr>
            <p:nvPr/>
          </p:nvSpPr>
          <p:spPr bwMode="auto">
            <a:xfrm>
              <a:off x="5747655" y="5966740"/>
              <a:ext cx="12509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chemeClr val="bg1"/>
                  </a:solidFill>
                </a:rPr>
                <a:t>Snowflake</a:t>
              </a:r>
            </a:p>
          </p:txBody>
        </p:sp>
        <p:sp>
          <p:nvSpPr>
            <p:cNvPr id="48142" name="TextBox 13"/>
            <p:cNvSpPr txBox="1">
              <a:spLocks noChangeArrowheads="1"/>
            </p:cNvSpPr>
            <p:nvPr/>
          </p:nvSpPr>
          <p:spPr bwMode="auto">
            <a:xfrm>
              <a:off x="5549779" y="6241794"/>
              <a:ext cx="1768475" cy="35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>
                  <a:latin typeface="Arial" charset="0"/>
                  <a:cs typeface="Arial" charset="0"/>
                </a:rPr>
                <a:t>Major Radius</a:t>
              </a:r>
            </a:p>
          </p:txBody>
        </p:sp>
        <p:sp>
          <p:nvSpPr>
            <p:cNvPr id="48143" name="TextBox 14"/>
            <p:cNvSpPr txBox="1">
              <a:spLocks noChangeArrowheads="1"/>
            </p:cNvSpPr>
            <p:nvPr/>
          </p:nvSpPr>
          <p:spPr bwMode="auto">
            <a:xfrm>
              <a:off x="7924118" y="3002878"/>
              <a:ext cx="3139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6</a:t>
              </a:r>
              <a:endParaRPr lang="en-US" sz="1800"/>
            </a:p>
          </p:txBody>
        </p:sp>
        <p:sp>
          <p:nvSpPr>
            <p:cNvPr id="48144" name="TextBox 16"/>
            <p:cNvSpPr txBox="1">
              <a:spLocks noChangeArrowheads="1"/>
            </p:cNvSpPr>
            <p:nvPr/>
          </p:nvSpPr>
          <p:spPr bwMode="auto">
            <a:xfrm>
              <a:off x="7916180" y="3980778"/>
              <a:ext cx="3139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4</a:t>
              </a:r>
            </a:p>
          </p:txBody>
        </p:sp>
        <p:sp>
          <p:nvSpPr>
            <p:cNvPr id="48145" name="TextBox 17"/>
            <p:cNvSpPr txBox="1">
              <a:spLocks noChangeArrowheads="1"/>
            </p:cNvSpPr>
            <p:nvPr/>
          </p:nvSpPr>
          <p:spPr bwMode="auto">
            <a:xfrm>
              <a:off x="7916180" y="5785765"/>
              <a:ext cx="3139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844279" y="4305889"/>
              <a:ext cx="3701682" cy="3699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>
                  <a:solidFill>
                    <a:srgbClr val="0000FF"/>
                  </a:solidFill>
                  <a:latin typeface="+mj-lt"/>
                  <a:cs typeface="Arial"/>
                </a:rPr>
                <a:t>Reduced Divertor Heat Flux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880971" y="3984000"/>
              <a:ext cx="0" cy="2004571"/>
            </a:xfrm>
            <a:prstGeom prst="line">
              <a:avLst/>
            </a:prstGeom>
            <a:ln w="3175" cmpd="sng">
              <a:solidFill>
                <a:schemeClr val="bg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7166939" y="6464980"/>
              <a:ext cx="92742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49" name="TextBox 22"/>
            <p:cNvSpPr txBox="1">
              <a:spLocks noChangeArrowheads="1"/>
            </p:cNvSpPr>
            <p:nvPr/>
          </p:nvSpPr>
          <p:spPr bwMode="auto">
            <a:xfrm>
              <a:off x="7154180" y="4585615"/>
              <a:ext cx="4794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chemeClr val="bg1"/>
                  </a:solidFill>
                  <a:latin typeface="Arial" charset="0"/>
                  <a:cs typeface="Arial" charset="0"/>
                </a:rPr>
                <a:t>SF</a:t>
              </a:r>
            </a:p>
          </p:txBody>
        </p:sp>
        <p:sp>
          <p:nvSpPr>
            <p:cNvPr id="48150" name="TextBox 23"/>
            <p:cNvSpPr txBox="1">
              <a:spLocks noChangeArrowheads="1"/>
            </p:cNvSpPr>
            <p:nvPr/>
          </p:nvSpPr>
          <p:spPr bwMode="auto">
            <a:xfrm>
              <a:off x="7941580" y="4885653"/>
              <a:ext cx="3139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2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7584086" y="3980956"/>
              <a:ext cx="0" cy="198630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152" name="TextBox 27"/>
            <p:cNvSpPr txBox="1">
              <a:spLocks noChangeArrowheads="1"/>
            </p:cNvSpPr>
            <p:nvPr/>
          </p:nvSpPr>
          <p:spPr bwMode="auto">
            <a:xfrm rot="-5400000">
              <a:off x="7855110" y="4681781"/>
              <a:ext cx="11239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latin typeface="Arial" charset="0"/>
                  <a:cs typeface="Arial" charset="0"/>
                </a:rPr>
                <a:t>Time (s)</a:t>
              </a:r>
            </a:p>
          </p:txBody>
        </p:sp>
        <p:pic>
          <p:nvPicPr>
            <p:cNvPr id="48153" name="Picture 27" descr="Snowflake_divflux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57" t="10609" b="5350"/>
            <a:stretch>
              <a:fillRect/>
            </a:stretch>
          </p:blipFill>
          <p:spPr bwMode="auto">
            <a:xfrm>
              <a:off x="5873931" y="2794845"/>
              <a:ext cx="2123626" cy="340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 flipV="1">
              <a:off x="8402637" y="3571519"/>
              <a:ext cx="0" cy="7975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138" name="TextBox 26"/>
          <p:cNvSpPr txBox="1">
            <a:spLocks noChangeArrowheads="1"/>
          </p:cNvSpPr>
          <p:nvPr/>
        </p:nvSpPr>
        <p:spPr bwMode="auto">
          <a:xfrm>
            <a:off x="5565775" y="6535738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>
                <a:solidFill>
                  <a:srgbClr val="000000"/>
                </a:solidFill>
              </a:rPr>
              <a:t>[Allen, IAEA 2012]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39590" y="1320800"/>
            <a:ext cx="3304410" cy="4754563"/>
          </a:xfrm>
        </p:spPr>
        <p:txBody>
          <a:bodyPr/>
          <a:lstStyle/>
          <a:p>
            <a:r>
              <a:rPr lang="en-US" dirty="0" smtClean="0"/>
              <a:t>AT snowflake has </a:t>
            </a:r>
            <a:br>
              <a:rPr lang="en-US" dirty="0" smtClean="0"/>
            </a:br>
            <a:r>
              <a:rPr lang="en-US" dirty="0" smtClean="0"/>
              <a:t>60% lower heat flux </a:t>
            </a:r>
            <a:br>
              <a:rPr lang="en-US" dirty="0" smtClean="0"/>
            </a:br>
            <a:r>
              <a:rPr lang="en-US" dirty="0" smtClean="0"/>
              <a:t>at outer strike</a:t>
            </a:r>
          </a:p>
          <a:p>
            <a:pPr lvl="1"/>
            <a:r>
              <a:rPr lang="en-US" dirty="0" smtClean="0"/>
              <a:t>Inner target similar </a:t>
            </a:r>
            <a:br>
              <a:rPr lang="en-US" dirty="0" smtClean="0"/>
            </a:br>
            <a:r>
              <a:rPr lang="en-US" dirty="0" smtClean="0"/>
              <a:t>to no snowflake</a:t>
            </a:r>
          </a:p>
          <a:p>
            <a:endParaRPr lang="en-US" dirty="0"/>
          </a:p>
          <a:p>
            <a:r>
              <a:rPr lang="en-US" dirty="0" smtClean="0"/>
              <a:t>Radiating outer divertor offers less incremental benefit with snowflake</a:t>
            </a:r>
          </a:p>
          <a:p>
            <a:pPr lvl="1"/>
            <a:r>
              <a:rPr lang="en-US" dirty="0" smtClean="0"/>
              <a:t>Comparable benefit for inner divertor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2013 Studies Have Demonstrated Integrated </a:t>
            </a:r>
            <a:br>
              <a:rPr lang="en-US" dirty="0" smtClean="0"/>
            </a:br>
            <a:r>
              <a:rPr lang="en-US" dirty="0" smtClean="0"/>
              <a:t>AT</a:t>
            </a:r>
            <a:r>
              <a:rPr lang="en-US" dirty="0"/>
              <a:t> </a:t>
            </a:r>
            <a:r>
              <a:rPr lang="en-US" dirty="0" smtClean="0"/>
              <a:t>– DN – Radiative Divertor – Snowflake Operation</a:t>
            </a:r>
            <a:endParaRPr lang="en-US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1020763"/>
            <a:ext cx="5661025" cy="5053012"/>
            <a:chOff x="-158885" y="1036371"/>
            <a:chExt cx="5867658" cy="5237368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-158885" y="1112602"/>
              <a:ext cx="5842000" cy="5161137"/>
              <a:chOff x="97695" y="1112602"/>
              <a:chExt cx="5842000" cy="5161137"/>
            </a:xfrm>
          </p:grpSpPr>
          <p:pic>
            <p:nvPicPr>
              <p:cNvPr id="8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95" y="1112602"/>
                <a:ext cx="5842000" cy="5118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493" y="5826125"/>
                <a:ext cx="137160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52" b="33896"/>
              <a:stretch>
                <a:fillRect/>
              </a:stretch>
            </p:blipFill>
            <p:spPr bwMode="auto">
              <a:xfrm>
                <a:off x="553493" y="5991163"/>
                <a:ext cx="1524000" cy="282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3" y="1036371"/>
              <a:ext cx="5664200" cy="477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5839590" y="6032253"/>
            <a:ext cx="3304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/>
              <a:buNone/>
              <a:defRPr/>
            </a:pPr>
            <a:r>
              <a:rPr lang="en-US" sz="2000" b="1" dirty="0">
                <a:solidFill>
                  <a:srgbClr val="FF0000"/>
                </a:solidFill>
              </a:rPr>
              <a:t>RED – Before gas </a:t>
            </a:r>
            <a:r>
              <a:rPr lang="en-US" sz="2000" b="1" dirty="0" smtClean="0">
                <a:solidFill>
                  <a:srgbClr val="FF0000"/>
                </a:solidFill>
              </a:rPr>
              <a:t>puffing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0000FF"/>
                </a:solidFill>
              </a:rPr>
              <a:t>BLUE </a:t>
            </a:r>
            <a:r>
              <a:rPr lang="en-US" sz="2000" b="1" dirty="0">
                <a:solidFill>
                  <a:srgbClr val="0000FF"/>
                </a:solidFill>
              </a:rPr>
              <a:t>– Radiating divertor </a:t>
            </a:r>
          </a:p>
        </p:txBody>
      </p:sp>
    </p:spTree>
    <p:extLst>
      <p:ext uri="{BB962C8B-B14F-4D97-AF65-F5344CB8AC3E}">
        <p14:creationId xmlns:p14="http://schemas.microsoft.com/office/powerpoint/2010/main" val="6416907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Ongoing Program Exploring Physics of Detachment to Design an Improved Divertor Solution for DIII-D &amp; FNSF</a:t>
            </a:r>
            <a:endParaRPr lang="en-US" dirty="0"/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68842" r="56837" b="5247"/>
          <a:stretch>
            <a:fillRect/>
          </a:stretch>
        </p:blipFill>
        <p:spPr bwMode="auto">
          <a:xfrm>
            <a:off x="492125" y="1263604"/>
            <a:ext cx="26670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9" t="55965" r="16418" b="20367"/>
          <a:stretch>
            <a:fillRect/>
          </a:stretch>
        </p:blipFill>
        <p:spPr bwMode="auto">
          <a:xfrm>
            <a:off x="649288" y="4103688"/>
            <a:ext cx="237172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8" t="58813" r="16612" b="20404"/>
          <a:stretch>
            <a:fillRect/>
          </a:stretch>
        </p:blipFill>
        <p:spPr bwMode="auto">
          <a:xfrm>
            <a:off x="5548313" y="4017963"/>
            <a:ext cx="2697162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7" t="23802" r="21204" b="23398"/>
          <a:stretch>
            <a:fillRect/>
          </a:stretch>
        </p:blipFill>
        <p:spPr bwMode="auto">
          <a:xfrm>
            <a:off x="8599488" y="998492"/>
            <a:ext cx="47466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t="29971" r="13414" b="59953"/>
          <a:stretch>
            <a:fillRect/>
          </a:stretch>
        </p:blipFill>
        <p:spPr bwMode="auto">
          <a:xfrm>
            <a:off x="2300288" y="5935663"/>
            <a:ext cx="38449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596900" y="3575004"/>
            <a:ext cx="248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/>
              <a:t>No Control </a:t>
            </a:r>
            <a:r>
              <a:rPr lang="en-US" sz="1400" dirty="0" smtClean="0"/>
              <a:t>(</a:t>
            </a:r>
            <a:r>
              <a:rPr lang="en-US" sz="1400" dirty="0"/>
              <a:t>#153814)</a:t>
            </a: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5888038" y="3514679"/>
            <a:ext cx="1919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Control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(#153816)</a:t>
            </a:r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68163" r="58080" b="5562"/>
          <a:stretch>
            <a:fillRect/>
          </a:stretch>
        </p:blipFill>
        <p:spPr bwMode="auto">
          <a:xfrm>
            <a:off x="5441950" y="1168354"/>
            <a:ext cx="25273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3397250" y="1973645"/>
            <a:ext cx="20447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00090"/>
                </a:solidFill>
              </a:rPr>
              <a:t>Radiation Profile:</a:t>
            </a:r>
          </a:p>
          <a:p>
            <a:pPr algn="ctr"/>
            <a:r>
              <a:rPr lang="en-US" sz="1800" b="1" dirty="0"/>
              <a:t>Control spreads </a:t>
            </a:r>
          </a:p>
          <a:p>
            <a:pPr algn="ctr"/>
            <a:r>
              <a:rPr lang="en-US" sz="1800" b="1" dirty="0"/>
              <a:t>the peak at the</a:t>
            </a:r>
          </a:p>
          <a:p>
            <a:pPr algn="ctr"/>
            <a:r>
              <a:rPr lang="en-US" sz="1800" b="1" dirty="0"/>
              <a:t>strike point</a:t>
            </a: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3086100" y="4345313"/>
            <a:ext cx="25495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 dirty="0" err="1">
                <a:solidFill>
                  <a:srgbClr val="000090"/>
                </a:solidFill>
              </a:rPr>
              <a:t>Te</a:t>
            </a:r>
            <a:r>
              <a:rPr lang="en-US" sz="1800" b="1" dirty="0">
                <a:solidFill>
                  <a:srgbClr val="000090"/>
                </a:solidFill>
              </a:rPr>
              <a:t> profile: </a:t>
            </a:r>
          </a:p>
          <a:p>
            <a:pPr algn="ctr"/>
            <a:r>
              <a:rPr lang="en-US" sz="1800" b="1" dirty="0"/>
              <a:t>Control achieves partial detachment shown in cold front</a:t>
            </a:r>
          </a:p>
          <a:p>
            <a:pPr algn="ctr"/>
            <a:endParaRPr lang="en-US" sz="1800" b="1" dirty="0"/>
          </a:p>
          <a:p>
            <a:pPr algn="ctr"/>
            <a:endParaRPr lang="en-US" sz="1800" b="1" dirty="0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5846763" y="6034088"/>
            <a:ext cx="4270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eV</a:t>
            </a:r>
            <a:endParaRPr lang="en-US" sz="1400"/>
          </a:p>
        </p:txBody>
      </p:sp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8329613" y="2117679"/>
            <a:ext cx="539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MW/m</a:t>
            </a:r>
            <a:r>
              <a:rPr lang="en-US" sz="1400" b="1" baseline="30000"/>
              <a:t>3</a:t>
            </a:r>
            <a:endParaRPr lang="en-US" sz="1400" baseline="30000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7772400" y="3252742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R</a:t>
            </a:r>
            <a:endParaRPr lang="en-US" sz="1800"/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159125" y="3205117"/>
            <a:ext cx="319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R</a:t>
            </a:r>
            <a:endParaRPr lang="en-US" sz="1800"/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92125" y="1195342"/>
            <a:ext cx="30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Z</a:t>
            </a:r>
            <a:endParaRPr lang="en-US" sz="1800"/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5389563" y="1123904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Z</a:t>
            </a:r>
            <a:endParaRPr lang="en-US" sz="1800"/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955548" y="987076"/>
            <a:ext cx="305003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35689"/>
              </a:buClr>
            </a:pPr>
            <a:r>
              <a:rPr lang="en-US" sz="2000" b="1" i="1" dirty="0" smtClean="0"/>
              <a:t>Feedback control with 2D Thomson scattering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723827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/>
          <p:cNvPicPr>
            <a:picLocks noGrp="1" noChangeAspect="1"/>
          </p:cNvPicPr>
          <p:nvPr>
            <p:ph idx="1"/>
          </p:nvPr>
        </p:nvPicPr>
        <p:blipFill>
          <a:blip r:embed="rId2"/>
          <a:srcRect t="991" b="991"/>
          <a:stretch>
            <a:fillRect/>
          </a:stretch>
        </p:blipFill>
        <p:spPr>
          <a:xfrm>
            <a:off x="-120555" y="955866"/>
            <a:ext cx="9201687" cy="5316176"/>
          </a:xfr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</a:rPr>
              <a:t>DIII-D Ten Year Strategy Integrates Progress in </a:t>
            </a:r>
            <a:br>
              <a:rPr lang="en-US" dirty="0">
                <a:latin typeface="Century Gothic" charset="0"/>
              </a:rPr>
            </a:br>
            <a:r>
              <a:rPr lang="en-US" dirty="0">
                <a:latin typeface="Century Gothic" charset="0"/>
              </a:rPr>
              <a:t>Core and Edge to Address ITER and FNSF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6647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DIII-D Facility Complements Other Partners to </a:t>
            </a:r>
            <a:br>
              <a:rPr lang="en-US" dirty="0" smtClean="0"/>
            </a:br>
            <a:r>
              <a:rPr lang="en-US" dirty="0" smtClean="0"/>
              <a:t>Improve the Basis for Fusion Energy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t="2540" b="2540"/>
          <a:stretch>
            <a:fillRect/>
          </a:stretch>
        </p:blipFill>
        <p:spPr>
          <a:xfrm>
            <a:off x="143283" y="1066800"/>
            <a:ext cx="8889957" cy="5035020"/>
          </a:xfrm>
        </p:spPr>
      </p:pic>
    </p:spTree>
    <p:extLst>
      <p:ext uri="{BB962C8B-B14F-4D97-AF65-F5344CB8AC3E}">
        <p14:creationId xmlns:p14="http://schemas.microsoft.com/office/powerpoint/2010/main" val="575211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71438"/>
            <a:ext cx="8948738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  <a:t>DIII-D is Advancing the Physics Basis Needed  </a:t>
            </a:r>
            <a:b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</a:br>
            <a:r>
              <a:rPr lang="en-US">
                <a:solidFill>
                  <a:schemeClr val="bg1"/>
                </a:solidFill>
                <a:latin typeface="Century Gothic" charset="0"/>
                <a:cs typeface="Century Gothic" charset="0"/>
              </a:rPr>
              <a:t>to Enable Fusion Energy Development</a:t>
            </a:r>
          </a:p>
        </p:txBody>
      </p:sp>
      <p:pic>
        <p:nvPicPr>
          <p:cNvPr id="51202" name="Picture 3" descr="Overall_Pro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71550"/>
            <a:ext cx="8678863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entury Gothic" charset="0"/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sz="quarter" idx="11"/>
          </p:nvPr>
        </p:nvSpPr>
        <p:spPr>
          <a:xfrm>
            <a:off x="819150" y="3810000"/>
            <a:ext cx="7485063" cy="21574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4000">
                <a:latin typeface="Century Gothic" charset="0"/>
              </a:rPr>
              <a:t>Reserve Slides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Advanced steady state regimes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Innovative boundary solutions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Extending control solutions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</p:txBody>
      </p:sp>
      <p:sp>
        <p:nvSpPr>
          <p:cNvPr id="1024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latin typeface="Century Gothic" charset="0"/>
              </a:rPr>
              <a:t>DIII-D Seeks to Map the Path to Fusion Energy </a:t>
            </a:r>
            <a:r>
              <a:rPr lang="en-US" dirty="0" smtClean="0">
                <a:latin typeface="Century Gothic" charset="0"/>
              </a:rPr>
              <a:t/>
            </a:r>
            <a:br>
              <a:rPr lang="en-US" dirty="0" smtClean="0">
                <a:latin typeface="Century Gothic" charset="0"/>
              </a:rPr>
            </a:br>
            <a:r>
              <a:rPr lang="en-US" dirty="0" smtClean="0">
                <a:latin typeface="Century Gothic" charset="0"/>
              </a:rPr>
              <a:t>Beyond </a:t>
            </a:r>
            <a:r>
              <a:rPr lang="en-US" dirty="0">
                <a:latin typeface="Century Gothic" charset="0"/>
              </a:rPr>
              <a:t>ITER</a:t>
            </a:r>
          </a:p>
        </p:txBody>
      </p:sp>
      <p:pic>
        <p:nvPicPr>
          <p:cNvPr id="1024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4373563"/>
            <a:ext cx="26908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7"/>
          <p:cNvGrpSpPr>
            <a:grpSpLocks/>
          </p:cNvGrpSpPr>
          <p:nvPr/>
        </p:nvGrpSpPr>
        <p:grpSpPr bwMode="auto">
          <a:xfrm>
            <a:off x="5272088" y="1103313"/>
            <a:ext cx="3705225" cy="3182937"/>
            <a:chOff x="5271944" y="1102583"/>
            <a:chExt cx="3705346" cy="3184069"/>
          </a:xfrm>
        </p:grpSpPr>
        <p:pic>
          <p:nvPicPr>
            <p:cNvPr id="10248" name="Picture 11" descr="new stambaugh fig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944" y="1102583"/>
              <a:ext cx="3705346" cy="318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5-Point Star 6"/>
            <p:cNvSpPr/>
            <p:nvPr/>
          </p:nvSpPr>
          <p:spPr>
            <a:xfrm>
              <a:off x="7912042" y="2052246"/>
              <a:ext cx="265122" cy="277911"/>
            </a:xfrm>
            <a:prstGeom prst="star5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024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763838"/>
            <a:ext cx="3138488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2847975"/>
            <a:ext cx="1584325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10"/>
          <p:cNvSpPr txBox="1">
            <a:spLocks noChangeArrowheads="1"/>
          </p:cNvSpPr>
          <p:nvPr/>
        </p:nvSpPr>
        <p:spPr bwMode="auto">
          <a:xfrm>
            <a:off x="457200" y="4622800"/>
            <a:ext cx="2779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FF0000"/>
                </a:solidFill>
              </a:rPr>
              <a:t>Snowflake</a:t>
            </a:r>
          </a:p>
          <a:p>
            <a:pPr eaLnBrk="1" hangingPunct="1"/>
            <a:endParaRPr lang="en-US" sz="2000" b="1" i="1"/>
          </a:p>
          <a:p>
            <a:pPr algn="r" eaLnBrk="1" hangingPunct="1"/>
            <a:r>
              <a:rPr lang="en-US" sz="2000" b="1" i="1"/>
              <a:t>Exploring strike geometries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 idx="4294967295"/>
          </p:nvPr>
        </p:nvSpPr>
        <p:spPr>
          <a:xfrm>
            <a:off x="228600" y="76200"/>
            <a:ext cx="8458200" cy="7620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Lower Single Null (Almost) Exact Snowflake Obtained and Studied</a:t>
            </a:r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5245100" y="1125538"/>
            <a:ext cx="3898900" cy="4800600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The new control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obtained long, stable,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close to exact SF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Studied D</a:t>
            </a:r>
            <a:r>
              <a:rPr lang="en-US" baseline="-25000">
                <a:latin typeface="Century Gothic" charset="0"/>
              </a:rPr>
              <a:t>2</a:t>
            </a:r>
            <a:r>
              <a:rPr lang="en-US">
                <a:latin typeface="Century Gothic" charset="0"/>
              </a:rPr>
              <a:t> and Ne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density scans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Initial Results:</a:t>
            </a:r>
          </a:p>
          <a:p>
            <a:pPr lvl="1"/>
            <a:r>
              <a:rPr lang="en-US">
                <a:latin typeface="Century Gothic" charset="0"/>
              </a:rPr>
              <a:t>No confinement degradation</a:t>
            </a:r>
          </a:p>
          <a:p>
            <a:pPr lvl="1"/>
            <a:r>
              <a:rPr lang="en-US">
                <a:latin typeface="Century Gothic" charset="0"/>
              </a:rPr>
              <a:t>Pedestal profile for SF has little change compared to regular divertor</a:t>
            </a:r>
          </a:p>
          <a:p>
            <a:pPr lvl="1"/>
            <a:r>
              <a:rPr lang="en-US">
                <a:latin typeface="Century Gothic" charset="0"/>
              </a:rPr>
              <a:t>Observed broadening of heat flux profiles with snowflake</a:t>
            </a:r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1046163" y="2711450"/>
            <a:ext cx="3856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latin typeface="Arial" charset="0"/>
                <a:cs typeface="Arial" charset="0"/>
              </a:rPr>
              <a:t>Heat flux at the outer divertor</a:t>
            </a:r>
          </a:p>
        </p:txBody>
      </p:sp>
      <p:pic>
        <p:nvPicPr>
          <p:cNvPr id="13316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1"/>
          <a:stretch>
            <a:fillRect/>
          </a:stretch>
        </p:blipFill>
        <p:spPr bwMode="auto">
          <a:xfrm>
            <a:off x="1912938" y="4699000"/>
            <a:ext cx="36147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923925"/>
            <a:ext cx="2641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16"/>
          <p:cNvGrpSpPr>
            <a:grpSpLocks/>
          </p:cNvGrpSpPr>
          <p:nvPr/>
        </p:nvGrpSpPr>
        <p:grpSpPr bwMode="auto">
          <a:xfrm>
            <a:off x="196850" y="3062288"/>
            <a:ext cx="5378450" cy="1636712"/>
            <a:chOff x="4172208" y="4047668"/>
            <a:chExt cx="4951326" cy="1362830"/>
          </a:xfrm>
        </p:grpSpPr>
        <p:pic>
          <p:nvPicPr>
            <p:cNvPr id="13324" name="Picture 8" descr="Screen Shot 2013-10-14 at 2.35.4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924" r="412" b="35938"/>
            <a:stretch>
              <a:fillRect/>
            </a:stretch>
          </p:blipFill>
          <p:spPr bwMode="auto">
            <a:xfrm>
              <a:off x="4172208" y="4047668"/>
              <a:ext cx="4951326" cy="136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6620104" y="4062208"/>
              <a:ext cx="0" cy="12584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9" name="Rectangle 11"/>
          <p:cNvSpPr>
            <a:spLocks noChangeArrowheads="1"/>
          </p:cNvSpPr>
          <p:nvPr/>
        </p:nvSpPr>
        <p:spPr bwMode="auto">
          <a:xfrm>
            <a:off x="3252788" y="6216650"/>
            <a:ext cx="63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R [m]</a:t>
            </a:r>
          </a:p>
        </p:txBody>
      </p:sp>
      <p:sp>
        <p:nvSpPr>
          <p:cNvPr id="13320" name="Rectangle 15"/>
          <p:cNvSpPr>
            <a:spLocks noChangeArrowheads="1"/>
          </p:cNvSpPr>
          <p:nvPr/>
        </p:nvSpPr>
        <p:spPr bwMode="auto">
          <a:xfrm>
            <a:off x="1077913" y="5410200"/>
            <a:ext cx="835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MW/m</a:t>
            </a:r>
            <a:r>
              <a:rPr lang="en-US" sz="1400" baseline="30000"/>
              <a:t>2</a:t>
            </a:r>
          </a:p>
        </p:txBody>
      </p:sp>
      <p:sp>
        <p:nvSpPr>
          <p:cNvPr id="13321" name="Rectangle 17"/>
          <p:cNvSpPr>
            <a:spLocks noChangeArrowheads="1"/>
          </p:cNvSpPr>
          <p:nvPr/>
        </p:nvSpPr>
        <p:spPr bwMode="auto">
          <a:xfrm>
            <a:off x="-73025" y="3867150"/>
            <a:ext cx="638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R [m]</a:t>
            </a:r>
          </a:p>
        </p:txBody>
      </p:sp>
      <p:sp>
        <p:nvSpPr>
          <p:cNvPr id="13322" name="Rectangle 18"/>
          <p:cNvSpPr>
            <a:spLocks noChangeArrowheads="1"/>
          </p:cNvSpPr>
          <p:nvPr/>
        </p:nvSpPr>
        <p:spPr bwMode="auto">
          <a:xfrm>
            <a:off x="2174875" y="4522788"/>
            <a:ext cx="709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  [ms]</a:t>
            </a:r>
          </a:p>
        </p:txBody>
      </p:sp>
      <p:sp>
        <p:nvSpPr>
          <p:cNvPr id="13323" name="Rectangle 3"/>
          <p:cNvSpPr>
            <a:spLocks noChangeArrowheads="1"/>
          </p:cNvSpPr>
          <p:nvPr/>
        </p:nvSpPr>
        <p:spPr bwMode="auto">
          <a:xfrm>
            <a:off x="2814638" y="1335088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Exact snowflake</a:t>
            </a:r>
          </a:p>
        </p:txBody>
      </p:sp>
    </p:spTree>
    <p:extLst>
      <p:ext uri="{BB962C8B-B14F-4D97-AF65-F5344CB8AC3E}">
        <p14:creationId xmlns:p14="http://schemas.microsoft.com/office/powerpoint/2010/main" val="327377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Narrow Window for Stability at Low Torque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Navigated with Profile Control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223963"/>
            <a:ext cx="4627563" cy="4876800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Requires careful tailoring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of current profile</a:t>
            </a:r>
          </a:p>
          <a:p>
            <a:endParaRPr lang="en-US">
              <a:latin typeface="Century Gothic" charset="0"/>
            </a:endParaRPr>
          </a:p>
          <a:p>
            <a:r>
              <a:rPr lang="en-US">
                <a:latin typeface="Century Gothic" charset="0"/>
              </a:rPr>
              <a:t>Applying ECH expands access</a:t>
            </a:r>
          </a:p>
          <a:p>
            <a:pPr lvl="1"/>
            <a:r>
              <a:rPr lang="en-US">
                <a:latin typeface="Century Gothic" charset="0"/>
              </a:rPr>
              <a:t>Pre-emptively stabilizes the NTM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14438"/>
            <a:ext cx="408622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132138"/>
            <a:ext cx="407193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6704013" y="1060450"/>
            <a:ext cx="1868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Unstable</a:t>
            </a:r>
            <a:r>
              <a:rPr lang="en-US" sz="1600"/>
              <a:t> / </a:t>
            </a:r>
            <a:r>
              <a:rPr lang="en-US" sz="1600" b="1">
                <a:solidFill>
                  <a:srgbClr val="008000"/>
                </a:solidFill>
              </a:rPr>
              <a:t>Stable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2763" y="6507163"/>
            <a:ext cx="2166937" cy="2492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[Jackson, IAEA 2012]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90963" y="1570038"/>
            <a:ext cx="808037" cy="0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95250"/>
            <a:ext cx="8686800" cy="7810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dirty="0" smtClean="0">
                <a:effectLst/>
              </a:rPr>
              <a:t>Stability Calculations Predict ITER Pedestal Will Operate on Peeling Boundary Where QH-mode can Exist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5029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Theoretical calculations show that ITER edge will be on the kink-peeling stability boundary for pedestal densities up to 1.2 x 10</a:t>
            </a:r>
            <a:r>
              <a:rPr lang="en-US" baseline="30000" dirty="0" smtClean="0"/>
              <a:t>20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</a:p>
          <a:p>
            <a:pPr lvl="1"/>
            <a:r>
              <a:rPr lang="en-US" dirty="0" smtClean="0"/>
              <a:t>Significantly higher than ITER design value</a:t>
            </a:r>
          </a:p>
          <a:p>
            <a:endParaRPr lang="en-US" b="1" dirty="0" smtClean="0"/>
          </a:p>
          <a:p>
            <a:r>
              <a:rPr lang="en-US" b="1" dirty="0" smtClean="0"/>
              <a:t>Accordingly, ITER</a:t>
            </a:r>
            <a:r>
              <a:rPr lang="en-US" altLang="ja-JP" b="1" dirty="0" smtClean="0"/>
              <a:t>’s </a:t>
            </a:r>
            <a:br>
              <a:rPr lang="en-US" altLang="ja-JP" b="1" dirty="0" smtClean="0"/>
            </a:br>
            <a:r>
              <a:rPr lang="en-US" altLang="ja-JP" b="1" dirty="0" smtClean="0"/>
              <a:t>pedestal will be </a:t>
            </a:r>
            <a:br>
              <a:rPr lang="en-US" altLang="ja-JP" b="1" dirty="0" smtClean="0"/>
            </a:br>
            <a:r>
              <a:rPr lang="en-US" altLang="ja-JP" b="1" dirty="0" smtClean="0"/>
              <a:t>in the QH-mode </a:t>
            </a:r>
            <a:br>
              <a:rPr lang="en-US" altLang="ja-JP" b="1" dirty="0" smtClean="0"/>
            </a:br>
            <a:r>
              <a:rPr lang="en-US" altLang="ja-JP" b="1" dirty="0" smtClean="0"/>
              <a:t>parameter range of </a:t>
            </a:r>
            <a:br>
              <a:rPr lang="en-US" altLang="ja-JP" b="1" dirty="0" smtClean="0"/>
            </a:br>
            <a:r>
              <a:rPr lang="en-US" altLang="ja-JP" b="1" dirty="0" smtClean="0"/>
              <a:t>density/collisionality </a:t>
            </a:r>
            <a:br>
              <a:rPr lang="en-US" altLang="ja-JP" b="1" dirty="0" smtClean="0"/>
            </a:br>
            <a:endParaRPr lang="en-US" dirty="0"/>
          </a:p>
        </p:txBody>
      </p:sp>
      <p:pic>
        <p:nvPicPr>
          <p:cNvPr id="4" name="Picture 3" descr="Peeling Balloonin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648565"/>
            <a:ext cx="4648200" cy="352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48198" y="6324600"/>
            <a:ext cx="1518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Burrell </a:t>
            </a:r>
            <a:r>
              <a:rPr lang="en-US" sz="1400" dirty="0" err="1" smtClean="0">
                <a:latin typeface="+mn-lt"/>
              </a:rPr>
              <a:t>PoP</a:t>
            </a:r>
            <a:r>
              <a:rPr lang="en-US" sz="1400" dirty="0" smtClean="0">
                <a:latin typeface="+mn-lt"/>
              </a:rPr>
              <a:t> 2012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7200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76200"/>
            <a:ext cx="8990012" cy="762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</a:rPr>
              <a:t>External 3D Field Coils Enable Higher Performance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QH Modes at ITER-Relevant Torques</a:t>
            </a:r>
          </a:p>
        </p:txBody>
      </p:sp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179388" y="968375"/>
            <a:ext cx="3976687" cy="5229225"/>
            <a:chOff x="4554945" y="925793"/>
            <a:chExt cx="3977706" cy="5228363"/>
          </a:xfrm>
        </p:grpSpPr>
        <p:pic>
          <p:nvPicPr>
            <p:cNvPr id="2356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"/>
            <a:stretch>
              <a:fillRect/>
            </a:stretch>
          </p:blipFill>
          <p:spPr bwMode="auto">
            <a:xfrm>
              <a:off x="4554945" y="3072327"/>
              <a:ext cx="3977706" cy="308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2" name="Group 24"/>
            <p:cNvGrpSpPr>
              <a:grpSpLocks/>
            </p:cNvGrpSpPr>
            <p:nvPr/>
          </p:nvGrpSpPr>
          <p:grpSpPr bwMode="auto">
            <a:xfrm>
              <a:off x="5259126" y="925793"/>
              <a:ext cx="2888538" cy="2133839"/>
              <a:chOff x="6235287" y="3638151"/>
              <a:chExt cx="3052909" cy="2331191"/>
            </a:xfrm>
          </p:grpSpPr>
          <p:pic>
            <p:nvPicPr>
              <p:cNvPr id="23565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5287" y="3681054"/>
                <a:ext cx="3052909" cy="2288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6" name="Rectangle 28"/>
              <p:cNvSpPr>
                <a:spLocks noChangeArrowheads="1"/>
              </p:cNvSpPr>
              <p:nvPr/>
            </p:nvSpPr>
            <p:spPr bwMode="auto">
              <a:xfrm>
                <a:off x="8160418" y="3638151"/>
                <a:ext cx="1127778" cy="3260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23563" name="TextBox 3"/>
            <p:cNvSpPr txBox="1">
              <a:spLocks noChangeArrowheads="1"/>
            </p:cNvSpPr>
            <p:nvPr/>
          </p:nvSpPr>
          <p:spPr bwMode="auto">
            <a:xfrm>
              <a:off x="5352640" y="4685379"/>
              <a:ext cx="239292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i="1">
                  <a:solidFill>
                    <a:srgbClr val="FF0000"/>
                  </a:solidFill>
                </a:rPr>
                <a:t>Edge rotation shear</a:t>
              </a:r>
              <a:br>
                <a:rPr lang="en-US" sz="1600" b="1" i="1">
                  <a:solidFill>
                    <a:srgbClr val="FF0000"/>
                  </a:solidFill>
                </a:rPr>
              </a:br>
              <a:r>
                <a:rPr lang="en-US" sz="1600" b="1" i="1">
                  <a:solidFill>
                    <a:srgbClr val="FF0000"/>
                  </a:solidFill>
                </a:rPr>
                <a:t>suppresses ELM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7147996" y="5030391"/>
              <a:ext cx="555767" cy="155549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5" name="Rectangle 4"/>
          <p:cNvSpPr txBox="1">
            <a:spLocks noChangeArrowheads="1"/>
          </p:cNvSpPr>
          <p:nvPr/>
        </p:nvSpPr>
        <p:spPr bwMode="auto">
          <a:xfrm>
            <a:off x="4460875" y="1200150"/>
            <a:ext cx="47085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81038" indent="-2032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4000"/>
              </a:lnSpc>
              <a:spcAft>
                <a:spcPts val="600"/>
              </a:spcAft>
              <a:buClr>
                <a:srgbClr val="0C2D84"/>
              </a:buClr>
              <a:buFontTx/>
              <a:buChar char="•"/>
            </a:pPr>
            <a:r>
              <a:rPr lang="en-US" sz="2000" b="1"/>
              <a:t>3D fields generate ‘NTV’ </a:t>
            </a:r>
            <a:br>
              <a:rPr lang="en-US" sz="2000" b="1"/>
            </a:br>
            <a:r>
              <a:rPr lang="en-US" sz="2000" b="1"/>
              <a:t>torques and rotation shear</a:t>
            </a:r>
          </a:p>
          <a:p>
            <a:pPr lvl="1" eaLnBrk="1" hangingPunct="1">
              <a:lnSpc>
                <a:spcPct val="114000"/>
              </a:lnSpc>
              <a:buClr>
                <a:srgbClr val="0C2D84"/>
              </a:buClr>
              <a:buFont typeface="Lucida Grande" charset="0"/>
              <a:buChar char="-"/>
            </a:pPr>
            <a:r>
              <a:rPr lang="en-US" sz="1800"/>
              <a:t>ELMs replaced by Edge </a:t>
            </a:r>
            <a:br>
              <a:rPr lang="en-US" sz="1800"/>
            </a:br>
            <a:r>
              <a:rPr lang="en-US" sz="1800"/>
              <a:t>Harmonic Oscillation</a:t>
            </a:r>
            <a:br>
              <a:rPr lang="en-US" sz="1800"/>
            </a:br>
            <a:endParaRPr lang="en-US" sz="1800" b="1"/>
          </a:p>
        </p:txBody>
      </p:sp>
      <p:sp>
        <p:nvSpPr>
          <p:cNvPr id="13" name="TextBox 12"/>
          <p:cNvSpPr txBox="1"/>
          <p:nvPr/>
        </p:nvSpPr>
        <p:spPr>
          <a:xfrm>
            <a:off x="6886575" y="6524625"/>
            <a:ext cx="2144713" cy="24923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r">
              <a:defRPr/>
            </a:pPr>
            <a:r>
              <a:rPr lang="en-US" sz="1400" dirty="0">
                <a:solidFill>
                  <a:srgbClr val="000000"/>
                </a:solidFill>
                <a:cs typeface="Century Gothic"/>
              </a:rPr>
              <a:t>[Burrell, NF 2013]</a:t>
            </a:r>
          </a:p>
        </p:txBody>
      </p:sp>
      <p:grpSp>
        <p:nvGrpSpPr>
          <p:cNvPr id="23557" name="Group 4"/>
          <p:cNvGrpSpPr>
            <a:grpSpLocks/>
          </p:cNvGrpSpPr>
          <p:nvPr/>
        </p:nvGrpSpPr>
        <p:grpSpPr bwMode="auto">
          <a:xfrm>
            <a:off x="4341813" y="2801938"/>
            <a:ext cx="4652962" cy="3454400"/>
            <a:chOff x="4584413" y="2319666"/>
            <a:chExt cx="4169093" cy="2201165"/>
          </a:xfrm>
        </p:grpSpPr>
        <p:pic>
          <p:nvPicPr>
            <p:cNvPr id="2355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496"/>
            <a:stretch>
              <a:fillRect/>
            </a:stretch>
          </p:blipFill>
          <p:spPr bwMode="auto">
            <a:xfrm>
              <a:off x="4584413" y="2319666"/>
              <a:ext cx="4169093" cy="1063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82"/>
            <a:stretch>
              <a:fillRect/>
            </a:stretch>
          </p:blipFill>
          <p:spPr bwMode="auto">
            <a:xfrm>
              <a:off x="4584413" y="4249528"/>
              <a:ext cx="4169093" cy="27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87" b="26199"/>
            <a:stretch>
              <a:fillRect/>
            </a:stretch>
          </p:blipFill>
          <p:spPr bwMode="auto">
            <a:xfrm>
              <a:off x="4584413" y="3383003"/>
              <a:ext cx="4169093" cy="86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Edge Harmonic Oscillation Acts to Flush Impurities</a:t>
            </a:r>
            <a:br>
              <a:rPr lang="en-US" dirty="0" smtClean="0"/>
            </a:br>
            <a:r>
              <a:rPr lang="en-US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Better than ELMs!</a:t>
            </a:r>
            <a:endParaRPr lang="en-US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15900" y="1152525"/>
            <a:ext cx="8229600" cy="4754563"/>
          </a:xfrm>
        </p:spPr>
        <p:txBody>
          <a:bodyPr/>
          <a:lstStyle/>
          <a:p>
            <a:r>
              <a:rPr lang="en-US">
                <a:latin typeface="Century Gothic" charset="0"/>
              </a:rPr>
              <a:t>EHO serves to replace role of ELM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in regulating the edge in QH mode</a:t>
            </a:r>
          </a:p>
          <a:p>
            <a:endParaRPr lang="en-US">
              <a:latin typeface="Century Gothic" charset="0"/>
            </a:endParaRPr>
          </a:p>
          <a:p>
            <a:r>
              <a:rPr lang="en-US">
                <a:latin typeface="Century Gothic" charset="0"/>
              </a:rPr>
              <a:t>Fluorine measurement shows ELMing 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discharges retain impurities more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1244600"/>
            <a:ext cx="32416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qh_dens_153348_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9" r="53102"/>
          <a:stretch>
            <a:fillRect/>
          </a:stretch>
        </p:blipFill>
        <p:spPr bwMode="auto">
          <a:xfrm>
            <a:off x="5816600" y="3886200"/>
            <a:ext cx="28702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323" y="1043616"/>
            <a:ext cx="8229600" cy="4754563"/>
          </a:xfrm>
        </p:spPr>
        <p:txBody>
          <a:bodyPr/>
          <a:lstStyle/>
          <a:p>
            <a:r>
              <a:rPr lang="en-US" dirty="0" smtClean="0"/>
              <a:t>Compare / combine 2 locations</a:t>
            </a:r>
            <a:br>
              <a:rPr lang="en-US" dirty="0" smtClean="0"/>
            </a:br>
            <a:r>
              <a:rPr lang="en-US" dirty="0" smtClean="0"/>
              <a:t>of Massive Gas Injection (MGI)</a:t>
            </a:r>
          </a:p>
          <a:p>
            <a:pPr lvl="1"/>
            <a:r>
              <a:rPr lang="en-US" dirty="0" smtClean="0"/>
              <a:t>Asymmetry is modest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not vary with</a:t>
            </a:r>
            <a:br>
              <a:rPr lang="en-US" dirty="0" smtClean="0"/>
            </a:br>
            <a:r>
              <a:rPr lang="en-US" dirty="0" smtClean="0"/>
              <a:t>injector type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Heat Loads in Thermal Quench Phase Found to be Nearly Symmetric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79495" y="958862"/>
            <a:ext cx="4863880" cy="3551238"/>
            <a:chOff x="-63092" y="981075"/>
            <a:chExt cx="4863880" cy="3551238"/>
          </a:xfrm>
        </p:grpSpPr>
        <p:cxnSp>
          <p:nvCxnSpPr>
            <p:cNvPr id="5" name="Straight Connector 4"/>
            <p:cNvCxnSpPr/>
            <p:nvPr/>
          </p:nvCxnSpPr>
          <p:spPr bwMode="auto">
            <a:xfrm flipV="1">
              <a:off x="2633663" y="1006475"/>
              <a:ext cx="0" cy="317023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>
              <a:off x="550863" y="2563813"/>
              <a:ext cx="4194175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51" descr="RadAsymD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8" t="4535" b="3265"/>
            <a:stretch>
              <a:fillRect/>
            </a:stretch>
          </p:blipFill>
          <p:spPr bwMode="auto">
            <a:xfrm>
              <a:off x="221089" y="981075"/>
              <a:ext cx="4579699" cy="327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2"/>
            <p:cNvSpPr txBox="1">
              <a:spLocks noChangeArrowheads="1"/>
            </p:cNvSpPr>
            <p:nvPr/>
          </p:nvSpPr>
          <p:spPr bwMode="auto">
            <a:xfrm rot="16200000">
              <a:off x="-1494019" y="2442165"/>
              <a:ext cx="3200400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Century Gothic" charset="0"/>
                </a:rPr>
                <a:t>(W</a:t>
              </a:r>
              <a:r>
                <a:rPr lang="en-US" sz="1600" b="1" baseline="-25000" dirty="0">
                  <a:solidFill>
                    <a:srgbClr val="000000"/>
                  </a:solidFill>
                  <a:latin typeface="Century Gothic" charset="0"/>
                </a:rPr>
                <a:t>90</a:t>
              </a:r>
              <a:r>
                <a:rPr lang="en-US" sz="1600" b="1" dirty="0">
                  <a:solidFill>
                    <a:srgbClr val="000000"/>
                  </a:solidFill>
                  <a:latin typeface="Century Gothic" charset="0"/>
                </a:rPr>
                <a:t>-W</a:t>
              </a:r>
              <a:r>
                <a:rPr lang="en-US" sz="1600" b="1" baseline="-25000" dirty="0">
                  <a:solidFill>
                    <a:srgbClr val="000000"/>
                  </a:solidFill>
                  <a:latin typeface="Century Gothic" charset="0"/>
                </a:rPr>
                <a:t>210</a:t>
              </a:r>
              <a:r>
                <a:rPr lang="en-US" sz="1600" b="1" dirty="0">
                  <a:solidFill>
                    <a:srgbClr val="000000"/>
                  </a:solidFill>
                  <a:latin typeface="Century Gothic" charset="0"/>
                </a:rPr>
                <a:t>) / </a:t>
              </a:r>
              <a:r>
                <a:rPr lang="en-US" sz="1600" b="1" dirty="0" smtClean="0">
                  <a:solidFill>
                    <a:srgbClr val="000000"/>
                  </a:solidFill>
                  <a:latin typeface="Century Gothic" charset="0"/>
                </a:rPr>
                <a:t>(</a:t>
              </a:r>
              <a:r>
                <a:rPr lang="en-US" sz="1600" b="1" dirty="0" smtClean="0">
                  <a:solidFill>
                    <a:srgbClr val="000000"/>
                  </a:solidFill>
                  <a:latin typeface="Century Gothic" charset="0"/>
                  <a:cs typeface="Lucida Grande" charset="0"/>
                </a:rPr>
                <a:t>W</a:t>
              </a:r>
              <a:r>
                <a:rPr lang="en-US" sz="1600" b="1" baseline="-25000" dirty="0" smtClean="0">
                  <a:solidFill>
                    <a:srgbClr val="000000"/>
                  </a:solidFill>
                  <a:latin typeface="Century Gothic" charset="0"/>
                  <a:cs typeface="Lucida Grande" charset="0"/>
                </a:rPr>
                <a:t>90</a:t>
              </a:r>
              <a:r>
                <a:rPr lang="en-US" sz="1600" b="1" dirty="0">
                  <a:solidFill>
                    <a:srgbClr val="000000"/>
                  </a:solidFill>
                  <a:latin typeface="Century Gothic" charset="0"/>
                  <a:cs typeface="Lucida Grande" charset="0"/>
                </a:rPr>
                <a:t>+W</a:t>
              </a:r>
              <a:r>
                <a:rPr lang="en-US" sz="1600" b="1" baseline="-25000" dirty="0">
                  <a:solidFill>
                    <a:srgbClr val="000000"/>
                  </a:solidFill>
                  <a:latin typeface="Century Gothic" charset="0"/>
                  <a:cs typeface="Lucida Grande" charset="0"/>
                </a:rPr>
                <a:t>210</a:t>
              </a:r>
              <a:r>
                <a:rPr lang="en-US" sz="1600" b="1" dirty="0">
                  <a:solidFill>
                    <a:srgbClr val="000000"/>
                  </a:solidFill>
                  <a:latin typeface="Century Gothic" charset="0"/>
                  <a:cs typeface="Lucida Grande" charset="0"/>
                </a:rPr>
                <a:t>)</a:t>
              </a:r>
              <a:endParaRPr lang="en-US" sz="1600" b="1" dirty="0">
                <a:solidFill>
                  <a:srgbClr val="000000"/>
                </a:solidFill>
                <a:latin typeface="Century Gothic" charset="0"/>
              </a:endParaRPr>
            </a:p>
          </p:txBody>
        </p:sp>
        <p:sp>
          <p:nvSpPr>
            <p:cNvPr id="9" name="TextBox 53"/>
            <p:cNvSpPr txBox="1">
              <a:spLocks noChangeArrowheads="1"/>
            </p:cNvSpPr>
            <p:nvPr/>
          </p:nvSpPr>
          <p:spPr bwMode="auto">
            <a:xfrm>
              <a:off x="553189" y="4193629"/>
              <a:ext cx="4218072" cy="33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Lucida Grande" charset="0"/>
                  <a:cs typeface="Lucida Grande" charset="0"/>
                </a:rPr>
                <a:t>Δ</a:t>
              </a:r>
              <a:r>
                <a:rPr lang="en-US" sz="1600" b="1"/>
                <a:t>t</a:t>
              </a:r>
              <a:r>
                <a:rPr lang="en-US" sz="1600" b="1" baseline="-25000">
                  <a:latin typeface="Century Gothic" charset="0"/>
                  <a:cs typeface="Century Gothic" charset="0"/>
                </a:rPr>
                <a:t>MGI2-MGI1</a:t>
              </a:r>
              <a:r>
                <a:rPr lang="en-US" sz="1600" b="1"/>
                <a:t> (ms)</a:t>
              </a:r>
            </a:p>
          </p:txBody>
        </p:sp>
        <p:sp>
          <p:nvSpPr>
            <p:cNvPr id="10" name="TextBox 54"/>
            <p:cNvSpPr txBox="1">
              <a:spLocks noChangeArrowheads="1"/>
            </p:cNvSpPr>
            <p:nvPr/>
          </p:nvSpPr>
          <p:spPr bwMode="auto">
            <a:xfrm>
              <a:off x="2562498" y="982228"/>
              <a:ext cx="2188856" cy="338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>
                  <a:latin typeface="Century Gothic" charset="0"/>
                  <a:cs typeface="Century Gothic" charset="0"/>
                </a:rPr>
                <a:t>P</a:t>
              </a:r>
              <a:r>
                <a:rPr lang="en-US" sz="1600" b="1" baseline="-25000">
                  <a:latin typeface="Century Gothic" charset="0"/>
                  <a:cs typeface="Century Gothic" charset="0"/>
                </a:rPr>
                <a:t>rad</a:t>
              </a:r>
              <a:r>
                <a:rPr lang="en-US" sz="1600" b="1">
                  <a:latin typeface="Century Gothic" charset="0"/>
                  <a:cs typeface="Century Gothic" charset="0"/>
                </a:rPr>
                <a:t> Asymmetry</a:t>
              </a:r>
            </a:p>
          </p:txBody>
        </p:sp>
        <p:sp>
          <p:nvSpPr>
            <p:cNvPr id="11" name="TextBox 55"/>
            <p:cNvSpPr txBox="1">
              <a:spLocks noChangeArrowheads="1"/>
            </p:cNvSpPr>
            <p:nvPr/>
          </p:nvSpPr>
          <p:spPr bwMode="auto">
            <a:xfrm rot="16200000">
              <a:off x="339101" y="3565992"/>
              <a:ext cx="1018227" cy="27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b="1">
                  <a:latin typeface="Century Gothic" charset="0"/>
                  <a:cs typeface="Century Gothic" charset="0"/>
                </a:rPr>
                <a:t>MGI 2 Only</a:t>
              </a:r>
            </a:p>
          </p:txBody>
        </p:sp>
        <p:sp>
          <p:nvSpPr>
            <p:cNvPr id="12" name="TextBox 56"/>
            <p:cNvSpPr txBox="1">
              <a:spLocks noChangeArrowheads="1"/>
            </p:cNvSpPr>
            <p:nvPr/>
          </p:nvSpPr>
          <p:spPr bwMode="auto">
            <a:xfrm rot="16200000">
              <a:off x="3908878" y="3565215"/>
              <a:ext cx="1018227" cy="276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b="1">
                  <a:latin typeface="Century Gothic" charset="0"/>
                  <a:cs typeface="Century Gothic" charset="0"/>
                </a:rPr>
                <a:t>MGI 1 Only</a:t>
              </a:r>
            </a:p>
          </p:txBody>
        </p:sp>
        <p:sp>
          <p:nvSpPr>
            <p:cNvPr id="13" name="TextBox 57"/>
            <p:cNvSpPr txBox="1">
              <a:spLocks noChangeArrowheads="1"/>
            </p:cNvSpPr>
            <p:nvPr/>
          </p:nvSpPr>
          <p:spPr bwMode="auto">
            <a:xfrm>
              <a:off x="1085474" y="2270779"/>
              <a:ext cx="5723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008000"/>
                  </a:solidFill>
                  <a:latin typeface="Century Gothic" charset="0"/>
                  <a:cs typeface="Century Gothic" charset="0"/>
                </a:rPr>
                <a:t>TQ</a:t>
              </a:r>
            </a:p>
          </p:txBody>
        </p:sp>
        <p:sp>
          <p:nvSpPr>
            <p:cNvPr id="14" name="TextBox 58"/>
            <p:cNvSpPr txBox="1">
              <a:spLocks noChangeArrowheads="1"/>
            </p:cNvSpPr>
            <p:nvPr/>
          </p:nvSpPr>
          <p:spPr bwMode="auto">
            <a:xfrm>
              <a:off x="1037264" y="3074465"/>
              <a:ext cx="68478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  <a:latin typeface="Century Gothic" charset="0"/>
                  <a:cs typeface="Century Gothic" charset="0"/>
                </a:rPr>
                <a:t>CQ</a:t>
              </a:r>
            </a:p>
          </p:txBody>
        </p:sp>
        <p:sp>
          <p:nvSpPr>
            <p:cNvPr id="15" name="TextBox 59"/>
            <p:cNvSpPr txBox="1">
              <a:spLocks noChangeArrowheads="1"/>
            </p:cNvSpPr>
            <p:nvPr/>
          </p:nvSpPr>
          <p:spPr bwMode="auto">
            <a:xfrm>
              <a:off x="992763" y="1157210"/>
              <a:ext cx="10053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 b="1">
                  <a:solidFill>
                    <a:srgbClr val="0000FF"/>
                  </a:solidFill>
                  <a:latin typeface="Century Gothic" charset="0"/>
                  <a:cs typeface="Century Gothic" charset="0"/>
                </a:rPr>
                <a:t>Pre-TQ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531813" y="3532188"/>
              <a:ext cx="4221162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61"/>
            <p:cNvSpPr txBox="1">
              <a:spLocks noChangeArrowheads="1"/>
            </p:cNvSpPr>
            <p:nvPr/>
          </p:nvSpPr>
          <p:spPr bwMode="auto">
            <a:xfrm>
              <a:off x="3264228" y="3456205"/>
              <a:ext cx="9290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latin typeface="Century Gothic" charset="0"/>
                  <a:cs typeface="Century Gothic" charset="0"/>
                </a:rPr>
                <a:t>2:1 </a:t>
              </a:r>
              <a:r>
                <a:rPr lang="en-US" sz="1400" dirty="0">
                  <a:latin typeface="Century Gothic" charset="0"/>
                  <a:cs typeface="Century Gothic" charset="0"/>
                </a:rPr>
                <a:t>Ratio</a:t>
              </a: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519113" y="1638300"/>
              <a:ext cx="4221162" cy="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63"/>
            <p:cNvSpPr txBox="1">
              <a:spLocks noChangeArrowheads="1"/>
            </p:cNvSpPr>
            <p:nvPr/>
          </p:nvSpPr>
          <p:spPr bwMode="auto">
            <a:xfrm>
              <a:off x="3264228" y="1362303"/>
              <a:ext cx="9290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latin typeface="Century Gothic" charset="0"/>
                  <a:cs typeface="Century Gothic" charset="0"/>
                </a:rPr>
                <a:t>2:1 </a:t>
              </a:r>
              <a:r>
                <a:rPr lang="en-US" sz="1400" dirty="0">
                  <a:latin typeface="Century Gothic" charset="0"/>
                  <a:cs typeface="Century Gothic" charset="0"/>
                </a:rPr>
                <a:t>Ratio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01449" y="4547646"/>
            <a:ext cx="3086411" cy="2229972"/>
            <a:chOff x="5732806" y="4028495"/>
            <a:chExt cx="3694247" cy="2657465"/>
          </a:xfrm>
        </p:grpSpPr>
        <p:sp>
          <p:nvSpPr>
            <p:cNvPr id="20" name="Rounded Rectangle 19"/>
            <p:cNvSpPr/>
            <p:nvPr/>
          </p:nvSpPr>
          <p:spPr>
            <a:xfrm>
              <a:off x="5732806" y="4100441"/>
              <a:ext cx="3234674" cy="2585519"/>
            </a:xfrm>
            <a:prstGeom prst="roundRect">
              <a:avLst>
                <a:gd name="adj" fmla="val 7506"/>
              </a:avLst>
            </a:prstGeom>
            <a:solidFill>
              <a:srgbClr val="FFFF00">
                <a:alpha val="25000"/>
              </a:srgb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8751" y="4258759"/>
              <a:ext cx="1678302" cy="62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635"/>
                  </a:solidFill>
                </a:rPr>
                <a:t>IR </a:t>
              </a:r>
            </a:p>
            <a:p>
              <a:pPr algn="ctr"/>
              <a:r>
                <a:rPr lang="en-US" sz="1400" b="1" dirty="0" smtClean="0">
                  <a:solidFill>
                    <a:srgbClr val="007635"/>
                  </a:solidFill>
                </a:rPr>
                <a:t>periscope</a:t>
              </a:r>
              <a:endParaRPr lang="en-US" sz="1400" b="1" dirty="0">
                <a:solidFill>
                  <a:srgbClr val="007635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6885618" y="4861620"/>
              <a:ext cx="1314905" cy="1682424"/>
            </a:xfrm>
            <a:custGeom>
              <a:avLst/>
              <a:gdLst>
                <a:gd name="connsiteX0" fmla="*/ 1121133 w 1280160"/>
                <a:gd name="connsiteY0" fmla="*/ 0 h 1637969"/>
                <a:gd name="connsiteX1" fmla="*/ 1121133 w 1280160"/>
                <a:gd name="connsiteY1" fmla="*/ 0 h 1637969"/>
                <a:gd name="connsiteX2" fmla="*/ 1280160 w 1280160"/>
                <a:gd name="connsiteY2" fmla="*/ 588397 h 1637969"/>
                <a:gd name="connsiteX3" fmla="*/ 1224500 w 1280160"/>
                <a:gd name="connsiteY3" fmla="*/ 890547 h 1637969"/>
                <a:gd name="connsiteX4" fmla="*/ 1057523 w 1280160"/>
                <a:gd name="connsiteY4" fmla="*/ 1208599 h 1637969"/>
                <a:gd name="connsiteX5" fmla="*/ 818984 w 1280160"/>
                <a:gd name="connsiteY5" fmla="*/ 1439187 h 1637969"/>
                <a:gd name="connsiteX6" fmla="*/ 540688 w 1280160"/>
                <a:gd name="connsiteY6" fmla="*/ 1582310 h 1637969"/>
                <a:gd name="connsiteX7" fmla="*/ 246490 w 1280160"/>
                <a:gd name="connsiteY7" fmla="*/ 1637969 h 1637969"/>
                <a:gd name="connsiteX8" fmla="*/ 0 w 1280160"/>
                <a:gd name="connsiteY8" fmla="*/ 1630018 h 1637969"/>
                <a:gd name="connsiteX9" fmla="*/ 588396 w 1280160"/>
                <a:gd name="connsiteY9" fmla="*/ 811033 h 1637969"/>
                <a:gd name="connsiteX10" fmla="*/ 652006 w 1280160"/>
                <a:gd name="connsiteY10" fmla="*/ 636105 h 1637969"/>
                <a:gd name="connsiteX11" fmla="*/ 644055 w 1280160"/>
                <a:gd name="connsiteY11" fmla="*/ 453225 h 1637969"/>
                <a:gd name="connsiteX12" fmla="*/ 1160890 w 1280160"/>
                <a:gd name="connsiteY12" fmla="*/ 119270 h 1637969"/>
                <a:gd name="connsiteX0" fmla="*/ 1121133 w 1280160"/>
                <a:gd name="connsiteY0" fmla="*/ 15902 h 1653871"/>
                <a:gd name="connsiteX1" fmla="*/ 1121133 w 1280160"/>
                <a:gd name="connsiteY1" fmla="*/ 15902 h 1653871"/>
                <a:gd name="connsiteX2" fmla="*/ 1280160 w 1280160"/>
                <a:gd name="connsiteY2" fmla="*/ 604299 h 1653871"/>
                <a:gd name="connsiteX3" fmla="*/ 1224500 w 1280160"/>
                <a:gd name="connsiteY3" fmla="*/ 906449 h 1653871"/>
                <a:gd name="connsiteX4" fmla="*/ 1057523 w 1280160"/>
                <a:gd name="connsiteY4" fmla="*/ 1224501 h 1653871"/>
                <a:gd name="connsiteX5" fmla="*/ 818984 w 1280160"/>
                <a:gd name="connsiteY5" fmla="*/ 1455089 h 1653871"/>
                <a:gd name="connsiteX6" fmla="*/ 540688 w 1280160"/>
                <a:gd name="connsiteY6" fmla="*/ 1598212 h 1653871"/>
                <a:gd name="connsiteX7" fmla="*/ 246490 w 1280160"/>
                <a:gd name="connsiteY7" fmla="*/ 1653871 h 1653871"/>
                <a:gd name="connsiteX8" fmla="*/ 0 w 1280160"/>
                <a:gd name="connsiteY8" fmla="*/ 1645920 h 1653871"/>
                <a:gd name="connsiteX9" fmla="*/ 588396 w 1280160"/>
                <a:gd name="connsiteY9" fmla="*/ 826935 h 1653871"/>
                <a:gd name="connsiteX10" fmla="*/ 652006 w 1280160"/>
                <a:gd name="connsiteY10" fmla="*/ 652007 h 1653871"/>
                <a:gd name="connsiteX11" fmla="*/ 644055 w 1280160"/>
                <a:gd name="connsiteY11" fmla="*/ 469127 h 1653871"/>
                <a:gd name="connsiteX12" fmla="*/ 1113182 w 1280160"/>
                <a:gd name="connsiteY12" fmla="*/ 0 h 1653871"/>
                <a:gd name="connsiteX0" fmla="*/ 1121133 w 1280160"/>
                <a:gd name="connsiteY0" fmla="*/ 23854 h 1661823"/>
                <a:gd name="connsiteX1" fmla="*/ 1129084 w 1280160"/>
                <a:gd name="connsiteY1" fmla="*/ 0 h 1661823"/>
                <a:gd name="connsiteX2" fmla="*/ 1280160 w 1280160"/>
                <a:gd name="connsiteY2" fmla="*/ 612251 h 1661823"/>
                <a:gd name="connsiteX3" fmla="*/ 1224500 w 1280160"/>
                <a:gd name="connsiteY3" fmla="*/ 914401 h 1661823"/>
                <a:gd name="connsiteX4" fmla="*/ 1057523 w 1280160"/>
                <a:gd name="connsiteY4" fmla="*/ 1232453 h 1661823"/>
                <a:gd name="connsiteX5" fmla="*/ 818984 w 1280160"/>
                <a:gd name="connsiteY5" fmla="*/ 1463041 h 1661823"/>
                <a:gd name="connsiteX6" fmla="*/ 540688 w 1280160"/>
                <a:gd name="connsiteY6" fmla="*/ 1606164 h 1661823"/>
                <a:gd name="connsiteX7" fmla="*/ 246490 w 1280160"/>
                <a:gd name="connsiteY7" fmla="*/ 1661823 h 1661823"/>
                <a:gd name="connsiteX8" fmla="*/ 0 w 1280160"/>
                <a:gd name="connsiteY8" fmla="*/ 1653872 h 1661823"/>
                <a:gd name="connsiteX9" fmla="*/ 588396 w 1280160"/>
                <a:gd name="connsiteY9" fmla="*/ 834887 h 1661823"/>
                <a:gd name="connsiteX10" fmla="*/ 652006 w 1280160"/>
                <a:gd name="connsiteY10" fmla="*/ 659959 h 1661823"/>
                <a:gd name="connsiteX11" fmla="*/ 644055 w 1280160"/>
                <a:gd name="connsiteY11" fmla="*/ 477079 h 1661823"/>
                <a:gd name="connsiteX12" fmla="*/ 1113182 w 1280160"/>
                <a:gd name="connsiteY12" fmla="*/ 7952 h 1661823"/>
                <a:gd name="connsiteX0" fmla="*/ 1121133 w 1280160"/>
                <a:gd name="connsiteY0" fmla="*/ 135171 h 1773140"/>
                <a:gd name="connsiteX1" fmla="*/ 1129084 w 1280160"/>
                <a:gd name="connsiteY1" fmla="*/ 111317 h 1773140"/>
                <a:gd name="connsiteX2" fmla="*/ 1280160 w 1280160"/>
                <a:gd name="connsiteY2" fmla="*/ 723568 h 1773140"/>
                <a:gd name="connsiteX3" fmla="*/ 1224500 w 1280160"/>
                <a:gd name="connsiteY3" fmla="*/ 1025718 h 1773140"/>
                <a:gd name="connsiteX4" fmla="*/ 1057523 w 1280160"/>
                <a:gd name="connsiteY4" fmla="*/ 1343770 h 1773140"/>
                <a:gd name="connsiteX5" fmla="*/ 818984 w 1280160"/>
                <a:gd name="connsiteY5" fmla="*/ 1574358 h 1773140"/>
                <a:gd name="connsiteX6" fmla="*/ 540688 w 1280160"/>
                <a:gd name="connsiteY6" fmla="*/ 1717481 h 1773140"/>
                <a:gd name="connsiteX7" fmla="*/ 246490 w 1280160"/>
                <a:gd name="connsiteY7" fmla="*/ 1773140 h 1773140"/>
                <a:gd name="connsiteX8" fmla="*/ 0 w 1280160"/>
                <a:gd name="connsiteY8" fmla="*/ 1765189 h 1773140"/>
                <a:gd name="connsiteX9" fmla="*/ 588396 w 1280160"/>
                <a:gd name="connsiteY9" fmla="*/ 946204 h 1773140"/>
                <a:gd name="connsiteX10" fmla="*/ 652006 w 1280160"/>
                <a:gd name="connsiteY10" fmla="*/ 771276 h 1773140"/>
                <a:gd name="connsiteX11" fmla="*/ 644055 w 1280160"/>
                <a:gd name="connsiteY11" fmla="*/ 588396 h 1773140"/>
                <a:gd name="connsiteX12" fmla="*/ 930302 w 1280160"/>
                <a:gd name="connsiteY12" fmla="*/ 0 h 1773140"/>
                <a:gd name="connsiteX0" fmla="*/ 1121133 w 1478941"/>
                <a:gd name="connsiteY0" fmla="*/ 143124 h 1781093"/>
                <a:gd name="connsiteX1" fmla="*/ 1478941 w 1478941"/>
                <a:gd name="connsiteY1" fmla="*/ 0 h 1781093"/>
                <a:gd name="connsiteX2" fmla="*/ 1280160 w 1478941"/>
                <a:gd name="connsiteY2" fmla="*/ 731521 h 1781093"/>
                <a:gd name="connsiteX3" fmla="*/ 1224500 w 1478941"/>
                <a:gd name="connsiteY3" fmla="*/ 1033671 h 1781093"/>
                <a:gd name="connsiteX4" fmla="*/ 1057523 w 1478941"/>
                <a:gd name="connsiteY4" fmla="*/ 1351723 h 1781093"/>
                <a:gd name="connsiteX5" fmla="*/ 818984 w 1478941"/>
                <a:gd name="connsiteY5" fmla="*/ 1582311 h 1781093"/>
                <a:gd name="connsiteX6" fmla="*/ 540688 w 1478941"/>
                <a:gd name="connsiteY6" fmla="*/ 1725434 h 1781093"/>
                <a:gd name="connsiteX7" fmla="*/ 246490 w 1478941"/>
                <a:gd name="connsiteY7" fmla="*/ 1781093 h 1781093"/>
                <a:gd name="connsiteX8" fmla="*/ 0 w 1478941"/>
                <a:gd name="connsiteY8" fmla="*/ 1773142 h 1781093"/>
                <a:gd name="connsiteX9" fmla="*/ 588396 w 1478941"/>
                <a:gd name="connsiteY9" fmla="*/ 954157 h 1781093"/>
                <a:gd name="connsiteX10" fmla="*/ 652006 w 1478941"/>
                <a:gd name="connsiteY10" fmla="*/ 779229 h 1781093"/>
                <a:gd name="connsiteX11" fmla="*/ 644055 w 1478941"/>
                <a:gd name="connsiteY11" fmla="*/ 596349 h 1781093"/>
                <a:gd name="connsiteX12" fmla="*/ 930302 w 1478941"/>
                <a:gd name="connsiteY12" fmla="*/ 7953 h 1781093"/>
                <a:gd name="connsiteX0" fmla="*/ 1121133 w 1280160"/>
                <a:gd name="connsiteY0" fmla="*/ 135171 h 1773140"/>
                <a:gd name="connsiteX1" fmla="*/ 1280160 w 1280160"/>
                <a:gd name="connsiteY1" fmla="*/ 723568 h 1773140"/>
                <a:gd name="connsiteX2" fmla="*/ 1224500 w 1280160"/>
                <a:gd name="connsiteY2" fmla="*/ 1025718 h 1773140"/>
                <a:gd name="connsiteX3" fmla="*/ 1057523 w 1280160"/>
                <a:gd name="connsiteY3" fmla="*/ 1343770 h 1773140"/>
                <a:gd name="connsiteX4" fmla="*/ 818984 w 1280160"/>
                <a:gd name="connsiteY4" fmla="*/ 1574358 h 1773140"/>
                <a:gd name="connsiteX5" fmla="*/ 540688 w 1280160"/>
                <a:gd name="connsiteY5" fmla="*/ 1717481 h 1773140"/>
                <a:gd name="connsiteX6" fmla="*/ 246490 w 1280160"/>
                <a:gd name="connsiteY6" fmla="*/ 1773140 h 1773140"/>
                <a:gd name="connsiteX7" fmla="*/ 0 w 1280160"/>
                <a:gd name="connsiteY7" fmla="*/ 1765189 h 1773140"/>
                <a:gd name="connsiteX8" fmla="*/ 588396 w 1280160"/>
                <a:gd name="connsiteY8" fmla="*/ 946204 h 1773140"/>
                <a:gd name="connsiteX9" fmla="*/ 652006 w 1280160"/>
                <a:gd name="connsiteY9" fmla="*/ 771276 h 1773140"/>
                <a:gd name="connsiteX10" fmla="*/ 644055 w 1280160"/>
                <a:gd name="connsiteY10" fmla="*/ 588396 h 1773140"/>
                <a:gd name="connsiteX11" fmla="*/ 930302 w 1280160"/>
                <a:gd name="connsiteY11" fmla="*/ 0 h 1773140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1129085 w 1280160"/>
                <a:gd name="connsiteY11" fmla="*/ 7952 h 1637969"/>
                <a:gd name="connsiteX0" fmla="*/ 1121133 w 1280160"/>
                <a:gd name="connsiteY0" fmla="*/ 31805 h 1669774"/>
                <a:gd name="connsiteX1" fmla="*/ 1280160 w 1280160"/>
                <a:gd name="connsiteY1" fmla="*/ 620202 h 1669774"/>
                <a:gd name="connsiteX2" fmla="*/ 1224500 w 1280160"/>
                <a:gd name="connsiteY2" fmla="*/ 922352 h 1669774"/>
                <a:gd name="connsiteX3" fmla="*/ 1057523 w 1280160"/>
                <a:gd name="connsiteY3" fmla="*/ 1240404 h 1669774"/>
                <a:gd name="connsiteX4" fmla="*/ 818984 w 1280160"/>
                <a:gd name="connsiteY4" fmla="*/ 1470992 h 1669774"/>
                <a:gd name="connsiteX5" fmla="*/ 540688 w 1280160"/>
                <a:gd name="connsiteY5" fmla="*/ 1614115 h 1669774"/>
                <a:gd name="connsiteX6" fmla="*/ 246490 w 1280160"/>
                <a:gd name="connsiteY6" fmla="*/ 1669774 h 1669774"/>
                <a:gd name="connsiteX7" fmla="*/ 0 w 1280160"/>
                <a:gd name="connsiteY7" fmla="*/ 1661823 h 1669774"/>
                <a:gd name="connsiteX8" fmla="*/ 588396 w 1280160"/>
                <a:gd name="connsiteY8" fmla="*/ 842838 h 1669774"/>
                <a:gd name="connsiteX9" fmla="*/ 652006 w 1280160"/>
                <a:gd name="connsiteY9" fmla="*/ 667910 h 1669774"/>
                <a:gd name="connsiteX10" fmla="*/ 644055 w 1280160"/>
                <a:gd name="connsiteY10" fmla="*/ 485030 h 1669774"/>
                <a:gd name="connsiteX11" fmla="*/ 1009816 w 1280160"/>
                <a:gd name="connsiteY11" fmla="*/ 0 h 1669774"/>
                <a:gd name="connsiteX0" fmla="*/ 1121133 w 1280160"/>
                <a:gd name="connsiteY0" fmla="*/ 31805 h 1669774"/>
                <a:gd name="connsiteX1" fmla="*/ 1280160 w 1280160"/>
                <a:gd name="connsiteY1" fmla="*/ 620202 h 1669774"/>
                <a:gd name="connsiteX2" fmla="*/ 1224500 w 1280160"/>
                <a:gd name="connsiteY2" fmla="*/ 922352 h 1669774"/>
                <a:gd name="connsiteX3" fmla="*/ 1057523 w 1280160"/>
                <a:gd name="connsiteY3" fmla="*/ 1240404 h 1669774"/>
                <a:gd name="connsiteX4" fmla="*/ 818984 w 1280160"/>
                <a:gd name="connsiteY4" fmla="*/ 1470992 h 1669774"/>
                <a:gd name="connsiteX5" fmla="*/ 540688 w 1280160"/>
                <a:gd name="connsiteY5" fmla="*/ 1614115 h 1669774"/>
                <a:gd name="connsiteX6" fmla="*/ 246490 w 1280160"/>
                <a:gd name="connsiteY6" fmla="*/ 1669774 h 1669774"/>
                <a:gd name="connsiteX7" fmla="*/ 0 w 1280160"/>
                <a:gd name="connsiteY7" fmla="*/ 1661823 h 1669774"/>
                <a:gd name="connsiteX8" fmla="*/ 588396 w 1280160"/>
                <a:gd name="connsiteY8" fmla="*/ 842838 h 1669774"/>
                <a:gd name="connsiteX9" fmla="*/ 652006 w 1280160"/>
                <a:gd name="connsiteY9" fmla="*/ 667910 h 1669774"/>
                <a:gd name="connsiteX10" fmla="*/ 644055 w 1280160"/>
                <a:gd name="connsiteY10" fmla="*/ 485030 h 1669774"/>
                <a:gd name="connsiteX11" fmla="*/ 1009816 w 1280160"/>
                <a:gd name="connsiteY11" fmla="*/ 0 h 1669774"/>
                <a:gd name="connsiteX12" fmla="*/ 1121133 w 1280160"/>
                <a:gd name="connsiteY12" fmla="*/ 31805 h 1669774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970060 w 1280160"/>
                <a:gd name="connsiteY11" fmla="*/ 7952 h 1637969"/>
                <a:gd name="connsiteX12" fmla="*/ 1121133 w 1280160"/>
                <a:gd name="connsiteY12" fmla="*/ 0 h 1637969"/>
                <a:gd name="connsiteX0" fmla="*/ 1121133 w 1280160"/>
                <a:gd name="connsiteY0" fmla="*/ 0 h 1637969"/>
                <a:gd name="connsiteX1" fmla="*/ 1280160 w 1280160"/>
                <a:gd name="connsiteY1" fmla="*/ 588397 h 1637969"/>
                <a:gd name="connsiteX2" fmla="*/ 1224500 w 1280160"/>
                <a:gd name="connsiteY2" fmla="*/ 890547 h 1637969"/>
                <a:gd name="connsiteX3" fmla="*/ 1057523 w 1280160"/>
                <a:gd name="connsiteY3" fmla="*/ 1208599 h 1637969"/>
                <a:gd name="connsiteX4" fmla="*/ 818984 w 1280160"/>
                <a:gd name="connsiteY4" fmla="*/ 1439187 h 1637969"/>
                <a:gd name="connsiteX5" fmla="*/ 540688 w 1280160"/>
                <a:gd name="connsiteY5" fmla="*/ 1582310 h 1637969"/>
                <a:gd name="connsiteX6" fmla="*/ 246490 w 1280160"/>
                <a:gd name="connsiteY6" fmla="*/ 1637969 h 1637969"/>
                <a:gd name="connsiteX7" fmla="*/ 0 w 1280160"/>
                <a:gd name="connsiteY7" fmla="*/ 1630018 h 1637969"/>
                <a:gd name="connsiteX8" fmla="*/ 588396 w 1280160"/>
                <a:gd name="connsiteY8" fmla="*/ 811033 h 1637969"/>
                <a:gd name="connsiteX9" fmla="*/ 652006 w 1280160"/>
                <a:gd name="connsiteY9" fmla="*/ 636105 h 1637969"/>
                <a:gd name="connsiteX10" fmla="*/ 644055 w 1280160"/>
                <a:gd name="connsiteY10" fmla="*/ 453225 h 1637969"/>
                <a:gd name="connsiteX11" fmla="*/ 1121133 w 1280160"/>
                <a:gd name="connsiteY11" fmla="*/ 0 h 163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0160" h="1637969">
                  <a:moveTo>
                    <a:pt x="1121133" y="0"/>
                  </a:moveTo>
                  <a:lnTo>
                    <a:pt x="1280160" y="588397"/>
                  </a:lnTo>
                  <a:lnTo>
                    <a:pt x="1224500" y="890547"/>
                  </a:lnTo>
                  <a:lnTo>
                    <a:pt x="1057523" y="1208599"/>
                  </a:lnTo>
                  <a:lnTo>
                    <a:pt x="818984" y="1439187"/>
                  </a:lnTo>
                  <a:lnTo>
                    <a:pt x="540688" y="1582310"/>
                  </a:lnTo>
                  <a:lnTo>
                    <a:pt x="246490" y="1637969"/>
                  </a:lnTo>
                  <a:lnTo>
                    <a:pt x="0" y="1630018"/>
                  </a:lnTo>
                  <a:lnTo>
                    <a:pt x="588396" y="811033"/>
                  </a:lnTo>
                  <a:lnTo>
                    <a:pt x="652006" y="636105"/>
                  </a:lnTo>
                  <a:lnTo>
                    <a:pt x="644055" y="453225"/>
                  </a:lnTo>
                  <a:lnTo>
                    <a:pt x="1121133" y="0"/>
                  </a:lnTo>
                  <a:close/>
                </a:path>
              </a:pathLst>
            </a:custGeom>
            <a:solidFill>
              <a:srgbClr val="007635">
                <a:alpha val="28000"/>
              </a:srgbClr>
            </a:solidFill>
            <a:ln>
              <a:solidFill>
                <a:srgbClr val="0076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975887" y="4329694"/>
              <a:ext cx="2216554" cy="221655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14555" y="4968361"/>
              <a:ext cx="939218" cy="93921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11327" y="4028495"/>
              <a:ext cx="996122" cy="40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MGI1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26" name="Straight Connector 25"/>
            <p:cNvCxnSpPr>
              <a:stCxn id="24" idx="5"/>
              <a:endCxn id="24" idx="5"/>
            </p:cNvCxnSpPr>
            <p:nvPr/>
          </p:nvCxnSpPr>
          <p:spPr>
            <a:xfrm>
              <a:off x="7416227" y="5770033"/>
              <a:ext cx="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829373" y="6135403"/>
              <a:ext cx="1138107" cy="403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MGI2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8100000">
              <a:off x="7729606" y="5829575"/>
              <a:ext cx="0" cy="46960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958828" y="4762988"/>
              <a:ext cx="217277" cy="217277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900000">
              <a:off x="7321393" y="4373384"/>
              <a:ext cx="0" cy="469608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1410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Plasma termination decouples electrons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into an energetic runaway beam</a:t>
            </a:r>
          </a:p>
          <a:p>
            <a:pPr lvl="1"/>
            <a:r>
              <a:rPr lang="en-US">
                <a:latin typeface="Century Gothic" charset="0"/>
              </a:rPr>
              <a:t>Contact with wall risks damage</a:t>
            </a:r>
          </a:p>
          <a:p>
            <a:pPr lvl="2"/>
            <a:endParaRPr lang="en-US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DIII-D developed control over beam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explore dissipation</a:t>
            </a:r>
          </a:p>
          <a:p>
            <a:pPr lvl="1"/>
            <a:r>
              <a:rPr lang="en-US">
                <a:latin typeface="Century Gothic" charset="0"/>
              </a:rPr>
              <a:t>High Z gas jets increases dissipation</a:t>
            </a:r>
          </a:p>
          <a:p>
            <a:pPr lvl="1"/>
            <a:r>
              <a:rPr lang="en-US">
                <a:latin typeface="Century Gothic" charset="0"/>
              </a:rPr>
              <a:t>Controlled ramp down possible</a:t>
            </a:r>
          </a:p>
          <a:p>
            <a:pPr lvl="1"/>
            <a:endParaRPr lang="en-US">
              <a:latin typeface="Century Gothic" charset="0"/>
            </a:endParaRPr>
          </a:p>
          <a:p>
            <a:pPr lvl="1"/>
            <a:endParaRPr lang="en-US">
              <a:latin typeface="Century Gothic" charset="0"/>
            </a:endParaRPr>
          </a:p>
        </p:txBody>
      </p:sp>
      <p:sp>
        <p:nvSpPr>
          <p:cNvPr id="35842" name="Title 2"/>
          <p:cNvSpPr>
            <a:spLocks noGrp="1"/>
          </p:cNvSpPr>
          <p:nvPr>
            <p:ph type="title" idx="4294967295"/>
          </p:nvPr>
        </p:nvSpPr>
        <p:spPr>
          <a:xfrm>
            <a:off x="457200" y="12700"/>
            <a:ext cx="8229600" cy="9144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pic>
        <p:nvPicPr>
          <p:cNvPr id="35843" name="Picture 1" descr="f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4"/>
          <a:stretch>
            <a:fillRect/>
          </a:stretch>
        </p:blipFill>
        <p:spPr bwMode="auto">
          <a:xfrm>
            <a:off x="5351463" y="3771900"/>
            <a:ext cx="3595687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9"/>
          <p:cNvGrpSpPr>
            <a:grpSpLocks/>
          </p:cNvGrpSpPr>
          <p:nvPr/>
        </p:nvGrpSpPr>
        <p:grpSpPr bwMode="auto">
          <a:xfrm>
            <a:off x="6199188" y="993775"/>
            <a:ext cx="2509837" cy="2652713"/>
            <a:chOff x="157163" y="2219325"/>
            <a:chExt cx="2635250" cy="2809875"/>
          </a:xfrm>
        </p:grpSpPr>
        <p:pic>
          <p:nvPicPr>
            <p:cNvPr id="35846" name="Picture 10" descr="145831_2050_cam_700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3" y="2295525"/>
              <a:ext cx="1295400" cy="257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7" name="Picture 12" descr="145831_2190_cam_7000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013" y="2301875"/>
              <a:ext cx="1295400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TextBox 13"/>
            <p:cNvSpPr txBox="1">
              <a:spLocks noChangeArrowheads="1"/>
            </p:cNvSpPr>
            <p:nvPr/>
          </p:nvSpPr>
          <p:spPr bwMode="auto">
            <a:xfrm>
              <a:off x="1485906" y="2851150"/>
              <a:ext cx="1282700" cy="35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entury Gothic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chemeClr val="bg1"/>
                  </a:solidFill>
                </a:rPr>
                <a:t>CONTACT</a:t>
              </a:r>
            </a:p>
          </p:txBody>
        </p:sp>
        <p:sp>
          <p:nvSpPr>
            <p:cNvPr id="35849" name="Rectangle 14"/>
            <p:cNvSpPr>
              <a:spLocks noChangeArrowheads="1"/>
            </p:cNvSpPr>
            <p:nvPr/>
          </p:nvSpPr>
          <p:spPr bwMode="auto">
            <a:xfrm>
              <a:off x="174625" y="2219325"/>
              <a:ext cx="2552700" cy="3381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525" rIns="0" bIns="45525">
              <a:spAutoFit/>
            </a:bodyPr>
            <a:lstStyle/>
            <a:p>
              <a:pPr algn="ctr"/>
              <a:r>
                <a:rPr lang="en-US" sz="1600" b="1">
                  <a:cs typeface="Century Gothic" charset="0"/>
                </a:rPr>
                <a:t>RE Synchrotron Emission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164" y="2718747"/>
              <a:ext cx="971760" cy="5834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+mn-lt"/>
                  <a:ea typeface="ＭＳ Ｐゴシック" charset="-128"/>
                  <a:cs typeface="ＭＳ Ｐゴシック" charset="-128"/>
                </a:rPr>
                <a:t>EARLY BEAM</a:t>
              </a:r>
            </a:p>
          </p:txBody>
        </p:sp>
      </p:grpSp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1028700" y="6467475"/>
            <a:ext cx="354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[Hollmann, NF 2013]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0"/>
          <p:cNvGrpSpPr>
            <a:grpSpLocks/>
          </p:cNvGrpSpPr>
          <p:nvPr/>
        </p:nvGrpSpPr>
        <p:grpSpPr bwMode="auto">
          <a:xfrm>
            <a:off x="4989513" y="1576388"/>
            <a:ext cx="4119562" cy="5210175"/>
            <a:chOff x="4767789" y="914400"/>
            <a:chExt cx="4611244" cy="5818665"/>
          </a:xfrm>
        </p:grpSpPr>
        <p:pic>
          <p:nvPicPr>
            <p:cNvPr id="36873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789" y="914400"/>
              <a:ext cx="4472727" cy="359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74" name="Group 12"/>
            <p:cNvGrpSpPr>
              <a:grpSpLocks/>
            </p:cNvGrpSpPr>
            <p:nvPr/>
          </p:nvGrpSpPr>
          <p:grpSpPr bwMode="auto">
            <a:xfrm>
              <a:off x="4779349" y="1058904"/>
              <a:ext cx="4599684" cy="5674161"/>
              <a:chOff x="4779349" y="1058904"/>
              <a:chExt cx="4599684" cy="5674161"/>
            </a:xfrm>
          </p:grpSpPr>
          <p:sp>
            <p:nvSpPr>
              <p:cNvPr id="36875" name="TextBox 13"/>
              <p:cNvSpPr txBox="1">
                <a:spLocks noChangeArrowheads="1"/>
              </p:cNvSpPr>
              <p:nvPr/>
            </p:nvSpPr>
            <p:spPr bwMode="auto">
              <a:xfrm>
                <a:off x="5413687" y="6389340"/>
                <a:ext cx="3965346" cy="343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solidFill>
                      <a:srgbClr val="000000"/>
                    </a:solidFill>
                  </a:rPr>
                  <a:t>[Hollmann &amp; Parks, NF 2011]</a:t>
                </a:r>
              </a:p>
            </p:txBody>
          </p:sp>
          <p:sp>
            <p:nvSpPr>
              <p:cNvPr id="36876" name="TextBox 17"/>
              <p:cNvSpPr txBox="1">
                <a:spLocks noChangeArrowheads="1"/>
              </p:cNvSpPr>
              <p:nvPr/>
            </p:nvSpPr>
            <p:spPr bwMode="auto">
              <a:xfrm rot="-5400000">
                <a:off x="3560565" y="2277688"/>
                <a:ext cx="2880851" cy="44328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b="1">
                    <a:solidFill>
                      <a:srgbClr val="0000FF"/>
                    </a:solidFill>
                  </a:rPr>
                  <a:t>I</a:t>
                </a:r>
                <a:r>
                  <a:rPr lang="en-US" sz="1800" b="1" baseline="-25000">
                    <a:solidFill>
                      <a:srgbClr val="0000FF"/>
                    </a:solidFill>
                  </a:rPr>
                  <a:t>RE</a:t>
                </a:r>
                <a:r>
                  <a:rPr lang="en-US" sz="1800" b="1">
                    <a:solidFill>
                      <a:srgbClr val="0000FF"/>
                    </a:solidFill>
                  </a:rPr>
                  <a:t> Growth Rate (s</a:t>
                </a:r>
                <a:r>
                  <a:rPr lang="en-US" sz="1800" b="1" baseline="30000">
                    <a:solidFill>
                      <a:srgbClr val="0000FF"/>
                    </a:solidFill>
                  </a:rPr>
                  <a:t>-1</a:t>
                </a:r>
                <a:r>
                  <a:rPr lang="en-US" sz="1800" b="1">
                    <a:solidFill>
                      <a:srgbClr val="0000FF"/>
                    </a:solidFill>
                  </a:rPr>
                  <a:t>)</a:t>
                </a:r>
              </a:p>
            </p:txBody>
          </p:sp>
          <p:sp>
            <p:nvSpPr>
              <p:cNvPr id="36877" name="TextBox 18"/>
              <p:cNvSpPr txBox="1">
                <a:spLocks noChangeArrowheads="1"/>
              </p:cNvSpPr>
              <p:nvPr/>
            </p:nvSpPr>
            <p:spPr bwMode="auto">
              <a:xfrm>
                <a:off x="5426609" y="4173252"/>
                <a:ext cx="3684403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 b="1">
                    <a:solidFill>
                      <a:srgbClr val="0000FF"/>
                    </a:solidFill>
                  </a:rPr>
                  <a:t>Applied – E</a:t>
                </a:r>
                <a:r>
                  <a:rPr lang="en-US" sz="1800" b="1" baseline="-25000">
                    <a:solidFill>
                      <a:srgbClr val="0000FF"/>
                    </a:solidFill>
                  </a:rPr>
                  <a:t>crit</a:t>
                </a:r>
                <a:r>
                  <a:rPr lang="en-US" sz="1800" b="1">
                    <a:solidFill>
                      <a:srgbClr val="0000FF"/>
                    </a:solidFill>
                  </a:rPr>
                  <a:t> (V/m)</a:t>
                </a:r>
              </a:p>
            </p:txBody>
          </p:sp>
        </p:grpSp>
      </p:grpSp>
      <p:sp>
        <p:nvSpPr>
          <p:cNvPr id="36866" name="TextBox 19"/>
          <p:cNvSpPr txBox="1">
            <a:spLocks noChangeArrowheads="1"/>
          </p:cNvSpPr>
          <p:nvPr/>
        </p:nvSpPr>
        <p:spPr bwMode="auto">
          <a:xfrm>
            <a:off x="6430963" y="1790700"/>
            <a:ext cx="1358900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36867" name="TextBox 15"/>
          <p:cNvSpPr txBox="1">
            <a:spLocks noChangeArrowheads="1"/>
          </p:cNvSpPr>
          <p:nvPr/>
        </p:nvSpPr>
        <p:spPr bwMode="auto">
          <a:xfrm>
            <a:off x="7596188" y="2911475"/>
            <a:ext cx="93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90"/>
                </a:solidFill>
              </a:rPr>
              <a:t>Data</a:t>
            </a:r>
          </a:p>
        </p:txBody>
      </p:sp>
      <p:sp>
        <p:nvSpPr>
          <p:cNvPr id="5" name="Rectangle 4"/>
          <p:cNvSpPr/>
          <p:nvPr/>
        </p:nvSpPr>
        <p:spPr>
          <a:xfrm>
            <a:off x="6800850" y="3281363"/>
            <a:ext cx="889000" cy="204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6869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Plasma termination decouples electrons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into an energetic runaway beam</a:t>
            </a:r>
          </a:p>
          <a:p>
            <a:pPr lvl="1"/>
            <a:r>
              <a:rPr lang="en-US">
                <a:latin typeface="Century Gothic" charset="0"/>
              </a:rPr>
              <a:t>Contact with wall risks damage</a:t>
            </a:r>
          </a:p>
          <a:p>
            <a:pPr lvl="2"/>
            <a:endParaRPr lang="en-US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DIII-D developed control over beam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to explore dissipation</a:t>
            </a:r>
          </a:p>
          <a:p>
            <a:pPr lvl="1"/>
            <a:r>
              <a:rPr lang="en-US">
                <a:latin typeface="Century Gothic" charset="0"/>
              </a:rPr>
              <a:t>High Z gas jets increases dissipation</a:t>
            </a:r>
          </a:p>
          <a:p>
            <a:pPr lvl="1"/>
            <a:r>
              <a:rPr lang="en-US">
                <a:latin typeface="Century Gothic" charset="0"/>
              </a:rPr>
              <a:t>Controlled ramp down possible</a:t>
            </a:r>
          </a:p>
          <a:p>
            <a:pPr lvl="2"/>
            <a:endParaRPr lang="en-US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Dissipation rates much faster than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predictions from Rosenbluth theory</a:t>
            </a:r>
          </a:p>
          <a:p>
            <a:pPr lvl="1"/>
            <a:r>
              <a:rPr lang="en-US">
                <a:latin typeface="Century Gothic" charset="0"/>
              </a:rPr>
              <a:t>Control &amp; dissipate likely to be</a:t>
            </a:r>
            <a:br>
              <a:rPr lang="en-US">
                <a:latin typeface="Century Gothic" charset="0"/>
              </a:rPr>
            </a:br>
            <a:r>
              <a:rPr lang="en-US">
                <a:latin typeface="Century Gothic" charset="0"/>
              </a:rPr>
              <a:t>required strategy in ITER</a:t>
            </a:r>
          </a:p>
          <a:p>
            <a:pPr lvl="1"/>
            <a:endParaRPr lang="en-US">
              <a:latin typeface="Century Gothic" charset="0"/>
            </a:endParaRPr>
          </a:p>
        </p:txBody>
      </p:sp>
      <p:sp>
        <p:nvSpPr>
          <p:cNvPr id="36870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229600" cy="492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sp>
        <p:nvSpPr>
          <p:cNvPr id="4" name="Down Arrow 3"/>
          <p:cNvSpPr/>
          <p:nvPr/>
        </p:nvSpPr>
        <p:spPr>
          <a:xfrm>
            <a:off x="6175375" y="2747963"/>
            <a:ext cx="439738" cy="635000"/>
          </a:xfrm>
          <a:prstGeom prst="downArrow">
            <a:avLst/>
          </a:prstGeom>
          <a:solidFill>
            <a:srgbClr val="3366FF"/>
          </a:solidFill>
          <a:ln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6872" name="TextBox 20"/>
          <p:cNvSpPr txBox="1">
            <a:spLocks noChangeArrowheads="1"/>
          </p:cNvSpPr>
          <p:nvPr/>
        </p:nvSpPr>
        <p:spPr bwMode="auto">
          <a:xfrm>
            <a:off x="6637338" y="3302000"/>
            <a:ext cx="2184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800" b="1" i="1">
                <a:solidFill>
                  <a:srgbClr val="0000FF"/>
                </a:solidFill>
              </a:rPr>
              <a:t>Dissipation stops</a:t>
            </a:r>
            <a:br>
              <a:rPr lang="en-US" sz="1800" b="1" i="1">
                <a:solidFill>
                  <a:srgbClr val="0000FF"/>
                </a:solidFill>
              </a:rPr>
            </a:br>
            <a:r>
              <a:rPr lang="en-US" sz="1800" b="1" i="1">
                <a:solidFill>
                  <a:srgbClr val="0000FF"/>
                </a:solidFill>
              </a:rPr>
              <a:t>runaway growth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550" y="1060450"/>
            <a:ext cx="8229600" cy="47545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Plasma termination decouples electrons</a:t>
            </a:r>
            <a:br>
              <a:rPr lang="en-US" dirty="0" smtClean="0"/>
            </a:br>
            <a:r>
              <a:rPr lang="en-US" dirty="0" smtClean="0"/>
              <a:t>into an energetic runaway beam</a:t>
            </a:r>
          </a:p>
          <a:p>
            <a:pPr lvl="1">
              <a:defRPr/>
            </a:pPr>
            <a:r>
              <a:rPr lang="en-US" dirty="0" smtClean="0"/>
              <a:t>Contact with wall risks damage</a:t>
            </a:r>
          </a:p>
          <a:p>
            <a:pPr lvl="2"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DIII-D developed control over beam</a:t>
            </a:r>
            <a:br>
              <a:rPr lang="en-US" dirty="0" smtClean="0"/>
            </a:br>
            <a:r>
              <a:rPr lang="en-US" dirty="0" smtClean="0"/>
              <a:t>to explore dissipation</a:t>
            </a:r>
          </a:p>
          <a:p>
            <a:pPr lvl="1">
              <a:defRPr/>
            </a:pPr>
            <a:r>
              <a:rPr lang="en-US" dirty="0" smtClean="0"/>
              <a:t>High Z gas jets increases dissipation</a:t>
            </a:r>
          </a:p>
          <a:p>
            <a:pPr lvl="1">
              <a:defRPr/>
            </a:pPr>
            <a:r>
              <a:rPr lang="en-US" dirty="0" smtClean="0"/>
              <a:t>Controlled ramp down possible</a:t>
            </a:r>
          </a:p>
          <a:p>
            <a:pPr lvl="2"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Dissipation rates much faster than</a:t>
            </a:r>
            <a:br>
              <a:rPr lang="en-US" dirty="0" smtClean="0"/>
            </a:br>
            <a:r>
              <a:rPr lang="en-US" dirty="0" smtClean="0"/>
              <a:t>predictions from Rosenbluth theory</a:t>
            </a:r>
          </a:p>
          <a:p>
            <a:pPr lvl="1">
              <a:defRPr/>
            </a:pPr>
            <a:r>
              <a:rPr lang="en-US" dirty="0" smtClean="0"/>
              <a:t>Control &amp; dissipate likely to be</a:t>
            </a:r>
            <a:br>
              <a:rPr lang="en-US" dirty="0" smtClean="0"/>
            </a:br>
            <a:r>
              <a:rPr lang="en-US" dirty="0" smtClean="0"/>
              <a:t>required strategy in ITER</a:t>
            </a:r>
          </a:p>
          <a:p>
            <a:pPr lvl="2">
              <a:defRPr/>
            </a:pPr>
            <a:endParaRPr lang="en-US" sz="1200" dirty="0"/>
          </a:p>
          <a:p>
            <a:pPr marL="0" indent="0">
              <a:buFont typeface="Arial"/>
              <a:buNone/>
              <a:defRPr/>
            </a:pPr>
            <a:r>
              <a:rPr lang="en-US" sz="1900" i="1" dirty="0" smtClean="0">
                <a:solidFill>
                  <a:srgbClr val="0000FF"/>
                </a:solidFill>
              </a:rPr>
              <a:t>DIII-D developing a range of tools to resolve </a:t>
            </a:r>
            <a:br>
              <a:rPr lang="en-US" sz="1900" i="1" dirty="0" smtClean="0">
                <a:solidFill>
                  <a:srgbClr val="0000FF"/>
                </a:solidFill>
              </a:rPr>
            </a:br>
            <a:r>
              <a:rPr lang="en-US" sz="1900" i="1" dirty="0" smtClean="0">
                <a:solidFill>
                  <a:srgbClr val="0000FF"/>
                </a:solidFill>
              </a:rPr>
              <a:t>thermal quench &amp; runaway mitigation for ITER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37890" name="Title 2"/>
          <p:cNvSpPr>
            <a:spLocks noGrp="1"/>
          </p:cNvSpPr>
          <p:nvPr>
            <p:ph type="title" idx="4294967295"/>
          </p:nvPr>
        </p:nvSpPr>
        <p:spPr>
          <a:xfrm>
            <a:off x="457200" y="217488"/>
            <a:ext cx="8229600" cy="492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entury Gothic" charset="0"/>
              </a:rPr>
              <a:t>DIII-D Disruption Experiments Point Toward Controlled Dissipation of Runaway Electrons In ITER </a:t>
            </a:r>
          </a:p>
        </p:txBody>
      </p:sp>
      <p:pic>
        <p:nvPicPr>
          <p:cNvPr id="37891" name="Picture 1" descr="New_R-2_MG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1098550"/>
            <a:ext cx="34686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27"/>
          <p:cNvSpPr txBox="1">
            <a:spLocks noChangeArrowheads="1"/>
          </p:cNvSpPr>
          <p:nvPr/>
        </p:nvSpPr>
        <p:spPr bwMode="auto">
          <a:xfrm>
            <a:off x="7335838" y="2300288"/>
            <a:ext cx="18176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500" b="1" i="1">
                <a:solidFill>
                  <a:srgbClr val="0000FF"/>
                </a:solidFill>
              </a:rPr>
              <a:t>Multiple massive gas injectors to symmetrize loads</a:t>
            </a:r>
          </a:p>
        </p:txBody>
      </p:sp>
      <p:grpSp>
        <p:nvGrpSpPr>
          <p:cNvPr id="37893" name="Group 6"/>
          <p:cNvGrpSpPr>
            <a:grpSpLocks/>
          </p:cNvGrpSpPr>
          <p:nvPr/>
        </p:nvGrpSpPr>
        <p:grpSpPr bwMode="auto">
          <a:xfrm>
            <a:off x="5648325" y="4129088"/>
            <a:ext cx="3257550" cy="2565400"/>
            <a:chOff x="5648960" y="4128821"/>
            <a:chExt cx="3256412" cy="2566038"/>
          </a:xfrm>
        </p:grpSpPr>
        <p:grpSp>
          <p:nvGrpSpPr>
            <p:cNvPr id="37894" name="Group 22"/>
            <p:cNvGrpSpPr>
              <a:grpSpLocks/>
            </p:cNvGrpSpPr>
            <p:nvPr/>
          </p:nvGrpSpPr>
          <p:grpSpPr bwMode="auto">
            <a:xfrm>
              <a:off x="5689601" y="4190989"/>
              <a:ext cx="3133160" cy="2462760"/>
              <a:chOff x="6391344" y="5775643"/>
              <a:chExt cx="2783178" cy="2212775"/>
            </a:xfrm>
          </p:grpSpPr>
          <p:pic>
            <p:nvPicPr>
              <p:cNvPr id="37900" name="Picture 23" descr="17_3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50" t="27034" r="29266" b="24103"/>
              <a:stretch>
                <a:fillRect/>
              </a:stretch>
            </p:blipFill>
            <p:spPr bwMode="auto">
              <a:xfrm>
                <a:off x="8129015" y="6990058"/>
                <a:ext cx="1036481" cy="97030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01" name="TextBox 24"/>
              <p:cNvSpPr txBox="1">
                <a:spLocks noChangeArrowheads="1"/>
              </p:cNvSpPr>
              <p:nvPr/>
            </p:nvSpPr>
            <p:spPr bwMode="auto">
              <a:xfrm>
                <a:off x="6391344" y="7283253"/>
                <a:ext cx="1974526" cy="705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entury Gothic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b="1" i="1">
                    <a:solidFill>
                      <a:srgbClr val="0000FF"/>
                    </a:solidFill>
                  </a:rPr>
                  <a:t>Shattered pellet</a:t>
                </a:r>
                <a:br>
                  <a:rPr lang="en-US" sz="1500" b="1" i="1">
                    <a:solidFill>
                      <a:srgbClr val="0000FF"/>
                    </a:solidFill>
                  </a:rPr>
                </a:br>
                <a:r>
                  <a:rPr lang="en-US" sz="1500" b="1" i="1">
                    <a:solidFill>
                      <a:srgbClr val="0000FF"/>
                    </a:solidFill>
                  </a:rPr>
                  <a:t>Rupture disk</a:t>
                </a:r>
                <a:br>
                  <a:rPr lang="en-US" sz="1500" b="1" i="1">
                    <a:solidFill>
                      <a:srgbClr val="0000FF"/>
                    </a:solidFill>
                  </a:rPr>
                </a:br>
                <a:r>
                  <a:rPr lang="en-US" sz="1500" b="1" i="1">
                    <a:solidFill>
                      <a:srgbClr val="0000FF"/>
                    </a:solidFill>
                  </a:rPr>
                  <a:t>Shell dust injection</a:t>
                </a:r>
              </a:p>
            </p:txBody>
          </p:sp>
          <p:pic>
            <p:nvPicPr>
              <p:cNvPr id="37902" name="Picture 25" descr="Tore-Supra-Gun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26" b="28506"/>
              <a:stretch>
                <a:fillRect/>
              </a:stretch>
            </p:blipFill>
            <p:spPr bwMode="auto">
              <a:xfrm>
                <a:off x="8138040" y="5775643"/>
                <a:ext cx="1036482" cy="115943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3"/>
            <p:cNvGrpSpPr>
              <a:grpSpLocks/>
            </p:cNvGrpSpPr>
            <p:nvPr/>
          </p:nvGrpSpPr>
          <p:grpSpPr bwMode="auto">
            <a:xfrm>
              <a:off x="5699760" y="4150354"/>
              <a:ext cx="1960861" cy="1711966"/>
              <a:chOff x="5030746" y="3263709"/>
              <a:chExt cx="2296853" cy="2048766"/>
            </a:xfrm>
          </p:grpSpPr>
          <p:pic>
            <p:nvPicPr>
              <p:cNvPr id="37898" name="Picture 28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81" t="5141" r="30238" b="38905"/>
              <a:stretch>
                <a:fillRect/>
              </a:stretch>
            </p:blipFill>
            <p:spPr bwMode="auto">
              <a:xfrm>
                <a:off x="5030746" y="3572060"/>
                <a:ext cx="1406575" cy="174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2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05" r="7695" b="14232"/>
              <a:stretch>
                <a:fillRect/>
              </a:stretch>
            </p:blipFill>
            <p:spPr bwMode="auto">
              <a:xfrm flipH="1">
                <a:off x="6090817" y="3263709"/>
                <a:ext cx="1236782" cy="6489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Rounded Rectangle 4"/>
            <p:cNvSpPr/>
            <p:nvPr/>
          </p:nvSpPr>
          <p:spPr>
            <a:xfrm>
              <a:off x="5648960" y="4128821"/>
              <a:ext cx="3256412" cy="2566038"/>
            </a:xfrm>
            <a:prstGeom prst="roundRect">
              <a:avLst>
                <a:gd name="adj" fmla="val 7508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994914" y="5532520"/>
              <a:ext cx="609387" cy="4604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14192" y="1106585"/>
            <a:ext cx="2338651" cy="502993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Anomalous Dissipation of Quiescent RE (QRE) Measured During Low-density </a:t>
            </a:r>
            <a:r>
              <a:rPr lang="en-US" dirty="0" err="1" smtClean="0"/>
              <a:t>Ohmic</a:t>
            </a:r>
            <a:r>
              <a:rPr lang="en-US" dirty="0" smtClean="0"/>
              <a:t> Flattop  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5149" y="1043128"/>
            <a:ext cx="3869109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Century Gothic" charset="0"/>
              </a:rPr>
              <a:t>RE beams form under quiescent conditions in low </a:t>
            </a:r>
            <a:r>
              <a:rPr lang="en-US" dirty="0">
                <a:latin typeface="Century Gothic" charset="0"/>
              </a:rPr>
              <a:t>n</a:t>
            </a:r>
            <a:r>
              <a:rPr lang="en-US" baseline="-25000" dirty="0">
                <a:latin typeface="Century Gothic" charset="0"/>
              </a:rPr>
              <a:t>e</a:t>
            </a:r>
            <a:r>
              <a:rPr lang="en-US" dirty="0">
                <a:latin typeface="Century Gothic" charset="0"/>
              </a:rPr>
              <a:t> </a:t>
            </a:r>
            <a:r>
              <a:rPr lang="en-US" dirty="0" err="1">
                <a:latin typeface="Century Gothic" charset="0"/>
              </a:rPr>
              <a:t>ohmic</a:t>
            </a:r>
            <a:r>
              <a:rPr lang="en-US" dirty="0">
                <a:latin typeface="Century Gothic" charset="0"/>
              </a:rPr>
              <a:t> discharges </a:t>
            </a:r>
            <a:r>
              <a:rPr lang="en-US" dirty="0" smtClean="0">
                <a:latin typeface="Century Gothic" charset="0"/>
              </a:rPr>
              <a:t> 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endParaRPr lang="en-US" dirty="0" smtClean="0">
              <a:latin typeface="Century Gothic" charset="0"/>
            </a:endParaRP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 smtClean="0">
                <a:latin typeface="Century Gothic" charset="0"/>
              </a:rPr>
              <a:t>D2 puff added to dissipate QRE, measure decay rate</a:t>
            </a:r>
          </a:p>
          <a:p>
            <a:pPr marL="0" indent="0" fontAlgn="base">
              <a:spcAft>
                <a:spcPct val="0"/>
              </a:spcAft>
              <a:buNone/>
            </a:pPr>
            <a:endParaRPr lang="en-US" dirty="0" smtClean="0">
              <a:solidFill>
                <a:srgbClr val="0000FF"/>
              </a:solidFill>
              <a:latin typeface="Century Gothic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90838" y="6376988"/>
            <a:ext cx="3359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b="1" dirty="0" smtClean="0">
                <a:solidFill>
                  <a:srgbClr val="000090"/>
                </a:solidFill>
                <a:cs typeface="Century Gothic" charset="0"/>
              </a:rPr>
              <a:t>NW Eidietis/APS DPP/Nov 2013</a:t>
            </a:r>
            <a:endParaRPr lang="en-US" sz="800" b="1" dirty="0">
              <a:solidFill>
                <a:srgbClr val="000090"/>
              </a:solidFill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9784" y="5021070"/>
            <a:ext cx="168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RE Growth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0080" y="5296052"/>
            <a:ext cx="1600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RE Decay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coverPlot_v4_red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12" y="940724"/>
            <a:ext cx="5753448" cy="5935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4083" y="2018561"/>
            <a:ext cx="1600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o</a:t>
            </a:r>
            <a:r>
              <a:rPr lang="en-US" sz="1600" dirty="0" err="1" smtClean="0"/>
              <a:t>hmic</a:t>
            </a:r>
            <a:r>
              <a:rPr lang="en-US" sz="1600" dirty="0" smtClean="0"/>
              <a:t> plasma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198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9"/>
          <p:cNvSpPr txBox="1">
            <a:spLocks noChangeArrowheads="1"/>
          </p:cNvSpPr>
          <p:nvPr/>
        </p:nvSpPr>
        <p:spPr bwMode="auto">
          <a:xfrm>
            <a:off x="5584825" y="1217613"/>
            <a:ext cx="35591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marL="204788" indent="-2047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4182"/>
                </a:solidFill>
                <a:cs typeface="Century Gothic" charset="0"/>
              </a:rPr>
              <a:t>• </a:t>
            </a:r>
            <a:r>
              <a:rPr lang="en-US" sz="1600" b="1">
                <a:cs typeface="Century Gothic" charset="0"/>
              </a:rPr>
              <a:t>High resolution, comprehensive diagnostic set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3838" y="36513"/>
            <a:ext cx="8694737" cy="858837"/>
          </a:xfrm>
        </p:spPr>
        <p:txBody>
          <a:bodyPr/>
          <a:lstStyle/>
          <a:p>
            <a:r>
              <a:rPr lang="en-US">
                <a:latin typeface="Century Gothic" charset="0"/>
                <a:cs typeface="Century Gothic" charset="0"/>
              </a:rPr>
              <a:t>DIII-D Exploits Outstanding Diagnostics &amp; Theory</a:t>
            </a:r>
            <a:br>
              <a:rPr lang="en-US">
                <a:latin typeface="Century Gothic" charset="0"/>
                <a:cs typeface="Century Gothic" charset="0"/>
              </a:rPr>
            </a:br>
            <a:r>
              <a:rPr lang="en-US">
                <a:latin typeface="Century Gothic" charset="0"/>
                <a:cs typeface="Century Gothic" charset="0"/>
              </a:rPr>
              <a:t>To Understand the Science of Fusion Energy</a:t>
            </a:r>
          </a:p>
        </p:txBody>
      </p:sp>
      <p:sp>
        <p:nvSpPr>
          <p:cNvPr id="11267" name="Rectangle 58"/>
          <p:cNvSpPr>
            <a:spLocks noChangeArrowheads="1"/>
          </p:cNvSpPr>
          <p:nvPr/>
        </p:nvSpPr>
        <p:spPr bwMode="auto">
          <a:xfrm>
            <a:off x="7545388" y="62039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/>
          </a:p>
        </p:txBody>
      </p:sp>
      <p:sp>
        <p:nvSpPr>
          <p:cNvPr id="11268" name="TextBox 18"/>
          <p:cNvSpPr txBox="1">
            <a:spLocks noChangeArrowheads="1"/>
          </p:cNvSpPr>
          <p:nvPr/>
        </p:nvSpPr>
        <p:spPr bwMode="auto">
          <a:xfrm>
            <a:off x="5611813" y="1922463"/>
            <a:ext cx="33940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marL="204788" indent="-2047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4182"/>
                </a:solidFill>
                <a:cs typeface="Century Gothic" charset="0"/>
              </a:rPr>
              <a:t>• </a:t>
            </a:r>
            <a:r>
              <a:rPr lang="en-US" sz="1600" b="1">
                <a:cs typeface="Century Gothic" charset="0"/>
              </a:rPr>
              <a:t>High speed computing plays crucial role</a:t>
            </a:r>
          </a:p>
        </p:txBody>
      </p:sp>
      <p:sp>
        <p:nvSpPr>
          <p:cNvPr id="11269" name="TextBox 19"/>
          <p:cNvSpPr txBox="1">
            <a:spLocks noChangeArrowheads="1"/>
          </p:cNvSpPr>
          <p:nvPr/>
        </p:nvSpPr>
        <p:spPr bwMode="auto">
          <a:xfrm>
            <a:off x="5611813" y="2625725"/>
            <a:ext cx="35321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marL="204788" indent="-2047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4182"/>
                </a:solidFill>
                <a:cs typeface="Century Gothic" charset="0"/>
              </a:rPr>
              <a:t>• </a:t>
            </a:r>
            <a:r>
              <a:rPr lang="en-US" sz="1600" b="1">
                <a:cs typeface="Century Gothic" charset="0"/>
              </a:rPr>
              <a:t>Key part of our collaborative </a:t>
            </a:r>
            <a:br>
              <a:rPr lang="en-US" sz="1600" b="1">
                <a:cs typeface="Century Gothic" charset="0"/>
              </a:rPr>
            </a:br>
            <a:r>
              <a:rPr lang="en-US" sz="1600" b="1">
                <a:cs typeface="Century Gothic" charset="0"/>
              </a:rPr>
              <a:t>efforts – e.g.:</a:t>
            </a:r>
          </a:p>
        </p:txBody>
      </p:sp>
      <p:sp>
        <p:nvSpPr>
          <p:cNvPr id="11270" name="TextBox 20"/>
          <p:cNvSpPr txBox="1">
            <a:spLocks noChangeArrowheads="1"/>
          </p:cNvSpPr>
          <p:nvPr/>
        </p:nvSpPr>
        <p:spPr bwMode="auto">
          <a:xfrm>
            <a:off x="5888038" y="3195638"/>
            <a:ext cx="3048000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marL="204788" indent="-204788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538"/>
              </a:spcAft>
            </a:pPr>
            <a:r>
              <a:rPr lang="en-US" sz="1600">
                <a:solidFill>
                  <a:srgbClr val="004182"/>
                </a:solidFill>
                <a:cs typeface="Century Gothic" charset="0"/>
              </a:rPr>
              <a:t>–	</a:t>
            </a:r>
            <a:r>
              <a:rPr lang="en-US" sz="1600">
                <a:cs typeface="Century Gothic" charset="0"/>
              </a:rPr>
              <a:t>Turbulence: GA, UCLA,</a:t>
            </a:r>
            <a:br>
              <a:rPr lang="en-US" sz="1600">
                <a:cs typeface="Century Gothic" charset="0"/>
              </a:rPr>
            </a:br>
            <a:r>
              <a:rPr lang="en-US" sz="1600">
                <a:cs typeface="Century Gothic" charset="0"/>
              </a:rPr>
              <a:t>Wisconsin, MIT, UCSD, etc.</a:t>
            </a:r>
          </a:p>
          <a:p>
            <a:pPr eaLnBrk="1" hangingPunct="1">
              <a:spcAft>
                <a:spcPts val="538"/>
              </a:spcAft>
            </a:pPr>
            <a:r>
              <a:rPr lang="en-US" sz="1600">
                <a:solidFill>
                  <a:srgbClr val="004182"/>
                </a:solidFill>
                <a:cs typeface="Century Gothic" charset="0"/>
              </a:rPr>
              <a:t>–	</a:t>
            </a:r>
            <a:r>
              <a:rPr lang="en-US" sz="1600">
                <a:cs typeface="Century Gothic" charset="0"/>
              </a:rPr>
              <a:t>Alfvén eigenmodes: UCI,</a:t>
            </a:r>
            <a:br>
              <a:rPr lang="en-US" sz="1600">
                <a:cs typeface="Century Gothic" charset="0"/>
              </a:rPr>
            </a:br>
            <a:r>
              <a:rPr lang="en-US" sz="1600">
                <a:cs typeface="Century Gothic" charset="0"/>
              </a:rPr>
              <a:t>PPPL, GA</a:t>
            </a:r>
          </a:p>
          <a:p>
            <a:pPr eaLnBrk="1" hangingPunct="1"/>
            <a:r>
              <a:rPr lang="en-US" sz="1600">
                <a:solidFill>
                  <a:srgbClr val="004182"/>
                </a:solidFill>
                <a:cs typeface="Century Gothic" charset="0"/>
              </a:rPr>
              <a:t>–	</a:t>
            </a:r>
            <a:r>
              <a:rPr lang="en-US" sz="1600">
                <a:cs typeface="Century Gothic" charset="0"/>
              </a:rPr>
              <a:t>ELMs: UCSD, LLNL, ORNL,</a:t>
            </a:r>
            <a:br>
              <a:rPr lang="en-US" sz="1600">
                <a:cs typeface="Century Gothic" charset="0"/>
              </a:rPr>
            </a:br>
            <a:r>
              <a:rPr lang="en-US" sz="1600">
                <a:cs typeface="Century Gothic" charset="0"/>
              </a:rPr>
              <a:t>SNL, GA</a:t>
            </a:r>
          </a:p>
        </p:txBody>
      </p:sp>
      <p:pic>
        <p:nvPicPr>
          <p:cNvPr id="11271" name="Picture 21" descr="Petty 1.ai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5688"/>
            <a:ext cx="46863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19"/>
          <p:cNvSpPr txBox="1">
            <a:spLocks noChangeArrowheads="1"/>
          </p:cNvSpPr>
          <p:nvPr/>
        </p:nvSpPr>
        <p:spPr bwMode="auto">
          <a:xfrm>
            <a:off x="5780088" y="5226050"/>
            <a:ext cx="2979737" cy="698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cs typeface="Century Gothic" charset="0"/>
                <a:sym typeface="Wingdings" charset="0"/>
              </a:rPr>
              <a:t>A vital part of the </a:t>
            </a:r>
            <a:br>
              <a:rPr lang="en-US" sz="2000" b="1">
                <a:cs typeface="Century Gothic" charset="0"/>
                <a:sym typeface="Wingdings" charset="0"/>
              </a:rPr>
            </a:br>
            <a:r>
              <a:rPr lang="en-US" sz="2000" b="1">
                <a:cs typeface="Century Gothic" charset="0"/>
                <a:sym typeface="Wingdings" charset="0"/>
              </a:rPr>
              <a:t>DIII-D strategy</a:t>
            </a:r>
            <a:endParaRPr lang="en-US" sz="1600" b="1"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11299" y="1031961"/>
            <a:ext cx="4921403" cy="3574448"/>
          </a:xfrm>
          <a:prstGeom prst="roundRect">
            <a:avLst>
              <a:gd name="adj" fmla="val 7784"/>
            </a:avLst>
          </a:prstGeom>
          <a:solidFill>
            <a:schemeClr val="accent4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fullScanSecHXR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r="49352"/>
          <a:stretch/>
        </p:blipFill>
        <p:spPr>
          <a:xfrm>
            <a:off x="2363735" y="1035067"/>
            <a:ext cx="4416531" cy="3602265"/>
          </a:xfr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QRE Exhibit Anomalously High Dissipation Rates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1892" y="4784100"/>
            <a:ext cx="9024836" cy="110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</a:rPr>
              <a:t>D</a:t>
            </a:r>
            <a:r>
              <a:rPr lang="en-US" dirty="0" smtClean="0">
                <a:latin typeface="Century Gothic" charset="0"/>
              </a:rPr>
              <a:t>issipation exceeds collisional avalanche theory prediction</a:t>
            </a:r>
            <a:endParaRPr lang="en-US" dirty="0">
              <a:latin typeface="Century Gothic" charset="0"/>
            </a:endParaRPr>
          </a:p>
          <a:p>
            <a:pPr marL="631825" lvl="1" indent="-290513">
              <a:spcBef>
                <a:spcPts val="600"/>
              </a:spcBef>
            </a:pP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Supports hypothesis that critical n</a:t>
            </a:r>
            <a:r>
              <a:rPr lang="en-US" baseline="-25000" dirty="0" smtClean="0">
                <a:solidFill>
                  <a:srgbClr val="000000"/>
                </a:solidFill>
                <a:latin typeface="Century Gothic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 for RE dissipation &lt; “</a:t>
            </a:r>
            <a:r>
              <a:rPr lang="en-US" dirty="0" err="1" smtClean="0">
                <a:solidFill>
                  <a:srgbClr val="000000"/>
                </a:solidFill>
                <a:latin typeface="Century Gothic" charset="0"/>
              </a:rPr>
              <a:t>Rosenbluth</a:t>
            </a:r>
            <a:r>
              <a:rPr lang="en-US" dirty="0" smtClean="0">
                <a:solidFill>
                  <a:srgbClr val="000000"/>
                </a:solidFill>
                <a:latin typeface="Century Gothic" charset="0"/>
              </a:rPr>
              <a:t>” n</a:t>
            </a:r>
            <a:r>
              <a:rPr lang="en-US" baseline="-25000" dirty="0" smtClean="0">
                <a:solidFill>
                  <a:srgbClr val="000000"/>
                </a:solidFill>
                <a:latin typeface="Century Gothic" charset="0"/>
              </a:rPr>
              <a:t>e</a:t>
            </a:r>
            <a:endParaRPr lang="en-US" baseline="-25000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084838" y="2154643"/>
            <a:ext cx="293945" cy="779189"/>
          </a:xfrm>
          <a:custGeom>
            <a:avLst/>
            <a:gdLst>
              <a:gd name="connsiteX0" fmla="*/ 210042 w 259361"/>
              <a:gd name="connsiteY0" fmla="*/ 0 h 687513"/>
              <a:gd name="connsiteX1" fmla="*/ 437 w 259361"/>
              <a:gd name="connsiteY1" fmla="*/ 369870 h 687513"/>
              <a:gd name="connsiteX2" fmla="*/ 259361 w 259361"/>
              <a:gd name="connsiteY2" fmla="*/ 678094 h 6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361" h="687513">
                <a:moveTo>
                  <a:pt x="210042" y="0"/>
                </a:moveTo>
                <a:cubicBezTo>
                  <a:pt x="101129" y="128427"/>
                  <a:pt x="-7783" y="256854"/>
                  <a:pt x="437" y="369870"/>
                </a:cubicBezTo>
                <a:cubicBezTo>
                  <a:pt x="8657" y="482886"/>
                  <a:pt x="224427" y="739739"/>
                  <a:pt x="259361" y="678094"/>
                </a:cubicBezTo>
              </a:path>
            </a:pathLst>
          </a:custGeom>
          <a:ln w="57150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5630776" y="5650905"/>
            <a:ext cx="2761849" cy="97705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See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Paz-</a:t>
            </a:r>
            <a:r>
              <a:rPr lang="en-US" sz="1400" dirty="0" err="1" smtClean="0">
                <a:solidFill>
                  <a:schemeClr val="tx1"/>
                </a:solidFill>
              </a:rPr>
              <a:t>soldan</a:t>
            </a:r>
            <a:r>
              <a:rPr lang="en-US" sz="1400" dirty="0" smtClean="0">
                <a:solidFill>
                  <a:schemeClr val="tx1"/>
                </a:solidFill>
              </a:rPr>
              <a:t> (in submission)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Moyer, </a:t>
            </a:r>
            <a:r>
              <a:rPr lang="en-US" sz="1400" dirty="0" smtClean="0">
                <a:solidFill>
                  <a:schemeClr val="tx1"/>
                </a:solidFill>
              </a:rPr>
              <a:t>BP8.110</a:t>
            </a:r>
          </a:p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Granetz</a:t>
            </a:r>
            <a:r>
              <a:rPr lang="en-US" sz="1400" dirty="0" smtClean="0">
                <a:solidFill>
                  <a:schemeClr val="tx1"/>
                </a:solidFill>
              </a:rPr>
              <a:t>, BI2.03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890838" y="6376988"/>
            <a:ext cx="3359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b="1" dirty="0" smtClean="0">
                <a:solidFill>
                  <a:srgbClr val="000090"/>
                </a:solidFill>
                <a:cs typeface="Century Gothic" charset="0"/>
              </a:rPr>
              <a:t>NW Eidietis/APS DPP/Nov 2013</a:t>
            </a:r>
            <a:endParaRPr lang="en-US" sz="800" b="1" dirty="0">
              <a:solidFill>
                <a:srgbClr val="000090"/>
              </a:solidFill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53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Century Gothic" charset="0"/>
              </a:rPr>
              <a:t>Scientific Understanding Underpins Projection to Future</a:t>
            </a:r>
            <a:endParaRPr lang="en-US" dirty="0">
              <a:latin typeface="Century Gothic" charset="0"/>
            </a:endParaRPr>
          </a:p>
        </p:txBody>
      </p:sp>
      <p:sp>
        <p:nvSpPr>
          <p:cNvPr id="12290" name="Text Box 48"/>
          <p:cNvSpPr txBox="1">
            <a:spLocks noChangeArrowheads="1"/>
          </p:cNvSpPr>
          <p:nvPr/>
        </p:nvSpPr>
        <p:spPr bwMode="auto">
          <a:xfrm>
            <a:off x="6904038" y="4335463"/>
            <a:ext cx="1508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" charset="0"/>
              </a:rPr>
              <a:t>Measurement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2291" name="Group 16"/>
          <p:cNvGrpSpPr>
            <a:grpSpLocks/>
          </p:cNvGrpSpPr>
          <p:nvPr/>
        </p:nvGrpSpPr>
        <p:grpSpPr bwMode="auto">
          <a:xfrm>
            <a:off x="4940300" y="1241425"/>
            <a:ext cx="4067175" cy="2233613"/>
            <a:chOff x="4856333" y="1284021"/>
            <a:chExt cx="4066810" cy="2232935"/>
          </a:xfrm>
        </p:grpSpPr>
        <p:pic>
          <p:nvPicPr>
            <p:cNvPr id="12304" name="Picture 7" descr="DIII-D Mission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69" t="12430" b="54909"/>
            <a:stretch>
              <a:fillRect/>
            </a:stretch>
          </p:blipFill>
          <p:spPr bwMode="auto">
            <a:xfrm>
              <a:off x="6945984" y="1284021"/>
              <a:ext cx="1977159" cy="146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52" y="1284021"/>
              <a:ext cx="1689510" cy="138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Rectangle 22"/>
            <p:cNvSpPr>
              <a:spLocks noChangeArrowheads="1"/>
            </p:cNvSpPr>
            <p:nvPr/>
          </p:nvSpPr>
          <p:spPr bwMode="auto">
            <a:xfrm>
              <a:off x="4856333" y="2685959"/>
              <a:ext cx="383046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cs typeface="Century Gothic" charset="0"/>
                </a:rPr>
                <a:t>Path to Steady State</a:t>
              </a:r>
              <a:br>
                <a:rPr lang="en-US" b="1">
                  <a:cs typeface="Century Gothic" charset="0"/>
                </a:rPr>
              </a:br>
              <a:r>
                <a:rPr lang="en-US" b="1">
                  <a:cs typeface="Century Gothic" charset="0"/>
                </a:rPr>
                <a:t>Fusion  Energy</a:t>
              </a:r>
              <a:endParaRPr lang="en-US" b="1"/>
            </a:p>
          </p:txBody>
        </p:sp>
      </p:grpSp>
      <p:grpSp>
        <p:nvGrpSpPr>
          <p:cNvPr id="12292" name="Group 15"/>
          <p:cNvGrpSpPr>
            <a:grpSpLocks/>
          </p:cNvGrpSpPr>
          <p:nvPr/>
        </p:nvGrpSpPr>
        <p:grpSpPr bwMode="auto">
          <a:xfrm>
            <a:off x="3424238" y="3892550"/>
            <a:ext cx="4987925" cy="2170113"/>
            <a:chOff x="5686755" y="3732229"/>
            <a:chExt cx="4987313" cy="2170267"/>
          </a:xfrm>
        </p:grpSpPr>
        <p:pic>
          <p:nvPicPr>
            <p:cNvPr id="12302" name="Picture 8" descr="walt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755" y="3732229"/>
              <a:ext cx="1881919" cy="2170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26"/>
            <p:cNvSpPr>
              <a:spLocks noChangeArrowheads="1"/>
            </p:cNvSpPr>
            <p:nvPr/>
          </p:nvSpPr>
          <p:spPr bwMode="auto">
            <a:xfrm>
              <a:off x="7569299" y="4197400"/>
              <a:ext cx="3104769" cy="1006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Century Gothic" pitchFamily="29" charset="0"/>
                  <a:ea typeface="Century Gothic" pitchFamily="29" charset="0"/>
                  <a:cs typeface="Century Gothic" pitchFamily="29" charset="0"/>
                </a:rPr>
                <a:t>Fusion Science</a:t>
              </a:r>
            </a:p>
            <a:p>
              <a:pPr marL="223838" indent="-223838">
                <a:buFont typeface="Arial"/>
                <a:buChar char="•"/>
                <a:defRPr/>
              </a:pPr>
              <a:r>
                <a:rPr lang="en-US" sz="1800" b="1" dirty="0">
                  <a:solidFill>
                    <a:srgbClr val="FF0000"/>
                  </a:solidFill>
                  <a:ea typeface="ＭＳ Ｐゴシック" pitchFamily="29" charset="-128"/>
                  <a:cs typeface="ＭＳ Ｐゴシック" pitchFamily="29" charset="-128"/>
                </a:rPr>
                <a:t>Basis to extrapolate</a:t>
              </a:r>
            </a:p>
            <a:p>
              <a:pPr marL="223838" indent="-223838">
                <a:buFont typeface="Arial"/>
                <a:buChar char="•"/>
                <a:defRPr/>
              </a:pPr>
              <a:r>
                <a:rPr lang="en-US" sz="1800" b="1" dirty="0">
                  <a:solidFill>
                    <a:srgbClr val="FF0000"/>
                  </a:solidFill>
                  <a:ea typeface="ＭＳ Ｐゴシック" pitchFamily="29" charset="-128"/>
                  <a:cs typeface="ＭＳ Ｐゴシック" pitchFamily="29" charset="-128"/>
                </a:rPr>
                <a:t>Guides innovation</a:t>
              </a:r>
            </a:p>
          </p:txBody>
        </p:sp>
      </p:grpSp>
      <p:sp>
        <p:nvSpPr>
          <p:cNvPr id="18" name="Right Arrow 17"/>
          <p:cNvSpPr/>
          <p:nvPr/>
        </p:nvSpPr>
        <p:spPr>
          <a:xfrm rot="18923901">
            <a:off x="5078413" y="3294063"/>
            <a:ext cx="681037" cy="674687"/>
          </a:xfrm>
          <a:prstGeom prst="rightArrow">
            <a:avLst>
              <a:gd name="adj1" fmla="val 62401"/>
              <a:gd name="adj2" fmla="val 4583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4" name="TextBox 19"/>
          <p:cNvSpPr txBox="1">
            <a:spLocks noChangeArrowheads="1"/>
          </p:cNvSpPr>
          <p:nvPr/>
        </p:nvSpPr>
        <p:spPr bwMode="auto">
          <a:xfrm>
            <a:off x="14288" y="4386263"/>
            <a:ext cx="3287712" cy="3603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cs typeface="Century Gothic" charset="0"/>
                <a:sym typeface="Wingdings" charset="0"/>
              </a:rPr>
              <a:t>Innovate to better solutions</a:t>
            </a:r>
            <a:endParaRPr lang="en-US" sz="1400" b="1">
              <a:cs typeface="Century Gothic" charset="0"/>
            </a:endParaRPr>
          </a:p>
        </p:txBody>
      </p:sp>
      <p:grpSp>
        <p:nvGrpSpPr>
          <p:cNvPr id="12295" name="Group 24"/>
          <p:cNvGrpSpPr>
            <a:grpSpLocks/>
          </p:cNvGrpSpPr>
          <p:nvPr/>
        </p:nvGrpSpPr>
        <p:grpSpPr bwMode="auto">
          <a:xfrm>
            <a:off x="98425" y="1087438"/>
            <a:ext cx="2820988" cy="2557462"/>
            <a:chOff x="98778" y="1087992"/>
            <a:chExt cx="2820957" cy="2556326"/>
          </a:xfrm>
        </p:grpSpPr>
        <p:pic>
          <p:nvPicPr>
            <p:cNvPr id="12300" name="Picture 6" descr="ITER_with_ELM_coil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78" y="1087992"/>
              <a:ext cx="2820957" cy="236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Rectangle 20"/>
            <p:cNvSpPr>
              <a:spLocks noChangeArrowheads="1"/>
            </p:cNvSpPr>
            <p:nvPr/>
          </p:nvSpPr>
          <p:spPr bwMode="auto">
            <a:xfrm>
              <a:off x="826089" y="3182653"/>
              <a:ext cx="147517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cs typeface="Century Gothic" charset="0"/>
                </a:rPr>
                <a:t>   ITER</a:t>
              </a:r>
              <a:r>
                <a:rPr lang="en-US" sz="1600" b="1">
                  <a:cs typeface="Century Gothic" charset="0"/>
                </a:rPr>
                <a:t> </a:t>
              </a:r>
              <a:endParaRPr lang="en-US" sz="1600" b="1"/>
            </a:p>
          </p:txBody>
        </p:sp>
      </p:grpSp>
      <p:sp>
        <p:nvSpPr>
          <p:cNvPr id="19" name="Right Arrow 18"/>
          <p:cNvSpPr/>
          <p:nvPr/>
        </p:nvSpPr>
        <p:spPr>
          <a:xfrm rot="13507309">
            <a:off x="2682082" y="3290094"/>
            <a:ext cx="679450" cy="674687"/>
          </a:xfrm>
          <a:prstGeom prst="rightArrow">
            <a:avLst>
              <a:gd name="adj1" fmla="val 62401"/>
              <a:gd name="adj2" fmla="val 4583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2297" name="Rectangle 28"/>
          <p:cNvSpPr>
            <a:spLocks noChangeArrowheads="1"/>
          </p:cNvSpPr>
          <p:nvPr/>
        </p:nvSpPr>
        <p:spPr bwMode="auto">
          <a:xfrm>
            <a:off x="2928938" y="1417638"/>
            <a:ext cx="21224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Essential </a:t>
            </a:r>
            <a:br>
              <a:rPr lang="en-US" sz="1800" b="1">
                <a:solidFill>
                  <a:srgbClr val="FF0000"/>
                </a:solidFill>
              </a:rPr>
            </a:br>
            <a:r>
              <a:rPr lang="en-US" sz="1800" b="1">
                <a:solidFill>
                  <a:srgbClr val="FF0000"/>
                </a:solidFill>
              </a:rPr>
              <a:t>pre-requisite to fusion energy </a:t>
            </a:r>
            <a:endParaRPr lang="en-US" sz="1800"/>
          </a:p>
        </p:txBody>
      </p:sp>
      <p:cxnSp>
        <p:nvCxnSpPr>
          <p:cNvPr id="12298" name="Straight Arrow Connector 16"/>
          <p:cNvCxnSpPr>
            <a:cxnSpLocks noChangeShapeType="1"/>
          </p:cNvCxnSpPr>
          <p:nvPr/>
        </p:nvCxnSpPr>
        <p:spPr bwMode="auto">
          <a:xfrm>
            <a:off x="2998788" y="2422525"/>
            <a:ext cx="1898650" cy="0"/>
          </a:xfrm>
          <a:prstGeom prst="straightConnector1">
            <a:avLst/>
          </a:prstGeom>
          <a:noFill/>
          <a:ln w="952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9" name="TextBox 19"/>
          <p:cNvSpPr txBox="1">
            <a:spLocks noChangeArrowheads="1"/>
          </p:cNvSpPr>
          <p:nvPr/>
        </p:nvSpPr>
        <p:spPr bwMode="auto">
          <a:xfrm>
            <a:off x="0" y="5019675"/>
            <a:ext cx="3287713" cy="6381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cs typeface="Century Gothic" charset="0"/>
                <a:sym typeface="Wingdings" charset="0"/>
              </a:rPr>
              <a:t>Resolve physics to provide</a:t>
            </a:r>
            <a:br>
              <a:rPr lang="en-US" sz="1800" b="1">
                <a:cs typeface="Century Gothic" charset="0"/>
                <a:sym typeface="Wingdings" charset="0"/>
              </a:rPr>
            </a:br>
            <a:r>
              <a:rPr lang="en-US" sz="1800" b="1">
                <a:cs typeface="Century Gothic" charset="0"/>
                <a:sym typeface="Wingdings" charset="0"/>
              </a:rPr>
              <a:t>confidence for future</a:t>
            </a:r>
            <a:endParaRPr lang="en-US" sz="1400" b="1">
              <a:cs typeface="Century Gothic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1"/>
          <p:cNvSpPr>
            <a:spLocks noGrp="1"/>
          </p:cNvSpPr>
          <p:nvPr>
            <p:ph idx="1"/>
          </p:nvPr>
        </p:nvSpPr>
        <p:spPr>
          <a:xfrm>
            <a:off x="568325" y="1265238"/>
            <a:ext cx="4246563" cy="1763712"/>
          </a:xfrm>
        </p:spPr>
        <p:txBody>
          <a:bodyPr/>
          <a:lstStyle/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Resolve design issues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Enable Q=10</a:t>
            </a:r>
          </a:p>
          <a:p>
            <a:pPr fontAlgn="base">
              <a:spcAft>
                <a:spcPct val="0"/>
              </a:spcAft>
              <a:buFont typeface="Arial" charset="0"/>
              <a:buChar char="•"/>
            </a:pPr>
            <a:r>
              <a:rPr lang="en-US">
                <a:latin typeface="Century Gothic" charset="0"/>
              </a:rPr>
              <a:t>Prepare for ITER science</a:t>
            </a:r>
          </a:p>
        </p:txBody>
      </p:sp>
      <p:sp>
        <p:nvSpPr>
          <p:cNvPr id="1331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SECTION 1:  PREPARING FOR ITER</a:t>
            </a:r>
          </a:p>
        </p:txBody>
      </p:sp>
      <p:pic>
        <p:nvPicPr>
          <p:cNvPr id="13315" name="Picture 4" descr="DIII–D’s Capabilities [Converted]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1046163"/>
            <a:ext cx="4249738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0" descr="2 DIII-D has exper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679700"/>
            <a:ext cx="4391025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702175" y="5343525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ITER is our </a:t>
            </a:r>
            <a:br>
              <a:rPr lang="en-US" sz="2000" b="1" i="1">
                <a:solidFill>
                  <a:srgbClr val="FF0000"/>
                </a:solidFill>
              </a:rPr>
            </a:br>
            <a:r>
              <a:rPr lang="en-US" sz="2000" b="1" i="1">
                <a:solidFill>
                  <a:srgbClr val="FF0000"/>
                </a:solidFill>
              </a:rPr>
              <a:t>number 1 priority</a:t>
            </a:r>
            <a:endParaRPr lang="en-US" sz="2000" b="1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69B9D3D75DB42A4294084EDAAF6E5" ma:contentTypeVersion="0" ma:contentTypeDescription="Create a new document." ma:contentTypeScope="" ma:versionID="7e38bf45e10ee7b0fbd3e3157880acb6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A3D4A31B-A513-40EC-9431-6913F0F5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3886BB1-D027-43F4-8DB2-C8D55F0291E4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3FFAC3F7-43B0-4D91-8B53-BF3319ED7AD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8961</TotalTime>
  <Words>2534</Words>
  <Application>Microsoft Macintosh PowerPoint</Application>
  <PresentationFormat>On-screen Show (4:3)</PresentationFormat>
  <Paragraphs>703</Paragraphs>
  <Slides>70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DIII-D Explorations of Fusion Science to  Prepare for ITER and FNSF</vt:lpstr>
      <vt:lpstr>DIII-D 2014 Research Planning Underway</vt:lpstr>
      <vt:lpstr>DIII-D Program Plan Targets Key Research Needs  on Development Path of Fusion Energy</vt:lpstr>
      <vt:lpstr>Three Pillars of DIII-D Program</vt:lpstr>
      <vt:lpstr>DIII-D is the U.S.’s ITER Simulator</vt:lpstr>
      <vt:lpstr>DIII-D Seeks to Map the Path to Fusion Energy  Beyond ITER</vt:lpstr>
      <vt:lpstr>DIII-D Exploits Outstanding Diagnostics &amp; Theory To Understand the Science of Fusion Energy</vt:lpstr>
      <vt:lpstr>Scientific Understanding Underpins Projection to Future</vt:lpstr>
      <vt:lpstr>SECTION 1:  PREPARING FOR ITER</vt:lpstr>
      <vt:lpstr>RMP ELM Suppression Sustained at ITER Parameters by Optimizing Spectrum of 3D Fields</vt:lpstr>
      <vt:lpstr>RMP ELMs Suppression Interpreted in Terms of a Resonance Near Pedestal Top </vt:lpstr>
      <vt:lpstr>Tangential X-Ray Imaging Reveals Edge Kink Displacements Consistent with 2-fluid MHD Simulation</vt:lpstr>
      <vt:lpstr>Plasma Response Can Create Kink that Dominates Edge Magnetic Structure</vt:lpstr>
      <vt:lpstr>RMP ELM Suppression Extended from 12 down to 5 Coils Without Loss of Performance</vt:lpstr>
      <vt:lpstr>RMP ELM Suppression Extended from 12 Down to 5 Coils Without Loss of Performance</vt:lpstr>
      <vt:lpstr>3D Fields Can Also Enable Higher Performance  QH Modes at ITER-Relevant Torques</vt:lpstr>
      <vt:lpstr>PowerPoint Presentation</vt:lpstr>
      <vt:lpstr>External 3D Field Coils Enable Higher Performance  QH Modes at ITER-Relevant Torques</vt:lpstr>
      <vt:lpstr>External 3D Field Coils Enable Higher Performance  QH Modes at ITER-Relevant Torques</vt:lpstr>
      <vt:lpstr>QH Mode has been Extended to High Greenwald Fraction, Validating Theoretical Predictions</vt:lpstr>
      <vt:lpstr>QH Mode has been Extended to High Greenwald Fraction, Validating Theoretical Predictions</vt:lpstr>
      <vt:lpstr>Pellet Pacing at ITER Parameters   </vt:lpstr>
      <vt:lpstr>Pellet Pacing at ITER Parameters  Yields 12x Lower ELM Divertor Heat Pulse</vt:lpstr>
      <vt:lpstr>Pellets Act to Excite Filaments to Trigger ELM</vt:lpstr>
      <vt:lpstr>Disruption Avoidance:  Real Time ECCD  Mirror Steering Removes Tearing Modes </vt:lpstr>
      <vt:lpstr>Catching Mode Early Reduces Stabilization Requirements</vt:lpstr>
      <vt:lpstr>Catching Mode Early Reduces Stabilization Requirements</vt:lpstr>
      <vt:lpstr>Catching Mode Early Reduces Stabilization Requirements</vt:lpstr>
      <vt:lpstr>Catching Mode Early Reduces Stabilization Requirements</vt:lpstr>
      <vt:lpstr>Disruptions Pose Critical Challenge to the Tokamak</vt:lpstr>
      <vt:lpstr>Heat Loads in Thermal Quench Phase Found to be Nearly Symmetric</vt:lpstr>
      <vt:lpstr>Heat Loads in Thermal Quench Phase Found to be Nearly Symmetric</vt:lpstr>
      <vt:lpstr>Predictive “MHD Asymmetry” in Thermal Quench  is Present But Weak</vt:lpstr>
      <vt:lpstr>DIII-D Disruption Experiments Point Toward Controlled Dissipation of Runaway Electrons In ITER </vt:lpstr>
      <vt:lpstr>DIII-D Disruption Experiments Point Toward Controlled Dissipation of Runaway Electrons In ITER </vt:lpstr>
      <vt:lpstr>DIII-D Disruption Experiments Point Toward Controlled Dissipation of Runaway Electrons In ITER </vt:lpstr>
      <vt:lpstr>DIII-D Forward Program Will Investigate the Physics &amp; Benefits of Various Mitigators for ITER DMS</vt:lpstr>
      <vt:lpstr>Stationary Low-Torque ITER Baseline Discharges Are Maintained for Multiple Current Relaxation Times</vt:lpstr>
      <vt:lpstr>Plasma Behavior Changes in the Burning Regime –  DIII-D Will Explore with More ECH</vt:lpstr>
      <vt:lpstr>SECTION 2: PATH TO FUSION ENERGY</vt:lpstr>
      <vt:lpstr>Steady State: New Off Axis Beam Sustaining Access  to High b Regimes</vt:lpstr>
      <vt:lpstr>Steady State: New Off Axis Beam Sustaining Access  to High b Regimes</vt:lpstr>
      <vt:lpstr>Steady State: New Off Axis Beam Sustaining Access  to High b Regimes</vt:lpstr>
      <vt:lpstr>Steady State: New Off Axis Beam Sustaining Access  to High b Regimes</vt:lpstr>
      <vt:lpstr>PowerPoint Presentation</vt:lpstr>
      <vt:lpstr>PowerPoint Presentation</vt:lpstr>
      <vt:lpstr>PowerPoint Presentation</vt:lpstr>
      <vt:lpstr>Flexible Heating and Current Drive Systems Projected to Resolve Self-Consistent Fusion Steady States</vt:lpstr>
      <vt:lpstr>DIII-D is Developing the Physics Basis for Integrated Steady-State Divertor Solutions </vt:lpstr>
      <vt:lpstr>DIII-D is Developing the Physics Basis for Integrated Steady-State Divertor Solutions </vt:lpstr>
      <vt:lpstr>DIII-D is Developing the Physics Basis for Integrated Steady-State Divertor Solutions </vt:lpstr>
      <vt:lpstr>PowerPoint Presentation</vt:lpstr>
      <vt:lpstr>Snowflake Divertor Sustained in Stationary Conditions: Reduces ELM and Steady-State Heat Fluxes</vt:lpstr>
      <vt:lpstr>2013 Studies Have Demonstrated Integrated  AT – DN – Radiative Divertor – Snowflake Operation</vt:lpstr>
      <vt:lpstr>Ongoing Program Exploring Physics of Detachment to Design an Improved Divertor Solution for DIII-D &amp; FNSF</vt:lpstr>
      <vt:lpstr>DIII-D Ten Year Strategy Integrates Progress in  Core and Edge to Address ITER and FNSF Needs</vt:lpstr>
      <vt:lpstr>DIII-D Facility Complements Other Partners to  Improve the Basis for Fusion Energy</vt:lpstr>
      <vt:lpstr>DIII-D is Advancing the Physics Basis Needed   to Enable Fusion Energy Development</vt:lpstr>
      <vt:lpstr>PowerPoint Presentation</vt:lpstr>
      <vt:lpstr>Lower Single Null (Almost) Exact Snowflake Obtained and Studied</vt:lpstr>
      <vt:lpstr>Narrow Window for Stability at Low Torque  Navigated with Profile Control</vt:lpstr>
      <vt:lpstr>Stability Calculations Predict ITER Pedestal Will Operate on Peeling Boundary Where QH-mode can Exist</vt:lpstr>
      <vt:lpstr>External 3D Field Coils Enable Higher Performance  QH Modes at ITER-Relevant Torques</vt:lpstr>
      <vt:lpstr>Edge Harmonic Oscillation Acts to Flush Impurities Better than ELMs!</vt:lpstr>
      <vt:lpstr>Heat Loads in Thermal Quench Phase Found to be Nearly Symmetric</vt:lpstr>
      <vt:lpstr>DIII-D Disruption Experiments Point Toward Controlled Dissipation of Runaway Electrons In ITER </vt:lpstr>
      <vt:lpstr>DIII-D Disruption Experiments Point Toward Controlled Dissipation of Runaway Electrons In ITER </vt:lpstr>
      <vt:lpstr>DIII-D Disruption Experiments Point Toward Controlled Dissipation of Runaway Electrons In ITER </vt:lpstr>
      <vt:lpstr>Anomalous Dissipation of Quiescent RE (QRE) Measured During Low-density Ohmic Flattop  </vt:lpstr>
      <vt:lpstr>QRE Exhibit Anomalously High Dissipation Rates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Richard Buttery</cp:lastModifiedBy>
  <cp:revision>661</cp:revision>
  <cp:lastPrinted>2013-06-11T01:17:22Z</cp:lastPrinted>
  <dcterms:created xsi:type="dcterms:W3CDTF">2010-04-12T23:12:02Z</dcterms:created>
  <dcterms:modified xsi:type="dcterms:W3CDTF">2013-12-10T15:43:56Z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HeaderStyleDefinitions">
    <vt:lpwstr/>
  </property>
  <property fmtid="{D5CDD505-2E9C-101B-9397-08002B2CF9AE}" pid="4" name="RedirectURL">
    <vt:lpwstr/>
  </property>
  <property fmtid="{D5CDD505-2E9C-101B-9397-08002B2CF9AE}" pid="5" name="_dlc_DocId">
    <vt:lpwstr>XP2E3VQ6UM2P-151-395</vt:lpwstr>
  </property>
  <property fmtid="{D5CDD505-2E9C-101B-9397-08002B2CF9AE}" pid="6" name="_dlc_DocIdItemGuid">
    <vt:lpwstr>45a7871c-afbf-48d0-9089-d523b25ec326</vt:lpwstr>
  </property>
  <property fmtid="{D5CDD505-2E9C-101B-9397-08002B2CF9AE}" pid="7" name="_dlc_DocIdUrl">
    <vt:lpwstr>http://intranet.ga.com/_layouts/DocIdRedir.aspx?ID=XP2E3VQ6UM2P-151-395, XP2E3VQ6UM2P-151-395</vt:lpwstr>
  </property>
</Properties>
</file>