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6"/>
  </p:sldMasterIdLst>
  <p:notesMasterIdLst>
    <p:notesMasterId r:id="rId28"/>
  </p:notesMasterIdLst>
  <p:sldIdLst>
    <p:sldId id="268" r:id="rId7"/>
    <p:sldId id="269" r:id="rId8"/>
    <p:sldId id="271" r:id="rId9"/>
    <p:sldId id="258" r:id="rId10"/>
    <p:sldId id="270" r:id="rId11"/>
    <p:sldId id="266" r:id="rId12"/>
    <p:sldId id="272" r:id="rId13"/>
    <p:sldId id="257" r:id="rId14"/>
    <p:sldId id="273" r:id="rId15"/>
    <p:sldId id="275" r:id="rId16"/>
    <p:sldId id="274" r:id="rId17"/>
    <p:sldId id="278" r:id="rId18"/>
    <p:sldId id="262" r:id="rId19"/>
    <p:sldId id="263" r:id="rId20"/>
    <p:sldId id="276" r:id="rId21"/>
    <p:sldId id="259" r:id="rId22"/>
    <p:sldId id="260" r:id="rId23"/>
    <p:sldId id="261" r:id="rId24"/>
    <p:sldId id="277" r:id="rId25"/>
    <p:sldId id="264" r:id="rId26"/>
    <p:sldId id="267" r:id="rId2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entury Gothic"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entury Gothic"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entury Gothic"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entury Gothic"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entury Gothic" charset="0"/>
        <a:ea typeface="ＭＳ Ｐゴシック" charset="0"/>
        <a:cs typeface="ＭＳ Ｐゴシック" charset="0"/>
      </a:defRPr>
    </a:lvl5pPr>
    <a:lvl6pPr marL="2286000" algn="l" defTabSz="457200" rtl="0" eaLnBrk="1" latinLnBrk="0" hangingPunct="1">
      <a:defRPr kern="1200">
        <a:solidFill>
          <a:schemeClr val="tx1"/>
        </a:solidFill>
        <a:latin typeface="Century Gothic" charset="0"/>
        <a:ea typeface="ＭＳ Ｐゴシック" charset="0"/>
        <a:cs typeface="ＭＳ Ｐゴシック" charset="0"/>
      </a:defRPr>
    </a:lvl6pPr>
    <a:lvl7pPr marL="2743200" algn="l" defTabSz="457200" rtl="0" eaLnBrk="1" latinLnBrk="0" hangingPunct="1">
      <a:defRPr kern="1200">
        <a:solidFill>
          <a:schemeClr val="tx1"/>
        </a:solidFill>
        <a:latin typeface="Century Gothic" charset="0"/>
        <a:ea typeface="ＭＳ Ｐゴシック" charset="0"/>
        <a:cs typeface="ＭＳ Ｐゴシック" charset="0"/>
      </a:defRPr>
    </a:lvl7pPr>
    <a:lvl8pPr marL="3200400" algn="l" defTabSz="457200" rtl="0" eaLnBrk="1" latinLnBrk="0" hangingPunct="1">
      <a:defRPr kern="1200">
        <a:solidFill>
          <a:schemeClr val="tx1"/>
        </a:solidFill>
        <a:latin typeface="Century Gothic" charset="0"/>
        <a:ea typeface="ＭＳ Ｐゴシック" charset="0"/>
        <a:cs typeface="ＭＳ Ｐゴシック" charset="0"/>
      </a:defRPr>
    </a:lvl8pPr>
    <a:lvl9pPr marL="3657600" algn="l" defTabSz="457200" rtl="0" eaLnBrk="1" latinLnBrk="0" hangingPunct="1">
      <a:defRPr kern="1200">
        <a:solidFill>
          <a:schemeClr val="tx1"/>
        </a:solidFill>
        <a:latin typeface="Century Gothic"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217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0" d="100"/>
          <a:sy n="100" d="100"/>
        </p:scale>
        <p:origin x="-408" y="-112"/>
      </p:cViewPr>
      <p:guideLst>
        <p:guide orient="horz" pos="216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slide" Target="slides/slide20.xml"/><Relationship Id="rId27" Type="http://schemas.openxmlformats.org/officeDocument/2006/relationships/slide" Target="slides/slide21.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customXml" Target="../customXml/item5.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3.xml"/><Relationship Id="rId6" Type="http://schemas.openxmlformats.org/officeDocument/2006/relationships/slideMaster" Target="slideMasters/slideMaster1.xml"/><Relationship Id="rId7" Type="http://schemas.openxmlformats.org/officeDocument/2006/relationships/slide" Target="slides/slide1.xml"/><Relationship Id="rId8" Type="http://schemas.openxmlformats.org/officeDocument/2006/relationships/slide" Target="slides/slide2.xml"/><Relationship Id="rId33" Type="http://schemas.openxmlformats.org/officeDocument/2006/relationships/tableStyles" Target="tableStyles.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21A1D1-EF87-2544-9E93-5B19AEF3CB8B}" type="datetimeFigureOut">
              <a:rPr lang="en-US" smtClean="0"/>
              <a:t>12/10/13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2E1977-A948-894A-A8A6-0A5EE1869698}" type="slidenum">
              <a:rPr lang="en-US" smtClean="0"/>
              <a:t>‹#›</a:t>
            </a:fld>
            <a:endParaRPr lang="en-US"/>
          </a:p>
        </p:txBody>
      </p:sp>
    </p:spTree>
    <p:extLst>
      <p:ext uri="{BB962C8B-B14F-4D97-AF65-F5344CB8AC3E}">
        <p14:creationId xmlns:p14="http://schemas.microsoft.com/office/powerpoint/2010/main" val="266652313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2.png"/><Relationship Id="rId5"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5"/>
          <p:cNvSpPr>
            <a:spLocks noGrp="1" noChangeArrowheads="1"/>
          </p:cNvSpPr>
          <p:nvPr>
            <p:ph type="ctrTitle"/>
          </p:nvPr>
        </p:nvSpPr>
        <p:spPr>
          <a:xfrm>
            <a:off x="0" y="0"/>
            <a:ext cx="9144000" cy="914400"/>
          </a:xfrm>
          <a:prstGeom prst="rect">
            <a:avLst/>
          </a:prstGeom>
        </p:spPr>
        <p:txBody>
          <a:bodyPr/>
          <a:lstStyle>
            <a:lvl1pPr algn="ctr">
              <a:defRPr sz="3200" b="1">
                <a:solidFill>
                  <a:schemeClr val="bg1"/>
                </a:solidFill>
              </a:defRPr>
            </a:lvl1pPr>
          </a:lstStyle>
          <a:p>
            <a:pPr lvl="0"/>
            <a:r>
              <a:rPr lang="en-US" noProof="0" smtClean="0"/>
              <a:t>Click to edit Master title style</a:t>
            </a:r>
            <a:endParaRPr lang="en-US" noProof="0" dirty="0" smtClean="0"/>
          </a:p>
        </p:txBody>
      </p:sp>
    </p:spTree>
    <p:extLst>
      <p:ext uri="{BB962C8B-B14F-4D97-AF65-F5344CB8AC3E}">
        <p14:creationId xmlns:p14="http://schemas.microsoft.com/office/powerpoint/2010/main" val="2363959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lvl4pPr>
              <a:buClr>
                <a:schemeClr val="tx2"/>
              </a:buClr>
              <a:defRPr/>
            </a:lvl4pPr>
            <a:lvl5pPr>
              <a:buClr>
                <a:schemeClr val="tx2"/>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11"/>
          <p:cNvSpPr>
            <a:spLocks noGrp="1" noChangeArrowheads="1"/>
          </p:cNvSpPr>
          <p:nvPr>
            <p:ph type="title" idx="4294967295"/>
          </p:nvPr>
        </p:nvSpPr>
        <p:spPr>
          <a:xfrm>
            <a:off x="457199" y="217256"/>
            <a:ext cx="8229601" cy="492991"/>
          </a:xfrm>
          <a:prstGeom prst="rect">
            <a:avLst/>
          </a:prstGeom>
        </p:spPr>
        <p:txBody>
          <a:bodyPr/>
          <a:lstStyle/>
          <a:p>
            <a:r>
              <a:rPr lang="en-US" smtClean="0"/>
              <a:t>Click to edit Master title style</a:t>
            </a:r>
            <a:endParaRPr lang="en-US" dirty="0" smtClean="0"/>
          </a:p>
        </p:txBody>
      </p:sp>
    </p:spTree>
    <p:extLst>
      <p:ext uri="{BB962C8B-B14F-4D97-AF65-F5344CB8AC3E}">
        <p14:creationId xmlns:p14="http://schemas.microsoft.com/office/powerpoint/2010/main" val="3961648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33929"/>
            <a:ext cx="2057400" cy="499223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33929"/>
            <a:ext cx="6019800" cy="4992234"/>
          </a:xfrm>
        </p:spPr>
        <p:txBody>
          <a:bodyPr vert="eaVert"/>
          <a:lstStyle>
            <a:lvl4pPr>
              <a:buClr>
                <a:schemeClr val="tx2"/>
              </a:buClr>
              <a:defRPr/>
            </a:lvl4pPr>
            <a:lvl5pPr>
              <a:buClr>
                <a:schemeClr val="tx2"/>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278137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342900" marR="0" indent="-342900" algn="l" defTabSz="457200" rtl="0" eaLnBrk="1" fontAlgn="auto" latinLnBrk="0" hangingPunct="1">
              <a:lnSpc>
                <a:spcPct val="100000"/>
              </a:lnSpc>
              <a:spcBef>
                <a:spcPct val="20000"/>
              </a:spcBef>
              <a:spcAft>
                <a:spcPts val="0"/>
              </a:spcAft>
              <a:buClr>
                <a:schemeClr val="tx2"/>
              </a:buClr>
              <a:buSzTx/>
              <a:buFont typeface="Arial"/>
              <a:buChar char="•"/>
              <a:tabLst/>
              <a:defRPr/>
            </a:lvl1pPr>
            <a:lvl4pPr>
              <a:buClr>
                <a:schemeClr val="tx2"/>
              </a:buClr>
              <a:defRPr/>
            </a:lvl4pPr>
            <a:lvl5pPr>
              <a:buClr>
                <a:schemeClr val="tx2"/>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Rectangle 11"/>
          <p:cNvSpPr>
            <a:spLocks noGrp="1" noChangeArrowheads="1"/>
          </p:cNvSpPr>
          <p:nvPr>
            <p:ph type="title" idx="4294967295"/>
          </p:nvPr>
        </p:nvSpPr>
        <p:spPr>
          <a:xfrm>
            <a:off x="457199" y="217256"/>
            <a:ext cx="8229601" cy="492991"/>
          </a:xfrm>
          <a:prstGeom prst="rect">
            <a:avLst/>
          </a:prstGeom>
        </p:spPr>
        <p:txBody>
          <a:bodyPr/>
          <a:lstStyle/>
          <a:p>
            <a:r>
              <a:rPr lang="en-US" smtClean="0"/>
              <a:t>Click to edit Master title style</a:t>
            </a:r>
            <a:endParaRPr lang="en-US" dirty="0" smtClean="0"/>
          </a:p>
        </p:txBody>
      </p:sp>
    </p:spTree>
    <p:extLst>
      <p:ext uri="{BB962C8B-B14F-4D97-AF65-F5344CB8AC3E}">
        <p14:creationId xmlns:p14="http://schemas.microsoft.com/office/powerpoint/2010/main" val="3854542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342900" marR="0" indent="-342900" algn="l" defTabSz="457200" rtl="0" eaLnBrk="1" fontAlgn="auto" latinLnBrk="0" hangingPunct="1">
              <a:lnSpc>
                <a:spcPct val="100000"/>
              </a:lnSpc>
              <a:spcBef>
                <a:spcPct val="20000"/>
              </a:spcBef>
              <a:spcAft>
                <a:spcPts val="0"/>
              </a:spcAft>
              <a:buClr>
                <a:schemeClr val="tx2"/>
              </a:buClr>
              <a:buSzTx/>
              <a:buFont typeface="Arial"/>
              <a:buChar char="•"/>
              <a:tabLst/>
              <a:defRPr sz="2000">
                <a:solidFill>
                  <a:schemeClr val="tx1"/>
                </a:solidFill>
              </a:defRPr>
            </a:lvl1pPr>
            <a:lvl2pPr marL="800100" indent="-342900">
              <a:buFont typeface="Lucida Grande"/>
              <a:buChar char="−"/>
              <a:defRPr sz="1800">
                <a:solidFill>
                  <a:srgbClr val="000000"/>
                </a:solidFill>
              </a:defRPr>
            </a:lvl2pPr>
            <a:lvl3pPr marL="1371600" indent="-457200">
              <a:buFont typeface="Arial"/>
              <a:buChar char="•"/>
              <a:defRPr sz="1600">
                <a:solidFill>
                  <a:srgbClr val="000000"/>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680001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marL="342900" marR="0" indent="-342900" algn="l" defTabSz="457200" rtl="0" eaLnBrk="1" fontAlgn="auto" latinLnBrk="0" hangingPunct="1">
              <a:lnSpc>
                <a:spcPct val="100000"/>
              </a:lnSpc>
              <a:spcBef>
                <a:spcPct val="20000"/>
              </a:spcBef>
              <a:spcAft>
                <a:spcPts val="0"/>
              </a:spcAft>
              <a:buClr>
                <a:schemeClr val="tx2"/>
              </a:buClr>
              <a:buSzTx/>
              <a:buFont typeface="Arial"/>
              <a:buChar char="•"/>
              <a:tabLst/>
              <a:defRPr sz="2000"/>
            </a:lvl1pPr>
            <a:lvl2pPr>
              <a:defRPr sz="1800"/>
            </a:lvl2pPr>
            <a:lvl3pPr>
              <a:defRPr sz="1600"/>
            </a:lvl3pPr>
            <a:lvl4pPr>
              <a:buClr>
                <a:schemeClr val="tx2"/>
              </a:buClr>
              <a:defRPr sz="1400"/>
            </a:lvl4pPr>
            <a:lvl5pPr>
              <a:buClr>
                <a:schemeClr val="tx2"/>
              </a:buCl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p:nvPr>
        </p:nvSpPr>
        <p:spPr>
          <a:xfrm>
            <a:off x="4648200" y="1600200"/>
            <a:ext cx="4038600" cy="4525963"/>
          </a:xfrm>
        </p:spPr>
        <p:txBody>
          <a:bodyPr/>
          <a:lstStyle>
            <a:lvl1pPr marL="342900" marR="0" indent="-342900" algn="l" defTabSz="457200" rtl="0" eaLnBrk="1" fontAlgn="auto" latinLnBrk="0" hangingPunct="1">
              <a:lnSpc>
                <a:spcPct val="100000"/>
              </a:lnSpc>
              <a:spcBef>
                <a:spcPct val="20000"/>
              </a:spcBef>
              <a:spcAft>
                <a:spcPts val="0"/>
              </a:spcAft>
              <a:buClr>
                <a:schemeClr val="tx2"/>
              </a:buClr>
              <a:buSzTx/>
              <a:buFont typeface="Arial"/>
              <a:buChar char="•"/>
              <a:tabLst/>
              <a:defRPr sz="2000"/>
            </a:lvl1pPr>
            <a:lvl2pPr>
              <a:defRPr sz="1800"/>
            </a:lvl2pPr>
            <a:lvl3pPr marL="1257300" indent="-342900">
              <a:buFont typeface="Arial"/>
              <a:buChar char="•"/>
              <a:defRPr lang="en-US" dirty="0" smtClean="0"/>
            </a:lvl3pPr>
            <a:lvl4pPr>
              <a:buClr>
                <a:schemeClr val="tx2"/>
              </a:buClr>
              <a:defRPr sz="1400"/>
            </a:lvl4pPr>
            <a:lvl5pPr>
              <a:buClr>
                <a:schemeClr val="tx2"/>
              </a:buCl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Rectangle 11"/>
          <p:cNvSpPr>
            <a:spLocks noGrp="1" noChangeArrowheads="1"/>
          </p:cNvSpPr>
          <p:nvPr>
            <p:ph type="title" idx="4294967295"/>
          </p:nvPr>
        </p:nvSpPr>
        <p:spPr>
          <a:xfrm>
            <a:off x="457200" y="217256"/>
            <a:ext cx="8229600" cy="492991"/>
          </a:xfrm>
          <a:prstGeom prst="rect">
            <a:avLst/>
          </a:prstGeom>
        </p:spPr>
        <p:txBody>
          <a:bodyPr/>
          <a:lstStyle/>
          <a:p>
            <a:r>
              <a:rPr lang="en-US" smtClean="0"/>
              <a:t>Click to edit Master title style</a:t>
            </a:r>
            <a:endParaRPr lang="en-US" dirty="0" smtClean="0"/>
          </a:p>
        </p:txBody>
      </p:sp>
    </p:spTree>
    <p:extLst>
      <p:ext uri="{BB962C8B-B14F-4D97-AF65-F5344CB8AC3E}">
        <p14:creationId xmlns:p14="http://schemas.microsoft.com/office/powerpoint/2010/main" val="3666889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marR="0" indent="0" algn="l" defTabSz="457200" rtl="0" eaLnBrk="1" fontAlgn="auto" latinLnBrk="0" hangingPunct="1">
              <a:lnSpc>
                <a:spcPct val="100000"/>
              </a:lnSpc>
              <a:spcBef>
                <a:spcPct val="20000"/>
              </a:spcBef>
              <a:spcAft>
                <a:spcPts val="0"/>
              </a:spcAft>
              <a:buClr>
                <a:schemeClr val="tx2"/>
              </a:buClr>
              <a:buSzTx/>
              <a:buFont typeface="Arial"/>
              <a:buNone/>
              <a:tabLst/>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marL="342900" marR="0" indent="-342900" algn="l" defTabSz="457200" rtl="0" eaLnBrk="1" fontAlgn="auto" latinLnBrk="0" hangingPunct="1">
              <a:lnSpc>
                <a:spcPct val="100000"/>
              </a:lnSpc>
              <a:spcBef>
                <a:spcPct val="20000"/>
              </a:spcBef>
              <a:spcAft>
                <a:spcPts val="0"/>
              </a:spcAft>
              <a:buClr>
                <a:schemeClr val="tx2"/>
              </a:buClr>
              <a:buSzTx/>
              <a:buFont typeface="Arial"/>
              <a:buChar char="•"/>
              <a:tabLst/>
              <a:defRPr sz="2000"/>
            </a:lvl1pPr>
            <a:lvl2pPr>
              <a:defRPr sz="1800"/>
            </a:lvl2pPr>
            <a:lvl3pPr>
              <a:defRPr sz="1600"/>
            </a:lvl3pPr>
            <a:lvl4pPr>
              <a:buClr>
                <a:schemeClr val="tx2"/>
              </a:buClr>
              <a:defRPr sz="1400"/>
            </a:lvl4pPr>
            <a:lvl5pPr>
              <a:buClr>
                <a:schemeClr val="tx2"/>
              </a:buCl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645025" y="1535113"/>
            <a:ext cx="4041775" cy="639762"/>
          </a:xfrm>
        </p:spPr>
        <p:txBody>
          <a:bodyPr anchor="b"/>
          <a:lstStyle>
            <a:lvl1pPr marL="0" indent="0">
              <a:buFont typeface="Arial"/>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marL="342900" marR="0" indent="-342900" algn="l" defTabSz="457200" rtl="0" eaLnBrk="1" fontAlgn="auto" latinLnBrk="0" hangingPunct="1">
              <a:lnSpc>
                <a:spcPct val="100000"/>
              </a:lnSpc>
              <a:spcBef>
                <a:spcPct val="20000"/>
              </a:spcBef>
              <a:spcAft>
                <a:spcPts val="0"/>
              </a:spcAft>
              <a:buClr>
                <a:schemeClr val="tx2"/>
              </a:buClr>
              <a:buSzTx/>
              <a:buFont typeface="Arial"/>
              <a:buChar char="•"/>
              <a:tabLst/>
              <a:defRPr sz="2000"/>
            </a:lvl1pPr>
            <a:lvl2pPr>
              <a:defRPr sz="1800"/>
            </a:lvl2pPr>
            <a:lvl3pPr>
              <a:defRPr sz="1600"/>
            </a:lvl3pPr>
            <a:lvl4pPr>
              <a:buClr>
                <a:schemeClr val="tx2"/>
              </a:buClr>
              <a:defRPr sz="1400"/>
            </a:lvl4pPr>
            <a:lvl5pPr>
              <a:buClr>
                <a:schemeClr val="tx2"/>
              </a:buCl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7" name="Rectangle 11"/>
          <p:cNvSpPr>
            <a:spLocks noGrp="1" noChangeArrowheads="1"/>
          </p:cNvSpPr>
          <p:nvPr>
            <p:ph type="title" idx="4294967295"/>
          </p:nvPr>
        </p:nvSpPr>
        <p:spPr>
          <a:xfrm>
            <a:off x="457199" y="217256"/>
            <a:ext cx="8229601" cy="492991"/>
          </a:xfrm>
          <a:prstGeom prst="rect">
            <a:avLst/>
          </a:prstGeom>
        </p:spPr>
        <p:txBody>
          <a:bodyPr/>
          <a:lstStyle/>
          <a:p>
            <a:r>
              <a:rPr lang="en-US" smtClean="0"/>
              <a:t>Click to edit Master title style</a:t>
            </a:r>
            <a:endParaRPr lang="en-US" dirty="0" smtClean="0"/>
          </a:p>
        </p:txBody>
      </p:sp>
    </p:spTree>
    <p:extLst>
      <p:ext uri="{BB962C8B-B14F-4D97-AF65-F5344CB8AC3E}">
        <p14:creationId xmlns:p14="http://schemas.microsoft.com/office/powerpoint/2010/main" val="1866914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Rectangle 11"/>
          <p:cNvSpPr>
            <a:spLocks noGrp="1" noChangeArrowheads="1"/>
          </p:cNvSpPr>
          <p:nvPr>
            <p:ph type="title" idx="4294967295"/>
          </p:nvPr>
        </p:nvSpPr>
        <p:spPr>
          <a:xfrm>
            <a:off x="457199" y="217256"/>
            <a:ext cx="8229601" cy="492991"/>
          </a:xfrm>
          <a:prstGeom prst="rect">
            <a:avLst/>
          </a:prstGeom>
        </p:spPr>
        <p:txBody>
          <a:bodyPr/>
          <a:lstStyle/>
          <a:p>
            <a:r>
              <a:rPr lang="en-US" smtClean="0"/>
              <a:t>Click to edit Master title style</a:t>
            </a:r>
            <a:endParaRPr lang="en-US" dirty="0" smtClean="0"/>
          </a:p>
        </p:txBody>
      </p:sp>
    </p:spTree>
    <p:extLst>
      <p:ext uri="{BB962C8B-B14F-4D97-AF65-F5344CB8AC3E}">
        <p14:creationId xmlns:p14="http://schemas.microsoft.com/office/powerpoint/2010/main" val="120537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pic>
        <p:nvPicPr>
          <p:cNvPr id="3" name="Picture 7" descr="PowerPoint_Template_Cover_2012_whit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3"/>
          <p:cNvSpPr>
            <a:spLocks noChangeArrowheads="1"/>
          </p:cNvSpPr>
          <p:nvPr userDrawn="1"/>
        </p:nvSpPr>
        <p:spPr bwMode="auto">
          <a:xfrm>
            <a:off x="0" y="6484938"/>
            <a:ext cx="838200" cy="296862"/>
          </a:xfrm>
          <a:prstGeom prst="rect">
            <a:avLst/>
          </a:prstGeom>
          <a:noFill/>
          <a:ln w="9525">
            <a:noFill/>
            <a:miter lim="800000"/>
            <a:headEnd/>
            <a:tailEnd/>
          </a:ln>
        </p:spPr>
        <p:txBody>
          <a:bodyPr/>
          <a:lstStyle/>
          <a:p>
            <a:pPr algn="ctr"/>
            <a:fld id="{2C327872-7AAE-8A46-A575-31B47C048B33}" type="slidenum">
              <a:rPr lang="en-US" sz="1000">
                <a:solidFill>
                  <a:srgbClr val="000090"/>
                </a:solidFill>
              </a:rPr>
              <a:pPr algn="ctr"/>
              <a:t>‹#›</a:t>
            </a:fld>
            <a:endParaRPr lang="en-US" sz="1000">
              <a:solidFill>
                <a:srgbClr val="000090"/>
              </a:solidFill>
            </a:endParaRPr>
          </a:p>
        </p:txBody>
      </p:sp>
      <p:sp>
        <p:nvSpPr>
          <p:cNvPr id="6" name="Text Box 14"/>
          <p:cNvSpPr txBox="1">
            <a:spLocks noChangeArrowheads="1"/>
          </p:cNvSpPr>
          <p:nvPr userDrawn="1"/>
        </p:nvSpPr>
        <p:spPr bwMode="auto">
          <a:xfrm>
            <a:off x="2892425" y="6532563"/>
            <a:ext cx="3359150" cy="215900"/>
          </a:xfrm>
          <a:prstGeom prst="rect">
            <a:avLst/>
          </a:prstGeom>
          <a:noFill/>
          <a:ln>
            <a:noFill/>
          </a:ln>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fontAlgn="auto">
              <a:spcBef>
                <a:spcPts val="0"/>
              </a:spcBef>
              <a:spcAft>
                <a:spcPts val="0"/>
              </a:spcAft>
              <a:defRPr/>
            </a:pPr>
            <a:r>
              <a:rPr lang="en-US" sz="800" b="1" dirty="0">
                <a:solidFill>
                  <a:srgbClr val="000090"/>
                </a:solidFill>
                <a:latin typeface="Century Gothic" charset="0"/>
                <a:cs typeface="Century Gothic" charset="0"/>
              </a:rPr>
              <a:t>General Atomics Proprietary Information</a:t>
            </a:r>
          </a:p>
        </p:txBody>
      </p:sp>
      <p:pic>
        <p:nvPicPr>
          <p:cNvPr id="7" name="Picture 20" descr="GA_logo_2_blue.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985000" y="6461125"/>
            <a:ext cx="1827213"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descr="D3D_logo_Revised.tif"/>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38175" y="6134100"/>
            <a:ext cx="121285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5" descr="Cover_energy__gradient.pn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906463"/>
            <a:ext cx="9144000" cy="515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11"/>
          <p:cNvSpPr>
            <a:spLocks noGrp="1" noChangeArrowheads="1"/>
          </p:cNvSpPr>
          <p:nvPr>
            <p:ph type="title" idx="4294967295"/>
          </p:nvPr>
        </p:nvSpPr>
        <p:spPr>
          <a:xfrm>
            <a:off x="457199" y="217256"/>
            <a:ext cx="8229601" cy="492991"/>
          </a:xfrm>
          <a:prstGeom prst="rect">
            <a:avLst/>
          </a:prstGeom>
        </p:spPr>
        <p:txBody>
          <a:bodyPr/>
          <a:lstStyle/>
          <a:p>
            <a:r>
              <a:rPr lang="en-US" smtClean="0"/>
              <a:t>Click to edit Master title style</a:t>
            </a:r>
            <a:endParaRPr lang="en-US" dirty="0" smtClean="0"/>
          </a:p>
        </p:txBody>
      </p:sp>
    </p:spTree>
    <p:extLst>
      <p:ext uri="{BB962C8B-B14F-4D97-AF65-F5344CB8AC3E}">
        <p14:creationId xmlns:p14="http://schemas.microsoft.com/office/powerpoint/2010/main" val="344847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97429"/>
            <a:ext cx="3008313" cy="1006927"/>
          </a:xfrm>
        </p:spPr>
        <p:txBody>
          <a:bodyPr anchor="b"/>
          <a:lstStyle>
            <a:lvl1pPr algn="l">
              <a:defRPr sz="2000" b="1">
                <a:solidFill>
                  <a:srgbClr val="000000"/>
                </a:solidFill>
              </a:defRPr>
            </a:lvl1pPr>
          </a:lstStyle>
          <a:p>
            <a:pPr lvl="0"/>
            <a:r>
              <a:rPr lang="en-US" smtClean="0"/>
              <a:t>Click to edit Master title style</a:t>
            </a:r>
            <a:endParaRPr lang="en-US" dirty="0" smtClean="0"/>
          </a:p>
        </p:txBody>
      </p:sp>
      <p:sp>
        <p:nvSpPr>
          <p:cNvPr id="3" name="Content Placeholder 2"/>
          <p:cNvSpPr>
            <a:spLocks noGrp="1"/>
          </p:cNvSpPr>
          <p:nvPr>
            <p:ph idx="1"/>
          </p:nvPr>
        </p:nvSpPr>
        <p:spPr>
          <a:xfrm>
            <a:off x="3575050" y="1197429"/>
            <a:ext cx="5111750" cy="4928734"/>
          </a:xfrm>
        </p:spPr>
        <p:txBody>
          <a:bodyPr/>
          <a:lstStyle>
            <a:lvl1pPr marL="342900" marR="0" indent="-342900" algn="l" defTabSz="457200" rtl="0" eaLnBrk="1" fontAlgn="auto" latinLnBrk="0" hangingPunct="1">
              <a:lnSpc>
                <a:spcPct val="100000"/>
              </a:lnSpc>
              <a:spcBef>
                <a:spcPct val="20000"/>
              </a:spcBef>
              <a:spcAft>
                <a:spcPts val="0"/>
              </a:spcAft>
              <a:buClr>
                <a:schemeClr val="tx2"/>
              </a:buClr>
              <a:buSzTx/>
              <a:buFont typeface="Arial"/>
              <a:buChar char="•"/>
              <a:tabLst/>
              <a:defRPr sz="2000"/>
            </a:lvl1pPr>
            <a:lvl2pPr>
              <a:defRPr sz="1800"/>
            </a:lvl2pPr>
            <a:lvl3pPr>
              <a:defRPr sz="16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3"/>
          <p:cNvSpPr>
            <a:spLocks noGrp="1"/>
          </p:cNvSpPr>
          <p:nvPr>
            <p:ph type="body" sz="half" idx="2"/>
          </p:nvPr>
        </p:nvSpPr>
        <p:spPr>
          <a:xfrm>
            <a:off x="457200" y="2204357"/>
            <a:ext cx="3008313" cy="392180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63849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1170213"/>
            <a:ext cx="5486400" cy="3557361"/>
          </a:xfrm>
        </p:spPr>
        <p:txBody>
          <a:bodyPr rtlCol="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985394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7" descr="PowerPoint_Template_Cover_2012_white.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8" name="Text Placeholder 2"/>
          <p:cNvSpPr>
            <a:spLocks noGrp="1"/>
          </p:cNvSpPr>
          <p:nvPr>
            <p:ph type="body" idx="1"/>
          </p:nvPr>
        </p:nvSpPr>
        <p:spPr bwMode="auto">
          <a:xfrm>
            <a:off x="457200" y="1320800"/>
            <a:ext cx="82296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Century gothic 20 bold</a:t>
            </a:r>
          </a:p>
          <a:p>
            <a:pPr lvl="0"/>
            <a:r>
              <a:rPr lang="en-US"/>
              <a:t>Century gothic 20 bold</a:t>
            </a:r>
          </a:p>
          <a:p>
            <a:pPr lvl="1"/>
            <a:r>
              <a:rPr lang="en-US"/>
              <a:t>Century gothic 18</a:t>
            </a:r>
          </a:p>
          <a:p>
            <a:pPr lvl="1"/>
            <a:r>
              <a:rPr lang="en-US"/>
              <a:t>Century gothic 18</a:t>
            </a:r>
          </a:p>
          <a:p>
            <a:pPr lvl="2"/>
            <a:r>
              <a:rPr lang="en-US"/>
              <a:t>Century gothic 16</a:t>
            </a:r>
          </a:p>
          <a:p>
            <a:pPr lvl="2"/>
            <a:r>
              <a:rPr lang="en-US"/>
              <a:t>Century gothic 16</a:t>
            </a:r>
          </a:p>
          <a:p>
            <a:pPr lvl="0"/>
            <a:r>
              <a:rPr lang="en-US"/>
              <a:t>Century gothic 20 bold</a:t>
            </a:r>
          </a:p>
          <a:p>
            <a:pPr lvl="0"/>
            <a:endParaRPr lang="en-US"/>
          </a:p>
          <a:p>
            <a:pPr lvl="0"/>
            <a:endParaRPr lang="en-US"/>
          </a:p>
          <a:p>
            <a:pPr lvl="2"/>
            <a:endParaRPr lang="en-US"/>
          </a:p>
          <a:p>
            <a:pPr lvl="0"/>
            <a:endParaRPr lang="en-US"/>
          </a:p>
        </p:txBody>
      </p:sp>
      <p:sp>
        <p:nvSpPr>
          <p:cNvPr id="1029" name="Rectangle 13"/>
          <p:cNvSpPr>
            <a:spLocks noChangeArrowheads="1"/>
          </p:cNvSpPr>
          <p:nvPr/>
        </p:nvSpPr>
        <p:spPr bwMode="auto">
          <a:xfrm>
            <a:off x="0" y="6484938"/>
            <a:ext cx="838200" cy="296862"/>
          </a:xfrm>
          <a:prstGeom prst="rect">
            <a:avLst/>
          </a:prstGeom>
          <a:noFill/>
          <a:ln w="9525">
            <a:noFill/>
            <a:miter lim="800000"/>
            <a:headEnd/>
            <a:tailEnd/>
          </a:ln>
        </p:spPr>
        <p:txBody>
          <a:bodyPr/>
          <a:lstStyle/>
          <a:p>
            <a:pPr algn="ctr"/>
            <a:fld id="{BCC17741-1EA3-6442-975C-AD21A5543069}" type="slidenum">
              <a:rPr lang="en-US" sz="1000">
                <a:solidFill>
                  <a:srgbClr val="000090"/>
                </a:solidFill>
              </a:rPr>
              <a:pPr algn="ctr"/>
              <a:t>‹#›</a:t>
            </a:fld>
            <a:endParaRPr lang="en-US" sz="1000">
              <a:solidFill>
                <a:srgbClr val="000090"/>
              </a:solidFill>
            </a:endParaRPr>
          </a:p>
        </p:txBody>
      </p:sp>
      <p:pic>
        <p:nvPicPr>
          <p:cNvPr id="1030" name="Picture 10" descr="D3D_logo_Revised.tif"/>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638175" y="6134100"/>
            <a:ext cx="121285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3564" r:id="rId1"/>
    <p:sldLayoutId id="2147493565" r:id="rId2"/>
    <p:sldLayoutId id="2147493566" r:id="rId3"/>
    <p:sldLayoutId id="2147493567" r:id="rId4"/>
    <p:sldLayoutId id="2147493568" r:id="rId5"/>
    <p:sldLayoutId id="2147493569" r:id="rId6"/>
    <p:sldLayoutId id="2147493574" r:id="rId7"/>
    <p:sldLayoutId id="2147493570" r:id="rId8"/>
    <p:sldLayoutId id="2147493571" r:id="rId9"/>
    <p:sldLayoutId id="2147493572" r:id="rId10"/>
    <p:sldLayoutId id="2147493573" r:id="rId11"/>
  </p:sldLayoutIdLst>
  <p:txStyles>
    <p:titleStyle>
      <a:lvl1pPr algn="l" defTabSz="457200" rtl="0" eaLnBrk="1" fontAlgn="base" hangingPunct="1">
        <a:spcBef>
          <a:spcPct val="0"/>
        </a:spcBef>
        <a:spcAft>
          <a:spcPct val="0"/>
        </a:spcAft>
        <a:defRPr sz="2400" b="1" kern="1200">
          <a:solidFill>
            <a:srgbClr val="FFFFFF"/>
          </a:solidFill>
          <a:latin typeface="+mj-lt"/>
          <a:ea typeface="ＭＳ Ｐゴシック" charset="0"/>
          <a:cs typeface="ＭＳ Ｐゴシック" charset="0"/>
        </a:defRPr>
      </a:lvl1pPr>
      <a:lvl2pPr algn="l" defTabSz="457200" rtl="0" eaLnBrk="1" fontAlgn="base" hangingPunct="1">
        <a:spcBef>
          <a:spcPct val="0"/>
        </a:spcBef>
        <a:spcAft>
          <a:spcPct val="0"/>
        </a:spcAft>
        <a:defRPr sz="2400" b="1">
          <a:solidFill>
            <a:srgbClr val="FFFFFF"/>
          </a:solidFill>
          <a:latin typeface="Century Gothic" charset="0"/>
          <a:ea typeface="ＭＳ Ｐゴシック" charset="0"/>
          <a:cs typeface="ＭＳ Ｐゴシック" charset="0"/>
        </a:defRPr>
      </a:lvl2pPr>
      <a:lvl3pPr algn="l" defTabSz="457200" rtl="0" eaLnBrk="1" fontAlgn="base" hangingPunct="1">
        <a:spcBef>
          <a:spcPct val="0"/>
        </a:spcBef>
        <a:spcAft>
          <a:spcPct val="0"/>
        </a:spcAft>
        <a:defRPr sz="2400" b="1">
          <a:solidFill>
            <a:srgbClr val="FFFFFF"/>
          </a:solidFill>
          <a:latin typeface="Century Gothic" charset="0"/>
          <a:ea typeface="ＭＳ Ｐゴシック" charset="0"/>
          <a:cs typeface="ＭＳ Ｐゴシック" charset="0"/>
        </a:defRPr>
      </a:lvl3pPr>
      <a:lvl4pPr algn="l" defTabSz="457200" rtl="0" eaLnBrk="1" fontAlgn="base" hangingPunct="1">
        <a:spcBef>
          <a:spcPct val="0"/>
        </a:spcBef>
        <a:spcAft>
          <a:spcPct val="0"/>
        </a:spcAft>
        <a:defRPr sz="2400" b="1">
          <a:solidFill>
            <a:srgbClr val="FFFFFF"/>
          </a:solidFill>
          <a:latin typeface="Century Gothic" charset="0"/>
          <a:ea typeface="ＭＳ Ｐゴシック" charset="0"/>
          <a:cs typeface="ＭＳ Ｐゴシック" charset="0"/>
        </a:defRPr>
      </a:lvl4pPr>
      <a:lvl5pPr algn="l" defTabSz="457200" rtl="0" eaLnBrk="1" fontAlgn="base" hangingPunct="1">
        <a:spcBef>
          <a:spcPct val="0"/>
        </a:spcBef>
        <a:spcAft>
          <a:spcPct val="0"/>
        </a:spcAft>
        <a:defRPr sz="2400" b="1">
          <a:solidFill>
            <a:srgbClr val="FFFFFF"/>
          </a:solidFill>
          <a:latin typeface="Century Gothic" charset="0"/>
          <a:ea typeface="ＭＳ Ｐゴシック" charset="0"/>
          <a:cs typeface="ＭＳ Ｐゴシック" charset="0"/>
        </a:defRPr>
      </a:lvl5pPr>
      <a:lvl6pPr marL="457200" algn="ctr" defTabSz="457200" rtl="0" eaLnBrk="1" fontAlgn="base" hangingPunct="1">
        <a:spcBef>
          <a:spcPct val="0"/>
        </a:spcBef>
        <a:spcAft>
          <a:spcPct val="0"/>
        </a:spcAft>
        <a:defRPr sz="2400" b="1">
          <a:solidFill>
            <a:srgbClr val="FFFFFF"/>
          </a:solidFill>
          <a:latin typeface="Century Gothic" charset="0"/>
          <a:ea typeface="ＭＳ Ｐゴシック" charset="0"/>
          <a:cs typeface="ＭＳ Ｐゴシック" charset="0"/>
        </a:defRPr>
      </a:lvl6pPr>
      <a:lvl7pPr marL="914400" algn="ctr" defTabSz="457200" rtl="0" eaLnBrk="1" fontAlgn="base" hangingPunct="1">
        <a:spcBef>
          <a:spcPct val="0"/>
        </a:spcBef>
        <a:spcAft>
          <a:spcPct val="0"/>
        </a:spcAft>
        <a:defRPr sz="2400" b="1">
          <a:solidFill>
            <a:srgbClr val="FFFFFF"/>
          </a:solidFill>
          <a:latin typeface="Century Gothic" charset="0"/>
          <a:ea typeface="ＭＳ Ｐゴシック" charset="0"/>
          <a:cs typeface="ＭＳ Ｐゴシック" charset="0"/>
        </a:defRPr>
      </a:lvl7pPr>
      <a:lvl8pPr marL="1371600" algn="ctr" defTabSz="457200" rtl="0" eaLnBrk="1" fontAlgn="base" hangingPunct="1">
        <a:spcBef>
          <a:spcPct val="0"/>
        </a:spcBef>
        <a:spcAft>
          <a:spcPct val="0"/>
        </a:spcAft>
        <a:defRPr sz="2400" b="1">
          <a:solidFill>
            <a:srgbClr val="FFFFFF"/>
          </a:solidFill>
          <a:latin typeface="Century Gothic" charset="0"/>
          <a:ea typeface="ＭＳ Ｐゴシック" charset="0"/>
          <a:cs typeface="ＭＳ Ｐゴシック" charset="0"/>
        </a:defRPr>
      </a:lvl8pPr>
      <a:lvl9pPr marL="1828800" algn="ctr" defTabSz="457200" rtl="0" eaLnBrk="1" fontAlgn="base" hangingPunct="1">
        <a:spcBef>
          <a:spcPct val="0"/>
        </a:spcBef>
        <a:spcAft>
          <a:spcPct val="0"/>
        </a:spcAft>
        <a:defRPr sz="2400" b="1">
          <a:solidFill>
            <a:srgbClr val="FFFFFF"/>
          </a:solidFill>
          <a:latin typeface="Century Gothic"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Clr>
          <a:schemeClr val="tx2"/>
        </a:buClr>
        <a:buFont typeface="Arial" charset="0"/>
        <a:buChar char="•"/>
        <a:defRPr sz="2000" b="1"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Clr>
          <a:schemeClr val="tx2"/>
        </a:buClr>
        <a:buFont typeface="Arial" charset="0"/>
        <a:buChar char="–"/>
        <a:defRPr kern="1200">
          <a:solidFill>
            <a:schemeClr val="tx1"/>
          </a:solidFill>
          <a:latin typeface="+mn-lt"/>
          <a:ea typeface="ＭＳ Ｐゴシック" charset="0"/>
          <a:cs typeface="+mn-cs"/>
        </a:defRPr>
      </a:lvl2pPr>
      <a:lvl3pPr marL="1257300" indent="-342900" algn="l" defTabSz="457200" rtl="0" eaLnBrk="1" fontAlgn="base" hangingPunct="1">
        <a:spcBef>
          <a:spcPct val="20000"/>
        </a:spcBef>
        <a:spcAft>
          <a:spcPct val="0"/>
        </a:spcAft>
        <a:buClr>
          <a:schemeClr val="tx2"/>
        </a:buClr>
        <a:buFont typeface="Arial" charset="0"/>
        <a:buChar char="•"/>
        <a:defRPr sz="16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9300"/>
            <a:ext cx="8229600" cy="4754563"/>
          </a:xfrm>
        </p:spPr>
        <p:txBody>
          <a:bodyPr/>
          <a:lstStyle/>
          <a:p>
            <a:r>
              <a:rPr lang="en-US" sz="1600" dirty="0"/>
              <a:t>After the colloquium, there will be a joint NSTX-U/DIII-D meeting to discuss </a:t>
            </a:r>
          </a:p>
          <a:p>
            <a:r>
              <a:rPr lang="en-US" sz="1600" dirty="0"/>
              <a:t>possible means of improving collaboration/coordination/discussion between </a:t>
            </a:r>
          </a:p>
          <a:p>
            <a:r>
              <a:rPr lang="en-US" sz="1600" dirty="0"/>
              <a:t>the teams on high-priority issues that would benefit from improved linkages. </a:t>
            </a:r>
          </a:p>
          <a:p>
            <a:endParaRPr lang="en-US" sz="1600" dirty="0"/>
          </a:p>
          <a:p>
            <a:r>
              <a:rPr lang="en-US" sz="1600" dirty="0"/>
              <a:t>This meeting will begin at 1:30PM Eastern and will be held in B318 at PPPL </a:t>
            </a:r>
          </a:p>
          <a:p>
            <a:r>
              <a:rPr lang="en-US" sz="1600" dirty="0"/>
              <a:t>until 4:30PM (or later if necessary).</a:t>
            </a:r>
          </a:p>
          <a:p>
            <a:endParaRPr lang="en-US" sz="1600" dirty="0"/>
          </a:p>
          <a:p>
            <a:r>
              <a:rPr lang="en-US" sz="1600" dirty="0"/>
              <a:t>The initial set of topics for discussion include:</a:t>
            </a:r>
          </a:p>
          <a:p>
            <a:endParaRPr lang="en-US" sz="1600" dirty="0"/>
          </a:p>
          <a:p>
            <a:r>
              <a:rPr lang="en-US" sz="1600" dirty="0"/>
              <a:t>- Disruptions - both mitigation and avoidance</a:t>
            </a:r>
          </a:p>
          <a:p>
            <a:r>
              <a:rPr lang="en-US" sz="1600" dirty="0"/>
              <a:t>- JRT2014 - plasma response to 3D fields</a:t>
            </a:r>
          </a:p>
          <a:p>
            <a:r>
              <a:rPr lang="en-US" sz="1600" dirty="0"/>
              <a:t>- JRT2015 - impact of broadened J, p profiles on confinement and stability</a:t>
            </a:r>
          </a:p>
          <a:p>
            <a:r>
              <a:rPr lang="en-US" sz="1600" dirty="0"/>
              <a:t>- Any other grass-roots ideas people come up with</a:t>
            </a:r>
          </a:p>
          <a:p>
            <a:endParaRPr lang="en-US" sz="1600" dirty="0"/>
          </a:p>
          <a:p>
            <a:r>
              <a:rPr lang="en-US" sz="1600" dirty="0"/>
              <a:t>There will be some short presentations from myself and several</a:t>
            </a:r>
          </a:p>
          <a:p>
            <a:r>
              <a:rPr lang="en-US" sz="1600" dirty="0"/>
              <a:t>NSTX TSG leaders/contributors and also DIII-D folks, and these</a:t>
            </a:r>
          </a:p>
          <a:p>
            <a:r>
              <a:rPr lang="en-US" sz="1600" dirty="0"/>
              <a:t>files will be downloadable from:</a:t>
            </a:r>
          </a:p>
          <a:p>
            <a:endParaRPr lang="en-US" sz="1600" dirty="0"/>
          </a:p>
        </p:txBody>
      </p:sp>
      <p:sp>
        <p:nvSpPr>
          <p:cNvPr id="3" name="Title 2"/>
          <p:cNvSpPr>
            <a:spLocks noGrp="1"/>
          </p:cNvSpPr>
          <p:nvPr>
            <p:ph type="title" idx="4294967295"/>
          </p:nvPr>
        </p:nvSpPr>
        <p:spPr/>
        <p:txBody>
          <a:bodyPr/>
          <a:lstStyle/>
          <a:p>
            <a:r>
              <a:rPr lang="en-US" dirty="0" smtClean="0"/>
              <a:t>Plan Flagged by Jon</a:t>
            </a:r>
            <a:endParaRPr lang="en-US" dirty="0"/>
          </a:p>
        </p:txBody>
      </p:sp>
    </p:spTree>
    <p:extLst>
      <p:ext uri="{BB962C8B-B14F-4D97-AF65-F5344CB8AC3E}">
        <p14:creationId xmlns:p14="http://schemas.microsoft.com/office/powerpoint/2010/main" val="2858644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Concentrate on n=1 – OK?</a:t>
            </a:r>
          </a:p>
          <a:p>
            <a:r>
              <a:rPr lang="en-US" dirty="0" smtClean="0"/>
              <a:t>Magnetics + internal measurements</a:t>
            </a:r>
          </a:p>
          <a:p>
            <a:r>
              <a:rPr lang="en-US" dirty="0" smtClean="0"/>
              <a:t>Explore linear response amp and </a:t>
            </a:r>
            <a:r>
              <a:rPr lang="en-US" dirty="0" err="1" smtClean="0"/>
              <a:t>structurel</a:t>
            </a:r>
            <a:r>
              <a:rPr lang="en-US" dirty="0" smtClean="0"/>
              <a:t> cf codes</a:t>
            </a:r>
          </a:p>
          <a:p>
            <a:r>
              <a:rPr lang="en-US" dirty="0" smtClean="0"/>
              <a:t>Non-linear – braking and penetration</a:t>
            </a:r>
          </a:p>
          <a:p>
            <a:endParaRPr lang="en-US" dirty="0" smtClean="0"/>
          </a:p>
          <a:p>
            <a:r>
              <a:rPr lang="en-US" dirty="0" smtClean="0">
                <a:solidFill>
                  <a:srgbClr val="FF0000"/>
                </a:solidFill>
              </a:rPr>
              <a:t>Is this right balance and mix?</a:t>
            </a:r>
          </a:p>
          <a:p>
            <a:r>
              <a:rPr lang="en-US" dirty="0" smtClean="0">
                <a:solidFill>
                  <a:srgbClr val="FF0000"/>
                </a:solidFill>
              </a:rPr>
              <a:t>Does it need to be made more practical (EF correctors… </a:t>
            </a:r>
            <a:r>
              <a:rPr lang="en-US" dirty="0" err="1" smtClean="0">
                <a:solidFill>
                  <a:srgbClr val="FF0000"/>
                </a:solidFill>
              </a:rPr>
              <a:t>etc</a:t>
            </a:r>
            <a:r>
              <a:rPr lang="en-US" dirty="0" smtClean="0">
                <a:solidFill>
                  <a:srgbClr val="FF0000"/>
                </a:solidFill>
              </a:rPr>
              <a:t>)?</a:t>
            </a:r>
          </a:p>
          <a:p>
            <a:r>
              <a:rPr lang="en-US" dirty="0" smtClean="0">
                <a:solidFill>
                  <a:srgbClr val="FF0000"/>
                </a:solidFill>
              </a:rPr>
              <a:t>What exchanges are needed to facilitate work and get meaningful joint comparison that adds value?</a:t>
            </a:r>
            <a:endParaRPr lang="en-US" dirty="0">
              <a:solidFill>
                <a:srgbClr val="FF0000"/>
              </a:solidFill>
            </a:endParaRPr>
          </a:p>
          <a:p>
            <a:endParaRPr lang="en-US" sz="1600" dirty="0" smtClean="0"/>
          </a:p>
          <a:p>
            <a:r>
              <a:rPr lang="en-US" sz="1600" dirty="0" smtClean="0"/>
              <a:t>Leave </a:t>
            </a:r>
            <a:r>
              <a:rPr lang="en-US" sz="1600" dirty="0" smtClean="0"/>
              <a:t>our: </a:t>
            </a:r>
            <a:r>
              <a:rPr lang="en-US" sz="1600" dirty="0"/>
              <a:t>RMP ELM suppression, density </a:t>
            </a:r>
            <a:r>
              <a:rPr lang="en-US" sz="1600" dirty="0" err="1"/>
              <a:t>pumpout</a:t>
            </a:r>
            <a:r>
              <a:rPr lang="en-US" sz="1600" dirty="0"/>
              <a:t> caused by 3D fields, and intrinsic rotation </a:t>
            </a:r>
            <a:endParaRPr lang="en-US" sz="1600" dirty="0" smtClean="0"/>
          </a:p>
          <a:p>
            <a:r>
              <a:rPr lang="en-US" sz="1600" dirty="0" smtClean="0"/>
              <a:t>Focus is the MHD response to 3D </a:t>
            </a:r>
            <a:r>
              <a:rPr lang="en-US" sz="1600" dirty="0" smtClean="0"/>
              <a:t>fields for </a:t>
            </a:r>
            <a:r>
              <a:rPr lang="en-US" sz="1600" smtClean="0"/>
              <a:t>all functions</a:t>
            </a:r>
            <a:endParaRPr lang="en-US" sz="1600" dirty="0" smtClean="0"/>
          </a:p>
          <a:p>
            <a:endParaRPr lang="en-US" sz="1200" dirty="0" smtClean="0"/>
          </a:p>
          <a:p>
            <a:endParaRPr lang="en-US" sz="1600" dirty="0"/>
          </a:p>
        </p:txBody>
      </p:sp>
      <p:sp>
        <p:nvSpPr>
          <p:cNvPr id="3" name="Title 2"/>
          <p:cNvSpPr>
            <a:spLocks noGrp="1"/>
          </p:cNvSpPr>
          <p:nvPr>
            <p:ph type="title" idx="4294967295"/>
          </p:nvPr>
        </p:nvSpPr>
        <p:spPr/>
        <p:txBody>
          <a:bodyPr/>
          <a:lstStyle/>
          <a:p>
            <a:r>
              <a:rPr lang="en-US" dirty="0" smtClean="0"/>
              <a:t>JRT </a:t>
            </a:r>
            <a:r>
              <a:rPr lang="en-US" dirty="0" smtClean="0">
                <a:solidFill>
                  <a:srgbClr val="FF0000"/>
                </a:solidFill>
              </a:rPr>
              <a:t>– what joint work is needed?</a:t>
            </a:r>
            <a:endParaRPr lang="en-US" dirty="0">
              <a:solidFill>
                <a:srgbClr val="FF0000"/>
              </a:solidFill>
            </a:endParaRPr>
          </a:p>
        </p:txBody>
      </p:sp>
    </p:spTree>
    <p:extLst>
      <p:ext uri="{BB962C8B-B14F-4D97-AF65-F5344CB8AC3E}">
        <p14:creationId xmlns:p14="http://schemas.microsoft.com/office/powerpoint/2010/main" val="2548702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81898" y="2263470"/>
            <a:ext cx="7504901" cy="3811893"/>
          </a:xfrm>
        </p:spPr>
        <p:txBody>
          <a:bodyPr/>
          <a:lstStyle/>
          <a:p>
            <a:pPr marL="0" indent="0">
              <a:buNone/>
            </a:pPr>
            <a:r>
              <a:rPr lang="en-US" sz="3200" dirty="0" smtClean="0"/>
              <a:t>Off Axis Beams &amp; Steady State Plasmas</a:t>
            </a:r>
            <a:endParaRPr lang="en-US" sz="3200" dirty="0"/>
          </a:p>
        </p:txBody>
      </p:sp>
      <p:sp>
        <p:nvSpPr>
          <p:cNvPr id="3" name="Title 2"/>
          <p:cNvSpPr>
            <a:spLocks noGrp="1"/>
          </p:cNvSpPr>
          <p:nvPr>
            <p:ph type="title" idx="4294967295"/>
          </p:nvPr>
        </p:nvSpPr>
        <p:spPr>
          <a:xfrm>
            <a:off x="457199" y="217256"/>
            <a:ext cx="8229601" cy="492991"/>
          </a:xfrm>
        </p:spPr>
        <p:txBody>
          <a:bodyPr/>
          <a:lstStyle/>
          <a:p>
            <a:endParaRPr lang="en-US"/>
          </a:p>
        </p:txBody>
      </p:sp>
    </p:spTree>
    <p:extLst>
      <p:ext uri="{BB962C8B-B14F-4D97-AF65-F5344CB8AC3E}">
        <p14:creationId xmlns:p14="http://schemas.microsoft.com/office/powerpoint/2010/main" val="3191488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Explore high beta and fast ion transport – look at issues we have (</a:t>
            </a:r>
            <a:r>
              <a:rPr lang="en-US" dirty="0" err="1" smtClean="0"/>
              <a:t>exps</a:t>
            </a:r>
            <a:r>
              <a:rPr lang="en-US" dirty="0" smtClean="0"/>
              <a:t> expected in 14), compare with NSTX in 15</a:t>
            </a:r>
          </a:p>
          <a:p>
            <a:endParaRPr lang="en-US" dirty="0"/>
          </a:p>
          <a:p>
            <a:r>
              <a:rPr lang="en-US" dirty="0" smtClean="0"/>
              <a:t>Continue </a:t>
            </a:r>
            <a:r>
              <a:rPr lang="en-US" dirty="0" err="1" smtClean="0"/>
              <a:t>Podesta</a:t>
            </a:r>
            <a:r>
              <a:rPr lang="en-US" dirty="0" smtClean="0"/>
              <a:t> 1T EP transport studies for NSTX-U (from NC in 13) – find regime that works well &amp; explore how to mitigate losses.</a:t>
            </a:r>
          </a:p>
          <a:p>
            <a:endParaRPr lang="en-US" dirty="0"/>
          </a:p>
          <a:p>
            <a:r>
              <a:rPr lang="en-US" dirty="0" smtClean="0"/>
              <a:t>Benefits of ITBs in plasmas with higher density – confine FIs?</a:t>
            </a:r>
          </a:p>
          <a:p>
            <a:endParaRPr lang="en-US" dirty="0"/>
          </a:p>
          <a:p>
            <a:r>
              <a:rPr lang="en-US" dirty="0" smtClean="0"/>
              <a:t>Model time evolution, developed improved sequence and </a:t>
            </a:r>
            <a:r>
              <a:rPr lang="en-US" dirty="0" err="1" smtClean="0"/>
              <a:t>tes</a:t>
            </a:r>
            <a:r>
              <a:rPr lang="en-US" dirty="0" smtClean="0"/>
              <a:t> experimentally</a:t>
            </a:r>
          </a:p>
          <a:p>
            <a:pPr lvl="1"/>
            <a:r>
              <a:rPr lang="en-US" dirty="0" smtClean="0"/>
              <a:t>Learning how to evolve AT plasmas to make them work may be of value? Then explore transport &amp; stability sensitivity to cf NSTXU</a:t>
            </a:r>
          </a:p>
          <a:p>
            <a:pPr lvl="1"/>
            <a:r>
              <a:rPr lang="en-US" dirty="0" smtClean="0"/>
              <a:t>See next slide – mainstream to JRT 2015…</a:t>
            </a:r>
          </a:p>
          <a:p>
            <a:endParaRPr lang="en-US" dirty="0" smtClean="0"/>
          </a:p>
          <a:p>
            <a:endParaRPr lang="en-US" dirty="0" smtClean="0"/>
          </a:p>
          <a:p>
            <a:endParaRPr lang="en-US" dirty="0"/>
          </a:p>
        </p:txBody>
      </p:sp>
      <p:sp>
        <p:nvSpPr>
          <p:cNvPr id="3" name="Title 2"/>
          <p:cNvSpPr>
            <a:spLocks noGrp="1"/>
          </p:cNvSpPr>
          <p:nvPr>
            <p:ph type="title" idx="4294967295"/>
          </p:nvPr>
        </p:nvSpPr>
        <p:spPr>
          <a:xfrm>
            <a:off x="457199" y="217256"/>
            <a:ext cx="8686801" cy="492991"/>
          </a:xfrm>
        </p:spPr>
        <p:txBody>
          <a:bodyPr/>
          <a:lstStyle/>
          <a:p>
            <a:r>
              <a:rPr lang="en-US" dirty="0" smtClean="0"/>
              <a:t>Steady State Ideas from Chris Holcomb</a:t>
            </a:r>
            <a:br>
              <a:rPr lang="en-US" dirty="0" smtClean="0"/>
            </a:br>
            <a:r>
              <a:rPr lang="en-US" i="1" dirty="0" smtClean="0">
                <a:solidFill>
                  <a:srgbClr val="FF0000"/>
                </a:solidFill>
              </a:rPr>
              <a:t>draw out some specifics to get things going for 2015 JRT</a:t>
            </a:r>
            <a:endParaRPr lang="en-US" dirty="0"/>
          </a:p>
        </p:txBody>
      </p:sp>
    </p:spTree>
    <p:extLst>
      <p:ext uri="{BB962C8B-B14F-4D97-AF65-F5344CB8AC3E}">
        <p14:creationId xmlns:p14="http://schemas.microsoft.com/office/powerpoint/2010/main" val="4128137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0" descr="D3D_logo_Revised.t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8175" y="6134100"/>
            <a:ext cx="121285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6604000" y="1543050"/>
            <a:ext cx="1827213" cy="263525"/>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099" name="TextBox 1"/>
          <p:cNvSpPr txBox="1">
            <a:spLocks noChangeArrowheads="1"/>
          </p:cNvSpPr>
          <p:nvPr/>
        </p:nvSpPr>
        <p:spPr bwMode="auto">
          <a:xfrm>
            <a:off x="368300" y="1084263"/>
            <a:ext cx="84169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eaLnBrk="1" hangingPunct="1">
              <a:buFont typeface="Arial" charset="0"/>
              <a:buChar char="•"/>
            </a:pPr>
            <a:r>
              <a:rPr lang="en-US" sz="1800" b="1"/>
              <a:t>Off-axis current drive used to make broad j, high q</a:t>
            </a:r>
            <a:r>
              <a:rPr lang="en-US" sz="1800" b="1" baseline="-25000"/>
              <a:t>min</a:t>
            </a:r>
            <a:r>
              <a:rPr lang="en-US" sz="1800" b="1"/>
              <a:t> on both machines</a:t>
            </a:r>
          </a:p>
        </p:txBody>
      </p:sp>
      <p:sp>
        <p:nvSpPr>
          <p:cNvPr id="4100" name="Title 1"/>
          <p:cNvSpPr txBox="1">
            <a:spLocks/>
          </p:cNvSpPr>
          <p:nvPr/>
        </p:nvSpPr>
        <p:spPr bwMode="auto">
          <a:xfrm>
            <a:off x="192088" y="0"/>
            <a:ext cx="882808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nchor="ct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eaLnBrk="1" hangingPunct="1"/>
            <a:r>
              <a:rPr lang="en-US" b="1">
                <a:solidFill>
                  <a:srgbClr val="FFFFFF"/>
                </a:solidFill>
              </a:rPr>
              <a:t>DIII-D &amp; NSTX-U Collaboration Can Advance Physics of Steady State Scenarios With Off-Axis Current Drive</a:t>
            </a:r>
          </a:p>
        </p:txBody>
      </p:sp>
      <p:graphicFrame>
        <p:nvGraphicFramePr>
          <p:cNvPr id="2" name="Table 1"/>
          <p:cNvGraphicFramePr>
            <a:graphicFrameLocks noGrp="1"/>
          </p:cNvGraphicFramePr>
          <p:nvPr/>
        </p:nvGraphicFramePr>
        <p:xfrm>
          <a:off x="161925" y="1585913"/>
          <a:ext cx="8791575" cy="4103686"/>
        </p:xfrm>
        <a:graphic>
          <a:graphicData uri="http://schemas.openxmlformats.org/drawingml/2006/table">
            <a:tbl>
              <a:tblPr firstRow="1" bandRow="1">
                <a:tableStyleId>{5C22544A-7EE6-4342-B048-85BDC9FD1C3A}</a:tableStyleId>
              </a:tblPr>
              <a:tblGrid>
                <a:gridCol w="3026587"/>
                <a:gridCol w="2834463"/>
                <a:gridCol w="2930525"/>
              </a:tblGrid>
              <a:tr h="537511">
                <a:tc>
                  <a:txBody>
                    <a:bodyPr/>
                    <a:lstStyle/>
                    <a:p>
                      <a:pPr algn="ctr"/>
                      <a:r>
                        <a:rPr lang="en-US" sz="1800" dirty="0" smtClean="0"/>
                        <a:t>Physics</a:t>
                      </a:r>
                      <a:r>
                        <a:rPr lang="en-US" sz="1800" baseline="0" dirty="0" smtClean="0"/>
                        <a:t> Challenge</a:t>
                      </a:r>
                      <a:endParaRPr lang="en-US" sz="1800" dirty="0"/>
                    </a:p>
                  </a:txBody>
                  <a:tcPr marL="91451" marR="91451" marT="45710" marB="45710"/>
                </a:tc>
                <a:tc>
                  <a:txBody>
                    <a:bodyPr/>
                    <a:lstStyle/>
                    <a:p>
                      <a:pPr algn="ctr"/>
                      <a:r>
                        <a:rPr lang="en-US" sz="1800" dirty="0" smtClean="0"/>
                        <a:t>DIII-D capability</a:t>
                      </a:r>
                      <a:endParaRPr lang="en-US" sz="1800" dirty="0"/>
                    </a:p>
                  </a:txBody>
                  <a:tcPr marL="91451" marR="91451" marT="45710" marB="45710"/>
                </a:tc>
                <a:tc>
                  <a:txBody>
                    <a:bodyPr/>
                    <a:lstStyle/>
                    <a:p>
                      <a:pPr algn="ctr"/>
                      <a:r>
                        <a:rPr lang="en-US" sz="1800" dirty="0" smtClean="0"/>
                        <a:t>NSTX-U capability</a:t>
                      </a:r>
                      <a:endParaRPr lang="en-US" sz="1800" dirty="0"/>
                    </a:p>
                  </a:txBody>
                  <a:tcPr marL="91451" marR="91451" marT="45710" marB="45710"/>
                </a:tc>
              </a:tr>
              <a:tr h="1188725">
                <a:tc>
                  <a:txBody>
                    <a:bodyPr/>
                    <a:lstStyle/>
                    <a:p>
                      <a:r>
                        <a:rPr lang="en-US" sz="1800" dirty="0" smtClean="0"/>
                        <a:t>Must control</a:t>
                      </a:r>
                      <a:r>
                        <a:rPr lang="en-US" sz="1800" baseline="0" dirty="0" smtClean="0"/>
                        <a:t> AE’s &amp; energetic particle transport to reach high </a:t>
                      </a:r>
                      <a:r>
                        <a:rPr lang="en-US" sz="1800" baseline="0" dirty="0" smtClean="0">
                          <a:latin typeface="Symbol" charset="2"/>
                          <a:cs typeface="Symbol" charset="2"/>
                        </a:rPr>
                        <a:t>b</a:t>
                      </a:r>
                      <a:r>
                        <a:rPr lang="en-US" sz="1800" baseline="-25000" dirty="0" smtClean="0"/>
                        <a:t>N</a:t>
                      </a:r>
                      <a:r>
                        <a:rPr lang="en-US" sz="1800" baseline="0" dirty="0" smtClean="0"/>
                        <a:t> with high q</a:t>
                      </a:r>
                      <a:r>
                        <a:rPr lang="en-US" sz="1800" baseline="-25000" dirty="0" smtClean="0"/>
                        <a:t>min</a:t>
                      </a:r>
                      <a:endParaRPr lang="en-US" sz="1800" baseline="-25000" dirty="0"/>
                    </a:p>
                  </a:txBody>
                  <a:tcPr marL="91451" marR="91451" marT="45710" marB="45710"/>
                </a:tc>
                <a:tc>
                  <a:txBody>
                    <a:bodyPr/>
                    <a:lstStyle/>
                    <a:p>
                      <a:r>
                        <a:rPr lang="en-US" sz="1800" dirty="0" smtClean="0"/>
                        <a:t>Access to </a:t>
                      </a:r>
                      <a:r>
                        <a:rPr lang="en-US" sz="1800" b="1" dirty="0" smtClean="0"/>
                        <a:t>low</a:t>
                      </a:r>
                      <a:r>
                        <a:rPr lang="en-US" sz="1800" baseline="0" dirty="0" smtClean="0"/>
                        <a:t> </a:t>
                      </a:r>
                      <a:r>
                        <a:rPr lang="en-US" sz="1800" baseline="0" dirty="0" err="1" smtClean="0"/>
                        <a:t>v</a:t>
                      </a:r>
                      <a:r>
                        <a:rPr lang="en-US" sz="1800" baseline="-25000" dirty="0" err="1" smtClean="0"/>
                        <a:t>b</a:t>
                      </a:r>
                      <a:r>
                        <a:rPr lang="en-US" sz="1800" baseline="0" dirty="0" smtClean="0"/>
                        <a:t>/</a:t>
                      </a:r>
                      <a:r>
                        <a:rPr lang="en-US" sz="1800" baseline="0" dirty="0" err="1" smtClean="0"/>
                        <a:t>v</a:t>
                      </a:r>
                      <a:r>
                        <a:rPr lang="en-US" sz="1800" baseline="-25000" dirty="0" err="1" smtClean="0"/>
                        <a:t>Alfven</a:t>
                      </a:r>
                      <a:endParaRPr lang="en-US" sz="1800" baseline="-25000" dirty="0" smtClean="0"/>
                    </a:p>
                    <a:p>
                      <a:r>
                        <a:rPr lang="en-US" sz="1800" baseline="0" dirty="0" err="1" smtClean="0"/>
                        <a:t>W</a:t>
                      </a:r>
                      <a:r>
                        <a:rPr lang="en-US" sz="1800" baseline="-25000" dirty="0" err="1" smtClean="0"/>
                        <a:t>fast</a:t>
                      </a:r>
                      <a:r>
                        <a:rPr lang="en-US" sz="1800" baseline="0" dirty="0" smtClean="0"/>
                        <a:t>/</a:t>
                      </a:r>
                      <a:r>
                        <a:rPr lang="en-US" sz="1800" baseline="0" dirty="0" err="1" smtClean="0"/>
                        <a:t>W</a:t>
                      </a:r>
                      <a:r>
                        <a:rPr lang="en-US" sz="1800" baseline="-25000" dirty="0" err="1" smtClean="0"/>
                        <a:t>total</a:t>
                      </a:r>
                      <a:r>
                        <a:rPr lang="en-US" sz="1800" baseline="0" dirty="0" smtClean="0"/>
                        <a:t> up to 0.5</a:t>
                      </a:r>
                    </a:p>
                    <a:p>
                      <a:r>
                        <a:rPr lang="en-US" sz="1800" baseline="0" dirty="0" smtClean="0"/>
                        <a:t>Extensive diagnostic set</a:t>
                      </a:r>
                      <a:endParaRPr lang="en-US" sz="1800" baseline="0" dirty="0"/>
                    </a:p>
                  </a:txBody>
                  <a:tcPr marL="91451" marR="91451" marT="45710" marB="45710"/>
                </a:tc>
                <a:tc>
                  <a:txBody>
                    <a:bodyPr/>
                    <a:lstStyle/>
                    <a:p>
                      <a:r>
                        <a:rPr lang="en-US" sz="1800" dirty="0" smtClean="0"/>
                        <a:t>Access to </a:t>
                      </a:r>
                      <a:r>
                        <a:rPr lang="en-US" sz="1800" b="1" dirty="0" smtClean="0"/>
                        <a:t>high</a:t>
                      </a:r>
                      <a:r>
                        <a:rPr lang="en-US" sz="1800" dirty="0" smtClean="0"/>
                        <a:t> </a:t>
                      </a:r>
                      <a:r>
                        <a:rPr lang="en-US" sz="1800" dirty="0" err="1" smtClean="0"/>
                        <a:t>v</a:t>
                      </a:r>
                      <a:r>
                        <a:rPr lang="en-US" sz="1800" baseline="-25000" dirty="0" err="1" smtClean="0"/>
                        <a:t>b</a:t>
                      </a:r>
                      <a:r>
                        <a:rPr lang="en-US" sz="1800" dirty="0" smtClean="0"/>
                        <a:t>/</a:t>
                      </a:r>
                      <a:r>
                        <a:rPr lang="en-US" sz="1800" dirty="0" err="1" smtClean="0"/>
                        <a:t>v</a:t>
                      </a:r>
                      <a:r>
                        <a:rPr lang="en-US" sz="1800" baseline="-25000" dirty="0" err="1" smtClean="0"/>
                        <a:t>Alfven</a:t>
                      </a:r>
                      <a:endParaRPr lang="en-US" sz="1800" baseline="-250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800" baseline="0" dirty="0" err="1" smtClean="0"/>
                        <a:t>W</a:t>
                      </a:r>
                      <a:r>
                        <a:rPr lang="en-US" sz="1800" baseline="-25000" dirty="0" err="1" smtClean="0"/>
                        <a:t>fast</a:t>
                      </a:r>
                      <a:r>
                        <a:rPr lang="en-US" sz="1800" baseline="0" dirty="0" smtClean="0"/>
                        <a:t>/</a:t>
                      </a:r>
                      <a:r>
                        <a:rPr lang="en-US" sz="1800" baseline="0" dirty="0" err="1" smtClean="0"/>
                        <a:t>W</a:t>
                      </a:r>
                      <a:r>
                        <a:rPr lang="en-US" sz="1800" baseline="-25000" dirty="0" err="1" smtClean="0"/>
                        <a:t>total</a:t>
                      </a:r>
                      <a:r>
                        <a:rPr lang="en-US" sz="1800" baseline="0" dirty="0" smtClean="0"/>
                        <a:t> up to 0.5</a:t>
                      </a:r>
                    </a:p>
                    <a:p>
                      <a:r>
                        <a:rPr lang="en-US" sz="1800" baseline="0" dirty="0" smtClean="0"/>
                        <a:t>Extensive diagnostic set</a:t>
                      </a:r>
                      <a:endParaRPr lang="en-US" sz="1800" baseline="0" dirty="0"/>
                    </a:p>
                  </a:txBody>
                  <a:tcPr marL="91451" marR="91451" marT="45710" marB="45710"/>
                </a:tc>
              </a:tr>
              <a:tr h="1188725">
                <a:tc>
                  <a:txBody>
                    <a:bodyPr/>
                    <a:lstStyle/>
                    <a:p>
                      <a:r>
                        <a:rPr lang="en-US" sz="1800" dirty="0" smtClean="0"/>
                        <a:t>Characterize</a:t>
                      </a:r>
                      <a:r>
                        <a:rPr lang="en-US" sz="1800" baseline="0" dirty="0" smtClean="0"/>
                        <a:t> thermal transport to understand impact on bootstrap and external current drive</a:t>
                      </a:r>
                      <a:endParaRPr lang="en-US" sz="1800" dirty="0"/>
                    </a:p>
                  </a:txBody>
                  <a:tcPr marL="91451" marR="91451" marT="45710" marB="45710"/>
                </a:tc>
                <a:tc>
                  <a:txBody>
                    <a:bodyPr/>
                    <a:lstStyle/>
                    <a:p>
                      <a:r>
                        <a:rPr lang="en-US" sz="1800" dirty="0" smtClean="0"/>
                        <a:t>Off-axis NBI heat</a:t>
                      </a:r>
                      <a:r>
                        <a:rPr lang="en-US" sz="1800" baseline="0" dirty="0" smtClean="0"/>
                        <a:t> electrons more; i</a:t>
                      </a:r>
                      <a:r>
                        <a:rPr lang="en-US" sz="1800" dirty="0" smtClean="0"/>
                        <a:t>ncreasing ECH; low torque capability </a:t>
                      </a:r>
                      <a:endParaRPr lang="en-US" sz="1800" dirty="0"/>
                    </a:p>
                  </a:txBody>
                  <a:tcPr marL="91451" marR="91451" marT="45710" marB="45710"/>
                </a:tc>
                <a:tc>
                  <a:txBody>
                    <a:bodyPr/>
                    <a:lstStyle/>
                    <a:p>
                      <a:r>
                        <a:rPr lang="en-US" sz="1800" dirty="0" smtClean="0"/>
                        <a:t>Dominant</a:t>
                      </a:r>
                      <a:r>
                        <a:rPr lang="en-US" sz="1800" baseline="0" dirty="0" smtClean="0"/>
                        <a:t> electron heating, including new high R</a:t>
                      </a:r>
                      <a:r>
                        <a:rPr lang="en-US" sz="1800" baseline="-25000" dirty="0" smtClean="0"/>
                        <a:t>TAN</a:t>
                      </a:r>
                      <a:r>
                        <a:rPr lang="en-US" sz="1800" baseline="0" dirty="0" smtClean="0"/>
                        <a:t> NBI</a:t>
                      </a:r>
                      <a:endParaRPr lang="en-US" sz="1800" dirty="0"/>
                    </a:p>
                  </a:txBody>
                  <a:tcPr marL="91451" marR="91451" marT="45710" marB="45710"/>
                </a:tc>
              </a:tr>
              <a:tr h="1188725">
                <a:tc>
                  <a:txBody>
                    <a:bodyPr/>
                    <a:lstStyle/>
                    <a:p>
                      <a:r>
                        <a:rPr lang="en-US" sz="1800" dirty="0" smtClean="0"/>
                        <a:t>Identify consequences of broad j- and p-profiles for practical</a:t>
                      </a:r>
                      <a:r>
                        <a:rPr lang="en-US" sz="1800" baseline="0" dirty="0" smtClean="0"/>
                        <a:t> </a:t>
                      </a:r>
                      <a:r>
                        <a:rPr lang="en-US" sz="1800" baseline="0" dirty="0" smtClean="0">
                          <a:latin typeface="Symbol" charset="2"/>
                          <a:cs typeface="Symbol" charset="2"/>
                        </a:rPr>
                        <a:t>b</a:t>
                      </a:r>
                      <a:r>
                        <a:rPr lang="en-US" sz="1800" baseline="-25000" dirty="0" smtClean="0"/>
                        <a:t>N</a:t>
                      </a:r>
                      <a:r>
                        <a:rPr lang="en-US" sz="1800" baseline="0" dirty="0" smtClean="0"/>
                        <a:t> stability limits (tearing, RWM, ideal,…)</a:t>
                      </a:r>
                      <a:endParaRPr lang="en-US" sz="1800" dirty="0"/>
                    </a:p>
                  </a:txBody>
                  <a:tcPr marL="91451" marR="91451" marT="45710" marB="45710"/>
                </a:tc>
                <a:tc>
                  <a:txBody>
                    <a:bodyPr/>
                    <a:lstStyle/>
                    <a:p>
                      <a:r>
                        <a:rPr lang="en-US" sz="1800" dirty="0" smtClean="0"/>
                        <a:t>High power off-axis current drive and transient B-field</a:t>
                      </a:r>
                      <a:r>
                        <a:rPr lang="en-US" sz="1800" baseline="0" dirty="0" smtClean="0"/>
                        <a:t> ramps</a:t>
                      </a:r>
                      <a:endParaRPr lang="en-US" sz="1800" dirty="0"/>
                    </a:p>
                  </a:txBody>
                  <a:tcPr marL="91451" marR="91451" marT="45710" marB="45710"/>
                </a:tc>
                <a:tc>
                  <a:txBody>
                    <a:bodyPr/>
                    <a:lstStyle/>
                    <a:p>
                      <a:r>
                        <a:rPr lang="en-US" sz="1800" dirty="0" smtClean="0"/>
                        <a:t>Higher</a:t>
                      </a:r>
                      <a:r>
                        <a:rPr lang="en-US" sz="1800" baseline="0" dirty="0" smtClean="0"/>
                        <a:t> </a:t>
                      </a:r>
                      <a:r>
                        <a:rPr lang="en-US" sz="1800" kern="1200" dirty="0" smtClean="0">
                          <a:solidFill>
                            <a:schemeClr val="dk1"/>
                          </a:solidFill>
                          <a:effectLst/>
                          <a:latin typeface="+mn-lt"/>
                          <a:ea typeface="+mn-ea"/>
                          <a:cs typeface="+mn-cs"/>
                          <a:sym typeface="Symbol"/>
                        </a:rPr>
                        <a:t></a:t>
                      </a:r>
                      <a:r>
                        <a:rPr lang="en-US" sz="1800" kern="1200" baseline="30000" dirty="0" smtClean="0">
                          <a:solidFill>
                            <a:schemeClr val="dk1"/>
                          </a:solidFill>
                          <a:effectLst/>
                          <a:latin typeface="+mn-lt"/>
                          <a:ea typeface="+mn-ea"/>
                          <a:cs typeface="+mn-cs"/>
                        </a:rPr>
                        <a:t>0.5</a:t>
                      </a:r>
                      <a:r>
                        <a:rPr lang="en-US" sz="1800" dirty="0" smtClean="0">
                          <a:effectLst/>
                        </a:rPr>
                        <a:t> for bootstrap current; Off-axis beams; </a:t>
                      </a:r>
                      <a:endParaRPr lang="en-US" sz="1800" dirty="0"/>
                    </a:p>
                  </a:txBody>
                  <a:tcPr marL="91451" marR="91451" marT="45710" marB="45710"/>
                </a:tc>
              </a:tr>
            </a:tbl>
          </a:graphicData>
        </a:graphic>
      </p:graphicFrame>
    </p:spTree>
    <p:extLst>
      <p:ext uri="{BB962C8B-B14F-4D97-AF65-F5344CB8AC3E}">
        <p14:creationId xmlns:p14="http://schemas.microsoft.com/office/powerpoint/2010/main" val="1389772547"/>
      </p:ext>
    </p:extLst>
  </p:cSld>
  <p:clrMapOvr>
    <a:masterClrMapping/>
  </p:clrMapOvr>
  <p:transition xmlns:p14="http://schemas.microsoft.com/office/powerpoint/2010/main" spd="slow" advTm="11573"/>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39992"/>
            <a:ext cx="9144000" cy="4754563"/>
          </a:xfrm>
        </p:spPr>
        <p:txBody>
          <a:bodyPr/>
          <a:lstStyle/>
          <a:p>
            <a:pPr marL="0" indent="0">
              <a:buNone/>
            </a:pPr>
            <a:r>
              <a:rPr lang="en-US" sz="1050" dirty="0" smtClean="0"/>
              <a:t>A </a:t>
            </a:r>
            <a:r>
              <a:rPr lang="en-US" sz="1050" dirty="0"/>
              <a:t>few specific things I can imagine someone from NSTX doing here in 2014, assuming of course that a relevant experiment is run:</a:t>
            </a:r>
          </a:p>
          <a:p>
            <a:pPr marL="0" indent="0">
              <a:buNone/>
            </a:pPr>
            <a:endParaRPr lang="en-US" sz="1050" dirty="0"/>
          </a:p>
          <a:p>
            <a:pPr marL="0" indent="0">
              <a:buNone/>
            </a:pPr>
            <a:r>
              <a:rPr lang="en-US" sz="1050" dirty="0"/>
              <a:t>1. We spent considerable time taking moderate </a:t>
            </a:r>
            <a:r>
              <a:rPr lang="en-US" sz="1050" dirty="0" err="1"/>
              <a:t>betaN</a:t>
            </a:r>
            <a:r>
              <a:rPr lang="en-US" sz="1050" dirty="0"/>
              <a:t> (&lt;2.3) MHD quiescent shots to confirm that the driven off-axis current matched the classical model in </a:t>
            </a:r>
            <a:r>
              <a:rPr lang="en-US" sz="1050" dirty="0" err="1"/>
              <a:t>Nubeam</a:t>
            </a:r>
            <a:r>
              <a:rPr lang="en-US" sz="1050" dirty="0"/>
              <a:t>. This included various techniques, like modulating different beams, doing </a:t>
            </a:r>
            <a:r>
              <a:rPr lang="en-US" sz="1050" dirty="0" err="1"/>
              <a:t>onetwo</a:t>
            </a:r>
            <a:r>
              <a:rPr lang="en-US" sz="1050" dirty="0"/>
              <a:t> analysis, and directly analyzing MSE data. Craig Petty and JM Park lead this. Last year we planned to do something similar as a step in a run plan but at higher </a:t>
            </a:r>
            <a:r>
              <a:rPr lang="en-US" sz="1050" dirty="0" err="1"/>
              <a:t>betaN</a:t>
            </a:r>
            <a:r>
              <a:rPr lang="en-US" sz="1050" dirty="0"/>
              <a:t>, in the regime with enhanced fast ion transport. But we never got to it. It's possible that this could be picked up again this year. I can imagine that NSTX-U will want to use similar techniques - and they don't all work equally as well, so they can learn from our mistakes. Someone could come here and participate in such an experiment or at least learn from Craig and JM how it was done. With 1 Tesla and MSE-LIF I expect they should be able to compare measurement to prediction in NSTX-U as well.</a:t>
            </a:r>
          </a:p>
          <a:p>
            <a:pPr marL="0" indent="0">
              <a:buNone/>
            </a:pPr>
            <a:endParaRPr lang="en-US" sz="1050" dirty="0"/>
          </a:p>
          <a:p>
            <a:pPr marL="0" indent="0">
              <a:buNone/>
            </a:pPr>
            <a:r>
              <a:rPr lang="en-US" sz="1050" dirty="0"/>
              <a:t>2. In the National Campaign, Mario </a:t>
            </a:r>
            <a:r>
              <a:rPr lang="en-US" sz="1050" dirty="0" err="1"/>
              <a:t>Podesta</a:t>
            </a:r>
            <a:r>
              <a:rPr lang="en-US" sz="1050" dirty="0"/>
              <a:t> tried to obtain data on fast ion transport in elevated qmin plasmas at 1 Tesla. I think he and </a:t>
            </a:r>
            <a:r>
              <a:rPr lang="en-US" sz="1050" dirty="0" err="1"/>
              <a:t>Heidbrink</a:t>
            </a:r>
            <a:r>
              <a:rPr lang="en-US" sz="1050" dirty="0"/>
              <a:t> are still analyzing this data, but my guess is they could use more. I remember a lot of problems in the experiment, and I don't think qmin was all that high. If we continue efforts this year to find acceptable parameter adjustments that mitigate fast ion transport, perhaps more low-B work can be included.</a:t>
            </a:r>
          </a:p>
          <a:p>
            <a:pPr marL="0" indent="0">
              <a:buNone/>
            </a:pPr>
            <a:endParaRPr lang="en-US" sz="1050" dirty="0"/>
          </a:p>
          <a:p>
            <a:pPr marL="0" indent="0">
              <a:buNone/>
            </a:pPr>
            <a:r>
              <a:rPr lang="en-US" sz="1050" dirty="0"/>
              <a:t>3. Plasmas with higher density and ITB's may also be relevant to NSTX-U and there are indications in the EAST/DIII-D joint experiment that this can help limit the fast ion diffusion to less than 1 m2/s. (Van Zeeland's time dependent </a:t>
            </a:r>
            <a:r>
              <a:rPr lang="en-US" sz="1050" dirty="0" err="1"/>
              <a:t>Transp</a:t>
            </a:r>
            <a:r>
              <a:rPr lang="en-US" sz="1050" dirty="0"/>
              <a:t> analysis of 154406). Therefore NSTX people might be interested in these experiments as well. In Gerhardt's 2012 NF paper it seems they are planning for similar high q95, high bootstrap fraction plasmas in NSTX-U.</a:t>
            </a:r>
          </a:p>
          <a:p>
            <a:pPr marL="0" indent="0">
              <a:buNone/>
            </a:pPr>
            <a:endParaRPr lang="en-US" sz="1050" dirty="0"/>
          </a:p>
          <a:p>
            <a:pPr marL="0" indent="0">
              <a:buNone/>
            </a:pPr>
            <a:r>
              <a:rPr lang="en-US" sz="1050" dirty="0"/>
              <a:t>4. Along the lines of what your wrote below on how to make AT discharges, how they evolve, etc., in January we discussed with </a:t>
            </a:r>
            <a:r>
              <a:rPr lang="en-US" sz="1050" dirty="0" err="1"/>
              <a:t>Kessel</a:t>
            </a:r>
            <a:r>
              <a:rPr lang="en-US" sz="1050" dirty="0"/>
              <a:t> and </a:t>
            </a:r>
            <a:r>
              <a:rPr lang="en-US" sz="1050" dirty="0" err="1"/>
              <a:t>Poli</a:t>
            </a:r>
            <a:r>
              <a:rPr lang="en-US" sz="1050" dirty="0"/>
              <a:t> the idea of them using their ISP tools to model the entire time evolution of a DIII-D shot with actual H&amp;CD sources. The point was to use this to find the optimal evolution to get as close as possible to a stationary plasma at the start of the high beta phase. Chuck and Francesca were directed to inductive scenarios instead. We also suggested this task for the MIT people, but I think it was assigned a tiny fraction of S. </a:t>
            </a:r>
            <a:r>
              <a:rPr lang="en-US" sz="1050" dirty="0" err="1"/>
              <a:t>Shiraiwa</a:t>
            </a:r>
            <a:r>
              <a:rPr lang="en-US" sz="1050" dirty="0"/>
              <a:t>, and I've heard nothing more. JM Park and Brian Grierson have both mentioned to me the possibility of doing this sort of thing, JM somehow with </a:t>
            </a:r>
            <a:r>
              <a:rPr lang="en-US" sz="1050" dirty="0" err="1"/>
              <a:t>Fastrans</a:t>
            </a:r>
            <a:r>
              <a:rPr lang="en-US" sz="1050" dirty="0"/>
              <a:t> and Brian with PTRANSP. In any event, we could re-invite the NSTX modelers to take on this task for DIII-D, and participate in any experiment that seeks to test their predictions.</a:t>
            </a:r>
          </a:p>
          <a:p>
            <a:pPr marL="0" indent="0">
              <a:buNone/>
            </a:pPr>
            <a:endParaRPr lang="en-US" sz="1050" dirty="0"/>
          </a:p>
          <a:p>
            <a:pPr marL="0" indent="0">
              <a:buNone/>
            </a:pPr>
            <a:r>
              <a:rPr lang="en-US" sz="1050" dirty="0"/>
              <a:t>Below, I'm not sure which transport models you are referring to. Is this just TGLF?</a:t>
            </a:r>
          </a:p>
          <a:p>
            <a:pPr marL="0" indent="0">
              <a:buNone/>
            </a:pPr>
            <a:r>
              <a:rPr lang="en-US" sz="1050" dirty="0" smtClean="0"/>
              <a:t>---</a:t>
            </a:r>
          </a:p>
          <a:p>
            <a:pPr marL="0" indent="0">
              <a:buNone/>
            </a:pPr>
            <a:r>
              <a:rPr lang="en-US" sz="1050" dirty="0" smtClean="0"/>
              <a:t>On </a:t>
            </a:r>
            <a:r>
              <a:rPr lang="en-US" sz="1050" dirty="0"/>
              <a:t>12/5/13 1:33 PM, Richard Buttery wrote:</a:t>
            </a:r>
          </a:p>
          <a:p>
            <a:pPr marL="0" indent="0">
              <a:buNone/>
            </a:pPr>
            <a:r>
              <a:rPr lang="en-US" sz="1050" dirty="0"/>
              <a:t>Thanks.</a:t>
            </a:r>
          </a:p>
          <a:p>
            <a:pPr marL="0" indent="0">
              <a:buNone/>
            </a:pPr>
            <a:endParaRPr lang="en-US" sz="1050" dirty="0"/>
          </a:p>
          <a:p>
            <a:pPr marL="0" indent="0">
              <a:buNone/>
            </a:pPr>
            <a:r>
              <a:rPr lang="en-US" sz="1050" dirty="0"/>
              <a:t>I suppose a key point will be testing off axis current drive models. They might want to look at what we did, and use similar approaches to see if differences emerge in the ST.</a:t>
            </a:r>
          </a:p>
          <a:p>
            <a:pPr marL="0" indent="0">
              <a:buNone/>
            </a:pPr>
            <a:endParaRPr lang="en-US" sz="1050" dirty="0"/>
          </a:p>
          <a:p>
            <a:pPr marL="0" indent="0">
              <a:buNone/>
            </a:pPr>
            <a:r>
              <a:rPr lang="en-US" sz="1050" dirty="0"/>
              <a:t>I think with their new OANB, they will have a strong interest in understanding how to control regimes to reach given targets - the whole evolution of profiles </a:t>
            </a:r>
            <a:r>
              <a:rPr lang="en-US" sz="1050" dirty="0" err="1"/>
              <a:t>vs</a:t>
            </a:r>
            <a:r>
              <a:rPr lang="en-US" sz="1050" dirty="0"/>
              <a:t> heating history. How do you make a target discharge?</a:t>
            </a:r>
          </a:p>
          <a:p>
            <a:pPr marL="0" indent="0">
              <a:buNone/>
            </a:pPr>
            <a:endParaRPr lang="en-US" sz="1050" dirty="0"/>
          </a:p>
          <a:p>
            <a:pPr marL="0" indent="0">
              <a:buNone/>
            </a:pPr>
            <a:r>
              <a:rPr lang="en-US" sz="1050" dirty="0"/>
              <a:t>Then comparing how discharges behave as profiles change - broader current profiles, effects on transport and MHD limits. Our interest, I suppose, is testing the transport models on NSTX (but that’s 2015), and especially electron heating.</a:t>
            </a:r>
          </a:p>
          <a:p>
            <a:pPr marL="0" indent="0">
              <a:buNone/>
            </a:pPr>
            <a:endParaRPr lang="en-US" sz="1050" dirty="0"/>
          </a:p>
          <a:p>
            <a:pPr marL="0" indent="0">
              <a:buNone/>
            </a:pPr>
            <a:r>
              <a:rPr lang="en-US" sz="1050" dirty="0"/>
              <a:t>I think 2014, is an opportunity for them to come and engage in D3D - learn how to make AT profiles, the behaviors and considerations (modes, transport degradation with q, AEs, </a:t>
            </a:r>
            <a:r>
              <a:rPr lang="en-US" sz="1050" dirty="0" err="1"/>
              <a:t>etc</a:t>
            </a:r>
            <a:r>
              <a:rPr lang="en-US" sz="1050" dirty="0"/>
              <a:t>). They may provide useful work to us, and lessons they can apply in NSTX in 2015, where we may get something from their program.</a:t>
            </a:r>
          </a:p>
          <a:p>
            <a:pPr marL="0" indent="0">
              <a:buNone/>
            </a:pPr>
            <a:endParaRPr lang="en-US" sz="1050" dirty="0"/>
          </a:p>
          <a:p>
            <a:pPr marL="0" indent="0">
              <a:buNone/>
            </a:pPr>
            <a:r>
              <a:rPr lang="en-US" sz="1050" dirty="0"/>
              <a:t>I would try to draw out ideas for 3-5 specific exchanges - person to come here to study xxx</a:t>
            </a:r>
          </a:p>
          <a:p>
            <a:pPr marL="0" indent="0">
              <a:buNone/>
            </a:pPr>
            <a:endParaRPr lang="en-US" sz="1050" dirty="0"/>
          </a:p>
          <a:p>
            <a:pPr marL="0" indent="0">
              <a:buNone/>
            </a:pPr>
            <a:r>
              <a:rPr lang="en-US" sz="1050" dirty="0"/>
              <a:t>Richard.</a:t>
            </a:r>
          </a:p>
          <a:p>
            <a:pPr marL="0" indent="0">
              <a:buNone/>
            </a:pPr>
            <a:endParaRPr lang="en-US" sz="1050" dirty="0"/>
          </a:p>
        </p:txBody>
      </p:sp>
      <p:sp>
        <p:nvSpPr>
          <p:cNvPr id="3" name="Title 2"/>
          <p:cNvSpPr>
            <a:spLocks noGrp="1"/>
          </p:cNvSpPr>
          <p:nvPr>
            <p:ph type="title" idx="4294967295"/>
          </p:nvPr>
        </p:nvSpPr>
        <p:spPr/>
        <p:txBody>
          <a:bodyPr/>
          <a:lstStyle/>
          <a:p>
            <a:r>
              <a:rPr lang="en-US" dirty="0" smtClean="0"/>
              <a:t>SS – form Chris</a:t>
            </a:r>
            <a:endParaRPr lang="en-US" dirty="0"/>
          </a:p>
        </p:txBody>
      </p:sp>
    </p:spTree>
    <p:extLst>
      <p:ext uri="{BB962C8B-B14F-4D97-AF65-F5344CB8AC3E}">
        <p14:creationId xmlns:p14="http://schemas.microsoft.com/office/powerpoint/2010/main" val="2603732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81898" y="2263470"/>
            <a:ext cx="7504901" cy="3811893"/>
          </a:xfrm>
        </p:spPr>
        <p:txBody>
          <a:bodyPr/>
          <a:lstStyle/>
          <a:p>
            <a:pPr marL="0" indent="0">
              <a:buNone/>
            </a:pPr>
            <a:r>
              <a:rPr lang="en-US" sz="3200" dirty="0" smtClean="0"/>
              <a:t>Energetic Particles</a:t>
            </a:r>
            <a:endParaRPr lang="en-US" sz="3200" dirty="0"/>
          </a:p>
        </p:txBody>
      </p:sp>
      <p:sp>
        <p:nvSpPr>
          <p:cNvPr id="3" name="Title 2"/>
          <p:cNvSpPr>
            <a:spLocks noGrp="1"/>
          </p:cNvSpPr>
          <p:nvPr>
            <p:ph type="title" idx="4294967295"/>
          </p:nvPr>
        </p:nvSpPr>
        <p:spPr>
          <a:xfrm>
            <a:off x="457199" y="217256"/>
            <a:ext cx="8229601" cy="492991"/>
          </a:xfrm>
        </p:spPr>
        <p:txBody>
          <a:bodyPr/>
          <a:lstStyle/>
          <a:p>
            <a:endParaRPr lang="en-US"/>
          </a:p>
        </p:txBody>
      </p:sp>
    </p:spTree>
    <p:extLst>
      <p:ext uri="{BB962C8B-B14F-4D97-AF65-F5344CB8AC3E}">
        <p14:creationId xmlns:p14="http://schemas.microsoft.com/office/powerpoint/2010/main" val="1146434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a:xfrm>
            <a:off x="115888" y="76200"/>
            <a:ext cx="8951912" cy="762000"/>
          </a:xfrm>
        </p:spPr>
        <p:txBody>
          <a:bodyPr/>
          <a:lstStyle/>
          <a:p>
            <a:r>
              <a:rPr lang="en-US" sz="2400">
                <a:latin typeface="Century Gothic" charset="0"/>
                <a:ea typeface="ＭＳ Ｐゴシック" charset="0"/>
                <a:cs typeface="ＭＳ Ｐゴシック" charset="0"/>
              </a:rPr>
              <a:t>Energetic Particle Experiment and Diagnostic Collaboration is Ongoing Between NSTX and DIII-D Teams</a:t>
            </a:r>
          </a:p>
        </p:txBody>
      </p:sp>
      <p:sp>
        <p:nvSpPr>
          <p:cNvPr id="15363" name="Content Placeholder 2"/>
          <p:cNvSpPr>
            <a:spLocks noGrp="1"/>
          </p:cNvSpPr>
          <p:nvPr>
            <p:ph idx="4294967295"/>
          </p:nvPr>
        </p:nvSpPr>
        <p:spPr>
          <a:xfrm>
            <a:off x="115888" y="1143000"/>
            <a:ext cx="8570912" cy="4495800"/>
          </a:xfrm>
        </p:spPr>
        <p:txBody>
          <a:bodyPr/>
          <a:lstStyle/>
          <a:p>
            <a:pPr>
              <a:buFontTx/>
              <a:buNone/>
            </a:pPr>
            <a:r>
              <a:rPr lang="en-US" sz="1800" u="sng">
                <a:latin typeface="Century Gothic" charset="0"/>
                <a:ea typeface="ＭＳ Ｐゴシック" charset="0"/>
                <a:cs typeface="ＭＳ Ｐゴシック" charset="0"/>
              </a:rPr>
              <a:t>Experiment</a:t>
            </a:r>
            <a:endParaRPr lang="en-US" sz="1800">
              <a:latin typeface="Century Gothic" charset="0"/>
              <a:ea typeface="ＭＳ Ｐゴシック" charset="0"/>
              <a:cs typeface="ＭＳ Ｐゴシック" charset="0"/>
            </a:endParaRPr>
          </a:p>
          <a:p>
            <a:r>
              <a:rPr lang="en-US" sz="1800">
                <a:latin typeface="Century Gothic" charset="0"/>
                <a:ea typeface="ＭＳ Ｐゴシック" charset="0"/>
                <a:cs typeface="ＭＳ Ｐゴシック" charset="0"/>
              </a:rPr>
              <a:t>Effect of 3D fields on TAEs (2013 DIII-D experiment led by Podestà)</a:t>
            </a:r>
          </a:p>
          <a:p>
            <a:r>
              <a:rPr lang="en-US" sz="1800">
                <a:latin typeface="Century Gothic" charset="0"/>
                <a:ea typeface="ＭＳ Ｐゴシック" charset="0"/>
                <a:cs typeface="ＭＳ Ｐゴシック" charset="0"/>
              </a:rPr>
              <a:t>Effect of AEs on NBCD (2013 DIII-D experiment led by Podestà)</a:t>
            </a:r>
          </a:p>
          <a:p>
            <a:r>
              <a:rPr lang="en-US" sz="1800">
                <a:latin typeface="Century Gothic" charset="0"/>
                <a:ea typeface="ＭＳ Ｐゴシック" charset="0"/>
                <a:cs typeface="ＭＳ Ｐゴシック" charset="0"/>
              </a:rPr>
              <a:t>Effect of CAEs/GAEs on electron transport (2014 DIII-D experiment proposed by Crocker)</a:t>
            </a:r>
          </a:p>
          <a:p>
            <a:r>
              <a:rPr lang="en-US" sz="1800">
                <a:latin typeface="Century Gothic" charset="0"/>
                <a:ea typeface="ＭＳ Ｐゴシック" charset="0"/>
                <a:cs typeface="ＭＳ Ｐゴシック" charset="0"/>
              </a:rPr>
              <a:t>Critical gradient model for fast-ion transport (participation in 2014 DIII-D experiment by Gorelenkov)</a:t>
            </a:r>
          </a:p>
          <a:p>
            <a:r>
              <a:rPr lang="en-US" sz="1800">
                <a:latin typeface="Century Gothic" charset="0"/>
                <a:ea typeface="ＭＳ Ｐゴシック" charset="0"/>
                <a:cs typeface="ＭＳ Ｐゴシック" charset="0"/>
              </a:rPr>
              <a:t>Beam validation experiments (participation in NSTX-U experiment by Heidbrink)</a:t>
            </a:r>
          </a:p>
          <a:p>
            <a:r>
              <a:rPr lang="en-US" sz="1800">
                <a:latin typeface="Century Gothic" charset="0"/>
                <a:ea typeface="ＭＳ Ｐゴシック" charset="0"/>
                <a:cs typeface="ＭＳ Ｐゴシック" charset="0"/>
              </a:rPr>
              <a:t>Light ion beam probe experiments (participation in NSTX-U experiment by Heidbrink)</a:t>
            </a:r>
          </a:p>
          <a:p>
            <a:r>
              <a:rPr lang="en-US" sz="1800">
                <a:latin typeface="Century Gothic" charset="0"/>
                <a:ea typeface="ＭＳ Ｐゴシック" charset="0"/>
                <a:cs typeface="ＭＳ Ｐゴシック" charset="0"/>
              </a:rPr>
              <a:t>TBM + MHD induced fast ion transport (2014 DIII-D experiment proposed by Kramer)</a:t>
            </a:r>
          </a:p>
          <a:p>
            <a:pPr>
              <a:buFontTx/>
              <a:buNone/>
            </a:pPr>
            <a:r>
              <a:rPr lang="en-US" sz="1800" u="sng">
                <a:latin typeface="Century Gothic" charset="0"/>
                <a:ea typeface="ＭＳ Ｐゴシック" charset="0"/>
                <a:cs typeface="ＭＳ Ｐゴシック" charset="0"/>
              </a:rPr>
              <a:t>Diagnostic software</a:t>
            </a:r>
          </a:p>
          <a:p>
            <a:r>
              <a:rPr lang="en-US" sz="1800">
                <a:latin typeface="Century Gothic" charset="0"/>
                <a:ea typeface="ＭＳ Ｐゴシック" charset="0"/>
                <a:cs typeface="ＭＳ Ｐゴシック" charset="0"/>
              </a:rPr>
              <a:t>FIDASIM used worldwide (UC Irvine)</a:t>
            </a:r>
          </a:p>
          <a:p>
            <a:r>
              <a:rPr lang="en-US" sz="1800">
                <a:latin typeface="Century Gothic" charset="0"/>
                <a:ea typeface="ＭＳ Ｐゴシック" charset="0"/>
                <a:cs typeface="ＭＳ Ｐゴシック" charset="0"/>
              </a:rPr>
              <a:t>Infer fast-ion distribution (Stagner UCI thesis)</a:t>
            </a:r>
          </a:p>
          <a:p>
            <a:pPr>
              <a:buFontTx/>
              <a:buNone/>
            </a:pPr>
            <a:endParaRPr lang="en-US" sz="1800">
              <a:latin typeface="Century Gothic" charset="0"/>
              <a:ea typeface="ＭＳ Ｐゴシック" charset="0"/>
              <a:cs typeface="ＭＳ Ｐゴシック" charset="0"/>
            </a:endParaRPr>
          </a:p>
        </p:txBody>
      </p:sp>
    </p:spTree>
    <p:extLst>
      <p:ext uri="{BB962C8B-B14F-4D97-AF65-F5344CB8AC3E}">
        <p14:creationId xmlns:p14="http://schemas.microsoft.com/office/powerpoint/2010/main" val="17171634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a:xfrm>
            <a:off x="0" y="76200"/>
            <a:ext cx="9144000" cy="762000"/>
          </a:xfrm>
        </p:spPr>
        <p:txBody>
          <a:bodyPr/>
          <a:lstStyle/>
          <a:p>
            <a:r>
              <a:rPr lang="en-US" sz="2300">
                <a:latin typeface="Century Gothic" charset="0"/>
                <a:ea typeface="ＭＳ Ｐゴシック" charset="0"/>
                <a:cs typeface="ＭＳ Ｐゴシック" charset="0"/>
              </a:rPr>
              <a:t>Several PPPL Tools are Used in Combination with DIII-D Experimental Data for Analysis and/or Code Validation Efforts</a:t>
            </a:r>
          </a:p>
        </p:txBody>
      </p:sp>
      <p:sp>
        <p:nvSpPr>
          <p:cNvPr id="17411" name="Content Placeholder 2"/>
          <p:cNvSpPr>
            <a:spLocks noGrp="1"/>
          </p:cNvSpPr>
          <p:nvPr>
            <p:ph idx="4294967295"/>
          </p:nvPr>
        </p:nvSpPr>
        <p:spPr>
          <a:xfrm>
            <a:off x="115888" y="1143000"/>
            <a:ext cx="4760912" cy="4495800"/>
          </a:xfrm>
        </p:spPr>
        <p:txBody>
          <a:bodyPr/>
          <a:lstStyle/>
          <a:p>
            <a:pPr>
              <a:buFontTx/>
              <a:buNone/>
            </a:pPr>
            <a:endParaRPr lang="en-US" sz="1800">
              <a:latin typeface="Century Gothic" charset="0"/>
              <a:ea typeface="ＭＳ Ｐゴシック" charset="0"/>
              <a:cs typeface="ＭＳ Ｐゴシック" charset="0"/>
            </a:endParaRPr>
          </a:p>
          <a:p>
            <a:r>
              <a:rPr lang="en-US" sz="1800">
                <a:latin typeface="Century Gothic" charset="0"/>
                <a:ea typeface="ＭＳ Ｐゴシック" charset="0"/>
                <a:cs typeface="ＭＳ Ｐゴシック" charset="0"/>
              </a:rPr>
              <a:t>TRANSP NUBEAM &amp; get_fbm support (PPPL)</a:t>
            </a:r>
          </a:p>
          <a:p>
            <a:r>
              <a:rPr lang="en-US" sz="1800">
                <a:latin typeface="Century Gothic" charset="0"/>
                <a:ea typeface="ＭＳ Ｐゴシック" charset="0"/>
                <a:cs typeface="ＭＳ Ｐゴシック" charset="0"/>
              </a:rPr>
              <a:t>Physics-based AE fast-ion transport in TRANSP (Podestà)</a:t>
            </a:r>
          </a:p>
          <a:p>
            <a:r>
              <a:rPr lang="en-US" sz="1800">
                <a:latin typeface="Century Gothic" charset="0"/>
                <a:ea typeface="ＭＳ Ｐゴシック" charset="0"/>
                <a:cs typeface="ＭＳ Ｐゴシック" charset="0"/>
              </a:rPr>
              <a:t>SPIRAL full-orbit calculations (Kramer)</a:t>
            </a:r>
          </a:p>
          <a:p>
            <a:r>
              <a:rPr lang="en-US" sz="1800">
                <a:latin typeface="Century Gothic" charset="0"/>
                <a:ea typeface="ＭＳ Ｐゴシック" charset="0"/>
                <a:cs typeface="ＭＳ Ｐゴシック" charset="0"/>
              </a:rPr>
              <a:t>NOVA and NOVA-K Alfven eigenmode and stability calculations (Kramer and Gorelenkov)</a:t>
            </a:r>
          </a:p>
          <a:p>
            <a:r>
              <a:rPr lang="en-US" sz="1800">
                <a:latin typeface="Century Gothic" charset="0"/>
                <a:ea typeface="ＭＳ Ｐゴシック" charset="0"/>
                <a:cs typeface="ＭＳ Ｐゴシック" charset="0"/>
              </a:rPr>
              <a:t>Hybrid simulations of AEs and Fishbones  (G.Y. Fu, D. Liu)</a:t>
            </a:r>
          </a:p>
          <a:p>
            <a:r>
              <a:rPr lang="en-US" sz="1800">
                <a:latin typeface="Century Gothic" charset="0"/>
                <a:ea typeface="ＭＳ Ｐゴシック" charset="0"/>
                <a:cs typeface="ＭＳ Ｐゴシック" charset="0"/>
              </a:rPr>
              <a:t>Critical gradient model for AE transport (Gorelenkov)</a:t>
            </a:r>
          </a:p>
          <a:p>
            <a:r>
              <a:rPr lang="en-US" sz="1800">
                <a:latin typeface="Century Gothic" charset="0"/>
                <a:ea typeface="ＭＳ Ｐゴシック" charset="0"/>
                <a:cs typeface="ＭＳ Ｐゴシック" charset="0"/>
              </a:rPr>
              <a:t>IPEC simulations for DIII-D RMP cases to investigate EP loss (J.K. Park)</a:t>
            </a:r>
          </a:p>
        </p:txBody>
      </p:sp>
      <p:pic>
        <p:nvPicPr>
          <p:cNvPr id="17412" name="Picture 4" descr="Screen shot 2013-12-06 at 11.24.14 AM.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18100" y="1143000"/>
            <a:ext cx="40259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Rectangle 5"/>
          <p:cNvSpPr>
            <a:spLocks noChangeArrowheads="1"/>
          </p:cNvSpPr>
          <p:nvPr/>
        </p:nvSpPr>
        <p:spPr bwMode="auto">
          <a:xfrm>
            <a:off x="5380038" y="5062538"/>
            <a:ext cx="411162" cy="271462"/>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14" name="Rectangle 6"/>
          <p:cNvSpPr>
            <a:spLocks noChangeArrowheads="1"/>
          </p:cNvSpPr>
          <p:nvPr/>
        </p:nvSpPr>
        <p:spPr bwMode="auto">
          <a:xfrm>
            <a:off x="5380038" y="5638800"/>
            <a:ext cx="34671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t>X. Chen, G.J. Kramer, et.al. PRL 110, 065004 (2013)</a:t>
            </a:r>
          </a:p>
        </p:txBody>
      </p:sp>
    </p:spTree>
    <p:extLst>
      <p:ext uri="{BB962C8B-B14F-4D97-AF65-F5344CB8AC3E}">
        <p14:creationId xmlns:p14="http://schemas.microsoft.com/office/powerpoint/2010/main" val="89549045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115888" y="76200"/>
            <a:ext cx="8951912" cy="762000"/>
          </a:xfrm>
        </p:spPr>
        <p:txBody>
          <a:bodyPr/>
          <a:lstStyle/>
          <a:p>
            <a:r>
              <a:rPr lang="en-US" sz="2400">
                <a:latin typeface="Century Gothic" charset="0"/>
                <a:ea typeface="ＭＳ Ｐゴシック" charset="0"/>
                <a:cs typeface="ＭＳ Ｐゴシック" charset="0"/>
              </a:rPr>
              <a:t>New Possibilities for Energetic Particle Collaboration</a:t>
            </a:r>
          </a:p>
        </p:txBody>
      </p:sp>
      <p:sp>
        <p:nvSpPr>
          <p:cNvPr id="19459" name="Content Placeholder 2"/>
          <p:cNvSpPr>
            <a:spLocks noGrp="1"/>
          </p:cNvSpPr>
          <p:nvPr>
            <p:ph idx="4294967295"/>
          </p:nvPr>
        </p:nvSpPr>
        <p:spPr>
          <a:xfrm>
            <a:off x="152400" y="838200"/>
            <a:ext cx="4865688" cy="4495800"/>
          </a:xfrm>
        </p:spPr>
        <p:txBody>
          <a:bodyPr/>
          <a:lstStyle/>
          <a:p>
            <a:pPr>
              <a:buFontTx/>
              <a:buNone/>
            </a:pPr>
            <a:endParaRPr lang="en-US" sz="1800" dirty="0">
              <a:latin typeface="Century Gothic" charset="0"/>
              <a:ea typeface="ＭＳ Ｐゴシック" charset="0"/>
              <a:cs typeface="ＭＳ Ｐゴシック" charset="0"/>
            </a:endParaRPr>
          </a:p>
          <a:p>
            <a:r>
              <a:rPr lang="en-US" sz="1800" dirty="0">
                <a:latin typeface="Century Gothic" charset="0"/>
                <a:ea typeface="ＭＳ Ｐゴシック" charset="0"/>
                <a:cs typeface="ＭＳ Ｐゴシック" charset="0"/>
              </a:rPr>
              <a:t>TRANSP improvements (TRANSP team):  </a:t>
            </a:r>
          </a:p>
          <a:p>
            <a:pPr lvl="1"/>
            <a:r>
              <a:rPr lang="en-US" sz="1600" i="1" dirty="0">
                <a:latin typeface="Century Gothic" charset="0"/>
                <a:ea typeface="ＭＳ Ｐゴシック" charset="0"/>
              </a:rPr>
              <a:t>Ionization in </a:t>
            </a:r>
            <a:r>
              <a:rPr lang="en-US" sz="1600" i="1" dirty="0" err="1">
                <a:latin typeface="Century Gothic" charset="0"/>
                <a:ea typeface="ＭＳ Ｐゴシック" charset="0"/>
              </a:rPr>
              <a:t>scrapeoff</a:t>
            </a:r>
            <a:r>
              <a:rPr lang="en-US" sz="1600" i="1" dirty="0">
                <a:latin typeface="Century Gothic" charset="0"/>
                <a:ea typeface="ＭＳ Ｐゴシック" charset="0"/>
              </a:rPr>
              <a:t> layer. </a:t>
            </a:r>
            <a:r>
              <a:rPr lang="en-US" sz="1600" dirty="0">
                <a:latin typeface="Century Gothic" charset="0"/>
                <a:ea typeface="ＭＳ Ｐゴシック" charset="0"/>
              </a:rPr>
              <a:t>Currently TRANSP does not consider profiles outside LCFS. Significant ionization can occur in SOL and may be important for input power, torque, and EP simulations that utilize </a:t>
            </a:r>
            <a:r>
              <a:rPr lang="en-US" sz="1600" dirty="0" err="1">
                <a:latin typeface="Century Gothic" charset="0"/>
                <a:ea typeface="ＭＳ Ｐゴシック" charset="0"/>
              </a:rPr>
              <a:t>get_fbm</a:t>
            </a:r>
            <a:r>
              <a:rPr lang="en-US" sz="1600" dirty="0">
                <a:latin typeface="Century Gothic" charset="0"/>
                <a:ea typeface="ＭＳ Ｐゴシック" charset="0"/>
              </a:rPr>
              <a:t> birth profiles.</a:t>
            </a:r>
          </a:p>
          <a:p>
            <a:pPr lvl="1"/>
            <a:r>
              <a:rPr lang="en-US" sz="1600" i="1" dirty="0">
                <a:latin typeface="Century Gothic" charset="0"/>
                <a:ea typeface="ＭＳ Ｐゴシック" charset="0"/>
              </a:rPr>
              <a:t>2D edge neutral density model. </a:t>
            </a:r>
            <a:endParaRPr lang="en-US" sz="1800" dirty="0">
              <a:latin typeface="Century Gothic" charset="0"/>
              <a:ea typeface="ＭＳ Ｐゴシック" charset="0"/>
            </a:endParaRPr>
          </a:p>
        </p:txBody>
      </p:sp>
      <p:sp>
        <p:nvSpPr>
          <p:cNvPr id="19460" name="Rectangle 4"/>
          <p:cNvSpPr>
            <a:spLocks noChangeArrowheads="1"/>
          </p:cNvSpPr>
          <p:nvPr/>
        </p:nvSpPr>
        <p:spPr bwMode="auto">
          <a:xfrm>
            <a:off x="6165850" y="6580187"/>
            <a:ext cx="29781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dirty="0"/>
              <a:t>*A. </a:t>
            </a:r>
            <a:r>
              <a:rPr lang="en-US" sz="1200" dirty="0" err="1"/>
              <a:t>Bortolon</a:t>
            </a:r>
            <a:r>
              <a:rPr lang="en-US" sz="1200" dirty="0"/>
              <a:t>, </a:t>
            </a:r>
            <a:r>
              <a:rPr lang="en-US" sz="1200" dirty="0" err="1"/>
              <a:t>et.al</a:t>
            </a:r>
            <a:r>
              <a:rPr lang="en-US" sz="1200" dirty="0"/>
              <a:t>., PRL 110, 265008 (2013)</a:t>
            </a:r>
          </a:p>
        </p:txBody>
      </p:sp>
      <p:pic>
        <p:nvPicPr>
          <p:cNvPr id="19461" name="Picture 5" descr="Screen shot 2013-12-06 at 12.56.18 PM.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18088" y="1025525"/>
            <a:ext cx="4049712" cy="273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Content Placeholder 2"/>
          <p:cNvSpPr>
            <a:spLocks noGrp="1"/>
          </p:cNvSpPr>
          <p:nvPr>
            <p:ph idx="4294967295"/>
          </p:nvPr>
        </p:nvSpPr>
        <p:spPr>
          <a:xfrm>
            <a:off x="115888" y="3676850"/>
            <a:ext cx="8951912" cy="2917825"/>
          </a:xfrm>
        </p:spPr>
        <p:txBody>
          <a:bodyPr/>
          <a:lstStyle/>
          <a:p>
            <a:r>
              <a:rPr lang="en-US" sz="1800" dirty="0">
                <a:latin typeface="Century Gothic" charset="0"/>
                <a:ea typeface="ＭＳ Ｐゴシック" charset="0"/>
                <a:cs typeface="ＭＳ Ｐゴシック" charset="0"/>
              </a:rPr>
              <a:t>Further Integration of M3D-C1 3D fields with SPIRAL orbit following </a:t>
            </a:r>
          </a:p>
          <a:p>
            <a:r>
              <a:rPr lang="en-US" sz="1800" dirty="0">
                <a:latin typeface="Century Gothic" charset="0"/>
                <a:ea typeface="ＭＳ Ｐゴシック" charset="0"/>
                <a:cs typeface="ＭＳ Ｐゴシック" charset="0"/>
              </a:rPr>
              <a:t>M3D-C1 analysis of 3D fields for </a:t>
            </a:r>
            <a:r>
              <a:rPr lang="en-US" sz="1800" dirty="0" err="1">
                <a:latin typeface="Century Gothic" charset="0"/>
                <a:ea typeface="ＭＳ Ｐゴシック" charset="0"/>
                <a:cs typeface="ＭＳ Ｐゴシック" charset="0"/>
              </a:rPr>
              <a:t>Bortolon</a:t>
            </a:r>
            <a:r>
              <a:rPr lang="ja-JP" altLang="en-US" sz="1800" dirty="0">
                <a:latin typeface="Century Gothic" charset="0"/>
                <a:ea typeface="ＭＳ Ｐゴシック" charset="0"/>
                <a:cs typeface="ＭＳ Ｐゴシック" charset="0"/>
              </a:rPr>
              <a:t>’</a:t>
            </a:r>
            <a:r>
              <a:rPr lang="en-US" sz="1800" dirty="0">
                <a:latin typeface="Century Gothic" charset="0"/>
                <a:ea typeface="ＭＳ Ｐゴシック" charset="0"/>
                <a:cs typeface="ＭＳ Ｐゴシック" charset="0"/>
              </a:rPr>
              <a:t>s NSTX PRL case* (Ferraro)</a:t>
            </a:r>
          </a:p>
          <a:p>
            <a:pPr lvl="1"/>
            <a:r>
              <a:rPr lang="en-US" sz="1600" dirty="0">
                <a:latin typeface="Century Gothic" charset="0"/>
                <a:ea typeface="ＭＳ Ｐゴシック" charset="0"/>
              </a:rPr>
              <a:t>NSTX data show significant impact of 3D fields on EP confinement. Measured impact falls between that calculated using IPEC and vacuum fields</a:t>
            </a:r>
          </a:p>
          <a:p>
            <a:r>
              <a:rPr lang="en-US" sz="1800" dirty="0">
                <a:latin typeface="Century Gothic" charset="0"/>
                <a:ea typeface="ＭＳ Ｐゴシック" charset="0"/>
                <a:cs typeface="ＭＳ Ｐゴシック" charset="0"/>
              </a:rPr>
              <a:t>Port GPU version of ORBIT to DIII-D (White et al.)</a:t>
            </a:r>
          </a:p>
          <a:p>
            <a:pPr lvl="1"/>
            <a:r>
              <a:rPr lang="en-US" sz="1600" dirty="0">
                <a:latin typeface="Century Gothic" charset="0"/>
                <a:ea typeface="ＭＳ Ｐゴシック" charset="0"/>
              </a:rPr>
              <a:t>Would allow rapid analysis of MHD induced EP transport with excellent statistics</a:t>
            </a:r>
          </a:p>
          <a:p>
            <a:r>
              <a:rPr lang="en-US" sz="1800" dirty="0">
                <a:latin typeface="Century Gothic" charset="0"/>
                <a:ea typeface="ＭＳ Ｐゴシック" charset="0"/>
                <a:cs typeface="ＭＳ Ｐゴシック" charset="0"/>
              </a:rPr>
              <a:t>Design assistance on new DIII-D neutral particle analyzer (NPA)  diagnostic (D. Liu)</a:t>
            </a:r>
          </a:p>
        </p:txBody>
      </p:sp>
      <p:sp>
        <p:nvSpPr>
          <p:cNvPr id="19463" name="TextBox 7"/>
          <p:cNvSpPr txBox="1">
            <a:spLocks noChangeArrowheads="1"/>
          </p:cNvSpPr>
          <p:nvPr/>
        </p:nvSpPr>
        <p:spPr bwMode="auto">
          <a:xfrm>
            <a:off x="8153400" y="1031875"/>
            <a:ext cx="7016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600" b="1">
                <a:solidFill>
                  <a:srgbClr val="FF0000"/>
                </a:solidFill>
                <a:latin typeface="Century Gothic" charset="0"/>
              </a:rPr>
              <a:t>IPEC</a:t>
            </a:r>
          </a:p>
        </p:txBody>
      </p:sp>
    </p:spTree>
    <p:extLst>
      <p:ext uri="{BB962C8B-B14F-4D97-AF65-F5344CB8AC3E}">
        <p14:creationId xmlns:p14="http://schemas.microsoft.com/office/powerpoint/2010/main" val="178070350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81898" y="2263470"/>
            <a:ext cx="7504901" cy="3811893"/>
          </a:xfrm>
        </p:spPr>
        <p:txBody>
          <a:bodyPr/>
          <a:lstStyle/>
          <a:p>
            <a:pPr marL="0" indent="0">
              <a:buNone/>
            </a:pPr>
            <a:r>
              <a:rPr lang="en-US" sz="3200" dirty="0" smtClean="0"/>
              <a:t>Boundary – snowflake and more</a:t>
            </a:r>
            <a:endParaRPr lang="en-US" sz="3200" dirty="0"/>
          </a:p>
        </p:txBody>
      </p:sp>
      <p:sp>
        <p:nvSpPr>
          <p:cNvPr id="3" name="Title 2"/>
          <p:cNvSpPr>
            <a:spLocks noGrp="1"/>
          </p:cNvSpPr>
          <p:nvPr>
            <p:ph type="title" idx="4294967295"/>
          </p:nvPr>
        </p:nvSpPr>
        <p:spPr>
          <a:xfrm>
            <a:off x="457199" y="217256"/>
            <a:ext cx="8229601" cy="492991"/>
          </a:xfrm>
        </p:spPr>
        <p:txBody>
          <a:bodyPr/>
          <a:lstStyle/>
          <a:p>
            <a:endParaRPr lang="en-US"/>
          </a:p>
        </p:txBody>
      </p:sp>
    </p:spTree>
    <p:extLst>
      <p:ext uri="{BB962C8B-B14F-4D97-AF65-F5344CB8AC3E}">
        <p14:creationId xmlns:p14="http://schemas.microsoft.com/office/powerpoint/2010/main" val="2510767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a:t>
            </a:r>
            <a:r>
              <a:rPr lang="en-US" dirty="0"/>
              <a:t>disruption mitigation</a:t>
            </a:r>
          </a:p>
          <a:p>
            <a:r>
              <a:rPr lang="en-US" dirty="0"/>
              <a:t>- disruption avoidance</a:t>
            </a:r>
          </a:p>
          <a:p>
            <a:r>
              <a:rPr lang="en-US" dirty="0"/>
              <a:t>- 3D plasma response - noting a JRT this year</a:t>
            </a:r>
          </a:p>
          <a:p>
            <a:r>
              <a:rPr lang="en-US" dirty="0"/>
              <a:t>- steady state plasmas with off axis current (JRT 2015)</a:t>
            </a:r>
          </a:p>
          <a:p>
            <a:r>
              <a:rPr lang="en-US" dirty="0" smtClean="0"/>
              <a:t>- </a:t>
            </a:r>
            <a:r>
              <a:rPr lang="en-US" dirty="0"/>
              <a:t>energetic </a:t>
            </a:r>
            <a:r>
              <a:rPr lang="en-US" dirty="0" smtClean="0"/>
              <a:t>particles</a:t>
            </a:r>
          </a:p>
          <a:p>
            <a:r>
              <a:rPr lang="en-US" dirty="0"/>
              <a:t>- </a:t>
            </a:r>
            <a:r>
              <a:rPr lang="en-US" dirty="0" smtClean="0"/>
              <a:t>snowflake</a:t>
            </a:r>
          </a:p>
          <a:p>
            <a:endParaRPr lang="en-US" dirty="0"/>
          </a:p>
          <a:p>
            <a:pPr marL="0" indent="0">
              <a:buNone/>
            </a:pPr>
            <a:r>
              <a:rPr lang="en-US" i="1" dirty="0" smtClean="0">
                <a:solidFill>
                  <a:srgbClr val="0000FF"/>
                </a:solidFill>
              </a:rPr>
              <a:t>In addition to joint work, which we should pursue, we will likely have a 2</a:t>
            </a:r>
            <a:r>
              <a:rPr lang="en-US" i="1" baseline="30000" dirty="0" smtClean="0">
                <a:solidFill>
                  <a:srgbClr val="0000FF"/>
                </a:solidFill>
              </a:rPr>
              <a:t>nd</a:t>
            </a:r>
            <a:r>
              <a:rPr lang="en-US" i="1" dirty="0" smtClean="0">
                <a:solidFill>
                  <a:srgbClr val="0000FF"/>
                </a:solidFill>
              </a:rPr>
              <a:t> National Campaign in FY14, which will help NSTX-U and DIII-D scientists build further understanding</a:t>
            </a:r>
            <a:endParaRPr lang="en-US" i="1" dirty="0">
              <a:solidFill>
                <a:srgbClr val="0000FF"/>
              </a:solidFill>
            </a:endParaRPr>
          </a:p>
          <a:p>
            <a:endParaRPr lang="en-US" dirty="0"/>
          </a:p>
        </p:txBody>
      </p:sp>
      <p:sp>
        <p:nvSpPr>
          <p:cNvPr id="3" name="Title 2"/>
          <p:cNvSpPr>
            <a:spLocks noGrp="1"/>
          </p:cNvSpPr>
          <p:nvPr>
            <p:ph type="title" idx="4294967295"/>
          </p:nvPr>
        </p:nvSpPr>
        <p:spPr/>
        <p:txBody>
          <a:bodyPr/>
          <a:lstStyle/>
          <a:p>
            <a:r>
              <a:rPr lang="en-US" dirty="0" smtClean="0"/>
              <a:t>Suggested Topics By Richard – ordered to Jon…</a:t>
            </a:r>
            <a:endParaRPr lang="en-US" dirty="0"/>
          </a:p>
        </p:txBody>
      </p:sp>
    </p:spTree>
    <p:extLst>
      <p:ext uri="{BB962C8B-B14F-4D97-AF65-F5344CB8AC3E}">
        <p14:creationId xmlns:p14="http://schemas.microsoft.com/office/powerpoint/2010/main" val="10932895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a:t>In boundary, snowflake divertors are an obvious overlap area, but as you say, the engagement there is quite good now. </a:t>
            </a:r>
            <a:r>
              <a:rPr lang="en-US" sz="1800" dirty="0">
                <a:solidFill>
                  <a:srgbClr val="FF0000"/>
                </a:solidFill>
              </a:rPr>
              <a:t>Radiative divertor and detachment research is a possible extra area of emphasis</a:t>
            </a:r>
            <a:r>
              <a:rPr lang="en-US" sz="1800" dirty="0"/>
              <a:t>, including </a:t>
            </a:r>
            <a:r>
              <a:rPr lang="en-US" sz="1800" u="sng" dirty="0">
                <a:solidFill>
                  <a:srgbClr val="FF0000"/>
                </a:solidFill>
              </a:rPr>
              <a:t>3D field effects </a:t>
            </a:r>
            <a:r>
              <a:rPr lang="en-US" sz="1800" dirty="0"/>
              <a:t>which we did as part of the National Campaign last </a:t>
            </a:r>
            <a:r>
              <a:rPr lang="en-US" sz="1800" dirty="0" smtClean="0"/>
              <a:t>year </a:t>
            </a:r>
            <a:r>
              <a:rPr lang="en-US" sz="1800" b="0" i="1" dirty="0" smtClean="0"/>
              <a:t>– likely possible in 2014 NC</a:t>
            </a:r>
            <a:r>
              <a:rPr lang="en-US" sz="1800" dirty="0" smtClean="0"/>
              <a:t>.</a:t>
            </a:r>
            <a:endParaRPr lang="en-US" sz="1800" dirty="0"/>
          </a:p>
          <a:p>
            <a:endParaRPr lang="en-US" sz="1800" dirty="0"/>
          </a:p>
          <a:p>
            <a:r>
              <a:rPr lang="en-US" sz="1800" dirty="0"/>
              <a:t>Assuming we do </a:t>
            </a:r>
            <a:r>
              <a:rPr lang="en-US" sz="1800" dirty="0">
                <a:solidFill>
                  <a:srgbClr val="FF0000"/>
                </a:solidFill>
              </a:rPr>
              <a:t>lithium conditioning </a:t>
            </a:r>
            <a:r>
              <a:rPr lang="en-US" sz="1800" dirty="0"/>
              <a:t>experiments this year, that's an obvious area of overlap. Overall these could aim to clarify the </a:t>
            </a:r>
            <a:r>
              <a:rPr lang="en-US" sz="1800" dirty="0">
                <a:solidFill>
                  <a:srgbClr val="FF0000"/>
                </a:solidFill>
              </a:rPr>
              <a:t>role on </a:t>
            </a:r>
            <a:r>
              <a:rPr lang="en-US" sz="1800" dirty="0" err="1">
                <a:solidFill>
                  <a:srgbClr val="FF0000"/>
                </a:solidFill>
              </a:rPr>
              <a:t>Zeff</a:t>
            </a:r>
            <a:r>
              <a:rPr lang="en-US" sz="1800" dirty="0">
                <a:solidFill>
                  <a:srgbClr val="FF0000"/>
                </a:solidFill>
              </a:rPr>
              <a:t> and density </a:t>
            </a:r>
            <a:r>
              <a:rPr lang="en-US" sz="1800" dirty="0"/>
              <a:t>in setting the pedestal structure. Personally I think there would be broad </a:t>
            </a:r>
            <a:r>
              <a:rPr lang="en-US" sz="1800" dirty="0">
                <a:solidFill>
                  <a:srgbClr val="FF0000"/>
                </a:solidFill>
              </a:rPr>
              <a:t>NSTX interest in enhanced pedestal scenarios</a:t>
            </a:r>
            <a:r>
              <a:rPr lang="en-US" sz="1800" dirty="0"/>
              <a:t>, including e.g. access to super H-mode.</a:t>
            </a:r>
          </a:p>
          <a:p>
            <a:endParaRPr lang="en-US" sz="1800" dirty="0"/>
          </a:p>
          <a:p>
            <a:r>
              <a:rPr lang="en-US" sz="1800" dirty="0"/>
              <a:t>Because both devices deploy surface coatings, </a:t>
            </a:r>
            <a:r>
              <a:rPr lang="en-US" sz="1800" dirty="0">
                <a:solidFill>
                  <a:srgbClr val="FF0000"/>
                </a:solidFill>
              </a:rPr>
              <a:t>long term material migration and DIVIMP/WALLDYN modeling</a:t>
            </a:r>
            <a:r>
              <a:rPr lang="en-US" sz="1800" dirty="0"/>
              <a:t> are common areas of interest. Since NSTX-U </a:t>
            </a:r>
            <a:r>
              <a:rPr lang="en-US" sz="1800" dirty="0" smtClean="0"/>
              <a:t>will </a:t>
            </a:r>
            <a:r>
              <a:rPr lang="en-US" sz="1800" dirty="0"/>
              <a:t>deploy high-Z PFCs in the next 5 year plan, some work on </a:t>
            </a:r>
            <a:r>
              <a:rPr lang="en-US" sz="1800" dirty="0">
                <a:solidFill>
                  <a:srgbClr val="FF0000"/>
                </a:solidFill>
              </a:rPr>
              <a:t>high-Z sputtering and transport with the heated tile surface </a:t>
            </a:r>
            <a:r>
              <a:rPr lang="en-US" sz="1800" dirty="0" smtClean="0">
                <a:solidFill>
                  <a:srgbClr val="FF0000"/>
                </a:solidFill>
              </a:rPr>
              <a:t>station (D3D) </a:t>
            </a:r>
            <a:r>
              <a:rPr lang="en-US" sz="1800" dirty="0"/>
              <a:t>when available, would be productive. </a:t>
            </a:r>
          </a:p>
          <a:p>
            <a:endParaRPr lang="en-US" sz="1800" dirty="0"/>
          </a:p>
        </p:txBody>
      </p:sp>
      <p:sp>
        <p:nvSpPr>
          <p:cNvPr id="3" name="Title 2"/>
          <p:cNvSpPr>
            <a:spLocks noGrp="1"/>
          </p:cNvSpPr>
          <p:nvPr>
            <p:ph type="title" idx="4294967295"/>
          </p:nvPr>
        </p:nvSpPr>
        <p:spPr/>
        <p:txBody>
          <a:bodyPr/>
          <a:lstStyle/>
          <a:p>
            <a:r>
              <a:rPr lang="en-US" dirty="0" smtClean="0"/>
              <a:t>Boundary Input from Rajesh </a:t>
            </a:r>
            <a:br>
              <a:rPr lang="en-US" dirty="0" smtClean="0"/>
            </a:br>
            <a:r>
              <a:rPr lang="en-US" sz="2000" dirty="0" smtClean="0">
                <a:solidFill>
                  <a:srgbClr val="FF0000"/>
                </a:solidFill>
              </a:rPr>
              <a:t>– explore NSTX-U interest and views on collaboration</a:t>
            </a:r>
            <a:endParaRPr lang="en-US" dirty="0">
              <a:solidFill>
                <a:srgbClr val="FF0000"/>
              </a:solidFill>
            </a:endParaRPr>
          </a:p>
        </p:txBody>
      </p:sp>
    </p:spTree>
    <p:extLst>
      <p:ext uri="{BB962C8B-B14F-4D97-AF65-F5344CB8AC3E}">
        <p14:creationId xmlns:p14="http://schemas.microsoft.com/office/powerpoint/2010/main" val="2670132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More integrated disruption avoidance strategy</a:t>
            </a:r>
          </a:p>
          <a:p>
            <a:pPr lvl="1"/>
            <a:r>
              <a:rPr lang="en-US" dirty="0" smtClean="0"/>
              <a:t>With Stefan Gerhardt and Nick Eidietis</a:t>
            </a:r>
          </a:p>
          <a:p>
            <a:pPr lvl="1"/>
            <a:endParaRPr lang="en-US" dirty="0"/>
          </a:p>
          <a:p>
            <a:endParaRPr lang="en-US" dirty="0"/>
          </a:p>
        </p:txBody>
      </p:sp>
      <p:sp>
        <p:nvSpPr>
          <p:cNvPr id="3" name="Title 2"/>
          <p:cNvSpPr>
            <a:spLocks noGrp="1"/>
          </p:cNvSpPr>
          <p:nvPr>
            <p:ph type="title" idx="4294967295"/>
          </p:nvPr>
        </p:nvSpPr>
        <p:spPr/>
        <p:txBody>
          <a:bodyPr/>
          <a:lstStyle/>
          <a:p>
            <a:r>
              <a:rPr lang="en-US" dirty="0" smtClean="0"/>
              <a:t>Other / missing areas?</a:t>
            </a:r>
            <a:endParaRPr lang="en-US" dirty="0"/>
          </a:p>
        </p:txBody>
      </p:sp>
    </p:spTree>
    <p:extLst>
      <p:ext uri="{BB962C8B-B14F-4D97-AF65-F5344CB8AC3E}">
        <p14:creationId xmlns:p14="http://schemas.microsoft.com/office/powerpoint/2010/main" val="2960438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81898" y="2263470"/>
            <a:ext cx="7504901" cy="3811893"/>
          </a:xfrm>
        </p:spPr>
        <p:txBody>
          <a:bodyPr/>
          <a:lstStyle/>
          <a:p>
            <a:pPr marL="0" indent="0">
              <a:buNone/>
            </a:pPr>
            <a:r>
              <a:rPr lang="en-US" sz="3200" dirty="0" smtClean="0"/>
              <a:t>Disruption Avoidance</a:t>
            </a:r>
            <a:endParaRPr lang="en-US" sz="3200" dirty="0"/>
          </a:p>
        </p:txBody>
      </p:sp>
      <p:sp>
        <p:nvSpPr>
          <p:cNvPr id="3" name="Title 2"/>
          <p:cNvSpPr>
            <a:spLocks noGrp="1"/>
          </p:cNvSpPr>
          <p:nvPr>
            <p:ph type="title" idx="4294967295"/>
          </p:nvPr>
        </p:nvSpPr>
        <p:spPr/>
        <p:txBody>
          <a:bodyPr/>
          <a:lstStyle/>
          <a:p>
            <a:endParaRPr lang="en-US"/>
          </a:p>
        </p:txBody>
      </p:sp>
    </p:spTree>
    <p:extLst>
      <p:ext uri="{BB962C8B-B14F-4D97-AF65-F5344CB8AC3E}">
        <p14:creationId xmlns:p14="http://schemas.microsoft.com/office/powerpoint/2010/main" val="1505040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Both D3D &amp; NSTX-U are pursuing frameworks for disruption detection &amp; response</a:t>
            </a:r>
            <a:endParaRPr lang="en-US" dirty="0"/>
          </a:p>
          <a:p>
            <a:endParaRPr lang="en-US" dirty="0" smtClean="0">
              <a:solidFill>
                <a:srgbClr val="0000FF"/>
              </a:solidFill>
            </a:endParaRPr>
          </a:p>
          <a:p>
            <a:r>
              <a:rPr lang="en-US" dirty="0" smtClean="0">
                <a:solidFill>
                  <a:srgbClr val="0000FF"/>
                </a:solidFill>
              </a:rPr>
              <a:t>Detection: </a:t>
            </a:r>
            <a:r>
              <a:rPr lang="en-US" dirty="0" smtClean="0"/>
              <a:t>D3D already planning on testing NSTX-U (S. Gerhardt) disruption detection methods for generality (</a:t>
            </a:r>
            <a:r>
              <a:rPr lang="en-US" dirty="0" err="1" smtClean="0"/>
              <a:t>Granetz</a:t>
            </a:r>
            <a:r>
              <a:rPr lang="en-US" dirty="0" smtClean="0"/>
              <a:t> collaboration + ITPA working group)</a:t>
            </a:r>
          </a:p>
          <a:p>
            <a:pPr lvl="1"/>
            <a:r>
              <a:rPr lang="en-US" dirty="0" smtClean="0">
                <a:solidFill>
                  <a:srgbClr val="FF0000"/>
                </a:solidFill>
              </a:rPr>
              <a:t>Elaborate contact &amp; plan</a:t>
            </a:r>
          </a:p>
          <a:p>
            <a:endParaRPr lang="en-US" dirty="0"/>
          </a:p>
          <a:p>
            <a:r>
              <a:rPr lang="en-US" dirty="0" smtClean="0">
                <a:solidFill>
                  <a:srgbClr val="0000FF"/>
                </a:solidFill>
              </a:rPr>
              <a:t>Response: </a:t>
            </a:r>
            <a:r>
              <a:rPr lang="en-US" dirty="0" smtClean="0"/>
              <a:t>PCS</a:t>
            </a:r>
            <a:r>
              <a:rPr lang="en-US" dirty="0" smtClean="0">
                <a:solidFill>
                  <a:srgbClr val="0000FF"/>
                </a:solidFill>
              </a:rPr>
              <a:t> </a:t>
            </a:r>
            <a:r>
              <a:rPr lang="en-US" dirty="0" smtClean="0"/>
              <a:t>Off-normal/Fault Response (ONFR) architectures, rather than being developed in blind parallel, should cross-pollinate to retain best ideas.</a:t>
            </a:r>
          </a:p>
          <a:p>
            <a:pPr lvl="1"/>
            <a:r>
              <a:rPr lang="en-US" dirty="0" smtClean="0">
                <a:solidFill>
                  <a:srgbClr val="FF0000"/>
                </a:solidFill>
              </a:rPr>
              <a:t>Ideas here?</a:t>
            </a:r>
          </a:p>
        </p:txBody>
      </p:sp>
      <p:sp>
        <p:nvSpPr>
          <p:cNvPr id="3" name="Title 2"/>
          <p:cNvSpPr>
            <a:spLocks noGrp="1"/>
          </p:cNvSpPr>
          <p:nvPr>
            <p:ph type="title" idx="4294967295"/>
          </p:nvPr>
        </p:nvSpPr>
        <p:spPr/>
        <p:txBody>
          <a:bodyPr/>
          <a:lstStyle/>
          <a:p>
            <a:r>
              <a:rPr lang="en-US" dirty="0">
                <a:latin typeface="Century Gothic" charset="0"/>
              </a:rPr>
              <a:t>Opportunities for D3D/NSTX-U Collaboration: </a:t>
            </a:r>
            <a:r>
              <a:rPr lang="en-US" dirty="0" smtClean="0">
                <a:latin typeface="Century Gothic" charset="0"/>
              </a:rPr>
              <a:t/>
            </a:r>
            <a:br>
              <a:rPr lang="en-US" dirty="0" smtClean="0">
                <a:latin typeface="Century Gothic" charset="0"/>
              </a:rPr>
            </a:br>
            <a:r>
              <a:rPr lang="en-US" dirty="0" smtClean="0">
                <a:latin typeface="Century Gothic" charset="0"/>
              </a:rPr>
              <a:t>Disruption Detection and Avoidance </a:t>
            </a:r>
            <a:endParaRPr lang="en-US" dirty="0"/>
          </a:p>
        </p:txBody>
      </p:sp>
    </p:spTree>
    <p:extLst>
      <p:ext uri="{BB962C8B-B14F-4D97-AF65-F5344CB8AC3E}">
        <p14:creationId xmlns:p14="http://schemas.microsoft.com/office/powerpoint/2010/main" val="4231475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20200"/>
            <a:ext cx="8229600" cy="4754563"/>
          </a:xfrm>
        </p:spPr>
        <p:txBody>
          <a:bodyPr/>
          <a:lstStyle/>
          <a:p>
            <a:r>
              <a:rPr lang="en-US" dirty="0" smtClean="0"/>
              <a:t>Instabilities</a:t>
            </a:r>
          </a:p>
          <a:p>
            <a:r>
              <a:rPr lang="en-US" dirty="0" smtClean="0"/>
              <a:t>Proximity sensors</a:t>
            </a:r>
          </a:p>
          <a:p>
            <a:pPr lvl="1"/>
            <a:r>
              <a:rPr lang="en-US" dirty="0" smtClean="0"/>
              <a:t>Known limits</a:t>
            </a:r>
          </a:p>
          <a:p>
            <a:pPr lvl="1"/>
            <a:r>
              <a:rPr lang="en-US" dirty="0" smtClean="0"/>
              <a:t>Real time calculations</a:t>
            </a:r>
          </a:p>
          <a:p>
            <a:pPr lvl="1"/>
            <a:r>
              <a:rPr lang="en-US" dirty="0" smtClean="0"/>
              <a:t>Active sensing</a:t>
            </a:r>
          </a:p>
          <a:p>
            <a:r>
              <a:rPr lang="en-US" dirty="0" smtClean="0"/>
              <a:t>Control to stay within limits</a:t>
            </a:r>
          </a:p>
          <a:p>
            <a:r>
              <a:rPr lang="en-US" dirty="0" smtClean="0"/>
              <a:t>Event in progress sensors</a:t>
            </a:r>
          </a:p>
          <a:p>
            <a:r>
              <a:rPr lang="en-US" dirty="0" smtClean="0"/>
              <a:t>Event response strategies to recover / </a:t>
            </a:r>
            <a:r>
              <a:rPr lang="en-US" dirty="0" err="1" smtClean="0"/>
              <a:t>amelioriate</a:t>
            </a:r>
            <a:endParaRPr lang="en-US" dirty="0" smtClean="0"/>
          </a:p>
          <a:p>
            <a:endParaRPr lang="en-US" dirty="0"/>
          </a:p>
          <a:p>
            <a:r>
              <a:rPr lang="en-US" dirty="0" smtClean="0"/>
              <a:t>A lot to integrate to make robust avoidance system</a:t>
            </a:r>
          </a:p>
          <a:p>
            <a:pPr lvl="1"/>
            <a:r>
              <a:rPr lang="en-US" dirty="0" smtClean="0"/>
              <a:t>A lot of topics to fold in…</a:t>
            </a:r>
          </a:p>
          <a:p>
            <a:pPr lvl="1"/>
            <a:r>
              <a:rPr lang="en-US" dirty="0" smtClean="0"/>
              <a:t>Needs to be physics issue by issues – or generic database mine-field plot??? (I doubt latter will work well).</a:t>
            </a:r>
          </a:p>
          <a:p>
            <a:pPr lvl="1"/>
            <a:r>
              <a:rPr lang="en-US" dirty="0" smtClean="0">
                <a:solidFill>
                  <a:srgbClr val="FF0000"/>
                </a:solidFill>
              </a:rPr>
              <a:t>Philosophies and plans on 2 facilities?</a:t>
            </a:r>
            <a:endParaRPr lang="en-US" dirty="0">
              <a:solidFill>
                <a:srgbClr val="FF0000"/>
              </a:solidFill>
            </a:endParaRPr>
          </a:p>
        </p:txBody>
      </p:sp>
      <p:sp>
        <p:nvSpPr>
          <p:cNvPr id="3" name="Title 2"/>
          <p:cNvSpPr>
            <a:spLocks noGrp="1"/>
          </p:cNvSpPr>
          <p:nvPr>
            <p:ph type="title" idx="4294967295"/>
          </p:nvPr>
        </p:nvSpPr>
        <p:spPr/>
        <p:txBody>
          <a:bodyPr/>
          <a:lstStyle/>
          <a:p>
            <a:r>
              <a:rPr lang="en-US" dirty="0" smtClean="0"/>
              <a:t>Aspects Towards Controlled Disruption Avoidance?</a:t>
            </a:r>
            <a:endParaRPr lang="en-US" dirty="0"/>
          </a:p>
        </p:txBody>
      </p:sp>
    </p:spTree>
    <p:extLst>
      <p:ext uri="{BB962C8B-B14F-4D97-AF65-F5344CB8AC3E}">
        <p14:creationId xmlns:p14="http://schemas.microsoft.com/office/powerpoint/2010/main" val="3517466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20200"/>
            <a:ext cx="8229600" cy="4754563"/>
          </a:xfrm>
        </p:spPr>
        <p:txBody>
          <a:bodyPr/>
          <a:lstStyle/>
          <a:p>
            <a:r>
              <a:rPr lang="en-US" dirty="0" smtClean="0"/>
              <a:t>Tearing modes most ubiquitous limit to performance in tokamak</a:t>
            </a:r>
          </a:p>
          <a:p>
            <a:pPr lvl="1"/>
            <a:r>
              <a:rPr lang="en-US" dirty="0" smtClean="0"/>
              <a:t>Underlying stability remains thorny issue</a:t>
            </a:r>
          </a:p>
          <a:p>
            <a:pPr lvl="1"/>
            <a:r>
              <a:rPr lang="en-US" dirty="0" smtClean="0"/>
              <a:t>Many modes come out of the noise – intrinsically unstable, possibly related to ideal stability?</a:t>
            </a:r>
          </a:p>
          <a:p>
            <a:pPr lvl="1"/>
            <a:r>
              <a:rPr lang="en-US" dirty="0" smtClean="0"/>
              <a:t>Low rotation an important factor in DIII-D</a:t>
            </a:r>
          </a:p>
          <a:p>
            <a:pPr lvl="1"/>
            <a:r>
              <a:rPr lang="en-US" dirty="0" smtClean="0"/>
              <a:t>NSTX-U – field curvature plays important role</a:t>
            </a:r>
          </a:p>
          <a:p>
            <a:r>
              <a:rPr lang="en-US" dirty="0" smtClean="0"/>
              <a:t>Use off axis beams to:</a:t>
            </a:r>
          </a:p>
          <a:p>
            <a:pPr lvl="1"/>
            <a:r>
              <a:rPr lang="en-US" dirty="0" smtClean="0"/>
              <a:t>Vary current profile</a:t>
            </a:r>
          </a:p>
          <a:p>
            <a:pPr lvl="1"/>
            <a:r>
              <a:rPr lang="en-US" dirty="0" smtClean="0"/>
              <a:t>Vary rotation profiles – get at rotation </a:t>
            </a:r>
            <a:r>
              <a:rPr lang="en-US" dirty="0" err="1" smtClean="0"/>
              <a:t>vs</a:t>
            </a:r>
            <a:r>
              <a:rPr lang="en-US" dirty="0" smtClean="0"/>
              <a:t> rotation shear</a:t>
            </a:r>
          </a:p>
          <a:p>
            <a:pPr lvl="1"/>
            <a:r>
              <a:rPr lang="en-US" dirty="0" smtClean="0"/>
              <a:t>Impacts on both (rotating) TM stability and EF thresholds</a:t>
            </a:r>
          </a:p>
          <a:p>
            <a:pPr lvl="2"/>
            <a:r>
              <a:rPr lang="en-US" dirty="0" smtClean="0"/>
              <a:t>Part of GA grant proposal to NSTX-U</a:t>
            </a:r>
          </a:p>
          <a:p>
            <a:pPr lvl="1"/>
            <a:r>
              <a:rPr lang="en-US" dirty="0" smtClean="0"/>
              <a:t>Common interest to unravel effects of high beta (ideal instability) from tearing mode susceptibility</a:t>
            </a:r>
          </a:p>
          <a:p>
            <a:pPr lvl="2"/>
            <a:r>
              <a:rPr lang="en-US" dirty="0" smtClean="0">
                <a:solidFill>
                  <a:srgbClr val="FF0000"/>
                </a:solidFill>
              </a:rPr>
              <a:t>Degree of interest and people?</a:t>
            </a:r>
          </a:p>
          <a:p>
            <a:pPr lvl="2"/>
            <a:endParaRPr lang="en-US" dirty="0" smtClean="0"/>
          </a:p>
          <a:p>
            <a:endParaRPr lang="en-US" dirty="0"/>
          </a:p>
        </p:txBody>
      </p:sp>
      <p:sp>
        <p:nvSpPr>
          <p:cNvPr id="3" name="Title 2"/>
          <p:cNvSpPr>
            <a:spLocks noGrp="1"/>
          </p:cNvSpPr>
          <p:nvPr>
            <p:ph type="title" idx="4294967295"/>
          </p:nvPr>
        </p:nvSpPr>
        <p:spPr/>
        <p:txBody>
          <a:bodyPr/>
          <a:lstStyle/>
          <a:p>
            <a:r>
              <a:rPr lang="en-US" dirty="0" smtClean="0"/>
              <a:t>Other parts of Disruption Avoidance:</a:t>
            </a:r>
            <a:br>
              <a:rPr lang="en-US" dirty="0" smtClean="0"/>
            </a:br>
            <a:r>
              <a:rPr lang="en-US" i="1" dirty="0" smtClean="0"/>
              <a:t>Tearing Mode Physics (here) + Jack on RWM?</a:t>
            </a:r>
            <a:endParaRPr lang="en-US" i="1" dirty="0"/>
          </a:p>
        </p:txBody>
      </p:sp>
    </p:spTree>
    <p:extLst>
      <p:ext uri="{BB962C8B-B14F-4D97-AF65-F5344CB8AC3E}">
        <p14:creationId xmlns:p14="http://schemas.microsoft.com/office/powerpoint/2010/main" val="1646661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81898" y="2263470"/>
            <a:ext cx="7504901" cy="3811893"/>
          </a:xfrm>
        </p:spPr>
        <p:txBody>
          <a:bodyPr/>
          <a:lstStyle/>
          <a:p>
            <a:pPr marL="0" indent="0">
              <a:buNone/>
            </a:pPr>
            <a:r>
              <a:rPr lang="en-US" sz="3200" dirty="0" smtClean="0"/>
              <a:t>Disruption Mitigation</a:t>
            </a:r>
            <a:endParaRPr lang="en-US" sz="3200" dirty="0"/>
          </a:p>
        </p:txBody>
      </p:sp>
      <p:sp>
        <p:nvSpPr>
          <p:cNvPr id="3" name="Title 2"/>
          <p:cNvSpPr>
            <a:spLocks noGrp="1"/>
          </p:cNvSpPr>
          <p:nvPr>
            <p:ph type="title" idx="4294967295"/>
          </p:nvPr>
        </p:nvSpPr>
        <p:spPr>
          <a:xfrm>
            <a:off x="457199" y="217256"/>
            <a:ext cx="8229601" cy="492991"/>
          </a:xfrm>
        </p:spPr>
        <p:txBody>
          <a:bodyPr/>
          <a:lstStyle/>
          <a:p>
            <a:endParaRPr lang="en-US"/>
          </a:p>
        </p:txBody>
      </p:sp>
    </p:spTree>
    <p:extLst>
      <p:ext uri="{BB962C8B-B14F-4D97-AF65-F5344CB8AC3E}">
        <p14:creationId xmlns:p14="http://schemas.microsoft.com/office/powerpoint/2010/main" val="2710743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p:txBody>
          <a:bodyPr/>
          <a:lstStyle/>
          <a:p>
            <a:pPr eaLnBrk="1" hangingPunct="1"/>
            <a:r>
              <a:rPr lang="en-US" dirty="0" smtClean="0">
                <a:latin typeface="Century Gothic" charset="0"/>
              </a:rPr>
              <a:t>Opportunities for D3D/NSTX-U Collaboration: </a:t>
            </a:r>
            <a:br>
              <a:rPr lang="en-US" dirty="0" smtClean="0">
                <a:latin typeface="Century Gothic" charset="0"/>
              </a:rPr>
            </a:br>
            <a:r>
              <a:rPr lang="en-US" dirty="0" smtClean="0">
                <a:latin typeface="Century Gothic" charset="0"/>
              </a:rPr>
              <a:t>Disruption Mitigation </a:t>
            </a:r>
            <a:r>
              <a:rPr lang="en-US" b="0" dirty="0" smtClean="0">
                <a:latin typeface="Century Gothic" charset="0"/>
              </a:rPr>
              <a:t>(contact: Nick Eidietis)</a:t>
            </a:r>
            <a:endParaRPr lang="en-US" dirty="0">
              <a:latin typeface="Century Gothic" charset="0"/>
            </a:endParaRPr>
          </a:p>
        </p:txBody>
      </p:sp>
      <p:sp>
        <p:nvSpPr>
          <p:cNvPr id="15363" name="Content Placeholder 2"/>
          <p:cNvSpPr>
            <a:spLocks noGrp="1"/>
          </p:cNvSpPr>
          <p:nvPr>
            <p:ph idx="1"/>
          </p:nvPr>
        </p:nvSpPr>
        <p:spPr>
          <a:xfrm>
            <a:off x="457200" y="1096113"/>
            <a:ext cx="8686800" cy="4754563"/>
          </a:xfrm>
        </p:spPr>
        <p:txBody>
          <a:bodyPr/>
          <a:lstStyle/>
          <a:p>
            <a:pPr marL="457200" indent="-457200" fontAlgn="base">
              <a:spcAft>
                <a:spcPct val="0"/>
              </a:spcAft>
              <a:buFont typeface="+mj-lt"/>
              <a:buAutoNum type="arabicPeriod"/>
            </a:pPr>
            <a:r>
              <a:rPr lang="en-US" dirty="0">
                <a:latin typeface="Century Gothic" charset="0"/>
              </a:rPr>
              <a:t>C</a:t>
            </a:r>
            <a:r>
              <a:rPr lang="en-US" dirty="0" smtClean="0">
                <a:latin typeface="Century Gothic" charset="0"/>
              </a:rPr>
              <a:t>ontinued participation of R. Raman in the D3D DTF</a:t>
            </a:r>
          </a:p>
          <a:p>
            <a:pPr marL="857250" lvl="1" indent="-457200"/>
            <a:r>
              <a:rPr lang="en-US" dirty="0" smtClean="0">
                <a:latin typeface="Century Gothic" charset="0"/>
              </a:rPr>
              <a:t>D3D benefit: A valued “outside” voice in a small group</a:t>
            </a:r>
          </a:p>
          <a:p>
            <a:pPr marL="857250" lvl="1" indent="-457200"/>
            <a:r>
              <a:rPr lang="en-US" dirty="0" smtClean="0">
                <a:latin typeface="Century Gothic" charset="0"/>
              </a:rPr>
              <a:t>NSTX-U benefit: </a:t>
            </a:r>
          </a:p>
          <a:p>
            <a:pPr marL="1371600" lvl="2" indent="-457200"/>
            <a:r>
              <a:rPr lang="en-US" dirty="0" smtClean="0">
                <a:latin typeface="Century Gothic" charset="0"/>
              </a:rPr>
              <a:t>Added experience to faster “boot-strap” the NSTX-U DMS</a:t>
            </a:r>
          </a:p>
          <a:p>
            <a:pPr marL="1371600" lvl="2" indent="-457200"/>
            <a:r>
              <a:rPr lang="en-US" dirty="0" smtClean="0">
                <a:solidFill>
                  <a:srgbClr val="FF0000"/>
                </a:solidFill>
                <a:latin typeface="Century Gothic" charset="0"/>
              </a:rPr>
              <a:t>What are NSTX-U plans for DMS? Issues for FNSF-ST / ARIES-ST?</a:t>
            </a:r>
          </a:p>
          <a:p>
            <a:pPr marL="1714500" lvl="3" indent="-457200"/>
            <a:r>
              <a:rPr lang="en-US" sz="1600" dirty="0" smtClean="0">
                <a:solidFill>
                  <a:srgbClr val="FF0000"/>
                </a:solidFill>
                <a:latin typeface="Century Gothic" charset="0"/>
              </a:rPr>
              <a:t>Need? Injector types likely?</a:t>
            </a:r>
          </a:p>
          <a:p>
            <a:pPr marL="457200" indent="-457200">
              <a:buFont typeface="+mj-lt"/>
              <a:buAutoNum type="arabicPeriod"/>
            </a:pPr>
            <a:r>
              <a:rPr lang="en-US" dirty="0" smtClean="0">
                <a:latin typeface="Century Gothic" charset="0"/>
              </a:rPr>
              <a:t>Radiation asymmetry studies with multiple MGI</a:t>
            </a:r>
          </a:p>
          <a:p>
            <a:pPr marL="857250" lvl="1" indent="-457200"/>
            <a:r>
              <a:rPr lang="en-US" dirty="0" smtClean="0">
                <a:latin typeface="Century Gothic" charset="0"/>
              </a:rPr>
              <a:t>NSTX-U will have a unique </a:t>
            </a:r>
            <a:r>
              <a:rPr lang="en-US" dirty="0" err="1" smtClean="0">
                <a:latin typeface="Century Gothic" charset="0"/>
              </a:rPr>
              <a:t>poloidal</a:t>
            </a:r>
            <a:r>
              <a:rPr lang="en-US" dirty="0" smtClean="0">
                <a:latin typeface="Century Gothic" charset="0"/>
              </a:rPr>
              <a:t> distribution of injectors. That should be exploited to expand upon D3D asymmetry results</a:t>
            </a:r>
          </a:p>
          <a:p>
            <a:pPr marL="1371600" lvl="2" indent="-457200"/>
            <a:r>
              <a:rPr lang="en-US" dirty="0" smtClean="0">
                <a:solidFill>
                  <a:srgbClr val="FF0000"/>
                </a:solidFill>
                <a:latin typeface="Century Gothic" charset="0"/>
              </a:rPr>
              <a:t>Value of joint studies or model comparisons?</a:t>
            </a:r>
          </a:p>
          <a:p>
            <a:pPr marL="1371600" lvl="2" indent="-457200"/>
            <a:r>
              <a:rPr lang="en-US" dirty="0" smtClean="0">
                <a:solidFill>
                  <a:srgbClr val="FF0000"/>
                </a:solidFill>
                <a:latin typeface="Century Gothic" charset="0"/>
              </a:rPr>
              <a:t>Extra personnel / students to get involved?</a:t>
            </a:r>
            <a:endParaRPr lang="en-US" dirty="0">
              <a:solidFill>
                <a:srgbClr val="FF0000"/>
              </a:solidFill>
              <a:latin typeface="Century Gothic" charset="0"/>
            </a:endParaRPr>
          </a:p>
          <a:p>
            <a:pPr marL="457200" indent="-457200" fontAlgn="base">
              <a:spcAft>
                <a:spcPct val="0"/>
              </a:spcAft>
              <a:buFont typeface="+mj-lt"/>
              <a:buAutoNum type="arabicPeriod"/>
            </a:pPr>
            <a:r>
              <a:rPr lang="en-US" dirty="0" smtClean="0">
                <a:latin typeface="Century Gothic" charset="0"/>
              </a:rPr>
              <a:t>Long-term: NSTX-U may be a more suitable test-bed for </a:t>
            </a:r>
            <a:br>
              <a:rPr lang="en-US" dirty="0" smtClean="0">
                <a:latin typeface="Century Gothic" charset="0"/>
              </a:rPr>
            </a:br>
            <a:r>
              <a:rPr lang="en-US" dirty="0" smtClean="0">
                <a:latin typeface="Century Gothic" charset="0"/>
              </a:rPr>
              <a:t>lithium-dust-based mitigation strategies than D3D </a:t>
            </a:r>
          </a:p>
          <a:p>
            <a:pPr marL="857250" lvl="1" indent="-457200"/>
            <a:r>
              <a:rPr lang="en-US" dirty="0" smtClean="0">
                <a:latin typeface="Century Gothic" charset="0"/>
              </a:rPr>
              <a:t>Potential for significant collaboration in future, if this moves forward</a:t>
            </a:r>
          </a:p>
          <a:p>
            <a:pPr marL="1371600" lvl="2" indent="-457200"/>
            <a:r>
              <a:rPr lang="en-US" dirty="0" smtClean="0">
                <a:solidFill>
                  <a:srgbClr val="FF0000"/>
                </a:solidFill>
                <a:latin typeface="Century Gothic" charset="0"/>
              </a:rPr>
              <a:t>NSTX-U interests?</a:t>
            </a:r>
            <a:endParaRPr lang="en-US" dirty="0">
              <a:solidFill>
                <a:srgbClr val="FF0000"/>
              </a:solidFill>
              <a:latin typeface="Century Gothic" charset="0"/>
            </a:endParaRPr>
          </a:p>
        </p:txBody>
      </p:sp>
      <p:sp>
        <p:nvSpPr>
          <p:cNvPr id="15364" name="Text Box 14"/>
          <p:cNvSpPr txBox="1">
            <a:spLocks noChangeArrowheads="1"/>
          </p:cNvSpPr>
          <p:nvPr/>
        </p:nvSpPr>
        <p:spPr bwMode="auto">
          <a:xfrm>
            <a:off x="2890838" y="6376988"/>
            <a:ext cx="33591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entury Gothic" charset="0"/>
                <a:ea typeface="ＭＳ Ｐゴシック" charset="0"/>
                <a:cs typeface="ＭＳ Ｐゴシック" charset="0"/>
              </a:defRPr>
            </a:lvl1pPr>
            <a:lvl2pPr marL="37931725" indent="-37474525" eaLnBrk="0" hangingPunct="0">
              <a:defRPr sz="2400">
                <a:solidFill>
                  <a:schemeClr val="tx1"/>
                </a:solidFill>
                <a:latin typeface="Century Gothic" charset="0"/>
                <a:ea typeface="ＭＳ Ｐゴシック" charset="0"/>
              </a:defRPr>
            </a:lvl2pPr>
            <a:lvl3pPr eaLnBrk="0" hangingPunct="0">
              <a:defRPr sz="2400">
                <a:solidFill>
                  <a:schemeClr val="tx1"/>
                </a:solidFill>
                <a:latin typeface="Century Gothic" charset="0"/>
                <a:ea typeface="ＭＳ Ｐゴシック" charset="0"/>
              </a:defRPr>
            </a:lvl3pPr>
            <a:lvl4pPr eaLnBrk="0" hangingPunct="0">
              <a:defRPr sz="2400">
                <a:solidFill>
                  <a:schemeClr val="tx1"/>
                </a:solidFill>
                <a:latin typeface="Century Gothic" charset="0"/>
                <a:ea typeface="ＭＳ Ｐゴシック" charset="0"/>
              </a:defRPr>
            </a:lvl4pPr>
            <a:lvl5pPr eaLnBrk="0" hangingPunct="0">
              <a:defRPr sz="2400">
                <a:solidFill>
                  <a:schemeClr val="tx1"/>
                </a:solidFill>
                <a:latin typeface="Century Gothic" charset="0"/>
                <a:ea typeface="ＭＳ Ｐゴシック" charset="0"/>
              </a:defRPr>
            </a:lvl5pPr>
            <a:lvl6pPr marL="457200" eaLnBrk="0" fontAlgn="base" hangingPunct="0">
              <a:spcBef>
                <a:spcPct val="0"/>
              </a:spcBef>
              <a:spcAft>
                <a:spcPct val="0"/>
              </a:spcAft>
              <a:defRPr sz="2400">
                <a:solidFill>
                  <a:schemeClr val="tx1"/>
                </a:solidFill>
                <a:latin typeface="Century Gothic" charset="0"/>
                <a:ea typeface="ＭＳ Ｐゴシック" charset="0"/>
              </a:defRPr>
            </a:lvl6pPr>
            <a:lvl7pPr marL="914400" eaLnBrk="0" fontAlgn="base" hangingPunct="0">
              <a:spcBef>
                <a:spcPct val="0"/>
              </a:spcBef>
              <a:spcAft>
                <a:spcPct val="0"/>
              </a:spcAft>
              <a:defRPr sz="2400">
                <a:solidFill>
                  <a:schemeClr val="tx1"/>
                </a:solidFill>
                <a:latin typeface="Century Gothic" charset="0"/>
                <a:ea typeface="ＭＳ Ｐゴシック" charset="0"/>
              </a:defRPr>
            </a:lvl7pPr>
            <a:lvl8pPr marL="1371600" eaLnBrk="0" fontAlgn="base" hangingPunct="0">
              <a:spcBef>
                <a:spcPct val="0"/>
              </a:spcBef>
              <a:spcAft>
                <a:spcPct val="0"/>
              </a:spcAft>
              <a:defRPr sz="2400">
                <a:solidFill>
                  <a:schemeClr val="tx1"/>
                </a:solidFill>
                <a:latin typeface="Century Gothic" charset="0"/>
                <a:ea typeface="ＭＳ Ｐゴシック" charset="0"/>
              </a:defRPr>
            </a:lvl8pPr>
            <a:lvl9pPr marL="1828800" eaLnBrk="0" fontAlgn="base" hangingPunct="0">
              <a:spcBef>
                <a:spcPct val="0"/>
              </a:spcBef>
              <a:spcAft>
                <a:spcPct val="0"/>
              </a:spcAft>
              <a:defRPr sz="2400">
                <a:solidFill>
                  <a:schemeClr val="tx1"/>
                </a:solidFill>
                <a:latin typeface="Century Gothic" charset="0"/>
                <a:ea typeface="ＭＳ Ｐゴシック" charset="0"/>
              </a:defRPr>
            </a:lvl9pPr>
          </a:lstStyle>
          <a:p>
            <a:pPr algn="ctr" eaLnBrk="1" hangingPunct="1"/>
            <a:r>
              <a:rPr lang="en-US" sz="800" b="1">
                <a:solidFill>
                  <a:srgbClr val="000090"/>
                </a:solidFill>
                <a:cs typeface="Century Gothic" charset="0"/>
              </a:rPr>
              <a:t>AB Author/Conference/Month Yr.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81898" y="2263470"/>
            <a:ext cx="7504901" cy="3811893"/>
          </a:xfrm>
        </p:spPr>
        <p:txBody>
          <a:bodyPr/>
          <a:lstStyle/>
          <a:p>
            <a:pPr marL="0" indent="0">
              <a:buNone/>
            </a:pPr>
            <a:r>
              <a:rPr lang="en-US" sz="3200" dirty="0" smtClean="0"/>
              <a:t>JRT and 3D</a:t>
            </a:r>
            <a:endParaRPr lang="en-US" sz="3200" dirty="0"/>
          </a:p>
        </p:txBody>
      </p:sp>
      <p:sp>
        <p:nvSpPr>
          <p:cNvPr id="3" name="Title 2"/>
          <p:cNvSpPr>
            <a:spLocks noGrp="1"/>
          </p:cNvSpPr>
          <p:nvPr>
            <p:ph type="title" idx="4294967295"/>
          </p:nvPr>
        </p:nvSpPr>
        <p:spPr>
          <a:xfrm>
            <a:off x="457199" y="217256"/>
            <a:ext cx="8229601" cy="492991"/>
          </a:xfrm>
        </p:spPr>
        <p:txBody>
          <a:bodyPr/>
          <a:lstStyle/>
          <a:p>
            <a:endParaRPr lang="en-US"/>
          </a:p>
        </p:txBody>
      </p:sp>
    </p:spTree>
    <p:extLst>
      <p:ext uri="{BB962C8B-B14F-4D97-AF65-F5344CB8AC3E}">
        <p14:creationId xmlns:p14="http://schemas.microsoft.com/office/powerpoint/2010/main" val="4010019764"/>
      </p:ext>
    </p:extLst>
  </p:cSld>
  <p:clrMapOvr>
    <a:masterClrMapping/>
  </p:clrMapOvr>
</p:sld>
</file>

<file path=ppt/theme/theme1.xml><?xml version="1.0" encoding="utf-8"?>
<a:theme xmlns:a="http://schemas.openxmlformats.org/drawingml/2006/main" name="DIII-D_Technical_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6369B9D3D75DB42A4294084EDAAF6E5" ma:contentTypeVersion="0" ma:contentTypeDescription="Create a new document." ma:contentTypeScope="" ma:versionID="7e38bf45e10ee7b0fbd3e3157880acb6">
  <xsd:schema xmlns:xsd="http://www.w3.org/2001/XMLSchema" xmlns:xs="http://www.w3.org/2001/XMLSchema" xmlns:p="http://schemas.microsoft.com/office/2006/metadata/properties" xmlns:ns2="50f8ad0e-3adf-474a-b561-af233bba80c3" targetNamespace="http://schemas.microsoft.com/office/2006/metadata/properties" ma:root="true" ma:fieldsID="b33b643bbdfd4d537c93bcee433d79e6" ns2:_="">
    <xsd:import namespace="50f8ad0e-3adf-474a-b561-af233bba80c3"/>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f8ad0e-3adf-474a-b561-af233bba80c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LongProperties xmlns="http://schemas.microsoft.com/office/2006/metadata/longProperties"/>
</file>

<file path=customXml/item5.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7B6F2769-7194-4217-93D3-3AF3A4742282}">
  <ds:schemaRefs>
    <ds:schemaRef ds:uri="http://schemas.microsoft.com/office/2006/metadata/properties"/>
    <ds:schemaRef ds:uri="http://schemas.microsoft.com/office/infopath/2007/PartnerControls"/>
    <ds:schemaRef ds:uri="http://schemas.microsoft.com/sharepoint/v3/fields"/>
  </ds:schemaRefs>
</ds:datastoreItem>
</file>

<file path=customXml/itemProps2.xml><?xml version="1.0" encoding="utf-8"?>
<ds:datastoreItem xmlns:ds="http://schemas.openxmlformats.org/officeDocument/2006/customXml" ds:itemID="{A3D4A31B-A513-40EC-9431-6913F0F557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f8ad0e-3adf-474a-b561-af233bba80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4.xml><?xml version="1.0" encoding="utf-8"?>
<ds:datastoreItem xmlns:ds="http://schemas.openxmlformats.org/officeDocument/2006/customXml" ds:itemID="{73886BB1-D027-43F4-8DB2-C8D55F0291E4}">
  <ds:schemaRefs>
    <ds:schemaRef ds:uri="http://schemas.microsoft.com/office/2006/metadata/longProperties"/>
  </ds:schemaRefs>
</ds:datastoreItem>
</file>

<file path=customXml/itemProps5.xml><?xml version="1.0" encoding="utf-8"?>
<ds:datastoreItem xmlns:ds="http://schemas.openxmlformats.org/officeDocument/2006/customXml" ds:itemID="{3FFAC3F7-43B0-4D91-8B53-BF3319ED7AD0}">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DIII-D_Technical_Master.potx</Template>
  <TotalTime>331</TotalTime>
  <Words>2454</Words>
  <Application>Microsoft Macintosh PowerPoint</Application>
  <PresentationFormat>On-screen Show (4:3)</PresentationFormat>
  <Paragraphs>195</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DIII-D_Technical_Master</vt:lpstr>
      <vt:lpstr>Plan Flagged by Jon</vt:lpstr>
      <vt:lpstr>Suggested Topics By Richard – ordered to Jon…</vt:lpstr>
      <vt:lpstr>PowerPoint Presentation</vt:lpstr>
      <vt:lpstr>Opportunities for D3D/NSTX-U Collaboration:  Disruption Detection and Avoidance </vt:lpstr>
      <vt:lpstr>Aspects Towards Controlled Disruption Avoidance?</vt:lpstr>
      <vt:lpstr>Other parts of Disruption Avoidance: Tearing Mode Physics (here) + Jack on RWM?</vt:lpstr>
      <vt:lpstr>PowerPoint Presentation</vt:lpstr>
      <vt:lpstr>Opportunities for D3D/NSTX-U Collaboration:  Disruption Mitigation (contact: Nick Eidietis)</vt:lpstr>
      <vt:lpstr>PowerPoint Presentation</vt:lpstr>
      <vt:lpstr>JRT – what joint work is needed?</vt:lpstr>
      <vt:lpstr>PowerPoint Presentation</vt:lpstr>
      <vt:lpstr>Steady State Ideas from Chris Holcomb draw out some specifics to get things going for 2015 JRT</vt:lpstr>
      <vt:lpstr>PowerPoint Presentation</vt:lpstr>
      <vt:lpstr>SS – form Chris</vt:lpstr>
      <vt:lpstr>PowerPoint Presentation</vt:lpstr>
      <vt:lpstr>Energetic Particle Experiment and Diagnostic Collaboration is Ongoing Between NSTX and DIII-D Teams</vt:lpstr>
      <vt:lpstr>Several PPPL Tools are Used in Combination with DIII-D Experimental Data for Analysis and/or Code Validation Efforts</vt:lpstr>
      <vt:lpstr>New Possibilities for Energetic Particle Collaboration</vt:lpstr>
      <vt:lpstr>PowerPoint Presentation</vt:lpstr>
      <vt:lpstr>Boundary Input from Rajesh  – explore NSTX-U interest and views on collaboration</vt:lpstr>
      <vt:lpstr>Other / missing areas?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Richard Buttery</cp:lastModifiedBy>
  <cp:revision>80</cp:revision>
  <cp:lastPrinted>2012-09-25T17:08:12Z</cp:lastPrinted>
  <dcterms:created xsi:type="dcterms:W3CDTF">2010-04-12T23:12:02Z</dcterms:created>
  <dcterms:modified xsi:type="dcterms:W3CDTF">2013-12-10T06:00:22Z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y fmtid="{D5CDD505-2E9C-101B-9397-08002B2CF9AE}" pid="3" name="HeaderStyleDefinitions">
    <vt:lpwstr/>
  </property>
  <property fmtid="{D5CDD505-2E9C-101B-9397-08002B2CF9AE}" pid="4" name="RedirectURL">
    <vt:lpwstr/>
  </property>
  <property fmtid="{D5CDD505-2E9C-101B-9397-08002B2CF9AE}" pid="5" name="_dlc_DocId">
    <vt:lpwstr>XP2E3VQ6UM2P-151-395</vt:lpwstr>
  </property>
  <property fmtid="{D5CDD505-2E9C-101B-9397-08002B2CF9AE}" pid="6" name="_dlc_DocIdItemGuid">
    <vt:lpwstr>45a7871c-afbf-48d0-9089-d523b25ec326</vt:lpwstr>
  </property>
  <property fmtid="{D5CDD505-2E9C-101B-9397-08002B2CF9AE}" pid="7" name="_dlc_DocIdUrl">
    <vt:lpwstr>http://intranet.ga.com/_layouts/DocIdRedir.aspx?ID=XP2E3VQ6UM2P-151-395, XP2E3VQ6UM2P-151-395</vt:lpwstr>
  </property>
</Properties>
</file>