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1217" r:id="rId2"/>
    <p:sldId id="1347" r:id="rId3"/>
    <p:sldId id="1323" r:id="rId4"/>
    <p:sldId id="1324" r:id="rId5"/>
    <p:sldId id="1344" r:id="rId6"/>
    <p:sldId id="1345" r:id="rId7"/>
    <p:sldId id="1343" r:id="rId8"/>
    <p:sldId id="1342" r:id="rId9"/>
    <p:sldId id="1346" r:id="rId10"/>
    <p:sldId id="1348" r:id="rId11"/>
    <p:sldId id="1340" r:id="rId12"/>
    <p:sldId id="1350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6FF"/>
    <a:srgbClr val="0000FF"/>
    <a:srgbClr val="FF33CC"/>
    <a:srgbClr val="FF0000"/>
    <a:srgbClr val="00CCFF"/>
    <a:srgbClr val="FF9933"/>
    <a:srgbClr val="006600"/>
    <a:srgbClr val="99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13922" autoAdjust="0"/>
    <p:restoredTop sz="94360" autoAdjust="0"/>
  </p:normalViewPr>
  <p:slideViewPr>
    <p:cSldViewPr>
      <p:cViewPr>
        <p:scale>
          <a:sx n="150" d="100"/>
          <a:sy n="150" d="100"/>
        </p:scale>
        <p:origin x="-2512" y="-6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1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49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49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1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0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8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4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2116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12116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2116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JRT14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(J.-K. Park</a:t>
            </a:r>
            <a:r>
              <a:rPr lang="en-US" sz="900" i="0" dirty="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December 10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, 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7227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Research Plans for JRT14 : </a:t>
            </a:r>
          </a:p>
          <a:p>
            <a:pPr algn="ctr" eaLnBrk="0" hangingPunct="0">
              <a:defRPr/>
            </a:pPr>
            <a:r>
              <a:rPr lang="en-US" sz="3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Plasma Response to 3D Fields </a:t>
            </a:r>
            <a:endParaRPr lang="en-US" sz="30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pic>
        <p:nvPicPr>
          <p:cNvPr id="2068" name="Picture 155" descr="nstx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163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pic>
        <p:nvPicPr>
          <p:cNvPr id="2072" name="Picture 53" descr="ppi224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sp>
        <p:nvSpPr>
          <p:cNvPr id="2074" name="Text Box 9"/>
          <p:cNvSpPr txBox="1">
            <a:spLocks noChangeArrowheads="1"/>
          </p:cNvSpPr>
          <p:nvPr/>
        </p:nvSpPr>
        <p:spPr bwMode="auto">
          <a:xfrm>
            <a:off x="1485900" y="1905000"/>
            <a:ext cx="6221412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J.-K. Park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</a:rPr>
              <a:t>1,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J. M. Canik</a:t>
            </a:r>
            <a:r>
              <a:rPr lang="en-US" sz="1800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, S. A. Sabbagh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</a:rPr>
              <a:t>3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J. W. Berkery</a:t>
            </a:r>
            <a:r>
              <a:rPr lang="en-US" sz="1600" baseline="30000" dirty="0" smtClean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K. Kim</a:t>
            </a:r>
            <a:r>
              <a:rPr lang="en-US" sz="160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Z. Wang</a:t>
            </a:r>
            <a:r>
              <a:rPr lang="en-US" sz="160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N. Logan,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S. P. Gerhardt</a:t>
            </a:r>
            <a:r>
              <a:rPr lang="en-US" sz="160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J.-W. Ahn</a:t>
            </a:r>
            <a:r>
              <a:rPr lang="en-US" sz="1600" baseline="30000" dirty="0" smtClean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J. E, Menard</a:t>
            </a:r>
            <a:r>
              <a:rPr lang="en-US" sz="160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NSTX research team</a:t>
            </a:r>
            <a:endParaRPr lang="en-US" sz="1600" baseline="300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n-US" sz="1600" baseline="30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75" name="Rectangle 28"/>
          <p:cNvSpPr>
            <a:spLocks noChangeArrowheads="1"/>
          </p:cNvSpPr>
          <p:nvPr/>
        </p:nvSpPr>
        <p:spPr bwMode="auto">
          <a:xfrm>
            <a:off x="1485899" y="3000683"/>
            <a:ext cx="6221413" cy="50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 Princeton Plasma Physics Laboratory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2 Oak Ridge National Laboratory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3 Columbia University</a:t>
            </a:r>
          </a:p>
        </p:txBody>
      </p:sp>
      <p:sp>
        <p:nvSpPr>
          <p:cNvPr id="2076" name="Text Box 10"/>
          <p:cNvSpPr txBox="1">
            <a:spLocks noChangeArrowheads="1"/>
          </p:cNvSpPr>
          <p:nvPr/>
        </p:nvSpPr>
        <p:spPr bwMode="auto">
          <a:xfrm>
            <a:off x="1485900" y="3811102"/>
            <a:ext cx="6221412" cy="41275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 i="0" dirty="0" smtClean="0">
                <a:solidFill>
                  <a:srgbClr val="FF0000"/>
                </a:solidFill>
              </a:rPr>
              <a:t>GA Collaboration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 i="0" dirty="0" smtClean="0">
                <a:solidFill>
                  <a:srgbClr val="FF0000"/>
                </a:solidFill>
              </a:rPr>
              <a:t>LSB318, PPPL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 i="0" dirty="0" smtClean="0">
                <a:solidFill>
                  <a:srgbClr val="FF0000"/>
                </a:solidFill>
              </a:rPr>
              <a:t>December 10, 2013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5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718419" cy="55399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 analysis plans for locking dynamics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NSTX data including revision :</a:t>
            </a:r>
          </a:p>
          <a:p>
            <a:pPr lvl="1"/>
            <a:r>
              <a:rPr lang="en-US" sz="1800" b="1" dirty="0" smtClean="0"/>
              <a:t>n=1 high-beta locking with n=3 (#134028-)</a:t>
            </a:r>
          </a:p>
          <a:p>
            <a:pPr lvl="1"/>
            <a:r>
              <a:rPr lang="en-US" sz="1800" b="1" dirty="0" smtClean="0"/>
              <a:t>NTM limit with n=1 resonant field (#134067-)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Analyze and quantify NTV using PENT or POCA</a:t>
            </a:r>
          </a:p>
          <a:p>
            <a:pPr lvl="1"/>
            <a:r>
              <a:rPr lang="en-US" sz="1800" dirty="0" smtClean="0"/>
              <a:t>Apply resistive DCON or MARS to verify tearing mode stability</a:t>
            </a:r>
          </a:p>
          <a:p>
            <a:pPr lvl="1"/>
            <a:r>
              <a:rPr lang="en-US" sz="1800" dirty="0" smtClean="0"/>
              <a:t>Develop proper inner-layer model to predict error field threshold with various torques</a:t>
            </a:r>
          </a:p>
          <a:p>
            <a:endParaRPr lang="en-US" sz="2000" dirty="0" smtClean="0"/>
          </a:p>
          <a:p>
            <a:r>
              <a:rPr lang="en-US" sz="2000" dirty="0" smtClean="0"/>
              <a:t>DIII-D data including revision : </a:t>
            </a:r>
          </a:p>
          <a:p>
            <a:pPr lvl="1"/>
            <a:r>
              <a:rPr lang="en-US" sz="1800" b="1" dirty="0" smtClean="0"/>
              <a:t>n=1 </a:t>
            </a:r>
            <a:r>
              <a:rPr lang="en-US" sz="1800" b="1" dirty="0"/>
              <a:t>p</a:t>
            </a:r>
            <a:r>
              <a:rPr lang="en-US" sz="1800" b="1" dirty="0" smtClean="0"/>
              <a:t>roxy error field experiments (Published in 2012)</a:t>
            </a:r>
          </a:p>
          <a:p>
            <a:pPr lvl="1"/>
            <a:r>
              <a:rPr lang="en-US" sz="1800" b="1" dirty="0" smtClean="0"/>
              <a:t>n=1 TBM experiments (Published in 2010 and 2012)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Analyze and quantify NTV using PENT or POCA</a:t>
            </a:r>
          </a:p>
          <a:p>
            <a:pPr lvl="1"/>
            <a:r>
              <a:rPr lang="en-US" sz="1800" dirty="0" smtClean="0"/>
              <a:t>Apply M3D-C1 to understand locking dynamics</a:t>
            </a:r>
            <a:endParaRPr lang="en-US" sz="1800" dirty="0"/>
          </a:p>
          <a:p>
            <a:pPr lvl="1"/>
            <a:r>
              <a:rPr lang="en-US" sz="1800" dirty="0"/>
              <a:t>Compare </a:t>
            </a:r>
            <a:r>
              <a:rPr lang="en-US" sz="1800" dirty="0" err="1"/>
              <a:t>eigenfunctions</a:t>
            </a:r>
            <a:r>
              <a:rPr lang="en-US" sz="1800" dirty="0"/>
              <a:t>, and also with SXR </a:t>
            </a:r>
            <a:r>
              <a:rPr lang="en-US" sz="1800" dirty="0" smtClean="0"/>
              <a:t>or ECEI </a:t>
            </a:r>
            <a:r>
              <a:rPr lang="en-US" sz="1800" dirty="0"/>
              <a:t>if available</a:t>
            </a:r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3839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Other Group Contributions Discussed (tentative)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Columbia U. (S. A. </a:t>
            </a:r>
            <a:r>
              <a:rPr lang="en-US" sz="2000" b="1" u="sng" dirty="0" err="1" smtClean="0"/>
              <a:t>Sabbagh</a:t>
            </a:r>
            <a:r>
              <a:rPr lang="en-US" sz="2000" b="1" u="sng" dirty="0" smtClean="0"/>
              <a:t>)</a:t>
            </a:r>
          </a:p>
          <a:p>
            <a:r>
              <a:rPr lang="en-US" sz="2000" dirty="0" smtClean="0"/>
              <a:t>Focused task defined with Todd Evans, Nate Ferraro on determining realistic plasma response magnitudes/profiles in modeling when compared to experiment (w/M3D-C1) – </a:t>
            </a:r>
            <a:r>
              <a:rPr lang="en-US" sz="2000" dirty="0" smtClean="0">
                <a:solidFill>
                  <a:srgbClr val="B826FF"/>
                </a:solidFill>
              </a:rPr>
              <a:t>Steve at GA this week for this</a:t>
            </a:r>
            <a:endParaRPr lang="en-US" sz="2000" dirty="0" smtClean="0"/>
          </a:p>
          <a:p>
            <a:pPr marL="225425" lvl="1" indent="-225425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from several NSTX experiments on NTV to determine bounds for the plasma response to different applied 3D field spectra: “n = 1”, “n = 2”, “n = 3” </a:t>
            </a:r>
            <a:r>
              <a:rPr lang="en-US" dirty="0" smtClean="0">
                <a:solidFill>
                  <a:schemeClr val="tx1"/>
                </a:solidFill>
              </a:rPr>
              <a:t>configurations</a:t>
            </a:r>
            <a:endParaRPr lang="en-US" sz="2000" dirty="0" smtClean="0"/>
          </a:p>
          <a:p>
            <a:r>
              <a:rPr lang="en-US" sz="2000" dirty="0"/>
              <a:t>Bounds” on the RFA would be determined by NTV profile calculations in NSTX experiments using the NTVTOK code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Note: NSTX NTV publications (~ 2006) have shown “n = 3” vacuum field is sufficient to calculate NTV, but plasma response needed for “n = 1”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u="sng" dirty="0" smtClean="0"/>
              <a:t>ORNL (J. M. </a:t>
            </a:r>
            <a:r>
              <a:rPr lang="en-US" sz="2000" b="1" u="sng" dirty="0" err="1" smtClean="0"/>
              <a:t>Canik</a:t>
            </a:r>
            <a:r>
              <a:rPr lang="en-US" sz="2000" b="1" u="sng" dirty="0" smtClean="0"/>
              <a:t>)</a:t>
            </a:r>
          </a:p>
          <a:p>
            <a:pPr marL="225425" lvl="1" indent="-225425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Apply VMEC to see non-linearity of plasma response</a:t>
            </a:r>
            <a:endParaRPr lang="en-US" dirty="0" smtClean="0"/>
          </a:p>
          <a:p>
            <a:pPr marL="225425" lvl="1" indent="-225425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Study ELM destabilization and triggering physics in NSTX and DIII-D, and apply VMEC and COBRA codes to see </a:t>
            </a:r>
            <a:r>
              <a:rPr lang="en-US" dirty="0" smtClean="0">
                <a:solidFill>
                  <a:srgbClr val="FF0000"/>
                </a:solidFill>
              </a:rPr>
              <a:t>3D stability</a:t>
            </a:r>
            <a:r>
              <a:rPr lang="en-US" dirty="0" smtClean="0">
                <a:solidFill>
                  <a:srgbClr val="000000"/>
                </a:solidFill>
              </a:rPr>
              <a:t>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91850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Experimental proposals to DIII-D (</a:t>
            </a:r>
            <a:r>
              <a:rPr lang="en-US" sz="2800" smtClean="0"/>
              <a:t>Incomplet</a:t>
            </a:r>
            <a:r>
              <a:rPr lang="en-US" sz="2800" smtClean="0"/>
              <a:t>e list)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n=1 </a:t>
            </a:r>
            <a:r>
              <a:rPr lang="en-US" sz="2000" dirty="0" smtClean="0"/>
              <a:t>locking with n=2 braking (</a:t>
            </a:r>
            <a:r>
              <a:rPr lang="en-US" sz="2000" dirty="0" smtClean="0"/>
              <a:t>N. Logan, J.-K. Park)</a:t>
            </a:r>
            <a:endParaRPr lang="en-US" sz="2000" dirty="0" smtClean="0"/>
          </a:p>
          <a:p>
            <a:pPr lvl="1"/>
            <a:r>
              <a:rPr lang="en-US" sz="1800" dirty="0" smtClean="0"/>
              <a:t>Motivated by 2013 KSTAR experiments (J. H. Kim)</a:t>
            </a:r>
          </a:p>
          <a:p>
            <a:pPr lvl="1"/>
            <a:r>
              <a:rPr lang="en-US" sz="1800" dirty="0" smtClean="0"/>
              <a:t>Shown that n=2 braking increases n=1 locking threshold in </a:t>
            </a:r>
            <a:r>
              <a:rPr lang="en-US" sz="1800" dirty="0" err="1" smtClean="0"/>
              <a:t>Ohmic</a:t>
            </a:r>
            <a:r>
              <a:rPr lang="en-US" sz="1800" dirty="0" smtClean="0"/>
              <a:t> plasmas</a:t>
            </a:r>
          </a:p>
          <a:p>
            <a:pPr lvl="1"/>
            <a:r>
              <a:rPr lang="en-US" sz="1800" dirty="0" smtClean="0"/>
              <a:t>Is different from other observations but consistent with A. Cole’s prediction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Finding </a:t>
            </a:r>
            <a:r>
              <a:rPr lang="en-US" sz="2000" dirty="0" err="1" smtClean="0"/>
              <a:t>Superbanana</a:t>
            </a:r>
            <a:r>
              <a:rPr lang="en-US" sz="2000" dirty="0" smtClean="0"/>
              <a:t>-plateau (N. Logan, J.-K. Park)</a:t>
            </a:r>
          </a:p>
          <a:p>
            <a:pPr lvl="1"/>
            <a:r>
              <a:rPr lang="en-US" sz="1800" dirty="0" smtClean="0"/>
              <a:t>Motivated by numerical benchmark between IPEC-PENT, MARS, POCA, FORTEC-3D</a:t>
            </a:r>
          </a:p>
          <a:p>
            <a:pPr lvl="1"/>
            <a:r>
              <a:rPr lang="en-US" sz="1800" dirty="0" smtClean="0"/>
              <a:t>All the codes except FORTEC-3D (Global code, PRL11) predicted SBP in a wide range of low </a:t>
            </a:r>
            <a:r>
              <a:rPr lang="en-US" sz="1800" dirty="0" err="1" smtClean="0"/>
              <a:t>collisionality</a:t>
            </a:r>
            <a:r>
              <a:rPr lang="en-US" sz="1800" dirty="0" smtClean="0"/>
              <a:t> </a:t>
            </a:r>
            <a:endParaRPr lang="en-US" sz="1800" dirty="0"/>
          </a:p>
          <a:p>
            <a:pPr lvl="1"/>
            <a:r>
              <a:rPr lang="en-US" sz="1800" dirty="0" smtClean="0"/>
              <a:t>Plans are to start with A. Cole’s rotational resonance experiments but to scan </a:t>
            </a:r>
            <a:r>
              <a:rPr lang="en-US" sz="1800" dirty="0" err="1" smtClean="0"/>
              <a:t>collsionality</a:t>
            </a:r>
            <a:endParaRPr lang="en-US" sz="1800" dirty="0" smtClean="0"/>
          </a:p>
          <a:p>
            <a:pPr lvl="1"/>
            <a:endParaRPr lang="en-US" sz="1600" dirty="0"/>
          </a:p>
          <a:p>
            <a:r>
              <a:rPr lang="en-US" sz="2000" dirty="0" smtClean="0"/>
              <a:t>ELM triggering in DIII-D (J. M. </a:t>
            </a:r>
            <a:r>
              <a:rPr lang="en-US" sz="2000" dirty="0" err="1" smtClean="0"/>
              <a:t>Canik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…</a:t>
            </a:r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8410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800" dirty="0" smtClean="0"/>
              <a:t>JRT14 text summary</a:t>
            </a:r>
          </a:p>
          <a:p>
            <a:endParaRPr lang="en-US" sz="2800" dirty="0"/>
          </a:p>
          <a:p>
            <a:r>
              <a:rPr lang="en-US" sz="2800" dirty="0" smtClean="0"/>
              <a:t>Action plans and items agreed</a:t>
            </a:r>
          </a:p>
          <a:p>
            <a:endParaRPr lang="en-US" sz="2800" dirty="0"/>
          </a:p>
          <a:p>
            <a:r>
              <a:rPr lang="en-US" sz="2800" dirty="0" smtClean="0"/>
              <a:t>Joint research on plasma response physics</a:t>
            </a:r>
          </a:p>
          <a:p>
            <a:endParaRPr lang="en-US" sz="2800" dirty="0"/>
          </a:p>
          <a:p>
            <a:r>
              <a:rPr lang="en-US" sz="2800" dirty="0" smtClean="0"/>
              <a:t>Joint research on island dynamics</a:t>
            </a:r>
          </a:p>
          <a:p>
            <a:endParaRPr lang="en-US" sz="2800" dirty="0" smtClean="0"/>
          </a:p>
          <a:p>
            <a:r>
              <a:rPr lang="en-US" sz="2800" dirty="0" smtClean="0"/>
              <a:t>Other joint research plans</a:t>
            </a:r>
          </a:p>
        </p:txBody>
      </p:sp>
    </p:spTree>
    <p:extLst>
      <p:ext uri="{BB962C8B-B14F-4D97-AF65-F5344CB8AC3E}">
        <p14:creationId xmlns:p14="http://schemas.microsoft.com/office/powerpoint/2010/main" val="207490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Joint Research Target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Summary: </a:t>
            </a:r>
            <a:r>
              <a:rPr lang="en-US" sz="1800" u="sng" dirty="0" smtClean="0"/>
              <a:t>Conduct </a:t>
            </a:r>
            <a:r>
              <a:rPr lang="en-US" sz="1800" u="sng" dirty="0"/>
              <a:t>experiments and analysis to investigate and quantify plasma response to non-axisymmetric (3D) magnetic fields in </a:t>
            </a:r>
            <a:r>
              <a:rPr lang="en-US" sz="1800" u="sng" dirty="0" err="1" smtClean="0"/>
              <a:t>tokamaks</a:t>
            </a:r>
            <a:r>
              <a:rPr lang="en-US" sz="1800" dirty="0" smtClean="0"/>
              <a:t>… Dependence </a:t>
            </a:r>
            <a:r>
              <a:rPr lang="en-US" sz="1800" dirty="0"/>
              <a:t>of response to </a:t>
            </a:r>
            <a:r>
              <a:rPr lang="en-US" sz="1800" u="sng" dirty="0"/>
              <a:t>multiple plasma parameters</a:t>
            </a:r>
            <a:r>
              <a:rPr lang="en-US" sz="1800" dirty="0"/>
              <a:t> will be explored in order to gain confidence in predictive capability of the  </a:t>
            </a:r>
            <a:r>
              <a:rPr lang="en-US" sz="1800" dirty="0" smtClean="0"/>
              <a:t>models.</a:t>
            </a:r>
          </a:p>
          <a:p>
            <a:endParaRPr lang="en-US" sz="2000" dirty="0"/>
          </a:p>
          <a:p>
            <a:r>
              <a:rPr lang="en-US" sz="1800" b="1" dirty="0" smtClean="0"/>
              <a:t>Detailed Plan: </a:t>
            </a:r>
            <a:r>
              <a:rPr lang="en-US" sz="1800" u="sng" dirty="0"/>
              <a:t>The measured plasma response will be compared to ideal and non-ideal MHD models in order to validate the predicted roles of screening and kink-resonant responses, and </a:t>
            </a:r>
            <a:r>
              <a:rPr lang="en-US" sz="1800" u="sng" dirty="0" smtClean="0"/>
              <a:t>their </a:t>
            </a:r>
            <a:r>
              <a:rPr lang="en-US" sz="1800" u="sng" dirty="0"/>
              <a:t>dependence on parameters such as plasma rotation and plasma pressure.</a:t>
            </a:r>
            <a:r>
              <a:rPr lang="en-US" sz="1800" dirty="0"/>
              <a:t>  Each of the three major US facilities (C-Mod, DIII-D and NSTX) has the capability to apply 3D fields with a non-axisymmetric coil set.  </a:t>
            </a:r>
            <a:r>
              <a:rPr lang="en-US" sz="1800" u="sng" dirty="0"/>
              <a:t>Coordinated experiments, measurements, and analysis will be carried out to assess the 3D plasma configurations that are created by these coils.</a:t>
            </a:r>
            <a:r>
              <a:rPr lang="en-US" sz="1800" dirty="0"/>
              <a:t>  Exploiting the complementary parameters and tools of the devices, joint teams will aim to improve the predictive understanding of the role that 3D fields play in </a:t>
            </a:r>
            <a:r>
              <a:rPr lang="en-US" sz="1800" dirty="0" err="1"/>
              <a:t>tokamak</a:t>
            </a:r>
            <a:r>
              <a:rPr lang="en-US" sz="1800" dirty="0"/>
              <a:t> plasmas.  </a:t>
            </a:r>
            <a:r>
              <a:rPr lang="en-US" sz="1800" u="sng" dirty="0"/>
              <a:t>The research will strengthen the basis for avoiding the undesirable effects of 3D fields (loss of rotation, locked tearing modes) and enhancing their beneficial effects (ELM suppression, rotation drive)</a:t>
            </a:r>
            <a:r>
              <a:rPr lang="en-US" sz="1800" u="sng" dirty="0" smtClean="0"/>
              <a:t>.</a:t>
            </a:r>
            <a:br>
              <a:rPr lang="en-US" sz="1800" u="sng" dirty="0" smtClean="0"/>
            </a:br>
            <a:endParaRPr lang="en-US" sz="1800" u="sng" dirty="0" smtClean="0"/>
          </a:p>
          <a:p>
            <a:r>
              <a:rPr lang="en-US" sz="1400" i="1" dirty="0" smtClean="0"/>
              <a:t>Responsible by T. Strait (Chair, DIII-D),  J. </a:t>
            </a:r>
            <a:r>
              <a:rPr lang="en-US" sz="1400" i="1" dirty="0" err="1" smtClean="0"/>
              <a:t>Canik</a:t>
            </a:r>
            <a:r>
              <a:rPr lang="en-US" sz="1400" i="1" dirty="0" smtClean="0"/>
              <a:t> &amp; J.-K. Park (NSTX), E. </a:t>
            </a:r>
            <a:r>
              <a:rPr lang="en-US" sz="1400" i="1" dirty="0" err="1" smtClean="0"/>
              <a:t>Marmar</a:t>
            </a:r>
            <a:r>
              <a:rPr lang="en-US" sz="1400" i="1" dirty="0" smtClean="0"/>
              <a:t> &amp; J. Rice (CMOD)</a:t>
            </a:r>
            <a:r>
              <a:rPr lang="en-US" sz="1400" i="1" u="sng" dirty="0" smtClean="0"/>
              <a:t> </a:t>
            </a:r>
            <a:endParaRPr lang="en-US" sz="1400" i="1" u="sng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and action items agreed (Ted’s summary)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Focus will be made on:</a:t>
            </a:r>
          </a:p>
          <a:p>
            <a:pPr lvl="1"/>
            <a:r>
              <a:rPr lang="en-US" sz="1800" dirty="0" smtClean="0"/>
              <a:t>Response to </a:t>
            </a:r>
            <a:r>
              <a:rPr lang="en-US" sz="1800" u="sng" dirty="0" smtClean="0"/>
              <a:t>n=1</a:t>
            </a:r>
            <a:r>
              <a:rPr lang="en-US" sz="1800" dirty="0" smtClean="0"/>
              <a:t> magnetic perturbations (at least to begin with)</a:t>
            </a:r>
          </a:p>
          <a:p>
            <a:pPr lvl="1"/>
            <a:r>
              <a:rPr lang="en-US" sz="1800" dirty="0" smtClean="0"/>
              <a:t>Linear response: Amplitude and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structure of the plasma response</a:t>
            </a:r>
          </a:p>
          <a:p>
            <a:pPr lvl="2"/>
            <a:r>
              <a:rPr lang="en-US" sz="1600" dirty="0" smtClean="0"/>
              <a:t>Screening vs. Kink response</a:t>
            </a:r>
          </a:p>
          <a:p>
            <a:pPr lvl="2"/>
            <a:r>
              <a:rPr lang="en-US" sz="1600" dirty="0" smtClean="0"/>
              <a:t>Rotation response: Resonant vs. non-resonant (NTV) torque</a:t>
            </a:r>
            <a:endParaRPr lang="en-US" sz="1800" dirty="0"/>
          </a:p>
          <a:p>
            <a:pPr lvl="1"/>
            <a:r>
              <a:rPr lang="en-US" sz="1800" dirty="0" smtClean="0"/>
              <a:t>Non-linear response: Rotation dynamics and island opening</a:t>
            </a:r>
          </a:p>
          <a:p>
            <a:pPr lvl="1"/>
            <a:r>
              <a:rPr lang="en-US" sz="1800" dirty="0" smtClean="0"/>
              <a:t>Measurement: Magnetics, CHERS, SXR, ECEI</a:t>
            </a:r>
          </a:p>
          <a:p>
            <a:pPr lvl="1"/>
            <a:r>
              <a:rPr lang="en-US" sz="1800" dirty="0" smtClean="0"/>
              <a:t>Model comparison: MARS, IPEC, VMEC, M3D-C1</a:t>
            </a:r>
          </a:p>
          <a:p>
            <a:pPr lvl="2"/>
            <a:r>
              <a:rPr lang="en-US" sz="1600" dirty="0" smtClean="0"/>
              <a:t>Synergy with theory JRT13?</a:t>
            </a:r>
          </a:p>
          <a:p>
            <a:pPr lvl="1"/>
            <a:r>
              <a:rPr lang="en-US" sz="1800" dirty="0" smtClean="0"/>
              <a:t>Note : RMP ELM modification and transport issues will be not the main focus, but could be important for measurement or synthetic diagnostics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Action items:</a:t>
            </a:r>
          </a:p>
          <a:p>
            <a:pPr lvl="1"/>
            <a:r>
              <a:rPr lang="en-US" sz="1800" b="1" dirty="0" smtClean="0"/>
              <a:t>Identify previously published results in these areas (to avoid overlap)</a:t>
            </a:r>
          </a:p>
          <a:p>
            <a:pPr lvl="1"/>
            <a:r>
              <a:rPr lang="en-US" sz="1800" b="1" dirty="0" smtClean="0"/>
              <a:t>Identify existing data that could be analyzed now</a:t>
            </a:r>
          </a:p>
          <a:p>
            <a:pPr lvl="1"/>
            <a:r>
              <a:rPr lang="en-US" sz="1800" b="1" dirty="0" smtClean="0"/>
              <a:t>Propose relevant experiments to DIII-D Research forum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4351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Ideal response can provide a first-order kink and screening physics, but only in a limited parametric space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Theoretical bases (Incomplete list):</a:t>
            </a:r>
          </a:p>
          <a:p>
            <a:pPr lvl="1"/>
            <a:r>
              <a:rPr lang="en-US" sz="1600" dirty="0" smtClean="0"/>
              <a:t>Boozer (2001): Resonant Field Amplification (RFA)</a:t>
            </a:r>
          </a:p>
          <a:p>
            <a:pPr lvl="1"/>
            <a:r>
              <a:rPr lang="en-US" sz="1600" dirty="0" smtClean="0"/>
              <a:t>Park, Liu (2007-2010): Ideal response and amplification of 3D field, as well as resonant screening of magnetic islands</a:t>
            </a:r>
          </a:p>
          <a:p>
            <a:pPr lvl="1"/>
            <a:r>
              <a:rPr lang="en-US" sz="1600" b="1" dirty="0" smtClean="0"/>
              <a:t>Liu (2008) : Response change by self-consistent kinetic calculations</a:t>
            </a:r>
            <a:endParaRPr lang="en-US" sz="1600" b="1" dirty="0"/>
          </a:p>
          <a:p>
            <a:pPr lvl="1"/>
            <a:r>
              <a:rPr lang="en-US" sz="1600" b="1" dirty="0" smtClean="0"/>
              <a:t>Ferraro, </a:t>
            </a:r>
            <a:r>
              <a:rPr lang="en-US" sz="1600" b="1" dirty="0" err="1" smtClean="0"/>
              <a:t>Turbull</a:t>
            </a:r>
            <a:r>
              <a:rPr lang="en-US" sz="1600" b="1" dirty="0" smtClean="0"/>
              <a:t> (2012) : Breakdown of linear response calculations</a:t>
            </a:r>
          </a:p>
          <a:p>
            <a:pPr lvl="1"/>
            <a:r>
              <a:rPr lang="en-US" sz="1600" b="1" dirty="0" smtClean="0"/>
              <a:t>Turnbull (2013) : Discussion on dynamic responses</a:t>
            </a:r>
            <a:endParaRPr lang="en-US" sz="1800" dirty="0"/>
          </a:p>
          <a:p>
            <a:r>
              <a:rPr lang="en-US" sz="2000" dirty="0" smtClean="0"/>
              <a:t>Experimental validation (Incomplete list):</a:t>
            </a:r>
          </a:p>
          <a:p>
            <a:pPr lvl="1"/>
            <a:r>
              <a:rPr lang="en-US" sz="1600" dirty="0" err="1" smtClean="0"/>
              <a:t>Hender</a:t>
            </a:r>
            <a:r>
              <a:rPr lang="en-US" sz="1600" dirty="0" smtClean="0"/>
              <a:t>, </a:t>
            </a:r>
            <a:r>
              <a:rPr lang="en-US" sz="1600" dirty="0" err="1" smtClean="0"/>
              <a:t>Reimerdes</a:t>
            </a:r>
            <a:r>
              <a:rPr lang="en-US" sz="1600" dirty="0" smtClean="0"/>
              <a:t>, </a:t>
            </a:r>
            <a:r>
              <a:rPr lang="en-US" sz="1600" dirty="0" err="1" smtClean="0"/>
              <a:t>Sabbagh</a:t>
            </a:r>
            <a:r>
              <a:rPr lang="en-US" sz="1600" dirty="0" smtClean="0"/>
              <a:t>, </a:t>
            </a:r>
            <a:r>
              <a:rPr lang="en-US" sz="1600" dirty="0" err="1" smtClean="0"/>
              <a:t>Garofalo</a:t>
            </a:r>
            <a:r>
              <a:rPr lang="en-US" sz="1600" dirty="0" smtClean="0"/>
              <a:t>.. (2002-2010) : Measured RFA and Kink response, which however increases linearly even beyond marginal </a:t>
            </a:r>
            <a:r>
              <a:rPr lang="en-US" sz="1600" b="1" dirty="0" smtClean="0">
                <a:latin typeface="Lucida Grande"/>
                <a:ea typeface="Lucida Grande"/>
                <a:cs typeface="Lucida Grande"/>
              </a:rPr>
              <a:t>β </a:t>
            </a:r>
            <a:r>
              <a:rPr lang="en-US" sz="1600" dirty="0" smtClean="0"/>
              <a:t>limit, bifurcates when islands open, differs by rotation</a:t>
            </a:r>
          </a:p>
          <a:p>
            <a:pPr lvl="1"/>
            <a:r>
              <a:rPr lang="en-US" sz="1600" b="1" dirty="0" err="1" smtClean="0"/>
              <a:t>Lanctot</a:t>
            </a:r>
            <a:r>
              <a:rPr lang="en-US" sz="1600" b="1" dirty="0" smtClean="0"/>
              <a:t> (2010) : Ideal Kink response validation, but only below marginal </a:t>
            </a:r>
            <a:r>
              <a:rPr lang="en-US" sz="1600" b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1600" b="1" dirty="0" smtClean="0"/>
              <a:t> limit</a:t>
            </a:r>
          </a:p>
          <a:p>
            <a:pPr lvl="1"/>
            <a:r>
              <a:rPr lang="en-US" sz="1600" b="1" dirty="0" err="1" smtClean="0"/>
              <a:t>Reimerdes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Berkery</a:t>
            </a:r>
            <a:r>
              <a:rPr lang="en-US" sz="1600" b="1" dirty="0" smtClean="0"/>
              <a:t> (2012) : RWM response change vs. </a:t>
            </a:r>
            <a:r>
              <a:rPr lang="en-US" sz="1600" b="1" dirty="0" err="1">
                <a:latin typeface="Lucida Grande"/>
                <a:ea typeface="Lucida Grande"/>
                <a:cs typeface="Lucida Grande"/>
              </a:rPr>
              <a:t>Ω</a:t>
            </a:r>
            <a:endParaRPr lang="en-US" sz="1600" b="1" dirty="0" smtClean="0"/>
          </a:p>
          <a:p>
            <a:pPr lvl="1"/>
            <a:endParaRPr lang="en-US" sz="1600" dirty="0"/>
          </a:p>
          <a:p>
            <a:r>
              <a:rPr lang="en-US" sz="2000" dirty="0" smtClean="0"/>
              <a:t>Important remaining issues (Incomplete list):</a:t>
            </a:r>
          </a:p>
          <a:p>
            <a:pPr lvl="1"/>
            <a:r>
              <a:rPr lang="en-US" sz="1600" b="1" dirty="0" smtClean="0"/>
              <a:t>RFA </a:t>
            </a:r>
            <a:r>
              <a:rPr lang="en-US" sz="1600" b="1" dirty="0" err="1" smtClean="0"/>
              <a:t>vs</a:t>
            </a:r>
            <a:r>
              <a:rPr lang="en-US" sz="1600" b="1" dirty="0" smtClean="0"/>
              <a:t> (</a:t>
            </a:r>
            <a:r>
              <a:rPr lang="en-US" sz="1600" b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1600" b="1" dirty="0" smtClean="0"/>
              <a:t>, </a:t>
            </a:r>
            <a:r>
              <a:rPr lang="en-US" sz="1600" b="1" dirty="0" err="1">
                <a:latin typeface="Lucida Grande"/>
                <a:ea typeface="Lucida Grande"/>
                <a:cs typeface="Lucida Grande"/>
              </a:rPr>
              <a:t>Ω</a:t>
            </a:r>
            <a:r>
              <a:rPr lang="en-US" sz="1600" b="1" dirty="0" smtClean="0"/>
              <a:t>) : Kinetic response? Linearly </a:t>
            </a:r>
            <a:r>
              <a:rPr lang="en-US" sz="1600" b="1" dirty="0"/>
              <a:t>(</a:t>
            </a:r>
            <a:r>
              <a:rPr lang="en-US" sz="1600" b="1" dirty="0" err="1" smtClean="0"/>
              <a:t>perturbatively</a:t>
            </a:r>
            <a:r>
              <a:rPr lang="en-US" sz="1600" b="1" dirty="0" smtClean="0"/>
              <a:t> or self-consistently?) or non-linearly?</a:t>
            </a:r>
          </a:p>
          <a:p>
            <a:pPr lvl="1"/>
            <a:r>
              <a:rPr lang="en-US" sz="1600" b="1" dirty="0" smtClean="0"/>
              <a:t>Detailed measurement of response structure : SXR, ECEI?</a:t>
            </a:r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2141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: Ideal response seems valid in low β but breaks down at marginally stable plasma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Ideal response agreed with magnetic measurements (in 7 different sensors) in amplitudes and phases, but only below the marginal β limit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Questions: How to explain RFA in high β? Kinetic response is more important in high β? Non-linear response? External measurement is enough to confirm plasma response?</a:t>
            </a:r>
            <a:endParaRPr lang="en-US" sz="16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88" y="1905000"/>
            <a:ext cx="2137812" cy="3352800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2" y="1828800"/>
            <a:ext cx="1912948" cy="335280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1" y="2286000"/>
            <a:ext cx="1860233" cy="2743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5045961" y="3606801"/>
            <a:ext cx="692727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471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 analysis plans for plasma response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NSTX data including revision :</a:t>
            </a:r>
          </a:p>
          <a:p>
            <a:pPr lvl="1"/>
            <a:r>
              <a:rPr lang="en-US" sz="1800" b="1" dirty="0" smtClean="0"/>
              <a:t>n=1 high-beta RFA (#124800-, Published in 2009)</a:t>
            </a:r>
          </a:p>
          <a:p>
            <a:pPr lvl="1"/>
            <a:r>
              <a:rPr lang="en-US" sz="1800" b="1" dirty="0" smtClean="0"/>
              <a:t>Footprints with n=1 applied field, in 6 different phases (#140390-</a:t>
            </a:r>
            <a:r>
              <a:rPr lang="en-US" sz="1800" b="1" dirty="0" smtClean="0"/>
              <a:t>)</a:t>
            </a:r>
          </a:p>
          <a:p>
            <a:pPr lvl="1"/>
            <a:r>
              <a:rPr lang="en-US" sz="1800" b="1" dirty="0" smtClean="0"/>
              <a:t>RFA vs. </a:t>
            </a:r>
            <a:r>
              <a:rPr lang="en-US" sz="1800" b="1" dirty="0" err="1" smtClean="0"/>
              <a:t>Ω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Berkery</a:t>
            </a:r>
            <a:r>
              <a:rPr lang="en-US" sz="1800" b="1" dirty="0" smtClean="0"/>
              <a:t>, Submitted)</a:t>
            </a:r>
            <a:endParaRPr lang="en-US" sz="1800" b="1" dirty="0" smtClean="0"/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Revisit and modify response </a:t>
            </a:r>
            <a:r>
              <a:rPr lang="en-US" sz="1800" dirty="0" err="1" smtClean="0"/>
              <a:t>perturbatively</a:t>
            </a:r>
            <a:r>
              <a:rPr lang="en-US" sz="1800" dirty="0" smtClean="0"/>
              <a:t> (PENT or POCA)</a:t>
            </a:r>
          </a:p>
          <a:p>
            <a:pPr lvl="1"/>
            <a:r>
              <a:rPr lang="en-US" sz="1800" dirty="0" smtClean="0"/>
              <a:t>Apply MARSK for self-consistent response calculations</a:t>
            </a:r>
          </a:p>
          <a:p>
            <a:pPr lvl="1"/>
            <a:r>
              <a:rPr lang="en-US" sz="1800" dirty="0" smtClean="0"/>
              <a:t>Apply VMEC to see non-linear response</a:t>
            </a:r>
          </a:p>
          <a:p>
            <a:pPr lvl="1"/>
            <a:r>
              <a:rPr lang="en-US" sz="1800" dirty="0" smtClean="0"/>
              <a:t>Compare </a:t>
            </a:r>
            <a:r>
              <a:rPr lang="en-US" sz="1800" dirty="0" err="1" smtClean="0"/>
              <a:t>eigenfunctions</a:t>
            </a:r>
            <a:r>
              <a:rPr lang="en-US" sz="1800" dirty="0" smtClean="0"/>
              <a:t>, and also with SXR if available</a:t>
            </a:r>
          </a:p>
          <a:p>
            <a:endParaRPr lang="en-US" sz="2000" dirty="0" smtClean="0"/>
          </a:p>
          <a:p>
            <a:r>
              <a:rPr lang="en-US" sz="2000" dirty="0" smtClean="0"/>
              <a:t>DIII-D data including revision : </a:t>
            </a:r>
          </a:p>
          <a:p>
            <a:pPr lvl="1"/>
            <a:r>
              <a:rPr lang="en-US" sz="1800" b="1" dirty="0"/>
              <a:t>n=1 high-beta RFA (</a:t>
            </a:r>
            <a:r>
              <a:rPr lang="en-US" sz="1800" b="1" dirty="0" smtClean="0"/>
              <a:t>#135758-, Published in 2010)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Apply </a:t>
            </a:r>
            <a:r>
              <a:rPr lang="en-US" sz="1800" dirty="0"/>
              <a:t>MARSK for self-consistent response </a:t>
            </a:r>
            <a:r>
              <a:rPr lang="en-US" sz="1800" dirty="0" smtClean="0"/>
              <a:t>calculations, including fast ions</a:t>
            </a:r>
            <a:endParaRPr lang="en-US" sz="1800" dirty="0"/>
          </a:p>
          <a:p>
            <a:pPr lvl="1"/>
            <a:r>
              <a:rPr lang="en-US" sz="1800" dirty="0" smtClean="0"/>
              <a:t>Run linear and non-linear M3D-C1 </a:t>
            </a:r>
            <a:endParaRPr lang="en-US" sz="1800" dirty="0"/>
          </a:p>
          <a:p>
            <a:pPr lvl="1"/>
            <a:r>
              <a:rPr lang="en-US" sz="1800" dirty="0"/>
              <a:t>Compare </a:t>
            </a:r>
            <a:r>
              <a:rPr lang="en-US" sz="1800" dirty="0" err="1"/>
              <a:t>eigenfunctions</a:t>
            </a:r>
            <a:r>
              <a:rPr lang="en-US" sz="1800" dirty="0"/>
              <a:t>, and also with SXR </a:t>
            </a:r>
            <a:r>
              <a:rPr lang="en-US" sz="1800" dirty="0" smtClean="0"/>
              <a:t>or ECEI </a:t>
            </a:r>
            <a:r>
              <a:rPr lang="en-US" sz="1800" dirty="0"/>
              <a:t>if available</a:t>
            </a:r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1648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Screening currents can provide a good measure of island opening threshold, but dynamics and parametric dependence is unresolved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Theoretical bases (Incomplete list):</a:t>
            </a:r>
          </a:p>
          <a:p>
            <a:pPr lvl="1"/>
            <a:r>
              <a:rPr lang="en-US" sz="1600" dirty="0" smtClean="0"/>
              <a:t>Fitzpatrick (1991-) : Error field instability, locking bifurcation from suppressed islands, parametric dependence in regimes,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lvl="1"/>
            <a:r>
              <a:rPr lang="en-US" sz="1600" dirty="0" smtClean="0"/>
              <a:t>Boozer, Park (2007-) : Calculation of screening currents in ideal response, decomposition by overlap field instead of vacuum field</a:t>
            </a:r>
          </a:p>
          <a:p>
            <a:pPr lvl="1"/>
            <a:r>
              <a:rPr lang="en-US" sz="1600" dirty="0" smtClean="0"/>
              <a:t>Fitzpatrick (2012-) : </a:t>
            </a:r>
            <a:r>
              <a:rPr lang="en-US" sz="1600" dirty="0" err="1" smtClean="0"/>
              <a:t>Toroidal</a:t>
            </a:r>
            <a:r>
              <a:rPr lang="en-US" sz="1600" dirty="0" smtClean="0"/>
              <a:t> effects and density correlation by ion polarization currents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endParaRPr lang="en-US" sz="1800" dirty="0"/>
          </a:p>
          <a:p>
            <a:r>
              <a:rPr lang="en-US" sz="2000" dirty="0" smtClean="0"/>
              <a:t>Experimental validation (Incomplete list):</a:t>
            </a:r>
          </a:p>
          <a:p>
            <a:pPr lvl="1"/>
            <a:r>
              <a:rPr lang="en-US" sz="1600" dirty="0" err="1" smtClean="0"/>
              <a:t>Hender</a:t>
            </a:r>
            <a:r>
              <a:rPr lang="en-US" sz="1600" dirty="0" smtClean="0"/>
              <a:t>, Buttery, La </a:t>
            </a:r>
            <a:r>
              <a:rPr lang="en-US" sz="1600" dirty="0" err="1" smtClean="0"/>
              <a:t>Haye</a:t>
            </a:r>
            <a:r>
              <a:rPr lang="en-US" sz="1600" dirty="0" smtClean="0"/>
              <a:t>, Menard, Wolfe, Schaffer (1991-) : Density correlation of error field threshold, parametric scaling</a:t>
            </a:r>
          </a:p>
          <a:p>
            <a:pPr lvl="1"/>
            <a:r>
              <a:rPr lang="en-US" sz="1600" dirty="0" smtClean="0"/>
              <a:t>Schaffer, Park, Paz-</a:t>
            </a:r>
            <a:r>
              <a:rPr lang="en-US" sz="1600" dirty="0" err="1" smtClean="0"/>
              <a:t>soldan</a:t>
            </a:r>
            <a:r>
              <a:rPr lang="en-US" sz="1600" dirty="0" smtClean="0"/>
              <a:t> (2007-) : </a:t>
            </a:r>
            <a:r>
              <a:rPr lang="en-US" sz="1600" dirty="0"/>
              <a:t>B</a:t>
            </a:r>
            <a:r>
              <a:rPr lang="en-US" sz="1600" dirty="0" smtClean="0"/>
              <a:t>etter correl. with total field than vacuum field</a:t>
            </a:r>
          </a:p>
          <a:p>
            <a:pPr lvl="1"/>
            <a:r>
              <a:rPr lang="en-US" sz="1600" dirty="0" err="1" smtClean="0"/>
              <a:t>Reimerdes</a:t>
            </a:r>
            <a:r>
              <a:rPr lang="en-US" sz="1600" dirty="0" smtClean="0"/>
              <a:t>, Buttery, Park (2009-) : Correlation changes vs. </a:t>
            </a:r>
            <a:r>
              <a:rPr lang="en-US" sz="1600" dirty="0" err="1" smtClean="0"/>
              <a:t>Ω</a:t>
            </a:r>
            <a:r>
              <a:rPr lang="en-US" sz="1600" dirty="0" smtClean="0"/>
              <a:t> (or torque)</a:t>
            </a:r>
          </a:p>
          <a:p>
            <a:pPr lvl="1"/>
            <a:r>
              <a:rPr lang="en-US" sz="1600" dirty="0" smtClean="0"/>
              <a:t>Buttery (2012) : Density correlation breaks down with increased non-resonant field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Important remaining issues (Incomplete list):</a:t>
            </a:r>
          </a:p>
          <a:p>
            <a:pPr lvl="1"/>
            <a:r>
              <a:rPr lang="en-US" sz="1600" b="1" dirty="0" smtClean="0"/>
              <a:t>Importance of non-resonant field in error field correction?</a:t>
            </a:r>
          </a:p>
          <a:p>
            <a:pPr lvl="1"/>
            <a:r>
              <a:rPr lang="en-US" sz="1600" b="1" dirty="0" smtClean="0"/>
              <a:t>Origin of density correlation and role of </a:t>
            </a:r>
            <a:r>
              <a:rPr lang="en-US" sz="1600" b="1" dirty="0" err="1" smtClean="0"/>
              <a:t>Ω</a:t>
            </a:r>
            <a:r>
              <a:rPr lang="en-US" sz="1600" b="1" dirty="0" smtClean="0"/>
              <a:t> (or torque)?</a:t>
            </a:r>
          </a:p>
          <a:p>
            <a:pPr lvl="1"/>
            <a:r>
              <a:rPr lang="en-US" sz="1600" b="1" dirty="0" smtClean="0"/>
              <a:t>True understanding of island dynamics and parametric scaling?</a:t>
            </a:r>
            <a:endParaRPr lang="en-US" sz="16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403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000" dirty="0" smtClean="0"/>
              <a:t>When total field (representing screening currents) is used, linear density correlation becomes robust but only in conventional </a:t>
            </a:r>
            <a:r>
              <a:rPr lang="en-US" sz="2000" dirty="0" err="1" smtClean="0"/>
              <a:t>Ohmic</a:t>
            </a:r>
            <a:r>
              <a:rPr lang="en-US" sz="2000" dirty="0" smtClean="0"/>
              <a:t> plasmas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Questions: How to explain the density limit changes? Non-resonant field effects, directly or indirectly by rotation braking? Can we simulate island opening dynamics?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Example : Linear density correlation is robust in </a:t>
            </a:r>
            <a:r>
              <a:rPr lang="en-US" sz="2200" dirty="0" err="1" smtClean="0"/>
              <a:t>Ohmic</a:t>
            </a:r>
            <a:r>
              <a:rPr lang="en-US" sz="2200" dirty="0" smtClean="0"/>
              <a:t> plasmas, but breaks down with non-resonant field or external torque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733800" cy="26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1"/>
            <a:ext cx="3429000" cy="318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95300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Resonant threshold decreases when non-resonant field is added</a:t>
            </a:r>
            <a:endParaRPr lang="en-US" sz="11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715000" y="4038600"/>
            <a:ext cx="1752600" cy="9906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7696200" y="4419600"/>
            <a:ext cx="152400" cy="6096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590800" y="2133600"/>
            <a:ext cx="228600" cy="9906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057400" y="1905000"/>
            <a:ext cx="1884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Injection torque by beam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953000"/>
            <a:ext cx="1783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Counter-torque by TBM</a:t>
            </a:r>
            <a:endParaRPr lang="en-US" sz="11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295400" y="4419600"/>
            <a:ext cx="304800" cy="533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6836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127958</TotalTime>
  <Words>1703</Words>
  <Application>Microsoft Macintosh PowerPoint</Application>
  <PresentationFormat>On-screen Show (4:3)</PresentationFormat>
  <Paragraphs>265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Outline</vt:lpstr>
      <vt:lpstr>FY14 Joint Research Target </vt:lpstr>
      <vt:lpstr>Plans and action items agreed (Ted’s summary) </vt:lpstr>
      <vt:lpstr>Ideal response can provide a first-order kink and screening physics, but only in a limited parametric space</vt:lpstr>
      <vt:lpstr>Example : Ideal response seems valid in low β but breaks down at marginally stable plasma</vt:lpstr>
      <vt:lpstr>Data analysis plans for plasma response</vt:lpstr>
      <vt:lpstr>Screening currents can provide a good measure of island opening threshold, but dynamics and parametric dependence is unresolved </vt:lpstr>
      <vt:lpstr>Example : Linear density correlation is robust in Ohmic plasmas, but breaks down with non-resonant field or external torque</vt:lpstr>
      <vt:lpstr>Data analysis plans for locking dynamics</vt:lpstr>
      <vt:lpstr>Other Group Contributions Discussed (tentative)</vt:lpstr>
      <vt:lpstr>Experimental proposals to DIII-D (Incomplete list)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Jong-Kyu Park</cp:lastModifiedBy>
  <cp:revision>13331</cp:revision>
  <cp:lastPrinted>2013-01-22T13:55:06Z</cp:lastPrinted>
  <dcterms:created xsi:type="dcterms:W3CDTF">2003-10-01T16:23:57Z</dcterms:created>
  <dcterms:modified xsi:type="dcterms:W3CDTF">2013-12-10T18:18:13Z</dcterms:modified>
</cp:coreProperties>
</file>