
<file path=[Content_Types].xml><?xml version="1.0" encoding="utf-8"?>
<Types xmlns="http://schemas.openxmlformats.org/package/2006/content-types">
  <Default Extension="png" ContentType="image/png"/>
  <Default Extension="mpg" ContentType="video/mp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66" r:id="rId2"/>
    <p:sldMasterId id="2147483678" r:id="rId3"/>
    <p:sldMasterId id="2147483691" r:id="rId4"/>
    <p:sldMasterId id="2147483703" r:id="rId5"/>
    <p:sldMasterId id="2147483715" r:id="rId6"/>
  </p:sldMasterIdLst>
  <p:notesMasterIdLst>
    <p:notesMasterId r:id="rId44"/>
  </p:notesMasterIdLst>
  <p:handoutMasterIdLst>
    <p:handoutMasterId r:id="rId45"/>
  </p:handoutMasterIdLst>
  <p:sldIdLst>
    <p:sldId id="1467" r:id="rId7"/>
    <p:sldId id="1645" r:id="rId8"/>
    <p:sldId id="1646" r:id="rId9"/>
    <p:sldId id="1648" r:id="rId10"/>
    <p:sldId id="1600" r:id="rId11"/>
    <p:sldId id="1651" r:id="rId12"/>
    <p:sldId id="1652" r:id="rId13"/>
    <p:sldId id="1614" r:id="rId14"/>
    <p:sldId id="1630" r:id="rId15"/>
    <p:sldId id="1631" r:id="rId16"/>
    <p:sldId id="1616" r:id="rId17"/>
    <p:sldId id="1615" r:id="rId18"/>
    <p:sldId id="1634" r:id="rId19"/>
    <p:sldId id="1638" r:id="rId20"/>
    <p:sldId id="1642" r:id="rId21"/>
    <p:sldId id="1619" r:id="rId22"/>
    <p:sldId id="1605" r:id="rId23"/>
    <p:sldId id="1601" r:id="rId24"/>
    <p:sldId id="1629" r:id="rId25"/>
    <p:sldId id="1632" r:id="rId26"/>
    <p:sldId id="1633" r:id="rId27"/>
    <p:sldId id="1653" r:id="rId28"/>
    <p:sldId id="1613" r:id="rId29"/>
    <p:sldId id="1602" r:id="rId30"/>
    <p:sldId id="1620" r:id="rId31"/>
    <p:sldId id="1635" r:id="rId32"/>
    <p:sldId id="1639" r:id="rId33"/>
    <p:sldId id="1636" r:id="rId34"/>
    <p:sldId id="1641" r:id="rId35"/>
    <p:sldId id="1637" r:id="rId36"/>
    <p:sldId id="1621" r:id="rId37"/>
    <p:sldId id="1626" r:id="rId38"/>
    <p:sldId id="1627" r:id="rId39"/>
    <p:sldId id="1628" r:id="rId40"/>
    <p:sldId id="1643" r:id="rId41"/>
    <p:sldId id="1644" r:id="rId42"/>
    <p:sldId id="1607" r:id="rId43"/>
  </p:sldIdLst>
  <p:sldSz cx="9144000" cy="6858000" type="screen4x3"/>
  <p:notesSz cx="6934200" cy="9220200"/>
  <p:custDataLst>
    <p:tags r:id="rId46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FF66"/>
    <a:srgbClr val="CC00FF"/>
    <a:srgbClr val="FFFFCC"/>
    <a:srgbClr val="009900"/>
    <a:srgbClr val="FFFF99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126" d="100"/>
          <a:sy n="126" d="100"/>
        </p:scale>
        <p:origin x="-1266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2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2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0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6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33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5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70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7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01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nnerObenOhne.jpg                                             002EF66CMacintosh HD                   B55BF55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logo_d3d.png                                                   001FD7E1Macintosh HD                   B75E0785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05525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u_fontoutline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23000"/>
            <a:ext cx="2959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3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4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25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3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800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12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70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73763"/>
          </a:xfr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737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9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nnerObenOhne.jpg                                             002EF66CMacintosh HD                   B55BF55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logo_d3d.png                                                   001FD7E1Macintosh HD                   B75E0785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05525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u_fontoutline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23000"/>
            <a:ext cx="2959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7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0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Helvetica"/>
                <a:cs typeface="Helvetic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9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2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800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5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87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1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73763"/>
          </a:xfr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737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1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46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83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159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04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9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75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75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99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60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83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83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9" name="Rectangle 206"/>
          <p:cNvSpPr>
            <a:spLocks noChangeArrowheads="1"/>
          </p:cNvSpPr>
          <p:nvPr userDrawn="1"/>
        </p:nvSpPr>
        <p:spPr bwMode="auto">
          <a:xfrm>
            <a:off x="819580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Plans / collaboration discussion – DIII-D/NSTX-U</a:t>
            </a:r>
            <a:r>
              <a:rPr lang="en-US" sz="1000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collaboration meeting</a:t>
            </a:r>
            <a:r>
              <a:rPr lang="en-US" sz="1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– Columbia</a:t>
            </a:r>
            <a:r>
              <a:rPr lang="en-US" sz="1000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U. Group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(S.A. Sabbagh, et al.)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0" name="Rectangle 208"/>
          <p:cNvSpPr>
            <a:spLocks noChangeArrowheads="1"/>
          </p:cNvSpPr>
          <p:nvPr userDrawn="1"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Dec 10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, 2013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19580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Plans / collaboration discussion – DIII-D/NSTX-U</a:t>
            </a:r>
            <a:r>
              <a:rPr lang="en-US" sz="1000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collaboration meeting</a:t>
            </a:r>
            <a:r>
              <a:rPr lang="en-US" sz="1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– Columbia</a:t>
            </a:r>
            <a:r>
              <a:rPr lang="en-US" sz="1000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U. Group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(S.A. Sabbagh, et al.)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Dec 10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, 2013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3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3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31" name="Picture 49" descr="kstar_soft_lo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75"/>
            <a:ext cx="1584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0"/>
          <p:cNvSpPr>
            <a:spLocks noChangeArrowheads="1"/>
          </p:cNvSpPr>
          <p:nvPr userDrawn="1"/>
        </p:nvSpPr>
        <p:spPr bwMode="auto">
          <a:xfrm>
            <a:off x="9517063" y="1065213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Slide Number Placeholder 1"/>
          <p:cNvSpPr txBox="1">
            <a:spLocks noGrp="1"/>
          </p:cNvSpPr>
          <p:nvPr userDrawn="1"/>
        </p:nvSpPr>
        <p:spPr bwMode="auto">
          <a:xfrm>
            <a:off x="8367753" y="6661164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  <a:defRPr/>
            </a:pPr>
            <a:fld id="{99F9E8E6-F928-44D4-A22B-91D6A14FEB22}" type="slidenum">
              <a:rPr lang="en-US" sz="900" b="1" smtClean="0">
                <a:solidFill>
                  <a:srgbClr val="0000FF"/>
                </a:solidFill>
                <a:latin typeface="Helvetica" pitchFamily="34" charset="0"/>
                <a:ea typeface="MS PGothic" pitchFamily="34" charset="-128"/>
              </a:rPr>
              <a:pPr algn="r" eaLnBrk="0" hangingPunct="0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900" b="1" dirty="0" smtClean="0">
              <a:solidFill>
                <a:srgbClr val="0000FF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179177" y="6621948"/>
            <a:ext cx="59923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NSTX-U/KSTAR 2013: Stability/rotation results for plasmas at/near  n = 1 limit (S.A. Sabbagh, et al.)</a:t>
            </a:r>
          </a:p>
        </p:txBody>
      </p:sp>
      <p:sp>
        <p:nvSpPr>
          <p:cNvPr id="14" name="Text Box 46"/>
          <p:cNvSpPr txBox="1">
            <a:spLocks noChangeArrowheads="1"/>
          </p:cNvSpPr>
          <p:nvPr userDrawn="1"/>
        </p:nvSpPr>
        <p:spPr bwMode="auto">
          <a:xfrm>
            <a:off x="7933065" y="6621948"/>
            <a:ext cx="10283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Oct. 21</a:t>
            </a:r>
            <a:r>
              <a:rPr lang="en-US" sz="900" b="1" baseline="30000" dirty="0" smtClean="0">
                <a:solidFill>
                  <a:srgbClr val="0000FF"/>
                </a:solidFill>
                <a:latin typeface="Helvetica" pitchFamily="34" charset="0"/>
              </a:rPr>
              <a:t>st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7079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logo_d3d.png                                                   001FD7E1Macintosh HD                   B75E0785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05525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BannerObenOhne.jpg                                             002EF66CMacintosh HD                   B55BF55B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1676400" y="6502400"/>
            <a:ext cx="731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S.A. Sabbagh, J.W. Berkery, J. Hanson, et al. – 2014 experimental proposal idea 549       5-Dec-13      </a:t>
            </a:r>
            <a:fld id="{2CF6A26A-EA12-4B9C-98A8-7919A579FA23}" type="slidenum">
              <a:rPr lang="en-US" sz="120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pPr eaLnBrk="0" hangingPunct="0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200" dirty="0" smtClean="0">
              <a:solidFill>
                <a:srgbClr val="000000"/>
              </a:solidFill>
              <a:latin typeface="Helvetica" pitchFamily="1" charset="0"/>
              <a:cs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/>
          <a:ea typeface="ＭＳ Ｐゴシック" charset="-128"/>
          <a:cs typeface="Helvetic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logo_d3d.png                                                   001FD7E1Macintosh HD                   B75E0785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05525"/>
            <a:ext cx="129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BannerObenOhne.jpg                                             002EF66CMacintosh HD                   B55BF55B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1676400" y="6502400"/>
            <a:ext cx="731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S.A. Sabbagh, J.W. Berkery, J. Hanson, et al. – 2014 experimental proposal idea 549       5-Dec-13      </a:t>
            </a:r>
            <a:fld id="{2CF6A26A-EA12-4B9C-98A8-7919A579FA23}" type="slidenum">
              <a:rPr lang="en-US" sz="120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pPr eaLnBrk="0" hangingPunct="0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sz="1200" dirty="0" smtClean="0">
              <a:solidFill>
                <a:srgbClr val="000000"/>
              </a:solidFill>
              <a:latin typeface="Helvetica" pitchFamily="1" charset="0"/>
              <a:cs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/>
          <a:ea typeface="ＭＳ Ｐゴシック" charset="-128"/>
          <a:cs typeface="Helvetic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" pitchFamily="1" charset="0"/>
          <a:ea typeface="ＭＳ Ｐゴシック" charset="-128"/>
          <a:cs typeface="Helvetica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elvetica Neu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2D84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0" y="6566666"/>
            <a:ext cx="9144000" cy="0"/>
          </a:xfrm>
          <a:prstGeom prst="line">
            <a:avLst/>
          </a:prstGeom>
          <a:noFill/>
          <a:ln w="50800">
            <a:solidFill>
              <a:srgbClr val="00528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35561" y="6614195"/>
            <a:ext cx="400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fld id="{E6976938-0380-4A0B-9D3E-0DDDD2A6B646}" type="slidenum">
              <a:rPr lang="ko-KR" alt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‹#›</a:t>
            </a:fld>
            <a:endParaRPr lang="ko-KR" alt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" name="Picture 11" descr="columbia_logo2.png"/>
          <p:cNvPicPr>
            <a:picLocks noChangeAspect="1"/>
          </p:cNvPicPr>
          <p:nvPr userDrawn="1"/>
        </p:nvPicPr>
        <p:blipFill>
          <a:blip r:embed="rId13" cstate="print"/>
          <a:srcRect l="2682" t="28166" r="2570" b="33447"/>
          <a:stretch>
            <a:fillRect/>
          </a:stretch>
        </p:blipFill>
        <p:spPr>
          <a:xfrm>
            <a:off x="147273" y="6615083"/>
            <a:ext cx="1645721" cy="24335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755009"/>
          </a:xfrm>
          <a:prstGeom prst="rect">
            <a:avLst/>
          </a:prstGeom>
          <a:solidFill>
            <a:srgbClr val="00528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ko-KR" alt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4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11" Type="http://schemas.openxmlformats.org/officeDocument/2006/relationships/image" Target="../media/image53.wmf"/><Relationship Id="rId5" Type="http://schemas.openxmlformats.org/officeDocument/2006/relationships/image" Target="../media/image55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54.png"/><Relationship Id="rId9" Type="http://schemas.openxmlformats.org/officeDocument/2006/relationships/image" Target="../media/image5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g"/><Relationship Id="rId7" Type="http://schemas.openxmlformats.org/officeDocument/2006/relationships/image" Target="../media/image19.wm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10" Type="http://schemas.openxmlformats.org/officeDocument/2006/relationships/image" Target="../media/image20.wmf"/><Relationship Id="rId4" Type="http://schemas.openxmlformats.org/officeDocument/2006/relationships/slideLayout" Target="../slideLayouts/slideLayout3.xml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84908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Plans / collaboration discussion – stability/ control theory/modeling (Columbia U. group)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12" y="4800600"/>
            <a:ext cx="2653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54" y="4800600"/>
            <a:ext cx="184834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371600" y="1905000"/>
            <a:ext cx="6324600" cy="30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S.A. Sabbagh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</a:t>
            </a:r>
            <a:r>
              <a:rPr lang="en-US" sz="2000" b="0" i="0" u="sng" dirty="0">
                <a:solidFill>
                  <a:srgbClr val="0000FF"/>
                </a:solidFill>
                <a:latin typeface="Helvetica" pitchFamily="34" charset="0"/>
              </a:rPr>
              <a:t>J.W. Berkery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 J.M. Bialek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Y.S. Park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1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T.E. Evans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2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, 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D.A. Gates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S.P</a:t>
            </a:r>
            <a:r>
              <a:rPr lang="en-US" sz="2000" b="0" i="0" dirty="0">
                <a:solidFill>
                  <a:srgbClr val="0000FF"/>
                </a:solidFill>
                <a:latin typeface="Helvetica" pitchFamily="34" charset="0"/>
              </a:rPr>
              <a:t>. 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Gerhardt</a:t>
            </a:r>
            <a:r>
              <a:rPr lang="en-US" sz="2000" b="0" i="0" baseline="30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I. Goumiri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S. Jardin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S. Kruger</a:t>
            </a:r>
            <a:r>
              <a:rPr lang="en-US" sz="2000" b="0" i="0" baseline="30000" dirty="0" smtClean="0">
                <a:solidFill>
                  <a:srgbClr val="0000FF"/>
                </a:solidFill>
                <a:latin typeface="Helvetica" pitchFamily="34" charset="0"/>
              </a:rPr>
              <a:t>4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J.-K. Park</a:t>
            </a:r>
            <a:r>
              <a:rPr lang="en-US" sz="2000" b="0" i="0" baseline="30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b="0" i="0" dirty="0" smtClean="0">
                <a:solidFill>
                  <a:srgbClr val="0000FF"/>
                </a:solidFill>
                <a:latin typeface="Helvetica" pitchFamily="34" charset="0"/>
              </a:rPr>
              <a:t>, Z. Wang</a:t>
            </a:r>
            <a:r>
              <a:rPr lang="en-US" sz="2000" b="0" i="0" baseline="30000" dirty="0">
                <a:solidFill>
                  <a:srgbClr val="0000FF"/>
                </a:solidFill>
                <a:latin typeface="Helvetica" pitchFamily="34" charset="0"/>
              </a:rPr>
              <a:t>3</a:t>
            </a:r>
            <a:endParaRPr lang="en-US" sz="2000" b="0" baseline="30000" dirty="0">
              <a:solidFill>
                <a:srgbClr val="0000FF"/>
              </a:solidFill>
              <a:latin typeface="Arial" pitchFamily="34" charset="0"/>
            </a:endParaRP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Department of Applied Physics, Columbia University, NY, NY</a:t>
            </a: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General Atomics, San Diego, CA</a:t>
            </a: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1600" b="0" dirty="0">
                <a:solidFill>
                  <a:srgbClr val="000000"/>
                </a:solidFill>
                <a:latin typeface="Arial" pitchFamily="34" charset="0"/>
              </a:rPr>
              <a:t>Plasma Physics Laboratory, Princeton University, Princeton, 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NJ</a:t>
            </a: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b="0" baseline="30000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Tech-X, Boulder, CO</a:t>
            </a:r>
            <a:endParaRPr lang="en-US" sz="2000" i="0" dirty="0">
              <a:solidFill>
                <a:srgbClr val="FF0000"/>
              </a:solidFill>
              <a:latin typeface="Helvetica" pitchFamily="34" charset="0"/>
            </a:endParaRP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Helvetica" pitchFamily="34" charset="0"/>
              </a:rPr>
              <a:t>NSTX-U / DIII-D Collaboration meeting</a:t>
            </a:r>
            <a:endParaRPr lang="en-US" sz="1800" i="0" dirty="0">
              <a:solidFill>
                <a:srgbClr val="FF0000"/>
              </a:solidFill>
              <a:latin typeface="Helvetica" pitchFamily="34" charset="0"/>
            </a:endParaRPr>
          </a:p>
          <a:p>
            <a:pPr lvl="0" algn="ctr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800" i="0" dirty="0" smtClean="0">
                <a:solidFill>
                  <a:srgbClr val="0000FF"/>
                </a:solidFill>
                <a:latin typeface="Helvetica" pitchFamily="34" charset="0"/>
              </a:rPr>
              <a:t>December 10</a:t>
            </a:r>
            <a:r>
              <a:rPr lang="en-US" sz="1800" i="0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i="0" dirty="0" smtClean="0">
                <a:solidFill>
                  <a:srgbClr val="0000FF"/>
                </a:solidFill>
                <a:latin typeface="Helvetica" pitchFamily="34" charset="0"/>
              </a:rPr>
              <a:t>, 2013</a:t>
            </a:r>
            <a:r>
              <a:rPr lang="en-US" sz="1800" i="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i="0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sz="1800" i="0" dirty="0">
                <a:solidFill>
                  <a:srgbClr val="000000"/>
                </a:solidFill>
                <a:latin typeface="Helvetica" pitchFamily="34" charset="0"/>
              </a:rPr>
              <a:t>PPPL</a:t>
            </a: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5" name="Picture 7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-1133" b="4908"/>
          <a:stretch/>
        </p:blipFill>
        <p:spPr bwMode="auto">
          <a:xfrm>
            <a:off x="5218544" y="1191492"/>
            <a:ext cx="3315856" cy="2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7" name="Picture 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b="4546"/>
          <a:stretch/>
        </p:blipFill>
        <p:spPr bwMode="auto">
          <a:xfrm>
            <a:off x="5184578" y="3869491"/>
            <a:ext cx="3349822" cy="269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424130" y="3336360"/>
            <a:ext cx="3429000" cy="38881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49"/>
            <a:ext cx="9144000" cy="815975"/>
          </a:xfrm>
        </p:spPr>
        <p:txBody>
          <a:bodyPr/>
          <a:lstStyle/>
          <a:p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Expanded NTV torque profile model for control being developed from theory/comparison to experimental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6981" r="7036" b="16194"/>
          <a:stretch/>
        </p:blipFill>
        <p:spPr>
          <a:xfrm>
            <a:off x="915834" y="1267387"/>
            <a:ext cx="3193285" cy="2052343"/>
          </a:xfr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04898" y="895446"/>
            <a:ext cx="4404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NSTX 3D coils used for rotation control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918496" y="833106"/>
            <a:ext cx="42672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torque profile (n = 3 configuration)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8297" y="4022048"/>
            <a:ext cx="93434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>130723</a:t>
            </a:r>
          </a:p>
          <a:p>
            <a:pPr algn="r">
              <a:buNone/>
            </a:pPr>
            <a:r>
              <a:rPr lang="en-US" sz="1000" dirty="0">
                <a:solidFill>
                  <a:srgbClr val="0000FF"/>
                </a:solidFill>
              </a:rPr>
              <a:t>(</a:t>
            </a:r>
            <a:r>
              <a:rPr lang="en-US" sz="1000" dirty="0" smtClean="0">
                <a:solidFill>
                  <a:srgbClr val="0000FF"/>
                </a:solidFill>
              </a:rPr>
              <a:t>t=0.583s)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3130" y="3344986"/>
            <a:ext cx="4605070" cy="32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/>
            <a:r>
              <a:rPr lang="en-US" sz="2000" u="sng" kern="0" dirty="0" smtClean="0"/>
              <a:t>New analysis: NTVTOK code</a:t>
            </a:r>
          </a:p>
          <a:p>
            <a:pPr marL="517525" lvl="1" indent="-233363"/>
            <a:endParaRPr lang="en-US" sz="1600" kern="0" dirty="0" smtClean="0"/>
          </a:p>
          <a:p>
            <a:pPr marL="284162" lvl="2" indent="0">
              <a:buNone/>
            </a:pPr>
            <a:endParaRPr lang="en-US" sz="800" kern="0" dirty="0" smtClean="0"/>
          </a:p>
          <a:p>
            <a:pPr marL="517525" lvl="1" indent="-233363"/>
            <a:r>
              <a:rPr lang="en-US" sz="1600" kern="0" dirty="0" err="1" smtClean="0"/>
              <a:t>Shaing’s</a:t>
            </a:r>
            <a:r>
              <a:rPr lang="en-US" sz="1600" kern="0" dirty="0" smtClean="0"/>
              <a:t> connected NTV model, covers all </a:t>
            </a:r>
            <a:r>
              <a:rPr lang="en-US" sz="1600" kern="0" dirty="0" smtClean="0">
                <a:latin typeface="Symbol" panose="05050102010706020507" pitchFamily="18" charset="2"/>
              </a:rPr>
              <a:t>n</a:t>
            </a:r>
            <a:r>
              <a:rPr lang="en-US" sz="1600" kern="0" dirty="0" smtClean="0"/>
              <a:t>, and </a:t>
            </a:r>
            <a:r>
              <a:rPr lang="en-US" sz="1600" kern="0" dirty="0" err="1" smtClean="0"/>
              <a:t>superbanana</a:t>
            </a:r>
            <a:r>
              <a:rPr lang="en-US" sz="1600" kern="0" dirty="0" smtClean="0"/>
              <a:t> plateau regimes </a:t>
            </a:r>
          </a:p>
          <a:p>
            <a:pPr marL="517525" lvl="1" indent="-233363"/>
            <a:endParaRPr lang="en-US" sz="1600" kern="0" dirty="0" smtClean="0"/>
          </a:p>
          <a:p>
            <a:pPr marL="517525" lvl="2" indent="-233363"/>
            <a:endParaRPr lang="en-US" sz="800" kern="0" dirty="0" smtClean="0"/>
          </a:p>
          <a:p>
            <a:pPr marL="517525" lvl="1" indent="-233363"/>
            <a:r>
              <a:rPr lang="en-US" sz="1600" kern="0" dirty="0" smtClean="0"/>
              <a:t>Past quantitative agreement with theory found in NSTX for plateau, “1/</a:t>
            </a:r>
            <a:r>
              <a:rPr lang="en-US" sz="1600" kern="0" dirty="0" smtClean="0">
                <a:latin typeface="Symbol" panose="05050102010706020507" pitchFamily="18" charset="2"/>
              </a:rPr>
              <a:t>n</a:t>
            </a:r>
            <a:r>
              <a:rPr lang="en-US" sz="1600" kern="0" dirty="0" smtClean="0"/>
              <a:t> </a:t>
            </a:r>
            <a:r>
              <a:rPr lang="en-US" sz="1600" kern="0" dirty="0"/>
              <a:t>” </a:t>
            </a:r>
            <a:r>
              <a:rPr lang="en-US" sz="1600" kern="0" dirty="0" smtClean="0"/>
              <a:t>regimes</a:t>
            </a:r>
          </a:p>
          <a:p>
            <a:pPr marL="517525" lvl="1" indent="-233363"/>
            <a:endParaRPr lang="en-US" sz="1600" kern="0" dirty="0"/>
          </a:p>
          <a:p>
            <a:pPr marL="517525" lvl="1" indent="-233363"/>
            <a:r>
              <a:rPr lang="en-US" sz="1600" kern="0" dirty="0" smtClean="0"/>
              <a:t>Full 3D coil specification, ion and electron components considered, no A assumptions</a:t>
            </a:r>
          </a:p>
          <a:p>
            <a:endParaRPr lang="en-US" sz="2000" kern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901244" y="3558568"/>
            <a:ext cx="42672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torque profile (n = 2 configuration)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66470" y="4631760"/>
            <a:ext cx="44958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Shaing, Sabbagh, Chu, NF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50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2010) 025022)</a:t>
            </a:r>
            <a:endParaRPr lang="en-US" sz="13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66470" y="3651709"/>
            <a:ext cx="41910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Sun, Liang, Shaing, et </a:t>
            </a: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al., 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NF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51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(2011) 053015) 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6470" y="5624472"/>
            <a:ext cx="44958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(Zhu, Sabbagh, Bell, et al., PRL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96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(2006) 225002)</a:t>
            </a:r>
            <a:endParaRPr lang="en-US" sz="13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352800" y="2892623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(m) 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219200" y="2819400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y(m) 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22150" y="1965436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z(m)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93388"/>
              </p:ext>
            </p:extLst>
          </p:nvPr>
        </p:nvGraphicFramePr>
        <p:xfrm>
          <a:off x="8510476" y="3124200"/>
          <a:ext cx="499939" cy="37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6" imgW="355320" imgH="266400" progId="Equation.DSMT4">
                  <p:embed/>
                </p:oleObj>
              </mc:Choice>
              <mc:Fallback>
                <p:oleObj name="Equation" r:id="rId6" imgW="355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0476" y="3124200"/>
                        <a:ext cx="499939" cy="37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48854"/>
              </p:ext>
            </p:extLst>
          </p:nvPr>
        </p:nvGraphicFramePr>
        <p:xfrm>
          <a:off x="8482644" y="6096000"/>
          <a:ext cx="5000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8" imgW="355320" imgH="266400" progId="Equation.DSMT4">
                  <p:embed/>
                </p:oleObj>
              </mc:Choice>
              <mc:Fallback>
                <p:oleObj name="Equation" r:id="rId8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644" y="6096000"/>
                        <a:ext cx="5000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8176" y="4572000"/>
            <a:ext cx="122982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9900"/>
                </a:solidFill>
              </a:rPr>
              <a:t>E</a:t>
            </a:r>
            <a:r>
              <a:rPr lang="en-US" sz="1400" dirty="0" smtClean="0">
                <a:solidFill>
                  <a:srgbClr val="009900"/>
                </a:solidFill>
              </a:rPr>
              <a:t>xperimental</a:t>
            </a: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-</a:t>
            </a:r>
            <a:r>
              <a:rPr lang="en-US" sz="1400" dirty="0" err="1" smtClean="0">
                <a:solidFill>
                  <a:srgbClr val="009900"/>
                </a:solidFill>
              </a:rPr>
              <a:t>dL</a:t>
            </a:r>
            <a:r>
              <a:rPr lang="en-US" sz="1400" dirty="0" smtClean="0">
                <a:solidFill>
                  <a:srgbClr val="009900"/>
                </a:solidFill>
              </a:rPr>
              <a:t>/</a:t>
            </a:r>
            <a:r>
              <a:rPr lang="en-US" sz="1400" dirty="0" err="1" smtClean="0">
                <a:solidFill>
                  <a:srgbClr val="009900"/>
                </a:solidFill>
              </a:rPr>
              <a:t>dt</a:t>
            </a:r>
            <a:endParaRPr lang="en-US" sz="1400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(scaled)</a:t>
            </a:r>
            <a:endParaRPr lang="en-US" sz="1400" dirty="0">
              <a:solidFill>
                <a:srgbClr val="0099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721819" y="4867089"/>
            <a:ext cx="469009" cy="169971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562600" y="3142007"/>
            <a:ext cx="99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NTVTOK</a:t>
            </a:r>
            <a:endParaRPr lang="en-US" sz="1400" dirty="0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528096" y="6096000"/>
            <a:ext cx="99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NTVTOK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142465" y="5159743"/>
            <a:ext cx="1776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-NTV torque density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201413" y="2133795"/>
            <a:ext cx="1776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-NTV torque density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1325420"/>
            <a:ext cx="93434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>133726</a:t>
            </a:r>
          </a:p>
          <a:p>
            <a:pPr algn="r">
              <a:buNone/>
            </a:pPr>
            <a:r>
              <a:rPr lang="en-US" sz="1000" dirty="0">
                <a:solidFill>
                  <a:srgbClr val="0000FF"/>
                </a:solidFill>
              </a:rPr>
              <a:t>(</a:t>
            </a:r>
            <a:r>
              <a:rPr lang="en-US" sz="1000" dirty="0" smtClean="0">
                <a:solidFill>
                  <a:srgbClr val="0000FF"/>
                </a:solidFill>
              </a:rPr>
              <a:t>t=0.555s)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9564" y="1918359"/>
            <a:ext cx="122982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9900"/>
                </a:solidFill>
              </a:rPr>
              <a:t>E</a:t>
            </a:r>
            <a:r>
              <a:rPr lang="en-US" sz="1400" dirty="0" smtClean="0">
                <a:solidFill>
                  <a:srgbClr val="009900"/>
                </a:solidFill>
              </a:rPr>
              <a:t>xperimental</a:t>
            </a: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-</a:t>
            </a:r>
            <a:r>
              <a:rPr lang="en-US" sz="1400" dirty="0" err="1" smtClean="0">
                <a:solidFill>
                  <a:srgbClr val="009900"/>
                </a:solidFill>
              </a:rPr>
              <a:t>dL</a:t>
            </a:r>
            <a:r>
              <a:rPr lang="en-US" sz="1400" dirty="0" smtClean="0">
                <a:solidFill>
                  <a:srgbClr val="009900"/>
                </a:solidFill>
              </a:rPr>
              <a:t>/</a:t>
            </a:r>
            <a:r>
              <a:rPr lang="en-US" sz="1400" dirty="0" err="1" smtClean="0">
                <a:solidFill>
                  <a:srgbClr val="009900"/>
                </a:solidFill>
              </a:rPr>
              <a:t>dt</a:t>
            </a:r>
            <a:endParaRPr lang="en-US" sz="1400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(scaled)</a:t>
            </a:r>
            <a:endParaRPr lang="en-US" sz="1400" dirty="0">
              <a:solidFill>
                <a:srgbClr val="0099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760151" y="2213448"/>
            <a:ext cx="515793" cy="301152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10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related to model-based RWM state-space control (RWMSC)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4" y="990600"/>
            <a:ext cx="8763000" cy="5486400"/>
          </a:xfrm>
        </p:spPr>
        <p:txBody>
          <a:bodyPr/>
          <a:lstStyle/>
          <a:p>
            <a:r>
              <a:rPr lang="en-US" dirty="0" smtClean="0"/>
              <a:t>Present NSTX RWMSC will be upgraded by the Columbia U. group for NSTX-U</a:t>
            </a:r>
          </a:p>
          <a:p>
            <a:pPr lvl="1"/>
            <a:r>
              <a:rPr lang="en-US" dirty="0" smtClean="0"/>
              <a:t>Upgrade includes independent control of present 6 RWM coils on NSTX-U, multi-mode control capability (n = 1 – 3), upgrade path to NCC, etc.</a:t>
            </a:r>
          </a:p>
          <a:p>
            <a:r>
              <a:rPr lang="en-US" dirty="0" smtClean="0"/>
              <a:t>Can real-time plasma response model be expanded?</a:t>
            </a:r>
          </a:p>
          <a:p>
            <a:pPr lvl="1"/>
            <a:r>
              <a:rPr lang="en-US" dirty="0" smtClean="0"/>
              <a:t>Present model is the Boozer (s,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) model</a:t>
            </a:r>
          </a:p>
          <a:p>
            <a:pPr lvl="2"/>
            <a:r>
              <a:rPr lang="en-US" dirty="0" smtClean="0"/>
              <a:t>E.g. kinetic stabilization effects can be included directly through this model</a:t>
            </a:r>
          </a:p>
          <a:p>
            <a:pPr lvl="2"/>
            <a:r>
              <a:rPr lang="en-US" dirty="0" smtClean="0"/>
              <a:t>However, basic </a:t>
            </a:r>
            <a:r>
              <a:rPr lang="en-US" dirty="0" err="1" smtClean="0"/>
              <a:t>eigenfunctions</a:t>
            </a:r>
            <a:r>
              <a:rPr lang="en-US" dirty="0" smtClean="0"/>
              <a:t> are chosen a priori and are then altered by this response model. Can this specification be made more generally?</a:t>
            </a:r>
          </a:p>
          <a:p>
            <a:pPr lvl="1"/>
            <a:r>
              <a:rPr lang="en-US" dirty="0" smtClean="0"/>
              <a:t>Present modes and plasma response model are for ideal linear </a:t>
            </a:r>
            <a:r>
              <a:rPr lang="en-US" dirty="0" err="1" smtClean="0"/>
              <a:t>eigenfunctions</a:t>
            </a:r>
            <a:r>
              <a:rPr lang="en-US" dirty="0" smtClean="0"/>
              <a:t>. Can more general </a:t>
            </a:r>
            <a:r>
              <a:rPr lang="en-US" dirty="0" err="1" smtClean="0"/>
              <a:t>eigenfunctions</a:t>
            </a:r>
            <a:r>
              <a:rPr lang="en-US" dirty="0" smtClean="0"/>
              <a:t> be specified? (e.g. non-linear saturated?)</a:t>
            </a:r>
          </a:p>
          <a:p>
            <a:pPr lvl="2"/>
            <a:r>
              <a:rPr lang="en-US" dirty="0" smtClean="0"/>
              <a:t>What would be the appropriate plasma response model in this case?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related to non-linear MHD code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4" y="928454"/>
            <a:ext cx="8763000" cy="5486400"/>
          </a:xfrm>
        </p:spPr>
        <p:txBody>
          <a:bodyPr/>
          <a:lstStyle/>
          <a:p>
            <a:r>
              <a:rPr lang="en-US" dirty="0" smtClean="0"/>
              <a:t>Stability in the presence of a toroidal resistive wall</a:t>
            </a:r>
          </a:p>
          <a:p>
            <a:pPr lvl="1"/>
            <a:r>
              <a:rPr lang="en-US" dirty="0" smtClean="0"/>
              <a:t>Much experimental experience in NSTX – can test code using existing data</a:t>
            </a:r>
          </a:p>
          <a:p>
            <a:pPr lvl="1"/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: resistive wall model is close (</a:t>
            </a:r>
            <a:r>
              <a:rPr lang="en-US" dirty="0" smtClean="0">
                <a:solidFill>
                  <a:srgbClr val="9900FF"/>
                </a:solidFill>
              </a:rPr>
              <a:t>Steve meeting w/ Nate this week</a:t>
            </a:r>
            <a:r>
              <a:rPr lang="en-US" dirty="0" smtClean="0"/>
              <a:t>, beta test soon)</a:t>
            </a:r>
          </a:p>
          <a:p>
            <a:pPr lvl="1"/>
            <a:r>
              <a:rPr lang="en-US" dirty="0" smtClean="0"/>
              <a:t>NIMROD: collaboration with S. Kruger and student</a:t>
            </a:r>
          </a:p>
          <a:p>
            <a:pPr lvl="2"/>
            <a:r>
              <a:rPr lang="en-US" dirty="0" smtClean="0"/>
              <a:t>Model recently fixed, NSTX beta scan </a:t>
            </a:r>
            <a:r>
              <a:rPr lang="en-US" dirty="0" err="1" smtClean="0"/>
              <a:t>equilibria</a:t>
            </a:r>
            <a:r>
              <a:rPr lang="en-US" dirty="0" smtClean="0"/>
              <a:t> sent to Andi Becerra (met at APS 2013, plan defined with Hegna, Kruger, King)</a:t>
            </a:r>
          </a:p>
          <a:p>
            <a:r>
              <a:rPr lang="en-US" dirty="0" smtClean="0"/>
              <a:t>Differential rotation between wall and mode is highly desired</a:t>
            </a:r>
          </a:p>
          <a:p>
            <a:pPr lvl="1"/>
            <a:r>
              <a:rPr lang="en-US" dirty="0" smtClean="0"/>
              <a:t>Physics studies of a fully locked mode are important, but differential rotation is needed to attempt to mimic kink stabilization dynamics</a:t>
            </a:r>
          </a:p>
          <a:p>
            <a:r>
              <a:rPr lang="en-US" dirty="0" smtClean="0"/>
              <a:t>Kinetic stabilization physics is highly desired</a:t>
            </a:r>
          </a:p>
          <a:p>
            <a:pPr lvl="1"/>
            <a:r>
              <a:rPr lang="en-US" dirty="0" smtClean="0"/>
              <a:t>For comparison to present tested linear codes (</a:t>
            </a:r>
            <a:r>
              <a:rPr lang="en-US" dirty="0"/>
              <a:t>implementation is obviously </a:t>
            </a:r>
            <a:r>
              <a:rPr lang="en-US" dirty="0" smtClean="0"/>
              <a:t>different!), as well as direct comparison to experiment</a:t>
            </a:r>
          </a:p>
          <a:p>
            <a:pPr lvl="1"/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, NIMROD in different stages of development in this regard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96838"/>
            <a:ext cx="8534400" cy="762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Testing kinetic RWM stabilization theory at marginal stability in high </a:t>
            </a:r>
            <a:r>
              <a:rPr lang="en-US" altLang="en-US" dirty="0" smtClean="0">
                <a:solidFill>
                  <a:srgbClr val="FFFFFF"/>
                </a:solidFill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dirty="0" smtClean="0">
                <a:solidFill>
                  <a:srgbClr val="FFFF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TM stabilized plasmas (Idea #549)</a:t>
            </a:r>
            <a:endParaRPr lang="en-US" altLang="en-US" dirty="0" smtClean="0">
              <a:latin typeface="Helvetica" pitchFamily="1" charset="0"/>
              <a:ea typeface="ＭＳ Ｐゴシック" pitchFamily="34" charset="-128"/>
              <a:cs typeface="Helvetica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9013"/>
            <a:ext cx="9144000" cy="5411787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Goals</a:t>
            </a:r>
          </a:p>
          <a:p>
            <a:pPr marL="798513" lvl="1" indent="-341313">
              <a:buFontTx/>
              <a:buNone/>
              <a:defRPr/>
            </a:pPr>
            <a:r>
              <a:rPr lang="en-US" sz="1600" dirty="0"/>
              <a:t>1</a:t>
            </a:r>
            <a:r>
              <a:rPr lang="en-US" sz="1600" dirty="0" smtClean="0"/>
              <a:t>. Test present kinetic RWM stability theory </a:t>
            </a:r>
            <a:r>
              <a:rPr lang="en-US" sz="1600" dirty="0"/>
              <a:t>on </a:t>
            </a:r>
            <a:r>
              <a:rPr lang="en-US" sz="1600" dirty="0" smtClean="0"/>
              <a:t>plasmas </a:t>
            </a:r>
            <a:r>
              <a:rPr lang="en-US" sz="1600" dirty="0"/>
              <a:t>very </a:t>
            </a:r>
            <a:r>
              <a:rPr lang="en-US" sz="1600" u="sng" dirty="0">
                <a:solidFill>
                  <a:srgbClr val="FF0000"/>
                </a:solidFill>
              </a:rPr>
              <a:t>near to, or at RWM marginal stability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in </a:t>
            </a:r>
            <a:r>
              <a:rPr lang="en-US" sz="1600" dirty="0" smtClean="0"/>
              <a:t>DIII-D for confident extrapolation to ITER, DEMO</a:t>
            </a:r>
          </a:p>
          <a:p>
            <a:pPr marL="798513" lvl="1" indent="-341313">
              <a:buFontTx/>
              <a:buNone/>
              <a:defRPr/>
            </a:pPr>
            <a:r>
              <a:rPr lang="en-US" sz="1600" dirty="0" smtClean="0"/>
              <a:t>2. </a:t>
            </a:r>
            <a:r>
              <a:rPr lang="en-US" sz="1600" dirty="0"/>
              <a:t>Determine RWM stability at high beta </a:t>
            </a:r>
            <a:r>
              <a:rPr lang="en-US" sz="1600" dirty="0" smtClean="0"/>
              <a:t>when TM is stable, or controlled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Deliverables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u="sng" dirty="0" smtClean="0"/>
              <a:t>Direct verification of DIII-D RWM marginal stability point vs. theory</a:t>
            </a:r>
            <a:r>
              <a:rPr lang="en-US" sz="1600" dirty="0" smtClean="0"/>
              <a:t>, testing kinetic stabilization theory that changes stability dependence on </a:t>
            </a:r>
            <a:r>
              <a:rPr lang="en-US" sz="1600" dirty="0" err="1" smtClean="0">
                <a:latin typeface="Symbol" panose="05050102010706020507" pitchFamily="18" charset="2"/>
              </a:rPr>
              <a:t>w</a:t>
            </a:r>
            <a:r>
              <a:rPr lang="en-US" sz="16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Symbol" panose="05050102010706020507" pitchFamily="18" charset="2"/>
              </a:rPr>
              <a:t>n</a:t>
            </a:r>
            <a:r>
              <a:rPr lang="en-US" sz="1600" dirty="0" smtClean="0"/>
              <a:t> compared to earlier theory (changes extrapolation to future devices). </a:t>
            </a:r>
            <a:r>
              <a:rPr lang="en-US" sz="1600" dirty="0" smtClean="0">
                <a:latin typeface="Helvetica" pitchFamily="1" charset="0"/>
                <a:ea typeface="ＭＳ Ｐゴシック" pitchFamily="1" charset="-128"/>
                <a:cs typeface="Helvetica" pitchFamily="1" charset="0"/>
              </a:rPr>
              <a:t>Success would warrant a PRL-level publication.</a:t>
            </a:r>
            <a:endParaRPr lang="en-US" sz="1600" dirty="0" smtClean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 smtClean="0"/>
              <a:t>Improvement of DIII-D </a:t>
            </a:r>
            <a:r>
              <a:rPr lang="en-US" sz="16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high </a:t>
            </a:r>
            <a:r>
              <a:rPr lang="en-US" sz="1600" dirty="0" err="1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sz="1600" baseline="-25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sz="16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high (</a:t>
            </a:r>
            <a:r>
              <a:rPr lang="en-US" sz="1600" dirty="0" err="1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sz="1600" baseline="-25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sz="16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</a:t>
            </a:r>
            <a:r>
              <a:rPr lang="en-US" sz="16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q</a:t>
            </a:r>
            <a:r>
              <a:rPr lang="en-US" sz="1600" baseline="-25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</a:t>
            </a:r>
            <a:r>
              <a:rPr lang="en-US" sz="16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) steady-state </a:t>
            </a:r>
            <a:r>
              <a:rPr lang="en-US" sz="1600" dirty="0" smtClean="0"/>
              <a:t>plasmas, and best understanding/extrapolation to analogous ITER and DEMO scenarios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 smtClean="0"/>
              <a:t>Direct input for </a:t>
            </a:r>
            <a:r>
              <a:rPr lang="en-US" sz="1600" u="sng" dirty="0" smtClean="0"/>
              <a:t>new</a:t>
            </a:r>
            <a:r>
              <a:rPr lang="en-US" sz="1600" dirty="0" smtClean="0"/>
              <a:t> ITPA joint experiment MDC-21 and ITER Organization urgent need - disruption avoidance (combined DIII-D, NSTX, theory effort)</a:t>
            </a:r>
            <a:endParaRPr lang="en-US" sz="1400" dirty="0" smtClean="0"/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General Approach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 smtClean="0"/>
              <a:t>Leverage plasmas at/near RWM marginal stability</a:t>
            </a:r>
            <a:r>
              <a:rPr lang="en-US" sz="1600" dirty="0"/>
              <a:t> </a:t>
            </a:r>
            <a:r>
              <a:rPr lang="en-US" sz="1600" dirty="0" smtClean="0"/>
              <a:t>created in past MPS (150312, 149782)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 smtClean="0">
                <a:latin typeface="Helvetica" pitchFamily="1" charset="0"/>
                <a:ea typeface="ＭＳ Ｐゴシック" pitchFamily="1" charset="-128"/>
                <a:cs typeface="Helvetica" pitchFamily="1" charset="0"/>
              </a:rPr>
              <a:t>With plasma at RWM marginal stability, vary kinetic stabilization </a:t>
            </a:r>
            <a:r>
              <a:rPr lang="en-US" sz="1600" u="sng" dirty="0" smtClean="0">
                <a:solidFill>
                  <a:srgbClr val="FF0000"/>
                </a:solidFill>
                <a:latin typeface="Helvetica" pitchFamily="1" charset="0"/>
                <a:ea typeface="ＭＳ Ｐゴシック" pitchFamily="1" charset="-128"/>
                <a:cs typeface="Helvetica" pitchFamily="1" charset="0"/>
              </a:rPr>
              <a:t>by varying plasma rotation speed and profile, and </a:t>
            </a:r>
            <a:r>
              <a:rPr lang="en-US" sz="1600" u="sng" dirty="0" err="1" smtClean="0">
                <a:solidFill>
                  <a:srgbClr val="FF0000"/>
                </a:solidFill>
                <a:latin typeface="Helvetica" pitchFamily="1" charset="0"/>
                <a:ea typeface="ＭＳ Ｐゴシック" pitchFamily="1" charset="-128"/>
                <a:cs typeface="Helvetica" pitchFamily="1" charset="0"/>
              </a:rPr>
              <a:t>collisionality</a:t>
            </a:r>
            <a:r>
              <a:rPr lang="en-US" sz="1600" dirty="0" smtClean="0">
                <a:latin typeface="Helvetica" pitchFamily="1" charset="0"/>
                <a:ea typeface="ＭＳ Ｐゴシック" pitchFamily="1" charset="-128"/>
                <a:cs typeface="Helvetica" pitchFamily="1" charset="0"/>
              </a:rPr>
              <a:t>; </a:t>
            </a:r>
            <a:r>
              <a:rPr lang="en-US" sz="1600" dirty="0" smtClean="0"/>
              <a:t>Use targets </a:t>
            </a:r>
            <a:r>
              <a:rPr lang="en-US" sz="1600" dirty="0"/>
              <a:t>to minimize (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W</a:t>
            </a:r>
            <a:r>
              <a:rPr lang="en-US" sz="1600" baseline="-25000" dirty="0" err="1" smtClean="0"/>
              <a:t>kin</a:t>
            </a:r>
            <a:r>
              <a:rPr lang="en-US" sz="1600" dirty="0" smtClean="0"/>
              <a:t>/</a:t>
            </a:r>
            <a:r>
              <a:rPr lang="en-US" sz="1600" dirty="0" err="1">
                <a:latin typeface="Symbol" pitchFamily="18" charset="2"/>
              </a:rPr>
              <a:t>d</a:t>
            </a:r>
            <a:r>
              <a:rPr lang="en-US" sz="1600" dirty="0" err="1" smtClean="0"/>
              <a:t>W</a:t>
            </a:r>
            <a:r>
              <a:rPr lang="en-US" sz="1600" baseline="-25000" dirty="0" err="1" smtClean="0"/>
              <a:t>ideal</a:t>
            </a:r>
            <a:r>
              <a:rPr lang="en-US" sz="1600" dirty="0"/>
              <a:t>) (</a:t>
            </a:r>
            <a:r>
              <a:rPr lang="en-US" sz="1600" dirty="0" smtClean="0"/>
              <a:t>e.g. reduce </a:t>
            </a:r>
            <a:r>
              <a:rPr lang="en-US" sz="1600" dirty="0" smtClean="0">
                <a:latin typeface="Symbol" pitchFamily="18" charset="2"/>
              </a:rPr>
              <a:t>d</a:t>
            </a:r>
            <a:r>
              <a:rPr lang="en-US" sz="1600" dirty="0" smtClean="0"/>
              <a:t>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dirty="0"/>
              <a:t>Apply ECCD TM stabilization </a:t>
            </a:r>
            <a:r>
              <a:rPr lang="en-US" sz="1600" dirty="0" smtClean="0"/>
              <a:t>to plasmas approaching </a:t>
            </a:r>
            <a:r>
              <a:rPr lang="en-US" sz="1600" dirty="0"/>
              <a:t>RWM marginal stability </a:t>
            </a:r>
            <a:r>
              <a:rPr lang="en-US" sz="1600" dirty="0" smtClean="0"/>
              <a:t>that			transition to </a:t>
            </a:r>
            <a:r>
              <a:rPr lang="en-US" sz="1600" dirty="0"/>
              <a:t>TM </a:t>
            </a:r>
            <a:r>
              <a:rPr lang="en-US" sz="1600" dirty="0" smtClean="0"/>
              <a:t>instability instead of RWM instability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  <a:defRPr/>
            </a:pPr>
            <a:endParaRPr lang="en-US" sz="1600" dirty="0">
              <a:latin typeface="Helvetica" pitchFamily="1" charset="0"/>
              <a:ea typeface="ＭＳ Ｐゴシック" pitchFamily="1" charset="-128"/>
              <a:cs typeface="Helvetica" pitchFamily="1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6350" y="60198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V1.1</a:t>
            </a:r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5791200" y="6189663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marL="0" lvl="1" eaLnBrk="0" hangingPunct="0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(run time request: 1 day)</a:t>
            </a:r>
          </a:p>
        </p:txBody>
      </p:sp>
    </p:spTree>
    <p:extLst>
      <p:ext uri="{BB962C8B-B14F-4D97-AF65-F5344CB8AC3E}">
        <p14:creationId xmlns:p14="http://schemas.microsoft.com/office/powerpoint/2010/main" val="19210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55102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3338" y="1447800"/>
            <a:ext cx="339566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5715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buClr>
                <a:srgbClr val="333399"/>
              </a:buClr>
              <a:buFont typeface="Times" pitchFamily="1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Apparent unstable RWMs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r>
              <a:rPr 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Mode growth time and phase evolution consistent with RWM dynamics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endParaRPr lang="en-US" sz="1600" dirty="0" smtClean="0">
              <a:solidFill>
                <a:srgbClr val="000000"/>
              </a:solidFill>
              <a:latin typeface="Helvetica" pitchFamily="1" charset="0"/>
              <a:cs typeface="Helvetica" pitchFamily="1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r>
              <a:rPr 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Evolution to saturated mode activity (reaches 5 kHz at end of this time period)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endParaRPr lang="en-US" sz="1600" dirty="0" smtClean="0">
              <a:solidFill>
                <a:srgbClr val="000000"/>
              </a:solidFill>
              <a:latin typeface="Helvetica" pitchFamily="1" charset="0"/>
              <a:cs typeface="Helvetica" pitchFamily="1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r>
              <a:rPr lang="en-US" sz="1600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ECEI data </a:t>
            </a:r>
            <a:r>
              <a:rPr 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indicates that a TM forms at t = 3.015s</a:t>
            </a:r>
          </a:p>
          <a:p>
            <a:pPr lvl="2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  <a:latin typeface="Helvetica" pitchFamily="1" charset="0"/>
                <a:cs typeface="Helvetica" pitchFamily="1" charset="0"/>
              </a:rPr>
              <a:t>Significantly after apparent RWM destabilization</a:t>
            </a:r>
          </a:p>
          <a:p>
            <a:pPr lvl="2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r>
              <a:rPr lang="en-US" sz="1600" dirty="0" smtClean="0">
                <a:solidFill>
                  <a:srgbClr val="0000FF"/>
                </a:solidFill>
                <a:latin typeface="Helvetica" pitchFamily="1" charset="0"/>
                <a:cs typeface="Helvetica" pitchFamily="1" charset="0"/>
              </a:rPr>
              <a:t>Consistent with magnetics</a:t>
            </a:r>
          </a:p>
          <a:p>
            <a:pPr lvl="2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endParaRPr lang="en-US" sz="1600" dirty="0" smtClean="0">
              <a:solidFill>
                <a:srgbClr val="0000FF"/>
              </a:solidFill>
              <a:latin typeface="Helvetica" pitchFamily="1" charset="0"/>
              <a:cs typeface="Helvetica" pitchFamily="1" charset="0"/>
            </a:endParaRP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r>
              <a:rPr 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Request made for SXR data</a:t>
            </a:r>
          </a:p>
          <a:p>
            <a:pPr marL="914400" lvl="2" indent="0" eaLnBrk="0" hangingPunct="0">
              <a:spcBef>
                <a:spcPct val="10000"/>
              </a:spcBef>
              <a:buClr>
                <a:srgbClr val="333399"/>
              </a:buClr>
              <a:buFontTx/>
              <a:buNone/>
              <a:defRPr/>
            </a:pPr>
            <a:endParaRPr lang="en-US" sz="1600" dirty="0" smtClean="0">
              <a:solidFill>
                <a:srgbClr val="0000FF"/>
              </a:solidFill>
              <a:latin typeface="Helvetica" pitchFamily="1" charset="0"/>
              <a:cs typeface="Helvetica" pitchFamily="1" charset="0"/>
            </a:endParaRPr>
          </a:p>
          <a:p>
            <a:pPr lvl="2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  <a:defRPr/>
            </a:pPr>
            <a:endParaRPr lang="en-US" sz="1600" dirty="0" smtClean="0">
              <a:solidFill>
                <a:srgbClr val="0000FF"/>
              </a:solidFill>
              <a:latin typeface="Helvetica" pitchFamily="1" charset="0"/>
              <a:cs typeface="Helvetica" pitchFamily="1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06375"/>
            <a:ext cx="8867775" cy="79851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DIII-D High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2400" baseline="-25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q</a:t>
            </a:r>
            <a:r>
              <a:rPr lang="en-US" altLang="en-US" sz="2400" baseline="-25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</a:t>
            </a:r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shots show reproducible rotating RWM dynamics (target plasma #1)</a:t>
            </a:r>
            <a:b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</a:br>
            <a:endParaRPr lang="en-US" altLang="en-US" sz="2000" smtClean="0">
              <a:latin typeface="Helvetica" pitchFamily="1" charset="0"/>
              <a:ea typeface="ＭＳ Ｐゴシック" pitchFamily="34" charset="-128"/>
              <a:cs typeface="Helvetica" pitchFamily="1" charset="0"/>
            </a:endParaRPr>
          </a:p>
        </p:txBody>
      </p:sp>
      <p:cxnSp>
        <p:nvCxnSpPr>
          <p:cNvPr id="13317" name="Straight Connector 2"/>
          <p:cNvCxnSpPr>
            <a:cxnSpLocks noChangeShapeType="1"/>
          </p:cNvCxnSpPr>
          <p:nvPr/>
        </p:nvCxnSpPr>
        <p:spPr bwMode="auto">
          <a:xfrm flipV="1">
            <a:off x="5257800" y="11430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16"/>
          <p:cNvCxnSpPr>
            <a:cxnSpLocks noChangeShapeType="1"/>
          </p:cNvCxnSpPr>
          <p:nvPr/>
        </p:nvCxnSpPr>
        <p:spPr bwMode="auto">
          <a:xfrm flipV="1">
            <a:off x="5894388" y="1152525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22"/>
          <p:cNvCxnSpPr>
            <a:cxnSpLocks noChangeShapeType="1"/>
          </p:cNvCxnSpPr>
          <p:nvPr/>
        </p:nvCxnSpPr>
        <p:spPr bwMode="auto">
          <a:xfrm flipV="1">
            <a:off x="8104188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Straight Connector 26"/>
          <p:cNvCxnSpPr>
            <a:cxnSpLocks noChangeShapeType="1"/>
          </p:cNvCxnSpPr>
          <p:nvPr/>
        </p:nvCxnSpPr>
        <p:spPr bwMode="auto">
          <a:xfrm flipV="1">
            <a:off x="7207250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21" name="Group 20"/>
          <p:cNvGrpSpPr>
            <a:grpSpLocks/>
          </p:cNvGrpSpPr>
          <p:nvPr/>
        </p:nvGrpSpPr>
        <p:grpSpPr bwMode="auto">
          <a:xfrm>
            <a:off x="134938" y="1763713"/>
            <a:ext cx="338137" cy="369887"/>
            <a:chOff x="157163" y="1143000"/>
            <a:chExt cx="338554" cy="369888"/>
          </a:xfrm>
        </p:grpSpPr>
        <p:sp>
          <p:nvSpPr>
            <p:cNvPr id="13339" name="Oval 5"/>
            <p:cNvSpPr>
              <a:spLocks noChangeArrowheads="1"/>
            </p:cNvSpPr>
            <p:nvPr/>
          </p:nvSpPr>
          <p:spPr bwMode="auto">
            <a:xfrm>
              <a:off x="174625" y="1143000"/>
              <a:ext cx="255588" cy="369888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40" name="TextBox 4"/>
            <p:cNvSpPr txBox="1">
              <a:spLocks noChangeArrowheads="1"/>
            </p:cNvSpPr>
            <p:nvPr/>
          </p:nvSpPr>
          <p:spPr bwMode="auto">
            <a:xfrm>
              <a:off x="157163" y="1143001"/>
              <a:ext cx="338554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13322" name="Group 23"/>
          <p:cNvGrpSpPr>
            <a:grpSpLocks/>
          </p:cNvGrpSpPr>
          <p:nvPr/>
        </p:nvGrpSpPr>
        <p:grpSpPr bwMode="auto">
          <a:xfrm>
            <a:off x="7526338" y="5521325"/>
            <a:ext cx="338137" cy="369888"/>
            <a:chOff x="152400" y="4049713"/>
            <a:chExt cx="338555" cy="369887"/>
          </a:xfrm>
        </p:grpSpPr>
        <p:sp>
          <p:nvSpPr>
            <p:cNvPr id="13337" name="Oval 8"/>
            <p:cNvSpPr>
              <a:spLocks noChangeArrowheads="1"/>
            </p:cNvSpPr>
            <p:nvPr/>
          </p:nvSpPr>
          <p:spPr bwMode="auto">
            <a:xfrm>
              <a:off x="169863" y="4049713"/>
              <a:ext cx="257175" cy="369887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8" name="TextBox 9"/>
            <p:cNvSpPr txBox="1">
              <a:spLocks noChangeArrowheads="1"/>
            </p:cNvSpPr>
            <p:nvPr/>
          </p:nvSpPr>
          <p:spPr bwMode="auto">
            <a:xfrm>
              <a:off x="152400" y="4049713"/>
              <a:ext cx="33855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  <p:cxnSp>
        <p:nvCxnSpPr>
          <p:cNvPr id="13323" name="Straight Connector 26"/>
          <p:cNvCxnSpPr>
            <a:cxnSpLocks noChangeShapeType="1"/>
          </p:cNvCxnSpPr>
          <p:nvPr/>
        </p:nvCxnSpPr>
        <p:spPr bwMode="auto">
          <a:xfrm flipV="1">
            <a:off x="4362450" y="1169988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Connector 26"/>
          <p:cNvCxnSpPr>
            <a:cxnSpLocks noChangeShapeType="1"/>
          </p:cNvCxnSpPr>
          <p:nvPr/>
        </p:nvCxnSpPr>
        <p:spPr bwMode="auto">
          <a:xfrm flipV="1">
            <a:off x="8763000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25" name="Group 20"/>
          <p:cNvGrpSpPr>
            <a:grpSpLocks/>
          </p:cNvGrpSpPr>
          <p:nvPr/>
        </p:nvGrpSpPr>
        <p:grpSpPr bwMode="auto">
          <a:xfrm>
            <a:off x="8305800" y="5535613"/>
            <a:ext cx="338138" cy="369887"/>
            <a:chOff x="157163" y="1143000"/>
            <a:chExt cx="338553" cy="369888"/>
          </a:xfrm>
        </p:grpSpPr>
        <p:sp>
          <p:nvSpPr>
            <p:cNvPr id="13335" name="Oval 5"/>
            <p:cNvSpPr>
              <a:spLocks noChangeArrowheads="1"/>
            </p:cNvSpPr>
            <p:nvPr/>
          </p:nvSpPr>
          <p:spPr bwMode="auto">
            <a:xfrm>
              <a:off x="174625" y="1143000"/>
              <a:ext cx="255588" cy="369888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6" name="TextBox 4"/>
            <p:cNvSpPr txBox="1">
              <a:spLocks noChangeArrowheads="1"/>
            </p:cNvSpPr>
            <p:nvPr/>
          </p:nvSpPr>
          <p:spPr bwMode="auto">
            <a:xfrm>
              <a:off x="157163" y="1143001"/>
              <a:ext cx="338553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13326" name="Group 20"/>
          <p:cNvGrpSpPr>
            <a:grpSpLocks/>
          </p:cNvGrpSpPr>
          <p:nvPr/>
        </p:nvGrpSpPr>
        <p:grpSpPr bwMode="auto">
          <a:xfrm>
            <a:off x="5446713" y="5535613"/>
            <a:ext cx="338137" cy="369887"/>
            <a:chOff x="157163" y="1143000"/>
            <a:chExt cx="338554" cy="369888"/>
          </a:xfrm>
        </p:grpSpPr>
        <p:sp>
          <p:nvSpPr>
            <p:cNvPr id="13333" name="Oval 5"/>
            <p:cNvSpPr>
              <a:spLocks noChangeArrowheads="1"/>
            </p:cNvSpPr>
            <p:nvPr/>
          </p:nvSpPr>
          <p:spPr bwMode="auto">
            <a:xfrm>
              <a:off x="174625" y="1143000"/>
              <a:ext cx="255588" cy="369888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4" name="TextBox 4"/>
            <p:cNvSpPr txBox="1">
              <a:spLocks noChangeArrowheads="1"/>
            </p:cNvSpPr>
            <p:nvPr/>
          </p:nvSpPr>
          <p:spPr bwMode="auto">
            <a:xfrm>
              <a:off x="157163" y="1143001"/>
              <a:ext cx="338554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13327" name="Group 20"/>
          <p:cNvGrpSpPr>
            <a:grpSpLocks/>
          </p:cNvGrpSpPr>
          <p:nvPr/>
        </p:nvGrpSpPr>
        <p:grpSpPr bwMode="auto">
          <a:xfrm>
            <a:off x="112713" y="2773363"/>
            <a:ext cx="338137" cy="369887"/>
            <a:chOff x="157163" y="1143000"/>
            <a:chExt cx="338554" cy="369888"/>
          </a:xfrm>
        </p:grpSpPr>
        <p:sp>
          <p:nvSpPr>
            <p:cNvPr id="13331" name="Oval 5"/>
            <p:cNvSpPr>
              <a:spLocks noChangeArrowheads="1"/>
            </p:cNvSpPr>
            <p:nvPr/>
          </p:nvSpPr>
          <p:spPr bwMode="auto">
            <a:xfrm>
              <a:off x="174625" y="1143000"/>
              <a:ext cx="255588" cy="369888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2" name="TextBox 4"/>
            <p:cNvSpPr txBox="1">
              <a:spLocks noChangeArrowheads="1"/>
            </p:cNvSpPr>
            <p:nvPr/>
          </p:nvSpPr>
          <p:spPr bwMode="auto">
            <a:xfrm>
              <a:off x="157163" y="1143001"/>
              <a:ext cx="338554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13328" name="Group 23"/>
          <p:cNvGrpSpPr>
            <a:grpSpLocks/>
          </p:cNvGrpSpPr>
          <p:nvPr/>
        </p:nvGrpSpPr>
        <p:grpSpPr bwMode="auto">
          <a:xfrm>
            <a:off x="4667250" y="5518150"/>
            <a:ext cx="338138" cy="369888"/>
            <a:chOff x="152400" y="4049713"/>
            <a:chExt cx="338554" cy="369887"/>
          </a:xfrm>
        </p:grpSpPr>
        <p:sp>
          <p:nvSpPr>
            <p:cNvPr id="13329" name="Oval 8"/>
            <p:cNvSpPr>
              <a:spLocks noChangeArrowheads="1"/>
            </p:cNvSpPr>
            <p:nvPr/>
          </p:nvSpPr>
          <p:spPr bwMode="auto">
            <a:xfrm>
              <a:off x="169863" y="4049713"/>
              <a:ext cx="257175" cy="369887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30" name="TextBox 9"/>
            <p:cNvSpPr txBox="1">
              <a:spLocks noChangeArrowheads="1"/>
            </p:cNvSpPr>
            <p:nvPr/>
          </p:nvSpPr>
          <p:spPr bwMode="auto">
            <a:xfrm>
              <a:off x="152400" y="4049713"/>
              <a:ext cx="338554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04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382000" cy="762000"/>
          </a:xfrm>
        </p:spPr>
        <p:txBody>
          <a:bodyPr/>
          <a:lstStyle/>
          <a:p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Next steps for analysis / preparation for experiment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55675"/>
            <a:ext cx="8686800" cy="514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Determine key physical cause of difference in RWM stability of high </a:t>
            </a:r>
            <a:r>
              <a:rPr lang="en-US" altLang="en-US" sz="2000" dirty="0" err="1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2000" baseline="-25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20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high </a:t>
            </a:r>
            <a:r>
              <a:rPr lang="en-US" altLang="en-US" sz="2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q</a:t>
            </a:r>
            <a:r>
              <a:rPr lang="en-US" altLang="en-US" sz="2000" baseline="-25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</a:t>
            </a:r>
            <a:r>
              <a:rPr lang="en-US" altLang="en-US" sz="20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plasmas vs. more stable high </a:t>
            </a:r>
            <a:r>
              <a:rPr lang="en-US" altLang="en-US" sz="2000" dirty="0" err="1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2000" baseline="-25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20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plasmas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Stability analysis of unstable shot (e.g. 150312) completed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Compare to high beta, stable shots 133103 (l</a:t>
            </a:r>
            <a:r>
              <a:rPr lang="en-US" altLang="en-US" sz="1800" baseline="-250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i</a:t>
            </a:r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= 0.73, </a:t>
            </a:r>
            <a:r>
              <a:rPr lang="en-US" altLang="en-US" sz="1800" dirty="0" err="1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1800" baseline="-250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= 3.9) and (RWM marginally stable?) shot 147634 (</a:t>
            </a:r>
            <a:r>
              <a:rPr lang="en-US" altLang="en-US" sz="18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equilibria</a:t>
            </a:r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being prepared by J. Hanson)</a:t>
            </a:r>
          </a:p>
          <a:p>
            <a:pPr lvl="1"/>
            <a:endParaRPr lang="en-US" altLang="en-US" sz="1800" dirty="0" smtClean="0">
              <a:latin typeface="Helvetica" pitchFamily="1" charset="0"/>
              <a:ea typeface="ＭＳ Ｐゴシック" pitchFamily="34" charset="-128"/>
              <a:cs typeface="Helvetica" pitchFamily="1" charset="0"/>
            </a:endParaRPr>
          </a:p>
          <a:p>
            <a:r>
              <a:rPr lang="en-US" altLang="en-US" sz="20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Determine best high </a:t>
            </a:r>
            <a:r>
              <a:rPr lang="en-US" altLang="en-US" sz="2000" dirty="0" err="1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2000" baseline="-25000" dirty="0" err="1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20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target plasmas to test TM control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Started discussion with </a:t>
            </a:r>
            <a:r>
              <a:rPr lang="en-US" altLang="en-US" sz="18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Ege</a:t>
            </a:r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Rob, Richard, Ted, Michio</a:t>
            </a:r>
          </a:p>
          <a:p>
            <a:pPr lvl="2"/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Minimum B</a:t>
            </a:r>
            <a:r>
              <a:rPr lang="en-US" altLang="en-US" sz="1600" baseline="-25000" dirty="0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T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may be ~ 1.5 T as in past high </a:t>
            </a:r>
            <a:r>
              <a:rPr lang="en-US" altLang="en-US" sz="1600" dirty="0" err="1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q</a:t>
            </a:r>
            <a:r>
              <a:rPr lang="en-US" altLang="en-US" sz="1600" baseline="-25000" dirty="0" err="1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targets, can raise B</a:t>
            </a:r>
            <a:r>
              <a:rPr lang="en-US" altLang="en-US" sz="1600" baseline="-25000" dirty="0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T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from here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TM stabilization has been demonstrated in high </a:t>
            </a:r>
            <a:r>
              <a:rPr lang="en-US" altLang="en-US" sz="1800" dirty="0" err="1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1800" baseline="-250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plasmas at 20% over the no-wall limit (e.g. M. Okabayashi, et al. NF </a:t>
            </a:r>
            <a:r>
              <a:rPr lang="en-US" altLang="en-US" sz="1800" b="1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49</a:t>
            </a:r>
            <a:r>
              <a:rPr lang="en-US" altLang="en-US" sz="18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(2009) 125003 ); further development will be important part of this MP.</a:t>
            </a:r>
          </a:p>
          <a:p>
            <a:endParaRPr lang="en-US" altLang="en-US" sz="2000" dirty="0" smtClean="0">
              <a:latin typeface="Helvetica" pitchFamily="1" charset="0"/>
              <a:ea typeface="ＭＳ Ｐゴシック" pitchFamily="34" charset="-128"/>
              <a:cs typeface="Helvetica" pitchFamily="1" charset="0"/>
            </a:endParaRPr>
          </a:p>
          <a:p>
            <a:r>
              <a:rPr lang="en-US" altLang="en-US" sz="2000" dirty="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Follow general guidance to use mainline DIII-D operational scenarios if possible</a:t>
            </a:r>
          </a:p>
          <a:p>
            <a:pPr lvl="1"/>
            <a:r>
              <a:rPr lang="en-US" altLang="en-US" sz="16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High </a:t>
            </a:r>
            <a:r>
              <a:rPr lang="en-US" altLang="en-US" sz="1600" dirty="0" err="1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1600" baseline="-250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16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</a:t>
            </a:r>
            <a:r>
              <a:rPr lang="en-US" altLang="en-US" sz="16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q</a:t>
            </a:r>
            <a:r>
              <a:rPr lang="en-US" altLang="en-US" sz="1600" baseline="-250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</a:t>
            </a:r>
            <a:r>
              <a:rPr lang="en-US" altLang="en-US" sz="16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scenario is a main scenario for steady-state high </a:t>
            </a:r>
            <a:r>
              <a:rPr lang="en-US" altLang="en-US" sz="1600" dirty="0" err="1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1600" baseline="-25000" dirty="0" err="1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1600" dirty="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goals in 5 year plan</a:t>
            </a:r>
          </a:p>
        </p:txBody>
      </p:sp>
    </p:spTree>
    <p:extLst>
      <p:ext uri="{BB962C8B-B14F-4D97-AF65-F5344CB8AC3E}">
        <p14:creationId xmlns:p14="http://schemas.microsoft.com/office/powerpoint/2010/main" val="26984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16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List of physics topics / codes in use / planned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838200"/>
            <a:ext cx="8915400" cy="5715000"/>
          </a:xfrm>
        </p:spPr>
        <p:txBody>
          <a:bodyPr/>
          <a:lstStyle/>
          <a:p>
            <a:r>
              <a:rPr lang="en-US" dirty="0" smtClean="0"/>
              <a:t>Kinetic RWM stabilization</a:t>
            </a:r>
          </a:p>
          <a:p>
            <a:pPr lvl="1"/>
            <a:r>
              <a:rPr lang="en-US" dirty="0" smtClean="0"/>
              <a:t>MISK (linear kinetic RWM stability code)</a:t>
            </a:r>
          </a:p>
          <a:p>
            <a:pPr lvl="1"/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, NIMROD: further linear benchmarking, and non-linear runs for NSTX-U (e.g. NIMROD: toroidal resistive wall tests)</a:t>
            </a:r>
          </a:p>
          <a:p>
            <a:r>
              <a:rPr lang="en-US" dirty="0" smtClean="0"/>
              <a:t>Active RWM control</a:t>
            </a:r>
          </a:p>
          <a:p>
            <a:pPr lvl="1"/>
            <a:r>
              <a:rPr lang="en-US" dirty="0" smtClean="0"/>
              <a:t>RWM state-space controller development (incl. multi-mode)</a:t>
            </a:r>
          </a:p>
          <a:p>
            <a:pPr lvl="1"/>
            <a:r>
              <a:rPr lang="en-US" dirty="0" smtClean="0"/>
              <a:t>VALEN / </a:t>
            </a:r>
            <a:r>
              <a:rPr lang="en-US" dirty="0" err="1" smtClean="0"/>
              <a:t>mmVALEN</a:t>
            </a:r>
            <a:r>
              <a:rPr lang="en-US" dirty="0" smtClean="0"/>
              <a:t> (multi-mode)</a:t>
            </a:r>
            <a:endParaRPr lang="en-US" dirty="0"/>
          </a:p>
          <a:p>
            <a:r>
              <a:rPr lang="en-US" dirty="0" smtClean="0"/>
              <a:t>Non-resonant NTV physics (focus on active rotation control)</a:t>
            </a:r>
          </a:p>
          <a:p>
            <a:pPr lvl="1"/>
            <a:r>
              <a:rPr lang="en-US" dirty="0" smtClean="0"/>
              <a:t>NTVTOK (Shaing et al. formulation, connecting </a:t>
            </a:r>
            <a:r>
              <a:rPr lang="en-US" dirty="0" err="1" smtClean="0"/>
              <a:t>collisionality</a:t>
            </a:r>
            <a:r>
              <a:rPr lang="en-US" dirty="0" smtClean="0"/>
              <a:t> regimes)</a:t>
            </a:r>
          </a:p>
          <a:p>
            <a:r>
              <a:rPr lang="en-US" dirty="0" smtClean="0"/>
              <a:t>Equilibrium development</a:t>
            </a:r>
            <a:endParaRPr lang="en-US" dirty="0"/>
          </a:p>
          <a:p>
            <a:pPr lvl="1"/>
            <a:r>
              <a:rPr lang="en-US" dirty="0" smtClean="0"/>
              <a:t>NSTX EFIT – further development for NSTX-U</a:t>
            </a:r>
            <a:endParaRPr lang="en-US" dirty="0"/>
          </a:p>
          <a:p>
            <a:r>
              <a:rPr lang="en-US" dirty="0" smtClean="0"/>
              <a:t>DIII-D/KSTAR data/analysis – closely coupled to NSTX-U</a:t>
            </a:r>
          </a:p>
          <a:p>
            <a:pPr lvl="1"/>
            <a:r>
              <a:rPr lang="en-US" dirty="0" smtClean="0"/>
              <a:t>Same analysis tools applied on related physics topics to </a:t>
            </a:r>
            <a:r>
              <a:rPr lang="en-US" dirty="0" err="1" smtClean="0"/>
              <a:t>investgate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aspect ratio dependence, (ii) long-pulse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0"/>
            <a:ext cx="8918575" cy="820738"/>
          </a:xfrm>
        </p:spPr>
        <p:txBody>
          <a:bodyPr/>
          <a:lstStyle/>
          <a:p>
            <a:r>
              <a:rPr lang="en-US" sz="2800" dirty="0" smtClean="0"/>
              <a:t>Planned analysis builds from present capabilities and collaborative work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932156"/>
            <a:ext cx="8890000" cy="557156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Equilibrium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Free-boundary: NSTX EFIT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Fixed boundary: CHEASE (w/Liu), JSOLVER, etc.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Stability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DCON, PEST: ideal linear stability analysis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MISK (w/R. Betti): kinetic RWM stability analysis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M3D-C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(w/S. Jardin, N. Ferraro): linear/non-linear stability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NIMROD (w/S. Kruger): recent collaboration started - NSTX cases being run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3D Physics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NTVTOK: NTV code on CU computer, used present NSTX data analysis 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TRIP3D (w/T. Evans): ELM mitigation – used for KSTAR, etc.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M3D-C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(w/S. Jardin</a:t>
            </a:r>
            <a:r>
              <a:rPr lang="en-US" sz="1800" dirty="0"/>
              <a:t>)</a:t>
            </a:r>
            <a:r>
              <a:rPr lang="en-US" sz="1800" dirty="0" smtClean="0"/>
              <a:t>: global mode stability, effect of 3D field on stability, (w/ T. Evans, N. Ferraro, S. Jardin): plasma response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Control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VALEN: RWM / dynamic error field control analysis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Multi-mode VALEN: Unstable MHD mode spectrum and control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RWMSC: State-space RWM analysis / feedback control</a:t>
            </a:r>
            <a:endParaRPr lang="en-US" dirty="0" smtClean="0"/>
          </a:p>
          <a:p>
            <a:pPr>
              <a:lnSpc>
                <a:spcPct val="70000"/>
              </a:lnSpc>
            </a:pPr>
            <a:endParaRPr lang="en-US" sz="2200" dirty="0" smtClean="0"/>
          </a:p>
          <a:p>
            <a:pPr>
              <a:lnSpc>
                <a:spcPct val="7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91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6995595" y="2286000"/>
            <a:ext cx="1955322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0653" y="4766095"/>
            <a:ext cx="1582947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76200" y="1185844"/>
            <a:ext cx="3657600" cy="3157556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directly measuring global stability using MHD spectroscopy </a:t>
            </a:r>
            <a:r>
              <a:rPr lang="en-US" dirty="0"/>
              <a:t>(RFA) support </a:t>
            </a:r>
            <a:r>
              <a:rPr lang="en-US" dirty="0" smtClean="0"/>
              <a:t>kinetic RWM stability theory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70296" y="4379827"/>
            <a:ext cx="2956257" cy="276999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(trajectories of 20 experimental plasmas)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5224" y="4757470"/>
            <a:ext cx="3007826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>
                <a:cs typeface="Calibri" pitchFamily="34" charset="0"/>
              </a:rPr>
              <a:t>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400" dirty="0" smtClean="0">
                <a:cs typeface="Calibri" pitchFamily="34" charset="0"/>
              </a:rPr>
              <a:t> up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= 10, </a:t>
            </a:r>
            <a:r>
              <a:rPr lang="en-US" sz="1400" b="1" i="1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400" dirty="0" smtClean="0">
                <a:cs typeface="Calibri" pitchFamily="34" charset="0"/>
              </a:rPr>
              <a:t>at higher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/l</a:t>
            </a:r>
            <a:r>
              <a:rPr lang="en-US" sz="1400" baseline="-25000" dirty="0"/>
              <a:t>i</a:t>
            </a:r>
            <a:r>
              <a:rPr lang="en-US" sz="1400" dirty="0"/>
              <a:t>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/>
              <a:t>Consistent with kinetic resonance stabilization</a:t>
            </a:r>
            <a:endParaRPr lang="en-US" sz="1200" dirty="0" smtClean="0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99209" y="855452"/>
            <a:ext cx="3534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2564923" y="1396425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564922" y="1371600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4826" y="6210919"/>
            <a:ext cx="335700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Sabbagh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104007</a:t>
            </a:r>
            <a:endParaRPr lang="en-US" sz="1400" dirty="0">
              <a:solidFill>
                <a:srgbClr val="9900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5"/>
          <a:stretch/>
        </p:blipFill>
        <p:spPr>
          <a:xfrm>
            <a:off x="3708612" y="1185844"/>
            <a:ext cx="2996988" cy="3157556"/>
          </a:xfrm>
          <a:prstGeom prst="rect">
            <a:avLst/>
          </a:prstGeom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67200" y="855452"/>
            <a:ext cx="228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RFA vs. rotation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u="sng" baseline="-25000" dirty="0" err="1" smtClean="0">
                <a:solidFill>
                  <a:srgbClr val="0000FF"/>
                </a:solidFill>
                <a:cs typeface="Helvetica" panose="020B0604020202020204" pitchFamily="34" charset="0"/>
              </a:rPr>
              <a:t>E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baseline="-25000" dirty="0">
              <a:solidFill>
                <a:srgbClr val="0000FF"/>
              </a:solidFill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16613" y="4419599"/>
            <a:ext cx="2150854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05200" y="4412408"/>
            <a:ext cx="3435039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 rotation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cs typeface="Calibri" pitchFamily="34" charset="0"/>
              </a:rPr>
              <a:t>Largest stabilizing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effect from ion precession drift resonance with </a:t>
            </a:r>
            <a:r>
              <a:rPr lang="en-US" sz="1400" dirty="0" err="1" smtClean="0"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1400" baseline="-25000" dirty="0" err="1" smtClean="0">
                <a:latin typeface="Symbol" panose="05050102010706020507" pitchFamily="18" charset="2"/>
                <a:cs typeface="Calibri" pitchFamily="34" charset="0"/>
              </a:rPr>
              <a:t>f</a:t>
            </a:r>
            <a:endParaRPr lang="en-US" sz="1400" baseline="-25000" dirty="0" smtClean="0">
              <a:latin typeface="Symbol" panose="05050102010706020507" pitchFamily="18" charset="2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819" y="1338691"/>
            <a:ext cx="66236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Most</a:t>
            </a:r>
          </a:p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stable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334000" y="1905000"/>
            <a:ext cx="0" cy="609600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4929557" y="5291010"/>
            <a:ext cx="2157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Minimize |&lt;</a:t>
            </a:r>
            <a:r>
              <a:rPr lang="el-GR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&gt; + </a:t>
            </a:r>
            <a:r>
              <a:rPr lang="el-GR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E</a:t>
            </a:r>
            <a:r>
              <a:rPr lang="en-US" sz="1600" dirty="0">
                <a:solidFill>
                  <a:srgbClr val="0000FF"/>
                </a:solidFill>
                <a:cs typeface="Calibri" pitchFamily="34" charset="0"/>
              </a:rPr>
              <a:t>|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266590" y="5676926"/>
            <a:ext cx="355494" cy="38550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934128" y="2290294"/>
            <a:ext cx="2133672" cy="327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Stability at lower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Collisional dissipation is reduced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Stabilizing resonant kinetic effects are 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enhanced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tabilization when near broad </a:t>
            </a:r>
            <a:r>
              <a:rPr lang="el-GR" sz="1400" dirty="0" smtClean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400" baseline="-25000" dirty="0" smtClean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 resonances; almost no effect off-resonance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98944" y="1326659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919595" y="1317423"/>
            <a:ext cx="234461" cy="139613"/>
          </a:xfrm>
          <a:prstGeom prst="rect">
            <a:avLst/>
          </a:prstGeom>
          <a:solidFill>
            <a:srgbClr val="E2E2E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2" name="Picture 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2" y="5751944"/>
            <a:ext cx="2586438" cy="7868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 U. group plans to contribute to JRT-14 (which is presently just being defined)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4" y="865632"/>
            <a:ext cx="8763000" cy="5669280"/>
          </a:xfrm>
        </p:spPr>
        <p:txBody>
          <a:bodyPr/>
          <a:lstStyle/>
          <a:p>
            <a:r>
              <a:rPr lang="en-US" dirty="0" smtClean="0"/>
              <a:t>JRT-14</a:t>
            </a:r>
          </a:p>
          <a:p>
            <a:pPr lvl="1"/>
            <a:r>
              <a:rPr lang="en-US" dirty="0"/>
              <a:t>Conduct experiments and analysis to investigate and quantify plasma response to non-axisymmetric (3D) magnetic fields in </a:t>
            </a:r>
            <a:r>
              <a:rPr lang="en-US" dirty="0" err="1" smtClean="0"/>
              <a:t>tokamaks</a:t>
            </a:r>
            <a:endParaRPr lang="en-US" dirty="0"/>
          </a:p>
          <a:p>
            <a:pPr lvl="1"/>
            <a:r>
              <a:rPr lang="en-US" dirty="0" smtClean="0"/>
              <a:t>Initial discussion focused on n = 1, considering both linear and non-linear response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Present planned Columbia contributions</a:t>
            </a:r>
          </a:p>
          <a:p>
            <a:pPr lvl="1"/>
            <a:r>
              <a:rPr lang="en-US" dirty="0" smtClean="0"/>
              <a:t>Focused task defined with Todd Evans, Nate Ferraro on determining realistic plasma response magnitudes/profiles in modeling when compared to experiment (w/M3D-C</a:t>
            </a:r>
            <a:r>
              <a:rPr lang="en-US" baseline="30000" dirty="0" smtClean="0"/>
              <a:t>1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9900FF"/>
                </a:solidFill>
              </a:rPr>
              <a:t>Steve at GA this week for this</a:t>
            </a:r>
          </a:p>
          <a:p>
            <a:pPr lvl="1"/>
            <a:r>
              <a:rPr lang="en-US" dirty="0" smtClean="0"/>
              <a:t>Use data from several NSTX experiments on NTV to determine bounds for the plasma response to different applied 3D field spectra: “n = 1”, “n = 2”, “n = 3” configurations</a:t>
            </a:r>
          </a:p>
          <a:p>
            <a:pPr lvl="1"/>
            <a:r>
              <a:rPr lang="en-US" dirty="0" smtClean="0"/>
              <a:t>“Bounds” on the RFA would be determined by NTV profile calculations in NSTX experiments using the NTVTOK code</a:t>
            </a:r>
          </a:p>
          <a:p>
            <a:pPr lvl="2"/>
            <a:r>
              <a:rPr lang="en-US" dirty="0" smtClean="0"/>
              <a:t>Note: NSTX NTV publications (~ 2006) have shown “n = 3” vacuum field is sufficient to calculate NTV, but plasma response needed for “n = 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51" y="4557542"/>
            <a:ext cx="1685619" cy="1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7283" name="Rectangle 51"/>
          <p:cNvSpPr>
            <a:spLocks noChangeArrowheads="1"/>
          </p:cNvSpPr>
          <p:nvPr/>
        </p:nvSpPr>
        <p:spPr bwMode="auto">
          <a:xfrm>
            <a:off x="18472" y="4572000"/>
            <a:ext cx="3880562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Potential to allow more flexible control coil positioning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May allow control coils to be moved further from plasma, and be shielded (e.g. for ITER)</a:t>
            </a:r>
          </a:p>
          <a:p>
            <a:pPr lvl="1" eaLnBrk="0" hangingPunct="0">
              <a:spcBef>
                <a:spcPct val="15000"/>
              </a:spcBef>
              <a:buClr>
                <a:srgbClr val="3333FF"/>
              </a:buClr>
              <a:buSzPct val="75000"/>
              <a:buNone/>
            </a:pP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67D2-C78A-4FF0-AE8E-59E1E3375AD5}" type="slidenum">
              <a:rPr lang="en-US"/>
              <a:pPr/>
              <a:t>20</a:t>
            </a:fld>
            <a:endParaRPr lang="en-US"/>
          </a:p>
        </p:txBody>
      </p:sp>
      <p:sp>
        <p:nvSpPr>
          <p:cNvPr id="18872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41" y="-17092"/>
            <a:ext cx="8898118" cy="838200"/>
          </a:xfrm>
        </p:spPr>
        <p:txBody>
          <a:bodyPr/>
          <a:lstStyle/>
          <a:p>
            <a:r>
              <a:rPr lang="en-US" dirty="0" smtClean="0"/>
              <a:t>Model-based RWM </a:t>
            </a:r>
            <a:r>
              <a:rPr lang="en-US" dirty="0"/>
              <a:t>state space controller </a:t>
            </a:r>
            <a:r>
              <a:rPr lang="en-US" dirty="0" smtClean="0"/>
              <a:t>including 3D plasma response and wall currents used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in NSTX </a:t>
            </a:r>
          </a:p>
        </p:txBody>
      </p:sp>
      <p:sp>
        <p:nvSpPr>
          <p:cNvPr id="1887302" name="Text Box 32"/>
          <p:cNvSpPr txBox="1">
            <a:spLocks noChangeArrowheads="1"/>
          </p:cNvSpPr>
          <p:nvPr/>
        </p:nvSpPr>
        <p:spPr bwMode="auto">
          <a:xfrm>
            <a:off x="755155" y="5897420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dirty="0" err="1">
                <a:solidFill>
                  <a:srgbClr val="9900CC"/>
                </a:solidFill>
                <a:latin typeface="Arial" pitchFamily="34" charset="0"/>
              </a:rPr>
              <a:t>Katsuro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-Hopkins, et al., NF </a:t>
            </a:r>
            <a:r>
              <a:rPr lang="en-US" sz="1200" b="1" dirty="0">
                <a:solidFill>
                  <a:srgbClr val="9900CC"/>
                </a:solidFill>
                <a:latin typeface="Arial" pitchFamily="34" charset="0"/>
              </a:rPr>
              <a:t>47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 (2007) 1157</a:t>
            </a:r>
          </a:p>
        </p:txBody>
      </p: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190747" y="877456"/>
            <a:ext cx="512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9900FF"/>
                </a:solidFill>
                <a:latin typeface="Arial" pitchFamily="34" charset="0"/>
                <a:ea typeface="ＭＳ Ｐゴシック" pitchFamily="34" charset="-128"/>
              </a:rPr>
              <a:t>RWM state space controller in NSTX at high </a:t>
            </a:r>
            <a:r>
              <a:rPr lang="en-US" sz="1800" u="sng" dirty="0" err="1" smtClean="0">
                <a:solidFill>
                  <a:srgbClr val="9900FF"/>
                </a:solidFill>
                <a:latin typeface="Symbol" panose="05050102010706020507" pitchFamily="18" charset="2"/>
                <a:ea typeface="ＭＳ Ｐゴシック" pitchFamily="34" charset="-128"/>
              </a:rPr>
              <a:t>b</a:t>
            </a:r>
            <a:r>
              <a:rPr lang="en-US" sz="1800" u="sng" baseline="-25000" dirty="0" err="1" smtClean="0">
                <a:solidFill>
                  <a:srgbClr val="9900FF"/>
                </a:solidFill>
                <a:latin typeface="Arial" pitchFamily="34" charset="0"/>
                <a:ea typeface="ＭＳ Ｐゴシック" pitchFamily="34" charset="-128"/>
              </a:rPr>
              <a:t>N</a:t>
            </a:r>
            <a:endParaRPr lang="en-US" sz="1800" u="sng" baseline="-25000" dirty="0">
              <a:solidFill>
                <a:srgbClr val="9900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1246788"/>
            <a:ext cx="5335402" cy="33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8" t="69185" r="1347" b="4260"/>
          <a:stretch/>
        </p:blipFill>
        <p:spPr bwMode="auto">
          <a:xfrm>
            <a:off x="6277260" y="1661599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280435" y="2615754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7051960" y="303796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24" name="Text Box 160"/>
          <p:cNvSpPr txBox="1">
            <a:spLocks noChangeArrowheads="1"/>
          </p:cNvSpPr>
          <p:nvPr/>
        </p:nvSpPr>
        <p:spPr bwMode="auto">
          <a:xfrm>
            <a:off x="6083585" y="2085462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25" name="Text Box 161"/>
          <p:cNvSpPr txBox="1">
            <a:spLocks noChangeArrowheads="1"/>
          </p:cNvSpPr>
          <p:nvPr/>
        </p:nvSpPr>
        <p:spPr bwMode="auto">
          <a:xfrm>
            <a:off x="6167722" y="2422012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26" name="Text Box 165"/>
          <p:cNvSpPr txBox="1">
            <a:spLocks noChangeArrowheads="1"/>
          </p:cNvSpPr>
          <p:nvPr/>
        </p:nvSpPr>
        <p:spPr bwMode="auto">
          <a:xfrm>
            <a:off x="6083585" y="1758437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6129621" y="2887149"/>
            <a:ext cx="1508125" cy="182563"/>
            <a:chOff x="1546" y="2587"/>
            <a:chExt cx="950" cy="115"/>
          </a:xfrm>
        </p:grpSpPr>
        <p:sp>
          <p:nvSpPr>
            <p:cNvPr id="29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30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32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33" name="Picture 2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69436" r="1433" b="4128"/>
          <a:stretch/>
        </p:blipFill>
        <p:spPr bwMode="auto">
          <a:xfrm>
            <a:off x="6272497" y="3833484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176"/>
          <p:cNvSpPr txBox="1">
            <a:spLocks noChangeArrowheads="1"/>
          </p:cNvSpPr>
          <p:nvPr/>
        </p:nvSpPr>
        <p:spPr bwMode="auto">
          <a:xfrm>
            <a:off x="6262972" y="4767001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35" name="Text Box 177"/>
          <p:cNvSpPr txBox="1">
            <a:spLocks noChangeArrowheads="1"/>
          </p:cNvSpPr>
          <p:nvPr/>
        </p:nvSpPr>
        <p:spPr bwMode="auto">
          <a:xfrm>
            <a:off x="7034497" y="5205084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36" name="Group 210"/>
          <p:cNvGrpSpPr>
            <a:grpSpLocks/>
          </p:cNvGrpSpPr>
          <p:nvPr/>
        </p:nvGrpSpPr>
        <p:grpSpPr bwMode="auto">
          <a:xfrm>
            <a:off x="6112160" y="5046334"/>
            <a:ext cx="2046287" cy="182563"/>
            <a:chOff x="1546" y="2587"/>
            <a:chExt cx="1289" cy="115"/>
          </a:xfrm>
        </p:grpSpPr>
        <p:sp>
          <p:nvSpPr>
            <p:cNvPr id="37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38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39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40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336038" y="1755365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351917" y="391784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60"/>
          <p:cNvSpPr txBox="1">
            <a:spLocks noChangeArrowheads="1"/>
          </p:cNvSpPr>
          <p:nvPr/>
        </p:nvSpPr>
        <p:spPr bwMode="auto">
          <a:xfrm>
            <a:off x="6027976" y="2739180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44" name="Text Box 169"/>
          <p:cNvSpPr txBox="1">
            <a:spLocks noChangeArrowheads="1"/>
          </p:cNvSpPr>
          <p:nvPr/>
        </p:nvSpPr>
        <p:spPr bwMode="auto">
          <a:xfrm>
            <a:off x="7865320" y="2882011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45" name="Text Box 160"/>
          <p:cNvSpPr txBox="1">
            <a:spLocks noChangeArrowheads="1"/>
          </p:cNvSpPr>
          <p:nvPr/>
        </p:nvSpPr>
        <p:spPr bwMode="auto">
          <a:xfrm>
            <a:off x="6082604" y="4338035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46" name="Text Box 161"/>
          <p:cNvSpPr txBox="1">
            <a:spLocks noChangeArrowheads="1"/>
          </p:cNvSpPr>
          <p:nvPr/>
        </p:nvSpPr>
        <p:spPr bwMode="auto">
          <a:xfrm>
            <a:off x="6166741" y="4730001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47" name="Text Box 165"/>
          <p:cNvSpPr txBox="1">
            <a:spLocks noChangeArrowheads="1"/>
          </p:cNvSpPr>
          <p:nvPr/>
        </p:nvSpPr>
        <p:spPr bwMode="auto">
          <a:xfrm>
            <a:off x="6082604" y="3955594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5843835" y="872704"/>
            <a:ext cx="3018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</a:rPr>
              <a:t>Effect of 3D</a:t>
            </a:r>
            <a:r>
              <a:rPr kumimoji="0" lang="en-US" sz="1800" b="0" i="0" u="sng" strike="noStrike" kern="0" cap="none" spc="0" normalizeH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</a:rPr>
              <a:t> Model Used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492195" y="1303009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 NBI Port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6423619" y="3426114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8000"/>
                </a:solidFill>
              </a:rPr>
              <a:t>With NBI Port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5569529" y="3426114"/>
            <a:ext cx="640262" cy="119208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6172200" y="5519470"/>
            <a:ext cx="2874754" cy="95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3D detail of model is important to improve sensor agreement</a:t>
            </a:r>
            <a:endParaRPr lang="en-US" sz="1800" dirty="0"/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94672" y="6225731"/>
            <a:ext cx="441750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et al.,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Nucl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53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 (2013) 104007 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144164" y="2284609"/>
            <a:ext cx="998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(observer)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7683647" y="2043010"/>
            <a:ext cx="259625" cy="10763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7943272" y="2586104"/>
            <a:ext cx="244758" cy="673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781636" y="1735233"/>
            <a:ext cx="127791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9244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RWM active control capability will increase significantly when Non-axisymmetric Control Coils (NCC) are added to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1" y="4586691"/>
            <a:ext cx="3748579" cy="1670335"/>
          </a:xfrm>
        </p:spPr>
        <p:txBody>
          <a:bodyPr/>
          <a:lstStyle/>
          <a:p>
            <a:pPr marL="284163" indent="-284163"/>
            <a:r>
              <a:rPr lang="en-US" sz="1800" dirty="0"/>
              <a:t>P</a:t>
            </a:r>
            <a:r>
              <a:rPr lang="en-US" sz="1800" dirty="0" smtClean="0"/>
              <a:t>erformance enhancement</a:t>
            </a:r>
          </a:p>
          <a:p>
            <a:pPr marL="517525" lvl="1" indent="-233363"/>
            <a:r>
              <a:rPr lang="en-US" sz="1400" dirty="0" smtClean="0"/>
              <a:t>Present RWM coils: active control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baseline="30000" dirty="0" err="1" smtClean="0"/>
              <a:t>no</a:t>
            </a:r>
            <a:r>
              <a:rPr lang="en-US" sz="1400" baseline="30000" dirty="0" smtClean="0"/>
              <a:t>-wall</a:t>
            </a:r>
            <a:r>
              <a:rPr lang="en-US" sz="1400" dirty="0" smtClean="0"/>
              <a:t> = 1.25</a:t>
            </a:r>
          </a:p>
          <a:p>
            <a:pPr marL="517525" lvl="1" indent="-233363"/>
            <a:r>
              <a:rPr lang="en-US" sz="1400" dirty="0" smtClean="0"/>
              <a:t>Add NCC </a:t>
            </a:r>
            <a:r>
              <a:rPr lang="en-US" sz="1400" dirty="0"/>
              <a:t>2x12 coils, optimal sensors: active control to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baseline="30000" dirty="0" err="1"/>
              <a:t>no</a:t>
            </a:r>
            <a:r>
              <a:rPr lang="en-US" sz="1400" baseline="30000" dirty="0"/>
              <a:t>-wall</a:t>
            </a:r>
            <a:r>
              <a:rPr lang="en-US" sz="1400" dirty="0"/>
              <a:t> = </a:t>
            </a:r>
            <a:r>
              <a:rPr lang="en-US" sz="1400" dirty="0" smtClean="0"/>
              <a:t>1.67</a:t>
            </a:r>
          </a:p>
          <a:p>
            <a:pPr marL="517525" lvl="1" indent="-233363"/>
            <a:r>
              <a:rPr lang="en-US" sz="1400" dirty="0" smtClean="0"/>
              <a:t>Partial NCC options also viable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5995356" y="5074973"/>
            <a:ext cx="901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Existing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coils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3870" y="4397529"/>
            <a:ext cx="1824930" cy="2073406"/>
            <a:chOff x="3592645" y="4397529"/>
            <a:chExt cx="1824930" cy="2073406"/>
          </a:xfrm>
        </p:grpSpPr>
        <p:pic>
          <p:nvPicPr>
            <p:cNvPr id="115" name="Picture 114" descr="plot2NSTX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128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1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32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" y="1169987"/>
            <a:ext cx="3604693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6781800" y="5498224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Full NCC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x12 coils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6952862" y="4838129"/>
            <a:ext cx="221499" cy="14286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820077" y="898239"/>
            <a:ext cx="337092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Using present </a:t>
            </a:r>
            <a:r>
              <a:rPr lang="en-US" sz="1600" u="sng" dirty="0" err="1" smtClean="0">
                <a:solidFill>
                  <a:srgbClr val="9900FF"/>
                </a:solidFill>
                <a:latin typeface="Arial" pitchFamily="34" charset="0"/>
              </a:rPr>
              <a:t>midplane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 RWM coils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 flipH="1">
            <a:off x="5688857" y="5495921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427"/>
            <a:ext cx="4140296" cy="3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648200" y="898239"/>
            <a:ext cx="4447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NCC 2x12 with favorable sensors, optimal gain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176001" y="4419600"/>
            <a:ext cx="1824930" cy="2073406"/>
            <a:chOff x="6240837" y="1371600"/>
            <a:chExt cx="1824930" cy="2073406"/>
          </a:xfrm>
        </p:grpSpPr>
        <p:pic>
          <p:nvPicPr>
            <p:cNvPr id="57" name="Picture 56" descr="plot2NSTX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5562600" y="6245423"/>
            <a:ext cx="17588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VALEN (J. Bialek)</a:t>
            </a:r>
          </a:p>
        </p:txBody>
      </p:sp>
    </p:spTree>
    <p:extLst>
      <p:ext uri="{BB962C8B-B14F-4D97-AF65-F5344CB8AC3E}">
        <p14:creationId xmlns:p14="http://schemas.microsoft.com/office/powerpoint/2010/main" val="21988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and discussion topics related to NCC design analysis for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4" y="944880"/>
            <a:ext cx="8763000" cy="5562600"/>
          </a:xfrm>
        </p:spPr>
        <p:txBody>
          <a:bodyPr/>
          <a:lstStyle/>
          <a:p>
            <a:r>
              <a:rPr lang="en-US" dirty="0" smtClean="0"/>
              <a:t>The present approach of combining key figures of merit to produce a multi-use coil system is the correct one</a:t>
            </a:r>
          </a:p>
          <a:p>
            <a:r>
              <a:rPr lang="en-US" dirty="0" smtClean="0"/>
              <a:t>We need to be careful that further analysis / results in the coming year that influences the NCC design doesn’t greatly decrease multi-use flexibility</a:t>
            </a:r>
          </a:p>
          <a:p>
            <a:pPr lvl="1"/>
            <a:r>
              <a:rPr lang="en-US" dirty="0" smtClean="0"/>
              <a:t>E.g. recent DIII-D ELM suppression results (Orlov APS ‘13) indicate that a subset of I-coils are adequate for ELM control – NCC coil design should (and can) expand to test this, rather than downsize</a:t>
            </a:r>
          </a:p>
          <a:p>
            <a:pPr lvl="1"/>
            <a:r>
              <a:rPr lang="en-US" dirty="0" smtClean="0"/>
              <a:t>Need to avoid similar potential issue based on unproven theory that might restrict physics studies rather than provide a coil to prove them</a:t>
            </a:r>
          </a:p>
          <a:p>
            <a:r>
              <a:rPr lang="en-US" dirty="0" smtClean="0"/>
              <a:t>Next steps for NCC design for RWM active control (CU plan)</a:t>
            </a:r>
          </a:p>
          <a:p>
            <a:pPr lvl="1"/>
            <a:r>
              <a:rPr lang="en-US" dirty="0" smtClean="0"/>
              <a:t>Realistic sensors that minimize coupling to passive plates need to be designed and implemented in calculations of present NCC design</a:t>
            </a:r>
          </a:p>
          <a:p>
            <a:pPr lvl="1"/>
            <a:r>
              <a:rPr lang="en-US" dirty="0" smtClean="0"/>
              <a:t>NSTX-U should have sensors with both weak and strong coupling to passive plates for RWM state-space controller physics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6884"/>
              </p:ext>
            </p:extLst>
          </p:nvPr>
        </p:nvGraphicFramePr>
        <p:xfrm>
          <a:off x="315128" y="899160"/>
          <a:ext cx="8501589" cy="359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162"/>
                <a:gridCol w="684771"/>
                <a:gridCol w="1007149"/>
                <a:gridCol w="1086416"/>
                <a:gridCol w="1113576"/>
                <a:gridCol w="923454"/>
                <a:gridCol w="1140736"/>
                <a:gridCol w="1240325"/>
              </a:tblGrid>
              <a:tr h="850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</a:t>
                      </a:r>
                      <a:r>
                        <a:rPr lang="en-US" sz="1600" baseline="-25000" dirty="0" err="1" smtClean="0"/>
                        <a:t>wall</a:t>
                      </a:r>
                      <a:r>
                        <a:rPr lang="en-US" sz="1600" dirty="0" smtClean="0"/>
                        <a:t>/a</a:t>
                      </a:r>
                      <a:endParaRPr lang="en-US" sz="16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600" dirty="0" smtClean="0"/>
                        <a:t>/-</a:t>
                      </a:r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/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endParaRPr lang="en-US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)/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W</a:t>
                      </a:r>
                      <a:r>
                        <a:rPr lang="en-US" sz="18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gt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wt</a:t>
                      </a:r>
                      <a:r>
                        <a:rPr lang="en-US" baseline="-25000" dirty="0" err="1" smtClean="0"/>
                        <a:t>wall</a:t>
                      </a:r>
                      <a:endParaRPr lang="en-US" baseline="-2500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800" dirty="0" err="1" smtClean="0"/>
                        <a:t>W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sz="1800" dirty="0" smtClean="0"/>
                        <a:t>/-</a:t>
                      </a:r>
                      <a:r>
                        <a:rPr lang="en-US" sz="18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800" dirty="0" err="1" smtClean="0"/>
                        <a:t>W</a:t>
                      </a:r>
                      <a:r>
                        <a:rPr lang="en-US" sz="2000" b="1" kern="1200" baseline="-250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itchFamily="18" charset="2"/>
                        </a:rPr>
                        <a:t>(</a:t>
                      </a:r>
                      <a:r>
                        <a:rPr lang="en-US" baseline="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¥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)</a:t>
                      </a:r>
                      <a:endParaRPr lang="en-US" baseline="0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1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(MISK)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1.187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1.122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0.0256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0.0179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-0.0121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-0.0117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0.803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0.861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0.0180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0.0189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0.157</a:t>
                      </a:r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0.160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/>
                        <a:t>Solov’ev</a:t>
                      </a:r>
                      <a:r>
                        <a:rPr lang="en-US" u="sng" dirty="0" smtClean="0"/>
                        <a:t> 3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1.10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1.830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2.337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0.0919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0.0879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-0.169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-0.090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0.471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0.374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0.114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0.051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1.98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ITER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(MISK)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0.682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0.677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0.241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0.367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-0.046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-0.133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0.817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0.581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0.090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0.202</a:t>
                      </a:r>
                      <a:endParaRPr lang="en-US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6.11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6.67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60" y="4428478"/>
            <a:ext cx="8695740" cy="213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US" sz="1800" dirty="0" smtClean="0">
                <a:cs typeface="Calibri" pitchFamily="34" charset="0"/>
              </a:rPr>
              <a:t>Recent success in producing agreement between MISK and MARS-K</a:t>
            </a:r>
          </a:p>
          <a:p>
            <a:pPr lvl="1">
              <a:spcBef>
                <a:spcPts val="480"/>
              </a:spcBef>
            </a:pPr>
            <a:r>
              <a:rPr lang="en-US" sz="1400" dirty="0" smtClean="0">
                <a:cs typeface="Calibri" pitchFamily="34" charset="0"/>
              </a:rPr>
              <a:t>PENT code development added in 2013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US" sz="1800" dirty="0" smtClean="0">
                <a:cs typeface="Calibri" pitchFamily="34" charset="0"/>
              </a:rPr>
              <a:t>MISK code has been extensively used to quantitatively compare theory/experiment in NSTX </a:t>
            </a:r>
          </a:p>
          <a:p>
            <a:pPr lvl="1">
              <a:spcBef>
                <a:spcPts val="480"/>
              </a:spcBef>
            </a:pPr>
            <a:r>
              <a:rPr lang="en-US" sz="1600" dirty="0">
                <a:cs typeface="Calibri" pitchFamily="34" charset="0"/>
              </a:rPr>
              <a:t>6</a:t>
            </a:r>
            <a:r>
              <a:rPr lang="en-US" sz="1600" dirty="0" smtClean="0">
                <a:cs typeface="Calibri" pitchFamily="34" charset="0"/>
              </a:rPr>
              <a:t> publications from NSTX (first is from 2008)</a:t>
            </a:r>
          </a:p>
          <a:p>
            <a:pPr>
              <a:spcBef>
                <a:spcPts val="480"/>
              </a:spcBef>
            </a:pPr>
            <a:r>
              <a:rPr lang="en-US" sz="1800" dirty="0" smtClean="0">
                <a:cs typeface="Calibri" pitchFamily="34" charset="0"/>
              </a:rPr>
              <a:t>MDC-2 process has altered both MISK and MARS-K a bit</a:t>
            </a:r>
          </a:p>
          <a:p>
            <a:pPr lvl="1">
              <a:spcBef>
                <a:spcPts val="480"/>
              </a:spcBef>
            </a:pPr>
            <a:r>
              <a:rPr lang="en-US" sz="1400" dirty="0" smtClean="0">
                <a:cs typeface="Calibri" pitchFamily="34" charset="0"/>
              </a:rPr>
              <a:t>MISK comparison to NSTX RWM stability experiments continues to evaluate changes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500" dirty="0" smtClean="0">
                <a:cs typeface="Calibri" pitchFamily="34" charset="0"/>
              </a:rPr>
              <a:t>Multi-year ITPA MDC-2 benchmarking of kinetic RWM codes reached the group’s goals</a:t>
            </a:r>
          </a:p>
        </p:txBody>
      </p:sp>
    </p:spTree>
    <p:extLst>
      <p:ext uri="{BB962C8B-B14F-4D97-AF65-F5344CB8AC3E}">
        <p14:creationId xmlns:p14="http://schemas.microsoft.com/office/powerpoint/2010/main" val="14521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0"/>
            <a:ext cx="8918575" cy="820738"/>
          </a:xfrm>
        </p:spPr>
        <p:txBody>
          <a:bodyPr/>
          <a:lstStyle/>
          <a:p>
            <a:r>
              <a:rPr lang="en-US" sz="2800" dirty="0" smtClean="0"/>
              <a:t>Analysis / code expansion driven by proposed research, NSTX-U device needs</a:t>
            </a:r>
            <a:endParaRPr lang="en-US" sz="2800" dirty="0" smtClean="0">
              <a:solidFill>
                <a:srgbClr val="99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1126460"/>
            <a:ext cx="8890000" cy="5547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 smtClean="0"/>
              <a:t>Equilibrium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NSTX-U EFIT: </a:t>
            </a:r>
            <a:r>
              <a:rPr lang="en-US" sz="1800" dirty="0" smtClean="0">
                <a:solidFill>
                  <a:srgbClr val="FF0000"/>
                </a:solidFill>
              </a:rPr>
              <a:t>expand diagnostics/model, increase (</a:t>
            </a:r>
            <a:r>
              <a:rPr lang="en-US" sz="1800" dirty="0" err="1" smtClean="0">
                <a:solidFill>
                  <a:srgbClr val="FF0000"/>
                </a:solidFill>
              </a:rPr>
              <a:t>R,Z,t</a:t>
            </a:r>
            <a:r>
              <a:rPr lang="en-US" sz="1800" dirty="0" smtClean="0">
                <a:solidFill>
                  <a:srgbClr val="FF0000"/>
                </a:solidFill>
              </a:rPr>
              <a:t>) resolution, speed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CHEASE: (w/Liu), etc.: equilibrium refinement / exchange</a:t>
            </a:r>
          </a:p>
          <a:p>
            <a:pPr>
              <a:lnSpc>
                <a:spcPct val="85000"/>
              </a:lnSpc>
            </a:pPr>
            <a:r>
              <a:rPr lang="en-US" sz="2000" dirty="0" smtClean="0"/>
              <a:t>Stability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DCON, PEST: ideal linear stability analysis (resistive DCON very close)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MISK: </a:t>
            </a:r>
            <a:r>
              <a:rPr lang="en-US" sz="1600" dirty="0" smtClean="0">
                <a:solidFill>
                  <a:srgbClr val="FF0000"/>
                </a:solidFill>
              </a:rPr>
              <a:t>continued quantitative development, driven by ITPA MDC-2 NSTX XP data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M3D-C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FF0000"/>
                </a:solidFill>
              </a:rPr>
              <a:t>resistive wall available soon / desire for kinetic effects (compare to MISK)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NIMROD: </a:t>
            </a:r>
            <a:r>
              <a:rPr lang="en-US" sz="1600" dirty="0" smtClean="0">
                <a:solidFill>
                  <a:srgbClr val="FF0000"/>
                </a:solidFill>
              </a:rPr>
              <a:t>resistive wall / kinetic effects available – collaborative initial tests on NSTX cases with resistive wall underway with S. Kruger and UW student.</a:t>
            </a:r>
          </a:p>
          <a:p>
            <a:pPr>
              <a:lnSpc>
                <a:spcPct val="85000"/>
              </a:lnSpc>
            </a:pPr>
            <a:r>
              <a:rPr lang="en-US" sz="2000" dirty="0" smtClean="0"/>
              <a:t>3D Physics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NTVTOK: </a:t>
            </a:r>
            <a:r>
              <a:rPr lang="en-US" sz="1600" dirty="0" smtClean="0">
                <a:solidFill>
                  <a:srgbClr val="FF0000"/>
                </a:solidFill>
              </a:rPr>
              <a:t>once NSTX analysis completed, will compare with IPEC </a:t>
            </a:r>
            <a:r>
              <a:rPr lang="en-US" sz="1600" dirty="0">
                <a:solidFill>
                  <a:srgbClr val="FF0000"/>
                </a:solidFill>
              </a:rPr>
              <a:t>and POCA </a:t>
            </a:r>
            <a:r>
              <a:rPr lang="en-US" sz="1600" dirty="0" smtClean="0">
                <a:solidFill>
                  <a:srgbClr val="FF0000"/>
                </a:solidFill>
              </a:rPr>
              <a:t>codes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TRIP3D: ELM mitigation – use for NSTX-U as desired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M3D-C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(Jardin, Ferraro): </a:t>
            </a:r>
            <a:r>
              <a:rPr lang="en-US" sz="1600" dirty="0" smtClean="0">
                <a:solidFill>
                  <a:srgbClr val="FF0000"/>
                </a:solidFill>
              </a:rPr>
              <a:t>desire resistive wall, and kinetic stabilization effects</a:t>
            </a:r>
          </a:p>
          <a:p>
            <a:pPr>
              <a:lnSpc>
                <a:spcPct val="85000"/>
              </a:lnSpc>
            </a:pPr>
            <a:r>
              <a:rPr lang="en-US" sz="2000" dirty="0" smtClean="0"/>
              <a:t>Control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VALEN: </a:t>
            </a:r>
            <a:r>
              <a:rPr lang="en-US" sz="1600" dirty="0" smtClean="0">
                <a:solidFill>
                  <a:srgbClr val="FF0000"/>
                </a:solidFill>
              </a:rPr>
              <a:t>continue NSTX-U RWM control analysis (that has already begun)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Multi-mode VALEN: </a:t>
            </a:r>
            <a:r>
              <a:rPr lang="en-US" sz="1600" dirty="0" smtClean="0">
                <a:solidFill>
                  <a:srgbClr val="FF0000"/>
                </a:solidFill>
              </a:rPr>
              <a:t>multi-mode spectrum NSTX-U, active control w/RWMSC</a:t>
            </a:r>
          </a:p>
          <a:p>
            <a:pPr lvl="1">
              <a:lnSpc>
                <a:spcPct val="85000"/>
              </a:lnSpc>
            </a:pPr>
            <a:r>
              <a:rPr lang="en-US" sz="1600" dirty="0" smtClean="0"/>
              <a:t>RWMSC: </a:t>
            </a:r>
            <a:r>
              <a:rPr lang="en-US" sz="1600" dirty="0" smtClean="0">
                <a:solidFill>
                  <a:srgbClr val="FF0000"/>
                </a:solidFill>
              </a:rPr>
              <a:t>n &gt; 1 modeling + upgrades, control simulator w/expanded inputs</a:t>
            </a:r>
          </a:p>
          <a:p>
            <a:pPr lvl="2">
              <a:lnSpc>
                <a:spcPct val="85000"/>
              </a:lnSpc>
            </a:pPr>
            <a:r>
              <a:rPr lang="en-US" sz="1600" dirty="0" smtClean="0"/>
              <a:t>Inputs: Device data, vacuum field, code results (VALEN, M3D-C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etc. )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93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DIII-D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240213"/>
            <a:ext cx="60261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89038"/>
            <a:ext cx="60960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 r="52737" b="37354"/>
          <a:stretch>
            <a:fillRect/>
          </a:stretch>
        </p:blipFill>
        <p:spPr bwMode="auto">
          <a:xfrm>
            <a:off x="6354763" y="1143000"/>
            <a:ext cx="2603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1"/>
          <a:stretch>
            <a:fillRect/>
          </a:stretch>
        </p:blipFill>
        <p:spPr bwMode="auto">
          <a:xfrm>
            <a:off x="6162675" y="2330450"/>
            <a:ext cx="28527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55563"/>
            <a:ext cx="9013825" cy="79851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High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2400" baseline="-25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q</a:t>
            </a:r>
            <a:r>
              <a:rPr lang="en-US" altLang="en-US" sz="2400" baseline="-25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</a:t>
            </a:r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shots show reproducible minor disruptions, apparently caused by RWM activity (target plasma #1)</a:t>
            </a:r>
          </a:p>
        </p:txBody>
      </p:sp>
      <p:cxnSp>
        <p:nvCxnSpPr>
          <p:cNvPr id="7175" name="Straight Connector 2"/>
          <p:cNvCxnSpPr>
            <a:cxnSpLocks noChangeShapeType="1"/>
          </p:cNvCxnSpPr>
          <p:nvPr/>
        </p:nvCxnSpPr>
        <p:spPr bwMode="auto">
          <a:xfrm flipV="1">
            <a:off x="4594225" y="1143000"/>
            <a:ext cx="0" cy="44196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Connector 16"/>
          <p:cNvCxnSpPr>
            <a:cxnSpLocks noChangeShapeType="1"/>
          </p:cNvCxnSpPr>
          <p:nvPr/>
        </p:nvCxnSpPr>
        <p:spPr bwMode="auto">
          <a:xfrm flipV="1">
            <a:off x="5894388" y="1152525"/>
            <a:ext cx="0" cy="4410075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22"/>
          <p:cNvCxnSpPr>
            <a:cxnSpLocks noChangeShapeType="1"/>
          </p:cNvCxnSpPr>
          <p:nvPr/>
        </p:nvCxnSpPr>
        <p:spPr bwMode="auto">
          <a:xfrm flipV="1">
            <a:off x="8104188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Connector 26"/>
          <p:cNvCxnSpPr>
            <a:cxnSpLocks noChangeShapeType="1"/>
          </p:cNvCxnSpPr>
          <p:nvPr/>
        </p:nvCxnSpPr>
        <p:spPr bwMode="auto">
          <a:xfrm flipV="1">
            <a:off x="7207250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9" name="Group 23"/>
          <p:cNvGrpSpPr>
            <a:grpSpLocks/>
          </p:cNvGrpSpPr>
          <p:nvPr/>
        </p:nvGrpSpPr>
        <p:grpSpPr bwMode="auto">
          <a:xfrm>
            <a:off x="7602538" y="2771775"/>
            <a:ext cx="339725" cy="369888"/>
            <a:chOff x="143608" y="4049713"/>
            <a:chExt cx="338555" cy="369887"/>
          </a:xfrm>
        </p:grpSpPr>
        <p:sp>
          <p:nvSpPr>
            <p:cNvPr id="7200" name="Oval 8"/>
            <p:cNvSpPr>
              <a:spLocks noChangeArrowheads="1"/>
            </p:cNvSpPr>
            <p:nvPr/>
          </p:nvSpPr>
          <p:spPr bwMode="auto">
            <a:xfrm>
              <a:off x="169863" y="4049713"/>
              <a:ext cx="257175" cy="369887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01" name="TextBox 9"/>
            <p:cNvSpPr txBox="1">
              <a:spLocks noChangeArrowheads="1"/>
            </p:cNvSpPr>
            <p:nvPr/>
          </p:nvSpPr>
          <p:spPr bwMode="auto">
            <a:xfrm>
              <a:off x="143608" y="4049713"/>
              <a:ext cx="33855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  <p:cxnSp>
        <p:nvCxnSpPr>
          <p:cNvPr id="7180" name="Straight Connector 26"/>
          <p:cNvCxnSpPr>
            <a:cxnSpLocks noChangeShapeType="1"/>
          </p:cNvCxnSpPr>
          <p:nvPr/>
        </p:nvCxnSpPr>
        <p:spPr bwMode="auto">
          <a:xfrm flipV="1">
            <a:off x="3802063" y="1169988"/>
            <a:ext cx="0" cy="4392612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Connector 26"/>
          <p:cNvCxnSpPr>
            <a:cxnSpLocks noChangeShapeType="1"/>
          </p:cNvCxnSpPr>
          <p:nvPr/>
        </p:nvCxnSpPr>
        <p:spPr bwMode="auto">
          <a:xfrm flipV="1">
            <a:off x="8763000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82" name="Group 20"/>
          <p:cNvGrpSpPr>
            <a:grpSpLocks/>
          </p:cNvGrpSpPr>
          <p:nvPr/>
        </p:nvGrpSpPr>
        <p:grpSpPr bwMode="auto">
          <a:xfrm>
            <a:off x="8296275" y="2757488"/>
            <a:ext cx="339725" cy="369887"/>
            <a:chOff x="148371" y="1143000"/>
            <a:chExt cx="338553" cy="369888"/>
          </a:xfrm>
        </p:grpSpPr>
        <p:sp>
          <p:nvSpPr>
            <p:cNvPr id="7198" name="Oval 5"/>
            <p:cNvSpPr>
              <a:spLocks noChangeArrowheads="1"/>
            </p:cNvSpPr>
            <p:nvPr/>
          </p:nvSpPr>
          <p:spPr bwMode="auto">
            <a:xfrm>
              <a:off x="174625" y="1143000"/>
              <a:ext cx="255588" cy="369888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9" name="TextBox 4"/>
            <p:cNvSpPr txBox="1">
              <a:spLocks noChangeArrowheads="1"/>
            </p:cNvSpPr>
            <p:nvPr/>
          </p:nvSpPr>
          <p:spPr bwMode="auto">
            <a:xfrm>
              <a:off x="148371" y="1143001"/>
              <a:ext cx="338553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7183" name="Group 20"/>
          <p:cNvGrpSpPr>
            <a:grpSpLocks/>
          </p:cNvGrpSpPr>
          <p:nvPr/>
        </p:nvGrpSpPr>
        <p:grpSpPr bwMode="auto">
          <a:xfrm>
            <a:off x="5048250" y="1363663"/>
            <a:ext cx="338138" cy="369887"/>
            <a:chOff x="139579" y="1143000"/>
            <a:chExt cx="338554" cy="369888"/>
          </a:xfrm>
        </p:grpSpPr>
        <p:sp>
          <p:nvSpPr>
            <p:cNvPr id="7196" name="Oval 5"/>
            <p:cNvSpPr>
              <a:spLocks noChangeArrowheads="1"/>
            </p:cNvSpPr>
            <p:nvPr/>
          </p:nvSpPr>
          <p:spPr bwMode="auto">
            <a:xfrm>
              <a:off x="174625" y="1143000"/>
              <a:ext cx="255588" cy="369888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7" name="TextBox 4"/>
            <p:cNvSpPr txBox="1">
              <a:spLocks noChangeArrowheads="1"/>
            </p:cNvSpPr>
            <p:nvPr/>
          </p:nvSpPr>
          <p:spPr bwMode="auto">
            <a:xfrm>
              <a:off x="139579" y="1143001"/>
              <a:ext cx="338554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7184" name="Group 23"/>
          <p:cNvGrpSpPr>
            <a:grpSpLocks/>
          </p:cNvGrpSpPr>
          <p:nvPr/>
        </p:nvGrpSpPr>
        <p:grpSpPr bwMode="auto">
          <a:xfrm>
            <a:off x="4183063" y="1355725"/>
            <a:ext cx="339725" cy="369888"/>
            <a:chOff x="141847" y="4049713"/>
            <a:chExt cx="338554" cy="369887"/>
          </a:xfrm>
        </p:grpSpPr>
        <p:sp>
          <p:nvSpPr>
            <p:cNvPr id="7194" name="Oval 8"/>
            <p:cNvSpPr>
              <a:spLocks noChangeArrowheads="1"/>
            </p:cNvSpPr>
            <p:nvPr/>
          </p:nvSpPr>
          <p:spPr bwMode="auto">
            <a:xfrm>
              <a:off x="169863" y="4049713"/>
              <a:ext cx="257175" cy="369887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95" name="TextBox 9"/>
            <p:cNvSpPr txBox="1">
              <a:spLocks noChangeArrowheads="1"/>
            </p:cNvSpPr>
            <p:nvPr/>
          </p:nvSpPr>
          <p:spPr bwMode="auto">
            <a:xfrm>
              <a:off x="141847" y="4049713"/>
              <a:ext cx="338554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</p:grpSp>
      <p:cxnSp>
        <p:nvCxnSpPr>
          <p:cNvPr id="7185" name="Straight Arrow Connector 10"/>
          <p:cNvCxnSpPr>
            <a:cxnSpLocks noChangeShapeType="1"/>
          </p:cNvCxnSpPr>
          <p:nvPr/>
        </p:nvCxnSpPr>
        <p:spPr bwMode="auto">
          <a:xfrm flipV="1">
            <a:off x="3748088" y="2392363"/>
            <a:ext cx="0" cy="5699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6" name="TextBox 13"/>
          <p:cNvSpPr txBox="1">
            <a:spLocks noChangeArrowheads="1"/>
          </p:cNvSpPr>
          <p:nvPr/>
        </p:nvSpPr>
        <p:spPr bwMode="auto">
          <a:xfrm>
            <a:off x="600075" y="2927350"/>
            <a:ext cx="3549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1) Drop in V</a:t>
            </a:r>
            <a:r>
              <a:rPr lang="en-US" altLang="en-US" sz="1600" baseline="-2500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f </a:t>
            </a: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corresponding RWM rotation, amplitude increase</a:t>
            </a:r>
            <a:endParaRPr lang="en-US" altLang="en-US" sz="1600" baseline="-25000" smtClean="0">
              <a:solidFill>
                <a:srgbClr val="FF0000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7187" name="Straight Arrow Connector 10"/>
          <p:cNvCxnSpPr>
            <a:cxnSpLocks noChangeShapeType="1"/>
          </p:cNvCxnSpPr>
          <p:nvPr/>
        </p:nvCxnSpPr>
        <p:spPr bwMode="auto">
          <a:xfrm flipV="1">
            <a:off x="3929063" y="2286000"/>
            <a:ext cx="0" cy="1270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" name="TextBox 13"/>
          <p:cNvSpPr txBox="1">
            <a:spLocks noChangeArrowheads="1"/>
          </p:cNvSpPr>
          <p:nvPr/>
        </p:nvSpPr>
        <p:spPr bwMode="auto">
          <a:xfrm>
            <a:off x="838200" y="3556000"/>
            <a:ext cx="3581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2) V</a:t>
            </a:r>
            <a:r>
              <a:rPr lang="en-US" altLang="en-US" sz="1600" baseline="-2500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f </a:t>
            </a: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collapse is global (consistent with non-res NTV, no TM at this time) </a:t>
            </a:r>
            <a:endParaRPr lang="en-US" altLang="en-US" sz="1600" baseline="-25000" smtClean="0">
              <a:solidFill>
                <a:srgbClr val="FF0000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7189" name="TextBox 13"/>
          <p:cNvSpPr txBox="1">
            <a:spLocks noChangeArrowheads="1"/>
          </p:cNvSpPr>
          <p:nvPr/>
        </p:nvSpPr>
        <p:spPr bwMode="auto">
          <a:xfrm>
            <a:off x="1639888" y="5910263"/>
            <a:ext cx="4760912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3) “ELM” appears AFTER V</a:t>
            </a:r>
            <a:r>
              <a:rPr lang="en-US" altLang="en-US" sz="1600" baseline="-2500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 collapse (apparently </a:t>
            </a:r>
            <a:r>
              <a:rPr lang="en-US" altLang="en-US" sz="1600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not</a:t>
            </a: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 causal)</a:t>
            </a:r>
            <a:endParaRPr lang="en-US" altLang="en-US" sz="1600" baseline="-25000" smtClean="0">
              <a:solidFill>
                <a:srgbClr val="FF0000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7190" name="Straight Arrow Connector 10"/>
          <p:cNvCxnSpPr>
            <a:cxnSpLocks noChangeShapeType="1"/>
          </p:cNvCxnSpPr>
          <p:nvPr/>
        </p:nvCxnSpPr>
        <p:spPr bwMode="auto">
          <a:xfrm flipV="1">
            <a:off x="4141788" y="5657850"/>
            <a:ext cx="0" cy="304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1" name="TextBox 13"/>
          <p:cNvSpPr txBox="1">
            <a:spLocks noChangeArrowheads="1"/>
          </p:cNvSpPr>
          <p:nvPr/>
        </p:nvSpPr>
        <p:spPr bwMode="auto">
          <a:xfrm>
            <a:off x="4384675" y="3124200"/>
            <a:ext cx="1935163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4) ECEI shows TM phase inversion here, spins up as V</a:t>
            </a:r>
            <a:r>
              <a:rPr lang="en-US" altLang="en-US" sz="1600" baseline="-2500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altLang="en-US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 increases</a:t>
            </a:r>
            <a:endParaRPr lang="en-US" altLang="en-US" sz="1600" baseline="-25000" smtClean="0">
              <a:solidFill>
                <a:srgbClr val="FF0000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7192" name="Straight Arrow Connector 10"/>
          <p:cNvCxnSpPr>
            <a:cxnSpLocks noChangeShapeType="1"/>
          </p:cNvCxnSpPr>
          <p:nvPr/>
        </p:nvCxnSpPr>
        <p:spPr bwMode="auto">
          <a:xfrm flipV="1">
            <a:off x="4527550" y="2693988"/>
            <a:ext cx="0" cy="4302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TextBox 6"/>
          <p:cNvSpPr txBox="1">
            <a:spLocks noChangeArrowheads="1"/>
          </p:cNvSpPr>
          <p:nvPr/>
        </p:nvSpPr>
        <p:spPr bwMode="auto">
          <a:xfrm>
            <a:off x="752475" y="2163763"/>
            <a:ext cx="1784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baseline="-25000" smtClean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f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(150312)</a:t>
            </a:r>
            <a:endParaRPr lang="en-US" altLang="en-US" baseline="-25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baseline="-25000" smtClean="0">
              <a:solidFill>
                <a:srgbClr val="000000"/>
              </a:solidFill>
              <a:latin typeface="Symbol" pitchFamily="18" charset="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6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1125" y="103188"/>
            <a:ext cx="8915400" cy="762000"/>
          </a:xfrm>
        </p:spPr>
        <p:txBody>
          <a:bodyPr/>
          <a:lstStyle/>
          <a:p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V</a:t>
            </a:r>
            <a:r>
              <a:rPr lang="en-US" altLang="en-US" baseline="-25000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f</a:t>
            </a:r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profile collapse at the time RWM growth appears to be a rapid, global collapse, rather than a resonant lock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 r="52737" b="37354"/>
          <a:stretch>
            <a:fillRect/>
          </a:stretch>
        </p:blipFill>
        <p:spPr bwMode="auto">
          <a:xfrm>
            <a:off x="6421438" y="1382713"/>
            <a:ext cx="2603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1"/>
          <a:stretch>
            <a:fillRect/>
          </a:stretch>
        </p:blipFill>
        <p:spPr bwMode="auto">
          <a:xfrm>
            <a:off x="6229350" y="2570163"/>
            <a:ext cx="28527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1" name="Straight Connector 22"/>
          <p:cNvCxnSpPr>
            <a:cxnSpLocks noChangeShapeType="1"/>
          </p:cNvCxnSpPr>
          <p:nvPr/>
        </p:nvCxnSpPr>
        <p:spPr bwMode="auto">
          <a:xfrm flipV="1">
            <a:off x="7753350" y="1306513"/>
            <a:ext cx="0" cy="5105400"/>
          </a:xfrm>
          <a:prstGeom prst="line">
            <a:avLst/>
          </a:prstGeom>
          <a:noFill/>
          <a:ln w="19050" algn="ctr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Connector 26"/>
          <p:cNvCxnSpPr>
            <a:cxnSpLocks noChangeShapeType="1"/>
          </p:cNvCxnSpPr>
          <p:nvPr/>
        </p:nvCxnSpPr>
        <p:spPr bwMode="auto">
          <a:xfrm flipV="1">
            <a:off x="7326313" y="1295400"/>
            <a:ext cx="0" cy="5105400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0925"/>
            <a:ext cx="5900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8"/>
          <p:cNvSpPr txBox="1">
            <a:spLocks noChangeArrowheads="1"/>
          </p:cNvSpPr>
          <p:nvPr/>
        </p:nvSpPr>
        <p:spPr bwMode="auto">
          <a:xfrm>
            <a:off x="4800600" y="6161088"/>
            <a:ext cx="1747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6600FF"/>
                </a:solidFill>
                <a:latin typeface="Arial" charset="0"/>
                <a:cs typeface="Arial" charset="0"/>
              </a:rPr>
              <a:t>(B. Grierson)</a:t>
            </a:r>
          </a:p>
        </p:txBody>
      </p:sp>
      <p:cxnSp>
        <p:nvCxnSpPr>
          <p:cNvPr id="14345" name="Straight Connector 26"/>
          <p:cNvCxnSpPr>
            <a:cxnSpLocks noChangeShapeType="1"/>
          </p:cNvCxnSpPr>
          <p:nvPr/>
        </p:nvCxnSpPr>
        <p:spPr bwMode="auto">
          <a:xfrm flipV="1">
            <a:off x="7534275" y="1316038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Box 28"/>
          <p:cNvSpPr txBox="1">
            <a:spLocks noChangeArrowheads="1"/>
          </p:cNvSpPr>
          <p:nvPr/>
        </p:nvSpPr>
        <p:spPr bwMode="auto">
          <a:xfrm>
            <a:off x="4038600" y="2346325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FF"/>
                </a:solidFill>
                <a:latin typeface="Arial" charset="0"/>
                <a:cs typeface="Arial" charset="0"/>
              </a:rPr>
              <a:t>t = 2.980s</a:t>
            </a:r>
          </a:p>
        </p:txBody>
      </p:sp>
      <p:sp>
        <p:nvSpPr>
          <p:cNvPr id="14347" name="TextBox 28"/>
          <p:cNvSpPr txBox="1">
            <a:spLocks noChangeArrowheads="1"/>
          </p:cNvSpPr>
          <p:nvPr/>
        </p:nvSpPr>
        <p:spPr bwMode="auto">
          <a:xfrm>
            <a:off x="3238500" y="3282950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B0F0"/>
                </a:solidFill>
                <a:latin typeface="Arial" charset="0"/>
                <a:cs typeface="Arial" charset="0"/>
              </a:rPr>
              <a:t>t = 2.990s</a:t>
            </a:r>
          </a:p>
        </p:txBody>
      </p:sp>
      <p:sp>
        <p:nvSpPr>
          <p:cNvPr id="14348" name="TextBox 28"/>
          <p:cNvSpPr txBox="1">
            <a:spLocks noChangeArrowheads="1"/>
          </p:cNvSpPr>
          <p:nvPr/>
        </p:nvSpPr>
        <p:spPr bwMode="auto">
          <a:xfrm>
            <a:off x="2649538" y="4076700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FF33CC"/>
                </a:solidFill>
                <a:latin typeface="Arial" charset="0"/>
                <a:cs typeface="Arial" charset="0"/>
              </a:rPr>
              <a:t>t = 3.00s</a:t>
            </a:r>
          </a:p>
        </p:txBody>
      </p: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6800850" y="1063625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FF"/>
                </a:solidFill>
                <a:latin typeface="Arial" charset="0"/>
                <a:cs typeface="Arial" charset="0"/>
              </a:rPr>
              <a:t>2.98s</a:t>
            </a:r>
          </a:p>
        </p:txBody>
      </p:sp>
      <p:sp>
        <p:nvSpPr>
          <p:cNvPr id="14350" name="TextBox 28"/>
          <p:cNvSpPr txBox="1">
            <a:spLocks noChangeArrowheads="1"/>
          </p:cNvSpPr>
          <p:nvPr/>
        </p:nvSpPr>
        <p:spPr bwMode="auto">
          <a:xfrm>
            <a:off x="7278688" y="1063625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B0F0"/>
                </a:solidFill>
                <a:latin typeface="Arial" charset="0"/>
                <a:cs typeface="Arial" charset="0"/>
              </a:rPr>
              <a:t>2.99s</a:t>
            </a:r>
          </a:p>
        </p:txBody>
      </p:sp>
      <p:sp>
        <p:nvSpPr>
          <p:cNvPr id="14351" name="TextBox 28"/>
          <p:cNvSpPr txBox="1">
            <a:spLocks noChangeArrowheads="1"/>
          </p:cNvSpPr>
          <p:nvPr/>
        </p:nvSpPr>
        <p:spPr bwMode="auto">
          <a:xfrm>
            <a:off x="7745413" y="1063625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FF33CC"/>
                </a:solidFill>
                <a:latin typeface="Arial" charset="0"/>
                <a:cs typeface="Arial" charset="0"/>
              </a:rPr>
              <a:t>3.00s</a:t>
            </a:r>
          </a:p>
        </p:txBody>
      </p:sp>
      <p:sp>
        <p:nvSpPr>
          <p:cNvPr id="14352" name="Content Placeholder 2"/>
          <p:cNvSpPr>
            <a:spLocks noGrp="1"/>
          </p:cNvSpPr>
          <p:nvPr>
            <p:ph idx="1"/>
          </p:nvPr>
        </p:nvSpPr>
        <p:spPr bwMode="auto">
          <a:xfrm>
            <a:off x="-11113" y="5562600"/>
            <a:ext cx="64722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Rotation damping characteristic of global RWM rather than a TM which would initially damp near a key rational surface</a:t>
            </a:r>
          </a:p>
          <a:p>
            <a:endParaRPr lang="en-US" altLang="en-US" smtClean="0">
              <a:latin typeface="Helvetica" pitchFamily="1" charset="0"/>
              <a:ea typeface="ＭＳ Ｐゴシック" pitchFamily="34" charset="-128"/>
              <a:cs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22238" y="115888"/>
            <a:ext cx="8915400" cy="762000"/>
          </a:xfrm>
        </p:spPr>
        <p:txBody>
          <a:bodyPr/>
          <a:lstStyle/>
          <a:p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MISK kinetic RWM stability analysis of shot 150312 shows the plasma to be near marginal stability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4953000"/>
            <a:ext cx="86868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Rotation profile scaled from the experimental profile for the scan</a:t>
            </a:r>
          </a:p>
          <a:p>
            <a:r>
              <a:rPr lang="en-US" altLang="en-US" sz="2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MISK analysis shows that these equilibria are near marginal stability (RWM unstable when rotation is reduced by ~ 10 – 20%)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59737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3130550" y="1282700"/>
            <a:ext cx="16208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FF"/>
                </a:solidFill>
                <a:latin typeface="Arial" charset="0"/>
                <a:cs typeface="Arial" charset="0"/>
              </a:rPr>
              <a:t>t = 2.970s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FF"/>
                </a:solidFill>
                <a:latin typeface="Arial" charset="0"/>
                <a:cs typeface="Arial" charset="0"/>
              </a:rPr>
              <a:t>(broader rotation profile)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3505200" y="3121025"/>
            <a:ext cx="1371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t = 2.990s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(more peaked rotation profile)</a:t>
            </a:r>
          </a:p>
        </p:txBody>
      </p:sp>
      <p:cxnSp>
        <p:nvCxnSpPr>
          <p:cNvPr id="8199" name="Straight Arrow Connector 7"/>
          <p:cNvCxnSpPr>
            <a:cxnSpLocks noChangeShapeType="1"/>
          </p:cNvCxnSpPr>
          <p:nvPr/>
        </p:nvCxnSpPr>
        <p:spPr bwMode="auto">
          <a:xfrm flipV="1">
            <a:off x="4572000" y="2590800"/>
            <a:ext cx="304800" cy="762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Arrow Connector 8"/>
          <p:cNvCxnSpPr>
            <a:cxnSpLocks noChangeShapeType="1"/>
          </p:cNvCxnSpPr>
          <p:nvPr/>
        </p:nvCxnSpPr>
        <p:spPr bwMode="auto">
          <a:xfrm>
            <a:off x="4305300" y="1798638"/>
            <a:ext cx="533400" cy="1524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TextBox 28"/>
          <p:cNvSpPr txBox="1">
            <a:spLocks noChangeArrowheads="1"/>
          </p:cNvSpPr>
          <p:nvPr/>
        </p:nvSpPr>
        <p:spPr bwMode="auto">
          <a:xfrm>
            <a:off x="1476375" y="3813175"/>
            <a:ext cx="116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FF"/>
                </a:solidFill>
                <a:latin typeface="Arial" charset="0"/>
                <a:cs typeface="Arial" charset="0"/>
              </a:rPr>
              <a:t>150312</a:t>
            </a:r>
          </a:p>
        </p:txBody>
      </p:sp>
      <p:sp>
        <p:nvSpPr>
          <p:cNvPr id="8202" name="TextBox 28"/>
          <p:cNvSpPr txBox="1">
            <a:spLocks noChangeArrowheads="1"/>
          </p:cNvSpPr>
          <p:nvPr/>
        </p:nvSpPr>
        <p:spPr bwMode="auto">
          <a:xfrm>
            <a:off x="4495800" y="4416425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FF"/>
                </a:solidFill>
                <a:latin typeface="Arial" charset="0"/>
                <a:cs typeface="Arial" charset="0"/>
              </a:rPr>
              <a:t>(plasma rotation)</a:t>
            </a:r>
          </a:p>
        </p:txBody>
      </p:sp>
      <p:cxnSp>
        <p:nvCxnSpPr>
          <p:cNvPr id="8203" name="Straight Arrow Connector 12"/>
          <p:cNvCxnSpPr>
            <a:cxnSpLocks noChangeShapeType="1"/>
          </p:cNvCxnSpPr>
          <p:nvPr/>
        </p:nvCxnSpPr>
        <p:spPr bwMode="auto">
          <a:xfrm flipV="1">
            <a:off x="6553200" y="1219200"/>
            <a:ext cx="0" cy="17462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Arrow Connector 14"/>
          <p:cNvCxnSpPr>
            <a:cxnSpLocks noChangeShapeType="1"/>
          </p:cNvCxnSpPr>
          <p:nvPr/>
        </p:nvCxnSpPr>
        <p:spPr bwMode="auto">
          <a:xfrm>
            <a:off x="6553200" y="2965450"/>
            <a:ext cx="0" cy="1020763"/>
          </a:xfrm>
          <a:prstGeom prst="straightConnector1">
            <a:avLst/>
          </a:prstGeom>
          <a:noFill/>
          <a:ln w="28575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TextBox 28"/>
          <p:cNvSpPr txBox="1">
            <a:spLocks noChangeArrowheads="1"/>
          </p:cNvSpPr>
          <p:nvPr/>
        </p:nvSpPr>
        <p:spPr bwMode="auto">
          <a:xfrm>
            <a:off x="6858000" y="1874838"/>
            <a:ext cx="1163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Unstable</a:t>
            </a:r>
          </a:p>
        </p:txBody>
      </p:sp>
      <p:sp>
        <p:nvSpPr>
          <p:cNvPr id="8206" name="TextBox 28"/>
          <p:cNvSpPr txBox="1">
            <a:spLocks noChangeArrowheads="1"/>
          </p:cNvSpPr>
          <p:nvPr/>
        </p:nvSpPr>
        <p:spPr bwMode="auto">
          <a:xfrm>
            <a:off x="6858000" y="3200400"/>
            <a:ext cx="1163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9900"/>
                </a:solidFill>
                <a:latin typeface="Arial" charset="0"/>
                <a:cs typeface="Arial" charset="0"/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37472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92088" y="1047750"/>
            <a:ext cx="399891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5715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455025" algn="r"/>
              </a:tabLs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buClr>
                <a:srgbClr val="333399"/>
              </a:buClr>
              <a:buFont typeface="Times" pitchFamily="1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RFA of ~ 20Hz n = 1 increase to </a:t>
            </a:r>
            <a:r>
              <a:rPr lang="en-US" altLang="en-US" sz="1800" b="1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very high </a:t>
            </a:r>
            <a:r>
              <a:rPr lang="en-US" altLang="en-US" sz="1800" b="1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levels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Greater than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 30G/kA </a:t>
            </a: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(past high values typically ~ 10-15 G/kA)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Occurs at high </a:t>
            </a:r>
            <a:r>
              <a:rPr lang="en-US" altLang="en-US" sz="1600" dirty="0" err="1" smtClean="0">
                <a:solidFill>
                  <a:srgbClr val="000000"/>
                </a:solidFill>
                <a:latin typeface="Symbol" pitchFamily="18" charset="2"/>
                <a:cs typeface="Helvetica" pitchFamily="1" charset="0"/>
              </a:rPr>
              <a:t>b</a:t>
            </a:r>
            <a:r>
              <a:rPr lang="en-US" altLang="en-US" sz="1600" baseline="-25000" dirty="0" err="1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N</a:t>
            </a: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 – pressure-driven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Added counter-NBI power leads to slowing of plasma rotation (but no TM locking evident in </a:t>
            </a:r>
            <a:r>
              <a:rPr lang="en-US" altLang="en-US" sz="1600" dirty="0" err="1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V</a:t>
            </a:r>
            <a:r>
              <a:rPr lang="en-US" altLang="en-US" sz="1600" baseline="-25000" dirty="0" err="1" smtClean="0">
                <a:solidFill>
                  <a:srgbClr val="000000"/>
                </a:solidFill>
                <a:latin typeface="Symbol" pitchFamily="18" charset="2"/>
                <a:cs typeface="Helvetica" pitchFamily="1" charset="0"/>
              </a:rPr>
              <a:t>f</a:t>
            </a: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(R))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Rapidly rotating n = 1 appears (TM?), </a:t>
            </a:r>
            <a:r>
              <a:rPr lang="en-US" altLang="en-US" sz="1600" u="sng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clamps RFA amplitude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r>
              <a:rPr lang="en-US" altLang="en-US" sz="1600" dirty="0" smtClean="0">
                <a:solidFill>
                  <a:srgbClr val="000000"/>
                </a:solidFill>
                <a:latin typeface="Helvetica" pitchFamily="1" charset="0"/>
                <a:cs typeface="Helvetica" pitchFamily="1" charset="0"/>
              </a:rPr>
              <a:t>Such activity precludes RWM instability in NSTX</a:t>
            </a:r>
          </a:p>
          <a:p>
            <a:pPr eaLnBrk="0" hangingPunct="0">
              <a:buClr>
                <a:srgbClr val="333399"/>
              </a:buClr>
              <a:buFont typeface="Times" pitchFamily="1" charset="0"/>
              <a:buChar char="•"/>
            </a:pPr>
            <a:r>
              <a:rPr lang="en-US" altLang="en-US" sz="1800" b="1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Experimental plan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Stabilize TM plasmas like this via ECCD – run at higher B</a:t>
            </a:r>
            <a:r>
              <a:rPr lang="en-US" altLang="en-US" sz="1600" baseline="-25000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T</a:t>
            </a:r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 &gt;= 1.5 T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r>
              <a:rPr lang="en-US" altLang="en-US" sz="1600" dirty="0" smtClean="0">
                <a:solidFill>
                  <a:srgbClr val="FF0000"/>
                </a:solidFill>
                <a:latin typeface="Helvetica" pitchFamily="1" charset="0"/>
                <a:cs typeface="Helvetica" pitchFamily="1" charset="0"/>
              </a:rPr>
              <a:t>Vary NBI source balance to change RWM marginal point (proximity to broad kinetic resonances) by changing rotation speed, and rotation profile</a:t>
            </a:r>
          </a:p>
          <a:p>
            <a:pPr lvl="1" eaLnBrk="0" hangingPunct="0">
              <a:spcBef>
                <a:spcPct val="10000"/>
              </a:spcBef>
              <a:buClr>
                <a:srgbClr val="333399"/>
              </a:buClr>
              <a:buFont typeface="Times" pitchFamily="1" charset="0"/>
              <a:buChar char="–"/>
            </a:pPr>
            <a:endParaRPr lang="en-US" altLang="en-US" sz="1600" dirty="0" smtClean="0">
              <a:solidFill>
                <a:srgbClr val="000000"/>
              </a:solidFill>
              <a:latin typeface="Helvetica" pitchFamily="1" charset="0"/>
              <a:cs typeface="Helvetica" pitchFamily="1" charset="0"/>
            </a:endParaRPr>
          </a:p>
        </p:txBody>
      </p:sp>
      <p:sp>
        <p:nvSpPr>
          <p:cNvPr id="16387" name="Oval 5"/>
          <p:cNvSpPr>
            <a:spLocks noChangeArrowheads="1"/>
          </p:cNvSpPr>
          <p:nvPr/>
        </p:nvSpPr>
        <p:spPr bwMode="auto">
          <a:xfrm>
            <a:off x="174625" y="1036638"/>
            <a:ext cx="255588" cy="369887"/>
          </a:xfrm>
          <a:prstGeom prst="ellipse">
            <a:avLst/>
          </a:prstGeom>
          <a:solidFill>
            <a:srgbClr val="FFFF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93663"/>
            <a:ext cx="9004300" cy="762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High </a:t>
            </a:r>
            <a:r>
              <a:rPr lang="en-US" altLang="en-US" sz="2400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sz="2400" baseline="-25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z="24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targets generated in past kinetic RWM run may become RWM unstable if TM is stabilized (Target plasma #2) 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1447800"/>
            <a:ext cx="496093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90" name="Straight Connector 2"/>
          <p:cNvCxnSpPr>
            <a:cxnSpLocks noChangeShapeType="1"/>
          </p:cNvCxnSpPr>
          <p:nvPr/>
        </p:nvCxnSpPr>
        <p:spPr bwMode="auto">
          <a:xfrm flipV="1">
            <a:off x="5508625" y="11430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157163" y="10366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42925" y="3138488"/>
            <a:ext cx="257175" cy="369887"/>
          </a:xfrm>
          <a:prstGeom prst="ellipse">
            <a:avLst/>
          </a:prstGeom>
          <a:solidFill>
            <a:srgbClr val="FFFF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25463" y="31384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</a:p>
        </p:txBody>
      </p:sp>
      <p:grpSp>
        <p:nvGrpSpPr>
          <p:cNvPr id="16394" name="Group 6"/>
          <p:cNvGrpSpPr>
            <a:grpSpLocks/>
          </p:cNvGrpSpPr>
          <p:nvPr/>
        </p:nvGrpSpPr>
        <p:grpSpPr bwMode="auto">
          <a:xfrm>
            <a:off x="4800600" y="3173413"/>
            <a:ext cx="312738" cy="369887"/>
            <a:chOff x="309281" y="1459468"/>
            <a:chExt cx="312906" cy="369332"/>
          </a:xfrm>
        </p:grpSpPr>
        <p:sp>
          <p:nvSpPr>
            <p:cNvPr id="16409" name="Oval 10"/>
            <p:cNvSpPr>
              <a:spLocks noChangeArrowheads="1"/>
            </p:cNvSpPr>
            <p:nvPr/>
          </p:nvSpPr>
          <p:spPr bwMode="auto">
            <a:xfrm>
              <a:off x="326352" y="1459468"/>
              <a:ext cx="256876" cy="36933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10" name="TextBox 11"/>
            <p:cNvSpPr txBox="1">
              <a:spLocks noChangeArrowheads="1"/>
            </p:cNvSpPr>
            <p:nvPr/>
          </p:nvSpPr>
          <p:spPr bwMode="auto">
            <a:xfrm>
              <a:off x="309281" y="14594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6395" name="Group 7"/>
          <p:cNvGrpSpPr>
            <a:grpSpLocks/>
          </p:cNvGrpSpPr>
          <p:nvPr/>
        </p:nvGrpSpPr>
        <p:grpSpPr bwMode="auto">
          <a:xfrm>
            <a:off x="5572125" y="4203700"/>
            <a:ext cx="312738" cy="369888"/>
            <a:chOff x="295835" y="3593068"/>
            <a:chExt cx="312906" cy="369332"/>
          </a:xfrm>
        </p:grpSpPr>
        <p:sp>
          <p:nvSpPr>
            <p:cNvPr id="16407" name="Oval 13"/>
            <p:cNvSpPr>
              <a:spLocks noChangeArrowheads="1"/>
            </p:cNvSpPr>
            <p:nvPr/>
          </p:nvSpPr>
          <p:spPr bwMode="auto">
            <a:xfrm>
              <a:off x="321871" y="3593068"/>
              <a:ext cx="256876" cy="36933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8" name="TextBox 14"/>
            <p:cNvSpPr txBox="1">
              <a:spLocks noChangeArrowheads="1"/>
            </p:cNvSpPr>
            <p:nvPr/>
          </p:nvSpPr>
          <p:spPr bwMode="auto">
            <a:xfrm>
              <a:off x="295835" y="35930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cxnSp>
        <p:nvCxnSpPr>
          <p:cNvPr id="16396" name="Straight Connector 16"/>
          <p:cNvCxnSpPr>
            <a:cxnSpLocks noChangeShapeType="1"/>
          </p:cNvCxnSpPr>
          <p:nvPr/>
        </p:nvCxnSpPr>
        <p:spPr bwMode="auto">
          <a:xfrm flipV="1">
            <a:off x="5983288" y="1152525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Straight Connector 22"/>
          <p:cNvCxnSpPr>
            <a:cxnSpLocks noChangeShapeType="1"/>
          </p:cNvCxnSpPr>
          <p:nvPr/>
        </p:nvCxnSpPr>
        <p:spPr bwMode="auto">
          <a:xfrm flipV="1">
            <a:off x="8513763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Connector 26"/>
          <p:cNvCxnSpPr>
            <a:cxnSpLocks noChangeShapeType="1"/>
          </p:cNvCxnSpPr>
          <p:nvPr/>
        </p:nvCxnSpPr>
        <p:spPr bwMode="auto">
          <a:xfrm flipV="1">
            <a:off x="8032750" y="1219200"/>
            <a:ext cx="0" cy="5105400"/>
          </a:xfrm>
          <a:prstGeom prst="line">
            <a:avLst/>
          </a:prstGeom>
          <a:noFill/>
          <a:ln w="19050" algn="ctr">
            <a:solidFill>
              <a:srgbClr val="008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9" name="Group 27"/>
          <p:cNvGrpSpPr>
            <a:grpSpLocks/>
          </p:cNvGrpSpPr>
          <p:nvPr/>
        </p:nvGrpSpPr>
        <p:grpSpPr bwMode="auto">
          <a:xfrm>
            <a:off x="7494588" y="2286000"/>
            <a:ext cx="312737" cy="369888"/>
            <a:chOff x="309281" y="1459468"/>
            <a:chExt cx="312906" cy="369332"/>
          </a:xfrm>
        </p:grpSpPr>
        <p:sp>
          <p:nvSpPr>
            <p:cNvPr id="16405" name="Oval 28"/>
            <p:cNvSpPr>
              <a:spLocks noChangeArrowheads="1"/>
            </p:cNvSpPr>
            <p:nvPr/>
          </p:nvSpPr>
          <p:spPr bwMode="auto">
            <a:xfrm>
              <a:off x="326352" y="1459468"/>
              <a:ext cx="256876" cy="36933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6" name="TextBox 29"/>
            <p:cNvSpPr txBox="1">
              <a:spLocks noChangeArrowheads="1"/>
            </p:cNvSpPr>
            <p:nvPr/>
          </p:nvSpPr>
          <p:spPr bwMode="auto">
            <a:xfrm>
              <a:off x="309281" y="14594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6400" name="Group 30"/>
          <p:cNvGrpSpPr>
            <a:grpSpLocks/>
          </p:cNvGrpSpPr>
          <p:nvPr/>
        </p:nvGrpSpPr>
        <p:grpSpPr bwMode="auto">
          <a:xfrm>
            <a:off x="8128000" y="4322763"/>
            <a:ext cx="312738" cy="369887"/>
            <a:chOff x="304800" y="3593068"/>
            <a:chExt cx="312906" cy="369332"/>
          </a:xfrm>
        </p:grpSpPr>
        <p:sp>
          <p:nvSpPr>
            <p:cNvPr id="16403" name="Oval 31"/>
            <p:cNvSpPr>
              <a:spLocks noChangeArrowheads="1"/>
            </p:cNvSpPr>
            <p:nvPr/>
          </p:nvSpPr>
          <p:spPr bwMode="auto">
            <a:xfrm>
              <a:off x="321871" y="3593068"/>
              <a:ext cx="256876" cy="369332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304800" y="35930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34" charset="-128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pic>
        <p:nvPicPr>
          <p:cNvPr id="164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22420"/>
          <a:stretch>
            <a:fillRect/>
          </a:stretch>
        </p:blipFill>
        <p:spPr bwMode="auto">
          <a:xfrm>
            <a:off x="4375150" y="1598613"/>
            <a:ext cx="113347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402" name="Straight Connector 34"/>
          <p:cNvCxnSpPr>
            <a:cxnSpLocks noChangeShapeType="1"/>
          </p:cNvCxnSpPr>
          <p:nvPr/>
        </p:nvCxnSpPr>
        <p:spPr bwMode="auto">
          <a:xfrm>
            <a:off x="5508625" y="3798888"/>
            <a:ext cx="474663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5007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 U. group plans to contribute to JRT-15 (which is also presently being defined)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3920"/>
            <a:ext cx="8763000" cy="5440680"/>
          </a:xfrm>
        </p:spPr>
        <p:txBody>
          <a:bodyPr/>
          <a:lstStyle/>
          <a:p>
            <a:r>
              <a:rPr lang="en-US" dirty="0" smtClean="0"/>
              <a:t>JRT-15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xperiments </a:t>
            </a:r>
            <a:r>
              <a:rPr lang="en-US" dirty="0"/>
              <a:t>and analysis to quantify the impact of </a:t>
            </a:r>
            <a:r>
              <a:rPr lang="en-US" dirty="0" smtClean="0"/>
              <a:t>broad </a:t>
            </a:r>
            <a:r>
              <a:rPr lang="en-US" dirty="0"/>
              <a:t>current and pressure profiles on tokamak plasma confinement and </a:t>
            </a:r>
            <a:r>
              <a:rPr lang="en-US" dirty="0" smtClean="0"/>
              <a:t>stability</a:t>
            </a:r>
            <a:endParaRPr lang="en-US" dirty="0"/>
          </a:p>
          <a:p>
            <a:pPr lvl="1"/>
            <a:r>
              <a:rPr lang="en-US" dirty="0" smtClean="0"/>
              <a:t>Initial discussion focused/defined JRT-15 along the lines of determining the effect of new actuators (NBI, NTV, etc.) in NSTX-U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Present planned Columbia contributions</a:t>
            </a:r>
          </a:p>
          <a:p>
            <a:pPr lvl="1"/>
            <a:r>
              <a:rPr lang="en-US" dirty="0" smtClean="0"/>
              <a:t>Kinetic RWM stability physics: impact of pressure, rotation profile changes from the new beam and also EP anisotropic distribution.</a:t>
            </a:r>
          </a:p>
          <a:p>
            <a:pPr lvl="1"/>
            <a:r>
              <a:rPr lang="en-US" dirty="0" smtClean="0"/>
              <a:t>Focus on NTV and NBI actuator results in pre-programmed plasma rotation control experiments on NSTX-U</a:t>
            </a:r>
          </a:p>
          <a:p>
            <a:pPr lvl="1"/>
            <a:r>
              <a:rPr lang="en-US" dirty="0" smtClean="0"/>
              <a:t>Compare experimental results with our present rotation control work </a:t>
            </a:r>
            <a:r>
              <a:rPr lang="en-US" dirty="0" smtClean="0">
                <a:solidFill>
                  <a:srgbClr val="9900FF"/>
                </a:solidFill>
              </a:rPr>
              <a:t>(about 6 months work already) </a:t>
            </a:r>
            <a:r>
              <a:rPr lang="en-US" dirty="0" smtClean="0"/>
              <a:t>with I. Goumiri</a:t>
            </a:r>
          </a:p>
          <a:p>
            <a:pPr lvl="2"/>
            <a:r>
              <a:rPr lang="en-US" dirty="0" smtClean="0"/>
              <a:t>A significant part will be accuracy of NTV model developed in FY14 comparison to NTV theory in the NTVTOK code</a:t>
            </a:r>
          </a:p>
          <a:p>
            <a:pPr lvl="1"/>
            <a:r>
              <a:rPr lang="en-US" dirty="0" smtClean="0"/>
              <a:t>Also evaluate equilibrium reconstruction variation with NBI modification of J, q profile with varied NBI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1925" y="103188"/>
            <a:ext cx="8839200" cy="762000"/>
          </a:xfrm>
        </p:spPr>
        <p:txBody>
          <a:bodyPr/>
          <a:lstStyle/>
          <a:p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Unstable modes with RWM characteristics often lead to strong thermal collapses in high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b</a:t>
            </a:r>
            <a:r>
              <a:rPr lang="en-US" altLang="en-US" baseline="-25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N</a:t>
            </a:r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, q</a:t>
            </a:r>
            <a:r>
              <a:rPr lang="en-US" altLang="en-US" baseline="-25000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min</a:t>
            </a:r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plasmas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160463"/>
            <a:ext cx="9144000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High impact:</a:t>
            </a:r>
          </a:p>
          <a:p>
            <a:pPr lvl="1"/>
            <a:r>
              <a:rPr lang="en-US" altLang="en-US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Cause large, rapid stored energy collapse </a:t>
            </a:r>
            <a:r>
              <a:rPr lang="en-US" altLang="en-US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D</a:t>
            </a:r>
            <a:r>
              <a:rPr lang="en-US" altLang="en-US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W</a:t>
            </a:r>
            <a:r>
              <a:rPr lang="en-US" altLang="en-US" baseline="-2500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tot</a:t>
            </a:r>
            <a:r>
              <a:rPr lang="en-US" altLang="en-US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~ 60% (200 MJ in ITER)</a:t>
            </a:r>
          </a:p>
          <a:p>
            <a:pPr lvl="2"/>
            <a:r>
              <a:rPr lang="en-US" altLang="en-US" smtClean="0">
                <a:solidFill>
                  <a:srgbClr val="66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For comparison, large ELMs have </a:t>
            </a:r>
            <a:r>
              <a:rPr lang="en-US" altLang="en-US" smtClean="0">
                <a:solidFill>
                  <a:srgbClr val="6600FF"/>
                </a:solidFill>
                <a:latin typeface="Symbol" pitchFamily="18" charset="2"/>
                <a:ea typeface="ＭＳ Ｐゴシック" pitchFamily="34" charset="-128"/>
                <a:cs typeface="Helvetica" pitchFamily="1" charset="0"/>
              </a:rPr>
              <a:t>D</a:t>
            </a:r>
            <a:r>
              <a:rPr lang="en-US" altLang="en-US" smtClean="0">
                <a:solidFill>
                  <a:srgbClr val="66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W</a:t>
            </a:r>
            <a:r>
              <a:rPr lang="en-US" altLang="en-US" baseline="-25000" smtClean="0">
                <a:solidFill>
                  <a:srgbClr val="66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tot</a:t>
            </a:r>
            <a:r>
              <a:rPr lang="en-US" altLang="en-US" smtClean="0">
                <a:solidFill>
                  <a:srgbClr val="66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 up to 6% (20 MJ in ITER)</a:t>
            </a:r>
          </a:p>
          <a:p>
            <a:pPr lvl="2"/>
            <a:endParaRPr lang="en-US" altLang="en-US" smtClean="0">
              <a:solidFill>
                <a:srgbClr val="6600FF"/>
              </a:solidFill>
              <a:latin typeface="Helvetica" pitchFamily="1" charset="0"/>
              <a:ea typeface="ＭＳ Ｐゴシック" pitchFamily="34" charset="-128"/>
              <a:cs typeface="Helvetica" pitchFamily="1" charset="0"/>
            </a:endParaRPr>
          </a:p>
          <a:p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High probability:</a:t>
            </a:r>
          </a:p>
          <a:p>
            <a:pPr lvl="1"/>
            <a:r>
              <a:rPr lang="en-US" altLang="en-US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RWMs and TMs cause these collapses in 82% of the plasmas examined, with an average of 3 collapses every 2 shots </a:t>
            </a:r>
            <a:r>
              <a:rPr lang="en-US" altLang="en-US" sz="1800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(50+ shots examined)</a:t>
            </a:r>
          </a:p>
          <a:p>
            <a:pPr lvl="1"/>
            <a:r>
              <a:rPr lang="en-US" altLang="en-US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RWMs cause collapse 60% of the time, TMs 40% of the time</a:t>
            </a:r>
          </a:p>
          <a:p>
            <a:pPr lvl="1"/>
            <a:endParaRPr lang="en-US" altLang="en-US" smtClean="0">
              <a:solidFill>
                <a:srgbClr val="0000FF"/>
              </a:solidFill>
              <a:latin typeface="Helvetica" pitchFamily="1" charset="0"/>
              <a:ea typeface="ＭＳ Ｐゴシック" pitchFamily="34" charset="-128"/>
              <a:cs typeface="Helvetica" pitchFamily="1" charset="0"/>
            </a:endParaRPr>
          </a:p>
          <a:p>
            <a:r>
              <a:rPr lang="en-US" altLang="en-US" smtClean="0"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The RWMs also destabilize TMs</a:t>
            </a:r>
          </a:p>
          <a:p>
            <a:pPr lvl="1"/>
            <a:r>
              <a:rPr lang="en-US" altLang="en-US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RWMs lead to large, rapid collapse of rotation, allowing EF penetration – TMs can be destabilized, typically spin up, but can then lock</a:t>
            </a:r>
          </a:p>
          <a:p>
            <a:pPr lvl="1"/>
            <a:r>
              <a:rPr lang="en-US" altLang="en-US" smtClean="0">
                <a:solidFill>
                  <a:srgbClr val="0000FF"/>
                </a:solidFill>
                <a:latin typeface="Helvetica" pitchFamily="1" charset="0"/>
                <a:ea typeface="ＭＳ Ｐゴシック" pitchFamily="34" charset="-128"/>
                <a:cs typeface="Helvetica" pitchFamily="1" charset="0"/>
              </a:rPr>
              <a:t>Plasmas are favorable targets for this kinetic RWM stabilization study</a:t>
            </a:r>
          </a:p>
        </p:txBody>
      </p:sp>
    </p:spTree>
    <p:extLst>
      <p:ext uri="{BB962C8B-B14F-4D97-AF65-F5344CB8AC3E}">
        <p14:creationId xmlns:p14="http://schemas.microsoft.com/office/powerpoint/2010/main" val="10907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KSTAR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10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36" y="1254125"/>
            <a:ext cx="3983037" cy="2521422"/>
          </a:xfrm>
          <a:prstGeom prst="rect">
            <a:avLst/>
          </a:prstGeom>
        </p:spPr>
      </p:pic>
      <p:pic>
        <p:nvPicPr>
          <p:cNvPr id="13" name="Picture 12" descr="n2_ces_new_modifi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254125"/>
            <a:ext cx="4103687" cy="40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7"/>
          <p:cNvCxnSpPr>
            <a:cxnSpLocks noChangeShapeType="1"/>
          </p:cNvCxnSpPr>
          <p:nvPr/>
        </p:nvCxnSpPr>
        <p:spPr bwMode="auto">
          <a:xfrm>
            <a:off x="522288" y="2035739"/>
            <a:ext cx="4329112" cy="19050"/>
          </a:xfrm>
          <a:prstGeom prst="line">
            <a:avLst/>
          </a:prstGeom>
          <a:noFill/>
          <a:ln w="3175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</p:spPr>
      </p:cxn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2250" y="321517"/>
            <a:ext cx="8718550" cy="685800"/>
          </a:xfrm>
        </p:spPr>
        <p:txBody>
          <a:bodyPr/>
          <a:lstStyle/>
          <a:p>
            <a:r>
              <a:rPr lang="en-US" sz="2800" dirty="0" smtClean="0"/>
              <a:t>Rotation reduction by n = 2 applied field is global and appears non-resonant (NTV); no mode locking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325" y="5369088"/>
            <a:ext cx="5337175" cy="8953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Rotating n = 1, 2 modes observed in core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would not produce the observed rotation profile change (no change in core)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746500"/>
            <a:ext cx="37353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12"/>
          <p:cNvCxnSpPr>
            <a:cxnSpLocks noChangeShapeType="1"/>
          </p:cNvCxnSpPr>
          <p:nvPr/>
        </p:nvCxnSpPr>
        <p:spPr bwMode="auto">
          <a:xfrm>
            <a:off x="5018088" y="5428434"/>
            <a:ext cx="4135437" cy="20638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" name="Straight Arrow Connector 11"/>
          <p:cNvCxnSpPr>
            <a:cxnSpLocks noChangeShapeType="1"/>
          </p:cNvCxnSpPr>
          <p:nvPr/>
        </p:nvCxnSpPr>
        <p:spPr bwMode="auto">
          <a:xfrm>
            <a:off x="4735602" y="2133600"/>
            <a:ext cx="319087" cy="31873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Straight Connector 16"/>
          <p:cNvCxnSpPr>
            <a:cxnSpLocks noChangeShapeType="1"/>
          </p:cNvCxnSpPr>
          <p:nvPr/>
        </p:nvCxnSpPr>
        <p:spPr bwMode="auto">
          <a:xfrm flipV="1">
            <a:off x="6524714" y="4101737"/>
            <a:ext cx="0" cy="199426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442856" y="3587931"/>
            <a:ext cx="914400" cy="513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410994" y="3587931"/>
            <a:ext cx="1323703" cy="513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16"/>
          <p:cNvCxnSpPr>
            <a:cxnSpLocks noChangeShapeType="1"/>
          </p:cNvCxnSpPr>
          <p:nvPr/>
        </p:nvCxnSpPr>
        <p:spPr bwMode="auto">
          <a:xfrm flipV="1">
            <a:off x="6563897" y="4106084"/>
            <a:ext cx="0" cy="199426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6554056" y="4083501"/>
            <a:ext cx="2348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agnetic spectrum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6348945" y="2683147"/>
            <a:ext cx="23118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IVCC n = 2 current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(“</a:t>
            </a:r>
            <a:r>
              <a:rPr lang="en-US" sz="1800" dirty="0" err="1" smtClean="0">
                <a:solidFill>
                  <a:srgbClr val="0000FF"/>
                </a:solidFill>
              </a:rPr>
              <a:t>midplane</a:t>
            </a:r>
            <a:r>
              <a:rPr lang="en-US" sz="1800" dirty="0" smtClean="0">
                <a:solidFill>
                  <a:srgbClr val="0000FF"/>
                </a:solidFill>
              </a:rPr>
              <a:t> coil”)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5173307" y="1964323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t = 3.055s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41779" y="172114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t =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3.305s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2367369" y="3581748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Damping rate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profile</a:t>
            </a:r>
            <a:endParaRPr lang="en-US" sz="2000" baseline="-25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54" y="369953"/>
            <a:ext cx="8767142" cy="685800"/>
          </a:xfrm>
        </p:spPr>
        <p:txBody>
          <a:bodyPr/>
          <a:lstStyle/>
          <a:p>
            <a:r>
              <a:rPr lang="en-US" dirty="0" smtClean="0"/>
              <a:t>Correlation between plasma velocity shear and 2/1 TM amplitude found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705" y="6015021"/>
            <a:ext cx="706049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Y.S. Park, </a:t>
            </a:r>
            <a:r>
              <a:rPr lang="en-US" sz="1600" dirty="0" smtClean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S.A. Sabbagh, J.M. Bialek, et </a:t>
            </a:r>
            <a:r>
              <a:rPr lang="en-US" sz="1600" dirty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al</a:t>
            </a:r>
            <a:r>
              <a:rPr lang="en-US" sz="1600" dirty="0" smtClean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. </a:t>
            </a:r>
            <a:r>
              <a:rPr lang="en-US" sz="1600" dirty="0" err="1" smtClean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Nucl</a:t>
            </a:r>
            <a:r>
              <a:rPr lang="en-US" sz="1600" dirty="0" smtClean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. </a:t>
            </a:r>
            <a:r>
              <a:rPr lang="en-US" sz="1600" dirty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Fusion </a:t>
            </a:r>
            <a:r>
              <a:rPr lang="en-US" sz="1600" b="1" dirty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53</a:t>
            </a:r>
            <a:r>
              <a:rPr lang="en-US" sz="1600" dirty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 (2013) 083029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" y="1320717"/>
            <a:ext cx="6415295" cy="45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773" y="1602002"/>
            <a:ext cx="2856535" cy="4658628"/>
          </a:xfrm>
        </p:spPr>
        <p:txBody>
          <a:bodyPr/>
          <a:lstStyle/>
          <a:p>
            <a:r>
              <a:rPr lang="en-US" dirty="0" smtClean="0"/>
              <a:t>Mode identification from ECE, ECEI systems</a:t>
            </a:r>
          </a:p>
          <a:p>
            <a:r>
              <a:rPr lang="en-US" dirty="0" smtClean="0"/>
              <a:t>Observed increase of TM amplitude vs.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shear decreases at reduced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46063" y="255588"/>
            <a:ext cx="8670925" cy="993775"/>
          </a:xfrm>
        </p:spPr>
        <p:txBody>
          <a:bodyPr/>
          <a:lstStyle/>
          <a:p>
            <a:r>
              <a:rPr lang="en-US" altLang="en-US" sz="2800" smtClean="0"/>
              <a:t>Rotation profile alteration observed with combined IVCC n = 2 NTV + ECH (110 + 170 GHz)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6303" r="6046" b="7391"/>
          <a:stretch>
            <a:fillRect/>
          </a:stretch>
        </p:blipFill>
        <p:spPr bwMode="auto">
          <a:xfrm>
            <a:off x="471488" y="1529334"/>
            <a:ext cx="49879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0"/>
          <p:cNvSpPr>
            <a:spLocks noChangeArrowheads="1"/>
          </p:cNvSpPr>
          <p:nvPr/>
        </p:nvSpPr>
        <p:spPr bwMode="auto">
          <a:xfrm rot="-5400000">
            <a:off x="-261143" y="3173190"/>
            <a:ext cx="1168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en-US" sz="1600" baseline="-250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altLang="en-US" sz="1600">
                <a:solidFill>
                  <a:srgbClr val="000000"/>
                </a:solidFill>
              </a:rPr>
              <a:t> (krad/s)</a:t>
            </a:r>
          </a:p>
        </p:txBody>
      </p:sp>
      <p:sp>
        <p:nvSpPr>
          <p:cNvPr id="2053" name="Rectangle 60"/>
          <p:cNvSpPr>
            <a:spLocks noChangeArrowheads="1"/>
          </p:cNvSpPr>
          <p:nvPr/>
        </p:nvSpPr>
        <p:spPr bwMode="auto">
          <a:xfrm>
            <a:off x="2801938" y="5661597"/>
            <a:ext cx="69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R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913" y="2101628"/>
            <a:ext cx="3675062" cy="409121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Combination of effects / timing can change </a:t>
            </a:r>
            <a:r>
              <a:rPr lang="en-US" sz="2000" dirty="0" err="1" smtClean="0">
                <a:latin typeface="Symbol" panose="05050102010706020507" pitchFamily="18" charset="2"/>
              </a:rPr>
              <a:t>W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 shear</a:t>
            </a:r>
            <a:endParaRPr lang="en-US" sz="2000" baseline="-25000" dirty="0" smtClean="0">
              <a:latin typeface="Symbol" panose="05050102010706020507" pitchFamily="18" charset="2"/>
            </a:endParaRPr>
          </a:p>
          <a:p>
            <a:pPr lvl="1">
              <a:defRPr/>
            </a:pPr>
            <a:r>
              <a:rPr lang="en-US" sz="1800" dirty="0" smtClean="0"/>
              <a:t>Note: n = 2 NTV current was run at only ½ maximum (not max. effect)</a:t>
            </a:r>
          </a:p>
          <a:p>
            <a:pPr lvl="1">
              <a:defRPr/>
            </a:pPr>
            <a:r>
              <a:rPr lang="en-US" sz="1800" dirty="0"/>
              <a:t>n</a:t>
            </a:r>
            <a:r>
              <a:rPr lang="en-US" sz="1800" dirty="0" smtClean="0"/>
              <a:t> = 2 NTV shows global rotation damping</a:t>
            </a:r>
          </a:p>
          <a:p>
            <a:pPr lvl="1">
              <a:defRPr/>
            </a:pPr>
            <a:r>
              <a:rPr lang="en-US" sz="1800" dirty="0" smtClean="0"/>
              <a:t>Addition of ECH drops core rotation, increases edge </a:t>
            </a:r>
            <a:r>
              <a:rPr lang="en-US" sz="1800" dirty="0" err="1" smtClean="0"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, decreases shear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Outward momentum transfer</a:t>
            </a:r>
          </a:p>
          <a:p>
            <a:pPr lvl="1">
              <a:defRPr/>
            </a:pPr>
            <a:endParaRPr lang="en-US" sz="1800" dirty="0" smtClean="0"/>
          </a:p>
        </p:txBody>
      </p:sp>
      <p:sp>
        <p:nvSpPr>
          <p:cNvPr id="2055" name="TextBox 53"/>
          <p:cNvSpPr txBox="1">
            <a:spLocks noChangeArrowheads="1"/>
          </p:cNvSpPr>
          <p:nvPr/>
        </p:nvSpPr>
        <p:spPr bwMode="auto">
          <a:xfrm>
            <a:off x="958850" y="488530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9281</a:t>
            </a:r>
            <a:endParaRPr lang="en-US" altLang="en-US" sz="1400" baseline="-25000">
              <a:solidFill>
                <a:srgbClr val="0000FF"/>
              </a:solidFill>
            </a:endParaRPr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985838" y="1916684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Rotation profile before n = 2 and ECH</a:t>
            </a:r>
          </a:p>
        </p:txBody>
      </p:sp>
      <p:cxnSp>
        <p:nvCxnSpPr>
          <p:cNvPr id="2057" name="Straight Arrow Connector 5"/>
          <p:cNvCxnSpPr>
            <a:cxnSpLocks noChangeShapeType="1"/>
          </p:cNvCxnSpPr>
          <p:nvPr/>
        </p:nvCxnSpPr>
        <p:spPr bwMode="auto">
          <a:xfrm flipH="1">
            <a:off x="2554288" y="2316734"/>
            <a:ext cx="596900" cy="9509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" name="TextBox 4"/>
          <p:cNvSpPr txBox="1">
            <a:spLocks noChangeArrowheads="1"/>
          </p:cNvSpPr>
          <p:nvPr/>
        </p:nvSpPr>
        <p:spPr bwMode="auto">
          <a:xfrm>
            <a:off x="2473325" y="4699572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n = 2 NTV alone</a:t>
            </a:r>
          </a:p>
        </p:txBody>
      </p:sp>
      <p:cxnSp>
        <p:nvCxnSpPr>
          <p:cNvPr id="2059" name="Straight Arrow Connector 5"/>
          <p:cNvCxnSpPr>
            <a:cxnSpLocks noChangeShapeType="1"/>
            <a:stCxn id="2058" idx="0"/>
          </p:cNvCxnSpPr>
          <p:nvPr/>
        </p:nvCxnSpPr>
        <p:spPr bwMode="auto">
          <a:xfrm flipV="1">
            <a:off x="3402013" y="4182047"/>
            <a:ext cx="376237" cy="517525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0" name="TextBox 4"/>
          <p:cNvSpPr txBox="1">
            <a:spLocks noChangeArrowheads="1"/>
          </p:cNvSpPr>
          <p:nvPr/>
        </p:nvSpPr>
        <p:spPr bwMode="auto">
          <a:xfrm>
            <a:off x="850900" y="4072509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 = 2 NTV + ECH</a:t>
            </a:r>
          </a:p>
        </p:txBody>
      </p:sp>
      <p:cxnSp>
        <p:nvCxnSpPr>
          <p:cNvPr id="2061" name="Straight Arrow Connector 5"/>
          <p:cNvCxnSpPr>
            <a:cxnSpLocks noChangeShapeType="1"/>
            <a:stCxn id="2060" idx="0"/>
          </p:cNvCxnSpPr>
          <p:nvPr/>
        </p:nvCxnSpPr>
        <p:spPr bwMode="auto">
          <a:xfrm flipV="1">
            <a:off x="1839913" y="3553397"/>
            <a:ext cx="315912" cy="5191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2" name="Straight Arrow Connector 5"/>
          <p:cNvCxnSpPr>
            <a:cxnSpLocks noChangeShapeType="1"/>
          </p:cNvCxnSpPr>
          <p:nvPr/>
        </p:nvCxnSpPr>
        <p:spPr bwMode="auto">
          <a:xfrm flipH="1" flipV="1">
            <a:off x="5334000" y="4442397"/>
            <a:ext cx="701675" cy="12960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12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NTVfit_PN056_8062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6926" y="1490788"/>
            <a:ext cx="4068601" cy="3425105"/>
          </a:xfrm>
          <a:prstGeom prst="rect">
            <a:avLst/>
          </a:prstGeom>
        </p:spPr>
      </p:pic>
      <p:pic>
        <p:nvPicPr>
          <p:cNvPr id="34" name="Picture 33" descr="NTVfit_PN058_8062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55" y="1490788"/>
            <a:ext cx="4068601" cy="3425105"/>
          </a:xfrm>
          <a:prstGeom prst="rect">
            <a:avLst/>
          </a:prstGeom>
        </p:spPr>
      </p:pic>
      <p:sp>
        <p:nvSpPr>
          <p:cNvPr id="48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ko-KR" sz="2100" b="1" dirty="0" smtClean="0">
                <a:solidFill>
                  <a:srgbClr val="FFFFFF"/>
                </a:solidFill>
                <a:latin typeface="Helvetica"/>
              </a:rPr>
              <a:t>Steady-state profile analysis to examine NTV dependence on </a:t>
            </a:r>
            <a:r>
              <a:rPr lang="en-US" altLang="ko-KR" sz="2100" b="1" dirty="0" smtClean="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altLang="ko-KR" sz="2100" b="1" dirty="0" smtClean="0">
                <a:solidFill>
                  <a:srgbClr val="FFFFFF"/>
                </a:solidFill>
                <a:latin typeface="Helvetica"/>
              </a:rPr>
              <a:t>B</a:t>
            </a:r>
            <a:endParaRPr lang="en-US" altLang="ko-KR" sz="2100" b="1" kern="0" dirty="0" smtClean="0">
              <a:solidFill>
                <a:srgbClr val="FFFFFF"/>
              </a:solidFill>
              <a:latin typeface="Helvetica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2724" y="1050085"/>
            <a:ext cx="8630756" cy="5427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5288"/>
                </a:solidFill>
              </a:rPr>
              <a:t>Resulting NTV correlation with different power in </a:t>
            </a:r>
            <a:r>
              <a:rPr lang="en-US" sz="1800" dirty="0" err="1" smtClean="0">
                <a:solidFill>
                  <a:srgbClr val="005288"/>
                </a:solidFill>
                <a:latin typeface="Symbol" pitchFamily="18" charset="2"/>
              </a:rPr>
              <a:t>d</a:t>
            </a:r>
            <a:r>
              <a:rPr lang="en-US" sz="1800" dirty="0" err="1" smtClean="0">
                <a:solidFill>
                  <a:srgbClr val="005288"/>
                </a:solidFill>
              </a:rPr>
              <a:t>B</a:t>
            </a:r>
            <a:r>
              <a:rPr lang="en-US" sz="1800" baseline="30000" dirty="0" err="1" smtClean="0">
                <a:solidFill>
                  <a:srgbClr val="005288"/>
                </a:solidFill>
              </a:rPr>
              <a:t>P</a:t>
            </a:r>
            <a:endParaRPr lang="en-US" sz="1800" baseline="30000" dirty="0" smtClean="0">
              <a:solidFill>
                <a:srgbClr val="005288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en-US" sz="1800" dirty="0" smtClean="0">
              <a:solidFill>
                <a:srgbClr val="005288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rgbClr val="005288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rgbClr val="00528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340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#1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#2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7975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#3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4730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#4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2604072"/>
            <a:ext cx="9701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500" u="sng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1500" u="sng" baseline="-25000" dirty="0" smtClean="0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500" u="sng" dirty="0" smtClean="0">
                <a:solidFill>
                  <a:srgbClr val="000000"/>
                </a:solidFill>
                <a:latin typeface="Arial" pitchFamily="34" charset="0"/>
              </a:rPr>
              <a:t>= 0.58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800" u="sng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96341" y="2992692"/>
            <a:ext cx="1172209" cy="123444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4500" y="2604072"/>
            <a:ext cx="9701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500" u="sng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1500" u="sng" baseline="-25000" dirty="0" smtClean="0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500" u="sng" dirty="0" smtClean="0">
                <a:solidFill>
                  <a:srgbClr val="000000"/>
                </a:solidFill>
                <a:latin typeface="Arial" pitchFamily="34" charset="0"/>
              </a:rPr>
              <a:t>= 0.56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800" u="sng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3590988"/>
            <a:ext cx="21499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Smaller number of samples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in step #3 may cause relatively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large deviation </a:t>
            </a: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7020232" y="3099372"/>
            <a:ext cx="409268" cy="521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39540" y="2352612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500" dirty="0" smtClean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500" baseline="30000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 sz="1500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9120" y="2192592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500" dirty="0" smtClean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500" baseline="30000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 sz="1500" baseline="30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67640" y="5127524"/>
            <a:ext cx="8176260" cy="1192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For the different normalized flux surfaces, T</a:t>
            </a:r>
            <a:r>
              <a:rPr lang="en-US" sz="1600" kern="0" baseline="-25000" dirty="0" smtClean="0">
                <a:solidFill>
                  <a:srgbClr val="000000"/>
                </a:solidFill>
                <a:latin typeface="Arial"/>
              </a:rPr>
              <a:t>NTV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 scales well with </a:t>
            </a:r>
            <a:r>
              <a:rPr lang="en-US" sz="1600" kern="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600" kern="0" baseline="30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as similar to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collisionless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“1/</a:t>
            </a:r>
            <a:r>
              <a:rPr lang="en-US" sz="1600" kern="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” regime in NTV theory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4778375" y="5556608"/>
          <a:ext cx="21478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6" imgW="1371600" imgH="253800" progId="Equation.3">
                  <p:embed/>
                </p:oleObj>
              </mc:Choice>
              <mc:Fallback>
                <p:oleObj name="Equation" r:id="rId6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556608"/>
                        <a:ext cx="214788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 bwMode="auto">
          <a:xfrm>
            <a:off x="4686054" y="5547358"/>
            <a:ext cx="2293620" cy="42324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53043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#1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18903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#2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5678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#3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92433" y="420623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6565B3"/>
                </a:solidFill>
                <a:latin typeface="Arial" pitchFamily="34" charset="0"/>
              </a:rPr>
              <a:t>Step #4</a:t>
            </a:r>
            <a:endParaRPr lang="en-US" sz="11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3724212"/>
            <a:ext cx="3344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Estimate slope between step #1-2 (largest </a:t>
            </a:r>
            <a:r>
              <a:rPr lang="en-US" sz="11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100" dirty="0" err="1" smtClean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100" baseline="-25000" dirty="0" smtClean="0">
                <a:solidFill>
                  <a:srgbClr val="000000"/>
                </a:solidFill>
                <a:latin typeface="Arial" pitchFamily="34" charset="0"/>
              </a:rPr>
              <a:t>=2</a:t>
            </a: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) 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then propagate it to other steps</a:t>
            </a: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1209993" y="3097467"/>
          <a:ext cx="11176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8" imgW="1143000" imgH="203040" progId="Equation.3">
                  <p:embed/>
                </p:oleObj>
              </mc:Choice>
              <mc:Fallback>
                <p:oleObj name="Equation" r:id="rId8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993" y="3097467"/>
                        <a:ext cx="11176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1196340" y="3533712"/>
            <a:ext cx="11734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 w="sm" len="med"/>
            <a:tailEnd type="triangle" w="sm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28600" y="6015021"/>
            <a:ext cx="2547458" cy="338554"/>
          </a:xfrm>
          <a:prstGeom prst="rect">
            <a:avLst/>
          </a:prstGeom>
          <a:noFill/>
          <a:ln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Y.S. Park, </a:t>
            </a:r>
            <a:r>
              <a:rPr lang="en-US" sz="1600" dirty="0" smtClean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APS DPP 2013</a:t>
            </a:r>
            <a:endParaRPr lang="en-US" sz="1600" dirty="0">
              <a:solidFill>
                <a:srgbClr val="D49FFF">
                  <a:lumMod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NTVfit_PN058_91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009" y="2841427"/>
            <a:ext cx="3599147" cy="3029901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 bwMode="auto">
          <a:xfrm>
            <a:off x="1165124" y="5781368"/>
            <a:ext cx="5029200" cy="678426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3" name="Picture 32" descr="dOdP2C_PN058_919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4569" y="1294616"/>
            <a:ext cx="3723658" cy="1555802"/>
          </a:xfrm>
          <a:prstGeom prst="rect">
            <a:avLst/>
          </a:prstGeom>
        </p:spPr>
      </p:pic>
      <p:pic>
        <p:nvPicPr>
          <p:cNvPr id="17" name="Picture 16" descr="OmegaC_PN058_919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099" y="1618489"/>
            <a:ext cx="3246859" cy="2027822"/>
          </a:xfrm>
          <a:prstGeom prst="rect">
            <a:avLst/>
          </a:prstGeom>
        </p:spPr>
      </p:pic>
      <p:sp>
        <p:nvSpPr>
          <p:cNvPr id="48" name="Title 3"/>
          <p:cNvSpPr txBox="1">
            <a:spLocks/>
          </p:cNvSpPr>
          <p:nvPr/>
        </p:nvSpPr>
        <p:spPr>
          <a:xfrm>
            <a:off x="209550" y="53975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ko-KR" sz="2200" b="1" dirty="0" smtClean="0">
                <a:solidFill>
                  <a:srgbClr val="FFFFFF"/>
                </a:solidFill>
                <a:latin typeface="Helvetica"/>
              </a:rPr>
              <a:t>Reduced rotation braking correlates with lower T</a:t>
            </a:r>
            <a:r>
              <a:rPr lang="en-US" altLang="ko-KR" sz="2200" b="1" baseline="-25000" dirty="0" smtClean="0">
                <a:solidFill>
                  <a:srgbClr val="FFFFFF"/>
                </a:solidFill>
                <a:latin typeface="Helvetica"/>
              </a:rPr>
              <a:t>i</a:t>
            </a:r>
            <a:r>
              <a:rPr lang="en-US" altLang="ko-KR" sz="2200" b="1" dirty="0" smtClean="0">
                <a:solidFill>
                  <a:srgbClr val="FFFFFF"/>
                </a:solidFill>
                <a:latin typeface="Helvetica"/>
              </a:rPr>
              <a:t>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ko-KR" sz="2200" b="1" dirty="0" smtClean="0">
                <a:solidFill>
                  <a:srgbClr val="FFFFFF"/>
                </a:solidFill>
                <a:latin typeface="Helvetica"/>
              </a:rPr>
              <a:t>when NTV scales as </a:t>
            </a:r>
            <a:r>
              <a:rPr lang="en-US" altLang="ko-KR" sz="2200" b="1" dirty="0" smtClean="0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en-US" altLang="ko-KR" sz="2200" b="1" dirty="0" smtClean="0">
                <a:solidFill>
                  <a:srgbClr val="FFFFFF"/>
                </a:solidFill>
                <a:latin typeface="Helvetica"/>
              </a:rPr>
              <a:t>B</a:t>
            </a:r>
            <a:r>
              <a:rPr lang="en-US" altLang="ko-KR" sz="2200" b="1" baseline="30000" dirty="0" smtClean="0">
                <a:solidFill>
                  <a:srgbClr val="FFFFFF"/>
                </a:solidFill>
                <a:latin typeface="Helvetica"/>
              </a:rPr>
              <a:t>2</a:t>
            </a:r>
            <a:endParaRPr lang="en-US" altLang="ko-KR" sz="2200" b="1" kern="0" baseline="30000" dirty="0" smtClean="0">
              <a:solidFill>
                <a:srgbClr val="FFFFFF"/>
              </a:solidFill>
              <a:latin typeface="Helvetica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24" y="900637"/>
            <a:ext cx="8630756" cy="7081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5288"/>
                </a:solidFill>
              </a:rPr>
              <a:t>Analysis of increasing n = 2 current steps with lower T</a:t>
            </a:r>
            <a:r>
              <a:rPr lang="en-US" sz="1800" baseline="-25000" dirty="0" smtClean="0">
                <a:solidFill>
                  <a:srgbClr val="005288"/>
                </a:solidFill>
              </a:rPr>
              <a:t>i</a:t>
            </a:r>
            <a:r>
              <a:rPr lang="en-US" sz="1800" dirty="0" smtClean="0">
                <a:solidFill>
                  <a:srgbClr val="005288"/>
                </a:solidFill>
              </a:rPr>
              <a:t> (shot 9199)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Chosen profiles have |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| &lt; 50 </a:t>
            </a:r>
            <a:r>
              <a:rPr lang="en-US" sz="1400" dirty="0" err="1" smtClean="0"/>
              <a:t>eV</a:t>
            </a: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26471" y="171831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u="sng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u="sng" baseline="-25000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u="sng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u="sng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050" u="sng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1050" u="sng" baseline="-25000" dirty="0" smtClean="0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050" u="sng" dirty="0" smtClean="0">
                <a:solidFill>
                  <a:srgbClr val="000000"/>
                </a:solidFill>
                <a:latin typeface="Arial" pitchFamily="34" charset="0"/>
              </a:rPr>
              <a:t>= 0.58)</a:t>
            </a:r>
            <a:endParaRPr lang="en-US" u="sng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u="sng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264" y="3126906"/>
            <a:ext cx="6607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 err="1" smtClean="0">
                <a:solidFill>
                  <a:srgbClr val="000000"/>
                </a:solidFill>
                <a:latin typeface="Arial" pitchFamily="34" charset="0"/>
              </a:rPr>
              <a:t>yErr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9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9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459" y="2263879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Step #1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9982" y="236466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0806" y="219259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231" y="240644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250" y="2653235"/>
            <a:ext cx="2738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</a:rPr>
              <a:t>Overall rotation damping is much weaker</a:t>
            </a:r>
            <a:endParaRPr 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3306" y="3021456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100" dirty="0" smtClean="0">
                <a:solidFill>
                  <a:srgbClr val="FF00FF"/>
                </a:solidFill>
                <a:latin typeface="Arial" pitchFamily="34" charset="0"/>
              </a:rPr>
              <a:t>Increasing I</a:t>
            </a:r>
            <a:r>
              <a:rPr lang="en-US" sz="1100" baseline="-25000" dirty="0" smtClean="0">
                <a:solidFill>
                  <a:srgbClr val="FF00FF"/>
                </a:solidFill>
                <a:latin typeface="Arial" pitchFamily="34" charset="0"/>
              </a:rPr>
              <a:t>n = 2</a:t>
            </a:r>
            <a:endParaRPr lang="en-US" sz="1100" baseline="-25000" dirty="0">
              <a:solidFill>
                <a:srgbClr val="FF00FF"/>
              </a:solidFill>
              <a:latin typeface="Arial" pitchFamily="34" charset="0"/>
            </a:endParaRPr>
          </a:p>
        </p:txBody>
      </p:sp>
      <p:pic>
        <p:nvPicPr>
          <p:cNvPr id="15" name="Picture 14" descr="dOdPC_PN058_919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7147" y="3450285"/>
            <a:ext cx="3270301" cy="20278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20989" y="3573903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u="sng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u="sng" dirty="0" err="1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u="sng" baseline="-25000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en-US" u="sng" dirty="0" err="1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u="sng" dirty="0" err="1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u="sng" baseline="-25000" dirty="0" err="1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u="sng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u="sng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100" u="sng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1100" u="sng" baseline="-25000" dirty="0" smtClean="0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050" u="sng" dirty="0" smtClean="0">
                <a:solidFill>
                  <a:srgbClr val="000000"/>
                </a:solidFill>
                <a:latin typeface="Arial" pitchFamily="34" charset="0"/>
              </a:rPr>
              <a:t>= 0.58)</a:t>
            </a:r>
            <a:endParaRPr lang="en-US" u="sng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u="sng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8264" y="4959888"/>
            <a:ext cx="6607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 err="1" smtClean="0">
                <a:solidFill>
                  <a:srgbClr val="000000"/>
                </a:solidFill>
                <a:latin typeface="Arial" pitchFamily="34" charset="0"/>
              </a:rPr>
              <a:t>yErr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9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9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8625" y="4023855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Step #1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7357" y="431144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3265" y="440731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3315" y="434094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3463" y="1400913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lang="en-US" u="sng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u="sng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u="sng" baseline="-25000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</a:rPr>
              <a:t>/d</a:t>
            </a:r>
            <a:r>
              <a:rPr lang="en-US" u="sng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u="sng" baseline="30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u="sng" baseline="-25000" dirty="0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u="sng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u="sng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100" u="sng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1100" u="sng" baseline="-25000" dirty="0" smtClean="0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050" u="sng" dirty="0" smtClean="0">
                <a:solidFill>
                  <a:srgbClr val="000000"/>
                </a:solidFill>
                <a:latin typeface="Arial" pitchFamily="34" charset="0"/>
              </a:rPr>
              <a:t>= 0.58)</a:t>
            </a:r>
            <a:endParaRPr lang="en-US" u="sng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u="sng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3319" y="2300565"/>
            <a:ext cx="6607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 err="1" smtClean="0">
                <a:solidFill>
                  <a:srgbClr val="000000"/>
                </a:solidFill>
                <a:latin typeface="Arial" pitchFamily="34" charset="0"/>
              </a:rPr>
              <a:t>yErr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9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9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5788" y="183003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4938" y="1929582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03475" y="191483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4935" y="1852154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Step #1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2326" y="2950908"/>
            <a:ext cx="343043" cy="2077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50" dirty="0" smtClean="0">
                <a:solidFill>
                  <a:srgbClr val="FF00FF"/>
                </a:solidFill>
                <a:latin typeface="Arial" pitchFamily="34" charset="0"/>
              </a:rPr>
              <a:t>2 kA/t</a:t>
            </a:r>
            <a:endParaRPr lang="en-US" sz="1050" dirty="0">
              <a:solidFill>
                <a:srgbClr val="FF00FF"/>
              </a:solidFill>
              <a:latin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1993488" y="3036696"/>
            <a:ext cx="141338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FF"/>
            </a:solidFill>
            <a:prstDash val="dash"/>
            <a:round/>
            <a:headEnd type="none" w="med" len="med"/>
            <a:tailEnd type="triangle" w="sm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456043" y="2950908"/>
            <a:ext cx="455253" cy="2077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50" dirty="0" smtClean="0">
                <a:solidFill>
                  <a:srgbClr val="FF00FF"/>
                </a:solidFill>
                <a:latin typeface="Arial" pitchFamily="34" charset="0"/>
              </a:rPr>
              <a:t>3.9 kA/t</a:t>
            </a:r>
            <a:endParaRPr lang="en-US" sz="1050" dirty="0">
              <a:solidFill>
                <a:srgbClr val="FF00FF"/>
              </a:solidFill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02678" y="2175509"/>
            <a:ext cx="1643462" cy="26289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0222" y="2163587"/>
            <a:ext cx="1920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 Use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“C5”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dependence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79024" y="3859163"/>
            <a:ext cx="7841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</a:rPr>
              <a:t>K/C5</a:t>
            </a:r>
            <a:r>
              <a:rPr lang="en-US" sz="1050" baseline="-25000" dirty="0" smtClean="0">
                <a:solidFill>
                  <a:srgbClr val="000000"/>
                </a:solidFill>
                <a:latin typeface="Arial" pitchFamily="34" charset="0"/>
              </a:rPr>
              <a:t>step1-2</a:t>
            </a:r>
            <a:endParaRPr lang="en-US" sz="105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98343" y="3770672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</a:rPr>
              <a:t>K/C5</a:t>
            </a:r>
            <a:r>
              <a:rPr lang="en-US" sz="1050" baseline="-25000" dirty="0" smtClean="0">
                <a:solidFill>
                  <a:srgbClr val="000000"/>
                </a:solidFill>
                <a:latin typeface="Arial" pitchFamily="34" charset="0"/>
              </a:rPr>
              <a:t>step2-3</a:t>
            </a:r>
            <a:endParaRPr lang="en-US" sz="105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28388" y="3726424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</a:rPr>
              <a:t>K/C5</a:t>
            </a:r>
            <a:r>
              <a:rPr lang="en-US" sz="1050" baseline="-25000" dirty="0" smtClean="0">
                <a:solidFill>
                  <a:srgbClr val="000000"/>
                </a:solidFill>
                <a:latin typeface="Arial" pitchFamily="34" charset="0"/>
              </a:rPr>
              <a:t>step3-4</a:t>
            </a:r>
            <a:endParaRPr lang="en-US" sz="105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48751" y="4462371"/>
            <a:ext cx="28513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Arial" pitchFamily="34" charset="0"/>
              </a:rPr>
              <a:t>Due to relatively small profile variation compared to error, evaluate avg. “K/C5” using entire step data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38295" y="5253346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6565B3"/>
                </a:solidFill>
                <a:latin typeface="Arial" pitchFamily="34" charset="0"/>
              </a:rPr>
              <a:t>Step #1</a:t>
            </a:r>
            <a:endParaRPr lang="en-US" sz="10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49301" y="5253346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6565B3"/>
                </a:solidFill>
                <a:latin typeface="Arial" pitchFamily="34" charset="0"/>
              </a:rPr>
              <a:t>Step #2</a:t>
            </a:r>
            <a:endParaRPr lang="en-US" sz="10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27588" y="5253346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6565B3"/>
                </a:solidFill>
                <a:latin typeface="Arial" pitchFamily="34" charset="0"/>
              </a:rPr>
              <a:t>Step #3</a:t>
            </a:r>
            <a:endParaRPr lang="en-US" sz="10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38481" y="5253346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6565B3"/>
                </a:solidFill>
                <a:latin typeface="Arial" pitchFamily="34" charset="0"/>
              </a:rPr>
              <a:t>Step #4</a:t>
            </a:r>
            <a:endParaRPr lang="en-US" sz="1000" dirty="0">
              <a:solidFill>
                <a:srgbClr val="6565B3"/>
              </a:solidFill>
              <a:latin typeface="Arial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-272842" y="5466739"/>
            <a:ext cx="5449529" cy="668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By assuming the same C5</a:t>
            </a:r>
            <a:r>
              <a:rPr lang="en-US" sz="1400" kern="0" baseline="-25000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1000" kern="0" baseline="-50000" dirty="0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400" kern="0" baseline="-25000" dirty="0" smtClean="0">
                <a:solidFill>
                  <a:srgbClr val="000000"/>
                </a:solidFill>
                <a:latin typeface="Arial"/>
              </a:rPr>
              <a:t>=0.58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 between two comparing shots,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50000"/>
              </a:spcBef>
              <a:buClr>
                <a:srgbClr val="5FCAFA"/>
              </a:buClr>
              <a:buSzPct val="80000"/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1204913" y="5775325"/>
          <a:ext cx="33353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8" imgW="2450880" imgH="533160" progId="Equation.3">
                  <p:embed/>
                </p:oleObj>
              </mc:Choice>
              <mc:Fallback>
                <p:oleObj name="Equation" r:id="rId8" imgW="24508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5775325"/>
                        <a:ext cx="3335337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454014" y="572975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2.27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4672473" y="5935971"/>
          <a:ext cx="1485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10" imgW="1091880" imgH="253800" progId="Equation.3">
                  <p:embed/>
                </p:oleObj>
              </mc:Choice>
              <mc:Fallback>
                <p:oleObj name="Equation" r:id="rId10" imgW="1091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473" y="5935971"/>
                        <a:ext cx="14859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444142" y="6015021"/>
            <a:ext cx="2547458" cy="338554"/>
          </a:xfrm>
          <a:prstGeom prst="rect">
            <a:avLst/>
          </a:prstGeom>
          <a:noFill/>
          <a:ln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Y.S. Park, </a:t>
            </a:r>
            <a:r>
              <a:rPr lang="en-US" sz="1600" dirty="0" smtClean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APS DPP 2013</a:t>
            </a:r>
            <a:endParaRPr lang="en-US" sz="1600" dirty="0">
              <a:solidFill>
                <a:srgbClr val="D49FFF">
                  <a:lumMod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 txBox="1">
            <a:spLocks/>
          </p:cNvSpPr>
          <p:nvPr/>
        </p:nvSpPr>
        <p:spPr>
          <a:xfrm>
            <a:off x="142875" y="133487"/>
            <a:ext cx="891539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M3D-C</a:t>
            </a:r>
            <a:r>
              <a:rPr lang="en-US" altLang="ko-KR" sz="2400" b="1" baseline="30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code example for KSTAR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ko-KR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comparison 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 DCON</a:t>
            </a:r>
            <a:endParaRPr lang="ko-KR" altLang="en-US" sz="2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 descr="figure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" y="1147873"/>
            <a:ext cx="4610100" cy="20747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511" y="3309173"/>
            <a:ext cx="50064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u="sng" dirty="0" smtClean="0">
                <a:solidFill>
                  <a:srgbClr val="0000FF"/>
                </a:solidFill>
              </a:rPr>
              <a:t>M3D-C</a:t>
            </a:r>
            <a:r>
              <a:rPr lang="en-US" sz="1500" u="sng" baseline="30000" dirty="0" smtClean="0">
                <a:solidFill>
                  <a:srgbClr val="0000FF"/>
                </a:solidFill>
              </a:rPr>
              <a:t>1</a:t>
            </a:r>
            <a:r>
              <a:rPr lang="en-US" sz="1500" u="sng" dirty="0" smtClean="0">
                <a:solidFill>
                  <a:srgbClr val="0000FF"/>
                </a:solidFill>
              </a:rPr>
              <a:t> unstable mode velocity stream function and </a:t>
            </a:r>
            <a:r>
              <a:rPr lang="en-US" sz="1500" u="sng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500" u="sng" dirty="0" err="1" smtClean="0">
                <a:solidFill>
                  <a:srgbClr val="0000FF"/>
                </a:solidFill>
              </a:rPr>
              <a:t>B</a:t>
            </a:r>
            <a:r>
              <a:rPr lang="en-US" sz="1500" u="sng" baseline="-25000" dirty="0" err="1" smtClean="0">
                <a:solidFill>
                  <a:srgbClr val="0000FF"/>
                </a:solidFill>
              </a:rPr>
              <a:t>n</a:t>
            </a:r>
            <a:endParaRPr lang="en-US" sz="1500" u="sng" baseline="-25000" dirty="0">
              <a:solidFill>
                <a:srgbClr val="0000FF"/>
              </a:solidFill>
            </a:endParaRPr>
          </a:p>
        </p:txBody>
      </p:sp>
      <p:pic>
        <p:nvPicPr>
          <p:cNvPr id="29" name="Picture 28" descr="Run14_SJ_ph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502" y="3614888"/>
            <a:ext cx="1439798" cy="2803717"/>
          </a:xfrm>
          <a:prstGeom prst="rect">
            <a:avLst/>
          </a:prstGeom>
        </p:spPr>
      </p:pic>
      <p:pic>
        <p:nvPicPr>
          <p:cNvPr id="30" name="Picture 29" descr="m3dc1_q=4_dB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875" y="3713505"/>
            <a:ext cx="2085115" cy="26990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96005" y="3723097"/>
            <a:ext cx="70564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latin typeface="Symbol" pitchFamily="18" charset="2"/>
              </a:rPr>
              <a:t> </a:t>
            </a:r>
            <a:r>
              <a:rPr lang="en-US" sz="1400" dirty="0" err="1">
                <a:latin typeface="Symbol" pitchFamily="18" charset="2"/>
              </a:rPr>
              <a:t>d</a:t>
            </a:r>
            <a:r>
              <a:rPr lang="en-US" sz="1400" dirty="0" err="1"/>
              <a:t>B</a:t>
            </a:r>
            <a:r>
              <a:rPr lang="en-US" sz="1400" baseline="-25000" dirty="0" err="1"/>
              <a:t>n</a:t>
            </a:r>
            <a:endParaRPr lang="en-US" sz="1400" baseline="-25000" dirty="0"/>
          </a:p>
          <a:p>
            <a:pPr>
              <a:buNone/>
            </a:pPr>
            <a:r>
              <a:rPr lang="en-US" sz="1400" dirty="0" smtClean="0"/>
              <a:t>(</a:t>
            </a:r>
            <a:r>
              <a:rPr lang="en-US" sz="1400" i="1" dirty="0" smtClean="0"/>
              <a:t>q</a:t>
            </a:r>
            <a:r>
              <a:rPr lang="en-US" sz="1400" dirty="0" smtClean="0"/>
              <a:t> = 4)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863331" y="1162637"/>
            <a:ext cx="4194097" cy="5321954"/>
          </a:xfrm>
          <a:prstGeom prst="rect">
            <a:avLst/>
          </a:prstGeom>
        </p:spPr>
        <p:txBody>
          <a:bodyPr rIns="45720"/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tabLst/>
              <a:defRPr/>
            </a:pPr>
            <a:r>
              <a:rPr lang="en-US" altLang="ko-KR" sz="17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Linear stability analysis using M3D-C</a:t>
            </a:r>
            <a:r>
              <a:rPr lang="en-US" altLang="ko-KR" sz="1700" kern="0" baseline="3000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1</a:t>
            </a:r>
            <a:r>
              <a:rPr lang="en-US" altLang="ko-KR" sz="17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 code </a:t>
            </a:r>
            <a:r>
              <a:rPr lang="en-US" altLang="ko-KR" sz="16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(collaboration with S. </a:t>
            </a:r>
            <a:r>
              <a:rPr lang="en-US" altLang="ko-KR" sz="1600" kern="0" dirty="0" err="1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Jardin</a:t>
            </a:r>
            <a:r>
              <a:rPr lang="en-US" altLang="ko-KR" sz="16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Extended MHD code solving full two-fluid MHD equations in 3D geometry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Non-linear code, presently being used in linear mode for initial runs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endParaRPr lang="en-US" altLang="ko-KR" sz="17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lvl="0" indent="-342900">
              <a:lnSpc>
                <a:spcPct val="85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>
                <a:solidFill>
                  <a:srgbClr val="0000FF"/>
                </a:solidFill>
                <a:ea typeface="굴림" pitchFamily="50" charset="-127"/>
              </a:rPr>
              <a:t>Ideal n = </a:t>
            </a:r>
            <a:r>
              <a:rPr lang="en-US" altLang="ko-KR" sz="1700" kern="0" dirty="0" smtClean="0">
                <a:solidFill>
                  <a:srgbClr val="0000FF"/>
                </a:solidFill>
                <a:ea typeface="굴림" pitchFamily="50" charset="-127"/>
              </a:rPr>
              <a:t>1 stability limit </a:t>
            </a:r>
            <a:r>
              <a:rPr lang="en-US" altLang="ko-KR" sz="1700" kern="0" dirty="0">
                <a:solidFill>
                  <a:srgbClr val="0000FF"/>
                </a:solidFill>
                <a:ea typeface="굴림" pitchFamily="50" charset="-127"/>
              </a:rPr>
              <a:t>from DCON and M3D-C</a:t>
            </a:r>
            <a:r>
              <a:rPr lang="en-US" altLang="ko-KR" sz="1700" kern="0" baseline="30000" dirty="0">
                <a:solidFill>
                  <a:srgbClr val="0000FF"/>
                </a:solidFill>
                <a:ea typeface="굴림" pitchFamily="50" charset="-127"/>
              </a:rPr>
              <a:t>1</a:t>
            </a:r>
            <a:r>
              <a:rPr lang="en-US" altLang="ko-KR" sz="1700" kern="0" dirty="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sz="1700" kern="0" dirty="0" smtClean="0">
                <a:solidFill>
                  <a:srgbClr val="0000FF"/>
                </a:solidFill>
                <a:ea typeface="굴림" pitchFamily="50" charset="-127"/>
              </a:rPr>
              <a:t>compare well</a:t>
            </a:r>
            <a:endParaRPr lang="en-US" altLang="ko-KR" sz="1700" kern="0" dirty="0">
              <a:solidFill>
                <a:srgbClr val="0000FF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For the same input </a:t>
            </a:r>
            <a:r>
              <a:rPr lang="en-US" altLang="ko-KR" sz="1500" kern="0" dirty="0" err="1">
                <a:solidFill>
                  <a:schemeClr val="tx1"/>
                </a:solidFill>
                <a:ea typeface="굴림" pitchFamily="50" charset="-127"/>
              </a:rPr>
              <a:t>equilibria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“equivalent” wall configurations compared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With-wall n = 1 stability limit computed 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as </a:t>
            </a:r>
            <a:r>
              <a:rPr lang="en-US" altLang="ko-KR" sz="1500" kern="0" dirty="0" err="1">
                <a:solidFill>
                  <a:schemeClr val="tx1"/>
                </a:solidFill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1500" kern="0" baseline="-25000" dirty="0" err="1">
                <a:solidFill>
                  <a:schemeClr val="tx1"/>
                </a:solidFill>
                <a:ea typeface="굴림" pitchFamily="50" charset="-127"/>
              </a:rPr>
              <a:t>N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 ~ 5.0 in both calculations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Further M3D-C</a:t>
            </a:r>
            <a:r>
              <a:rPr lang="en-US" altLang="ko-KR" sz="1500" kern="0" baseline="30000" dirty="0">
                <a:solidFill>
                  <a:schemeClr val="tx1"/>
                </a:solidFill>
                <a:ea typeface="굴림" pitchFamily="50" charset="-127"/>
              </a:rPr>
              <a:t>1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 calculations for KSTAR will include improved wall configurations (3D, </a:t>
            </a: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resistive wall) and analysis </a:t>
            </a: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for resistive </a:t>
            </a: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instabilities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  <a:p>
            <a:pPr marR="0" lvl="0" algn="l" defTabSz="914400" rtl="0" eaLnBrk="0" fontAlgn="base" latinLnBrk="0" hangingPunct="0"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None/>
              <a:tabLst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7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tabLst/>
              <a:defRPr/>
            </a:pPr>
            <a:endParaRPr lang="en-US" altLang="ko-KR" sz="1700" kern="0" dirty="0" smtClean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736" y="839472"/>
            <a:ext cx="4552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500" u="sng" dirty="0" smtClean="0">
                <a:solidFill>
                  <a:srgbClr val="0000FF"/>
                </a:solidFill>
              </a:rPr>
              <a:t>KSTAR DCON n = 1 unstable mode </a:t>
            </a:r>
            <a:r>
              <a:rPr lang="en-US" sz="1500" u="sng" dirty="0" err="1" smtClean="0">
                <a:solidFill>
                  <a:srgbClr val="0000FF"/>
                </a:solidFill>
              </a:rPr>
              <a:t>eigenfunction</a:t>
            </a:r>
            <a:endParaRPr lang="en-US" sz="15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4487825" y="2555998"/>
            <a:ext cx="393290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6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8114" y="2548741"/>
            <a:ext cx="404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u="sng" dirty="0" smtClean="0">
                <a:solidFill>
                  <a:srgbClr val="800000"/>
                </a:solidFill>
                <a:latin typeface="+mn-lt"/>
              </a:rPr>
              <a:t>Avoidance Actuators (</a:t>
            </a:r>
            <a:r>
              <a:rPr lang="el-GR" sz="1600" i="0" dirty="0">
                <a:latin typeface="+mn-lt"/>
              </a:rPr>
              <a:t>ω</a:t>
            </a:r>
            <a:r>
              <a:rPr lang="el-GR" sz="1600" i="0" baseline="-25000" dirty="0">
                <a:latin typeface="+mn-lt"/>
                <a:cs typeface="Symbol" charset="2"/>
              </a:rPr>
              <a:t>φ</a:t>
            </a:r>
            <a:r>
              <a:rPr lang="en-US" sz="1600" i="0" baseline="-25000" dirty="0">
                <a:latin typeface="+mn-lt"/>
                <a:cs typeface="Symbol" charset="2"/>
              </a:rPr>
              <a:t> </a:t>
            </a:r>
            <a:r>
              <a:rPr lang="en-US" sz="1600" i="0" dirty="0" smtClean="0">
                <a:latin typeface="+mn-lt"/>
              </a:rPr>
              <a:t>, </a:t>
            </a:r>
            <a:r>
              <a:rPr lang="el-GR" sz="1600" i="0" dirty="0">
                <a:latin typeface="+mn-lt"/>
              </a:rPr>
              <a:t>β</a:t>
            </a:r>
            <a:r>
              <a:rPr lang="en-US" sz="1600" i="0" baseline="-25000" dirty="0">
                <a:latin typeface="+mn-lt"/>
              </a:rPr>
              <a:t>N</a:t>
            </a:r>
            <a:r>
              <a:rPr lang="en-US" sz="1600" i="0" dirty="0">
                <a:latin typeface="+mn-lt"/>
              </a:rPr>
              <a:t> </a:t>
            </a:r>
            <a:r>
              <a:rPr lang="en-US" sz="1600" i="0" dirty="0" smtClean="0">
                <a:latin typeface="+mn-lt"/>
              </a:rPr>
              <a:t>control</a:t>
            </a:r>
            <a:r>
              <a:rPr lang="en-US" sz="1600" u="sng" dirty="0" smtClean="0">
                <a:solidFill>
                  <a:srgbClr val="800000"/>
                </a:solidFill>
                <a:latin typeface="+mn-lt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44691" y="1919593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1600" dirty="0" smtClean="0">
                <a:solidFill>
                  <a:schemeClr val="bg1"/>
                </a:solidFill>
                <a:latin typeface="+mn-lt"/>
              </a:rPr>
              <a:t>γ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contours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487213" y="2046703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6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47084" y="2011407"/>
            <a:ext cx="1859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u="sng" dirty="0" smtClean="0">
                <a:solidFill>
                  <a:srgbClr val="800000"/>
                </a:solidFill>
                <a:latin typeface="+mn-lt"/>
              </a:rPr>
              <a:t>Control Algorithms</a:t>
            </a:r>
            <a:endParaRPr lang="en-US" sz="1600" dirty="0" smtClean="0">
              <a:latin typeface="+mn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481005" y="1563817"/>
            <a:ext cx="2996147" cy="356616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4" name="Rectangle 73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81800" y="2791361"/>
              <a:ext cx="2030817" cy="60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  <a:latin typeface="+mn-lt"/>
                </a:rPr>
                <a:t>Disruption Warning System</a:t>
              </a:r>
              <a:endParaRPr lang="en-US" sz="1600" u="sng" dirty="0">
                <a:solidFill>
                  <a:srgbClr val="800000"/>
                </a:solidFill>
                <a:latin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412410" y="1579499"/>
            <a:ext cx="1199367" cy="338554"/>
            <a:chOff x="2667000" y="1143000"/>
            <a:chExt cx="1199367" cy="33855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7" name="Rectangle 76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67000" y="11430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  <a:latin typeface="+mn-lt"/>
                </a:rPr>
                <a:t>Predictors</a:t>
              </a:r>
              <a:endParaRPr lang="en-US" sz="1600" dirty="0" smtClean="0">
                <a:solidFill>
                  <a:srgbClr val="800000"/>
                </a:solidFill>
                <a:latin typeface="+mn-lt"/>
              </a:endParaRPr>
            </a:p>
          </p:txBody>
        </p:sp>
      </p:grpSp>
      <p:cxnSp>
        <p:nvCxnSpPr>
          <p:cNvPr id="79" name="Straight Arrow Connector 78"/>
          <p:cNvCxnSpPr/>
          <p:nvPr/>
        </p:nvCxnSpPr>
        <p:spPr bwMode="auto">
          <a:xfrm>
            <a:off x="3904340" y="2195198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3672111" y="1755934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1" name="Group 80"/>
          <p:cNvGrpSpPr/>
          <p:nvPr/>
        </p:nvGrpSpPr>
        <p:grpSpPr>
          <a:xfrm>
            <a:off x="7731296" y="1571533"/>
            <a:ext cx="1194451" cy="351504"/>
            <a:chOff x="1066800" y="5105400"/>
            <a:chExt cx="2362200" cy="1066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2" name="Rectangle 81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66800" y="5105400"/>
              <a:ext cx="2099288" cy="102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  <a:latin typeface="+mn-lt"/>
                </a:rPr>
                <a:t>Mitigation</a:t>
              </a:r>
            </a:p>
          </p:txBody>
        </p:sp>
      </p:grpSp>
      <p:cxnSp>
        <p:nvCxnSpPr>
          <p:cNvPr id="84" name="Straight Arrow Connector 83"/>
          <p:cNvCxnSpPr/>
          <p:nvPr/>
        </p:nvCxnSpPr>
        <p:spPr bwMode="auto">
          <a:xfrm>
            <a:off x="3920899" y="1755934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5" name="Straight Arrow Connector 84"/>
          <p:cNvCxnSpPr/>
          <p:nvPr/>
        </p:nvCxnSpPr>
        <p:spPr bwMode="auto">
          <a:xfrm flipH="1">
            <a:off x="6611153" y="2201961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6861770" y="1925211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7" name="Straight Connector 86"/>
          <p:cNvCxnSpPr>
            <a:endCxn id="82" idx="1"/>
          </p:cNvCxnSpPr>
          <p:nvPr/>
        </p:nvCxnSpPr>
        <p:spPr bwMode="auto">
          <a:xfrm>
            <a:off x="7477152" y="1741420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5512620" y="2357218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9" name="Group 88"/>
          <p:cNvGrpSpPr/>
          <p:nvPr/>
        </p:nvGrpSpPr>
        <p:grpSpPr>
          <a:xfrm>
            <a:off x="72573" y="1447800"/>
            <a:ext cx="2057400" cy="609600"/>
            <a:chOff x="72573" y="1007838"/>
            <a:chExt cx="205740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 bwMode="auto">
            <a:xfrm>
              <a:off x="72573" y="1007838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6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7087" y="1143003"/>
              <a:ext cx="1928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latin typeface="+mn-lt"/>
                </a:rPr>
                <a:t>Plasma Operations</a:t>
              </a:r>
              <a:endParaRPr lang="en-US" sz="1600" dirty="0">
                <a:latin typeface="+mn-lt"/>
              </a:endParaRPr>
            </a:p>
          </p:txBody>
        </p:sp>
      </p:grpSp>
      <p:cxnSp>
        <p:nvCxnSpPr>
          <p:cNvPr id="92" name="Straight Arrow Connector 91"/>
          <p:cNvCxnSpPr>
            <a:endCxn id="77" idx="1"/>
          </p:cNvCxnSpPr>
          <p:nvPr/>
        </p:nvCxnSpPr>
        <p:spPr bwMode="auto">
          <a:xfrm>
            <a:off x="2180409" y="1760116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1030514" y="2731045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027016" y="2063586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NSTX-U is planning a disruption avoidance system, in which real-time MHD spectroscopy or kinetic physics can be used</a:t>
            </a:r>
            <a:endParaRPr lang="en-US" dirty="0">
              <a:latin typeface="+mn-lt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179034" y="3886200"/>
            <a:ext cx="8763000" cy="1905000"/>
          </a:xfrm>
        </p:spPr>
        <p:txBody>
          <a:bodyPr/>
          <a:lstStyle/>
          <a:p>
            <a:r>
              <a:rPr lang="en-US" dirty="0" smtClean="0"/>
              <a:t>Both NSTX and DIII-D have a PCS based architecture</a:t>
            </a:r>
          </a:p>
          <a:p>
            <a:pPr lvl="1"/>
            <a:r>
              <a:rPr lang="en-US" dirty="0" smtClean="0"/>
              <a:t>Exception handling (</a:t>
            </a:r>
            <a:r>
              <a:rPr lang="en-US" dirty="0" err="1" smtClean="0"/>
              <a:t>Egemon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Active mode control</a:t>
            </a:r>
          </a:p>
          <a:p>
            <a:pPr lvl="1"/>
            <a:r>
              <a:rPr lang="en-US" dirty="0" smtClean="0"/>
              <a:t>Active profile control (rotation control via beams, NTV braking) informed by kinetic physics</a:t>
            </a:r>
          </a:p>
          <a:p>
            <a:pPr lvl="1"/>
            <a:r>
              <a:rPr lang="en-US" dirty="0" smtClean="0"/>
              <a:t>Real-time MHD spectroscopy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8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/>
              <a:t>Columbia U. NSTX-U grant proposal research plans – drive collaborative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0" y="990600"/>
            <a:ext cx="8763000" cy="5661210"/>
          </a:xfrm>
        </p:spPr>
        <p:txBody>
          <a:bodyPr/>
          <a:lstStyle/>
          <a:p>
            <a:r>
              <a:rPr lang="en-US" dirty="0" smtClean="0"/>
              <a:t>Physics research areas on NSTX-U</a:t>
            </a:r>
          </a:p>
          <a:p>
            <a:pPr lvl="1"/>
            <a:r>
              <a:rPr lang="en-US" dirty="0" smtClean="0"/>
              <a:t>Global MHD mode stabilization physics (incl. kinetic RWM physics)</a:t>
            </a:r>
          </a:p>
          <a:p>
            <a:pPr lvl="1"/>
            <a:r>
              <a:rPr lang="en-US" dirty="0" smtClean="0"/>
              <a:t>Global MHD mode active control</a:t>
            </a:r>
          </a:p>
          <a:p>
            <a:pPr lvl="1"/>
            <a:r>
              <a:rPr lang="en-US" dirty="0" smtClean="0"/>
              <a:t>Non-resonant plasma rotation alteration / physics / control (NTV)</a:t>
            </a:r>
          </a:p>
          <a:p>
            <a:pPr lvl="1"/>
            <a:r>
              <a:rPr lang="en-US" dirty="0" smtClean="0"/>
              <a:t>NCC coil design</a:t>
            </a:r>
            <a:endParaRPr lang="en-US" sz="1800" dirty="0"/>
          </a:p>
          <a:p>
            <a:r>
              <a:rPr lang="en-US" dirty="0" smtClean="0"/>
              <a:t>Related/coordinated research on DIII-D and KSTAR</a:t>
            </a:r>
            <a:endParaRPr lang="en-US" dirty="0"/>
          </a:p>
          <a:p>
            <a:pPr lvl="1"/>
            <a:r>
              <a:rPr lang="en-US" dirty="0" smtClean="0"/>
              <a:t>Aimed at verifying kinetic stabilization; limiting modes with TM stable</a:t>
            </a:r>
          </a:p>
          <a:p>
            <a:pPr lvl="1"/>
            <a:r>
              <a:rPr lang="en-US" dirty="0"/>
              <a:t>Aimed at long-pulse, high </a:t>
            </a:r>
            <a:r>
              <a:rPr lang="en-US" dirty="0" smtClean="0"/>
              <a:t>beta; </a:t>
            </a:r>
            <a:r>
              <a:rPr lang="en-US" dirty="0"/>
              <a:t>h</a:t>
            </a:r>
            <a:r>
              <a:rPr lang="en-US" dirty="0" smtClean="0"/>
              <a:t>igher aspect ratio of KSTAR provides opportunity for comparison to NSTX-U to determine role of A</a:t>
            </a:r>
            <a:endParaRPr lang="en-US" sz="1800" dirty="0"/>
          </a:p>
          <a:p>
            <a:r>
              <a:rPr lang="en-US" dirty="0" smtClean="0"/>
              <a:t>Quantitative analysis for ITER cases, future devices</a:t>
            </a:r>
          </a:p>
          <a:p>
            <a:pPr lvl="1"/>
            <a:r>
              <a:rPr lang="en-US" dirty="0" smtClean="0"/>
              <a:t>New ITPA MDC-21: global mode stabilization / disruption avoidance)</a:t>
            </a:r>
          </a:p>
          <a:p>
            <a:r>
              <a:rPr lang="en-US" u="sng" dirty="0" smtClean="0"/>
              <a:t>Near-term analysis</a:t>
            </a:r>
            <a:r>
              <a:rPr lang="en-US" dirty="0" smtClean="0"/>
              <a:t>: continue analysis / publication of NSTX results, with related device/code </a:t>
            </a:r>
            <a:r>
              <a:rPr lang="en-US" dirty="0"/>
              <a:t>benchmarking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1452482" y="5794512"/>
            <a:ext cx="3619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Plasma internal inductance (l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360363" y="279400"/>
            <a:ext cx="8404225" cy="6858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ko-KR" sz="2400" u="sng" kern="0" dirty="0" smtClean="0">
                <a:solidFill>
                  <a:srgbClr val="000000"/>
                </a:solidFill>
                <a:latin typeface="Helvetica"/>
                <a:ea typeface="+mj-ea"/>
                <a:cs typeface="+mj-cs"/>
              </a:rPr>
              <a:t>Plasmas </a:t>
            </a:r>
            <a:r>
              <a:rPr lang="en-US" altLang="ko-KR" sz="2400" u="sng" kern="0" dirty="0">
                <a:solidFill>
                  <a:srgbClr val="000000"/>
                </a:solidFill>
                <a:latin typeface="Helvetica"/>
                <a:ea typeface="+mj-ea"/>
                <a:cs typeface="+mj-cs"/>
              </a:rPr>
              <a:t>have </a:t>
            </a:r>
            <a:r>
              <a:rPr lang="en-US" altLang="ko-KR" sz="2400" u="sng" kern="0" dirty="0" smtClean="0">
                <a:solidFill>
                  <a:srgbClr val="000000"/>
                </a:solidFill>
                <a:latin typeface="Helvetica"/>
                <a:ea typeface="+mj-ea"/>
                <a:cs typeface="+mj-cs"/>
              </a:rPr>
              <a:t>reached and exceeded </a:t>
            </a:r>
            <a:r>
              <a:rPr lang="en-US" altLang="ko-KR" sz="2400" u="sng" kern="0" dirty="0">
                <a:solidFill>
                  <a:srgbClr val="000000"/>
                </a:solidFill>
                <a:latin typeface="Helvetica"/>
                <a:ea typeface="+mj-ea"/>
                <a:cs typeface="+mj-cs"/>
              </a:rPr>
              <a:t>the predicted “closest approach” to the </a:t>
            </a:r>
            <a:r>
              <a:rPr lang="en-US" altLang="ko-KR" sz="2400" i="1" u="sng" kern="0" dirty="0">
                <a:solidFill>
                  <a:srgbClr val="000000"/>
                </a:solidFill>
                <a:latin typeface="Helvetica"/>
                <a:ea typeface="+mj-ea"/>
                <a:cs typeface="+mj-cs"/>
              </a:rPr>
              <a:t>n</a:t>
            </a:r>
            <a:r>
              <a:rPr lang="en-US" altLang="ko-KR" sz="2400" u="sng" kern="0" dirty="0">
                <a:solidFill>
                  <a:srgbClr val="000000"/>
                </a:solidFill>
                <a:latin typeface="Helvetica"/>
                <a:ea typeface="+mj-ea"/>
                <a:cs typeface="+mj-cs"/>
              </a:rPr>
              <a:t> = 1 ideal no-wall stability </a:t>
            </a:r>
            <a:r>
              <a:rPr lang="en-US" altLang="ko-KR" sz="2400" u="sng" kern="0" dirty="0" smtClean="0">
                <a:solidFill>
                  <a:srgbClr val="000000"/>
                </a:solidFill>
                <a:latin typeface="Helvetica"/>
                <a:ea typeface="+mj-ea"/>
                <a:cs typeface="+mj-cs"/>
              </a:rPr>
              <a:t>limit</a:t>
            </a:r>
            <a:endParaRPr lang="ko-KR" altLang="en-US" sz="2400" u="sng" kern="0" baseline="-25000" dirty="0">
              <a:solidFill>
                <a:srgbClr val="000000"/>
              </a:solidFill>
              <a:latin typeface="Helvetica"/>
              <a:ea typeface="+mj-ea"/>
              <a:cs typeface="+mj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696847" y="1179577"/>
            <a:ext cx="3405187" cy="535713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err="1" smtClean="0">
                <a:solidFill>
                  <a:srgbClr val="0000FF"/>
                </a:solidFill>
                <a:latin typeface="Helvetica"/>
                <a:ea typeface="굴림" pitchFamily="50" charset="-127"/>
              </a:rPr>
              <a:t>I</a:t>
            </a:r>
            <a:r>
              <a:rPr lang="en-US" altLang="ko-KR" sz="1700" kern="0" baseline="-25000" dirty="0" err="1" smtClean="0">
                <a:solidFill>
                  <a:srgbClr val="0000FF"/>
                </a:solidFill>
                <a:latin typeface="Helvetica"/>
                <a:ea typeface="굴림" pitchFamily="50" charset="-127"/>
              </a:rPr>
              <a:t>p</a:t>
            </a:r>
            <a:r>
              <a:rPr lang="en-US" altLang="ko-KR" sz="1700" kern="0" dirty="0" smtClean="0">
                <a:solidFill>
                  <a:srgbClr val="0000FF"/>
                </a:solidFill>
                <a:latin typeface="Helvetica"/>
                <a:ea typeface="굴림" pitchFamily="50" charset="-127"/>
              </a:rPr>
              <a:t> </a:t>
            </a:r>
            <a:r>
              <a:rPr lang="en-US" altLang="ko-KR" sz="1700" kern="0" dirty="0">
                <a:solidFill>
                  <a:srgbClr val="0000FF"/>
                </a:solidFill>
                <a:latin typeface="Helvetica"/>
                <a:ea typeface="굴림" pitchFamily="50" charset="-127"/>
              </a:rPr>
              <a:t>scan performed to determine “optimal” </a:t>
            </a:r>
            <a:r>
              <a:rPr lang="en-US" altLang="ko-KR" sz="1700" kern="0" dirty="0" err="1">
                <a:solidFill>
                  <a:srgbClr val="0000FF"/>
                </a:solidFill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1700" kern="0" baseline="-25000" dirty="0" err="1">
                <a:solidFill>
                  <a:srgbClr val="0000FF"/>
                </a:solidFill>
                <a:latin typeface="Helvetica"/>
                <a:ea typeface="굴림" pitchFamily="50" charset="-127"/>
              </a:rPr>
              <a:t>N</a:t>
            </a:r>
            <a:r>
              <a:rPr lang="en-US" altLang="ko-KR" sz="1700" kern="0" dirty="0">
                <a:solidFill>
                  <a:srgbClr val="0000FF"/>
                </a:solidFill>
                <a:latin typeface="Helvetica"/>
                <a:ea typeface="굴림" pitchFamily="50" charset="-127"/>
              </a:rPr>
              <a:t> vs. </a:t>
            </a:r>
            <a:r>
              <a:rPr lang="en-US" altLang="ko-KR" sz="1700" kern="0" dirty="0" err="1">
                <a:solidFill>
                  <a:srgbClr val="0000FF"/>
                </a:solidFill>
                <a:latin typeface="Helvetica"/>
                <a:ea typeface="굴림" pitchFamily="50" charset="-127"/>
              </a:rPr>
              <a:t>I</a:t>
            </a:r>
            <a:r>
              <a:rPr lang="en-US" altLang="ko-KR" sz="1700" kern="0" baseline="-25000" dirty="0" err="1">
                <a:solidFill>
                  <a:srgbClr val="0000FF"/>
                </a:solidFill>
                <a:latin typeface="Helvetica"/>
                <a:ea typeface="굴림" pitchFamily="50" charset="-127"/>
              </a:rPr>
              <a:t>p</a:t>
            </a:r>
            <a:endParaRPr lang="en-US" altLang="ko-KR" sz="1700" kern="0" dirty="0">
              <a:solidFill>
                <a:srgbClr val="0000FF"/>
              </a:solidFill>
              <a:latin typeface="Helvetica"/>
              <a:ea typeface="굴림" pitchFamily="50" charset="-127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Helvetica"/>
                <a:ea typeface="굴림" pitchFamily="50" charset="-127"/>
              </a:rPr>
              <a:t>B</a:t>
            </a:r>
            <a:r>
              <a:rPr lang="en-US" altLang="ko-KR" sz="1600" kern="0" baseline="-25000" dirty="0">
                <a:solidFill>
                  <a:srgbClr val="000000"/>
                </a:solidFill>
                <a:latin typeface="Helvetica"/>
                <a:ea typeface="굴림" pitchFamily="50" charset="-127"/>
              </a:rPr>
              <a:t>T</a:t>
            </a:r>
            <a:r>
              <a:rPr lang="en-US" altLang="ko-KR" sz="1600" kern="0" dirty="0">
                <a:solidFill>
                  <a:srgbClr val="000000"/>
                </a:solidFill>
                <a:latin typeface="Helvetica"/>
                <a:ea typeface="굴림" pitchFamily="50" charset="-127"/>
              </a:rPr>
              <a:t> in range 1.3 - 1.5T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Helvetica"/>
                <a:ea typeface="굴림" pitchFamily="50" charset="-127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600" baseline="-25000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up to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3.0</a:t>
            </a:r>
            <a:endParaRPr lang="en-US" altLang="ko-KR" sz="1500" kern="0" dirty="0">
              <a:solidFill>
                <a:srgbClr val="000000"/>
              </a:solidFill>
              <a:latin typeface="Helvetica"/>
              <a:ea typeface="굴림" pitchFamily="50" charset="-127"/>
            </a:endParaRPr>
          </a:p>
          <a:p>
            <a:pPr marL="342900" indent="-342900" eaLnBrk="0" hangingPunct="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rgbClr val="0000FF"/>
                </a:solidFill>
                <a:latin typeface="Arial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/l</a:t>
            </a:r>
            <a:r>
              <a:rPr lang="en-US" sz="1800" baseline="-25000" dirty="0">
                <a:solidFill>
                  <a:srgbClr val="0000FF"/>
                </a:solidFill>
                <a:latin typeface="Arial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Arial" charset="0"/>
              </a:rPr>
              <a:t>&gt;</a:t>
            </a:r>
            <a:r>
              <a:rPr lang="en-US" sz="1800" smtClean="0">
                <a:solidFill>
                  <a:srgbClr val="0000FF"/>
                </a:solidFill>
                <a:latin typeface="Arial" charset="0"/>
              </a:rPr>
              <a:t> 3. 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80%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increase 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from 2011)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 high value for advanced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tokamaks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, e.g. for DIII-D</a:t>
            </a:r>
          </a:p>
          <a:p>
            <a:pPr marL="342900" indent="-342900" eaLnBrk="0" hangingPunct="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>
                <a:solidFill>
                  <a:srgbClr val="0000FF"/>
                </a:solidFill>
                <a:latin typeface="Helvetica"/>
                <a:ea typeface="굴림" pitchFamily="50" charset="-127"/>
              </a:rPr>
              <a:t>Mode stability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rgbClr val="000000"/>
                </a:solidFill>
                <a:latin typeface="Helvetica"/>
                <a:ea typeface="굴림" pitchFamily="50" charset="-127"/>
              </a:rPr>
              <a:t>Target plasma is at published computed ideal n = 1 no-wall stability limit (DCON) 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rgbClr val="000000"/>
                </a:solidFill>
                <a:latin typeface="Helvetica"/>
                <a:ea typeface="굴림" pitchFamily="50" charset="-127"/>
              </a:rPr>
              <a:t>Plasma is subject to RWM instability, depending on plasma rotation profile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Rotating n = 1, 2 mode activity observed in core during H-mode</a:t>
            </a:r>
            <a:endParaRPr lang="en-US" altLang="ko-KR" sz="1700" kern="0" dirty="0" smtClean="0">
              <a:solidFill>
                <a:srgbClr val="005288"/>
              </a:solidFill>
              <a:latin typeface="Helvetica"/>
              <a:ea typeface="굴림" pitchFamily="50" charset="-127"/>
            </a:endParaRPr>
          </a:p>
          <a:p>
            <a:pPr marL="342900" indent="-342900" eaLnBrk="0" hangingPunct="0">
              <a:spcBef>
                <a:spcPct val="70000"/>
              </a:spcBef>
              <a:buClr>
                <a:srgbClr val="F70606"/>
              </a:buClr>
              <a:buSzPct val="75000"/>
              <a:buFontTx/>
              <a:buNone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latin typeface="Helvetica"/>
                <a:ea typeface="굴림" pitchFamily="50" charset="-127"/>
              </a:rPr>
              <a:t> </a:t>
            </a:r>
            <a:endParaRPr lang="en-US" altLang="ko-KR" sz="1700" kern="0" dirty="0">
              <a:solidFill>
                <a:srgbClr val="005288"/>
              </a:solidFill>
              <a:latin typeface="Helvetica"/>
              <a:ea typeface="굴림" pitchFamily="50" charset="-127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70000"/>
              </a:spcBef>
              <a:buClr>
                <a:srgbClr val="F70606"/>
              </a:buClr>
              <a:buSzPct val="75000"/>
              <a:buFontTx/>
              <a:buNone/>
              <a:defRPr/>
            </a:pPr>
            <a:endParaRPr lang="en-US" altLang="ko-KR" sz="1700" kern="0" dirty="0">
              <a:solidFill>
                <a:srgbClr val="0000FF">
                  <a:lumMod val="75000"/>
                </a:srgbClr>
              </a:solidFill>
              <a:latin typeface="Helvetica"/>
              <a:ea typeface="굴림" pitchFamily="50" charset="-127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7200" y="1371600"/>
            <a:ext cx="5255629" cy="4355857"/>
            <a:chOff x="378072" y="981075"/>
            <a:chExt cx="5255629" cy="4355857"/>
          </a:xfrm>
        </p:grpSpPr>
        <p:pic>
          <p:nvPicPr>
            <p:cNvPr id="26" name="Picture 25" descr="2012OPSP.png"/>
            <p:cNvPicPr>
              <a:picLocks noChangeAspect="1"/>
            </p:cNvPicPr>
            <p:nvPr/>
          </p:nvPicPr>
          <p:blipFill rotWithShape="1">
            <a:blip r:embed="rId2" cstate="print"/>
            <a:srcRect l="14399" t="9412" r="11818" b="11449"/>
            <a:stretch/>
          </p:blipFill>
          <p:spPr>
            <a:xfrm>
              <a:off x="378072" y="981075"/>
              <a:ext cx="5255629" cy="435585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540804" y="1260188"/>
              <a:ext cx="77777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ko-KR" sz="1300" dirty="0" err="1" smtClean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altLang="ko-KR" sz="1300" baseline="-25000" dirty="0" err="1" smtClean="0">
                  <a:solidFill>
                    <a:srgbClr val="000000"/>
                  </a:solidFill>
                  <a:latin typeface=""/>
                </a:rPr>
                <a:t>N</a:t>
              </a:r>
              <a:r>
                <a:rPr lang="en-US" altLang="ko-KR" sz="1300" baseline="-25000" dirty="0" smtClean="0">
                  <a:solidFill>
                    <a:srgbClr val="000000"/>
                  </a:solidFill>
                  <a:latin typeface=""/>
                </a:rPr>
                <a:t> 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"/>
                </a:rPr>
                <a:t>/</a:t>
              </a:r>
              <a:r>
                <a:rPr lang="en-US" altLang="ko-KR" sz="1300" dirty="0" err="1" smtClean="0">
                  <a:solidFill>
                    <a:srgbClr val="000000"/>
                  </a:solidFill>
                  <a:latin typeface=""/>
                </a:rPr>
                <a:t>l</a:t>
              </a:r>
              <a:r>
                <a:rPr lang="en-US" altLang="ko-KR" sz="1300" baseline="-25000" dirty="0" err="1" smtClean="0">
                  <a:solidFill>
                    <a:srgbClr val="000000"/>
                  </a:solidFill>
                  <a:latin typeface=""/>
                </a:rPr>
                <a:t>i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"/>
                </a:rPr>
                <a:t> = 4</a:t>
              </a:r>
              <a:endParaRPr lang="en-US" sz="13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9384" y="2086958"/>
              <a:ext cx="917239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ko-KR" sz="1300" dirty="0" err="1" smtClean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altLang="ko-KR" sz="1300" baseline="-25000" dirty="0" err="1" smtClean="0">
                  <a:solidFill>
                    <a:srgbClr val="000000"/>
                  </a:solidFill>
                  <a:latin typeface=""/>
                </a:rPr>
                <a:t>N</a:t>
              </a:r>
              <a:r>
                <a:rPr lang="en-US" altLang="ko-KR" sz="1300" baseline="-25000" dirty="0" smtClean="0">
                  <a:solidFill>
                    <a:srgbClr val="000000"/>
                  </a:solidFill>
                  <a:latin typeface=""/>
                </a:rPr>
                <a:t> 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"/>
                </a:rPr>
                <a:t>/</a:t>
              </a:r>
              <a:r>
                <a:rPr lang="en-US" altLang="ko-KR" sz="1300" dirty="0" err="1" smtClean="0">
                  <a:solidFill>
                    <a:srgbClr val="000000"/>
                  </a:solidFill>
                  <a:latin typeface=""/>
                </a:rPr>
                <a:t>l</a:t>
              </a:r>
              <a:r>
                <a:rPr lang="en-US" altLang="ko-KR" sz="1300" baseline="-25000" dirty="0" err="1" smtClean="0">
                  <a:solidFill>
                    <a:srgbClr val="000000"/>
                  </a:solidFill>
                  <a:latin typeface=""/>
                </a:rPr>
                <a:t>i</a:t>
              </a:r>
              <a:r>
                <a:rPr lang="en-US" altLang="ko-KR" sz="1300" dirty="0" smtClean="0">
                  <a:solidFill>
                    <a:srgbClr val="000000"/>
                  </a:solidFill>
                  <a:latin typeface=""/>
                </a:rPr>
                <a:t> = 3.6</a:t>
              </a:r>
              <a:endParaRPr lang="en-US" sz="13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5825" y="2428875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charset="0"/>
                </a:rPr>
                <a:t>n = 1 with-wall limit</a:t>
              </a:r>
              <a:endPara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33775" y="2771775"/>
              <a:ext cx="1374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0000FF"/>
                  </a:solidFill>
                  <a:latin typeface="Arial" charset="0"/>
                </a:rPr>
                <a:t>n = 1 no-wall limit</a:t>
              </a:r>
              <a:endParaRPr lang="en-US" dirty="0">
                <a:solidFill>
                  <a:srgbClr val="0000FF"/>
                </a:solidFill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2533650" y="3276600"/>
              <a:ext cx="790575" cy="4667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580387" y="4276725"/>
              <a:ext cx="821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First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H-mode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(2010)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9891" y="4229100"/>
              <a:ext cx="15536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</a:rPr>
                <a:t>Previous max. </a:t>
              </a:r>
              <a:r>
                <a:rPr lang="en-US" sz="1400" dirty="0" err="1" smtClean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 b="1" dirty="0" smtClean="0">
                <a:solidFill>
                  <a:srgbClr val="D49FFF">
                    <a:lumMod val="50000"/>
                  </a:srgbClr>
                </a:solidFill>
                <a:latin typeface="Arial" charset="0"/>
              </a:endParaRP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(2011)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3409950" y="3838575"/>
              <a:ext cx="314325" cy="4381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612560" y="3529830"/>
              <a:ext cx="9733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</a:rPr>
                <a:t>2012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</a:rPr>
                <a:t>operation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</a:rPr>
                <a:t> </a:t>
              </a:r>
              <a:endParaRPr lang="en-US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65288" y="2734202"/>
            <a:ext cx="554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  <a:latin typeface="Arial" charset="0"/>
              </a:rPr>
              <a:t>N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058" y="338455"/>
            <a:ext cx="8996934" cy="685800"/>
          </a:xfrm>
        </p:spPr>
        <p:txBody>
          <a:bodyPr/>
          <a:lstStyle/>
          <a:p>
            <a:r>
              <a:rPr lang="en-US" sz="2800" dirty="0"/>
              <a:t>M</a:t>
            </a:r>
            <a:r>
              <a:rPr lang="en-US" sz="2800" dirty="0" smtClean="0"/>
              <a:t>easured toroidal plasma rotation profile shows non-resonant NTV rotation control using n = 2 field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274320" y="4591470"/>
            <a:ext cx="3178834" cy="1875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9355"/>
          <a:stretch/>
        </p:blipFill>
        <p:spPr>
          <a:xfrm>
            <a:off x="3479269" y="4483080"/>
            <a:ext cx="3357112" cy="1942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/>
          <a:stretch/>
        </p:blipFill>
        <p:spPr>
          <a:xfrm>
            <a:off x="140602" y="1161288"/>
            <a:ext cx="4371656" cy="327162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3698"/>
          <a:stretch/>
        </p:blipFill>
        <p:spPr>
          <a:xfrm>
            <a:off x="4690872" y="1181829"/>
            <a:ext cx="4087368" cy="3228487"/>
          </a:xfrm>
        </p:spPr>
      </p:pic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7225538" y="370265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8064</a:t>
            </a:r>
            <a:endParaRPr lang="en-US" sz="14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53"/>
          <p:cNvSpPr txBox="1">
            <a:spLocks noChangeArrowheads="1"/>
          </p:cNvSpPr>
          <p:nvPr/>
        </p:nvSpPr>
        <p:spPr bwMode="auto">
          <a:xfrm>
            <a:off x="2935900" y="370265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8062</a:t>
            </a:r>
            <a:endParaRPr lang="en-US" sz="1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2193843" y="1300841"/>
            <a:ext cx="206178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With n </a:t>
            </a:r>
            <a:r>
              <a:rPr lang="en-US" sz="2000" dirty="0">
                <a:solidFill>
                  <a:srgbClr val="0000FF"/>
                </a:solidFill>
              </a:rPr>
              <a:t>= 2 </a:t>
            </a:r>
            <a:r>
              <a:rPr lang="en-US" sz="2000" dirty="0" smtClean="0">
                <a:solidFill>
                  <a:srgbClr val="0000FF"/>
                </a:solidFill>
              </a:rPr>
              <a:t>field</a:t>
            </a:r>
            <a:endParaRPr lang="en-US" sz="2000" baseline="-25000" dirty="0">
              <a:solidFill>
                <a:srgbClr val="0000FF"/>
              </a:solidFill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(step current up)</a:t>
            </a: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6340950" y="1236833"/>
            <a:ext cx="239039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With n </a:t>
            </a:r>
            <a:r>
              <a:rPr lang="en-US" sz="2000" dirty="0">
                <a:solidFill>
                  <a:srgbClr val="0000FF"/>
                </a:solidFill>
              </a:rPr>
              <a:t>= 2 </a:t>
            </a:r>
            <a:r>
              <a:rPr lang="en-US" sz="2000" dirty="0" smtClean="0">
                <a:solidFill>
                  <a:srgbClr val="0000FF"/>
                </a:solidFill>
              </a:rPr>
              <a:t>field</a:t>
            </a:r>
            <a:endParaRPr lang="en-US" sz="2000" baseline="-25000" dirty="0">
              <a:solidFill>
                <a:srgbClr val="0000FF"/>
              </a:solidFill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(step current down)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926569" y="4618183"/>
            <a:ext cx="0" cy="15579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806284" y="4618183"/>
            <a:ext cx="0" cy="15477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064766" y="4514274"/>
            <a:ext cx="0" cy="1650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959741" y="4504080"/>
            <a:ext cx="0" cy="1650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264957" y="4525473"/>
            <a:ext cx="0" cy="1650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al 19"/>
          <p:cNvSpPr/>
          <p:nvPr/>
        </p:nvSpPr>
        <p:spPr bwMode="auto">
          <a:xfrm>
            <a:off x="889997" y="460689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TextBox 53"/>
          <p:cNvSpPr txBox="1">
            <a:spLocks noChangeArrowheads="1"/>
          </p:cNvSpPr>
          <p:nvPr/>
        </p:nvSpPr>
        <p:spPr bwMode="auto">
          <a:xfrm>
            <a:off x="889997" y="461818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1350025" y="1221760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TextBox 53"/>
          <p:cNvSpPr txBox="1">
            <a:spLocks noChangeArrowheads="1"/>
          </p:cNvSpPr>
          <p:nvPr/>
        </p:nvSpPr>
        <p:spPr bwMode="auto">
          <a:xfrm>
            <a:off x="1350025" y="1233045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1136639" y="1996754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TextBox 53"/>
          <p:cNvSpPr txBox="1">
            <a:spLocks noChangeArrowheads="1"/>
          </p:cNvSpPr>
          <p:nvPr/>
        </p:nvSpPr>
        <p:spPr bwMode="auto">
          <a:xfrm>
            <a:off x="1136639" y="2008039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2770116" y="5671527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TextBox 53"/>
          <p:cNvSpPr txBox="1">
            <a:spLocks noChangeArrowheads="1"/>
          </p:cNvSpPr>
          <p:nvPr/>
        </p:nvSpPr>
        <p:spPr bwMode="auto">
          <a:xfrm>
            <a:off x="2770116" y="5682812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399784" y="273938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TextBox 53"/>
          <p:cNvSpPr txBox="1">
            <a:spLocks noChangeArrowheads="1"/>
          </p:cNvSpPr>
          <p:nvPr/>
        </p:nvSpPr>
        <p:spPr bwMode="auto">
          <a:xfrm>
            <a:off x="1399784" y="275067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643345" y="5669573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TextBox 53"/>
          <p:cNvSpPr txBox="1">
            <a:spLocks noChangeArrowheads="1"/>
          </p:cNvSpPr>
          <p:nvPr/>
        </p:nvSpPr>
        <p:spPr bwMode="auto">
          <a:xfrm>
            <a:off x="1643345" y="5680858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5329791" y="1531096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TextBox 53"/>
          <p:cNvSpPr txBox="1">
            <a:spLocks noChangeArrowheads="1"/>
          </p:cNvSpPr>
          <p:nvPr/>
        </p:nvSpPr>
        <p:spPr bwMode="auto">
          <a:xfrm>
            <a:off x="5329791" y="1542381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405824" y="2758926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TextBox 53"/>
          <p:cNvSpPr txBox="1">
            <a:spLocks noChangeArrowheads="1"/>
          </p:cNvSpPr>
          <p:nvPr/>
        </p:nvSpPr>
        <p:spPr bwMode="auto">
          <a:xfrm>
            <a:off x="5405824" y="2770211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5756054" y="2256164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5756054" y="2267449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4097478" y="565762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TextBox 53"/>
          <p:cNvSpPr txBox="1">
            <a:spLocks noChangeArrowheads="1"/>
          </p:cNvSpPr>
          <p:nvPr/>
        </p:nvSpPr>
        <p:spPr bwMode="auto">
          <a:xfrm>
            <a:off x="4097478" y="566891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921611" y="5649192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5921611" y="5660477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809561" y="564723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3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818705" y="565852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2852379" y="4243772"/>
            <a:ext cx="18918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IVCC n = 2 current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101310" y="4839425"/>
            <a:ext cx="397547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3"/>
          <p:cNvSpPr txBox="1">
            <a:spLocks noChangeArrowheads="1"/>
          </p:cNvSpPr>
          <p:nvPr/>
        </p:nvSpPr>
        <p:spPr bwMode="auto">
          <a:xfrm>
            <a:off x="7076788" y="4271154"/>
            <a:ext cx="2051593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At same IVCC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c</a:t>
            </a:r>
            <a:r>
              <a:rPr lang="en-US" sz="1800" dirty="0" smtClean="0">
                <a:solidFill>
                  <a:srgbClr val="0000FF"/>
                </a:solidFill>
              </a:rPr>
              <a:t>urrent, rotation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p</a:t>
            </a:r>
            <a:r>
              <a:rPr lang="en-US" sz="1800" dirty="0" smtClean="0">
                <a:solidFill>
                  <a:srgbClr val="0000FF"/>
                </a:solidFill>
              </a:rPr>
              <a:t>rofile shows </a:t>
            </a:r>
            <a:r>
              <a:rPr lang="en-US" sz="1800" b="1" u="sng" dirty="0" smtClean="0">
                <a:solidFill>
                  <a:srgbClr val="FF0000"/>
                </a:solidFill>
              </a:rPr>
              <a:t>no hysteresis</a:t>
            </a:r>
            <a:r>
              <a:rPr lang="en-US" sz="1800" dirty="0" smtClean="0">
                <a:solidFill>
                  <a:srgbClr val="0000FF"/>
                </a:solidFill>
              </a:rPr>
              <a:t> – important for control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797492" y="5098320"/>
            <a:ext cx="527858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9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related to kinetic RWM 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/>
          <a:lstStyle/>
          <a:p>
            <a:r>
              <a:rPr lang="en-US" dirty="0" smtClean="0"/>
              <a:t>Stabilization physics due to fast particles should be further addressed</a:t>
            </a:r>
          </a:p>
          <a:p>
            <a:pPr lvl="1"/>
            <a:r>
              <a:rPr lang="en-US" dirty="0" smtClean="0"/>
              <a:t>Effects of anisotropic (e.g. NBI, RF) particle populations still not fully explored</a:t>
            </a:r>
          </a:p>
          <a:p>
            <a:pPr lvl="1"/>
            <a:r>
              <a:rPr lang="en-US" dirty="0" smtClean="0"/>
              <a:t>What are destabilization mechanisms (linear, or non-linear) that can be caused by fast particles?</a:t>
            </a:r>
          </a:p>
          <a:p>
            <a:pPr lvl="1"/>
            <a:r>
              <a:rPr lang="en-US" dirty="0" smtClean="0"/>
              <a:t>Is stabilization accounted due to </a:t>
            </a:r>
            <a:r>
              <a:rPr lang="en-US" dirty="0" err="1" smtClean="0"/>
              <a:t>Maxwellian</a:t>
            </a:r>
            <a:r>
              <a:rPr lang="en-US" dirty="0" smtClean="0"/>
              <a:t> distributions complete?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Long-standing issue – effect of key rational surfaces</a:t>
            </a:r>
          </a:p>
          <a:p>
            <a:pPr lvl="1"/>
            <a:r>
              <a:rPr lang="en-US" dirty="0" smtClean="0"/>
              <a:t>Generally, numerical integration of ideal </a:t>
            </a:r>
            <a:r>
              <a:rPr lang="en-US" dirty="0" err="1" smtClean="0"/>
              <a:t>eigenfunction</a:t>
            </a:r>
            <a:r>
              <a:rPr lang="en-US" dirty="0"/>
              <a:t> </a:t>
            </a:r>
            <a:r>
              <a:rPr lang="en-US" dirty="0" smtClean="0"/>
              <a:t>very close to rational surfaces does not yield agreement with experiment</a:t>
            </a:r>
          </a:p>
          <a:p>
            <a:pPr lvl="1"/>
            <a:r>
              <a:rPr lang="en-US" dirty="0" smtClean="0"/>
              <a:t>In fact, omitting regions very close to key </a:t>
            </a:r>
            <a:r>
              <a:rPr lang="en-US" dirty="0" err="1" smtClean="0"/>
              <a:t>rationals</a:t>
            </a:r>
            <a:r>
              <a:rPr lang="en-US" dirty="0" smtClean="0"/>
              <a:t> yields results that compare better in quantitative comparison to experiment</a:t>
            </a:r>
          </a:p>
          <a:p>
            <a:pPr lvl="1"/>
            <a:r>
              <a:rPr lang="en-US" dirty="0" smtClean="0"/>
              <a:t>Major task with theory: develop an improved model of the plasma near key </a:t>
            </a:r>
            <a:r>
              <a:rPr lang="en-US" dirty="0" err="1" smtClean="0"/>
              <a:t>rationals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9900FF"/>
                </a:solidFill>
              </a:rPr>
              <a:t>JRT14 should contribute to this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video-v3-fixed-Yaxi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7.4027" end="4312.98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3174877"/>
            <a:ext cx="4341590" cy="3255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7"/>
            <a:ext cx="9144000" cy="815975"/>
          </a:xfrm>
        </p:spPr>
        <p:txBody>
          <a:bodyPr/>
          <a:lstStyle/>
          <a:p>
            <a:r>
              <a:rPr lang="en-US" dirty="0" smtClean="0"/>
              <a:t>Model-based, state-space rotation controller designed to use Neoclassical Toroidal Viscosity (NTV) profile as an actuator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9</a:t>
            </a:fld>
            <a:endParaRPr lang="en-US">
              <a:solidFill>
                <a:srgbClr val="33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52139"/>
              </p:ext>
            </p:extLst>
          </p:nvPr>
        </p:nvGraphicFramePr>
        <p:xfrm>
          <a:off x="914400" y="1150627"/>
          <a:ext cx="7696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Equation" r:id="rId6" imgW="4343400" imgH="495000" progId="Equation.DSMT4">
                  <p:embed/>
                </p:oleObj>
              </mc:Choice>
              <mc:Fallback>
                <p:oleObj name="Equation" r:id="rId6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50627"/>
                        <a:ext cx="7696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2000" dirty="0"/>
              <a:t>Momentum force </a:t>
            </a:r>
            <a:r>
              <a:rPr lang="en-US" sz="2000" dirty="0" smtClean="0"/>
              <a:t>balance – </a:t>
            </a:r>
            <a:r>
              <a:rPr lang="en-US" sz="200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200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2000" i="1" kern="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dirty="0"/>
          </a:p>
          <a:p>
            <a:pPr marL="1146175" lvl="2" indent="-346075">
              <a:spcBef>
                <a:spcPts val="0"/>
              </a:spcBef>
            </a:pPr>
            <a:endParaRPr lang="en-US" sz="80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800" dirty="0"/>
          </a:p>
          <a:p>
            <a:r>
              <a:rPr lang="en-US" sz="2000" kern="0" dirty="0" smtClean="0"/>
              <a:t>NTV torque:</a:t>
            </a:r>
            <a:endParaRPr lang="en-US" sz="2000" kern="0" dirty="0" smtClean="0">
              <a:solidFill>
                <a:srgbClr val="9900FF"/>
              </a:solidFill>
            </a:endParaRPr>
          </a:p>
          <a:p>
            <a:endParaRPr lang="en-US" sz="2000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097" r="6076"/>
          <a:stretch/>
        </p:blipFill>
        <p:spPr>
          <a:xfrm>
            <a:off x="493223" y="3356534"/>
            <a:ext cx="3380117" cy="27784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28600" y="3032248"/>
            <a:ext cx="3921512" cy="3062190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0155" y="3385847"/>
            <a:ext cx="934347" cy="26160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0000FF"/>
                </a:solidFill>
              </a:rPr>
              <a:t>133743</a:t>
            </a:r>
          </a:p>
        </p:txBody>
      </p:sp>
      <p:sp>
        <p:nvSpPr>
          <p:cNvPr id="25" name="TextBox 24"/>
          <p:cNvSpPr txBox="1"/>
          <p:nvPr/>
        </p:nvSpPr>
        <p:spPr>
          <a:xfrm rot="3162102">
            <a:off x="284904" y="554474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radius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5599" y="580923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87706" y="4293298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Plasma rotation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9865" y="581220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00729" y="3338062"/>
            <a:ext cx="475672" cy="16011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77128" y="3318168"/>
            <a:ext cx="475672" cy="16011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84" y="3086700"/>
            <a:ext cx="1677052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State-space model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9456" y="3086700"/>
            <a:ext cx="121852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TRANSP run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64248" y="2175057"/>
            <a:ext cx="2556296" cy="5334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07981"/>
              </p:ext>
            </p:extLst>
          </p:nvPr>
        </p:nvGraphicFramePr>
        <p:xfrm>
          <a:off x="1143000" y="2193529"/>
          <a:ext cx="5388048" cy="52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9" imgW="2705040" imgH="279360" progId="Equation.DSMT4">
                  <p:embed/>
                </p:oleObj>
              </mc:Choice>
              <mc:Fallback>
                <p:oleObj name="Equation" r:id="rId9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3000" y="2193529"/>
                        <a:ext cx="5388048" cy="527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648943" y="2251257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(non-linear)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352636" y="2810665"/>
            <a:ext cx="463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u="sng" kern="0" dirty="0" smtClean="0">
                <a:solidFill>
                  <a:srgbClr val="FF0000"/>
                </a:solidFill>
              </a:rPr>
              <a:t>Feedback using NTV: </a:t>
            </a:r>
            <a:r>
              <a:rPr lang="en-US" sz="1800" u="sng" kern="0" dirty="0">
                <a:solidFill>
                  <a:srgbClr val="FF0000"/>
                </a:solidFill>
              </a:rPr>
              <a:t>“n=3” </a:t>
            </a:r>
            <a:r>
              <a:rPr lang="en-US" sz="1800" i="1" u="sng" kern="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800" i="1" u="sng" kern="0" dirty="0">
                <a:solidFill>
                  <a:srgbClr val="FF0000"/>
                </a:solidFill>
              </a:rPr>
              <a:t>B(</a:t>
            </a:r>
            <a:r>
              <a:rPr lang="en-US" sz="1800" i="1" u="sng" kern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800" i="1" u="sng" kern="0" dirty="0">
                <a:solidFill>
                  <a:srgbClr val="FF0000"/>
                </a:solidFill>
              </a:rPr>
              <a:t>)</a:t>
            </a:r>
            <a:r>
              <a:rPr lang="en-US" sz="1800" u="sng" kern="0" dirty="0">
                <a:solidFill>
                  <a:srgbClr val="FF0000"/>
                </a:solidFill>
              </a:rPr>
              <a:t> </a:t>
            </a:r>
            <a:r>
              <a:rPr lang="en-US" sz="1800" u="sng" kern="0" dirty="0" smtClean="0">
                <a:solidFill>
                  <a:srgbClr val="FF0000"/>
                </a:solidFill>
              </a:rPr>
              <a:t>spectrum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086600" y="3468611"/>
            <a:ext cx="1342977" cy="62685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79982" y="3477237"/>
            <a:ext cx="1632343" cy="923330"/>
            <a:chOff x="2161520" y="3451158"/>
            <a:chExt cx="1632343" cy="923330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2334374" y="3451158"/>
              <a:ext cx="145948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B050"/>
                  </a:solidFill>
                </a:rPr>
                <a:t>Desired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Plant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w/ Observer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2161520" y="3917486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161520" y="418896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161520" y="363959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Rectangle 40"/>
          <p:cNvSpPr/>
          <p:nvPr/>
        </p:nvSpPr>
        <p:spPr bwMode="auto">
          <a:xfrm>
            <a:off x="6176648" y="3174480"/>
            <a:ext cx="457200" cy="24872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507020" y="4856531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9900FF"/>
                </a:solidFill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9900FF"/>
                </a:solidFill>
              </a:rPr>
              <a:t>region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77000" y="5318858"/>
            <a:ext cx="914400" cy="313018"/>
            <a:chOff x="6477000" y="5101291"/>
            <a:chExt cx="914400" cy="313018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6477000" y="5101291"/>
              <a:ext cx="0" cy="308909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391400" y="5105400"/>
              <a:ext cx="0" cy="308909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477000" y="5255745"/>
              <a:ext cx="914400" cy="0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47"/>
          <p:cNvSpPr/>
          <p:nvPr/>
        </p:nvSpPr>
        <p:spPr bwMode="auto">
          <a:xfrm>
            <a:off x="6685887" y="3520722"/>
            <a:ext cx="1656857" cy="833665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6172200"/>
            <a:ext cx="1143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D49FFF">
                    <a:lumMod val="50000"/>
                  </a:srgbClr>
                </a:solidFill>
                <a:latin typeface="Arial" charset="0"/>
              </a:rPr>
              <a:t>I. Goumiri</a:t>
            </a:r>
            <a:endParaRPr lang="en-US" sz="1600" dirty="0">
              <a:solidFill>
                <a:srgbClr val="D49FFF">
                  <a:lumMod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ERKERY@TCHOKNNFUVWZY5H8" val="5035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85213</TotalTime>
  <Words>4422</Words>
  <Application>Microsoft Office PowerPoint</Application>
  <PresentationFormat>On-screen Show (4:3)</PresentationFormat>
  <Paragraphs>678</Paragraphs>
  <Slides>37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1_Blank Presentation</vt:lpstr>
      <vt:lpstr>2_Blank Presentation</vt:lpstr>
      <vt:lpstr>run plan</vt:lpstr>
      <vt:lpstr>3_Blank Presentation</vt:lpstr>
      <vt:lpstr>4_Blank Presentation</vt:lpstr>
      <vt:lpstr>1_run plan</vt:lpstr>
      <vt:lpstr>Equation</vt:lpstr>
      <vt:lpstr>PowerPoint Presentation</vt:lpstr>
      <vt:lpstr>The Columbia U. group plans to contribute to JRT-14 (which is presently just being defined)</vt:lpstr>
      <vt:lpstr>The Columbia U. group plans to contribute to JRT-15 (which is also presently being defined)</vt:lpstr>
      <vt:lpstr>NSTX-U is planning a disruption avoidance system, in which real-time MHD spectroscopy or kinetic physics can be used</vt:lpstr>
      <vt:lpstr>Columbia U. NSTX-U grant proposal research plans – drive collaborative research</vt:lpstr>
      <vt:lpstr>PowerPoint Presentation</vt:lpstr>
      <vt:lpstr>Measured toroidal plasma rotation profile shows non-resonant NTV rotation control using n = 2 field</vt:lpstr>
      <vt:lpstr>Discussion topics related to kinetic RWM stabilization</vt:lpstr>
      <vt:lpstr>Model-based, state-space rotation controller designed to use Neoclassical Toroidal Viscosity (NTV) profile as an actuator</vt:lpstr>
      <vt:lpstr>Expanded NTV torque profile model for control being developed from theory/comparison to experimental data</vt:lpstr>
      <vt:lpstr>Discussion topics related to model-based RWM state-space control (RWMSC)</vt:lpstr>
      <vt:lpstr>Discussion topics related to non-linear MHD code analysis</vt:lpstr>
      <vt:lpstr>Testing kinetic RWM stabilization theory at marginal stability in high b, TM stabilized plasmas (Idea #549)</vt:lpstr>
      <vt:lpstr>DIII-D High bN, qmin shots show reproducible rotating RWM dynamics (target plasma #1) </vt:lpstr>
      <vt:lpstr>Next steps for analysis / preparation for experiment</vt:lpstr>
      <vt:lpstr>Grant Research</vt:lpstr>
      <vt:lpstr>List of physics topics / codes in use / planned</vt:lpstr>
      <vt:lpstr>Planned analysis builds from present capabilities and collaborative work</vt:lpstr>
      <vt:lpstr>Experiments directly measuring global stability using MHD spectroscopy (RFA) support kinetic RWM stability theory</vt:lpstr>
      <vt:lpstr>Model-based RWM state space controller including 3D plasma response and wall currents used at high bN in NSTX </vt:lpstr>
      <vt:lpstr>RWM active control capability will increase significantly when Non-axisymmetric Control Coils (NCC) are added to NSTX-U</vt:lpstr>
      <vt:lpstr>Comments and discussion topics related to NCC design analysis for NSTX-U</vt:lpstr>
      <vt:lpstr>Multi-year ITPA MDC-2 benchmarking of kinetic RWM codes reached the group’s goals</vt:lpstr>
      <vt:lpstr>Analysis / code expansion driven by proposed research, NSTX-U device needs</vt:lpstr>
      <vt:lpstr>DIII-D experiments</vt:lpstr>
      <vt:lpstr>High bN, qmin shots show reproducible minor disruptions, apparently caused by RWM activity (target plasma #1)</vt:lpstr>
      <vt:lpstr>Vf profile collapse at the time RWM growth appears to be a rapid, global collapse, rather than a resonant lock</vt:lpstr>
      <vt:lpstr>MISK kinetic RWM stability analysis of shot 150312 shows the plasma to be near marginal stability</vt:lpstr>
      <vt:lpstr>High bN targets generated in past kinetic RWM run may become RWM unstable if TM is stabilized (Target plasma #2) </vt:lpstr>
      <vt:lpstr>Unstable modes with RWM characteristics often lead to strong thermal collapses in high bN, qmin plasmas</vt:lpstr>
      <vt:lpstr>KSTAR experiments</vt:lpstr>
      <vt:lpstr>Rotation reduction by n = 2 applied field is global and appears non-resonant (NTV); no mode locking</vt:lpstr>
      <vt:lpstr>Correlation between plasma velocity shear and 2/1 TM amplitude found</vt:lpstr>
      <vt:lpstr>Rotation profile alteration observed with combined IVCC n = 2 NTV + ECH (110 + 170 GHz)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jberkery</cp:lastModifiedBy>
  <cp:revision>15339</cp:revision>
  <cp:lastPrinted>2012-10-25T20:05:22Z</cp:lastPrinted>
  <dcterms:created xsi:type="dcterms:W3CDTF">2003-10-01T16:23:57Z</dcterms:created>
  <dcterms:modified xsi:type="dcterms:W3CDTF">2013-12-10T14:44:09Z</dcterms:modified>
</cp:coreProperties>
</file>