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  <p:sldMasterId id="2147483662" r:id="rId2"/>
    <p:sldMasterId id="2147484015" r:id="rId3"/>
  </p:sldMasterIdLst>
  <p:notesMasterIdLst>
    <p:notesMasterId r:id="rId7"/>
  </p:notesMasterIdLst>
  <p:handoutMasterIdLst>
    <p:handoutMasterId r:id="rId8"/>
  </p:handoutMasterIdLst>
  <p:sldIdLst>
    <p:sldId id="1390" r:id="rId4"/>
    <p:sldId id="1406" r:id="rId5"/>
    <p:sldId id="1407" r:id="rId6"/>
  </p:sldIdLst>
  <p:sldSz cx="9144000" cy="6858000" type="screen4x3"/>
  <p:notesSz cx="9601200" cy="7315200"/>
  <p:embeddedFontLst>
    <p:embeddedFont>
      <p:font typeface="Helvetic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ＭＳ Ｐゴシック" pitchFamily="34" charset="-128"/>
      <p:regular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25"/>
    <a:srgbClr val="996633"/>
    <a:srgbClr val="00FF00"/>
    <a:srgbClr val="FF0000"/>
    <a:srgbClr val="FF3300"/>
    <a:srgbClr val="9999FF"/>
    <a:srgbClr val="00CC66"/>
    <a:srgbClr val="8000FF"/>
    <a:srgbClr val="4C4C4C"/>
    <a:srgbClr val="F4F4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2" autoAdjust="0"/>
    <p:restoredTop sz="95531" autoAdjust="0"/>
  </p:normalViewPr>
  <p:slideViewPr>
    <p:cSldViewPr snapToGrid="0">
      <p:cViewPr varScale="1">
        <p:scale>
          <a:sx n="95" d="100"/>
          <a:sy n="95" d="100"/>
        </p:scale>
        <p:origin x="-104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562" y="-90"/>
      </p:cViewPr>
      <p:guideLst>
        <p:guide orient="horz" pos="2303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4160962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t" anchorCtr="0" compatLnSpc="1">
            <a:prstTxWarp prst="textNoShape">
              <a:avLst/>
            </a:prstTxWarp>
          </a:bodyPr>
          <a:lstStyle>
            <a:lvl1pPr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44" y="3"/>
            <a:ext cx="4160959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t" anchorCtr="0" compatLnSpc="1">
            <a:prstTxWarp prst="textNoShape">
              <a:avLst/>
            </a:prstTxWarp>
          </a:bodyPr>
          <a:lstStyle>
            <a:lvl1pPr algn="r"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949254"/>
            <a:ext cx="4160962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b" anchorCtr="0" compatLnSpc="1">
            <a:prstTxWarp prst="textNoShape">
              <a:avLst/>
            </a:prstTxWarp>
          </a:bodyPr>
          <a:lstStyle>
            <a:lvl1pPr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44" y="6949254"/>
            <a:ext cx="4160959" cy="36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9" tIns="48341" rIns="96679" bIns="48341" numCol="1" anchor="b" anchorCtr="0" compatLnSpc="1">
            <a:prstTxWarp prst="textNoShape">
              <a:avLst/>
            </a:prstTxWarp>
          </a:bodyPr>
          <a:lstStyle>
            <a:lvl1pPr algn="r" defTabSz="96713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fld id="{319FEC43-09CA-4194-B101-E6620221E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86401" y="4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9575" y="542925"/>
            <a:ext cx="3702050" cy="2776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8300" y="3501037"/>
            <a:ext cx="7064619" cy="32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2965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86401" y="6942965"/>
            <a:ext cx="4114800" cy="3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6" tIns="47846" rIns="95696" bIns="4784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29" charset="0"/>
              </a:defRPr>
            </a:lvl1pPr>
          </a:lstStyle>
          <a:p>
            <a:pPr>
              <a:defRPr/>
            </a:pPr>
            <a:fld id="{DB030842-AA89-4A4B-94A9-A8D15DDAB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E01464-E9CE-400D-8A11-405423C6AF65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B46C-A163-4FA6-B509-9B99114F2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2700"/>
            <a:ext cx="2286000" cy="6467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2700"/>
            <a:ext cx="6705600" cy="6467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8AEC-EF65-4A9A-AACC-2D86CDA40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1E14-FFAA-4CF2-AD26-762D3C45FB0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A8D2-943C-4E36-B4EF-EC6F0B0E6EDA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D06C-8801-4B60-800E-53051B4CE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2C30-1E14-4E21-B67E-51A0E12CB606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27B1-4512-456A-B271-BC8C72406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441D-F8DA-42E8-83D4-47532A6FB93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211A-0821-480E-967B-07B93C30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8013-4F83-4C98-B47F-AD0ECFBC937C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2426-1C73-4A0C-8E24-8D6D5A34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1BB0-7785-4223-8C9E-9B85DC1F84FF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3D28-BEFC-466C-94F8-DADFC7867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8167-6D5A-490A-94DC-6178A6A0CDB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C5CD-49C2-4021-8B14-FF8DA6E6E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BC75-A074-4DE5-85CE-AC9850FFB910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5E1F-886A-41DA-8DF0-1F6E35319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818D-A865-4EFD-85CE-15CCD5362F28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BD30-473F-443C-9808-246F1010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B5DF-8CB8-4F63-A325-B8BDC356CBD1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FACC-0C7B-486D-A9F6-7805D1936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2736-1235-4A2A-8A32-6249E9E163D1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91B7-A48C-4BCA-9AB8-0D992CE0C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9F83-4672-49C3-854E-9FBF192A2AEA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E601-AD28-43D6-B407-593563528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6163"/>
            <a:ext cx="4305300" cy="540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8E44-99B3-4F2B-A66A-428A77BD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068F-3408-47C1-A96B-D807C09C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F43B-B89B-46E8-9CAE-7911A3E0E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522BB-E7C4-4682-9C43-33CE688C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58DB-0FFA-4B65-A45C-26A7C889B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8650" y="67056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EF50-5DE2-4312-B51C-6FF5A399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270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C8C8C8">
                  <a:alpha val="85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1046163"/>
            <a:ext cx="876300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2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5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852488" indent="-166688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rgbClr val="008080"/>
          </a:solidFill>
          <a:latin typeface="+mn-lt"/>
        </a:defRPr>
      </a:lvl3pPr>
      <a:lvl4pPr marL="1144588" indent="-177800" algn="l" rtl="0" eaLnBrk="0" fontAlgn="base" hangingPunct="0">
        <a:spcBef>
          <a:spcPct val="25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14827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399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971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43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1525" indent="-166688" algn="l" rtl="0" eaLnBrk="0" fontAlgn="base" hangingPunct="0"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fld id="{B094ABD1-D4E4-4AE2-9AE3-D5F0B07E232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-29" charset="0"/>
              </a:defRPr>
            </a:lvl1pPr>
          </a:lstStyle>
          <a:p>
            <a:pPr>
              <a:defRPr/>
            </a:pPr>
            <a:fld id="{E3B4E19C-CD88-4662-9927-03215252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24591543-B80E-4E73-9184-1AD92377D47F}" type="slidenum">
              <a:rPr lang="en-US">
                <a:solidFill>
                  <a:srgbClr val="3333CC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i="0" dirty="0" smtClean="0">
                <a:cs typeface="Arial" charset="0"/>
              </a:rPr>
              <a:t> 16th International Workshop on Spherical Torus (09/28/2011)</a:t>
            </a:r>
            <a:endParaRPr lang="en-US" sz="800" i="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-91440" y="1017198"/>
            <a:ext cx="9315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0" dirty="0" smtClean="0"/>
              <a:t>NSTX-U T&amp;T TSG Contributions </a:t>
            </a:r>
            <a:r>
              <a:rPr lang="en-US" sz="2800" i="0" dirty="0" smtClean="0"/>
              <a:t>to FY15 JRT 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smtClean="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 smtClean="0">
                <a:solidFill>
                  <a:srgbClr val="FF0000"/>
                </a:solidFill>
                <a:latin typeface="Arial" charset="0"/>
                <a:cs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 smtClean="0">
                <a:solidFill>
                  <a:srgbClr val="FF0000"/>
                </a:solidFill>
                <a:latin typeface="Arial" charset="0"/>
                <a:cs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Coll</a:t>
            </a: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CompX</a:t>
            </a:r>
            <a:endParaRPr lang="en-US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383327" y="1986243"/>
            <a:ext cx="6222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Y.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Ren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0" dirty="0" smtClean="0">
                <a:solidFill>
                  <a:schemeClr val="tx2"/>
                </a:solidFill>
                <a:latin typeface="Arial" charset="0"/>
              </a:rPr>
              <a:t>W. Guttenfelder, S.P. Gerhardt, S.M. </a:t>
            </a:r>
            <a:r>
              <a:rPr lang="en-US" sz="2000" i="0" dirty="0" smtClean="0">
                <a:solidFill>
                  <a:schemeClr val="tx2"/>
                </a:solidFill>
                <a:latin typeface="Arial" charset="0"/>
              </a:rPr>
              <a:t>Kaye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</a:t>
            </a:r>
            <a:r>
              <a:rPr lang="en-US" sz="2000" i="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nd the NSTX-U Team</a:t>
            </a:r>
            <a:endParaRPr lang="en-US" sz="2000" i="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T&amp;T TSG Experimental 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49" y="1102986"/>
            <a:ext cx="8797889" cy="5955974"/>
          </a:xfrm>
        </p:spPr>
        <p:txBody>
          <a:bodyPr/>
          <a:lstStyle/>
          <a:p>
            <a:r>
              <a:rPr lang="en-US" dirty="0" smtClean="0"/>
              <a:t>NSTX-U will have a set of experimental knobs to vary/control pressure and current profiles </a:t>
            </a:r>
          </a:p>
          <a:p>
            <a:pPr lvl="1"/>
            <a:r>
              <a:rPr lang="en-US" dirty="0" smtClean="0"/>
              <a:t>Two NBIs (6 independent sources), HHFW, 3D coils and lithium deposition</a:t>
            </a:r>
          </a:p>
          <a:p>
            <a:pPr lvl="2"/>
            <a:r>
              <a:rPr lang="en-US" dirty="0" smtClean="0"/>
              <a:t>Different pressure and current profiles from using a subset of the 6 NBI sources </a:t>
            </a:r>
          </a:p>
          <a:p>
            <a:pPr lvl="2"/>
            <a:r>
              <a:rPr lang="en-US" dirty="0" smtClean="0"/>
              <a:t>Heating/current drive from HHFW with NBI or used independently </a:t>
            </a:r>
          </a:p>
          <a:p>
            <a:pPr lvl="2"/>
            <a:r>
              <a:rPr lang="en-US" dirty="0" smtClean="0"/>
              <a:t>3D coils used to modify rotation profile coupled with NBI</a:t>
            </a:r>
          </a:p>
          <a:p>
            <a:pPr lvl="2"/>
            <a:r>
              <a:rPr lang="en-US" dirty="0" smtClean="0"/>
              <a:t>Different profiles with/without lithium</a:t>
            </a:r>
          </a:p>
          <a:p>
            <a:pPr lvl="1"/>
            <a:r>
              <a:rPr lang="en-US" dirty="0" smtClean="0"/>
              <a:t>Need to identify ways to decouple pressure and current profile variations</a:t>
            </a:r>
          </a:p>
          <a:p>
            <a:pPr lvl="2"/>
            <a:r>
              <a:rPr lang="en-US" dirty="0" smtClean="0"/>
              <a:t>Different time scales of pressure and current profile relaxation</a:t>
            </a:r>
          </a:p>
          <a:p>
            <a:pPr lvl="2"/>
            <a:r>
              <a:rPr lang="en-US" dirty="0" smtClean="0"/>
              <a:t>HHFW in heating mode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423" y="4639669"/>
            <a:ext cx="3278222" cy="22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956" y="2986563"/>
            <a:ext cx="1961888" cy="18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0572" t="4263" b="9291"/>
          <a:stretch>
            <a:fillRect/>
          </a:stretch>
        </p:blipFill>
        <p:spPr bwMode="auto">
          <a:xfrm>
            <a:off x="5657222" y="934500"/>
            <a:ext cx="3486778" cy="21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T&amp;T TSG Experimental 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89798" y="841738"/>
            <a:ext cx="5857553" cy="5955974"/>
          </a:xfrm>
        </p:spPr>
        <p:txBody>
          <a:bodyPr/>
          <a:lstStyle/>
          <a:p>
            <a:r>
              <a:rPr lang="en-US" dirty="0" smtClean="0"/>
              <a:t>T&amp;T </a:t>
            </a:r>
            <a:r>
              <a:rPr lang="en-US" dirty="0" smtClean="0"/>
              <a:t>researches to support the FY15 JRT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 dependence of confinement </a:t>
            </a:r>
            <a:r>
              <a:rPr lang="en-US" dirty="0" smtClean="0"/>
              <a:t>(</a:t>
            </a:r>
            <a:r>
              <a:rPr lang="en-US" dirty="0" smtClean="0"/>
              <a:t>fixed q</a:t>
            </a:r>
            <a:r>
              <a:rPr lang="en-US" baseline="-25000" dirty="0" smtClean="0"/>
              <a:t>95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2"/>
            <a:r>
              <a:rPr lang="en-US" dirty="0" smtClean="0"/>
              <a:t>DIII-D observation of degraded confinement with broader current profile and with q</a:t>
            </a:r>
            <a:r>
              <a:rPr lang="en-US" baseline="-25000" dirty="0" smtClean="0"/>
              <a:t>95</a:t>
            </a:r>
            <a:r>
              <a:rPr lang="en-US" dirty="0" smtClean="0"/>
              <a:t> fixed</a:t>
            </a:r>
            <a:endParaRPr lang="en-US" baseline="-25000" dirty="0" smtClean="0"/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Ip</a:t>
            </a:r>
            <a:r>
              <a:rPr lang="en-US" dirty="0" smtClean="0"/>
              <a:t> and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r>
              <a:rPr lang="en-US" dirty="0" err="1" smtClean="0"/>
              <a:t>scalings</a:t>
            </a:r>
            <a:r>
              <a:rPr lang="en-US" dirty="0" smtClean="0"/>
              <a:t> with different NBI source combinations and HHFW </a:t>
            </a:r>
          </a:p>
          <a:p>
            <a:pPr lvl="2"/>
            <a:r>
              <a:rPr lang="en-US" dirty="0" smtClean="0"/>
              <a:t>Try to decouple </a:t>
            </a:r>
            <a:r>
              <a:rPr lang="en-US" dirty="0" smtClean="0"/>
              <a:t>pressure and current </a:t>
            </a:r>
            <a:r>
              <a:rPr lang="en-US" dirty="0" smtClean="0"/>
              <a:t>profile</a:t>
            </a:r>
            <a:endParaRPr lang="en-US" dirty="0" smtClean="0"/>
          </a:p>
          <a:p>
            <a:pPr lvl="2"/>
            <a:r>
              <a:rPr lang="en-US" dirty="0" smtClean="0"/>
              <a:t>3D coils to modify rotation profile</a:t>
            </a:r>
          </a:p>
          <a:p>
            <a:pPr lvl="1"/>
            <a:r>
              <a:rPr lang="en-US" dirty="0" smtClean="0"/>
              <a:t>Lithium scan to vary pressure and current profile </a:t>
            </a:r>
          </a:p>
          <a:p>
            <a:pPr lvl="2"/>
            <a:r>
              <a:rPr lang="en-US" dirty="0" smtClean="0"/>
              <a:t>Need to assess the coupling between pressure and current profile</a:t>
            </a:r>
          </a:p>
          <a:p>
            <a:pPr lvl="1"/>
            <a:r>
              <a:rPr lang="en-US" dirty="0" err="1" smtClean="0"/>
              <a:t>Lithiated</a:t>
            </a:r>
            <a:r>
              <a:rPr lang="en-US" dirty="0" smtClean="0"/>
              <a:t> and non-</a:t>
            </a:r>
            <a:r>
              <a:rPr lang="en-US" dirty="0" err="1" smtClean="0"/>
              <a:t>lithiated</a:t>
            </a:r>
            <a:r>
              <a:rPr lang="en-US" dirty="0" smtClean="0"/>
              <a:t> plasma comparison</a:t>
            </a:r>
          </a:p>
          <a:p>
            <a:pPr lvl="2"/>
            <a:r>
              <a:rPr lang="en-US" dirty="0" smtClean="0"/>
              <a:t>Confinement and pressure profiles are known to be different between the cases from NSTX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Also impurity and momentum confinement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37714" y="3657600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0" i="0" dirty="0" smtClean="0">
                <a:solidFill>
                  <a:srgbClr val="00B050"/>
                </a:solidFill>
              </a:rPr>
              <a:t>Kaye (2007,2013)</a:t>
            </a:r>
          </a:p>
          <a:p>
            <a:pPr>
              <a:buNone/>
            </a:pPr>
            <a:r>
              <a:rPr lang="en-US" sz="1000" b="0" i="0" dirty="0" smtClean="0">
                <a:solidFill>
                  <a:srgbClr val="00B050"/>
                </a:solidFill>
              </a:rPr>
              <a:t>Gerhardt(2011)</a:t>
            </a:r>
            <a:endParaRPr lang="en-US" sz="1000" b="0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REN@DLKCPHNFUVWYY57I" val="4405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190312</TotalTime>
  <Words>357</Words>
  <Application>Microsoft Office PowerPoint</Application>
  <PresentationFormat>On-screen Show (4:3)</PresentationFormat>
  <Paragraphs>92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Helvetica</vt:lpstr>
      <vt:lpstr>Times New Roman</vt:lpstr>
      <vt:lpstr>Calibri</vt:lpstr>
      <vt:lpstr>ＭＳ Ｐゴシック</vt:lpstr>
      <vt:lpstr>Blank Presentation</vt:lpstr>
      <vt:lpstr>Custom Design</vt:lpstr>
      <vt:lpstr>1_Blank Presentation</vt:lpstr>
      <vt:lpstr>Slide 1</vt:lpstr>
      <vt:lpstr>T&amp;T TSG Experimental Ideas</vt:lpstr>
      <vt:lpstr>T&amp;T TSG Experimental Ideas</vt:lpstr>
    </vt:vector>
  </TitlesOfParts>
  <Company>Princeton Plasma Physics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by</dc:title>
  <dc:creator>Yang Ren</dc:creator>
  <cp:lastModifiedBy>Yang Ren</cp:lastModifiedBy>
  <cp:revision>15111</cp:revision>
  <cp:lastPrinted>2009-06-26T17:36:27Z</cp:lastPrinted>
  <dcterms:created xsi:type="dcterms:W3CDTF">2003-10-01T16:23:57Z</dcterms:created>
  <dcterms:modified xsi:type="dcterms:W3CDTF">2013-12-10T17:21:35Z</dcterms:modified>
</cp:coreProperties>
</file>