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98" r:id="rId2"/>
    <p:sldId id="399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400" r:id="rId18"/>
  </p:sldIdLst>
  <p:sldSz cx="9144000" cy="6858000" type="screen4x3"/>
  <p:notesSz cx="6742113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E5FF"/>
    <a:srgbClr val="FFCCCC"/>
    <a:srgbClr val="CCFFFF"/>
    <a:srgbClr val="0066FF"/>
    <a:srgbClr val="33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940" autoAdjust="0"/>
  </p:normalViewPr>
  <p:slideViewPr>
    <p:cSldViewPr>
      <p:cViewPr>
        <p:scale>
          <a:sx n="99" d="100"/>
          <a:sy n="99" d="100"/>
        </p:scale>
        <p:origin x="-1134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5D77-2900-4CA1-BCAA-8CEA75054919}" type="datetimeFigureOut">
              <a:rPr lang="ko-KR" altLang="en-US" smtClean="0"/>
              <a:t>2014-02-19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58C8-95B2-4D30-A64C-0B602EE7A9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47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897D0-27A3-4BCD-954E-38265048DE7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13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D18AD-0501-E343-9AA7-451EA2440AD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73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제목 1"/>
          <p:cNvSpPr>
            <a:spLocks noGrp="1"/>
          </p:cNvSpPr>
          <p:nvPr userDrawn="1">
            <p:ph type="ctrTitle"/>
          </p:nvPr>
        </p:nvSpPr>
        <p:spPr>
          <a:xfrm>
            <a:off x="500034" y="1285860"/>
            <a:ext cx="8215370" cy="2643206"/>
          </a:xfrm>
        </p:spPr>
        <p:txBody>
          <a:bodyPr>
            <a:normAutofit/>
          </a:bodyPr>
          <a:lstStyle/>
          <a:p>
            <a:endParaRPr lang="ko-KR" altLang="en-US" sz="2400" dirty="0"/>
          </a:p>
        </p:txBody>
      </p:sp>
      <p:sp>
        <p:nvSpPr>
          <p:cNvPr id="11" name="부제목 2"/>
          <p:cNvSpPr>
            <a:spLocks noGrp="1"/>
          </p:cNvSpPr>
          <p:nvPr userDrawn="1">
            <p:ph type="subTitle" idx="1"/>
          </p:nvPr>
        </p:nvSpPr>
        <p:spPr>
          <a:xfrm>
            <a:off x="2071670" y="4071942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endParaRPr lang="ko-KR" altLang="en-US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37" y="2420888"/>
            <a:ext cx="7683303" cy="30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37" y="44625"/>
            <a:ext cx="7515695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12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6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4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0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2643174" y="1124744"/>
            <a:ext cx="6500826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2411760" cy="338554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prstClr val="white">
                    <a:lumMod val="95000"/>
                  </a:prstClr>
                </a:solidFill>
              </a:rPr>
              <a:t>2013 KSTAR Conference</a:t>
            </a:r>
            <a:endParaRPr lang="ko-KR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0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88"/>
            <a:ext cx="8229600" cy="92877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7736D-F196-44A6-9800-6BD480A6E0CD}" type="datetimeFigureOut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2014-02-19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184F-28F8-48D7-9928-CA1D452C8029}" type="slidenum">
              <a:rPr lang="ko-KR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o-KR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" name="슬라이드 번호 개체 틀 5"/>
          <p:cNvSpPr txBox="1">
            <a:spLocks/>
          </p:cNvSpPr>
          <p:nvPr userDrawn="1"/>
        </p:nvSpPr>
        <p:spPr>
          <a:xfrm>
            <a:off x="7091225" y="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b="1" kern="1200" smtClean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0F6D652-83C9-4129-9603-938402C9B8F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40" name="Rectangle 18"/>
          <p:cNvSpPr>
            <a:spLocks noChangeArrowheads="1"/>
          </p:cNvSpPr>
          <p:nvPr userDrawn="1"/>
        </p:nvSpPr>
        <p:spPr bwMode="auto">
          <a:xfrm>
            <a:off x="10259" y="928689"/>
            <a:ext cx="9132887" cy="52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solidFill>
                <a:srgbClr val="000000"/>
              </a:solidFill>
              <a:ea typeface="굴림" pitchFamily="50" charset="-127"/>
            </a:endParaRPr>
          </a:p>
        </p:txBody>
      </p:sp>
      <p:grpSp>
        <p:nvGrpSpPr>
          <p:cNvPr id="7" name="그룹 13"/>
          <p:cNvGrpSpPr/>
          <p:nvPr userDrawn="1"/>
        </p:nvGrpSpPr>
        <p:grpSpPr>
          <a:xfrm>
            <a:off x="4906409" y="1"/>
            <a:ext cx="4154293" cy="1000108"/>
            <a:chOff x="4643516" y="1"/>
            <a:chExt cx="4500484" cy="1000108"/>
          </a:xfrm>
        </p:grpSpPr>
        <p:sp>
          <p:nvSpPr>
            <p:cNvPr id="42" name="Freeform 13"/>
            <p:cNvSpPr/>
            <p:nvPr/>
          </p:nvSpPr>
          <p:spPr>
            <a:xfrm>
              <a:off x="4995103" y="210951"/>
              <a:ext cx="4148897" cy="789158"/>
            </a:xfrm>
            <a:custGeom>
              <a:avLst/>
              <a:gdLst/>
              <a:ahLst/>
              <a:cxnLst>
                <a:cxn ang="0">
                  <a:pos x="5760" y="0"/>
                </a:cxn>
                <a:cxn ang="0">
                  <a:pos x="5697" y="36"/>
                </a:cxn>
                <a:cxn ang="0">
                  <a:pos x="5614" y="76"/>
                </a:cxn>
                <a:cxn ang="0">
                  <a:pos x="5493" y="128"/>
                </a:cxn>
                <a:cxn ang="0">
                  <a:pos x="5331" y="190"/>
                </a:cxn>
                <a:cxn ang="0">
                  <a:pos x="5124" y="258"/>
                </a:cxn>
                <a:cxn ang="0">
                  <a:pos x="4870" y="332"/>
                </a:cxn>
                <a:cxn ang="0">
                  <a:pos x="4566" y="406"/>
                </a:cxn>
                <a:cxn ang="0">
                  <a:pos x="4210" y="479"/>
                </a:cxn>
                <a:cxn ang="0">
                  <a:pos x="3799" y="551"/>
                </a:cxn>
                <a:cxn ang="0">
                  <a:pos x="3452" y="600"/>
                </a:cxn>
                <a:cxn ang="0">
                  <a:pos x="3202" y="631"/>
                </a:cxn>
                <a:cxn ang="0">
                  <a:pos x="2937" y="660"/>
                </a:cxn>
                <a:cxn ang="0">
                  <a:pos x="2656" y="686"/>
                </a:cxn>
                <a:cxn ang="0">
                  <a:pos x="2358" y="709"/>
                </a:cxn>
                <a:cxn ang="0">
                  <a:pos x="2043" y="728"/>
                </a:cxn>
                <a:cxn ang="0">
                  <a:pos x="1711" y="744"/>
                </a:cxn>
                <a:cxn ang="0">
                  <a:pos x="1363" y="757"/>
                </a:cxn>
                <a:cxn ang="0">
                  <a:pos x="997" y="765"/>
                </a:cxn>
                <a:cxn ang="0">
                  <a:pos x="611" y="770"/>
                </a:cxn>
                <a:cxn ang="0">
                  <a:pos x="208" y="770"/>
                </a:cxn>
                <a:cxn ang="0">
                  <a:pos x="0" y="767"/>
                </a:cxn>
                <a:cxn ang="0">
                  <a:pos x="376" y="778"/>
                </a:cxn>
                <a:cxn ang="0">
                  <a:pos x="802" y="783"/>
                </a:cxn>
                <a:cxn ang="0">
                  <a:pos x="1151" y="783"/>
                </a:cxn>
                <a:cxn ang="0">
                  <a:pos x="1547" y="778"/>
                </a:cxn>
                <a:cxn ang="0">
                  <a:pos x="1974" y="765"/>
                </a:cxn>
                <a:cxn ang="0">
                  <a:pos x="2430" y="746"/>
                </a:cxn>
                <a:cxn ang="0">
                  <a:pos x="2901" y="715"/>
                </a:cxn>
                <a:cxn ang="0">
                  <a:pos x="3379" y="671"/>
                </a:cxn>
                <a:cxn ang="0">
                  <a:pos x="3739" y="631"/>
                </a:cxn>
                <a:cxn ang="0">
                  <a:pos x="3976" y="600"/>
                </a:cxn>
                <a:cxn ang="0">
                  <a:pos x="4210" y="564"/>
                </a:cxn>
                <a:cxn ang="0">
                  <a:pos x="4441" y="525"/>
                </a:cxn>
                <a:cxn ang="0">
                  <a:pos x="4666" y="481"/>
                </a:cxn>
                <a:cxn ang="0">
                  <a:pos x="4885" y="432"/>
                </a:cxn>
                <a:cxn ang="0">
                  <a:pos x="5095" y="379"/>
                </a:cxn>
                <a:cxn ang="0">
                  <a:pos x="5298" y="322"/>
                </a:cxn>
                <a:cxn ang="0">
                  <a:pos x="5490" y="258"/>
                </a:cxn>
                <a:cxn ang="0">
                  <a:pos x="5672" y="190"/>
                </a:cxn>
                <a:cxn ang="0">
                  <a:pos x="5760" y="0"/>
                </a:cxn>
              </a:cxnLst>
              <a:rect l="0" t="0" r="r" b="b"/>
              <a:pathLst>
                <a:path w="5760" h="785">
                  <a:moveTo>
                    <a:pt x="5760" y="0"/>
                  </a:moveTo>
                  <a:lnTo>
                    <a:pt x="5760" y="0"/>
                  </a:lnTo>
                  <a:lnTo>
                    <a:pt x="5745" y="10"/>
                  </a:lnTo>
                  <a:lnTo>
                    <a:pt x="5697" y="36"/>
                  </a:lnTo>
                  <a:lnTo>
                    <a:pt x="5661" y="54"/>
                  </a:lnTo>
                  <a:lnTo>
                    <a:pt x="5614" y="76"/>
                  </a:lnTo>
                  <a:lnTo>
                    <a:pt x="5558" y="101"/>
                  </a:lnTo>
                  <a:lnTo>
                    <a:pt x="5493" y="128"/>
                  </a:lnTo>
                  <a:lnTo>
                    <a:pt x="5417" y="158"/>
                  </a:lnTo>
                  <a:lnTo>
                    <a:pt x="5331" y="190"/>
                  </a:lnTo>
                  <a:lnTo>
                    <a:pt x="5233" y="223"/>
                  </a:lnTo>
                  <a:lnTo>
                    <a:pt x="5124" y="258"/>
                  </a:lnTo>
                  <a:lnTo>
                    <a:pt x="5002" y="294"/>
                  </a:lnTo>
                  <a:lnTo>
                    <a:pt x="4870" y="332"/>
                  </a:lnTo>
                  <a:lnTo>
                    <a:pt x="4726" y="369"/>
                  </a:lnTo>
                  <a:lnTo>
                    <a:pt x="4566" y="406"/>
                  </a:lnTo>
                  <a:lnTo>
                    <a:pt x="4396" y="444"/>
                  </a:lnTo>
                  <a:lnTo>
                    <a:pt x="4210" y="479"/>
                  </a:lnTo>
                  <a:lnTo>
                    <a:pt x="4012" y="515"/>
                  </a:lnTo>
                  <a:lnTo>
                    <a:pt x="3799" y="551"/>
                  </a:lnTo>
                  <a:lnTo>
                    <a:pt x="3571" y="583"/>
                  </a:lnTo>
                  <a:lnTo>
                    <a:pt x="3452" y="600"/>
                  </a:lnTo>
                  <a:lnTo>
                    <a:pt x="3329" y="616"/>
                  </a:lnTo>
                  <a:lnTo>
                    <a:pt x="3202" y="631"/>
                  </a:lnTo>
                  <a:lnTo>
                    <a:pt x="3072" y="645"/>
                  </a:lnTo>
                  <a:lnTo>
                    <a:pt x="2937" y="660"/>
                  </a:lnTo>
                  <a:lnTo>
                    <a:pt x="2799" y="673"/>
                  </a:lnTo>
                  <a:lnTo>
                    <a:pt x="2656" y="686"/>
                  </a:lnTo>
                  <a:lnTo>
                    <a:pt x="2508" y="697"/>
                  </a:lnTo>
                  <a:lnTo>
                    <a:pt x="2358" y="709"/>
                  </a:lnTo>
                  <a:lnTo>
                    <a:pt x="2202" y="718"/>
                  </a:lnTo>
                  <a:lnTo>
                    <a:pt x="2043" y="728"/>
                  </a:lnTo>
                  <a:lnTo>
                    <a:pt x="1880" y="736"/>
                  </a:lnTo>
                  <a:lnTo>
                    <a:pt x="1711" y="744"/>
                  </a:lnTo>
                  <a:lnTo>
                    <a:pt x="1540" y="751"/>
                  </a:lnTo>
                  <a:lnTo>
                    <a:pt x="1363" y="757"/>
                  </a:lnTo>
                  <a:lnTo>
                    <a:pt x="1182" y="762"/>
                  </a:lnTo>
                  <a:lnTo>
                    <a:pt x="997" y="765"/>
                  </a:lnTo>
                  <a:lnTo>
                    <a:pt x="807" y="769"/>
                  </a:lnTo>
                  <a:lnTo>
                    <a:pt x="611" y="770"/>
                  </a:lnTo>
                  <a:lnTo>
                    <a:pt x="413" y="770"/>
                  </a:lnTo>
                  <a:lnTo>
                    <a:pt x="208" y="770"/>
                  </a:lnTo>
                  <a:lnTo>
                    <a:pt x="0" y="767"/>
                  </a:lnTo>
                  <a:lnTo>
                    <a:pt x="0" y="767"/>
                  </a:lnTo>
                  <a:lnTo>
                    <a:pt x="174" y="774"/>
                  </a:lnTo>
                  <a:lnTo>
                    <a:pt x="376" y="778"/>
                  </a:lnTo>
                  <a:lnTo>
                    <a:pt x="646" y="783"/>
                  </a:lnTo>
                  <a:lnTo>
                    <a:pt x="802" y="783"/>
                  </a:lnTo>
                  <a:lnTo>
                    <a:pt x="971" y="785"/>
                  </a:lnTo>
                  <a:lnTo>
                    <a:pt x="1151" y="783"/>
                  </a:lnTo>
                  <a:lnTo>
                    <a:pt x="1345" y="782"/>
                  </a:lnTo>
                  <a:lnTo>
                    <a:pt x="1547" y="778"/>
                  </a:lnTo>
                  <a:lnTo>
                    <a:pt x="1756" y="774"/>
                  </a:lnTo>
                  <a:lnTo>
                    <a:pt x="1974" y="765"/>
                  </a:lnTo>
                  <a:lnTo>
                    <a:pt x="2200" y="757"/>
                  </a:lnTo>
                  <a:lnTo>
                    <a:pt x="2430" y="746"/>
                  </a:lnTo>
                  <a:lnTo>
                    <a:pt x="2664" y="731"/>
                  </a:lnTo>
                  <a:lnTo>
                    <a:pt x="2901" y="715"/>
                  </a:lnTo>
                  <a:lnTo>
                    <a:pt x="3140" y="696"/>
                  </a:lnTo>
                  <a:lnTo>
                    <a:pt x="3379" y="671"/>
                  </a:lnTo>
                  <a:lnTo>
                    <a:pt x="3620" y="645"/>
                  </a:lnTo>
                  <a:lnTo>
                    <a:pt x="3739" y="631"/>
                  </a:lnTo>
                  <a:lnTo>
                    <a:pt x="3857" y="616"/>
                  </a:lnTo>
                  <a:lnTo>
                    <a:pt x="3976" y="600"/>
                  </a:lnTo>
                  <a:lnTo>
                    <a:pt x="4095" y="582"/>
                  </a:lnTo>
                  <a:lnTo>
                    <a:pt x="4210" y="564"/>
                  </a:lnTo>
                  <a:lnTo>
                    <a:pt x="4326" y="544"/>
                  </a:lnTo>
                  <a:lnTo>
                    <a:pt x="4441" y="525"/>
                  </a:lnTo>
                  <a:lnTo>
                    <a:pt x="4553" y="504"/>
                  </a:lnTo>
                  <a:lnTo>
                    <a:pt x="4666" y="481"/>
                  </a:lnTo>
                  <a:lnTo>
                    <a:pt x="4776" y="457"/>
                  </a:lnTo>
                  <a:lnTo>
                    <a:pt x="4885" y="432"/>
                  </a:lnTo>
                  <a:lnTo>
                    <a:pt x="4991" y="406"/>
                  </a:lnTo>
                  <a:lnTo>
                    <a:pt x="5095" y="379"/>
                  </a:lnTo>
                  <a:lnTo>
                    <a:pt x="5197" y="351"/>
                  </a:lnTo>
                  <a:lnTo>
                    <a:pt x="5298" y="322"/>
                  </a:lnTo>
                  <a:lnTo>
                    <a:pt x="5396" y="291"/>
                  </a:lnTo>
                  <a:lnTo>
                    <a:pt x="5490" y="258"/>
                  </a:lnTo>
                  <a:lnTo>
                    <a:pt x="5583" y="224"/>
                  </a:lnTo>
                  <a:lnTo>
                    <a:pt x="5672" y="190"/>
                  </a:lnTo>
                  <a:lnTo>
                    <a:pt x="5760" y="153"/>
                  </a:lnTo>
                  <a:lnTo>
                    <a:pt x="5760" y="0"/>
                  </a:lnTo>
                </a:path>
              </a:pathLst>
            </a:custGeom>
            <a:gradFill>
              <a:gsLst>
                <a:gs pos="0">
                  <a:schemeClr val="bg2">
                    <a:lumMod val="20000"/>
                    <a:lumOff val="80000"/>
                    <a:alpha val="42000"/>
                  </a:schemeClr>
                </a:gs>
                <a:gs pos="19000">
                  <a:schemeClr val="bg2">
                    <a:alpha val="70000"/>
                  </a:schemeClr>
                </a:gs>
                <a:gs pos="50000">
                  <a:schemeClr val="bg2">
                    <a:lumMod val="60000"/>
                    <a:lumOff val="40000"/>
                    <a:alpha val="29000"/>
                  </a:schemeClr>
                </a:gs>
                <a:gs pos="72000">
                  <a:schemeClr val="bg2">
                    <a:lumMod val="60000"/>
                    <a:lumOff val="40000"/>
                    <a:alpha val="0"/>
                  </a:schemeClr>
                </a:gs>
                <a:gs pos="89000">
                  <a:schemeClr val="bg2">
                    <a:lumMod val="40000"/>
                    <a:lumOff val="60000"/>
                    <a:alpha val="0"/>
                  </a:schemeClr>
                </a:gs>
                <a:gs pos="100000">
                  <a:schemeClr val="bg2">
                    <a:lumMod val="20000"/>
                    <a:lumOff val="8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</p:sp>
        <p:sp>
          <p:nvSpPr>
            <p:cNvPr id="43" name="Freeform 17"/>
            <p:cNvSpPr/>
            <p:nvPr/>
          </p:nvSpPr>
          <p:spPr>
            <a:xfrm>
              <a:off x="4643516" y="1"/>
              <a:ext cx="4324698" cy="949316"/>
            </a:xfrm>
            <a:custGeom>
              <a:avLst/>
              <a:gdLst/>
              <a:ahLst/>
              <a:cxnLst>
                <a:cxn ang="0">
                  <a:pos x="0" y="588"/>
                </a:cxn>
                <a:cxn ang="0">
                  <a:pos x="371" y="599"/>
                </a:cxn>
                <a:cxn ang="0">
                  <a:pos x="959" y="606"/>
                </a:cxn>
                <a:cxn ang="0">
                  <a:pos x="1329" y="603"/>
                </a:cxn>
                <a:cxn ang="0">
                  <a:pos x="1736" y="594"/>
                </a:cxn>
                <a:cxn ang="0">
                  <a:pos x="2177" y="580"/>
                </a:cxn>
                <a:cxn ang="0">
                  <a:pos x="2637" y="555"/>
                </a:cxn>
                <a:cxn ang="0">
                  <a:pos x="3113" y="520"/>
                </a:cxn>
                <a:cxn ang="0">
                  <a:pos x="3593" y="474"/>
                </a:cxn>
                <a:cxn ang="0">
                  <a:pos x="3949" y="429"/>
                </a:cxn>
                <a:cxn ang="0">
                  <a:pos x="4185" y="396"/>
                </a:cxn>
                <a:cxn ang="0">
                  <a:pos x="4418" y="358"/>
                </a:cxn>
                <a:cxn ang="0">
                  <a:pos x="4644" y="315"/>
                </a:cxn>
                <a:cxn ang="0">
                  <a:pos x="4865" y="269"/>
                </a:cxn>
                <a:cxn ang="0">
                  <a:pos x="5080" y="218"/>
                </a:cxn>
                <a:cxn ang="0">
                  <a:pos x="5286" y="162"/>
                </a:cxn>
                <a:cxn ang="0">
                  <a:pos x="5483" y="101"/>
                </a:cxn>
                <a:cxn ang="0">
                  <a:pos x="5671" y="35"/>
                </a:cxn>
                <a:cxn ang="0">
                  <a:pos x="5413" y="0"/>
                </a:cxn>
                <a:cxn ang="0">
                  <a:pos x="5347" y="23"/>
                </a:cxn>
                <a:cxn ang="0">
                  <a:pos x="5197" y="73"/>
                </a:cxn>
                <a:cxn ang="0">
                  <a:pos x="5024" y="122"/>
                </a:cxn>
                <a:cxn ang="0">
                  <a:pos x="4829" y="175"/>
                </a:cxn>
                <a:cxn ang="0">
                  <a:pos x="4608" y="226"/>
                </a:cxn>
                <a:cxn ang="0">
                  <a:pos x="4362" y="279"/>
                </a:cxn>
                <a:cxn ang="0">
                  <a:pos x="4090" y="329"/>
                </a:cxn>
                <a:cxn ang="0">
                  <a:pos x="3791" y="378"/>
                </a:cxn>
                <a:cxn ang="0">
                  <a:pos x="3463" y="423"/>
                </a:cxn>
                <a:cxn ang="0">
                  <a:pos x="3104" y="466"/>
                </a:cxn>
                <a:cxn ang="0">
                  <a:pos x="2717" y="502"/>
                </a:cxn>
                <a:cxn ang="0">
                  <a:pos x="2297" y="535"/>
                </a:cxn>
                <a:cxn ang="0">
                  <a:pos x="1847" y="560"/>
                </a:cxn>
                <a:cxn ang="0">
                  <a:pos x="1363" y="578"/>
                </a:cxn>
                <a:cxn ang="0">
                  <a:pos x="845" y="589"/>
                </a:cxn>
                <a:cxn ang="0">
                  <a:pos x="290" y="591"/>
                </a:cxn>
                <a:cxn ang="0">
                  <a:pos x="0" y="588"/>
                </a:cxn>
              </a:cxnLst>
              <a:rect l="0" t="0" r="r" b="b"/>
              <a:pathLst>
                <a:path w="5760" h="606">
                  <a:moveTo>
                    <a:pt x="0" y="588"/>
                  </a:moveTo>
                  <a:lnTo>
                    <a:pt x="0" y="588"/>
                  </a:lnTo>
                  <a:lnTo>
                    <a:pt x="172" y="594"/>
                  </a:lnTo>
                  <a:lnTo>
                    <a:pt x="371" y="599"/>
                  </a:lnTo>
                  <a:lnTo>
                    <a:pt x="637" y="604"/>
                  </a:lnTo>
                  <a:lnTo>
                    <a:pt x="959" y="606"/>
                  </a:lnTo>
                  <a:lnTo>
                    <a:pt x="1137" y="604"/>
                  </a:lnTo>
                  <a:lnTo>
                    <a:pt x="1329" y="603"/>
                  </a:lnTo>
                  <a:lnTo>
                    <a:pt x="1528" y="599"/>
                  </a:lnTo>
                  <a:lnTo>
                    <a:pt x="1736" y="594"/>
                  </a:lnTo>
                  <a:lnTo>
                    <a:pt x="1954" y="588"/>
                  </a:lnTo>
                  <a:lnTo>
                    <a:pt x="2177" y="580"/>
                  </a:lnTo>
                  <a:lnTo>
                    <a:pt x="2405" y="568"/>
                  </a:lnTo>
                  <a:lnTo>
                    <a:pt x="2637" y="555"/>
                  </a:lnTo>
                  <a:lnTo>
                    <a:pt x="2875" y="540"/>
                  </a:lnTo>
                  <a:lnTo>
                    <a:pt x="3113" y="520"/>
                  </a:lnTo>
                  <a:lnTo>
                    <a:pt x="3352" y="499"/>
                  </a:lnTo>
                  <a:lnTo>
                    <a:pt x="3593" y="474"/>
                  </a:lnTo>
                  <a:lnTo>
                    <a:pt x="3831" y="446"/>
                  </a:lnTo>
                  <a:lnTo>
                    <a:pt x="3949" y="429"/>
                  </a:lnTo>
                  <a:lnTo>
                    <a:pt x="4068" y="413"/>
                  </a:lnTo>
                  <a:lnTo>
                    <a:pt x="4185" y="396"/>
                  </a:lnTo>
                  <a:lnTo>
                    <a:pt x="4303" y="376"/>
                  </a:lnTo>
                  <a:lnTo>
                    <a:pt x="4418" y="358"/>
                  </a:lnTo>
                  <a:lnTo>
                    <a:pt x="4532" y="337"/>
                  </a:lnTo>
                  <a:lnTo>
                    <a:pt x="4644" y="315"/>
                  </a:lnTo>
                  <a:lnTo>
                    <a:pt x="4757" y="292"/>
                  </a:lnTo>
                  <a:lnTo>
                    <a:pt x="4865" y="269"/>
                  </a:lnTo>
                  <a:lnTo>
                    <a:pt x="4974" y="244"/>
                  </a:lnTo>
                  <a:lnTo>
                    <a:pt x="5080" y="218"/>
                  </a:lnTo>
                  <a:lnTo>
                    <a:pt x="5184" y="190"/>
                  </a:lnTo>
                  <a:lnTo>
                    <a:pt x="5286" y="162"/>
                  </a:lnTo>
                  <a:lnTo>
                    <a:pt x="5385" y="132"/>
                  </a:lnTo>
                  <a:lnTo>
                    <a:pt x="5483" y="101"/>
                  </a:lnTo>
                  <a:lnTo>
                    <a:pt x="5578" y="69"/>
                  </a:lnTo>
                  <a:lnTo>
                    <a:pt x="5671" y="35"/>
                  </a:lnTo>
                  <a:lnTo>
                    <a:pt x="5760" y="0"/>
                  </a:lnTo>
                  <a:lnTo>
                    <a:pt x="5413" y="0"/>
                  </a:lnTo>
                  <a:lnTo>
                    <a:pt x="5413" y="0"/>
                  </a:lnTo>
                  <a:lnTo>
                    <a:pt x="5347" y="23"/>
                  </a:lnTo>
                  <a:lnTo>
                    <a:pt x="5275" y="48"/>
                  </a:lnTo>
                  <a:lnTo>
                    <a:pt x="5197" y="73"/>
                  </a:lnTo>
                  <a:lnTo>
                    <a:pt x="5113" y="97"/>
                  </a:lnTo>
                  <a:lnTo>
                    <a:pt x="5024" y="122"/>
                  </a:lnTo>
                  <a:lnTo>
                    <a:pt x="4930" y="149"/>
                  </a:lnTo>
                  <a:lnTo>
                    <a:pt x="4829" y="175"/>
                  </a:lnTo>
                  <a:lnTo>
                    <a:pt x="4722" y="200"/>
                  </a:lnTo>
                  <a:lnTo>
                    <a:pt x="4608" y="226"/>
                  </a:lnTo>
                  <a:lnTo>
                    <a:pt x="4489" y="253"/>
                  </a:lnTo>
                  <a:lnTo>
                    <a:pt x="4362" y="279"/>
                  </a:lnTo>
                  <a:lnTo>
                    <a:pt x="4230" y="304"/>
                  </a:lnTo>
                  <a:lnTo>
                    <a:pt x="4090" y="329"/>
                  </a:lnTo>
                  <a:lnTo>
                    <a:pt x="3943" y="353"/>
                  </a:lnTo>
                  <a:lnTo>
                    <a:pt x="3791" y="378"/>
                  </a:lnTo>
                  <a:lnTo>
                    <a:pt x="3629" y="401"/>
                  </a:lnTo>
                  <a:lnTo>
                    <a:pt x="3463" y="423"/>
                  </a:lnTo>
                  <a:lnTo>
                    <a:pt x="3288" y="444"/>
                  </a:lnTo>
                  <a:lnTo>
                    <a:pt x="3104" y="466"/>
                  </a:lnTo>
                  <a:lnTo>
                    <a:pt x="2915" y="484"/>
                  </a:lnTo>
                  <a:lnTo>
                    <a:pt x="2717" y="502"/>
                  </a:lnTo>
                  <a:lnTo>
                    <a:pt x="2512" y="518"/>
                  </a:lnTo>
                  <a:lnTo>
                    <a:pt x="2297" y="535"/>
                  </a:lnTo>
                  <a:lnTo>
                    <a:pt x="2076" y="548"/>
                  </a:lnTo>
                  <a:lnTo>
                    <a:pt x="1847" y="560"/>
                  </a:lnTo>
                  <a:lnTo>
                    <a:pt x="1609" y="570"/>
                  </a:lnTo>
                  <a:lnTo>
                    <a:pt x="1363" y="578"/>
                  </a:lnTo>
                  <a:lnTo>
                    <a:pt x="1107" y="585"/>
                  </a:lnTo>
                  <a:lnTo>
                    <a:pt x="845" y="589"/>
                  </a:lnTo>
                  <a:lnTo>
                    <a:pt x="573" y="591"/>
                  </a:lnTo>
                  <a:lnTo>
                    <a:pt x="290" y="591"/>
                  </a:lnTo>
                  <a:lnTo>
                    <a:pt x="0" y="588"/>
                  </a:lnTo>
                  <a:lnTo>
                    <a:pt x="0" y="588"/>
                  </a:lnTo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0"/>
                  </a:schemeClr>
                </a:gs>
                <a:gs pos="1900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  <a:alpha val="46000"/>
                  </a:schemeClr>
                </a:gs>
                <a:gs pos="72000">
                  <a:schemeClr val="bg1">
                    <a:lumMod val="85000"/>
                    <a:alpha val="45000"/>
                  </a:schemeClr>
                </a:gs>
                <a:gs pos="89000">
                  <a:schemeClr val="bg1">
                    <a:lumMod val="75000"/>
                    <a:alpha val="12000"/>
                  </a:schemeClr>
                </a:gs>
                <a:gs pos="100000">
                  <a:schemeClr val="bg2">
                    <a:lumMod val="60000"/>
                    <a:lumOff val="40000"/>
                    <a:alpha val="0"/>
                  </a:schemeClr>
                </a:gs>
              </a:gsLst>
              <a:lin ang="10800000" scaled="0"/>
            </a:gradFill>
            <a:ln w="9525">
              <a:noFill/>
              <a:round/>
            </a:ln>
            <a:effectLst>
              <a:innerShdw blurRad="63500" dist="50800" dir="5400000">
                <a:schemeClr val="bg1">
                  <a:lumMod val="95000"/>
                  <a:alpha val="50000"/>
                </a:schemeClr>
              </a:innerShdw>
            </a:effectLst>
          </p:spPr>
        </p:sp>
      </p:grpSp>
      <p:pic>
        <p:nvPicPr>
          <p:cNvPr id="44" name="그림 43" descr="라인.pn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lum contrast="10000"/>
          </a:blip>
          <a:stretch>
            <a:fillRect/>
          </a:stretch>
        </p:blipFill>
        <p:spPr>
          <a:xfrm>
            <a:off x="0" y="3352800"/>
            <a:ext cx="486340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1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/>
              <a:pPr/>
              <a:t>2014-02-19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2B5744-E33D-4A98-A602-F72E8D52107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 userDrawn="1">
            <p:ph type="ctrTitle"/>
          </p:nvPr>
        </p:nvSpPr>
        <p:spPr>
          <a:xfrm>
            <a:off x="500034" y="1285860"/>
            <a:ext cx="8215370" cy="2643206"/>
          </a:xfrm>
        </p:spPr>
        <p:txBody>
          <a:bodyPr>
            <a:normAutofit/>
          </a:bodyPr>
          <a:lstStyle/>
          <a:p>
            <a:endParaRPr lang="ko-KR" altLang="en-US" sz="2400" dirty="0"/>
          </a:p>
        </p:txBody>
      </p:sp>
      <p:sp>
        <p:nvSpPr>
          <p:cNvPr id="11" name="부제목 2"/>
          <p:cNvSpPr>
            <a:spLocks noGrp="1"/>
          </p:cNvSpPr>
          <p:nvPr userDrawn="1">
            <p:ph type="subTitle" idx="1"/>
          </p:nvPr>
        </p:nvSpPr>
        <p:spPr>
          <a:xfrm>
            <a:off x="2071670" y="4071942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endParaRPr lang="ko-KR" altLang="en-US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37" y="2008511"/>
            <a:ext cx="7683303" cy="300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2"/>
          <p:cNvGrpSpPr/>
          <p:nvPr userDrawn="1"/>
        </p:nvGrpSpPr>
        <p:grpSpPr>
          <a:xfrm>
            <a:off x="886780" y="155170"/>
            <a:ext cx="7282823" cy="645084"/>
            <a:chOff x="843620" y="83612"/>
            <a:chExt cx="7282823" cy="645084"/>
          </a:xfrm>
        </p:grpSpPr>
        <p:pic>
          <p:nvPicPr>
            <p:cNvPr id="14" name="Picture 22" descr="logo_01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0000" l="1000" r="98286">
                          <a14:foregroundMark x1="21143" y1="0" x2="21143" y2="0"/>
                          <a14:foregroundMark x1="52714" y1="21905" x2="52714" y2="21905"/>
                          <a14:foregroundMark x1="61000" y1="27619" x2="61000" y2="27619"/>
                          <a14:foregroundMark x1="80714" y1="40952" x2="80714" y2="40952"/>
                          <a14:foregroundMark x1="67571" y1="79048" x2="67571" y2="79048"/>
                          <a14:foregroundMark x1="40000" y1="83333" x2="40000" y2="83333"/>
                          <a14:foregroundMark x1="53571" y1="83333" x2="53571" y2="83333"/>
                          <a14:foregroundMark x1="94286" y1="84762" x2="94286" y2="84762"/>
                          <a14:foregroundMark x1="3571" y1="84762" x2="3571" y2="84762"/>
                          <a14:foregroundMark x1="46571" y1="80476" x2="46571" y2="80476"/>
                          <a14:foregroundMark x1="29000" y1="79048" x2="29000" y2="79048"/>
                          <a14:foregroundMark x1="61000" y1="80476" x2="61000" y2="80476"/>
                          <a14:foregroundMark x1="17571" y1="81905" x2="17571" y2="81905"/>
                          <a14:foregroundMark x1="11429" y1="83333" x2="11429" y2="83333"/>
                          <a14:foregroundMark x1="8857" y1="81905" x2="8857" y2="81905"/>
                          <a14:foregroundMark x1="98286" y1="81905" x2="98286" y2="8190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620" y="187998"/>
              <a:ext cx="1954383" cy="540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1" descr="NFRI_logo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913" y="97067"/>
              <a:ext cx="1578530" cy="609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" descr="C:\Documents and Settings\user\바탕 화면\T60바탕화면_091128\핵융합\FPTRC\FPTRC_logo.jp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2327" y="83612"/>
              <a:ext cx="1438728" cy="645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96491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50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날짜 개체 틀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1"/>
          <a:stretch/>
        </p:blipFill>
        <p:spPr bwMode="auto">
          <a:xfrm>
            <a:off x="7956376" y="6398099"/>
            <a:ext cx="1151467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24"/>
          <a:stretch/>
        </p:blipFill>
        <p:spPr bwMode="auto">
          <a:xfrm>
            <a:off x="11058" y="6398098"/>
            <a:ext cx="1434149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19"/>
          <p:cNvSpPr/>
          <p:nvPr userDrawn="1"/>
        </p:nvSpPr>
        <p:spPr>
          <a:xfrm flipV="1">
            <a:off x="0" y="863000"/>
            <a:ext cx="9144000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704"/>
            <a:ext cx="2627784" cy="44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6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9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7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6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7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4B528-6596-4DDA-9E4C-1F7E9098D71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2014-02-19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5744-E33D-4A98-A602-F72E8D5210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1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076548"/>
            <a:ext cx="9144000" cy="2232248"/>
          </a:xfrm>
          <a:solidFill>
            <a:srgbClr val="FFFFFF">
              <a:alpha val="46000"/>
            </a:srgbClr>
          </a:solidFill>
        </p:spPr>
        <p:txBody>
          <a:bodyPr>
            <a:noAutofit/>
          </a:bodyPr>
          <a:lstStyle/>
          <a:p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Development of Tungsten Injection System for 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High Z Impurity Transport 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Study in </a:t>
            </a:r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KSTAR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254000" y="3388337"/>
            <a:ext cx="8667750" cy="3135313"/>
          </a:xfrm>
          <a:prstGeom prst="rect">
            <a:avLst/>
          </a:prstGeom>
          <a:solidFill>
            <a:srgbClr val="FFFFCC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Hyun Yong Lee</a:t>
            </a:r>
            <a:r>
              <a:rPr lang="en-US" altLang="ko-KR" sz="2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1,2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*, Suk-Ho Hong</a:t>
            </a:r>
            <a:r>
              <a:rPr lang="en-US" altLang="ko-KR" sz="2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Joohwan</a:t>
            </a:r>
            <a:r>
              <a:rPr lang="en-US" altLang="ko-KR" sz="2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Hong</a:t>
            </a:r>
            <a:r>
              <a:rPr lang="en-US" altLang="ko-KR" sz="2200" b="1" u="sng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1,2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Seung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Hun Lee</a:t>
            </a:r>
            <a:r>
              <a:rPr lang="en-US" altLang="ko-KR" sz="2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1,2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Siwon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Jang</a:t>
            </a:r>
            <a:r>
              <a:rPr lang="en-US" altLang="ko-KR" sz="2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1,2</a:t>
            </a:r>
            <a:r>
              <a:rPr lang="en-US" altLang="ko-K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ko-KR" sz="2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Juhyeok</a:t>
            </a:r>
            <a:r>
              <a:rPr lang="en-US" altLang="ko-KR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Jang</a:t>
            </a:r>
            <a:r>
              <a:rPr lang="en-US" altLang="ko-KR" sz="22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1,2</a:t>
            </a:r>
            <a:endParaRPr lang="en-US" altLang="ko-KR" sz="2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ko-KR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Taemin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Jeon</a:t>
            </a:r>
            <a:r>
              <a:rPr lang="en-US" altLang="ko-KR" sz="2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1,2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Jae Sun Park</a:t>
            </a:r>
            <a:r>
              <a:rPr lang="en-US" altLang="ko-KR" sz="2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1,2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and </a:t>
            </a:r>
            <a:r>
              <a:rPr lang="en-US" altLang="ko-KR" sz="2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Wonho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Choe</a:t>
            </a:r>
            <a:r>
              <a:rPr lang="en-US" altLang="ko-KR" sz="22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1,2</a:t>
            </a:r>
            <a:r>
              <a:rPr lang="en-US" altLang="ko-KR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**</a:t>
            </a:r>
          </a:p>
          <a:p>
            <a:pPr algn="r">
              <a:lnSpc>
                <a:spcPct val="110000"/>
              </a:lnSpc>
              <a:spcBef>
                <a:spcPts val="1800"/>
              </a:spcBef>
            </a:pPr>
            <a:r>
              <a:rPr lang="en-US" altLang="ko-KR" sz="16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altLang="ko-K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Korea Advanced Institute of Science and Technology (</a:t>
            </a:r>
            <a:r>
              <a:rPr lang="en-US" altLang="ko-K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KAIST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altLang="ko-KR" sz="16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Fusion Plasma Transport Research Center (</a:t>
            </a:r>
            <a:r>
              <a:rPr lang="en-US" altLang="ko-K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FPTRC</a:t>
            </a:r>
            <a:r>
              <a:rPr lang="en-US" altLang="ko-K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altLang="ko-KR" sz="16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National Fusion Research Institute (</a:t>
            </a:r>
            <a:r>
              <a:rPr lang="en-US" altLang="ko-KR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NFRI</a:t>
            </a:r>
            <a:r>
              <a:rPr lang="en-US" altLang="ko-K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en-US" altLang="ko-K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altLang="ko-K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*leehy0816@kaist.ac.kr, joohwanhong@kaist.ac.kr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altLang="ko-K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**Corresponding author: </a:t>
            </a:r>
            <a:r>
              <a:rPr lang="en-US" altLang="ko-K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wchoe@kaist.ac.kr</a:t>
            </a:r>
            <a:endParaRPr lang="en-US" altLang="ko-K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611559" y="1198680"/>
            <a:ext cx="8286377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Target plate: </a:t>
            </a:r>
            <a:r>
              <a:rPr lang="en-US" altLang="ko-KR" dirty="0" smtClean="0">
                <a:latin typeface="Arial"/>
                <a:cs typeface="Arial"/>
              </a:rPr>
              <a:t>10 cm away from the injection gun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Launched W particles</a:t>
            </a:r>
          </a:p>
          <a:p>
            <a:pPr marL="646113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Arial"/>
                <a:cs typeface="Arial"/>
              </a:rPr>
              <a:t>0.2, 0.1 &amp; 0.06 mm, (10 mg x </a:t>
            </a:r>
            <a:r>
              <a:rPr lang="en-US" altLang="ko-KR" dirty="0">
                <a:latin typeface="Arial"/>
                <a:cs typeface="Arial"/>
              </a:rPr>
              <a:t>5</a:t>
            </a:r>
            <a:r>
              <a:rPr lang="en-US" altLang="ko-KR" dirty="0" smtClean="0">
                <a:latin typeface="Arial"/>
                <a:cs typeface="Arial"/>
              </a:rPr>
              <a:t> times = 50 mg)</a:t>
            </a:r>
          </a:p>
          <a:p>
            <a:endParaRPr lang="en-US" altLang="ko-KR" sz="1100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Amount of particles reached to the target plate</a:t>
            </a:r>
          </a:p>
          <a:p>
            <a:pPr marL="625475" indent="-2651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dirty="0" smtClean="0">
                <a:latin typeface="Arial"/>
                <a:cs typeface="Arial"/>
              </a:rPr>
              <a:t>Less than 2 mg (&lt; 5%)</a:t>
            </a:r>
          </a:p>
          <a:p>
            <a:pPr marL="266700" indent="-266700">
              <a:buFont typeface="Wingdings" charset="2"/>
              <a:buChar char="Ø"/>
            </a:pPr>
            <a:endParaRPr lang="en-US" altLang="ko-KR" sz="1100" b="1" dirty="0" smtClean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Distribution of particles</a:t>
            </a:r>
            <a:r>
              <a:rPr lang="ko-KR" altLang="en-US" b="1" dirty="0" smtClean="0">
                <a:latin typeface="Arial"/>
                <a:cs typeface="Arial"/>
              </a:rPr>
              <a:t> </a:t>
            </a:r>
            <a:r>
              <a:rPr lang="en-US" altLang="ko-KR" b="1" dirty="0" smtClean="0">
                <a:latin typeface="Arial"/>
                <a:cs typeface="Arial"/>
              </a:rPr>
              <a:t>@ </a:t>
            </a:r>
            <a:r>
              <a:rPr lang="en-US" altLang="ko-K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b="1" dirty="0" smtClean="0">
                <a:latin typeface="Arial"/>
                <a:cs typeface="Arial"/>
              </a:rPr>
              <a:t> = 10 cm</a:t>
            </a:r>
          </a:p>
          <a:p>
            <a:pPr marL="269875">
              <a:spcAft>
                <a:spcPts val="300"/>
              </a:spcAft>
            </a:pPr>
            <a:r>
              <a:rPr lang="en-US" altLang="ko-KR" dirty="0" smtClean="0">
                <a:latin typeface="Arial"/>
                <a:cs typeface="Arial"/>
              </a:rPr>
              <a:t>1) Averaged vertical </a:t>
            </a:r>
            <a:r>
              <a:rPr lang="en-US" altLang="ko-KR" dirty="0">
                <a:latin typeface="Arial"/>
                <a:cs typeface="Arial"/>
              </a:rPr>
              <a:t>drop at the target plate</a:t>
            </a:r>
          </a:p>
          <a:p>
            <a:pPr marL="360363">
              <a:spcAft>
                <a:spcPts val="600"/>
              </a:spcAft>
            </a:pPr>
            <a:r>
              <a:rPr lang="en-US" altLang="ko-KR" dirty="0" smtClean="0">
                <a:latin typeface="Arial"/>
                <a:cs typeface="Arial"/>
              </a:rPr>
              <a:t>    - 0.2 </a:t>
            </a:r>
            <a:r>
              <a:rPr lang="en-US" altLang="ko-KR" dirty="0">
                <a:latin typeface="Arial"/>
                <a:cs typeface="Arial"/>
              </a:rPr>
              <a:t>mm: </a:t>
            </a:r>
            <a:r>
              <a:rPr lang="en-US" altLang="ko-KR" dirty="0" smtClean="0">
                <a:latin typeface="Arial"/>
                <a:cs typeface="Arial"/>
              </a:rPr>
              <a:t> </a:t>
            </a:r>
            <a:r>
              <a:rPr lang="en-US" altLang="ko-KR" dirty="0" err="1" smtClean="0">
                <a:latin typeface="Arial"/>
                <a:cs typeface="Arial"/>
              </a:rPr>
              <a:t>Δz</a:t>
            </a:r>
            <a:r>
              <a:rPr lang="en-US" altLang="ko-KR" dirty="0" smtClean="0">
                <a:latin typeface="Arial"/>
                <a:cs typeface="Arial"/>
              </a:rPr>
              <a:t> = - 9.7 mm</a:t>
            </a:r>
          </a:p>
          <a:p>
            <a:pPr marL="360363">
              <a:spcAft>
                <a:spcPts val="600"/>
              </a:spcAft>
            </a:pPr>
            <a:r>
              <a:rPr lang="en-US" altLang="ko-KR" dirty="0" smtClean="0">
                <a:latin typeface="Arial"/>
                <a:cs typeface="Arial"/>
              </a:rPr>
              <a:t>    - 0.1 mm</a:t>
            </a:r>
            <a:r>
              <a:rPr lang="en-US" altLang="ko-KR" dirty="0">
                <a:latin typeface="Arial"/>
                <a:cs typeface="Arial"/>
              </a:rPr>
              <a:t>: </a:t>
            </a:r>
            <a:r>
              <a:rPr lang="en-US" altLang="ko-KR" dirty="0" smtClean="0">
                <a:latin typeface="Arial"/>
                <a:cs typeface="Arial"/>
              </a:rPr>
              <a:t> </a:t>
            </a:r>
            <a:r>
              <a:rPr lang="en-US" altLang="ko-KR" dirty="0" err="1" smtClean="0">
                <a:latin typeface="Arial"/>
                <a:cs typeface="Arial"/>
              </a:rPr>
              <a:t>Δz</a:t>
            </a:r>
            <a:r>
              <a:rPr lang="en-US" altLang="ko-KR" dirty="0" smtClean="0">
                <a:latin typeface="Arial"/>
                <a:cs typeface="Arial"/>
              </a:rPr>
              <a:t> = - 9.8 mm</a:t>
            </a:r>
          </a:p>
          <a:p>
            <a:pPr marL="360363">
              <a:spcAft>
                <a:spcPts val="600"/>
              </a:spcAft>
            </a:pPr>
            <a:r>
              <a:rPr lang="en-US" altLang="ja-JP" dirty="0">
                <a:latin typeface="Arial"/>
                <a:cs typeface="Arial"/>
              </a:rPr>
              <a:t> </a:t>
            </a:r>
            <a:r>
              <a:rPr lang="en-US" altLang="ja-JP" dirty="0" smtClean="0">
                <a:latin typeface="Arial"/>
                <a:cs typeface="Arial"/>
              </a:rPr>
              <a:t>   - 0.06 mm: </a:t>
            </a:r>
            <a:r>
              <a:rPr lang="en-US" altLang="ko-KR" dirty="0" err="1">
                <a:latin typeface="Arial"/>
                <a:cs typeface="Arial"/>
              </a:rPr>
              <a:t>Δz</a:t>
            </a:r>
            <a:r>
              <a:rPr lang="en-US" altLang="ko-KR" dirty="0">
                <a:latin typeface="Arial"/>
                <a:cs typeface="Arial"/>
              </a:rPr>
              <a:t> = - </a:t>
            </a:r>
            <a:r>
              <a:rPr lang="en-US" altLang="ko-KR" dirty="0" smtClean="0">
                <a:latin typeface="Arial"/>
                <a:cs typeface="Arial"/>
              </a:rPr>
              <a:t>9.9 mm</a:t>
            </a:r>
            <a:endParaRPr lang="en-US" altLang="ko-KR" dirty="0">
              <a:latin typeface="Arial"/>
              <a:cs typeface="Arial"/>
            </a:endParaRPr>
          </a:p>
          <a:p>
            <a:pPr marL="271463">
              <a:spcAft>
                <a:spcPts val="600"/>
              </a:spcAft>
            </a:pPr>
            <a:r>
              <a:rPr lang="en-US" altLang="ko-KR" dirty="0" smtClean="0">
                <a:latin typeface="Arial"/>
                <a:cs typeface="Arial"/>
              </a:rPr>
              <a:t>2) Average initial velocity (v</a:t>
            </a:r>
            <a:r>
              <a:rPr lang="en-US" altLang="ko-KR" baseline="-25000" dirty="0" smtClean="0">
                <a:latin typeface="Arial"/>
                <a:cs typeface="Arial"/>
              </a:rPr>
              <a:t>0</a:t>
            </a:r>
            <a:r>
              <a:rPr lang="en-US" altLang="ko-KR" dirty="0" smtClean="0">
                <a:latin typeface="Arial"/>
                <a:cs typeface="Arial"/>
              </a:rPr>
              <a:t>): ignoring air resistance</a:t>
            </a:r>
          </a:p>
          <a:p>
            <a:pPr marL="360363">
              <a:spcAft>
                <a:spcPts val="600"/>
              </a:spcAft>
            </a:pPr>
            <a:r>
              <a:rPr lang="en-US" altLang="ko-KR" dirty="0" smtClean="0">
                <a:latin typeface="Arial"/>
                <a:cs typeface="Arial"/>
              </a:rPr>
              <a:t>    </a:t>
            </a:r>
            <a:r>
              <a:rPr lang="en-US" altLang="ko-KR" dirty="0">
                <a:latin typeface="Arial"/>
                <a:cs typeface="Arial"/>
              </a:rPr>
              <a:t>- </a:t>
            </a:r>
            <a:r>
              <a:rPr lang="en-US" altLang="ja-JP" dirty="0" smtClean="0">
                <a:latin typeface="Arial"/>
                <a:cs typeface="Arial"/>
              </a:rPr>
              <a:t>v</a:t>
            </a:r>
            <a:r>
              <a:rPr lang="en-US" altLang="ja-JP" baseline="-25000" dirty="0" smtClean="0">
                <a:latin typeface="Arial"/>
                <a:cs typeface="Arial"/>
              </a:rPr>
              <a:t>0 </a:t>
            </a:r>
            <a:r>
              <a:rPr lang="en-US" altLang="ko-KR" dirty="0" smtClean="0">
                <a:latin typeface="Arial"/>
                <a:cs typeface="Arial"/>
              </a:rPr>
              <a:t>~ </a:t>
            </a:r>
            <a:r>
              <a:rPr lang="en-US" altLang="ja-JP" dirty="0" smtClean="0">
                <a:latin typeface="Arial"/>
                <a:cs typeface="Arial"/>
              </a:rPr>
              <a:t> 2.3 m</a:t>
            </a:r>
            <a:r>
              <a:rPr lang="en-US" altLang="ja-JP" dirty="0">
                <a:latin typeface="Arial"/>
                <a:cs typeface="Arial"/>
              </a:rPr>
              <a:t>/</a:t>
            </a:r>
            <a:r>
              <a:rPr lang="en-US" altLang="ja-JP" dirty="0" smtClean="0">
                <a:latin typeface="Arial"/>
                <a:cs typeface="Arial"/>
              </a:rPr>
              <a:t>s</a:t>
            </a:r>
          </a:p>
          <a:p>
            <a:pPr marL="360363">
              <a:spcAft>
                <a:spcPts val="600"/>
              </a:spcAft>
            </a:pPr>
            <a:r>
              <a:rPr lang="en-US" altLang="ko-KR" dirty="0">
                <a:latin typeface="Arial"/>
                <a:cs typeface="Arial"/>
              </a:rPr>
              <a:t> </a:t>
            </a:r>
            <a:r>
              <a:rPr lang="en-US" altLang="ko-KR" dirty="0" smtClean="0">
                <a:latin typeface="Arial"/>
                <a:cs typeface="Arial"/>
              </a:rPr>
              <a:t>  </a:t>
            </a:r>
            <a:r>
              <a:rPr lang="ko-KR" altLang="en-US" dirty="0" smtClean="0">
                <a:latin typeface="Arial"/>
                <a:cs typeface="Arial"/>
              </a:rPr>
              <a:t> </a:t>
            </a:r>
            <a:endParaRPr lang="en-US" altLang="ko-KR" sz="1050" dirty="0">
              <a:latin typeface="Arial"/>
              <a:cs typeface="Arial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Arial"/>
                <a:cs typeface="Arial"/>
              </a:rPr>
              <a:t>・</a:t>
            </a:r>
            <a:r>
              <a:rPr lang="en-US" altLang="ja-JP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In the case of W, particle size does not affect change of averaged drop</a:t>
            </a:r>
            <a:endParaRPr lang="en-US" altLang="ko-K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" y="17002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Arial"/>
                <a:cs typeface="Arial"/>
              </a:rPr>
              <a:t>Particle size (W </a:t>
            </a:r>
            <a:r>
              <a:rPr lang="en-US" altLang="ko-KR" sz="3600" b="1" dirty="0" smtClean="0">
                <a:latin typeface="Arial"/>
                <a:ea typeface="Lucida Grande"/>
                <a:cs typeface="Arial"/>
              </a:rPr>
              <a:t>0.2, 0.1 &amp; 0.06 mm</a:t>
            </a:r>
            <a:r>
              <a:rPr lang="en-US" altLang="ko-KR" sz="3600" b="1" dirty="0" smtClean="0">
                <a:latin typeface="Arial"/>
                <a:cs typeface="Arial"/>
              </a:rPr>
              <a:t>)</a:t>
            </a:r>
            <a:endParaRPr lang="en-US" altLang="ko-KR" sz="36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178580"/>
              </p:ext>
            </p:extLst>
          </p:nvPr>
        </p:nvGraphicFramePr>
        <p:xfrm>
          <a:off x="7433790" y="4833887"/>
          <a:ext cx="1035790" cy="99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数式" r:id="rId3" imgW="647700" imgH="622300" progId="Equation.3">
                  <p:embed/>
                </p:oleObj>
              </mc:Choice>
              <mc:Fallback>
                <p:oleObj name="数式" r:id="rId3" imgW="6477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3790" y="4833887"/>
                        <a:ext cx="1035790" cy="99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角丸四角形 13"/>
          <p:cNvSpPr/>
          <p:nvPr/>
        </p:nvSpPr>
        <p:spPr>
          <a:xfrm>
            <a:off x="7377133" y="4763596"/>
            <a:ext cx="1191630" cy="1135752"/>
          </a:xfrm>
          <a:prstGeom prst="roundRect">
            <a:avLst>
              <a:gd name="adj" fmla="val 4009"/>
            </a:avLst>
          </a:prstGeom>
          <a:noFill/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W_0.2_10cm_10m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8886" r="6559" b="3973"/>
          <a:stretch/>
        </p:blipFill>
        <p:spPr>
          <a:xfrm>
            <a:off x="727322" y="1045169"/>
            <a:ext cx="2858203" cy="2772000"/>
          </a:xfrm>
          <a:prstGeom prst="rect">
            <a:avLst/>
          </a:prstGeom>
        </p:spPr>
      </p:pic>
      <p:pic>
        <p:nvPicPr>
          <p:cNvPr id="7" name="図 6" descr="W_0.1_10cm_10m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t="9945" r="6444" b="4316"/>
          <a:stretch/>
        </p:blipFill>
        <p:spPr>
          <a:xfrm>
            <a:off x="5564775" y="1045169"/>
            <a:ext cx="2904951" cy="2772000"/>
          </a:xfrm>
          <a:prstGeom prst="rect">
            <a:avLst/>
          </a:prstGeom>
        </p:spPr>
      </p:pic>
      <p:pic>
        <p:nvPicPr>
          <p:cNvPr id="8" name="図 7" descr="W_0.06_10cm_10mg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8886" r="6788" b="4087"/>
          <a:stretch/>
        </p:blipFill>
        <p:spPr>
          <a:xfrm>
            <a:off x="3116914" y="3501008"/>
            <a:ext cx="2854674" cy="2772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98600" y="3892899"/>
            <a:ext cx="683851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b="1" dirty="0" smtClean="0">
                <a:latin typeface="Arial"/>
                <a:ea typeface="나눔고딕"/>
                <a:cs typeface="Arial"/>
              </a:rPr>
              <a:t>0.06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85275" y="6165304"/>
            <a:ext cx="8851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 smtClean="0">
                <a:latin typeface="Arial"/>
                <a:cs typeface="Arial"/>
              </a:rPr>
              <a:t>Deposited </a:t>
            </a:r>
            <a:r>
              <a:rPr lang="en-US" altLang="ko-KR" sz="1400" dirty="0">
                <a:latin typeface="Arial"/>
                <a:cs typeface="Arial"/>
              </a:rPr>
              <a:t>locations </a:t>
            </a:r>
            <a:r>
              <a:rPr lang="en-US" altLang="ko-KR" sz="1400" dirty="0" smtClean="0">
                <a:latin typeface="Arial"/>
                <a:cs typeface="Arial"/>
              </a:rPr>
              <a:t>of </a:t>
            </a:r>
            <a:r>
              <a:rPr lang="en-US" altLang="ko-KR" sz="1400" dirty="0">
                <a:latin typeface="Arial"/>
                <a:cs typeface="Arial"/>
              </a:rPr>
              <a:t>launched W particle on the target plate (a) 0.2 mm, (b) 0.1 mm, and (c) 0.06 mm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4297" y="1319783"/>
            <a:ext cx="541209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0.2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20340" y="1295822"/>
            <a:ext cx="541209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0.1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0591" y="1249796"/>
            <a:ext cx="4667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/>
                <a:ea typeface="나눔고딕"/>
                <a:cs typeface="Arial"/>
              </a:rPr>
              <a:t>(a)</a:t>
            </a:r>
            <a:endParaRPr kumimoji="1" lang="ja-JP" altLang="en-US" dirty="0">
              <a:latin typeface="Arial"/>
              <a:ea typeface="나눔고딕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77184" y="1222977"/>
            <a:ext cx="4667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/>
                <a:ea typeface="나눔고딕"/>
                <a:cs typeface="Arial"/>
              </a:rPr>
              <a:t>(b)</a:t>
            </a:r>
            <a:endParaRPr kumimoji="1" lang="ja-JP" altLang="en-US" dirty="0">
              <a:latin typeface="Arial"/>
              <a:ea typeface="나눔고딕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40624" y="3833143"/>
            <a:ext cx="45382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/>
                <a:ea typeface="나눔고딕"/>
                <a:cs typeface="Arial"/>
              </a:rPr>
              <a:t>(c)</a:t>
            </a:r>
            <a:endParaRPr kumimoji="1" lang="ja-JP" altLang="en-US" dirty="0">
              <a:latin typeface="Arial"/>
              <a:ea typeface="나눔고딕"/>
              <a:cs typeface="Arial"/>
            </a:endParaRPr>
          </a:p>
        </p:txBody>
      </p:sp>
      <p:sp>
        <p:nvSpPr>
          <p:cNvPr id="19" name="テキスト ボックス 13"/>
          <p:cNvSpPr txBox="1"/>
          <p:nvPr/>
        </p:nvSpPr>
        <p:spPr>
          <a:xfrm>
            <a:off x="0" y="199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b="1" dirty="0" smtClean="0">
                <a:latin typeface="Arial"/>
                <a:cs typeface="Arial"/>
              </a:rPr>
              <a:t>Distribution </a:t>
            </a:r>
            <a:r>
              <a:rPr lang="en-US" altLang="ko-KR" sz="3800" b="1" dirty="0">
                <a:latin typeface="Arial"/>
                <a:cs typeface="Arial"/>
              </a:rPr>
              <a:t>of </a:t>
            </a:r>
            <a:r>
              <a:rPr lang="en-US" altLang="ko-KR" sz="3800" b="1" dirty="0" smtClean="0">
                <a:latin typeface="Arial"/>
                <a:cs typeface="Arial"/>
              </a:rPr>
              <a:t>W on </a:t>
            </a:r>
            <a:r>
              <a:rPr lang="en-US" altLang="ko-KR" sz="3800" b="1" dirty="0">
                <a:latin typeface="Arial"/>
                <a:cs typeface="Arial"/>
              </a:rPr>
              <a:t>the target </a:t>
            </a:r>
            <a:r>
              <a:rPr lang="en-US" altLang="ko-KR" sz="3800" b="1" dirty="0" smtClean="0">
                <a:latin typeface="Arial"/>
                <a:cs typeface="Arial"/>
              </a:rPr>
              <a:t>plate I</a:t>
            </a:r>
            <a:endParaRPr lang="en-US" altLang="ko-KR" sz="38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8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W_0.06_10cm_10mg_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7943" r="7171"/>
          <a:stretch/>
        </p:blipFill>
        <p:spPr>
          <a:xfrm>
            <a:off x="2996163" y="3717032"/>
            <a:ext cx="3227206" cy="2520000"/>
          </a:xfrm>
          <a:prstGeom prst="rect">
            <a:avLst/>
          </a:prstGeom>
        </p:spPr>
      </p:pic>
      <p:pic>
        <p:nvPicPr>
          <p:cNvPr id="33" name="図 32" descr="W_0.1_10cm_10mg_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8260" r="7974"/>
          <a:stretch/>
        </p:blipFill>
        <p:spPr>
          <a:xfrm>
            <a:off x="5028577" y="1179839"/>
            <a:ext cx="3227550" cy="2520000"/>
          </a:xfrm>
          <a:prstGeom prst="rect">
            <a:avLst/>
          </a:prstGeom>
        </p:spPr>
      </p:pic>
      <p:pic>
        <p:nvPicPr>
          <p:cNvPr id="37" name="図 36" descr="W_0.2_10cm_10mg_d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6859" r="7558"/>
          <a:stretch/>
        </p:blipFill>
        <p:spPr>
          <a:xfrm>
            <a:off x="566945" y="1173859"/>
            <a:ext cx="3278669" cy="252000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70327" y="6165304"/>
            <a:ext cx="88512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 smtClean="0">
                <a:latin typeface="Arial"/>
                <a:cs typeface="Arial"/>
              </a:rPr>
              <a:t>Distribution of launched W particle on the target plate (a) 0.2 mm, (b) 0.1 mm, and (c) 0.06 mm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61595" y="1245388"/>
            <a:ext cx="4667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  <a:latin typeface="Arial"/>
                <a:ea typeface="나눔고딕"/>
                <a:cs typeface="Arial"/>
              </a:rPr>
              <a:t>(a)</a:t>
            </a:r>
            <a:endParaRPr kumimoji="1" lang="ja-JP" altLang="en-US" dirty="0">
              <a:solidFill>
                <a:schemeClr val="bg1"/>
              </a:solidFill>
              <a:latin typeface="Arial"/>
              <a:ea typeface="나눔고딕"/>
              <a:cs typeface="Arial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36182" y="1247654"/>
            <a:ext cx="46678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FF"/>
                </a:solidFill>
                <a:latin typeface="Arial"/>
                <a:ea typeface="나눔고딕"/>
                <a:cs typeface="Arial"/>
              </a:rPr>
              <a:t>(b)</a:t>
            </a:r>
            <a:endParaRPr kumimoji="1" lang="ja-JP" altLang="en-US" dirty="0">
              <a:solidFill>
                <a:srgbClr val="FFFFFF"/>
              </a:solidFill>
              <a:latin typeface="Arial"/>
              <a:ea typeface="나눔고딕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63554" y="3717032"/>
            <a:ext cx="453820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FFFF"/>
                </a:solidFill>
                <a:latin typeface="Arial"/>
                <a:ea typeface="나눔고딕"/>
                <a:cs typeface="Arial"/>
              </a:rPr>
              <a:t>(c)</a:t>
            </a:r>
            <a:endParaRPr kumimoji="1" lang="ja-JP" altLang="en-US" dirty="0">
              <a:solidFill>
                <a:srgbClr val="FFFFFF"/>
              </a:solidFill>
              <a:latin typeface="Arial"/>
              <a:ea typeface="나눔고딕"/>
              <a:cs typeface="Arial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985559" y="1686603"/>
            <a:ext cx="2479577" cy="0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386127" y="4186910"/>
            <a:ext cx="2468909" cy="0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424565" y="1670629"/>
            <a:ext cx="2459364" cy="0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106603" y="5369879"/>
            <a:ext cx="683851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b="1" dirty="0" smtClean="0">
                <a:latin typeface="Arial"/>
                <a:ea typeface="나눔고딕"/>
                <a:cs typeface="Arial"/>
              </a:rPr>
              <a:t>0.06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54297" y="2845336"/>
            <a:ext cx="541209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0.2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25980" y="2838655"/>
            <a:ext cx="541209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0.1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21" name="テキスト ボックス 13"/>
          <p:cNvSpPr txBox="1"/>
          <p:nvPr/>
        </p:nvSpPr>
        <p:spPr>
          <a:xfrm>
            <a:off x="0" y="199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b="1" dirty="0" smtClean="0">
                <a:latin typeface="Arial"/>
                <a:cs typeface="Arial"/>
              </a:rPr>
              <a:t>Distribution </a:t>
            </a:r>
            <a:r>
              <a:rPr lang="en-US" altLang="ko-KR" sz="3800" b="1" dirty="0">
                <a:latin typeface="Arial"/>
                <a:cs typeface="Arial"/>
              </a:rPr>
              <a:t>of </a:t>
            </a:r>
            <a:r>
              <a:rPr lang="en-US" altLang="ko-KR" sz="3800" b="1" dirty="0" smtClean="0">
                <a:latin typeface="Arial"/>
                <a:cs typeface="Arial"/>
              </a:rPr>
              <a:t>W </a:t>
            </a:r>
            <a:r>
              <a:rPr lang="en-US" altLang="ko-KR" sz="3800" b="1" dirty="0">
                <a:latin typeface="Arial"/>
                <a:cs typeface="Arial"/>
              </a:rPr>
              <a:t>on the target </a:t>
            </a:r>
            <a:r>
              <a:rPr lang="en-US" altLang="ko-KR" sz="3800" b="1" dirty="0" smtClean="0">
                <a:latin typeface="Arial"/>
                <a:cs typeface="Arial"/>
              </a:rPr>
              <a:t>plate II</a:t>
            </a:r>
            <a:endParaRPr lang="en-US" altLang="ko-KR" sz="38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07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0329" y="134454"/>
            <a:ext cx="891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/>
                <a:cs typeface="Arial"/>
              </a:rPr>
              <a:t>Discussion (Cu vs. W)</a:t>
            </a:r>
            <a:endParaRPr lang="en-US" altLang="ko-KR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844897" y="3737208"/>
            <a:ext cx="8191599" cy="27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Distribution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latin typeface="Arial"/>
                <a:cs typeface="Arial"/>
              </a:rPr>
              <a:t> </a:t>
            </a:r>
            <a:r>
              <a:rPr lang="en-US" altLang="ko-KR" dirty="0" smtClean="0">
                <a:latin typeface="Arial"/>
                <a:cs typeface="Arial"/>
              </a:rPr>
              <a:t> - Cu is much broaden than W</a:t>
            </a:r>
          </a:p>
          <a:p>
            <a:pPr>
              <a:spcAft>
                <a:spcPts val="600"/>
              </a:spcAft>
            </a:pPr>
            <a:r>
              <a:rPr lang="en-US" altLang="ko-KR" dirty="0">
                <a:latin typeface="Arial"/>
                <a:cs typeface="Arial"/>
              </a:rPr>
              <a:t> </a:t>
            </a:r>
            <a:r>
              <a:rPr lang="en-US" altLang="ko-KR" dirty="0" smtClean="0">
                <a:latin typeface="Arial"/>
                <a:cs typeface="Arial"/>
              </a:rPr>
              <a:t> - The case of heavy particle has a narrow distribution (see error-bars)</a:t>
            </a:r>
          </a:p>
          <a:p>
            <a:pPr marL="266700" indent="-266700">
              <a:buFont typeface="Wingdings" charset="2"/>
              <a:buChar char="Ø"/>
            </a:pPr>
            <a:endParaRPr lang="en-US" altLang="ko-KR" sz="1050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Amount</a:t>
            </a:r>
          </a:p>
          <a:p>
            <a:pPr marL="269875">
              <a:spcAft>
                <a:spcPts val="300"/>
              </a:spcAft>
            </a:pPr>
            <a:r>
              <a:rPr lang="en-US" altLang="ko-KR" dirty="0">
                <a:latin typeface="Arial"/>
                <a:cs typeface="Arial"/>
              </a:rPr>
              <a:t> 1</a:t>
            </a:r>
            <a:r>
              <a:rPr lang="en-US" altLang="ko-KR" dirty="0" smtClean="0">
                <a:latin typeface="Arial"/>
                <a:cs typeface="Arial"/>
              </a:rPr>
              <a:t>) Cu: amount ↑ averaged drop </a:t>
            </a:r>
            <a:r>
              <a:rPr lang="en-US" altLang="ja-JP" dirty="0" smtClean="0">
                <a:latin typeface="Arial"/>
                <a:cs typeface="Arial"/>
              </a:rPr>
              <a:t>↑</a:t>
            </a:r>
          </a:p>
          <a:p>
            <a:pPr marL="269875">
              <a:spcAft>
                <a:spcPts val="300"/>
              </a:spcAft>
            </a:pPr>
            <a:r>
              <a:rPr lang="en-US" altLang="ko-KR" dirty="0">
                <a:latin typeface="Arial"/>
                <a:cs typeface="Arial"/>
              </a:rPr>
              <a:t> </a:t>
            </a:r>
            <a:r>
              <a:rPr lang="en-US" altLang="ko-KR" dirty="0" smtClean="0">
                <a:latin typeface="Arial"/>
                <a:cs typeface="Arial"/>
              </a:rPr>
              <a:t>2) W: amount </a:t>
            </a:r>
            <a:r>
              <a:rPr lang="en-US" altLang="ja-JP" dirty="0" smtClean="0">
                <a:latin typeface="Arial"/>
                <a:cs typeface="Arial"/>
              </a:rPr>
              <a:t>↑ averaged drop →</a:t>
            </a:r>
            <a:endParaRPr lang="en-US" altLang="ko-KR" dirty="0" smtClean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endParaRPr lang="en-US" altLang="ko-KR" sz="900" dirty="0" smtClean="0">
              <a:latin typeface="Arial"/>
              <a:cs typeface="Arial"/>
            </a:endParaRPr>
          </a:p>
          <a:p>
            <a:pPr marL="271463" indent="-271463">
              <a:spcAft>
                <a:spcPts val="300"/>
              </a:spcAft>
              <a:buFont typeface="Wingdings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W: Particle size does not affect increase of averaged drop</a:t>
            </a:r>
            <a:endParaRPr lang="en-US" altLang="ko-KR" b="1" dirty="0">
              <a:latin typeface="Arial"/>
              <a:cs typeface="Arial"/>
            </a:endParaRPr>
          </a:p>
        </p:txBody>
      </p:sp>
      <p:pic>
        <p:nvPicPr>
          <p:cNvPr id="2" name="図 1" descr="W_Cu_total1_10c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" t="7919" r="5911" b="4381"/>
          <a:stretch/>
        </p:blipFill>
        <p:spPr>
          <a:xfrm>
            <a:off x="2867627" y="1124744"/>
            <a:ext cx="3101373" cy="2986143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3193756" y="836712"/>
            <a:ext cx="2775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b="1" dirty="0" err="1" smtClean="0">
                <a:latin typeface="Arial"/>
                <a:cs typeface="Arial"/>
              </a:rPr>
              <a:t>ϕ</a:t>
            </a:r>
            <a:r>
              <a:rPr lang="en-US" altLang="ko-KR" b="1" dirty="0" smtClean="0">
                <a:latin typeface="Arial"/>
                <a:cs typeface="Arial"/>
              </a:rPr>
              <a:t> vs. averaged drop</a:t>
            </a:r>
          </a:p>
        </p:txBody>
      </p:sp>
    </p:spTree>
    <p:extLst>
      <p:ext uri="{BB962C8B-B14F-4D97-AF65-F5344CB8AC3E}">
        <p14:creationId xmlns:p14="http://schemas.microsoft.com/office/powerpoint/2010/main" val="9349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" y="13445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/>
                <a:cs typeface="Arial"/>
              </a:rPr>
              <a:t>Vacuum test</a:t>
            </a:r>
            <a:endParaRPr lang="en-US" altLang="ko-KR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39172" y="5511671"/>
            <a:ext cx="4100149" cy="830997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2400" dirty="0" smtClean="0">
                <a:latin typeface="Arial"/>
                <a:cs typeface="Arial"/>
              </a:rPr>
              <a:t>Injection gun was operated by ~ 6x10</a:t>
            </a:r>
            <a:r>
              <a:rPr lang="en-US" altLang="ko-KR" sz="2400" baseline="30000" dirty="0" smtClean="0">
                <a:latin typeface="Arial"/>
                <a:cs typeface="Arial"/>
              </a:rPr>
              <a:t>-6</a:t>
            </a:r>
            <a:r>
              <a:rPr lang="en-US" altLang="ko-KR" sz="2400" dirty="0" smtClean="0">
                <a:latin typeface="Arial"/>
                <a:cs typeface="Arial"/>
              </a:rPr>
              <a:t> </a:t>
            </a:r>
            <a:r>
              <a:rPr lang="en-US" altLang="ko-KR" sz="2400" dirty="0" err="1" smtClean="0">
                <a:latin typeface="Arial"/>
                <a:cs typeface="Arial"/>
              </a:rPr>
              <a:t>Torr</a:t>
            </a:r>
            <a:r>
              <a:rPr lang="en-US" altLang="ko-KR" sz="2400" dirty="0" smtClean="0"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656978"/>
              </p:ext>
            </p:extLst>
          </p:nvPr>
        </p:nvGraphicFramePr>
        <p:xfrm>
          <a:off x="1309084" y="4517302"/>
          <a:ext cx="26288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44"/>
                <a:gridCol w="1314444"/>
              </a:tblGrid>
              <a:tr h="317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latin typeface="Arial"/>
                          <a:cs typeface="Arial"/>
                        </a:rPr>
                        <a:t> (</a:t>
                      </a:r>
                      <a:r>
                        <a:rPr kumimoji="1" lang="en-US" altLang="ja-JP" baseline="0" dirty="0" err="1" smtClean="0">
                          <a:latin typeface="Arial"/>
                          <a:cs typeface="Arial"/>
                        </a:rPr>
                        <a:t>Torr</a:t>
                      </a:r>
                      <a:r>
                        <a:rPr kumimoji="1" lang="en-US" altLang="ja-JP" baseline="0" dirty="0" smtClean="0">
                          <a:latin typeface="Arial"/>
                          <a:cs typeface="Arial"/>
                        </a:rPr>
                        <a:t>)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◯/☓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3.0x10</a:t>
                      </a:r>
                      <a:r>
                        <a:rPr kumimoji="1" lang="en-US" altLang="ja-JP" baseline="30000" dirty="0" smtClean="0">
                          <a:latin typeface="Arial"/>
                          <a:cs typeface="Arial"/>
                        </a:rPr>
                        <a:t>-2</a:t>
                      </a:r>
                      <a:endParaRPr kumimoji="1" lang="ja-JP" altLang="en-US" baseline="30000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◯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6.0x10</a:t>
                      </a:r>
                      <a:r>
                        <a:rPr kumimoji="1" lang="en-US" altLang="ja-JP" baseline="30000" dirty="0" smtClean="0">
                          <a:latin typeface="Arial"/>
                          <a:cs typeface="Arial"/>
                        </a:rPr>
                        <a:t>-3</a:t>
                      </a:r>
                      <a:endParaRPr kumimoji="1" lang="ja-JP" altLang="en-US" baseline="30000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◯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5.0x10</a:t>
                      </a:r>
                      <a:r>
                        <a:rPr kumimoji="1" lang="en-US" altLang="ja-JP" baseline="30000" dirty="0" smtClean="0">
                          <a:latin typeface="Arial"/>
                          <a:cs typeface="Arial"/>
                        </a:rPr>
                        <a:t>-5</a:t>
                      </a:r>
                      <a:endParaRPr kumimoji="1" lang="ja-JP" altLang="en-US" baseline="30000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◯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1.5x10</a:t>
                      </a:r>
                      <a:r>
                        <a:rPr kumimoji="1" lang="en-US" altLang="ja-JP" baseline="30000" dirty="0" smtClean="0">
                          <a:latin typeface="Arial"/>
                          <a:cs typeface="Arial"/>
                        </a:rPr>
                        <a:t>-5</a:t>
                      </a:r>
                      <a:endParaRPr kumimoji="1" lang="ja-JP" altLang="en-US" baseline="30000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◯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5.6x10</a:t>
                      </a:r>
                      <a:r>
                        <a:rPr kumimoji="1" lang="en-US" altLang="ja-JP" baseline="30000" dirty="0" smtClean="0">
                          <a:latin typeface="Arial"/>
                          <a:cs typeface="Arial"/>
                        </a:rPr>
                        <a:t>-6</a:t>
                      </a:r>
                      <a:endParaRPr kumimoji="1" lang="ja-JP" altLang="en-US" baseline="30000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Arial"/>
                          <a:cs typeface="Arial"/>
                        </a:rPr>
                        <a:t>◯</a:t>
                      </a:r>
                      <a:endParaRPr kumimoji="1" lang="ja-JP" altLang="en-US" dirty="0">
                        <a:latin typeface="Arial"/>
                        <a:cs typeface="Arial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図 4" descr="20131126_1154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9" y="1173020"/>
            <a:ext cx="4226441" cy="3169830"/>
          </a:xfrm>
          <a:prstGeom prst="rect">
            <a:avLst/>
          </a:prstGeom>
        </p:spPr>
      </p:pic>
      <p:pic>
        <p:nvPicPr>
          <p:cNvPr id="6" name="図 5" descr="20131126_11543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8" t="18751" r="12557" b="27675"/>
          <a:stretch/>
        </p:blipFill>
        <p:spPr>
          <a:xfrm>
            <a:off x="470368" y="1173020"/>
            <a:ext cx="1774126" cy="1025174"/>
          </a:xfrm>
          <a:prstGeom prst="rect">
            <a:avLst/>
          </a:prstGeom>
        </p:spPr>
      </p:pic>
      <p:pic>
        <p:nvPicPr>
          <p:cNvPr id="11" name="図 10" descr="20131125_15582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3484" y="1639018"/>
            <a:ext cx="3727966" cy="2795970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>
            <a:off x="6295259" y="1928629"/>
            <a:ext cx="893722" cy="68207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079573" y="1062018"/>
            <a:ext cx="1755740" cy="369332"/>
          </a:xfrm>
          <a:prstGeom prst="rect">
            <a:avLst/>
          </a:prstGeom>
          <a:solidFill>
            <a:srgbClr val="FFFFFF"/>
          </a:solidFill>
          <a:ln w="28575" cmpd="sng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dirty="0" smtClean="0">
                <a:solidFill>
                  <a:srgbClr val="FF0000"/>
                </a:solidFill>
                <a:latin typeface="Arial"/>
                <a:cs typeface="Arial"/>
              </a:rPr>
              <a:t>Injection gun</a:t>
            </a: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6987143" y="1431350"/>
            <a:ext cx="964281" cy="53293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4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0329" y="134454"/>
            <a:ext cx="891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/>
                <a:cs typeface="Arial"/>
              </a:rPr>
              <a:t>B-field test</a:t>
            </a:r>
            <a:endParaRPr lang="en-US" altLang="ko-KR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139952" y="1268760"/>
            <a:ext cx="479558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latin typeface="Arial"/>
                <a:cs typeface="Arial"/>
              </a:rPr>
              <a:t>B-field test of </a:t>
            </a:r>
            <a:r>
              <a:rPr lang="en-US" altLang="ko-KR" sz="2000" dirty="0" err="1" smtClean="0">
                <a:latin typeface="Arial"/>
                <a:cs typeface="Arial"/>
              </a:rPr>
              <a:t>piezo</a:t>
            </a:r>
            <a:r>
              <a:rPr lang="en-US" altLang="ko-KR" sz="2000" dirty="0" smtClean="0">
                <a:latin typeface="Arial"/>
                <a:cs typeface="Arial"/>
              </a:rPr>
              <a:t>-electric motor was performed with a Nuclear Magnetic Resonance (NMR) device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ko-KR" sz="2000" dirty="0">
              <a:latin typeface="Arial"/>
              <a:cs typeface="Arial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sz="2000" dirty="0" smtClean="0">
                <a:latin typeface="Arial"/>
                <a:cs typeface="Arial"/>
              </a:rPr>
              <a:t>A </a:t>
            </a:r>
            <a:r>
              <a:rPr lang="en-US" altLang="ko-KR" sz="2000" dirty="0" err="1" smtClean="0">
                <a:latin typeface="Arial"/>
                <a:cs typeface="Arial"/>
              </a:rPr>
              <a:t>piezo</a:t>
            </a:r>
            <a:r>
              <a:rPr lang="en-US" altLang="ko-KR" sz="2000" dirty="0" smtClean="0">
                <a:latin typeface="Arial"/>
                <a:cs typeface="Arial"/>
              </a:rPr>
              <a:t>-electric motor was operated under 7 Tesla of magnetic field</a:t>
            </a:r>
          </a:p>
          <a:p>
            <a:pPr marL="357188" indent="-357188" algn="just">
              <a:spcAft>
                <a:spcPts val="600"/>
              </a:spcAft>
            </a:pPr>
            <a:r>
              <a:rPr lang="en-US" altLang="ko-KR" sz="2000" dirty="0" smtClean="0">
                <a:latin typeface="Arial"/>
                <a:cs typeface="Arial"/>
              </a:rPr>
              <a:t> </a:t>
            </a:r>
            <a:r>
              <a:rPr lang="en-US" altLang="ja-JP" sz="2000" dirty="0" smtClean="0">
                <a:latin typeface="Arial"/>
                <a:cs typeface="Arial"/>
              </a:rPr>
              <a:t>→ It is enough to use in KSTAR environment</a:t>
            </a:r>
            <a:endParaRPr lang="en-US" altLang="ko-KR" sz="2000" dirty="0" smtClean="0">
              <a:latin typeface="Arial"/>
              <a:cs typeface="Arial"/>
            </a:endParaRPr>
          </a:p>
        </p:txBody>
      </p:sp>
      <p:pic>
        <p:nvPicPr>
          <p:cNvPr id="2" name="図 1" descr="20131129_09412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3704" r="21528" b="1505"/>
          <a:stretch/>
        </p:blipFill>
        <p:spPr>
          <a:xfrm>
            <a:off x="420571" y="1285871"/>
            <a:ext cx="3647373" cy="492125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20571" y="6231565"/>
            <a:ext cx="36473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2000" dirty="0" smtClean="0">
                <a:latin typeface="Arial"/>
                <a:cs typeface="Arial"/>
              </a:rPr>
              <a:t>NMR device</a:t>
            </a:r>
          </a:p>
        </p:txBody>
      </p:sp>
      <p:sp>
        <p:nvSpPr>
          <p:cNvPr id="3" name="片側の 2 つの角を丸めた四角形 2"/>
          <p:cNvSpPr/>
          <p:nvPr/>
        </p:nvSpPr>
        <p:spPr>
          <a:xfrm>
            <a:off x="5221223" y="4766692"/>
            <a:ext cx="2618451" cy="1862860"/>
          </a:xfrm>
          <a:prstGeom prst="round2SameRect">
            <a:avLst>
              <a:gd name="adj1" fmla="val 40655"/>
              <a:gd name="adj2" fmla="val 0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338018" y="4766692"/>
            <a:ext cx="384856" cy="1862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419858" y="5241206"/>
            <a:ext cx="232456" cy="211287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3" idx="0"/>
          </p:cNvCxnSpPr>
          <p:nvPr/>
        </p:nvCxnSpPr>
        <p:spPr>
          <a:xfrm flipV="1">
            <a:off x="6536086" y="4562853"/>
            <a:ext cx="0" cy="678353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020870" y="5867727"/>
            <a:ext cx="1026997" cy="0"/>
          </a:xfrm>
          <a:prstGeom prst="line">
            <a:avLst/>
          </a:prstGeom>
          <a:ln w="3810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6878422" y="5499253"/>
            <a:ext cx="1325500" cy="307777"/>
          </a:xfrm>
          <a:prstGeom prst="rect">
            <a:avLst/>
          </a:prstGeom>
          <a:solidFill>
            <a:srgbClr val="FFFFFF"/>
          </a:solidFill>
          <a:ln w="28575" cmpd="sng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400" dirty="0" smtClean="0">
                <a:solidFill>
                  <a:srgbClr val="FF0000"/>
                </a:solidFill>
                <a:latin typeface="Arial"/>
                <a:cs typeface="Arial"/>
              </a:rPr>
              <a:t>7 T @ Center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7345179" y="4539333"/>
            <a:ext cx="1521493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dirty="0" smtClean="0">
                <a:latin typeface="Arial"/>
                <a:cs typeface="Arial"/>
              </a:rPr>
              <a:t>NMR device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4009682" y="4293096"/>
            <a:ext cx="1786454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dirty="0" err="1" smtClean="0">
                <a:solidFill>
                  <a:srgbClr val="0000FF"/>
                </a:solidFill>
                <a:latin typeface="Arial"/>
                <a:cs typeface="Arial"/>
              </a:rPr>
              <a:t>Piezo</a:t>
            </a:r>
            <a:r>
              <a:rPr lang="en-US" altLang="ko-KR" dirty="0" smtClean="0">
                <a:solidFill>
                  <a:srgbClr val="0000FF"/>
                </a:solidFill>
                <a:latin typeface="Arial"/>
                <a:cs typeface="Arial"/>
              </a:rPr>
              <a:t>-electric motor</a:t>
            </a:r>
          </a:p>
        </p:txBody>
      </p:sp>
      <p:cxnSp>
        <p:nvCxnSpPr>
          <p:cNvPr id="24" name="直線矢印コネクタ 23"/>
          <p:cNvCxnSpPr>
            <a:endCxn id="13" idx="1"/>
          </p:cNvCxnSpPr>
          <p:nvPr/>
        </p:nvCxnSpPr>
        <p:spPr>
          <a:xfrm>
            <a:off x="5150666" y="4908665"/>
            <a:ext cx="1269192" cy="438185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5509386" y="4140368"/>
            <a:ext cx="2053400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dirty="0" smtClean="0">
                <a:latin typeface="Arial"/>
                <a:cs typeface="Arial"/>
              </a:rPr>
              <a:t>Schematic view</a:t>
            </a:r>
          </a:p>
        </p:txBody>
      </p:sp>
    </p:spTree>
    <p:extLst>
      <p:ext uri="{BB962C8B-B14F-4D97-AF65-F5344CB8AC3E}">
        <p14:creationId xmlns:p14="http://schemas.microsoft.com/office/powerpoint/2010/main" val="10729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0329" y="110934"/>
            <a:ext cx="891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/>
                <a:cs typeface="Arial"/>
              </a:rPr>
              <a:t>Summary</a:t>
            </a:r>
            <a:endParaRPr lang="en-US" altLang="ko-KR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0154" y="1155660"/>
            <a:ext cx="879634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300"/>
              </a:spcAft>
              <a:buFont typeface="Wingdings" charset="2"/>
              <a:buChar char="Ø"/>
            </a:pPr>
            <a:r>
              <a:rPr lang="en-US" altLang="ja-JP" sz="2000" b="1" dirty="0">
                <a:latin typeface="Arial"/>
                <a:cs typeface="Arial"/>
              </a:rPr>
              <a:t>A</a:t>
            </a:r>
            <a:r>
              <a:rPr lang="en-US" altLang="ja-JP" sz="2000" b="1" dirty="0" smtClean="0">
                <a:latin typeface="Arial"/>
                <a:cs typeface="Arial"/>
              </a:rPr>
              <a:t> tungsten injection system for KSTAR plasma is under development and a performance test was carried out.</a:t>
            </a:r>
          </a:p>
          <a:p>
            <a:pPr marL="269875">
              <a:spcAft>
                <a:spcPts val="300"/>
              </a:spcAft>
            </a:pPr>
            <a:r>
              <a:rPr lang="en-US" altLang="ja-JP" dirty="0">
                <a:latin typeface="Arial"/>
                <a:cs typeface="Arial"/>
              </a:rPr>
              <a:t> </a:t>
            </a:r>
            <a:r>
              <a:rPr lang="en-US" altLang="ja-JP" dirty="0" smtClean="0">
                <a:latin typeface="Arial"/>
                <a:cs typeface="Arial"/>
              </a:rPr>
              <a:t> - Source: Cu</a:t>
            </a:r>
            <a:r>
              <a:rPr lang="ko-KR" altLang="en-US" dirty="0" smtClean="0">
                <a:latin typeface="Arial"/>
                <a:cs typeface="Arial"/>
              </a:rPr>
              <a:t> </a:t>
            </a:r>
            <a:r>
              <a:rPr lang="en-US" altLang="ko-KR" dirty="0" smtClean="0">
                <a:latin typeface="Arial"/>
                <a:cs typeface="Arial"/>
              </a:rPr>
              <a:t>(0.2mm diameter) &amp; </a:t>
            </a:r>
            <a:r>
              <a:rPr lang="en-US" altLang="ko-KR" dirty="0">
                <a:latin typeface="Arial"/>
                <a:cs typeface="Arial"/>
              </a:rPr>
              <a:t>W </a:t>
            </a:r>
            <a:r>
              <a:rPr lang="en-US" altLang="ko-KR" dirty="0" smtClean="0">
                <a:latin typeface="Arial"/>
                <a:cs typeface="Arial"/>
              </a:rPr>
              <a:t>(0.2, 0.1 &amp; 0.06 mm diameter)</a:t>
            </a:r>
          </a:p>
          <a:p>
            <a:pPr marL="269875">
              <a:spcAft>
                <a:spcPts val="1200"/>
              </a:spcAft>
            </a:pPr>
            <a:r>
              <a:rPr lang="en-US" altLang="ko-KR" dirty="0" smtClean="0">
                <a:latin typeface="Arial"/>
                <a:cs typeface="Arial"/>
              </a:rPr>
              <a:t>  - Distance to the target plate</a:t>
            </a:r>
            <a:r>
              <a:rPr lang="ko-KR" altLang="ko-KR" dirty="0" smtClean="0">
                <a:latin typeface="Arial"/>
                <a:cs typeface="Arial"/>
              </a:rPr>
              <a:t>:</a:t>
            </a:r>
            <a:r>
              <a:rPr lang="ko-KR" altLang="en-US" dirty="0" smtClean="0">
                <a:latin typeface="Arial"/>
                <a:cs typeface="Arial"/>
              </a:rPr>
              <a:t> </a:t>
            </a:r>
            <a:r>
              <a:rPr lang="en-US" altLang="ko-KR" dirty="0" smtClean="0">
                <a:latin typeface="Arial"/>
                <a:cs typeface="Arial"/>
              </a:rPr>
              <a:t>100</a:t>
            </a:r>
            <a:r>
              <a:rPr lang="ko-KR" altLang="en-US" dirty="0" smtClean="0">
                <a:latin typeface="Arial"/>
                <a:cs typeface="Arial"/>
              </a:rPr>
              <a:t> </a:t>
            </a:r>
            <a:r>
              <a:rPr lang="en-US" altLang="ko-KR" dirty="0" smtClean="0">
                <a:latin typeface="Arial"/>
                <a:cs typeface="Arial"/>
              </a:rPr>
              <a:t>mm @ 1 atm.</a:t>
            </a:r>
          </a:p>
          <a:p>
            <a:pPr marL="179388">
              <a:spcAft>
                <a:spcPts val="300"/>
              </a:spcAft>
            </a:pPr>
            <a:r>
              <a:rPr lang="en-US" altLang="ja-JP" sz="2000" b="1" dirty="0" smtClean="0">
                <a:latin typeface="Arial"/>
                <a:cs typeface="Arial"/>
              </a:rPr>
              <a:t>1) Flight</a:t>
            </a:r>
            <a:r>
              <a:rPr lang="en-US" altLang="ja-JP" sz="2000" b="1" dirty="0">
                <a:latin typeface="Arial"/>
                <a:cs typeface="Arial"/>
              </a:rPr>
              <a:t>-distance of particles &gt; 10 </a:t>
            </a:r>
            <a:r>
              <a:rPr lang="en-US" altLang="ja-JP" sz="2000" b="1" dirty="0" smtClean="0">
                <a:latin typeface="Arial"/>
                <a:cs typeface="Arial"/>
              </a:rPr>
              <a:t>cm  </a:t>
            </a:r>
            <a:r>
              <a:rPr lang="en-US" altLang="ja-JP" sz="20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Zapf Dingbats"/>
                <a:cs typeface="Arial"/>
                <a:sym typeface="Zapf Dingbats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(</a:t>
            </a:r>
            <a:r>
              <a:rPr lang="en-US" altLang="ja-JP" sz="2000" i="1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v</a:t>
            </a:r>
            <a:r>
              <a:rPr lang="en-US" altLang="ja-JP" sz="2000" baseline="-25000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0</a:t>
            </a:r>
            <a:r>
              <a:rPr lang="en-US" altLang="ja-JP" sz="2000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 ~ 1.5-4.0 m/s)</a:t>
            </a:r>
            <a:r>
              <a:rPr lang="en-US" altLang="ja-JP" sz="2000" b="1" dirty="0" smtClean="0">
                <a:solidFill>
                  <a:srgbClr val="FF0000"/>
                </a:solidFill>
                <a:latin typeface="Arial"/>
                <a:ea typeface="Zapf Dingbats"/>
                <a:cs typeface="Arial"/>
                <a:sym typeface="Zapf Dingbats"/>
              </a:rPr>
              <a:t> </a:t>
            </a:r>
          </a:p>
          <a:p>
            <a:pPr marL="179388">
              <a:spcAft>
                <a:spcPts val="30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  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- Distribution: narrow (heavy particle), broaden 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(light particle)</a:t>
            </a:r>
            <a:endParaRPr lang="en-US" altLang="ja-JP" dirty="0" smtClean="0">
              <a:solidFill>
                <a:srgbClr val="000000"/>
              </a:solidFill>
              <a:latin typeface="Arial"/>
              <a:ea typeface="Zapf Dingbats"/>
              <a:cs typeface="Arial"/>
              <a:sym typeface="Zapf Dingbats"/>
            </a:endParaRPr>
          </a:p>
          <a:p>
            <a:pPr marL="179388">
              <a:spcAft>
                <a:spcPts val="600"/>
              </a:spcAft>
            </a:pPr>
            <a:r>
              <a:rPr lang="en-US" altLang="ja-JP" dirty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 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  - Effect of amount &amp; size of particles: small (heavy 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particle)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, large (light </a:t>
            </a:r>
            <a:r>
              <a:rPr lang="en-US" altLang="ja-JP" dirty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particle</a:t>
            </a:r>
            <a:r>
              <a:rPr lang="en-US" altLang="ja-JP" dirty="0" smtClean="0">
                <a:solidFill>
                  <a:srgbClr val="000000"/>
                </a:solidFill>
                <a:latin typeface="Arial"/>
                <a:ea typeface="Zapf Dingbats"/>
                <a:cs typeface="Arial"/>
                <a:sym typeface="Zapf Dingbats"/>
              </a:rPr>
              <a:t>)</a:t>
            </a:r>
          </a:p>
          <a:p>
            <a:pPr marL="179388">
              <a:spcAft>
                <a:spcPts val="600"/>
              </a:spcAft>
            </a:pPr>
            <a:endParaRPr lang="en-US" altLang="ja-JP" sz="1000" dirty="0" smtClean="0">
              <a:solidFill>
                <a:srgbClr val="000000"/>
              </a:solidFill>
              <a:latin typeface="Arial"/>
              <a:ea typeface="Zapf Dingbats"/>
              <a:cs typeface="Arial"/>
              <a:sym typeface="Zapf Dingbats"/>
            </a:endParaRPr>
          </a:p>
          <a:p>
            <a:pPr marL="179388">
              <a:spcAft>
                <a:spcPts val="300"/>
              </a:spcAft>
            </a:pPr>
            <a:r>
              <a:rPr lang="en-US" altLang="ja-JP" sz="2000" b="1" dirty="0" smtClean="0">
                <a:latin typeface="Arial"/>
                <a:cs typeface="Arial"/>
              </a:rPr>
              <a:t>2</a:t>
            </a:r>
            <a:r>
              <a:rPr lang="en-US" altLang="ja-JP" sz="2000" b="1" dirty="0">
                <a:latin typeface="Arial"/>
                <a:cs typeface="Arial"/>
              </a:rPr>
              <a:t>) Compact </a:t>
            </a:r>
            <a:r>
              <a:rPr lang="en-US" altLang="ja-JP" sz="2000" b="1" dirty="0" smtClean="0">
                <a:latin typeface="Arial"/>
                <a:cs typeface="Arial"/>
              </a:rPr>
              <a:t>size </a:t>
            </a:r>
            <a:r>
              <a:rPr lang="en-US" altLang="ja-JP" sz="20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pPr marL="179388">
              <a:spcAft>
                <a:spcPts val="300"/>
              </a:spcAft>
            </a:pPr>
            <a:endParaRPr lang="en-US" altLang="ja-JP" sz="10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79388">
              <a:spcAft>
                <a:spcPts val="300"/>
              </a:spcAft>
            </a:pPr>
            <a:r>
              <a:rPr lang="en-US" altLang="ja-JP" sz="2000" b="1" dirty="0" smtClean="0">
                <a:latin typeface="Arial"/>
                <a:cs typeface="Arial"/>
              </a:rPr>
              <a:t>3</a:t>
            </a:r>
            <a:r>
              <a:rPr lang="en-US" altLang="ja-JP" sz="2000" b="1" dirty="0">
                <a:latin typeface="Arial"/>
                <a:cs typeface="Arial"/>
              </a:rPr>
              <a:t>) Tolerance for strong B-</a:t>
            </a:r>
            <a:r>
              <a:rPr lang="en-US" altLang="ja-JP" sz="2000" b="1" dirty="0" smtClean="0">
                <a:latin typeface="Arial"/>
                <a:cs typeface="Arial"/>
              </a:rPr>
              <a:t>field (&lt; 7 T) </a:t>
            </a:r>
            <a:r>
              <a:rPr lang="en-US" altLang="ja-JP" sz="20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altLang="ja-JP" sz="2000" b="1" dirty="0" smtClean="0">
              <a:latin typeface="Arial"/>
              <a:cs typeface="Arial"/>
            </a:endParaRPr>
          </a:p>
          <a:p>
            <a:pPr marL="179388">
              <a:spcAft>
                <a:spcPts val="300"/>
              </a:spcAft>
            </a:pPr>
            <a:r>
              <a:rPr lang="en-US" altLang="ja-JP" sz="2000" b="1" dirty="0">
                <a:latin typeface="Arial"/>
                <a:cs typeface="Arial"/>
              </a:rPr>
              <a:t> </a:t>
            </a:r>
            <a:r>
              <a:rPr lang="en-US" altLang="ja-JP" sz="2000" b="1" dirty="0" smtClean="0">
                <a:latin typeface="Arial"/>
                <a:cs typeface="Arial"/>
              </a:rPr>
              <a:t>                            </a:t>
            </a:r>
            <a:r>
              <a:rPr lang="en-US" altLang="ja-JP" sz="2000" b="1" dirty="0">
                <a:latin typeface="Arial"/>
                <a:cs typeface="Arial"/>
              </a:rPr>
              <a:t>high vacuum </a:t>
            </a:r>
            <a:r>
              <a:rPr lang="en-US" altLang="ja-JP" sz="2000" b="1" dirty="0" smtClean="0">
                <a:latin typeface="Arial"/>
                <a:cs typeface="Arial"/>
              </a:rPr>
              <a:t>(~ 6x10</a:t>
            </a:r>
            <a:r>
              <a:rPr lang="en-US" altLang="ja-JP" sz="2000" b="1" baseline="30000" dirty="0" smtClean="0">
                <a:latin typeface="Arial"/>
                <a:cs typeface="Arial"/>
              </a:rPr>
              <a:t>-6</a:t>
            </a:r>
            <a:r>
              <a:rPr lang="en-US" altLang="ja-JP" sz="2000" b="1" dirty="0" smtClean="0">
                <a:latin typeface="Arial"/>
                <a:cs typeface="Arial"/>
              </a:rPr>
              <a:t> </a:t>
            </a:r>
            <a:r>
              <a:rPr lang="en-US" altLang="ja-JP" sz="2000" b="1" dirty="0" err="1" smtClean="0">
                <a:latin typeface="Arial"/>
                <a:cs typeface="Arial"/>
              </a:rPr>
              <a:t>Torr</a:t>
            </a:r>
            <a:r>
              <a:rPr lang="en-US" altLang="ja-JP" sz="2000" b="1" dirty="0" smtClean="0">
                <a:latin typeface="Arial"/>
                <a:cs typeface="Arial"/>
              </a:rPr>
              <a:t>) environments </a:t>
            </a:r>
            <a:r>
              <a:rPr lang="en-US" altLang="ja-JP" sz="2000" b="1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</a:p>
          <a:p>
            <a:pPr marL="179388">
              <a:spcAft>
                <a:spcPts val="300"/>
              </a:spcAft>
            </a:pPr>
            <a:endParaRPr lang="en-US" altLang="ja-JP" sz="1000" b="1" dirty="0" smtClean="0"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179388">
              <a:spcAft>
                <a:spcPts val="300"/>
              </a:spcAft>
            </a:pPr>
            <a:r>
              <a:rPr lang="en-US" altLang="ja-JP" sz="2000" b="1" dirty="0">
                <a:latin typeface="Arial"/>
                <a:cs typeface="Arial"/>
              </a:rPr>
              <a:t>4) Reloadable </a:t>
            </a:r>
            <a:r>
              <a:rPr lang="en-US" altLang="ja-JP" sz="2000" b="1" dirty="0" smtClean="0">
                <a:latin typeface="Arial"/>
                <a:cs typeface="Arial"/>
              </a:rPr>
              <a:t>system </a:t>
            </a:r>
            <a:r>
              <a:rPr lang="en-US" altLang="ja-JP" sz="2000" b="1" dirty="0" smtClean="0">
                <a:solidFill>
                  <a:srgbClr val="0000FF"/>
                </a:solidFill>
                <a:latin typeface="Arial"/>
                <a:cs typeface="Arial"/>
              </a:rPr>
              <a:t>Δ</a:t>
            </a:r>
            <a:r>
              <a:rPr lang="en-US" altLang="ko-KR" sz="2000" dirty="0" smtClean="0">
                <a:latin typeface="Arial"/>
                <a:cs typeface="Arial"/>
              </a:rPr>
              <a:t> </a:t>
            </a:r>
          </a:p>
          <a:p>
            <a:pPr marL="179388">
              <a:spcAft>
                <a:spcPts val="300"/>
              </a:spcAft>
            </a:pPr>
            <a:endParaRPr lang="en-US" altLang="ko-KR" sz="1000" dirty="0" smtClean="0">
              <a:latin typeface="Arial"/>
              <a:cs typeface="Arial"/>
            </a:endParaRPr>
          </a:p>
          <a:p>
            <a:pPr marL="179388">
              <a:spcAft>
                <a:spcPts val="300"/>
              </a:spcAft>
            </a:pPr>
            <a:r>
              <a:rPr lang="en-US" altLang="ja-JP" sz="2000" b="1" dirty="0" smtClean="0">
                <a:latin typeface="Arial"/>
                <a:cs typeface="Arial"/>
              </a:rPr>
              <a:t>5</a:t>
            </a:r>
            <a:r>
              <a:rPr lang="en-US" altLang="ja-JP" sz="2000" b="1" dirty="0">
                <a:latin typeface="Arial"/>
                <a:cs typeface="Arial"/>
              </a:rPr>
              <a:t>) Capability to inject a small amount of metal </a:t>
            </a:r>
            <a:r>
              <a:rPr lang="en-US" altLang="ja-JP" sz="2000" b="1" dirty="0" smtClean="0">
                <a:latin typeface="Arial"/>
                <a:cs typeface="Arial"/>
              </a:rPr>
              <a:t>particles </a:t>
            </a:r>
            <a:r>
              <a:rPr lang="en-US" altLang="ja-JP" sz="2000" b="1" dirty="0" err="1">
                <a:solidFill>
                  <a:srgbClr val="0000FF"/>
                </a:solidFill>
                <a:latin typeface="Arial"/>
                <a:cs typeface="Arial"/>
              </a:rPr>
              <a:t>Δ</a:t>
            </a:r>
            <a:endParaRPr lang="en-US" altLang="ja-JP" sz="2000" b="1" dirty="0">
              <a:latin typeface="Arial"/>
              <a:cs typeface="Arial"/>
            </a:endParaRPr>
          </a:p>
          <a:p>
            <a:pPr marL="342900" indent="-342900">
              <a:buFont typeface="Wingdings" charset="2"/>
              <a:buChar char="Ø"/>
            </a:pPr>
            <a:endParaRPr lang="en-US" altLang="ko-KR" sz="1600" dirty="0" smtClean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endParaRPr lang="en-US" altLang="ja-JP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4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6"/>
          <p:cNvSpPr txBox="1"/>
          <p:nvPr/>
        </p:nvSpPr>
        <p:spPr>
          <a:xfrm>
            <a:off x="70329" y="110934"/>
            <a:ext cx="891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/>
                <a:cs typeface="Arial"/>
              </a:rPr>
              <a:t>Future work &amp; Discussion</a:t>
            </a:r>
            <a:endParaRPr lang="en-US" altLang="ko-KR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1108913"/>
            <a:ext cx="8784976" cy="462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Font typeface="Wingdings" charset="2"/>
              <a:buChar char="Ø"/>
            </a:pPr>
            <a:r>
              <a:rPr lang="en-US" altLang="ko-KR" sz="2000" dirty="0">
                <a:latin typeface="Arial"/>
                <a:cs typeface="Arial"/>
              </a:rPr>
              <a:t> </a:t>
            </a:r>
            <a:r>
              <a:rPr lang="en-US" altLang="ko-KR" sz="2000" b="1" dirty="0">
                <a:latin typeface="Arial"/>
                <a:cs typeface="Arial"/>
              </a:rPr>
              <a:t>Future </a:t>
            </a:r>
            <a:r>
              <a:rPr lang="en-US" altLang="ko-KR" sz="2000" b="1" dirty="0" smtClean="0">
                <a:latin typeface="Arial"/>
                <a:cs typeface="Arial"/>
              </a:rPr>
              <a:t>work</a:t>
            </a:r>
          </a:p>
          <a:p>
            <a:pPr marL="180975" indent="-180975">
              <a:spcAft>
                <a:spcPts val="300"/>
              </a:spcAft>
              <a:buFont typeface="Wingdings" charset="2"/>
              <a:buChar char="Ø"/>
            </a:pPr>
            <a:endParaRPr lang="en-US" altLang="ko-KR" sz="1050" b="1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altLang="ko-KR" sz="2000" dirty="0">
                <a:latin typeface="Arial"/>
                <a:cs typeface="Arial"/>
              </a:rPr>
              <a:t> 1) </a:t>
            </a:r>
            <a:r>
              <a:rPr lang="en-US" altLang="ja-JP" sz="2000" dirty="0">
                <a:latin typeface="Arial"/>
                <a:cs typeface="Arial"/>
              </a:rPr>
              <a:t>Performance test in vacuum environment</a:t>
            </a:r>
            <a:r>
              <a:rPr lang="en-US" altLang="ko-KR" sz="2000" dirty="0">
                <a:latin typeface="Arial"/>
                <a:cs typeface="Arial"/>
              </a:rPr>
              <a:t> (W </a:t>
            </a:r>
            <a:r>
              <a:rPr lang="en-US" altLang="ja-JP" sz="2000" i="1" dirty="0" smtClean="0">
                <a:latin typeface="Arial"/>
                <a:cs typeface="Arial"/>
              </a:rPr>
              <a:t>Φ </a:t>
            </a:r>
            <a:r>
              <a:rPr lang="en-US" altLang="ja-JP" sz="2000" dirty="0" smtClean="0">
                <a:latin typeface="Arial"/>
                <a:cs typeface="Arial"/>
              </a:rPr>
              <a:t>= 24 </a:t>
            </a:r>
            <a:r>
              <a:rPr lang="en-US" altLang="ja-JP" sz="2000" dirty="0">
                <a:latin typeface="Arial"/>
                <a:cs typeface="Arial"/>
              </a:rPr>
              <a:t>&amp; 12 </a:t>
            </a:r>
            <a:r>
              <a:rPr lang="en-US" altLang="ja-JP" sz="2000" dirty="0" err="1">
                <a:latin typeface="Arial"/>
                <a:cs typeface="Arial"/>
              </a:rPr>
              <a:t>μm</a:t>
            </a:r>
            <a:r>
              <a:rPr lang="en-US" altLang="ko-KR" sz="2000" dirty="0" smtClean="0">
                <a:latin typeface="Arial"/>
                <a:cs typeface="Arial"/>
              </a:rPr>
              <a:t>)</a:t>
            </a:r>
          </a:p>
          <a:p>
            <a:pPr>
              <a:spcAft>
                <a:spcPts val="300"/>
              </a:spcAft>
            </a:pPr>
            <a:endParaRPr lang="en-US" altLang="ko-KR" sz="1050" dirty="0">
              <a:latin typeface="Arial"/>
              <a:cs typeface="Arial"/>
            </a:endParaRPr>
          </a:p>
          <a:p>
            <a:pPr marL="355600" indent="-355600">
              <a:spcAft>
                <a:spcPts val="300"/>
              </a:spcAft>
            </a:pPr>
            <a:r>
              <a:rPr lang="en-US" altLang="ja-JP" sz="2000" dirty="0">
                <a:latin typeface="Arial"/>
                <a:cs typeface="Arial"/>
              </a:rPr>
              <a:t> 2) Optimization of injection amount, position and impurity size </a:t>
            </a:r>
            <a:r>
              <a:rPr lang="en-US" altLang="ja-JP" sz="2000" dirty="0" smtClean="0">
                <a:latin typeface="Arial"/>
                <a:cs typeface="Arial"/>
              </a:rPr>
              <a:t>(considering pellet type) </a:t>
            </a:r>
            <a:endParaRPr lang="en-US" altLang="ja-JP" sz="2000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endParaRPr lang="en-US" altLang="ko-KR" sz="1050" dirty="0" smtClean="0">
              <a:latin typeface="Arial"/>
              <a:cs typeface="Arial"/>
            </a:endParaRPr>
          </a:p>
          <a:p>
            <a:pPr marL="355600" indent="-355600">
              <a:spcAft>
                <a:spcPts val="300"/>
              </a:spcAft>
            </a:pPr>
            <a:r>
              <a:rPr lang="en-US" altLang="ja-JP" sz="2000" dirty="0" smtClean="0">
                <a:latin typeface="Arial"/>
                <a:cs typeface="Arial"/>
              </a:rPr>
              <a:t> 3) Finding reloadable injecting condition using tiny W dusts (</a:t>
            </a:r>
            <a:r>
              <a:rPr lang="en-US" altLang="ko-KR" sz="2000" dirty="0" smtClean="0"/>
              <a:t>0.4-0.5 </a:t>
            </a:r>
            <a:r>
              <a:rPr lang="en-US" altLang="ja-JP" sz="2000" dirty="0" err="1" smtClean="0">
                <a:latin typeface="Arial"/>
                <a:cs typeface="Arial"/>
              </a:rPr>
              <a:t>μm</a:t>
            </a:r>
            <a:r>
              <a:rPr lang="en-US" altLang="ja-JP" sz="2000" dirty="0" smtClean="0">
                <a:latin typeface="Arial"/>
                <a:cs typeface="Arial"/>
              </a:rPr>
              <a:t>)</a:t>
            </a:r>
          </a:p>
          <a:p>
            <a:pPr>
              <a:spcAft>
                <a:spcPts val="300"/>
              </a:spcAft>
            </a:pPr>
            <a:endParaRPr lang="en-US" altLang="ko-KR" sz="2000" dirty="0">
              <a:latin typeface="Arial"/>
              <a:cs typeface="Arial"/>
            </a:endParaRPr>
          </a:p>
          <a:p>
            <a:pPr marL="180975" indent="-180975">
              <a:spcAft>
                <a:spcPts val="300"/>
              </a:spcAft>
              <a:buFont typeface="Wingdings" charset="2"/>
              <a:buChar char="Ø"/>
            </a:pPr>
            <a:r>
              <a:rPr lang="en-US" altLang="ko-KR" sz="2000" dirty="0" smtClean="0">
                <a:latin typeface="Arial"/>
                <a:cs typeface="Arial"/>
              </a:rPr>
              <a:t> </a:t>
            </a:r>
            <a:r>
              <a:rPr lang="en-US" altLang="ko-KR" sz="2000" b="1" dirty="0" smtClean="0">
                <a:latin typeface="Arial"/>
                <a:cs typeface="Arial"/>
              </a:rPr>
              <a:t>Discussion</a:t>
            </a:r>
          </a:p>
          <a:p>
            <a:pPr>
              <a:spcAft>
                <a:spcPts val="300"/>
              </a:spcAft>
            </a:pPr>
            <a:endParaRPr lang="en-US" altLang="ko-KR" sz="2000" b="1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altLang="ko-KR" sz="2000" dirty="0">
                <a:latin typeface="Arial"/>
                <a:cs typeface="Arial"/>
              </a:rPr>
              <a:t> 1) </a:t>
            </a:r>
            <a:r>
              <a:rPr lang="en-US" altLang="ko-KR" sz="2000" dirty="0" smtClean="0">
                <a:latin typeface="Arial"/>
                <a:cs typeface="Arial"/>
              </a:rPr>
              <a:t>A</a:t>
            </a:r>
            <a:r>
              <a:rPr lang="en-US" altLang="ja-JP" sz="2000" dirty="0" smtClean="0">
                <a:latin typeface="Arial"/>
                <a:cs typeface="Arial"/>
              </a:rPr>
              <a:t>mount of injecting particles</a:t>
            </a:r>
          </a:p>
          <a:p>
            <a:pPr>
              <a:spcAft>
                <a:spcPts val="300"/>
              </a:spcAft>
            </a:pPr>
            <a:endParaRPr lang="en-US" altLang="ja-JP" sz="1050" dirty="0">
              <a:latin typeface="Arial"/>
              <a:cs typeface="Arial"/>
            </a:endParaRPr>
          </a:p>
          <a:p>
            <a:pPr>
              <a:spcAft>
                <a:spcPts val="300"/>
              </a:spcAft>
            </a:pPr>
            <a:r>
              <a:rPr lang="en-US" altLang="ja-JP" sz="2000" dirty="0" smtClean="0">
                <a:latin typeface="Arial"/>
                <a:cs typeface="Arial"/>
              </a:rPr>
              <a:t> 2) Adopting dropper system for future experiments</a:t>
            </a:r>
          </a:p>
          <a:p>
            <a:pPr>
              <a:spcAft>
                <a:spcPts val="300"/>
              </a:spcAft>
            </a:pPr>
            <a:r>
              <a:rPr lang="en-US" altLang="ja-JP" sz="2000" dirty="0">
                <a:latin typeface="Arial"/>
                <a:cs typeface="Arial"/>
              </a:rPr>
              <a:t> </a:t>
            </a:r>
            <a:r>
              <a:rPr lang="en-US" altLang="ja-JP" sz="2000" dirty="0" smtClean="0">
                <a:latin typeface="Arial"/>
                <a:cs typeface="Arial"/>
              </a:rPr>
              <a:t>   (vertical &amp; horizontal injection at the same time)</a:t>
            </a:r>
            <a:endParaRPr lang="en-US" altLang="ja-JP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67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0329" y="150134"/>
            <a:ext cx="8912997" cy="592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altLang="ko-K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Candidates for the W particle injector</a:t>
            </a:r>
            <a:endParaRPr lang="en-US" altLang="ko-K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94977" y="997155"/>
            <a:ext cx="856951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blow-off system </a:t>
            </a: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(C-Mod)</a:t>
            </a:r>
          </a:p>
          <a:p>
            <a:pPr lvl="1">
              <a:spcAft>
                <a:spcPts val="1200"/>
              </a:spcAft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Well controlled temporal form of the source function</a:t>
            </a:r>
          </a:p>
          <a:p>
            <a:pPr lvl="1">
              <a:spcAft>
                <a:spcPts val="1200"/>
              </a:spcAft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- Adjustable injecting amount of particles</a:t>
            </a:r>
          </a:p>
          <a:p>
            <a:pPr lvl="1">
              <a:spcAft>
                <a:spcPts val="1200"/>
              </a:spcAft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- Difficulties : high cost (laser system), short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preparation time</a:t>
            </a:r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Pellet injection (LHD)</a:t>
            </a:r>
          </a:p>
          <a:p>
            <a:pPr lvl="1">
              <a:spcAft>
                <a:spcPts val="1200"/>
              </a:spcAft>
            </a:pP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deposit impurities deep inside the confined plasma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Difficulties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designing of pellet, short preparation time</a:t>
            </a:r>
            <a:endParaRPr lang="en-US" altLang="ko-K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dropper (NSTX)</a:t>
            </a:r>
          </a:p>
          <a:p>
            <a:pPr lvl="1">
              <a:spcAft>
                <a:spcPts val="1200"/>
              </a:spcAft>
            </a:pP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Simple design, easy to inject W dusts into plasmas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- Difficulties :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lack of install locations (need to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modify passive stabilizer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and upper  </a:t>
            </a:r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port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of KSTAR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ko-K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974244" y="5589240"/>
            <a:ext cx="7630204" cy="646331"/>
            <a:chOff x="777585" y="6095037"/>
            <a:chExt cx="7767247" cy="646331"/>
          </a:xfrm>
        </p:grpSpPr>
        <p:sp>
          <p:nvSpPr>
            <p:cNvPr id="5" name="직사각형 4"/>
            <p:cNvSpPr/>
            <p:nvPr/>
          </p:nvSpPr>
          <p:spPr>
            <a:xfrm>
              <a:off x="777585" y="6095037"/>
              <a:ext cx="7767247" cy="6463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6765" y="6095037"/>
              <a:ext cx="73448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required to try a simple injector system under the current condition for first W injection experiments on KSTAR.</a:t>
              </a:r>
              <a:endParaRPr lang="ko-KR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b="6419"/>
          <a:stretch/>
        </p:blipFill>
        <p:spPr bwMode="auto">
          <a:xfrm>
            <a:off x="6372200" y="1247035"/>
            <a:ext cx="2088232" cy="40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図 1" descr="Winjector_schematic_ve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9533"/>
            <a:ext cx="2520280" cy="230384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329" y="150134"/>
            <a:ext cx="8912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latin typeface="Arial"/>
                <a:cs typeface="Arial"/>
              </a:rPr>
              <a:t>Design of Tungsten Injection System</a:t>
            </a:r>
            <a:endParaRPr lang="en-US" altLang="ko-KR" sz="32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11540" y="1247035"/>
            <a:ext cx="60606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Wingdings" charset="2"/>
              <a:buChar char="Ø"/>
            </a:pPr>
            <a:r>
              <a:rPr lang="en-US" altLang="ko-KR" b="1" dirty="0" smtClean="0">
                <a:latin typeface="Arial"/>
                <a:cs typeface="Arial"/>
              </a:rPr>
              <a:t>Design goals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altLang="ja-JP" sz="1600" dirty="0">
                <a:latin typeface="Arial"/>
                <a:cs typeface="Arial"/>
              </a:rPr>
              <a:t> </a:t>
            </a:r>
            <a:r>
              <a:rPr lang="en-US" altLang="ja-JP" sz="1600" b="1" dirty="0" smtClean="0">
                <a:latin typeface="Arial"/>
                <a:cs typeface="Arial"/>
              </a:rPr>
              <a:t>1) Flight-distance of particles &gt; 10 cm</a:t>
            </a:r>
          </a:p>
          <a:p>
            <a:pPr marL="446088" indent="-176213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Arial"/>
                <a:cs typeface="Arial"/>
              </a:rPr>
              <a:t>Injection system will be mounted </a:t>
            </a:r>
            <a:r>
              <a:rPr lang="en-US" altLang="ja-JP" sz="1600" b="1" dirty="0" smtClean="0">
                <a:latin typeface="Arial"/>
                <a:cs typeface="Arial"/>
              </a:rPr>
              <a:t>on the manipulator</a:t>
            </a:r>
          </a:p>
          <a:p>
            <a:pPr marL="446088" indent="-176213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Arial"/>
                <a:cs typeface="Arial"/>
              </a:rPr>
              <a:t>The manipulator is inserted into the vacuum vessel around </a:t>
            </a:r>
            <a:r>
              <a:rPr lang="en-US" altLang="ja-JP" sz="1600" b="1" dirty="0" smtClean="0">
                <a:latin typeface="Arial"/>
                <a:cs typeface="Arial"/>
              </a:rPr>
              <a:t>10 cm away from the LCFS</a:t>
            </a:r>
            <a:r>
              <a:rPr lang="en-US" altLang="ja-JP" sz="1600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US" altLang="ja-JP" sz="1600" dirty="0">
                <a:latin typeface="Arial"/>
                <a:cs typeface="Arial"/>
              </a:rPr>
              <a:t> </a:t>
            </a:r>
            <a:r>
              <a:rPr lang="en-US" altLang="ja-JP" sz="1600" b="1" dirty="0" smtClean="0">
                <a:latin typeface="Arial"/>
                <a:cs typeface="Arial"/>
              </a:rPr>
              <a:t>2) Compact size</a:t>
            </a:r>
          </a:p>
          <a:p>
            <a:pPr marL="446088" indent="-176213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Arial"/>
                <a:cs typeface="Arial"/>
              </a:rPr>
              <a:t>Gun: diameter ~ 8 mm, length ~ 50 mm</a:t>
            </a:r>
          </a:p>
          <a:p>
            <a:pPr marL="446088" indent="-176213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err="1" smtClean="0">
                <a:latin typeface="Arial"/>
                <a:cs typeface="Arial"/>
              </a:rPr>
              <a:t>Piezo</a:t>
            </a:r>
            <a:r>
              <a:rPr lang="en-US" altLang="ja-JP" sz="1600" dirty="0" smtClean="0">
                <a:latin typeface="Arial"/>
                <a:cs typeface="Arial"/>
              </a:rPr>
              <a:t>-electric motor (R40NM, </a:t>
            </a:r>
            <a:r>
              <a:rPr lang="en-US" altLang="ja-JP" sz="1600" dirty="0" err="1" smtClean="0">
                <a:latin typeface="Arial"/>
                <a:cs typeface="Arial"/>
              </a:rPr>
              <a:t>Piezo</a:t>
            </a:r>
            <a:r>
              <a:rPr lang="en-US" altLang="ja-JP" sz="1600" dirty="0">
                <a:latin typeface="Arial"/>
                <a:cs typeface="Arial"/>
              </a:rPr>
              <a:t> </a:t>
            </a:r>
            <a:r>
              <a:rPr lang="en-US" altLang="ja-JP" sz="1600" dirty="0" smtClean="0">
                <a:latin typeface="Arial"/>
                <a:cs typeface="Arial"/>
              </a:rPr>
              <a:t>technology©)</a:t>
            </a:r>
          </a:p>
          <a:p>
            <a:pPr marL="176213" indent="-176213">
              <a:lnSpc>
                <a:spcPct val="110000"/>
              </a:lnSpc>
              <a:spcAft>
                <a:spcPts val="300"/>
              </a:spcAft>
            </a:pPr>
            <a:r>
              <a:rPr lang="en-US" altLang="ja-JP" sz="1600" dirty="0">
                <a:latin typeface="Arial"/>
                <a:cs typeface="Arial"/>
              </a:rPr>
              <a:t> </a:t>
            </a:r>
            <a:r>
              <a:rPr lang="en-US" altLang="ja-JP" sz="1600" b="1" dirty="0" smtClean="0">
                <a:latin typeface="Arial"/>
                <a:cs typeface="Arial"/>
              </a:rPr>
              <a:t>3) Tolerance for strong B-field &amp; high vacuum environments</a:t>
            </a:r>
          </a:p>
          <a:p>
            <a:pPr marL="447675" indent="-177800" defTabSz="625475">
              <a:lnSpc>
                <a:spcPct val="11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latin typeface="Arial"/>
                <a:cs typeface="Arial"/>
              </a:rPr>
              <a:t>STS316</a:t>
            </a:r>
          </a:p>
          <a:p>
            <a:pPr marL="447675" indent="-177800" defTabSz="625475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ja-JP" sz="1600" dirty="0" err="1" smtClean="0">
                <a:latin typeface="Arial"/>
                <a:cs typeface="Arial"/>
              </a:rPr>
              <a:t>Piezo</a:t>
            </a:r>
            <a:r>
              <a:rPr lang="en-US" altLang="ja-JP" sz="1600" dirty="0" smtClean="0">
                <a:latin typeface="Arial"/>
                <a:cs typeface="Arial"/>
              </a:rPr>
              <a:t>-electric </a:t>
            </a:r>
            <a:r>
              <a:rPr lang="en-US" altLang="ja-JP" sz="1600" dirty="0">
                <a:latin typeface="Arial"/>
                <a:cs typeface="Arial"/>
              </a:rPr>
              <a:t>motor (R40NM, </a:t>
            </a:r>
            <a:r>
              <a:rPr lang="en-US" altLang="ja-JP" sz="1600" dirty="0" err="1">
                <a:latin typeface="Arial"/>
                <a:cs typeface="Arial"/>
              </a:rPr>
              <a:t>Piezo</a:t>
            </a:r>
            <a:r>
              <a:rPr lang="en-US" altLang="ja-JP" sz="1600" dirty="0">
                <a:latin typeface="Arial"/>
                <a:cs typeface="Arial"/>
              </a:rPr>
              <a:t> technology©</a:t>
            </a:r>
            <a:r>
              <a:rPr lang="en-US" altLang="ja-JP" sz="1600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altLang="ja-JP" sz="1600" dirty="0" smtClean="0">
                <a:latin typeface="Arial"/>
                <a:cs typeface="Arial"/>
              </a:rPr>
              <a:t> </a:t>
            </a:r>
            <a:r>
              <a:rPr lang="en-US" altLang="ja-JP" sz="1600" b="1" dirty="0" smtClean="0">
                <a:latin typeface="Arial"/>
                <a:cs typeface="Arial"/>
              </a:rPr>
              <a:t>4) Reloadable system</a:t>
            </a:r>
          </a:p>
          <a:p>
            <a:pPr marL="180975" indent="-180975">
              <a:lnSpc>
                <a:spcPct val="110000"/>
              </a:lnSpc>
              <a:spcAft>
                <a:spcPts val="1200"/>
              </a:spcAft>
            </a:pPr>
            <a:r>
              <a:rPr lang="en-US" altLang="ja-JP" sz="1600" dirty="0" smtClean="0">
                <a:latin typeface="Arial"/>
                <a:cs typeface="Arial"/>
              </a:rPr>
              <a:t> </a:t>
            </a:r>
            <a:r>
              <a:rPr lang="en-US" altLang="ja-JP" sz="1600" b="1" dirty="0">
                <a:latin typeface="Arial"/>
                <a:cs typeface="Arial"/>
              </a:rPr>
              <a:t>5) Capability to inject a small amount of metal </a:t>
            </a:r>
            <a:r>
              <a:rPr lang="en-US" altLang="ja-JP" sz="1600" b="1" dirty="0" smtClean="0">
                <a:latin typeface="Arial"/>
                <a:cs typeface="Arial"/>
              </a:rPr>
              <a:t>particles</a:t>
            </a:r>
            <a:endParaRPr lang="en-US" altLang="ja-JP" sz="1600" b="1" dirty="0">
              <a:latin typeface="Arial"/>
              <a:cs typeface="Arial"/>
            </a:endParaRPr>
          </a:p>
        </p:txBody>
      </p:sp>
      <p:sp>
        <p:nvSpPr>
          <p:cNvPr id="32" name="TextBox 55"/>
          <p:cNvSpPr txBox="1">
            <a:spLocks noChangeArrowheads="1"/>
          </p:cNvSpPr>
          <p:nvPr/>
        </p:nvSpPr>
        <p:spPr bwMode="auto">
          <a:xfrm>
            <a:off x="7452320" y="2802414"/>
            <a:ext cx="1669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 latinLnBrk="0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kumimoji="0" lang="en-US" altLang="ko-KR" sz="1600" b="1" kern="0" dirty="0" smtClean="0">
                <a:solidFill>
                  <a:srgbClr val="000000"/>
                </a:solidFill>
                <a:latin typeface="Arial"/>
                <a:cs typeface="Arial"/>
              </a:rPr>
              <a:t>10 cm</a:t>
            </a:r>
            <a:endParaRPr kumimoji="0" lang="ko-KR" altLang="en-US" sz="1600" b="1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15533" y="3195633"/>
            <a:ext cx="144016" cy="233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7989884" y="3312316"/>
            <a:ext cx="2160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8359549" y="3283441"/>
            <a:ext cx="78445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5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0329" y="118774"/>
            <a:ext cx="891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/>
                <a:cs typeface="Arial"/>
              </a:rPr>
              <a:t>Performance Test</a:t>
            </a:r>
            <a:endParaRPr lang="en-US" altLang="ko-KR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3568" y="1268760"/>
            <a:ext cx="8150294" cy="463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dirty="0" smtClean="0">
                <a:latin typeface="Arial"/>
                <a:cs typeface="Arial"/>
              </a:rPr>
              <a:t>Performance test with Cu &amp; W particles @ 1 </a:t>
            </a:r>
            <a:r>
              <a:rPr lang="en-US" altLang="ja-JP" sz="2000" dirty="0" err="1" smtClean="0">
                <a:latin typeface="Arial"/>
                <a:cs typeface="Arial"/>
              </a:rPr>
              <a:t>atm</a:t>
            </a:r>
            <a:endParaRPr lang="en-US" altLang="ja-JP" sz="2000" dirty="0" smtClean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charset="2"/>
              <a:buChar char="Ø"/>
            </a:pPr>
            <a:endParaRPr lang="en-US" altLang="ja-JP" sz="12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 smtClean="0">
                <a:latin typeface="Arial"/>
                <a:cs typeface="Arial"/>
              </a:rPr>
              <a:t>Source:  </a:t>
            </a:r>
          </a:p>
          <a:p>
            <a:pPr marL="179388">
              <a:lnSpc>
                <a:spcPct val="110000"/>
              </a:lnSpc>
              <a:spcAft>
                <a:spcPts val="600"/>
              </a:spcAft>
            </a:pPr>
            <a:r>
              <a:rPr lang="en-US" altLang="ja-JP" sz="2000" dirty="0" smtClean="0">
                <a:latin typeface="Arial"/>
                <a:cs typeface="Arial"/>
              </a:rPr>
              <a:t>1) Cu </a:t>
            </a:r>
            <a:r>
              <a:rPr lang="en-US" altLang="ja-JP" sz="2000" i="1" dirty="0" smtClean="0">
                <a:latin typeface="Arial"/>
                <a:cs typeface="Arial"/>
              </a:rPr>
              <a:t>Φ</a:t>
            </a:r>
            <a:r>
              <a:rPr lang="en-US" altLang="ja-JP" sz="2000" dirty="0" smtClean="0">
                <a:latin typeface="Arial"/>
                <a:cs typeface="Arial"/>
              </a:rPr>
              <a:t>=0.2</a:t>
            </a:r>
            <a:r>
              <a:rPr lang="en-US" altLang="ja-JP" sz="2000" dirty="0">
                <a:latin typeface="Arial"/>
                <a:cs typeface="Arial"/>
              </a:rPr>
              <a:t> </a:t>
            </a:r>
            <a:r>
              <a:rPr lang="en-US" altLang="ja-JP" sz="2000" dirty="0" smtClean="0">
                <a:latin typeface="Arial"/>
                <a:cs typeface="Arial"/>
              </a:rPr>
              <a:t>mm</a:t>
            </a:r>
            <a:r>
              <a:rPr lang="en-US" altLang="ja-JP" sz="2000" dirty="0">
                <a:latin typeface="Arial"/>
                <a:cs typeface="Arial"/>
              </a:rPr>
              <a:t>, </a:t>
            </a:r>
            <a:r>
              <a:rPr lang="en-US" altLang="ja-JP" sz="2000" dirty="0" smtClean="0">
                <a:latin typeface="Arial"/>
                <a:cs typeface="Arial"/>
              </a:rPr>
              <a:t>length~1 mm</a:t>
            </a:r>
          </a:p>
          <a:p>
            <a:pPr marL="179388">
              <a:lnSpc>
                <a:spcPct val="110000"/>
              </a:lnSpc>
              <a:spcAft>
                <a:spcPts val="1200"/>
              </a:spcAft>
            </a:pPr>
            <a:r>
              <a:rPr lang="en-US" altLang="ja-JP" sz="2000" dirty="0" smtClean="0">
                <a:latin typeface="Arial"/>
                <a:cs typeface="Arial"/>
              </a:rPr>
              <a:t>   - Cu: Z=29, Density ~ 8.94 g/cm</a:t>
            </a:r>
            <a:r>
              <a:rPr lang="en-US" altLang="ja-JP" sz="2000" baseline="30000" dirty="0" smtClean="0">
                <a:latin typeface="Arial"/>
                <a:cs typeface="Arial"/>
              </a:rPr>
              <a:t>3</a:t>
            </a:r>
            <a:r>
              <a:rPr lang="en-US" altLang="ja-JP" sz="2000" dirty="0" smtClean="0">
                <a:latin typeface="Arial"/>
                <a:cs typeface="Arial"/>
              </a:rPr>
              <a:t> (~20 ℃)</a:t>
            </a:r>
            <a:endParaRPr lang="en-US" altLang="ja-JP" sz="2000" baseline="30000" dirty="0">
              <a:latin typeface="Arial"/>
              <a:cs typeface="Arial"/>
            </a:endParaRPr>
          </a:p>
          <a:p>
            <a:pPr marL="179388">
              <a:lnSpc>
                <a:spcPct val="110000"/>
              </a:lnSpc>
              <a:spcAft>
                <a:spcPts val="600"/>
              </a:spcAft>
            </a:pPr>
            <a:r>
              <a:rPr lang="en-US" altLang="ko-KR" sz="2000" dirty="0" smtClean="0">
                <a:latin typeface="Arial"/>
                <a:cs typeface="Arial"/>
              </a:rPr>
              <a:t>2) W </a:t>
            </a:r>
            <a:r>
              <a:rPr lang="en-US" altLang="ja-JP" sz="2000" i="1" dirty="0" err="1" smtClean="0">
                <a:latin typeface="Arial"/>
                <a:cs typeface="Arial"/>
              </a:rPr>
              <a:t>Φ</a:t>
            </a:r>
            <a:r>
              <a:rPr lang="en-US" altLang="ja-JP" sz="2000" dirty="0" smtClean="0">
                <a:latin typeface="Arial"/>
                <a:cs typeface="Arial"/>
              </a:rPr>
              <a:t>=0.2, 0.1 &amp; 0.06 mm, length~1 mm</a:t>
            </a:r>
          </a:p>
          <a:p>
            <a:pPr marL="179388">
              <a:lnSpc>
                <a:spcPct val="110000"/>
              </a:lnSpc>
              <a:spcAft>
                <a:spcPts val="600"/>
              </a:spcAft>
            </a:pPr>
            <a:r>
              <a:rPr lang="en-US" altLang="ja-JP" sz="2000" dirty="0">
                <a:latin typeface="Arial"/>
                <a:cs typeface="Arial"/>
              </a:rPr>
              <a:t> </a:t>
            </a:r>
            <a:r>
              <a:rPr lang="en-US" altLang="ja-JP" sz="2000" dirty="0" smtClean="0">
                <a:latin typeface="Arial"/>
                <a:cs typeface="Arial"/>
              </a:rPr>
              <a:t>  - W: Z=74, Density </a:t>
            </a:r>
            <a:r>
              <a:rPr lang="en-US" altLang="ja-JP" sz="2000" dirty="0">
                <a:latin typeface="Arial"/>
                <a:cs typeface="Arial"/>
              </a:rPr>
              <a:t>~ </a:t>
            </a:r>
            <a:r>
              <a:rPr lang="en-US" altLang="ja-JP" sz="2000" dirty="0" smtClean="0">
                <a:latin typeface="Arial"/>
                <a:cs typeface="Arial"/>
              </a:rPr>
              <a:t>19.25 g</a:t>
            </a:r>
            <a:r>
              <a:rPr lang="en-US" altLang="ja-JP" sz="2000" dirty="0">
                <a:latin typeface="Arial"/>
                <a:cs typeface="Arial"/>
              </a:rPr>
              <a:t>/</a:t>
            </a:r>
            <a:r>
              <a:rPr lang="en-US" altLang="ja-JP" sz="2000" dirty="0" smtClean="0">
                <a:latin typeface="Arial"/>
                <a:cs typeface="Arial"/>
              </a:rPr>
              <a:t>cm</a:t>
            </a:r>
            <a:r>
              <a:rPr lang="en-US" altLang="ja-JP" sz="2000" baseline="30000" dirty="0" smtClean="0">
                <a:latin typeface="Arial"/>
                <a:cs typeface="Arial"/>
              </a:rPr>
              <a:t>3</a:t>
            </a:r>
            <a:r>
              <a:rPr lang="en-US" altLang="ja-JP" sz="2000" dirty="0">
                <a:latin typeface="Arial"/>
                <a:cs typeface="Arial"/>
              </a:rPr>
              <a:t> (~20 ℃)</a:t>
            </a:r>
            <a:endParaRPr lang="en-US" altLang="ko-KR" sz="2000" dirty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</a:pPr>
            <a:endParaRPr lang="en-US" altLang="ja-JP" sz="1200" dirty="0" smtClean="0">
              <a:latin typeface="Arial"/>
              <a:cs typeface="Arial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 smtClean="0">
                <a:latin typeface="Arial"/>
                <a:cs typeface="Arial"/>
              </a:rPr>
              <a:t>Test menu</a:t>
            </a:r>
          </a:p>
          <a:p>
            <a:pPr marL="176213">
              <a:spcAft>
                <a:spcPts val="600"/>
              </a:spcAft>
            </a:pPr>
            <a:r>
              <a:rPr lang="en-US" altLang="ja-JP" sz="2000" dirty="0" smtClean="0">
                <a:latin typeface="Arial"/>
                <a:cs typeface="Arial"/>
              </a:rPr>
              <a:t>1) Particle amount (Cu </a:t>
            </a:r>
            <a:r>
              <a:rPr lang="en-US" altLang="ja-JP" sz="2000" i="1" dirty="0" err="1" smtClean="0">
                <a:latin typeface="Arial"/>
                <a:cs typeface="Arial"/>
              </a:rPr>
              <a:t>Φ</a:t>
            </a:r>
            <a:r>
              <a:rPr lang="en-US" altLang="ja-JP" sz="2000" dirty="0" smtClean="0">
                <a:latin typeface="Arial"/>
                <a:cs typeface="Arial"/>
              </a:rPr>
              <a:t>=0.2 mm, 5,10,15, 20 mg)</a:t>
            </a:r>
          </a:p>
          <a:p>
            <a:pPr marL="176213">
              <a:spcAft>
                <a:spcPts val="600"/>
              </a:spcAft>
            </a:pPr>
            <a:r>
              <a:rPr lang="en-US" altLang="ja-JP" sz="2000" dirty="0" smtClean="0">
                <a:latin typeface="Arial"/>
                <a:cs typeface="Arial"/>
              </a:rPr>
              <a:t>2</a:t>
            </a:r>
            <a:r>
              <a:rPr lang="en-US" altLang="ja-JP" sz="2000" dirty="0">
                <a:latin typeface="Arial"/>
                <a:cs typeface="Arial"/>
              </a:rPr>
              <a:t>) Particle size (W </a:t>
            </a:r>
            <a:r>
              <a:rPr lang="en-US" altLang="ja-JP" sz="2000" i="1" dirty="0" err="1">
                <a:latin typeface="Arial"/>
                <a:cs typeface="Arial"/>
              </a:rPr>
              <a:t>Φ</a:t>
            </a:r>
            <a:r>
              <a:rPr lang="en-US" altLang="ja-JP" sz="2000" dirty="0">
                <a:latin typeface="Arial"/>
                <a:cs typeface="Arial"/>
              </a:rPr>
              <a:t>=0.2, 0.1 &amp; 0.06 mm, 10 mg</a:t>
            </a:r>
            <a:r>
              <a:rPr lang="en-US" altLang="ja-JP" sz="2000" dirty="0" smtClean="0">
                <a:latin typeface="Arial"/>
                <a:cs typeface="Arial"/>
              </a:rPr>
              <a:t>)</a:t>
            </a:r>
            <a:endParaRPr lang="en-US" altLang="ja-JP" sz="2000" dirty="0">
              <a:latin typeface="Arial"/>
              <a:cs typeface="Arial"/>
            </a:endParaRPr>
          </a:p>
          <a:p>
            <a:pPr marL="176213">
              <a:spcAft>
                <a:spcPts val="600"/>
              </a:spcAft>
            </a:pPr>
            <a:r>
              <a:rPr lang="en-US" altLang="ja-JP" sz="2000" dirty="0" smtClean="0">
                <a:latin typeface="Arial"/>
                <a:cs typeface="Arial"/>
              </a:rPr>
              <a:t>3) Vacuum &amp; B-field test</a:t>
            </a:r>
          </a:p>
        </p:txBody>
      </p:sp>
      <p:pic>
        <p:nvPicPr>
          <p:cNvPr id="11" name="図 10" descr="Cu_phi0.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2180404"/>
            <a:ext cx="2453817" cy="1635878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6372200" y="3851756"/>
            <a:ext cx="2453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dirty="0" smtClean="0">
                <a:latin typeface="Arial"/>
                <a:cs typeface="Arial"/>
              </a:rPr>
              <a:t>Cu 0.2 mm</a:t>
            </a:r>
          </a:p>
        </p:txBody>
      </p:sp>
    </p:spTree>
    <p:extLst>
      <p:ext uri="{BB962C8B-B14F-4D97-AF65-F5344CB8AC3E}">
        <p14:creationId xmlns:p14="http://schemas.microsoft.com/office/powerpoint/2010/main" val="2658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0329" y="118774"/>
            <a:ext cx="891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/>
                <a:cs typeface="Arial"/>
              </a:rPr>
              <a:t>Experimental Set-up</a:t>
            </a:r>
            <a:endParaRPr lang="en-US" altLang="ko-KR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61653" y="2094357"/>
            <a:ext cx="4742395" cy="281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Arial"/>
                <a:cs typeface="Arial"/>
              </a:rPr>
              <a:t>Target plate position:  </a:t>
            </a:r>
            <a:r>
              <a:rPr lang="en-US" altLang="ko-K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dirty="0" smtClean="0">
                <a:latin typeface="Arial"/>
                <a:cs typeface="Arial"/>
              </a:rPr>
              <a:t> =100 mm</a:t>
            </a:r>
          </a:p>
          <a:p>
            <a:pPr marL="269875" indent="-269875">
              <a:lnSpc>
                <a:spcPct val="60000"/>
              </a:lnSpc>
              <a:buFont typeface="Wingdings" charset="2"/>
              <a:buChar char="Ø"/>
            </a:pPr>
            <a:endParaRPr lang="en-US" altLang="ko-KR" dirty="0" smtClean="0">
              <a:latin typeface="Arial"/>
              <a:cs typeface="Arial"/>
            </a:endParaRPr>
          </a:p>
          <a:p>
            <a:pPr marL="269875" indent="-269875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Arial"/>
                <a:cs typeface="Arial"/>
              </a:rPr>
              <a:t>Central axis (</a:t>
            </a:r>
            <a:r>
              <a:rPr lang="en-US" altLang="ko-KR" dirty="0" err="1" smtClean="0">
                <a:latin typeface="Arial"/>
                <a:cs typeface="Arial"/>
              </a:rPr>
              <a:t>y,z</a:t>
            </a:r>
            <a:r>
              <a:rPr lang="en-US" altLang="ko-KR" dirty="0" smtClean="0">
                <a:latin typeface="Arial"/>
                <a:cs typeface="Arial"/>
              </a:rPr>
              <a:t>)=(0,0) on the target plate</a:t>
            </a:r>
          </a:p>
          <a:p>
            <a:pPr marL="269875" indent="-269875">
              <a:buFont typeface="Wingdings" charset="2"/>
              <a:buChar char="Ø"/>
            </a:pPr>
            <a:endParaRPr lang="en-US" altLang="ko-KR" dirty="0">
              <a:latin typeface="Arial"/>
              <a:cs typeface="Arial"/>
            </a:endParaRPr>
          </a:p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Arial"/>
                <a:cs typeface="Arial"/>
              </a:rPr>
              <a:t>A piezoelectric motor moves the trigger. </a:t>
            </a:r>
          </a:p>
          <a:p>
            <a:pPr marL="269875" indent="-269875">
              <a:buFont typeface="Wingdings" charset="2"/>
              <a:buChar char="Ø"/>
            </a:pPr>
            <a:endParaRPr lang="en-US" altLang="ko-KR" dirty="0" smtClean="0">
              <a:latin typeface="Arial"/>
              <a:cs typeface="Arial"/>
            </a:endParaRPr>
          </a:p>
          <a:p>
            <a:pPr marL="269875" indent="-269875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Arial"/>
                <a:cs typeface="Arial"/>
              </a:rPr>
              <a:t>Pictures of deposited particles on the target plate are taken by a DSLR camera</a:t>
            </a:r>
          </a:p>
          <a:p>
            <a:pPr>
              <a:spcAft>
                <a:spcPts val="600"/>
              </a:spcAft>
            </a:pPr>
            <a:r>
              <a:rPr lang="en-US" altLang="ko-KR" dirty="0" smtClean="0">
                <a:latin typeface="Arial"/>
                <a:cs typeface="Arial"/>
              </a:rPr>
              <a:t>    (CANON EOS 500D).</a:t>
            </a:r>
          </a:p>
        </p:txBody>
      </p:sp>
      <p:pic>
        <p:nvPicPr>
          <p:cNvPr id="10" name="図 9" descr="IMG_00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35" y="3808175"/>
            <a:ext cx="3613364" cy="2408909"/>
          </a:xfrm>
          <a:prstGeom prst="rect">
            <a:avLst/>
          </a:prstGeom>
        </p:spPr>
      </p:pic>
      <p:pic>
        <p:nvPicPr>
          <p:cNvPr id="11" name="図 10" descr="schematic_Winjector_te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35" y="1109122"/>
            <a:ext cx="3613364" cy="24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 descr="Cu_0.2_10cm_20m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 t="7508" r="5934" b="2818"/>
          <a:stretch/>
        </p:blipFill>
        <p:spPr>
          <a:xfrm>
            <a:off x="5934438" y="1364980"/>
            <a:ext cx="2783084" cy="2743984"/>
          </a:xfrm>
          <a:prstGeom prst="rect">
            <a:avLst/>
          </a:prstGeom>
        </p:spPr>
      </p:pic>
      <p:pic>
        <p:nvPicPr>
          <p:cNvPr id="5" name="図 4" descr="IMG_0034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"/>
          <a:stretch/>
        </p:blipFill>
        <p:spPr>
          <a:xfrm>
            <a:off x="566167" y="2903458"/>
            <a:ext cx="3039891" cy="3684738"/>
          </a:xfrm>
          <a:prstGeom prst="rect">
            <a:avLst/>
          </a:prstGeom>
        </p:spPr>
      </p:pic>
      <p:cxnSp>
        <p:nvCxnSpPr>
          <p:cNvPr id="32" name="直線矢印コネクタ 31"/>
          <p:cNvCxnSpPr/>
          <p:nvPr/>
        </p:nvCxnSpPr>
        <p:spPr>
          <a:xfrm flipH="1">
            <a:off x="1958609" y="3411601"/>
            <a:ext cx="961737" cy="532193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2118849" y="3415270"/>
            <a:ext cx="964281" cy="532937"/>
          </a:xfrm>
          <a:prstGeom prst="straightConnector1">
            <a:avLst/>
          </a:prstGeom>
          <a:ln w="1905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604660" y="3081285"/>
            <a:ext cx="954358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rgbClr val="FF0000"/>
                </a:solidFill>
                <a:latin typeface="Arial"/>
                <a:ea typeface="나눔고딕"/>
                <a:cs typeface="Arial"/>
              </a:rPr>
              <a:t>Edges</a:t>
            </a:r>
            <a:endParaRPr kumimoji="1" lang="ja-JP" altLang="en-US" sz="2000" b="1" dirty="0">
              <a:solidFill>
                <a:srgbClr val="FF0000"/>
              </a:solidFill>
              <a:latin typeface="Arial"/>
              <a:ea typeface="나눔고딕"/>
              <a:cs typeface="Arial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 flipV="1">
            <a:off x="566167" y="3967314"/>
            <a:ext cx="3039891" cy="2401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566167" y="4281311"/>
            <a:ext cx="889291" cy="0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1057032" y="4024592"/>
            <a:ext cx="0" cy="241039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298045" y="4006514"/>
            <a:ext cx="689891" cy="2616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 smtClean="0">
                <a:solidFill>
                  <a:srgbClr val="FF0000"/>
                </a:solidFill>
                <a:latin typeface="Arial"/>
                <a:ea typeface="나눔고딕"/>
                <a:cs typeface="Arial"/>
              </a:rPr>
              <a:t>10 mm</a:t>
            </a:r>
            <a:endParaRPr kumimoji="1" lang="ja-JP" altLang="en-US" sz="1100" b="1" dirty="0">
              <a:solidFill>
                <a:srgbClr val="FF0000"/>
              </a:solidFill>
              <a:latin typeface="Arial"/>
              <a:ea typeface="나눔고딕"/>
              <a:cs typeface="Arial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595573" y="1052736"/>
            <a:ext cx="5200563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sz="1600" dirty="0" smtClean="0">
                <a:latin typeface="Arial"/>
                <a:cs typeface="Arial"/>
              </a:rPr>
              <a:t>(</a:t>
            </a:r>
            <a:r>
              <a:rPr lang="en-US" altLang="ko-KR" sz="1600" dirty="0" err="1">
                <a:latin typeface="Arial"/>
                <a:cs typeface="Arial"/>
              </a:rPr>
              <a:t>y,z</a:t>
            </a:r>
            <a:r>
              <a:rPr lang="en-US" altLang="ko-KR" sz="1600" dirty="0">
                <a:latin typeface="Arial"/>
                <a:cs typeface="Arial"/>
              </a:rPr>
              <a:t>)=(0,0</a:t>
            </a:r>
            <a:r>
              <a:rPr lang="en-US" altLang="ko-KR" sz="1600" dirty="0" smtClean="0">
                <a:latin typeface="Arial"/>
                <a:cs typeface="Arial"/>
              </a:rPr>
              <a:t>): central </a:t>
            </a:r>
            <a:r>
              <a:rPr lang="en-US" altLang="ko-KR" sz="1600" dirty="0">
                <a:latin typeface="Arial"/>
                <a:cs typeface="Arial"/>
              </a:rPr>
              <a:t>axis</a:t>
            </a:r>
          </a:p>
          <a:p>
            <a:pPr>
              <a:spcAft>
                <a:spcPts val="600"/>
              </a:spcAft>
            </a:pPr>
            <a:r>
              <a:rPr lang="en-US" altLang="ko-KR" sz="1600" dirty="0" smtClean="0">
                <a:latin typeface="Arial"/>
                <a:cs typeface="Arial"/>
              </a:rPr>
              <a:t>     </a:t>
            </a:r>
            <a:r>
              <a:rPr lang="en-US" altLang="ko-KR" sz="1600" dirty="0" smtClean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altLang="ko-KR" sz="1600" dirty="0" smtClean="0">
                <a:latin typeface="Arial"/>
                <a:cs typeface="Arial"/>
              </a:rPr>
              <a:t> evaluated from edges of injection gun</a:t>
            </a:r>
          </a:p>
          <a:p>
            <a:pPr>
              <a:spcAft>
                <a:spcPts val="600"/>
              </a:spcAft>
            </a:pPr>
            <a:r>
              <a:rPr lang="ko-KR" altLang="ko-KR" sz="1600" dirty="0">
                <a:latin typeface="Arial"/>
                <a:cs typeface="Arial"/>
              </a:rPr>
              <a:t> </a:t>
            </a:r>
            <a:r>
              <a:rPr lang="ko-KR" altLang="en-US" sz="1600" dirty="0" smtClean="0">
                <a:latin typeface="Arial"/>
                <a:cs typeface="Arial"/>
              </a:rPr>
              <a:t>        </a:t>
            </a:r>
            <a:r>
              <a:rPr lang="en-US" altLang="ko-KR" sz="1600" dirty="0" smtClean="0">
                <a:latin typeface="Arial"/>
                <a:cs typeface="Arial"/>
              </a:rPr>
              <a:t>(Injection gun’s diameter </a:t>
            </a:r>
            <a:r>
              <a:rPr lang="en-US" altLang="ja-JP" sz="1600" dirty="0" smtClean="0">
                <a:latin typeface="Arial"/>
                <a:cs typeface="Arial"/>
              </a:rPr>
              <a:t>~ 8 mm</a:t>
            </a:r>
            <a:r>
              <a:rPr lang="en-US" altLang="ko-KR" sz="1600" dirty="0" smtClean="0">
                <a:latin typeface="Arial"/>
                <a:cs typeface="Arial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1600" dirty="0" smtClean="0">
                <a:latin typeface="Arial"/>
                <a:ea typeface="나눔고딕"/>
                <a:cs typeface="Arial"/>
              </a:rPr>
              <a:t>0.2 mm diameter of Cu, </a:t>
            </a:r>
            <a:r>
              <a:rPr lang="en-US" altLang="ja-JP" sz="1600" i="1" dirty="0" smtClean="0">
                <a:latin typeface="Times New Roman" panose="02020603050405020304" pitchFamily="18" charset="0"/>
                <a:ea typeface="나눔고딕"/>
                <a:cs typeface="Times New Roman" panose="02020603050405020304" pitchFamily="18" charset="0"/>
              </a:rPr>
              <a:t>l </a:t>
            </a:r>
            <a:r>
              <a:rPr lang="en-US" altLang="ja-JP" sz="1600" dirty="0" smtClean="0">
                <a:latin typeface="Arial"/>
                <a:ea typeface="나눔고딕"/>
                <a:cs typeface="Arial"/>
              </a:rPr>
              <a:t>= 100 mm</a:t>
            </a:r>
            <a:endParaRPr lang="ja-JP" altLang="en-US" sz="1600" dirty="0">
              <a:latin typeface="Arial"/>
              <a:ea typeface="나눔고딕"/>
              <a:cs typeface="Arial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>
            <a:off x="889959" y="6362959"/>
            <a:ext cx="539999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720747" y="5671605"/>
            <a:ext cx="0" cy="51593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1393724" y="6062277"/>
            <a:ext cx="37702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Arial"/>
                <a:ea typeface="나눔고딕"/>
                <a:cs typeface="Arial"/>
              </a:rPr>
              <a:t>y</a:t>
            </a:r>
            <a:endParaRPr kumimoji="1" lang="ja-JP" altLang="en-US" sz="24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66167" y="5275669"/>
            <a:ext cx="338554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Arial"/>
                <a:ea typeface="나눔고딕"/>
                <a:cs typeface="Arial"/>
              </a:rPr>
              <a:t>z</a:t>
            </a:r>
            <a:endParaRPr kumimoji="1" lang="ja-JP" altLang="en-US" sz="24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0329" y="110934"/>
            <a:ext cx="8912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/>
                <a:cs typeface="Arial"/>
              </a:rPr>
              <a:t>Example of Performance Test</a:t>
            </a:r>
            <a:endParaRPr lang="en-US" altLang="ko-KR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1881237" y="3948194"/>
            <a:ext cx="77372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2049317" y="3943794"/>
            <a:ext cx="77372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18" name="右矢印 17"/>
          <p:cNvSpPr/>
          <p:nvPr/>
        </p:nvSpPr>
        <p:spPr>
          <a:xfrm rot="19413254">
            <a:off x="3624740" y="2939906"/>
            <a:ext cx="2271719" cy="39200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59" name="右矢印 58"/>
          <p:cNvSpPr/>
          <p:nvPr/>
        </p:nvSpPr>
        <p:spPr>
          <a:xfrm>
            <a:off x="3740895" y="4985356"/>
            <a:ext cx="2049849" cy="39200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122499" y="3512721"/>
            <a:ext cx="2111375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나눔고딕"/>
                <a:cs typeface="Arial"/>
              </a:rPr>
              <a:t>To evaluate</a:t>
            </a:r>
          </a:p>
          <a:p>
            <a:pPr algn="ctr"/>
            <a:r>
              <a:rPr kumimoji="1" lang="en-US" altLang="ja-JP" sz="1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나눔고딕"/>
                <a:cs typeface="Arial"/>
              </a:rPr>
              <a:t>deposited locations</a:t>
            </a:r>
            <a:endParaRPr kumimoji="1" lang="ja-JP" altLang="en-US" sz="1600" b="1" dirty="0">
              <a:solidFill>
                <a:schemeClr val="accent5">
                  <a:lumMod val="50000"/>
                </a:schemeClr>
              </a:solidFill>
              <a:latin typeface="Arial"/>
              <a:ea typeface="나눔고딕"/>
              <a:cs typeface="Arial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932780" y="5377360"/>
            <a:ext cx="1700606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나눔고딕"/>
                <a:cs typeface="Arial"/>
              </a:rPr>
              <a:t>To estimate</a:t>
            </a:r>
          </a:p>
          <a:p>
            <a:pPr algn="ctr"/>
            <a:r>
              <a:rPr kumimoji="1" lang="en-US" altLang="ja-JP" sz="16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나눔고딕"/>
                <a:cs typeface="Arial"/>
              </a:rPr>
              <a:t>2-D distribution</a:t>
            </a:r>
            <a:endParaRPr kumimoji="1" lang="ja-JP" altLang="en-US" sz="1600" b="1" dirty="0">
              <a:solidFill>
                <a:schemeClr val="accent5">
                  <a:lumMod val="50000"/>
                </a:schemeClr>
              </a:solidFill>
              <a:latin typeface="Arial"/>
              <a:ea typeface="나눔고딕"/>
              <a:cs typeface="Arial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449764" y="1007525"/>
            <a:ext cx="2133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prstClr val="black"/>
                </a:solidFill>
                <a:latin typeface="Arial"/>
                <a:cs typeface="Arial"/>
              </a:rPr>
              <a:t>Deposited </a:t>
            </a:r>
            <a:r>
              <a:rPr lang="en-US" altLang="ko-KR" sz="1600" b="1" dirty="0">
                <a:solidFill>
                  <a:prstClr val="black"/>
                </a:solidFill>
                <a:latin typeface="Arial"/>
                <a:cs typeface="Arial"/>
              </a:rPr>
              <a:t>locations</a:t>
            </a:r>
            <a:endParaRPr lang="ko-KR" altLang="en-US" b="1" dirty="0"/>
          </a:p>
        </p:txBody>
      </p:sp>
      <p:sp>
        <p:nvSpPr>
          <p:cNvPr id="3" name="직사각형 2"/>
          <p:cNvSpPr/>
          <p:nvPr/>
        </p:nvSpPr>
        <p:spPr>
          <a:xfrm>
            <a:off x="394839" y="2564904"/>
            <a:ext cx="34570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black"/>
                </a:solidFill>
                <a:latin typeface="Arial"/>
                <a:cs typeface="Arial"/>
              </a:rPr>
              <a:t>Cu particles on the target plate</a:t>
            </a:r>
            <a:endParaRPr lang="ko-KR" altLang="en-US" b="1" dirty="0"/>
          </a:p>
        </p:txBody>
      </p:sp>
      <p:sp>
        <p:nvSpPr>
          <p:cNvPr id="4" name="직사각형 3"/>
          <p:cNvSpPr/>
          <p:nvPr/>
        </p:nvSpPr>
        <p:spPr>
          <a:xfrm>
            <a:off x="6105204" y="4190099"/>
            <a:ext cx="2178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altLang="ko-KR" sz="1600" dirty="0">
                <a:solidFill>
                  <a:schemeClr val="bg1"/>
                </a:solidFill>
                <a:latin typeface="Arial"/>
                <a:cs typeface="Arial"/>
              </a:rPr>
              <a:t>2-D distribution image</a:t>
            </a:r>
          </a:p>
        </p:txBody>
      </p:sp>
      <p:pic>
        <p:nvPicPr>
          <p:cNvPr id="42" name="図 41" descr="Cu_0.2_10cm_20mg_d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9929"/>
          <a:stretch/>
        </p:blipFill>
        <p:spPr>
          <a:xfrm>
            <a:off x="6065109" y="4104791"/>
            <a:ext cx="2886857" cy="2625055"/>
          </a:xfrm>
          <a:prstGeom prst="rect">
            <a:avLst/>
          </a:prstGeom>
        </p:spPr>
      </p:pic>
      <p:cxnSp>
        <p:nvCxnSpPr>
          <p:cNvPr id="43" name="直線矢印コネクタ 42"/>
          <p:cNvCxnSpPr/>
          <p:nvPr/>
        </p:nvCxnSpPr>
        <p:spPr>
          <a:xfrm>
            <a:off x="7325980" y="2001677"/>
            <a:ext cx="192268" cy="820707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6615426" y="1693900"/>
            <a:ext cx="1445014" cy="30777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b="1" dirty="0" smtClean="0">
                <a:solidFill>
                  <a:srgbClr val="0000FF"/>
                </a:solidFill>
                <a:latin typeface="Arial"/>
                <a:ea typeface="나눔고딕"/>
                <a:cs typeface="Arial"/>
              </a:rPr>
              <a:t>Averaged drop</a:t>
            </a:r>
            <a:endParaRPr kumimoji="1" lang="ja-JP" altLang="en-US" sz="1400" b="1" dirty="0">
              <a:solidFill>
                <a:srgbClr val="0000FF"/>
              </a:solidFill>
              <a:latin typeface="Arial"/>
              <a:ea typeface="나눔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1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70329" y="134454"/>
            <a:ext cx="8912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atin typeface="Arial"/>
                <a:cs typeface="Arial"/>
              </a:rPr>
              <a:t>Amount of particles </a:t>
            </a:r>
            <a:r>
              <a:rPr lang="en-US" altLang="ko-KR" sz="3200" b="1" dirty="0" smtClean="0">
                <a:latin typeface="Arial"/>
                <a:cs typeface="Arial"/>
              </a:rPr>
              <a:t>(Cu</a:t>
            </a:r>
            <a:r>
              <a:rPr lang="en-US" altLang="ko-KR" sz="3200" dirty="0" smtClean="0">
                <a:latin typeface="Arial"/>
                <a:cs typeface="Arial"/>
              </a:rPr>
              <a:t> </a:t>
            </a:r>
            <a:r>
              <a:rPr lang="en-US" altLang="ko-KR" sz="3200" b="1" dirty="0" smtClean="0">
                <a:latin typeface="Arial"/>
                <a:cs typeface="Arial"/>
              </a:rPr>
              <a:t>5,10,15, 20 mg)</a:t>
            </a:r>
            <a:endParaRPr lang="en-US" altLang="ko-KR" sz="40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5" y="1341854"/>
            <a:ext cx="8502401" cy="4855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Target plate: </a:t>
            </a:r>
            <a:r>
              <a:rPr lang="en-US" altLang="ko-KR" dirty="0">
                <a:latin typeface="Arial"/>
                <a:cs typeface="Arial"/>
              </a:rPr>
              <a:t>10 cm away from the </a:t>
            </a:r>
            <a:r>
              <a:rPr lang="en-US" altLang="ko-KR" dirty="0" smtClean="0">
                <a:latin typeface="Arial"/>
                <a:cs typeface="Arial"/>
              </a:rPr>
              <a:t>injection gun</a:t>
            </a:r>
            <a:endParaRPr lang="en-US" altLang="ko-KR" dirty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Launched </a:t>
            </a:r>
            <a:r>
              <a:rPr lang="en-US" altLang="ko-KR" b="1" dirty="0">
                <a:latin typeface="Arial"/>
                <a:cs typeface="Arial"/>
              </a:rPr>
              <a:t>Cu: </a:t>
            </a:r>
            <a:r>
              <a:rPr lang="en-US" altLang="ko-KR" dirty="0" smtClean="0">
                <a:latin typeface="Arial"/>
                <a:cs typeface="Arial"/>
              </a:rPr>
              <a:t>5,10,15, and 20 mg of 0.2 mm diameter particles</a:t>
            </a:r>
          </a:p>
          <a:p>
            <a:pPr marL="266700" indent="-266700">
              <a:buFont typeface="Wingdings" charset="2"/>
              <a:buChar char="Ø"/>
            </a:pPr>
            <a:endParaRPr lang="en-US" altLang="ko-KR" sz="1100" dirty="0" smtClean="0">
              <a:latin typeface="Arial"/>
              <a:cs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Amount of Cu reached to the target plate </a:t>
            </a:r>
          </a:p>
          <a:p>
            <a:pPr marL="179388">
              <a:spcAft>
                <a:spcPts val="600"/>
              </a:spcAft>
            </a:pPr>
            <a:r>
              <a:rPr lang="en-US" altLang="ko-KR" dirty="0">
                <a:latin typeface="Arial"/>
                <a:cs typeface="Arial"/>
              </a:rPr>
              <a:t> </a:t>
            </a:r>
            <a:r>
              <a:rPr lang="en-US" altLang="ko-KR" dirty="0" smtClean="0">
                <a:latin typeface="Arial"/>
                <a:cs typeface="Arial"/>
              </a:rPr>
              <a:t> 5 mg: 93%, 10 mg: 88%, 15 mg: 84%, and 20 mg: 67%</a:t>
            </a:r>
          </a:p>
          <a:p>
            <a:pPr marL="266700" indent="-266700">
              <a:buFont typeface="Wingdings" charset="2"/>
              <a:buChar char="Ø"/>
            </a:pPr>
            <a:endParaRPr lang="en-US" altLang="ko-KR" sz="1100" dirty="0" smtClean="0">
              <a:latin typeface="Arial"/>
              <a:cs typeface="Arial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latin typeface="Arial"/>
                <a:cs typeface="Arial"/>
              </a:rPr>
              <a:t>Distribution of Cu particles</a:t>
            </a:r>
            <a:r>
              <a:rPr lang="ko-KR" altLang="en-US" b="1" dirty="0" smtClean="0">
                <a:latin typeface="Arial"/>
                <a:cs typeface="Arial"/>
              </a:rPr>
              <a:t> </a:t>
            </a:r>
            <a:r>
              <a:rPr lang="en-US" altLang="ko-KR" b="1" dirty="0">
                <a:latin typeface="Arial"/>
                <a:cs typeface="Arial"/>
              </a:rPr>
              <a:t>@ </a:t>
            </a:r>
            <a:r>
              <a:rPr lang="en-US" altLang="ko-KR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ko-KR" b="1" dirty="0" smtClean="0">
                <a:latin typeface="Arial"/>
                <a:cs typeface="Arial"/>
              </a:rPr>
              <a:t>= 10 cm</a:t>
            </a:r>
          </a:p>
          <a:p>
            <a:pPr marL="269875">
              <a:spcAft>
                <a:spcPts val="300"/>
              </a:spcAft>
            </a:pPr>
            <a:r>
              <a:rPr lang="en-US" altLang="ko-KR" dirty="0">
                <a:latin typeface="Arial"/>
                <a:cs typeface="Arial"/>
              </a:rPr>
              <a:t> 1) </a:t>
            </a:r>
            <a:r>
              <a:rPr lang="en-US" altLang="ko-KR" dirty="0" smtClean="0">
                <a:latin typeface="Arial"/>
                <a:cs typeface="Arial"/>
              </a:rPr>
              <a:t>Averaged vertical </a:t>
            </a:r>
            <a:r>
              <a:rPr lang="en-US" altLang="ko-KR" dirty="0">
                <a:latin typeface="Arial"/>
                <a:cs typeface="Arial"/>
              </a:rPr>
              <a:t>drop </a:t>
            </a:r>
            <a:r>
              <a:rPr lang="en-US" altLang="ko-KR" dirty="0" smtClean="0">
                <a:latin typeface="Arial"/>
                <a:cs typeface="Arial"/>
              </a:rPr>
              <a:t>on </a:t>
            </a:r>
            <a:r>
              <a:rPr lang="en-US" altLang="ko-KR" dirty="0">
                <a:latin typeface="Arial"/>
                <a:cs typeface="Arial"/>
              </a:rPr>
              <a:t>the target plate</a:t>
            </a:r>
          </a:p>
          <a:p>
            <a:pPr marL="360363">
              <a:spcAft>
                <a:spcPts val="300"/>
              </a:spcAft>
            </a:pPr>
            <a:r>
              <a:rPr lang="en-US" altLang="ko-KR" dirty="0" smtClean="0">
                <a:latin typeface="Arial"/>
                <a:cs typeface="Arial"/>
              </a:rPr>
              <a:t>   - 5 mg:   </a:t>
            </a:r>
            <a:r>
              <a:rPr lang="en-US" altLang="ko-KR" dirty="0" err="1" smtClean="0">
                <a:latin typeface="Arial"/>
                <a:cs typeface="Arial"/>
              </a:rPr>
              <a:t>Δz</a:t>
            </a:r>
            <a:r>
              <a:rPr lang="en-US" altLang="ko-KR" dirty="0" smtClean="0">
                <a:latin typeface="Arial"/>
                <a:cs typeface="Arial"/>
              </a:rPr>
              <a:t> = -3.2 mm</a:t>
            </a:r>
          </a:p>
          <a:p>
            <a:pPr marL="360363">
              <a:spcAft>
                <a:spcPts val="300"/>
              </a:spcAft>
            </a:pPr>
            <a:r>
              <a:rPr lang="en-US" altLang="ko-KR" dirty="0" smtClean="0">
                <a:latin typeface="Arial"/>
                <a:cs typeface="Arial"/>
              </a:rPr>
              <a:t>   - 10 </a:t>
            </a:r>
            <a:r>
              <a:rPr lang="en-US" altLang="ko-KR" dirty="0">
                <a:latin typeface="Arial"/>
                <a:cs typeface="Arial"/>
              </a:rPr>
              <a:t>mg: </a:t>
            </a:r>
            <a:r>
              <a:rPr lang="en-US" altLang="ko-KR" dirty="0" err="1" smtClean="0">
                <a:latin typeface="Arial"/>
                <a:cs typeface="Arial"/>
              </a:rPr>
              <a:t>Δz</a:t>
            </a:r>
            <a:r>
              <a:rPr lang="en-US" altLang="ko-KR" dirty="0" smtClean="0">
                <a:latin typeface="Arial"/>
                <a:cs typeface="Arial"/>
              </a:rPr>
              <a:t> = -9.1 mm</a:t>
            </a:r>
          </a:p>
          <a:p>
            <a:pPr marL="360363">
              <a:spcAft>
                <a:spcPts val="300"/>
              </a:spcAft>
            </a:pPr>
            <a:r>
              <a:rPr lang="en-US" altLang="ko-KR" dirty="0" smtClean="0">
                <a:latin typeface="Arial"/>
                <a:cs typeface="Arial"/>
              </a:rPr>
              <a:t>   - 15 mg: </a:t>
            </a:r>
            <a:r>
              <a:rPr lang="en-US" altLang="ko-KR" dirty="0" err="1" smtClean="0">
                <a:latin typeface="Arial"/>
                <a:cs typeface="Arial"/>
              </a:rPr>
              <a:t>Δz</a:t>
            </a:r>
            <a:r>
              <a:rPr lang="en-US" altLang="ko-KR" dirty="0" smtClean="0">
                <a:latin typeface="Arial"/>
                <a:cs typeface="Arial"/>
              </a:rPr>
              <a:t> = -11.7 mm</a:t>
            </a:r>
            <a:endParaRPr lang="en-US" altLang="ko-KR" dirty="0">
              <a:latin typeface="Arial"/>
              <a:cs typeface="Arial"/>
            </a:endParaRPr>
          </a:p>
          <a:p>
            <a:pPr marL="360363">
              <a:spcAft>
                <a:spcPts val="600"/>
              </a:spcAft>
            </a:pPr>
            <a:r>
              <a:rPr lang="en-US" altLang="ko-KR" dirty="0" smtClean="0">
                <a:latin typeface="Arial"/>
                <a:cs typeface="Arial"/>
              </a:rPr>
              <a:t>   - 20 </a:t>
            </a:r>
            <a:r>
              <a:rPr lang="en-US" altLang="ko-KR" dirty="0">
                <a:latin typeface="Arial"/>
                <a:cs typeface="Arial"/>
              </a:rPr>
              <a:t>mg: </a:t>
            </a:r>
            <a:r>
              <a:rPr lang="en-US" altLang="ko-KR" dirty="0" err="1" smtClean="0">
                <a:latin typeface="Arial"/>
                <a:cs typeface="Arial"/>
              </a:rPr>
              <a:t>Δz</a:t>
            </a:r>
            <a:r>
              <a:rPr lang="en-US" altLang="ko-KR" dirty="0" smtClean="0">
                <a:latin typeface="Arial"/>
                <a:cs typeface="Arial"/>
              </a:rPr>
              <a:t> = -</a:t>
            </a:r>
            <a:r>
              <a:rPr lang="en-US" altLang="ko-KR" dirty="0">
                <a:latin typeface="Arial"/>
                <a:cs typeface="Arial"/>
              </a:rPr>
              <a:t>22.2 </a:t>
            </a:r>
            <a:r>
              <a:rPr lang="en-US" altLang="ko-KR" dirty="0" smtClean="0">
                <a:latin typeface="Arial"/>
                <a:cs typeface="Arial"/>
              </a:rPr>
              <a:t>mm</a:t>
            </a:r>
          </a:p>
          <a:p>
            <a:pPr marL="269875">
              <a:spcAft>
                <a:spcPts val="300"/>
              </a:spcAft>
            </a:pPr>
            <a:r>
              <a:rPr lang="en-US" altLang="ko-KR" dirty="0">
                <a:latin typeface="Arial"/>
                <a:cs typeface="Arial"/>
              </a:rPr>
              <a:t> 2) Average initial velocity (v</a:t>
            </a:r>
            <a:r>
              <a:rPr lang="en-US" altLang="ko-KR" baseline="-25000" dirty="0">
                <a:latin typeface="Arial"/>
                <a:cs typeface="Arial"/>
              </a:rPr>
              <a:t>0</a:t>
            </a:r>
            <a:r>
              <a:rPr lang="en-US" altLang="ko-KR" dirty="0" smtClean="0">
                <a:latin typeface="Arial"/>
                <a:cs typeface="Arial"/>
              </a:rPr>
              <a:t>)</a:t>
            </a:r>
          </a:p>
          <a:p>
            <a:pPr marL="360363">
              <a:spcAft>
                <a:spcPts val="300"/>
              </a:spcAft>
            </a:pPr>
            <a:r>
              <a:rPr lang="en-US" altLang="ko-KR" dirty="0" smtClean="0">
                <a:latin typeface="Arial"/>
                <a:cs typeface="Arial"/>
              </a:rPr>
              <a:t>   - </a:t>
            </a:r>
            <a:r>
              <a:rPr lang="en-US" altLang="ja-JP" dirty="0" smtClean="0">
                <a:latin typeface="Arial"/>
                <a:cs typeface="Arial"/>
              </a:rPr>
              <a:t>v</a:t>
            </a:r>
            <a:r>
              <a:rPr lang="en-US" altLang="ja-JP" baseline="-25000" dirty="0" smtClean="0">
                <a:latin typeface="Arial"/>
                <a:cs typeface="Arial"/>
              </a:rPr>
              <a:t>0 </a:t>
            </a:r>
            <a:r>
              <a:rPr lang="en-US" altLang="ko-KR" dirty="0" smtClean="0">
                <a:latin typeface="Arial"/>
                <a:cs typeface="Arial"/>
              </a:rPr>
              <a:t>~ 1.5~4.0</a:t>
            </a:r>
            <a:r>
              <a:rPr lang="en-US" altLang="ja-JP" dirty="0" smtClean="0">
                <a:latin typeface="Arial"/>
                <a:cs typeface="Arial"/>
              </a:rPr>
              <a:t> m/s</a:t>
            </a:r>
            <a:r>
              <a:rPr lang="ko-KR" altLang="en-US" dirty="0" smtClean="0">
                <a:latin typeface="Arial"/>
                <a:cs typeface="Arial"/>
              </a:rPr>
              <a:t> </a:t>
            </a:r>
            <a:endParaRPr lang="en-US" altLang="ko-KR" dirty="0" smtClean="0">
              <a:latin typeface="Arial"/>
              <a:cs typeface="Arial"/>
            </a:endParaRPr>
          </a:p>
          <a:p>
            <a:endParaRPr lang="en-US" altLang="ja-JP" sz="1100" b="1" dirty="0" smtClean="0">
              <a:latin typeface="Arial"/>
              <a:cs typeface="Arial"/>
            </a:endParaRPr>
          </a:p>
          <a:p>
            <a:r>
              <a:rPr lang="ja-JP" altLang="en-US" b="1" dirty="0" smtClean="0">
                <a:latin typeface="Arial"/>
                <a:cs typeface="Arial"/>
              </a:rPr>
              <a:t>・</a:t>
            </a:r>
            <a:r>
              <a:rPr lang="en-US" altLang="ja-JP" b="1" dirty="0" smtClean="0">
                <a:latin typeface="Arial"/>
                <a:cs typeface="Arial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altLang="ko-KR" b="1" dirty="0" smtClean="0">
                <a:solidFill>
                  <a:srgbClr val="FF0000"/>
                </a:solidFill>
                <a:latin typeface="Arial"/>
                <a:cs typeface="Arial"/>
              </a:rPr>
              <a:t>mount of particles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↑</a:t>
            </a:r>
            <a:r>
              <a:rPr lang="en-US" altLang="ko-KR" b="1" dirty="0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altLang="ja-JP" b="1" dirty="0" smtClean="0">
                <a:solidFill>
                  <a:srgbClr val="FF0000"/>
                </a:solidFill>
                <a:latin typeface="Arial"/>
                <a:cs typeface="Arial"/>
              </a:rPr>
              <a:t>averaged drop↑, Loss↑</a:t>
            </a:r>
            <a:endParaRPr lang="en-US" altLang="ko-KR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012160" y="3140968"/>
            <a:ext cx="2736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  <a:latin typeface="Arial"/>
                <a:cs typeface="Arial"/>
              </a:rPr>
              <a:t>Amount of Cu particles vs. </a:t>
            </a:r>
            <a:r>
              <a:rPr lang="en-US" altLang="ko-KR" sz="1400" b="1" dirty="0" err="1" smtClean="0">
                <a:solidFill>
                  <a:srgbClr val="002060"/>
                </a:solidFill>
                <a:latin typeface="Arial"/>
                <a:cs typeface="Arial"/>
              </a:rPr>
              <a:t>Δz</a:t>
            </a:r>
            <a:endParaRPr lang="en-US" altLang="ko-KR" sz="14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2" name="図 11" descr="Cu_0.2_10cm_amoun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9536" r="6242" b="2693"/>
          <a:stretch/>
        </p:blipFill>
        <p:spPr>
          <a:xfrm>
            <a:off x="5718343" y="3522040"/>
            <a:ext cx="3046414" cy="30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Cu_0.2_10cm_20m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52" y="3466879"/>
            <a:ext cx="2891187" cy="289118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862120" y="4027614"/>
            <a:ext cx="92593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20 mg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pic>
        <p:nvPicPr>
          <p:cNvPr id="6" name="図 5" descr="Cu_0.2_10cm_15m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3466880"/>
            <a:ext cx="2889688" cy="288968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960957" y="4027614"/>
            <a:ext cx="92593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b="1" dirty="0" smtClean="0">
                <a:latin typeface="Arial"/>
                <a:ea typeface="나눔고딕"/>
                <a:cs typeface="Arial"/>
              </a:rPr>
              <a:t>15</a:t>
            </a:r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 mg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199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900" b="1" dirty="0" smtClean="0">
                <a:latin typeface="Arial"/>
                <a:cs typeface="Arial"/>
              </a:rPr>
              <a:t>Distribution </a:t>
            </a:r>
            <a:r>
              <a:rPr lang="en-US" altLang="ko-KR" sz="3900" b="1" dirty="0">
                <a:latin typeface="Arial"/>
                <a:cs typeface="Arial"/>
              </a:rPr>
              <a:t>of </a:t>
            </a:r>
            <a:r>
              <a:rPr lang="en-US" altLang="ko-KR" sz="3900" b="1" dirty="0" smtClean="0">
                <a:latin typeface="Arial"/>
                <a:cs typeface="Arial"/>
              </a:rPr>
              <a:t>Cu </a:t>
            </a:r>
            <a:r>
              <a:rPr lang="en-US" altLang="ko-KR" sz="3900" b="1" dirty="0">
                <a:latin typeface="Arial"/>
                <a:cs typeface="Arial"/>
              </a:rPr>
              <a:t>on the target </a:t>
            </a:r>
            <a:r>
              <a:rPr lang="en-US" altLang="ko-KR" sz="3900" b="1" dirty="0" smtClean="0">
                <a:latin typeface="Arial"/>
                <a:cs typeface="Arial"/>
              </a:rPr>
              <a:t>plate I</a:t>
            </a:r>
            <a:endParaRPr lang="en-US" altLang="ko-KR" sz="39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79512" y="6237312"/>
            <a:ext cx="8851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200" dirty="0" smtClean="0">
                <a:latin typeface="Arial"/>
                <a:cs typeface="Arial"/>
              </a:rPr>
              <a:t>Deposited </a:t>
            </a:r>
            <a:r>
              <a:rPr lang="en-US" altLang="ko-KR" sz="1200" dirty="0">
                <a:latin typeface="Arial"/>
                <a:cs typeface="Arial"/>
              </a:rPr>
              <a:t>locations </a:t>
            </a:r>
            <a:r>
              <a:rPr lang="en-US" altLang="ko-KR" sz="1200" dirty="0" smtClean="0">
                <a:latin typeface="Arial"/>
                <a:cs typeface="Arial"/>
              </a:rPr>
              <a:t>of launched Cu particle on the target plate (a) 5 mg, (b) 10 mg (c) 15 mg, and (d) 20 mg</a:t>
            </a:r>
          </a:p>
        </p:txBody>
      </p:sp>
      <p:pic>
        <p:nvPicPr>
          <p:cNvPr id="2" name="図 1" descr="Cu_0.2_10cm_5mg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" b="3300"/>
          <a:stretch/>
        </p:blipFill>
        <p:spPr>
          <a:xfrm>
            <a:off x="1187624" y="836712"/>
            <a:ext cx="2881794" cy="2666681"/>
          </a:xfrm>
          <a:prstGeom prst="rect">
            <a:avLst/>
          </a:prstGeom>
        </p:spPr>
      </p:pic>
      <p:pic>
        <p:nvPicPr>
          <p:cNvPr id="3" name="図 2" descr="Cu_0.2_10cm_10mg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1" b="3614"/>
          <a:stretch/>
        </p:blipFill>
        <p:spPr>
          <a:xfrm>
            <a:off x="5088197" y="836712"/>
            <a:ext cx="2891187" cy="266668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088043" y="1264509"/>
            <a:ext cx="783287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5 mg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7285" y="1264509"/>
            <a:ext cx="92593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10 mg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02846" y="1079843"/>
            <a:ext cx="43633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/>
                <a:ea typeface="나눔고딕"/>
                <a:cs typeface="Arial"/>
              </a:rPr>
              <a:t>(a)</a:t>
            </a:r>
            <a:endParaRPr kumimoji="1" lang="ja-JP" altLang="en-US" sz="1600" dirty="0">
              <a:latin typeface="Arial"/>
              <a:ea typeface="나눔고딕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96365" y="3788530"/>
            <a:ext cx="43633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/>
                <a:ea typeface="나눔고딕"/>
                <a:cs typeface="Arial"/>
              </a:rPr>
              <a:t>(b)</a:t>
            </a:r>
            <a:endParaRPr kumimoji="1" lang="ja-JP" altLang="en-US" sz="1600" dirty="0">
              <a:latin typeface="Arial"/>
              <a:ea typeface="나눔고딕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37321" y="1079843"/>
            <a:ext cx="42511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/>
                <a:ea typeface="나눔고딕"/>
                <a:cs typeface="Arial"/>
              </a:rPr>
              <a:t>(c)</a:t>
            </a:r>
            <a:endParaRPr kumimoji="1" lang="ja-JP" altLang="en-US" sz="1600" dirty="0">
              <a:latin typeface="Arial"/>
              <a:ea typeface="나눔고딕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38191" y="3793946"/>
            <a:ext cx="43633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/>
                <a:ea typeface="나눔고딕"/>
                <a:cs typeface="Arial"/>
              </a:rPr>
              <a:t>(d)</a:t>
            </a:r>
            <a:endParaRPr kumimoji="1" lang="ja-JP" altLang="en-US" sz="1600" dirty="0">
              <a:latin typeface="Arial"/>
              <a:ea typeface="나눔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9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Cu_0.2_10cm_20mg_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23" y="3582320"/>
            <a:ext cx="3451117" cy="2646755"/>
          </a:xfrm>
          <a:prstGeom prst="rect">
            <a:avLst/>
          </a:prstGeom>
        </p:spPr>
      </p:pic>
      <p:pic>
        <p:nvPicPr>
          <p:cNvPr id="21" name="図 20" descr="Cu_0.2_10cm_10mg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58" y="836712"/>
            <a:ext cx="3451117" cy="2646755"/>
          </a:xfrm>
          <a:prstGeom prst="rect">
            <a:avLst/>
          </a:prstGeom>
        </p:spPr>
      </p:pic>
      <p:pic>
        <p:nvPicPr>
          <p:cNvPr id="22" name="図 21" descr="Cu_0.2_10cm_15mg_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4" y="3582320"/>
            <a:ext cx="3451118" cy="2646755"/>
          </a:xfrm>
          <a:prstGeom prst="rect">
            <a:avLst/>
          </a:prstGeom>
        </p:spPr>
      </p:pic>
      <p:pic>
        <p:nvPicPr>
          <p:cNvPr id="20" name="図 19" descr="Cu_0.2_10cm_5mg_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4" y="836712"/>
            <a:ext cx="3451118" cy="264675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492742" y="1099594"/>
            <a:ext cx="783287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5 mg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6854" y="1093615"/>
            <a:ext cx="92593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10 mg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26854" y="3834508"/>
            <a:ext cx="92593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20 mg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92742" y="3833200"/>
            <a:ext cx="925930" cy="40011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ko-KR" sz="2000" b="1" dirty="0" smtClean="0">
                <a:latin typeface="Arial"/>
                <a:ea typeface="나눔고딕"/>
                <a:cs typeface="Arial"/>
              </a:rPr>
              <a:t>15</a:t>
            </a:r>
            <a:r>
              <a:rPr kumimoji="1" lang="en-US" altLang="ja-JP" sz="2000" b="1" dirty="0" smtClean="0">
                <a:latin typeface="Arial"/>
                <a:ea typeface="나눔고딕"/>
                <a:cs typeface="Arial"/>
              </a:rPr>
              <a:t> mg</a:t>
            </a:r>
            <a:endParaRPr kumimoji="1" lang="ja-JP" altLang="en-US" sz="2000" b="1" dirty="0">
              <a:latin typeface="Arial"/>
              <a:ea typeface="나눔고딕"/>
              <a:cs typeface="Arial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0327" y="6237312"/>
            <a:ext cx="88512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ko-KR" sz="1200" dirty="0" smtClean="0">
                <a:latin typeface="Arial"/>
                <a:cs typeface="Arial"/>
              </a:rPr>
              <a:t>Distribution of launched Cu particle on the target plate (a) 5 mg, (b) 10 mg (c) 15 mg, and (d) 20 mg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37937" y="966053"/>
            <a:ext cx="43633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/>
                <a:ea typeface="나눔고딕"/>
                <a:cs typeface="Arial"/>
              </a:rPr>
              <a:t>(a)</a:t>
            </a:r>
            <a:endParaRPr kumimoji="1" lang="ja-JP" altLang="en-US" sz="1600" dirty="0">
              <a:latin typeface="Arial"/>
              <a:ea typeface="나눔고딕"/>
              <a:cs typeface="Arial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52264" y="3698040"/>
            <a:ext cx="43633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/>
                <a:ea typeface="나눔고딕"/>
                <a:cs typeface="Arial"/>
              </a:rPr>
              <a:t>(b)</a:t>
            </a:r>
            <a:endParaRPr kumimoji="1" lang="ja-JP" altLang="en-US" sz="1600" dirty="0">
              <a:latin typeface="Arial"/>
              <a:ea typeface="나눔고딕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095675" y="966053"/>
            <a:ext cx="425116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/>
                <a:ea typeface="나눔고딕"/>
                <a:cs typeface="Arial"/>
              </a:rPr>
              <a:t>(c)</a:t>
            </a:r>
            <a:endParaRPr kumimoji="1" lang="ja-JP" altLang="en-US" sz="1600" dirty="0">
              <a:latin typeface="Arial"/>
              <a:ea typeface="나눔고딕"/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083583" y="3698040"/>
            <a:ext cx="43633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/>
                <a:ea typeface="나눔고딕"/>
                <a:cs typeface="Arial"/>
              </a:rPr>
              <a:t>(d)</a:t>
            </a:r>
            <a:endParaRPr kumimoji="1" lang="ja-JP" altLang="en-US" sz="1600" dirty="0">
              <a:latin typeface="Arial"/>
              <a:ea typeface="나눔고딕"/>
              <a:cs typeface="Arial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1460028" y="2213384"/>
            <a:ext cx="2109362" cy="1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460028" y="4960808"/>
            <a:ext cx="2323373" cy="0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703334" y="4964211"/>
            <a:ext cx="2323373" cy="0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5703334" y="2213384"/>
            <a:ext cx="2323373" cy="0"/>
          </a:xfrm>
          <a:prstGeom prst="line">
            <a:avLst/>
          </a:prstGeom>
          <a:ln w="190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3"/>
          <p:cNvSpPr txBox="1"/>
          <p:nvPr/>
        </p:nvSpPr>
        <p:spPr>
          <a:xfrm>
            <a:off x="0" y="199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b="1" dirty="0" smtClean="0">
                <a:latin typeface="Arial"/>
                <a:cs typeface="Arial"/>
              </a:rPr>
              <a:t>Distribution </a:t>
            </a:r>
            <a:r>
              <a:rPr lang="en-US" altLang="ko-KR" sz="3800" b="1" dirty="0">
                <a:latin typeface="Arial"/>
                <a:cs typeface="Arial"/>
              </a:rPr>
              <a:t>of </a:t>
            </a:r>
            <a:r>
              <a:rPr lang="en-US" altLang="ko-KR" sz="3800" b="1" dirty="0" smtClean="0">
                <a:latin typeface="Arial"/>
                <a:cs typeface="Arial"/>
              </a:rPr>
              <a:t>Cu </a:t>
            </a:r>
            <a:r>
              <a:rPr lang="en-US" altLang="ko-KR" sz="3800" b="1" dirty="0">
                <a:latin typeface="Arial"/>
                <a:cs typeface="Arial"/>
              </a:rPr>
              <a:t>on the target </a:t>
            </a:r>
            <a:r>
              <a:rPr lang="en-US" altLang="ko-KR" sz="3800" b="1" dirty="0" smtClean="0">
                <a:latin typeface="Arial"/>
                <a:cs typeface="Arial"/>
              </a:rPr>
              <a:t>plate II</a:t>
            </a:r>
            <a:endParaRPr lang="en-US" altLang="ko-KR" sz="3800" b="1" dirty="0">
              <a:solidFill>
                <a:schemeClr val="accent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8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86741</TotalTime>
  <Words>1411</Words>
  <Application>Microsoft Office PowerPoint</Application>
  <PresentationFormat>화면 슬라이드 쇼(4:3)</PresentationFormat>
  <Paragraphs>217</Paragraphs>
  <Slides>17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9" baseType="lpstr">
      <vt:lpstr>1_Office 테마</vt:lpstr>
      <vt:lpstr>数式</vt:lpstr>
      <vt:lpstr>Development of Tungsten Injection System for High Z Impurity Transport Study in KSTAR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Impurity transport analysis of 2012 KSTAR Ar transport experiment by UTC-SANCO code</dc:title>
  <dc:creator>jhhong</dc:creator>
  <cp:lastModifiedBy>HJ</cp:lastModifiedBy>
  <cp:revision>339</cp:revision>
  <dcterms:created xsi:type="dcterms:W3CDTF">2013-02-21T14:04:53Z</dcterms:created>
  <dcterms:modified xsi:type="dcterms:W3CDTF">2014-02-18T20:22:06Z</dcterms:modified>
</cp:coreProperties>
</file>