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43"/>
  </p:notesMasterIdLst>
  <p:sldIdLst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98" r:id="rId28"/>
    <p:sldId id="299" r:id="rId29"/>
    <p:sldId id="300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14" autoAdjust="0"/>
  </p:normalViewPr>
  <p:slideViewPr>
    <p:cSldViewPr>
      <p:cViewPr varScale="1">
        <p:scale>
          <a:sx n="73" d="100"/>
          <a:sy n="73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7DC10-C81F-465C-856C-BA4FDADA7508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5994-C1A5-4C5D-97A6-4C1CB0E382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18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97D0-27A3-4BCD-954E-38265048DE79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32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558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831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141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401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774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73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814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626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80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46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828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071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97D0-27A3-4BCD-954E-38265048DE79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44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446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880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712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857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311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904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altLang="ko-K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2713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97D0-27A3-4BCD-954E-38265048DE7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8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30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972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97D0-27A3-4BCD-954E-38265048DE79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6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63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60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232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i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58C8-95B2-4D30-A64C-0B602EE7A91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90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0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6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68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447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8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8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73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68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3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 userDrawn="1">
            <p:ph type="ctrTitle"/>
          </p:nvPr>
        </p:nvSpPr>
        <p:spPr>
          <a:xfrm>
            <a:off x="500034" y="1285860"/>
            <a:ext cx="8215370" cy="2643206"/>
          </a:xfrm>
        </p:spPr>
        <p:txBody>
          <a:bodyPr>
            <a:normAutofit/>
          </a:bodyPr>
          <a:lstStyle/>
          <a:p>
            <a:endParaRPr lang="ko-KR" altLang="en-US" sz="2400" dirty="0"/>
          </a:p>
        </p:txBody>
      </p:sp>
      <p:sp>
        <p:nvSpPr>
          <p:cNvPr id="11" name="부제목 2"/>
          <p:cNvSpPr>
            <a:spLocks noGrp="1"/>
          </p:cNvSpPr>
          <p:nvPr userDrawn="1">
            <p:ph type="subTitle" idx="1"/>
          </p:nvPr>
        </p:nvSpPr>
        <p:spPr>
          <a:xfrm>
            <a:off x="2071670" y="4071942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endParaRPr lang="ko-KR" altLang="en-US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7" y="2420888"/>
            <a:ext cx="7683303" cy="30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7" y="44625"/>
            <a:ext cx="7515695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778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52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날짜 개체 틀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1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3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704"/>
            <a:ext cx="2627784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5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4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55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67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54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86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62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8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562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25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99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2643174" y="1124744"/>
            <a:ext cx="6500826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2411760" cy="338554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prstClr val="white">
                    <a:lumMod val="95000"/>
                  </a:prstClr>
                </a:solidFill>
              </a:rPr>
              <a:t>2013 KSTAR Conference</a:t>
            </a:r>
            <a:endParaRPr lang="ko-KR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5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88"/>
            <a:ext cx="8229600" cy="92877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슬라이드 번호 개체 틀 5"/>
          <p:cNvSpPr txBox="1">
            <a:spLocks/>
          </p:cNvSpPr>
          <p:nvPr userDrawn="1"/>
        </p:nvSpPr>
        <p:spPr>
          <a:xfrm>
            <a:off x="7091225" y="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1" kern="120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0F6D652-83C9-4129-9603-938402C9B8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0" name="Rectangle 18"/>
          <p:cNvSpPr>
            <a:spLocks noChangeArrowheads="1"/>
          </p:cNvSpPr>
          <p:nvPr userDrawn="1"/>
        </p:nvSpPr>
        <p:spPr bwMode="auto">
          <a:xfrm>
            <a:off x="10259" y="928689"/>
            <a:ext cx="9132887" cy="5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grpSp>
        <p:nvGrpSpPr>
          <p:cNvPr id="7" name="그룹 13"/>
          <p:cNvGrpSpPr/>
          <p:nvPr userDrawn="1"/>
        </p:nvGrpSpPr>
        <p:grpSpPr>
          <a:xfrm>
            <a:off x="4906409" y="1"/>
            <a:ext cx="4154293" cy="1000108"/>
            <a:chOff x="4643516" y="1"/>
            <a:chExt cx="4500484" cy="1000108"/>
          </a:xfrm>
        </p:grpSpPr>
        <p:sp>
          <p:nvSpPr>
            <p:cNvPr id="42" name="Freeform 13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</p:sp>
        <p:sp>
          <p:nvSpPr>
            <p:cNvPr id="43" name="Freeform 17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</p:sp>
      </p:grpSp>
      <p:pic>
        <p:nvPicPr>
          <p:cNvPr id="44" name="그림 43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10000"/>
          </a:blip>
          <a:stretch>
            <a:fillRect/>
          </a:stretch>
        </p:blipFill>
        <p:spPr>
          <a:xfrm>
            <a:off x="0" y="3352800"/>
            <a:ext cx="486340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4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0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87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66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60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43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76DA-C5C9-4534-94EC-BCF954547C4E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F38BE-D1EF-48D2-A431-F77A83F9FD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0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4" r:id="rId23"/>
    <p:sldLayoutId id="2147483691" r:id="rId24"/>
    <p:sldLayoutId id="2147483692" r:id="rId25"/>
    <p:sldLayoutId id="2147483693" r:id="rId26"/>
    <p:sldLayoutId id="2147483694" r:id="rId27"/>
    <p:sldLayoutId id="2147483695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14.png"/><Relationship Id="rId9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14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00.png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8.emf"/><Relationship Id="rId4" Type="http://schemas.openxmlformats.org/officeDocument/2006/relationships/image" Target="../media/image72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020688"/>
            <a:ext cx="9144000" cy="161622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ko-KR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Impurity transport analysis &amp; preparation of W injection experiments on KSTAR</a:t>
            </a:r>
            <a:endParaRPr lang="en-US" altLang="ko-KR" sz="4800" b="1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28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February </a:t>
            </a:r>
            <a:r>
              <a:rPr lang="en-US" altLang="ko-K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18, </a:t>
            </a:r>
            <a:r>
              <a:rPr lang="en-US" altLang="ko-K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  <a:endParaRPr lang="ko-KR" alt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0" y="3469070"/>
            <a:ext cx="9144000" cy="2912258"/>
          </a:xfrm>
          <a:prstGeom prst="rect">
            <a:avLst/>
          </a:prstGeom>
          <a:solidFill>
            <a:srgbClr val="FFFFCC">
              <a:alpha val="54000"/>
            </a:srgbClr>
          </a:solidFill>
          <a:ln>
            <a:noFill/>
          </a:ln>
        </p:spPr>
        <p:txBody>
          <a:bodyPr>
            <a:normAutofit fontScale="475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7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altLang="ko-KR" sz="4000" b="1" u="sng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Joohwan</a:t>
            </a:r>
            <a:r>
              <a:rPr lang="en-US" altLang="ko-KR" sz="4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Hong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*,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Seung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Hun Lee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H. Y. Lee,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Juhyeok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Jang, </a:t>
            </a:r>
          </a:p>
          <a:p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Juhyung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Kim,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Siwon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Jang,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Taemin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Jeon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,Jae </a:t>
            </a:r>
            <a:r>
              <a:rPr lang="en-US" altLang="ko-K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Sun 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Park </a:t>
            </a:r>
          </a:p>
          <a:p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Wonho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Choe</a:t>
            </a:r>
            <a:r>
              <a:rPr lang="en-US" altLang="ko-KR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**</a:t>
            </a:r>
            <a:endParaRPr lang="en-US" altLang="ko-KR" sz="4000" b="1" baseline="30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ko-KR" sz="3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Korea Advanced Institute of Science and Technology (</a:t>
            </a:r>
            <a:r>
              <a:rPr lang="en-US" altLang="ko-KR" sz="4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KAIST</a:t>
            </a:r>
            <a:r>
              <a:rPr lang="en-US" altLang="ko-KR" sz="3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altLang="ko-KR" sz="3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Daejeon</a:t>
            </a:r>
            <a:r>
              <a:rPr lang="en-US" altLang="ko-KR" sz="38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 Korea</a:t>
            </a:r>
          </a:p>
          <a:p>
            <a:pPr>
              <a:defRPr/>
            </a:pPr>
            <a:endParaRPr lang="en-US" altLang="ko-KR" sz="13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ko-KR" sz="3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C. R. </a:t>
            </a:r>
            <a:r>
              <a:rPr lang="en-US" altLang="ko-KR" sz="3800" b="1" dirty="0" err="1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Seon</a:t>
            </a:r>
            <a:r>
              <a:rPr lang="en-US" altLang="ko-KR" sz="3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Suk-ho </a:t>
            </a:r>
            <a:r>
              <a:rPr lang="en-US" altLang="ko-KR" sz="38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Hong, and KSTAR team</a:t>
            </a:r>
          </a:p>
          <a:p>
            <a:pPr>
              <a:defRPr/>
            </a:pPr>
            <a:r>
              <a:rPr lang="en-US" altLang="ko-KR" sz="3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National Fusion Research Institute (</a:t>
            </a:r>
            <a:r>
              <a:rPr lang="en-US" altLang="ko-KR" sz="3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NFRI</a:t>
            </a:r>
            <a:r>
              <a:rPr lang="en-US" altLang="ko-KR" sz="3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altLang="ko-KR" sz="38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Daejeon</a:t>
            </a:r>
            <a:r>
              <a:rPr lang="en-US" altLang="ko-KR" sz="3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Korea</a:t>
            </a:r>
          </a:p>
          <a:p>
            <a:pPr>
              <a:defRPr/>
            </a:pPr>
            <a:endParaRPr lang="en-US" altLang="ko-KR" sz="10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ko-KR" sz="37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S. Henderson, M. </a:t>
            </a:r>
            <a:r>
              <a:rPr lang="en-US" altLang="ko-KR" sz="37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O’Mullane</a:t>
            </a:r>
            <a:r>
              <a:rPr lang="en-US" altLang="ko-KR" sz="3700" b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altLang="ko-KR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altLang="ko-KR" sz="3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altLang="ko-KR" sz="3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Strathclyde</a:t>
            </a:r>
            <a:r>
              <a:rPr lang="en-US" altLang="ko-KR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UK</a:t>
            </a:r>
          </a:p>
          <a:p>
            <a:pPr>
              <a:defRPr/>
            </a:pPr>
            <a:endParaRPr lang="en-US" altLang="ko-KR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30932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*joohwanhong@kaist.ac.kr</a:t>
            </a:r>
          </a:p>
          <a:p>
            <a:pPr algn="r"/>
            <a:r>
              <a:rPr lang="en-US" altLang="ko-KR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**wchoe@kaist.ac.kr</a:t>
            </a:r>
            <a:endParaRPr lang="ko-KR" alt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27" y="980728"/>
            <a:ext cx="4953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55" y="980728"/>
            <a:ext cx="4953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/>
          <p:nvPr/>
        </p:nvSpPr>
        <p:spPr>
          <a:xfrm>
            <a:off x="2471517" y="4249093"/>
            <a:ext cx="4536504" cy="1754401"/>
          </a:xfrm>
          <a:prstGeom prst="rect">
            <a:avLst/>
          </a:prstGeom>
          <a:solidFill>
            <a:srgbClr val="B0D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8177" y="3123172"/>
            <a:ext cx="18934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SXR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emissivity</a:t>
            </a:r>
          </a:p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(Non ECH)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0301" y="4805001"/>
            <a:ext cx="18934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SXR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emissivity</a:t>
            </a:r>
          </a:p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9276" y="1611004"/>
            <a:ext cx="1285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VUV</a:t>
            </a: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Ar</a:t>
            </a:r>
            <a:r>
              <a:rPr lang="en-US" altLang="ko-KR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15+</a:t>
            </a:r>
          </a:p>
        </p:txBody>
      </p:sp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85" y="2624565"/>
            <a:ext cx="4962342" cy="201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85" y="4150588"/>
            <a:ext cx="4962342" cy="201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직선 화살표 연결선 11"/>
          <p:cNvCxnSpPr/>
          <p:nvPr/>
        </p:nvCxnSpPr>
        <p:spPr>
          <a:xfrm>
            <a:off x="3927913" y="4031932"/>
            <a:ext cx="1279909" cy="0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3869" y="3843252"/>
            <a:ext cx="253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3047581" y="3495447"/>
            <a:ext cx="38160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3047581" y="4995380"/>
            <a:ext cx="38160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6987061" y="3091234"/>
            <a:ext cx="222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latinLnBrk="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2.8 – 4 </a:t>
            </a:r>
            <a:r>
              <a:rPr lang="en-US" altLang="ko-K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photons</a:t>
            </a:r>
          </a:p>
          <a:p>
            <a:pPr marL="182563" indent="-182563" latinLnBrk="0">
              <a:buFont typeface="Arial" pitchFamily="34" charset="0"/>
              <a:buChar char="•"/>
            </a:pPr>
            <a:endParaRPr lang="en-US" altLang="ko-KR" sz="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latinLnBrk="0">
              <a:buFont typeface="Arial" pitchFamily="34" charset="0"/>
              <a:buChar char="•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Mainly </a:t>
            </a: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16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16+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16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17+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emissions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022006" y="5559987"/>
            <a:ext cx="244827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834494" y="546936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직선 화살표 연결선 11"/>
          <p:cNvCxnSpPr/>
          <p:nvPr/>
        </p:nvCxnSpPr>
        <p:spPr>
          <a:xfrm>
            <a:off x="6503965" y="3608028"/>
            <a:ext cx="0" cy="355676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11"/>
          <p:cNvCxnSpPr/>
          <p:nvPr/>
        </p:nvCxnSpPr>
        <p:spPr>
          <a:xfrm flipV="1">
            <a:off x="6503965" y="2999646"/>
            <a:ext cx="0" cy="355676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533093" y="2918300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33093" y="3638380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-468560" y="-90264"/>
            <a:ext cx="1010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US" altLang="ko-KR" sz="36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Less core Ar emissivity </a:t>
            </a:r>
            <a:r>
              <a:rPr lang="en-US" altLang="ko-KR" sz="36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with ECH</a:t>
            </a:r>
            <a:endParaRPr lang="en-US" altLang="ko-KR" sz="36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65" name="직선 연결선 64"/>
          <p:cNvCxnSpPr/>
          <p:nvPr/>
        </p:nvCxnSpPr>
        <p:spPr>
          <a:xfrm>
            <a:off x="3383107" y="1078137"/>
            <a:ext cx="0" cy="3196357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3383107" y="1178956"/>
            <a:ext cx="7092" cy="459705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970522" y="117895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puff</a:t>
            </a:r>
            <a:endParaRPr lang="ko-KR" altLang="en-US" sz="20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7"/>
          <p:cNvSpPr/>
          <p:nvPr/>
        </p:nvSpPr>
        <p:spPr>
          <a:xfrm>
            <a:off x="3807351" y="1601712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Non-ECH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7"/>
          <p:cNvSpPr/>
          <p:nvPr/>
        </p:nvSpPr>
        <p:spPr>
          <a:xfrm>
            <a:off x="3839671" y="218706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</a:t>
            </a:r>
            <a:endParaRPr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7" grpId="0" animBg="1"/>
      <p:bldP spid="58" grpId="0"/>
      <p:bldP spid="53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/>
          <p:cNvGrpSpPr/>
          <p:nvPr/>
        </p:nvGrpSpPr>
        <p:grpSpPr>
          <a:xfrm>
            <a:off x="2411760" y="4725144"/>
            <a:ext cx="5976664" cy="1827609"/>
            <a:chOff x="1835696" y="4567399"/>
            <a:chExt cx="7344816" cy="2245977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4" r="8017" b="50000"/>
            <a:stretch/>
          </p:blipFill>
          <p:spPr bwMode="auto">
            <a:xfrm>
              <a:off x="1835696" y="4567399"/>
              <a:ext cx="7344816" cy="2245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직사각형 45"/>
            <p:cNvSpPr/>
            <p:nvPr/>
          </p:nvSpPr>
          <p:spPr>
            <a:xfrm>
              <a:off x="3795190" y="4905736"/>
              <a:ext cx="1451170" cy="152145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7605055" y="4909015"/>
              <a:ext cx="1451170" cy="152145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10390" y="2780928"/>
            <a:ext cx="1503510" cy="2976538"/>
            <a:chOff x="-36512" y="3620814"/>
            <a:chExt cx="1503510" cy="2976538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3620814"/>
              <a:ext cx="1503510" cy="297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3757" y="5267341"/>
              <a:ext cx="836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Ch1</a:t>
              </a:r>
              <a:endParaRPr lang="ko-KR" alt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68" y="4154932"/>
              <a:ext cx="836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Ch16</a:t>
              </a:r>
              <a:endParaRPr lang="ko-KR" alt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0" y="-99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870" y="4494803"/>
            <a:ext cx="164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Convection</a:t>
            </a:r>
            <a:endParaRPr lang="ko-KR" alt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4035" y="4509120"/>
            <a:ext cx="14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Diffusion</a:t>
            </a:r>
            <a:endParaRPr lang="ko-KR" alt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2555776" y="1152786"/>
            <a:ext cx="5959732" cy="3175737"/>
            <a:chOff x="0" y="951910"/>
            <a:chExt cx="7749480" cy="3855273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4" y="951910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708" y="951910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980" y="951910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6522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708" y="2806522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717" y="2806933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제목 1"/>
          <p:cNvSpPr txBox="1">
            <a:spLocks/>
          </p:cNvSpPr>
          <p:nvPr/>
        </p:nvSpPr>
        <p:spPr>
          <a:xfrm>
            <a:off x="0" y="0"/>
            <a:ext cx="9144000" cy="901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ADAS-SANCO analysis results</a:t>
            </a:r>
            <a:endParaRPr lang="ko-KR" alt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91" y="124915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L-mode</a:t>
            </a:r>
          </a:p>
          <a:p>
            <a:pPr algn="ctr"/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Non-ECH</a:t>
            </a:r>
            <a:endParaRPr lang="ko-KR" alt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82321" y="2604505"/>
            <a:ext cx="1503510" cy="2976538"/>
            <a:chOff x="-36512" y="3620814"/>
            <a:chExt cx="1503510" cy="2976538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3620814"/>
              <a:ext cx="1503510" cy="297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3757" y="5267341"/>
              <a:ext cx="836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Ch1</a:t>
              </a:r>
              <a:endParaRPr lang="ko-KR" alt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468" y="4154932"/>
              <a:ext cx="836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Ch16</a:t>
              </a:r>
              <a:endParaRPr lang="ko-KR" alt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93144" y="4506419"/>
            <a:ext cx="164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Convection</a:t>
            </a:r>
            <a:endParaRPr lang="ko-KR" alt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806" y="4542043"/>
            <a:ext cx="14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Diffusion</a:t>
            </a:r>
            <a:endParaRPr lang="ko-KR" alt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523" y="132092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L-mode</a:t>
            </a:r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On-axis ECH</a:t>
            </a:r>
            <a:endParaRPr lang="ko-KR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5776" y="4952852"/>
            <a:ext cx="5760640" cy="1767156"/>
            <a:chOff x="1835696" y="4715469"/>
            <a:chExt cx="7308304" cy="2241923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" t="52209" r="7118"/>
            <a:stretch/>
          </p:blipFill>
          <p:spPr bwMode="auto">
            <a:xfrm>
              <a:off x="1835696" y="4715469"/>
              <a:ext cx="7308304" cy="2241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직사각형 52"/>
            <p:cNvSpPr/>
            <p:nvPr/>
          </p:nvSpPr>
          <p:spPr>
            <a:xfrm>
              <a:off x="3741470" y="4840563"/>
              <a:ext cx="1451170" cy="159565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495030" y="4845006"/>
              <a:ext cx="1451170" cy="159120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2627784" y="1056662"/>
            <a:ext cx="6166821" cy="3240360"/>
            <a:chOff x="17714" y="4817658"/>
            <a:chExt cx="7731766" cy="3829522"/>
          </a:xfrm>
        </p:grpSpPr>
        <p:pic>
          <p:nvPicPr>
            <p:cNvPr id="48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4" y="4818880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708" y="4818880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980" y="4817658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14" y="6646930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708" y="6646930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717" y="6646930"/>
              <a:ext cx="2857500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제목 1"/>
          <p:cNvSpPr txBox="1">
            <a:spLocks/>
          </p:cNvSpPr>
          <p:nvPr/>
        </p:nvSpPr>
        <p:spPr>
          <a:xfrm>
            <a:off x="152400" y="-99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Diffusion &amp; convection </a:t>
            </a:r>
            <a:r>
              <a:rPr lang="en-US" altLang="ko-K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ECH</a:t>
            </a:r>
            <a:endParaRPr lang="ko-KR" alt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35496" y="2348880"/>
            <a:ext cx="9108504" cy="928688"/>
          </a:xfrm>
        </p:spPr>
        <p:txBody>
          <a:bodyPr>
            <a:noAutofit/>
          </a:bodyPr>
          <a:lstStyle/>
          <a:p>
            <a:pPr latinLnBrk="0"/>
            <a:r>
              <a:rPr lang="en-US" altLang="ko-KR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</a:t>
            </a:r>
            <a:r>
              <a:rPr lang="en-US" altLang="ko-KR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altLang="ko-KR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br>
              <a:rPr lang="en-US" altLang="ko-KR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827584" y="4060229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Tx/>
              <a:buChar char="-"/>
            </a:pPr>
            <a:endParaRPr lang="en-US" altLang="ko-KR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ko-K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Upgrading current diagnostics (VUV &amp; SXR)</a:t>
            </a:r>
          </a:p>
          <a:p>
            <a:pPr marL="914400" lvl="1" indent="-457200">
              <a:buFontTx/>
              <a:buChar char="-"/>
            </a:pPr>
            <a:endParaRPr lang="en-US" altLang="ko-KR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ko-K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of W &amp; </a:t>
            </a:r>
            <a:r>
              <a:rPr lang="en-US" altLang="ko-K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 power on KSTAR for designing filters of new SXR system</a:t>
            </a:r>
          </a:p>
          <a:p>
            <a:pPr marL="457200" indent="-457200">
              <a:buFontTx/>
              <a:buChar char="-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996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1304"/>
          </a:xfrm>
        </p:spPr>
        <p:txBody>
          <a:bodyPr>
            <a:noAutofit/>
          </a:bodyPr>
          <a:lstStyle/>
          <a:p>
            <a:pPr defTabSz="1397000">
              <a:lnSpc>
                <a:spcPct val="120000"/>
              </a:lnSpc>
              <a:defRPr/>
            </a:pPr>
            <a:r>
              <a:rPr lang="en-US" altLang="ko-KR" sz="4000" b="1" dirty="0" smtClean="0">
                <a:latin typeface="Arial" panose="020B0604020202020204" pitchFamily="34" charset="0"/>
                <a:ea typeface="굴림" pitchFamily="50" charset="-127"/>
                <a:cs typeface="Arial" pitchFamily="34" charset="0"/>
              </a:rPr>
              <a:t>VUV imaging spectrometer</a:t>
            </a:r>
            <a:endParaRPr lang="en-US" altLang="ko-KR" sz="4000" b="1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5" name="TextBox 14"/>
          <p:cNvSpPr txBox="1"/>
          <p:nvPr/>
        </p:nvSpPr>
        <p:spPr>
          <a:xfrm>
            <a:off x="83487" y="1196752"/>
            <a:ext cx="38908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summer</a:t>
            </a:r>
            <a:r>
              <a:rPr lang="en-US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(5-20 nm, 13-130 </a:t>
            </a:r>
            <a:r>
              <a:rPr lang="en-US" altLang="ko-K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9512" y="1700809"/>
            <a:ext cx="3286872" cy="2232248"/>
            <a:chOff x="5236689" y="3055966"/>
            <a:chExt cx="3286872" cy="2749301"/>
          </a:xfrm>
        </p:grpSpPr>
        <p:pic>
          <p:nvPicPr>
            <p:cNvPr id="18" name="Picture 1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79"/>
            <a:stretch/>
          </p:blipFill>
          <p:spPr bwMode="auto">
            <a:xfrm>
              <a:off x="5319242" y="3055966"/>
              <a:ext cx="3204319" cy="271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1" r="35445"/>
            <a:stretch/>
          </p:blipFill>
          <p:spPr bwMode="auto">
            <a:xfrm>
              <a:off x="5845034" y="3283324"/>
              <a:ext cx="972377" cy="1980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5"/>
            <p:cNvCxnSpPr/>
            <p:nvPr/>
          </p:nvCxnSpPr>
          <p:spPr>
            <a:xfrm flipH="1">
              <a:off x="5236689" y="3754725"/>
              <a:ext cx="2414356" cy="5188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/>
            <p:cNvCxnSpPr/>
            <p:nvPr/>
          </p:nvCxnSpPr>
          <p:spPr>
            <a:xfrm flipH="1">
              <a:off x="5641754" y="3736933"/>
              <a:ext cx="2009291" cy="2068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667973" y="184482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imaging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39952" y="836712"/>
            <a:ext cx="490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Collaboration with ITER KO-DA (C.R. </a:t>
            </a:r>
            <a:r>
              <a:rPr lang="en-US" altLang="ko-K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Seon</a:t>
            </a:r>
            <a:r>
              <a:rPr lang="en-US" altLang="ko-K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 descr="E:\crseon\실험결과\20130829\image'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3" y="4077072"/>
            <a:ext cx="8676619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491294" y="4077072"/>
            <a:ext cx="3656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base" latinLnBrk="1">
              <a:buChar char="•"/>
              <a:defRPr kumimoji="1" sz="2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fontAlgn="base" latinLnBrk="1">
              <a:buChar char="–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fontAlgn="base" latinLnBrk="1">
              <a:buChar char="•"/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fontAlgn="base" latinLnBrk="1"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fontAlgn="base" latinLnBrk="1"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ctr" latinLnBrk="0">
              <a:buFontTx/>
              <a:buNone/>
            </a:pPr>
            <a:r>
              <a:rPr lang="en-US" altLang="ko-KR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25.4 nm He II from Hollow Cathode Lamp</a:t>
            </a:r>
            <a:endParaRPr lang="ko-KR" altLang="en-US" sz="1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2195736" y="4787860"/>
            <a:ext cx="3191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base" latinLnBrk="1">
              <a:buChar char="•"/>
              <a:defRPr kumimoji="1" sz="2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fontAlgn="base" latinLnBrk="1">
              <a:buChar char="–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fontAlgn="base" latinLnBrk="1">
              <a:buChar char="•"/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fontAlgn="base" latinLnBrk="1"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fontAlgn="base" latinLnBrk="1"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ctr" latinLnBrk="0">
              <a:buFontTx/>
              <a:buNone/>
            </a:pPr>
            <a:r>
              <a:rPr lang="en-US" altLang="ko-KR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~5.5 mm Slit Imaged to CCD </a:t>
            </a:r>
            <a:endParaRPr lang="ko-KR" altLang="en-US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2266102" y="5075892"/>
            <a:ext cx="29867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base" latinLnBrk="1">
              <a:buChar char="•"/>
              <a:defRPr kumimoji="1" sz="2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fontAlgn="base" latinLnBrk="1">
              <a:buChar char="–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fontAlgn="base" latinLnBrk="1">
              <a:buChar char="•"/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fontAlgn="base" latinLnBrk="1"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fontAlgn="base" latinLnBrk="1"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ctr" latinLnBrk="0">
              <a:buFontTx/>
              <a:buNone/>
            </a:pPr>
            <a:r>
              <a:rPr lang="en-US" altLang="ko-KR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Slit </a:t>
            </a:r>
            <a:r>
              <a:rPr lang="en-US" altLang="ko-KR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 </a:t>
            </a:r>
            <a:r>
              <a:rPr lang="en-US" altLang="ko-KR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Spacing ~ 2mm</a:t>
            </a:r>
            <a:endParaRPr lang="ko-KR" altLang="en-US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5547164" y="4106648"/>
            <a:ext cx="3281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base" latinLnBrk="1">
              <a:buChar char="•"/>
              <a:defRPr kumimoji="1" sz="2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fontAlgn="base" latinLnBrk="1">
              <a:buChar char="–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fontAlgn="base" latinLnBrk="1">
              <a:buChar char="•"/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fontAlgn="base" latinLnBrk="1"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fontAlgn="base" latinLnBrk="1"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ctr" latinLnBrk="0">
              <a:buFontTx/>
              <a:buNone/>
            </a:pPr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5~7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 quasi-continuum </a:t>
            </a:r>
          </a:p>
          <a:p>
            <a:pPr fontAlgn="ctr" latinLnBrk="0">
              <a:buFontTx/>
              <a:buNone/>
            </a:pPr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peaks of W are expected</a:t>
            </a:r>
            <a:endParaRPr lang="ko-KR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1331640" y="6068025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base" latinLnBrk="1">
              <a:buChar char="•"/>
              <a:defRPr kumimoji="1" sz="2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fontAlgn="base" latinLnBrk="1">
              <a:buChar char="–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fontAlgn="base" latinLnBrk="1">
              <a:buChar char="•"/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fontAlgn="base" latinLnBrk="1"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fontAlgn="base" latinLnBrk="1"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ctr" latinLnBrk="0">
              <a:buFontTx/>
              <a:buNone/>
            </a:pPr>
            <a:r>
              <a:rPr lang="en-US" altLang="ko-KR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24.6 nm</a:t>
            </a:r>
            <a:endParaRPr lang="ko-KR" alt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2162317" y="6068024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fontAlgn="base" latinLnBrk="1">
              <a:buChar char="•"/>
              <a:defRPr kumimoji="1" sz="2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fontAlgn="base" latinLnBrk="1">
              <a:buChar char="–"/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fontAlgn="base" latinLnBrk="1">
              <a:buChar char="•"/>
              <a:defRPr kumimoji="1"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fontAlgn="base" latinLnBrk="1">
              <a:buChar char="–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fontAlgn="base" latinLnBrk="1"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ctr" latinLnBrk="0">
              <a:buFontTx/>
              <a:buNone/>
            </a:pPr>
            <a:r>
              <a:rPr lang="en-US" altLang="ko-KR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23.4 nm</a:t>
            </a:r>
            <a:endParaRPr lang="ko-KR" alt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in laboratory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_x207888344" descr="EMB00000f7438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28379"/>
            <a:ext cx="8159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_x207887944" descr="EMB00000f7438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52166"/>
            <a:ext cx="192246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228184" y="2060848"/>
            <a:ext cx="2915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buFontTx/>
              <a:buNone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• Active pixels: 1024 x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256</a:t>
            </a:r>
          </a:p>
          <a:p>
            <a:pPr latinLnBrk="0">
              <a:buFontTx/>
              <a:buNone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atinLnBrk="0">
              <a:buFontTx/>
              <a:buNone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Pixel size (W x H): 26 x 26 </a:t>
            </a:r>
            <a:r>
              <a:rPr lang="el-GR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latinLnBrk="0">
              <a:buFontTx/>
              <a:buNone/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buFontTx/>
              <a:buNone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• Image area: 40 mm x 12mm </a:t>
            </a:r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0">
              <a:buFontTx/>
              <a:buNone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MCP adopted to CCD of 27.6 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11" y="4941168"/>
            <a:ext cx="2750121" cy="134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364088" y="6381328"/>
            <a:ext cx="353814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Clementson </a:t>
            </a:r>
            <a:r>
              <a:rPr lang="pt-BR" altLang="ko-KR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pt-BR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Rev</a:t>
            </a:r>
            <a:r>
              <a:rPr lang="pt-BR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. Sci. Instrum. 81, 10E326 2010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884368" y="3906164"/>
            <a:ext cx="864096" cy="2599783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4716016" y="1427104"/>
            <a:ext cx="1527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 arrays, 256 ch</a:t>
            </a:r>
            <a:endParaRPr lang="en-US" altLang="ko-KR" sz="1400" b="1" dirty="0">
              <a:solidFill>
                <a:srgbClr val="00206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4716016" y="4797152"/>
            <a:ext cx="2044976" cy="11800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 arrays, 256 </a:t>
            </a:r>
            <a:r>
              <a:rPr lang="en-US" altLang="ko-KR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chs</a:t>
            </a:r>
            <a:endParaRPr lang="en-US" altLang="ko-KR" sz="1200" b="1" dirty="0" smtClean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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2D Tomography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Poloidal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2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asym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ko-KR" sz="1200" b="1" dirty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 study</a:t>
            </a:r>
            <a:endParaRPr lang="en-US" altLang="ko-KR" sz="1200" dirty="0" smtClean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&lt; 2 cm, 2 </a:t>
            </a:r>
            <a:r>
              <a:rPr lang="el-GR" altLang="ko-K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μ</a:t>
            </a:r>
            <a:r>
              <a:rPr lang="en-US" altLang="ko-K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9" name="Straight Connector 11"/>
          <p:cNvCxnSpPr/>
          <p:nvPr/>
        </p:nvCxnSpPr>
        <p:spPr>
          <a:xfrm>
            <a:off x="4572000" y="1082353"/>
            <a:ext cx="0" cy="5400600"/>
          </a:xfrm>
          <a:prstGeom prst="line">
            <a:avLst/>
          </a:prstGeom>
          <a:ln w="38100">
            <a:solidFill>
              <a:srgbClr val="F2A4D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7164288" y="1433101"/>
            <a:ext cx="1315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 array, 48 ch</a:t>
            </a:r>
            <a:endParaRPr lang="en-US" altLang="ko-KR" sz="1400" b="1" dirty="0">
              <a:solidFill>
                <a:srgbClr val="00206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4" name="Rectangle 10"/>
          <p:cNvSpPr/>
          <p:nvPr/>
        </p:nvSpPr>
        <p:spPr>
          <a:xfrm>
            <a:off x="6838817" y="4797152"/>
            <a:ext cx="2269687" cy="9584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 filters</a:t>
            </a: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multi energy, </a:t>
            </a:r>
          </a:p>
          <a:p>
            <a:pPr>
              <a:lnSpc>
                <a:spcPct val="120000"/>
              </a:lnSpc>
            </a:pPr>
            <a:r>
              <a:rPr lang="en-US" altLang="ko-KR" sz="1200" b="1" dirty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   neural network</a:t>
            </a:r>
            <a:endParaRPr lang="en-US" altLang="ko-KR" sz="1200" dirty="0" smtClean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182563" indent="-18256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&lt;  1.3 cm, 2 </a:t>
            </a:r>
            <a:r>
              <a:rPr lang="el-GR" altLang="ko-K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μ</a:t>
            </a:r>
            <a:r>
              <a:rPr lang="en-US" altLang="ko-KR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</a:t>
            </a:r>
            <a:r>
              <a:rPr lang="en-US" altLang="ko-KR" sz="12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endParaRPr lang="en-US" altLang="ko-KR" sz="1200" b="1" dirty="0" smtClean="0">
              <a:solidFill>
                <a:srgbClr val="0000FF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641222" y="1724428"/>
            <a:ext cx="2376927" cy="3051328"/>
            <a:chOff x="755112" y="1584681"/>
            <a:chExt cx="2664760" cy="362960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12" y="1584681"/>
              <a:ext cx="2285524" cy="3629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42"/>
            <p:cNvSpPr txBox="1">
              <a:spLocks noChangeArrowheads="1"/>
            </p:cNvSpPr>
            <p:nvPr/>
          </p:nvSpPr>
          <p:spPr bwMode="auto">
            <a:xfrm>
              <a:off x="2640122" y="2661755"/>
              <a:ext cx="537698" cy="40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rgbClr val="0000FF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HU</a:t>
              </a:r>
            </a:p>
          </p:txBody>
        </p:sp>
        <p:sp>
          <p:nvSpPr>
            <p:cNvPr id="5" name="Text Box 44"/>
            <p:cNvSpPr txBox="1">
              <a:spLocks noChangeArrowheads="1"/>
            </p:cNvSpPr>
            <p:nvPr/>
          </p:nvSpPr>
          <p:spPr bwMode="auto">
            <a:xfrm>
              <a:off x="2640123" y="3858196"/>
              <a:ext cx="537698" cy="40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rgbClr val="0000FF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HD</a:t>
              </a:r>
            </a:p>
          </p:txBody>
        </p:sp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1807194" y="4323478"/>
              <a:ext cx="652714" cy="40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rgbClr val="0000FF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VD2</a:t>
              </a:r>
            </a:p>
          </p:txBody>
        </p:sp>
        <p:sp>
          <p:nvSpPr>
            <p:cNvPr id="7" name="Text Box 45"/>
            <p:cNvSpPr txBox="1">
              <a:spLocks noChangeArrowheads="1"/>
            </p:cNvSpPr>
            <p:nvPr/>
          </p:nvSpPr>
          <p:spPr bwMode="auto">
            <a:xfrm>
              <a:off x="1807194" y="2130004"/>
              <a:ext cx="652714" cy="402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ctr"/>
              <a:r>
                <a:rPr lang="en-US" altLang="ko-KR" sz="1600" b="1" dirty="0">
                  <a:solidFill>
                    <a:srgbClr val="0000FF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VU2</a:t>
              </a: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3149481" y="2747224"/>
              <a:ext cx="270391" cy="83808"/>
              <a:chOff x="4063129" y="2996952"/>
              <a:chExt cx="270391" cy="83808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4063129" y="2996952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4063328" y="3044760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3149016" y="2841711"/>
              <a:ext cx="270391" cy="83808"/>
              <a:chOff x="4063129" y="2996952"/>
              <a:chExt cx="270391" cy="83808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4063129" y="2996952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4063328" y="3044760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3131840" y="3950596"/>
              <a:ext cx="270391" cy="83808"/>
              <a:chOff x="4063129" y="2996952"/>
              <a:chExt cx="270391" cy="8380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4063129" y="2996952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4063328" y="3044760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3131375" y="4045083"/>
              <a:ext cx="270391" cy="83808"/>
              <a:chOff x="4063129" y="2996952"/>
              <a:chExt cx="270391" cy="83808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4063129" y="2996952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4063328" y="3044760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그룹 35"/>
            <p:cNvGrpSpPr/>
            <p:nvPr/>
          </p:nvGrpSpPr>
          <p:grpSpPr>
            <a:xfrm>
              <a:off x="2424656" y="2211423"/>
              <a:ext cx="270391" cy="83808"/>
              <a:chOff x="4063129" y="2996952"/>
              <a:chExt cx="270391" cy="83808"/>
            </a:xfrm>
          </p:grpSpPr>
          <p:sp>
            <p:nvSpPr>
              <p:cNvPr id="26" name="직사각형 36"/>
              <p:cNvSpPr/>
              <p:nvPr/>
            </p:nvSpPr>
            <p:spPr>
              <a:xfrm>
                <a:off x="4063129" y="2996952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직사각형 37"/>
              <p:cNvSpPr/>
              <p:nvPr/>
            </p:nvSpPr>
            <p:spPr>
              <a:xfrm>
                <a:off x="4063328" y="3044760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그룹 38"/>
            <p:cNvGrpSpPr/>
            <p:nvPr/>
          </p:nvGrpSpPr>
          <p:grpSpPr>
            <a:xfrm>
              <a:off x="2424191" y="2305910"/>
              <a:ext cx="270391" cy="83808"/>
              <a:chOff x="4063129" y="2996952"/>
              <a:chExt cx="270391" cy="83808"/>
            </a:xfrm>
          </p:grpSpPr>
          <p:sp>
            <p:nvSpPr>
              <p:cNvPr id="29" name="직사각형 39"/>
              <p:cNvSpPr/>
              <p:nvPr/>
            </p:nvSpPr>
            <p:spPr>
              <a:xfrm>
                <a:off x="4063129" y="2996952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직사각형 40"/>
              <p:cNvSpPr/>
              <p:nvPr/>
            </p:nvSpPr>
            <p:spPr>
              <a:xfrm>
                <a:off x="4063328" y="3044760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그룹 35"/>
            <p:cNvGrpSpPr/>
            <p:nvPr/>
          </p:nvGrpSpPr>
          <p:grpSpPr>
            <a:xfrm>
              <a:off x="2426626" y="4396128"/>
              <a:ext cx="270391" cy="83808"/>
              <a:chOff x="4063129" y="2996952"/>
              <a:chExt cx="270391" cy="83808"/>
            </a:xfrm>
          </p:grpSpPr>
          <p:sp>
            <p:nvSpPr>
              <p:cNvPr id="32" name="직사각형 36"/>
              <p:cNvSpPr/>
              <p:nvPr/>
            </p:nvSpPr>
            <p:spPr>
              <a:xfrm>
                <a:off x="4063129" y="2996952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직사각형 37"/>
              <p:cNvSpPr/>
              <p:nvPr/>
            </p:nvSpPr>
            <p:spPr>
              <a:xfrm>
                <a:off x="4063328" y="3044760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그룹 38"/>
            <p:cNvGrpSpPr/>
            <p:nvPr/>
          </p:nvGrpSpPr>
          <p:grpSpPr>
            <a:xfrm>
              <a:off x="2426161" y="4490615"/>
              <a:ext cx="270391" cy="83808"/>
              <a:chOff x="4063129" y="2996952"/>
              <a:chExt cx="270391" cy="83808"/>
            </a:xfrm>
          </p:grpSpPr>
          <p:sp>
            <p:nvSpPr>
              <p:cNvPr id="35" name="직사각형 39"/>
              <p:cNvSpPr/>
              <p:nvPr/>
            </p:nvSpPr>
            <p:spPr>
              <a:xfrm>
                <a:off x="4063129" y="2996952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직사각형 40"/>
              <p:cNvSpPr/>
              <p:nvPr/>
            </p:nvSpPr>
            <p:spPr>
              <a:xfrm>
                <a:off x="4063328" y="3044760"/>
                <a:ext cx="270192" cy="36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Oval 69"/>
            <p:cNvSpPr/>
            <p:nvPr/>
          </p:nvSpPr>
          <p:spPr>
            <a:xfrm>
              <a:off x="1144650" y="2518624"/>
              <a:ext cx="948015" cy="1791710"/>
            </a:xfrm>
            <a:prstGeom prst="ellipse">
              <a:avLst/>
            </a:prstGeom>
            <a:solidFill>
              <a:srgbClr val="FFFF00">
                <a:alpha val="49804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제목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Soft X-ray array system</a:t>
            </a:r>
            <a:endParaRPr lang="ko-KR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직사각형 53"/>
          <p:cNvSpPr>
            <a:spLocks noChangeArrowheads="1"/>
          </p:cNvSpPr>
          <p:nvPr/>
        </p:nvSpPr>
        <p:spPr bwMode="auto">
          <a:xfrm>
            <a:off x="5579664" y="980728"/>
            <a:ext cx="240577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r>
              <a:rPr kumimoji="0"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This summer</a:t>
            </a:r>
          </a:p>
        </p:txBody>
      </p:sp>
      <p:sp>
        <p:nvSpPr>
          <p:cNvPr id="48" name="직사각형 53"/>
          <p:cNvSpPr>
            <a:spLocks noChangeArrowheads="1"/>
          </p:cNvSpPr>
          <p:nvPr/>
        </p:nvSpPr>
        <p:spPr bwMode="auto">
          <a:xfrm>
            <a:off x="1475656" y="980728"/>
            <a:ext cx="14832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eaLnBrk="1" hangingPunct="1">
              <a:spcBef>
                <a:spcPct val="20000"/>
              </a:spcBef>
            </a:pPr>
            <a:r>
              <a:rPr kumimoji="0"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Current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27584" y="1743490"/>
            <a:ext cx="2772262" cy="3784458"/>
            <a:chOff x="6681192" y="1340768"/>
            <a:chExt cx="3425695" cy="4392488"/>
          </a:xfrm>
        </p:grpSpPr>
        <p:sp>
          <p:nvSpPr>
            <p:cNvPr id="50" name="Rectangle 3"/>
            <p:cNvSpPr/>
            <p:nvPr/>
          </p:nvSpPr>
          <p:spPr>
            <a:xfrm>
              <a:off x="6897217" y="1340768"/>
              <a:ext cx="3008784" cy="43924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그림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9829"/>
            <a:stretch/>
          </p:blipFill>
          <p:spPr>
            <a:xfrm>
              <a:off x="6681192" y="1484784"/>
              <a:ext cx="2952328" cy="4185516"/>
            </a:xfrm>
            <a:prstGeom prst="rect">
              <a:avLst/>
            </a:prstGeom>
          </p:spPr>
        </p:pic>
        <p:sp>
          <p:nvSpPr>
            <p:cNvPr id="52" name="직사각형 51"/>
            <p:cNvSpPr/>
            <p:nvPr/>
          </p:nvSpPr>
          <p:spPr>
            <a:xfrm>
              <a:off x="8708020" y="2580787"/>
              <a:ext cx="1398867" cy="392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16 </a:t>
              </a:r>
              <a:r>
                <a:rPr lang="en-US" altLang="ko-KR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ch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(32)</a:t>
              </a:r>
              <a:endPara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8708020" y="4098558"/>
              <a:ext cx="1398867" cy="392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16 </a:t>
              </a:r>
              <a:r>
                <a:rPr lang="en-US" altLang="ko-KR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ch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(32)</a:t>
              </a:r>
              <a:endPara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1408291" y="1442393"/>
            <a:ext cx="1378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arrays, 64ch</a:t>
            </a:r>
            <a:endParaRPr lang="en-US" altLang="ko-KR" sz="1400" b="1" dirty="0">
              <a:solidFill>
                <a:srgbClr val="00206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1520" y="5589240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filters (10, 50 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Ross filters (2.8-4.0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</a:t>
            </a:r>
            <a:r>
              <a:rPr lang="en-US" altLang="ko-KR" sz="14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ko-KR" sz="14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ko-KR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</a:t>
            </a:r>
            <a:r>
              <a:rPr lang="en-US" altLang="ko-KR" sz="14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altLang="ko-KR" sz="14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Bolometer (No filter)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860032" y="6093296"/>
            <a:ext cx="3886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b="1" dirty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2D fast MHD &amp; transport </a:t>
            </a:r>
            <a:r>
              <a:rPr lang="en-US" altLang="ko-KR" b="1" dirty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study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7236296" y="1772816"/>
            <a:ext cx="1440160" cy="2899047"/>
            <a:chOff x="7236296" y="1772816"/>
            <a:chExt cx="1440160" cy="2899047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695" r="5930" b="8299"/>
            <a:stretch/>
          </p:blipFill>
          <p:spPr>
            <a:xfrm>
              <a:off x="7236296" y="1772816"/>
              <a:ext cx="1440160" cy="2899047"/>
            </a:xfrm>
            <a:prstGeom prst="rect">
              <a:avLst/>
            </a:prstGeom>
          </p:spPr>
        </p:pic>
        <p:grpSp>
          <p:nvGrpSpPr>
            <p:cNvPr id="38" name="그룹 37"/>
            <p:cNvGrpSpPr/>
            <p:nvPr/>
          </p:nvGrpSpPr>
          <p:grpSpPr>
            <a:xfrm>
              <a:off x="7452320" y="2161355"/>
              <a:ext cx="662361" cy="403549"/>
              <a:chOff x="9055623" y="2564904"/>
              <a:chExt cx="662361" cy="403549"/>
            </a:xfrm>
          </p:grpSpPr>
          <p:sp>
            <p:nvSpPr>
              <p:cNvPr id="59" name="직사각형 58"/>
              <p:cNvSpPr/>
              <p:nvPr/>
            </p:nvSpPr>
            <p:spPr>
              <a:xfrm>
                <a:off x="9266301" y="2852936"/>
                <a:ext cx="241007" cy="302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9266301" y="2894680"/>
                <a:ext cx="241007" cy="302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45"/>
              <p:cNvSpPr txBox="1">
                <a:spLocks noChangeArrowheads="1"/>
              </p:cNvSpPr>
              <p:nvPr/>
            </p:nvSpPr>
            <p:spPr bwMode="auto">
              <a:xfrm>
                <a:off x="9055623" y="2564904"/>
                <a:ext cx="66236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r>
                  <a:rPr lang="en-US" altLang="ko-KR" sz="14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edge</a:t>
                </a:r>
                <a:endParaRPr lang="en-US" altLang="ko-KR" sz="1400" b="1" dirty="0">
                  <a:solidFill>
                    <a:srgbClr val="FFFF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9266300" y="2938189"/>
                <a:ext cx="241007" cy="302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3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0" y="-99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>
              <a:defRPr/>
            </a:pPr>
            <a:endParaRPr lang="en-US" altLang="ko-KR" sz="32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8" y="1208946"/>
            <a:ext cx="8700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  <a:defRPr/>
            </a:pPr>
            <a:r>
              <a:rPr lang="en-US" altLang="ko-KR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For designing new 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multi-array </a:t>
            </a:r>
            <a:r>
              <a:rPr lang="en-US" altLang="ko-K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SXR filter 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 measure </a:t>
            </a:r>
            <a:r>
              <a:rPr lang="en-US" altLang="ko-K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 &amp; Ar emission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</a:t>
            </a:r>
          </a:p>
          <a:p>
            <a:pPr latinLnBrk="0">
              <a:defRPr/>
            </a:pPr>
            <a:r>
              <a:rPr lang="en-US" altLang="ko-KR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</a:t>
            </a:r>
            <a:r>
              <a:rPr lang="en-US" altLang="ko-K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ADAS-SANCO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simulation has been done </a:t>
            </a:r>
            <a:endParaRPr lang="en-US" altLang="ko-KR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-11512" y="-27384"/>
            <a:ext cx="91555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Estimation of </a:t>
            </a:r>
            <a:r>
              <a:rPr lang="en-US" altLang="ko-K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&amp; Ar emission power</a:t>
            </a:r>
            <a:endParaRPr lang="en-US" altLang="ko-K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991760" y="2322246"/>
            <a:ext cx="5044736" cy="1250770"/>
          </a:xfrm>
          <a:prstGeom prst="round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68300" y="2052302"/>
            <a:ext cx="3240360" cy="1808746"/>
            <a:chOff x="179512" y="1556792"/>
            <a:chExt cx="3240360" cy="1808746"/>
          </a:xfrm>
        </p:grpSpPr>
        <p:sp>
          <p:nvSpPr>
            <p:cNvPr id="10" name="직사각형 9"/>
            <p:cNvSpPr/>
            <p:nvPr/>
          </p:nvSpPr>
          <p:spPr>
            <a:xfrm>
              <a:off x="179512" y="1772816"/>
              <a:ext cx="3168352" cy="136815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520" y="1888210"/>
              <a:ext cx="15841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EFIT</a:t>
              </a:r>
              <a:endParaRPr lang="en-US" altLang="ko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b="1" dirty="0"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ko-K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ko-KR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n</a:t>
              </a:r>
              <a:r>
                <a:rPr lang="en-US" altLang="ko-KR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8889" y="1888210"/>
              <a:ext cx="18509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ko-KR" b="1" dirty="0">
                  <a:latin typeface="Arial" panose="020B0604020202020204" pitchFamily="34" charset="0"/>
                  <a:cs typeface="Arial" panose="020B0604020202020204" pitchFamily="34" charset="0"/>
                </a:rPr>
                <a:t>, V</a:t>
              </a:r>
            </a:p>
            <a:p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(Trial value)</a:t>
              </a:r>
            </a:p>
            <a:p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Impurity Influx</a:t>
              </a:r>
              <a:endParaRPr lang="en-US" altLang="ko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9632" y="1556792"/>
              <a:ext cx="7920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오른쪽 화살표 13"/>
          <p:cNvSpPr/>
          <p:nvPr/>
        </p:nvSpPr>
        <p:spPr>
          <a:xfrm>
            <a:off x="3491880" y="2564904"/>
            <a:ext cx="360040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4067944" y="2391271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ko-KR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굴림" charset="-127"/>
                <a:cs typeface="Arial" pitchFamily="34" charset="0"/>
              </a:rPr>
              <a:t>SANCO</a:t>
            </a:r>
            <a:endParaRPr lang="en-GB" altLang="ko-KR" sz="1600" b="1" dirty="0">
              <a:solidFill>
                <a:srgbClr val="0000FF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516562" y="3789040"/>
            <a:ext cx="90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04661" y="4356433"/>
            <a:ext cx="6067539" cy="1250770"/>
            <a:chOff x="2551600" y="3276313"/>
            <a:chExt cx="5764816" cy="1250770"/>
          </a:xfrm>
        </p:grpSpPr>
        <p:grpSp>
          <p:nvGrpSpPr>
            <p:cNvPr id="18" name="그룹 17"/>
            <p:cNvGrpSpPr/>
            <p:nvPr/>
          </p:nvGrpSpPr>
          <p:grpSpPr>
            <a:xfrm>
              <a:off x="2551600" y="3276313"/>
              <a:ext cx="5764816" cy="1250770"/>
              <a:chOff x="2551600" y="3276313"/>
              <a:chExt cx="5764816" cy="1250770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2560237" y="3276313"/>
                <a:ext cx="5116744" cy="12507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2658002" y="3327375"/>
                <a:ext cx="48965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altLang="ko-KR" sz="24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ea typeface="굴림" charset="-127"/>
                    <a:cs typeface="Arial" pitchFamily="34" charset="0"/>
                  </a:rPr>
                  <a:t>ADAS</a:t>
                </a:r>
                <a:endParaRPr lang="en-GB" altLang="ko-KR" sz="1600" b="1" dirty="0">
                  <a:solidFill>
                    <a:srgbClr val="0000FF"/>
                  </a:solidFill>
                  <a:latin typeface="Arial" pitchFamily="34" charset="0"/>
                  <a:ea typeface="굴림" charset="-127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51600" y="3657798"/>
                <a:ext cx="576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Calculates line emission for every line transition</a:t>
                </a:r>
                <a:endParaRPr lang="ko-KR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00731" y="4051931"/>
                  <a:ext cx="48315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ko-KR" altLang="en-US" sz="1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𝜀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) 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𝑃𝐸𝐶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ko-KR" altLang="en-US" sz="1600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#/</m:t>
                      </m:r>
                      <m:sSup>
                        <m:sSup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𝑠</m:t>
                      </m:r>
                    </m:oMath>
                  </a14:m>
                  <a:endParaRPr lang="ko-KR" altLang="en-US" sz="1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731" y="4051931"/>
                  <a:ext cx="4831532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오른쪽 화살표 22"/>
          <p:cNvSpPr/>
          <p:nvPr/>
        </p:nvSpPr>
        <p:spPr>
          <a:xfrm>
            <a:off x="5940152" y="4693786"/>
            <a:ext cx="360040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7544" y="3772745"/>
            <a:ext cx="74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altLang="ko-KR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오른쪽 화살표 24"/>
          <p:cNvSpPr/>
          <p:nvPr/>
        </p:nvSpPr>
        <p:spPr>
          <a:xfrm rot="7075996">
            <a:off x="4028549" y="3685673"/>
            <a:ext cx="360040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오른쪽 화살표 25"/>
          <p:cNvSpPr/>
          <p:nvPr/>
        </p:nvSpPr>
        <p:spPr>
          <a:xfrm rot="5400000">
            <a:off x="1359933" y="3731872"/>
            <a:ext cx="360040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22267" y="6035660"/>
            <a:ext cx="399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 integration along LOS</a:t>
            </a:r>
          </a:p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Final power spectrum of W &amp; Ar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0"/>
          <a:stretch/>
        </p:blipFill>
        <p:spPr bwMode="auto">
          <a:xfrm>
            <a:off x="6407038" y="3900481"/>
            <a:ext cx="1255963" cy="204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직선 연결선 28"/>
          <p:cNvCxnSpPr/>
          <p:nvPr/>
        </p:nvCxnSpPr>
        <p:spPr>
          <a:xfrm flipV="1">
            <a:off x="6438842" y="4975269"/>
            <a:ext cx="941470" cy="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91760" y="2649686"/>
            <a:ext cx="576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Calculates…</a:t>
            </a:r>
          </a:p>
          <a:p>
            <a:pPr marL="285750" indent="-285750">
              <a:buFontTx/>
              <a:buChar char="-"/>
            </a:pPr>
            <a:r>
              <a:rPr lang="en-US" altLang="ko-K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(r, t) for every charge states z of W &amp; Ar </a:t>
            </a:r>
          </a:p>
          <a:p>
            <a:pPr marL="285750" indent="-285750">
              <a:buFontTx/>
              <a:buChar char="-"/>
            </a:pP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9714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ko-K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ko-KR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n</a:t>
            </a:r>
            <a:r>
              <a:rPr lang="en-US" altLang="ko-K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profiles of typical KSTAR L-mode and H-mode</a:t>
            </a:r>
          </a:p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Evaluated by ECE, TS, interferometer.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3843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0072" y="4149080"/>
            <a:ext cx="187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 EFIT</a:t>
            </a:r>
          </a:p>
          <a:p>
            <a:endParaRPr lang="en-US" altLang="ko-K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7566 @ 2 s</a:t>
            </a:r>
          </a:p>
          <a:p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S. </a:t>
            </a:r>
            <a:r>
              <a:rPr lang="en-US" altLang="ko-KR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Sabbagh</a:t>
            </a:r>
            <a:endParaRPr lang="ko-KR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0"/>
          <a:stretch/>
        </p:blipFill>
        <p:spPr bwMode="auto">
          <a:xfrm>
            <a:off x="7092280" y="4229177"/>
            <a:ext cx="1584176" cy="25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41397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 Influx : flow meter signal for both W &amp; Ar</a:t>
            </a:r>
            <a:endParaRPr lang="ko-KR" altLang="en-US" b="1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-36512" y="-2738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Input profiles for ADAS-SANCO</a:t>
            </a:r>
            <a:endParaRPr lang="en-US" altLang="ko-K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0172" y="4737918"/>
            <a:ext cx="180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Recycling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Ar = 0.6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 = 0.0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0823"/>
            <a:ext cx="4659941" cy="259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46497"/>
            <a:ext cx="4659941" cy="259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5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4" name="TextBox 6433"/>
          <p:cNvSpPr txBox="1"/>
          <p:nvPr/>
        </p:nvSpPr>
        <p:spPr>
          <a:xfrm>
            <a:off x="611559" y="1043444"/>
            <a:ext cx="77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 &amp; V for L mode (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experimentally obtained from KSTAR #7574 </a:t>
            </a:r>
            <a:r>
              <a:rPr lang="en-US" altLang="ko-K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635015" y="3851756"/>
            <a:ext cx="504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 &amp; V for H mode (from ASDEX-U results)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93" name="Picture 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677216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6597352"/>
            <a:ext cx="734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Putterich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2005, ‘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Investigations on Spectroscopic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of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High-Z Elements in Fusion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Plasmas’ , PhD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Thesis University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Augsburg</a:t>
            </a:r>
            <a:endParaRPr lang="ko-KR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8951"/>
            <a:ext cx="3315779" cy="254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88951"/>
            <a:ext cx="3315779" cy="254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-36512" y="-2738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Input profiles for ADAS-SANCO</a:t>
            </a:r>
            <a:endParaRPr lang="en-US" altLang="ko-K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-36512" y="4462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Time evolution of line-integrated spectra</a:t>
            </a:r>
            <a:endParaRPr lang="en-US" altLang="ko-K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3922281" cy="281230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644787" cy="281230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99" y="3933056"/>
            <a:ext cx="3922281" cy="281230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052736"/>
            <a:ext cx="3922281" cy="28123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68" y="90872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 L-mode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378904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 H-mode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ko-KR" altLang="en-US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17321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ko-KR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ko-KR" altLang="en-US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7051" y="44998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ko-KR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132" y="3525254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times" pitchFamily="18" charset="0"/>
                <a:cs typeface="times" pitchFamily="18" charset="0"/>
              </a:rPr>
              <a:t>Photon energy (</a:t>
            </a:r>
            <a:r>
              <a:rPr lang="en-US" altLang="ko-KR" b="1" dirty="0" err="1" smtClean="0">
                <a:latin typeface="times" pitchFamily="18" charset="0"/>
                <a:cs typeface="times" pitchFamily="18" charset="0"/>
              </a:rPr>
              <a:t>keV</a:t>
            </a:r>
            <a:r>
              <a:rPr lang="en-US" altLang="ko-KR" b="1" dirty="0" smtClean="0">
                <a:latin typeface="times" pitchFamily="18" charset="0"/>
                <a:cs typeface="times" pitchFamily="18" charset="0"/>
              </a:rPr>
              <a:t>)</a:t>
            </a:r>
            <a:endParaRPr lang="ko-KR" altLang="en-US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349171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Time (s)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733165" y="1963578"/>
            <a:ext cx="21602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times" pitchFamily="18" charset="0"/>
                <a:cs typeface="times" pitchFamily="18" charset="0"/>
              </a:rPr>
              <a:t>Brightness (W cm-</a:t>
            </a:r>
            <a:r>
              <a:rPr lang="en-US" altLang="ko-KR" sz="1600" b="1" baseline="30000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en-US" altLang="ko-KR" sz="1600" b="1" dirty="0" smtClean="0">
                <a:latin typeface="times" pitchFamily="18" charset="0"/>
                <a:cs typeface="times" pitchFamily="18" charset="0"/>
              </a:rPr>
              <a:t>)</a:t>
            </a:r>
            <a:endParaRPr lang="ko-KR" altLang="en-US" sz="16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-902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ko-KR" altLang="en-US" sz="4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89196"/>
            <a:ext cx="8820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Introduction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Current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issues </a:t>
            </a: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W in tokamak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plasmas</a:t>
            </a:r>
            <a:endParaRPr lang="en-US" altLang="ko-K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Current analysis tools for impurity transport study on KSTAR</a:t>
            </a:r>
            <a:endParaRPr lang="en-US" altLang="ko-KR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ADAS-SANCO impurity code analysis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 Diagnostics: SXR and VUV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- Example : ECH effects on Ar transport experiments</a:t>
            </a:r>
            <a:endParaRPr lang="en-US" altLang="ko-K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 Preparation of W experiments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 Upgrading diagnostics : SXR and VUV</a:t>
            </a:r>
            <a:endParaRPr lang="en-US" altLang="ko-K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Estimation of Ar &amp; W emission power on KSTAR for designing SXR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filters</a:t>
            </a:r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Summary &amp; Discussions</a:t>
            </a:r>
            <a:endParaRPr lang="ko-KR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" y="1556792"/>
            <a:ext cx="4818777" cy="329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11671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L-mode case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19675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-mode case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-18256"/>
            <a:ext cx="91440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619250" algn="l"/>
              </a:tabLst>
            </a:pPr>
            <a:r>
              <a:rPr lang="en-US" altLang="ko-K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W &amp; Ar emission spectrum under KSTAR condition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818777" cy="329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2556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peaks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266626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peaks</a:t>
            </a:r>
          </a:p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(Ross filter)</a:t>
            </a:r>
            <a:endParaRPr lang="ko-KR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170523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peaks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3070" y="16415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W quasi-continuum</a:t>
            </a:r>
          </a:p>
          <a:p>
            <a:pPr algn="ctr"/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(VUV)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flipH="1">
            <a:off x="941022" y="1940729"/>
            <a:ext cx="432048" cy="3507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975605" y="1775351"/>
            <a:ext cx="153817" cy="2690524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987824" y="1799946"/>
            <a:ext cx="1008112" cy="269052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203422" y="1789360"/>
            <a:ext cx="1008112" cy="2690524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48072" y="5310499"/>
            <a:ext cx="7668344" cy="949353"/>
            <a:chOff x="395536" y="5589240"/>
            <a:chExt cx="8748464" cy="108307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655280"/>
              <a:ext cx="29051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661" y="5589240"/>
              <a:ext cx="26479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084168" y="574006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where</a:t>
              </a:r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6264880"/>
              <a:ext cx="40100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508104" y="6286073"/>
              <a:ext cx="3635896" cy="386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altLang="ko-K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ith </a:t>
              </a:r>
              <a:r>
                <a:rPr lang="en-US" altLang="ko-KR" sz="16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 dominant situation</a:t>
              </a:r>
              <a:endParaRPr lang="ko-KR" alt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396570" y="5013176"/>
            <a:ext cx="467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radiation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was calculated by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932040" y="6407750"/>
            <a:ext cx="39648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ko-KR" sz="1050" dirty="0">
                <a:latin typeface="Arial" panose="020B0604020202020204" pitchFamily="34" charset="0"/>
                <a:cs typeface="Arial" panose="020B0604020202020204" pitchFamily="34" charset="0"/>
              </a:rPr>
              <a:t>S. von Goeler </a:t>
            </a:r>
            <a:r>
              <a:rPr lang="it-IT" altLang="ko-KR" sz="105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it-IT" altLang="ko-KR" sz="1050" dirty="0">
                <a:latin typeface="Arial" panose="020B0604020202020204" pitchFamily="34" charset="0"/>
                <a:cs typeface="Arial" panose="020B0604020202020204" pitchFamily="34" charset="0"/>
              </a:rPr>
              <a:t>, Nucl. Fusion </a:t>
            </a:r>
            <a:r>
              <a:rPr lang="it-IT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it-IT" altLang="ko-KR" sz="1050" dirty="0">
                <a:latin typeface="Arial" panose="020B0604020202020204" pitchFamily="34" charset="0"/>
                <a:cs typeface="Arial" panose="020B0604020202020204" pitchFamily="34" charset="0"/>
              </a:rPr>
              <a:t>, 301 (</a:t>
            </a:r>
            <a:r>
              <a:rPr lang="it-IT" altLang="ko-K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1975)</a:t>
            </a:r>
            <a:endParaRPr lang="ko-KR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5544" y="5466710"/>
            <a:ext cx="110079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ko-KR" sz="1600" i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altLang="ko-KR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en-US" altLang="ko-KR" sz="16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5390" y="217150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peaks</a:t>
            </a:r>
          </a:p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(Ross filter)</a:t>
            </a:r>
            <a:endParaRPr lang="ko-KR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3725729" y="2717517"/>
            <a:ext cx="17189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times" pitchFamily="18" charset="0"/>
                <a:cs typeface="times" pitchFamily="18" charset="0"/>
              </a:rPr>
              <a:t> W cm-</a:t>
            </a:r>
            <a:r>
              <a:rPr lang="en-US" altLang="ko-KR" sz="1100" b="1" baseline="30000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en-US" altLang="ko-KR" sz="1100" b="1" dirty="0" smtClean="0">
                <a:latin typeface="times" pitchFamily="18" charset="0"/>
                <a:cs typeface="times" pitchFamily="18" charset="0"/>
              </a:rPr>
              <a:t> eV</a:t>
            </a:r>
            <a:r>
              <a:rPr lang="en-US" altLang="ko-KR" sz="1100" b="1" baseline="30000" dirty="0" smtClean="0">
                <a:latin typeface="times" pitchFamily="18" charset="0"/>
                <a:cs typeface="times" pitchFamily="18" charset="0"/>
              </a:rPr>
              <a:t>-1</a:t>
            </a:r>
            <a:endParaRPr lang="ko-KR" altLang="en-US" sz="1100" b="1" dirty="0"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3693078" y="1940729"/>
            <a:ext cx="1238962" cy="2228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-549165" y="2798753"/>
            <a:ext cx="17189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times" pitchFamily="18" charset="0"/>
                <a:cs typeface="times" pitchFamily="18" charset="0"/>
              </a:rPr>
              <a:t> W cm-</a:t>
            </a:r>
            <a:r>
              <a:rPr lang="en-US" altLang="ko-KR" sz="1100" b="1" baseline="30000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en-US" altLang="ko-KR" sz="1100" b="1" dirty="0" smtClean="0">
                <a:latin typeface="times" pitchFamily="18" charset="0"/>
                <a:cs typeface="times" pitchFamily="18" charset="0"/>
              </a:rPr>
              <a:t> eV</a:t>
            </a:r>
            <a:r>
              <a:rPr lang="en-US" altLang="ko-KR" sz="1100" b="1" baseline="30000" dirty="0" smtClean="0">
                <a:latin typeface="times" pitchFamily="18" charset="0"/>
                <a:cs typeface="times" pitchFamily="18" charset="0"/>
              </a:rPr>
              <a:t>-1</a:t>
            </a:r>
            <a:endParaRPr lang="ko-KR" altLang="en-US" sz="11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45203" y="1788721"/>
            <a:ext cx="153817" cy="2690524"/>
          </a:xfrm>
          <a:prstGeom prst="rect">
            <a:avLst/>
          </a:prstGeom>
          <a:solidFill>
            <a:schemeClr val="accent2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53482"/>
            <a:ext cx="8784976" cy="493981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49263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Impurity transport analysis tools on KSTAR</a:t>
            </a:r>
          </a:p>
          <a:p>
            <a:pPr marL="182563">
              <a:lnSpc>
                <a:spcPct val="15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 ADAS-SANCO impurity transport code</a:t>
            </a:r>
          </a:p>
          <a:p>
            <a:pPr marL="182563">
              <a:lnSpc>
                <a:spcPct val="150000"/>
              </a:lnSpc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-  Soft X-ray array system and VUV spectrometer system</a:t>
            </a:r>
          </a:p>
          <a:p>
            <a:pPr marL="182563">
              <a:lnSpc>
                <a:spcPct val="150000"/>
              </a:lnSpc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-  It has well worked for KSTAR Ar injection experiments since 2012.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182563">
              <a:lnSpc>
                <a:spcPct val="150000"/>
              </a:lnSpc>
            </a:pPr>
            <a:endParaRPr lang="en-US" altLang="ko-KR" sz="400" dirty="0" smtClean="0">
              <a:latin typeface="Arial" pitchFamily="34" charset="0"/>
              <a:cs typeface="Arial" pitchFamily="34" charset="0"/>
            </a:endParaRPr>
          </a:p>
          <a:p>
            <a:pPr marL="449263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700" dirty="0" smtClean="0">
              <a:latin typeface="Arial" pitchFamily="34" charset="0"/>
              <a:cs typeface="Arial" pitchFamily="34" charset="0"/>
            </a:endParaRPr>
          </a:p>
          <a:p>
            <a:pPr marL="449263" lvl="0" indent="-2667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W injection experiment is under preparation on KSTAR</a:t>
            </a:r>
          </a:p>
          <a:p>
            <a:pPr marL="538163" lvl="0" indent="-355600">
              <a:lnSpc>
                <a:spcPct val="15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Imaging VUV spectrometer having W quasi-continuum peaks is installed on KSTAR F-port.</a:t>
            </a:r>
          </a:p>
          <a:p>
            <a:pPr marL="538163" lvl="0" indent="-355600">
              <a:lnSpc>
                <a:spcPct val="15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Additional SXR arrays will be installed on KSTAR D-port with Be filters for W and Ar measurement.</a:t>
            </a:r>
          </a:p>
          <a:p>
            <a:pPr marL="538163" lvl="0" indent="-355600">
              <a:lnSpc>
                <a:spcPct val="15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ADAS database set is also ready for simulating W emissions in fusion plasmas.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latinLnBrk="0">
              <a:lnSpc>
                <a:spcPct val="150000"/>
              </a:lnSpc>
              <a:defRPr/>
            </a:pPr>
            <a:endParaRPr lang="en-US" altLang="ko-KR" sz="700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/>
          <a:stretch/>
        </p:blipFill>
        <p:spPr bwMode="auto">
          <a:xfrm>
            <a:off x="0" y="2250176"/>
            <a:ext cx="5129869" cy="35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873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Discussions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48" y="873869"/>
            <a:ext cx="7668344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atinLnBrk="0">
              <a:defRPr/>
            </a:pPr>
            <a:endParaRPr lang="en-US" altLang="ko-KR" sz="700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atinLnBrk="0">
              <a:defRPr/>
            </a:pPr>
            <a:r>
              <a:rPr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(1) SXRA filter design for discriminating W and Ar emission</a:t>
            </a:r>
          </a:p>
          <a:p>
            <a:pPr marL="457200" indent="-457200" latinLnBrk="0">
              <a:buAutoNum type="arabicParenBoth"/>
              <a:defRPr/>
            </a:pPr>
            <a:endParaRPr lang="en-US" altLang="ko-KR" sz="9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atinLnBrk="0">
              <a:defRPr/>
            </a:pPr>
            <a:r>
              <a:rPr lang="en-US" altLang="ko-KR" sz="2000" kern="0" dirty="0" smtClean="0">
                <a:latin typeface="Arial" pitchFamily="34" charset="0"/>
                <a:cs typeface="Arial" pitchFamily="34" charset="0"/>
              </a:rPr>
              <a:t>     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182563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2484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386491" y="5808407"/>
            <a:ext cx="3433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Delgado-Aparicio </a:t>
            </a:r>
            <a:r>
              <a:rPr lang="it-IT" altLang="ko-K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it-IT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it-IT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, Nucl. Fusion </a:t>
            </a:r>
            <a:r>
              <a:rPr lang="it-IT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49, (2009) 085028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83750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altLang="ko-KR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3130" y="390485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290406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en-US" altLang="ko-KR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7166" y="456047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ko-KR" sz="16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4337" y="360230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altLang="ko-KR" sz="1600" b="1" dirty="0" smtClean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rgbClr val="CC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7988" y="2339819"/>
            <a:ext cx="245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 filters of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87" y="1906313"/>
            <a:ext cx="174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L-mode case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89762" y="3409392"/>
            <a:ext cx="17189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times" pitchFamily="18" charset="0"/>
                <a:cs typeface="times" pitchFamily="18" charset="0"/>
              </a:rPr>
              <a:t>W cm-</a:t>
            </a:r>
            <a:r>
              <a:rPr lang="en-US" altLang="ko-KR" sz="1100" b="1" baseline="30000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en-US" altLang="ko-KR" sz="1100" b="1" dirty="0" smtClean="0">
                <a:latin typeface="times" pitchFamily="18" charset="0"/>
                <a:cs typeface="times" pitchFamily="18" charset="0"/>
              </a:rPr>
              <a:t> eV</a:t>
            </a:r>
            <a:r>
              <a:rPr lang="en-US" altLang="ko-KR" sz="1100" b="1" baseline="30000" dirty="0" smtClean="0">
                <a:latin typeface="times" pitchFamily="18" charset="0"/>
                <a:cs typeface="times" pitchFamily="18" charset="0"/>
              </a:rPr>
              <a:t>-1</a:t>
            </a:r>
            <a:endParaRPr lang="ko-KR" altLang="en-US" sz="11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323528" y="5734316"/>
            <a:ext cx="8640960" cy="57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873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Discussions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048" y="873869"/>
            <a:ext cx="7740352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atinLnBrk="0">
              <a:defRPr/>
            </a:pPr>
            <a:endParaRPr lang="en-US" altLang="ko-KR" sz="700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atinLnBrk="0">
              <a:defRPr/>
            </a:pPr>
            <a:r>
              <a:rPr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(1) SXRA filter design for discriminating W and Ar emission</a:t>
            </a:r>
          </a:p>
          <a:p>
            <a:pPr marL="457200" indent="-457200" latinLnBrk="0">
              <a:buAutoNum type="arabicParenBoth"/>
              <a:defRPr/>
            </a:pPr>
            <a:endParaRPr lang="en-US" altLang="ko-KR" sz="9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atinLnBrk="0">
              <a:defRPr/>
            </a:pPr>
            <a:r>
              <a:rPr lang="en-US" altLang="ko-KR" sz="2000" kern="0" dirty="0" smtClean="0">
                <a:latin typeface="Arial" pitchFamily="34" charset="0"/>
                <a:cs typeface="Arial" pitchFamily="34" charset="0"/>
              </a:rPr>
              <a:t>     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182563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85678" y="5775647"/>
            <a:ext cx="8950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ctr"/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Be 50 &amp; 250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</a:t>
            </a:r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 seem to be appropriate for L- &amp; H- modes.</a:t>
            </a:r>
            <a:endParaRPr lang="en-US" altLang="ko-K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572001" y="1647533"/>
            <a:ext cx="4719557" cy="3781039"/>
            <a:chOff x="35498" y="1618624"/>
            <a:chExt cx="4719557" cy="3781039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 bwMode="auto">
            <a:xfrm>
              <a:off x="35498" y="1872780"/>
              <a:ext cx="4572000" cy="3526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53155" y="2397363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en-US" altLang="ko-KR" sz="16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m</a:t>
              </a:r>
              <a:endParaRPr lang="ko-KR" altLang="en-US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2727" y="3850015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m</a:t>
              </a:r>
              <a:endParaRPr lang="ko-KR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4524" y="274901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 </a:t>
              </a:r>
              <a:r>
                <a:rPr lang="en-US" altLang="ko-KR" sz="16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m</a:t>
              </a:r>
              <a:endParaRPr lang="ko-KR" altLang="en-US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47764" y="4289618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 </a:t>
              </a:r>
              <a:r>
                <a:rPr lang="en-US" altLang="ko-KR" sz="1600" b="1" dirty="0" smtClean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m</a:t>
              </a:r>
              <a:endParaRPr lang="ko-KR" altLang="en-US" sz="16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74935" y="3331441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CC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 </a:t>
              </a:r>
              <a:r>
                <a:rPr lang="en-US" altLang="ko-KR" sz="1600" b="1" dirty="0" smtClean="0">
                  <a:solidFill>
                    <a:srgbClr val="CCCC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m</a:t>
              </a:r>
              <a:endParaRPr lang="ko-KR" altLang="en-US" sz="1600" b="1" dirty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703" y="1618624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ko-K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-mode case</a:t>
              </a:r>
              <a:endPara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549165" y="3005549"/>
              <a:ext cx="17189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latin typeface="times" pitchFamily="18" charset="0"/>
                  <a:cs typeface="times" pitchFamily="18" charset="0"/>
                </a:rPr>
                <a:t> W cm-</a:t>
              </a:r>
              <a:r>
                <a:rPr lang="en-US" altLang="ko-KR" sz="1100" b="1" baseline="30000" dirty="0" smtClean="0">
                  <a:latin typeface="times" pitchFamily="18" charset="0"/>
                  <a:cs typeface="times" pitchFamily="18" charset="0"/>
                </a:rPr>
                <a:t>2</a:t>
              </a:r>
              <a:r>
                <a:rPr lang="en-US" altLang="ko-KR" sz="1100" b="1" dirty="0" smtClean="0">
                  <a:latin typeface="times" pitchFamily="18" charset="0"/>
                  <a:cs typeface="times" pitchFamily="18" charset="0"/>
                </a:rPr>
                <a:t> eV</a:t>
              </a:r>
              <a:r>
                <a:rPr lang="en-US" altLang="ko-KR" sz="1100" b="1" baseline="30000" dirty="0" smtClean="0">
                  <a:latin typeface="times" pitchFamily="18" charset="0"/>
                  <a:cs typeface="times" pitchFamily="18" charset="0"/>
                </a:rPr>
                <a:t>-1</a:t>
              </a:r>
              <a:endParaRPr lang="ko-KR" altLang="en-US" sz="1100" b="1" dirty="0">
                <a:latin typeface="times" pitchFamily="18" charset="0"/>
                <a:cs typeface="times" pitchFamily="18" charset="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6571"/>
          <a:stretch/>
        </p:blipFill>
        <p:spPr bwMode="auto">
          <a:xfrm>
            <a:off x="0" y="1990349"/>
            <a:ext cx="4716015" cy="35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049202" y="2577673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altLang="ko-KR" sz="1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08604" y="364502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3338" y="264423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en-US" altLang="ko-KR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32640" y="4300651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ko-KR" sz="16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9811" y="334247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en-US" altLang="ko-KR" sz="1600" b="1" dirty="0" smtClean="0">
                <a:solidFill>
                  <a:srgbClr val="CCCC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endParaRPr lang="ko-KR" altLang="en-US" sz="1600" b="1" dirty="0">
              <a:solidFill>
                <a:srgbClr val="CC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43462" y="2079992"/>
            <a:ext cx="245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Be filters of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7861" y="1646486"/>
            <a:ext cx="174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L-mode case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664288" y="3149565"/>
            <a:ext cx="17189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latin typeface="times" pitchFamily="18" charset="0"/>
                <a:cs typeface="times" pitchFamily="18" charset="0"/>
              </a:rPr>
              <a:t>W cm-</a:t>
            </a:r>
            <a:r>
              <a:rPr lang="en-US" altLang="ko-KR" sz="1100" b="1" baseline="30000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en-US" altLang="ko-KR" sz="1100" b="1" dirty="0" smtClean="0">
                <a:latin typeface="times" pitchFamily="18" charset="0"/>
                <a:cs typeface="times" pitchFamily="18" charset="0"/>
              </a:rPr>
              <a:t> eV</a:t>
            </a:r>
            <a:r>
              <a:rPr lang="en-US" altLang="ko-KR" sz="1100" b="1" baseline="30000" dirty="0" smtClean="0">
                <a:latin typeface="times" pitchFamily="18" charset="0"/>
                <a:cs typeface="times" pitchFamily="18" charset="0"/>
              </a:rPr>
              <a:t>-1</a:t>
            </a:r>
            <a:endParaRPr lang="ko-KR" altLang="en-US" sz="11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-36512" y="-2738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036" y="5186516"/>
            <a:ext cx="8353436" cy="1338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value ~  6 X 10</a:t>
            </a:r>
            <a:r>
              <a:rPr lang="en-US" altLang="ko-KR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atoms (~ 18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g) 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Too small!</a:t>
            </a:r>
            <a:endParaRPr lang="en-US" altLang="ko-K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Particles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should be injected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more, in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order to obtain the same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emission level, since all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particles can not penetrate into LCFS.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2746663"/>
            <a:ext cx="5400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Calculated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Brightness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filtered by 50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m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(in W/cm</a:t>
            </a:r>
            <a:r>
              <a:rPr lang="en-US" altLang="ko-KR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from Continuum   =  1.10 X 10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Brightness from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 emission  =  1.12 X 10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Brightness from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emission 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5.52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emission level is larger than Ar by 5</a:t>
            </a:r>
            <a:endParaRPr lang="en-US" altLang="ko-KR" sz="1600" b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Injected W should be reduced by 5 ?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56" y="1349128"/>
            <a:ext cx="8639944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conditions </a:t>
            </a:r>
          </a:p>
          <a:p>
            <a:pPr lvl="1">
              <a:lnSpc>
                <a:spcPct val="130000"/>
              </a:lnSpc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  Injected # of atoms = 3.0 x 10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W &amp; Ar</a:t>
            </a:r>
            <a:endParaRPr lang="en-US" altLang="ko-KR" sz="1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30000"/>
              </a:lnSpc>
              <a:buFontTx/>
              <a:buChar char="-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Find out amount of W providing similar Ar radiation level ( W/cm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, &gt; noise level of AXUV = 0.001 W/cm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 which was tested in previous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injection experiments.</a:t>
            </a:r>
          </a:p>
          <a:p>
            <a:pPr marL="342900" indent="-342900">
              <a:buAutoNum type="arabicParenBoth"/>
            </a:pP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545" y="806457"/>
            <a:ext cx="9143999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atinLnBrk="0">
              <a:defRPr/>
            </a:pPr>
            <a:endParaRPr lang="en-US" altLang="ko-KR" sz="700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atinLnBrk="0">
              <a:defRPr/>
            </a:pPr>
            <a:r>
              <a:rPr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altLang="ko-KR" sz="2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Estimation of amount of W </a:t>
            </a:r>
            <a:r>
              <a:rPr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injection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0"/>
            <a:ext cx="9144000" cy="873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Discussions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9512" y="2607292"/>
            <a:ext cx="3711298" cy="2549900"/>
            <a:chOff x="179512" y="2535284"/>
            <a:chExt cx="3711298" cy="254990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550393"/>
              <a:ext cx="3711298" cy="2534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570261" y="2838425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en-US" altLang="ko-KR" sz="16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m</a:t>
              </a:r>
              <a:endParaRPr lang="ko-KR" altLang="en-US" sz="1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477156" y="3263961"/>
              <a:ext cx="171896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latin typeface="times" pitchFamily="18" charset="0"/>
                  <a:cs typeface="times" pitchFamily="18" charset="0"/>
                </a:rPr>
                <a:t> W cm-</a:t>
              </a:r>
              <a:r>
                <a:rPr lang="en-US" altLang="ko-KR" sz="1100" b="1" baseline="30000" dirty="0" smtClean="0">
                  <a:latin typeface="times" pitchFamily="18" charset="0"/>
                  <a:cs typeface="times" pitchFamily="18" charset="0"/>
                </a:rPr>
                <a:t>2</a:t>
              </a:r>
              <a:r>
                <a:rPr lang="en-US" altLang="ko-KR" sz="1100" b="1" dirty="0" smtClean="0">
                  <a:latin typeface="times" pitchFamily="18" charset="0"/>
                  <a:cs typeface="times" pitchFamily="18" charset="0"/>
                </a:rPr>
                <a:t> eV</a:t>
              </a:r>
              <a:r>
                <a:rPr lang="en-US" altLang="ko-KR" sz="1100" b="1" baseline="30000" dirty="0" smtClean="0">
                  <a:latin typeface="times" pitchFamily="18" charset="0"/>
                  <a:cs typeface="times" pitchFamily="18" charset="0"/>
                </a:rPr>
                <a:t>-1</a:t>
              </a:r>
              <a:endParaRPr lang="ko-KR" altLang="en-US" sz="1100" b="1" dirty="0">
                <a:latin typeface="times" pitchFamily="18" charset="0"/>
                <a:cs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873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Discussions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15204"/>
            <a:ext cx="8136905" cy="50090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  <a:defRPr/>
            </a:pPr>
            <a:endParaRPr lang="en-US" altLang="ko-KR" sz="700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(3) W injector for KSTAR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kern="0" dirty="0" smtClean="0">
                <a:latin typeface="Arial" pitchFamily="34" charset="0"/>
                <a:cs typeface="Arial" pitchFamily="34" charset="0"/>
              </a:rPr>
              <a:t>     - Gun-type injection system is under development</a:t>
            </a:r>
          </a:p>
          <a:p>
            <a:pPr latinLnBrk="0">
              <a:lnSpc>
                <a:spcPct val="150000"/>
              </a:lnSpc>
              <a:defRPr/>
            </a:pPr>
            <a:r>
              <a:rPr lang="en-US" altLang="ko-KR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kern="0" dirty="0" smtClean="0">
                <a:latin typeface="Arial" pitchFamily="34" charset="0"/>
                <a:cs typeface="Arial" pitchFamily="34" charset="0"/>
              </a:rPr>
              <a:t>    - Please see the other presentation material for W gun…</a:t>
            </a:r>
          </a:p>
          <a:p>
            <a:pPr latinLnBrk="0">
              <a:lnSpc>
                <a:spcPct val="150000"/>
              </a:lnSpc>
              <a:defRPr/>
            </a:pPr>
            <a:endParaRPr lang="en-US" altLang="ko-KR" sz="1400" b="1" kern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atinLnBrk="0">
              <a:lnSpc>
                <a:spcPct val="150000"/>
              </a:lnSpc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(4) Expected studies</a:t>
            </a:r>
            <a:endParaRPr lang="en-US" altLang="ko-KR" sz="2400" b="1" kern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182563">
              <a:lnSpc>
                <a:spcPct val="15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Z-dependence study of impurity transport with double injection (Ar &amp; W)</a:t>
            </a:r>
          </a:p>
          <a:p>
            <a:pPr marL="538163" indent="-358775">
              <a:lnSpc>
                <a:spcPct val="15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ECH power scan as well as other auxiliary heating (ICRH, LH) to control W &amp; Ar impurities.</a:t>
            </a:r>
          </a:p>
          <a:p>
            <a:pPr marL="182563">
              <a:lnSpc>
                <a:spcPct val="15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Magnetic perturbation effects on impurity transport</a:t>
            </a:r>
          </a:p>
          <a:p>
            <a:pPr marL="538163" indent="-355600">
              <a:lnSpc>
                <a:spcPct val="150000"/>
              </a:lnSpc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- Asymmetric formation of impurity concentration with full 2-D tomography by new SXR system</a:t>
            </a:r>
          </a:p>
        </p:txBody>
      </p:sp>
    </p:spTree>
    <p:extLst>
      <p:ext uri="{BB962C8B-B14F-4D97-AF65-F5344CB8AC3E}">
        <p14:creationId xmlns:p14="http://schemas.microsoft.com/office/powerpoint/2010/main" val="9358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4330"/>
            <a:ext cx="32328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040" y="1056218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400" b="1" dirty="0" smtClean="0">
                <a:latin typeface="Arial" panose="020B0604020202020204" pitchFamily="34" charset="0"/>
                <a:cs typeface="Arial" pitchFamily="34" charset="0"/>
              </a:rPr>
              <a:t>Z-dependence study of impurity transport </a:t>
            </a:r>
          </a:p>
          <a:p>
            <a:endParaRPr lang="en-US" altLang="ko-KR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     - Simultaneous injection of Ar &amp; W for the 2014 campaign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60040" y="5232682"/>
            <a:ext cx="8532440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Various turbulent-based transport theories have been trying to estimate impurity transport with varying Z. Nevertheless, there is no theory explaining experimental results well. </a:t>
            </a:r>
          </a:p>
          <a:p>
            <a:pPr marL="285750" indent="-285750">
              <a:buFontTx/>
              <a:buChar char="-"/>
            </a:pPr>
            <a:endParaRPr lang="en-US" altLang="ko-KR" sz="7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It is required to have more experimental data to develop and revise impurity transport models.</a:t>
            </a:r>
          </a:p>
          <a:p>
            <a:pPr marL="285750" indent="-285750">
              <a:buFontTx/>
              <a:buChar char="-"/>
            </a:pPr>
            <a:endParaRPr lang="en-US" altLang="ko-KR" sz="7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64088" y="4899064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ko-KR" sz="1100" dirty="0" smtClean="0">
                <a:latin typeface="Arial" pitchFamily="34" charset="0"/>
                <a:cs typeface="Arial" pitchFamily="34" charset="0"/>
              </a:rPr>
              <a:t>H Nordman </a:t>
            </a:r>
            <a:r>
              <a:rPr lang="fr-FR" altLang="ko-KR" sz="11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fr-FR" altLang="ko-KR" sz="1100" dirty="0" smtClean="0">
                <a:latin typeface="Arial" pitchFamily="34" charset="0"/>
                <a:cs typeface="Arial" pitchFamily="34" charset="0"/>
              </a:rPr>
              <a:t>, 2011 </a:t>
            </a:r>
            <a:r>
              <a:rPr lang="fr-FR" altLang="ko-KR" sz="1100" dirty="0">
                <a:latin typeface="Arial" pitchFamily="34" charset="0"/>
                <a:cs typeface="Arial" pitchFamily="34" charset="0"/>
              </a:rPr>
              <a:t>Plasma Phys. Control. </a:t>
            </a:r>
            <a:r>
              <a:rPr lang="fr-FR" altLang="ko-KR" sz="1100" dirty="0" smtClean="0">
                <a:latin typeface="Arial" pitchFamily="34" charset="0"/>
                <a:cs typeface="Arial" pitchFamily="34" charset="0"/>
              </a:rPr>
              <a:t>Fusion</a:t>
            </a:r>
            <a:endParaRPr lang="ko-KR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4872642"/>
            <a:ext cx="5040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Giroud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altLang="ko-KR" sz="900" b="1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ko-KR" sz="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ITPA Confinement Database &amp; Modelling Topical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Group,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Naka, Japan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global_pea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92322"/>
            <a:ext cx="3240360" cy="30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4"/>
          <p:cNvSpPr txBox="1">
            <a:spLocks/>
          </p:cNvSpPr>
          <p:nvPr/>
        </p:nvSpPr>
        <p:spPr>
          <a:xfrm>
            <a:off x="0" y="44624"/>
            <a:ext cx="9144000" cy="9287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Expected studies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27861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JET</a:t>
            </a:r>
          </a:p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result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73832" y="3729806"/>
            <a:ext cx="775860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Controllability of Ar impurity was confirmed by ECH on KSTAR.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Applying ICRH, ECCD as well.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Effects on not only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but also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05253" y="1052736"/>
            <a:ext cx="8954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itchFamily="34" charset="0"/>
              </a:rPr>
              <a:t>2. Control impurity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transport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by applying auxiliary power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97" y="1554058"/>
            <a:ext cx="3616443" cy="216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37" y="1556792"/>
            <a:ext cx="3644352" cy="216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834314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Effects of RMP on impurity transport </a:t>
            </a:r>
          </a:p>
          <a:p>
            <a:endParaRPr lang="en-US" altLang="ko-KR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out the relationship and mechanism between magnetic perturbation and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impurity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transport from edge (ELM) to core (impurity accumulation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endParaRPr lang="en-US" altLang="ko-K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-   Applying MP after injection and before injection.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0" y="44624"/>
            <a:ext cx="9144000" cy="9287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Expected studies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4"/>
          <p:cNvSpPr txBox="1">
            <a:spLocks/>
          </p:cNvSpPr>
          <p:nvPr/>
        </p:nvSpPr>
        <p:spPr>
          <a:xfrm>
            <a:off x="0" y="44624"/>
            <a:ext cx="9144000" cy="9287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Expected studies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967590"/>
            <a:ext cx="3505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altLang="ko-KR" sz="1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Reinke</a:t>
            </a:r>
            <a:r>
              <a:rPr lang="en-US" altLang="ko-K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en-US" altLang="ko-KR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fr-FR" altLang="ko-K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E1/E2 Task force meeting 2012</a:t>
            </a:r>
            <a:endParaRPr lang="ko-KR" alt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98072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Impurity formation of </a:t>
            </a:r>
            <a:r>
              <a:rPr lang="en-US" altLang="ko-K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poloidal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asymmetry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87624" y="1514240"/>
            <a:ext cx="6768752" cy="3498936"/>
            <a:chOff x="-539281" y="2780928"/>
            <a:chExt cx="5025009" cy="3498936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9281" y="3121829"/>
              <a:ext cx="2173982" cy="306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145612"/>
              <a:ext cx="2217984" cy="307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27784" y="278092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ICRH L-mode</a:t>
              </a:r>
              <a:endParaRPr lang="ko-KR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251249" y="278092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H-mode</a:t>
              </a:r>
              <a:endParaRPr lang="ko-KR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99021" y="5818199"/>
              <a:ext cx="8264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C-Mod, Mo injection</a:t>
              </a:r>
              <a:endParaRPr lang="ko-KR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36274" y="5253007"/>
            <a:ext cx="745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Full 2-D tomography reconstruction will be available with vertical arrays</a:t>
            </a:r>
          </a:p>
          <a:p>
            <a:pPr marL="285750" indent="-285750">
              <a:buFontTx/>
              <a:buChar char="-"/>
            </a:pPr>
            <a:endParaRPr lang="en-US" altLang="ko-K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 Finding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poloidal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asymmetry of high-Z impurities such as W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 Comparing between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W cases</a:t>
            </a:r>
          </a:p>
          <a:p>
            <a:endParaRPr lang="en-US" altLang="ko-K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various plasma modes and conditions</a:t>
            </a: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857617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C-Mod</a:t>
            </a:r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 injection</a:t>
            </a:r>
            <a:endParaRPr lang="ko-KR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0" y="263691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Appendix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941" y="5805264"/>
            <a:ext cx="9001000" cy="450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6125" lvl="1" indent="-285750" latinLnBrk="0">
              <a:lnSpc>
                <a:spcPct val="130000"/>
              </a:lnSpc>
              <a:buFont typeface="Wingdings" pitchFamily="2" charset="2"/>
              <a:buChar char="à"/>
            </a:pPr>
            <a:r>
              <a:rPr lang="en-US" altLang="ja-JP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  <a:sym typeface="Wingdings" panose="05000000000000000000" pitchFamily="2" charset="2"/>
              </a:rPr>
              <a:t>W injection experiments </a:t>
            </a:r>
            <a:r>
              <a:rPr lang="en-US" altLang="ja-JP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on </a:t>
            </a:r>
            <a:r>
              <a:rPr lang="en-US" altLang="ja-JP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KSTAR (superconducting machine)</a:t>
            </a:r>
            <a:endParaRPr lang="en-US" altLang="ja-JP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58"/>
          <p:cNvSpPr>
            <a:spLocks noChangeArrowheads="1"/>
          </p:cNvSpPr>
          <p:nvPr/>
        </p:nvSpPr>
        <p:spPr bwMode="auto">
          <a:xfrm>
            <a:off x="-36512" y="980728"/>
            <a:ext cx="9180512" cy="3133165"/>
          </a:xfrm>
          <a:prstGeom prst="rect">
            <a:avLst/>
          </a:prstGeom>
          <a:noFill/>
          <a:ln w="19050"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itchFamily="34" charset="0"/>
              </a:rPr>
              <a:t>Influence of W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divertor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on the </a:t>
            </a:r>
            <a:r>
              <a:rPr lang="en-US" altLang="ja-JP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access to the H-mode</a:t>
            </a:r>
          </a:p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Effect of W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divertor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en-US" altLang="ja-JP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pedestal</a:t>
            </a:r>
            <a:r>
              <a:rPr lang="en-US" altLang="ja-JP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parameters and plasma </a:t>
            </a:r>
            <a:r>
              <a:rPr lang="en-US" altLang="ja-JP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confinement</a:t>
            </a:r>
          </a:p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Predicted impacts of wall and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divertor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material on pedestal structure</a:t>
            </a:r>
          </a:p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High radiation loss from </a:t>
            </a:r>
            <a:r>
              <a:rPr lang="en-US" altLang="ja-JP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 core accumulation</a:t>
            </a:r>
            <a:endParaRPr lang="en-US" altLang="ja-JP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endParaRPr lang="en-US" altLang="ja-JP" sz="1600" dirty="0" smtClean="0">
              <a:latin typeface="Arial" pitchFamily="34" charset="0"/>
              <a:cs typeface="Arial" pitchFamily="34" charset="0"/>
            </a:endParaRPr>
          </a:p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endParaRPr lang="en-US" altLang="ja-JP" sz="1600" dirty="0" smtClean="0">
              <a:latin typeface="Arial" pitchFamily="34" charset="0"/>
              <a:cs typeface="Arial" pitchFamily="34" charset="0"/>
            </a:endParaRPr>
          </a:p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endParaRPr lang="en-US" altLang="ja-JP" sz="1600" dirty="0" smtClean="0">
              <a:latin typeface="Arial" pitchFamily="34" charset="0"/>
              <a:cs typeface="Arial" pitchFamily="34" charset="0"/>
            </a:endParaRPr>
          </a:p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endParaRPr lang="en-US" altLang="ja-JP" sz="1600" dirty="0" smtClean="0">
              <a:latin typeface="Arial" pitchFamily="34" charset="0"/>
              <a:cs typeface="Arial" pitchFamily="34" charset="0"/>
            </a:endParaRPr>
          </a:p>
          <a:p>
            <a:pPr marL="460375" lvl="1" latinLnBrk="0">
              <a:lnSpc>
                <a:spcPct val="130000"/>
              </a:lnSpc>
            </a:pPr>
            <a:endParaRPr lang="en-US" altLang="ja-JP" sz="16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igni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99"/>
          <a:stretch/>
        </p:blipFill>
        <p:spPr>
          <a:xfrm>
            <a:off x="1619672" y="2708920"/>
            <a:ext cx="2755165" cy="16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igni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91"/>
          <a:stretch/>
        </p:blipFill>
        <p:spPr>
          <a:xfrm>
            <a:off x="4335203" y="2796387"/>
            <a:ext cx="2670536" cy="173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293310" y="4345017"/>
            <a:ext cx="28151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ADAS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Workshop,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Ringberg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-902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75" latinLnBrk="0">
              <a:lnSpc>
                <a:spcPct val="130000"/>
              </a:lnSpc>
            </a:pPr>
            <a:r>
              <a:rPr lang="en-US" altLang="ko-KR" sz="4000" b="1" dirty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Current issues on W in tokamak </a:t>
            </a:r>
            <a:r>
              <a:rPr lang="en-US" altLang="ko-KR" sz="4000" b="1" dirty="0" smtClean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plasmas</a:t>
            </a:r>
            <a:endParaRPr lang="en-US" altLang="ko-KR" sz="4000" b="1" dirty="0"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36512" y="4725144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lvl="1" indent="-252413" latinLnBrk="0">
              <a:lnSpc>
                <a:spcPct val="130000"/>
              </a:lnSpc>
              <a:buFont typeface="Arial"/>
              <a:buChar char="•"/>
            </a:pPr>
            <a:r>
              <a:rPr lang="en-US" altLang="ja-JP" sz="2000" b="1" i="1" dirty="0" smtClean="0">
                <a:latin typeface="Arial" pitchFamily="34" charset="0"/>
                <a:cs typeface="Arial" pitchFamily="34" charset="0"/>
              </a:rPr>
              <a:t>ITPA: “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Transport </a:t>
            </a:r>
            <a:r>
              <a:rPr lang="en-US" altLang="ja-JP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of high Z impurities (including W) in the core plasma and possibilities for its control</a:t>
            </a:r>
            <a:r>
              <a:rPr lang="en-US" altLang="ja-JP" sz="2000" b="1" i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UTC-SANCO analysis</a:t>
            </a:r>
            <a:endParaRPr lang="ko-KR" altLang="en-US" sz="4000" b="1" dirty="0"/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508192"/>
              </p:ext>
            </p:extLst>
          </p:nvPr>
        </p:nvGraphicFramePr>
        <p:xfrm>
          <a:off x="5796137" y="5240657"/>
          <a:ext cx="2592287" cy="70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1346200" imgH="368300" progId="Equation.3">
                  <p:embed/>
                </p:oleObj>
              </mc:Choice>
              <mc:Fallback>
                <p:oleObj name="Equation" r:id="rId4" imgW="1346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7" y="5240657"/>
                        <a:ext cx="2592287" cy="708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모서리가 둥근 직사각형 30"/>
          <p:cNvSpPr/>
          <p:nvPr/>
        </p:nvSpPr>
        <p:spPr>
          <a:xfrm>
            <a:off x="3923928" y="2042977"/>
            <a:ext cx="1656184" cy="12507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7504" y="1386806"/>
            <a:ext cx="8928992" cy="5426570"/>
          </a:xfrm>
          <a:prstGeom prst="rect">
            <a:avLst/>
          </a:prstGeom>
          <a:noFill/>
          <a:ln>
            <a:solidFill>
              <a:srgbClr val="E1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5" y="1259468"/>
            <a:ext cx="3600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UTC (Universal Transport Code)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264761" y="2063592"/>
            <a:ext cx="1656000" cy="124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5678467" y="2042977"/>
            <a:ext cx="1629837" cy="1322778"/>
            <a:chOff x="5286153" y="1628800"/>
            <a:chExt cx="1629837" cy="132277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8" name="위쪽/아래쪽 화살표 37"/>
            <p:cNvSpPr/>
            <p:nvPr/>
          </p:nvSpPr>
          <p:spPr>
            <a:xfrm rot="5400000">
              <a:off x="5393212" y="1567402"/>
              <a:ext cx="1322778" cy="1445574"/>
            </a:xfrm>
            <a:prstGeom prst="upDownArrow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286153" y="1990581"/>
              <a:ext cx="16298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ko-KR" b="1" dirty="0">
                  <a:latin typeface="Verdana" pitchFamily="34" charset="0"/>
                  <a:ea typeface="굴림" charset="-127"/>
                </a:rPr>
                <a:t>calculate </a:t>
              </a:r>
              <a:r>
                <a:rPr lang="en-GB" altLang="ko-KR" b="1" dirty="0">
                  <a:latin typeface="Verdana" pitchFamily="34" charset="0"/>
                  <a:ea typeface="굴림" charset="-127"/>
                  <a:sym typeface="Symbol" pitchFamily="18" charset="2"/>
                </a:rPr>
                <a:t></a:t>
              </a:r>
              <a:r>
                <a:rPr lang="en-GB" altLang="ko-KR" b="1" baseline="30000" dirty="0">
                  <a:latin typeface="Verdana" pitchFamily="34" charset="0"/>
                  <a:ea typeface="굴림" charset="-127"/>
                  <a:sym typeface="Symbol" pitchFamily="18" charset="2"/>
                </a:rPr>
                <a:t>2</a:t>
              </a:r>
              <a:endParaRPr lang="ko-KR" altLang="en-US" b="1" dirty="0"/>
            </a:p>
          </p:txBody>
        </p:sp>
      </p:grp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683568" y="5241394"/>
            <a:ext cx="3816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ko-KR" sz="1600" b="1" dirty="0" smtClean="0">
                <a:solidFill>
                  <a:srgbClr val="FF0000"/>
                </a:solidFill>
                <a:latin typeface="Verdana" pitchFamily="34" charset="0"/>
                <a:ea typeface="굴림" charset="-127"/>
              </a:rPr>
              <a:t>Nonlinear least square fit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altLang="ko-KR" sz="1600" b="1" dirty="0" smtClean="0">
                <a:solidFill>
                  <a:srgbClr val="FF0000"/>
                </a:solidFill>
                <a:latin typeface="Verdana" pitchFamily="34" charset="0"/>
                <a:ea typeface="굴림" charset="-127"/>
              </a:rPr>
              <a:t>(</a:t>
            </a:r>
            <a:r>
              <a:rPr lang="en-GB" altLang="ko-KR" sz="1600" b="1" dirty="0" err="1" smtClean="0">
                <a:solidFill>
                  <a:srgbClr val="FF0000"/>
                </a:solidFill>
                <a:latin typeface="Verdana" pitchFamily="34" charset="0"/>
                <a:ea typeface="굴림" charset="-127"/>
              </a:rPr>
              <a:t>Levenberg</a:t>
            </a:r>
            <a:r>
              <a:rPr lang="en-GB" altLang="ko-KR" sz="1600" b="1" dirty="0" smtClean="0">
                <a:solidFill>
                  <a:srgbClr val="FF0000"/>
                </a:solidFill>
                <a:latin typeface="Verdana" pitchFamily="34" charset="0"/>
                <a:ea typeface="굴림" charset="-127"/>
              </a:rPr>
              <a:t>-Marquardt Method)</a:t>
            </a:r>
          </a:p>
        </p:txBody>
      </p:sp>
      <p:sp>
        <p:nvSpPr>
          <p:cNvPr id="79" name="순서도: 판단 78"/>
          <p:cNvSpPr/>
          <p:nvPr/>
        </p:nvSpPr>
        <p:spPr>
          <a:xfrm>
            <a:off x="5696358" y="3932091"/>
            <a:ext cx="1630800" cy="900678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Proper?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29594" y="3907519"/>
            <a:ext cx="1234894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</a:rPr>
              <a:t>Get</a:t>
            </a:r>
          </a:p>
          <a:p>
            <a:pPr algn="ctr"/>
            <a:r>
              <a:rPr lang="en-US" altLang="ko-KR" sz="2800" b="1" dirty="0" smtClean="0">
                <a:solidFill>
                  <a:srgbClr val="FF0000"/>
                </a:solidFill>
              </a:rPr>
              <a:t>D, V 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71011" y="379780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No</a:t>
            </a:r>
            <a:endParaRPr lang="ko-KR" alt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948264" y="379780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Yes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직사각형 87"/>
              <p:cNvSpPr/>
              <p:nvPr/>
            </p:nvSpPr>
            <p:spPr>
              <a:xfrm>
                <a:off x="5796136" y="5805264"/>
                <a:ext cx="2683107" cy="953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ko-KR" b="1" i="1" smtClean="0">
                            <a:latin typeface="Cambria Math"/>
                            <a:ea typeface="굴림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/>
                            <a:ea typeface="굴림" charset="-127"/>
                            <a:sym typeface="Symbol" pitchFamily="18" charset="2"/>
                          </a:rPr>
                          <m:t>𝒘</m:t>
                        </m:r>
                      </m:e>
                      <m:sub>
                        <m:r>
                          <a:rPr lang="en-US" altLang="ko-KR" b="1" i="1" smtClean="0">
                            <a:latin typeface="Cambria Math"/>
                            <a:ea typeface="굴림" charset="-127"/>
                            <a:sym typeface="Symbol" pitchFamily="18" charset="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altLang="ko-KR" b="1" dirty="0" smtClean="0">
                    <a:latin typeface="Verdana" pitchFamily="34" charset="0"/>
                    <a:ea typeface="굴림" charset="-127"/>
                    <a:sym typeface="Symbol" pitchFamily="18" charset="2"/>
                  </a:rPr>
                  <a:t> </a:t>
                </a:r>
                <a:r>
                  <a:rPr lang="en-GB" altLang="ko-KR" b="1" dirty="0" smtClean="0">
                    <a:ea typeface="굴림" charset="-127"/>
                    <a:sym typeface="Symbol" pitchFamily="18" charset="2"/>
                  </a:rPr>
                  <a:t>: Error range 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/>
                            <a:ea typeface="굴림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/>
                            <a:ea typeface="굴림" charset="-127"/>
                            <a:sym typeface="Symbol" pitchFamily="18" charset="2"/>
                          </a:rPr>
                          <m:t>𝒇</m:t>
                        </m:r>
                      </m:e>
                      <m:sub>
                        <m:r>
                          <a:rPr lang="en-US" altLang="ko-KR" b="1" i="1" smtClean="0">
                            <a:latin typeface="Cambria Math"/>
                            <a:ea typeface="굴림" charset="-127"/>
                            <a:sym typeface="Symbol" pitchFamily="18" charset="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altLang="ko-KR" b="1" dirty="0" smtClean="0">
                    <a:ea typeface="굴림" charset="-127"/>
                    <a:sym typeface="Symbol" pitchFamily="18" charset="2"/>
                  </a:rPr>
                  <a:t> : Simulated data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>
                            <a:latin typeface="Cambria Math"/>
                            <a:ea typeface="굴림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/>
                            <a:ea typeface="굴림" charset="-127"/>
                            <a:sym typeface="Symbol" pitchFamily="18" charset="2"/>
                          </a:rPr>
                          <m:t>𝒚</m:t>
                        </m:r>
                      </m:e>
                      <m:sub>
                        <m:r>
                          <a:rPr lang="en-US" altLang="ko-KR" b="1" i="1">
                            <a:latin typeface="Cambria Math"/>
                            <a:ea typeface="굴림" charset="-127"/>
                            <a:sym typeface="Symbol" pitchFamily="18" charset="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b="1" dirty="0" smtClean="0"/>
                  <a:t>: Measured data</a:t>
                </a:r>
                <a:endParaRPr lang="ko-KR" altLang="en-US" b="1" dirty="0"/>
              </a:p>
            </p:txBody>
          </p:sp>
        </mc:Choice>
        <mc:Fallback xmlns="">
          <p:sp>
            <p:nvSpPr>
              <p:cNvPr id="88" name="직사각형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805264"/>
                <a:ext cx="2683107" cy="953531"/>
              </a:xfrm>
              <a:prstGeom prst="rect">
                <a:avLst/>
              </a:prstGeom>
              <a:blipFill rotWithShape="1">
                <a:blip r:embed="rId6"/>
                <a:stretch>
                  <a:fillRect l="-682" t="-3185" r="-1591" b="-57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직사각형 98"/>
          <p:cNvSpPr/>
          <p:nvPr/>
        </p:nvSpPr>
        <p:spPr>
          <a:xfrm>
            <a:off x="5076056" y="5223103"/>
            <a:ext cx="3826180" cy="1484093"/>
          </a:xfrm>
          <a:prstGeom prst="rect">
            <a:avLst/>
          </a:prstGeom>
          <a:noFill/>
          <a:ln>
            <a:solidFill>
              <a:srgbClr val="E1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3861507" y="3879238"/>
            <a:ext cx="1440000" cy="10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</a:rPr>
              <a:t>Parameterize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Coeffs</a:t>
            </a:r>
            <a:endParaRPr lang="en-US" altLang="ko-KR" sz="1600" b="1" dirty="0"/>
          </a:p>
          <a:p>
            <a:pPr algn="ctr"/>
            <a:r>
              <a:rPr lang="en-US" altLang="ko-KR" sz="1600" b="1" dirty="0" smtClean="0"/>
              <a:t>D, V or Influx </a:t>
            </a:r>
            <a:endParaRPr lang="ko-KR" altLang="en-US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033026" y="3878954"/>
            <a:ext cx="1440000" cy="10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Set proper derivative </a:t>
            </a:r>
          </a:p>
          <a:p>
            <a:pPr algn="ctr"/>
            <a:r>
              <a:rPr lang="en-US" altLang="ko-KR" sz="1600" b="1" dirty="0" smtClean="0"/>
              <a:t>to parameters</a:t>
            </a:r>
            <a:endParaRPr lang="ko-KR" altLang="en-US" sz="1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98366" y="3879358"/>
            <a:ext cx="1440000" cy="10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Find new </a:t>
            </a:r>
          </a:p>
          <a:p>
            <a:pPr algn="ctr"/>
            <a:r>
              <a:rPr lang="en-US" altLang="ko-KR" sz="1600" b="1" dirty="0" smtClean="0"/>
              <a:t>solution which </a:t>
            </a:r>
          </a:p>
          <a:p>
            <a:pPr algn="ctr"/>
            <a:r>
              <a:rPr lang="en-US" altLang="ko-KR" sz="1600" b="1" dirty="0" smtClean="0"/>
              <a:t>minimize </a:t>
            </a:r>
            <a:r>
              <a:rPr lang="en-GB" altLang="ko-KR" sz="1600" b="1" dirty="0">
                <a:latin typeface="Verdana" pitchFamily="34" charset="0"/>
                <a:ea typeface="굴림" charset="-127"/>
                <a:sym typeface="Symbol" pitchFamily="18" charset="2"/>
              </a:rPr>
              <a:t></a:t>
            </a:r>
            <a:r>
              <a:rPr lang="en-GB" altLang="ko-KR" sz="1600" b="1" baseline="30000" dirty="0" smtClean="0">
                <a:latin typeface="Verdana" pitchFamily="34" charset="0"/>
                <a:ea typeface="굴림" charset="-127"/>
                <a:sym typeface="Symbol" pitchFamily="18" charset="2"/>
              </a:rPr>
              <a:t>2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67" name="직사각형 66"/>
          <p:cNvSpPr/>
          <p:nvPr/>
        </p:nvSpPr>
        <p:spPr>
          <a:xfrm>
            <a:off x="146280" y="3779515"/>
            <a:ext cx="5208662" cy="1305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79512" y="1853587"/>
            <a:ext cx="3240360" cy="1736738"/>
            <a:chOff x="179512" y="1556792"/>
            <a:chExt cx="3240360" cy="1736738"/>
          </a:xfrm>
        </p:grpSpPr>
        <p:sp>
          <p:nvSpPr>
            <p:cNvPr id="40" name="직사각형 39"/>
            <p:cNvSpPr/>
            <p:nvPr/>
          </p:nvSpPr>
          <p:spPr>
            <a:xfrm>
              <a:off x="179512" y="1772816"/>
              <a:ext cx="3168352" cy="136815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1520" y="1807656"/>
              <a:ext cx="158417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Geometry</a:t>
              </a:r>
            </a:p>
            <a:p>
              <a:endParaRPr lang="en-US" altLang="ko-KR" dirty="0"/>
            </a:p>
            <a:p>
              <a:r>
                <a:rPr lang="en-US" altLang="ko-KR" b="1" dirty="0"/>
                <a:t>Background</a:t>
              </a:r>
              <a:r>
                <a:rPr lang="en-US" altLang="ko-KR" dirty="0"/>
                <a:t> </a:t>
              </a:r>
            </a:p>
            <a:p>
              <a:r>
                <a:rPr lang="en-US" altLang="ko-KR" dirty="0"/>
                <a:t>(</a:t>
              </a:r>
              <a:r>
                <a:rPr lang="en-US" altLang="ko-KR" dirty="0" err="1"/>
                <a:t>Te</a:t>
              </a:r>
              <a:r>
                <a:rPr lang="en-US" altLang="ko-KR" dirty="0"/>
                <a:t>, </a:t>
              </a:r>
              <a:r>
                <a:rPr lang="en-US" altLang="ko-KR" dirty="0" smtClean="0"/>
                <a:t>Ti, Ne</a:t>
              </a:r>
              <a:r>
                <a:rPr lang="en-US" altLang="ko-KR" dirty="0"/>
                <a:t>)</a:t>
              </a:r>
            </a:p>
            <a:p>
              <a:endParaRPr lang="en-US" altLang="ko-KR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568889" y="1816202"/>
              <a:ext cx="185098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D, V</a:t>
              </a:r>
            </a:p>
            <a:p>
              <a:r>
                <a:rPr lang="en-US" altLang="ko-KR" dirty="0" smtClean="0"/>
                <a:t>(Trial value)</a:t>
              </a:r>
            </a:p>
            <a:p>
              <a:endParaRPr lang="en-US" altLang="ko-KR" dirty="0"/>
            </a:p>
            <a:p>
              <a:r>
                <a:rPr lang="en-US" altLang="ko-KR" b="1" dirty="0" smtClean="0"/>
                <a:t>Impurity Influx</a:t>
              </a:r>
              <a:endParaRPr lang="en-US" altLang="ko-KR" b="1" dirty="0"/>
            </a:p>
            <a:p>
              <a:endParaRPr lang="en-US" altLang="ko-KR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59632" y="1556792"/>
              <a:ext cx="7920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tx2">
                      <a:lumMod val="75000"/>
                    </a:schemeClr>
                  </a:solidFill>
                </a:rPr>
                <a:t>Input</a:t>
              </a:r>
              <a:endParaRPr lang="ko-KR" alt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8" name="직선 화살표 연결선 7"/>
          <p:cNvCxnSpPr/>
          <p:nvPr/>
        </p:nvCxnSpPr>
        <p:spPr>
          <a:xfrm>
            <a:off x="3470495" y="2717683"/>
            <a:ext cx="334006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>
            <a:off x="6472489" y="3475662"/>
            <a:ext cx="0" cy="34099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>
            <a:off x="7367546" y="4389313"/>
            <a:ext cx="322387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flipH="1">
            <a:off x="5350141" y="4392721"/>
            <a:ext cx="306824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 flipH="1">
            <a:off x="3497677" y="4414220"/>
            <a:ext cx="306824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 flipH="1">
            <a:off x="1682284" y="4416865"/>
            <a:ext cx="306824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 flipV="1">
            <a:off x="899592" y="3437398"/>
            <a:ext cx="0" cy="27897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7340962" y="2228523"/>
            <a:ext cx="1497501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emission</a:t>
            </a:r>
          </a:p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diagnostic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data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3953009" y="2274689"/>
            <a:ext cx="1598022" cy="830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ko-KR" sz="2400" b="1" dirty="0" smtClean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SANCO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altLang="ko-KR" sz="1600" b="1" dirty="0" smtClean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  <a:sym typeface="Wingdings" pitchFamily="2" charset="2"/>
              </a:rPr>
              <a:t> Ar emission</a:t>
            </a:r>
            <a:endParaRPr lang="en-GB" altLang="ko-KR" sz="1600" b="1" dirty="0">
              <a:solidFill>
                <a:srgbClr val="00206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374848" y="2708275"/>
            <a:ext cx="8229600" cy="928688"/>
          </a:xfrm>
        </p:spPr>
        <p:txBody>
          <a:bodyPr>
            <a:noAutofit/>
          </a:bodyPr>
          <a:lstStyle/>
          <a:p>
            <a:pPr latinLnBrk="0"/>
            <a:r>
              <a:rPr lang="en-US" altLang="ko-K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transport control experiments </a:t>
            </a:r>
            <a:r>
              <a:rPr lang="en-US" altLang="ko-KR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ECH on </a:t>
            </a:r>
            <a:r>
              <a:rPr lang="en-US" altLang="ko-K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KSTAR</a:t>
            </a:r>
            <a:br>
              <a:rPr lang="en-US" altLang="ko-K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68" name="Picture 36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72" y="2831730"/>
            <a:ext cx="2019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53"/>
          <p:cNvSpPr>
            <a:spLocks noChangeArrowheads="1"/>
          </p:cNvSpPr>
          <p:nvPr/>
        </p:nvSpPr>
        <p:spPr bwMode="auto">
          <a:xfrm>
            <a:off x="0" y="1052736"/>
            <a:ext cx="91085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L-mode plasmas, </a:t>
            </a:r>
            <a:r>
              <a:rPr kumimoji="0" lang="en-US" altLang="ko-KR" b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b="1" baseline="-25000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= 400 kA, </a:t>
            </a:r>
            <a:r>
              <a:rPr kumimoji="0" lang="en-US" altLang="ko-KR" b="1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b="1" baseline="-25000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: 2 T</a:t>
            </a:r>
          </a:p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Argon gas injection through </a:t>
            </a:r>
            <a:r>
              <a:rPr kumimoji="0" lang="en-US" altLang="ko-KR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 </a:t>
            </a:r>
            <a:r>
              <a:rPr kumimoji="0" lang="en-US" altLang="ko-KR" b="1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kumimoji="0" lang="en-US" altLang="ko-KR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iezo</a:t>
            </a:r>
            <a:r>
              <a:rPr kumimoji="0" lang="en-US" altLang="ko-KR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valve 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(trace amount of Ar : </a:t>
            </a:r>
            <a:r>
              <a:rPr lang="en-US" altLang="ja-JP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en-US" altLang="ja-JP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0.1%)</a:t>
            </a:r>
            <a:endParaRPr kumimoji="0" lang="en-US" altLang="ko-KR" b="1" dirty="0" smtClean="0">
              <a:solidFill>
                <a:srgbClr val="0000FF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Different transport with varying </a:t>
            </a:r>
            <a:r>
              <a:rPr kumimoji="0"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ECH positions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Feasibility of i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mpurity control?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8224" y="2276872"/>
            <a:ext cx="253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position</a:t>
            </a:r>
          </a:p>
          <a:p>
            <a:pPr algn="ctr"/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r/a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0, 0.16, 0.30, 0.59)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3"/>
          <p:cNvSpPr/>
          <p:nvPr/>
        </p:nvSpPr>
        <p:spPr>
          <a:xfrm>
            <a:off x="7740352" y="4614227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On-axis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6179" y="4314582"/>
            <a:ext cx="424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Ar</a:t>
            </a:r>
            <a:endParaRPr lang="ko-KR" altLang="en-US" sz="16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4"/>
          <p:cNvSpPr>
            <a:spLocks noChangeAspect="1"/>
          </p:cNvSpPr>
          <p:nvPr/>
        </p:nvSpPr>
        <p:spPr>
          <a:xfrm rot="10800000">
            <a:off x="8437794" y="4437112"/>
            <a:ext cx="318385" cy="162097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97"/>
          <p:cNvSpPr/>
          <p:nvPr/>
        </p:nvSpPr>
        <p:spPr>
          <a:xfrm>
            <a:off x="3435422" y="3298530"/>
            <a:ext cx="3107775" cy="215701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98"/>
          <p:cNvSpPr/>
          <p:nvPr/>
        </p:nvSpPr>
        <p:spPr>
          <a:xfrm>
            <a:off x="107504" y="3298530"/>
            <a:ext cx="3107775" cy="2157010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그룹 56"/>
          <p:cNvGrpSpPr/>
          <p:nvPr/>
        </p:nvGrpSpPr>
        <p:grpSpPr>
          <a:xfrm>
            <a:off x="2227175" y="3761566"/>
            <a:ext cx="1317471" cy="1287953"/>
            <a:chOff x="5066438" y="1965167"/>
            <a:chExt cx="1317471" cy="1287953"/>
          </a:xfrm>
        </p:grpSpPr>
        <p:grpSp>
          <p:nvGrpSpPr>
            <p:cNvPr id="90" name="그룹 70"/>
            <p:cNvGrpSpPr/>
            <p:nvPr/>
          </p:nvGrpSpPr>
          <p:grpSpPr>
            <a:xfrm rot="2700000">
              <a:off x="5059065" y="1978125"/>
              <a:ext cx="1282368" cy="1267622"/>
              <a:chOff x="5828696" y="1655198"/>
              <a:chExt cx="1282368" cy="1267622"/>
            </a:xfrm>
          </p:grpSpPr>
          <p:sp>
            <p:nvSpPr>
              <p:cNvPr id="99" name="원호 79"/>
              <p:cNvSpPr/>
              <p:nvPr/>
            </p:nvSpPr>
            <p:spPr>
              <a:xfrm rot="10800000">
                <a:off x="5828696" y="165519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원호 80"/>
              <p:cNvSpPr/>
              <p:nvPr/>
            </p:nvSpPr>
            <p:spPr>
              <a:xfrm>
                <a:off x="5828696" y="197579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원호 81"/>
              <p:cNvSpPr/>
              <p:nvPr/>
            </p:nvSpPr>
            <p:spPr>
              <a:xfrm rot="10800000">
                <a:off x="6149288" y="1967894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원호 82"/>
              <p:cNvSpPr/>
              <p:nvPr/>
            </p:nvSpPr>
            <p:spPr>
              <a:xfrm>
                <a:off x="6149288" y="2289532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원호 83"/>
              <p:cNvSpPr/>
              <p:nvPr/>
            </p:nvSpPr>
            <p:spPr>
              <a:xfrm rot="10800000">
                <a:off x="6469880" y="2281635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원호 84"/>
              <p:cNvSpPr/>
              <p:nvPr/>
            </p:nvSpPr>
            <p:spPr>
              <a:xfrm>
                <a:off x="6469880" y="260222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원호 85"/>
              <p:cNvSpPr/>
              <p:nvPr/>
            </p:nvSpPr>
            <p:spPr>
              <a:xfrm rot="10800000">
                <a:off x="6790472" y="259433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그룹 71"/>
            <p:cNvGrpSpPr/>
            <p:nvPr/>
          </p:nvGrpSpPr>
          <p:grpSpPr>
            <a:xfrm rot="2700000">
              <a:off x="5108914" y="1972540"/>
              <a:ext cx="1282368" cy="1267622"/>
              <a:chOff x="5828696" y="1655198"/>
              <a:chExt cx="1282368" cy="1267622"/>
            </a:xfrm>
          </p:grpSpPr>
          <p:sp>
            <p:nvSpPr>
              <p:cNvPr id="92" name="원호 72"/>
              <p:cNvSpPr/>
              <p:nvPr/>
            </p:nvSpPr>
            <p:spPr>
              <a:xfrm rot="10800000">
                <a:off x="5828696" y="165519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원호 73"/>
              <p:cNvSpPr/>
              <p:nvPr/>
            </p:nvSpPr>
            <p:spPr>
              <a:xfrm>
                <a:off x="5828696" y="197579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원호 74"/>
              <p:cNvSpPr/>
              <p:nvPr/>
            </p:nvSpPr>
            <p:spPr>
              <a:xfrm rot="10800000">
                <a:off x="6149288" y="1967894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원호 75"/>
              <p:cNvSpPr/>
              <p:nvPr/>
            </p:nvSpPr>
            <p:spPr>
              <a:xfrm>
                <a:off x="6149288" y="2289532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원호 76"/>
              <p:cNvSpPr/>
              <p:nvPr/>
            </p:nvSpPr>
            <p:spPr>
              <a:xfrm rot="10800000">
                <a:off x="6469880" y="2281635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원호 77"/>
              <p:cNvSpPr/>
              <p:nvPr/>
            </p:nvSpPr>
            <p:spPr>
              <a:xfrm>
                <a:off x="6469880" y="260222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원호 78"/>
              <p:cNvSpPr/>
              <p:nvPr/>
            </p:nvSpPr>
            <p:spPr>
              <a:xfrm rot="10800000">
                <a:off x="6790472" y="259433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그룹 58"/>
          <p:cNvGrpSpPr/>
          <p:nvPr/>
        </p:nvGrpSpPr>
        <p:grpSpPr>
          <a:xfrm>
            <a:off x="1159020" y="3941729"/>
            <a:ext cx="1948360" cy="1135315"/>
            <a:chOff x="2771800" y="3392093"/>
            <a:chExt cx="1948360" cy="1135315"/>
          </a:xfrm>
        </p:grpSpPr>
        <p:cxnSp>
          <p:nvCxnSpPr>
            <p:cNvPr id="88" name="직선 연결선 68"/>
            <p:cNvCxnSpPr/>
            <p:nvPr/>
          </p:nvCxnSpPr>
          <p:spPr>
            <a:xfrm flipV="1">
              <a:off x="2771800" y="3392098"/>
              <a:ext cx="295519" cy="113531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9" name="직선 연결선 69"/>
            <p:cNvCxnSpPr/>
            <p:nvPr/>
          </p:nvCxnSpPr>
          <p:spPr>
            <a:xfrm flipH="1">
              <a:off x="3053208" y="3392093"/>
              <a:ext cx="166695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79" name="그룹 59"/>
          <p:cNvGrpSpPr/>
          <p:nvPr/>
        </p:nvGrpSpPr>
        <p:grpSpPr>
          <a:xfrm>
            <a:off x="622989" y="3438028"/>
            <a:ext cx="2592288" cy="1974413"/>
            <a:chOff x="323528" y="1268760"/>
            <a:chExt cx="2592288" cy="1974413"/>
          </a:xfrm>
        </p:grpSpPr>
        <p:sp>
          <p:nvSpPr>
            <p:cNvPr id="82" name="TextBox 13"/>
            <p:cNvSpPr txBox="1"/>
            <p:nvPr/>
          </p:nvSpPr>
          <p:spPr>
            <a:xfrm>
              <a:off x="580449" y="1268760"/>
              <a:ext cx="4275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직선 연결선 63"/>
            <p:cNvCxnSpPr/>
            <p:nvPr/>
          </p:nvCxnSpPr>
          <p:spPr>
            <a:xfrm flipV="1">
              <a:off x="851939" y="1343094"/>
              <a:ext cx="7621" cy="157319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4" name="TextBox 15"/>
            <p:cNvSpPr txBox="1"/>
            <p:nvPr/>
          </p:nvSpPr>
          <p:spPr>
            <a:xfrm>
              <a:off x="732865" y="2852936"/>
              <a:ext cx="21829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0        1       2        3        4       </a:t>
              </a: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16"/>
            <p:cNvSpPr txBox="1"/>
            <p:nvPr/>
          </p:nvSpPr>
          <p:spPr>
            <a:xfrm>
              <a:off x="1648747" y="2996952"/>
              <a:ext cx="7857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Time (sec)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17"/>
            <p:cNvSpPr txBox="1"/>
            <p:nvPr/>
          </p:nvSpPr>
          <p:spPr>
            <a:xfrm rot="16200000">
              <a:off x="158607" y="186573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ko-KR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(MA)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7" name="직선 연결선 67"/>
            <p:cNvCxnSpPr/>
            <p:nvPr/>
          </p:nvCxnSpPr>
          <p:spPr>
            <a:xfrm>
              <a:off x="851399" y="2910655"/>
              <a:ext cx="1930775" cy="327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80" name="TextBox 11"/>
          <p:cNvSpPr txBox="1"/>
          <p:nvPr/>
        </p:nvSpPr>
        <p:spPr>
          <a:xfrm>
            <a:off x="1048656" y="3284984"/>
            <a:ext cx="93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puffing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kumimoji="0" lang="en-US" altLang="ko-K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직사각형 61"/>
          <p:cNvSpPr/>
          <p:nvPr/>
        </p:nvSpPr>
        <p:spPr>
          <a:xfrm flipH="1">
            <a:off x="1763688" y="3521987"/>
            <a:ext cx="58556" cy="1560448"/>
          </a:xfrm>
          <a:prstGeom prst="rect">
            <a:avLst/>
          </a:prstGeom>
          <a:solidFill>
            <a:srgbClr val="FF99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3"/>
          <p:cNvSpPr/>
          <p:nvPr/>
        </p:nvSpPr>
        <p:spPr>
          <a:xfrm rot="16200000">
            <a:off x="-58528" y="4147308"/>
            <a:ext cx="85792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7566</a:t>
            </a:r>
          </a:p>
        </p:txBody>
      </p:sp>
      <p:grpSp>
        <p:nvGrpSpPr>
          <p:cNvPr id="46" name="그룹 88"/>
          <p:cNvGrpSpPr/>
          <p:nvPr/>
        </p:nvGrpSpPr>
        <p:grpSpPr>
          <a:xfrm>
            <a:off x="5505512" y="3917615"/>
            <a:ext cx="1317471" cy="1287953"/>
            <a:chOff x="5066438" y="1965167"/>
            <a:chExt cx="1317471" cy="1287953"/>
          </a:xfrm>
        </p:grpSpPr>
        <p:grpSp>
          <p:nvGrpSpPr>
            <p:cNvPr id="60" name="그룹 102"/>
            <p:cNvGrpSpPr/>
            <p:nvPr/>
          </p:nvGrpSpPr>
          <p:grpSpPr>
            <a:xfrm rot="2700000">
              <a:off x="5059065" y="1978125"/>
              <a:ext cx="1282368" cy="1267622"/>
              <a:chOff x="5828696" y="1655198"/>
              <a:chExt cx="1282368" cy="1267622"/>
            </a:xfrm>
          </p:grpSpPr>
          <p:sp>
            <p:nvSpPr>
              <p:cNvPr id="69" name="원호 111"/>
              <p:cNvSpPr/>
              <p:nvPr/>
            </p:nvSpPr>
            <p:spPr>
              <a:xfrm rot="10800000">
                <a:off x="5828696" y="165519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원호 112"/>
              <p:cNvSpPr/>
              <p:nvPr/>
            </p:nvSpPr>
            <p:spPr>
              <a:xfrm>
                <a:off x="5828696" y="197579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원호 113"/>
              <p:cNvSpPr/>
              <p:nvPr/>
            </p:nvSpPr>
            <p:spPr>
              <a:xfrm rot="10800000">
                <a:off x="6149288" y="1967894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원호 114"/>
              <p:cNvSpPr/>
              <p:nvPr/>
            </p:nvSpPr>
            <p:spPr>
              <a:xfrm>
                <a:off x="6149288" y="2289532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원호 115"/>
              <p:cNvSpPr/>
              <p:nvPr/>
            </p:nvSpPr>
            <p:spPr>
              <a:xfrm rot="10800000">
                <a:off x="6469880" y="2281635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원호 116"/>
              <p:cNvSpPr/>
              <p:nvPr/>
            </p:nvSpPr>
            <p:spPr>
              <a:xfrm>
                <a:off x="6469880" y="260222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원호 117"/>
              <p:cNvSpPr/>
              <p:nvPr/>
            </p:nvSpPr>
            <p:spPr>
              <a:xfrm rot="10800000">
                <a:off x="6790472" y="259433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그룹 103"/>
            <p:cNvGrpSpPr/>
            <p:nvPr/>
          </p:nvGrpSpPr>
          <p:grpSpPr>
            <a:xfrm rot="2700000">
              <a:off x="5108914" y="1972540"/>
              <a:ext cx="1282368" cy="1267622"/>
              <a:chOff x="5828696" y="1655198"/>
              <a:chExt cx="1282368" cy="1267622"/>
            </a:xfrm>
          </p:grpSpPr>
          <p:sp>
            <p:nvSpPr>
              <p:cNvPr id="62" name="원호 104"/>
              <p:cNvSpPr/>
              <p:nvPr/>
            </p:nvSpPr>
            <p:spPr>
              <a:xfrm rot="10800000">
                <a:off x="5828696" y="165519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원호 105"/>
              <p:cNvSpPr/>
              <p:nvPr/>
            </p:nvSpPr>
            <p:spPr>
              <a:xfrm>
                <a:off x="5828696" y="197579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원호 106"/>
              <p:cNvSpPr/>
              <p:nvPr/>
            </p:nvSpPr>
            <p:spPr>
              <a:xfrm rot="10800000">
                <a:off x="6149288" y="1967894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원호 107"/>
              <p:cNvSpPr/>
              <p:nvPr/>
            </p:nvSpPr>
            <p:spPr>
              <a:xfrm>
                <a:off x="6149288" y="2289532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원호 108"/>
              <p:cNvSpPr/>
              <p:nvPr/>
            </p:nvSpPr>
            <p:spPr>
              <a:xfrm rot="10800000">
                <a:off x="6469880" y="2281635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원호 109"/>
              <p:cNvSpPr/>
              <p:nvPr/>
            </p:nvSpPr>
            <p:spPr>
              <a:xfrm>
                <a:off x="6469880" y="260222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원호 110"/>
              <p:cNvSpPr/>
              <p:nvPr/>
            </p:nvSpPr>
            <p:spPr>
              <a:xfrm rot="10800000">
                <a:off x="6790472" y="259433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그룹 90"/>
          <p:cNvGrpSpPr/>
          <p:nvPr/>
        </p:nvGrpSpPr>
        <p:grpSpPr>
          <a:xfrm>
            <a:off x="4437357" y="3962898"/>
            <a:ext cx="1956827" cy="1135315"/>
            <a:chOff x="2771800" y="3392093"/>
            <a:chExt cx="1956827" cy="1135315"/>
          </a:xfrm>
        </p:grpSpPr>
        <p:cxnSp>
          <p:nvCxnSpPr>
            <p:cNvPr id="58" name="직선 연결선 100"/>
            <p:cNvCxnSpPr/>
            <p:nvPr/>
          </p:nvCxnSpPr>
          <p:spPr>
            <a:xfrm flipV="1">
              <a:off x="2771800" y="3392098"/>
              <a:ext cx="295519" cy="113531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9" name="직선 연결선 101"/>
            <p:cNvCxnSpPr/>
            <p:nvPr/>
          </p:nvCxnSpPr>
          <p:spPr>
            <a:xfrm flipH="1">
              <a:off x="3061675" y="3392093"/>
              <a:ext cx="166695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9" name="그룹 91"/>
          <p:cNvGrpSpPr/>
          <p:nvPr/>
        </p:nvGrpSpPr>
        <p:grpSpPr>
          <a:xfrm>
            <a:off x="3901326" y="3459197"/>
            <a:ext cx="2592288" cy="1974413"/>
            <a:chOff x="323528" y="1268760"/>
            <a:chExt cx="2592288" cy="1974413"/>
          </a:xfrm>
        </p:grpSpPr>
        <p:sp>
          <p:nvSpPr>
            <p:cNvPr id="52" name="TextBox 45"/>
            <p:cNvSpPr txBox="1"/>
            <p:nvPr/>
          </p:nvSpPr>
          <p:spPr>
            <a:xfrm>
              <a:off x="580449" y="1268760"/>
              <a:ext cx="4275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직선 연결선 95"/>
            <p:cNvCxnSpPr/>
            <p:nvPr/>
          </p:nvCxnSpPr>
          <p:spPr>
            <a:xfrm flipV="1">
              <a:off x="851939" y="1343094"/>
              <a:ext cx="7621" cy="157319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4" name="TextBox 47"/>
            <p:cNvSpPr txBox="1"/>
            <p:nvPr/>
          </p:nvSpPr>
          <p:spPr>
            <a:xfrm>
              <a:off x="732865" y="2852936"/>
              <a:ext cx="21829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0        1       2        3        4       </a:t>
              </a: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48"/>
            <p:cNvSpPr txBox="1"/>
            <p:nvPr/>
          </p:nvSpPr>
          <p:spPr>
            <a:xfrm>
              <a:off x="1648747" y="2996952"/>
              <a:ext cx="804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Time (sec)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49"/>
            <p:cNvSpPr txBox="1"/>
            <p:nvPr/>
          </p:nvSpPr>
          <p:spPr>
            <a:xfrm rot="16200000">
              <a:off x="158607" y="186573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ko-KR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(MA)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직선 연결선 99"/>
            <p:cNvCxnSpPr/>
            <p:nvPr/>
          </p:nvCxnSpPr>
          <p:spPr>
            <a:xfrm>
              <a:off x="851399" y="2910655"/>
              <a:ext cx="1930775" cy="327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TextBox 43"/>
          <p:cNvSpPr txBox="1"/>
          <p:nvPr/>
        </p:nvSpPr>
        <p:spPr>
          <a:xfrm>
            <a:off x="4211958" y="3284984"/>
            <a:ext cx="93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puffing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kumimoji="0" lang="en-US" altLang="ko-K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93"/>
          <p:cNvSpPr/>
          <p:nvPr/>
        </p:nvSpPr>
        <p:spPr>
          <a:xfrm flipH="1">
            <a:off x="5004046" y="3533531"/>
            <a:ext cx="58556" cy="1560448"/>
          </a:xfrm>
          <a:prstGeom prst="rect">
            <a:avLst/>
          </a:prstGeom>
          <a:solidFill>
            <a:srgbClr val="FF99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직사각형 118"/>
          <p:cNvSpPr/>
          <p:nvPr/>
        </p:nvSpPr>
        <p:spPr>
          <a:xfrm rot="16200000">
            <a:off x="3166282" y="4080744"/>
            <a:ext cx="85792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7574</a:t>
            </a:r>
          </a:p>
        </p:txBody>
      </p:sp>
      <p:sp>
        <p:nvSpPr>
          <p:cNvPr id="41" name="직사각형 119"/>
          <p:cNvSpPr/>
          <p:nvPr/>
        </p:nvSpPr>
        <p:spPr>
          <a:xfrm>
            <a:off x="4946500" y="4483424"/>
            <a:ext cx="302556" cy="621212"/>
          </a:xfrm>
          <a:prstGeom prst="rect">
            <a:avLst/>
          </a:prstGeom>
          <a:solidFill>
            <a:srgbClr val="FF3300">
              <a:alpha val="4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71"/>
          <p:cNvSpPr txBox="1"/>
          <p:nvPr/>
        </p:nvSpPr>
        <p:spPr>
          <a:xfrm>
            <a:off x="5076054" y="4435926"/>
            <a:ext cx="93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110 GHz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300 kW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3"/>
          <p:cNvSpPr/>
          <p:nvPr/>
        </p:nvSpPr>
        <p:spPr>
          <a:xfrm>
            <a:off x="1014803" y="2647228"/>
            <a:ext cx="1136851" cy="40011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ECH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3"/>
          <p:cNvSpPr/>
          <p:nvPr/>
        </p:nvSpPr>
        <p:spPr>
          <a:xfrm>
            <a:off x="4099496" y="2647228"/>
            <a:ext cx="1737976" cy="40011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On-axis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ECH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84"/>
          <p:cNvSpPr/>
          <p:nvPr/>
        </p:nvSpPr>
        <p:spPr>
          <a:xfrm>
            <a:off x="3419872" y="5662272"/>
            <a:ext cx="3076420" cy="646331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 puffing after ECH start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ECH effect on Ar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제목 1"/>
          <p:cNvSpPr txBox="1">
            <a:spLocks/>
          </p:cNvSpPr>
          <p:nvPr/>
        </p:nvSpPr>
        <p:spPr>
          <a:xfrm>
            <a:off x="0" y="-99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Ar transport experiments with ECH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animBg="1"/>
      <p:bldP spid="50" grpId="0"/>
      <p:bldP spid="51" grpId="0" animBg="1"/>
      <p:bldP spid="41" grpId="0" animBg="1"/>
      <p:bldP spid="42" grpId="0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19812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0" y="-99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Ar transport experiments with ECH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53"/>
          <p:cNvSpPr>
            <a:spLocks noChangeArrowheads="1"/>
          </p:cNvSpPr>
          <p:nvPr/>
        </p:nvSpPr>
        <p:spPr bwMode="auto">
          <a:xfrm>
            <a:off x="0" y="1176310"/>
            <a:ext cx="9108504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Argon gas injection through </a:t>
            </a:r>
            <a:r>
              <a:rPr kumimoji="0" lang="en-US" altLang="ko-KR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 </a:t>
            </a:r>
            <a:r>
              <a:rPr kumimoji="0" lang="en-US" altLang="ko-KR" b="1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kumimoji="0" lang="en-US" altLang="ko-KR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iezo</a:t>
            </a:r>
            <a:r>
              <a:rPr kumimoji="0" lang="en-US" altLang="ko-KR" b="1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valve 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(trace amount of Ar : </a:t>
            </a:r>
            <a:r>
              <a:rPr lang="en-US" altLang="ja-JP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en-US" altLang="ja-JP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0.1%)</a:t>
            </a:r>
            <a:endParaRPr kumimoji="0" lang="en-US" altLang="ko-KR" b="1" dirty="0" smtClean="0">
              <a:solidFill>
                <a:srgbClr val="0000FF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Different transport with varying </a:t>
            </a:r>
            <a:r>
              <a:rPr kumimoji="0"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ECH positions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Feasibility of i</a:t>
            </a:r>
            <a:r>
              <a:rPr kumimoji="0" lang="en-US" altLang="ko-KR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mpurity control?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6555720" y="1988840"/>
            <a:ext cx="2592288" cy="2376264"/>
            <a:chOff x="6588224" y="2276872"/>
            <a:chExt cx="2592288" cy="2376264"/>
          </a:xfrm>
        </p:grpSpPr>
        <p:sp>
          <p:nvSpPr>
            <p:cNvPr id="14" name="TextBox 13"/>
            <p:cNvSpPr txBox="1"/>
            <p:nvPr/>
          </p:nvSpPr>
          <p:spPr>
            <a:xfrm>
              <a:off x="6588224" y="2276872"/>
              <a:ext cx="25343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Heating positions</a:t>
              </a:r>
            </a:p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ko-KR" sz="16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r/a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0, 0.16, 0.30, 0.59)</a:t>
              </a:r>
              <a:endParaRPr lang="ko-KR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5"/>
            <p:cNvSpPr/>
            <p:nvPr/>
          </p:nvSpPr>
          <p:spPr>
            <a:xfrm>
              <a:off x="7956376" y="3810526"/>
              <a:ext cx="9166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cm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81"/>
            <p:cNvSpPr/>
            <p:nvPr/>
          </p:nvSpPr>
          <p:spPr>
            <a:xfrm>
              <a:off x="7972276" y="4077072"/>
              <a:ext cx="5581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82"/>
            <p:cNvSpPr/>
            <p:nvPr/>
          </p:nvSpPr>
          <p:spPr>
            <a:xfrm>
              <a:off x="7974290" y="4242574"/>
              <a:ext cx="630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56179" y="4314582"/>
              <a:ext cx="424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 smtClean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Ar</a:t>
              </a:r>
              <a:endParaRPr lang="ko-KR" altLang="en-US" sz="16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ight Arrow 4"/>
            <p:cNvSpPr>
              <a:spLocks noChangeAspect="1"/>
            </p:cNvSpPr>
            <p:nvPr/>
          </p:nvSpPr>
          <p:spPr>
            <a:xfrm rot="10800000">
              <a:off x="8437794" y="4437112"/>
              <a:ext cx="318385" cy="162097"/>
            </a:xfrm>
            <a:prstGeom prst="righ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36512" y="206084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110 GHz ECH system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Group 33"/>
          <p:cNvGrpSpPr/>
          <p:nvPr/>
        </p:nvGrpSpPr>
        <p:grpSpPr>
          <a:xfrm>
            <a:off x="395536" y="2492896"/>
            <a:ext cx="5733127" cy="2666560"/>
            <a:chOff x="11026511" y="11681680"/>
            <a:chExt cx="7120288" cy="3245204"/>
          </a:xfrm>
        </p:grpSpPr>
        <p:pic>
          <p:nvPicPr>
            <p:cNvPr id="107" name="Picture 5" descr="C:\Data\Since2008_KSTAR_가열팀\ECH\84GHz_110GHz\사진\20101215 ECH launcher\output\SDC1130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38"/>
            <a:stretch/>
          </p:blipFill>
          <p:spPr bwMode="auto">
            <a:xfrm>
              <a:off x="11621730" y="11705109"/>
              <a:ext cx="3915682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원호 36"/>
            <p:cNvSpPr/>
            <p:nvPr/>
          </p:nvSpPr>
          <p:spPr>
            <a:xfrm rot="5400000">
              <a:off x="11673477" y="12285781"/>
              <a:ext cx="497032" cy="1790964"/>
            </a:xfrm>
            <a:prstGeom prst="arc">
              <a:avLst/>
            </a:prstGeom>
            <a:ln w="57150">
              <a:solidFill>
                <a:srgbClr val="00B0F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원호 37"/>
            <p:cNvSpPr/>
            <p:nvPr/>
          </p:nvSpPr>
          <p:spPr>
            <a:xfrm rot="5400000">
              <a:off x="11673477" y="12000029"/>
              <a:ext cx="497032" cy="1790964"/>
            </a:xfrm>
            <a:prstGeom prst="arc">
              <a:avLst/>
            </a:prstGeom>
            <a:ln w="57150">
              <a:solidFill>
                <a:srgbClr val="FF3399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3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1" name="Picture 4" descr="C:\Data\Since2008_KSTAR_가열팀\ECH\84GHz_110GHz\사진\20101215 ECH launcher\output\SDC1132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24" r="23950"/>
            <a:stretch/>
          </p:blipFill>
          <p:spPr bwMode="auto">
            <a:xfrm rot="5400000">
              <a:off x="15250822" y="12030906"/>
              <a:ext cx="3245204" cy="2546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직사각형 12"/>
            <p:cNvSpPr/>
            <p:nvPr/>
          </p:nvSpPr>
          <p:spPr>
            <a:xfrm>
              <a:off x="16590282" y="12207482"/>
              <a:ext cx="1445762" cy="7116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 smtClean="0">
                  <a:solidFill>
                    <a:srgbClr val="FFFF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ECH</a:t>
              </a:r>
            </a:p>
            <a:p>
              <a:r>
                <a:rPr lang="en-US" altLang="ko-KR" sz="1600" b="1" dirty="0" smtClean="0">
                  <a:solidFill>
                    <a:srgbClr val="FFFF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Launcher </a:t>
              </a:r>
              <a:endParaRPr lang="ko-KR" alt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4" name="직사각형 25"/>
            <p:cNvSpPr/>
            <p:nvPr/>
          </p:nvSpPr>
          <p:spPr>
            <a:xfrm>
              <a:off x="14492870" y="13055003"/>
              <a:ext cx="612494" cy="922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 bwMode="auto">
            <a:xfrm>
              <a:off x="13863629" y="11942467"/>
              <a:ext cx="1167042" cy="711671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fontAlgn="auto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000" b="1" dirty="0" smtClean="0">
                  <a:solidFill>
                    <a:srgbClr val="FFFF0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N port</a:t>
              </a:r>
              <a:endParaRPr kumimoji="0" lang="ko-KR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11837754" y="12159883"/>
              <a:ext cx="533949" cy="95139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fontAlgn="auto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800" b="1" dirty="0" err="1" smtClean="0">
                  <a:solidFill>
                    <a:srgbClr val="FF3399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I</a:t>
              </a:r>
              <a:r>
                <a:rPr kumimoji="0" lang="en-US" altLang="ko-KR" sz="2800" b="1" baseline="-25000" dirty="0" err="1" smtClean="0">
                  <a:solidFill>
                    <a:srgbClr val="FF3399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p</a:t>
              </a:r>
              <a:endParaRPr kumimoji="0" lang="ko-KR" altLang="en-US" sz="2800" b="1" baseline="-25000" dirty="0" smtClean="0">
                <a:solidFill>
                  <a:srgbClr val="FF3399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 bwMode="auto">
            <a:xfrm>
              <a:off x="11837754" y="13240002"/>
              <a:ext cx="651409" cy="95139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fontAlgn="auto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800" b="1" dirty="0" smtClean="0">
                  <a:solidFill>
                    <a:srgbClr val="00B0F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B</a:t>
              </a:r>
              <a:r>
                <a:rPr kumimoji="0" lang="en-US" altLang="ko-KR" sz="2800" b="1" baseline="-25000" dirty="0" smtClean="0">
                  <a:solidFill>
                    <a:srgbClr val="00B0F0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t</a:t>
              </a:r>
              <a:endParaRPr kumimoji="0" lang="ko-KR" altLang="en-US" sz="2800" b="1" baseline="-25000" dirty="0" smtClean="0">
                <a:solidFill>
                  <a:srgbClr val="00B0F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8" name="타원 61"/>
            <p:cNvSpPr/>
            <p:nvPr/>
          </p:nvSpPr>
          <p:spPr>
            <a:xfrm>
              <a:off x="14748174" y="13296234"/>
              <a:ext cx="357190" cy="59544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9" name="직선 화살표 연결선 64"/>
            <p:cNvCxnSpPr>
              <a:stCxn id="118" idx="6"/>
            </p:cNvCxnSpPr>
            <p:nvPr/>
          </p:nvCxnSpPr>
          <p:spPr>
            <a:xfrm>
              <a:off x="15105364" y="13593957"/>
              <a:ext cx="1590353" cy="29772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타원 66"/>
            <p:cNvSpPr/>
            <p:nvPr/>
          </p:nvSpPr>
          <p:spPr>
            <a:xfrm>
              <a:off x="16695717" y="12936802"/>
              <a:ext cx="926932" cy="173870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1" name="직선 화살표 연결선 73"/>
            <p:cNvCxnSpPr/>
            <p:nvPr/>
          </p:nvCxnSpPr>
          <p:spPr>
            <a:xfrm flipV="1">
              <a:off x="16540000" y="12753249"/>
              <a:ext cx="0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화살표 연결선 74"/>
            <p:cNvCxnSpPr/>
            <p:nvPr/>
          </p:nvCxnSpPr>
          <p:spPr>
            <a:xfrm flipH="1">
              <a:off x="16039934" y="13467629"/>
              <a:ext cx="5000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 bwMode="auto">
            <a:xfrm>
              <a:off x="15825620" y="13060771"/>
              <a:ext cx="406534" cy="71167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fontAlgn="auto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000" b="1" dirty="0" smtClean="0">
                  <a:solidFill>
                    <a:srgbClr val="D5E5F3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x</a:t>
              </a:r>
              <a:endParaRPr kumimoji="0" lang="ko-KR" altLang="en-US" sz="2000" b="1" dirty="0" smtClean="0">
                <a:solidFill>
                  <a:srgbClr val="D5E5F3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 bwMode="auto">
            <a:xfrm>
              <a:off x="16345019" y="12285395"/>
              <a:ext cx="406534" cy="711671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fontAlgn="auto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000" b="1" dirty="0" smtClean="0">
                  <a:solidFill>
                    <a:srgbClr val="D5E5F3"/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y</a:t>
              </a:r>
              <a:endParaRPr kumimoji="0" lang="ko-KR" altLang="en-US" sz="2000" b="1" dirty="0" smtClean="0">
                <a:solidFill>
                  <a:srgbClr val="D5E5F3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  <p:cxnSp>
          <p:nvCxnSpPr>
            <p:cNvPr id="125" name="Straight Connector 13"/>
            <p:cNvCxnSpPr/>
            <p:nvPr/>
          </p:nvCxnSpPr>
          <p:spPr bwMode="auto">
            <a:xfrm flipH="1">
              <a:off x="13083682" y="11746625"/>
              <a:ext cx="0" cy="313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>
              <a:off x="12075570" y="11808973"/>
              <a:ext cx="1370109" cy="48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R=1.8m</a:t>
              </a:r>
              <a:endParaRPr lang="ko-KR" alt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7" name="Straight Connector 313"/>
            <p:cNvCxnSpPr/>
            <p:nvPr/>
          </p:nvCxnSpPr>
          <p:spPr bwMode="auto">
            <a:xfrm flipH="1" flipV="1">
              <a:off x="11621730" y="13258425"/>
              <a:ext cx="3600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Right Triangle 31"/>
            <p:cNvSpPr/>
            <p:nvPr/>
          </p:nvSpPr>
          <p:spPr bwMode="auto">
            <a:xfrm>
              <a:off x="13155882" y="11705109"/>
              <a:ext cx="1728000" cy="2057372"/>
            </a:xfrm>
            <a:prstGeom prst="rtTriangle">
              <a:avLst/>
            </a:prstGeom>
            <a:solidFill>
              <a:srgbClr val="FF00FF">
                <a:alpha val="37000"/>
              </a:srgbClr>
            </a:solidFill>
            <a:ln w="9525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09416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8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 bwMode="auto">
            <a:xfrm>
              <a:off x="13532865" y="13045382"/>
              <a:ext cx="1133196" cy="8315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fontAlgn="auto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400" b="1" dirty="0" smtClean="0">
                  <a:solidFill>
                    <a:schemeClr val="accent1">
                      <a:lumMod val="90000"/>
                    </a:schemeClr>
                  </a:soli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rPr>
                <a:t>~ 50°</a:t>
              </a:r>
              <a:endParaRPr kumimoji="0" lang="ko-KR" altLang="en-US" sz="2400" b="1" dirty="0" smtClean="0">
                <a:solidFill>
                  <a:schemeClr val="accent1">
                    <a:lumMod val="90000"/>
                  </a:schemeClr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79512" y="537321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Target</a:t>
            </a:r>
            <a:r>
              <a:rPr lang="nb-NO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b-NO" altLang="ko-K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 </a:t>
            </a:r>
            <a:r>
              <a:rPr lang="nb-NO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m (</a:t>
            </a:r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b-NO" altLang="ko-K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=1.964T), </a:t>
            </a:r>
            <a:r>
              <a:rPr lang="nb-NO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Tor = -5. deg</a:t>
            </a:r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ECH power was fixed : 350 kW</a:t>
            </a:r>
          </a:p>
          <a:p>
            <a:r>
              <a:rPr lang="nb-NO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Heating position changed by tilting the lanching mirror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83"/>
          <p:cNvSpPr/>
          <p:nvPr/>
        </p:nvSpPr>
        <p:spPr>
          <a:xfrm>
            <a:off x="7740352" y="4293096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On-axis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83768" y="515719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900" dirty="0" err="1" smtClean="0">
                <a:latin typeface="Tahoma" pitchFamily="34" charset="0"/>
                <a:ea typeface="굴림" charset="-127"/>
                <a:cs typeface="Tahoma" pitchFamily="34" charset="0"/>
              </a:rPr>
              <a:t>Mi</a:t>
            </a:r>
            <a:r>
              <a:rPr lang="en-US" altLang="ko-KR" sz="900" dirty="0" smtClean="0">
                <a:latin typeface="Tahoma" pitchFamily="34" charset="0"/>
                <a:ea typeface="굴림" charset="-127"/>
                <a:cs typeface="Tahoma" pitchFamily="34" charset="0"/>
              </a:rPr>
              <a:t> </a:t>
            </a:r>
            <a:r>
              <a:rPr lang="en-US" altLang="ko-KR" sz="900" dirty="0" err="1" smtClean="0">
                <a:latin typeface="Tahoma" pitchFamily="34" charset="0"/>
                <a:ea typeface="굴림" charset="-127"/>
                <a:cs typeface="Tahoma" pitchFamily="34" charset="0"/>
              </a:rPr>
              <a:t>Joung</a:t>
            </a:r>
            <a:r>
              <a:rPr lang="en-US" altLang="ko-KR" sz="900" dirty="0" smtClean="0">
                <a:latin typeface="Tahoma" pitchFamily="34" charset="0"/>
                <a:ea typeface="굴림" charset="-127"/>
                <a:cs typeface="Tahoma" pitchFamily="34" charset="0"/>
              </a:rPr>
              <a:t>, EC17</a:t>
            </a:r>
            <a:r>
              <a:rPr lang="en-US" altLang="ko-KR" sz="900" dirty="0">
                <a:latin typeface="Tahoma" pitchFamily="34" charset="0"/>
                <a:ea typeface="굴림" charset="-127"/>
                <a:cs typeface="Tahoma" pitchFamily="34" charset="0"/>
              </a:rPr>
              <a:t>, May 7-10, Deurne, Netherlands, 2012</a:t>
            </a:r>
            <a:endParaRPr lang="ko-KR" altLang="en-US" sz="900" dirty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0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27" y="980728"/>
            <a:ext cx="4953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55" y="980728"/>
            <a:ext cx="4953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2"/>
          <p:cNvSpPr/>
          <p:nvPr/>
        </p:nvSpPr>
        <p:spPr>
          <a:xfrm>
            <a:off x="2471517" y="4249093"/>
            <a:ext cx="4536504" cy="1754401"/>
          </a:xfrm>
          <a:prstGeom prst="rect">
            <a:avLst/>
          </a:prstGeom>
          <a:solidFill>
            <a:srgbClr val="B0D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7504" y="3123172"/>
            <a:ext cx="24961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SXR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emissivity</a:t>
            </a:r>
          </a:p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(No ECH)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628" y="4805001"/>
            <a:ext cx="249619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SXR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emissivity</a:t>
            </a:r>
          </a:p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9400" y="1611004"/>
            <a:ext cx="1686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VUV</a:t>
            </a:r>
            <a:r>
              <a:rPr lang="en-US" altLang="ko-K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Ar</a:t>
            </a:r>
            <a:r>
              <a:rPr lang="en-US" altLang="ko-KR" sz="2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15+</a:t>
            </a:r>
          </a:p>
        </p:txBody>
      </p:sp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85" y="2624565"/>
            <a:ext cx="4962342" cy="201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85" y="4150588"/>
            <a:ext cx="4962342" cy="201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직선 화살표 연결선 11"/>
          <p:cNvCxnSpPr/>
          <p:nvPr/>
        </p:nvCxnSpPr>
        <p:spPr>
          <a:xfrm>
            <a:off x="3927913" y="4031932"/>
            <a:ext cx="1279909" cy="0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3869" y="3843252"/>
            <a:ext cx="253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3047581" y="3495447"/>
            <a:ext cx="38160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3047581" y="4995380"/>
            <a:ext cx="38160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6987061" y="3091234"/>
            <a:ext cx="222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latinLnBrk="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2.8 – 4 </a:t>
            </a:r>
            <a:r>
              <a:rPr lang="en-US" altLang="ko-KR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altLang="ko-K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photons</a:t>
            </a:r>
          </a:p>
          <a:p>
            <a:pPr marL="182563" indent="-182563" latinLnBrk="0">
              <a:buFont typeface="Arial" pitchFamily="34" charset="0"/>
              <a:buChar char="•"/>
            </a:pPr>
            <a:endParaRPr lang="en-US" altLang="ko-KR" sz="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 latinLnBrk="0">
              <a:buFont typeface="Arial" pitchFamily="34" charset="0"/>
              <a:buChar char="•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Mainly </a:t>
            </a: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16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16+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1600" b="1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17+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emissions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022006" y="5559987"/>
            <a:ext cx="244827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834494" y="546936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직선 화살표 연결선 11"/>
          <p:cNvCxnSpPr/>
          <p:nvPr/>
        </p:nvCxnSpPr>
        <p:spPr>
          <a:xfrm>
            <a:off x="6503965" y="3608028"/>
            <a:ext cx="0" cy="355676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11"/>
          <p:cNvCxnSpPr/>
          <p:nvPr/>
        </p:nvCxnSpPr>
        <p:spPr>
          <a:xfrm flipV="1">
            <a:off x="6503965" y="2999646"/>
            <a:ext cx="0" cy="355676"/>
          </a:xfrm>
          <a:prstGeom prst="straightConnector1">
            <a:avLst/>
          </a:prstGeom>
          <a:ln w="1905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533093" y="2918300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33093" y="3638380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ko-KR" alt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-468560" y="-90264"/>
            <a:ext cx="1010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US" altLang="ko-KR" sz="36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Less core Ar emissivity </a:t>
            </a:r>
            <a:r>
              <a:rPr lang="en-US" altLang="ko-KR" sz="36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with ECH</a:t>
            </a:r>
            <a:endParaRPr lang="en-US" altLang="ko-KR" sz="36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cxnSp>
        <p:nvCxnSpPr>
          <p:cNvPr id="65" name="직선 연결선 64"/>
          <p:cNvCxnSpPr/>
          <p:nvPr/>
        </p:nvCxnSpPr>
        <p:spPr>
          <a:xfrm>
            <a:off x="3383107" y="1078137"/>
            <a:ext cx="0" cy="3196357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3383107" y="1178956"/>
            <a:ext cx="7092" cy="4597055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970522" y="1178956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puff</a:t>
            </a:r>
            <a:endParaRPr lang="ko-KR" altLang="en-US" sz="20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7"/>
          <p:cNvSpPr/>
          <p:nvPr/>
        </p:nvSpPr>
        <p:spPr>
          <a:xfrm>
            <a:off x="3807351" y="1601712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No-ECH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7"/>
          <p:cNvSpPr/>
          <p:nvPr/>
        </p:nvSpPr>
        <p:spPr>
          <a:xfrm>
            <a:off x="3839671" y="218706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</a:t>
            </a:r>
            <a:endParaRPr lang="ja-JP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7" grpId="0" animBg="1"/>
      <p:bldP spid="58" grpId="0"/>
      <p:bldP spid="53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107504" y="5118283"/>
            <a:ext cx="892475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Most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effective (i.e., least core impurity concentration) with </a:t>
            </a:r>
            <a:r>
              <a:rPr kumimoji="0"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on-axis ECH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</a:t>
            </a:r>
            <a:r>
              <a:rPr kumimoji="0"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ess</a:t>
            </a:r>
            <a:r>
              <a:rPr kumimoji="0"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effective with ECH heating position </a:t>
            </a:r>
            <a:r>
              <a:rPr kumimoji="0"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at larger radius</a:t>
            </a:r>
          </a:p>
        </p:txBody>
      </p:sp>
      <p:grpSp>
        <p:nvGrpSpPr>
          <p:cNvPr id="24" name="그룹 24"/>
          <p:cNvGrpSpPr/>
          <p:nvPr/>
        </p:nvGrpSpPr>
        <p:grpSpPr>
          <a:xfrm>
            <a:off x="-252536" y="1052736"/>
            <a:ext cx="4824536" cy="3823350"/>
            <a:chOff x="332656" y="357111"/>
            <a:chExt cx="6229350" cy="4238625"/>
          </a:xfrm>
        </p:grpSpPr>
        <p:pic>
          <p:nvPicPr>
            <p:cNvPr id="25" name="Picture 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56" y="357111"/>
              <a:ext cx="6229350" cy="423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1"/>
            <p:cNvSpPr txBox="1"/>
            <p:nvPr/>
          </p:nvSpPr>
          <p:spPr>
            <a:xfrm>
              <a:off x="1196751" y="768917"/>
              <a:ext cx="1460290" cy="37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 smtClean="0">
                  <a:solidFill>
                    <a:srgbClr val="FFFF00"/>
                  </a:solidFill>
                  <a:latin typeface="+mn-ea"/>
                  <a:cs typeface="Arial" panose="020B0604020202020204" pitchFamily="34" charset="0"/>
                </a:rPr>
                <a:t>No ECH</a:t>
              </a:r>
              <a:endParaRPr lang="ko-KR" altLang="en-US" sz="16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1185955" y="1463878"/>
              <a:ext cx="1460290" cy="37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 smtClean="0">
                  <a:solidFill>
                    <a:srgbClr val="FFFF00"/>
                  </a:solidFill>
                  <a:latin typeface="+mn-ea"/>
                  <a:cs typeface="Arial" panose="020B0604020202020204" pitchFamily="34" charset="0"/>
                </a:rPr>
                <a:t>On-axis</a:t>
              </a:r>
              <a:endParaRPr lang="ko-KR" altLang="en-US" sz="16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1103775" y="2144687"/>
              <a:ext cx="1832191" cy="37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 smtClean="0">
                  <a:solidFill>
                    <a:srgbClr val="FFFF00"/>
                  </a:solidFill>
                  <a:latin typeface="+mn-ea"/>
                  <a:cs typeface="Arial" panose="020B0604020202020204" pitchFamily="34" charset="0"/>
                </a:rPr>
                <a:t>r/a = 0.16</a:t>
              </a:r>
              <a:endParaRPr lang="ko-KR" altLang="en-US" sz="16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16"/>
            <p:cNvSpPr txBox="1"/>
            <p:nvPr/>
          </p:nvSpPr>
          <p:spPr>
            <a:xfrm>
              <a:off x="1092980" y="2832030"/>
              <a:ext cx="1832191" cy="37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 smtClean="0">
                  <a:solidFill>
                    <a:srgbClr val="FFFF00"/>
                  </a:solidFill>
                  <a:latin typeface="+mn-ea"/>
                  <a:cs typeface="Arial" panose="020B0604020202020204" pitchFamily="34" charset="0"/>
                </a:rPr>
                <a:t>r/a = 0.30</a:t>
              </a:r>
              <a:endParaRPr lang="ko-KR" altLang="en-US" sz="16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1103775" y="3575556"/>
              <a:ext cx="1832191" cy="37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 smtClean="0">
                  <a:solidFill>
                    <a:srgbClr val="FFFF00"/>
                  </a:solidFill>
                  <a:latin typeface="+mn-ea"/>
                  <a:cs typeface="Arial" panose="020B0604020202020204" pitchFamily="34" charset="0"/>
                </a:rPr>
                <a:t>r/a = 0.59</a:t>
              </a:r>
              <a:endParaRPr lang="ko-KR" altLang="en-US" sz="16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cxnSp>
          <p:nvCxnSpPr>
            <p:cNvPr id="31" name="직선 연결선 18"/>
            <p:cNvCxnSpPr/>
            <p:nvPr/>
          </p:nvCxnSpPr>
          <p:spPr>
            <a:xfrm>
              <a:off x="2140476" y="954769"/>
              <a:ext cx="3816001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11"/>
            <p:cNvCxnSpPr/>
            <p:nvPr/>
          </p:nvCxnSpPr>
          <p:spPr>
            <a:xfrm flipV="1">
              <a:off x="5085184" y="652807"/>
              <a:ext cx="0" cy="267745"/>
            </a:xfrm>
            <a:prstGeom prst="straightConnector1">
              <a:avLst/>
            </a:prstGeom>
            <a:ln w="1905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1"/>
            <p:cNvSpPr txBox="1"/>
            <p:nvPr/>
          </p:nvSpPr>
          <p:spPr>
            <a:xfrm>
              <a:off x="5137778" y="654006"/>
              <a:ext cx="350077" cy="352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>
                  <a:solidFill>
                    <a:srgbClr val="FFFF00"/>
                  </a:solidFill>
                  <a:latin typeface="+mn-ea"/>
                  <a:cs typeface="Arial" panose="020B0604020202020204" pitchFamily="34" charset="0"/>
                </a:rPr>
                <a:t>r</a:t>
              </a:r>
              <a:endParaRPr lang="ko-KR" altLang="en-US" sz="9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Box 22"/>
            <p:cNvSpPr txBox="1"/>
            <p:nvPr/>
          </p:nvSpPr>
          <p:spPr>
            <a:xfrm>
              <a:off x="5137778" y="920552"/>
              <a:ext cx="350077" cy="352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b="1" dirty="0">
                  <a:solidFill>
                    <a:srgbClr val="FFFF00"/>
                  </a:solidFill>
                  <a:latin typeface="+mn-ea"/>
                  <a:cs typeface="Arial" panose="020B0604020202020204" pitchFamily="34" charset="0"/>
                </a:rPr>
                <a:t>r</a:t>
              </a:r>
              <a:endParaRPr lang="ko-KR" altLang="en-US" sz="900" b="1" dirty="0">
                <a:solidFill>
                  <a:srgbClr val="FFFF00"/>
                </a:solidFill>
                <a:latin typeface="+mn-ea"/>
                <a:cs typeface="Arial" panose="020B0604020202020204" pitchFamily="34" charset="0"/>
              </a:endParaRPr>
            </a:p>
          </p:txBody>
        </p:sp>
        <p:cxnSp>
          <p:nvCxnSpPr>
            <p:cNvPr id="35" name="직선 화살표 연결선 11"/>
            <p:cNvCxnSpPr/>
            <p:nvPr/>
          </p:nvCxnSpPr>
          <p:spPr>
            <a:xfrm>
              <a:off x="5085184" y="1006572"/>
              <a:ext cx="0" cy="266400"/>
            </a:xfrm>
            <a:prstGeom prst="straightConnector1">
              <a:avLst/>
            </a:prstGeom>
            <a:ln w="19050" cmpd="sng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29" y="1059662"/>
            <a:ext cx="5396223" cy="383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제목 1"/>
          <p:cNvSpPr txBox="1">
            <a:spLocks/>
          </p:cNvSpPr>
          <p:nvPr/>
        </p:nvSpPr>
        <p:spPr>
          <a:xfrm>
            <a:off x="-468560" y="-90264"/>
            <a:ext cx="10105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US" altLang="ko-KR" sz="36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Less core Ar emissivity </a:t>
            </a:r>
            <a:r>
              <a:rPr lang="en-US" altLang="ko-KR" sz="36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with ECH</a:t>
            </a:r>
            <a:endParaRPr lang="en-US" altLang="ko-KR" sz="36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419207" y="1412776"/>
            <a:ext cx="1584176" cy="96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552547" y="2907199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On-axis 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ECH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4928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C000"/>
                </a:solidFill>
              </a:rPr>
              <a:t>0.16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2547" y="1907540"/>
            <a:ext cx="161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B050"/>
                </a:solidFill>
              </a:rPr>
              <a:t>0.30</a:t>
            </a:r>
            <a:r>
              <a:rPr lang="en-US" altLang="ko-KR" b="1" dirty="0"/>
              <a:t>,</a:t>
            </a:r>
            <a:r>
              <a:rPr lang="en-US" altLang="ko-KR" b="1" dirty="0" smtClean="0"/>
              <a:t> </a:t>
            </a:r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</a:rPr>
              <a:t>0.59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8144" y="142275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</a:rPr>
              <a:t>No ECH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364" y="1484784"/>
            <a:ext cx="1044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Core </a:t>
            </a:r>
          </a:p>
          <a:p>
            <a:r>
              <a:rPr lang="en-US" altLang="ko-KR" b="1" dirty="0" smtClean="0"/>
              <a:t>ch #8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524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-99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latin typeface="Arial" pitchFamily="34" charset="0"/>
                <a:cs typeface="Arial" pitchFamily="34" charset="0"/>
              </a:rPr>
              <a:t>2-D Reconstructed Ar emissivity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98072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Core-focused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reconstruction (Cormack algorithm)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Emissivity images of mainly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20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16+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2000" b="1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17+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impurities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0" y="2097815"/>
            <a:ext cx="4536504" cy="457154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/>
          <p:nvPr/>
        </p:nvSpPr>
        <p:spPr>
          <a:xfrm>
            <a:off x="4536504" y="2097813"/>
            <a:ext cx="4572000" cy="457154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18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No ECH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132856"/>
            <a:ext cx="21784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</a:t>
            </a:r>
            <a:endParaRPr lang="ko-KR" alt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11561" y="2420888"/>
            <a:ext cx="3528392" cy="3956094"/>
            <a:chOff x="1046586" y="2840732"/>
            <a:chExt cx="3336487" cy="375662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039" y="2840732"/>
              <a:ext cx="3334034" cy="2460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2" r="63178"/>
            <a:stretch/>
          </p:blipFill>
          <p:spPr bwMode="auto">
            <a:xfrm>
              <a:off x="1046586" y="5301208"/>
              <a:ext cx="3188014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그룹 8"/>
          <p:cNvGrpSpPr/>
          <p:nvPr/>
        </p:nvGrpSpPr>
        <p:grpSpPr>
          <a:xfrm>
            <a:off x="5364088" y="2420888"/>
            <a:ext cx="3456384" cy="3982922"/>
            <a:chOff x="5796136" y="2686438"/>
            <a:chExt cx="2808113" cy="319083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42" r="63064"/>
            <a:stretch/>
          </p:blipFill>
          <p:spPr bwMode="auto">
            <a:xfrm>
              <a:off x="5905349" y="4811320"/>
              <a:ext cx="2592242" cy="1065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686438"/>
              <a:ext cx="2808113" cy="2103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59632" y="4437112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Z</a:t>
            </a:r>
            <a:endParaRPr lang="ko-KR" alt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4551511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R</a:t>
            </a:r>
            <a:endParaRPr lang="ko-KR" alt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914710" y="4479503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Z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12360" y="4581128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R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41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1115616" y="1307043"/>
            <a:ext cx="7128792" cy="4714245"/>
            <a:chOff x="-27383" y="1390883"/>
            <a:chExt cx="7128792" cy="471424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383" y="1390883"/>
              <a:ext cx="3737856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401" y="1397850"/>
              <a:ext cx="3737856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383" y="3723878"/>
              <a:ext cx="3737856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553" y="3722971"/>
              <a:ext cx="3737856" cy="238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직사각형 32"/>
            <p:cNvSpPr/>
            <p:nvPr/>
          </p:nvSpPr>
          <p:spPr>
            <a:xfrm>
              <a:off x="5301208" y="1588630"/>
              <a:ext cx="1429274" cy="170858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Connector 47"/>
            <p:cNvCxnSpPr/>
            <p:nvPr/>
          </p:nvCxnSpPr>
          <p:spPr>
            <a:xfrm>
              <a:off x="3940322" y="1773762"/>
              <a:ext cx="277927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5301208" y="3923116"/>
              <a:ext cx="1429274" cy="170858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Straight Connector 47"/>
            <p:cNvCxnSpPr/>
            <p:nvPr/>
          </p:nvCxnSpPr>
          <p:spPr>
            <a:xfrm>
              <a:off x="3940322" y="4326700"/>
              <a:ext cx="277927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직사각형 39"/>
            <p:cNvSpPr/>
            <p:nvPr/>
          </p:nvSpPr>
          <p:spPr>
            <a:xfrm>
              <a:off x="1915927" y="1583158"/>
              <a:ext cx="1429274" cy="172566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913430" y="3923116"/>
              <a:ext cx="1429274" cy="170858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5890046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 (r/a = 0 ~ 0.3) diffusion and convection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increased.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convection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the sign is reversed from – to +: Inward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Outward pinch</a:t>
            </a:r>
          </a:p>
          <a:p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ko-KR" alt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5496" y="1052736"/>
            <a:ext cx="208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#7566: No ECH</a:t>
            </a: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5496" y="3356992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#7574: On-axis ECH</a:t>
            </a:r>
            <a:endParaRPr lang="en-US" altLang="ko-K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eft Arrow 46"/>
          <p:cNvSpPr/>
          <p:nvPr/>
        </p:nvSpPr>
        <p:spPr>
          <a:xfrm flipH="1">
            <a:off x="5107522" y="5114926"/>
            <a:ext cx="1120662" cy="40230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Outward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-33172" y="116632"/>
            <a:ext cx="9118119" cy="9287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Modification of </a:t>
            </a:r>
            <a:r>
              <a:rPr lang="en-US" altLang="ko-K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ko-K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US" altLang="ko-K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</a:t>
            </a:r>
            <a:endParaRPr lang="ko-KR" alt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eft Arrow 52"/>
          <p:cNvSpPr/>
          <p:nvPr/>
        </p:nvSpPr>
        <p:spPr>
          <a:xfrm>
            <a:off x="6228184" y="5114926"/>
            <a:ext cx="1645298" cy="40230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Inward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Arrow 52"/>
          <p:cNvSpPr/>
          <p:nvPr/>
        </p:nvSpPr>
        <p:spPr>
          <a:xfrm>
            <a:off x="5580112" y="2393271"/>
            <a:ext cx="2276975" cy="40230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Inward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5004048" y="3768685"/>
            <a:ext cx="1381177" cy="893838"/>
          </a:xfrm>
          <a:prstGeom prst="ellipse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606647" y="4221088"/>
            <a:ext cx="1381177" cy="893838"/>
          </a:xfrm>
          <a:prstGeom prst="ellipse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4462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Effect on central impurity accumulation</a:t>
            </a:r>
            <a:endParaRPr lang="ko-KR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6512" y="980728"/>
            <a:ext cx="820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ea typeface="맑은 고딕"/>
                <a:cs typeface="Arial" pitchFamily="34" charset="0"/>
              </a:rPr>
              <a:t>◈</a:t>
            </a:r>
            <a:r>
              <a:rPr lang="en-US" altLang="ko-K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Radial distribution of total Ar </a:t>
            </a:r>
            <a:r>
              <a:rPr lang="en-US" altLang="ko-K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density </a:t>
            </a:r>
            <a:r>
              <a:rPr lang="en-US" altLang="ko-K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versus time by SANCO</a:t>
            </a:r>
            <a:endParaRPr lang="en-US" altLang="ko-KR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1614" y="4314582"/>
            <a:ext cx="868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 Ar</a:t>
            </a:r>
            <a:endParaRPr lang="ko-KR" alt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512" y="1487825"/>
            <a:ext cx="4320480" cy="5037519"/>
          </a:xfrm>
          <a:prstGeom prst="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4546"/>
            <a:ext cx="4144480" cy="247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72492"/>
            <a:ext cx="4680520" cy="20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331640" y="1487825"/>
            <a:ext cx="190308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ECH (#7566)</a:t>
            </a:r>
            <a:endParaRPr lang="en-US" altLang="ko-K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30810" y="1916832"/>
            <a:ext cx="331236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4716016" y="1458877"/>
            <a:ext cx="4320480" cy="5037519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3450"/>
            <a:ext cx="4176464" cy="247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타원 17"/>
          <p:cNvSpPr/>
          <p:nvPr/>
        </p:nvSpPr>
        <p:spPr>
          <a:xfrm>
            <a:off x="5178065" y="4154759"/>
            <a:ext cx="1338151" cy="1058634"/>
          </a:xfrm>
          <a:prstGeom prst="ellipse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2491"/>
            <a:ext cx="4680520" cy="20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724128" y="1475492"/>
            <a:ext cx="24416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 ECH (#7574)</a:t>
            </a:r>
            <a:endParaRPr lang="en-US" altLang="ko-K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5212584" y="1926457"/>
            <a:ext cx="331236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0152" y="637203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ollow profile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4869" y="6372036"/>
            <a:ext cx="1995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Peaked profile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36512" y="24115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Time</a:t>
            </a:r>
            <a:endParaRPr lang="ko-KR" alt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051720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r/a</a:t>
            </a:r>
            <a:endParaRPr lang="ko-KR" altLang="en-US" b="1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4427984" y="24208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Time</a:t>
            </a:r>
            <a:endParaRPr lang="ko-KR" alt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732240" y="352393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r/a</a:t>
            </a:r>
            <a:endParaRPr lang="ko-KR" altLang="en-US" b="1" dirty="0"/>
          </a:p>
        </p:txBody>
      </p:sp>
      <p:sp>
        <p:nvSpPr>
          <p:cNvPr id="3" name="아래쪽 화살표 2"/>
          <p:cNvSpPr/>
          <p:nvPr/>
        </p:nvSpPr>
        <p:spPr>
          <a:xfrm rot="6641664">
            <a:off x="2875877" y="2502157"/>
            <a:ext cx="288032" cy="88688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아래쪽 화살표 27"/>
          <p:cNvSpPr/>
          <p:nvPr/>
        </p:nvSpPr>
        <p:spPr>
          <a:xfrm rot="6641664">
            <a:off x="7485997" y="2484899"/>
            <a:ext cx="288032" cy="88688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6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19" grpId="0"/>
      <p:bldP spid="3" grpId="0" animBg="1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269224" y="3573017"/>
            <a:ext cx="8749015" cy="2016223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23528" y="1484784"/>
            <a:ext cx="8694712" cy="2016224"/>
          </a:xfrm>
          <a:prstGeom prst="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 txBox="1">
            <a:spLocks/>
          </p:cNvSpPr>
          <p:nvPr/>
        </p:nvSpPr>
        <p:spPr>
          <a:xfrm>
            <a:off x="0" y="116632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Neoclassical</a:t>
            </a:r>
            <a:r>
              <a:rPr lang="en-US" altLang="ko-K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contribution of Ar transport</a:t>
            </a:r>
            <a:endParaRPr lang="ko-KR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496" y="1990581"/>
            <a:ext cx="1541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ECH</a:t>
            </a:r>
          </a:p>
          <a:p>
            <a:pPr algn="ctr"/>
            <a:r>
              <a:rPr lang="en-US" altLang="ko-KR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(#7566)</a:t>
            </a:r>
            <a:endParaRPr lang="en-US" altLang="ko-KR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1265" y="3808781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On-axis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 </a:t>
            </a: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(#7574)</a:t>
            </a:r>
            <a:endParaRPr lang="en-US" altLang="ko-K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1" y="5670804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D, V by NLCASS is smaller by an order of magnitude than the experimental D, V.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  T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impurity transport is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anomalous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rather than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neoclassical.</a:t>
            </a:r>
            <a:endParaRPr lang="ko-KR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496" y="971436"/>
            <a:ext cx="883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Neoclassical calculation of D and V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done by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NCLASS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03"/>
          <a:stretch/>
        </p:blipFill>
        <p:spPr bwMode="auto">
          <a:xfrm>
            <a:off x="755824" y="1052736"/>
            <a:ext cx="8667750" cy="45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6136" y="2051556"/>
            <a:ext cx="153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NCLASS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420888"/>
            <a:ext cx="153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10*NCLASS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8492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Exp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8236" y="4391155"/>
            <a:ext cx="153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10*NCLASS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6148" y="381948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rgbClr val="FF0000"/>
                </a:solidFill>
              </a:rPr>
              <a:t>Exp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3167" y="4188817"/>
            <a:ext cx="153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NCLASS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35496" y="2276872"/>
            <a:ext cx="9108504" cy="928688"/>
          </a:xfrm>
        </p:spPr>
        <p:txBody>
          <a:bodyPr>
            <a:noAutofit/>
          </a:bodyPr>
          <a:lstStyle/>
          <a:p>
            <a:pPr latinLnBrk="0"/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analysis tools for </a:t>
            </a:r>
            <a:b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impurity transport study</a:t>
            </a:r>
            <a:b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KSTAR </a:t>
            </a:r>
            <a:b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Focused on Ar injection experiments</a:t>
            </a:r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10302" y="4293096"/>
            <a:ext cx="7478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codes (ADAS-SANCO)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(SXR &amp; VUV)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&amp; analysis results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121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0" y="4462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Possible mechanism of impurity pinch</a:t>
            </a:r>
            <a:endParaRPr lang="ko-KR" altLang="en-US" sz="3600" b="1" dirty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0728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From quasi-linear calculation of </a:t>
            </a:r>
            <a:r>
              <a:rPr lang="en-US" altLang="ko-KR" sz="2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Weiland</a:t>
            </a:r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multi-fluid model </a:t>
            </a:r>
          </a:p>
          <a:p>
            <a:r>
              <a:rPr lang="en-US" altLang="ko-KR" sz="2000" b="1" dirty="0" smtClean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 3 impurity pinch terms</a:t>
            </a:r>
            <a:r>
              <a:rPr lang="en-US" altLang="ko-KR" sz="2000" b="1" baseline="30000" dirty="0" smtClean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[1, 2]</a:t>
            </a:r>
            <a:endParaRPr lang="ko-KR" altLang="en-US" sz="2000" b="1" baseline="300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8542"/>
              </p:ext>
            </p:extLst>
          </p:nvPr>
        </p:nvGraphicFramePr>
        <p:xfrm>
          <a:off x="539551" y="3501008"/>
          <a:ext cx="8208913" cy="2304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256"/>
                <a:gridCol w="4252530"/>
                <a:gridCol w="1980127"/>
              </a:tblGrid>
              <a:tr h="609217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Pinch type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Pinch direction</a:t>
                      </a:r>
                      <a:endParaRPr lang="ko-KR" sz="1200" b="1" kern="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by turbulence type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33259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Curvature pinch</a:t>
                      </a:r>
                      <a:endParaRPr lang="ko-KR" sz="12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Compressibility of </a:t>
                      </a:r>
                      <a:r>
                        <a:rPr lang="en-US" sz="1200" b="1" kern="1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ExB</a:t>
                      </a:r>
                      <a:r>
                        <a:rPr lang="en-US" sz="1200" b="1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drift </a:t>
                      </a:r>
                      <a:r>
                        <a:rPr lang="en-US" sz="1200" b="1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velocity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indent="-3175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Inward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225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Thermodiffusion</a:t>
                      </a:r>
                      <a:endParaRPr lang="en-US" sz="1600" b="1" kern="10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pinch</a:t>
                      </a:r>
                      <a:endParaRPr lang="ko-KR" sz="16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Compression of the diamagnetic drift </a:t>
                      </a:r>
                      <a:r>
                        <a:rPr lang="en-US" sz="1200" b="1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velocity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ITG 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Outward</a:t>
                      </a:r>
                      <a:endParaRPr lang="ko-KR" sz="14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TEM 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Inward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1225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Parallel impurity </a:t>
                      </a:r>
                      <a:endParaRPr lang="en-US" sz="1600" b="1" kern="10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compression</a:t>
                      </a:r>
                      <a:endParaRPr lang="ko-KR" sz="16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Parallel compression of parallel v fluctuations produced along the field line by fluctuating electrostatic potential</a:t>
                      </a:r>
                      <a:endParaRPr lang="ko-KR" sz="1200" b="1" kern="100" dirty="0"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ITG 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2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Inward</a:t>
                      </a:r>
                      <a:endParaRPr lang="ko-KR" sz="1200" b="1" kern="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TEM 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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Outward</a:t>
                      </a:r>
                      <a:endParaRPr lang="ko-KR" sz="1400" b="1" kern="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99992" y="6438528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[1] H. </a:t>
            </a:r>
            <a:r>
              <a:rPr lang="fr-FR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Nordman </a:t>
            </a:r>
            <a:r>
              <a:rPr lang="fr-FR" altLang="ko-KR" sz="9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fr-FR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fr-FR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2011 Plasma Phys. Control. Fusion 53 </a:t>
            </a:r>
            <a:r>
              <a:rPr lang="fr-FR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105005</a:t>
            </a:r>
            <a:endParaRPr lang="ko-KR" alt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2" y="1682183"/>
            <a:ext cx="6192688" cy="13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직선 화살표 연결선 30"/>
          <p:cNvCxnSpPr/>
          <p:nvPr/>
        </p:nvCxnSpPr>
        <p:spPr>
          <a:xfrm flipV="1">
            <a:off x="2051720" y="2647905"/>
            <a:ext cx="792088" cy="1117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48064" y="1619508"/>
            <a:ext cx="20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Curvature pinch</a:t>
            </a:r>
            <a:endParaRPr lang="ko-KR" altLang="en-US" b="1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96" y="27716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Thermodiffusion</a:t>
            </a:r>
            <a:r>
              <a:rPr lang="en-US" altLang="ko-KR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pinch</a:t>
            </a:r>
            <a:endParaRPr lang="ko-KR" altLang="en-US" b="1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99784" y="2186239"/>
            <a:ext cx="169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Parallel </a:t>
            </a:r>
          </a:p>
          <a:p>
            <a:pPr algn="ctr"/>
            <a:r>
              <a:rPr lang="en-US" altLang="ko-KR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compression </a:t>
            </a:r>
          </a:p>
          <a:p>
            <a:pPr algn="ctr"/>
            <a:r>
              <a:rPr lang="en-US" altLang="ko-KR" b="1" dirty="0" smtClean="0"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pinch</a:t>
            </a:r>
            <a:endParaRPr lang="ko-KR" altLang="en-US" b="1" dirty="0"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6156176" y="1979507"/>
            <a:ext cx="0" cy="2487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H="1">
            <a:off x="7092280" y="2906318"/>
            <a:ext cx="504056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7584" y="5949280"/>
            <a:ext cx="756084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Is the outward convection of Ar due to ITG or TEM?</a:t>
            </a:r>
            <a:endParaRPr lang="ko-KR" altLang="en-US" sz="2000" b="1" dirty="0"/>
          </a:p>
        </p:txBody>
      </p:sp>
      <p:sp>
        <p:nvSpPr>
          <p:cNvPr id="14" name="직사각형 13"/>
          <p:cNvSpPr/>
          <p:nvPr/>
        </p:nvSpPr>
        <p:spPr>
          <a:xfrm>
            <a:off x="4499992" y="6597352"/>
            <a:ext cx="5040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altLang="ko-KR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Giroud</a:t>
            </a:r>
            <a:r>
              <a:rPr lang="en-US" altLang="ko-K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ko-KR" sz="800" b="1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altLang="ko-K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ko-KR" sz="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ko-K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rPr>
              <a:t>ITPA Confinement Database &amp; Modelling Topical </a:t>
            </a:r>
            <a:r>
              <a:rPr lang="en-US" altLang="ko-K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Group, </a:t>
            </a:r>
            <a:r>
              <a: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rPr>
              <a:t>Naka, Japan</a:t>
            </a:r>
            <a:endParaRPr lang="ko-KR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980728"/>
            <a:ext cx="804673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b="1" dirty="0" smtClean="0">
                <a:latin typeface="Arial" panose="020B0604020202020204" pitchFamily="34" charset="0"/>
                <a:cs typeface="Arial" pitchFamily="34" charset="0"/>
              </a:rPr>
              <a:t>SANCO (</a:t>
            </a:r>
            <a:r>
              <a:rPr lang="en-US" altLang="ko-KR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collaboration </a:t>
            </a:r>
            <a:r>
              <a:rPr lang="en-US" altLang="ko-KR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JET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ko-KR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1D radial </a:t>
            </a:r>
            <a:r>
              <a:rPr lang="en-US" altLang="ko-KR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continuity </a:t>
            </a:r>
            <a:r>
              <a:rPr lang="en-US" altLang="ko-KR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equation</a:t>
            </a:r>
            <a:endParaRPr lang="en-US" altLang="ko-KR" sz="2000" b="1" dirty="0">
              <a:solidFill>
                <a:srgbClr val="0099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</a:t>
            </a:r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u"/>
            </a:pPr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altLang="ko-KR" sz="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altLang="ko-KR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Radial particle </a:t>
            </a:r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flux</a:t>
            </a:r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-99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Impurity transport analysis</a:t>
            </a:r>
            <a:endParaRPr lang="ko-KR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4139952" y="1268760"/>
                <a:ext cx="4965347" cy="932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ko-KR" alt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altLang="ko-KR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impurity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ion density      </a:t>
                </a:r>
                <a:endParaRPr lang="en-US" altLang="ko-KR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ko-KR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: </a:t>
                </a:r>
                <a:r>
                  <a:rPr lang="en-US" altLang="ko-KR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particle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flux via magnetic surface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ko-KR" altLang="en-US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altLang="ko-KR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source 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altLang="ko-KR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sink (</a:t>
                </a:r>
                <a:r>
                  <a:rPr lang="en-US" altLang="ko-KR" sz="1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ionization &amp; </a:t>
                </a:r>
                <a:r>
                  <a:rPr lang="en-US" altLang="ko-KR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recombination from</a:t>
                </a:r>
                <a:r>
                  <a:rPr lang="en-US" altLang="ko-KR" sz="14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400" b="1" dirty="0" smtClean="0">
                    <a:solidFill>
                      <a:srgbClr val="0066FF"/>
                    </a:solidFill>
                    <a:latin typeface="Arial" pitchFamily="34" charset="0"/>
                    <a:cs typeface="Arial" pitchFamily="34" charset="0"/>
                  </a:rPr>
                  <a:t>ADAS</a:t>
                </a:r>
                <a:r>
                  <a:rPr lang="en-US" altLang="ko-KR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altLang="ko-KR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268760"/>
                <a:ext cx="4965347" cy="932563"/>
              </a:xfrm>
              <a:prstGeom prst="rect">
                <a:avLst/>
              </a:prstGeom>
              <a:blipFill rotWithShape="0">
                <a:blip r:embed="rId4"/>
                <a:stretch>
                  <a:fillRect b="-3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1440935"/>
                <a:ext cx="3533788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ko-KR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ko-KR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40935"/>
                <a:ext cx="3533788" cy="6199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53891"/>
              </p:ext>
            </p:extLst>
          </p:nvPr>
        </p:nvGraphicFramePr>
        <p:xfrm>
          <a:off x="4514850" y="303301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수식" r:id="rId6" imgW="114120" imgH="215640" progId="Equation.3">
                  <p:embed/>
                </p:oleObj>
              </mc:Choice>
              <mc:Fallback>
                <p:oleObj name="수식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033018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2008158" y="2556389"/>
            <a:ext cx="5475523" cy="872611"/>
            <a:chOff x="1976797" y="4500605"/>
            <a:chExt cx="5475523" cy="8726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/>
                <p:cNvSpPr/>
                <p:nvPr/>
              </p:nvSpPr>
              <p:spPr>
                <a:xfrm>
                  <a:off x="2267744" y="4500605"/>
                  <a:ext cx="4402424" cy="6298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r</m:t>
                            </m:r>
                            <m:r>
                              <a:rPr lang="en-US" altLang="ko-KR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e>
                        </m:d>
                        <m:r>
                          <a:rPr lang="en-US" altLang="ko-KR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=−</m:t>
                        </m:r>
                        <m:r>
                          <a:rPr lang="en-US" altLang="ko-KR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𝐃</m:t>
                        </m:r>
                        <m:r>
                          <a:rPr lang="en-US" altLang="ko-KR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ko-KR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  <m:r>
                          <a:rPr lang="en-US" altLang="ko-KR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f>
                          <m:f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  <m: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den>
                        </m:f>
                        <m:r>
                          <a:rPr lang="en-US" altLang="ko-KR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𝑽</m:t>
                            </m:r>
                            <m:r>
                              <a:rPr lang="en-US" altLang="ko-KR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ko-KR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  <m:r>
                              <a:rPr lang="en-US" altLang="ko-KR" b="1" i="1">
                                <a:solidFill>
                                  <a:srgbClr val="0099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ko-KR" altLang="en-US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직사각형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4500605"/>
                  <a:ext cx="4402424" cy="6298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1976797" y="5065439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Diffusion coefficient</a:t>
              </a:r>
              <a:endParaRPr lang="ko-KR" alt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008" y="5065439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99FF"/>
                  </a:solidFill>
                  <a:latin typeface="Arial" pitchFamily="34" charset="0"/>
                  <a:cs typeface="Arial" pitchFamily="34" charset="0"/>
                </a:rPr>
                <a:t>Convection coefficient</a:t>
              </a:r>
              <a:endParaRPr lang="ko-KR" altLang="en-US" sz="14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508104" y="4379579"/>
            <a:ext cx="3456384" cy="2145765"/>
          </a:xfrm>
          <a:prstGeom prst="rect">
            <a:avLst/>
          </a:prstGeom>
          <a:noFill/>
          <a:ln w="285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Impurity transport code SANCO </a:t>
            </a:r>
          </a:p>
          <a:p>
            <a:pPr algn="ctr"/>
            <a:r>
              <a:rPr lang="en-US" altLang="ko-KR" sz="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Fitting analysis code</a:t>
            </a:r>
          </a:p>
          <a:p>
            <a:pPr algn="ctr"/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UTC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95904" y="4379579"/>
            <a:ext cx="3312000" cy="2145765"/>
          </a:xfrm>
          <a:prstGeom prst="rect">
            <a:avLst/>
          </a:prstGeom>
          <a:noFill/>
          <a:ln w="28575">
            <a:solidFill>
              <a:srgbClr val="E1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KSTAR 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diagnostics</a:t>
            </a:r>
          </a:p>
          <a:p>
            <a:pPr algn="ctr"/>
            <a:endParaRPr lang="en-US" altLang="ko-KR" sz="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5600" indent="-182563">
              <a:buFontTx/>
              <a:buChar char="-"/>
            </a:pP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Soft X-ray </a:t>
            </a:r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array</a:t>
            </a:r>
            <a:endParaRPr lang="en-US" altLang="ko-K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5600" indent="-182563">
              <a:buFontTx/>
              <a:buChar char="-"/>
            </a:pPr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VUV 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spectrometer </a:t>
            </a:r>
            <a:endParaRPr lang="en-US" altLang="ko-KR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5600" indent="-182563">
              <a:buFontTx/>
              <a:buChar char="-"/>
            </a:pPr>
            <a:r>
              <a:rPr lang="en-US" altLang="ko-K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X-ray imaging crystal  </a:t>
            </a:r>
            <a:r>
              <a:rPr lang="en-US" altLang="ko-K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spectrometer, etc…</a:t>
            </a:r>
            <a:endParaRPr lang="en-US" altLang="ko-K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모서리가 둥근 직사각형 30"/>
          <p:cNvSpPr/>
          <p:nvPr/>
        </p:nvSpPr>
        <p:spPr>
          <a:xfrm>
            <a:off x="5623539" y="3613285"/>
            <a:ext cx="1756772" cy="12507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5678752" y="3753783"/>
            <a:ext cx="1660723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굴림" charset="-127"/>
                <a:cs typeface="Arial" pitchFamily="34" charset="0"/>
              </a:rPr>
              <a:t>Impurity transport </a:t>
            </a:r>
            <a:r>
              <a:rPr lang="en-GB" altLang="ko-KR" sz="1600" b="1" dirty="0" smtClean="0">
                <a:solidFill>
                  <a:srgbClr val="002060"/>
                </a:solidFill>
                <a:latin typeface="Arial" pitchFamily="34" charset="0"/>
                <a:ea typeface="굴림" charset="-127"/>
                <a:cs typeface="Arial" pitchFamily="34" charset="0"/>
              </a:rPr>
              <a:t>modelling</a:t>
            </a:r>
            <a:endParaRPr lang="en-GB" altLang="ko-KR" sz="1600" b="1" dirty="0">
              <a:solidFill>
                <a:srgbClr val="002060"/>
              </a:solidFill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26" name="모서리가 둥근 직사각형 42"/>
          <p:cNvSpPr/>
          <p:nvPr/>
        </p:nvSpPr>
        <p:spPr>
          <a:xfrm>
            <a:off x="1835696" y="3608106"/>
            <a:ext cx="1756577" cy="124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883392" y="3945754"/>
            <a:ext cx="167038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Experimental </a:t>
            </a:r>
          </a:p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ko-KR" alt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3901858" y="3717032"/>
            <a:ext cx="1462230" cy="964515"/>
            <a:chOff x="3707807" y="3731507"/>
            <a:chExt cx="1822171" cy="1322778"/>
          </a:xfrm>
        </p:grpSpPr>
        <p:sp>
          <p:nvSpPr>
            <p:cNvPr id="29" name="위쪽/아래쪽 화살표 37"/>
            <p:cNvSpPr/>
            <p:nvPr/>
          </p:nvSpPr>
          <p:spPr>
            <a:xfrm rot="5400000">
              <a:off x="3948982" y="3490332"/>
              <a:ext cx="1322778" cy="1805127"/>
            </a:xfrm>
            <a:prstGeom prst="up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30" name="직사각형 45"/>
            <p:cNvSpPr/>
            <p:nvPr/>
          </p:nvSpPr>
          <p:spPr>
            <a:xfrm>
              <a:off x="3707809" y="4046173"/>
              <a:ext cx="18221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ko-KR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79912" y="4953942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D, V</a:t>
            </a:r>
          </a:p>
          <a:p>
            <a:pPr algn="ctr"/>
            <a:r>
              <a:rPr lang="en-US" altLang="ko-K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determination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739376" y="2536139"/>
            <a:ext cx="5712944" cy="96486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39957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latin typeface="Arial" pitchFamily="34" charset="0"/>
                <a:cs typeface="Arial" pitchFamily="34" charset="0"/>
              </a:rPr>
              <a:t>Soft X-ray </a:t>
            </a:r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arrays with Ar Ross filter</a:t>
            </a:r>
            <a:endParaRPr lang="ko-KR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7504" y="1700808"/>
            <a:ext cx="3292281" cy="4392488"/>
            <a:chOff x="6681192" y="1340768"/>
            <a:chExt cx="3292281" cy="4392488"/>
          </a:xfrm>
        </p:grpSpPr>
        <p:sp>
          <p:nvSpPr>
            <p:cNvPr id="8" name="Rectangle 3"/>
            <p:cNvSpPr/>
            <p:nvPr/>
          </p:nvSpPr>
          <p:spPr>
            <a:xfrm>
              <a:off x="6897217" y="1340768"/>
              <a:ext cx="3008784" cy="43924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그림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9829"/>
            <a:stretch/>
          </p:blipFill>
          <p:spPr>
            <a:xfrm>
              <a:off x="6681192" y="1484784"/>
              <a:ext cx="2952328" cy="4185516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8841433" y="2580786"/>
              <a:ext cx="11320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16 </a:t>
              </a:r>
              <a:r>
                <a:rPr lang="en-US" altLang="ko-KR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ch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(32)</a:t>
              </a:r>
              <a:endPara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8841433" y="4098558"/>
              <a:ext cx="11320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16 </a:t>
              </a:r>
              <a:r>
                <a:rPr lang="en-US" altLang="ko-KR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ch</a:t>
              </a:r>
              <a:r>
                <a:rPr lang="en-US" altLang="ko-KR" sz="16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(32)</a:t>
              </a:r>
              <a:endPara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3131840" y="1124744"/>
            <a:ext cx="5744215" cy="118174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X-ray Ross Filter (XRF)</a:t>
            </a:r>
          </a:p>
          <a:p>
            <a:pPr lvl="1"/>
            <a:r>
              <a:rPr lang="en-US" altLang="ko-KR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CaF</a:t>
            </a:r>
            <a:r>
              <a:rPr lang="en-US" altLang="ko-KR" sz="1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altLang="ko-KR" sz="1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pass filter 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narrow region between </a:t>
            </a:r>
          </a:p>
          <a:p>
            <a:pPr marL="457200" lvl="1" indent="0">
              <a:buNone/>
            </a:pP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their L III or K </a:t>
            </a:r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absorption edges</a:t>
            </a:r>
          </a:p>
          <a:p>
            <a:pPr marL="0" indent="0">
              <a:buFont typeface="Arial" pitchFamily="34" charset="0"/>
              <a:buNone/>
            </a:pP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14034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KSTAR D-port</a:t>
            </a:r>
            <a:endParaRPr lang="ko-KR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37500" r="4375" b="32813"/>
          <a:stretch>
            <a:fillRect/>
          </a:stretch>
        </p:blipFill>
        <p:spPr bwMode="auto">
          <a:xfrm>
            <a:off x="3514182" y="2276872"/>
            <a:ext cx="5162274" cy="13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281" r="27499" b="7031"/>
          <a:stretch>
            <a:fillRect/>
          </a:stretch>
        </p:blipFill>
        <p:spPr bwMode="auto">
          <a:xfrm>
            <a:off x="6444209" y="3861049"/>
            <a:ext cx="231272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7969" r="12500" b="8594"/>
          <a:stretch>
            <a:fillRect/>
          </a:stretch>
        </p:blipFill>
        <p:spPr bwMode="auto">
          <a:xfrm>
            <a:off x="3393105" y="3771595"/>
            <a:ext cx="29070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2"/>
          <p:cNvSpPr/>
          <p:nvPr/>
        </p:nvSpPr>
        <p:spPr>
          <a:xfrm>
            <a:off x="7532802" y="5545280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2.8-4.0 </a:t>
            </a:r>
            <a:r>
              <a:rPr lang="en-US" altLang="ko-K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endParaRPr lang="en-US" altLang="ko-K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6207697"/>
            <a:ext cx="460851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ko-KR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13+</a:t>
            </a:r>
            <a:r>
              <a:rPr lang="en-US" altLang="ko-K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</a:t>
            </a:r>
            <a:r>
              <a:rPr lang="en-US" altLang="ko-KR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14+</a:t>
            </a:r>
            <a:r>
              <a:rPr lang="en-US" altLang="ko-K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</a:t>
            </a:r>
            <a:r>
              <a:rPr lang="en-US" altLang="ko-KR" sz="20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15+</a:t>
            </a:r>
            <a:r>
              <a:rPr lang="en-US" altLang="ko-K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Ar</a:t>
            </a:r>
            <a:r>
              <a:rPr lang="en-US" altLang="ko-KR" sz="2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16+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</a:t>
            </a:r>
            <a:r>
              <a:rPr lang="en-US" altLang="ko-KR" sz="20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17+</a:t>
            </a:r>
            <a:endParaRPr lang="ko-KR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766849" y="3863477"/>
            <a:ext cx="1224136" cy="1785663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3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350060"/>
                <a:ext cx="7126542" cy="114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𝑨𝒓</m:t>
                      </m:r>
                      <m:r>
                        <a:rPr lang="en-US" altLang="ko-K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𝒓𝒂𝒅𝒊𝒂𝒕𝒊𝒐𝒏</m:t>
                      </m:r>
                      <m:r>
                        <a:rPr lang="en-US" altLang="ko-K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𝒑𝒐𝒘𝒆𝒓</m:t>
                      </m:r>
                      <m:r>
                        <a:rPr lang="en-US" altLang="ko-K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altLang="ko-KR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altLang="ko-K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en-US" altLang="ko-K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altLang="ko-KR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altLang="ko-KR" b="1" i="1">
                          <a:solidFill>
                            <a:prstClr val="black"/>
                          </a:solidFill>
                          <a:latin typeface="Cambria Math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17</m:t>
                          </m:r>
                        </m:sup>
                        <m:e>
                          <m: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{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𝑃𝐿𝑇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𝑃𝑅𝐵</m:t>
                      </m:r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/>
                        </a:rPr>
                        <m:t>)}]</m:t>
                      </m:r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50060"/>
                <a:ext cx="7126542" cy="11469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제목 1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Model for </a:t>
            </a:r>
            <a:r>
              <a:rPr lang="en-US" altLang="ko-KR" sz="3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emission </a:t>
            </a:r>
            <a:r>
              <a:rPr lang="en-US" altLang="ko-KR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soft </a:t>
            </a:r>
            <a:r>
              <a:rPr lang="en-US" altLang="ko-KR" sz="3200" b="1" dirty="0">
                <a:latin typeface="Arial" pitchFamily="34" charset="0"/>
                <a:cs typeface="Arial" pitchFamily="34" charset="0"/>
              </a:rPr>
              <a:t>X-ray </a:t>
            </a:r>
            <a:r>
              <a:rPr lang="en-US" altLang="ko-KR" sz="3200" b="1" dirty="0" smtClean="0">
                <a:latin typeface="Arial" pitchFamily="34" charset="0"/>
                <a:cs typeface="Arial" pitchFamily="34" charset="0"/>
              </a:rPr>
              <a:t>range</a:t>
            </a:r>
            <a:endParaRPr lang="ko-KR" alt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561995" y="1708791"/>
            <a:ext cx="1538397" cy="72937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6369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ower </a:t>
            </a:r>
            <a:r>
              <a:rPr lang="en-US" altLang="ko-KR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coeffs</a:t>
            </a: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altLang="ko-K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 Transition</a:t>
            </a:r>
            <a:endParaRPr lang="ko-KR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26276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ower </a:t>
            </a:r>
            <a:r>
              <a:rPr lang="en-US" altLang="ko-KR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coeffs</a:t>
            </a:r>
            <a:r>
              <a:rPr lang="en-US" altLang="ko-K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altLang="ko-K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RecomBination</a:t>
            </a:r>
            <a:endParaRPr lang="ko-KR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4344489" y="2386919"/>
            <a:ext cx="299519" cy="220116"/>
          </a:xfrm>
          <a:prstGeom prst="line">
            <a:avLst/>
          </a:prstGeom>
          <a:ln>
            <a:solidFill>
              <a:schemeClr val="tx2"/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7308304" y="2438163"/>
            <a:ext cx="0" cy="220116"/>
          </a:xfrm>
          <a:prstGeom prst="line">
            <a:avLst/>
          </a:prstGeom>
          <a:ln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6592" y="364502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 Response function of Ross filter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384" y="980728"/>
            <a:ext cx="596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 Calculation of local </a:t>
            </a:r>
            <a:r>
              <a:rPr lang="en-US" altLang="ko-KR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radiation </a:t>
            </a:r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power (</a:t>
            </a:r>
            <a:r>
              <a:rPr lang="en-US" altLang="ko-KR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r,t</a:t>
            </a:r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5" y="4005064"/>
            <a:ext cx="2953471" cy="249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4032" y="5373216"/>
            <a:ext cx="19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Obtaining </a:t>
            </a:r>
          </a:p>
          <a:p>
            <a:r>
              <a:rPr lang="en-US" altLang="ko-KR" b="1" dirty="0" smtClean="0"/>
              <a:t>2.8~4 </a:t>
            </a:r>
            <a:r>
              <a:rPr lang="en-US" altLang="ko-KR" b="1" dirty="0" err="1" smtClean="0"/>
              <a:t>keV</a:t>
            </a:r>
            <a:endParaRPr lang="ko-KR" altLang="en-US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08" y="3996778"/>
            <a:ext cx="1708666" cy="25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36504" y="3629135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en-US" altLang="ko-KR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calculation and line integration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02" y="3988539"/>
            <a:ext cx="1915844" cy="25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31316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n</a:t>
            </a:r>
            <a:r>
              <a:rPr lang="en-US" altLang="ko-KR" baseline="-25000" dirty="0" smtClean="0"/>
              <a:t>e</a:t>
            </a:r>
            <a:r>
              <a:rPr lang="en-US" altLang="ko-KR" dirty="0" smtClean="0"/>
              <a:t> from input data, </a:t>
            </a:r>
            <a:r>
              <a:rPr lang="en-US" altLang="ko-KR" dirty="0" err="1" smtClean="0"/>
              <a:t>n</a:t>
            </a:r>
            <a:r>
              <a:rPr lang="en-US" altLang="ko-KR" baseline="-25000" dirty="0" err="1" smtClean="0"/>
              <a:t>z</a:t>
            </a:r>
            <a:r>
              <a:rPr lang="en-US" altLang="ko-KR" dirty="0" smtClean="0"/>
              <a:t> from SANCO, PLT &amp; PRB from ADAS</a:t>
            </a:r>
            <a:endParaRPr lang="ko-KR" altLang="en-US" dirty="0"/>
          </a:p>
        </p:txBody>
      </p:sp>
      <p:sp>
        <p:nvSpPr>
          <p:cNvPr id="21" name="타원 20"/>
          <p:cNvSpPr/>
          <p:nvPr/>
        </p:nvSpPr>
        <p:spPr>
          <a:xfrm>
            <a:off x="4247456" y="1708791"/>
            <a:ext cx="1188640" cy="72937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4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36104"/>
          </a:xfrm>
        </p:spPr>
        <p:txBody>
          <a:bodyPr>
            <a:noAutofit/>
          </a:bodyPr>
          <a:lstStyle/>
          <a:p>
            <a:pPr defTabSz="1397000">
              <a:lnSpc>
                <a:spcPct val="120000"/>
              </a:lnSpc>
              <a:defRPr/>
            </a:pPr>
            <a:r>
              <a:rPr lang="en-US" altLang="ko-KR" sz="4000" b="1" dirty="0" smtClean="0">
                <a:latin typeface="Arial" panose="020B0604020202020204" pitchFamily="34" charset="0"/>
                <a:ea typeface="굴림" pitchFamily="50" charset="-127"/>
                <a:cs typeface="Arial" pitchFamily="34" charset="0"/>
              </a:rPr>
              <a:t>ITER VUV spectrometer prototype</a:t>
            </a:r>
            <a:endParaRPr lang="en-US" altLang="ko-KR" sz="4000" b="1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9" name="TextBox 14"/>
          <p:cNvSpPr txBox="1"/>
          <p:nvPr/>
        </p:nvSpPr>
        <p:spPr>
          <a:xfrm>
            <a:off x="395536" y="1228690"/>
            <a:ext cx="384913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(15-60 nm, ~13-40 </a:t>
            </a:r>
            <a:r>
              <a:rPr lang="en-US" altLang="ko-KR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ko-K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07743" y="1877423"/>
            <a:ext cx="3920241" cy="2343665"/>
            <a:chOff x="767224" y="2453487"/>
            <a:chExt cx="3920241" cy="2343665"/>
          </a:xfrm>
        </p:grpSpPr>
        <p:grpSp>
          <p:nvGrpSpPr>
            <p:cNvPr id="90" name="図形グループ 89"/>
            <p:cNvGrpSpPr/>
            <p:nvPr/>
          </p:nvGrpSpPr>
          <p:grpSpPr>
            <a:xfrm>
              <a:off x="767224" y="2453487"/>
              <a:ext cx="3920241" cy="2343665"/>
              <a:chOff x="1047005" y="1773235"/>
              <a:chExt cx="8669103" cy="4618747"/>
            </a:xfrm>
          </p:grpSpPr>
          <p:pic>
            <p:nvPicPr>
              <p:cNvPr id="91" name="Picture 7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6179" t="12350" r="28025" b="30878"/>
              <a:stretch/>
            </p:blipFill>
            <p:spPr bwMode="auto">
              <a:xfrm>
                <a:off x="1047005" y="1773235"/>
                <a:ext cx="8669103" cy="4618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그림 6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63638" y="3408363"/>
                <a:ext cx="2544762" cy="68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그림 7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62050" y="2852738"/>
                <a:ext cx="869951" cy="143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2" name="Straight Connector 5"/>
            <p:cNvCxnSpPr/>
            <p:nvPr/>
          </p:nvCxnSpPr>
          <p:spPr>
            <a:xfrm flipH="1" flipV="1">
              <a:off x="898737" y="3283324"/>
              <a:ext cx="2924632" cy="8324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568061" y="4599646"/>
            <a:ext cx="3355867" cy="1565658"/>
            <a:chOff x="704528" y="4988842"/>
            <a:chExt cx="3954721" cy="1565658"/>
          </a:xfrm>
        </p:grpSpPr>
        <p:pic>
          <p:nvPicPr>
            <p:cNvPr id="25" name="그림 24" descr="IMG_3420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66" b="12543"/>
            <a:stretch>
              <a:fillRect/>
            </a:stretch>
          </p:blipFill>
          <p:spPr bwMode="auto">
            <a:xfrm>
              <a:off x="704528" y="4988842"/>
              <a:ext cx="3865974" cy="1565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2431771" y="5413405"/>
              <a:ext cx="22274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Vacuum extension</a:t>
              </a:r>
              <a:endParaRPr lang="ko-KR" alt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704528" y="4996352"/>
              <a:ext cx="19190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8100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eaLnBrk="1" latinLnBrk="0" hangingPunct="1"/>
              <a:r>
                <a:rPr lang="en-US" altLang="ko-KR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VUV spectrometer on the optical table</a:t>
              </a:r>
              <a:endParaRPr lang="ko-KR" alt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직선 화살표 연결선 27"/>
            <p:cNvCxnSpPr>
              <a:cxnSpLocks noChangeShapeType="1"/>
            </p:cNvCxnSpPr>
            <p:nvPr/>
          </p:nvCxnSpPr>
          <p:spPr bwMode="auto">
            <a:xfrm>
              <a:off x="3508938" y="5671167"/>
              <a:ext cx="130676" cy="26800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4062220" y="908720"/>
            <a:ext cx="486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Collaboration with ITER KO-DA (C.R. </a:t>
            </a:r>
            <a:r>
              <a:rPr lang="en-US" altLang="ko-KR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Seon</a:t>
            </a:r>
            <a:r>
              <a:rPr lang="en-US" altLang="ko-KR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3624" y="191683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ch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, survey 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직사각형 26"/>
          <p:cNvSpPr/>
          <p:nvPr/>
        </p:nvSpPr>
        <p:spPr>
          <a:xfrm>
            <a:off x="4860032" y="1628800"/>
            <a:ext cx="3845299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He I    53.70 nm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He II   25.63 nm</a:t>
            </a:r>
          </a:p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V     :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15.61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19.28, 21.50 nm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 VI    : 17.30, 18.40 nm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 III     : 38.62 nm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 IV    : 24.49, 38.41, 41.96 nm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 V     : 22.72, 24.87 nm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Fe XV  : 28.42 nm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Fe XVI : 33.54, 36.08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XIV 18.79 nm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XV  22.11 nm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XVI 35.39 </a:t>
            </a:r>
            <a:r>
              <a:rPr lang="en-US" altLang="ko-KR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nm</a:t>
            </a:r>
            <a:endParaRPr lang="en-US" altLang="ko-K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7944" y="5909210"/>
            <a:ext cx="676875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atinLnBrk="0">
              <a:defRPr/>
            </a:pPr>
            <a:r>
              <a:rPr lang="en-US" altLang="ko-KR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- All atomic coefficients are 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altLang="ko-KR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ADAS</a:t>
            </a:r>
            <a:endParaRPr lang="en-US" altLang="ko-KR" sz="20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56157" y="5229200"/>
                <a:ext cx="4232672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𝑨𝒓</m:t>
                      </m:r>
                      <m:r>
                        <a:rPr lang="en-US" altLang="ko-K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ko-K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altLang="ko-K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𝒑𝒉𝒐𝒕𝒐𝒏</m:t>
                      </m:r>
                      <m:r>
                        <a:rPr lang="en-US" altLang="ko-K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𝒆𝒎𝒊𝒔𝒔𝒊𝒗𝒊𝒕𝒚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) 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𝑃𝐸𝐶</m:t>
                      </m:r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57" y="5229200"/>
                <a:ext cx="4232672" cy="579133"/>
              </a:xfrm>
              <a:prstGeom prst="rect">
                <a:avLst/>
              </a:prstGeom>
              <a:blipFill rotWithShape="1">
                <a:blip r:embed="rId7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직사각형 33"/>
          <p:cNvSpPr/>
          <p:nvPr/>
        </p:nvSpPr>
        <p:spPr>
          <a:xfrm>
            <a:off x="3995936" y="4725144"/>
            <a:ext cx="384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 Modeling 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Ar line transitions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427984" y="1268760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 Measurable major </a:t>
            </a:r>
            <a:r>
              <a:rPr lang="en-US" altLang="ko-K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 transitions</a:t>
            </a:r>
            <a:endParaRPr lang="ko-KR" alt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68" name="Picture 36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40" y="2780928"/>
            <a:ext cx="2019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53"/>
          <p:cNvSpPr>
            <a:spLocks noChangeArrowheads="1"/>
          </p:cNvSpPr>
          <p:nvPr/>
        </p:nvSpPr>
        <p:spPr bwMode="auto">
          <a:xfrm>
            <a:off x="622988" y="1164950"/>
            <a:ext cx="813319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16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L-mode plasmas, </a:t>
            </a:r>
            <a:r>
              <a:rPr kumimoji="0" lang="en-US" altLang="ko-KR" sz="1600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</a:t>
            </a:r>
            <a:r>
              <a:rPr kumimoji="0" lang="en-US" altLang="ko-KR" sz="1600" baseline="-25000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kumimoji="0" lang="en-US" altLang="ko-KR" sz="16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= 400 kA, </a:t>
            </a:r>
            <a:r>
              <a:rPr kumimoji="0" lang="en-US" altLang="ko-KR" sz="1600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</a:t>
            </a:r>
            <a:r>
              <a:rPr kumimoji="0" lang="en-US" altLang="ko-KR" sz="1600" baseline="-25000" dirty="0" err="1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</a:t>
            </a:r>
            <a:r>
              <a:rPr kumimoji="0" lang="en-US" altLang="ko-KR" sz="16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: 2 T</a:t>
            </a:r>
          </a:p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16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Argon gas injection through 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 </a:t>
            </a:r>
            <a:r>
              <a:rPr kumimoji="0" lang="en-US" altLang="ko-KR" sz="1600" dirty="0" err="1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</a:t>
            </a:r>
            <a:r>
              <a:rPr kumimoji="0" lang="en-US" altLang="ko-KR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iezo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valve </a:t>
            </a:r>
            <a:r>
              <a:rPr kumimoji="0" lang="en-US" altLang="ko-KR" sz="1600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(trace amount of Ar : 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0.1%)</a:t>
            </a:r>
          </a:p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kumimoji="0" lang="en-US" altLang="ko-KR" sz="16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Different transport w/o and w/ </a:t>
            </a:r>
            <a:r>
              <a:rPr kumimoji="0" lang="en-US" altLang="ko-KR" sz="1600" dirty="0">
                <a:solidFill>
                  <a:srgbClr val="0000FF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ECH positions</a:t>
            </a:r>
            <a:r>
              <a:rPr kumimoji="0" lang="en-US" altLang="ko-KR" sz="16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6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Feasibility of i</a:t>
            </a:r>
            <a:r>
              <a:rPr kumimoji="0" lang="en-US" altLang="ko-KR" sz="16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mpurity control?</a:t>
            </a:r>
          </a:p>
          <a:p>
            <a:pPr marL="285750" indent="-28575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l"/>
            </a:pPr>
            <a:endParaRPr kumimoji="0" lang="en-US" altLang="ko-KR" sz="1600" dirty="0" smtClean="0">
              <a:solidFill>
                <a:srgbClr val="0000FF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Rectangle 83"/>
          <p:cNvSpPr/>
          <p:nvPr/>
        </p:nvSpPr>
        <p:spPr>
          <a:xfrm>
            <a:off x="6984886" y="3880288"/>
            <a:ext cx="149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On-axis ECH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8147" y="4263780"/>
            <a:ext cx="424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Ar</a:t>
            </a:r>
            <a:endParaRPr lang="ko-KR" altLang="en-US" sz="16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4"/>
          <p:cNvSpPr>
            <a:spLocks noChangeAspect="1"/>
          </p:cNvSpPr>
          <p:nvPr/>
        </p:nvSpPr>
        <p:spPr>
          <a:xfrm rot="10800000">
            <a:off x="8149762" y="4386310"/>
            <a:ext cx="318385" cy="162097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97"/>
          <p:cNvSpPr/>
          <p:nvPr/>
        </p:nvSpPr>
        <p:spPr>
          <a:xfrm>
            <a:off x="3839386" y="3410744"/>
            <a:ext cx="2703811" cy="215701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98"/>
          <p:cNvSpPr/>
          <p:nvPr/>
        </p:nvSpPr>
        <p:spPr>
          <a:xfrm>
            <a:off x="846826" y="3410744"/>
            <a:ext cx="2675727" cy="2157010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그룹 56"/>
          <p:cNvGrpSpPr/>
          <p:nvPr/>
        </p:nvGrpSpPr>
        <p:grpSpPr>
          <a:xfrm>
            <a:off x="2534449" y="3873780"/>
            <a:ext cx="1317471" cy="1287953"/>
            <a:chOff x="5066438" y="1965167"/>
            <a:chExt cx="1317471" cy="1287953"/>
          </a:xfrm>
        </p:grpSpPr>
        <p:grpSp>
          <p:nvGrpSpPr>
            <p:cNvPr id="90" name="그룹 70"/>
            <p:cNvGrpSpPr/>
            <p:nvPr/>
          </p:nvGrpSpPr>
          <p:grpSpPr>
            <a:xfrm rot="2700000">
              <a:off x="5059065" y="1978125"/>
              <a:ext cx="1282368" cy="1267622"/>
              <a:chOff x="5828696" y="1655198"/>
              <a:chExt cx="1282368" cy="1267622"/>
            </a:xfrm>
          </p:grpSpPr>
          <p:sp>
            <p:nvSpPr>
              <p:cNvPr id="99" name="원호 79"/>
              <p:cNvSpPr/>
              <p:nvPr/>
            </p:nvSpPr>
            <p:spPr>
              <a:xfrm rot="10800000">
                <a:off x="5828696" y="165519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원호 80"/>
              <p:cNvSpPr/>
              <p:nvPr/>
            </p:nvSpPr>
            <p:spPr>
              <a:xfrm>
                <a:off x="5828696" y="197579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원호 81"/>
              <p:cNvSpPr/>
              <p:nvPr/>
            </p:nvSpPr>
            <p:spPr>
              <a:xfrm rot="10800000">
                <a:off x="6149288" y="1967894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원호 82"/>
              <p:cNvSpPr/>
              <p:nvPr/>
            </p:nvSpPr>
            <p:spPr>
              <a:xfrm>
                <a:off x="6149288" y="2289532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원호 83"/>
              <p:cNvSpPr/>
              <p:nvPr/>
            </p:nvSpPr>
            <p:spPr>
              <a:xfrm rot="10800000">
                <a:off x="6469880" y="2281635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원호 84"/>
              <p:cNvSpPr/>
              <p:nvPr/>
            </p:nvSpPr>
            <p:spPr>
              <a:xfrm>
                <a:off x="6469880" y="260222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원호 85"/>
              <p:cNvSpPr/>
              <p:nvPr/>
            </p:nvSpPr>
            <p:spPr>
              <a:xfrm rot="10800000">
                <a:off x="6790472" y="259433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1" name="그룹 71"/>
            <p:cNvGrpSpPr/>
            <p:nvPr/>
          </p:nvGrpSpPr>
          <p:grpSpPr>
            <a:xfrm rot="2700000">
              <a:off x="5108914" y="1972540"/>
              <a:ext cx="1282368" cy="1267622"/>
              <a:chOff x="5828696" y="1655198"/>
              <a:chExt cx="1282368" cy="1267622"/>
            </a:xfrm>
          </p:grpSpPr>
          <p:sp>
            <p:nvSpPr>
              <p:cNvPr id="92" name="원호 72"/>
              <p:cNvSpPr/>
              <p:nvPr/>
            </p:nvSpPr>
            <p:spPr>
              <a:xfrm rot="10800000">
                <a:off x="5828696" y="165519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원호 73"/>
              <p:cNvSpPr/>
              <p:nvPr/>
            </p:nvSpPr>
            <p:spPr>
              <a:xfrm>
                <a:off x="5828696" y="197579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원호 74"/>
              <p:cNvSpPr/>
              <p:nvPr/>
            </p:nvSpPr>
            <p:spPr>
              <a:xfrm rot="10800000">
                <a:off x="6149288" y="1967894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원호 75"/>
              <p:cNvSpPr/>
              <p:nvPr/>
            </p:nvSpPr>
            <p:spPr>
              <a:xfrm>
                <a:off x="6149288" y="2289532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원호 76"/>
              <p:cNvSpPr/>
              <p:nvPr/>
            </p:nvSpPr>
            <p:spPr>
              <a:xfrm rot="10800000">
                <a:off x="6469880" y="2281635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원호 77"/>
              <p:cNvSpPr/>
              <p:nvPr/>
            </p:nvSpPr>
            <p:spPr>
              <a:xfrm>
                <a:off x="6469880" y="260222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원호 78"/>
              <p:cNvSpPr/>
              <p:nvPr/>
            </p:nvSpPr>
            <p:spPr>
              <a:xfrm rot="10800000">
                <a:off x="6790472" y="259433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그룹 58"/>
          <p:cNvGrpSpPr/>
          <p:nvPr/>
        </p:nvGrpSpPr>
        <p:grpSpPr>
          <a:xfrm>
            <a:off x="1466294" y="4053943"/>
            <a:ext cx="1948360" cy="1135315"/>
            <a:chOff x="2771800" y="3392093"/>
            <a:chExt cx="1948360" cy="1135315"/>
          </a:xfrm>
        </p:grpSpPr>
        <p:cxnSp>
          <p:nvCxnSpPr>
            <p:cNvPr id="88" name="직선 연결선 68"/>
            <p:cNvCxnSpPr/>
            <p:nvPr/>
          </p:nvCxnSpPr>
          <p:spPr>
            <a:xfrm flipV="1">
              <a:off x="2771800" y="3392098"/>
              <a:ext cx="295519" cy="113531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9" name="직선 연결선 69"/>
            <p:cNvCxnSpPr/>
            <p:nvPr/>
          </p:nvCxnSpPr>
          <p:spPr>
            <a:xfrm flipH="1">
              <a:off x="3053208" y="3392093"/>
              <a:ext cx="166695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79" name="그룹 59"/>
          <p:cNvGrpSpPr/>
          <p:nvPr/>
        </p:nvGrpSpPr>
        <p:grpSpPr>
          <a:xfrm>
            <a:off x="930263" y="3550242"/>
            <a:ext cx="2592288" cy="1974413"/>
            <a:chOff x="323528" y="1268760"/>
            <a:chExt cx="2592288" cy="1974413"/>
          </a:xfrm>
        </p:grpSpPr>
        <p:sp>
          <p:nvSpPr>
            <p:cNvPr id="82" name="TextBox 13"/>
            <p:cNvSpPr txBox="1"/>
            <p:nvPr/>
          </p:nvSpPr>
          <p:spPr>
            <a:xfrm>
              <a:off x="580449" y="1268760"/>
              <a:ext cx="4275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3" name="직선 연결선 63"/>
            <p:cNvCxnSpPr/>
            <p:nvPr/>
          </p:nvCxnSpPr>
          <p:spPr>
            <a:xfrm flipV="1">
              <a:off x="851939" y="1343094"/>
              <a:ext cx="7621" cy="157319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4" name="TextBox 15"/>
            <p:cNvSpPr txBox="1"/>
            <p:nvPr/>
          </p:nvSpPr>
          <p:spPr>
            <a:xfrm>
              <a:off x="732865" y="2852936"/>
              <a:ext cx="21829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0        1       2        3        4       </a:t>
              </a: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16"/>
            <p:cNvSpPr txBox="1"/>
            <p:nvPr/>
          </p:nvSpPr>
          <p:spPr>
            <a:xfrm>
              <a:off x="1648747" y="2996952"/>
              <a:ext cx="7857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Time (sec)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17"/>
            <p:cNvSpPr txBox="1"/>
            <p:nvPr/>
          </p:nvSpPr>
          <p:spPr>
            <a:xfrm rot="16200000">
              <a:off x="158607" y="186573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ko-KR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(MA)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7" name="직선 연결선 67"/>
            <p:cNvCxnSpPr/>
            <p:nvPr/>
          </p:nvCxnSpPr>
          <p:spPr>
            <a:xfrm>
              <a:off x="851399" y="2910655"/>
              <a:ext cx="1930775" cy="327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80" name="TextBox 11"/>
          <p:cNvSpPr txBox="1"/>
          <p:nvPr/>
        </p:nvSpPr>
        <p:spPr>
          <a:xfrm>
            <a:off x="1355930" y="3397198"/>
            <a:ext cx="93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puffing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kumimoji="0" lang="en-US" altLang="ko-K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직사각형 61"/>
          <p:cNvSpPr/>
          <p:nvPr/>
        </p:nvSpPr>
        <p:spPr>
          <a:xfrm flipH="1">
            <a:off x="2070962" y="3634201"/>
            <a:ext cx="58556" cy="1560448"/>
          </a:xfrm>
          <a:prstGeom prst="rect">
            <a:avLst/>
          </a:prstGeom>
          <a:solidFill>
            <a:srgbClr val="FF99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그룹 88"/>
          <p:cNvGrpSpPr/>
          <p:nvPr/>
        </p:nvGrpSpPr>
        <p:grpSpPr>
          <a:xfrm>
            <a:off x="5505512" y="4029829"/>
            <a:ext cx="1317471" cy="1287953"/>
            <a:chOff x="5066438" y="1965167"/>
            <a:chExt cx="1317471" cy="1287953"/>
          </a:xfrm>
        </p:grpSpPr>
        <p:grpSp>
          <p:nvGrpSpPr>
            <p:cNvPr id="60" name="그룹 102"/>
            <p:cNvGrpSpPr/>
            <p:nvPr/>
          </p:nvGrpSpPr>
          <p:grpSpPr>
            <a:xfrm rot="2700000">
              <a:off x="5059065" y="1978125"/>
              <a:ext cx="1282368" cy="1267622"/>
              <a:chOff x="5828696" y="1655198"/>
              <a:chExt cx="1282368" cy="1267622"/>
            </a:xfrm>
          </p:grpSpPr>
          <p:sp>
            <p:nvSpPr>
              <p:cNvPr id="69" name="원호 111"/>
              <p:cNvSpPr/>
              <p:nvPr/>
            </p:nvSpPr>
            <p:spPr>
              <a:xfrm rot="10800000">
                <a:off x="5828696" y="165519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원호 112"/>
              <p:cNvSpPr/>
              <p:nvPr/>
            </p:nvSpPr>
            <p:spPr>
              <a:xfrm>
                <a:off x="5828696" y="197579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원호 113"/>
              <p:cNvSpPr/>
              <p:nvPr/>
            </p:nvSpPr>
            <p:spPr>
              <a:xfrm rot="10800000">
                <a:off x="6149288" y="1967894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원호 114"/>
              <p:cNvSpPr/>
              <p:nvPr/>
            </p:nvSpPr>
            <p:spPr>
              <a:xfrm>
                <a:off x="6149288" y="2289532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원호 115"/>
              <p:cNvSpPr/>
              <p:nvPr/>
            </p:nvSpPr>
            <p:spPr>
              <a:xfrm rot="10800000">
                <a:off x="6469880" y="2281635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원호 116"/>
              <p:cNvSpPr/>
              <p:nvPr/>
            </p:nvSpPr>
            <p:spPr>
              <a:xfrm>
                <a:off x="6469880" y="260222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원호 117"/>
              <p:cNvSpPr/>
              <p:nvPr/>
            </p:nvSpPr>
            <p:spPr>
              <a:xfrm rot="10800000">
                <a:off x="6790472" y="259433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그룹 103"/>
            <p:cNvGrpSpPr/>
            <p:nvPr/>
          </p:nvGrpSpPr>
          <p:grpSpPr>
            <a:xfrm rot="2700000">
              <a:off x="5108914" y="1972540"/>
              <a:ext cx="1282368" cy="1267622"/>
              <a:chOff x="5828696" y="1655198"/>
              <a:chExt cx="1282368" cy="1267622"/>
            </a:xfrm>
          </p:grpSpPr>
          <p:sp>
            <p:nvSpPr>
              <p:cNvPr id="62" name="원호 104"/>
              <p:cNvSpPr/>
              <p:nvPr/>
            </p:nvSpPr>
            <p:spPr>
              <a:xfrm rot="10800000">
                <a:off x="5828696" y="165519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원호 105"/>
              <p:cNvSpPr/>
              <p:nvPr/>
            </p:nvSpPr>
            <p:spPr>
              <a:xfrm>
                <a:off x="5828696" y="197579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원호 106"/>
              <p:cNvSpPr/>
              <p:nvPr/>
            </p:nvSpPr>
            <p:spPr>
              <a:xfrm rot="10800000">
                <a:off x="6149288" y="1967894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원호 107"/>
              <p:cNvSpPr/>
              <p:nvPr/>
            </p:nvSpPr>
            <p:spPr>
              <a:xfrm>
                <a:off x="6149288" y="2289532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원호 108"/>
              <p:cNvSpPr/>
              <p:nvPr/>
            </p:nvSpPr>
            <p:spPr>
              <a:xfrm rot="10800000">
                <a:off x="6469880" y="2281635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원호 109"/>
              <p:cNvSpPr/>
              <p:nvPr/>
            </p:nvSpPr>
            <p:spPr>
              <a:xfrm>
                <a:off x="6469880" y="2602228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원호 110"/>
              <p:cNvSpPr/>
              <p:nvPr/>
            </p:nvSpPr>
            <p:spPr>
              <a:xfrm rot="10800000">
                <a:off x="6790472" y="2594331"/>
                <a:ext cx="320592" cy="320592"/>
              </a:xfrm>
              <a:prstGeom prst="arc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그룹 90"/>
          <p:cNvGrpSpPr/>
          <p:nvPr/>
        </p:nvGrpSpPr>
        <p:grpSpPr>
          <a:xfrm>
            <a:off x="4437357" y="4075112"/>
            <a:ext cx="1956827" cy="1135315"/>
            <a:chOff x="2771800" y="3392093"/>
            <a:chExt cx="1956827" cy="1135315"/>
          </a:xfrm>
        </p:grpSpPr>
        <p:cxnSp>
          <p:nvCxnSpPr>
            <p:cNvPr id="58" name="직선 연결선 100"/>
            <p:cNvCxnSpPr/>
            <p:nvPr/>
          </p:nvCxnSpPr>
          <p:spPr>
            <a:xfrm flipV="1">
              <a:off x="2771800" y="3392098"/>
              <a:ext cx="295519" cy="113531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9" name="직선 연결선 101"/>
            <p:cNvCxnSpPr/>
            <p:nvPr/>
          </p:nvCxnSpPr>
          <p:spPr>
            <a:xfrm flipH="1">
              <a:off x="3061675" y="3392093"/>
              <a:ext cx="166695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49" name="그룹 91"/>
          <p:cNvGrpSpPr/>
          <p:nvPr/>
        </p:nvGrpSpPr>
        <p:grpSpPr>
          <a:xfrm>
            <a:off x="3901326" y="3571411"/>
            <a:ext cx="2592288" cy="1974413"/>
            <a:chOff x="323528" y="1268760"/>
            <a:chExt cx="2592288" cy="1974413"/>
          </a:xfrm>
        </p:grpSpPr>
        <p:sp>
          <p:nvSpPr>
            <p:cNvPr id="52" name="TextBox 45"/>
            <p:cNvSpPr txBox="1"/>
            <p:nvPr/>
          </p:nvSpPr>
          <p:spPr>
            <a:xfrm>
              <a:off x="580449" y="1268760"/>
              <a:ext cx="4275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직선 연결선 95"/>
            <p:cNvCxnSpPr/>
            <p:nvPr/>
          </p:nvCxnSpPr>
          <p:spPr>
            <a:xfrm flipV="1">
              <a:off x="851939" y="1343094"/>
              <a:ext cx="7621" cy="157319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4" name="TextBox 47"/>
            <p:cNvSpPr txBox="1"/>
            <p:nvPr/>
          </p:nvSpPr>
          <p:spPr>
            <a:xfrm>
              <a:off x="732865" y="2852936"/>
              <a:ext cx="21829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0        1       2        3        4       </a:t>
              </a: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48"/>
            <p:cNvSpPr txBox="1"/>
            <p:nvPr/>
          </p:nvSpPr>
          <p:spPr>
            <a:xfrm>
              <a:off x="1648747" y="2996952"/>
              <a:ext cx="8043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Time (sec)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49"/>
            <p:cNvSpPr txBox="1"/>
            <p:nvPr/>
          </p:nvSpPr>
          <p:spPr>
            <a:xfrm rot="16200000">
              <a:off x="158607" y="1865730"/>
              <a:ext cx="5760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ko-KR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 (MA)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직선 연결선 99"/>
            <p:cNvCxnSpPr/>
            <p:nvPr/>
          </p:nvCxnSpPr>
          <p:spPr>
            <a:xfrm>
              <a:off x="851399" y="2910655"/>
              <a:ext cx="1930775" cy="327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0" name="TextBox 43"/>
          <p:cNvSpPr txBox="1"/>
          <p:nvPr/>
        </p:nvSpPr>
        <p:spPr>
          <a:xfrm>
            <a:off x="4211958" y="3397198"/>
            <a:ext cx="93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puffing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kumimoji="0" lang="en-US" altLang="ko-KR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93"/>
          <p:cNvSpPr/>
          <p:nvPr/>
        </p:nvSpPr>
        <p:spPr>
          <a:xfrm flipH="1">
            <a:off x="5004046" y="3645745"/>
            <a:ext cx="58556" cy="1560448"/>
          </a:xfrm>
          <a:prstGeom prst="rect">
            <a:avLst/>
          </a:prstGeom>
          <a:solidFill>
            <a:srgbClr val="FF99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직사각형 119"/>
          <p:cNvSpPr/>
          <p:nvPr/>
        </p:nvSpPr>
        <p:spPr>
          <a:xfrm>
            <a:off x="4946500" y="4595638"/>
            <a:ext cx="302556" cy="621212"/>
          </a:xfrm>
          <a:prstGeom prst="rect">
            <a:avLst/>
          </a:prstGeom>
          <a:solidFill>
            <a:srgbClr val="FF3300">
              <a:alpha val="48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71"/>
          <p:cNvSpPr txBox="1"/>
          <p:nvPr/>
        </p:nvSpPr>
        <p:spPr>
          <a:xfrm>
            <a:off x="5076054" y="4548140"/>
            <a:ext cx="931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ECH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110 GHz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300 kW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3"/>
          <p:cNvSpPr/>
          <p:nvPr/>
        </p:nvSpPr>
        <p:spPr>
          <a:xfrm>
            <a:off x="1545055" y="2759442"/>
            <a:ext cx="1298753" cy="40011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Non ECH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3"/>
          <p:cNvSpPr/>
          <p:nvPr/>
        </p:nvSpPr>
        <p:spPr>
          <a:xfrm>
            <a:off x="4346192" y="2759442"/>
            <a:ext cx="1737976" cy="40011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On-axis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ECH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직사각형 84"/>
          <p:cNvSpPr/>
          <p:nvPr/>
        </p:nvSpPr>
        <p:spPr>
          <a:xfrm>
            <a:off x="539552" y="5836178"/>
            <a:ext cx="5956740" cy="369332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 puffing after ECH start </a:t>
            </a:r>
            <a:r>
              <a:rPr lang="en-US" altLang="ko-KR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ECH effect on Ar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제목 1"/>
          <p:cNvSpPr txBox="1">
            <a:spLocks/>
          </p:cNvSpPr>
          <p:nvPr/>
        </p:nvSpPr>
        <p:spPr>
          <a:xfrm>
            <a:off x="0" y="-9939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Ar transport experiments with ECH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 animBg="1"/>
      <p:bldP spid="50" grpId="0"/>
      <p:bldP spid="51" grpId="0" animBg="1"/>
      <p:bldP spid="41" grpId="0" animBg="1"/>
      <p:bldP spid="42" grpId="0"/>
      <p:bldP spid="4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3028</Words>
  <Application>Microsoft Office PowerPoint</Application>
  <PresentationFormat>화면 슬라이드 쇼(4:3)</PresentationFormat>
  <Paragraphs>655</Paragraphs>
  <Slides>40</Slides>
  <Notes>29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40</vt:i4>
      </vt:variant>
    </vt:vector>
  </HeadingPairs>
  <TitlesOfParts>
    <vt:vector size="44" baseType="lpstr">
      <vt:lpstr>Office 테마</vt:lpstr>
      <vt:lpstr>1_Office 테마</vt:lpstr>
      <vt:lpstr>수식</vt:lpstr>
      <vt:lpstr>Equation</vt:lpstr>
      <vt:lpstr>Impurity transport analysis &amp; preparation of W injection experiments on KSTAR</vt:lpstr>
      <vt:lpstr>PowerPoint 프레젠테이션</vt:lpstr>
      <vt:lpstr>PowerPoint 프레젠테이션</vt:lpstr>
      <vt:lpstr>Current analysis tools for  impurity transport study on KSTAR  - Focused on Ar injection experiments </vt:lpstr>
      <vt:lpstr>PowerPoint 프레젠테이션</vt:lpstr>
      <vt:lpstr>PowerPoint 프레젠테이션</vt:lpstr>
      <vt:lpstr>PowerPoint 프레젠테이션</vt:lpstr>
      <vt:lpstr>ITER VUV spectrometer prototype</vt:lpstr>
      <vt:lpstr>PowerPoint 프레젠테이션</vt:lpstr>
      <vt:lpstr>PowerPoint 프레젠테이션</vt:lpstr>
      <vt:lpstr>PowerPoint 프레젠테이션</vt:lpstr>
      <vt:lpstr>PowerPoint 프레젠테이션</vt:lpstr>
      <vt:lpstr>Preparation of  W experiments     </vt:lpstr>
      <vt:lpstr>VUV imaging spectrometer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UTC-SANCO analysis</vt:lpstr>
      <vt:lpstr> Ar transport control experiments using ECH on KSTAR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Impurity transport analysis &amp; preparation of W injection experiments on KSTAR</dc:title>
  <dc:creator>HJ</dc:creator>
  <cp:lastModifiedBy>HJ</cp:lastModifiedBy>
  <cp:revision>16</cp:revision>
  <dcterms:created xsi:type="dcterms:W3CDTF">2014-02-18T14:20:54Z</dcterms:created>
  <dcterms:modified xsi:type="dcterms:W3CDTF">2014-02-18T21:46:49Z</dcterms:modified>
</cp:coreProperties>
</file>