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6"/>
  </p:notesMasterIdLst>
  <p:sldIdLst>
    <p:sldId id="505" r:id="rId3"/>
    <p:sldId id="790" r:id="rId4"/>
    <p:sldId id="902" r:id="rId5"/>
    <p:sldId id="903" r:id="rId6"/>
    <p:sldId id="904" r:id="rId7"/>
    <p:sldId id="905" r:id="rId8"/>
    <p:sldId id="842" r:id="rId9"/>
    <p:sldId id="791" r:id="rId10"/>
    <p:sldId id="856" r:id="rId11"/>
    <p:sldId id="797" r:id="rId12"/>
    <p:sldId id="852" r:id="rId13"/>
    <p:sldId id="798" r:id="rId14"/>
    <p:sldId id="851" r:id="rId15"/>
    <p:sldId id="808" r:id="rId16"/>
    <p:sldId id="809" r:id="rId17"/>
    <p:sldId id="853" r:id="rId18"/>
    <p:sldId id="811" r:id="rId19"/>
    <p:sldId id="814" r:id="rId20"/>
    <p:sldId id="854" r:id="rId21"/>
    <p:sldId id="815" r:id="rId22"/>
    <p:sldId id="850" r:id="rId23"/>
    <p:sldId id="801" r:id="rId24"/>
    <p:sldId id="803" r:id="rId25"/>
    <p:sldId id="818" r:id="rId26"/>
    <p:sldId id="838" r:id="rId27"/>
    <p:sldId id="836" r:id="rId28"/>
    <p:sldId id="859" r:id="rId29"/>
    <p:sldId id="892" r:id="rId30"/>
    <p:sldId id="895" r:id="rId31"/>
    <p:sldId id="898" r:id="rId32"/>
    <p:sldId id="900" r:id="rId33"/>
    <p:sldId id="816" r:id="rId34"/>
    <p:sldId id="820" r:id="rId35"/>
    <p:sldId id="802" r:id="rId36"/>
    <p:sldId id="821" r:id="rId37"/>
    <p:sldId id="822" r:id="rId38"/>
    <p:sldId id="871" r:id="rId39"/>
    <p:sldId id="881" r:id="rId40"/>
    <p:sldId id="874" r:id="rId41"/>
    <p:sldId id="884" r:id="rId42"/>
    <p:sldId id="878" r:id="rId43"/>
    <p:sldId id="877" r:id="rId44"/>
    <p:sldId id="843" r:id="rId45"/>
    <p:sldId id="844" r:id="rId46"/>
    <p:sldId id="845" r:id="rId47"/>
    <p:sldId id="846" r:id="rId48"/>
    <p:sldId id="847" r:id="rId49"/>
    <p:sldId id="848" r:id="rId50"/>
    <p:sldId id="849" r:id="rId51"/>
    <p:sldId id="890" r:id="rId52"/>
    <p:sldId id="889" r:id="rId53"/>
    <p:sldId id="887" r:id="rId54"/>
    <p:sldId id="901" r:id="rId55"/>
    <p:sldId id="823" r:id="rId56"/>
    <p:sldId id="865" r:id="rId57"/>
    <p:sldId id="861" r:id="rId58"/>
    <p:sldId id="866" r:id="rId59"/>
    <p:sldId id="883" r:id="rId60"/>
    <p:sldId id="869" r:id="rId61"/>
    <p:sldId id="867" r:id="rId62"/>
    <p:sldId id="868" r:id="rId63"/>
    <p:sldId id="885" r:id="rId64"/>
    <p:sldId id="891" r:id="rId65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00099"/>
    <a:srgbClr val="FFFF00"/>
    <a:srgbClr val="FF00FF"/>
    <a:srgbClr val="FFFFCC"/>
    <a:srgbClr val="FF3300"/>
    <a:srgbClr val="FF99FF"/>
    <a:srgbClr val="FFFF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9" autoAdjust="0"/>
    <p:restoredTop sz="84452" autoAdjust="0"/>
  </p:normalViewPr>
  <p:slideViewPr>
    <p:cSldViewPr>
      <p:cViewPr>
        <p:scale>
          <a:sx n="60" d="100"/>
          <a:sy n="60" d="100"/>
        </p:scale>
        <p:origin x="-2298" y="-43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55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1897" y="-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wmf"/><Relationship Id="rId3" Type="http://schemas.openxmlformats.org/officeDocument/2006/relationships/image" Target="../media/image180.wmf"/><Relationship Id="rId7" Type="http://schemas.openxmlformats.org/officeDocument/2006/relationships/image" Target="../media/image182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Relationship Id="rId6" Type="http://schemas.openxmlformats.org/officeDocument/2006/relationships/image" Target="../media/image75.wmf"/><Relationship Id="rId5" Type="http://schemas.openxmlformats.org/officeDocument/2006/relationships/image" Target="../media/image181.wmf"/><Relationship Id="rId4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wmf"/><Relationship Id="rId1" Type="http://schemas.openxmlformats.org/officeDocument/2006/relationships/image" Target="../media/image184.wmf"/><Relationship Id="rId6" Type="http://schemas.openxmlformats.org/officeDocument/2006/relationships/image" Target="../media/image189.wmf"/><Relationship Id="rId5" Type="http://schemas.openxmlformats.org/officeDocument/2006/relationships/image" Target="../media/image188.wmf"/><Relationship Id="rId4" Type="http://schemas.openxmlformats.org/officeDocument/2006/relationships/image" Target="../media/image18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image" Target="../media/image194.wmf"/><Relationship Id="rId1" Type="http://schemas.openxmlformats.org/officeDocument/2006/relationships/image" Target="../media/image193.wmf"/><Relationship Id="rId4" Type="http://schemas.openxmlformats.org/officeDocument/2006/relationships/image" Target="../media/image19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wmf"/><Relationship Id="rId2" Type="http://schemas.openxmlformats.org/officeDocument/2006/relationships/image" Target="../media/image198.wmf"/><Relationship Id="rId1" Type="http://schemas.openxmlformats.org/officeDocument/2006/relationships/image" Target="../media/image197.wmf"/><Relationship Id="rId5" Type="http://schemas.openxmlformats.org/officeDocument/2006/relationships/image" Target="../media/image201.wmf"/><Relationship Id="rId4" Type="http://schemas.openxmlformats.org/officeDocument/2006/relationships/image" Target="../media/image20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8259F-E94C-4F21-87EA-C661A845897F}" type="datetimeFigureOut">
              <a:rPr lang="ko-KR" altLang="en-US" smtClean="0"/>
              <a:pPr/>
              <a:t>2014-02-19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3AE4A-123F-4B7F-B1A5-1CFC150FC2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5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4578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이것은 </a:t>
            </a:r>
            <a:r>
              <a:rPr lang="en-US" altLang="ko-KR" dirty="0" smtClean="0"/>
              <a:t>SVD</a:t>
            </a:r>
            <a:r>
              <a:rPr lang="ko-KR" altLang="en-US" dirty="0" smtClean="0"/>
              <a:t>로 모드 알아내는 그림입니다</a:t>
            </a:r>
            <a:r>
              <a:rPr lang="en-US" altLang="ko-KR" dirty="0" smtClean="0"/>
              <a:t>. m=2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모드는 보시다 시피 나타나지 않았습니다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3388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16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7545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9167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3710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132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59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251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23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1451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0180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6233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마찬가지로 </a:t>
            </a:r>
            <a:r>
              <a:rPr lang="en-US" altLang="ko-KR" dirty="0" smtClean="0"/>
              <a:t>H-mode</a:t>
            </a:r>
            <a:r>
              <a:rPr lang="ko-KR" altLang="en-US" dirty="0" smtClean="0"/>
              <a:t>에서 결과입니다</a:t>
            </a:r>
            <a:r>
              <a:rPr lang="en-US" altLang="ko-KR" dirty="0" smtClean="0"/>
              <a:t>. 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주파수는 </a:t>
            </a:r>
            <a:r>
              <a:rPr lang="en-US" altLang="ko-KR" baseline="0" dirty="0" smtClean="0"/>
              <a:t>19 kHz</a:t>
            </a:r>
            <a:r>
              <a:rPr lang="ko-KR" altLang="en-US" baseline="0" dirty="0" smtClean="0"/>
              <a:t>로 </a:t>
            </a:r>
            <a:r>
              <a:rPr lang="en-US" altLang="ko-KR" baseline="0" dirty="0" smtClean="0"/>
              <a:t>L-mode</a:t>
            </a:r>
            <a:r>
              <a:rPr lang="ko-KR" altLang="en-US" baseline="0" dirty="0" smtClean="0"/>
              <a:t>보다는 더 높았고 최대 속도 </a:t>
            </a:r>
            <a:r>
              <a:rPr lang="en-US" altLang="ko-KR" baseline="0" dirty="0" smtClean="0"/>
              <a:t>10.7 km/s</a:t>
            </a:r>
            <a:r>
              <a:rPr lang="ko-KR" altLang="en-US" baseline="0" dirty="0" smtClean="0"/>
              <a:t>였습니다</a:t>
            </a:r>
            <a:r>
              <a:rPr lang="en-US" altLang="ko-KR" baseline="0" dirty="0" smtClean="0"/>
              <a:t>.  </a:t>
            </a:r>
            <a:r>
              <a:rPr lang="ko-KR" altLang="en-US" baseline="0" dirty="0" smtClean="0"/>
              <a:t>중심의 이동 거리는 </a:t>
            </a:r>
            <a:r>
              <a:rPr lang="en-US" altLang="ko-KR" baseline="0" dirty="0" smtClean="0"/>
              <a:t>0.13 m</a:t>
            </a:r>
            <a:r>
              <a:rPr lang="ko-KR" altLang="en-US" baseline="0" dirty="0" smtClean="0"/>
              <a:t>로 </a:t>
            </a:r>
            <a:r>
              <a:rPr lang="en-US" altLang="ko-KR" baseline="0" dirty="0" smtClean="0"/>
              <a:t>L-mode</a:t>
            </a:r>
            <a:r>
              <a:rPr lang="ko-KR" altLang="en-US" baseline="0" dirty="0" smtClean="0"/>
              <a:t>와 거의 같았습니다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1308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L-mode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H-mode </a:t>
            </a:r>
            <a:r>
              <a:rPr lang="ko-KR" altLang="en-US" dirty="0" smtClean="0"/>
              <a:t>비교를 하자면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crash</a:t>
            </a:r>
            <a:r>
              <a:rPr lang="ko-KR" altLang="en-US" baseline="0" dirty="0" smtClean="0"/>
              <a:t>가 일어나는 양상이 앞서와 같이 다릅니다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확대한 신호를 보면 </a:t>
            </a:r>
            <a:r>
              <a:rPr lang="en-US" altLang="ko-KR" baseline="0" dirty="0" smtClean="0"/>
              <a:t>L-mode</a:t>
            </a:r>
            <a:r>
              <a:rPr lang="ko-KR" altLang="en-US" baseline="0" dirty="0" smtClean="0"/>
              <a:t> 에서는 </a:t>
            </a:r>
            <a:r>
              <a:rPr lang="en-US" altLang="ko-KR" baseline="0" dirty="0" smtClean="0"/>
              <a:t>crash</a:t>
            </a:r>
            <a:r>
              <a:rPr lang="ko-KR" altLang="en-US" baseline="0" dirty="0" smtClean="0"/>
              <a:t>가 한 번에 일어나 </a:t>
            </a:r>
            <a:r>
              <a:rPr lang="en-US" altLang="ko-KR" baseline="0" dirty="0" smtClean="0"/>
              <a:t>oscillation </a:t>
            </a:r>
            <a:r>
              <a:rPr lang="ko-KR" altLang="en-US" baseline="0" dirty="0" smtClean="0"/>
              <a:t>피크값이 최대가 되었다가 바로 잠잠해지는 모양이고</a:t>
            </a:r>
            <a:r>
              <a:rPr lang="en-US" altLang="ko-KR" baseline="0" dirty="0" smtClean="0"/>
              <a:t>, H-mode</a:t>
            </a:r>
            <a:r>
              <a:rPr lang="ko-KR" altLang="en-US" baseline="0" dirty="0" smtClean="0"/>
              <a:t>에서는 최대 피크점이 있고 그 이후에도 </a:t>
            </a:r>
            <a:r>
              <a:rPr lang="en-US" altLang="ko-KR" baseline="0" dirty="0" smtClean="0"/>
              <a:t>oscillation</a:t>
            </a:r>
            <a:r>
              <a:rPr lang="ko-KR" altLang="en-US" baseline="0" dirty="0" smtClean="0"/>
              <a:t>이 세 번에 걸쳐 그 진폭이 잦아드는 모양입니다</a:t>
            </a:r>
            <a:r>
              <a:rPr lang="en-US" altLang="ko-KR" baseline="0" dirty="0" smtClean="0"/>
              <a:t>. (9, 11 </a:t>
            </a:r>
            <a:r>
              <a:rPr lang="ko-KR" altLang="en-US" baseline="0" dirty="0" smtClean="0"/>
              <a:t>페이지 그림과 일치</a:t>
            </a:r>
            <a:r>
              <a:rPr lang="en-US" altLang="ko-KR" baseline="0" dirty="0" smtClean="0"/>
              <a:t>)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2595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이러한 </a:t>
            </a:r>
            <a:r>
              <a:rPr lang="en-US" altLang="ko-KR" dirty="0" smtClean="0"/>
              <a:t>m=1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모드의 주파수와 토로이달 회전 속도와 비교해보면 이와 같습니다</a:t>
            </a:r>
            <a:r>
              <a:rPr lang="en-US" altLang="ko-KR" baseline="0" dirty="0" smtClean="0"/>
              <a:t>. 6</a:t>
            </a:r>
            <a:r>
              <a:rPr lang="ko-KR" altLang="en-US" baseline="0" dirty="0" smtClean="0"/>
              <a:t>개의 실험에서 일어난 모든 </a:t>
            </a:r>
            <a:r>
              <a:rPr lang="en-US" altLang="ko-KR" baseline="0" dirty="0" err="1" smtClean="0"/>
              <a:t>sawtooth</a:t>
            </a:r>
            <a:r>
              <a:rPr lang="en-US" altLang="ko-KR" baseline="0" dirty="0" smtClean="0"/>
              <a:t> crash</a:t>
            </a:r>
            <a:r>
              <a:rPr lang="ko-KR" altLang="en-US" baseline="0" dirty="0" smtClean="0"/>
              <a:t>를 </a:t>
            </a:r>
            <a:r>
              <a:rPr lang="en-US" altLang="ko-KR" baseline="0" dirty="0" err="1" smtClean="0"/>
              <a:t>fft</a:t>
            </a:r>
            <a:r>
              <a:rPr lang="ko-KR" altLang="en-US" baseline="0" dirty="0" smtClean="0"/>
              <a:t>하여 알아낸 주파수와 그 시간에 해당하는 토로이달 회전속도와 비교한 값입니다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이에 따르면 </a:t>
            </a:r>
            <a:r>
              <a:rPr lang="en-US" altLang="ko-KR" baseline="0" dirty="0" smtClean="0"/>
              <a:t>m=1 </a:t>
            </a:r>
            <a:r>
              <a:rPr lang="ko-KR" altLang="en-US" baseline="0" dirty="0" smtClean="0"/>
              <a:t>모드의 주파수는 토로이달 회전 속도에 의해 결정된다고 할 수 있겠습니다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3AE4A-123F-4B7F-B1A5-1CFC150FC210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570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4" name="그룹 32"/>
          <p:cNvGrpSpPr/>
          <p:nvPr userDrawn="1"/>
        </p:nvGrpSpPr>
        <p:grpSpPr>
          <a:xfrm>
            <a:off x="541694" y="4137021"/>
            <a:ext cx="9364307" cy="2555234"/>
            <a:chOff x="500024" y="4137021"/>
            <a:chExt cx="8643976" cy="2555234"/>
          </a:xfrm>
        </p:grpSpPr>
        <p:sp>
          <p:nvSpPr>
            <p:cNvPr id="8" name="Freeform 5"/>
            <p:cNvSpPr/>
            <p:nvPr/>
          </p:nvSpPr>
          <p:spPr>
            <a:xfrm>
              <a:off x="2208042" y="4143150"/>
              <a:ext cx="6935958" cy="2410050"/>
            </a:xfrm>
            <a:custGeom>
              <a:avLst/>
              <a:gdLst/>
              <a:ahLst/>
              <a:cxnLst>
                <a:cxn ang="0">
                  <a:pos x="2756" y="8"/>
                </a:cxn>
                <a:cxn ang="0">
                  <a:pos x="2212" y="48"/>
                </a:cxn>
                <a:cxn ang="0">
                  <a:pos x="1574" y="118"/>
                </a:cxn>
                <a:cxn ang="0">
                  <a:pos x="1172" y="176"/>
                </a:cxn>
                <a:cxn ang="0">
                  <a:pos x="786" y="248"/>
                </a:cxn>
                <a:cxn ang="0">
                  <a:pos x="450" y="334"/>
                </a:cxn>
                <a:cxn ang="0">
                  <a:pos x="266" y="402"/>
                </a:cxn>
                <a:cxn ang="0">
                  <a:pos x="154" y="456"/>
                </a:cxn>
                <a:cxn ang="0">
                  <a:pos x="72" y="516"/>
                </a:cxn>
                <a:cxn ang="0">
                  <a:pos x="18" y="580"/>
                </a:cxn>
                <a:cxn ang="0">
                  <a:pos x="0" y="648"/>
                </a:cxn>
                <a:cxn ang="0">
                  <a:pos x="8" y="704"/>
                </a:cxn>
                <a:cxn ang="0">
                  <a:pos x="50" y="784"/>
                </a:cxn>
                <a:cxn ang="0">
                  <a:pos x="126" y="856"/>
                </a:cxn>
                <a:cxn ang="0">
                  <a:pos x="232" y="922"/>
                </a:cxn>
                <a:cxn ang="0">
                  <a:pos x="368" y="984"/>
                </a:cxn>
                <a:cxn ang="0">
                  <a:pos x="528" y="1038"/>
                </a:cxn>
                <a:cxn ang="0">
                  <a:pos x="712" y="1088"/>
                </a:cxn>
                <a:cxn ang="0">
                  <a:pos x="1136" y="1168"/>
                </a:cxn>
                <a:cxn ang="0">
                  <a:pos x="1620" y="1228"/>
                </a:cxn>
                <a:cxn ang="0">
                  <a:pos x="2144" y="1270"/>
                </a:cxn>
                <a:cxn ang="0">
                  <a:pos x="2684" y="1290"/>
                </a:cxn>
                <a:cxn ang="0">
                  <a:pos x="3222" y="1294"/>
                </a:cxn>
                <a:cxn ang="0">
                  <a:pos x="3734" y="1282"/>
                </a:cxn>
                <a:cxn ang="0">
                  <a:pos x="4202" y="1252"/>
                </a:cxn>
                <a:cxn ang="0">
                  <a:pos x="4180" y="1238"/>
                </a:cxn>
                <a:cxn ang="0">
                  <a:pos x="3458" y="1216"/>
                </a:cxn>
                <a:cxn ang="0">
                  <a:pos x="2792" y="1180"/>
                </a:cxn>
                <a:cxn ang="0">
                  <a:pos x="2258" y="1136"/>
                </a:cxn>
                <a:cxn ang="0">
                  <a:pos x="1736" y="1078"/>
                </a:cxn>
                <a:cxn ang="0">
                  <a:pos x="1264" y="998"/>
                </a:cxn>
                <a:cxn ang="0">
                  <a:pos x="1058" y="950"/>
                </a:cxn>
                <a:cxn ang="0">
                  <a:pos x="880" y="896"/>
                </a:cxn>
                <a:cxn ang="0">
                  <a:pos x="734" y="836"/>
                </a:cxn>
                <a:cxn ang="0">
                  <a:pos x="622" y="770"/>
                </a:cxn>
                <a:cxn ang="0">
                  <a:pos x="552" y="696"/>
                </a:cxn>
                <a:cxn ang="0">
                  <a:pos x="534" y="658"/>
                </a:cxn>
                <a:cxn ang="0">
                  <a:pos x="528" y="616"/>
                </a:cxn>
                <a:cxn ang="0">
                  <a:pos x="532" y="578"/>
                </a:cxn>
                <a:cxn ang="0">
                  <a:pos x="552" y="526"/>
                </a:cxn>
                <a:cxn ang="0">
                  <a:pos x="590" y="476"/>
                </a:cxn>
                <a:cxn ang="0">
                  <a:pos x="642" y="432"/>
                </a:cxn>
                <a:cxn ang="0">
                  <a:pos x="762" y="366"/>
                </a:cxn>
                <a:cxn ang="0">
                  <a:pos x="950" y="298"/>
                </a:cxn>
                <a:cxn ang="0">
                  <a:pos x="1178" y="242"/>
                </a:cxn>
                <a:cxn ang="0">
                  <a:pos x="1528" y="180"/>
                </a:cxn>
                <a:cxn ang="0">
                  <a:pos x="2110" y="102"/>
                </a:cxn>
                <a:cxn ang="0">
                  <a:pos x="2880" y="0"/>
                </a:cxn>
              </a:cxnLst>
              <a:rect l="0" t="0" r="r" b="b"/>
              <a:pathLst>
                <a:path w="4344" h="1294">
                  <a:moveTo>
                    <a:pt x="2880" y="0"/>
                  </a:moveTo>
                  <a:lnTo>
                    <a:pt x="2880" y="0"/>
                  </a:lnTo>
                  <a:lnTo>
                    <a:pt x="2756" y="8"/>
                  </a:lnTo>
                  <a:lnTo>
                    <a:pt x="2614" y="16"/>
                  </a:lnTo>
                  <a:lnTo>
                    <a:pt x="2430" y="30"/>
                  </a:lnTo>
                  <a:lnTo>
                    <a:pt x="2212" y="48"/>
                  </a:lnTo>
                  <a:lnTo>
                    <a:pt x="1968" y="72"/>
                  </a:lnTo>
                  <a:lnTo>
                    <a:pt x="1708" y="100"/>
                  </a:lnTo>
                  <a:lnTo>
                    <a:pt x="1574" y="118"/>
                  </a:lnTo>
                  <a:lnTo>
                    <a:pt x="1440" y="134"/>
                  </a:lnTo>
                  <a:lnTo>
                    <a:pt x="1306" y="154"/>
                  </a:lnTo>
                  <a:lnTo>
                    <a:pt x="1172" y="176"/>
                  </a:lnTo>
                  <a:lnTo>
                    <a:pt x="1040" y="198"/>
                  </a:lnTo>
                  <a:lnTo>
                    <a:pt x="912" y="222"/>
                  </a:lnTo>
                  <a:lnTo>
                    <a:pt x="786" y="248"/>
                  </a:lnTo>
                  <a:lnTo>
                    <a:pt x="668" y="274"/>
                  </a:lnTo>
                  <a:lnTo>
                    <a:pt x="556" y="304"/>
                  </a:lnTo>
                  <a:lnTo>
                    <a:pt x="450" y="334"/>
                  </a:lnTo>
                  <a:lnTo>
                    <a:pt x="354" y="366"/>
                  </a:lnTo>
                  <a:lnTo>
                    <a:pt x="308" y="384"/>
                  </a:lnTo>
                  <a:lnTo>
                    <a:pt x="266" y="402"/>
                  </a:lnTo>
                  <a:lnTo>
                    <a:pt x="226" y="418"/>
                  </a:lnTo>
                  <a:lnTo>
                    <a:pt x="188" y="438"/>
                  </a:lnTo>
                  <a:lnTo>
                    <a:pt x="154" y="456"/>
                  </a:lnTo>
                  <a:lnTo>
                    <a:pt x="124" y="476"/>
                  </a:lnTo>
                  <a:lnTo>
                    <a:pt x="96" y="496"/>
                  </a:lnTo>
                  <a:lnTo>
                    <a:pt x="72" y="516"/>
                  </a:lnTo>
                  <a:lnTo>
                    <a:pt x="50" y="536"/>
                  </a:lnTo>
                  <a:lnTo>
                    <a:pt x="32" y="558"/>
                  </a:lnTo>
                  <a:lnTo>
                    <a:pt x="18" y="580"/>
                  </a:lnTo>
                  <a:lnTo>
                    <a:pt x="8" y="602"/>
                  </a:lnTo>
                  <a:lnTo>
                    <a:pt x="2" y="624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2" y="676"/>
                  </a:lnTo>
                  <a:lnTo>
                    <a:pt x="8" y="704"/>
                  </a:lnTo>
                  <a:lnTo>
                    <a:pt x="18" y="732"/>
                  </a:lnTo>
                  <a:lnTo>
                    <a:pt x="32" y="758"/>
                  </a:lnTo>
                  <a:lnTo>
                    <a:pt x="50" y="784"/>
                  </a:lnTo>
                  <a:lnTo>
                    <a:pt x="72" y="808"/>
                  </a:lnTo>
                  <a:lnTo>
                    <a:pt x="98" y="832"/>
                  </a:lnTo>
                  <a:lnTo>
                    <a:pt x="126" y="856"/>
                  </a:lnTo>
                  <a:lnTo>
                    <a:pt x="158" y="880"/>
                  </a:lnTo>
                  <a:lnTo>
                    <a:pt x="194" y="902"/>
                  </a:lnTo>
                  <a:lnTo>
                    <a:pt x="232" y="922"/>
                  </a:lnTo>
                  <a:lnTo>
                    <a:pt x="274" y="944"/>
                  </a:lnTo>
                  <a:lnTo>
                    <a:pt x="320" y="964"/>
                  </a:lnTo>
                  <a:lnTo>
                    <a:pt x="368" y="984"/>
                  </a:lnTo>
                  <a:lnTo>
                    <a:pt x="418" y="1002"/>
                  </a:lnTo>
                  <a:lnTo>
                    <a:pt x="472" y="1020"/>
                  </a:lnTo>
                  <a:lnTo>
                    <a:pt x="528" y="1038"/>
                  </a:lnTo>
                  <a:lnTo>
                    <a:pt x="586" y="1056"/>
                  </a:lnTo>
                  <a:lnTo>
                    <a:pt x="648" y="1072"/>
                  </a:lnTo>
                  <a:lnTo>
                    <a:pt x="712" y="1088"/>
                  </a:lnTo>
                  <a:lnTo>
                    <a:pt x="844" y="1116"/>
                  </a:lnTo>
                  <a:lnTo>
                    <a:pt x="986" y="1144"/>
                  </a:lnTo>
                  <a:lnTo>
                    <a:pt x="1136" y="1168"/>
                  </a:lnTo>
                  <a:lnTo>
                    <a:pt x="1292" y="1192"/>
                  </a:lnTo>
                  <a:lnTo>
                    <a:pt x="1454" y="1212"/>
                  </a:lnTo>
                  <a:lnTo>
                    <a:pt x="1620" y="1228"/>
                  </a:lnTo>
                  <a:lnTo>
                    <a:pt x="1792" y="1244"/>
                  </a:lnTo>
                  <a:lnTo>
                    <a:pt x="1966" y="1258"/>
                  </a:lnTo>
                  <a:lnTo>
                    <a:pt x="2144" y="1270"/>
                  </a:lnTo>
                  <a:lnTo>
                    <a:pt x="2322" y="1278"/>
                  </a:lnTo>
                  <a:lnTo>
                    <a:pt x="2504" y="1286"/>
                  </a:lnTo>
                  <a:lnTo>
                    <a:pt x="2684" y="1290"/>
                  </a:lnTo>
                  <a:lnTo>
                    <a:pt x="2864" y="1294"/>
                  </a:lnTo>
                  <a:lnTo>
                    <a:pt x="3044" y="1294"/>
                  </a:lnTo>
                  <a:lnTo>
                    <a:pt x="3222" y="1294"/>
                  </a:lnTo>
                  <a:lnTo>
                    <a:pt x="3396" y="1292"/>
                  </a:lnTo>
                  <a:lnTo>
                    <a:pt x="3568" y="1288"/>
                  </a:lnTo>
                  <a:lnTo>
                    <a:pt x="3734" y="1282"/>
                  </a:lnTo>
                  <a:lnTo>
                    <a:pt x="3896" y="1274"/>
                  </a:lnTo>
                  <a:lnTo>
                    <a:pt x="4052" y="1264"/>
                  </a:lnTo>
                  <a:lnTo>
                    <a:pt x="4202" y="1252"/>
                  </a:lnTo>
                  <a:lnTo>
                    <a:pt x="4344" y="1240"/>
                  </a:lnTo>
                  <a:lnTo>
                    <a:pt x="4344" y="1240"/>
                  </a:lnTo>
                  <a:lnTo>
                    <a:pt x="4180" y="1238"/>
                  </a:lnTo>
                  <a:lnTo>
                    <a:pt x="3992" y="1234"/>
                  </a:lnTo>
                  <a:lnTo>
                    <a:pt x="3748" y="1226"/>
                  </a:lnTo>
                  <a:lnTo>
                    <a:pt x="3458" y="1216"/>
                  </a:lnTo>
                  <a:lnTo>
                    <a:pt x="3136" y="1200"/>
                  </a:lnTo>
                  <a:lnTo>
                    <a:pt x="2966" y="1192"/>
                  </a:lnTo>
                  <a:lnTo>
                    <a:pt x="2792" y="1180"/>
                  </a:lnTo>
                  <a:lnTo>
                    <a:pt x="2614" y="1168"/>
                  </a:lnTo>
                  <a:lnTo>
                    <a:pt x="2436" y="1152"/>
                  </a:lnTo>
                  <a:lnTo>
                    <a:pt x="2258" y="1136"/>
                  </a:lnTo>
                  <a:lnTo>
                    <a:pt x="2080" y="1118"/>
                  </a:lnTo>
                  <a:lnTo>
                    <a:pt x="1906" y="1100"/>
                  </a:lnTo>
                  <a:lnTo>
                    <a:pt x="1736" y="1078"/>
                  </a:lnTo>
                  <a:lnTo>
                    <a:pt x="1570" y="1052"/>
                  </a:lnTo>
                  <a:lnTo>
                    <a:pt x="1414" y="1026"/>
                  </a:lnTo>
                  <a:lnTo>
                    <a:pt x="1264" y="998"/>
                  </a:lnTo>
                  <a:lnTo>
                    <a:pt x="1192" y="982"/>
                  </a:lnTo>
                  <a:lnTo>
                    <a:pt x="1124" y="966"/>
                  </a:lnTo>
                  <a:lnTo>
                    <a:pt x="1058" y="950"/>
                  </a:lnTo>
                  <a:lnTo>
                    <a:pt x="996" y="932"/>
                  </a:lnTo>
                  <a:lnTo>
                    <a:pt x="936" y="914"/>
                  </a:lnTo>
                  <a:lnTo>
                    <a:pt x="880" y="896"/>
                  </a:lnTo>
                  <a:lnTo>
                    <a:pt x="828" y="878"/>
                  </a:lnTo>
                  <a:lnTo>
                    <a:pt x="778" y="858"/>
                  </a:lnTo>
                  <a:lnTo>
                    <a:pt x="734" y="836"/>
                  </a:lnTo>
                  <a:lnTo>
                    <a:pt x="692" y="816"/>
                  </a:lnTo>
                  <a:lnTo>
                    <a:pt x="654" y="792"/>
                  </a:lnTo>
                  <a:lnTo>
                    <a:pt x="622" y="770"/>
                  </a:lnTo>
                  <a:lnTo>
                    <a:pt x="594" y="746"/>
                  </a:lnTo>
                  <a:lnTo>
                    <a:pt x="570" y="722"/>
                  </a:lnTo>
                  <a:lnTo>
                    <a:pt x="552" y="696"/>
                  </a:lnTo>
                  <a:lnTo>
                    <a:pt x="546" y="684"/>
                  </a:lnTo>
                  <a:lnTo>
                    <a:pt x="538" y="670"/>
                  </a:lnTo>
                  <a:lnTo>
                    <a:pt x="534" y="658"/>
                  </a:lnTo>
                  <a:lnTo>
                    <a:pt x="530" y="644"/>
                  </a:lnTo>
                  <a:lnTo>
                    <a:pt x="528" y="630"/>
                  </a:lnTo>
                  <a:lnTo>
                    <a:pt x="528" y="616"/>
                  </a:lnTo>
                  <a:lnTo>
                    <a:pt x="528" y="616"/>
                  </a:lnTo>
                  <a:lnTo>
                    <a:pt x="530" y="596"/>
                  </a:lnTo>
                  <a:lnTo>
                    <a:pt x="532" y="578"/>
                  </a:lnTo>
                  <a:lnTo>
                    <a:pt x="538" y="560"/>
                  </a:lnTo>
                  <a:lnTo>
                    <a:pt x="544" y="542"/>
                  </a:lnTo>
                  <a:lnTo>
                    <a:pt x="552" y="526"/>
                  </a:lnTo>
                  <a:lnTo>
                    <a:pt x="564" y="508"/>
                  </a:lnTo>
                  <a:lnTo>
                    <a:pt x="576" y="492"/>
                  </a:lnTo>
                  <a:lnTo>
                    <a:pt x="590" y="476"/>
                  </a:lnTo>
                  <a:lnTo>
                    <a:pt x="606" y="462"/>
                  </a:lnTo>
                  <a:lnTo>
                    <a:pt x="624" y="446"/>
                  </a:lnTo>
                  <a:lnTo>
                    <a:pt x="642" y="432"/>
                  </a:lnTo>
                  <a:lnTo>
                    <a:pt x="664" y="418"/>
                  </a:lnTo>
                  <a:lnTo>
                    <a:pt x="710" y="390"/>
                  </a:lnTo>
                  <a:lnTo>
                    <a:pt x="762" y="366"/>
                  </a:lnTo>
                  <a:lnTo>
                    <a:pt x="820" y="342"/>
                  </a:lnTo>
                  <a:lnTo>
                    <a:pt x="882" y="320"/>
                  </a:lnTo>
                  <a:lnTo>
                    <a:pt x="950" y="298"/>
                  </a:lnTo>
                  <a:lnTo>
                    <a:pt x="1022" y="278"/>
                  </a:lnTo>
                  <a:lnTo>
                    <a:pt x="1098" y="260"/>
                  </a:lnTo>
                  <a:lnTo>
                    <a:pt x="1178" y="242"/>
                  </a:lnTo>
                  <a:lnTo>
                    <a:pt x="1260" y="224"/>
                  </a:lnTo>
                  <a:lnTo>
                    <a:pt x="1348" y="208"/>
                  </a:lnTo>
                  <a:lnTo>
                    <a:pt x="1528" y="180"/>
                  </a:lnTo>
                  <a:lnTo>
                    <a:pt x="1718" y="152"/>
                  </a:lnTo>
                  <a:lnTo>
                    <a:pt x="1912" y="126"/>
                  </a:lnTo>
                  <a:lnTo>
                    <a:pt x="2110" y="102"/>
                  </a:lnTo>
                  <a:lnTo>
                    <a:pt x="2506" y="54"/>
                  </a:lnTo>
                  <a:lnTo>
                    <a:pt x="2696" y="28"/>
                  </a:lnTo>
                  <a:lnTo>
                    <a:pt x="2880" y="0"/>
                  </a:lnTo>
                  <a:lnTo>
                    <a:pt x="2880" y="0"/>
                  </a:lnTo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0"/>
                  </a:schemeClr>
                </a:gs>
                <a:gs pos="19000">
                  <a:schemeClr val="bg1">
                    <a:lumMod val="85000"/>
                    <a:alpha val="63000"/>
                  </a:schemeClr>
                </a:gs>
                <a:gs pos="50000">
                  <a:schemeClr val="bg1">
                    <a:lumMod val="85000"/>
                  </a:schemeClr>
                </a:gs>
                <a:gs pos="72000">
                  <a:schemeClr val="bg1">
                    <a:lumMod val="85000"/>
                    <a:alpha val="15000"/>
                  </a:schemeClr>
                </a:gs>
                <a:gs pos="89000">
                  <a:schemeClr val="bg1">
                    <a:lumMod val="75000"/>
                    <a:alpha val="50000"/>
                  </a:schemeClr>
                </a:gs>
                <a:gs pos="100000">
                  <a:schemeClr val="bg2">
                    <a:lumMod val="60000"/>
                    <a:lumOff val="40000"/>
                    <a:alpha val="0"/>
                  </a:schemeClr>
                </a:gs>
              </a:gsLst>
              <a:lin ang="5400000" scaled="0"/>
            </a:gradFill>
            <a:ln w="9525">
              <a:noFill/>
              <a:round/>
            </a:ln>
          </p:spPr>
        </p:sp>
        <p:sp>
          <p:nvSpPr>
            <p:cNvPr id="9" name="Freeform 5"/>
            <p:cNvSpPr/>
            <p:nvPr/>
          </p:nvSpPr>
          <p:spPr>
            <a:xfrm>
              <a:off x="642910" y="4143380"/>
              <a:ext cx="8501090" cy="2500330"/>
            </a:xfrm>
            <a:custGeom>
              <a:avLst/>
              <a:gdLst/>
              <a:ahLst/>
              <a:cxnLst>
                <a:cxn ang="0">
                  <a:pos x="2756" y="8"/>
                </a:cxn>
                <a:cxn ang="0">
                  <a:pos x="2212" y="48"/>
                </a:cxn>
                <a:cxn ang="0">
                  <a:pos x="1574" y="118"/>
                </a:cxn>
                <a:cxn ang="0">
                  <a:pos x="1172" y="176"/>
                </a:cxn>
                <a:cxn ang="0">
                  <a:pos x="786" y="248"/>
                </a:cxn>
                <a:cxn ang="0">
                  <a:pos x="450" y="334"/>
                </a:cxn>
                <a:cxn ang="0">
                  <a:pos x="266" y="402"/>
                </a:cxn>
                <a:cxn ang="0">
                  <a:pos x="154" y="456"/>
                </a:cxn>
                <a:cxn ang="0">
                  <a:pos x="72" y="516"/>
                </a:cxn>
                <a:cxn ang="0">
                  <a:pos x="18" y="580"/>
                </a:cxn>
                <a:cxn ang="0">
                  <a:pos x="0" y="648"/>
                </a:cxn>
                <a:cxn ang="0">
                  <a:pos x="8" y="704"/>
                </a:cxn>
                <a:cxn ang="0">
                  <a:pos x="50" y="784"/>
                </a:cxn>
                <a:cxn ang="0">
                  <a:pos x="126" y="856"/>
                </a:cxn>
                <a:cxn ang="0">
                  <a:pos x="232" y="922"/>
                </a:cxn>
                <a:cxn ang="0">
                  <a:pos x="368" y="984"/>
                </a:cxn>
                <a:cxn ang="0">
                  <a:pos x="528" y="1038"/>
                </a:cxn>
                <a:cxn ang="0">
                  <a:pos x="712" y="1088"/>
                </a:cxn>
                <a:cxn ang="0">
                  <a:pos x="1136" y="1168"/>
                </a:cxn>
                <a:cxn ang="0">
                  <a:pos x="1620" y="1228"/>
                </a:cxn>
                <a:cxn ang="0">
                  <a:pos x="2144" y="1270"/>
                </a:cxn>
                <a:cxn ang="0">
                  <a:pos x="2684" y="1290"/>
                </a:cxn>
                <a:cxn ang="0">
                  <a:pos x="3222" y="1294"/>
                </a:cxn>
                <a:cxn ang="0">
                  <a:pos x="3734" y="1282"/>
                </a:cxn>
                <a:cxn ang="0">
                  <a:pos x="4202" y="1252"/>
                </a:cxn>
                <a:cxn ang="0">
                  <a:pos x="4180" y="1238"/>
                </a:cxn>
                <a:cxn ang="0">
                  <a:pos x="3458" y="1216"/>
                </a:cxn>
                <a:cxn ang="0">
                  <a:pos x="2792" y="1180"/>
                </a:cxn>
                <a:cxn ang="0">
                  <a:pos x="2258" y="1136"/>
                </a:cxn>
                <a:cxn ang="0">
                  <a:pos x="1736" y="1078"/>
                </a:cxn>
                <a:cxn ang="0">
                  <a:pos x="1264" y="998"/>
                </a:cxn>
                <a:cxn ang="0">
                  <a:pos x="1058" y="950"/>
                </a:cxn>
                <a:cxn ang="0">
                  <a:pos x="880" y="896"/>
                </a:cxn>
                <a:cxn ang="0">
                  <a:pos x="734" y="836"/>
                </a:cxn>
                <a:cxn ang="0">
                  <a:pos x="622" y="770"/>
                </a:cxn>
                <a:cxn ang="0">
                  <a:pos x="552" y="696"/>
                </a:cxn>
                <a:cxn ang="0">
                  <a:pos x="534" y="658"/>
                </a:cxn>
                <a:cxn ang="0">
                  <a:pos x="528" y="616"/>
                </a:cxn>
                <a:cxn ang="0">
                  <a:pos x="532" y="578"/>
                </a:cxn>
                <a:cxn ang="0">
                  <a:pos x="552" y="526"/>
                </a:cxn>
                <a:cxn ang="0">
                  <a:pos x="590" y="476"/>
                </a:cxn>
                <a:cxn ang="0">
                  <a:pos x="642" y="432"/>
                </a:cxn>
                <a:cxn ang="0">
                  <a:pos x="762" y="366"/>
                </a:cxn>
                <a:cxn ang="0">
                  <a:pos x="950" y="298"/>
                </a:cxn>
                <a:cxn ang="0">
                  <a:pos x="1178" y="242"/>
                </a:cxn>
                <a:cxn ang="0">
                  <a:pos x="1528" y="180"/>
                </a:cxn>
                <a:cxn ang="0">
                  <a:pos x="2110" y="102"/>
                </a:cxn>
                <a:cxn ang="0">
                  <a:pos x="2880" y="0"/>
                </a:cxn>
              </a:cxnLst>
              <a:rect l="0" t="0" r="r" b="b"/>
              <a:pathLst>
                <a:path w="4344" h="1294">
                  <a:moveTo>
                    <a:pt x="2880" y="0"/>
                  </a:moveTo>
                  <a:lnTo>
                    <a:pt x="2880" y="0"/>
                  </a:lnTo>
                  <a:lnTo>
                    <a:pt x="2756" y="8"/>
                  </a:lnTo>
                  <a:lnTo>
                    <a:pt x="2614" y="16"/>
                  </a:lnTo>
                  <a:lnTo>
                    <a:pt x="2430" y="30"/>
                  </a:lnTo>
                  <a:lnTo>
                    <a:pt x="2212" y="48"/>
                  </a:lnTo>
                  <a:lnTo>
                    <a:pt x="1968" y="72"/>
                  </a:lnTo>
                  <a:lnTo>
                    <a:pt x="1708" y="100"/>
                  </a:lnTo>
                  <a:lnTo>
                    <a:pt x="1574" y="118"/>
                  </a:lnTo>
                  <a:lnTo>
                    <a:pt x="1440" y="134"/>
                  </a:lnTo>
                  <a:lnTo>
                    <a:pt x="1306" y="154"/>
                  </a:lnTo>
                  <a:lnTo>
                    <a:pt x="1172" y="176"/>
                  </a:lnTo>
                  <a:lnTo>
                    <a:pt x="1040" y="198"/>
                  </a:lnTo>
                  <a:lnTo>
                    <a:pt x="912" y="222"/>
                  </a:lnTo>
                  <a:lnTo>
                    <a:pt x="786" y="248"/>
                  </a:lnTo>
                  <a:lnTo>
                    <a:pt x="668" y="274"/>
                  </a:lnTo>
                  <a:lnTo>
                    <a:pt x="556" y="304"/>
                  </a:lnTo>
                  <a:lnTo>
                    <a:pt x="450" y="334"/>
                  </a:lnTo>
                  <a:lnTo>
                    <a:pt x="354" y="366"/>
                  </a:lnTo>
                  <a:lnTo>
                    <a:pt x="308" y="384"/>
                  </a:lnTo>
                  <a:lnTo>
                    <a:pt x="266" y="402"/>
                  </a:lnTo>
                  <a:lnTo>
                    <a:pt x="226" y="418"/>
                  </a:lnTo>
                  <a:lnTo>
                    <a:pt x="188" y="438"/>
                  </a:lnTo>
                  <a:lnTo>
                    <a:pt x="154" y="456"/>
                  </a:lnTo>
                  <a:lnTo>
                    <a:pt x="124" y="476"/>
                  </a:lnTo>
                  <a:lnTo>
                    <a:pt x="96" y="496"/>
                  </a:lnTo>
                  <a:lnTo>
                    <a:pt x="72" y="516"/>
                  </a:lnTo>
                  <a:lnTo>
                    <a:pt x="50" y="536"/>
                  </a:lnTo>
                  <a:lnTo>
                    <a:pt x="32" y="558"/>
                  </a:lnTo>
                  <a:lnTo>
                    <a:pt x="18" y="580"/>
                  </a:lnTo>
                  <a:lnTo>
                    <a:pt x="8" y="602"/>
                  </a:lnTo>
                  <a:lnTo>
                    <a:pt x="2" y="624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2" y="676"/>
                  </a:lnTo>
                  <a:lnTo>
                    <a:pt x="8" y="704"/>
                  </a:lnTo>
                  <a:lnTo>
                    <a:pt x="18" y="732"/>
                  </a:lnTo>
                  <a:lnTo>
                    <a:pt x="32" y="758"/>
                  </a:lnTo>
                  <a:lnTo>
                    <a:pt x="50" y="784"/>
                  </a:lnTo>
                  <a:lnTo>
                    <a:pt x="72" y="808"/>
                  </a:lnTo>
                  <a:lnTo>
                    <a:pt x="98" y="832"/>
                  </a:lnTo>
                  <a:lnTo>
                    <a:pt x="126" y="856"/>
                  </a:lnTo>
                  <a:lnTo>
                    <a:pt x="158" y="880"/>
                  </a:lnTo>
                  <a:lnTo>
                    <a:pt x="194" y="902"/>
                  </a:lnTo>
                  <a:lnTo>
                    <a:pt x="232" y="922"/>
                  </a:lnTo>
                  <a:lnTo>
                    <a:pt x="274" y="944"/>
                  </a:lnTo>
                  <a:lnTo>
                    <a:pt x="320" y="964"/>
                  </a:lnTo>
                  <a:lnTo>
                    <a:pt x="368" y="984"/>
                  </a:lnTo>
                  <a:lnTo>
                    <a:pt x="418" y="1002"/>
                  </a:lnTo>
                  <a:lnTo>
                    <a:pt x="472" y="1020"/>
                  </a:lnTo>
                  <a:lnTo>
                    <a:pt x="528" y="1038"/>
                  </a:lnTo>
                  <a:lnTo>
                    <a:pt x="586" y="1056"/>
                  </a:lnTo>
                  <a:lnTo>
                    <a:pt x="648" y="1072"/>
                  </a:lnTo>
                  <a:lnTo>
                    <a:pt x="712" y="1088"/>
                  </a:lnTo>
                  <a:lnTo>
                    <a:pt x="844" y="1116"/>
                  </a:lnTo>
                  <a:lnTo>
                    <a:pt x="986" y="1144"/>
                  </a:lnTo>
                  <a:lnTo>
                    <a:pt x="1136" y="1168"/>
                  </a:lnTo>
                  <a:lnTo>
                    <a:pt x="1292" y="1192"/>
                  </a:lnTo>
                  <a:lnTo>
                    <a:pt x="1454" y="1212"/>
                  </a:lnTo>
                  <a:lnTo>
                    <a:pt x="1620" y="1228"/>
                  </a:lnTo>
                  <a:lnTo>
                    <a:pt x="1792" y="1244"/>
                  </a:lnTo>
                  <a:lnTo>
                    <a:pt x="1966" y="1258"/>
                  </a:lnTo>
                  <a:lnTo>
                    <a:pt x="2144" y="1270"/>
                  </a:lnTo>
                  <a:lnTo>
                    <a:pt x="2322" y="1278"/>
                  </a:lnTo>
                  <a:lnTo>
                    <a:pt x="2504" y="1286"/>
                  </a:lnTo>
                  <a:lnTo>
                    <a:pt x="2684" y="1290"/>
                  </a:lnTo>
                  <a:lnTo>
                    <a:pt x="2864" y="1294"/>
                  </a:lnTo>
                  <a:lnTo>
                    <a:pt x="3044" y="1294"/>
                  </a:lnTo>
                  <a:lnTo>
                    <a:pt x="3222" y="1294"/>
                  </a:lnTo>
                  <a:lnTo>
                    <a:pt x="3396" y="1292"/>
                  </a:lnTo>
                  <a:lnTo>
                    <a:pt x="3568" y="1288"/>
                  </a:lnTo>
                  <a:lnTo>
                    <a:pt x="3734" y="1282"/>
                  </a:lnTo>
                  <a:lnTo>
                    <a:pt x="3896" y="1274"/>
                  </a:lnTo>
                  <a:lnTo>
                    <a:pt x="4052" y="1264"/>
                  </a:lnTo>
                  <a:lnTo>
                    <a:pt x="4202" y="1252"/>
                  </a:lnTo>
                  <a:lnTo>
                    <a:pt x="4344" y="1240"/>
                  </a:lnTo>
                  <a:lnTo>
                    <a:pt x="4344" y="1240"/>
                  </a:lnTo>
                  <a:lnTo>
                    <a:pt x="4180" y="1238"/>
                  </a:lnTo>
                  <a:lnTo>
                    <a:pt x="3992" y="1234"/>
                  </a:lnTo>
                  <a:lnTo>
                    <a:pt x="3748" y="1226"/>
                  </a:lnTo>
                  <a:lnTo>
                    <a:pt x="3458" y="1216"/>
                  </a:lnTo>
                  <a:lnTo>
                    <a:pt x="3136" y="1200"/>
                  </a:lnTo>
                  <a:lnTo>
                    <a:pt x="2966" y="1192"/>
                  </a:lnTo>
                  <a:lnTo>
                    <a:pt x="2792" y="1180"/>
                  </a:lnTo>
                  <a:lnTo>
                    <a:pt x="2614" y="1168"/>
                  </a:lnTo>
                  <a:lnTo>
                    <a:pt x="2436" y="1152"/>
                  </a:lnTo>
                  <a:lnTo>
                    <a:pt x="2258" y="1136"/>
                  </a:lnTo>
                  <a:lnTo>
                    <a:pt x="2080" y="1118"/>
                  </a:lnTo>
                  <a:lnTo>
                    <a:pt x="1906" y="1100"/>
                  </a:lnTo>
                  <a:lnTo>
                    <a:pt x="1736" y="1078"/>
                  </a:lnTo>
                  <a:lnTo>
                    <a:pt x="1570" y="1052"/>
                  </a:lnTo>
                  <a:lnTo>
                    <a:pt x="1414" y="1026"/>
                  </a:lnTo>
                  <a:lnTo>
                    <a:pt x="1264" y="998"/>
                  </a:lnTo>
                  <a:lnTo>
                    <a:pt x="1192" y="982"/>
                  </a:lnTo>
                  <a:lnTo>
                    <a:pt x="1124" y="966"/>
                  </a:lnTo>
                  <a:lnTo>
                    <a:pt x="1058" y="950"/>
                  </a:lnTo>
                  <a:lnTo>
                    <a:pt x="996" y="932"/>
                  </a:lnTo>
                  <a:lnTo>
                    <a:pt x="936" y="914"/>
                  </a:lnTo>
                  <a:lnTo>
                    <a:pt x="880" y="896"/>
                  </a:lnTo>
                  <a:lnTo>
                    <a:pt x="828" y="878"/>
                  </a:lnTo>
                  <a:lnTo>
                    <a:pt x="778" y="858"/>
                  </a:lnTo>
                  <a:lnTo>
                    <a:pt x="734" y="836"/>
                  </a:lnTo>
                  <a:lnTo>
                    <a:pt x="692" y="816"/>
                  </a:lnTo>
                  <a:lnTo>
                    <a:pt x="654" y="792"/>
                  </a:lnTo>
                  <a:lnTo>
                    <a:pt x="622" y="770"/>
                  </a:lnTo>
                  <a:lnTo>
                    <a:pt x="594" y="746"/>
                  </a:lnTo>
                  <a:lnTo>
                    <a:pt x="570" y="722"/>
                  </a:lnTo>
                  <a:lnTo>
                    <a:pt x="552" y="696"/>
                  </a:lnTo>
                  <a:lnTo>
                    <a:pt x="546" y="684"/>
                  </a:lnTo>
                  <a:lnTo>
                    <a:pt x="538" y="670"/>
                  </a:lnTo>
                  <a:lnTo>
                    <a:pt x="534" y="658"/>
                  </a:lnTo>
                  <a:lnTo>
                    <a:pt x="530" y="644"/>
                  </a:lnTo>
                  <a:lnTo>
                    <a:pt x="528" y="630"/>
                  </a:lnTo>
                  <a:lnTo>
                    <a:pt x="528" y="616"/>
                  </a:lnTo>
                  <a:lnTo>
                    <a:pt x="528" y="616"/>
                  </a:lnTo>
                  <a:lnTo>
                    <a:pt x="530" y="596"/>
                  </a:lnTo>
                  <a:lnTo>
                    <a:pt x="532" y="578"/>
                  </a:lnTo>
                  <a:lnTo>
                    <a:pt x="538" y="560"/>
                  </a:lnTo>
                  <a:lnTo>
                    <a:pt x="544" y="542"/>
                  </a:lnTo>
                  <a:lnTo>
                    <a:pt x="552" y="526"/>
                  </a:lnTo>
                  <a:lnTo>
                    <a:pt x="564" y="508"/>
                  </a:lnTo>
                  <a:lnTo>
                    <a:pt x="576" y="492"/>
                  </a:lnTo>
                  <a:lnTo>
                    <a:pt x="590" y="476"/>
                  </a:lnTo>
                  <a:lnTo>
                    <a:pt x="606" y="462"/>
                  </a:lnTo>
                  <a:lnTo>
                    <a:pt x="624" y="446"/>
                  </a:lnTo>
                  <a:lnTo>
                    <a:pt x="642" y="432"/>
                  </a:lnTo>
                  <a:lnTo>
                    <a:pt x="664" y="418"/>
                  </a:lnTo>
                  <a:lnTo>
                    <a:pt x="710" y="390"/>
                  </a:lnTo>
                  <a:lnTo>
                    <a:pt x="762" y="366"/>
                  </a:lnTo>
                  <a:lnTo>
                    <a:pt x="820" y="342"/>
                  </a:lnTo>
                  <a:lnTo>
                    <a:pt x="882" y="320"/>
                  </a:lnTo>
                  <a:lnTo>
                    <a:pt x="950" y="298"/>
                  </a:lnTo>
                  <a:lnTo>
                    <a:pt x="1022" y="278"/>
                  </a:lnTo>
                  <a:lnTo>
                    <a:pt x="1098" y="260"/>
                  </a:lnTo>
                  <a:lnTo>
                    <a:pt x="1178" y="242"/>
                  </a:lnTo>
                  <a:lnTo>
                    <a:pt x="1260" y="224"/>
                  </a:lnTo>
                  <a:lnTo>
                    <a:pt x="1348" y="208"/>
                  </a:lnTo>
                  <a:lnTo>
                    <a:pt x="1528" y="180"/>
                  </a:lnTo>
                  <a:lnTo>
                    <a:pt x="1718" y="152"/>
                  </a:lnTo>
                  <a:lnTo>
                    <a:pt x="1912" y="126"/>
                  </a:lnTo>
                  <a:lnTo>
                    <a:pt x="2110" y="102"/>
                  </a:lnTo>
                  <a:lnTo>
                    <a:pt x="2506" y="54"/>
                  </a:lnTo>
                  <a:lnTo>
                    <a:pt x="2696" y="28"/>
                  </a:lnTo>
                  <a:lnTo>
                    <a:pt x="2880" y="0"/>
                  </a:lnTo>
                  <a:lnTo>
                    <a:pt x="2880" y="0"/>
                  </a:lnTo>
                </a:path>
              </a:pathLst>
            </a:custGeom>
            <a:gradFill>
              <a:gsLst>
                <a:gs pos="0">
                  <a:schemeClr val="bg2">
                    <a:lumMod val="20000"/>
                    <a:lumOff val="80000"/>
                    <a:alpha val="0"/>
                  </a:schemeClr>
                </a:gs>
                <a:gs pos="19000">
                  <a:schemeClr val="bg2">
                    <a:alpha val="88000"/>
                  </a:schemeClr>
                </a:gs>
                <a:gs pos="50000">
                  <a:schemeClr val="bg2"/>
                </a:gs>
                <a:gs pos="72000">
                  <a:schemeClr val="bg2">
                    <a:alpha val="85000"/>
                  </a:schemeClr>
                </a:gs>
                <a:gs pos="89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  <a:alpha val="0"/>
                  </a:schemeClr>
                </a:gs>
              </a:gsLst>
              <a:lin ang="5400000" scaled="0"/>
            </a:gradFill>
            <a:ln w="9525">
              <a:noFill/>
              <a:round/>
            </a:ln>
          </p:spPr>
        </p:sp>
        <p:sp>
          <p:nvSpPr>
            <p:cNvPr id="10" name="자유형 9"/>
            <p:cNvSpPr/>
            <p:nvPr/>
          </p:nvSpPr>
          <p:spPr>
            <a:xfrm>
              <a:off x="500024" y="4137021"/>
              <a:ext cx="6189832" cy="2555234"/>
            </a:xfrm>
            <a:custGeom>
              <a:avLst/>
              <a:gdLst>
                <a:gd name="connsiteX0" fmla="*/ 0 w 9958422"/>
                <a:gd name="connsiteY0" fmla="*/ 1244600 h 2489200"/>
                <a:gd name="connsiteX1" fmla="*/ 3771763 w 9958422"/>
                <a:gd name="connsiteY1" fmla="*/ 37155 h 2489200"/>
                <a:gd name="connsiteX2" fmla="*/ 4979213 w 9958422"/>
                <a:gd name="connsiteY2" fmla="*/ 6 h 2489200"/>
                <a:gd name="connsiteX3" fmla="*/ 6186666 w 9958422"/>
                <a:gd name="connsiteY3" fmla="*/ 37155 h 2489200"/>
                <a:gd name="connsiteX4" fmla="*/ 9958423 w 9958422"/>
                <a:gd name="connsiteY4" fmla="*/ 1244614 h 2489200"/>
                <a:gd name="connsiteX5" fmla="*/ 6186662 w 9958422"/>
                <a:gd name="connsiteY5" fmla="*/ 2452065 h 2489200"/>
                <a:gd name="connsiteX6" fmla="*/ 4979211 w 9958422"/>
                <a:gd name="connsiteY6" fmla="*/ 2489214 h 2489200"/>
                <a:gd name="connsiteX7" fmla="*/ 3771759 w 9958422"/>
                <a:gd name="connsiteY7" fmla="*/ 2452065 h 2489200"/>
                <a:gd name="connsiteX8" fmla="*/ 1 w 9958422"/>
                <a:gd name="connsiteY8" fmla="*/ 1244608 h 2489200"/>
                <a:gd name="connsiteX9" fmla="*/ 0 w 9958422"/>
                <a:gd name="connsiteY9" fmla="*/ 1244600 h 2489200"/>
                <a:gd name="connsiteX0" fmla="*/ 6186672 w 10049873"/>
                <a:gd name="connsiteY0" fmla="*/ 2452059 h 2489208"/>
                <a:gd name="connsiteX1" fmla="*/ 4979221 w 10049873"/>
                <a:gd name="connsiteY1" fmla="*/ 2489208 h 2489208"/>
                <a:gd name="connsiteX2" fmla="*/ 3771769 w 10049873"/>
                <a:gd name="connsiteY2" fmla="*/ 2452059 h 2489208"/>
                <a:gd name="connsiteX3" fmla="*/ 11 w 10049873"/>
                <a:gd name="connsiteY3" fmla="*/ 1244602 h 2489208"/>
                <a:gd name="connsiteX4" fmla="*/ 10 w 10049873"/>
                <a:gd name="connsiteY4" fmla="*/ 1244594 h 2489208"/>
                <a:gd name="connsiteX5" fmla="*/ 3771773 w 10049873"/>
                <a:gd name="connsiteY5" fmla="*/ 37149 h 2489208"/>
                <a:gd name="connsiteX6" fmla="*/ 4979223 w 10049873"/>
                <a:gd name="connsiteY6" fmla="*/ 0 h 2489208"/>
                <a:gd name="connsiteX7" fmla="*/ 6186676 w 10049873"/>
                <a:gd name="connsiteY7" fmla="*/ 37149 h 2489208"/>
                <a:gd name="connsiteX8" fmla="*/ 10049873 w 10049873"/>
                <a:gd name="connsiteY8" fmla="*/ 1336048 h 2489208"/>
                <a:gd name="connsiteX0" fmla="*/ 6186672 w 6186676"/>
                <a:gd name="connsiteY0" fmla="*/ 2452059 h 2489208"/>
                <a:gd name="connsiteX1" fmla="*/ 4979221 w 6186676"/>
                <a:gd name="connsiteY1" fmla="*/ 2489208 h 2489208"/>
                <a:gd name="connsiteX2" fmla="*/ 3771769 w 6186676"/>
                <a:gd name="connsiteY2" fmla="*/ 2452059 h 2489208"/>
                <a:gd name="connsiteX3" fmla="*/ 11 w 6186676"/>
                <a:gd name="connsiteY3" fmla="*/ 1244602 h 2489208"/>
                <a:gd name="connsiteX4" fmla="*/ 10 w 6186676"/>
                <a:gd name="connsiteY4" fmla="*/ 1244594 h 2489208"/>
                <a:gd name="connsiteX5" fmla="*/ 3771773 w 6186676"/>
                <a:gd name="connsiteY5" fmla="*/ 37149 h 2489208"/>
                <a:gd name="connsiteX6" fmla="*/ 4979223 w 6186676"/>
                <a:gd name="connsiteY6" fmla="*/ 0 h 2489208"/>
                <a:gd name="connsiteX7" fmla="*/ 6186676 w 6186676"/>
                <a:gd name="connsiteY7" fmla="*/ 37149 h 2489208"/>
                <a:gd name="connsiteX0" fmla="*/ 6186672 w 6186672"/>
                <a:gd name="connsiteY0" fmla="*/ 2452059 h 2489208"/>
                <a:gd name="connsiteX1" fmla="*/ 4979221 w 6186672"/>
                <a:gd name="connsiteY1" fmla="*/ 2489208 h 2489208"/>
                <a:gd name="connsiteX2" fmla="*/ 3771769 w 6186672"/>
                <a:gd name="connsiteY2" fmla="*/ 2452059 h 2489208"/>
                <a:gd name="connsiteX3" fmla="*/ 11 w 6186672"/>
                <a:gd name="connsiteY3" fmla="*/ 1244602 h 2489208"/>
                <a:gd name="connsiteX4" fmla="*/ 10 w 6186672"/>
                <a:gd name="connsiteY4" fmla="*/ 1244594 h 2489208"/>
                <a:gd name="connsiteX5" fmla="*/ 3771773 w 6186672"/>
                <a:gd name="connsiteY5" fmla="*/ 37149 h 2489208"/>
                <a:gd name="connsiteX6" fmla="*/ 4979223 w 6186672"/>
                <a:gd name="connsiteY6" fmla="*/ 0 h 2489208"/>
                <a:gd name="connsiteX0" fmla="*/ 6189832 w 6189832"/>
                <a:gd name="connsiteY0" fmla="*/ 2501249 h 2525922"/>
                <a:gd name="connsiteX1" fmla="*/ 4979221 w 6189832"/>
                <a:gd name="connsiteY1" fmla="*/ 2489208 h 2525922"/>
                <a:gd name="connsiteX2" fmla="*/ 3771769 w 6189832"/>
                <a:gd name="connsiteY2" fmla="*/ 2452059 h 2525922"/>
                <a:gd name="connsiteX3" fmla="*/ 11 w 6189832"/>
                <a:gd name="connsiteY3" fmla="*/ 1244602 h 2525922"/>
                <a:gd name="connsiteX4" fmla="*/ 10 w 6189832"/>
                <a:gd name="connsiteY4" fmla="*/ 1244594 h 2525922"/>
                <a:gd name="connsiteX5" fmla="*/ 3771773 w 6189832"/>
                <a:gd name="connsiteY5" fmla="*/ 37149 h 2525922"/>
                <a:gd name="connsiteX6" fmla="*/ 4979223 w 6189832"/>
                <a:gd name="connsiteY6" fmla="*/ 0 h 2525922"/>
                <a:gd name="connsiteX0" fmla="*/ 6189832 w 6189832"/>
                <a:gd name="connsiteY0" fmla="*/ 2501249 h 2501249"/>
                <a:gd name="connsiteX1" fmla="*/ 4979221 w 6189832"/>
                <a:gd name="connsiteY1" fmla="*/ 2489208 h 2501249"/>
                <a:gd name="connsiteX2" fmla="*/ 3771769 w 6189832"/>
                <a:gd name="connsiteY2" fmla="*/ 2452059 h 2501249"/>
                <a:gd name="connsiteX3" fmla="*/ 11 w 6189832"/>
                <a:gd name="connsiteY3" fmla="*/ 1244602 h 2501249"/>
                <a:gd name="connsiteX4" fmla="*/ 10 w 6189832"/>
                <a:gd name="connsiteY4" fmla="*/ 1244594 h 2501249"/>
                <a:gd name="connsiteX5" fmla="*/ 3771773 w 6189832"/>
                <a:gd name="connsiteY5" fmla="*/ 37149 h 2501249"/>
                <a:gd name="connsiteX6" fmla="*/ 4979223 w 6189832"/>
                <a:gd name="connsiteY6" fmla="*/ 0 h 2501249"/>
                <a:gd name="connsiteX0" fmla="*/ 6189832 w 6189832"/>
                <a:gd name="connsiteY0" fmla="*/ 2555229 h 2555229"/>
                <a:gd name="connsiteX1" fmla="*/ 4979221 w 6189832"/>
                <a:gd name="connsiteY1" fmla="*/ 2543188 h 2555229"/>
                <a:gd name="connsiteX2" fmla="*/ 3771769 w 6189832"/>
                <a:gd name="connsiteY2" fmla="*/ 2506039 h 2555229"/>
                <a:gd name="connsiteX3" fmla="*/ 11 w 6189832"/>
                <a:gd name="connsiteY3" fmla="*/ 1298582 h 2555229"/>
                <a:gd name="connsiteX4" fmla="*/ 10 w 6189832"/>
                <a:gd name="connsiteY4" fmla="*/ 1298574 h 2555229"/>
                <a:gd name="connsiteX5" fmla="*/ 3771773 w 6189832"/>
                <a:gd name="connsiteY5" fmla="*/ 91129 h 2555229"/>
                <a:gd name="connsiteX6" fmla="*/ 4964929 w 6189832"/>
                <a:gd name="connsiteY6" fmla="*/ 0 h 2555229"/>
                <a:gd name="connsiteX0" fmla="*/ 6189832 w 6189832"/>
                <a:gd name="connsiteY0" fmla="*/ 2555229 h 2555229"/>
                <a:gd name="connsiteX1" fmla="*/ 4979221 w 6189832"/>
                <a:gd name="connsiteY1" fmla="*/ 2543188 h 2555229"/>
                <a:gd name="connsiteX2" fmla="*/ 3771769 w 6189832"/>
                <a:gd name="connsiteY2" fmla="*/ 2506039 h 2555229"/>
                <a:gd name="connsiteX3" fmla="*/ 11 w 6189832"/>
                <a:gd name="connsiteY3" fmla="*/ 1298582 h 2555229"/>
                <a:gd name="connsiteX4" fmla="*/ 10 w 6189832"/>
                <a:gd name="connsiteY4" fmla="*/ 1298574 h 2555229"/>
                <a:gd name="connsiteX5" fmla="*/ 3771773 w 6189832"/>
                <a:gd name="connsiteY5" fmla="*/ 91129 h 2555229"/>
                <a:gd name="connsiteX6" fmla="*/ 4964929 w 6189832"/>
                <a:gd name="connsiteY6" fmla="*/ 0 h 255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89832" h="2555229">
                  <a:moveTo>
                    <a:pt x="6189832" y="2555229"/>
                  </a:moveTo>
                  <a:lnTo>
                    <a:pt x="4979221" y="2543188"/>
                  </a:lnTo>
                  <a:cubicBezTo>
                    <a:pt x="4576211" y="2534990"/>
                    <a:pt x="4166665" y="2530712"/>
                    <a:pt x="3771769" y="2506039"/>
                  </a:cubicBezTo>
                  <a:cubicBezTo>
                    <a:pt x="1555091" y="2367542"/>
                    <a:pt x="0" y="1869709"/>
                    <a:pt x="11" y="1298582"/>
                  </a:cubicBezTo>
                  <a:cubicBezTo>
                    <a:pt x="11" y="1298579"/>
                    <a:pt x="10" y="1298577"/>
                    <a:pt x="10" y="1298574"/>
                  </a:cubicBezTo>
                  <a:cubicBezTo>
                    <a:pt x="21" y="727451"/>
                    <a:pt x="1555109" y="229625"/>
                    <a:pt x="3771773" y="91129"/>
                  </a:cubicBezTo>
                  <a:cubicBezTo>
                    <a:pt x="4166669" y="66456"/>
                    <a:pt x="4515018" y="47620"/>
                    <a:pt x="4964929" y="0"/>
                  </a:cubicBezTo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20000"/>
                      <a:lumOff val="80000"/>
                      <a:alpha val="37000"/>
                    </a:schemeClr>
                  </a:gs>
                  <a:gs pos="50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Freeform 13"/>
          <p:cNvSpPr/>
          <p:nvPr userDrawn="1"/>
        </p:nvSpPr>
        <p:spPr>
          <a:xfrm>
            <a:off x="773877" y="428605"/>
            <a:ext cx="9132123" cy="1603396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5697" y="36"/>
              </a:cxn>
              <a:cxn ang="0">
                <a:pos x="5614" y="76"/>
              </a:cxn>
              <a:cxn ang="0">
                <a:pos x="5493" y="128"/>
              </a:cxn>
              <a:cxn ang="0">
                <a:pos x="5331" y="190"/>
              </a:cxn>
              <a:cxn ang="0">
                <a:pos x="5124" y="258"/>
              </a:cxn>
              <a:cxn ang="0">
                <a:pos x="4870" y="332"/>
              </a:cxn>
              <a:cxn ang="0">
                <a:pos x="4566" y="406"/>
              </a:cxn>
              <a:cxn ang="0">
                <a:pos x="4210" y="479"/>
              </a:cxn>
              <a:cxn ang="0">
                <a:pos x="3799" y="551"/>
              </a:cxn>
              <a:cxn ang="0">
                <a:pos x="3452" y="600"/>
              </a:cxn>
              <a:cxn ang="0">
                <a:pos x="3202" y="631"/>
              </a:cxn>
              <a:cxn ang="0">
                <a:pos x="2937" y="660"/>
              </a:cxn>
              <a:cxn ang="0">
                <a:pos x="2656" y="686"/>
              </a:cxn>
              <a:cxn ang="0">
                <a:pos x="2358" y="709"/>
              </a:cxn>
              <a:cxn ang="0">
                <a:pos x="2043" y="728"/>
              </a:cxn>
              <a:cxn ang="0">
                <a:pos x="1711" y="744"/>
              </a:cxn>
              <a:cxn ang="0">
                <a:pos x="1363" y="757"/>
              </a:cxn>
              <a:cxn ang="0">
                <a:pos x="997" y="765"/>
              </a:cxn>
              <a:cxn ang="0">
                <a:pos x="611" y="770"/>
              </a:cxn>
              <a:cxn ang="0">
                <a:pos x="208" y="770"/>
              </a:cxn>
              <a:cxn ang="0">
                <a:pos x="0" y="767"/>
              </a:cxn>
              <a:cxn ang="0">
                <a:pos x="376" y="778"/>
              </a:cxn>
              <a:cxn ang="0">
                <a:pos x="802" y="783"/>
              </a:cxn>
              <a:cxn ang="0">
                <a:pos x="1151" y="783"/>
              </a:cxn>
              <a:cxn ang="0">
                <a:pos x="1547" y="778"/>
              </a:cxn>
              <a:cxn ang="0">
                <a:pos x="1974" y="765"/>
              </a:cxn>
              <a:cxn ang="0">
                <a:pos x="2430" y="746"/>
              </a:cxn>
              <a:cxn ang="0">
                <a:pos x="2901" y="715"/>
              </a:cxn>
              <a:cxn ang="0">
                <a:pos x="3379" y="671"/>
              </a:cxn>
              <a:cxn ang="0">
                <a:pos x="3739" y="631"/>
              </a:cxn>
              <a:cxn ang="0">
                <a:pos x="3976" y="600"/>
              </a:cxn>
              <a:cxn ang="0">
                <a:pos x="4210" y="564"/>
              </a:cxn>
              <a:cxn ang="0">
                <a:pos x="4441" y="525"/>
              </a:cxn>
              <a:cxn ang="0">
                <a:pos x="4666" y="481"/>
              </a:cxn>
              <a:cxn ang="0">
                <a:pos x="4885" y="432"/>
              </a:cxn>
              <a:cxn ang="0">
                <a:pos x="5095" y="379"/>
              </a:cxn>
              <a:cxn ang="0">
                <a:pos x="5298" y="322"/>
              </a:cxn>
              <a:cxn ang="0">
                <a:pos x="5490" y="258"/>
              </a:cxn>
              <a:cxn ang="0">
                <a:pos x="5672" y="190"/>
              </a:cxn>
              <a:cxn ang="0">
                <a:pos x="5760" y="0"/>
              </a:cxn>
            </a:cxnLst>
            <a:rect l="0" t="0" r="r" b="b"/>
            <a:pathLst>
              <a:path w="5760" h="785">
                <a:moveTo>
                  <a:pt x="5760" y="0"/>
                </a:moveTo>
                <a:lnTo>
                  <a:pt x="5760" y="0"/>
                </a:lnTo>
                <a:lnTo>
                  <a:pt x="5745" y="10"/>
                </a:lnTo>
                <a:lnTo>
                  <a:pt x="5697" y="36"/>
                </a:lnTo>
                <a:lnTo>
                  <a:pt x="5661" y="54"/>
                </a:lnTo>
                <a:lnTo>
                  <a:pt x="5614" y="76"/>
                </a:lnTo>
                <a:lnTo>
                  <a:pt x="5558" y="101"/>
                </a:lnTo>
                <a:lnTo>
                  <a:pt x="5493" y="128"/>
                </a:lnTo>
                <a:lnTo>
                  <a:pt x="5417" y="158"/>
                </a:lnTo>
                <a:lnTo>
                  <a:pt x="5331" y="190"/>
                </a:lnTo>
                <a:lnTo>
                  <a:pt x="5233" y="223"/>
                </a:lnTo>
                <a:lnTo>
                  <a:pt x="5124" y="258"/>
                </a:lnTo>
                <a:lnTo>
                  <a:pt x="5002" y="294"/>
                </a:lnTo>
                <a:lnTo>
                  <a:pt x="4870" y="332"/>
                </a:lnTo>
                <a:lnTo>
                  <a:pt x="4726" y="369"/>
                </a:lnTo>
                <a:lnTo>
                  <a:pt x="4566" y="406"/>
                </a:lnTo>
                <a:lnTo>
                  <a:pt x="4396" y="444"/>
                </a:lnTo>
                <a:lnTo>
                  <a:pt x="4210" y="479"/>
                </a:lnTo>
                <a:lnTo>
                  <a:pt x="4012" y="515"/>
                </a:lnTo>
                <a:lnTo>
                  <a:pt x="3799" y="551"/>
                </a:lnTo>
                <a:lnTo>
                  <a:pt x="3571" y="583"/>
                </a:lnTo>
                <a:lnTo>
                  <a:pt x="3452" y="600"/>
                </a:lnTo>
                <a:lnTo>
                  <a:pt x="3329" y="616"/>
                </a:lnTo>
                <a:lnTo>
                  <a:pt x="3202" y="631"/>
                </a:lnTo>
                <a:lnTo>
                  <a:pt x="3072" y="645"/>
                </a:lnTo>
                <a:lnTo>
                  <a:pt x="2937" y="660"/>
                </a:lnTo>
                <a:lnTo>
                  <a:pt x="2799" y="673"/>
                </a:lnTo>
                <a:lnTo>
                  <a:pt x="2656" y="686"/>
                </a:lnTo>
                <a:lnTo>
                  <a:pt x="2508" y="697"/>
                </a:lnTo>
                <a:lnTo>
                  <a:pt x="2358" y="709"/>
                </a:lnTo>
                <a:lnTo>
                  <a:pt x="2202" y="718"/>
                </a:lnTo>
                <a:lnTo>
                  <a:pt x="2043" y="728"/>
                </a:lnTo>
                <a:lnTo>
                  <a:pt x="1880" y="736"/>
                </a:lnTo>
                <a:lnTo>
                  <a:pt x="1711" y="744"/>
                </a:lnTo>
                <a:lnTo>
                  <a:pt x="1540" y="751"/>
                </a:lnTo>
                <a:lnTo>
                  <a:pt x="1363" y="757"/>
                </a:lnTo>
                <a:lnTo>
                  <a:pt x="1182" y="762"/>
                </a:lnTo>
                <a:lnTo>
                  <a:pt x="997" y="765"/>
                </a:lnTo>
                <a:lnTo>
                  <a:pt x="807" y="769"/>
                </a:lnTo>
                <a:lnTo>
                  <a:pt x="611" y="770"/>
                </a:lnTo>
                <a:lnTo>
                  <a:pt x="413" y="770"/>
                </a:lnTo>
                <a:lnTo>
                  <a:pt x="208" y="770"/>
                </a:lnTo>
                <a:lnTo>
                  <a:pt x="0" y="767"/>
                </a:lnTo>
                <a:lnTo>
                  <a:pt x="0" y="767"/>
                </a:lnTo>
                <a:lnTo>
                  <a:pt x="174" y="774"/>
                </a:lnTo>
                <a:lnTo>
                  <a:pt x="376" y="778"/>
                </a:lnTo>
                <a:lnTo>
                  <a:pt x="646" y="783"/>
                </a:lnTo>
                <a:lnTo>
                  <a:pt x="802" y="783"/>
                </a:lnTo>
                <a:lnTo>
                  <a:pt x="971" y="785"/>
                </a:lnTo>
                <a:lnTo>
                  <a:pt x="1151" y="783"/>
                </a:lnTo>
                <a:lnTo>
                  <a:pt x="1345" y="782"/>
                </a:lnTo>
                <a:lnTo>
                  <a:pt x="1547" y="778"/>
                </a:lnTo>
                <a:lnTo>
                  <a:pt x="1756" y="774"/>
                </a:lnTo>
                <a:lnTo>
                  <a:pt x="1974" y="765"/>
                </a:lnTo>
                <a:lnTo>
                  <a:pt x="2200" y="757"/>
                </a:lnTo>
                <a:lnTo>
                  <a:pt x="2430" y="746"/>
                </a:lnTo>
                <a:lnTo>
                  <a:pt x="2664" y="731"/>
                </a:lnTo>
                <a:lnTo>
                  <a:pt x="2901" y="715"/>
                </a:lnTo>
                <a:lnTo>
                  <a:pt x="3140" y="696"/>
                </a:lnTo>
                <a:lnTo>
                  <a:pt x="3379" y="671"/>
                </a:lnTo>
                <a:lnTo>
                  <a:pt x="3620" y="645"/>
                </a:lnTo>
                <a:lnTo>
                  <a:pt x="3739" y="631"/>
                </a:lnTo>
                <a:lnTo>
                  <a:pt x="3857" y="616"/>
                </a:lnTo>
                <a:lnTo>
                  <a:pt x="3976" y="600"/>
                </a:lnTo>
                <a:lnTo>
                  <a:pt x="4095" y="582"/>
                </a:lnTo>
                <a:lnTo>
                  <a:pt x="4210" y="564"/>
                </a:lnTo>
                <a:lnTo>
                  <a:pt x="4326" y="544"/>
                </a:lnTo>
                <a:lnTo>
                  <a:pt x="4441" y="525"/>
                </a:lnTo>
                <a:lnTo>
                  <a:pt x="4553" y="504"/>
                </a:lnTo>
                <a:lnTo>
                  <a:pt x="4666" y="481"/>
                </a:lnTo>
                <a:lnTo>
                  <a:pt x="4776" y="457"/>
                </a:lnTo>
                <a:lnTo>
                  <a:pt x="4885" y="432"/>
                </a:lnTo>
                <a:lnTo>
                  <a:pt x="4991" y="406"/>
                </a:lnTo>
                <a:lnTo>
                  <a:pt x="5095" y="379"/>
                </a:lnTo>
                <a:lnTo>
                  <a:pt x="5197" y="351"/>
                </a:lnTo>
                <a:lnTo>
                  <a:pt x="5298" y="322"/>
                </a:lnTo>
                <a:lnTo>
                  <a:pt x="5396" y="291"/>
                </a:lnTo>
                <a:lnTo>
                  <a:pt x="5490" y="258"/>
                </a:lnTo>
                <a:lnTo>
                  <a:pt x="5583" y="224"/>
                </a:lnTo>
                <a:lnTo>
                  <a:pt x="5672" y="190"/>
                </a:lnTo>
                <a:lnTo>
                  <a:pt x="5760" y="153"/>
                </a:lnTo>
                <a:lnTo>
                  <a:pt x="5760" y="0"/>
                </a:lnTo>
              </a:path>
            </a:pathLst>
          </a:custGeom>
          <a:gradFill>
            <a:gsLst>
              <a:gs pos="0">
                <a:schemeClr val="bg2">
                  <a:lumMod val="20000"/>
                  <a:lumOff val="80000"/>
                  <a:alpha val="42000"/>
                </a:schemeClr>
              </a:gs>
              <a:gs pos="19000">
                <a:schemeClr val="bg2">
                  <a:alpha val="70000"/>
                </a:schemeClr>
              </a:gs>
              <a:gs pos="50000">
                <a:schemeClr val="bg2">
                  <a:lumMod val="60000"/>
                  <a:lumOff val="40000"/>
                  <a:alpha val="29000"/>
                </a:schemeClr>
              </a:gs>
              <a:gs pos="72000">
                <a:schemeClr val="bg2">
                  <a:lumMod val="60000"/>
                  <a:lumOff val="40000"/>
                  <a:alpha val="69000"/>
                </a:schemeClr>
              </a:gs>
              <a:gs pos="89000">
                <a:schemeClr val="bg2">
                  <a:lumMod val="40000"/>
                  <a:lumOff val="60000"/>
                  <a:alpha val="3300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 w="9525">
            <a:noFill/>
            <a:round/>
          </a:ln>
        </p:spPr>
      </p:sp>
      <p:sp>
        <p:nvSpPr>
          <p:cNvPr id="12" name="Freeform 17"/>
          <p:cNvSpPr/>
          <p:nvPr userDrawn="1"/>
        </p:nvSpPr>
        <p:spPr>
          <a:xfrm>
            <a:off x="1" y="0"/>
            <a:ext cx="9519079" cy="1928802"/>
          </a:xfrm>
          <a:custGeom>
            <a:avLst/>
            <a:gdLst/>
            <a:ahLst/>
            <a:cxnLst>
              <a:cxn ang="0">
                <a:pos x="0" y="588"/>
              </a:cxn>
              <a:cxn ang="0">
                <a:pos x="371" y="599"/>
              </a:cxn>
              <a:cxn ang="0">
                <a:pos x="959" y="606"/>
              </a:cxn>
              <a:cxn ang="0">
                <a:pos x="1329" y="603"/>
              </a:cxn>
              <a:cxn ang="0">
                <a:pos x="1736" y="594"/>
              </a:cxn>
              <a:cxn ang="0">
                <a:pos x="2177" y="580"/>
              </a:cxn>
              <a:cxn ang="0">
                <a:pos x="2637" y="555"/>
              </a:cxn>
              <a:cxn ang="0">
                <a:pos x="3113" y="520"/>
              </a:cxn>
              <a:cxn ang="0">
                <a:pos x="3593" y="474"/>
              </a:cxn>
              <a:cxn ang="0">
                <a:pos x="3949" y="429"/>
              </a:cxn>
              <a:cxn ang="0">
                <a:pos x="4185" y="396"/>
              </a:cxn>
              <a:cxn ang="0">
                <a:pos x="4418" y="358"/>
              </a:cxn>
              <a:cxn ang="0">
                <a:pos x="4644" y="315"/>
              </a:cxn>
              <a:cxn ang="0">
                <a:pos x="4865" y="269"/>
              </a:cxn>
              <a:cxn ang="0">
                <a:pos x="5080" y="218"/>
              </a:cxn>
              <a:cxn ang="0">
                <a:pos x="5286" y="162"/>
              </a:cxn>
              <a:cxn ang="0">
                <a:pos x="5483" y="101"/>
              </a:cxn>
              <a:cxn ang="0">
                <a:pos x="5671" y="35"/>
              </a:cxn>
              <a:cxn ang="0">
                <a:pos x="5413" y="0"/>
              </a:cxn>
              <a:cxn ang="0">
                <a:pos x="5347" y="23"/>
              </a:cxn>
              <a:cxn ang="0">
                <a:pos x="5197" y="73"/>
              </a:cxn>
              <a:cxn ang="0">
                <a:pos x="5024" y="122"/>
              </a:cxn>
              <a:cxn ang="0">
                <a:pos x="4829" y="175"/>
              </a:cxn>
              <a:cxn ang="0">
                <a:pos x="4608" y="226"/>
              </a:cxn>
              <a:cxn ang="0">
                <a:pos x="4362" y="279"/>
              </a:cxn>
              <a:cxn ang="0">
                <a:pos x="4090" y="329"/>
              </a:cxn>
              <a:cxn ang="0">
                <a:pos x="3791" y="378"/>
              </a:cxn>
              <a:cxn ang="0">
                <a:pos x="3463" y="423"/>
              </a:cxn>
              <a:cxn ang="0">
                <a:pos x="3104" y="466"/>
              </a:cxn>
              <a:cxn ang="0">
                <a:pos x="2717" y="502"/>
              </a:cxn>
              <a:cxn ang="0">
                <a:pos x="2297" y="535"/>
              </a:cxn>
              <a:cxn ang="0">
                <a:pos x="1847" y="560"/>
              </a:cxn>
              <a:cxn ang="0">
                <a:pos x="1363" y="578"/>
              </a:cxn>
              <a:cxn ang="0">
                <a:pos x="845" y="589"/>
              </a:cxn>
              <a:cxn ang="0">
                <a:pos x="290" y="591"/>
              </a:cxn>
              <a:cxn ang="0">
                <a:pos x="0" y="588"/>
              </a:cxn>
            </a:cxnLst>
            <a:rect l="0" t="0" r="r" b="b"/>
            <a:pathLst>
              <a:path w="5760" h="606">
                <a:moveTo>
                  <a:pt x="0" y="588"/>
                </a:moveTo>
                <a:lnTo>
                  <a:pt x="0" y="588"/>
                </a:lnTo>
                <a:lnTo>
                  <a:pt x="172" y="594"/>
                </a:lnTo>
                <a:lnTo>
                  <a:pt x="371" y="599"/>
                </a:lnTo>
                <a:lnTo>
                  <a:pt x="637" y="604"/>
                </a:lnTo>
                <a:lnTo>
                  <a:pt x="959" y="606"/>
                </a:lnTo>
                <a:lnTo>
                  <a:pt x="1137" y="604"/>
                </a:lnTo>
                <a:lnTo>
                  <a:pt x="1329" y="603"/>
                </a:lnTo>
                <a:lnTo>
                  <a:pt x="1528" y="599"/>
                </a:lnTo>
                <a:lnTo>
                  <a:pt x="1736" y="594"/>
                </a:lnTo>
                <a:lnTo>
                  <a:pt x="1954" y="588"/>
                </a:lnTo>
                <a:lnTo>
                  <a:pt x="2177" y="580"/>
                </a:lnTo>
                <a:lnTo>
                  <a:pt x="2405" y="568"/>
                </a:lnTo>
                <a:lnTo>
                  <a:pt x="2637" y="555"/>
                </a:lnTo>
                <a:lnTo>
                  <a:pt x="2875" y="540"/>
                </a:lnTo>
                <a:lnTo>
                  <a:pt x="3113" y="520"/>
                </a:lnTo>
                <a:lnTo>
                  <a:pt x="3352" y="499"/>
                </a:lnTo>
                <a:lnTo>
                  <a:pt x="3593" y="474"/>
                </a:lnTo>
                <a:lnTo>
                  <a:pt x="3831" y="446"/>
                </a:lnTo>
                <a:lnTo>
                  <a:pt x="3949" y="429"/>
                </a:lnTo>
                <a:lnTo>
                  <a:pt x="4068" y="413"/>
                </a:lnTo>
                <a:lnTo>
                  <a:pt x="4185" y="396"/>
                </a:lnTo>
                <a:lnTo>
                  <a:pt x="4303" y="376"/>
                </a:lnTo>
                <a:lnTo>
                  <a:pt x="4418" y="358"/>
                </a:lnTo>
                <a:lnTo>
                  <a:pt x="4532" y="337"/>
                </a:lnTo>
                <a:lnTo>
                  <a:pt x="4644" y="315"/>
                </a:lnTo>
                <a:lnTo>
                  <a:pt x="4757" y="292"/>
                </a:lnTo>
                <a:lnTo>
                  <a:pt x="4865" y="269"/>
                </a:lnTo>
                <a:lnTo>
                  <a:pt x="4974" y="244"/>
                </a:lnTo>
                <a:lnTo>
                  <a:pt x="5080" y="218"/>
                </a:lnTo>
                <a:lnTo>
                  <a:pt x="5184" y="190"/>
                </a:lnTo>
                <a:lnTo>
                  <a:pt x="5286" y="162"/>
                </a:lnTo>
                <a:lnTo>
                  <a:pt x="5385" y="132"/>
                </a:lnTo>
                <a:lnTo>
                  <a:pt x="5483" y="101"/>
                </a:lnTo>
                <a:lnTo>
                  <a:pt x="5578" y="69"/>
                </a:lnTo>
                <a:lnTo>
                  <a:pt x="5671" y="35"/>
                </a:lnTo>
                <a:lnTo>
                  <a:pt x="5760" y="0"/>
                </a:lnTo>
                <a:lnTo>
                  <a:pt x="5413" y="0"/>
                </a:lnTo>
                <a:lnTo>
                  <a:pt x="5413" y="0"/>
                </a:lnTo>
                <a:lnTo>
                  <a:pt x="5347" y="23"/>
                </a:lnTo>
                <a:lnTo>
                  <a:pt x="5275" y="48"/>
                </a:lnTo>
                <a:lnTo>
                  <a:pt x="5197" y="73"/>
                </a:lnTo>
                <a:lnTo>
                  <a:pt x="5113" y="97"/>
                </a:lnTo>
                <a:lnTo>
                  <a:pt x="5024" y="122"/>
                </a:lnTo>
                <a:lnTo>
                  <a:pt x="4930" y="149"/>
                </a:lnTo>
                <a:lnTo>
                  <a:pt x="4829" y="175"/>
                </a:lnTo>
                <a:lnTo>
                  <a:pt x="4722" y="200"/>
                </a:lnTo>
                <a:lnTo>
                  <a:pt x="4608" y="226"/>
                </a:lnTo>
                <a:lnTo>
                  <a:pt x="4489" y="253"/>
                </a:lnTo>
                <a:lnTo>
                  <a:pt x="4362" y="279"/>
                </a:lnTo>
                <a:lnTo>
                  <a:pt x="4230" y="304"/>
                </a:lnTo>
                <a:lnTo>
                  <a:pt x="4090" y="329"/>
                </a:lnTo>
                <a:lnTo>
                  <a:pt x="3943" y="353"/>
                </a:lnTo>
                <a:lnTo>
                  <a:pt x="3791" y="378"/>
                </a:lnTo>
                <a:lnTo>
                  <a:pt x="3629" y="401"/>
                </a:lnTo>
                <a:lnTo>
                  <a:pt x="3463" y="423"/>
                </a:lnTo>
                <a:lnTo>
                  <a:pt x="3288" y="444"/>
                </a:lnTo>
                <a:lnTo>
                  <a:pt x="3104" y="466"/>
                </a:lnTo>
                <a:lnTo>
                  <a:pt x="2915" y="484"/>
                </a:lnTo>
                <a:lnTo>
                  <a:pt x="2717" y="502"/>
                </a:lnTo>
                <a:lnTo>
                  <a:pt x="2512" y="518"/>
                </a:lnTo>
                <a:lnTo>
                  <a:pt x="2297" y="535"/>
                </a:lnTo>
                <a:lnTo>
                  <a:pt x="2076" y="548"/>
                </a:lnTo>
                <a:lnTo>
                  <a:pt x="1847" y="560"/>
                </a:lnTo>
                <a:lnTo>
                  <a:pt x="1609" y="570"/>
                </a:lnTo>
                <a:lnTo>
                  <a:pt x="1363" y="578"/>
                </a:lnTo>
                <a:lnTo>
                  <a:pt x="1107" y="585"/>
                </a:lnTo>
                <a:lnTo>
                  <a:pt x="845" y="589"/>
                </a:lnTo>
                <a:lnTo>
                  <a:pt x="573" y="591"/>
                </a:lnTo>
                <a:lnTo>
                  <a:pt x="290" y="591"/>
                </a:lnTo>
                <a:lnTo>
                  <a:pt x="0" y="588"/>
                </a:lnTo>
                <a:lnTo>
                  <a:pt x="0" y="588"/>
                </a:lnTo>
              </a:path>
            </a:pathLst>
          </a:cu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9000">
                <a:schemeClr val="bg1">
                  <a:lumMod val="85000"/>
                </a:schemeClr>
              </a:gs>
              <a:gs pos="50000">
                <a:schemeClr val="bg1">
                  <a:lumMod val="85000"/>
                  <a:alpha val="46000"/>
                </a:schemeClr>
              </a:gs>
              <a:gs pos="72000">
                <a:schemeClr val="bg1">
                  <a:lumMod val="85000"/>
                  <a:alpha val="45000"/>
                </a:schemeClr>
              </a:gs>
              <a:gs pos="89000">
                <a:schemeClr val="bg1">
                  <a:lumMod val="75000"/>
                  <a:alpha val="12000"/>
                </a:schemeClr>
              </a:gs>
              <a:gs pos="100000">
                <a:schemeClr val="bg2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 w="9525">
            <a:noFill/>
            <a:round/>
          </a:ln>
          <a:effectLst>
            <a:innerShdw blurRad="63500" dist="50800" dir="5400000">
              <a:schemeClr val="bg1">
                <a:lumMod val="95000"/>
                <a:alpha val="50000"/>
              </a:schemeClr>
            </a:innerShdw>
          </a:effectLst>
        </p:spPr>
      </p:sp>
      <p:sp>
        <p:nvSpPr>
          <p:cNvPr id="14" name="부제목 2"/>
          <p:cNvSpPr txBox="1">
            <a:spLocks/>
          </p:cNvSpPr>
          <p:nvPr userDrawn="1"/>
        </p:nvSpPr>
        <p:spPr>
          <a:xfrm>
            <a:off x="742863" y="5229200"/>
            <a:ext cx="811057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마스터 부제목 스타일 편집</a:t>
            </a:r>
            <a:endParaRPr lang="ko-KR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6" name="그림 15" descr="라인.pn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lum contrast="20000"/>
          </a:blip>
          <a:stretch>
            <a:fillRect/>
          </a:stretch>
        </p:blipFill>
        <p:spPr>
          <a:xfrm flipV="1">
            <a:off x="0" y="-4"/>
            <a:ext cx="5578022" cy="2634343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7" y="2153012"/>
            <a:ext cx="8970997" cy="350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직사각형 17"/>
          <p:cNvSpPr/>
          <p:nvPr userDrawn="1"/>
        </p:nvSpPr>
        <p:spPr>
          <a:xfrm>
            <a:off x="428497" y="5517232"/>
            <a:ext cx="889298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428497" y="5517232"/>
            <a:ext cx="889298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21" name="Picture 22" descr="logo_0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" r="98286">
                        <a14:foregroundMark x1="21143" y1="0" x2="21143" y2="0"/>
                        <a14:foregroundMark x1="52714" y1="21905" x2="52714" y2="21905"/>
                        <a14:foregroundMark x1="61000" y1="27619" x2="61000" y2="27619"/>
                        <a14:foregroundMark x1="80714" y1="40952" x2="80714" y2="40952"/>
                        <a14:foregroundMark x1="67571" y1="79048" x2="67571" y2="79048"/>
                        <a14:foregroundMark x1="40000" y1="83333" x2="40000" y2="83333"/>
                        <a14:foregroundMark x1="53571" y1="83333" x2="53571" y2="83333"/>
                        <a14:foregroundMark x1="94286" y1="84762" x2="94286" y2="84762"/>
                        <a14:foregroundMark x1="3571" y1="84762" x2="3571" y2="84762"/>
                        <a14:foregroundMark x1="46571" y1="80476" x2="46571" y2="80476"/>
                        <a14:foregroundMark x1="29000" y1="79048" x2="29000" y2="79048"/>
                        <a14:foregroundMark x1="61000" y1="80476" x2="61000" y2="80476"/>
                        <a14:foregroundMark x1="17571" y1="81905" x2="17571" y2="81905"/>
                        <a14:foregroundMark x1="11429" y1="83333" x2="11429" y2="83333"/>
                        <a14:foregroundMark x1="8857" y1="81905" x2="8857" y2="81905"/>
                        <a14:foregroundMark x1="98286" y1="81905" x2="98286" y2="8190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40474" y="188640"/>
            <a:ext cx="1722481" cy="47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1" descr="NFRI_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02" y="-6738"/>
            <a:ext cx="1134941" cy="43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4644" y="497200"/>
            <a:ext cx="1152128" cy="35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62956" y="44626"/>
            <a:ext cx="1306269" cy="58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www.alternativasostenibile.it/archivio/2012/01/18/images/enea.jp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 b="17345"/>
          <a:stretch/>
        </p:blipFill>
        <p:spPr bwMode="auto">
          <a:xfrm>
            <a:off x="8697416" y="44624"/>
            <a:ext cx="1080120" cy="6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t="10407" r="52691" b="50000"/>
          <a:stretch/>
        </p:blipFill>
        <p:spPr bwMode="auto">
          <a:xfrm>
            <a:off x="7039340" y="98562"/>
            <a:ext cx="1658076" cy="3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t3.gstatic.com/images?q=tbn:ANd9GcR62lXkIO50ud0MQW0cOX1rR96T-o9c0ZUu3BaJAxpav1lUO2-vWpjwYLAL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5" y="44625"/>
            <a:ext cx="1152128" cy="7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encrypted-tbn2.gstatic.com/images?q=tbn:ANd9GcQDdXByUd5AG5l-8hm4-z7SSJLIGyVK6R5ZB7xGjyzvA3o0HtuO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7" y="130549"/>
            <a:ext cx="1424794" cy="36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419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3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3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 userDrawn="1"/>
        </p:nvSpPr>
        <p:spPr bwMode="auto">
          <a:xfrm>
            <a:off x="3440" y="609600"/>
            <a:ext cx="9789054" cy="52388"/>
          </a:xfrm>
          <a:prstGeom prst="rect">
            <a:avLst/>
          </a:prstGeom>
          <a:gradFill>
            <a:gsLst>
              <a:gs pos="0">
                <a:srgbClr val="DDE9EC">
                  <a:lumMod val="50000"/>
                </a:srgbClr>
              </a:gs>
              <a:gs pos="100000">
                <a:sysClr val="window" lastClr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>
              <a:defRPr/>
            </a:pPr>
            <a:endParaRPr lang="ko-KR" altLang="en-US" sz="1800" kern="0" dirty="0">
              <a:solidFill>
                <a:sysClr val="windowText" lastClr="000000"/>
              </a:solidFill>
              <a:latin typeface="Times New Roman" pitchFamily="18" charset="0"/>
              <a:ea typeface="맑은 고딕" pitchFamily="50" charset="-127"/>
            </a:endParaRPr>
          </a:p>
        </p:txBody>
      </p:sp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20638" y="6400800"/>
            <a:ext cx="9789054" cy="71438"/>
          </a:xfrm>
          <a:prstGeom prst="rect">
            <a:avLst/>
          </a:prstGeom>
          <a:gradFill rotWithShape="0">
            <a:gsLst>
              <a:gs pos="0">
                <a:srgbClr val="DDE9EC">
                  <a:lumMod val="50000"/>
                </a:srgbClr>
              </a:gs>
              <a:gs pos="100000">
                <a:sysClr val="window" lastClr="FFFFFF"/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>
              <a:defRPr/>
            </a:pPr>
            <a:endParaRPr lang="ko-KR" altLang="en-US" sz="1800" kern="0" dirty="0">
              <a:solidFill>
                <a:sysClr val="windowText" lastClr="000000"/>
              </a:solidFill>
              <a:latin typeface="Times New Roman" pitchFamily="18" charset="0"/>
              <a:ea typeface="맑은 고딕" pitchFamily="50" charset="-127"/>
            </a:endParaRPr>
          </a:p>
        </p:txBody>
      </p:sp>
      <p:sp>
        <p:nvSpPr>
          <p:cNvPr id="4" name="모서리가 둥근 직사각형 3"/>
          <p:cNvSpPr/>
          <p:nvPr userDrawn="1"/>
        </p:nvSpPr>
        <p:spPr bwMode="auto">
          <a:xfrm>
            <a:off x="1" y="-38100"/>
            <a:ext cx="9807972" cy="6477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</a:endParaRP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6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7650" y="0"/>
            <a:ext cx="5365750" cy="533400"/>
          </a:xfrm>
        </p:spPr>
        <p:txBody>
          <a:bodyPr/>
          <a:lstStyle>
            <a:lvl1pPr>
              <a:defRPr sz="2800" b="1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96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0" y="6202752"/>
            <a:ext cx="1485900" cy="579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8682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3"/>
          <p:cNvSpPr txBox="1">
            <a:spLocks/>
          </p:cNvSpPr>
          <p:nvPr userDrawn="1"/>
        </p:nvSpPr>
        <p:spPr bwMode="auto">
          <a:xfrm>
            <a:off x="51594" y="626745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3429CA-E788-42AB-890A-BBD37836F9C2}" type="slidenum">
              <a:rPr kumimoji="1" lang="en-US" altLang="ko-KR" sz="14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0" y="6202752"/>
            <a:ext cx="1485900" cy="579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261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1" name="슬라이드 번호 개체 틀 3"/>
          <p:cNvSpPr txBox="1">
            <a:spLocks/>
          </p:cNvSpPr>
          <p:nvPr userDrawn="1"/>
        </p:nvSpPr>
        <p:spPr bwMode="auto">
          <a:xfrm>
            <a:off x="51594" y="626745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3429CA-E788-42AB-890A-BBD37836F9C2}" type="slidenum">
              <a:rPr kumimoji="1" lang="en-US" altLang="ko-KR" sz="14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0" y="6202752"/>
            <a:ext cx="1485900" cy="579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900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3"/>
          <p:cNvSpPr txBox="1">
            <a:spLocks/>
          </p:cNvSpPr>
          <p:nvPr userDrawn="1"/>
        </p:nvSpPr>
        <p:spPr bwMode="auto">
          <a:xfrm>
            <a:off x="51594" y="626745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3429CA-E788-42AB-890A-BBD37836F9C2}" type="slidenum">
              <a:rPr kumimoji="1" lang="en-US" altLang="ko-KR" sz="14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0" y="6202752"/>
            <a:ext cx="1485900" cy="579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0728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3"/>
          <p:cNvSpPr txBox="1">
            <a:spLocks/>
          </p:cNvSpPr>
          <p:nvPr userDrawn="1"/>
        </p:nvSpPr>
        <p:spPr bwMode="auto">
          <a:xfrm>
            <a:off x="51594" y="626745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3429CA-E788-42AB-890A-BBD37836F9C2}" type="slidenum">
              <a:rPr kumimoji="1" lang="en-US" altLang="ko-KR" sz="14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9937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3"/>
          <p:cNvSpPr txBox="1">
            <a:spLocks/>
          </p:cNvSpPr>
          <p:nvPr userDrawn="1"/>
        </p:nvSpPr>
        <p:spPr bwMode="auto">
          <a:xfrm>
            <a:off x="51594" y="626745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3429CA-E788-42AB-890A-BBD37836F9C2}" type="slidenum">
              <a:rPr kumimoji="1" lang="en-US" altLang="ko-KR" sz="14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0" y="6202752"/>
            <a:ext cx="1485900" cy="579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507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-88"/>
            <a:ext cx="8915400" cy="92877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9" name="슬라이드 번호 개체 틀 5"/>
          <p:cNvSpPr txBox="1">
            <a:spLocks/>
          </p:cNvSpPr>
          <p:nvPr userDrawn="1"/>
        </p:nvSpPr>
        <p:spPr>
          <a:xfrm>
            <a:off x="7682160" y="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 b="1" kern="1200" smtClean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0F6D652-83C9-4129-9603-938402C9B8F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40" name="Rectangle 18"/>
          <p:cNvSpPr>
            <a:spLocks noChangeArrowheads="1"/>
          </p:cNvSpPr>
          <p:nvPr userDrawn="1"/>
        </p:nvSpPr>
        <p:spPr bwMode="auto">
          <a:xfrm>
            <a:off x="11114" y="928690"/>
            <a:ext cx="9893961" cy="52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rgbClr val="000000"/>
              </a:solidFill>
              <a:ea typeface="굴림" pitchFamily="50" charset="-127"/>
            </a:endParaRPr>
          </a:p>
        </p:txBody>
      </p:sp>
      <p:grpSp>
        <p:nvGrpSpPr>
          <p:cNvPr id="7" name="그룹 13"/>
          <p:cNvGrpSpPr/>
          <p:nvPr userDrawn="1"/>
        </p:nvGrpSpPr>
        <p:grpSpPr>
          <a:xfrm>
            <a:off x="5315277" y="1"/>
            <a:ext cx="4500484" cy="1000108"/>
            <a:chOff x="4643516" y="1"/>
            <a:chExt cx="4500484" cy="1000108"/>
          </a:xfrm>
        </p:grpSpPr>
        <p:sp>
          <p:nvSpPr>
            <p:cNvPr id="42" name="Freeform 13"/>
            <p:cNvSpPr/>
            <p:nvPr/>
          </p:nvSpPr>
          <p:spPr>
            <a:xfrm>
              <a:off x="4995103" y="210951"/>
              <a:ext cx="4148897" cy="789158"/>
            </a:xfrm>
            <a:custGeom>
              <a:avLst/>
              <a:gdLst/>
              <a:ahLst/>
              <a:cxnLst>
                <a:cxn ang="0">
                  <a:pos x="5760" y="0"/>
                </a:cxn>
                <a:cxn ang="0">
                  <a:pos x="5697" y="36"/>
                </a:cxn>
                <a:cxn ang="0">
                  <a:pos x="5614" y="76"/>
                </a:cxn>
                <a:cxn ang="0">
                  <a:pos x="5493" y="128"/>
                </a:cxn>
                <a:cxn ang="0">
                  <a:pos x="5331" y="190"/>
                </a:cxn>
                <a:cxn ang="0">
                  <a:pos x="5124" y="258"/>
                </a:cxn>
                <a:cxn ang="0">
                  <a:pos x="4870" y="332"/>
                </a:cxn>
                <a:cxn ang="0">
                  <a:pos x="4566" y="406"/>
                </a:cxn>
                <a:cxn ang="0">
                  <a:pos x="4210" y="479"/>
                </a:cxn>
                <a:cxn ang="0">
                  <a:pos x="3799" y="551"/>
                </a:cxn>
                <a:cxn ang="0">
                  <a:pos x="3452" y="600"/>
                </a:cxn>
                <a:cxn ang="0">
                  <a:pos x="3202" y="631"/>
                </a:cxn>
                <a:cxn ang="0">
                  <a:pos x="2937" y="660"/>
                </a:cxn>
                <a:cxn ang="0">
                  <a:pos x="2656" y="686"/>
                </a:cxn>
                <a:cxn ang="0">
                  <a:pos x="2358" y="709"/>
                </a:cxn>
                <a:cxn ang="0">
                  <a:pos x="2043" y="728"/>
                </a:cxn>
                <a:cxn ang="0">
                  <a:pos x="1711" y="744"/>
                </a:cxn>
                <a:cxn ang="0">
                  <a:pos x="1363" y="757"/>
                </a:cxn>
                <a:cxn ang="0">
                  <a:pos x="997" y="765"/>
                </a:cxn>
                <a:cxn ang="0">
                  <a:pos x="611" y="770"/>
                </a:cxn>
                <a:cxn ang="0">
                  <a:pos x="208" y="770"/>
                </a:cxn>
                <a:cxn ang="0">
                  <a:pos x="0" y="767"/>
                </a:cxn>
                <a:cxn ang="0">
                  <a:pos x="376" y="778"/>
                </a:cxn>
                <a:cxn ang="0">
                  <a:pos x="802" y="783"/>
                </a:cxn>
                <a:cxn ang="0">
                  <a:pos x="1151" y="783"/>
                </a:cxn>
                <a:cxn ang="0">
                  <a:pos x="1547" y="778"/>
                </a:cxn>
                <a:cxn ang="0">
                  <a:pos x="1974" y="765"/>
                </a:cxn>
                <a:cxn ang="0">
                  <a:pos x="2430" y="746"/>
                </a:cxn>
                <a:cxn ang="0">
                  <a:pos x="2901" y="715"/>
                </a:cxn>
                <a:cxn ang="0">
                  <a:pos x="3379" y="671"/>
                </a:cxn>
                <a:cxn ang="0">
                  <a:pos x="3739" y="631"/>
                </a:cxn>
                <a:cxn ang="0">
                  <a:pos x="3976" y="600"/>
                </a:cxn>
                <a:cxn ang="0">
                  <a:pos x="4210" y="564"/>
                </a:cxn>
                <a:cxn ang="0">
                  <a:pos x="4441" y="525"/>
                </a:cxn>
                <a:cxn ang="0">
                  <a:pos x="4666" y="481"/>
                </a:cxn>
                <a:cxn ang="0">
                  <a:pos x="4885" y="432"/>
                </a:cxn>
                <a:cxn ang="0">
                  <a:pos x="5095" y="379"/>
                </a:cxn>
                <a:cxn ang="0">
                  <a:pos x="5298" y="322"/>
                </a:cxn>
                <a:cxn ang="0">
                  <a:pos x="5490" y="258"/>
                </a:cxn>
                <a:cxn ang="0">
                  <a:pos x="5672" y="190"/>
                </a:cxn>
                <a:cxn ang="0">
                  <a:pos x="5760" y="0"/>
                </a:cxn>
              </a:cxnLst>
              <a:rect l="0" t="0" r="r" b="b"/>
              <a:pathLst>
                <a:path w="5760" h="785">
                  <a:moveTo>
                    <a:pt x="5760" y="0"/>
                  </a:moveTo>
                  <a:lnTo>
                    <a:pt x="5760" y="0"/>
                  </a:lnTo>
                  <a:lnTo>
                    <a:pt x="5745" y="10"/>
                  </a:lnTo>
                  <a:lnTo>
                    <a:pt x="5697" y="36"/>
                  </a:lnTo>
                  <a:lnTo>
                    <a:pt x="5661" y="54"/>
                  </a:lnTo>
                  <a:lnTo>
                    <a:pt x="5614" y="76"/>
                  </a:lnTo>
                  <a:lnTo>
                    <a:pt x="5558" y="101"/>
                  </a:lnTo>
                  <a:lnTo>
                    <a:pt x="5493" y="128"/>
                  </a:lnTo>
                  <a:lnTo>
                    <a:pt x="5417" y="158"/>
                  </a:lnTo>
                  <a:lnTo>
                    <a:pt x="5331" y="190"/>
                  </a:lnTo>
                  <a:lnTo>
                    <a:pt x="5233" y="223"/>
                  </a:lnTo>
                  <a:lnTo>
                    <a:pt x="5124" y="258"/>
                  </a:lnTo>
                  <a:lnTo>
                    <a:pt x="5002" y="294"/>
                  </a:lnTo>
                  <a:lnTo>
                    <a:pt x="4870" y="332"/>
                  </a:lnTo>
                  <a:lnTo>
                    <a:pt x="4726" y="369"/>
                  </a:lnTo>
                  <a:lnTo>
                    <a:pt x="4566" y="406"/>
                  </a:lnTo>
                  <a:lnTo>
                    <a:pt x="4396" y="444"/>
                  </a:lnTo>
                  <a:lnTo>
                    <a:pt x="4210" y="479"/>
                  </a:lnTo>
                  <a:lnTo>
                    <a:pt x="4012" y="515"/>
                  </a:lnTo>
                  <a:lnTo>
                    <a:pt x="3799" y="551"/>
                  </a:lnTo>
                  <a:lnTo>
                    <a:pt x="3571" y="583"/>
                  </a:lnTo>
                  <a:lnTo>
                    <a:pt x="3452" y="600"/>
                  </a:lnTo>
                  <a:lnTo>
                    <a:pt x="3329" y="616"/>
                  </a:lnTo>
                  <a:lnTo>
                    <a:pt x="3202" y="631"/>
                  </a:lnTo>
                  <a:lnTo>
                    <a:pt x="3072" y="645"/>
                  </a:lnTo>
                  <a:lnTo>
                    <a:pt x="2937" y="660"/>
                  </a:lnTo>
                  <a:lnTo>
                    <a:pt x="2799" y="673"/>
                  </a:lnTo>
                  <a:lnTo>
                    <a:pt x="2656" y="686"/>
                  </a:lnTo>
                  <a:lnTo>
                    <a:pt x="2508" y="697"/>
                  </a:lnTo>
                  <a:lnTo>
                    <a:pt x="2358" y="709"/>
                  </a:lnTo>
                  <a:lnTo>
                    <a:pt x="2202" y="718"/>
                  </a:lnTo>
                  <a:lnTo>
                    <a:pt x="2043" y="728"/>
                  </a:lnTo>
                  <a:lnTo>
                    <a:pt x="1880" y="736"/>
                  </a:lnTo>
                  <a:lnTo>
                    <a:pt x="1711" y="744"/>
                  </a:lnTo>
                  <a:lnTo>
                    <a:pt x="1540" y="751"/>
                  </a:lnTo>
                  <a:lnTo>
                    <a:pt x="1363" y="757"/>
                  </a:lnTo>
                  <a:lnTo>
                    <a:pt x="1182" y="762"/>
                  </a:lnTo>
                  <a:lnTo>
                    <a:pt x="997" y="765"/>
                  </a:lnTo>
                  <a:lnTo>
                    <a:pt x="807" y="769"/>
                  </a:lnTo>
                  <a:lnTo>
                    <a:pt x="611" y="770"/>
                  </a:lnTo>
                  <a:lnTo>
                    <a:pt x="413" y="770"/>
                  </a:lnTo>
                  <a:lnTo>
                    <a:pt x="208" y="770"/>
                  </a:lnTo>
                  <a:lnTo>
                    <a:pt x="0" y="767"/>
                  </a:lnTo>
                  <a:lnTo>
                    <a:pt x="0" y="767"/>
                  </a:lnTo>
                  <a:lnTo>
                    <a:pt x="174" y="774"/>
                  </a:lnTo>
                  <a:lnTo>
                    <a:pt x="376" y="778"/>
                  </a:lnTo>
                  <a:lnTo>
                    <a:pt x="646" y="783"/>
                  </a:lnTo>
                  <a:lnTo>
                    <a:pt x="802" y="783"/>
                  </a:lnTo>
                  <a:lnTo>
                    <a:pt x="971" y="785"/>
                  </a:lnTo>
                  <a:lnTo>
                    <a:pt x="1151" y="783"/>
                  </a:lnTo>
                  <a:lnTo>
                    <a:pt x="1345" y="782"/>
                  </a:lnTo>
                  <a:lnTo>
                    <a:pt x="1547" y="778"/>
                  </a:lnTo>
                  <a:lnTo>
                    <a:pt x="1756" y="774"/>
                  </a:lnTo>
                  <a:lnTo>
                    <a:pt x="1974" y="765"/>
                  </a:lnTo>
                  <a:lnTo>
                    <a:pt x="2200" y="757"/>
                  </a:lnTo>
                  <a:lnTo>
                    <a:pt x="2430" y="746"/>
                  </a:lnTo>
                  <a:lnTo>
                    <a:pt x="2664" y="731"/>
                  </a:lnTo>
                  <a:lnTo>
                    <a:pt x="2901" y="715"/>
                  </a:lnTo>
                  <a:lnTo>
                    <a:pt x="3140" y="696"/>
                  </a:lnTo>
                  <a:lnTo>
                    <a:pt x="3379" y="671"/>
                  </a:lnTo>
                  <a:lnTo>
                    <a:pt x="3620" y="645"/>
                  </a:lnTo>
                  <a:lnTo>
                    <a:pt x="3739" y="631"/>
                  </a:lnTo>
                  <a:lnTo>
                    <a:pt x="3857" y="616"/>
                  </a:lnTo>
                  <a:lnTo>
                    <a:pt x="3976" y="600"/>
                  </a:lnTo>
                  <a:lnTo>
                    <a:pt x="4095" y="582"/>
                  </a:lnTo>
                  <a:lnTo>
                    <a:pt x="4210" y="564"/>
                  </a:lnTo>
                  <a:lnTo>
                    <a:pt x="4326" y="544"/>
                  </a:lnTo>
                  <a:lnTo>
                    <a:pt x="4441" y="525"/>
                  </a:lnTo>
                  <a:lnTo>
                    <a:pt x="4553" y="504"/>
                  </a:lnTo>
                  <a:lnTo>
                    <a:pt x="4666" y="481"/>
                  </a:lnTo>
                  <a:lnTo>
                    <a:pt x="4776" y="457"/>
                  </a:lnTo>
                  <a:lnTo>
                    <a:pt x="4885" y="432"/>
                  </a:lnTo>
                  <a:lnTo>
                    <a:pt x="4991" y="406"/>
                  </a:lnTo>
                  <a:lnTo>
                    <a:pt x="5095" y="379"/>
                  </a:lnTo>
                  <a:lnTo>
                    <a:pt x="5197" y="351"/>
                  </a:lnTo>
                  <a:lnTo>
                    <a:pt x="5298" y="322"/>
                  </a:lnTo>
                  <a:lnTo>
                    <a:pt x="5396" y="291"/>
                  </a:lnTo>
                  <a:lnTo>
                    <a:pt x="5490" y="258"/>
                  </a:lnTo>
                  <a:lnTo>
                    <a:pt x="5583" y="224"/>
                  </a:lnTo>
                  <a:lnTo>
                    <a:pt x="5672" y="190"/>
                  </a:lnTo>
                  <a:lnTo>
                    <a:pt x="5760" y="153"/>
                  </a:lnTo>
                  <a:lnTo>
                    <a:pt x="5760" y="0"/>
                  </a:lnTo>
                </a:path>
              </a:pathLst>
            </a:custGeom>
            <a:gradFill>
              <a:gsLst>
                <a:gs pos="0">
                  <a:schemeClr val="bg2">
                    <a:lumMod val="20000"/>
                    <a:lumOff val="80000"/>
                    <a:alpha val="42000"/>
                  </a:schemeClr>
                </a:gs>
                <a:gs pos="19000">
                  <a:schemeClr val="bg2">
                    <a:alpha val="70000"/>
                  </a:schemeClr>
                </a:gs>
                <a:gs pos="50000">
                  <a:schemeClr val="bg2">
                    <a:lumMod val="60000"/>
                    <a:lumOff val="40000"/>
                    <a:alpha val="29000"/>
                  </a:schemeClr>
                </a:gs>
                <a:gs pos="72000">
                  <a:schemeClr val="bg2">
                    <a:lumMod val="60000"/>
                    <a:lumOff val="40000"/>
                    <a:alpha val="0"/>
                  </a:schemeClr>
                </a:gs>
                <a:gs pos="89000">
                  <a:schemeClr val="bg2">
                    <a:lumMod val="40000"/>
                    <a:lumOff val="60000"/>
                    <a:alpha val="0"/>
                  </a:schemeClr>
                </a:gs>
                <a:gs pos="100000">
                  <a:schemeClr val="bg2">
                    <a:lumMod val="20000"/>
                    <a:lumOff val="80000"/>
                    <a:alpha val="0"/>
                  </a:schemeClr>
                </a:gs>
              </a:gsLst>
              <a:lin ang="10800000" scaled="0"/>
            </a:gradFill>
            <a:ln w="9525">
              <a:noFill/>
              <a:round/>
            </a:ln>
          </p:spPr>
        </p:sp>
        <p:sp>
          <p:nvSpPr>
            <p:cNvPr id="43" name="Freeform 17"/>
            <p:cNvSpPr/>
            <p:nvPr/>
          </p:nvSpPr>
          <p:spPr>
            <a:xfrm>
              <a:off x="4643516" y="1"/>
              <a:ext cx="4324698" cy="949316"/>
            </a:xfrm>
            <a:custGeom>
              <a:avLst/>
              <a:gdLst/>
              <a:ahLst/>
              <a:cxnLst>
                <a:cxn ang="0">
                  <a:pos x="0" y="588"/>
                </a:cxn>
                <a:cxn ang="0">
                  <a:pos x="371" y="599"/>
                </a:cxn>
                <a:cxn ang="0">
                  <a:pos x="959" y="606"/>
                </a:cxn>
                <a:cxn ang="0">
                  <a:pos x="1329" y="603"/>
                </a:cxn>
                <a:cxn ang="0">
                  <a:pos x="1736" y="594"/>
                </a:cxn>
                <a:cxn ang="0">
                  <a:pos x="2177" y="580"/>
                </a:cxn>
                <a:cxn ang="0">
                  <a:pos x="2637" y="555"/>
                </a:cxn>
                <a:cxn ang="0">
                  <a:pos x="3113" y="520"/>
                </a:cxn>
                <a:cxn ang="0">
                  <a:pos x="3593" y="474"/>
                </a:cxn>
                <a:cxn ang="0">
                  <a:pos x="3949" y="429"/>
                </a:cxn>
                <a:cxn ang="0">
                  <a:pos x="4185" y="396"/>
                </a:cxn>
                <a:cxn ang="0">
                  <a:pos x="4418" y="358"/>
                </a:cxn>
                <a:cxn ang="0">
                  <a:pos x="4644" y="315"/>
                </a:cxn>
                <a:cxn ang="0">
                  <a:pos x="4865" y="269"/>
                </a:cxn>
                <a:cxn ang="0">
                  <a:pos x="5080" y="218"/>
                </a:cxn>
                <a:cxn ang="0">
                  <a:pos x="5286" y="162"/>
                </a:cxn>
                <a:cxn ang="0">
                  <a:pos x="5483" y="101"/>
                </a:cxn>
                <a:cxn ang="0">
                  <a:pos x="5671" y="35"/>
                </a:cxn>
                <a:cxn ang="0">
                  <a:pos x="5413" y="0"/>
                </a:cxn>
                <a:cxn ang="0">
                  <a:pos x="5347" y="23"/>
                </a:cxn>
                <a:cxn ang="0">
                  <a:pos x="5197" y="73"/>
                </a:cxn>
                <a:cxn ang="0">
                  <a:pos x="5024" y="122"/>
                </a:cxn>
                <a:cxn ang="0">
                  <a:pos x="4829" y="175"/>
                </a:cxn>
                <a:cxn ang="0">
                  <a:pos x="4608" y="226"/>
                </a:cxn>
                <a:cxn ang="0">
                  <a:pos x="4362" y="279"/>
                </a:cxn>
                <a:cxn ang="0">
                  <a:pos x="4090" y="329"/>
                </a:cxn>
                <a:cxn ang="0">
                  <a:pos x="3791" y="378"/>
                </a:cxn>
                <a:cxn ang="0">
                  <a:pos x="3463" y="423"/>
                </a:cxn>
                <a:cxn ang="0">
                  <a:pos x="3104" y="466"/>
                </a:cxn>
                <a:cxn ang="0">
                  <a:pos x="2717" y="502"/>
                </a:cxn>
                <a:cxn ang="0">
                  <a:pos x="2297" y="535"/>
                </a:cxn>
                <a:cxn ang="0">
                  <a:pos x="1847" y="560"/>
                </a:cxn>
                <a:cxn ang="0">
                  <a:pos x="1363" y="578"/>
                </a:cxn>
                <a:cxn ang="0">
                  <a:pos x="845" y="589"/>
                </a:cxn>
                <a:cxn ang="0">
                  <a:pos x="290" y="591"/>
                </a:cxn>
                <a:cxn ang="0">
                  <a:pos x="0" y="588"/>
                </a:cxn>
              </a:cxnLst>
              <a:rect l="0" t="0" r="r" b="b"/>
              <a:pathLst>
                <a:path w="5760" h="606">
                  <a:moveTo>
                    <a:pt x="0" y="588"/>
                  </a:moveTo>
                  <a:lnTo>
                    <a:pt x="0" y="588"/>
                  </a:lnTo>
                  <a:lnTo>
                    <a:pt x="172" y="594"/>
                  </a:lnTo>
                  <a:lnTo>
                    <a:pt x="371" y="599"/>
                  </a:lnTo>
                  <a:lnTo>
                    <a:pt x="637" y="604"/>
                  </a:lnTo>
                  <a:lnTo>
                    <a:pt x="959" y="606"/>
                  </a:lnTo>
                  <a:lnTo>
                    <a:pt x="1137" y="604"/>
                  </a:lnTo>
                  <a:lnTo>
                    <a:pt x="1329" y="603"/>
                  </a:lnTo>
                  <a:lnTo>
                    <a:pt x="1528" y="599"/>
                  </a:lnTo>
                  <a:lnTo>
                    <a:pt x="1736" y="594"/>
                  </a:lnTo>
                  <a:lnTo>
                    <a:pt x="1954" y="588"/>
                  </a:lnTo>
                  <a:lnTo>
                    <a:pt x="2177" y="580"/>
                  </a:lnTo>
                  <a:lnTo>
                    <a:pt x="2405" y="568"/>
                  </a:lnTo>
                  <a:lnTo>
                    <a:pt x="2637" y="555"/>
                  </a:lnTo>
                  <a:lnTo>
                    <a:pt x="2875" y="540"/>
                  </a:lnTo>
                  <a:lnTo>
                    <a:pt x="3113" y="520"/>
                  </a:lnTo>
                  <a:lnTo>
                    <a:pt x="3352" y="499"/>
                  </a:lnTo>
                  <a:lnTo>
                    <a:pt x="3593" y="474"/>
                  </a:lnTo>
                  <a:lnTo>
                    <a:pt x="3831" y="446"/>
                  </a:lnTo>
                  <a:lnTo>
                    <a:pt x="3949" y="429"/>
                  </a:lnTo>
                  <a:lnTo>
                    <a:pt x="4068" y="413"/>
                  </a:lnTo>
                  <a:lnTo>
                    <a:pt x="4185" y="396"/>
                  </a:lnTo>
                  <a:lnTo>
                    <a:pt x="4303" y="376"/>
                  </a:lnTo>
                  <a:lnTo>
                    <a:pt x="4418" y="358"/>
                  </a:lnTo>
                  <a:lnTo>
                    <a:pt x="4532" y="337"/>
                  </a:lnTo>
                  <a:lnTo>
                    <a:pt x="4644" y="315"/>
                  </a:lnTo>
                  <a:lnTo>
                    <a:pt x="4757" y="292"/>
                  </a:lnTo>
                  <a:lnTo>
                    <a:pt x="4865" y="269"/>
                  </a:lnTo>
                  <a:lnTo>
                    <a:pt x="4974" y="244"/>
                  </a:lnTo>
                  <a:lnTo>
                    <a:pt x="5080" y="218"/>
                  </a:lnTo>
                  <a:lnTo>
                    <a:pt x="5184" y="190"/>
                  </a:lnTo>
                  <a:lnTo>
                    <a:pt x="5286" y="162"/>
                  </a:lnTo>
                  <a:lnTo>
                    <a:pt x="5385" y="132"/>
                  </a:lnTo>
                  <a:lnTo>
                    <a:pt x="5483" y="101"/>
                  </a:lnTo>
                  <a:lnTo>
                    <a:pt x="5578" y="69"/>
                  </a:lnTo>
                  <a:lnTo>
                    <a:pt x="5671" y="35"/>
                  </a:lnTo>
                  <a:lnTo>
                    <a:pt x="5760" y="0"/>
                  </a:lnTo>
                  <a:lnTo>
                    <a:pt x="5413" y="0"/>
                  </a:lnTo>
                  <a:lnTo>
                    <a:pt x="5413" y="0"/>
                  </a:lnTo>
                  <a:lnTo>
                    <a:pt x="5347" y="23"/>
                  </a:lnTo>
                  <a:lnTo>
                    <a:pt x="5275" y="48"/>
                  </a:lnTo>
                  <a:lnTo>
                    <a:pt x="5197" y="73"/>
                  </a:lnTo>
                  <a:lnTo>
                    <a:pt x="5113" y="97"/>
                  </a:lnTo>
                  <a:lnTo>
                    <a:pt x="5024" y="122"/>
                  </a:lnTo>
                  <a:lnTo>
                    <a:pt x="4930" y="149"/>
                  </a:lnTo>
                  <a:lnTo>
                    <a:pt x="4829" y="175"/>
                  </a:lnTo>
                  <a:lnTo>
                    <a:pt x="4722" y="200"/>
                  </a:lnTo>
                  <a:lnTo>
                    <a:pt x="4608" y="226"/>
                  </a:lnTo>
                  <a:lnTo>
                    <a:pt x="4489" y="253"/>
                  </a:lnTo>
                  <a:lnTo>
                    <a:pt x="4362" y="279"/>
                  </a:lnTo>
                  <a:lnTo>
                    <a:pt x="4230" y="304"/>
                  </a:lnTo>
                  <a:lnTo>
                    <a:pt x="4090" y="329"/>
                  </a:lnTo>
                  <a:lnTo>
                    <a:pt x="3943" y="353"/>
                  </a:lnTo>
                  <a:lnTo>
                    <a:pt x="3791" y="378"/>
                  </a:lnTo>
                  <a:lnTo>
                    <a:pt x="3629" y="401"/>
                  </a:lnTo>
                  <a:lnTo>
                    <a:pt x="3463" y="423"/>
                  </a:lnTo>
                  <a:lnTo>
                    <a:pt x="3288" y="444"/>
                  </a:lnTo>
                  <a:lnTo>
                    <a:pt x="3104" y="466"/>
                  </a:lnTo>
                  <a:lnTo>
                    <a:pt x="2915" y="484"/>
                  </a:lnTo>
                  <a:lnTo>
                    <a:pt x="2717" y="502"/>
                  </a:lnTo>
                  <a:lnTo>
                    <a:pt x="2512" y="518"/>
                  </a:lnTo>
                  <a:lnTo>
                    <a:pt x="2297" y="535"/>
                  </a:lnTo>
                  <a:lnTo>
                    <a:pt x="2076" y="548"/>
                  </a:lnTo>
                  <a:lnTo>
                    <a:pt x="1847" y="560"/>
                  </a:lnTo>
                  <a:lnTo>
                    <a:pt x="1609" y="570"/>
                  </a:lnTo>
                  <a:lnTo>
                    <a:pt x="1363" y="578"/>
                  </a:lnTo>
                  <a:lnTo>
                    <a:pt x="1107" y="585"/>
                  </a:lnTo>
                  <a:lnTo>
                    <a:pt x="845" y="589"/>
                  </a:lnTo>
                  <a:lnTo>
                    <a:pt x="573" y="591"/>
                  </a:lnTo>
                  <a:lnTo>
                    <a:pt x="290" y="591"/>
                  </a:lnTo>
                  <a:lnTo>
                    <a:pt x="0" y="588"/>
                  </a:lnTo>
                  <a:lnTo>
                    <a:pt x="0" y="588"/>
                  </a:lnTo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0"/>
                  </a:schemeClr>
                </a:gs>
                <a:gs pos="19000">
                  <a:schemeClr val="bg1">
                    <a:lumMod val="85000"/>
                  </a:schemeClr>
                </a:gs>
                <a:gs pos="50000">
                  <a:schemeClr val="bg1">
                    <a:lumMod val="85000"/>
                    <a:alpha val="46000"/>
                  </a:schemeClr>
                </a:gs>
                <a:gs pos="72000">
                  <a:schemeClr val="bg1">
                    <a:lumMod val="85000"/>
                    <a:alpha val="45000"/>
                  </a:schemeClr>
                </a:gs>
                <a:gs pos="89000">
                  <a:schemeClr val="bg1">
                    <a:lumMod val="75000"/>
                    <a:alpha val="12000"/>
                  </a:schemeClr>
                </a:gs>
                <a:gs pos="100000">
                  <a:schemeClr val="bg2">
                    <a:lumMod val="60000"/>
                    <a:lumOff val="40000"/>
                    <a:alpha val="0"/>
                  </a:schemeClr>
                </a:gs>
              </a:gsLst>
              <a:lin ang="10800000" scaled="0"/>
            </a:gradFill>
            <a:ln w="9525">
              <a:noFill/>
              <a:round/>
            </a:ln>
            <a:effectLst>
              <a:innerShdw blurRad="63500" dist="50800" dir="5400000">
                <a:schemeClr val="bg1">
                  <a:lumMod val="95000"/>
                  <a:alpha val="50000"/>
                </a:schemeClr>
              </a:innerShdw>
            </a:effectLst>
          </p:spPr>
        </p:sp>
      </p:grpSp>
      <p:pic>
        <p:nvPicPr>
          <p:cNvPr id="44" name="그림 43" descr="라인.pn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lum contrast="10000"/>
          </a:blip>
          <a:stretch>
            <a:fillRect/>
          </a:stretch>
        </p:blipFill>
        <p:spPr>
          <a:xfrm>
            <a:off x="0" y="3352800"/>
            <a:ext cx="5268686" cy="3505200"/>
          </a:xfrm>
          <a:prstGeom prst="rect">
            <a:avLst/>
          </a:prstGeom>
        </p:spPr>
      </p:pic>
      <p:pic>
        <p:nvPicPr>
          <p:cNvPr id="13" name="Picture 22" descr="logo_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" r="98286">
                        <a14:foregroundMark x1="21143" y1="0" x2="21143" y2="0"/>
                        <a14:foregroundMark x1="52714" y1="21905" x2="52714" y2="21905"/>
                        <a14:foregroundMark x1="61000" y1="27619" x2="61000" y2="27619"/>
                        <a14:foregroundMark x1="80714" y1="40952" x2="80714" y2="40952"/>
                        <a14:foregroundMark x1="67571" y1="79048" x2="67571" y2="79048"/>
                        <a14:foregroundMark x1="40000" y1="83333" x2="40000" y2="83333"/>
                        <a14:foregroundMark x1="53571" y1="83333" x2="53571" y2="83333"/>
                        <a14:foregroundMark x1="94286" y1="84762" x2="94286" y2="84762"/>
                        <a14:foregroundMark x1="3571" y1="84762" x2="3571" y2="84762"/>
                        <a14:foregroundMark x1="46571" y1="80476" x2="46571" y2="80476"/>
                        <a14:foregroundMark x1="29000" y1="79048" x2="29000" y2="79048"/>
                        <a14:foregroundMark x1="61000" y1="80476" x2="61000" y2="80476"/>
                        <a14:foregroundMark x1="17571" y1="81905" x2="17571" y2="81905"/>
                        <a14:foregroundMark x1="11429" y1="83333" x2="11429" y2="83333"/>
                        <a14:foregroundMark x1="8857" y1="81905" x2="8857" y2="81905"/>
                        <a14:foregroundMark x1="98286" y1="81905" x2="98286" y2="8190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697416" y="6103768"/>
            <a:ext cx="1263535" cy="34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88" y="6528175"/>
            <a:ext cx="1080120" cy="32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43007" y="6453338"/>
            <a:ext cx="874221" cy="39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8698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3"/>
          <p:cNvSpPr txBox="1">
            <a:spLocks/>
          </p:cNvSpPr>
          <p:nvPr userDrawn="1"/>
        </p:nvSpPr>
        <p:spPr bwMode="auto">
          <a:xfrm>
            <a:off x="51594" y="626745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3429CA-E788-42AB-890A-BBD37836F9C2}" type="slidenum">
              <a:rPr kumimoji="1" lang="en-US" altLang="ko-KR" sz="14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0" y="6202752"/>
            <a:ext cx="1485900" cy="579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0501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슬라이드 번호 개체 틀 3"/>
          <p:cNvSpPr txBox="1">
            <a:spLocks/>
          </p:cNvSpPr>
          <p:nvPr userDrawn="1"/>
        </p:nvSpPr>
        <p:spPr bwMode="auto">
          <a:xfrm>
            <a:off x="51594" y="626745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3429CA-E788-42AB-890A-BBD37836F9C2}" type="slidenum">
              <a:rPr kumimoji="1" lang="en-US" altLang="ko-KR" sz="14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0" y="6202752"/>
            <a:ext cx="1485900" cy="579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7492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슬라이드 번호 개체 틀 3"/>
          <p:cNvSpPr txBox="1">
            <a:spLocks/>
          </p:cNvSpPr>
          <p:nvPr userDrawn="1"/>
        </p:nvSpPr>
        <p:spPr bwMode="auto">
          <a:xfrm>
            <a:off x="51594" y="626745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3429CA-E788-42AB-890A-BBD37836F9C2}" type="slidenum">
              <a:rPr kumimoji="1" lang="en-US" altLang="ko-KR" sz="14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1" descr="C:\Documents and Settings\user\바탕 화면\T60바탕화면_091128\핵융합\FPTRC\FPTRC_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0" y="6202752"/>
            <a:ext cx="1485900" cy="579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81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9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5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8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1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5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1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7736D-F196-44A6-9800-6BD480A6E0CD}" type="datetimeFigureOut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2014-02-19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184F-28F8-48D7-9928-CA1D452C8029}" type="slidenum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4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ppt_bg_0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-157163"/>
            <a:ext cx="9902560" cy="701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1"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5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81.emf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75.wmf"/><Relationship Id="rId1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image" Target="../media/image79.wmf"/><Relationship Id="rId10" Type="http://schemas.openxmlformats.org/officeDocument/2006/relationships/image" Target="../media/image78.wmf"/><Relationship Id="rId4" Type="http://schemas.openxmlformats.org/officeDocument/2006/relationships/image" Target="../media/image82.emf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95.emf"/><Relationship Id="rId5" Type="http://schemas.openxmlformats.org/officeDocument/2006/relationships/image" Target="../media/image89.emf"/><Relationship Id="rId10" Type="http://schemas.openxmlformats.org/officeDocument/2006/relationships/image" Target="../media/image94.emf"/><Relationship Id="rId4" Type="http://schemas.openxmlformats.org/officeDocument/2006/relationships/image" Target="../media/image88.emf"/><Relationship Id="rId9" Type="http://schemas.openxmlformats.org/officeDocument/2006/relationships/image" Target="../media/image9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7.emf"/><Relationship Id="rId7" Type="http://schemas.openxmlformats.org/officeDocument/2006/relationships/image" Target="../media/image100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104.emf"/><Relationship Id="rId5" Type="http://schemas.openxmlformats.org/officeDocument/2006/relationships/image" Target="../media/image99.emf"/><Relationship Id="rId10" Type="http://schemas.openxmlformats.org/officeDocument/2006/relationships/image" Target="../media/image103.emf"/><Relationship Id="rId4" Type="http://schemas.openxmlformats.org/officeDocument/2006/relationships/image" Target="../media/image98.emf"/><Relationship Id="rId9" Type="http://schemas.openxmlformats.org/officeDocument/2006/relationships/image" Target="../media/image10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6.emf"/><Relationship Id="rId7" Type="http://schemas.openxmlformats.org/officeDocument/2006/relationships/image" Target="../media/image110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13.emf"/><Relationship Id="rId7" Type="http://schemas.openxmlformats.org/officeDocument/2006/relationships/image" Target="../media/image117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microsoft.com/office/2007/relationships/media" Target="../media/media2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5" Type="http://schemas.microsoft.com/office/2007/relationships/media" Target="../media/media3.avi"/><Relationship Id="rId10" Type="http://schemas.openxmlformats.org/officeDocument/2006/relationships/image" Target="../media/image121.png"/><Relationship Id="rId4" Type="http://schemas.openxmlformats.org/officeDocument/2006/relationships/video" Target="../media/media2.avi"/><Relationship Id="rId9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microsoft.com/office/2007/relationships/media" Target="../media/media5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5" Type="http://schemas.microsoft.com/office/2007/relationships/media" Target="../media/media6.avi"/><Relationship Id="rId10" Type="http://schemas.openxmlformats.org/officeDocument/2006/relationships/image" Target="../media/image124.png"/><Relationship Id="rId4" Type="http://schemas.openxmlformats.org/officeDocument/2006/relationships/video" Target="../media/media5.avi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emf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13" Type="http://schemas.openxmlformats.org/officeDocument/2006/relationships/image" Target="../media/image152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6.wmf"/><Relationship Id="rId12" Type="http://schemas.openxmlformats.org/officeDocument/2006/relationships/image" Target="../media/image15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50.emf"/><Relationship Id="rId5" Type="http://schemas.openxmlformats.org/officeDocument/2006/relationships/image" Target="../media/image145.wmf"/><Relationship Id="rId15" Type="http://schemas.openxmlformats.org/officeDocument/2006/relationships/image" Target="../media/image154.emf"/><Relationship Id="rId10" Type="http://schemas.openxmlformats.org/officeDocument/2006/relationships/image" Target="../media/image149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48.emf"/><Relationship Id="rId14" Type="http://schemas.openxmlformats.org/officeDocument/2006/relationships/image" Target="../media/image15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openxmlformats.org/officeDocument/2006/relationships/image" Target="../media/image17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hyperlink" Target="http://gigglehd.com/zbxe/newsreport/571319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182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9.wmf"/><Relationship Id="rId12" Type="http://schemas.openxmlformats.org/officeDocument/2006/relationships/image" Target="../media/image76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wmf"/><Relationship Id="rId20" Type="http://schemas.openxmlformats.org/officeDocument/2006/relationships/image" Target="../media/image183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178.wmf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82.emf"/><Relationship Id="rId19" Type="http://schemas.openxmlformats.org/officeDocument/2006/relationships/oleObject" Target="../embeddings/oleObject26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80.wmf"/><Relationship Id="rId14" Type="http://schemas.openxmlformats.org/officeDocument/2006/relationships/image" Target="../media/image181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188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5.wmf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187.wmf"/><Relationship Id="rId5" Type="http://schemas.openxmlformats.org/officeDocument/2006/relationships/image" Target="../media/image184.wmf"/><Relationship Id="rId15" Type="http://schemas.openxmlformats.org/officeDocument/2006/relationships/image" Target="../media/image189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86.wmf"/><Relationship Id="rId14" Type="http://schemas.openxmlformats.org/officeDocument/2006/relationships/oleObject" Target="../embeddings/oleObject3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196.wmf"/><Relationship Id="rId5" Type="http://schemas.openxmlformats.org/officeDocument/2006/relationships/image" Target="../media/image193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9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201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8.wmf"/><Relationship Id="rId12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200.wmf"/><Relationship Id="rId5" Type="http://schemas.openxmlformats.org/officeDocument/2006/relationships/image" Target="../media/image197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99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wmf"/><Relationship Id="rId5" Type="http://schemas.openxmlformats.org/officeDocument/2006/relationships/image" Target="../media/image204.png"/><Relationship Id="rId4" Type="http://schemas.openxmlformats.org/officeDocument/2006/relationships/image" Target="../media/image203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1.wm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istrator\Desktop\14385_MEM.avi" TargetMode="External"/><Relationship Id="rId6" Type="http://schemas.openxmlformats.org/officeDocument/2006/relationships/image" Target="../media/image210.wmf"/><Relationship Id="rId11" Type="http://schemas.openxmlformats.org/officeDocument/2006/relationships/image" Target="../media/image215.png"/><Relationship Id="rId5" Type="http://schemas.openxmlformats.org/officeDocument/2006/relationships/image" Target="../media/image209.wmf"/><Relationship Id="rId10" Type="http://schemas.openxmlformats.org/officeDocument/2006/relationships/image" Target="../media/image214.wmf"/><Relationship Id="rId4" Type="http://schemas.openxmlformats.org/officeDocument/2006/relationships/image" Target="../media/image208.wmf"/><Relationship Id="rId9" Type="http://schemas.openxmlformats.org/officeDocument/2006/relationships/image" Target="../media/image213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217.jpeg"/><Relationship Id="rId7" Type="http://schemas.openxmlformats.org/officeDocument/2006/relationships/image" Target="../media/image167.png"/><Relationship Id="rId12" Type="http://schemas.openxmlformats.org/officeDocument/2006/relationships/image" Target="../media/image170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220.png"/><Relationship Id="rId5" Type="http://schemas.openxmlformats.org/officeDocument/2006/relationships/image" Target="../media/image218.jpeg"/><Relationship Id="rId10" Type="http://schemas.openxmlformats.org/officeDocument/2006/relationships/image" Target="../media/image219.jpeg"/><Relationship Id="rId4" Type="http://schemas.openxmlformats.org/officeDocument/2006/relationships/image" Target="../media/image165.jpeg"/><Relationship Id="rId9" Type="http://schemas.openxmlformats.org/officeDocument/2006/relationships/image" Target="../media/image1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emf"/><Relationship Id="rId4" Type="http://schemas.openxmlformats.org/officeDocument/2006/relationships/image" Target="../media/image24.jpeg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15552" y="908720"/>
            <a:ext cx="9921552" cy="2592288"/>
          </a:xfrm>
          <a:prstGeom prst="rect">
            <a:avLst/>
          </a:prstGeom>
          <a:solidFill>
            <a:srgbClr val="EEECE1">
              <a:lumMod val="90000"/>
              <a:alpha val="22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1" lang="en-US" altLang="ko-KR" sz="4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kumimoji="1" lang="en-US" altLang="ko-KR" sz="4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tomography test of </a:t>
            </a:r>
            <a:r>
              <a:rPr kumimoji="1" lang="en-US" altLang="ko-KR" sz="4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kumimoji="1" lang="en-US" altLang="ko-KR" sz="4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</a:t>
            </a:r>
            <a:r>
              <a:rPr kumimoji="1" lang="en-US" altLang="ko-KR" sz="4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 diagnostics on </a:t>
            </a:r>
            <a:r>
              <a:rPr kumimoji="1" lang="en-US" altLang="ko-KR" sz="4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KSTAR</a:t>
            </a:r>
            <a:endParaRPr kumimoji="1" lang="en-US" altLang="ko-KR" sz="48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부제목 2"/>
          <p:cNvSpPr txBox="1">
            <a:spLocks/>
          </p:cNvSpPr>
          <p:nvPr/>
        </p:nvSpPr>
        <p:spPr>
          <a:xfrm>
            <a:off x="0" y="4005064"/>
            <a:ext cx="9906000" cy="2852936"/>
          </a:xfrm>
          <a:prstGeom prst="rect">
            <a:avLst/>
          </a:prstGeom>
          <a:solidFill>
            <a:srgbClr val="FFFFCC">
              <a:alpha val="54000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000" b="1" i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altLang="ko-KR" sz="2400" b="1" i="1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Seung</a:t>
            </a:r>
            <a:r>
              <a:rPr lang="en-US" altLang="ko-KR" sz="2400" b="1" i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Hun </a:t>
            </a:r>
            <a:r>
              <a:rPr lang="en-US" altLang="ko-KR" sz="2400" b="1" i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Lee</a:t>
            </a:r>
            <a:r>
              <a:rPr lang="en-US" altLang="ko-K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</a:t>
            </a:r>
            <a:r>
              <a:rPr lang="en-US" altLang="ko-K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Juhyeok</a:t>
            </a:r>
            <a:r>
              <a:rPr lang="en-US" altLang="ko-K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Jang</a:t>
            </a:r>
            <a:r>
              <a:rPr lang="en-US" altLang="ko-K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Joohwan</a:t>
            </a:r>
            <a:r>
              <a:rPr lang="en-US" altLang="ko-K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Hong, H. Y. Lee,</a:t>
            </a:r>
          </a:p>
          <a:p>
            <a:r>
              <a:rPr lang="en-US" altLang="ko-K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Siwon</a:t>
            </a:r>
            <a:r>
              <a:rPr lang="en-US" altLang="ko-K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Jang, </a:t>
            </a:r>
            <a:r>
              <a:rPr lang="en-US" altLang="ko-K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</a:t>
            </a:r>
            <a:r>
              <a:rPr lang="en-US" altLang="ko-K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Wonho</a:t>
            </a:r>
            <a:r>
              <a:rPr lang="en-US" altLang="ko-K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Choe</a:t>
            </a:r>
            <a:r>
              <a:rPr lang="en-US" altLang="ko-K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**</a:t>
            </a:r>
            <a:endParaRPr lang="en-US" altLang="ko-KR" sz="2400" b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altLang="ko-KR" sz="1800" b="1" dirty="0" smtClean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altLang="ko-KR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Korea </a:t>
            </a:r>
            <a:r>
              <a:rPr lang="en-US" altLang="ko-KR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Advanced Institute of Science and Technology (</a:t>
            </a:r>
            <a:r>
              <a:rPr lang="en-US" altLang="ko-KR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KAIST</a:t>
            </a:r>
            <a:r>
              <a:rPr lang="en-US" altLang="ko-KR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n-US" altLang="ko-KR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Daejeon</a:t>
            </a:r>
            <a:r>
              <a:rPr lang="en-US" altLang="ko-KR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ko-KR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Korea</a:t>
            </a:r>
          </a:p>
          <a:p>
            <a:pPr>
              <a:defRPr/>
            </a:pPr>
            <a:r>
              <a:rPr lang="en-US" altLang="ko-KR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Fusion Plasma Transport Research Center (</a:t>
            </a:r>
            <a:r>
              <a:rPr lang="en-US" altLang="ko-KR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FPTRC</a:t>
            </a:r>
            <a:r>
              <a:rPr lang="en-US" altLang="ko-KR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n-US" altLang="ko-KR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Daejeon</a:t>
            </a:r>
            <a:r>
              <a:rPr lang="en-US" altLang="ko-KR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 Korea</a:t>
            </a:r>
          </a:p>
          <a:p>
            <a:pPr>
              <a:defRPr/>
            </a:pPr>
            <a:endParaRPr lang="en-US" altLang="ko-KR" sz="1800" b="1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altLang="ko-KR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*leesh81@kaist.ac.kr</a:t>
            </a:r>
            <a:r>
              <a:rPr lang="en-US" altLang="ko-KR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              	</a:t>
            </a:r>
            <a:r>
              <a:rPr lang="en-US" altLang="ko-KR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**wchoe@kaist.ac.kr</a:t>
            </a:r>
            <a:endParaRPr lang="en-US" altLang="ko-KR" sz="1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604954"/>
            <a:ext cx="990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PPPL, Feb. 17. 2014</a:t>
            </a:r>
            <a:endParaRPr lang="ko-KR" alt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2" y="2276872"/>
            <a:ext cx="8424936" cy="2304256"/>
          </a:xfrm>
        </p:spPr>
        <p:txBody>
          <a:bodyPr>
            <a:noAutofit/>
          </a:bodyPr>
          <a:lstStyle/>
          <a:p>
            <a:r>
              <a:rPr lang="en-US" altLang="ko-K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for</a:t>
            </a:r>
            <a:br>
              <a:rPr lang="en-US" altLang="ko-K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estimation &amp;</a:t>
            </a:r>
            <a:br>
              <a:rPr lang="en-US" altLang="ko-K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Tomography reconstruction</a:t>
            </a:r>
            <a:endParaRPr lang="ko-KR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3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96752"/>
            <a:ext cx="8915400" cy="928776"/>
          </a:xfrm>
        </p:spPr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estimation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557576"/>
            <a:ext cx="8915400" cy="2448272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Properties of detector system</a:t>
            </a:r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Absolute calibration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Bremsstrahlung calculation in </a:t>
            </a: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KSTAR L-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and H-modes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Incident photon rate &amp; Photocurrent of the detector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Filter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sets for </a:t>
            </a:r>
            <a:r>
              <a:rPr lang="en-US" altLang="ko-KR" sz="18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measurement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 filters (10, 50, 250, 400 </a:t>
            </a:r>
            <a:r>
              <a:rPr lang="el-GR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37179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Photodiode detector &amp; Pre AMP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5" descr="AXUV-16EL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31372" r="16422" b="29634"/>
          <a:stretch/>
        </p:blipFill>
        <p:spPr bwMode="auto">
          <a:xfrm>
            <a:off x="946444" y="1616785"/>
            <a:ext cx="2687003" cy="10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944618" y="1219195"/>
            <a:ext cx="25871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AXUV-16ELG detector</a:t>
            </a:r>
          </a:p>
        </p:txBody>
      </p:sp>
      <p:sp>
        <p:nvSpPr>
          <p:cNvPr id="38" name="Line 4"/>
          <p:cNvSpPr>
            <a:spLocks noChangeShapeType="1"/>
          </p:cNvSpPr>
          <p:nvPr/>
        </p:nvSpPr>
        <p:spPr bwMode="auto">
          <a:xfrm>
            <a:off x="1064044" y="2509169"/>
            <a:ext cx="241798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ctr"/>
            <a:endParaRPr lang="ko-KR" alt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925866" y="2578811"/>
            <a:ext cx="8130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53 mm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Line 4"/>
          <p:cNvSpPr>
            <a:spLocks noChangeShapeType="1"/>
          </p:cNvSpPr>
          <p:nvPr/>
        </p:nvSpPr>
        <p:spPr bwMode="auto">
          <a:xfrm rot="16200000">
            <a:off x="757168" y="2086811"/>
            <a:ext cx="5400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ctr"/>
            <a:endParaRPr lang="ko-KR" alt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 rot="16200000">
            <a:off x="354713" y="1952208"/>
            <a:ext cx="8130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15 mm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2515" y="3441597"/>
            <a:ext cx="40600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altLang="ko-KR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Requirement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Fast response ~ MHz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High sensitivity to XUV and soft X-ray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altLang="ko-KR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Specification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Active area: 5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  <a:sym typeface="Symbol"/>
              </a:rPr>
              <a:t> 2 mm</a:t>
            </a:r>
            <a:r>
              <a:rPr lang="en-US" altLang="ko-KR" sz="16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en-US" altLang="ko-KR" sz="1600" baseline="300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Shunt resistance: 100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  <a:sym typeface="Symbol"/>
              </a:rPr>
              <a:t>m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  <a:sym typeface="Symbol"/>
              </a:rPr>
              <a:t>Capacitance: 2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  <a:sym typeface="Symbol"/>
              </a:rPr>
              <a:t>nF</a:t>
            </a:r>
            <a:endParaRPr lang="en-US" altLang="ko-KR" sz="16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  <a:sym typeface="Symbol"/>
              </a:rPr>
              <a:t>Rise time (10-90%): 0.5 </a:t>
            </a:r>
            <a:r>
              <a:rPr lang="el-GR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Gain: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ko-KR" sz="1600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V/A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altLang="ko-K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Detection efficiency: 0.27 A/W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6" descr="AMP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525" y="908720"/>
            <a:ext cx="5090583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7249890" y="1556792"/>
            <a:ext cx="19622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latin typeface="Arial" pitchFamily="34" charset="0"/>
                <a:cs typeface="Arial" pitchFamily="34" charset="0"/>
              </a:rPr>
              <a:t>AXUV-16ELG array</a:t>
            </a: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044828" y="3573016"/>
            <a:ext cx="21842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Arial" pitchFamily="34" charset="0"/>
                <a:cs typeface="Arial" pitchFamily="34" charset="0"/>
              </a:rPr>
              <a:t>AMP-16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remote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panel</a:t>
            </a: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6966819" y="6114782"/>
            <a:ext cx="24094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dirty="0">
                <a:latin typeface="Arial" pitchFamily="34" charset="0"/>
                <a:cs typeface="Arial" pitchFamily="34" charset="0"/>
              </a:rPr>
              <a:t>AMP-16 main circuit</a:t>
            </a:r>
          </a:p>
        </p:txBody>
      </p:sp>
      <p:sp>
        <p:nvSpPr>
          <p:cNvPr id="56" name="Line 12"/>
          <p:cNvSpPr>
            <a:spLocks noChangeShapeType="1"/>
          </p:cNvSpPr>
          <p:nvPr/>
        </p:nvSpPr>
        <p:spPr bwMode="auto">
          <a:xfrm flipH="1">
            <a:off x="7043834" y="1916833"/>
            <a:ext cx="1171123" cy="7540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ko-KR" alt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6092909" y="1052736"/>
            <a:ext cx="14125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Ribbon cable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Line 4"/>
          <p:cNvSpPr>
            <a:spLocks noChangeShapeType="1"/>
          </p:cNvSpPr>
          <p:nvPr/>
        </p:nvSpPr>
        <p:spPr bwMode="auto">
          <a:xfrm>
            <a:off x="5562663" y="2060848"/>
            <a:ext cx="2730303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ctr"/>
            <a:endParaRPr lang="ko-KR" alt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6495307" y="1700808"/>
            <a:ext cx="8130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55 mm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V="1">
            <a:off x="5067794" y="3445545"/>
            <a:ext cx="358920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ctr"/>
            <a:endParaRPr lang="ko-KR" altLang="en-US" sz="2000">
              <a:cs typeface="Times New Roman" pitchFamily="18" charset="0"/>
            </a:endParaRPr>
          </a:p>
        </p:txBody>
      </p:sp>
      <p:sp>
        <p:nvSpPr>
          <p:cNvPr id="68" name="Text Box 22"/>
          <p:cNvSpPr txBox="1">
            <a:spLocks noChangeArrowheads="1"/>
          </p:cNvSpPr>
          <p:nvPr/>
        </p:nvSpPr>
        <p:spPr bwMode="auto">
          <a:xfrm>
            <a:off x="6525160" y="3135982"/>
            <a:ext cx="813043" cy="3385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73 mm</a:t>
            </a:r>
            <a:endParaRPr lang="en-US" altLang="ko-K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8584" y="6541887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*See p.10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023400" y="2983826"/>
            <a:ext cx="109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t = 2 s</a:t>
            </a:r>
          </a:p>
          <a:p>
            <a:r>
              <a:rPr lang="en-US" altLang="ko-K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r = 2 cm</a:t>
            </a:r>
            <a:endParaRPr lang="en-US" altLang="ko-KR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60459" y="5315116"/>
            <a:ext cx="1508765" cy="5126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angle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376936" y="909184"/>
            <a:ext cx="5181600" cy="3599936"/>
          </a:xfrm>
          <a:prstGeom prst="rect">
            <a:avLst/>
          </a:prstGeom>
          <a:solidFill>
            <a:srgbClr val="CC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376936" y="966848"/>
            <a:ext cx="5317929" cy="3449299"/>
            <a:chOff x="37287" y="1643281"/>
            <a:chExt cx="5908809" cy="3832555"/>
          </a:xfrm>
        </p:grpSpPr>
        <p:sp>
          <p:nvSpPr>
            <p:cNvPr id="30" name="정육면체 54"/>
            <p:cNvSpPr/>
            <p:nvPr/>
          </p:nvSpPr>
          <p:spPr>
            <a:xfrm>
              <a:off x="926288" y="3281922"/>
              <a:ext cx="691380" cy="1559030"/>
            </a:xfrm>
            <a:prstGeom prst="cube">
              <a:avLst>
                <a:gd name="adj" fmla="val 620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직사각형 5"/>
            <p:cNvSpPr/>
            <p:nvPr/>
          </p:nvSpPr>
          <p:spPr>
            <a:xfrm rot="678066">
              <a:off x="4673678" y="2158370"/>
              <a:ext cx="432048" cy="7920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직사각형 6"/>
            <p:cNvSpPr/>
            <p:nvPr/>
          </p:nvSpPr>
          <p:spPr>
            <a:xfrm>
              <a:off x="3521550" y="2806442"/>
              <a:ext cx="216024" cy="5040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33" name="직선 연결선 9"/>
            <p:cNvCxnSpPr/>
            <p:nvPr/>
          </p:nvCxnSpPr>
          <p:spPr>
            <a:xfrm flipV="1">
              <a:off x="1481142" y="2518410"/>
              <a:ext cx="3408560" cy="105372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11"/>
            <p:cNvCxnSpPr/>
            <p:nvPr/>
          </p:nvCxnSpPr>
          <p:spPr>
            <a:xfrm rot="10800000" flipV="1">
              <a:off x="1022354" y="2518409"/>
              <a:ext cx="3867356" cy="78226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13"/>
            <p:cNvCxnSpPr/>
            <p:nvPr/>
          </p:nvCxnSpPr>
          <p:spPr>
            <a:xfrm rot="10800000" flipV="1">
              <a:off x="1485904" y="2518409"/>
              <a:ext cx="3403804" cy="230626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15"/>
            <p:cNvCxnSpPr/>
            <p:nvPr/>
          </p:nvCxnSpPr>
          <p:spPr>
            <a:xfrm rot="10800000" flipV="1">
              <a:off x="1019180" y="2518409"/>
              <a:ext cx="3870523" cy="2034803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2515" y="5099665"/>
              <a:ext cx="2205377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Plasma volume</a:t>
              </a:r>
              <a:r>
                <a:rPr lang="en-US" altLang="ko-KR" sz="1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1600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dV</a:t>
              </a:r>
              <a:r>
                <a:rPr lang="en-US" altLang="ko-KR" sz="1600" i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ko-KR" altLang="en-US" sz="16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직선 연결선 34"/>
            <p:cNvCxnSpPr/>
            <p:nvPr/>
          </p:nvCxnSpPr>
          <p:spPr>
            <a:xfrm rot="10800000" flipV="1">
              <a:off x="598492" y="2518409"/>
              <a:ext cx="4291210" cy="1837635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4"/>
            <p:cNvCxnSpPr/>
            <p:nvPr/>
          </p:nvCxnSpPr>
          <p:spPr>
            <a:xfrm flipV="1">
              <a:off x="959302" y="1643281"/>
              <a:ext cx="3538349" cy="1557065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688268" y="2024807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ko-KR" altLang="en-US" sz="16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431187" y="3670538"/>
              <a:ext cx="1565955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Aperture</a:t>
              </a:r>
              <a:r>
                <a:rPr lang="en-US" altLang="ko-KR" sz="1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1600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ko-KR" sz="1600" i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ap,i</a:t>
              </a:r>
              <a:endParaRPr lang="ko-KR" altLang="en-US" sz="16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358767" y="3166482"/>
              <a:ext cx="1587329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  <a:r>
                <a:rPr lang="en-US" altLang="ko-KR" sz="1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1600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ko-KR" sz="1600" i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det,i</a:t>
              </a:r>
              <a:endParaRPr lang="ko-KR" altLang="en-US" sz="16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1" name="직선 연결선 50"/>
            <p:cNvCxnSpPr/>
            <p:nvPr/>
          </p:nvCxnSpPr>
          <p:spPr>
            <a:xfrm flipV="1">
              <a:off x="3407574" y="1931313"/>
              <a:ext cx="1242477" cy="540568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801924" y="1880791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altLang="ko-KR" sz="1600" i="1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ko-KR" altLang="en-US" sz="16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7287" y="2363361"/>
              <a:ext cx="1717351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 of sight</a:t>
              </a:r>
              <a:r>
                <a:rPr lang="en-US" altLang="ko-KR" sz="1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16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altLang="ko-KR" sz="1600" i="1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ko-KR" altLang="en-US" sz="16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5" name="직선 연결선 56"/>
            <p:cNvCxnSpPr/>
            <p:nvPr/>
          </p:nvCxnSpPr>
          <p:spPr>
            <a:xfrm rot="10800000">
              <a:off x="4007251" y="2518410"/>
              <a:ext cx="8640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6" name="개체 58"/>
            <p:cNvGraphicFramePr>
              <a:graphicFrameLocks noChangeAspect="1"/>
            </p:cNvGraphicFramePr>
            <p:nvPr>
              <p:extLst/>
            </p:nvPr>
          </p:nvGraphicFramePr>
          <p:xfrm>
            <a:off x="4119965" y="2215847"/>
            <a:ext cx="439737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87" name="수식" r:id="rId3" imgW="291973" imgH="241195" progId="Equation.3">
                    <p:embed/>
                  </p:oleObj>
                </mc:Choice>
                <mc:Fallback>
                  <p:oleObj name="수식" r:id="rId3" imgW="291973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9965" y="2215847"/>
                          <a:ext cx="439737" cy="363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2926537" y="2662902"/>
            <a:ext cx="439738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88" name="수식" r:id="rId5" imgW="291973" imgH="241195" progId="Equation.3">
                    <p:embed/>
                  </p:oleObj>
                </mc:Choice>
                <mc:Fallback>
                  <p:oleObj name="수식" r:id="rId5" imgW="291973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6537" y="2662902"/>
                          <a:ext cx="439738" cy="363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8" name="직선 연결선 59"/>
            <p:cNvCxnSpPr/>
            <p:nvPr/>
          </p:nvCxnSpPr>
          <p:spPr>
            <a:xfrm rot="10800000">
              <a:off x="3071148" y="3022466"/>
              <a:ext cx="549873" cy="333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원호 63"/>
            <p:cNvSpPr/>
            <p:nvPr/>
          </p:nvSpPr>
          <p:spPr>
            <a:xfrm rot="13631744">
              <a:off x="4273893" y="2482136"/>
              <a:ext cx="330872" cy="330872"/>
            </a:xfrm>
            <a:prstGeom prst="arc">
              <a:avLst/>
            </a:prstGeom>
            <a:ln w="317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61" name="원호 65"/>
            <p:cNvSpPr/>
            <p:nvPr/>
          </p:nvSpPr>
          <p:spPr>
            <a:xfrm rot="13631744">
              <a:off x="3125486" y="2982719"/>
              <a:ext cx="330872" cy="330872"/>
            </a:xfrm>
            <a:prstGeom prst="arc">
              <a:avLst/>
            </a:prstGeom>
            <a:ln w="317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000000"/>
                </a:solidFill>
              </a:endParaRPr>
            </a:p>
          </p:txBody>
        </p:sp>
        <p:cxnSp>
          <p:nvCxnSpPr>
            <p:cNvPr id="62" name="직선 연결선 66"/>
            <p:cNvCxnSpPr>
              <a:stCxn id="54" idx="2"/>
            </p:cNvCxnSpPr>
            <p:nvPr/>
          </p:nvCxnSpPr>
          <p:spPr>
            <a:xfrm flipH="1">
              <a:off x="671270" y="2739532"/>
              <a:ext cx="224692" cy="1424031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9"/>
            <p:cNvCxnSpPr>
              <a:stCxn id="40" idx="0"/>
            </p:cNvCxnSpPr>
            <p:nvPr/>
          </p:nvCxnSpPr>
          <p:spPr>
            <a:xfrm flipV="1">
              <a:off x="1165204" y="4235570"/>
              <a:ext cx="10121" cy="864095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72"/>
            <p:cNvCxnSpPr>
              <a:stCxn id="47" idx="0"/>
            </p:cNvCxnSpPr>
            <p:nvPr/>
          </p:nvCxnSpPr>
          <p:spPr>
            <a:xfrm flipH="1" flipV="1">
              <a:off x="3623602" y="3155451"/>
              <a:ext cx="590562" cy="515087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75"/>
            <p:cNvCxnSpPr>
              <a:stCxn id="49" idx="0"/>
            </p:cNvCxnSpPr>
            <p:nvPr/>
          </p:nvCxnSpPr>
          <p:spPr>
            <a:xfrm flipH="1" flipV="1">
              <a:off x="4919744" y="2651393"/>
              <a:ext cx="232688" cy="515089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2687494" y="4811633"/>
              <a:ext cx="1564175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Thickness</a:t>
              </a:r>
              <a:r>
                <a:rPr lang="en-US" altLang="ko-KR" sz="1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1600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dl</a:t>
              </a:r>
              <a:r>
                <a:rPr lang="en-US" altLang="ko-KR" sz="1600" i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ko-KR" altLang="en-US" sz="16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7" name="직선 연결선 84"/>
            <p:cNvCxnSpPr>
              <a:stCxn id="66" idx="1"/>
            </p:cNvCxnSpPr>
            <p:nvPr/>
          </p:nvCxnSpPr>
          <p:spPr>
            <a:xfrm flipH="1" flipV="1">
              <a:off x="1494612" y="4590129"/>
              <a:ext cx="1192881" cy="409589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423118" y="4059520"/>
              <a:ext cx="1494711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2.5 × 1 mm</a:t>
              </a:r>
              <a:r>
                <a:rPr lang="en-US" altLang="ko-KR" sz="16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ko-KR" altLang="en-US" sz="1600" b="1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493794" y="1922603"/>
              <a:ext cx="1304132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altLang="ko-KR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× 2 mm</a:t>
              </a:r>
              <a:r>
                <a:rPr lang="en-US" altLang="ko-KR" sz="16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ko-KR" altLang="en-US" sz="1600" b="1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20212527">
              <a:off x="3405064" y="2265113"/>
              <a:ext cx="928318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 mm</a:t>
              </a:r>
              <a:endParaRPr lang="ko-KR" altLang="en-US" sz="1600" b="1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74" name="Object 73"/>
          <p:cNvGraphicFramePr>
            <a:graphicFrameLocks noChangeAspect="1"/>
          </p:cNvGraphicFramePr>
          <p:nvPr>
            <p:extLst/>
          </p:nvPr>
        </p:nvGraphicFramePr>
        <p:xfrm>
          <a:off x="272480" y="2014740"/>
          <a:ext cx="3808413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9" name="Equation" r:id="rId7" imgW="2540000" imgH="889000" progId="Equation.3">
                  <p:embed/>
                </p:oleObj>
              </mc:Choice>
              <mc:Fallback>
                <p:oleObj name="Equation" r:id="rId7" imgW="25400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80" y="2014740"/>
                        <a:ext cx="3808413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/>
          <p:cNvGraphicFramePr>
            <a:graphicFrameLocks noChangeAspect="1"/>
          </p:cNvGraphicFramePr>
          <p:nvPr>
            <p:extLst/>
          </p:nvPr>
        </p:nvGraphicFramePr>
        <p:xfrm>
          <a:off x="273050" y="4368800"/>
          <a:ext cx="52197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90" name="Equation" r:id="rId9" imgW="3479760" imgH="507960" progId="Equation.3">
                  <p:embed/>
                </p:oleObj>
              </mc:Choice>
              <mc:Fallback>
                <p:oleObj name="Equation" r:id="rId9" imgW="34797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4368800"/>
                        <a:ext cx="52197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/>
          <p:cNvGraphicFramePr>
            <a:graphicFrameLocks noChangeAspect="1"/>
          </p:cNvGraphicFramePr>
          <p:nvPr>
            <p:extLst/>
          </p:nvPr>
        </p:nvGraphicFramePr>
        <p:xfrm>
          <a:off x="291530" y="5301820"/>
          <a:ext cx="1428300" cy="64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91" name="Equation" r:id="rId11" imgW="952087" imgH="431613" progId="Equation.3">
                  <p:embed/>
                </p:oleObj>
              </mc:Choice>
              <mc:Fallback>
                <p:oleObj name="Equation" r:id="rId11" imgW="95208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30" y="5301820"/>
                        <a:ext cx="1428300" cy="6474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625752"/>
              </p:ext>
            </p:extLst>
          </p:nvPr>
        </p:nvGraphicFramePr>
        <p:xfrm>
          <a:off x="2062316" y="5229200"/>
          <a:ext cx="48768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92" name="Equation" r:id="rId13" imgW="3251160" imgH="469800" progId="Equation.3">
                  <p:embed/>
                </p:oleObj>
              </mc:Choice>
              <mc:Fallback>
                <p:oleObj name="Equation" r:id="rId13" imgW="32511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316" y="5229200"/>
                        <a:ext cx="4876800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272480" y="1213656"/>
            <a:ext cx="386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altLang="ko-KR" i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power emitted from the plasma volume </a:t>
            </a:r>
            <a:r>
              <a:rPr lang="en-US" altLang="ko-KR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r>
              <a:rPr lang="en-US" altLang="ko-KR" i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ko-KR" altLang="en-US" i="1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Down Arrow 78"/>
          <p:cNvSpPr/>
          <p:nvPr/>
        </p:nvSpPr>
        <p:spPr bwMode="auto">
          <a:xfrm>
            <a:off x="2199351" y="3473817"/>
            <a:ext cx="366960" cy="675263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272248"/>
              </p:ext>
            </p:extLst>
          </p:nvPr>
        </p:nvGraphicFramePr>
        <p:xfrm>
          <a:off x="6182728" y="5934050"/>
          <a:ext cx="2031840" cy="63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93" name="Equation" r:id="rId15" imgW="1015559" imgH="317362" progId="Equation.3">
                  <p:embed/>
                </p:oleObj>
              </mc:Choice>
              <mc:Fallback>
                <p:oleObj name="Equation" r:id="rId15" imgW="1015559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2728" y="5934050"/>
                        <a:ext cx="2031840" cy="634320"/>
                      </a:xfrm>
                      <a:prstGeom prst="rect">
                        <a:avLst/>
                      </a:prstGeom>
                      <a:solidFill>
                        <a:srgbClr val="BADDE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Down Arrow 49"/>
          <p:cNvSpPr/>
          <p:nvPr/>
        </p:nvSpPr>
        <p:spPr bwMode="auto">
          <a:xfrm rot="16200000">
            <a:off x="5528908" y="5922446"/>
            <a:ext cx="366960" cy="675263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47804" y="5511584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ko-K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factor</a:t>
            </a:r>
            <a:endParaRPr lang="ko-KR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calibration</a:t>
            </a:r>
            <a:endParaRPr lang="ko-KR" alt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10420" y="4005064"/>
            <a:ext cx="5462660" cy="2064934"/>
            <a:chOff x="560512" y="1336165"/>
            <a:chExt cx="5462660" cy="2064934"/>
          </a:xfrm>
        </p:grpSpPr>
        <p:sp>
          <p:nvSpPr>
            <p:cNvPr id="4" name="Trapezio 18"/>
            <p:cNvSpPr/>
            <p:nvPr/>
          </p:nvSpPr>
          <p:spPr>
            <a:xfrm rot="5400000">
              <a:off x="1369380" y="2053034"/>
              <a:ext cx="283100" cy="532222"/>
            </a:xfrm>
            <a:prstGeom prst="trapezoi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ttangolo 21"/>
            <p:cNvSpPr/>
            <p:nvPr/>
          </p:nvSpPr>
          <p:spPr>
            <a:xfrm rot="16200000">
              <a:off x="4269390" y="2315435"/>
              <a:ext cx="796637" cy="75000"/>
            </a:xfrm>
            <a:prstGeom prst="rect">
              <a:avLst/>
            </a:prstGeom>
            <a:solidFill>
              <a:srgbClr val="0070C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Connettore 1 25"/>
            <p:cNvCxnSpPr/>
            <p:nvPr/>
          </p:nvCxnSpPr>
          <p:spPr>
            <a:xfrm>
              <a:off x="1774779" y="1793087"/>
              <a:ext cx="2836784" cy="3159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riangolo isoscele 27"/>
            <p:cNvSpPr/>
            <p:nvPr/>
          </p:nvSpPr>
          <p:spPr>
            <a:xfrm rot="2745834">
              <a:off x="3510352" y="2697452"/>
              <a:ext cx="192254" cy="449733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Connettore 1 29"/>
            <p:cNvCxnSpPr/>
            <p:nvPr/>
          </p:nvCxnSpPr>
          <p:spPr>
            <a:xfrm flipH="1">
              <a:off x="2628273" y="1999074"/>
              <a:ext cx="2" cy="70772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tangolo 21"/>
            <p:cNvSpPr/>
            <p:nvPr/>
          </p:nvSpPr>
          <p:spPr>
            <a:xfrm rot="16200000">
              <a:off x="4198272" y="2337962"/>
              <a:ext cx="796637" cy="29944"/>
            </a:xfrm>
            <a:prstGeom prst="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45747" y="2893266"/>
              <a:ext cx="1098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 window (0.25 mm)</a:t>
              </a:r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61362" y="2570101"/>
              <a:ext cx="1098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 window (0.254 mm)</a:t>
              </a:r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70201" y="2122099"/>
              <a:ext cx="1352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 </a:t>
              </a:r>
              <a:r>
                <a:rPr lang="en-US" altLang="ko-KR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p-</a:t>
              </a:r>
              <a:r>
                <a:rPr lang="en-US" altLang="ko-KR" sz="12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altLang="ko-KR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-n</a:t>
              </a:r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diode</a:t>
              </a:r>
            </a:p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(7 mm</a:t>
              </a:r>
              <a:r>
                <a:rPr lang="en-US" altLang="ko-KR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 0.3 mm</a:t>
              </a:r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ko-KR" altLang="en-US" sz="1200" i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56204" y="2800934"/>
              <a:ext cx="737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 filter</a:t>
              </a:r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63300" y="1336165"/>
              <a:ext cx="899606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ko-KR" alt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17858" y="3124099"/>
              <a:ext cx="688908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Fe-55</a:t>
              </a:r>
              <a:endParaRPr lang="ko-KR" alt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0512" y="1700808"/>
              <a:ext cx="1098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MOXTEK</a:t>
              </a:r>
            </a:p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X-ray source</a:t>
              </a:r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ttangolo 21"/>
            <p:cNvSpPr/>
            <p:nvPr/>
          </p:nvSpPr>
          <p:spPr>
            <a:xfrm rot="16200000">
              <a:off x="1735801" y="2304532"/>
              <a:ext cx="149718" cy="29944"/>
            </a:xfrm>
            <a:prstGeom prst="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ttangolo 21"/>
            <p:cNvSpPr/>
            <p:nvPr/>
          </p:nvSpPr>
          <p:spPr>
            <a:xfrm rot="16200000">
              <a:off x="4116811" y="2316934"/>
              <a:ext cx="796637" cy="72000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ttangolo 21"/>
            <p:cNvSpPr/>
            <p:nvPr/>
          </p:nvSpPr>
          <p:spPr>
            <a:xfrm rot="16200000">
              <a:off x="4425129" y="2316934"/>
              <a:ext cx="180000" cy="720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05813" y="2214433"/>
              <a:ext cx="433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Slit</a:t>
              </a:r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24687" y="6015557"/>
            <a:ext cx="230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" y="1620188"/>
            <a:ext cx="2625480" cy="19702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3828" y="1312411"/>
            <a:ext cx="2183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Spectrum of the source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976" y="1620188"/>
            <a:ext cx="2625480" cy="19702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073" y="1620188"/>
            <a:ext cx="2625480" cy="19702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9204" y="4172392"/>
            <a:ext cx="3231360" cy="242496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593" y="1620188"/>
            <a:ext cx="2625480" cy="197028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64037" y="1312411"/>
            <a:ext cx="1641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Response vs </a:t>
            </a:r>
            <a:r>
              <a:rPr lang="en-US" altLang="ko-K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tube</a:t>
            </a:r>
            <a:endParaRPr lang="ko-KR" alt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08063" y="1312411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Response vs </a:t>
            </a:r>
            <a:r>
              <a:rPr lang="en-US" altLang="ko-K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ko-KR" sz="1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tube</a:t>
            </a:r>
            <a:endParaRPr lang="ko-KR" alt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56102" y="1312411"/>
            <a:ext cx="1774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Response vs 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endParaRPr lang="ko-KR" alt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73080" y="3787180"/>
            <a:ext cx="334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efficiency of AXUV</a:t>
            </a:r>
            <a:endParaRPr lang="ko-KR" altLang="en-US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3120" y="836712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with ENEA-</a:t>
            </a:r>
            <a:r>
              <a:rPr lang="en-US" altLang="ko-K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Frascati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5817096" y="4149080"/>
            <a:ext cx="1080120" cy="731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9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ne &amp; </a:t>
            </a:r>
            <a:r>
              <a:rPr lang="en-US" altLang="ko-KR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KSTAR L- &amp; H-mode</a:t>
            </a:r>
            <a:endParaRPr lang="ko-KR" alt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9316" y="5085184"/>
            <a:ext cx="8346132" cy="93610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Typical ne &amp; </a:t>
            </a:r>
            <a:r>
              <a:rPr lang="en-US" altLang="ko-K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profiles of L-mode and H-mode are prepared to calculate X-ray radiation spectrum.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65451" y="1491487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e profile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139745" y="1491487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err="1" smtClean="0">
                <a:latin typeface="Arial" pitchFamily="34" charset="0"/>
                <a:cs typeface="Arial" pitchFamily="34" charset="0"/>
              </a:rPr>
              <a:t>Te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 profile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77" y="1660764"/>
            <a:ext cx="4275757" cy="320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34" y="1670897"/>
            <a:ext cx="4275757" cy="320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1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-88"/>
            <a:ext cx="9217024" cy="928776"/>
          </a:xfrm>
        </p:spPr>
        <p:txBody>
          <a:bodyPr>
            <a:noAutofit/>
          </a:bodyPr>
          <a:lstStyle/>
          <a:p>
            <a:r>
              <a:rPr lang="en-US" altLang="ko-K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ne, </a:t>
            </a:r>
            <a:r>
              <a:rPr lang="en-US" altLang="ko-KR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SXR profile calculation (after filter)</a:t>
            </a:r>
            <a:endParaRPr lang="ko-KR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5300" y="5078481"/>
            <a:ext cx="8915400" cy="93610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X-ray continuum radiation and filtered 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radiation spectra by 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 foils were calculated in each case.</a:t>
            </a:r>
            <a:endParaRPr lang="en-US" altLang="ko-KR" sz="1800" b="1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65451" y="1484784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L-mode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139745" y="1484784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H-mode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651365"/>
            <a:ext cx="4275757" cy="320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96" y="1651365"/>
            <a:ext cx="4275757" cy="320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9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SXR image based on typical KSTAR L-mode</a:t>
            </a:r>
            <a:endParaRPr lang="ko-KR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159564" y="2261696"/>
            <a:ext cx="180843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Continuum</a:t>
            </a:r>
            <a:endParaRPr lang="en-US" altLang="ko-K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427508" y="1057622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Be 10 </a:t>
            </a:r>
            <a:r>
              <a:rPr lang="el-GR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m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7291662" y="1057622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Be 50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427508" y="3799807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Be 250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7291662" y="3799807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Be 400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834310" y="908720"/>
            <a:ext cx="1958450" cy="1276309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 </a:t>
            </a:r>
            <a:r>
              <a:rPr lang="en-US" altLang="ko-K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1.8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 </a:t>
            </a:r>
            <a:r>
              <a:rPr lang="en-US" altLang="ko-K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0.2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l-GR" altLang="ko-KR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Δ</a:t>
            </a:r>
            <a:r>
              <a:rPr lang="en-US" altLang="ko-KR" sz="18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max </a:t>
            </a:r>
            <a:r>
              <a:rPr lang="en-US" altLang="ko-K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0.1 m</a:t>
            </a:r>
            <a:endParaRPr lang="en-US" altLang="ko-KR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654" y="2587326"/>
            <a:ext cx="5342868" cy="4010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863" y="1311016"/>
            <a:ext cx="3205721" cy="2406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017" y="1311015"/>
            <a:ext cx="3205721" cy="2406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63" y="4047811"/>
            <a:ext cx="3205721" cy="2406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017" y="4046829"/>
            <a:ext cx="3205721" cy="24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SXR image based on typical KSTAR </a:t>
            </a:r>
            <a:r>
              <a:rPr lang="en-US" altLang="ko-K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H-mode</a:t>
            </a:r>
            <a:endParaRPr lang="ko-KR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159564" y="2261696"/>
            <a:ext cx="180843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Continuum</a:t>
            </a:r>
            <a:endParaRPr lang="en-US" altLang="ko-K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427508" y="1057622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Be 10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7291662" y="1057622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Be 50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427508" y="3799807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Be 250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7291662" y="3799807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Be 400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34310" y="908720"/>
            <a:ext cx="1958450" cy="1276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 </a:t>
            </a:r>
            <a:r>
              <a:rPr lang="en-US" altLang="ko-KR" sz="1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1.8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 </a:t>
            </a:r>
            <a:r>
              <a:rPr lang="en-US" altLang="ko-KR" sz="1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0.2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l-GR" altLang="ko-KR" sz="18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Δ</a:t>
            </a:r>
            <a:r>
              <a:rPr lang="en-US" altLang="ko-KR" sz="1800" b="1" baseline="-25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max </a:t>
            </a:r>
            <a:r>
              <a:rPr lang="en-US" altLang="ko-KR" sz="1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0.1 m</a:t>
            </a:r>
            <a:endParaRPr lang="en-US" altLang="ko-KR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654" y="2587326"/>
            <a:ext cx="5342868" cy="4010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329" y="1309478"/>
            <a:ext cx="3205721" cy="2406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015" y="1314330"/>
            <a:ext cx="3205721" cy="2406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328" y="4047916"/>
            <a:ext cx="3205721" cy="2406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015" y="4046830"/>
            <a:ext cx="3205721" cy="24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311"/>
            <a:ext cx="4121914" cy="5943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of Sight (LOS)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 rot="16200000">
            <a:off x="384167" y="3433688"/>
            <a:ext cx="209223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Reconstruction region</a:t>
            </a:r>
            <a:endParaRPr lang="en-US" altLang="ko-K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2022573" y="1560729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3312306" y="2682191"/>
            <a:ext cx="5180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325129" y="4081009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HL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055674" y="5180983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VL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793126" y="4810381"/>
            <a:ext cx="3616258" cy="142693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Spatial resolution: 2 cm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altLang="ko-K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× 4 arrays = 128 </a:t>
            </a:r>
            <a:r>
              <a:rPr lang="en-US" altLang="ko-K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altLang="ko-KR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128 chords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005" y="1535799"/>
            <a:ext cx="4274294" cy="3208021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5738229" y="1346549"/>
            <a:ext cx="171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Coverage test</a:t>
            </a:r>
            <a:endParaRPr lang="en-US" altLang="ko-K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94974" y="2060848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altLang="ko-K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215479" y="2282190"/>
            <a:ext cx="325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32</a:t>
            </a:r>
            <a:endParaRPr lang="en-US" altLang="ko-K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872164" y="2666658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altLang="ko-K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924134" y="3140968"/>
            <a:ext cx="325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32</a:t>
            </a:r>
            <a:endParaRPr lang="en-US" altLang="ko-K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08720"/>
            <a:ext cx="8915400" cy="561662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KSTAR status &amp; Motivation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Signal estimation &amp; Tomography test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calibration of AXUV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KSTAR-like SXR images L- and H-modes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Photocurrent of the detector with various filter sets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Various reconstruction methods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 results of KSTAR-like phantoms with a P-T method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 research fields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Impurity transport (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W)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Sawtooth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crash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MHD mode identification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design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head &amp; Installation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2-D map of 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DAQ system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ko-KR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973" y="1005989"/>
            <a:ext cx="3563131" cy="267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63" y="3314173"/>
            <a:ext cx="3563131" cy="267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1005989"/>
            <a:ext cx="3563131" cy="267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88" y="3313516"/>
            <a:ext cx="3563131" cy="267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photo-current of AXUV</a:t>
            </a:r>
            <a:endParaRPr lang="ko-KR" alt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76536" y="6021288"/>
            <a:ext cx="8210781" cy="864097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Photo-current level is ~0.03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</a:t>
            </a:r>
            <a:r>
              <a:rPr lang="el-GR" altLang="ko-KR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μ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 in L-mode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and 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0.15 </a:t>
            </a:r>
            <a:r>
              <a:rPr lang="el-GR" altLang="ko-KR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μ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 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H-mode, which means the voltage signal is ~30 mV in L-mode and 150 mV in H-mode.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72560" y="1776266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Vertical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008784" y="4170566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Horizontal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301348" y="836712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L-mode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99713" y="836712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H-mode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888984" y="1772816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Vertical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897216" y="4155047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Horizontal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71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multi-energy SXRA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직사각형 18"/>
          <p:cNvSpPr>
            <a:spLocks noChangeArrowheads="1"/>
          </p:cNvSpPr>
          <p:nvPr/>
        </p:nvSpPr>
        <p:spPr bwMode="auto">
          <a:xfrm flipH="1">
            <a:off x="7395229" y="2981709"/>
            <a:ext cx="2030004" cy="155729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0" lang="ko-KR" altLang="en-US">
              <a:ea typeface="맑은 고딕" pitchFamily="50" charset="-127"/>
            </a:endParaRPr>
          </a:p>
        </p:txBody>
      </p:sp>
      <p:sp>
        <p:nvSpPr>
          <p:cNvPr id="30" name="Cloud 29"/>
          <p:cNvSpPr/>
          <p:nvPr/>
        </p:nvSpPr>
        <p:spPr>
          <a:xfrm>
            <a:off x="465203" y="3019289"/>
            <a:ext cx="2184135" cy="1584325"/>
          </a:xfrm>
          <a:prstGeom prst="cloud">
            <a:avLst/>
          </a:prstGeom>
          <a:solidFill>
            <a:srgbClr val="DFBCD9"/>
          </a:solidFill>
          <a:ln>
            <a:solidFill>
              <a:srgbClr val="84407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endParaRPr lang="ko-KR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 rot="16200000">
            <a:off x="2771510" y="3062879"/>
            <a:ext cx="1755775" cy="1363794"/>
          </a:xfrm>
          <a:prstGeom prst="downArrow">
            <a:avLst>
              <a:gd name="adj1" fmla="val 50000"/>
              <a:gd name="adj2" fmla="val 28325"/>
            </a:avLst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384"/>
          <p:cNvSpPr txBox="1">
            <a:spLocks noChangeArrowheads="1"/>
          </p:cNvSpPr>
          <p:nvPr/>
        </p:nvSpPr>
        <p:spPr bwMode="auto">
          <a:xfrm>
            <a:off x="2932967" y="3352664"/>
            <a:ext cx="13795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SXR</a:t>
            </a:r>
          </a:p>
          <a:p>
            <a:pPr algn="ctr" eaLnBrk="1" hangingPunct="1"/>
            <a:r>
              <a:rPr lang="en-US" altLang="ko-KR" sz="2000" dirty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000" i="1" dirty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n</a:t>
            </a:r>
            <a:r>
              <a:rPr lang="en-US" altLang="ko-KR" sz="2000" i="1" baseline="-25000" dirty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e</a:t>
            </a:r>
            <a:r>
              <a:rPr lang="en-US" altLang="ko-KR" sz="2000" dirty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 err="1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</a:t>
            </a:r>
            <a:r>
              <a:rPr lang="en-US" altLang="ko-KR" sz="2000" i="1" baseline="-25000" dirty="0" err="1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e</a:t>
            </a:r>
            <a:r>
              <a:rPr lang="en-US" altLang="ko-KR" sz="2000" dirty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 err="1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Z</a:t>
            </a:r>
            <a:r>
              <a:rPr lang="en-US" altLang="ko-KR" sz="2000" baseline="-25000" dirty="0" err="1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eff</a:t>
            </a:r>
            <a:r>
              <a:rPr lang="en-US" altLang="ko-KR" sz="2000" dirty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)</a:t>
            </a:r>
            <a:endParaRPr lang="ko-KR" altLang="en-US" sz="2000" dirty="0"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00271" y="2793983"/>
            <a:ext cx="858095" cy="86409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00271" y="4018119"/>
            <a:ext cx="858095" cy="86409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2387"/>
          <p:cNvSpPr txBox="1">
            <a:spLocks noChangeArrowheads="1"/>
          </p:cNvSpPr>
          <p:nvPr/>
        </p:nvSpPr>
        <p:spPr bwMode="auto">
          <a:xfrm>
            <a:off x="4824319" y="4105138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180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Thin </a:t>
            </a:r>
          </a:p>
          <a:p>
            <a:pPr algn="ctr" eaLnBrk="1" hangingPunct="1"/>
            <a:r>
              <a:rPr lang="en-US" altLang="ko-KR" sz="180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filter</a:t>
            </a:r>
            <a:endParaRPr lang="ko-KR" altLang="en-US" sz="1800">
              <a:solidFill>
                <a:schemeClr val="bg1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7" name="TextBox 2388"/>
          <p:cNvSpPr txBox="1">
            <a:spLocks noChangeArrowheads="1"/>
          </p:cNvSpPr>
          <p:nvPr/>
        </p:nvSpPr>
        <p:spPr bwMode="auto">
          <a:xfrm>
            <a:off x="4761844" y="2849426"/>
            <a:ext cx="8002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180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Thick </a:t>
            </a:r>
          </a:p>
          <a:p>
            <a:pPr algn="ctr" eaLnBrk="1" hangingPunct="1"/>
            <a:r>
              <a:rPr lang="en-US" altLang="ko-KR" sz="180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filter</a:t>
            </a:r>
            <a:endParaRPr lang="ko-KR" altLang="en-US" sz="1800">
              <a:solidFill>
                <a:schemeClr val="bg1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9" name="Down Arrow 38"/>
          <p:cNvSpPr/>
          <p:nvPr/>
        </p:nvSpPr>
        <p:spPr>
          <a:xfrm rot="16200000">
            <a:off x="6329428" y="3855637"/>
            <a:ext cx="819150" cy="1162579"/>
          </a:xfrm>
          <a:prstGeom prst="downArrow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2391"/>
          <p:cNvSpPr txBox="1">
            <a:spLocks noChangeArrowheads="1"/>
          </p:cNvSpPr>
          <p:nvPr/>
        </p:nvSpPr>
        <p:spPr bwMode="auto">
          <a:xfrm>
            <a:off x="6203232" y="4257538"/>
            <a:ext cx="1018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18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Signal 2</a:t>
            </a:r>
            <a:endParaRPr lang="ko-KR" altLang="en-US" sz="18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42" y="2985951"/>
            <a:ext cx="11969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2394"/>
          <p:cNvSpPr txBox="1">
            <a:spLocks noChangeArrowheads="1"/>
          </p:cNvSpPr>
          <p:nvPr/>
        </p:nvSpPr>
        <p:spPr bwMode="auto">
          <a:xfrm>
            <a:off x="7557052" y="3800339"/>
            <a:ext cx="18774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180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depends only on</a:t>
            </a:r>
          </a:p>
          <a:p>
            <a:pPr algn="ctr" eaLnBrk="1" hangingPunct="1"/>
            <a:r>
              <a:rPr lang="en-US" altLang="ko-KR" sz="2400" b="1" i="1">
                <a:solidFill>
                  <a:srgbClr val="FF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</a:t>
            </a:r>
            <a:r>
              <a:rPr lang="en-US" altLang="ko-KR" sz="2400" b="1" i="1" baseline="-25000">
                <a:solidFill>
                  <a:srgbClr val="FF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e</a:t>
            </a:r>
            <a:endParaRPr lang="ko-KR" altLang="en-US" sz="2400" b="1" i="1" baseline="-25000">
              <a:solidFill>
                <a:srgbClr val="FF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9" name="모서리가 둥근 직사각형 24"/>
          <p:cNvSpPr>
            <a:spLocks noChangeArrowheads="1"/>
          </p:cNvSpPr>
          <p:nvPr/>
        </p:nvSpPr>
        <p:spPr bwMode="auto">
          <a:xfrm>
            <a:off x="4547988" y="2708920"/>
            <a:ext cx="1248569" cy="23040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0" lang="ko-KR" altLang="en-US" dirty="0">
              <a:ea typeface="맑은 고딕" pitchFamily="50" charset="-127"/>
            </a:endParaRPr>
          </a:p>
        </p:txBody>
      </p:sp>
      <p:sp>
        <p:nvSpPr>
          <p:cNvPr id="50" name="Down Arrow 49"/>
          <p:cNvSpPr/>
          <p:nvPr/>
        </p:nvSpPr>
        <p:spPr>
          <a:xfrm rot="16200000">
            <a:off x="6316596" y="2638818"/>
            <a:ext cx="820738" cy="1162579"/>
          </a:xfrm>
          <a:prstGeom prst="downArrow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6"/>
          <p:cNvSpPr txBox="1">
            <a:spLocks noChangeArrowheads="1"/>
          </p:cNvSpPr>
          <p:nvPr/>
        </p:nvSpPr>
        <p:spPr bwMode="auto">
          <a:xfrm>
            <a:off x="6189474" y="3041513"/>
            <a:ext cx="1018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180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Signal 1</a:t>
            </a:r>
            <a:endParaRPr lang="ko-KR" altLang="en-US" sz="18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2" name="직사각형 27"/>
          <p:cNvSpPr>
            <a:spLocks noChangeArrowheads="1"/>
          </p:cNvSpPr>
          <p:nvPr/>
        </p:nvSpPr>
        <p:spPr bwMode="auto">
          <a:xfrm>
            <a:off x="2296442" y="5134042"/>
            <a:ext cx="6199328" cy="86808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0" lang="ko-KR" altLang="en-US">
              <a:ea typeface="맑은 고딕" pitchFamily="50" charset="-127"/>
            </a:endParaRPr>
          </a:p>
        </p:txBody>
      </p:sp>
      <p:grpSp>
        <p:nvGrpSpPr>
          <p:cNvPr id="53" name="그룹 28"/>
          <p:cNvGrpSpPr>
            <a:grpSpLocks/>
          </p:cNvGrpSpPr>
          <p:nvPr/>
        </p:nvGrpSpPr>
        <p:grpSpPr bwMode="auto">
          <a:xfrm>
            <a:off x="2401689" y="5134043"/>
            <a:ext cx="5948760" cy="887133"/>
            <a:chOff x="3504763" y="708959"/>
            <a:chExt cx="5491162" cy="887133"/>
          </a:xfrm>
        </p:grpSpPr>
        <p:pic>
          <p:nvPicPr>
            <p:cNvPr id="59" name="Picture 5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763" y="771618"/>
              <a:ext cx="5491162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5006233" y="708959"/>
              <a:ext cx="239784" cy="519351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0" lang="ko-KR" altLang="en-US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5955383" y="708959"/>
              <a:ext cx="239784" cy="519351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0" lang="ko-KR" altLang="en-US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7035058" y="1076741"/>
              <a:ext cx="239784" cy="519351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0" lang="ko-KR" altLang="en-US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8384258" y="1057691"/>
              <a:ext cx="239784" cy="519351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0" lang="ko-KR" altLang="en-US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58" name="TextBox 3"/>
          <p:cNvSpPr txBox="1">
            <a:spLocks noChangeArrowheads="1"/>
          </p:cNvSpPr>
          <p:nvPr/>
        </p:nvSpPr>
        <p:spPr bwMode="auto">
          <a:xfrm>
            <a:off x="585588" y="5220515"/>
            <a:ext cx="1568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Continuum radiation</a:t>
            </a:r>
            <a:endParaRPr lang="ko-KR" altLang="en-US" sz="2000" b="1" dirty="0">
              <a:solidFill>
                <a:srgbClr val="0000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8915400" cy="162113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Maxwellian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distribution of electron energy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Continuum radiation only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can be derived from signal ratio.</a:t>
            </a: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Be filter sets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06" y="1412776"/>
            <a:ext cx="4274294" cy="3208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14747"/>
            <a:ext cx="4274294" cy="3208021"/>
          </a:xfrm>
          <a:prstGeom prst="rect">
            <a:avLst/>
          </a:prstGeom>
        </p:spPr>
      </p:pic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344488" y="4797152"/>
            <a:ext cx="9282236" cy="144016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 filters of 10 </a:t>
            </a:r>
            <a:r>
              <a:rPr lang="el-GR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m, 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m, 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el-GR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m, 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400 </a:t>
            </a:r>
            <a:r>
              <a:rPr lang="el-GR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m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Detection efficiency (</a:t>
            </a:r>
            <a:r>
              <a:rPr lang="en-US" altLang="ko-KR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</a:t>
            </a:r>
            <a:r>
              <a:rPr lang="en-US" altLang="ko-KR" sz="18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is same with absorption probability of 400 </a:t>
            </a:r>
            <a:r>
              <a:rPr lang="el-GR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m 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Si (AXUV).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Each photon spectra arriving at the detector can be calculated.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04528" y="1074222"/>
            <a:ext cx="4104456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</a:t>
            </a:r>
            <a:r>
              <a:rPr lang="en-US" altLang="ko-KR" sz="1600" b="1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D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en-US" altLang="ko-KR" sz="1600" b="1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P</a:t>
            </a:r>
            <a:r>
              <a:rPr lang="en-US" altLang="ko-KR" sz="1600" b="1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rad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  <a:sym typeface="Symbol"/>
              </a:rPr>
              <a:t>, and transparency of Be filters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37919" y="1069286"/>
            <a:ext cx="4104456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  <a:sym typeface="Symbol"/>
              </a:rPr>
              <a:t>X-ray spectra after Be filter (</a:t>
            </a:r>
            <a:r>
              <a:rPr lang="en-US" altLang="ko-KR" sz="1600" b="1" dirty="0" err="1" smtClean="0">
                <a:latin typeface="Arial" pitchFamily="34" charset="0"/>
                <a:cs typeface="Arial" pitchFamily="34" charset="0"/>
                <a:sym typeface="Symbol"/>
              </a:rPr>
              <a:t>Te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  <a:sym typeface="Symbol"/>
              </a:rPr>
              <a:t> = 2 </a:t>
            </a:r>
            <a:r>
              <a:rPr lang="en-US" altLang="ko-KR" sz="1600" b="1" dirty="0" err="1" smtClean="0">
                <a:latin typeface="Arial" pitchFamily="34" charset="0"/>
                <a:cs typeface="Arial" pitchFamily="34" charset="0"/>
                <a:sym typeface="Symbol"/>
              </a:rPr>
              <a:t>keV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630784" y="3465004"/>
            <a:ext cx="2810048" cy="24842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ratio &amp; Dynamic range of the detector</a:t>
            </a:r>
            <a:endParaRPr lang="ko-KR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0" y="1196752"/>
            <a:ext cx="2849530" cy="2138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050" y="1196752"/>
            <a:ext cx="2849530" cy="2138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580" y="1196752"/>
            <a:ext cx="2849530" cy="2138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84" y="3738071"/>
            <a:ext cx="2849530" cy="2138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314" y="3738071"/>
            <a:ext cx="2849530" cy="2138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844" y="3738071"/>
            <a:ext cx="2849530" cy="2138680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05881" y="996995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10 &amp; 50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155410" y="996995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10 &amp; 250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004939" y="996995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10 &amp; 400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305881" y="3535189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50 &amp; 250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155410" y="3535189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50 &amp; 400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004939" y="3535189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250 &amp; 400 </a:t>
            </a: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304144" y="2092094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0.4-2.0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53674" y="2092094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1.2-6.0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003204" y="2092094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1.5-9.0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304144" y="4703440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0.7-3.5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153674" y="4703440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1.0-5.5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7003204" y="4703440"/>
            <a:ext cx="150280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0.2-1.0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0512" y="908720"/>
            <a:ext cx="5769332" cy="51125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350864" y="6193616"/>
            <a:ext cx="6986512" cy="47574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set of 50 </a:t>
            </a:r>
            <a:r>
              <a:rPr lang="el-GR" altLang="ko-KR" sz="1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US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250 </a:t>
            </a:r>
            <a:r>
              <a:rPr lang="el-GR" altLang="ko-KR" sz="1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US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best for KSTAR plasma.</a:t>
            </a:r>
            <a:endParaRPr lang="en-US" altLang="ko-KR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412776"/>
            <a:ext cx="8915400" cy="928776"/>
          </a:xfrm>
        </p:spPr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Tomography test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773600"/>
            <a:ext cx="8915400" cy="252760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 methods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Prepared phantoms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pt-BR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L-mode, H-mode, m/n = 1/1, m/n = 2/2, and m/n = 3/2)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Reconstruction </a:t>
            </a: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2-D </a:t>
            </a:r>
            <a:r>
              <a:rPr lang="en-US" altLang="ko-K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reconstruction by ME-SXR</a:t>
            </a:r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MHD mode </a:t>
            </a: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4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4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Tomography</a:t>
            </a:r>
            <a:endParaRPr lang="ko-KR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4201" y="2079339"/>
            <a:ext cx="3962400" cy="3663374"/>
            <a:chOff x="57919" y="1793305"/>
            <a:chExt cx="5616574" cy="5192714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1354907" y="2809306"/>
              <a:ext cx="3167063" cy="3167063"/>
            </a:xfrm>
            <a:prstGeom prst="ellipse">
              <a:avLst/>
            </a:prstGeom>
            <a:solidFill>
              <a:srgbClr val="EEDD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418281" y="4392044"/>
              <a:ext cx="5113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rot="5400000">
              <a:off x="382562" y="4429350"/>
              <a:ext cx="5113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5244282" y="4392043"/>
              <a:ext cx="358775" cy="370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ko-KR" sz="1100" i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3010670" y="1793305"/>
              <a:ext cx="360361" cy="370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ko-KR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H="1">
              <a:off x="418281" y="2664844"/>
              <a:ext cx="4752975" cy="2519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rot="5400000" flipH="1">
              <a:off x="2615382" y="4068193"/>
              <a:ext cx="431799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2515716" y="4075322"/>
              <a:ext cx="358775" cy="370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ko-KR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H="1">
              <a:off x="564332" y="2664844"/>
              <a:ext cx="4606925" cy="2736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flipH="1">
              <a:off x="348432" y="2664844"/>
              <a:ext cx="4822825" cy="2232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H="1" flipV="1">
              <a:off x="921519" y="4968307"/>
              <a:ext cx="432543" cy="9650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634182" y="5904931"/>
              <a:ext cx="1512887" cy="370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Line of sight</a:t>
              </a: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922015" y="3413086"/>
              <a:ext cx="359866" cy="9789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57919" y="2889866"/>
              <a:ext cx="1728192" cy="610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Dashed line : Viewing Cone</a:t>
              </a: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082105" y="5261994"/>
              <a:ext cx="989227" cy="3708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Plasma</a:t>
              </a:r>
            </a:p>
          </p:txBody>
        </p:sp>
        <p:sp>
          <p:nvSpPr>
            <p:cNvPr id="29" name="Rectangle 21"/>
            <p:cNvSpPr>
              <a:spLocks noChangeArrowheads="1"/>
            </p:cNvSpPr>
            <p:nvPr/>
          </p:nvSpPr>
          <p:spPr bwMode="auto">
            <a:xfrm rot="19800000">
              <a:off x="5164907" y="2483871"/>
              <a:ext cx="144463" cy="288925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>
              <a:off x="4666431" y="2097197"/>
              <a:ext cx="1008062" cy="3708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</a:p>
          </p:txBody>
        </p:sp>
        <p:sp>
          <p:nvSpPr>
            <p:cNvPr id="31" name="Line 10"/>
            <p:cNvSpPr>
              <a:spLocks noChangeShapeType="1"/>
            </p:cNvSpPr>
            <p:nvPr/>
          </p:nvSpPr>
          <p:spPr bwMode="auto">
            <a:xfrm rot="5400000" flipH="1" flipV="1">
              <a:off x="2839678" y="3573400"/>
              <a:ext cx="917402" cy="7198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Arc 31"/>
            <p:cNvSpPr/>
            <p:nvPr/>
          </p:nvSpPr>
          <p:spPr>
            <a:xfrm>
              <a:off x="2794768" y="4249832"/>
              <a:ext cx="288032" cy="288032"/>
            </a:xfrm>
            <a:prstGeom prst="arc">
              <a:avLst>
                <a:gd name="adj1" fmla="val 14713036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Arc 32"/>
            <p:cNvSpPr/>
            <p:nvPr/>
          </p:nvSpPr>
          <p:spPr>
            <a:xfrm>
              <a:off x="2644189" y="4110248"/>
              <a:ext cx="567200" cy="567200"/>
            </a:xfrm>
            <a:prstGeom prst="arc">
              <a:avLst>
                <a:gd name="adj1" fmla="val 18562925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3299544" y="3686999"/>
              <a:ext cx="358775" cy="370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ko-KR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3082255" y="4047039"/>
              <a:ext cx="358775" cy="370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ko-KR" sz="110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</a:t>
              </a:r>
              <a:endPara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11"/>
            <p:cNvSpPr txBox="1">
              <a:spLocks noChangeArrowheads="1"/>
            </p:cNvSpPr>
            <p:nvPr/>
          </p:nvSpPr>
          <p:spPr bwMode="auto">
            <a:xfrm>
              <a:off x="2825973" y="3922073"/>
              <a:ext cx="358775" cy="370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ko-KR" sz="110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</a:t>
              </a:r>
              <a:endPara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488504" y="919411"/>
            <a:ext cx="4586522" cy="1040285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ko-K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Tomography</a:t>
            </a:r>
            <a:r>
              <a:rPr lang="en-US" altLang="ko-KR" sz="2000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 :</a:t>
            </a:r>
          </a:p>
          <a:p>
            <a:pPr>
              <a:lnSpc>
                <a:spcPct val="110000"/>
              </a:lnSpc>
              <a:defRPr/>
            </a:pPr>
            <a:r>
              <a:rPr lang="en-US" altLang="ko-KR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A non-invasive imaging tool for observing the inner structure of the plasmas</a:t>
            </a: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868524" y="5848539"/>
            <a:ext cx="3456947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  Coordinate system for defining tomography system</a:t>
            </a: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5112891" y="1279451"/>
            <a:ext cx="4352714" cy="13541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lnSpc>
                <a:spcPct val="90000"/>
              </a:lnSpc>
              <a:defRPr/>
            </a:pPr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Acquiring soft x-ray signal </a:t>
            </a:r>
            <a:r>
              <a:rPr lang="en-US" altLang="ko-KR" sz="2000" b="1" dirty="0">
                <a:solidFill>
                  <a:srgbClr val="FF9933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 </a:t>
            </a:r>
            <a:r>
              <a:rPr lang="en-US" altLang="ko-KR" sz="2000" b="1" i="1" dirty="0">
                <a:solidFill>
                  <a:srgbClr val="FA0C0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f</a:t>
            </a:r>
            <a:r>
              <a:rPr lang="en-US" altLang="ko-KR" sz="2000" b="1" dirty="0">
                <a:solidFill>
                  <a:srgbClr val="FA0C0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</a:t>
            </a:r>
            <a:r>
              <a:rPr lang="en-US" altLang="ko-KR" sz="2000" b="1" i="1" dirty="0">
                <a:solidFill>
                  <a:srgbClr val="FA0C0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p, </a:t>
            </a:r>
            <a:r>
              <a:rPr lang="en-US" altLang="ko-KR" sz="2000" b="1" i="1" dirty="0">
                <a:solidFill>
                  <a:srgbClr val="FA0C0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  <a:sym typeface="Symbol"/>
              </a:rPr>
              <a:t></a:t>
            </a:r>
            <a:r>
              <a:rPr lang="en-US" altLang="ko-KR" sz="2000" b="1" dirty="0">
                <a:solidFill>
                  <a:srgbClr val="FA0C0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) </a:t>
            </a:r>
            <a:r>
              <a:rPr lang="en-US" altLang="ko-KR" sz="2000" b="1" dirty="0">
                <a:solidFill>
                  <a:srgbClr val="FF9933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altLang="ko-KR" sz="1000" b="1" dirty="0">
                <a:solidFill>
                  <a:srgbClr val="FF9933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from many lines of sight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5112891" y="3081263"/>
            <a:ext cx="4371736" cy="148431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lnSpc>
                <a:spcPct val="90000"/>
              </a:lnSpc>
              <a:defRPr/>
            </a:pPr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Solving inverse problem</a:t>
            </a:r>
          </a:p>
          <a:p>
            <a:pPr>
              <a:lnSpc>
                <a:spcPct val="90000"/>
              </a:lnSpc>
              <a:defRPr/>
            </a:pPr>
            <a:endParaRPr lang="en-US" altLang="ko-KR" sz="1000" b="1" dirty="0">
              <a:solidFill>
                <a:srgbClr val="0000FF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(</a:t>
            </a:r>
            <a:r>
              <a:rPr lang="en-US" altLang="ko-KR" sz="2000" b="1" i="1" dirty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ill-posed</a:t>
            </a:r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problem) :</a:t>
            </a:r>
          </a:p>
          <a:p>
            <a:pPr>
              <a:lnSpc>
                <a:spcPct val="90000"/>
              </a:lnSpc>
              <a:defRPr/>
            </a:pPr>
            <a:endParaRPr lang="en-US" altLang="ko-KR" sz="2000" b="1" dirty="0">
              <a:solidFill>
                <a:srgbClr val="FF9933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ko-KR" sz="2000" b="1" dirty="0">
                <a:solidFill>
                  <a:srgbClr val="00006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</a:t>
            </a:r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5097016" y="5045000"/>
            <a:ext cx="4392488" cy="11874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Reconstruction of 2-D local </a:t>
            </a:r>
          </a:p>
          <a:p>
            <a:pPr>
              <a:defRPr/>
            </a:pPr>
            <a:endParaRPr lang="en-US" altLang="ko-KR" sz="1000" b="1" dirty="0">
              <a:solidFill>
                <a:srgbClr val="0000FF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pPr>
              <a:defRPr/>
            </a:pPr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emissivity</a:t>
            </a:r>
            <a:r>
              <a:rPr lang="en-US" altLang="ko-KR" sz="2000" b="1" dirty="0">
                <a:solidFill>
                  <a:srgbClr val="0000FF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2000" b="1" dirty="0">
                <a:solidFill>
                  <a:srgbClr val="FF9933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 </a:t>
            </a:r>
            <a:r>
              <a:rPr lang="en-US" altLang="ko-KR" sz="2000" b="1" i="1" dirty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g</a:t>
            </a:r>
            <a:r>
              <a:rPr lang="en-US" altLang="ko-KR" sz="2000" b="1" dirty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</a:t>
            </a:r>
            <a:r>
              <a:rPr lang="en-US" altLang="ko-KR" sz="2000" b="1" i="1" dirty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r, </a:t>
            </a:r>
            <a:r>
              <a:rPr lang="en-US" altLang="ko-KR" sz="2000" b="1" i="1" dirty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  <a:sym typeface="Symbol"/>
              </a:rPr>
              <a:t></a:t>
            </a:r>
            <a:r>
              <a:rPr lang="en-US" altLang="ko-KR" sz="2000" b="1" dirty="0">
                <a:solidFill>
                  <a:srgbClr val="FA0C0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) </a:t>
            </a:r>
            <a:r>
              <a:rPr lang="en-US" altLang="ko-KR" sz="2000" b="1" dirty="0">
                <a:solidFill>
                  <a:srgbClr val="FF9933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)</a:t>
            </a:r>
            <a:endParaRPr lang="en-US" altLang="ko-KR" sz="2000" b="1" dirty="0">
              <a:solidFill>
                <a:srgbClr val="BBE0E3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cxnSp>
        <p:nvCxnSpPr>
          <p:cNvPr id="43" name="AutoShape 8"/>
          <p:cNvCxnSpPr>
            <a:cxnSpLocks noChangeShapeType="1"/>
            <a:stCxn id="40" idx="2"/>
            <a:endCxn id="41" idx="0"/>
          </p:cNvCxnSpPr>
          <p:nvPr/>
        </p:nvCxnSpPr>
        <p:spPr bwMode="auto">
          <a:xfrm>
            <a:off x="7289248" y="2633588"/>
            <a:ext cx="9511" cy="447675"/>
          </a:xfrm>
          <a:prstGeom prst="straightConnector1">
            <a:avLst/>
          </a:prstGeom>
          <a:ln w="79375">
            <a:solidFill>
              <a:srgbClr val="800000"/>
            </a:solidFill>
            <a:round/>
            <a:headEnd/>
            <a:tailEnd type="triangle" w="med" len="sm"/>
          </a:ln>
          <a:extLst/>
        </p:spPr>
      </p:cxnSp>
      <p:cxnSp>
        <p:nvCxnSpPr>
          <p:cNvPr id="44" name="AutoShape 9"/>
          <p:cNvCxnSpPr>
            <a:cxnSpLocks noChangeShapeType="1"/>
            <a:stCxn id="41" idx="2"/>
            <a:endCxn id="42" idx="0"/>
          </p:cNvCxnSpPr>
          <p:nvPr/>
        </p:nvCxnSpPr>
        <p:spPr bwMode="auto">
          <a:xfrm flipH="1">
            <a:off x="7293260" y="4565576"/>
            <a:ext cx="5499" cy="479424"/>
          </a:xfrm>
          <a:prstGeom prst="straightConnector1">
            <a:avLst/>
          </a:prstGeom>
          <a:ln w="79375">
            <a:solidFill>
              <a:srgbClr val="800000"/>
            </a:solidFill>
            <a:round/>
            <a:headEnd/>
            <a:tailEnd type="triangle" w="med" len="sm"/>
          </a:ln>
          <a:extLst/>
        </p:spPr>
      </p:cxn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940077"/>
              </p:ext>
            </p:extLst>
          </p:nvPr>
        </p:nvGraphicFramePr>
        <p:xfrm>
          <a:off x="5798691" y="3890888"/>
          <a:ext cx="2641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0" name="Equation" r:id="rId3" imgW="1320227" imgH="291973" progId="Equation.3">
                  <p:embed/>
                </p:oleObj>
              </mc:Choice>
              <mc:Fallback>
                <p:oleObj name="Equation" r:id="rId3" imgW="1320227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8691" y="3890888"/>
                        <a:ext cx="26416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4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2800" dirty="0" smtClean="0">
                <a:solidFill>
                  <a:srgbClr val="002060"/>
                </a:solidFill>
                <a:latin typeface="Arial"/>
                <a:cs typeface="Arial"/>
              </a:rPr>
              <a:t>Tomographic </a:t>
            </a:r>
            <a:r>
              <a:rPr lang="en-US" altLang="ko-KR" sz="2800" dirty="0">
                <a:solidFill>
                  <a:srgbClr val="002060"/>
                </a:solidFill>
                <a:latin typeface="Arial"/>
                <a:cs typeface="Arial"/>
              </a:rPr>
              <a:t>reconstruction </a:t>
            </a:r>
            <a:r>
              <a:rPr lang="en-US" altLang="ko-KR" sz="2800" dirty="0" smtClean="0">
                <a:solidFill>
                  <a:srgbClr val="002060"/>
                </a:solidFill>
                <a:latin typeface="Arial"/>
                <a:cs typeface="Arial"/>
              </a:rPr>
              <a:t>codes developed at KAIST</a:t>
            </a:r>
            <a:endParaRPr lang="ko-KR" altLang="en-US" sz="2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845496" y="1300480"/>
            <a:ext cx="2438400" cy="208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4467205" y="1983641"/>
            <a:ext cx="204382" cy="601742"/>
          </a:xfrm>
          <a:prstGeom prst="roundRect">
            <a:avLst/>
          </a:prstGeom>
          <a:noFill/>
          <a:ln w="12700" cap="flat" cmpd="sng" algn="ctr">
            <a:solidFill>
              <a:srgbClr val="84407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396139" y="3790700"/>
            <a:ext cx="8949349" cy="2857120"/>
          </a:xfrm>
          <a:prstGeom prst="roundRect">
            <a:avLst/>
          </a:prstGeom>
          <a:noFill/>
          <a:ln w="12700" cap="flat" cmpd="sng" algn="ctr">
            <a:solidFill>
              <a:srgbClr val="84407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1297" y="3592721"/>
            <a:ext cx="20067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Discrete method</a:t>
            </a:r>
            <a:endParaRPr lang="ko-KR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96" y="1941065"/>
            <a:ext cx="20574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76" y="1964472"/>
            <a:ext cx="2057400" cy="123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4" name="Object 53"/>
          <p:cNvGraphicFramePr>
            <a:graphicFrameLocks noChangeAspect="1"/>
          </p:cNvGraphicFramePr>
          <p:nvPr>
            <p:extLst/>
          </p:nvPr>
        </p:nvGraphicFramePr>
        <p:xfrm>
          <a:off x="3921696" y="1876907"/>
          <a:ext cx="243840" cy="137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Equation" r:id="rId5" imgW="406224" imgH="228501" progId="Equation.3">
                  <p:embed/>
                </p:oleObj>
              </mc:Choice>
              <mc:Fallback>
                <p:oleObj name="Equation" r:id="rId5" imgW="406224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696" y="1876907"/>
                        <a:ext cx="243840" cy="1371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4333176" y="1877389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ko-KR" sz="11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ko-KR" altLang="en-US" sz="1100" baseline="-25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6056" y="2158710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ko-KR" sz="1100" baseline="-250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1100" baseline="-25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44656" y="2243149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i="1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ko-KR" sz="1100" baseline="-25000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100" baseline="-25000" dirty="0">
              <a:solidFill>
                <a:srgbClr val="CC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73256" y="2288869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ko-KR" sz="1100" baseline="-25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ko-KR" altLang="en-US" sz="1100" baseline="-250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01856" y="2322540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ko-KR" sz="11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ko-KR" altLang="en-US" sz="1100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/>
          </p:nvPr>
        </p:nvGraphicFramePr>
        <p:xfrm>
          <a:off x="6335331" y="1849624"/>
          <a:ext cx="251460" cy="144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Equation" r:id="rId7" imgW="418918" imgH="241195" progId="Equation.3">
                  <p:embed/>
                </p:oleObj>
              </mc:Choice>
              <mc:Fallback>
                <p:oleObj name="Equation" r:id="rId7" imgW="418918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331" y="1849624"/>
                        <a:ext cx="251460" cy="1447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6889417" y="1916222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altLang="ko-KR" sz="1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ko-KR" altLang="en-US" sz="1100" baseline="-25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72297" y="2197543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altLang="ko-KR" sz="11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06916" y="2327702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i="1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78896" y="1367135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Bessel function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85443" y="1370112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Zernike polynomial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6" name="Object 65"/>
          <p:cNvGraphicFramePr>
            <a:graphicFrameLocks noChangeAspect="1"/>
          </p:cNvGraphicFramePr>
          <p:nvPr>
            <p:extLst/>
          </p:nvPr>
        </p:nvGraphicFramePr>
        <p:xfrm>
          <a:off x="949896" y="2402529"/>
          <a:ext cx="2654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Equation" r:id="rId9" imgW="2654300" imgH="889000" progId="Equation.3">
                  <p:embed/>
                </p:oleObj>
              </mc:Choice>
              <mc:Fallback>
                <p:oleObj name="Equation" r:id="rId9" imgW="26543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896" y="2402529"/>
                        <a:ext cx="2654300" cy="8890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>
            <p:extLst/>
          </p:nvPr>
        </p:nvGraphicFramePr>
        <p:xfrm>
          <a:off x="949896" y="1228923"/>
          <a:ext cx="2641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Equation" r:id="rId11" imgW="1320227" imgH="291973" progId="Equation.3">
                  <p:embed/>
                </p:oleObj>
              </mc:Choice>
              <mc:Fallback>
                <p:oleObj name="Equation" r:id="rId11" imgW="1320227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896" y="1228923"/>
                        <a:ext cx="26416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Down Arrow 67"/>
          <p:cNvSpPr/>
          <p:nvPr/>
        </p:nvSpPr>
        <p:spPr bwMode="auto">
          <a:xfrm>
            <a:off x="2061816" y="1921304"/>
            <a:ext cx="366960" cy="396000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 rot="16200000">
            <a:off x="-105382" y="2081378"/>
            <a:ext cx="150393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Cormack</a:t>
            </a:r>
            <a:endParaRPr lang="ko-KR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/>
          </p:nvPr>
        </p:nvGraphicFramePr>
        <p:xfrm>
          <a:off x="416496" y="4221088"/>
          <a:ext cx="2641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Equation" r:id="rId13" imgW="1320227" imgH="291973" progId="Equation.3">
                  <p:embed/>
                </p:oleObj>
              </mc:Choice>
              <mc:Fallback>
                <p:oleObj name="Equation" r:id="rId13" imgW="1320227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96" y="4221088"/>
                        <a:ext cx="26416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Down Arrow 70"/>
          <p:cNvSpPr/>
          <p:nvPr/>
        </p:nvSpPr>
        <p:spPr bwMode="auto">
          <a:xfrm>
            <a:off x="1528416" y="5049224"/>
            <a:ext cx="366960" cy="396000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72" name="Object 71"/>
          <p:cNvGraphicFramePr>
            <a:graphicFrameLocks noChangeAspect="1"/>
          </p:cNvGraphicFramePr>
          <p:nvPr>
            <p:extLst/>
          </p:nvPr>
        </p:nvGraphicFramePr>
        <p:xfrm>
          <a:off x="797892" y="5707304"/>
          <a:ext cx="1828008" cy="723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Equation" r:id="rId14" imgW="609336" imgH="241195" progId="Equation.3">
                  <p:embed/>
                </p:oleObj>
              </mc:Choice>
              <mc:Fallback>
                <p:oleObj name="Equation" r:id="rId14" imgW="609336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892" y="5707304"/>
                        <a:ext cx="1828008" cy="72358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TextBox 72"/>
          <p:cNvSpPr txBox="1"/>
          <p:nvPr/>
        </p:nvSpPr>
        <p:spPr>
          <a:xfrm>
            <a:off x="3299646" y="3916289"/>
            <a:ext cx="5812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Classified by objective functional </a:t>
            </a:r>
            <a:r>
              <a:rPr lang="en-US" altLang="ko-K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4" name="Object 73"/>
          <p:cNvGraphicFramePr>
            <a:graphicFrameLocks noChangeAspect="1"/>
          </p:cNvGraphicFramePr>
          <p:nvPr>
            <p:extLst/>
          </p:nvPr>
        </p:nvGraphicFramePr>
        <p:xfrm>
          <a:off x="3159696" y="4602088"/>
          <a:ext cx="4933440" cy="175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" name="Equation" r:id="rId16" imgW="3289300" imgH="1168400" progId="Equation.3">
                  <p:embed/>
                </p:oleObj>
              </mc:Choice>
              <mc:Fallback>
                <p:oleObj name="Equation" r:id="rId16" imgW="3289300" imgH="11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696" y="4602088"/>
                        <a:ext cx="4933440" cy="175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Box 74"/>
          <p:cNvSpPr txBox="1"/>
          <p:nvPr/>
        </p:nvSpPr>
        <p:spPr>
          <a:xfrm>
            <a:off x="4759896" y="4551511"/>
            <a:ext cx="4393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norm: </a:t>
            </a:r>
            <a:r>
              <a:rPr lang="en-US" altLang="ko-K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Phillips-</a:t>
            </a:r>
            <a:r>
              <a:rPr lang="en-US" altLang="ko-KR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Tikhonov</a:t>
            </a:r>
            <a:endParaRPr lang="ko-KR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48529" y="4941168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Entropy: </a:t>
            </a:r>
            <a:r>
              <a:rPr lang="en-US" altLang="ko-K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entropy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007297" y="6207695"/>
            <a:ext cx="7029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Multi-order smoothness: </a:t>
            </a:r>
            <a:r>
              <a:rPr lang="en-US" altLang="ko-K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Fischer Information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77"/>
          <p:cNvSpPr/>
          <p:nvPr/>
        </p:nvSpPr>
        <p:spPr bwMode="auto">
          <a:xfrm>
            <a:off x="396139" y="1021160"/>
            <a:ext cx="8949349" cy="2520000"/>
          </a:xfrm>
          <a:prstGeom prst="roundRect">
            <a:avLst/>
          </a:prstGeom>
          <a:noFill/>
          <a:ln w="12700" cap="flat" cmpd="sng" algn="ctr">
            <a:solidFill>
              <a:srgbClr val="84407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8707" y="836712"/>
            <a:ext cx="20013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 method</a:t>
            </a:r>
            <a:endParaRPr lang="ko-KR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4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array reconstruction test</a:t>
            </a:r>
            <a:endParaRPr lang="ko-KR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그림 4" descr="1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7724" y="1281732"/>
            <a:ext cx="3510273" cy="2421550"/>
          </a:xfrm>
          <a:prstGeom prst="rect">
            <a:avLst/>
          </a:prstGeom>
        </p:spPr>
      </p:pic>
      <p:pic>
        <p:nvPicPr>
          <p:cNvPr id="46" name="그림 5" descr="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7724" y="3720133"/>
            <a:ext cx="3510273" cy="244517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 rot="16200000">
            <a:off x="4404132" y="224772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Single peak</a:t>
            </a:r>
            <a:endParaRPr kumimoji="1" lang="ko-KR" altLang="en-US" b="1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4667027" y="4609925"/>
            <a:ext cx="94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Hollow</a:t>
            </a:r>
            <a:endParaRPr kumimoji="1" lang="ko-KR" altLang="en-US" b="1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4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671363"/>
              </p:ext>
            </p:extLst>
          </p:nvPr>
        </p:nvGraphicFramePr>
        <p:xfrm>
          <a:off x="914400" y="4191000"/>
          <a:ext cx="3462536" cy="1762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4"/>
                <a:gridCol w="865634"/>
                <a:gridCol w="865634"/>
                <a:gridCol w="865634"/>
              </a:tblGrid>
              <a:tr h="35312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Method</a:t>
                      </a:r>
                      <a:endParaRPr lang="ko-KR" altLang="en-US" sz="1400" dirty="0"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Relative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 error, 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  <a:sym typeface="Symbol"/>
                        </a:rPr>
                        <a:t> 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(%)</a:t>
                      </a:r>
                      <a:endParaRPr lang="ko-KR" altLang="en-US" sz="1400" dirty="0"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Cal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 time (s)*</a:t>
                      </a:r>
                      <a:endParaRPr lang="ko-KR" altLang="en-US" sz="1400" dirty="0"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5312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Single</a:t>
                      </a:r>
                      <a:endParaRPr lang="ko-KR" altLang="en-US" sz="1400" dirty="0"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Hollow</a:t>
                      </a:r>
                      <a:endParaRPr lang="ko-KR" altLang="en-US" sz="1400" dirty="0"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4540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P-T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0.59 (b)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1.55 (e)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20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4540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MEM</a:t>
                      </a:r>
                      <a:endParaRPr lang="ko-KR" altLang="en-US" sz="1400" b="1" dirty="0"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6.90 (c)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5.72 (f)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15</a:t>
                      </a:r>
                      <a:endParaRPr lang="ko-KR" altLang="en-US" sz="1400" b="1" dirty="0"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74676" marR="74676" marT="37338" marB="37338"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6858801" y="90750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srgbClr val="FF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P-T</a:t>
            </a:r>
            <a:endParaRPr kumimoji="1" lang="ko-KR" altLang="en-US" b="1" dirty="0">
              <a:solidFill>
                <a:srgbClr val="FF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05818" y="90750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MEM</a:t>
            </a:r>
            <a:endParaRPr kumimoji="1" lang="ko-KR" altLang="en-US" b="1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36576" y="5975207"/>
            <a:ext cx="3196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*under Pentium 2.67GHz, Windows platform</a:t>
            </a:r>
            <a:endParaRPr kumimoji="1" lang="ko-KR" altLang="en-US" sz="120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53" name="Picture 21" descr="Picture1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1" y="1188483"/>
            <a:ext cx="2074785" cy="28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 rot="16200000">
            <a:off x="270269" y="2372477"/>
            <a:ext cx="234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6 array system</a:t>
            </a:r>
            <a:endParaRPr kumimoji="1" lang="ko-KR" altLang="en-US" sz="2400" b="1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45094" y="6288614"/>
            <a:ext cx="7459126" cy="44469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P-T performance is better than conventional MEM in accuracy.</a:t>
            </a:r>
            <a:endParaRPr lang="en-US" altLang="ko-KR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array reconstruction test (P-T)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26716"/>
            <a:ext cx="9906000" cy="26183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925772" y="823114"/>
            <a:ext cx="230779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L-mode phantom</a:t>
            </a:r>
            <a:endParaRPr lang="en-US" altLang="ko-K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645024"/>
            <a:ext cx="9906000" cy="26183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43485" y="6084064"/>
            <a:ext cx="227236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Reconstruction</a:t>
            </a:r>
            <a:endParaRPr lang="en-US" altLang="ko-K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279" y="1121200"/>
            <a:ext cx="3205721" cy="24060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765" y="1121199"/>
            <a:ext cx="3205721" cy="24060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809" y="1123711"/>
            <a:ext cx="3205721" cy="24060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853" y="1121198"/>
            <a:ext cx="3205721" cy="2406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897" y="1121198"/>
            <a:ext cx="3205721" cy="2406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7279" y="3739507"/>
            <a:ext cx="3205721" cy="24060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764" y="3739507"/>
            <a:ext cx="3205721" cy="24060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809" y="3739506"/>
            <a:ext cx="3205721" cy="24060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3853" y="3739505"/>
            <a:ext cx="3205721" cy="24060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0896" y="3739504"/>
            <a:ext cx="3205721" cy="2406015"/>
          </a:xfrm>
          <a:prstGeom prst="rect">
            <a:avLst/>
          </a:prstGeom>
        </p:spPr>
      </p:pic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200472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Continuum</a:t>
            </a:r>
            <a:endParaRPr lang="en-US" altLang="ko-K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2124698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 10 </a:t>
            </a:r>
            <a:r>
              <a:rPr lang="el-GR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4048924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el-GR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5973150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250 </a:t>
            </a:r>
            <a:r>
              <a:rPr lang="el-GR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7897376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400 </a:t>
            </a:r>
            <a:r>
              <a:rPr lang="el-GR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2102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array reconstruction test (P-T)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26716"/>
            <a:ext cx="9906000" cy="26183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925772" y="823114"/>
            <a:ext cx="230779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L-mode phantom</a:t>
            </a:r>
            <a:endParaRPr lang="en-US" altLang="ko-K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645024"/>
            <a:ext cx="9906000" cy="26183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43485" y="6084064"/>
            <a:ext cx="227236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Reconstruction</a:t>
            </a:r>
            <a:endParaRPr lang="en-US" altLang="ko-K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279" y="1125626"/>
            <a:ext cx="3205721" cy="2406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764" y="1121198"/>
            <a:ext cx="3205721" cy="24060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807" y="1123710"/>
            <a:ext cx="3205721" cy="24060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387" y="1125626"/>
            <a:ext cx="3205721" cy="24060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893" y="1123345"/>
            <a:ext cx="3205721" cy="24060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7280" y="3741017"/>
            <a:ext cx="3205721" cy="240601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764" y="3741016"/>
            <a:ext cx="3205721" cy="24060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807" y="3737995"/>
            <a:ext cx="3205721" cy="24060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3852" y="3741016"/>
            <a:ext cx="3205721" cy="24060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0892" y="3741015"/>
            <a:ext cx="3205721" cy="2406015"/>
          </a:xfrm>
          <a:prstGeom prst="rect">
            <a:avLst/>
          </a:prstGeom>
        </p:spPr>
      </p:pic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200472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Continuum</a:t>
            </a:r>
            <a:endParaRPr lang="en-US" altLang="ko-K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2124698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 10 </a:t>
            </a:r>
            <a:r>
              <a:rPr lang="el-GR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4048924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el-GR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5973150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250 </a:t>
            </a:r>
            <a:r>
              <a:rPr lang="el-GR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7897376" y="1268760"/>
            <a:ext cx="180843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400 </a:t>
            </a:r>
            <a:r>
              <a:rPr lang="el-GR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41732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 l="30056" t="28546" r="15325" b="10423"/>
          <a:stretch>
            <a:fillRect/>
          </a:stretch>
        </p:blipFill>
        <p:spPr bwMode="auto">
          <a:xfrm>
            <a:off x="632520" y="1196752"/>
            <a:ext cx="8496944" cy="533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Daejeon</a:t>
            </a:r>
            <a:r>
              <a:rPr lang="en-US" altLang="ko-KR" dirty="0" smtClean="0"/>
              <a:t> - Korea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85248" y="249289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East sea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6736" y="3717032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West sea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592960" y="3645024"/>
            <a:ext cx="720080" cy="3600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313040" y="357301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</a:rPr>
              <a:t>Daejeon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2-D </a:t>
            </a:r>
            <a:r>
              <a:rPr lang="en-US" altLang="ko-KR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reconstruction by ME-SXR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912" y="1568241"/>
            <a:ext cx="2493338" cy="1871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624" y="1568242"/>
            <a:ext cx="2493338" cy="1871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336" y="1568240"/>
            <a:ext cx="2493338" cy="1871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912" y="3794959"/>
            <a:ext cx="2493338" cy="18713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624" y="3800490"/>
            <a:ext cx="2493338" cy="1871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336" y="3800490"/>
            <a:ext cx="2493338" cy="1871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08" y="1522610"/>
            <a:ext cx="4274294" cy="3208021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592960" y="1352495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10/50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354672" y="1353314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10/250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8116384" y="1349635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10/400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4592960" y="3583603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50/250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354672" y="3584422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50/400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116384" y="3580743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250/400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26304" y="5012745"/>
            <a:ext cx="4104456" cy="122456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agreement of Be 10/50 </a:t>
            </a:r>
            <a:r>
              <a:rPr lang="el-GR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in low temperature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contains reconstruction error.</a:t>
            </a:r>
            <a:endParaRPr lang="en-US" altLang="ko-KR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657609" y="1247845"/>
            <a:ext cx="144184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L-mode</a:t>
            </a:r>
            <a:endParaRPr lang="en-US" altLang="ko-KR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2-D </a:t>
            </a:r>
            <a:r>
              <a:rPr lang="en-US" altLang="ko-K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reconstruction by ME-SXR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592960" y="1352495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10/50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354672" y="1353314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10/250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8116384" y="1349635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10/400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4592960" y="3583603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50/250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354672" y="3584422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50/400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116384" y="3580743"/>
            <a:ext cx="14418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Be 250/400 </a:t>
            </a:r>
            <a:r>
              <a:rPr lang="el-GR" altLang="ko-KR" sz="1200" b="1" dirty="0" smtClean="0">
                <a:latin typeface="Arial" panose="020B0604020202020204" pitchFamily="34" charset="0"/>
                <a:cs typeface="Arial" pitchFamily="34" charset="0"/>
              </a:rPr>
              <a:t>μ</a:t>
            </a:r>
            <a:r>
              <a:rPr lang="en-US" altLang="ko-KR" sz="1200" b="1" dirty="0" smtClean="0">
                <a:latin typeface="Arial" panose="020B0604020202020204" pitchFamily="34" charset="0"/>
                <a:cs typeface="Arial" pitchFamily="34" charset="0"/>
              </a:rPr>
              <a:t>m</a:t>
            </a:r>
            <a:endParaRPr lang="en-US" altLang="ko-KR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912" y="1569060"/>
            <a:ext cx="2493338" cy="1871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624" y="1569986"/>
            <a:ext cx="2493338" cy="18713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336" y="1569985"/>
            <a:ext cx="2493338" cy="18713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912" y="3794531"/>
            <a:ext cx="2493338" cy="1871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624" y="3802233"/>
            <a:ext cx="2493338" cy="18713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336" y="3800881"/>
            <a:ext cx="2493338" cy="1871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08" y="1523720"/>
            <a:ext cx="4274294" cy="3208021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326304" y="5012745"/>
            <a:ext cx="4104456" cy="100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agreement in r/a &lt; 0.6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contains reconstruction error</a:t>
            </a:r>
            <a:r>
              <a:rPr lang="en-US" altLang="ko-KR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ko-KR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657609" y="1247845"/>
            <a:ext cx="144184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H-mode</a:t>
            </a:r>
            <a:endParaRPr lang="en-US" altLang="ko-K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Phantoms with MHD modes</a:t>
            </a:r>
            <a:endParaRPr lang="ko-KR" alt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80432" y="1094368"/>
            <a:ext cx="1808432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m/n = 1/1</a:t>
            </a:r>
          </a:p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@ r/a = 0.3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56208" y="1094367"/>
            <a:ext cx="1808432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m/n = 2/2</a:t>
            </a:r>
          </a:p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@ r/a = 0.3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31984" y="1094366"/>
            <a:ext cx="1808432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m/n = 3/2</a:t>
            </a:r>
          </a:p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@ r/a = 0.5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hantom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619" y="1698193"/>
            <a:ext cx="3096058" cy="4001059"/>
          </a:xfrm>
          <a:prstGeom prst="rect">
            <a:avLst/>
          </a:prstGeom>
        </p:spPr>
      </p:pic>
      <p:pic>
        <p:nvPicPr>
          <p:cNvPr id="9" name="phantom2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12395" y="1698192"/>
            <a:ext cx="3096058" cy="4001059"/>
          </a:xfrm>
          <a:prstGeom prst="rect">
            <a:avLst/>
          </a:prstGeom>
        </p:spPr>
      </p:pic>
      <p:pic>
        <p:nvPicPr>
          <p:cNvPr id="10" name="phantom3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7554" y="1698193"/>
            <a:ext cx="3096058" cy="400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1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 results (P-T)</a:t>
            </a:r>
            <a:endParaRPr lang="ko-KR" alt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80432" y="1094368"/>
            <a:ext cx="1808432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m/n = 1/1</a:t>
            </a:r>
          </a:p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@ r/a = 0.3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56208" y="1094367"/>
            <a:ext cx="1808432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m/n = 2/2</a:t>
            </a:r>
          </a:p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@ r/a = 0.3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31984" y="1094366"/>
            <a:ext cx="1808432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m/n = 3/2</a:t>
            </a:r>
          </a:p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@ r/a = 0.3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s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1149" t="21684" r="20794" b="24422"/>
          <a:stretch/>
        </p:blipFill>
        <p:spPr>
          <a:xfrm>
            <a:off x="668743" y="2132856"/>
            <a:ext cx="2231809" cy="3234496"/>
          </a:xfrm>
          <a:prstGeom prst="rect">
            <a:avLst/>
          </a:prstGeom>
        </p:spPr>
      </p:pic>
      <p:pic>
        <p:nvPicPr>
          <p:cNvPr id="4" name="gs2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0843" t="21684" r="20794" b="24422"/>
          <a:stretch/>
        </p:blipFill>
        <p:spPr>
          <a:xfrm>
            <a:off x="3837414" y="2132856"/>
            <a:ext cx="2246020" cy="3234496"/>
          </a:xfrm>
          <a:prstGeom prst="rect">
            <a:avLst/>
          </a:prstGeom>
        </p:spPr>
      </p:pic>
      <p:pic>
        <p:nvPicPr>
          <p:cNvPr id="11" name="gs3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30843" t="21038" r="20794" b="25067"/>
          <a:stretch/>
        </p:blipFill>
        <p:spPr>
          <a:xfrm>
            <a:off x="7006597" y="2132830"/>
            <a:ext cx="2246020" cy="32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6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mode identification by SVD analysis (m/n = 1/1)</a:t>
            </a:r>
            <a:endParaRPr lang="ko-KR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495300" y="5445224"/>
            <a:ext cx="8915400" cy="93610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MHD m/n = 1/1 mode is clearly seen by the SVD method.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 phases are distinguishable with 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/2 difference.</a:t>
            </a: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1199744" y="1094368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 = 1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4211236" y="1094368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 = 2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7196276" y="1094368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 = 3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474" y="1283085"/>
            <a:ext cx="5342868" cy="4010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91" y="1283085"/>
            <a:ext cx="5342868" cy="4010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058" y="1283085"/>
            <a:ext cx="534286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mode identification by SVD analysis (m/n = </a:t>
            </a:r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2/2)</a:t>
            </a:r>
            <a:endParaRPr lang="ko-KR" alt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495300" y="5445224"/>
            <a:ext cx="8915400" cy="1008112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MHD m/n = 2/2 mode can be analyzed by the SVD method.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 phase of 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/2 can be distinguished.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99744" y="1094368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 = 1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211236" y="1094368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 = 2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196276" y="1094368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 = 3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474" y="1283562"/>
            <a:ext cx="5342868" cy="4010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18" y="1283562"/>
            <a:ext cx="5342868" cy="4010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058" y="1283562"/>
            <a:ext cx="534286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mode identification by SVD analysis (m/n = </a:t>
            </a:r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3/2)</a:t>
            </a:r>
            <a:endParaRPr lang="ko-KR" alt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95300" y="5445224"/>
            <a:ext cx="89154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MHD m/n = 3/2 mode can be analyzed by the SVD method.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 phase of 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/2 can be distinguished.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99744" y="1094368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 = 1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211236" y="1094368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 = 2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196276" y="1094368"/>
            <a:ext cx="18084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 = 3</a:t>
            </a:r>
            <a:endParaRPr lang="en-US" altLang="ko-K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474" y="1283562"/>
            <a:ext cx="5342868" cy="4010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18" y="1283562"/>
            <a:ext cx="5342868" cy="401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058" y="1283562"/>
            <a:ext cx="534286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7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76872"/>
            <a:ext cx="9906000" cy="2304256"/>
          </a:xfrm>
        </p:spPr>
        <p:txBody>
          <a:bodyPr>
            <a:noAutofit/>
          </a:bodyPr>
          <a:lstStyle/>
          <a:p>
            <a:r>
              <a:rPr lang="en-US" altLang="ko-KR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studies</a:t>
            </a:r>
            <a:endParaRPr lang="ko-KR" altLang="en-US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27306" y="1808648"/>
            <a:ext cx="5356251" cy="3680088"/>
            <a:chOff x="179512" y="2535284"/>
            <a:chExt cx="3711298" cy="254990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550393"/>
              <a:ext cx="3711298" cy="2534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570261" y="2838425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n-US" altLang="ko-KR" sz="1600" b="1" dirty="0" smtClean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m</a:t>
              </a:r>
              <a:endParaRPr lang="ko-KR" altLang="en-US" sz="16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-477156" y="3263961"/>
              <a:ext cx="171896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smtClean="0">
                  <a:latin typeface="times" pitchFamily="18" charset="0"/>
                  <a:cs typeface="times" pitchFamily="18" charset="0"/>
                </a:rPr>
                <a:t> W cm-</a:t>
              </a:r>
              <a:r>
                <a:rPr lang="en-US" altLang="ko-KR" sz="1100" b="1" baseline="30000" dirty="0" smtClean="0">
                  <a:latin typeface="times" pitchFamily="18" charset="0"/>
                  <a:cs typeface="times" pitchFamily="18" charset="0"/>
                </a:rPr>
                <a:t>2</a:t>
              </a:r>
              <a:r>
                <a:rPr lang="en-US" altLang="ko-KR" sz="1100" b="1" dirty="0" smtClean="0">
                  <a:latin typeface="times" pitchFamily="18" charset="0"/>
                  <a:cs typeface="times" pitchFamily="18" charset="0"/>
                </a:rPr>
                <a:t> eV</a:t>
              </a:r>
              <a:r>
                <a:rPr lang="en-US" altLang="ko-KR" sz="1100" b="1" baseline="30000" dirty="0" smtClean="0">
                  <a:latin typeface="times" pitchFamily="18" charset="0"/>
                  <a:cs typeface="times" pitchFamily="18" charset="0"/>
                </a:rPr>
                <a:t>-1</a:t>
              </a:r>
              <a:endParaRPr lang="ko-KR" altLang="en-US" sz="1100" b="1" dirty="0">
                <a:latin typeface="times" pitchFamily="18" charset="0"/>
                <a:cs typeface="times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Impurity transport research (</a:t>
            </a:r>
            <a:r>
              <a:rPr lang="en-US" altLang="ko-KR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W)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1078160" y="5949280"/>
            <a:ext cx="7619256" cy="90872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 filter sets can distinguish the different species of impurities.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SANCO can provide transport coefficients of impurities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0832" y="307573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ko-KR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0672" y="28436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5431" y="410392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Continuum radiation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488" y="992922"/>
            <a:ext cx="499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KSTAR X-ray spectrum by calculation (</a:t>
            </a:r>
            <a:r>
              <a:rPr lang="en-US" altLang="ko-K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2 </a:t>
            </a:r>
            <a:r>
              <a:rPr lang="en-US" altLang="ko-K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ne = 10</a:t>
            </a:r>
            <a:r>
              <a:rPr lang="en-US" altLang="ko-KR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ko-KR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85" y="1445632"/>
            <a:ext cx="3315779" cy="254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84" y="3621199"/>
            <a:ext cx="3315779" cy="254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557283" y="938630"/>
            <a:ext cx="4220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coefficients of impurities by SANCO</a:t>
            </a:r>
            <a:endParaRPr lang="ko-K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68" y="598027"/>
            <a:ext cx="148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Hong</a:t>
            </a:r>
            <a:endParaRPr lang="ko-KR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9" y="4831546"/>
            <a:ext cx="3817187" cy="154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Sawtooth</a:t>
            </a:r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crashes (example)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5" y="963574"/>
            <a:ext cx="4877223" cy="3429107"/>
          </a:xfrm>
          <a:prstGeom prst="rect">
            <a:avLst/>
          </a:prstGeom>
        </p:spPr>
      </p:pic>
      <p:sp>
        <p:nvSpPr>
          <p:cNvPr id="19" name="직사각형 53"/>
          <p:cNvSpPr>
            <a:spLocks noChangeArrowheads="1"/>
          </p:cNvSpPr>
          <p:nvPr/>
        </p:nvSpPr>
        <p:spPr bwMode="auto">
          <a:xfrm>
            <a:off x="4321522" y="4721194"/>
            <a:ext cx="5256584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 typeface="Wingdings" pitchFamily="2" charset="2"/>
              <a:buChar char="l"/>
            </a:pPr>
            <a:r>
              <a:rPr kumimoji="0"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 = 1 </a:t>
            </a:r>
            <a:r>
              <a:rPr kumimoji="0" lang="en-US" altLang="ko-KR" b="1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kumimoji="0"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f = 19 kHz)</a:t>
            </a:r>
            <a:r>
              <a:rPr kumimoji="0" lang="en-US" altLang="ko-KR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is shown by spectrogram.</a:t>
            </a:r>
          </a:p>
          <a:p>
            <a:pPr marL="285750" indent="-285750" eaLnBrk="1" hangingPunct="1">
              <a:spcBef>
                <a:spcPct val="20000"/>
              </a:spcBef>
              <a:buFont typeface="Wingdings" pitchFamily="2" charset="2"/>
              <a:buChar char="l"/>
            </a:pPr>
            <a:r>
              <a:rPr kumimoji="0" lang="en-US" altLang="ko-KR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Maximum displacement from the initial position: </a:t>
            </a:r>
            <a:r>
              <a:rPr kumimoji="0"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0.13 m</a:t>
            </a:r>
          </a:p>
          <a:p>
            <a:pPr marL="285750" indent="-285750" eaLnBrk="1" hangingPunct="1">
              <a:spcBef>
                <a:spcPct val="20000"/>
              </a:spcBef>
              <a:buFont typeface="Wingdings" pitchFamily="2" charset="2"/>
              <a:buChar char="l"/>
            </a:pPr>
            <a:r>
              <a:rPr kumimoji="0" lang="en-US" altLang="ko-KR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Maximum rotation speed: </a:t>
            </a:r>
            <a:r>
              <a:rPr kumimoji="0"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10.7 km/s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4609" y="452776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Spectrogram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8578" y="4969100"/>
            <a:ext cx="130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1</a:t>
            </a:r>
            <a:endParaRPr lang="ko-KR" alt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= 19 kHz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1197" y="923764"/>
            <a:ext cx="383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Trajectory of the hot core (</a:t>
            </a:r>
            <a:r>
              <a:rPr lang="en-US" altLang="ko-K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rtEFIT</a:t>
            </a:r>
            <a:r>
              <a:rPr lang="en-US" altLang="ko-K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60" y="1296031"/>
            <a:ext cx="4275757" cy="315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431776" y="564834"/>
            <a:ext cx="136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KSTAR</a:t>
            </a:r>
            <a:endParaRPr lang="ko-KR" alt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KAIST &amp; NFRI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 t="18329" r="14891" b="5532"/>
          <a:stretch>
            <a:fillRect/>
          </a:stretch>
        </p:blipFill>
        <p:spPr bwMode="auto">
          <a:xfrm>
            <a:off x="272480" y="1320326"/>
            <a:ext cx="9489504" cy="477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모서리가 둥근 직사각형 6"/>
          <p:cNvSpPr/>
          <p:nvPr/>
        </p:nvSpPr>
        <p:spPr>
          <a:xfrm>
            <a:off x="776536" y="1700808"/>
            <a:ext cx="8856984" cy="4320480"/>
          </a:xfrm>
          <a:prstGeom prst="roundRect">
            <a:avLst>
              <a:gd name="adj" fmla="val 4161"/>
            </a:avLst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776536" y="1700808"/>
            <a:ext cx="2232248" cy="10801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41" descr="NFRI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412776"/>
            <a:ext cx="139948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13"/>
          <p:cNvGrpSpPr/>
          <p:nvPr/>
        </p:nvGrpSpPr>
        <p:grpSpPr>
          <a:xfrm>
            <a:off x="2720752" y="2996952"/>
            <a:ext cx="1951860" cy="648072"/>
            <a:chOff x="10281592" y="2060848"/>
            <a:chExt cx="1951860" cy="648072"/>
          </a:xfrm>
        </p:grpSpPr>
        <p:sp>
          <p:nvSpPr>
            <p:cNvPr id="13" name="직사각형 12"/>
            <p:cNvSpPr/>
            <p:nvPr/>
          </p:nvSpPr>
          <p:spPr>
            <a:xfrm>
              <a:off x="10281592" y="2060848"/>
              <a:ext cx="194421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Picture 22" descr="logo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000" l="1000" r="98286">
                          <a14:foregroundMark x1="21143" y1="0" x2="21143" y2="0"/>
                          <a14:foregroundMark x1="52714" y1="21905" x2="52714" y2="21905"/>
                          <a14:foregroundMark x1="61000" y1="27619" x2="61000" y2="27619"/>
                          <a14:foregroundMark x1="80714" y1="40952" x2="80714" y2="40952"/>
                          <a14:foregroundMark x1="67571" y1="79048" x2="67571" y2="79048"/>
                          <a14:foregroundMark x1="40000" y1="83333" x2="40000" y2="83333"/>
                          <a14:foregroundMark x1="53571" y1="83333" x2="53571" y2="83333"/>
                          <a14:foregroundMark x1="94286" y1="84762" x2="94286" y2="84762"/>
                          <a14:foregroundMark x1="3571" y1="84762" x2="3571" y2="84762"/>
                          <a14:foregroundMark x1="46571" y1="80476" x2="46571" y2="80476"/>
                          <a14:foregroundMark x1="29000" y1="79048" x2="29000" y2="79048"/>
                          <a14:foregroundMark x1="61000" y1="80476" x2="61000" y2="80476"/>
                          <a14:foregroundMark x1="17571" y1="81905" x2="17571" y2="81905"/>
                          <a14:foregroundMark x1="11429" y1="83333" x2="11429" y2="83333"/>
                          <a14:foregroundMark x1="8857" y1="81905" x2="8857" y2="81905"/>
                          <a14:foregroundMark x1="98286" y1="81905" x2="98286" y2="8190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1592" y="2132856"/>
              <a:ext cx="195186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타원 14"/>
          <p:cNvSpPr/>
          <p:nvPr/>
        </p:nvSpPr>
        <p:spPr>
          <a:xfrm>
            <a:off x="5313040" y="1916832"/>
            <a:ext cx="1080120" cy="64807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1" descr="C:\Documents and Settings\user\바탕 화면\T60바탕화면_091128\핵융합\FPTRC\FPTRC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7016" y="1340768"/>
            <a:ext cx="144523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45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between L- &amp; H-mode</a:t>
            </a:r>
            <a:endParaRPr lang="ko-KR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6" y="1459016"/>
            <a:ext cx="5049000" cy="378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576" y="1465186"/>
            <a:ext cx="5049000" cy="3789000"/>
          </a:xfrm>
          <a:prstGeom prst="rect">
            <a:avLst/>
          </a:prstGeom>
        </p:spPr>
      </p:pic>
      <p:cxnSp>
        <p:nvCxnSpPr>
          <p:cNvPr id="5" name="직선 연결선 4"/>
          <p:cNvCxnSpPr/>
          <p:nvPr/>
        </p:nvCxnSpPr>
        <p:spPr>
          <a:xfrm>
            <a:off x="4152921" y="1733235"/>
            <a:ext cx="0" cy="31101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27958" y="1795951"/>
            <a:ext cx="83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Crash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188" y="4123312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altLang="ko-K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km/s</a:t>
            </a:r>
            <a:endParaRPr lang="ko-KR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2320" y="3103647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0.1 m</a:t>
            </a:r>
            <a:endParaRPr lang="ko-KR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직선 연결선 4"/>
          <p:cNvCxnSpPr/>
          <p:nvPr/>
        </p:nvCxnSpPr>
        <p:spPr>
          <a:xfrm>
            <a:off x="9055031" y="1753210"/>
            <a:ext cx="0" cy="31101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30068" y="1815926"/>
            <a:ext cx="83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Crash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9926" y="4024656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 km/s</a:t>
            </a:r>
            <a:endParaRPr lang="ko-KR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74430" y="2971184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0.1 m</a:t>
            </a:r>
            <a:endParaRPr lang="ko-KR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65516" y="1052736"/>
            <a:ext cx="2193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L-mode, low v</a:t>
            </a:r>
            <a:r>
              <a:rPr lang="az-Cyrl-AZ" altLang="ko-KR" sz="20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ko-KR" altLang="en-US" sz="2000" b="1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1264" y="1054145"/>
            <a:ext cx="237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H-mode, high v</a:t>
            </a:r>
            <a:r>
              <a:rPr lang="az-Cyrl-AZ" altLang="ko-KR" sz="20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ko-KR" altLang="en-US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72244" t="-1074" r="16347" b="70390"/>
          <a:stretch/>
        </p:blipFill>
        <p:spPr>
          <a:xfrm>
            <a:off x="598969" y="4877325"/>
            <a:ext cx="1991113" cy="18601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3994" r="18875" b="70007"/>
          <a:stretch/>
        </p:blipFill>
        <p:spPr>
          <a:xfrm>
            <a:off x="5714851" y="4540513"/>
            <a:ext cx="1813143" cy="227286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800872" y="1556792"/>
            <a:ext cx="50405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직선 연결선 4"/>
          <p:cNvCxnSpPr/>
          <p:nvPr/>
        </p:nvCxnSpPr>
        <p:spPr>
          <a:xfrm flipH="1">
            <a:off x="2118230" y="2060848"/>
            <a:ext cx="1769744" cy="348136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618327" y="1795642"/>
            <a:ext cx="50405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직선 연결선 4"/>
          <p:cNvCxnSpPr/>
          <p:nvPr/>
        </p:nvCxnSpPr>
        <p:spPr>
          <a:xfrm flipH="1">
            <a:off x="6797395" y="2299698"/>
            <a:ext cx="1908033" cy="324251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73610" y="6012226"/>
            <a:ext cx="1406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Crash in three steps</a:t>
            </a:r>
            <a:endParaRPr lang="ko-KR" alt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8062" y="6054512"/>
            <a:ext cx="139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Crash in one step</a:t>
            </a:r>
            <a:endParaRPr lang="ko-KR" alt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486128" y="5346084"/>
            <a:ext cx="175973" cy="1759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574114" y="5779709"/>
            <a:ext cx="175973" cy="1759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709408" y="6058067"/>
            <a:ext cx="175973" cy="1759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4332" y="2906275"/>
            <a:ext cx="159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Displacement from central position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89654" y="2891851"/>
            <a:ext cx="159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Displacement from central position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9308" y="4030979"/>
            <a:ext cx="1425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velocity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80450" y="4001954"/>
            <a:ext cx="1425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velocity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31776" y="564834"/>
            <a:ext cx="136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KSTAR</a:t>
            </a:r>
            <a:endParaRPr lang="ko-KR" alt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 between m=1 frequency &amp; v</a:t>
            </a:r>
            <a:r>
              <a:rPr lang="az-Cyrl-AZ" altLang="ko-KR" sz="3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ko-KR" altLang="en-US" sz="3600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69" y="1076543"/>
            <a:ext cx="5049000" cy="3789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61558" y="5180999"/>
            <a:ext cx="9199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The m=1 frequencies are compared with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velocity for all the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sawtooth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crashes.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frequency can be calculated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The m=1 frequency is determined by rotation velocity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000" y="1108043"/>
            <a:ext cx="5049000" cy="3726000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5200650" y="5467350"/>
          <a:ext cx="9334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2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00650" y="5467350"/>
                        <a:ext cx="933450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Connector 35"/>
          <p:cNvCxnSpPr/>
          <p:nvPr/>
        </p:nvCxnSpPr>
        <p:spPr>
          <a:xfrm flipV="1">
            <a:off x="5524500" y="1394267"/>
            <a:ext cx="3895725" cy="3028949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31776" y="735087"/>
            <a:ext cx="136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KSTAR</a:t>
            </a:r>
            <a:endParaRPr lang="ko-KR" alt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mode analysis with SVD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19"/>
          <p:cNvGraphicFramePr>
            <a:graphicFrameLocks noChangeAspect="1"/>
          </p:cNvGraphicFramePr>
          <p:nvPr>
            <p:extLst/>
          </p:nvPr>
        </p:nvGraphicFramePr>
        <p:xfrm>
          <a:off x="2082072" y="1055516"/>
          <a:ext cx="2247840" cy="93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4" name="Equation" r:id="rId4" imgW="2247840" imgH="939600" progId="Equation.3">
                  <p:embed/>
                </p:oleObj>
              </mc:Choice>
              <mc:Fallback>
                <p:oleObj name="Equation" r:id="rId4" imgW="224784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072" y="1055516"/>
                        <a:ext cx="2247840" cy="93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0"/>
          <p:cNvGraphicFramePr>
            <a:graphicFrameLocks noChangeAspect="1"/>
          </p:cNvGraphicFramePr>
          <p:nvPr>
            <p:extLst/>
          </p:nvPr>
        </p:nvGraphicFramePr>
        <p:xfrm>
          <a:off x="5145937" y="1129345"/>
          <a:ext cx="1612800" cy="25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5" name="Equation" r:id="rId6" imgW="1612800" imgH="253800" progId="Equation.3">
                  <p:embed/>
                </p:oleObj>
              </mc:Choice>
              <mc:Fallback>
                <p:oleObj name="Equation" r:id="rId6" imgW="1612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937" y="1129345"/>
                        <a:ext cx="1612800" cy="25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1015272" y="2116705"/>
            <a:ext cx="28082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Time sequences of reconstructed emissivity</a:t>
            </a:r>
          </a:p>
        </p:txBody>
      </p:sp>
      <p:sp>
        <p:nvSpPr>
          <p:cNvPr id="7" name="Line 22"/>
          <p:cNvSpPr>
            <a:spLocks noChangeShapeType="1"/>
          </p:cNvSpPr>
          <p:nvPr/>
        </p:nvSpPr>
        <p:spPr bwMode="auto">
          <a:xfrm flipV="1">
            <a:off x="2310672" y="1995115"/>
            <a:ext cx="152400" cy="1215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5311544" y="1824839"/>
            <a:ext cx="12969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Spatial structures</a:t>
            </a:r>
          </a:p>
        </p:txBody>
      </p:sp>
      <p:sp>
        <p:nvSpPr>
          <p:cNvPr id="9" name="Line 24"/>
          <p:cNvSpPr>
            <a:spLocks noChangeShapeType="1"/>
          </p:cNvSpPr>
          <p:nvPr/>
        </p:nvSpPr>
        <p:spPr bwMode="auto">
          <a:xfrm flipV="1">
            <a:off x="5960832" y="1464476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6537094" y="1824839"/>
            <a:ext cx="12239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Temporal evolution</a:t>
            </a:r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 flipH="1" flipV="1">
            <a:off x="6435544" y="1383144"/>
            <a:ext cx="408967" cy="3686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6976479" y="1386335"/>
            <a:ext cx="11525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>
                <a:latin typeface="Arial" panose="020B0604020202020204" pitchFamily="34" charset="0"/>
                <a:cs typeface="Arial" panose="020B0604020202020204" pitchFamily="34" charset="0"/>
              </a:rPr>
              <a:t>Singular Value</a:t>
            </a:r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 flipH="1" flipV="1">
            <a:off x="6844511" y="1258105"/>
            <a:ext cx="388937" cy="12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912" y="2244240"/>
            <a:ext cx="3205721" cy="240601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3213" y="2244240"/>
            <a:ext cx="3205721" cy="240601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7514" y="2244240"/>
            <a:ext cx="3205721" cy="240601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1815" y="2244240"/>
            <a:ext cx="3205721" cy="240601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912" y="4335353"/>
            <a:ext cx="3205721" cy="240601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3212" y="4335353"/>
            <a:ext cx="3205721" cy="240601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7512" y="4335353"/>
            <a:ext cx="3205721" cy="240601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1812" y="4335353"/>
            <a:ext cx="3205721" cy="24060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64568" y="242088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altLang="ko-K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24946" y="242088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85324" y="242088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=3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45702" y="242088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4568" y="449982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4946" y="449982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85324" y="449982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=7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45702" y="449982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00364" y="5877272"/>
            <a:ext cx="1305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m=2</a:t>
            </a:r>
            <a:endParaRPr lang="ko-KR" alt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31776" y="735087"/>
            <a:ext cx="136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KSTAR</a:t>
            </a:r>
            <a:endParaRPr lang="ko-KR" alt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412776"/>
            <a:ext cx="8915400" cy="928776"/>
          </a:xfrm>
        </p:spPr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array SXRA preparation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773600"/>
            <a:ext cx="8915400" cy="237626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Detector head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AXUV16-ELG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Filter wheel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scheme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&amp; Horizontal arrays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2-D map of LOS</a:t>
            </a:r>
          </a:p>
        </p:txBody>
      </p:sp>
    </p:spTree>
    <p:extLst>
      <p:ext uri="{BB962C8B-B14F-4D97-AF65-F5344CB8AC3E}">
        <p14:creationId xmlns:p14="http://schemas.microsoft.com/office/powerpoint/2010/main" val="18080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6"/>
          <a:stretch/>
        </p:blipFill>
        <p:spPr>
          <a:xfrm>
            <a:off x="4445683" y="1052736"/>
            <a:ext cx="4701496" cy="2712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Head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XUV-16EL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31372" r="16422" b="29634"/>
          <a:stretch/>
        </p:blipFill>
        <p:spPr bwMode="auto">
          <a:xfrm>
            <a:off x="842991" y="1378318"/>
            <a:ext cx="2687003" cy="10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42674" y="980728"/>
            <a:ext cx="23261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AXUV-16ELG detector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960591" y="2270702"/>
            <a:ext cx="241798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63290" y="2340344"/>
            <a:ext cx="7312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53 mm</a:t>
            </a:r>
            <a:endParaRPr lang="en-US" altLang="ko-K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rot="16200000">
            <a:off x="653715" y="1848344"/>
            <a:ext cx="5400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292137" y="1729129"/>
            <a:ext cx="7312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15 mm</a:t>
            </a:r>
            <a:endParaRPr lang="en-US" altLang="ko-K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50"/>
          <p:cNvSpPr txBox="1"/>
          <p:nvPr/>
        </p:nvSpPr>
        <p:spPr>
          <a:xfrm>
            <a:off x="495300" y="2564611"/>
            <a:ext cx="332952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Specification</a:t>
            </a:r>
          </a:p>
          <a:p>
            <a:pPr marL="800100" lvl="1" indent="-342900">
              <a:spcAft>
                <a:spcPts val="500"/>
              </a:spcAft>
              <a:buFont typeface="Times New Roman" pitchFamily="18" charset="0"/>
              <a:buChar char="−"/>
            </a:pP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Active area: 5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  <a:sym typeface="Symbol"/>
              </a:rPr>
              <a:t> 2 mm</a:t>
            </a:r>
            <a:r>
              <a:rPr lang="en-US" altLang="ko-KR" sz="12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en-US" altLang="ko-KR" sz="1200" baseline="300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Aft>
                <a:spcPts val="500"/>
              </a:spcAft>
              <a:buFont typeface="Times New Roman" pitchFamily="18" charset="0"/>
              <a:buChar char="−"/>
            </a:pP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Shunt resistance: 100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  <a:sym typeface="Symbol"/>
              </a:rPr>
              <a:t>m</a:t>
            </a:r>
          </a:p>
          <a:p>
            <a:pPr marL="800100" lvl="1" indent="-342900">
              <a:spcAft>
                <a:spcPts val="500"/>
              </a:spcAft>
              <a:buFont typeface="Times New Roman" pitchFamily="18" charset="0"/>
              <a:buChar char="−"/>
            </a:pPr>
            <a:r>
              <a:rPr lang="en-US" altLang="ko-KR" sz="1200" dirty="0" smtClean="0">
                <a:latin typeface="Arial" pitchFamily="34" charset="0"/>
                <a:cs typeface="Arial" pitchFamily="34" charset="0"/>
                <a:sym typeface="Symbol"/>
              </a:rPr>
              <a:t>Capacitance: 2 </a:t>
            </a:r>
            <a:r>
              <a:rPr lang="en-US" altLang="ko-KR" sz="1200" dirty="0" err="1" smtClean="0">
                <a:latin typeface="Arial" pitchFamily="34" charset="0"/>
                <a:cs typeface="Arial" pitchFamily="34" charset="0"/>
                <a:sym typeface="Symbol"/>
              </a:rPr>
              <a:t>nF</a:t>
            </a:r>
            <a:endParaRPr lang="en-US" altLang="ko-KR" sz="12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marL="800100" lvl="1" indent="-342900">
              <a:spcAft>
                <a:spcPts val="500"/>
              </a:spcAft>
              <a:buFont typeface="Times New Roman" pitchFamily="18" charset="0"/>
              <a:buChar char="−"/>
            </a:pPr>
            <a:r>
              <a:rPr lang="en-US" altLang="ko-KR" sz="1200" dirty="0" smtClean="0">
                <a:latin typeface="Arial" pitchFamily="34" charset="0"/>
                <a:cs typeface="Arial" pitchFamily="34" charset="0"/>
                <a:sym typeface="Symbol"/>
              </a:rPr>
              <a:t>Rise time( 10-90%): 0.5 </a:t>
            </a:r>
            <a:r>
              <a:rPr lang="el-GR" altLang="ko-KR" sz="1200" dirty="0" smtClean="0">
                <a:latin typeface="Arial" pitchFamily="34" charset="0"/>
                <a:cs typeface="Arial" pitchFamily="34" charset="0"/>
                <a:sym typeface="Symbol"/>
              </a:rPr>
              <a:t>μ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</a:p>
          <a:p>
            <a:pPr marL="800100" lvl="1" indent="-342900">
              <a:spcAft>
                <a:spcPts val="500"/>
              </a:spcAft>
              <a:buFont typeface="Times New Roman" pitchFamily="18" charset="0"/>
              <a:buChar char="−"/>
            </a:pP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Preamp gain</a:t>
            </a:r>
            <a:r>
              <a:rPr lang="en-US" altLang="ko-KR" sz="12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ko-KR" sz="1200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 V/A</a:t>
            </a:r>
          </a:p>
          <a:p>
            <a:pPr marL="800100" lvl="1" indent="-342900">
              <a:spcAft>
                <a:spcPts val="500"/>
              </a:spcAft>
              <a:buFont typeface="Times New Roman" pitchFamily="18" charset="0"/>
              <a:buChar char="−"/>
            </a:pP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Bandwidth: 600 kHz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956737" y="2566889"/>
            <a:ext cx="6848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AXUV</a:t>
            </a:r>
            <a:endParaRPr lang="en-US" altLang="ko-K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367722" y="2191410"/>
            <a:ext cx="8435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Preamp</a:t>
            </a:r>
            <a:endParaRPr lang="en-US" altLang="ko-K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21191" y="1815931"/>
            <a:ext cx="705184" cy="26468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2572" y="1815931"/>
            <a:ext cx="829324" cy="665449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923386" y="2080615"/>
            <a:ext cx="808865" cy="64903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103143" y="2140924"/>
            <a:ext cx="6928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Cover</a:t>
            </a:r>
            <a:endParaRPr lang="en-US" altLang="ko-K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424052" y="1932069"/>
            <a:ext cx="8649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Viewing cone</a:t>
            </a:r>
            <a:endParaRPr lang="en-US" altLang="ko-K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r="15108"/>
          <a:stretch/>
        </p:blipFill>
        <p:spPr>
          <a:xfrm>
            <a:off x="5448165" y="3840650"/>
            <a:ext cx="3699014" cy="2712244"/>
          </a:xfrm>
          <a:prstGeom prst="rect">
            <a:avLst/>
          </a:prstGeom>
        </p:spPr>
      </p:pic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6959770" y="4034731"/>
            <a:ext cx="8649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Filter wheel</a:t>
            </a:r>
            <a:endParaRPr lang="en-US" altLang="ko-K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6697586" y="4725144"/>
            <a:ext cx="1279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Different filter sets</a:t>
            </a:r>
            <a:endParaRPr lang="en-US" altLang="ko-K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6449552" y="4528553"/>
            <a:ext cx="471639" cy="3249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5977914" y="4614004"/>
            <a:ext cx="943277" cy="239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6033120" y="4853547"/>
            <a:ext cx="888071" cy="2316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6449552" y="4853546"/>
            <a:ext cx="471639" cy="2316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56456" y="4437112"/>
            <a:ext cx="5471287" cy="230425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AXUV detectors in a detector head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for thin Be filter, and the others for thick Be filter</a:t>
            </a:r>
            <a:endParaRPr lang="en-US" altLang="ko-KR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Preamp (10</a:t>
            </a:r>
            <a:r>
              <a:rPr lang="en-US" altLang="ko-KR" sz="18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ko-K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V/A) close to the detectors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wheel can provide other filter sets.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(e.g.) </a:t>
            </a:r>
            <a:r>
              <a:rPr lang="en-US" altLang="ko-KR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ko-K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Ross filter, Bolometer mode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to be used in 2014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824822" y="3793373"/>
            <a:ext cx="109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t = 2 s</a:t>
            </a:r>
          </a:p>
          <a:p>
            <a:r>
              <a:rPr lang="en-US" altLang="ko-K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r = 2 cm</a:t>
            </a:r>
            <a:endParaRPr lang="en-US" altLang="ko-KR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of Vertical &amp; Horizontal arrays</a:t>
            </a:r>
            <a:endParaRPr lang="ko-KR" alt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28" y="1052736"/>
            <a:ext cx="8487637" cy="4343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1640632" y="2940283"/>
            <a:ext cx="19380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Reconstruction area</a:t>
            </a:r>
            <a:endParaRPr lang="en-US" altLang="ko-KR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3498542" y="1114689"/>
            <a:ext cx="1474956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Vertical array</a:t>
            </a:r>
            <a:endParaRPr lang="en-US" altLang="ko-KR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7257256" y="4602614"/>
            <a:ext cx="1747594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Horizontal array</a:t>
            </a:r>
            <a:endParaRPr lang="en-US" altLang="ko-KR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5030178" y="2276872"/>
            <a:ext cx="1896674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Passive stabilizer</a:t>
            </a:r>
            <a:endParaRPr lang="en-US" altLang="ko-KR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64968" y="2585840"/>
            <a:ext cx="720080" cy="63859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546874" y="5517232"/>
            <a:ext cx="8942630" cy="97699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array should be attached behind the passive stabilizer.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array will be mounted on vessel wall (exit of a cassette).</a:t>
            </a:r>
          </a:p>
        </p:txBody>
      </p:sp>
    </p:spTree>
    <p:extLst>
      <p:ext uri="{BB962C8B-B14F-4D97-AF65-F5344CB8AC3E}">
        <p14:creationId xmlns:p14="http://schemas.microsoft.com/office/powerpoint/2010/main" val="164077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Scheme (Vertical)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546874" y="5517232"/>
            <a:ext cx="8942630" cy="97699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Through-hole (</a:t>
            </a:r>
            <a:r>
              <a:rPr lang="el-GR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ϕ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65) on passive stabilizer for viewing cone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Insulation between P/S and Detector head is needed.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r="29646"/>
          <a:stretch/>
        </p:blipFill>
        <p:spPr>
          <a:xfrm>
            <a:off x="1136576" y="1022609"/>
            <a:ext cx="3169836" cy="4339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6" r="28920"/>
          <a:stretch/>
        </p:blipFill>
        <p:spPr>
          <a:xfrm>
            <a:off x="5313040" y="1022609"/>
            <a:ext cx="3764477" cy="433959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 rot="1483932">
            <a:off x="2001888" y="2420659"/>
            <a:ext cx="1377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Detector head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800044">
            <a:off x="2548045" y="1486746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Signal outlet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194313" y="5021024"/>
            <a:ext cx="16770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Passive stabilizer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96816" y="4932836"/>
            <a:ext cx="9396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Insulator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080792" y="4653733"/>
            <a:ext cx="432048" cy="36729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6"/>
          <p:cNvSpPr txBox="1">
            <a:spLocks noChangeArrowheads="1"/>
          </p:cNvSpPr>
          <p:nvPr/>
        </p:nvSpPr>
        <p:spPr bwMode="auto">
          <a:xfrm rot="3141703">
            <a:off x="1017475" y="4177643"/>
            <a:ext cx="16557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Flattened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825208" y="3861048"/>
            <a:ext cx="9557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ϕ</a:t>
            </a:r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65 Hole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936599" y="2780928"/>
            <a:ext cx="12586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M6 × 6 Bolts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measurements (Vertical)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546874" y="5517232"/>
            <a:ext cx="8942630" cy="97699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between  the detector head and IVCC is 50 mm.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 vibration due to the disruption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628" r="21529"/>
          <a:stretch/>
        </p:blipFill>
        <p:spPr>
          <a:xfrm>
            <a:off x="546874" y="1051260"/>
            <a:ext cx="4320442" cy="4343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938050" y="3751560"/>
            <a:ext cx="73215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IVCC</a:t>
            </a:r>
            <a:endParaRPr lang="en-US" altLang="ko-KR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31596" y="4809885"/>
            <a:ext cx="1188132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Passive stabilizer</a:t>
            </a:r>
            <a:endParaRPr lang="en-US" altLang="ko-KR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9248" y="4039592"/>
            <a:ext cx="118813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 tile</a:t>
            </a:r>
            <a:endParaRPr lang="en-US" altLang="ko-KR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5" r="28775" b="22955"/>
          <a:stretch/>
        </p:blipFill>
        <p:spPr>
          <a:xfrm>
            <a:off x="5164484" y="1201806"/>
            <a:ext cx="4176464" cy="4042308"/>
          </a:xfrm>
          <a:prstGeom prst="rect">
            <a:avLst/>
          </a:prstGeom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8265368" y="1916832"/>
            <a:ext cx="73215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IVCC</a:t>
            </a:r>
            <a:endParaRPr lang="en-US" altLang="ko-KR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 rot="1280221">
            <a:off x="5831677" y="3489762"/>
            <a:ext cx="1377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Detector head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413993" y="4179171"/>
            <a:ext cx="7617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M6 × 6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252716" y="3753346"/>
            <a:ext cx="432048" cy="248519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6"/>
          <p:cNvSpPr txBox="1">
            <a:spLocks noChangeArrowheads="1"/>
          </p:cNvSpPr>
          <p:nvPr/>
        </p:nvSpPr>
        <p:spPr bwMode="auto">
          <a:xfrm rot="1758145">
            <a:off x="7208351" y="3600290"/>
            <a:ext cx="8378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 mm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461000" y="2968307"/>
            <a:ext cx="356096" cy="78454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6"/>
          <p:cNvSpPr txBox="1">
            <a:spLocks noChangeArrowheads="1"/>
          </p:cNvSpPr>
          <p:nvPr/>
        </p:nvSpPr>
        <p:spPr bwMode="auto">
          <a:xfrm rot="17810397">
            <a:off x="4971855" y="3022014"/>
            <a:ext cx="100711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130 mm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518150" y="3898900"/>
            <a:ext cx="1358900" cy="105410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6"/>
          <p:cNvSpPr txBox="1">
            <a:spLocks noChangeArrowheads="1"/>
          </p:cNvSpPr>
          <p:nvPr/>
        </p:nvSpPr>
        <p:spPr bwMode="auto">
          <a:xfrm rot="2118529">
            <a:off x="5647675" y="4439522"/>
            <a:ext cx="102984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202 mm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920552" y="1458565"/>
            <a:ext cx="130271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Size in mm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8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Scheme (Horizontal)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546874" y="5517232"/>
            <a:ext cx="8942630" cy="97699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on the vessel wall with tapped holes (M4 × 12)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array will be mounted on vessel wall (exit of a cassette).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13523" r="30373" b="13523"/>
          <a:stretch/>
        </p:blipFill>
        <p:spPr>
          <a:xfrm>
            <a:off x="416496" y="1213178"/>
            <a:ext cx="4680520" cy="4176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30293"/>
          <a:stretch/>
        </p:blipFill>
        <p:spPr>
          <a:xfrm>
            <a:off x="5313040" y="1560240"/>
            <a:ext cx="4320515" cy="34823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432720" y="3717032"/>
            <a:ext cx="1377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Detector head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78132" y="3789040"/>
            <a:ext cx="10310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Apertures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013966" y="1772816"/>
            <a:ext cx="13548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Mounting pad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8193360" y="2257127"/>
            <a:ext cx="11301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Vessel wall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8579775" y="4221088"/>
            <a:ext cx="9300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Cassette</a:t>
            </a:r>
            <a:endParaRPr lang="en-US" altLang="ko-KR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311"/>
            <a:ext cx="4121914" cy="5943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of Sight (LOS)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 rot="16200000">
            <a:off x="384167" y="3433688"/>
            <a:ext cx="209223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Reconstruction region</a:t>
            </a:r>
            <a:endParaRPr lang="en-US" altLang="ko-K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2022573" y="1560729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3312306" y="2682191"/>
            <a:ext cx="5180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325129" y="4081009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HL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055674" y="5180983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VL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289070" y="4450341"/>
            <a:ext cx="4824536" cy="206611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Spatial resolution: 2 cm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altLang="ko-K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× 4 arrays = 128 </a:t>
            </a:r>
            <a:r>
              <a:rPr lang="en-US" altLang="ko-K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altLang="ko-KR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Each chord has two different filter sets (e.g. 50 </a:t>
            </a:r>
            <a:r>
              <a:rPr lang="el-GR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m</a:t>
            </a:r>
            <a:r>
              <a:rPr lang="en-US" altLang="ko-KR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&amp; 250 </a:t>
            </a:r>
            <a:r>
              <a:rPr lang="el-GR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m).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256 channels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005" y="1175759"/>
            <a:ext cx="4274294" cy="3208021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5738229" y="986509"/>
            <a:ext cx="171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Coverage test</a:t>
            </a:r>
            <a:endParaRPr lang="en-US" altLang="ko-KR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81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0" y="188640"/>
            <a:ext cx="9906000" cy="605618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latin typeface="Arial" pitchFamily="34" charset="0"/>
                <a:cs typeface="Arial" pitchFamily="34" charset="0"/>
              </a:rPr>
              <a:t>KSTAR</a:t>
            </a:r>
            <a:r>
              <a:rPr lang="en-US" altLang="ko-K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altLang="ko-K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orea </a:t>
            </a:r>
            <a:r>
              <a:rPr lang="en-US" altLang="ko-KR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sz="2800" dirty="0">
                <a:latin typeface="Arial" pitchFamily="34" charset="0"/>
                <a:cs typeface="Arial" pitchFamily="34" charset="0"/>
              </a:rPr>
              <a:t>uperconducting </a:t>
            </a:r>
            <a:r>
              <a:rPr lang="en-US" altLang="ko-KR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ko-KR" sz="2800" dirty="0" err="1">
                <a:latin typeface="Arial" pitchFamily="34" charset="0"/>
                <a:cs typeface="Arial" pitchFamily="34" charset="0"/>
              </a:rPr>
              <a:t>okamak</a:t>
            </a:r>
            <a:r>
              <a:rPr lang="en-US" altLang="ko-K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ko-KR" sz="2800" dirty="0">
                <a:latin typeface="Arial" pitchFamily="34" charset="0"/>
                <a:cs typeface="Arial" pitchFamily="34" charset="0"/>
              </a:rPr>
              <a:t>dvanced </a:t>
            </a:r>
            <a:r>
              <a:rPr lang="en-US" altLang="ko-K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esearch)</a:t>
            </a:r>
            <a:endParaRPr lang="ko-KR" alt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41" descr="KSTAR tokamak.  Copyright acknowledged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7"/>
          <a:stretch/>
        </p:blipFill>
        <p:spPr bwMode="auto">
          <a:xfrm>
            <a:off x="416496" y="1293105"/>
            <a:ext cx="3888432" cy="309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5" descr="http://fire.pppl.gov/KSTAR_First_Plasma_Phot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4540745"/>
            <a:ext cx="3888432" cy="19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4357688" y="1077443"/>
            <a:ext cx="5203824" cy="5879949"/>
          </a:xfrm>
          <a:prstGeom prst="rect">
            <a:avLst/>
          </a:prstGeom>
        </p:spPr>
        <p:txBody>
          <a:bodyPr vert="horz" lIns="417623" tIns="208812" rIns="417623" bIns="208812" rtlCol="0">
            <a:normAutofit fontScale="92500" lnSpcReduction="10000"/>
          </a:bodyPr>
          <a:lstStyle>
            <a:lvl1pPr marL="0" indent="0" algn="ctr" defTabSz="4320540" rtl="0" eaLnBrk="1" latinLnBrk="1" hangingPunct="1">
              <a:spcBef>
                <a:spcPct val="20000"/>
              </a:spcBef>
              <a:buFont typeface="Arial" pitchFamily="34" charset="0"/>
              <a:buNone/>
              <a:defRPr sz="15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270" indent="0" algn="ctr" defTabSz="4320540" rtl="0" eaLnBrk="1" latinLnBrk="1" hangingPunct="1">
              <a:spcBef>
                <a:spcPct val="20000"/>
              </a:spcBef>
              <a:buFont typeface="Arial" pitchFamily="34" charset="0"/>
              <a:buNone/>
              <a:defRPr sz="1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320540" indent="0" algn="ctr" defTabSz="4320540" rtl="0" eaLnBrk="1" latinLnBrk="1" hangingPunct="1">
              <a:spcBef>
                <a:spcPct val="20000"/>
              </a:spcBef>
              <a:buFont typeface="Arial" pitchFamily="34" charset="0"/>
              <a:buNone/>
              <a:defRPr sz="1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80810" indent="0" algn="ctr" defTabSz="4320540" rtl="0" eaLnBrk="1" latinLnBrk="1" hangingPunct="1">
              <a:spcBef>
                <a:spcPct val="20000"/>
              </a:spcBef>
              <a:buFont typeface="Arial" pitchFamily="34" charset="0"/>
              <a:buNone/>
              <a:defRPr sz="9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641080" indent="0" algn="ctr" defTabSz="4320540" rtl="0" eaLnBrk="1" latinLnBrk="1" hangingPunct="1">
              <a:spcBef>
                <a:spcPct val="20000"/>
              </a:spcBef>
              <a:buFont typeface="Arial" pitchFamily="34" charset="0"/>
              <a:buNone/>
              <a:defRPr sz="9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801350" indent="0" algn="ctr" defTabSz="4320540" rtl="0" eaLnBrk="1" latinLnBrk="1" hangingPunct="1">
              <a:spcBef>
                <a:spcPct val="20000"/>
              </a:spcBef>
              <a:buFont typeface="Arial" pitchFamily="34" charset="0"/>
              <a:buNone/>
              <a:defRPr sz="9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61620" indent="0" algn="ctr" defTabSz="4320540" rtl="0" eaLnBrk="1" latinLnBrk="1" hangingPunct="1">
              <a:spcBef>
                <a:spcPct val="20000"/>
              </a:spcBef>
              <a:buFont typeface="Arial" pitchFamily="34" charset="0"/>
              <a:buNone/>
              <a:defRPr sz="9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121890" indent="0" algn="ctr" defTabSz="4320540" rtl="0" eaLnBrk="1" latinLnBrk="1" hangingPunct="1">
              <a:spcBef>
                <a:spcPct val="20000"/>
              </a:spcBef>
              <a:buFont typeface="Arial" pitchFamily="34" charset="0"/>
              <a:buNone/>
              <a:defRPr sz="9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282160" indent="0" algn="ctr" defTabSz="4320540" rtl="0" eaLnBrk="1" latinLnBrk="1" hangingPunct="1">
              <a:spcBef>
                <a:spcPct val="20000"/>
              </a:spcBef>
              <a:buFont typeface="Arial" pitchFamily="34" charset="0"/>
              <a:buNone/>
              <a:defRPr sz="9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Superconducting </a:t>
            </a:r>
            <a:r>
              <a:rPr lang="en-US" altLang="ko-KR" sz="19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Tokamak</a:t>
            </a:r>
            <a:endParaRPr lang="en-US" altLang="ko-KR" sz="19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Complete construction : Sep 14,</a:t>
            </a:r>
            <a:b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2007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Operation data : 2008 –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Major radius : 1.8m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Minor radius : 0.5m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Plasma volume : 17.8m</a:t>
            </a:r>
            <a:r>
              <a:rPr lang="en-US" altLang="ko-KR" sz="19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Plasma current : &gt;</a:t>
            </a:r>
            <a:r>
              <a:rPr lang="en-US" altLang="ko-KR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2.0MA </a:t>
            </a:r>
            <a:r>
              <a:rPr lang="en-US" altLang="ko-KR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(1MA)</a:t>
            </a:r>
            <a:endParaRPr lang="en-US" altLang="ko-KR" sz="19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9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Toroidal</a:t>
            </a: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field : &gt;</a:t>
            </a:r>
            <a:r>
              <a:rPr lang="en-US" altLang="ko-KR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3.5T </a:t>
            </a:r>
            <a:r>
              <a:rPr lang="en-US" altLang="ko-KR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(2T)</a:t>
            </a:r>
            <a:endParaRPr lang="en-US" altLang="ko-KR" sz="19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Pulse length : &gt;</a:t>
            </a:r>
            <a:r>
              <a:rPr lang="en-US" altLang="ko-KR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300s </a:t>
            </a:r>
            <a:r>
              <a:rPr lang="en-US" altLang="ko-KR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(10s)</a:t>
            </a:r>
            <a:endParaRPr lang="en-US" altLang="ko-KR" sz="19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Plasma fuel : H, D-D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Auxiliary heating : ~ 28MW</a:t>
            </a:r>
          </a:p>
        </p:txBody>
      </p:sp>
    </p:spTree>
    <p:extLst>
      <p:ext uri="{BB962C8B-B14F-4D97-AF65-F5344CB8AC3E}">
        <p14:creationId xmlns:p14="http://schemas.microsoft.com/office/powerpoint/2010/main" val="154293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flow of DAQ system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ACQ196CPC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3380" y="1058645"/>
            <a:ext cx="1270000" cy="95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27"/>
          <p:cNvSpPr/>
          <p:nvPr/>
        </p:nvSpPr>
        <p:spPr>
          <a:xfrm>
            <a:off x="6965188" y="967839"/>
            <a:ext cx="2214546" cy="46214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직선 연결선 21"/>
          <p:cNvCxnSpPr/>
          <p:nvPr/>
        </p:nvCxnSpPr>
        <p:spPr>
          <a:xfrm>
            <a:off x="1410064" y="5848691"/>
            <a:ext cx="1886752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8"/>
          <p:cNvSpPr/>
          <p:nvPr/>
        </p:nvSpPr>
        <p:spPr>
          <a:xfrm>
            <a:off x="843414" y="1363409"/>
            <a:ext cx="214314" cy="5715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직선 연결선 10"/>
          <p:cNvCxnSpPr>
            <a:stCxn id="17" idx="3"/>
          </p:cNvCxnSpPr>
          <p:nvPr/>
        </p:nvCxnSpPr>
        <p:spPr>
          <a:xfrm>
            <a:off x="1057728" y="1649161"/>
            <a:ext cx="21431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42830" y="931754"/>
            <a:ext cx="79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Preamp (10</a:t>
            </a:r>
            <a:r>
              <a:rPr lang="en-US" altLang="ko-KR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V/A)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472" y="1418328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Photo diode</a:t>
            </a:r>
          </a:p>
        </p:txBody>
      </p:sp>
      <p:cxnSp>
        <p:nvCxnSpPr>
          <p:cNvPr id="21" name="직선 연결선 21"/>
          <p:cNvCxnSpPr/>
          <p:nvPr/>
        </p:nvCxnSpPr>
        <p:spPr>
          <a:xfrm>
            <a:off x="1642809" y="1639614"/>
            <a:ext cx="5520701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 descr="NI SHC68-68-EPM"/>
          <p:cNvPicPr>
            <a:picLocks noChangeAspect="1" noChangeArrowheads="1"/>
          </p:cNvPicPr>
          <p:nvPr/>
        </p:nvPicPr>
        <p:blipFill>
          <a:blip r:embed="rId3" cstate="print"/>
          <a:srcRect l="16875" r="21249"/>
          <a:stretch>
            <a:fillRect/>
          </a:stretch>
        </p:blipFill>
        <p:spPr bwMode="auto">
          <a:xfrm>
            <a:off x="5897194" y="1245983"/>
            <a:ext cx="785818" cy="9271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921699" y="1673160"/>
            <a:ext cx="141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Coaxial cable in differential input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8062" y="1903993"/>
            <a:ext cx="1017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BNC-2090A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5756" y="2103239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SHC68-68-EPM</a:t>
            </a:r>
          </a:p>
        </p:txBody>
      </p:sp>
      <p:sp>
        <p:nvSpPr>
          <p:cNvPr id="26" name="TextBox 59"/>
          <p:cNvSpPr txBox="1">
            <a:spLocks noChangeArrowheads="1"/>
          </p:cNvSpPr>
          <p:nvPr/>
        </p:nvSpPr>
        <p:spPr bwMode="auto">
          <a:xfrm>
            <a:off x="4787246" y="3595756"/>
            <a:ext cx="1074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LTU + carrier</a:t>
            </a:r>
          </a:p>
        </p:txBody>
      </p:sp>
      <p:cxnSp>
        <p:nvCxnSpPr>
          <p:cNvPr id="27" name="직선 연결선 34"/>
          <p:cNvCxnSpPr>
            <a:endCxn id="28" idx="5"/>
          </p:cNvCxnSpPr>
          <p:nvPr/>
        </p:nvCxnSpPr>
        <p:spPr>
          <a:xfrm flipV="1">
            <a:off x="1456120" y="1743165"/>
            <a:ext cx="0" cy="165223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 rot="5400000">
            <a:off x="1239562" y="1448198"/>
            <a:ext cx="433116" cy="373376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7119303" y="616171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Chassis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93982" y="5504533"/>
            <a:ext cx="1902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Data (256 </a:t>
            </a: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500 </a:t>
            </a: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kS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/s)</a:t>
            </a:r>
          </a:p>
        </p:txBody>
      </p:sp>
      <p:sp>
        <p:nvSpPr>
          <p:cNvPr id="39" name="TextBox 59"/>
          <p:cNvSpPr txBox="1">
            <a:spLocks noChangeArrowheads="1"/>
          </p:cNvSpPr>
          <p:nvPr/>
        </p:nvSpPr>
        <p:spPr bwMode="auto">
          <a:xfrm>
            <a:off x="583483" y="6176337"/>
            <a:ext cx="11112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MDS+ Server</a:t>
            </a:r>
            <a:endParaRPr lang="en-US" altLang="ko-KR" sz="1200" b="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40" name="Picture 8" descr="CX3-10_SO_96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916834" y="5504533"/>
            <a:ext cx="44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4164" y="5286060"/>
            <a:ext cx="2157257" cy="97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http://www.acdcmall.com/shop/data/1/0107_00001.jpg"/>
          <p:cNvPicPr>
            <a:picLocks noChangeAspect="1" noChangeArrowheads="1"/>
          </p:cNvPicPr>
          <p:nvPr/>
        </p:nvPicPr>
        <p:blipFill rotWithShape="1">
          <a:blip r:embed="rId6" cstate="print"/>
          <a:srcRect t="20352" b="20511"/>
          <a:stretch/>
        </p:blipFill>
        <p:spPr bwMode="auto">
          <a:xfrm>
            <a:off x="572283" y="3241383"/>
            <a:ext cx="1905000" cy="1115297"/>
          </a:xfrm>
          <a:prstGeom prst="rect">
            <a:avLst/>
          </a:prstGeom>
          <a:noFill/>
        </p:spPr>
      </p:pic>
      <p:sp>
        <p:nvSpPr>
          <p:cNvPr id="43" name="TextBox 59"/>
          <p:cNvSpPr txBox="1">
            <a:spLocks noChangeArrowheads="1"/>
          </p:cNvSpPr>
          <p:nvPr/>
        </p:nvSpPr>
        <p:spPr bwMode="auto">
          <a:xfrm>
            <a:off x="977831" y="4287742"/>
            <a:ext cx="11304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Power supply</a:t>
            </a:r>
            <a:endParaRPr lang="en-US" altLang="ko-KR" sz="1200" b="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44" name="Picture 2" descr="NI BNC-2090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2" b="33962"/>
          <a:stretch/>
        </p:blipFill>
        <p:spPr bwMode="auto">
          <a:xfrm>
            <a:off x="3674334" y="1426479"/>
            <a:ext cx="190500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7067656" y="5038107"/>
            <a:ext cx="190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en-US" altLang="ko-K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tAcq</a:t>
            </a:r>
            <a:endParaRPr lang="en-US" altLang="ko-KR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ACQ196CPCI 96 </a:t>
            </a:r>
            <a:r>
              <a:rPr lang="en-US" altLang="ko-K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× 4</a:t>
            </a:r>
          </a:p>
        </p:txBody>
      </p:sp>
      <p:sp>
        <p:nvSpPr>
          <p:cNvPr id="57" name="TextBox 59"/>
          <p:cNvSpPr txBox="1">
            <a:spLocks noChangeArrowheads="1"/>
          </p:cNvSpPr>
          <p:nvPr/>
        </p:nvSpPr>
        <p:spPr bwMode="auto">
          <a:xfrm>
            <a:off x="2699014" y="3042120"/>
            <a:ext cx="106707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Main Control</a:t>
            </a:r>
            <a:endParaRPr lang="en-US" altLang="ko-KR" b="1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cxnSp>
        <p:nvCxnSpPr>
          <p:cNvPr id="58" name="직선 연결선 21"/>
          <p:cNvCxnSpPr/>
          <p:nvPr/>
        </p:nvCxnSpPr>
        <p:spPr>
          <a:xfrm>
            <a:off x="5795358" y="3365285"/>
            <a:ext cx="1353210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63953" y="3079938"/>
            <a:ext cx="72072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직선 연결선 21"/>
          <p:cNvCxnSpPr/>
          <p:nvPr/>
        </p:nvCxnSpPr>
        <p:spPr>
          <a:xfrm>
            <a:off x="2410982" y="4172725"/>
            <a:ext cx="1122863" cy="11217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21"/>
          <p:cNvCxnSpPr/>
          <p:nvPr/>
        </p:nvCxnSpPr>
        <p:spPr>
          <a:xfrm>
            <a:off x="3814969" y="3365286"/>
            <a:ext cx="1063335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628946" y="2981145"/>
            <a:ext cx="1412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signal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751086" y="3007985"/>
            <a:ext cx="1412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Trigger 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 8</a:t>
            </a:r>
            <a:endParaRPr lang="en-US" altLang="ko-K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048032" y="6176337"/>
            <a:ext cx="1484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Controller (Linux)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79286" y="5942963"/>
            <a:ext cx="783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</a:p>
        </p:txBody>
      </p:sp>
      <p:pic>
        <p:nvPicPr>
          <p:cNvPr id="67" name="Picture 2" descr="ACQ196CPC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8444" y="2041537"/>
            <a:ext cx="1270000" cy="95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ACQ196CPC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2662" y="3024429"/>
            <a:ext cx="1270000" cy="95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ACQ196CPC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726" y="4007321"/>
            <a:ext cx="1270000" cy="95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www.d-tacq.com/images/Networked-3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30" y="5459266"/>
            <a:ext cx="2354580" cy="6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직선 연결선 21"/>
          <p:cNvCxnSpPr/>
          <p:nvPr/>
        </p:nvCxnSpPr>
        <p:spPr>
          <a:xfrm>
            <a:off x="5476926" y="5848691"/>
            <a:ext cx="1636314" cy="0"/>
          </a:xfrm>
          <a:prstGeom prst="line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21"/>
          <p:cNvCxnSpPr/>
          <p:nvPr/>
        </p:nvCxnSpPr>
        <p:spPr>
          <a:xfrm>
            <a:off x="114234" y="876662"/>
            <a:ext cx="9663302" cy="0"/>
          </a:xfrm>
          <a:prstGeom prst="line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21"/>
          <p:cNvCxnSpPr/>
          <p:nvPr/>
        </p:nvCxnSpPr>
        <p:spPr>
          <a:xfrm flipV="1">
            <a:off x="9777536" y="876663"/>
            <a:ext cx="0" cy="5648681"/>
          </a:xfrm>
          <a:prstGeom prst="line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21"/>
          <p:cNvCxnSpPr/>
          <p:nvPr/>
        </p:nvCxnSpPr>
        <p:spPr>
          <a:xfrm>
            <a:off x="6226218" y="6525344"/>
            <a:ext cx="3569386" cy="0"/>
          </a:xfrm>
          <a:prstGeom prst="line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21"/>
          <p:cNvCxnSpPr/>
          <p:nvPr/>
        </p:nvCxnSpPr>
        <p:spPr>
          <a:xfrm flipV="1">
            <a:off x="114234" y="864111"/>
            <a:ext cx="0" cy="4005049"/>
          </a:xfrm>
          <a:prstGeom prst="line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21"/>
          <p:cNvCxnSpPr/>
          <p:nvPr/>
        </p:nvCxnSpPr>
        <p:spPr>
          <a:xfrm>
            <a:off x="132302" y="4869160"/>
            <a:ext cx="6116842" cy="0"/>
          </a:xfrm>
          <a:prstGeom prst="line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21"/>
          <p:cNvCxnSpPr/>
          <p:nvPr/>
        </p:nvCxnSpPr>
        <p:spPr>
          <a:xfrm flipV="1">
            <a:off x="6226218" y="4869161"/>
            <a:ext cx="0" cy="1656183"/>
          </a:xfrm>
          <a:prstGeom prst="line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634320" y="4564741"/>
            <a:ext cx="19613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Torus hall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901329" y="6406893"/>
            <a:ext cx="1961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room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37019" y="5953963"/>
            <a:ext cx="17475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Data (256 </a:t>
            </a: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500 </a:t>
            </a: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kS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/s)</a:t>
            </a:r>
          </a:p>
        </p:txBody>
      </p:sp>
      <p:sp>
        <p:nvSpPr>
          <p:cNvPr id="61" name="TextBox 59"/>
          <p:cNvSpPr txBox="1">
            <a:spLocks noChangeArrowheads="1"/>
          </p:cNvSpPr>
          <p:nvPr/>
        </p:nvSpPr>
        <p:spPr bwMode="auto">
          <a:xfrm rot="2680279">
            <a:off x="2386120" y="4454960"/>
            <a:ext cx="159851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Controlled by RS232</a:t>
            </a:r>
            <a:endParaRPr lang="en-US" altLang="ko-KR" sz="1200" b="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73080" y="5426174"/>
            <a:ext cx="10957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cable</a:t>
            </a:r>
          </a:p>
        </p:txBody>
      </p:sp>
    </p:spTree>
    <p:extLst>
      <p:ext uri="{BB962C8B-B14F-4D97-AF65-F5344CB8AC3E}">
        <p14:creationId xmlns:p14="http://schemas.microsoft.com/office/powerpoint/2010/main" val="278780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Diagnostic devices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141" y="1180650"/>
            <a:ext cx="7424297" cy="52724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4" descr="그림3.bmp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64768" y="1252879"/>
            <a:ext cx="4093920" cy="3938038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73113" y="1584727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00669" y="1933008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73350" y="2394770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175699" y="2918260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265657" y="3505618"/>
            <a:ext cx="3209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53273" y="4029111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084070" y="4232096"/>
            <a:ext cx="3449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G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669230" y="4377392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232110" y="4232096"/>
            <a:ext cx="2423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I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668588" y="3941505"/>
            <a:ext cx="298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J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58107" y="3529355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K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246380" y="2940262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028017" y="2386858"/>
            <a:ext cx="356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722243" y="1891143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216056" y="1584727"/>
            <a:ext cx="3449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O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64"/>
          <p:cNvSpPr txBox="1">
            <a:spLocks noChangeArrowheads="1"/>
          </p:cNvSpPr>
          <p:nvPr/>
        </p:nvSpPr>
        <p:spPr bwMode="auto">
          <a:xfrm>
            <a:off x="4669872" y="1439432"/>
            <a:ext cx="3209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</a:t>
            </a:r>
            <a:endParaRPr kumimoji="0" lang="ko-KR" altLang="en-US" sz="16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Down Arrow 32"/>
          <p:cNvSpPr/>
          <p:nvPr/>
        </p:nvSpPr>
        <p:spPr>
          <a:xfrm rot="10800000">
            <a:off x="4478173" y="5385432"/>
            <a:ext cx="704320" cy="504056"/>
          </a:xfrm>
          <a:prstGeom prst="downArrow">
            <a:avLst>
              <a:gd name="adj1" fmla="val 54003"/>
              <a:gd name="adj2" fmla="val 47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4119007" y="6084004"/>
            <a:ext cx="141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Entrance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44063" y="3769309"/>
            <a:ext cx="648072" cy="5196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/>
              <a:t>19” Rack</a:t>
            </a:r>
            <a:endParaRPr lang="ko-KR" altLang="en-US" sz="800" dirty="0"/>
          </a:p>
        </p:txBody>
      </p:sp>
      <p:sp>
        <p:nvSpPr>
          <p:cNvPr id="36" name="Rectangle 35"/>
          <p:cNvSpPr/>
          <p:nvPr/>
        </p:nvSpPr>
        <p:spPr>
          <a:xfrm>
            <a:off x="2328058" y="2849737"/>
            <a:ext cx="648072" cy="5196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/>
              <a:t>Detector &amp; Preamp</a:t>
            </a:r>
            <a:endParaRPr lang="ko-KR" altLang="en-US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1021784" y="258993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Coaxial Cable 15 m</a:t>
            </a:r>
          </a:p>
        </p:txBody>
      </p:sp>
      <p:cxnSp>
        <p:nvCxnSpPr>
          <p:cNvPr id="38" name="Elbow Connector 37"/>
          <p:cNvCxnSpPr>
            <a:stCxn id="36" idx="1"/>
            <a:endCxn id="35" idx="0"/>
          </p:cNvCxnSpPr>
          <p:nvPr/>
        </p:nvCxnSpPr>
        <p:spPr>
          <a:xfrm rot="10800000" flipV="1">
            <a:off x="1268100" y="3109539"/>
            <a:ext cx="1059959" cy="65977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1141" y="4421231"/>
            <a:ext cx="1953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PXIe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Chassis (NI DAQ)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Power Supply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 (Linux</a:t>
            </a:r>
            <a:r>
              <a:rPr lang="en-US" altLang="ko-KR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en-US" altLang="ko-KR" sz="1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tAcq</a:t>
            </a:r>
            <a:r>
              <a:rPr lang="en-US" altLang="ko-KR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(SXRA)</a:t>
            </a:r>
            <a:endParaRPr lang="en-US" altLang="ko-KR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29059" y="504189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Cable 100 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775808" y="1180871"/>
            <a:ext cx="1801736" cy="5272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7970464" y="5717375"/>
            <a:ext cx="1412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Diagnostic Room</a:t>
            </a:r>
          </a:p>
        </p:txBody>
      </p:sp>
      <p:sp>
        <p:nvSpPr>
          <p:cNvPr id="43" name="Freeform 42"/>
          <p:cNvSpPr/>
          <p:nvPr/>
        </p:nvSpPr>
        <p:spPr>
          <a:xfrm>
            <a:off x="1600200" y="3755895"/>
            <a:ext cx="6813550" cy="1551410"/>
          </a:xfrm>
          <a:custGeom>
            <a:avLst/>
            <a:gdLst>
              <a:gd name="connsiteX0" fmla="*/ 0 w 6813550"/>
              <a:gd name="connsiteY0" fmla="*/ 260350 h 1551410"/>
              <a:gd name="connsiteX1" fmla="*/ 3206750 w 6813550"/>
              <a:gd name="connsiteY1" fmla="*/ 1549400 h 1551410"/>
              <a:gd name="connsiteX2" fmla="*/ 6813550 w 6813550"/>
              <a:gd name="connsiteY2" fmla="*/ 0 h 155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3550" h="1551410">
                <a:moveTo>
                  <a:pt x="0" y="260350"/>
                </a:moveTo>
                <a:cubicBezTo>
                  <a:pt x="1035579" y="926571"/>
                  <a:pt x="2071158" y="1592792"/>
                  <a:pt x="3206750" y="1549400"/>
                </a:cubicBezTo>
                <a:cubicBezTo>
                  <a:pt x="4342342" y="1506008"/>
                  <a:pt x="6217708" y="218017"/>
                  <a:pt x="681355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Rectangle 43"/>
          <p:cNvSpPr/>
          <p:nvPr/>
        </p:nvSpPr>
        <p:spPr>
          <a:xfrm>
            <a:off x="8067799" y="3629143"/>
            <a:ext cx="648072" cy="5196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/>
              <a:t>19” Rack</a:t>
            </a:r>
            <a:endParaRPr lang="ko-KR" altLang="en-US" sz="800" dirty="0"/>
          </a:p>
        </p:txBody>
      </p:sp>
      <p:sp>
        <p:nvSpPr>
          <p:cNvPr id="45" name="TextBox 44"/>
          <p:cNvSpPr txBox="1"/>
          <p:nvPr/>
        </p:nvSpPr>
        <p:spPr>
          <a:xfrm>
            <a:off x="7886153" y="4205207"/>
            <a:ext cx="1603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Controller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(Linux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6496" y="5691457"/>
            <a:ext cx="1412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 Room</a:t>
            </a:r>
          </a:p>
        </p:txBody>
      </p:sp>
    </p:spTree>
    <p:extLst>
      <p:ext uri="{BB962C8B-B14F-4D97-AF65-F5344CB8AC3E}">
        <p14:creationId xmlns:p14="http://schemas.microsoft.com/office/powerpoint/2010/main" val="35639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</a:t>
            </a:r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</a:t>
            </a:r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</a:t>
            </a:r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84612" y="6093296"/>
            <a:ext cx="5500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/>
              </a:rPr>
              <a:t>http://</a:t>
            </a:r>
            <a:r>
              <a:rPr lang="ko-KR" altLang="en-US" dirty="0" smtClean="0">
                <a:hlinkClick r:id="rId2"/>
              </a:rPr>
              <a:t>gigglehd.com/zbxe/newsreport/5713195</a:t>
            </a:r>
            <a:endParaRPr lang="en-US" altLang="ko-KR" dirty="0" smtClean="0"/>
          </a:p>
          <a:p>
            <a:r>
              <a:rPr lang="en-US" altLang="ko-KR" dirty="0" smtClean="0"/>
              <a:t>2011</a:t>
            </a:r>
            <a:r>
              <a:rPr lang="ko-KR" altLang="en-US" dirty="0" smtClean="0"/>
              <a:t> </a:t>
            </a:r>
            <a:r>
              <a:rPr lang="en-US" altLang="ko-KR" dirty="0" smtClean="0"/>
              <a:t>International </a:t>
            </a:r>
            <a:r>
              <a:rPr lang="en-US" altLang="ko-KR" dirty="0"/>
              <a:t>Reliability Physics </a:t>
            </a:r>
            <a:r>
              <a:rPr lang="en-US" altLang="ko-KR" dirty="0" smtClean="0"/>
              <a:t>Symposium</a:t>
            </a:r>
            <a:endParaRPr lang="ko-KR" altLang="en-US" dirty="0"/>
          </a:p>
        </p:txBody>
      </p:sp>
      <p:pic>
        <p:nvPicPr>
          <p:cNvPr id="14" name="Picture 2" descr="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" y="1124744"/>
            <a:ext cx="3048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2" y="1124744"/>
            <a:ext cx="3048000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2" y="1124744"/>
            <a:ext cx="3048000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48" y="3356992"/>
            <a:ext cx="3810000" cy="26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48" y="3372024"/>
            <a:ext cx="38100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 error (2012-13 KSTAR campaign)</a:t>
            </a:r>
            <a:endParaRPr lang="ko-KR" alt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4488" y="1288504"/>
            <a:ext cx="6096000" cy="48768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609184" y="4149080"/>
            <a:ext cx="3136576" cy="2088232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NI-6123 (500 </a:t>
            </a:r>
            <a:r>
              <a:rPr lang="en-US" altLang="ko-K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kS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/s, 8 </a:t>
            </a:r>
            <a:r>
              <a:rPr lang="en-US" altLang="ko-K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of 8 boards are failed in digital I/O.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Repairing charge: $700/eh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endParaRPr lang="en-US" altLang="ko-KR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8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40768"/>
            <a:ext cx="8915400" cy="489654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level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SXRA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ko-K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~ 0.02-0.12 </a:t>
            </a:r>
            <a:r>
              <a:rPr lang="el-GR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altLang="ko-K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~ 20-120 mV in L-mode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ko-K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0.05-0.45 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altLang="ko-K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50-450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mV in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H-mode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Choice of </a:t>
            </a:r>
            <a:r>
              <a:rPr lang="en-US" altLang="ko-KR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filter sets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ko-K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measure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(10 </a:t>
            </a:r>
            <a:r>
              <a:rPr lang="el-GR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50 </a:t>
            </a:r>
            <a:r>
              <a:rPr lang="el-GR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250 </a:t>
            </a:r>
            <a:r>
              <a:rPr lang="el-GR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400  </a:t>
            </a:r>
            <a:r>
              <a:rPr lang="el-GR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m, etc.)</a:t>
            </a:r>
            <a:endParaRPr lang="en-US" altLang="ko-K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Tomography reconstruction quality with </a:t>
            </a:r>
            <a:r>
              <a:rPr lang="en-US" altLang="ko-KR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array system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Capability of MHD </a:t>
            </a:r>
            <a:r>
              <a:rPr lang="en-US" altLang="ko-KR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identification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(m/n = 1/1, 2/2, 3/2)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of </a:t>
            </a:r>
            <a:r>
              <a:rPr lang="en-US" altLang="ko-KR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in-vessel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SXRA diagnostics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damage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DAQ system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endParaRPr lang="en-US" altLang="ko-K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76872"/>
            <a:ext cx="9906000" cy="2304256"/>
          </a:xfrm>
        </p:spPr>
        <p:txBody>
          <a:bodyPr>
            <a:normAutofit/>
          </a:bodyPr>
          <a:lstStyle/>
          <a:p>
            <a:r>
              <a:rPr lang="en-US" altLang="ko-KR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endParaRPr lang="ko-KR" altLang="en-US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4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>
                <a:solidFill>
                  <a:srgbClr val="002060"/>
                </a:solidFill>
                <a:latin typeface="Arial"/>
                <a:cs typeface="Arial"/>
              </a:rPr>
              <a:t>Cormack method (analytic)</a:t>
            </a:r>
            <a:endParaRPr lang="ko-KR" altLang="en-US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5" name="직사각형 50"/>
          <p:cNvSpPr/>
          <p:nvPr/>
        </p:nvSpPr>
        <p:spPr bwMode="auto">
          <a:xfrm>
            <a:off x="696049" y="5929423"/>
            <a:ext cx="8305800" cy="584775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6" name="직사각형 49"/>
          <p:cNvSpPr/>
          <p:nvPr/>
        </p:nvSpPr>
        <p:spPr bwMode="auto">
          <a:xfrm>
            <a:off x="467449" y="3780328"/>
            <a:ext cx="3886200" cy="1152000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7" name="직사각형 48"/>
          <p:cNvSpPr/>
          <p:nvPr/>
        </p:nvSpPr>
        <p:spPr bwMode="auto">
          <a:xfrm>
            <a:off x="4688929" y="3429000"/>
            <a:ext cx="2133600" cy="1260000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" name="직사각형 36"/>
          <p:cNvSpPr/>
          <p:nvPr/>
        </p:nvSpPr>
        <p:spPr bwMode="auto">
          <a:xfrm>
            <a:off x="4810849" y="1052736"/>
            <a:ext cx="4114800" cy="1368000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9" name="직사각형 35"/>
          <p:cNvSpPr/>
          <p:nvPr/>
        </p:nvSpPr>
        <p:spPr bwMode="auto">
          <a:xfrm>
            <a:off x="1305649" y="1168123"/>
            <a:ext cx="2743200" cy="584775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55543" y="2528984"/>
            <a:ext cx="4126707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517275" y="2600787"/>
            <a:ext cx="788374" cy="58477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3489023" y="3827140"/>
            <a:ext cx="559826" cy="108000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/>
          </p:nvPr>
        </p:nvGraphicFramePr>
        <p:xfrm>
          <a:off x="4867999" y="1060968"/>
          <a:ext cx="398145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94" name="Equation" r:id="rId4" imgW="2654300" imgH="889000" progId="Equation.3">
                  <p:embed/>
                </p:oleObj>
              </mc:Choice>
              <mc:Fallback>
                <p:oleObj name="Equation" r:id="rId4" imgW="26543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999" y="1060968"/>
                        <a:ext cx="3981450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/>
          </p:nvPr>
        </p:nvGraphicFramePr>
        <p:xfrm>
          <a:off x="4658449" y="3343055"/>
          <a:ext cx="219075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95" name="Equation" r:id="rId6" imgW="1460500" imgH="889000" progId="Equation.3">
                  <p:embed/>
                </p:oleObj>
              </mc:Choice>
              <mc:Fallback>
                <p:oleObj name="Equation" r:id="rId6" imgW="14605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8449" y="3343055"/>
                        <a:ext cx="2190750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/>
          </p:nvPr>
        </p:nvGraphicFramePr>
        <p:xfrm>
          <a:off x="819874" y="5899964"/>
          <a:ext cx="79819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96" name="Equation" r:id="rId8" imgW="5321300" imgH="444500" progId="Equation.3">
                  <p:embed/>
                </p:oleObj>
              </mc:Choice>
              <mc:Fallback>
                <p:oleObj name="Equation" r:id="rId8" imgW="5321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874" y="5899964"/>
                        <a:ext cx="7981950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6618783" y="3211683"/>
            <a:ext cx="2639449" cy="1557557"/>
            <a:chOff x="5361551" y="3011328"/>
            <a:chExt cx="3733800" cy="2203341"/>
          </a:xfrm>
        </p:grpSpPr>
        <p:pic>
          <p:nvPicPr>
            <p:cNvPr id="47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6351" y="3157269"/>
              <a:ext cx="3429000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79" name="Object 78"/>
            <p:cNvGraphicFramePr>
              <a:graphicFrameLocks noChangeAspect="1"/>
            </p:cNvGraphicFramePr>
            <p:nvPr>
              <p:extLst/>
            </p:nvPr>
          </p:nvGraphicFramePr>
          <p:xfrm>
            <a:off x="5361551" y="3011328"/>
            <a:ext cx="4064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97" name="Equation" r:id="rId11" imgW="406224" imgH="228501" progId="Equation.3">
                    <p:embed/>
                  </p:oleObj>
                </mc:Choice>
                <mc:Fallback>
                  <p:oleObj name="Equation" r:id="rId11" imgW="406224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1551" y="3011328"/>
                          <a:ext cx="406400" cy="228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TextBox 79"/>
            <p:cNvSpPr txBox="1"/>
            <p:nvPr/>
          </p:nvSpPr>
          <p:spPr>
            <a:xfrm>
              <a:off x="6047351" y="3012132"/>
              <a:ext cx="435840" cy="370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i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US" altLang="ko-KR" sz="1100" baseline="-25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ko-KR" altLang="en-US" sz="11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352151" y="3480999"/>
              <a:ext cx="435840" cy="370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i="1" dirty="0">
                  <a:solidFill>
                    <a:srgbClr val="99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US" altLang="ko-KR" sz="1100" baseline="-25000" dirty="0">
                  <a:solidFill>
                    <a:srgbClr val="99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ko-KR" altLang="en-US" sz="1100" baseline="-250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733152" y="3621731"/>
              <a:ext cx="435840" cy="370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i="1" dirty="0">
                  <a:solidFill>
                    <a:srgbClr val="CC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US" altLang="ko-KR" sz="1100" baseline="-25000" dirty="0">
                  <a:solidFill>
                    <a:srgbClr val="CC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ko-KR" altLang="en-US" sz="1100" baseline="-25000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14151" y="3697930"/>
              <a:ext cx="435840" cy="370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i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US" altLang="ko-KR" sz="1100" baseline="-25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ko-KR" altLang="en-US" sz="1100" baseline="-25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495152" y="3754050"/>
              <a:ext cx="435840" cy="370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US" altLang="ko-KR" sz="110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ko-KR" altLang="en-US" sz="11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85" name="Object 84"/>
            <p:cNvGraphicFramePr>
              <a:graphicFrameLocks noChangeAspect="1"/>
            </p:cNvGraphicFramePr>
            <p:nvPr>
              <p:extLst/>
            </p:nvPr>
          </p:nvGraphicFramePr>
          <p:xfrm>
            <a:off x="6915252" y="3164135"/>
            <a:ext cx="1733550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98" name="Equation" r:id="rId13" imgW="1155700" imgH="241300" progId="Equation.3">
                    <p:embed/>
                  </p:oleObj>
                </mc:Choice>
                <mc:Fallback>
                  <p:oleObj name="Equation" r:id="rId13" imgW="11557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5252" y="3164135"/>
                          <a:ext cx="1733550" cy="361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6" name="TextBox 85"/>
          <p:cNvSpPr txBox="1"/>
          <p:nvPr/>
        </p:nvSpPr>
        <p:spPr>
          <a:xfrm>
            <a:off x="1424608" y="1854210"/>
            <a:ext cx="318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Decomposed by harmonics</a:t>
            </a:r>
            <a:endParaRPr lang="ko-KR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389488" y="2565410"/>
            <a:ext cx="295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 by basis function(Bessel function)</a:t>
            </a:r>
            <a:endParaRPr lang="ko-KR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Down Arrow 87"/>
          <p:cNvSpPr/>
          <p:nvPr/>
        </p:nvSpPr>
        <p:spPr bwMode="auto">
          <a:xfrm rot="16200000">
            <a:off x="4250179" y="1328231"/>
            <a:ext cx="366960" cy="675263"/>
          </a:xfrm>
          <a:prstGeom prst="down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89" name="Object 268"/>
          <p:cNvGraphicFramePr>
            <a:graphicFrameLocks noChangeAspect="1"/>
          </p:cNvGraphicFramePr>
          <p:nvPr>
            <p:extLst/>
          </p:nvPr>
        </p:nvGraphicFramePr>
        <p:xfrm>
          <a:off x="1355423" y="1193810"/>
          <a:ext cx="2641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99" name="Equation" r:id="rId15" imgW="1320227" imgH="291973" progId="Equation.3">
                  <p:embed/>
                </p:oleObj>
              </mc:Choice>
              <mc:Fallback>
                <p:oleObj name="Equation" r:id="rId15" imgW="1320227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423" y="1193810"/>
                        <a:ext cx="26416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Oval 89"/>
          <p:cNvSpPr/>
          <p:nvPr/>
        </p:nvSpPr>
        <p:spPr bwMode="auto">
          <a:xfrm>
            <a:off x="5961112" y="1123080"/>
            <a:ext cx="684000" cy="54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7332712" y="1103522"/>
            <a:ext cx="684000" cy="54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098662" y="1808880"/>
            <a:ext cx="684000" cy="54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7470262" y="1789322"/>
            <a:ext cx="684000" cy="54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4" name="Down Arrow 93"/>
          <p:cNvSpPr/>
          <p:nvPr/>
        </p:nvSpPr>
        <p:spPr bwMode="auto">
          <a:xfrm>
            <a:off x="5874885" y="2555440"/>
            <a:ext cx="366960" cy="675263"/>
          </a:xfrm>
          <a:prstGeom prst="down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>
            <p:extLst/>
          </p:nvPr>
        </p:nvGraphicFramePr>
        <p:xfrm>
          <a:off x="578271" y="3812735"/>
          <a:ext cx="3505140" cy="110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0" name="Equation" r:id="rId17" imgW="2336800" imgH="736600" progId="Equation.3">
                  <p:embed/>
                </p:oleObj>
              </mc:Choice>
              <mc:Fallback>
                <p:oleObj name="Equation" r:id="rId17" imgW="23368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271" y="3812735"/>
                        <a:ext cx="3505140" cy="11048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6140714" y="4967079"/>
            <a:ext cx="298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Calculating </a:t>
            </a:r>
            <a:r>
              <a:rPr lang="en-US" altLang="ko-KR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ko-K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components of each coefficient</a:t>
            </a:r>
            <a:endParaRPr lang="ko-KR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Down Arrow 96"/>
          <p:cNvSpPr/>
          <p:nvPr/>
        </p:nvSpPr>
        <p:spPr bwMode="auto">
          <a:xfrm>
            <a:off x="5626110" y="4957109"/>
            <a:ext cx="366960" cy="675263"/>
          </a:xfrm>
          <a:prstGeom prst="down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8" name="Down Arrow 97"/>
          <p:cNvSpPr/>
          <p:nvPr/>
        </p:nvSpPr>
        <p:spPr bwMode="auto">
          <a:xfrm rot="10800000">
            <a:off x="2467012" y="5203390"/>
            <a:ext cx="366960" cy="675263"/>
          </a:xfrm>
          <a:prstGeom prst="down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15049" y="4970056"/>
            <a:ext cx="180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Measured signals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169967" y="4970056"/>
            <a:ext cx="1180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Coefficient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1" name="Object 100"/>
          <p:cNvGraphicFramePr>
            <a:graphicFrameLocks noChangeAspect="1"/>
          </p:cNvGraphicFramePr>
          <p:nvPr>
            <p:extLst/>
          </p:nvPr>
        </p:nvGraphicFramePr>
        <p:xfrm>
          <a:off x="604818" y="2584460"/>
          <a:ext cx="3866940" cy="64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1" name="Equation" r:id="rId19" imgW="2578100" imgH="431800" progId="Equation.3">
                  <p:embed/>
                </p:oleObj>
              </mc:Choice>
              <mc:Fallback>
                <p:oleObj name="Equation" r:id="rId19" imgW="2578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18" y="2584460"/>
                        <a:ext cx="3866940" cy="6474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TextBox 101"/>
          <p:cNvSpPr txBox="1"/>
          <p:nvPr/>
        </p:nvSpPr>
        <p:spPr>
          <a:xfrm>
            <a:off x="2885777" y="5253633"/>
            <a:ext cx="2022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Converting to linear equations</a:t>
            </a:r>
            <a:endParaRPr lang="ko-KR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Down Arrow 102"/>
          <p:cNvSpPr/>
          <p:nvPr/>
        </p:nvSpPr>
        <p:spPr bwMode="auto">
          <a:xfrm rot="10800000">
            <a:off x="3585456" y="3026248"/>
            <a:ext cx="366960" cy="675263"/>
          </a:xfrm>
          <a:prstGeom prst="down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4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/>
                <a:cs typeface="Arial"/>
              </a:rPr>
              <a:t>Phillips-</a:t>
            </a:r>
            <a:r>
              <a:rPr lang="en-US" altLang="ko-KR" dirty="0" err="1" smtClean="0">
                <a:solidFill>
                  <a:srgbClr val="002060"/>
                </a:solidFill>
                <a:latin typeface="Arial"/>
                <a:cs typeface="Arial"/>
              </a:rPr>
              <a:t>Tikhonov</a:t>
            </a:r>
            <a:r>
              <a:rPr lang="en-US" altLang="ko-KR" dirty="0" smtClean="0">
                <a:solidFill>
                  <a:srgbClr val="002060"/>
                </a:solidFill>
                <a:latin typeface="Arial"/>
                <a:cs typeface="Arial"/>
              </a:rPr>
              <a:t> (P-T) method</a:t>
            </a:r>
            <a:endParaRPr lang="ko-KR" altLang="en-US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838201" y="1463675"/>
            <a:ext cx="936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Set </a:t>
            </a:r>
          </a:p>
        </p:txBody>
      </p:sp>
      <p:graphicFrame>
        <p:nvGraphicFramePr>
          <p:cNvPr id="49" name="Object 5"/>
          <p:cNvGraphicFramePr>
            <a:graphicFrameLocks noChangeAspect="1"/>
          </p:cNvGraphicFramePr>
          <p:nvPr>
            <p:extLst/>
          </p:nvPr>
        </p:nvGraphicFramePr>
        <p:xfrm>
          <a:off x="1760539" y="1389063"/>
          <a:ext cx="38052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2" name="Equation" r:id="rId4" imgW="1752600" imgH="279400" progId="">
                  <p:embed/>
                </p:oleObj>
              </mc:Choice>
              <mc:Fallback>
                <p:oleObj name="Equation" r:id="rId4" imgW="17526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39" y="1389063"/>
                        <a:ext cx="380523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Line 6"/>
          <p:cNvSpPr>
            <a:spLocks noChangeShapeType="1"/>
          </p:cNvSpPr>
          <p:nvPr/>
        </p:nvSpPr>
        <p:spPr bwMode="auto">
          <a:xfrm>
            <a:off x="2241551" y="1927225"/>
            <a:ext cx="3143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2398713" y="1922464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3568700" y="1928813"/>
            <a:ext cx="1404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>
            <a:off x="4271963" y="1928814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1774825" y="2216151"/>
            <a:ext cx="1716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regularization parameter</a:t>
            </a: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3881438" y="2216150"/>
            <a:ext cx="857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error</a:t>
            </a:r>
          </a:p>
        </p:txBody>
      </p:sp>
      <p:sp>
        <p:nvSpPr>
          <p:cNvPr id="56" name="Line 12"/>
          <p:cNvSpPr>
            <a:spLocks noChangeShapeType="1"/>
          </p:cNvSpPr>
          <p:nvPr/>
        </p:nvSpPr>
        <p:spPr bwMode="auto">
          <a:xfrm>
            <a:off x="5205414" y="1927225"/>
            <a:ext cx="3127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>
            <a:off x="5362575" y="1927226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895850" y="2216150"/>
            <a:ext cx="2338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number of detectors</a:t>
            </a:r>
          </a:p>
        </p:txBody>
      </p:sp>
      <p:sp>
        <p:nvSpPr>
          <p:cNvPr id="59" name="Line 15"/>
          <p:cNvSpPr>
            <a:spLocks noChangeShapeType="1"/>
          </p:cNvSpPr>
          <p:nvPr/>
        </p:nvSpPr>
        <p:spPr bwMode="auto">
          <a:xfrm>
            <a:off x="2555876" y="1423988"/>
            <a:ext cx="701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60" name="Line 16"/>
          <p:cNvSpPr>
            <a:spLocks noChangeShapeType="1"/>
          </p:cNvSpPr>
          <p:nvPr/>
        </p:nvSpPr>
        <p:spPr bwMode="auto">
          <a:xfrm>
            <a:off x="2944813" y="1136651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61" name="Line 17"/>
          <p:cNvSpPr>
            <a:spLocks noChangeShapeType="1"/>
          </p:cNvSpPr>
          <p:nvPr/>
        </p:nvSpPr>
        <p:spPr bwMode="auto">
          <a:xfrm>
            <a:off x="2944814" y="1136650"/>
            <a:ext cx="701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3646489" y="914400"/>
            <a:ext cx="2339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dirty="0" err="1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Laplacian</a:t>
            </a:r>
            <a:r>
              <a:rPr kumimoji="1" lang="en-US" altLang="ko-KR" dirty="0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of </a:t>
            </a:r>
            <a:r>
              <a:rPr kumimoji="1" lang="en-US" altLang="ko-KR" b="1" dirty="0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g</a:t>
            </a: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969000" y="1450975"/>
            <a:ext cx="165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minimize </a:t>
            </a:r>
            <a:r>
              <a:rPr kumimoji="1" lang="en-US" altLang="ko-KR" i="1" dirty="0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J  </a:t>
            </a:r>
            <a:r>
              <a:rPr kumimoji="1" lang="en-US" altLang="ko-KR" dirty="0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by</a:t>
            </a:r>
          </a:p>
        </p:txBody>
      </p:sp>
      <p:sp>
        <p:nvSpPr>
          <p:cNvPr id="64" name="Text Box 20"/>
          <p:cNvSpPr txBox="1">
            <a:spLocks noChangeArrowheads="1"/>
          </p:cNvSpPr>
          <p:nvPr/>
        </p:nvSpPr>
        <p:spPr bwMode="auto">
          <a:xfrm>
            <a:off x="838200" y="3186113"/>
            <a:ext cx="1327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Solution is </a:t>
            </a:r>
          </a:p>
        </p:txBody>
      </p:sp>
      <p:graphicFrame>
        <p:nvGraphicFramePr>
          <p:cNvPr id="65" name="Object 21"/>
          <p:cNvGraphicFramePr>
            <a:graphicFrameLocks noChangeAspect="1"/>
          </p:cNvGraphicFramePr>
          <p:nvPr>
            <p:extLst/>
          </p:nvPr>
        </p:nvGraphicFramePr>
        <p:xfrm>
          <a:off x="2490788" y="3073400"/>
          <a:ext cx="5905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3" name="Equation" r:id="rId6" imgW="2362200" imgH="228600" progId="">
                  <p:embed/>
                </p:oleObj>
              </mc:Choice>
              <mc:Fallback>
                <p:oleObj name="Equation" r:id="rId6" imgW="23622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788" y="3073400"/>
                        <a:ext cx="5905500" cy="571500"/>
                      </a:xfrm>
                      <a:prstGeom prst="rect">
                        <a:avLst/>
                      </a:prstGeom>
                      <a:solidFill>
                        <a:srgbClr val="99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22"/>
          <p:cNvGraphicFramePr>
            <a:graphicFrameLocks noChangeAspect="1"/>
          </p:cNvGraphicFramePr>
          <p:nvPr>
            <p:extLst/>
          </p:nvPr>
        </p:nvGraphicFramePr>
        <p:xfrm>
          <a:off x="7842250" y="1457325"/>
          <a:ext cx="1371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4" name="Equation" r:id="rId8" imgW="685800" imgH="228600" progId="">
                  <p:embed/>
                </p:oleObj>
              </mc:Choice>
              <mc:Fallback>
                <p:oleObj name="Equation" r:id="rId8" imgW="6858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50" y="1457325"/>
                        <a:ext cx="1371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23"/>
          <p:cNvSpPr txBox="1">
            <a:spLocks noChangeArrowheads="1"/>
          </p:cNvSpPr>
          <p:nvPr/>
        </p:nvSpPr>
        <p:spPr bwMode="auto">
          <a:xfrm>
            <a:off x="838200" y="4267200"/>
            <a:ext cx="25733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To find out optimized</a:t>
            </a:r>
          </a:p>
        </p:txBody>
      </p:sp>
      <p:graphicFrame>
        <p:nvGraphicFramePr>
          <p:cNvPr id="68" name="Object 24"/>
          <p:cNvGraphicFramePr>
            <a:graphicFrameLocks noChangeAspect="1"/>
          </p:cNvGraphicFramePr>
          <p:nvPr>
            <p:extLst/>
          </p:nvPr>
        </p:nvGraphicFramePr>
        <p:xfrm>
          <a:off x="3175000" y="4313237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5" name="Equation" r:id="rId10" imgW="126780" imgH="164814" progId="">
                  <p:embed/>
                </p:oleObj>
              </mc:Choice>
              <mc:Fallback>
                <p:oleObj name="Equation" r:id="rId10" imgW="126780" imgH="1648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0" y="4313237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25"/>
          <p:cNvGraphicFramePr>
            <a:graphicFrameLocks noChangeAspect="1"/>
          </p:cNvGraphicFramePr>
          <p:nvPr>
            <p:extLst/>
          </p:nvPr>
        </p:nvGraphicFramePr>
        <p:xfrm>
          <a:off x="2832100" y="4683126"/>
          <a:ext cx="4837112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6" name="Equation" r:id="rId12" imgW="2260600" imgH="482600" progId="">
                  <p:embed/>
                </p:oleObj>
              </mc:Choice>
              <mc:Fallback>
                <p:oleObj name="Equation" r:id="rId12" imgW="2260600" imgH="482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100" y="4683126"/>
                        <a:ext cx="4837112" cy="960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 Box 26"/>
          <p:cNvSpPr txBox="1">
            <a:spLocks noChangeArrowheads="1"/>
          </p:cNvSpPr>
          <p:nvPr/>
        </p:nvSpPr>
        <p:spPr bwMode="auto">
          <a:xfrm>
            <a:off x="838200" y="4948237"/>
            <a:ext cx="2068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Goodness </a:t>
            </a:r>
            <a:r>
              <a:rPr kumimoji="1" lang="en-US" altLang="ko-KR" dirty="0" err="1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byGCV</a:t>
            </a:r>
            <a:endParaRPr kumimoji="1" lang="en-US" altLang="ko-KR" dirty="0">
              <a:solidFill>
                <a:srgbClr val="00000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71" name="Text Box 27"/>
          <p:cNvSpPr txBox="1">
            <a:spLocks noChangeArrowheads="1"/>
          </p:cNvSpPr>
          <p:nvPr/>
        </p:nvSpPr>
        <p:spPr bwMode="auto">
          <a:xfrm>
            <a:off x="838201" y="5805487"/>
            <a:ext cx="2652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>
                <a:solidFill>
                  <a:srgbClr val="0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should be minimized by</a:t>
            </a:r>
          </a:p>
        </p:txBody>
      </p:sp>
      <p:graphicFrame>
        <p:nvGraphicFramePr>
          <p:cNvPr id="72" name="Object 28"/>
          <p:cNvGraphicFramePr>
            <a:graphicFrameLocks noChangeAspect="1"/>
          </p:cNvGraphicFramePr>
          <p:nvPr>
            <p:extLst/>
          </p:nvPr>
        </p:nvGraphicFramePr>
        <p:xfrm>
          <a:off x="3449639" y="5807076"/>
          <a:ext cx="183673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7" name="Equation" r:id="rId14" imgW="863225" imgH="215806" progId="">
                  <p:embed/>
                </p:oleObj>
              </mc:Choice>
              <mc:Fallback>
                <p:oleObj name="Equation" r:id="rId14" imgW="863225" imgH="2158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9639" y="5807076"/>
                        <a:ext cx="1836737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Oval 72"/>
          <p:cNvSpPr/>
          <p:nvPr/>
        </p:nvSpPr>
        <p:spPr bwMode="auto">
          <a:xfrm>
            <a:off x="5668460" y="2988480"/>
            <a:ext cx="259766" cy="8223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solidFill>
                <a:srgbClr val="000000"/>
              </a:solidFill>
              <a:latin typeface="Times New Roman" pitchFamily="18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87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4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Iterative solution</a:t>
            </a:r>
            <a:endParaRPr lang="ko-KR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그림 3" descr="3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1" y="1401742"/>
            <a:ext cx="3510273" cy="2421550"/>
          </a:xfrm>
          <a:prstGeom prst="rect">
            <a:avLst/>
          </a:prstGeom>
        </p:spPr>
      </p:pic>
      <p:pic>
        <p:nvPicPr>
          <p:cNvPr id="46" name="그림 4" descr="4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1" y="3840142"/>
            <a:ext cx="3510273" cy="242155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 rot="16200000">
            <a:off x="175405" y="236096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Single peak</a:t>
            </a:r>
            <a:endParaRPr kumimoji="1" lang="ko-KR" altLang="en-US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425476" y="472316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Hollow</a:t>
            </a:r>
            <a:endParaRPr kumimoji="1" lang="ko-KR" altLang="en-US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40923" y="1124744"/>
            <a:ext cx="857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3 iteration</a:t>
            </a:r>
            <a:endParaRPr kumimoji="1" lang="ko-KR" altLang="en-US" sz="120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50" name="Group 12941"/>
          <p:cNvGrpSpPr>
            <a:grpSpLocks/>
          </p:cNvGrpSpPr>
          <p:nvPr/>
        </p:nvGrpSpPr>
        <p:grpSpPr bwMode="auto">
          <a:xfrm>
            <a:off x="4953001" y="2224842"/>
            <a:ext cx="3892493" cy="2682100"/>
            <a:chOff x="973195" y="3809992"/>
            <a:chExt cx="4865260" cy="3352081"/>
          </a:xfrm>
        </p:grpSpPr>
        <p:pic>
          <p:nvPicPr>
            <p:cNvPr id="51" name="Picture 48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57270" y="3809992"/>
              <a:ext cx="4481185" cy="2925288"/>
            </a:xfrm>
            <a:prstGeom prst="rect">
              <a:avLst/>
            </a:prstGeom>
            <a:extLst/>
          </p:spPr>
        </p:pic>
        <p:sp>
          <p:nvSpPr>
            <p:cNvPr id="52" name="TextBox 12938"/>
            <p:cNvSpPr txBox="1">
              <a:spLocks noChangeArrowheads="1"/>
            </p:cNvSpPr>
            <p:nvPr/>
          </p:nvSpPr>
          <p:spPr bwMode="auto">
            <a:xfrm>
              <a:off x="2792536" y="6738949"/>
              <a:ext cx="2142257" cy="423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>
                  <a:solidFill>
                    <a:srgbClr val="000000"/>
                  </a:solidFill>
                  <a:latin typeface="Arial" panose="020B0604020202020204" pitchFamily="34" charset="0"/>
                  <a:ea typeface="맑은 고딕" pitchFamily="50" charset="-127"/>
                  <a:cs typeface="Arial" panose="020B0604020202020204" pitchFamily="34" charset="0"/>
                </a:rPr>
                <a:t>Iteration Number</a:t>
              </a:r>
              <a:endParaRPr kumimoji="1" lang="ko-KR" altLang="en-US" sz="160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3" name="TextBox 12939"/>
            <p:cNvSpPr txBox="1">
              <a:spLocks noChangeArrowheads="1"/>
            </p:cNvSpPr>
            <p:nvPr/>
          </p:nvSpPr>
          <p:spPr bwMode="auto">
            <a:xfrm rot="16200000">
              <a:off x="286038" y="4885424"/>
              <a:ext cx="1797476" cy="42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dirty="0">
                  <a:solidFill>
                    <a:srgbClr val="000000"/>
                  </a:solidFill>
                  <a:latin typeface="Arial" panose="020B0604020202020204" pitchFamily="34" charset="0"/>
                  <a:ea typeface="맑은 고딕" pitchFamily="50" charset="-127"/>
                  <a:cs typeface="Arial" panose="020B0604020202020204" pitchFamily="34" charset="0"/>
                </a:rPr>
                <a:t>Relative Error</a:t>
              </a:r>
              <a:endParaRPr kumimoji="1" lang="ko-K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364742" y="1124744"/>
            <a:ext cx="857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6 iteration</a:t>
            </a:r>
            <a:endParaRPr kumimoji="1" lang="ko-KR" altLang="en-US" sz="120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4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/>
                <a:cs typeface="Arial"/>
              </a:rPr>
              <a:t>Modified P-T method</a:t>
            </a:r>
            <a:endParaRPr lang="ko-KR" altLang="en-US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914400" y="1143000"/>
            <a:ext cx="8077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8" indent="-179388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P-T method is modified for </a:t>
            </a:r>
            <a:r>
              <a:rPr lang="en-US" altLang="ko-KR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withstanding to the noisy data 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ko-KR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nonlinearising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weight matrix</a:t>
            </a:r>
          </a:p>
          <a:p>
            <a:pPr marL="179388" indent="-179388"/>
            <a:endParaRPr lang="en-US" altLang="ko-KR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difference between measured signal from solution </a:t>
            </a:r>
            <a:r>
              <a:rPr lang="en-US" altLang="ko-KR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defined by</a:t>
            </a:r>
          </a:p>
          <a:p>
            <a:pPr marL="179388" indent="-179388"/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r>
              <a:rPr lang="en-US" altLang="ko-KR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Talyor</a:t>
            </a:r>
            <a:r>
              <a:rPr lang="en-US" altLang="ko-KR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expansion</a:t>
            </a:r>
          </a:p>
          <a:p>
            <a:pPr marL="179388" indent="-179388"/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step size solution</a:t>
            </a:r>
          </a:p>
          <a:p>
            <a:pPr marL="179388" indent="-179388"/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ko-KR" sz="1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ko-KR" sz="180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iterative solution</a:t>
            </a: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722860"/>
              </p:ext>
            </p:extLst>
          </p:nvPr>
        </p:nvGraphicFramePr>
        <p:xfrm>
          <a:off x="4172100" y="2362200"/>
          <a:ext cx="1390500" cy="3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2" name="Equation" r:id="rId4" imgW="926698" imgH="203112" progId="Equation.3">
                  <p:embed/>
                </p:oleObj>
              </mc:Choice>
              <mc:Fallback>
                <p:oleObj name="Equation" r:id="rId4" imgW="92669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2100" y="2362200"/>
                        <a:ext cx="1390500" cy="304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831418"/>
              </p:ext>
            </p:extLst>
          </p:nvPr>
        </p:nvGraphicFramePr>
        <p:xfrm>
          <a:off x="2838450" y="3381375"/>
          <a:ext cx="42291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3" name="Equation" r:id="rId6" imgW="2819400" imgH="393700" progId="Equation.3">
                  <p:embed/>
                </p:oleObj>
              </mc:Choice>
              <mc:Fallback>
                <p:oleObj name="Equation" r:id="rId6" imgW="2819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450" y="3381375"/>
                        <a:ext cx="42291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Line 8"/>
          <p:cNvSpPr>
            <a:spLocks noChangeShapeType="1"/>
          </p:cNvSpPr>
          <p:nvPr/>
        </p:nvSpPr>
        <p:spPr bwMode="auto">
          <a:xfrm flipV="1">
            <a:off x="4691856" y="379591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9pPr>
          </a:lstStyle>
          <a:p>
            <a:endParaRPr lang="ko-KR" altLang="en-US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4691857" y="4083248"/>
            <a:ext cx="1150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9pPr>
          </a:lstStyle>
          <a:p>
            <a:endParaRPr lang="ko-KR" altLang="en-US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5845968" y="3883224"/>
            <a:ext cx="19692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dirty="0" err="1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Jacobian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matrix of </a:t>
            </a:r>
            <a:r>
              <a:rPr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</a:t>
            </a:r>
            <a:endParaRPr lang="ko-KR" altLang="en-US" b="1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>
            <a:off x="5084763" y="3183135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9pPr>
          </a:lstStyle>
          <a:p>
            <a:endParaRPr lang="ko-KR" altLang="en-US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6065838" y="3003747"/>
            <a:ext cx="2087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step size of </a:t>
            </a:r>
            <a:r>
              <a:rPr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, </a:t>
            </a:r>
            <a:r>
              <a:rPr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&lt;&lt; </a:t>
            </a:r>
            <a:r>
              <a:rPr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>
            <a:off x="5076825" y="3183136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9pPr>
          </a:lstStyle>
          <a:p>
            <a:endParaRPr lang="ko-KR" altLang="en-US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 flipV="1">
            <a:off x="6520657" y="3399036"/>
            <a:ext cx="480219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9pPr>
          </a:lstStyle>
          <a:p>
            <a:endParaRPr lang="ko-KR" altLang="en-US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6931026" y="3254572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0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272369"/>
              </p:ext>
            </p:extLst>
          </p:nvPr>
        </p:nvGraphicFramePr>
        <p:xfrm>
          <a:off x="3654605" y="4267200"/>
          <a:ext cx="3314520" cy="87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4" name="Equation" r:id="rId8" imgW="2209800" imgH="584200" progId="Equation.3">
                  <p:embed/>
                </p:oleObj>
              </mc:Choice>
              <mc:Fallback>
                <p:oleObj name="Equation" r:id="rId8" imgW="22098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4605" y="4267200"/>
                        <a:ext cx="3314520" cy="8758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12768"/>
              </p:ext>
            </p:extLst>
          </p:nvPr>
        </p:nvGraphicFramePr>
        <p:xfrm>
          <a:off x="3810000" y="5524500"/>
          <a:ext cx="1409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5" name="Equation" r:id="rId10" imgW="939800" imgH="228600" progId="Equation.3">
                  <p:embed/>
                </p:oleObj>
              </mc:Choice>
              <mc:Fallback>
                <p:oleObj name="Equation" r:id="rId10" imgW="939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524500"/>
                        <a:ext cx="14097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553234" y="6191697"/>
            <a:ext cx="2858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Lee </a:t>
            </a:r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ko-KR" sz="1100" dirty="0" err="1"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. Appl. Phys. 893, </a:t>
            </a:r>
            <a:r>
              <a:rPr lang="en-US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 (2010)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9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KSTAR for 2011 Campaign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 l="19370" t="22610" r="20859" b="6516"/>
          <a:stretch>
            <a:fillRect/>
          </a:stretch>
        </p:blipFill>
        <p:spPr bwMode="auto">
          <a:xfrm>
            <a:off x="704528" y="908720"/>
            <a:ext cx="853294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12640" y="6525344"/>
            <a:ext cx="8141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W. C. Kim, </a:t>
            </a:r>
            <a:r>
              <a:rPr lang="en-US" altLang="ko-KR" sz="1400" i="1" dirty="0" smtClean="0">
                <a:latin typeface="Arial" pitchFamily="34" charset="0"/>
                <a:cs typeface="Arial" pitchFamily="34" charset="0"/>
              </a:rPr>
              <a:t>et al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en-US" altLang="ko-KR" sz="1400" i="1" dirty="0" smtClean="0">
                <a:latin typeface="Arial" pitchFamily="34" charset="0"/>
                <a:cs typeface="Arial" pitchFamily="34" charset="0"/>
              </a:rPr>
              <a:t>“Overview of the KSTAR 2011 experimental results”,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3th KSTAR conference, 2012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4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/>
                <a:cs typeface="Arial"/>
              </a:rPr>
              <a:t>Maximum entropy method</a:t>
            </a:r>
            <a:endParaRPr lang="ko-KR" altLang="en-US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914400" y="1380165"/>
            <a:ext cx="3890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en-US" altLang="ko-KR" b="0" dirty="0">
                <a:solidFill>
                  <a:srgbClr val="000000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Posterior probability density function</a:t>
            </a:r>
            <a:endParaRPr lang="ko-KR" altLang="en-US" b="0" dirty="0">
              <a:solidFill>
                <a:srgbClr val="000000"/>
              </a:solidFill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272480" y="986186"/>
            <a:ext cx="2554288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009999"/>
              </a:buClr>
            </a:pPr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Bayesian rule</a:t>
            </a:r>
            <a:endParaRPr lang="ko-KR" altLang="en-US" sz="2400" dirty="0">
              <a:solidFill>
                <a:srgbClr val="000000"/>
              </a:solidFill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cxnSp>
        <p:nvCxnSpPr>
          <p:cNvPr id="50" name="AutoShape 10"/>
          <p:cNvCxnSpPr>
            <a:cxnSpLocks noChangeShapeType="1"/>
          </p:cNvCxnSpPr>
          <p:nvPr/>
        </p:nvCxnSpPr>
        <p:spPr bwMode="auto">
          <a:xfrm flipH="1">
            <a:off x="4343400" y="2168358"/>
            <a:ext cx="894702" cy="2382"/>
          </a:xfrm>
          <a:prstGeom prst="straightConnector1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4800600" y="1101558"/>
            <a:ext cx="5006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en-US" altLang="ko-KR" b="0" dirty="0">
                <a:solidFill>
                  <a:srgbClr val="000000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Prior and Likelihood probability density function</a:t>
            </a:r>
            <a:endParaRPr lang="ko-KR" altLang="en-US" b="0" dirty="0">
              <a:solidFill>
                <a:srgbClr val="000000"/>
              </a:solidFill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784648" y="5040175"/>
            <a:ext cx="23519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Lagrange Multiplier method</a:t>
            </a:r>
          </a:p>
        </p:txBody>
      </p:sp>
      <p:cxnSp>
        <p:nvCxnSpPr>
          <p:cNvPr id="53" name="AutoShape 16"/>
          <p:cNvCxnSpPr>
            <a:cxnSpLocks noChangeShapeType="1"/>
          </p:cNvCxnSpPr>
          <p:nvPr/>
        </p:nvCxnSpPr>
        <p:spPr bwMode="auto">
          <a:xfrm>
            <a:off x="2665414" y="2726366"/>
            <a:ext cx="1587" cy="657225"/>
          </a:xfrm>
          <a:prstGeom prst="straightConnector1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AutoShape 17"/>
          <p:cNvCxnSpPr>
            <a:cxnSpLocks noChangeShapeType="1"/>
          </p:cNvCxnSpPr>
          <p:nvPr/>
        </p:nvCxnSpPr>
        <p:spPr bwMode="auto">
          <a:xfrm>
            <a:off x="3864578" y="3920718"/>
            <a:ext cx="690562" cy="1588"/>
          </a:xfrm>
          <a:prstGeom prst="straightConnector1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AutoShape 18"/>
          <p:cNvCxnSpPr>
            <a:cxnSpLocks noChangeShapeType="1"/>
          </p:cNvCxnSpPr>
          <p:nvPr/>
        </p:nvCxnSpPr>
        <p:spPr bwMode="auto">
          <a:xfrm>
            <a:off x="6934200" y="4934022"/>
            <a:ext cx="0" cy="603250"/>
          </a:xfrm>
          <a:prstGeom prst="straightConnector1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Line 19"/>
          <p:cNvSpPr>
            <a:spLocks noChangeShapeType="1"/>
          </p:cNvSpPr>
          <p:nvPr/>
        </p:nvSpPr>
        <p:spPr bwMode="auto">
          <a:xfrm>
            <a:off x="4209860" y="5194063"/>
            <a:ext cx="2447925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endParaRPr lang="ko-KR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229692" y="5804272"/>
            <a:ext cx="45365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Iterative calculation until the </a:t>
            </a:r>
            <a:r>
              <a:rPr lang="en-US" altLang="ko-KR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maximum entropy 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of reconstruction result meets</a:t>
            </a:r>
            <a:endParaRPr lang="ko-KR" altLang="en-US" dirty="0">
              <a:solidFill>
                <a:srgbClr val="000000"/>
              </a:solidFill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276343"/>
              </p:ext>
            </p:extLst>
          </p:nvPr>
        </p:nvGraphicFramePr>
        <p:xfrm>
          <a:off x="5334000" y="1564831"/>
          <a:ext cx="3638520" cy="140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" name="Equation" r:id="rId4" imgW="2425700" imgH="939800" progId="Equation.3">
                  <p:embed/>
                </p:oleObj>
              </mc:Choice>
              <mc:Fallback>
                <p:oleObj name="Equation" r:id="rId4" imgW="24257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564831"/>
                        <a:ext cx="3638520" cy="1409400"/>
                      </a:xfrm>
                      <a:prstGeom prst="rect">
                        <a:avLst/>
                      </a:prstGeom>
                      <a:solidFill>
                        <a:srgbClr val="CECEE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266968"/>
              </p:ext>
            </p:extLst>
          </p:nvPr>
        </p:nvGraphicFramePr>
        <p:xfrm>
          <a:off x="4641056" y="3171588"/>
          <a:ext cx="453384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4" name="Equation" r:id="rId6" imgW="3022600" imgH="1143000" progId="Equation.3">
                  <p:embed/>
                </p:oleObj>
              </mc:Choice>
              <mc:Fallback>
                <p:oleObj name="Equation" r:id="rId6" imgW="302260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056" y="3171588"/>
                        <a:ext cx="4533840" cy="1714500"/>
                      </a:xfrm>
                      <a:prstGeom prst="rect">
                        <a:avLst/>
                      </a:prstGeom>
                      <a:solidFill>
                        <a:srgbClr val="CECEE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06928"/>
              </p:ext>
            </p:extLst>
          </p:nvPr>
        </p:nvGraphicFramePr>
        <p:xfrm>
          <a:off x="4876800" y="5606992"/>
          <a:ext cx="4190940" cy="99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" name="Equation" r:id="rId8" imgW="2794000" imgH="660400" progId="Equation.3">
                  <p:embed/>
                </p:oleObj>
              </mc:Choice>
              <mc:Fallback>
                <p:oleObj name="Equation" r:id="rId8" imgW="27940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606992"/>
                        <a:ext cx="4190940" cy="990360"/>
                      </a:xfrm>
                      <a:prstGeom prst="rect">
                        <a:avLst/>
                      </a:prstGeom>
                      <a:solidFill>
                        <a:srgbClr val="CECEE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417686"/>
              </p:ext>
            </p:extLst>
          </p:nvPr>
        </p:nvGraphicFramePr>
        <p:xfrm>
          <a:off x="1239927" y="1808940"/>
          <a:ext cx="2971620" cy="72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6" name="Equation" r:id="rId10" imgW="1981200" imgH="482600" progId="Equation.3">
                  <p:embed/>
                </p:oleObj>
              </mc:Choice>
              <mc:Fallback>
                <p:oleObj name="Equation" r:id="rId10" imgW="1981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927" y="1808940"/>
                        <a:ext cx="2971620" cy="723600"/>
                      </a:xfrm>
                      <a:prstGeom prst="rect">
                        <a:avLst/>
                      </a:prstGeom>
                      <a:solidFill>
                        <a:srgbClr val="CECEE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749100"/>
              </p:ext>
            </p:extLst>
          </p:nvPr>
        </p:nvGraphicFramePr>
        <p:xfrm>
          <a:off x="1209213" y="3615918"/>
          <a:ext cx="2533140" cy="66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7" name="Equation" r:id="rId12" imgW="1688367" imgH="444307" progId="Equation.3">
                  <p:embed/>
                </p:oleObj>
              </mc:Choice>
              <mc:Fallback>
                <p:oleObj name="Equation" r:id="rId12" imgW="1688367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213" y="3615918"/>
                        <a:ext cx="2533140" cy="666360"/>
                      </a:xfrm>
                      <a:prstGeom prst="rect">
                        <a:avLst/>
                      </a:prstGeom>
                      <a:solidFill>
                        <a:srgbClr val="CECEE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848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4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/>
                <a:cs typeface="Arial"/>
              </a:rPr>
              <a:t>Minimum Fisher information</a:t>
            </a:r>
            <a:endParaRPr lang="ko-KR" altLang="en-US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80" y="1052736"/>
            <a:ext cx="2151062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92" y="1068611"/>
            <a:ext cx="269081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353317" y="2244948"/>
            <a:ext cx="49704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17325" tIns="158662" rIns="317325" bIns="158662">
            <a:spAutoFit/>
          </a:bodyPr>
          <a:lstStyle>
            <a:lvl1pPr marL="330200" indent="-330200" algn="l" defTabSz="3175000">
              <a:tabLst>
                <a:tab pos="429895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320800" indent="-330200" algn="l" defTabSz="3175000">
              <a:tabLst>
                <a:tab pos="429895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981200" algn="l" defTabSz="3175000">
              <a:tabLst>
                <a:tab pos="429895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4762500" algn="l" defTabSz="3175000">
              <a:tabLst>
                <a:tab pos="429895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6350000" algn="l" defTabSz="3175000">
              <a:tabLst>
                <a:tab pos="429895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6807200" defTabSz="3175000" fontAlgn="base">
              <a:spcBef>
                <a:spcPct val="0"/>
              </a:spcBef>
              <a:spcAft>
                <a:spcPct val="0"/>
              </a:spcAft>
              <a:tabLst>
                <a:tab pos="429895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7264400" defTabSz="3175000" fontAlgn="base">
              <a:spcBef>
                <a:spcPct val="0"/>
              </a:spcBef>
              <a:spcAft>
                <a:spcPct val="0"/>
              </a:spcAft>
              <a:tabLst>
                <a:tab pos="429895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7721600" defTabSz="3175000" fontAlgn="base">
              <a:spcBef>
                <a:spcPct val="0"/>
              </a:spcBef>
              <a:spcAft>
                <a:spcPct val="0"/>
              </a:spcAft>
              <a:tabLst>
                <a:tab pos="429895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8178800" defTabSz="3175000" fontAlgn="base">
              <a:spcBef>
                <a:spcPct val="0"/>
              </a:spcBef>
              <a:spcAft>
                <a:spcPct val="0"/>
              </a:spcAft>
              <a:tabLst>
                <a:tab pos="429895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n-US" altLang="ko-KR" sz="1600" i="1" dirty="0">
                <a:solidFill>
                  <a:srgbClr val="000066"/>
                </a:solidFill>
                <a:latin typeface="Times New Roman" panose="02020603050405020304" pitchFamily="18" charset="0"/>
              </a:rPr>
              <a:t> f</a:t>
            </a:r>
            <a:r>
              <a:rPr kumimoji="0" lang="en-US" altLang="ko-KR" sz="16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ko-KR" sz="1600" i="1" baseline="-250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i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signal from the </a:t>
            </a:r>
            <a:r>
              <a:rPr kumimoji="0" lang="en-US" altLang="ko-KR" sz="1600" i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i</a:t>
            </a:r>
            <a:r>
              <a:rPr kumimoji="0" lang="en-US" altLang="ko-KR" sz="1600" baseline="30000" dirty="0" err="1">
                <a:solidFill>
                  <a:srgbClr val="000066"/>
                </a:solidFill>
                <a:latin typeface="Arial" panose="020B0604020202020204" pitchFamily="34" charset="0"/>
              </a:rPr>
              <a:t>th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detector</a:t>
            </a:r>
          </a:p>
          <a:p>
            <a:pPr latinLnBrk="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kumimoji="0" lang="en-US" altLang="ko-KR" sz="1600" i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</a:t>
            </a:r>
            <a:r>
              <a:rPr kumimoji="0" lang="en-US" altLang="ko-KR" sz="1600" i="1" baseline="-250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j</a:t>
            </a:r>
            <a:r>
              <a:rPr kumimoji="0" lang="el-GR" altLang="ko-KR" sz="1600" i="1" baseline="-25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local emissivity of the </a:t>
            </a:r>
            <a:r>
              <a:rPr kumimoji="0" lang="en-US" altLang="ko-KR" sz="1600" i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j</a:t>
            </a:r>
            <a:r>
              <a:rPr kumimoji="0" lang="en-US" altLang="ko-KR" sz="1600" baseline="30000" dirty="0" err="1">
                <a:solidFill>
                  <a:srgbClr val="000066"/>
                </a:solidFill>
                <a:latin typeface="Arial" panose="020B0604020202020204" pitchFamily="34" charset="0"/>
              </a:rPr>
              <a:t>th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pixel at the </a:t>
            </a:r>
            <a:r>
              <a:rPr kumimoji="0" lang="el-GR" altLang="ko-KR" sz="1600" i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τ</a:t>
            </a:r>
            <a:r>
              <a:rPr kumimoji="0" lang="en-US" altLang="ko-KR" sz="1600" baseline="30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slice</a:t>
            </a:r>
            <a:endParaRPr kumimoji="0" lang="el-GR" altLang="ko-K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n-US" altLang="ko-KR" sz="1600" b="1" i="1" dirty="0">
                <a:solidFill>
                  <a:srgbClr val="000066"/>
                </a:solidFill>
                <a:latin typeface="Times New Roman" panose="02020603050405020304" pitchFamily="18" charset="0"/>
              </a:rPr>
              <a:t>T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geometrical weight matrix</a:t>
            </a: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n-US" altLang="ko-KR" sz="1600" b="1" i="1" dirty="0">
                <a:solidFill>
                  <a:srgbClr val="000066"/>
                </a:solidFill>
                <a:latin typeface="Times New Roman" panose="02020603050405020304" pitchFamily="18" charset="0"/>
              </a:rPr>
              <a:t>B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gradient matrix</a:t>
            </a: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l-GR" altLang="ko-KR" sz="1600" i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λ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regularization parameter</a:t>
            </a: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n-US" altLang="ko-KR" sz="1600" i="1" dirty="0">
                <a:solidFill>
                  <a:srgbClr val="000066"/>
                </a:solidFill>
                <a:latin typeface="Times New Roman" panose="02020603050405020304" pitchFamily="18" charset="0"/>
              </a:rPr>
              <a:t>S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total number of time slices</a:t>
            </a: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n-US" altLang="ko-KR" sz="1600" i="1" dirty="0">
                <a:solidFill>
                  <a:srgbClr val="000066"/>
                </a:solidFill>
                <a:latin typeface="Times New Roman" panose="02020603050405020304" pitchFamily="18" charset="0"/>
              </a:rPr>
              <a:t>L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number of detectors</a:t>
            </a: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n-US" altLang="ko-KR" sz="1600" b="1" i="1" dirty="0">
                <a:solidFill>
                  <a:srgbClr val="000066"/>
                </a:solidFill>
                <a:latin typeface="Times New Roman" panose="02020603050405020304" pitchFamily="18" charset="0"/>
              </a:rPr>
              <a:t>M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transfer matrix</a:t>
            </a: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n-US" altLang="ko-KR" sz="1600" b="1" i="1" dirty="0">
                <a:solidFill>
                  <a:srgbClr val="000066"/>
                </a:solidFill>
                <a:latin typeface="Times New Roman" panose="02020603050405020304" pitchFamily="18" charset="0"/>
              </a:rPr>
              <a:t>U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functional matrix</a:t>
            </a: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P = number of pixels</a:t>
            </a: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n-US" altLang="ko-KR" sz="1600" i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w</a:t>
            </a:r>
            <a:r>
              <a:rPr kumimoji="0" lang="en-US" altLang="ko-KR" sz="1600" i="1" baseline="-250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= inverse of the </a:t>
            </a:r>
            <a:r>
              <a:rPr kumimoji="0" lang="en-US" altLang="ko-KR" sz="1600" i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</a:t>
            </a:r>
            <a:r>
              <a:rPr kumimoji="0" lang="en-US" altLang="ko-KR" sz="1600" baseline="30000" dirty="0" err="1">
                <a:solidFill>
                  <a:srgbClr val="000066"/>
                </a:solidFill>
                <a:latin typeface="Arial" panose="020B0604020202020204" pitchFamily="34" charset="0"/>
              </a:rPr>
              <a:t>th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image pixel</a:t>
            </a:r>
          </a:p>
          <a:p>
            <a:pPr latinLnBrk="0">
              <a:spcBef>
                <a:spcPct val="20000"/>
              </a:spcBef>
              <a:buFontTx/>
              <a:buChar char="•"/>
            </a:pPr>
            <a:r>
              <a:rPr kumimoji="0" lang="el-GR" altLang="ko-KR" sz="1600" i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σ</a:t>
            </a:r>
            <a:r>
              <a:rPr kumimoji="0" lang="en-US" altLang="ko-KR" sz="1600" i="1" baseline="-25000" dirty="0" err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= standard deviation of the </a:t>
            </a:r>
            <a:r>
              <a:rPr kumimoji="0" lang="en-US" altLang="ko-KR" sz="1600" i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i</a:t>
            </a:r>
            <a:r>
              <a:rPr kumimoji="0" lang="en-US" altLang="ko-KR" sz="1600" baseline="30000" dirty="0" err="1">
                <a:solidFill>
                  <a:srgbClr val="000066"/>
                </a:solidFill>
                <a:latin typeface="Arial" panose="020B0604020202020204" pitchFamily="34" charset="0"/>
              </a:rPr>
              <a:t>th</a:t>
            </a:r>
            <a:r>
              <a:rPr kumimoji="0" lang="en-US" altLang="ko-KR" sz="1600" dirty="0">
                <a:solidFill>
                  <a:srgbClr val="000066"/>
                </a:solidFill>
                <a:latin typeface="Arial" panose="020B0604020202020204" pitchFamily="34" charset="0"/>
              </a:rPr>
              <a:t> measurement</a:t>
            </a:r>
          </a:p>
        </p:txBody>
      </p:sp>
      <p:cxnSp>
        <p:nvCxnSpPr>
          <p:cNvPr id="52" name="AutoShape 10"/>
          <p:cNvCxnSpPr>
            <a:cxnSpLocks noChangeShapeType="1"/>
            <a:stCxn id="49" idx="3"/>
            <a:endCxn id="50" idx="1"/>
          </p:cNvCxnSpPr>
          <p:nvPr/>
        </p:nvCxnSpPr>
        <p:spPr bwMode="auto">
          <a:xfrm>
            <a:off x="3169542" y="1673448"/>
            <a:ext cx="2889250" cy="793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3" name="Group 14"/>
          <p:cNvGrpSpPr>
            <a:grpSpLocks/>
          </p:cNvGrpSpPr>
          <p:nvPr/>
        </p:nvGrpSpPr>
        <p:grpSpPr bwMode="auto">
          <a:xfrm>
            <a:off x="5177730" y="4675411"/>
            <a:ext cx="3600450" cy="641350"/>
            <a:chOff x="2835" y="2931"/>
            <a:chExt cx="2268" cy="404"/>
          </a:xfrm>
        </p:grpSpPr>
        <p:sp>
          <p:nvSpPr>
            <p:cNvPr id="54" name="Text Box 11"/>
            <p:cNvSpPr txBox="1">
              <a:spLocks noChangeArrowheads="1"/>
            </p:cNvSpPr>
            <p:nvPr/>
          </p:nvSpPr>
          <p:spPr bwMode="auto">
            <a:xfrm>
              <a:off x="2835" y="2931"/>
              <a:ext cx="226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ko-KR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regularization parameter    is iterated until                       .</a:t>
              </a:r>
            </a:p>
          </p:txBody>
        </p:sp>
        <p:pic>
          <p:nvPicPr>
            <p:cNvPr id="55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" y="2976"/>
              <a:ext cx="111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" y="3113"/>
              <a:ext cx="908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317" y="5405661"/>
            <a:ext cx="4716463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" name="Group 21"/>
          <p:cNvGrpSpPr>
            <a:grpSpLocks/>
          </p:cNvGrpSpPr>
          <p:nvPr/>
        </p:nvGrpSpPr>
        <p:grpSpPr bwMode="auto">
          <a:xfrm>
            <a:off x="4858642" y="3100611"/>
            <a:ext cx="4321175" cy="1350962"/>
            <a:chOff x="2925" y="2059"/>
            <a:chExt cx="2722" cy="851"/>
          </a:xfrm>
        </p:grpSpPr>
        <p:pic>
          <p:nvPicPr>
            <p:cNvPr id="59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69"/>
              <a:ext cx="2586" cy="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Text Box 17"/>
            <p:cNvSpPr txBox="1">
              <a:spLocks noChangeArrowheads="1"/>
            </p:cNvSpPr>
            <p:nvPr/>
          </p:nvSpPr>
          <p:spPr bwMode="auto">
            <a:xfrm>
              <a:off x="4371" y="2679"/>
              <a:ext cx="1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Fisher Information</a:t>
              </a:r>
            </a:p>
          </p:txBody>
        </p:sp>
        <p:sp>
          <p:nvSpPr>
            <p:cNvPr id="61" name="Rectangle 18"/>
            <p:cNvSpPr>
              <a:spLocks noChangeArrowheads="1"/>
            </p:cNvSpPr>
            <p:nvPr/>
          </p:nvSpPr>
          <p:spPr bwMode="auto">
            <a:xfrm>
              <a:off x="4478" y="2059"/>
              <a:ext cx="1043" cy="635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2" name="Rectangle 19"/>
            <p:cNvSpPr>
              <a:spLocks noChangeArrowheads="1"/>
            </p:cNvSpPr>
            <p:nvPr/>
          </p:nvSpPr>
          <p:spPr bwMode="auto">
            <a:xfrm>
              <a:off x="3424" y="2059"/>
              <a:ext cx="771" cy="635"/>
            </a:xfrm>
            <a:prstGeom prst="rect">
              <a:avLst/>
            </a:prstGeom>
            <a:noFill/>
            <a:ln w="2540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3" name="Text Box 20"/>
            <p:cNvSpPr txBox="1">
              <a:spLocks noChangeArrowheads="1"/>
            </p:cNvSpPr>
            <p:nvPr/>
          </p:nvSpPr>
          <p:spPr bwMode="auto">
            <a:xfrm>
              <a:off x="3416" y="2664"/>
              <a:ext cx="7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chi-square</a:t>
              </a:r>
            </a:p>
          </p:txBody>
        </p:sp>
      </p:grp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5153917" y="2365598"/>
            <a:ext cx="3905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Minimizing the functional matrix</a:t>
            </a:r>
            <a:r>
              <a:rPr lang="en-US" altLang="ko-K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ko-K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r>
              <a:rPr lang="en-US" altLang="ko-K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Minimum Fisher Information method</a:t>
            </a:r>
            <a:endParaRPr lang="en-US" altLang="ko-K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Box 23"/>
          <p:cNvSpPr txBox="1">
            <a:spLocks noChangeArrowheads="1"/>
          </p:cNvSpPr>
          <p:nvPr/>
        </p:nvSpPr>
        <p:spPr bwMode="auto">
          <a:xfrm>
            <a:off x="3906142" y="1725836"/>
            <a:ext cx="1357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 i="1">
                <a:latin typeface="Times New Roman" panose="02020603050405020304" pitchFamily="18" charset="0"/>
              </a:rPr>
              <a:t>M = U</a:t>
            </a:r>
            <a:r>
              <a:rPr lang="en-US" altLang="ko-KR" sz="2400" b="1" i="1" baseline="30000">
                <a:latin typeface="Times New Roman" panose="02020603050405020304" pitchFamily="18" charset="0"/>
              </a:rPr>
              <a:t>-1</a:t>
            </a:r>
            <a:r>
              <a:rPr lang="en-US" altLang="ko-KR" sz="2400" b="1" i="1">
                <a:latin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357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mode in TCV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51"/>
          <p:cNvSpPr>
            <a:spLocks noChangeShapeType="1"/>
          </p:cNvSpPr>
          <p:nvPr/>
        </p:nvSpPr>
        <p:spPr bwMode="auto">
          <a:xfrm>
            <a:off x="696913" y="4379913"/>
            <a:ext cx="8640762" cy="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560389" y="947738"/>
            <a:ext cx="4537075" cy="4318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363538">
              <a:lnSpc>
                <a:spcPct val="90000"/>
              </a:lnSpc>
            </a:pPr>
            <a:r>
              <a:rPr lang="en-US" altLang="ko-K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</a:t>
            </a:r>
            <a:r>
              <a:rPr lang="en-US" altLang="ko-KR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r>
              <a:rPr lang="en-US" altLang="ko-K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 using SVD</a:t>
            </a:r>
            <a:endParaRPr lang="en-US" altLang="ko-K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14"/>
          <p:cNvGrpSpPr>
            <a:grpSpLocks/>
          </p:cNvGrpSpPr>
          <p:nvPr/>
        </p:nvGrpSpPr>
        <p:grpSpPr bwMode="auto">
          <a:xfrm>
            <a:off x="5394325" y="1844675"/>
            <a:ext cx="3883858" cy="2197100"/>
            <a:chOff x="3016" y="1545"/>
            <a:chExt cx="1938" cy="1061"/>
          </a:xfrm>
        </p:grpSpPr>
        <p:grpSp>
          <p:nvGrpSpPr>
            <p:cNvPr id="35" name="Group 15"/>
            <p:cNvGrpSpPr>
              <a:grpSpLocks/>
            </p:cNvGrpSpPr>
            <p:nvPr/>
          </p:nvGrpSpPr>
          <p:grpSpPr bwMode="auto">
            <a:xfrm>
              <a:off x="3016" y="1545"/>
              <a:ext cx="1642" cy="1061"/>
              <a:chOff x="2747" y="4199"/>
              <a:chExt cx="1651" cy="1044"/>
            </a:xfrm>
          </p:grpSpPr>
          <p:pic>
            <p:nvPicPr>
              <p:cNvPr id="3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7" y="4199"/>
                <a:ext cx="1004" cy="9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9" name="Line 17"/>
              <p:cNvSpPr>
                <a:spLocks noChangeShapeType="1"/>
              </p:cNvSpPr>
              <p:nvPr/>
            </p:nvSpPr>
            <p:spPr bwMode="auto">
              <a:xfrm flipV="1">
                <a:off x="3584" y="4266"/>
                <a:ext cx="206" cy="97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 flipH="1" flipV="1">
                <a:off x="3382" y="4281"/>
                <a:ext cx="261" cy="96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Line 19"/>
              <p:cNvSpPr>
                <a:spLocks noChangeShapeType="1"/>
              </p:cNvSpPr>
              <p:nvPr/>
            </p:nvSpPr>
            <p:spPr bwMode="auto">
              <a:xfrm>
                <a:off x="3481" y="4704"/>
                <a:ext cx="240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3609" y="4300"/>
                <a:ext cx="0" cy="842"/>
              </a:xfrm>
              <a:prstGeom prst="line">
                <a:avLst/>
              </a:prstGeom>
              <a:noFill/>
              <a:ln w="158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21"/>
              <p:cNvSpPr>
                <a:spLocks noChangeArrowheads="1"/>
              </p:cNvSpPr>
              <p:nvPr/>
            </p:nvSpPr>
            <p:spPr bwMode="auto">
              <a:xfrm>
                <a:off x="3563" y="5210"/>
                <a:ext cx="103" cy="33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Line 22"/>
              <p:cNvSpPr>
                <a:spLocks noChangeShapeType="1"/>
              </p:cNvSpPr>
              <p:nvPr/>
            </p:nvSpPr>
            <p:spPr bwMode="auto">
              <a:xfrm flipH="1">
                <a:off x="3699" y="469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 Box 23"/>
              <p:cNvSpPr txBox="1">
                <a:spLocks noChangeArrowheads="1"/>
              </p:cNvSpPr>
              <p:nvPr/>
            </p:nvSpPr>
            <p:spPr bwMode="auto">
              <a:xfrm>
                <a:off x="3791" y="4548"/>
                <a:ext cx="607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38" tIns="39669" rIns="79338" bIns="39669">
                <a:spAutoFit/>
              </a:bodyPr>
              <a:lstStyle>
                <a:lvl1pPr algn="l" defTabSz="793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396875" algn="l" defTabSz="793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793750" algn="l" defTabSz="793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190625" algn="l" defTabSz="793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1587500" algn="l" defTabSz="793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044700" defTabSz="79375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501900" defTabSz="79375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2959100" defTabSz="79375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416300" defTabSz="79375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0" latinLnBrk="0" hangingPunct="0"/>
                <a:r>
                  <a:rPr kumimoji="0" lang="en-US" altLang="ko-KR" sz="1400" b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Tomogaphic</a:t>
                </a:r>
              </a:p>
              <a:p>
                <a:pPr eaLnBrk="0" latinLnBrk="0" hangingPunct="0"/>
                <a:r>
                  <a:rPr kumimoji="0" lang="en-US" altLang="ko-KR" sz="1400" b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Plane</a:t>
                </a:r>
              </a:p>
            </p:txBody>
          </p:sp>
        </p:grpSp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>
              <a:off x="4052" y="2457"/>
              <a:ext cx="902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9338" tIns="39669" rIns="79338" bIns="39669">
              <a:spAutoFit/>
            </a:bodyPr>
            <a:lstStyle>
              <a:lvl1pPr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396875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793750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190625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1587500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0447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5019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9591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4163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0" latinLnBrk="0" hangingPunct="0"/>
              <a:r>
                <a:rPr kumimoji="0" lang="en-US" altLang="ko-KR" sz="1400" b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Tangential 2D array</a:t>
              </a:r>
            </a:p>
          </p:txBody>
        </p:sp>
        <p:sp>
          <p:nvSpPr>
            <p:cNvPr id="37" name="Line 25"/>
            <p:cNvSpPr>
              <a:spLocks noChangeShapeType="1"/>
            </p:cNvSpPr>
            <p:nvPr/>
          </p:nvSpPr>
          <p:spPr bwMode="auto">
            <a:xfrm flipH="1">
              <a:off x="3911" y="2576"/>
              <a:ext cx="1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4" y="4733925"/>
            <a:ext cx="1303337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4733926"/>
            <a:ext cx="1309688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6" y="4727576"/>
            <a:ext cx="1312863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 Box 29"/>
          <p:cNvSpPr txBox="1">
            <a:spLocks noChangeArrowheads="1"/>
          </p:cNvSpPr>
          <p:nvPr/>
        </p:nvSpPr>
        <p:spPr bwMode="auto">
          <a:xfrm>
            <a:off x="854076" y="4779964"/>
            <a:ext cx="865575" cy="24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2" tIns="39676" rIns="79352" bIns="39676">
            <a:spAutoFit/>
          </a:bodyPr>
          <a:lstStyle>
            <a:lvl1pPr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396875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93750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190625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587500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0447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5019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9591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4163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0" latinLnBrk="0" hangingPunct="0"/>
            <a:r>
              <a:rPr kumimoji="0" lang="en-US" altLang="ko-KR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Tangential</a:t>
            </a:r>
          </a:p>
        </p:txBody>
      </p:sp>
      <p:sp>
        <p:nvSpPr>
          <p:cNvPr id="50" name="Text Box 30"/>
          <p:cNvSpPr txBox="1">
            <a:spLocks noChangeArrowheads="1"/>
          </p:cNvSpPr>
          <p:nvPr/>
        </p:nvSpPr>
        <p:spPr bwMode="auto">
          <a:xfrm>
            <a:off x="2097089" y="4759325"/>
            <a:ext cx="1081788" cy="26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2" tIns="39676" rIns="79352" bIns="39676">
            <a:spAutoFit/>
          </a:bodyPr>
          <a:lstStyle>
            <a:lvl1pPr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396875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93750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190625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587500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0447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5019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9591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4163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0" latinLnBrk="0" hangingPunct="0"/>
            <a:r>
              <a:rPr kumimoji="0" lang="en-US" altLang="ko-K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Tomography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232151" y="4776788"/>
            <a:ext cx="1552575" cy="23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352" tIns="39676" rIns="79352" bIns="39676">
            <a:spAutoFit/>
          </a:bodyPr>
          <a:lstStyle>
            <a:lvl1pPr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396875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93750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190625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587500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0447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5019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9591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4163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0" latinLnBrk="0" hangingPunct="0">
              <a:lnSpc>
                <a:spcPct val="90000"/>
              </a:lnSpc>
            </a:pPr>
            <a:r>
              <a:rPr kumimoji="0" lang="en-US" altLang="ko-KR" sz="1100" b="1">
                <a:solidFill>
                  <a:schemeClr val="bg1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Relative Intensity</a:t>
            </a:r>
          </a:p>
        </p:txBody>
      </p:sp>
      <p:grpSp>
        <p:nvGrpSpPr>
          <p:cNvPr id="52" name="Group 32"/>
          <p:cNvGrpSpPr>
            <a:grpSpLocks/>
          </p:cNvGrpSpPr>
          <p:nvPr/>
        </p:nvGrpSpPr>
        <p:grpSpPr bwMode="auto">
          <a:xfrm>
            <a:off x="4630738" y="4575176"/>
            <a:ext cx="4730750" cy="2039938"/>
            <a:chOff x="0" y="2737"/>
            <a:chExt cx="2980" cy="1285"/>
          </a:xfrm>
        </p:grpSpPr>
        <p:sp>
          <p:nvSpPr>
            <p:cNvPr id="53" name="Line 33"/>
            <p:cNvSpPr>
              <a:spLocks noChangeShapeType="1"/>
            </p:cNvSpPr>
            <p:nvPr/>
          </p:nvSpPr>
          <p:spPr bwMode="auto">
            <a:xfrm rot="10800000" flipH="1">
              <a:off x="709" y="3415"/>
              <a:ext cx="288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Box 34"/>
            <p:cNvSpPr txBox="1">
              <a:spLocks noChangeArrowheads="1"/>
            </p:cNvSpPr>
            <p:nvPr/>
          </p:nvSpPr>
          <p:spPr bwMode="auto">
            <a:xfrm>
              <a:off x="556" y="3396"/>
              <a:ext cx="101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9338" tIns="39669" rIns="79338" bIns="39669">
              <a:spAutoFit/>
            </a:bodyPr>
            <a:lstStyle>
              <a:lvl1pPr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396875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793750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190625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1587500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0447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5019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9591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4163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0" latinLnBrk="0" hangingPunct="0"/>
              <a:endParaRPr kumimoji="0" lang="ko-KR" altLang="ko-KR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 Box 35"/>
            <p:cNvSpPr txBox="1">
              <a:spLocks noChangeArrowheads="1"/>
            </p:cNvSpPr>
            <p:nvPr/>
          </p:nvSpPr>
          <p:spPr bwMode="auto">
            <a:xfrm>
              <a:off x="798" y="3521"/>
              <a:ext cx="61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9338" tIns="39669" rIns="79338" bIns="39669">
              <a:spAutoFit/>
            </a:bodyPr>
            <a:lstStyle>
              <a:lvl1pPr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396875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793750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190625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1587500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0447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5019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9591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4163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0" latinLnBrk="0" hangingPunct="0">
                <a:lnSpc>
                  <a:spcPct val="90000"/>
                </a:lnSpc>
              </a:pPr>
              <a:r>
                <a:rPr kumimoji="0" lang="en-US" altLang="ko-KR" sz="1500">
                  <a:solidFill>
                    <a:srgbClr val="000066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Toroidal direction</a:t>
              </a:r>
            </a:p>
          </p:txBody>
        </p:sp>
        <p:grpSp>
          <p:nvGrpSpPr>
            <p:cNvPr id="56" name="Group 36"/>
            <p:cNvGrpSpPr>
              <a:grpSpLocks/>
            </p:cNvGrpSpPr>
            <p:nvPr/>
          </p:nvGrpSpPr>
          <p:grpSpPr bwMode="auto">
            <a:xfrm>
              <a:off x="75" y="2737"/>
              <a:ext cx="957" cy="1117"/>
              <a:chOff x="2463" y="4811"/>
              <a:chExt cx="518" cy="620"/>
            </a:xfrm>
          </p:grpSpPr>
          <p:sp>
            <p:nvSpPr>
              <p:cNvPr id="62" name="Line 37"/>
              <p:cNvSpPr>
                <a:spLocks noChangeShapeType="1"/>
              </p:cNvSpPr>
              <p:nvPr/>
            </p:nvSpPr>
            <p:spPr bwMode="auto">
              <a:xfrm>
                <a:off x="2749" y="4811"/>
                <a:ext cx="0" cy="317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Line 38"/>
              <p:cNvSpPr>
                <a:spLocks noChangeShapeType="1"/>
              </p:cNvSpPr>
              <p:nvPr/>
            </p:nvSpPr>
            <p:spPr bwMode="auto">
              <a:xfrm>
                <a:off x="2753" y="5128"/>
                <a:ext cx="227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AutoShape 39"/>
              <p:cNvSpPr>
                <a:spLocks noChangeArrowheads="1"/>
              </p:cNvSpPr>
              <p:nvPr/>
            </p:nvSpPr>
            <p:spPr bwMode="auto">
              <a:xfrm>
                <a:off x="2477" y="4811"/>
                <a:ext cx="504" cy="589"/>
              </a:xfrm>
              <a:prstGeom prst="cube">
                <a:avLst>
                  <a:gd name="adj" fmla="val 54745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5" name="Picture 40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" y="5080"/>
                <a:ext cx="246" cy="3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6" name="Line 41"/>
              <p:cNvSpPr>
                <a:spLocks noChangeShapeType="1"/>
              </p:cNvSpPr>
              <p:nvPr/>
            </p:nvSpPr>
            <p:spPr bwMode="auto">
              <a:xfrm>
                <a:off x="2565" y="500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Line 42"/>
              <p:cNvSpPr>
                <a:spLocks noChangeShapeType="1"/>
              </p:cNvSpPr>
              <p:nvPr/>
            </p:nvSpPr>
            <p:spPr bwMode="auto">
              <a:xfrm>
                <a:off x="2792" y="5007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Text Box 43"/>
            <p:cNvSpPr txBox="1">
              <a:spLocks noChangeArrowheads="1"/>
            </p:cNvSpPr>
            <p:nvPr/>
          </p:nvSpPr>
          <p:spPr bwMode="auto">
            <a:xfrm>
              <a:off x="0" y="3826"/>
              <a:ext cx="1551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9338" tIns="39669" rIns="79338" bIns="39669">
              <a:spAutoFit/>
            </a:bodyPr>
            <a:lstStyle>
              <a:lvl1pPr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396875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793750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190625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1587500" algn="l" defTabSz="793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0447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5019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9591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416300" defTabSz="7937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0" latinLnBrk="0" hangingPunct="0"/>
              <a:r>
                <a:rPr kumimoji="0" lang="en-US" altLang="ko-KR" sz="1500">
                  <a:solidFill>
                    <a:srgbClr val="000066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Integrated relative intensity</a:t>
              </a:r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 flipV="1">
              <a:off x="412" y="3625"/>
              <a:ext cx="0" cy="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e 45"/>
            <p:cNvSpPr>
              <a:spLocks noChangeShapeType="1"/>
            </p:cNvSpPr>
            <p:nvPr/>
          </p:nvSpPr>
          <p:spPr bwMode="auto">
            <a:xfrm flipV="1">
              <a:off x="525" y="3026"/>
              <a:ext cx="507" cy="49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4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" y="2949"/>
              <a:ext cx="1683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Line 47"/>
            <p:cNvSpPr>
              <a:spLocks noChangeShapeType="1"/>
            </p:cNvSpPr>
            <p:nvPr/>
          </p:nvSpPr>
          <p:spPr bwMode="auto">
            <a:xfrm>
              <a:off x="835" y="3218"/>
              <a:ext cx="841" cy="16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Rectangle 48"/>
          <p:cNvSpPr>
            <a:spLocks noChangeArrowheads="1"/>
          </p:cNvSpPr>
          <p:nvPr/>
        </p:nvSpPr>
        <p:spPr bwMode="auto">
          <a:xfrm>
            <a:off x="5056189" y="950914"/>
            <a:ext cx="45370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1pPr>
            <a:lvl2pPr marL="669925" indent="-325438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2pPr>
            <a:lvl3pPr marL="1022350" indent="-350838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5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3pPr>
            <a:lvl4pPr marL="1339850" indent="-315913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4pPr>
            <a:lvl5pPr marL="1681163" indent="-339725" algn="l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m/n using poloidal array combined with tangential 2-D array</a:t>
            </a:r>
          </a:p>
        </p:txBody>
      </p:sp>
      <p:sp>
        <p:nvSpPr>
          <p:cNvPr id="69" name="Text Box 49"/>
          <p:cNvSpPr txBox="1">
            <a:spLocks noChangeArrowheads="1"/>
          </p:cNvSpPr>
          <p:nvPr/>
        </p:nvSpPr>
        <p:spPr bwMode="auto">
          <a:xfrm>
            <a:off x="6721475" y="4398963"/>
            <a:ext cx="2592388" cy="74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352" tIns="39676" rIns="79352" bIns="39676">
            <a:spAutoFit/>
          </a:bodyPr>
          <a:lstStyle>
            <a:lvl1pPr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396875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93750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190625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587500" algn="l" defTabSz="793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0447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5019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9591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416300" defTabSz="7937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0" latinLnBrk="0" hangingPunct="0">
              <a:lnSpc>
                <a:spcPct val="90000"/>
              </a:lnSpc>
            </a:pPr>
            <a:r>
              <a:rPr kumimoji="0" lang="en-US" altLang="ko-KR" sz="1600">
                <a:solidFill>
                  <a:srgbClr val="000066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Toroidal mode (n = 1) from the emissivity along the red line</a:t>
            </a:r>
          </a:p>
        </p:txBody>
      </p:sp>
      <p:sp>
        <p:nvSpPr>
          <p:cNvPr id="70" name="Line 52"/>
          <p:cNvSpPr>
            <a:spLocks noChangeShapeType="1"/>
          </p:cNvSpPr>
          <p:nvPr/>
        </p:nvSpPr>
        <p:spPr bwMode="auto">
          <a:xfrm rot="-5400000">
            <a:off x="3473451" y="2830513"/>
            <a:ext cx="3070225" cy="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57"/>
          <p:cNvSpPr>
            <a:spLocks noChangeArrowheads="1"/>
          </p:cNvSpPr>
          <p:nvPr/>
        </p:nvSpPr>
        <p:spPr bwMode="auto">
          <a:xfrm>
            <a:off x="492126" y="4391025"/>
            <a:ext cx="597304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1pPr>
            <a:lvl2pPr marL="669925" indent="-325438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2pPr>
            <a:lvl3pPr marL="1022350" indent="-350838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5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3pPr>
            <a:lvl4pPr marL="1339850" indent="-315913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4pPr>
            <a:lvl5pPr marL="1681163" indent="-339725" algn="l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굴림" panose="020B0600000101010101" pitchFamily="50" charset="-127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Ray-tracing with a rectangular 3-D weight matrix</a:t>
            </a:r>
          </a:p>
        </p:txBody>
      </p:sp>
      <p:pic>
        <p:nvPicPr>
          <p:cNvPr id="72" name="Picture 5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300164"/>
            <a:ext cx="10033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5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308101"/>
            <a:ext cx="1008063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 Box 60"/>
          <p:cNvSpPr txBox="1">
            <a:spLocks noChangeArrowheads="1"/>
          </p:cNvSpPr>
          <p:nvPr/>
        </p:nvSpPr>
        <p:spPr bwMode="auto">
          <a:xfrm>
            <a:off x="3873500" y="1341439"/>
            <a:ext cx="5373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m=2</a:t>
            </a:r>
          </a:p>
        </p:txBody>
      </p:sp>
      <p:sp>
        <p:nvSpPr>
          <p:cNvPr id="75" name="Text Box 61"/>
          <p:cNvSpPr txBox="1">
            <a:spLocks noChangeArrowheads="1"/>
          </p:cNvSpPr>
          <p:nvPr/>
        </p:nvSpPr>
        <p:spPr bwMode="auto">
          <a:xfrm>
            <a:off x="2576513" y="1341439"/>
            <a:ext cx="5373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m=1</a:t>
            </a:r>
          </a:p>
        </p:txBody>
      </p:sp>
      <p:pic>
        <p:nvPicPr>
          <p:cNvPr id="76" name="14385_MEM.avi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189" y="1220789"/>
            <a:ext cx="1031875" cy="309562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65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acquisition system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ACQ196CP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8012" y="4812975"/>
            <a:ext cx="2540000" cy="19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27"/>
          <p:cNvSpPr/>
          <p:nvPr/>
        </p:nvSpPr>
        <p:spPr>
          <a:xfrm>
            <a:off x="6965188" y="967839"/>
            <a:ext cx="2214546" cy="46214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직선 연결선 21"/>
          <p:cNvCxnSpPr/>
          <p:nvPr/>
        </p:nvCxnSpPr>
        <p:spPr>
          <a:xfrm>
            <a:off x="1410064" y="5848691"/>
            <a:ext cx="5808733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 descr="NI PXI-6123"/>
          <p:cNvPicPr>
            <a:picLocks noChangeAspect="1" noChangeArrowheads="1"/>
          </p:cNvPicPr>
          <p:nvPr/>
        </p:nvPicPr>
        <p:blipFill>
          <a:blip r:embed="rId3" cstate="print"/>
          <a:srcRect l="10001" r="16874"/>
          <a:stretch>
            <a:fillRect/>
          </a:stretch>
        </p:blipFill>
        <p:spPr bwMode="auto">
          <a:xfrm>
            <a:off x="7148568" y="3960861"/>
            <a:ext cx="928688" cy="923925"/>
          </a:xfrm>
          <a:prstGeom prst="rect">
            <a:avLst/>
          </a:prstGeom>
          <a:noFill/>
        </p:spPr>
      </p:pic>
      <p:sp>
        <p:nvSpPr>
          <p:cNvPr id="17" name="직사각형 8"/>
          <p:cNvSpPr/>
          <p:nvPr/>
        </p:nvSpPr>
        <p:spPr>
          <a:xfrm>
            <a:off x="843414" y="1363409"/>
            <a:ext cx="214314" cy="5715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직선 연결선 10"/>
          <p:cNvCxnSpPr>
            <a:stCxn id="17" idx="3"/>
          </p:cNvCxnSpPr>
          <p:nvPr/>
        </p:nvCxnSpPr>
        <p:spPr>
          <a:xfrm>
            <a:off x="1057728" y="1649161"/>
            <a:ext cx="21431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42830" y="931754"/>
            <a:ext cx="79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Preamp (10</a:t>
            </a:r>
            <a:r>
              <a:rPr lang="en-US" altLang="ko-KR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V/A)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472" y="1418328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Photo Diode</a:t>
            </a:r>
          </a:p>
        </p:txBody>
      </p:sp>
      <p:cxnSp>
        <p:nvCxnSpPr>
          <p:cNvPr id="21" name="직선 연결선 21"/>
          <p:cNvCxnSpPr/>
          <p:nvPr/>
        </p:nvCxnSpPr>
        <p:spPr>
          <a:xfrm>
            <a:off x="1642809" y="1639614"/>
            <a:ext cx="5520701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 descr="NI SHC68-68-EPM"/>
          <p:cNvPicPr>
            <a:picLocks noChangeAspect="1" noChangeArrowheads="1"/>
          </p:cNvPicPr>
          <p:nvPr/>
        </p:nvPicPr>
        <p:blipFill>
          <a:blip r:embed="rId4" cstate="print"/>
          <a:srcRect l="16875" r="21249"/>
          <a:stretch>
            <a:fillRect/>
          </a:stretch>
        </p:blipFill>
        <p:spPr bwMode="auto">
          <a:xfrm>
            <a:off x="5897194" y="1245983"/>
            <a:ext cx="785818" cy="9271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921699" y="1673160"/>
            <a:ext cx="141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Coaxial Cable in Differential Input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8062" y="1903993"/>
            <a:ext cx="1017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BNC-2090A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5756" y="2103239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SHC68-68-EPM</a:t>
            </a:r>
          </a:p>
        </p:txBody>
      </p:sp>
      <p:sp>
        <p:nvSpPr>
          <p:cNvPr id="26" name="TextBox 59"/>
          <p:cNvSpPr txBox="1">
            <a:spLocks noChangeArrowheads="1"/>
          </p:cNvSpPr>
          <p:nvPr/>
        </p:nvSpPr>
        <p:spPr bwMode="auto">
          <a:xfrm>
            <a:off x="4787246" y="3595756"/>
            <a:ext cx="1074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LTU + carrier</a:t>
            </a:r>
          </a:p>
        </p:txBody>
      </p:sp>
      <p:cxnSp>
        <p:nvCxnSpPr>
          <p:cNvPr id="27" name="직선 연결선 34"/>
          <p:cNvCxnSpPr>
            <a:endCxn id="28" idx="5"/>
          </p:cNvCxnSpPr>
          <p:nvPr/>
        </p:nvCxnSpPr>
        <p:spPr>
          <a:xfrm flipV="1">
            <a:off x="1456120" y="1743165"/>
            <a:ext cx="0" cy="165223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 rot="5400000">
            <a:off x="1239562" y="1448198"/>
            <a:ext cx="433116" cy="373376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Picture 2" descr="NI PXIe-1065 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3" b="20903"/>
          <a:stretch/>
        </p:blipFill>
        <p:spPr bwMode="auto">
          <a:xfrm>
            <a:off x="7100944" y="5346376"/>
            <a:ext cx="1905000" cy="7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891000" y="6117747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PXIe-1065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96406" y="5504533"/>
            <a:ext cx="167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Data (64 </a:t>
            </a: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10 </a:t>
            </a: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kS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/s)</a:t>
            </a:r>
          </a:p>
        </p:txBody>
      </p:sp>
      <p:sp>
        <p:nvSpPr>
          <p:cNvPr id="39" name="TextBox 59"/>
          <p:cNvSpPr txBox="1">
            <a:spLocks noChangeArrowheads="1"/>
          </p:cNvSpPr>
          <p:nvPr/>
        </p:nvSpPr>
        <p:spPr bwMode="auto">
          <a:xfrm>
            <a:off x="583483" y="6176337"/>
            <a:ext cx="11112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MDS+ Server</a:t>
            </a:r>
            <a:endParaRPr lang="en-US" altLang="ko-KR" sz="1200" b="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40" name="Picture 8" descr="CX3-10_SO_96d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916834" y="5504533"/>
            <a:ext cx="44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4164" y="5286060"/>
            <a:ext cx="2157257" cy="97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http://www.acdcmall.com/shop/data/1/0107_00001.jpg"/>
          <p:cNvPicPr>
            <a:picLocks noChangeAspect="1" noChangeArrowheads="1"/>
          </p:cNvPicPr>
          <p:nvPr/>
        </p:nvPicPr>
        <p:blipFill rotWithShape="1">
          <a:blip r:embed="rId8" cstate="print"/>
          <a:srcRect t="20352" b="20511"/>
          <a:stretch/>
        </p:blipFill>
        <p:spPr bwMode="auto">
          <a:xfrm>
            <a:off x="572283" y="3241383"/>
            <a:ext cx="1905000" cy="1115297"/>
          </a:xfrm>
          <a:prstGeom prst="rect">
            <a:avLst/>
          </a:prstGeom>
          <a:noFill/>
        </p:spPr>
      </p:pic>
      <p:sp>
        <p:nvSpPr>
          <p:cNvPr id="43" name="TextBox 59"/>
          <p:cNvSpPr txBox="1">
            <a:spLocks noChangeArrowheads="1"/>
          </p:cNvSpPr>
          <p:nvPr/>
        </p:nvSpPr>
        <p:spPr bwMode="auto">
          <a:xfrm>
            <a:off x="977831" y="4287742"/>
            <a:ext cx="11304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Power Supply</a:t>
            </a:r>
            <a:endParaRPr lang="en-US" altLang="ko-KR" sz="1200" b="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44" name="Picture 2" descr="NI BNC-2090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2" b="33962"/>
          <a:stretch/>
        </p:blipFill>
        <p:spPr bwMode="auto">
          <a:xfrm>
            <a:off x="3674334" y="1426479"/>
            <a:ext cx="190500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NI PXI-6123"/>
          <p:cNvPicPr>
            <a:picLocks noChangeAspect="1" noChangeArrowheads="1"/>
          </p:cNvPicPr>
          <p:nvPr/>
        </p:nvPicPr>
        <p:blipFill>
          <a:blip r:embed="rId3" cstate="print"/>
          <a:srcRect l="10001" r="16874"/>
          <a:stretch>
            <a:fillRect/>
          </a:stretch>
        </p:blipFill>
        <p:spPr bwMode="auto">
          <a:xfrm>
            <a:off x="8077256" y="3957815"/>
            <a:ext cx="928688" cy="923925"/>
          </a:xfrm>
          <a:prstGeom prst="rect">
            <a:avLst/>
          </a:prstGeom>
          <a:noFill/>
        </p:spPr>
      </p:pic>
      <p:pic>
        <p:nvPicPr>
          <p:cNvPr id="46" name="Picture 10" descr="NI PXI-6123"/>
          <p:cNvPicPr>
            <a:picLocks noChangeAspect="1" noChangeArrowheads="1"/>
          </p:cNvPicPr>
          <p:nvPr/>
        </p:nvPicPr>
        <p:blipFill>
          <a:blip r:embed="rId3" cstate="print"/>
          <a:srcRect l="10001" r="16874"/>
          <a:stretch>
            <a:fillRect/>
          </a:stretch>
        </p:blipFill>
        <p:spPr bwMode="auto">
          <a:xfrm>
            <a:off x="7148568" y="3016504"/>
            <a:ext cx="928688" cy="923925"/>
          </a:xfrm>
          <a:prstGeom prst="rect">
            <a:avLst/>
          </a:prstGeom>
          <a:noFill/>
        </p:spPr>
      </p:pic>
      <p:pic>
        <p:nvPicPr>
          <p:cNvPr id="47" name="Picture 10" descr="NI PXI-6123"/>
          <p:cNvPicPr>
            <a:picLocks noChangeAspect="1" noChangeArrowheads="1"/>
          </p:cNvPicPr>
          <p:nvPr/>
        </p:nvPicPr>
        <p:blipFill>
          <a:blip r:embed="rId3" cstate="print"/>
          <a:srcRect l="10001" r="16874"/>
          <a:stretch>
            <a:fillRect/>
          </a:stretch>
        </p:blipFill>
        <p:spPr bwMode="auto">
          <a:xfrm>
            <a:off x="8077256" y="3013458"/>
            <a:ext cx="928688" cy="923925"/>
          </a:xfrm>
          <a:prstGeom prst="rect">
            <a:avLst/>
          </a:prstGeom>
          <a:noFill/>
        </p:spPr>
      </p:pic>
      <p:pic>
        <p:nvPicPr>
          <p:cNvPr id="48" name="Picture 10" descr="NI PXI-6123"/>
          <p:cNvPicPr>
            <a:picLocks noChangeAspect="1" noChangeArrowheads="1"/>
          </p:cNvPicPr>
          <p:nvPr/>
        </p:nvPicPr>
        <p:blipFill>
          <a:blip r:embed="rId3" cstate="print"/>
          <a:srcRect l="10001" r="16874"/>
          <a:stretch>
            <a:fillRect/>
          </a:stretch>
        </p:blipFill>
        <p:spPr bwMode="auto">
          <a:xfrm>
            <a:off x="7148568" y="2072147"/>
            <a:ext cx="928688" cy="923925"/>
          </a:xfrm>
          <a:prstGeom prst="rect">
            <a:avLst/>
          </a:prstGeom>
          <a:noFill/>
        </p:spPr>
      </p:pic>
      <p:pic>
        <p:nvPicPr>
          <p:cNvPr id="49" name="Picture 10" descr="NI PXI-6123"/>
          <p:cNvPicPr>
            <a:picLocks noChangeAspect="1" noChangeArrowheads="1"/>
          </p:cNvPicPr>
          <p:nvPr/>
        </p:nvPicPr>
        <p:blipFill>
          <a:blip r:embed="rId3" cstate="print"/>
          <a:srcRect l="10001" r="16874"/>
          <a:stretch>
            <a:fillRect/>
          </a:stretch>
        </p:blipFill>
        <p:spPr bwMode="auto">
          <a:xfrm>
            <a:off x="8077256" y="2069101"/>
            <a:ext cx="928688" cy="923925"/>
          </a:xfrm>
          <a:prstGeom prst="rect">
            <a:avLst/>
          </a:prstGeom>
          <a:noFill/>
        </p:spPr>
      </p:pic>
      <p:pic>
        <p:nvPicPr>
          <p:cNvPr id="50" name="Picture 10" descr="NI PXI-6123"/>
          <p:cNvPicPr>
            <a:picLocks noChangeAspect="1" noChangeArrowheads="1"/>
          </p:cNvPicPr>
          <p:nvPr/>
        </p:nvPicPr>
        <p:blipFill>
          <a:blip r:embed="rId3" cstate="print"/>
          <a:srcRect l="10001" r="16874"/>
          <a:stretch>
            <a:fillRect/>
          </a:stretch>
        </p:blipFill>
        <p:spPr bwMode="auto">
          <a:xfrm>
            <a:off x="7148568" y="1127790"/>
            <a:ext cx="928688" cy="923925"/>
          </a:xfrm>
          <a:prstGeom prst="rect">
            <a:avLst/>
          </a:prstGeom>
          <a:noFill/>
        </p:spPr>
      </p:pic>
      <p:pic>
        <p:nvPicPr>
          <p:cNvPr id="51" name="Picture 10" descr="NI PXI-6123"/>
          <p:cNvPicPr>
            <a:picLocks noChangeAspect="1" noChangeArrowheads="1"/>
          </p:cNvPicPr>
          <p:nvPr/>
        </p:nvPicPr>
        <p:blipFill>
          <a:blip r:embed="rId3" cstate="print"/>
          <a:srcRect l="10001" r="16874"/>
          <a:stretch>
            <a:fillRect/>
          </a:stretch>
        </p:blipFill>
        <p:spPr bwMode="auto">
          <a:xfrm>
            <a:off x="8077256" y="1124744"/>
            <a:ext cx="928688" cy="923925"/>
          </a:xfrm>
          <a:prstGeom prst="rect">
            <a:avLst/>
          </a:prstGeom>
          <a:noFill/>
        </p:spPr>
      </p:pic>
      <p:pic>
        <p:nvPicPr>
          <p:cNvPr id="52" name="Picture 4" descr="NI PXIe-PCIe8371, NI PXIe-PCIe837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9" t="44164" r="2694" b="20780"/>
          <a:stretch/>
        </p:blipFill>
        <p:spPr bwMode="auto">
          <a:xfrm>
            <a:off x="4752296" y="5315106"/>
            <a:ext cx="1043062" cy="97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646261" y="5042278"/>
            <a:ext cx="167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Data (64 </a:t>
            </a: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500 </a:t>
            </a: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kS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/s)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92267" y="4938250"/>
            <a:ext cx="112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PXI-6123 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 8</a:t>
            </a:r>
            <a:endParaRPr lang="en-US" altLang="ko-K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/>
          <a:srcRect l="24374" t="26353" r="26276" b="32636"/>
          <a:stretch/>
        </p:blipFill>
        <p:spPr>
          <a:xfrm>
            <a:off x="6687640" y="5469574"/>
            <a:ext cx="626118" cy="59688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510148" y="5173668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PXIe-8372</a:t>
            </a:r>
          </a:p>
        </p:txBody>
      </p:sp>
      <p:sp>
        <p:nvSpPr>
          <p:cNvPr id="57" name="TextBox 59"/>
          <p:cNvSpPr txBox="1">
            <a:spLocks noChangeArrowheads="1"/>
          </p:cNvSpPr>
          <p:nvPr/>
        </p:nvSpPr>
        <p:spPr bwMode="auto">
          <a:xfrm>
            <a:off x="2699014" y="3042120"/>
            <a:ext cx="106707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Main Control</a:t>
            </a:r>
            <a:endParaRPr lang="en-US" altLang="ko-KR" b="1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cxnSp>
        <p:nvCxnSpPr>
          <p:cNvPr id="58" name="직선 연결선 21"/>
          <p:cNvCxnSpPr/>
          <p:nvPr/>
        </p:nvCxnSpPr>
        <p:spPr>
          <a:xfrm>
            <a:off x="5795358" y="3365285"/>
            <a:ext cx="1353210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63953" y="3079938"/>
            <a:ext cx="72072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직선 연결선 21"/>
          <p:cNvCxnSpPr/>
          <p:nvPr/>
        </p:nvCxnSpPr>
        <p:spPr>
          <a:xfrm>
            <a:off x="2410982" y="4172725"/>
            <a:ext cx="1122863" cy="11217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59"/>
          <p:cNvSpPr txBox="1">
            <a:spLocks noChangeArrowheads="1"/>
          </p:cNvSpPr>
          <p:nvPr/>
        </p:nvSpPr>
        <p:spPr bwMode="auto">
          <a:xfrm rot="2680279">
            <a:off x="2386120" y="4454960"/>
            <a:ext cx="15985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Controlled by RS232</a:t>
            </a:r>
            <a:endParaRPr lang="en-US" altLang="ko-KR" sz="1200" b="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cxnSp>
        <p:nvCxnSpPr>
          <p:cNvPr id="62" name="직선 연결선 21"/>
          <p:cNvCxnSpPr/>
          <p:nvPr/>
        </p:nvCxnSpPr>
        <p:spPr>
          <a:xfrm>
            <a:off x="3814969" y="3365286"/>
            <a:ext cx="1063335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628946" y="2981145"/>
            <a:ext cx="1412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Signal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751086" y="3007985"/>
            <a:ext cx="1412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Trigger 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 8</a:t>
            </a:r>
            <a:endParaRPr lang="en-US" altLang="ko-K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048032" y="6176337"/>
            <a:ext cx="1484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Controller (Linux)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79286" y="5942963"/>
            <a:ext cx="783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</a:p>
        </p:txBody>
      </p:sp>
    </p:spTree>
    <p:extLst>
      <p:ext uri="{BB962C8B-B14F-4D97-AF65-F5344CB8AC3E}">
        <p14:creationId xmlns:p14="http://schemas.microsoft.com/office/powerpoint/2010/main" val="106755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</a:t>
            </a:r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KSTAR diagnostics 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그룹 3"/>
          <p:cNvGrpSpPr/>
          <p:nvPr/>
        </p:nvGrpSpPr>
        <p:grpSpPr>
          <a:xfrm>
            <a:off x="1134319" y="864427"/>
            <a:ext cx="7563097" cy="5732925"/>
            <a:chOff x="643525" y="785794"/>
            <a:chExt cx="7563097" cy="5732925"/>
          </a:xfrm>
        </p:grpSpPr>
        <p:pic>
          <p:nvPicPr>
            <p:cNvPr id="8" name="그림 4" descr="그림3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1660" y="2314104"/>
              <a:ext cx="3041653" cy="2925838"/>
            </a:xfrm>
            <a:prstGeom prst="rect">
              <a:avLst/>
            </a:prstGeom>
          </p:spPr>
        </p:pic>
        <p:sp>
          <p:nvSpPr>
            <p:cNvPr id="9" name="직사각형 5"/>
            <p:cNvSpPr/>
            <p:nvPr/>
          </p:nvSpPr>
          <p:spPr bwMode="auto">
            <a:xfrm>
              <a:off x="643547" y="1496788"/>
              <a:ext cx="1928190" cy="5386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XICS #1 (’09 : normal)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1100" b="1" i="1" kern="0" dirty="0" smtClean="0">
                  <a:solidFill>
                    <a:srgbClr val="FF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X-ray camera (MWPC ’11</a:t>
              </a:r>
              <a:r>
                <a:rPr lang="en-US" altLang="ko-KR" sz="1100" b="1" i="1" kern="0" dirty="0">
                  <a:solidFill>
                    <a:srgbClr val="FF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)</a:t>
              </a:r>
              <a:endParaRPr lang="en-US" altLang="ko-KR" sz="1100" b="1" i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(</a:t>
              </a:r>
              <a:r>
                <a:rPr lang="en-US" altLang="ko-KR" sz="900" kern="0" dirty="0" err="1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u&amp;l</a:t>
              </a: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) </a:t>
              </a:r>
              <a:r>
                <a:rPr lang="en-US" altLang="ko-KR" sz="900" kern="0" dirty="0" smtClean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Bolometer-</a:t>
              </a:r>
              <a:r>
                <a:rPr lang="en-US" altLang="ko-KR" sz="900" kern="0" dirty="0" err="1" smtClean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divertor</a:t>
              </a:r>
              <a:endParaRPr lang="en-US" altLang="ko-KR" sz="900" kern="0" dirty="0">
                <a:solidFill>
                  <a:srgbClr val="0080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0" name="직사각형 6"/>
            <p:cNvSpPr/>
            <p:nvPr/>
          </p:nvSpPr>
          <p:spPr bwMode="auto">
            <a:xfrm>
              <a:off x="643548" y="2214553"/>
              <a:ext cx="192819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Recip. Langmuir probe 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Fast-ion </a:t>
              </a:r>
              <a:r>
                <a:rPr lang="en-US" altLang="ko-KR" sz="900" kern="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detector</a:t>
              </a:r>
              <a:endParaRPr lang="en-US" altLang="ko-KR" sz="900" kern="0" dirty="0">
                <a:latin typeface="Arial" pitchFamily="34" charset="0"/>
                <a:ea typeface="Tahoma" pitchFamily="34" charset="0"/>
                <a:cs typeface="Arial" pitchFamily="34" charset="0"/>
              </a:endParaRP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Tangential X-ray camera (’11)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 smtClean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(t) Recip</a:t>
              </a: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. Langmuir probe </a:t>
              </a:r>
            </a:p>
          </p:txBody>
        </p:sp>
        <p:sp>
          <p:nvSpPr>
            <p:cNvPr id="11" name="직사각형 7"/>
            <p:cNvSpPr/>
            <p:nvPr/>
          </p:nvSpPr>
          <p:spPr bwMode="auto">
            <a:xfrm>
              <a:off x="643547" y="2967968"/>
              <a:ext cx="1928175" cy="1246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1100" b="1" i="1" kern="0" dirty="0">
                  <a:solidFill>
                    <a:srgbClr val="FF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Soft X-ray array (’09)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TV #3  (’10 : 1kfps)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IRTV #1 (</a:t>
              </a:r>
              <a:r>
                <a:rPr lang="en-US" altLang="ko-KR" sz="900" kern="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’10)</a:t>
              </a:r>
              <a:endParaRPr lang="en-US" altLang="ko-KR" sz="900" kern="0" dirty="0">
                <a:latin typeface="Arial" pitchFamily="34" charset="0"/>
                <a:ea typeface="Tahoma" pitchFamily="34" charset="0"/>
                <a:cs typeface="Arial" pitchFamily="34" charset="0"/>
              </a:endParaRP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Bolometer-imaging (’10)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 err="1" smtClean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Ellipsometry</a:t>
              </a:r>
              <a:endParaRPr lang="en-US" altLang="ko-KR" sz="900" kern="0" dirty="0">
                <a:solidFill>
                  <a:srgbClr val="0080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mm-Interferometer (</a:t>
              </a:r>
              <a:r>
                <a:rPr lang="en-US" altLang="ko-KR" sz="900" kern="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’12)</a:t>
              </a:r>
              <a:endParaRPr lang="en-US" altLang="ko-KR" sz="900" kern="0" dirty="0">
                <a:latin typeface="Arial" pitchFamily="34" charset="0"/>
                <a:ea typeface="Tahoma" pitchFamily="34" charset="0"/>
                <a:cs typeface="Arial" pitchFamily="34" charset="0"/>
              </a:endParaRP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 err="1">
                  <a:latin typeface="Arial" pitchFamily="34" charset="0"/>
                  <a:ea typeface="Tahoma" pitchFamily="34" charset="0"/>
                  <a:cs typeface="Arial" pitchFamily="34" charset="0"/>
                </a:rPr>
                <a:t>Reflectometer</a:t>
              </a: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 (’12~)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X-ray Pulse Height Anal.</a:t>
              </a:r>
            </a:p>
          </p:txBody>
        </p:sp>
        <p:sp>
          <p:nvSpPr>
            <p:cNvPr id="12" name="직사각형 8"/>
            <p:cNvSpPr/>
            <p:nvPr/>
          </p:nvSpPr>
          <p:spPr bwMode="auto">
            <a:xfrm>
              <a:off x="643547" y="4286471"/>
              <a:ext cx="192819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Hall probe (’08)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IRTV (normal) </a:t>
              </a:r>
            </a:p>
          </p:txBody>
        </p:sp>
        <p:sp>
          <p:nvSpPr>
            <p:cNvPr id="13" name="직사각형 9"/>
            <p:cNvSpPr/>
            <p:nvPr/>
          </p:nvSpPr>
          <p:spPr bwMode="auto">
            <a:xfrm>
              <a:off x="643536" y="4761491"/>
              <a:ext cx="1928202" cy="8925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XICS </a:t>
              </a:r>
              <a:r>
                <a:rPr lang="en-US" altLang="ko-KR" sz="90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#2 (’10 : tangential</a:t>
              </a:r>
              <a:r>
                <a:rPr lang="en-US" altLang="ko-KR" sz="9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1100" b="1" i="1" dirty="0" smtClean="0">
                  <a:solidFill>
                    <a:srgbClr val="FF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X-ray camera (GEM, ’12)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FIR </a:t>
              </a:r>
              <a:r>
                <a:rPr lang="en-US" altLang="ko-KR" sz="90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Interferometer (’12 : 5ch)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1100" b="1" i="1" dirty="0">
                  <a:solidFill>
                    <a:srgbClr val="FF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VUV Survey Spec</a:t>
              </a:r>
              <a:r>
                <a:rPr lang="en-US" altLang="ko-KR" sz="1100" b="1" i="1" dirty="0" smtClean="0">
                  <a:solidFill>
                    <a:srgbClr val="FF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. (’12)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1100" b="1" i="1" dirty="0" smtClean="0">
                  <a:solidFill>
                    <a:srgbClr val="FF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Edge SXRA (’14)</a:t>
              </a:r>
              <a:endParaRPr lang="en-US" altLang="ko-KR" sz="1100" b="1" i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4" name="직사각형 10"/>
            <p:cNvSpPr/>
            <p:nvPr/>
          </p:nvSpPr>
          <p:spPr bwMode="auto">
            <a:xfrm>
              <a:off x="643525" y="5733889"/>
              <a:ext cx="1928211" cy="7848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mm-Interferometer (’08~’11)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 err="1">
                  <a:latin typeface="Arial" pitchFamily="34" charset="0"/>
                  <a:ea typeface="Tahoma" pitchFamily="34" charset="0"/>
                  <a:cs typeface="Arial" pitchFamily="34" charset="0"/>
                </a:rPr>
                <a:t>Reflectometer</a:t>
              </a: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 (’09~’11)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ECEI (</a:t>
              </a:r>
              <a:r>
                <a:rPr lang="en-US" altLang="ko-KR" sz="900" kern="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’12) </a:t>
              </a:r>
              <a:endParaRPr lang="en-US" altLang="ko-KR" sz="900" kern="0" dirty="0">
                <a:latin typeface="Arial" pitchFamily="34" charset="0"/>
                <a:ea typeface="Tahoma" pitchFamily="34" charset="0"/>
                <a:cs typeface="Arial" pitchFamily="34" charset="0"/>
              </a:endParaRP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 smtClean="0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MIR (’14)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(</a:t>
              </a:r>
              <a:r>
                <a:rPr lang="en-US" altLang="ko-KR" sz="900" kern="0" dirty="0" err="1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t&amp;b</a:t>
              </a:r>
              <a:r>
                <a:rPr lang="en-US" altLang="ko-KR" sz="900" kern="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) FIR (’11 : 1ch)</a:t>
              </a:r>
              <a:endParaRPr lang="en-US" altLang="ko-KR" sz="900" kern="0" dirty="0"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5" name="직사각형 11"/>
            <p:cNvSpPr/>
            <p:nvPr/>
          </p:nvSpPr>
          <p:spPr bwMode="auto">
            <a:xfrm>
              <a:off x="3000364" y="5857892"/>
              <a:ext cx="1500198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ECEI (’10~’11)</a:t>
              </a:r>
            </a:p>
          </p:txBody>
        </p:sp>
        <p:sp>
          <p:nvSpPr>
            <p:cNvPr id="16" name="직사각형 12"/>
            <p:cNvSpPr/>
            <p:nvPr/>
          </p:nvSpPr>
          <p:spPr bwMode="auto">
            <a:xfrm>
              <a:off x="643547" y="785796"/>
              <a:ext cx="192819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Illuminator (’08)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TV #2 (’08)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CES-background </a:t>
              </a:r>
              <a:r>
                <a:rPr lang="en-US" altLang="ko-KR" sz="900" kern="0" dirty="0" smtClean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(8/50ch</a:t>
              </a: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IRTV #2 (’11:tangential)</a:t>
              </a:r>
            </a:p>
          </p:txBody>
        </p:sp>
        <p:sp>
          <p:nvSpPr>
            <p:cNvPr id="17" name="직사각형 13"/>
            <p:cNvSpPr/>
            <p:nvPr/>
          </p:nvSpPr>
          <p:spPr bwMode="auto">
            <a:xfrm>
              <a:off x="6500827" y="1643050"/>
              <a:ext cx="1705793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TS - Optics (’10 : 5/42ch)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 (</a:t>
              </a:r>
              <a:r>
                <a:rPr lang="en-US" altLang="ko-KR" sz="900" kern="0" dirty="0" err="1">
                  <a:latin typeface="Arial" pitchFamily="34" charset="0"/>
                  <a:ea typeface="Tahoma" pitchFamily="34" charset="0"/>
                  <a:cs typeface="Arial" pitchFamily="34" charset="0"/>
                </a:rPr>
                <a:t>u&amp;l</a:t>
              </a: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) IRTV  (</a:t>
              </a:r>
              <a:r>
                <a:rPr lang="en-US" altLang="ko-KR" sz="900" kern="0" dirty="0" err="1">
                  <a:latin typeface="Arial" pitchFamily="34" charset="0"/>
                  <a:ea typeface="Tahoma" pitchFamily="34" charset="0"/>
                  <a:cs typeface="Arial" pitchFamily="34" charset="0"/>
                </a:rPr>
                <a:t>divertor</a:t>
              </a: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18" name="직사각형 14"/>
            <p:cNvSpPr/>
            <p:nvPr/>
          </p:nvSpPr>
          <p:spPr bwMode="auto">
            <a:xfrm>
              <a:off x="6500827" y="2068289"/>
              <a:ext cx="1705793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CES (’10 : 8/50ch)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Coherence Imaging (’11)</a:t>
              </a:r>
              <a:endParaRPr lang="ko-KR" altLang="en-US" sz="900" kern="0" dirty="0">
                <a:latin typeface="Arial" pitchFamily="34" charset="0"/>
                <a:ea typeface="HY견고딕"/>
                <a:cs typeface="Arial" pitchFamily="34" charset="0"/>
              </a:endParaRP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MSE (’12)      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BES (’12)</a:t>
              </a:r>
            </a:p>
          </p:txBody>
        </p:sp>
        <p:sp>
          <p:nvSpPr>
            <p:cNvPr id="19" name="직사각형 15"/>
            <p:cNvSpPr/>
            <p:nvPr/>
          </p:nvSpPr>
          <p:spPr bwMode="auto">
            <a:xfrm>
              <a:off x="6500827" y="2787046"/>
              <a:ext cx="1705793" cy="7848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Bolometer - resist (’09) (12ch)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TS - Laser (’10)(2J 10Hz)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CX-NPA (’12)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(</a:t>
              </a:r>
              <a:r>
                <a:rPr lang="en-US" altLang="ko-KR" sz="900" kern="0" dirty="0" err="1">
                  <a:latin typeface="Arial" pitchFamily="34" charset="0"/>
                  <a:ea typeface="Tahoma" pitchFamily="34" charset="0"/>
                  <a:cs typeface="Arial" pitchFamily="34" charset="0"/>
                </a:rPr>
                <a:t>t&amp;b</a:t>
              </a: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) Laser for D. Thomson 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(</a:t>
              </a:r>
              <a:r>
                <a:rPr lang="en-US" altLang="ko-KR" sz="900" kern="0" dirty="0" err="1">
                  <a:latin typeface="Arial" pitchFamily="34" charset="0"/>
                  <a:ea typeface="Tahoma" pitchFamily="34" charset="0"/>
                  <a:cs typeface="Arial" pitchFamily="34" charset="0"/>
                </a:rPr>
                <a:t>t&amp;b</a:t>
              </a: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) Laser for LIF </a:t>
              </a:r>
            </a:p>
          </p:txBody>
        </p:sp>
        <p:sp>
          <p:nvSpPr>
            <p:cNvPr id="20" name="직사각형 16"/>
            <p:cNvSpPr/>
            <p:nvPr/>
          </p:nvSpPr>
          <p:spPr bwMode="auto">
            <a:xfrm>
              <a:off x="6500827" y="3635549"/>
              <a:ext cx="1705795" cy="50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ECE (’08)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ECE Grating </a:t>
              </a:r>
              <a:r>
                <a:rPr lang="en-US" altLang="ko-KR" sz="900" kern="0" dirty="0" err="1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Polychrometer</a:t>
              </a:r>
              <a:endParaRPr lang="en-US" altLang="ko-KR" sz="900" kern="0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Diagnostic Neutral Beam</a:t>
              </a:r>
            </a:p>
          </p:txBody>
        </p:sp>
        <p:sp>
          <p:nvSpPr>
            <p:cNvPr id="21" name="직사각형 17"/>
            <p:cNvSpPr/>
            <p:nvPr/>
          </p:nvSpPr>
          <p:spPr bwMode="auto">
            <a:xfrm>
              <a:off x="6500827" y="4224559"/>
              <a:ext cx="1705795" cy="10618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H-alpha Monitor (’08)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Visible Spectrometer (’08)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Visible </a:t>
              </a:r>
              <a:r>
                <a:rPr lang="en-US" altLang="ko-KR" sz="900" kern="0" dirty="0" err="1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Filterscope</a:t>
              </a:r>
              <a:r>
                <a:rPr lang="en-US" altLang="ko-KR" sz="900" kern="0" dirty="0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(’08)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Visible </a:t>
              </a:r>
              <a:r>
                <a:rPr lang="en-US" altLang="ko-KR" sz="900" kern="0" dirty="0" err="1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Brems</a:t>
              </a: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. Array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Multi-chord Vis. Spec.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(</a:t>
              </a:r>
              <a:r>
                <a:rPr lang="en-US" altLang="ko-KR" sz="900" kern="0" dirty="0" err="1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u&amp;l</a:t>
              </a:r>
              <a:r>
                <a:rPr lang="en-US" altLang="ko-KR" sz="900" kern="0" dirty="0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) CES-</a:t>
              </a:r>
              <a:r>
                <a:rPr lang="en-US" altLang="ko-KR" sz="900" kern="0" dirty="0" err="1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poloidal</a:t>
              </a:r>
              <a:endParaRPr lang="en-US" altLang="ko-KR" sz="900" kern="0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(l) Recip. Langmuir Probe </a:t>
              </a:r>
            </a:p>
          </p:txBody>
        </p:sp>
        <p:sp>
          <p:nvSpPr>
            <p:cNvPr id="22" name="직사각형 18"/>
            <p:cNvSpPr/>
            <p:nvPr/>
          </p:nvSpPr>
          <p:spPr bwMode="auto">
            <a:xfrm>
              <a:off x="6500833" y="5357827"/>
              <a:ext cx="1705768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Inspection Illuminator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TV #1 (’08)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IRTV #3 (’12 : tangential)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MSE(II)</a:t>
              </a:r>
            </a:p>
          </p:txBody>
        </p:sp>
        <p:cxnSp>
          <p:nvCxnSpPr>
            <p:cNvPr id="23" name="직선 화살표 연결선 19"/>
            <p:cNvCxnSpPr>
              <a:endCxn id="16" idx="3"/>
            </p:cNvCxnSpPr>
            <p:nvPr/>
          </p:nvCxnSpPr>
          <p:spPr>
            <a:xfrm flipH="1" flipV="1">
              <a:off x="2571737" y="1108962"/>
              <a:ext cx="1428782" cy="1258036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0"/>
            <p:cNvCxnSpPr>
              <a:endCxn id="17" idx="1"/>
            </p:cNvCxnSpPr>
            <p:nvPr/>
          </p:nvCxnSpPr>
          <p:spPr>
            <a:xfrm flipV="1">
              <a:off x="5500694" y="1827716"/>
              <a:ext cx="1000132" cy="958342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1"/>
            <p:cNvCxnSpPr>
              <a:endCxn id="18" idx="1"/>
            </p:cNvCxnSpPr>
            <p:nvPr/>
          </p:nvCxnSpPr>
          <p:spPr>
            <a:xfrm rot="16200000">
              <a:off x="5755490" y="2422409"/>
              <a:ext cx="776289" cy="714383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화살표 연결선 22"/>
            <p:cNvCxnSpPr>
              <a:endCxn id="19" idx="1"/>
            </p:cNvCxnSpPr>
            <p:nvPr/>
          </p:nvCxnSpPr>
          <p:spPr>
            <a:xfrm flipV="1">
              <a:off x="6034088" y="3179461"/>
              <a:ext cx="466738" cy="354334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3"/>
            <p:cNvCxnSpPr>
              <a:endCxn id="20" idx="1"/>
            </p:cNvCxnSpPr>
            <p:nvPr/>
          </p:nvCxnSpPr>
          <p:spPr>
            <a:xfrm flipV="1">
              <a:off x="5834063" y="3889465"/>
              <a:ext cx="666764" cy="292032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24"/>
            <p:cNvCxnSpPr>
              <a:endCxn id="21" idx="1"/>
            </p:cNvCxnSpPr>
            <p:nvPr/>
          </p:nvCxnSpPr>
          <p:spPr>
            <a:xfrm rot="10800000" flipH="1" flipV="1">
              <a:off x="5572130" y="4572009"/>
              <a:ext cx="928696" cy="183465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화살표 연결선 25"/>
            <p:cNvCxnSpPr>
              <a:endCxn id="22" idx="1"/>
            </p:cNvCxnSpPr>
            <p:nvPr/>
          </p:nvCxnSpPr>
          <p:spPr>
            <a:xfrm rot="10800000" flipH="1" flipV="1">
              <a:off x="5000625" y="4857760"/>
              <a:ext cx="1500207" cy="823233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6"/>
            <p:cNvCxnSpPr>
              <a:endCxn id="15" idx="0"/>
            </p:cNvCxnSpPr>
            <p:nvPr/>
          </p:nvCxnSpPr>
          <p:spPr>
            <a:xfrm rot="5400000">
              <a:off x="3661169" y="5161369"/>
              <a:ext cx="785817" cy="607228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화살표 연결선 27"/>
            <p:cNvCxnSpPr>
              <a:endCxn id="14" idx="3"/>
            </p:cNvCxnSpPr>
            <p:nvPr/>
          </p:nvCxnSpPr>
          <p:spPr>
            <a:xfrm flipH="1">
              <a:off x="2571736" y="5015959"/>
              <a:ext cx="1411296" cy="1110345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28"/>
            <p:cNvCxnSpPr/>
            <p:nvPr/>
          </p:nvCxnSpPr>
          <p:spPr>
            <a:xfrm rot="10800000">
              <a:off x="2571750" y="1890732"/>
              <a:ext cx="857250" cy="795337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화살표 연결선 29"/>
            <p:cNvCxnSpPr/>
            <p:nvPr/>
          </p:nvCxnSpPr>
          <p:spPr>
            <a:xfrm rot="10800000">
              <a:off x="2562225" y="2625744"/>
              <a:ext cx="668338" cy="519113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화살표 연결선 30"/>
            <p:cNvCxnSpPr/>
            <p:nvPr/>
          </p:nvCxnSpPr>
          <p:spPr>
            <a:xfrm rot="10800000" flipV="1">
              <a:off x="2562225" y="3640157"/>
              <a:ext cx="601663" cy="22225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화살표 연결선 31"/>
            <p:cNvCxnSpPr/>
            <p:nvPr/>
          </p:nvCxnSpPr>
          <p:spPr>
            <a:xfrm rot="10800000" flipV="1">
              <a:off x="2571736" y="4181494"/>
              <a:ext cx="725502" cy="390514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화살표 연결선 32"/>
            <p:cNvCxnSpPr/>
            <p:nvPr/>
          </p:nvCxnSpPr>
          <p:spPr>
            <a:xfrm rot="10800000" flipV="1">
              <a:off x="2571750" y="4570432"/>
              <a:ext cx="992188" cy="473075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직사각형 33"/>
            <p:cNvSpPr/>
            <p:nvPr/>
          </p:nvSpPr>
          <p:spPr>
            <a:xfrm rot="16200000">
              <a:off x="4285457" y="2044302"/>
              <a:ext cx="490538" cy="2205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LHCD</a:t>
              </a:r>
            </a:p>
          </p:txBody>
        </p:sp>
        <p:sp>
          <p:nvSpPr>
            <p:cNvPr id="38" name="직사각형 34"/>
            <p:cNvSpPr/>
            <p:nvPr/>
          </p:nvSpPr>
          <p:spPr>
            <a:xfrm rot="17497604">
              <a:off x="4868069" y="2130489"/>
              <a:ext cx="490537" cy="2205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ICRF</a:t>
              </a:r>
            </a:p>
          </p:txBody>
        </p:sp>
        <p:sp>
          <p:nvSpPr>
            <p:cNvPr id="39" name="직사각형 35"/>
            <p:cNvSpPr/>
            <p:nvPr/>
          </p:nvSpPr>
          <p:spPr>
            <a:xfrm>
              <a:off x="2357422" y="3294064"/>
              <a:ext cx="739775" cy="3492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Pellet Injector </a:t>
              </a:r>
            </a:p>
          </p:txBody>
        </p:sp>
        <p:sp>
          <p:nvSpPr>
            <p:cNvPr id="40" name="직사각형 36"/>
            <p:cNvSpPr/>
            <p:nvPr/>
          </p:nvSpPr>
          <p:spPr>
            <a:xfrm rot="18973059">
              <a:off x="5900866" y="3217750"/>
              <a:ext cx="474663" cy="2205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NBI 1</a:t>
              </a:r>
            </a:p>
          </p:txBody>
        </p:sp>
        <p:sp>
          <p:nvSpPr>
            <p:cNvPr id="41" name="직사각형 37"/>
            <p:cNvSpPr/>
            <p:nvPr/>
          </p:nvSpPr>
          <p:spPr>
            <a:xfrm rot="20009011">
              <a:off x="2588661" y="4154455"/>
              <a:ext cx="614362" cy="2205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ECCD</a:t>
              </a:r>
            </a:p>
          </p:txBody>
        </p:sp>
        <p:sp>
          <p:nvSpPr>
            <p:cNvPr id="42" name="직사각형 38"/>
            <p:cNvSpPr/>
            <p:nvPr/>
          </p:nvSpPr>
          <p:spPr>
            <a:xfrm rot="3263272">
              <a:off x="4679157" y="5179282"/>
              <a:ext cx="488950" cy="2205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NBI 2</a:t>
              </a:r>
            </a:p>
          </p:txBody>
        </p:sp>
        <p:sp>
          <p:nvSpPr>
            <p:cNvPr id="43" name="직사각형 39"/>
            <p:cNvSpPr/>
            <p:nvPr/>
          </p:nvSpPr>
          <p:spPr>
            <a:xfrm rot="2620780">
              <a:off x="2602179" y="2101784"/>
              <a:ext cx="942975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latinLnBrk="0">
                <a:lnSpc>
                  <a:spcPct val="150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Pumping Duct</a:t>
              </a:r>
            </a:p>
            <a:p>
              <a:pPr algn="r" latinLnBrk="0">
                <a:lnSpc>
                  <a:spcPct val="150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IVCC Leads</a:t>
              </a:r>
            </a:p>
          </p:txBody>
        </p:sp>
        <p:sp>
          <p:nvSpPr>
            <p:cNvPr id="44" name="직사각형 40"/>
            <p:cNvSpPr/>
            <p:nvPr/>
          </p:nvSpPr>
          <p:spPr>
            <a:xfrm rot="687942">
              <a:off x="5446533" y="4639715"/>
              <a:ext cx="942975" cy="2205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IVCC Leads</a:t>
              </a:r>
            </a:p>
          </p:txBody>
        </p:sp>
        <p:sp>
          <p:nvSpPr>
            <p:cNvPr id="45" name="직사각형 41"/>
            <p:cNvSpPr/>
            <p:nvPr/>
          </p:nvSpPr>
          <p:spPr>
            <a:xfrm rot="19016994">
              <a:off x="5449165" y="2210873"/>
              <a:ext cx="750888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ECH</a:t>
              </a:r>
            </a:p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IVCC Leads</a:t>
              </a:r>
            </a:p>
          </p:txBody>
        </p:sp>
        <p:sp>
          <p:nvSpPr>
            <p:cNvPr id="46" name="직사각형 42"/>
            <p:cNvSpPr/>
            <p:nvPr/>
          </p:nvSpPr>
          <p:spPr>
            <a:xfrm rot="20034857">
              <a:off x="2473325" y="4668857"/>
              <a:ext cx="942975" cy="2206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IVCC Leads</a:t>
              </a:r>
            </a:p>
          </p:txBody>
        </p:sp>
        <p:sp>
          <p:nvSpPr>
            <p:cNvPr id="47" name="가로로 말린 두루마리 모양 43"/>
            <p:cNvSpPr/>
            <p:nvPr/>
          </p:nvSpPr>
          <p:spPr>
            <a:xfrm>
              <a:off x="4000496" y="785794"/>
              <a:ext cx="1857388" cy="715714"/>
            </a:xfrm>
            <a:prstGeom prst="horizontalScroll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latinLnBrk="0">
                <a:lnSpc>
                  <a:spcPts val="1000"/>
                </a:lnSpc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altLang="ko-KR" sz="1000" kern="0" dirty="0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Installed </a:t>
              </a:r>
            </a:p>
            <a:p>
              <a:pPr algn="ctr" latinLnBrk="0">
                <a:lnSpc>
                  <a:spcPts val="1000"/>
                </a:lnSpc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altLang="ko-KR" sz="1000" kern="0" dirty="0" smtClean="0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Planned </a:t>
              </a:r>
              <a:r>
                <a:rPr lang="en-US" altLang="ko-KR" sz="1000" kern="0" dirty="0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from </a:t>
              </a:r>
              <a:r>
                <a:rPr lang="en-US" altLang="ko-KR" sz="1000" kern="0" dirty="0" smtClean="0">
                  <a:solidFill>
                    <a:srgbClr val="0000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2014</a:t>
              </a:r>
              <a:endParaRPr lang="en-US" altLang="ko-KR" sz="1000" kern="0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  <a:p>
              <a:pPr algn="ctr" latinLnBrk="0">
                <a:lnSpc>
                  <a:spcPts val="1000"/>
                </a:lnSpc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altLang="ko-KR" sz="1000" kern="0" dirty="0">
                  <a:solidFill>
                    <a:srgbClr val="008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To be decided</a:t>
              </a:r>
            </a:p>
          </p:txBody>
        </p:sp>
        <p:sp>
          <p:nvSpPr>
            <p:cNvPr id="48" name="직사각형 44"/>
            <p:cNvSpPr/>
            <p:nvPr/>
          </p:nvSpPr>
          <p:spPr>
            <a:xfrm rot="19157502">
              <a:off x="5788979" y="4090570"/>
              <a:ext cx="410097" cy="220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Fuel</a:t>
              </a:r>
            </a:p>
          </p:txBody>
        </p:sp>
        <p:sp>
          <p:nvSpPr>
            <p:cNvPr id="49" name="직사각형 45"/>
            <p:cNvSpPr/>
            <p:nvPr/>
          </p:nvSpPr>
          <p:spPr>
            <a:xfrm rot="1901835">
              <a:off x="5027991" y="4974526"/>
              <a:ext cx="410097" cy="220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GDC</a:t>
              </a:r>
            </a:p>
          </p:txBody>
        </p:sp>
        <p:sp>
          <p:nvSpPr>
            <p:cNvPr id="50" name="직사각형 46"/>
            <p:cNvSpPr/>
            <p:nvPr/>
          </p:nvSpPr>
          <p:spPr>
            <a:xfrm rot="2419306">
              <a:off x="3594518" y="2199767"/>
              <a:ext cx="410097" cy="220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lnSpc>
                  <a:spcPts val="1000"/>
                </a:lnSpc>
                <a:defRPr/>
              </a:pPr>
              <a:r>
                <a:rPr lang="en-US" altLang="ko-KR" sz="800" kern="0" dirty="0">
                  <a:solidFill>
                    <a:srgbClr val="80808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GDC</a:t>
              </a:r>
            </a:p>
          </p:txBody>
        </p:sp>
        <p:sp>
          <p:nvSpPr>
            <p:cNvPr id="51" name="직사각형 47"/>
            <p:cNvSpPr/>
            <p:nvPr/>
          </p:nvSpPr>
          <p:spPr bwMode="auto">
            <a:xfrm>
              <a:off x="4572000" y="5857892"/>
              <a:ext cx="150019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rgbClr val="00000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Hard X-ray (’09)</a:t>
              </a:r>
            </a:p>
            <a:p>
              <a:pPr latinLnBrk="0"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Neutron detector (’10)</a:t>
              </a:r>
            </a:p>
          </p:txBody>
        </p:sp>
        <p:sp>
          <p:nvSpPr>
            <p:cNvPr id="52" name="이등변 삼각형 48"/>
            <p:cNvSpPr/>
            <p:nvPr/>
          </p:nvSpPr>
          <p:spPr>
            <a:xfrm rot="16377329">
              <a:off x="4251961" y="2143006"/>
              <a:ext cx="284778" cy="1778069"/>
            </a:xfrm>
            <a:prstGeom prst="triangle">
              <a:avLst/>
            </a:prstGeom>
            <a:solidFill>
              <a:schemeClr val="bg1">
                <a:lumMod val="50000"/>
                <a:alpha val="41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이등변 삼각형 49"/>
            <p:cNvSpPr/>
            <p:nvPr/>
          </p:nvSpPr>
          <p:spPr>
            <a:xfrm rot="10800000">
              <a:off x="3797666" y="2742396"/>
              <a:ext cx="228547" cy="1737078"/>
            </a:xfrm>
            <a:prstGeom prst="triangle">
              <a:avLst/>
            </a:prstGeom>
            <a:solidFill>
              <a:schemeClr val="bg1">
                <a:lumMod val="50000"/>
                <a:alpha val="41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4" name="그룹 2794"/>
            <p:cNvGrpSpPr/>
            <p:nvPr/>
          </p:nvGrpSpPr>
          <p:grpSpPr>
            <a:xfrm>
              <a:off x="3297238" y="2452707"/>
              <a:ext cx="2531751" cy="2429033"/>
              <a:chOff x="3297238" y="2452707"/>
              <a:chExt cx="2531751" cy="2429033"/>
            </a:xfrm>
          </p:grpSpPr>
          <p:sp>
            <p:nvSpPr>
              <p:cNvPr id="55" name="TextBox 54"/>
              <p:cNvSpPr txBox="1">
                <a:spLocks noChangeArrowheads="1"/>
              </p:cNvSpPr>
              <p:nvPr/>
            </p:nvSpPr>
            <p:spPr bwMode="auto">
              <a:xfrm>
                <a:off x="3963988" y="2560657"/>
                <a:ext cx="27764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A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TextBox 55"/>
              <p:cNvSpPr txBox="1">
                <a:spLocks noChangeArrowheads="1"/>
              </p:cNvSpPr>
              <p:nvPr/>
            </p:nvSpPr>
            <p:spPr bwMode="auto">
              <a:xfrm>
                <a:off x="3523866" y="2702295"/>
                <a:ext cx="33214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6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B</a:t>
                </a:r>
                <a:endParaRPr lang="ko-KR" altLang="en-US" sz="16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TextBox 56"/>
              <p:cNvSpPr txBox="1">
                <a:spLocks noChangeArrowheads="1"/>
              </p:cNvSpPr>
              <p:nvPr/>
            </p:nvSpPr>
            <p:spPr bwMode="auto">
              <a:xfrm>
                <a:off x="3363913" y="3144857"/>
                <a:ext cx="27764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C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TextBox 57"/>
              <p:cNvSpPr txBox="1">
                <a:spLocks noChangeArrowheads="1"/>
              </p:cNvSpPr>
              <p:nvPr/>
            </p:nvSpPr>
            <p:spPr bwMode="auto">
              <a:xfrm>
                <a:off x="3297238" y="3533794"/>
                <a:ext cx="33214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6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D</a:t>
                </a:r>
                <a:endParaRPr lang="ko-KR" altLang="en-US" sz="16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TextBox 58"/>
              <p:cNvSpPr txBox="1">
                <a:spLocks noChangeArrowheads="1"/>
              </p:cNvSpPr>
              <p:nvPr/>
            </p:nvSpPr>
            <p:spPr bwMode="auto">
              <a:xfrm>
                <a:off x="3363913" y="3987819"/>
                <a:ext cx="2696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E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TextBox 59"/>
              <p:cNvSpPr txBox="1">
                <a:spLocks noChangeArrowheads="1"/>
              </p:cNvSpPr>
              <p:nvPr/>
            </p:nvSpPr>
            <p:spPr bwMode="auto">
              <a:xfrm>
                <a:off x="3577305" y="4388631"/>
                <a:ext cx="3097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6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F</a:t>
                </a:r>
                <a:endParaRPr lang="ko-KR" altLang="en-US" sz="16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TextBox 60"/>
              <p:cNvSpPr txBox="1">
                <a:spLocks noChangeArrowheads="1"/>
              </p:cNvSpPr>
              <p:nvPr/>
            </p:nvSpPr>
            <p:spPr bwMode="auto">
              <a:xfrm>
                <a:off x="3956050" y="4527569"/>
                <a:ext cx="28405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G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Box 61"/>
              <p:cNvSpPr txBox="1">
                <a:spLocks noChangeArrowheads="1"/>
              </p:cNvSpPr>
              <p:nvPr/>
            </p:nvSpPr>
            <p:spPr bwMode="auto">
              <a:xfrm>
                <a:off x="4430713" y="4635519"/>
                <a:ext cx="27764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H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TextBox 62"/>
              <p:cNvSpPr txBox="1">
                <a:spLocks noChangeArrowheads="1"/>
              </p:cNvSpPr>
              <p:nvPr/>
            </p:nvSpPr>
            <p:spPr bwMode="auto">
              <a:xfrm>
                <a:off x="4832350" y="4527569"/>
                <a:ext cx="21993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I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TextBox 63"/>
              <p:cNvSpPr txBox="1">
                <a:spLocks noChangeArrowheads="1"/>
              </p:cNvSpPr>
              <p:nvPr/>
            </p:nvSpPr>
            <p:spPr bwMode="auto">
              <a:xfrm>
                <a:off x="5165725" y="4311669"/>
                <a:ext cx="25519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J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TextBox 64"/>
              <p:cNvSpPr txBox="1">
                <a:spLocks noChangeArrowheads="1"/>
              </p:cNvSpPr>
              <p:nvPr/>
            </p:nvSpPr>
            <p:spPr bwMode="auto">
              <a:xfrm>
                <a:off x="5438775" y="3987819"/>
                <a:ext cx="27764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K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TextBox 65"/>
              <p:cNvSpPr txBox="1">
                <a:spLocks noChangeArrowheads="1"/>
              </p:cNvSpPr>
              <p:nvPr/>
            </p:nvSpPr>
            <p:spPr bwMode="auto">
              <a:xfrm>
                <a:off x="5565775" y="3556019"/>
                <a:ext cx="26321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L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TextBox 66"/>
              <p:cNvSpPr txBox="1">
                <a:spLocks noChangeArrowheads="1"/>
              </p:cNvSpPr>
              <p:nvPr/>
            </p:nvSpPr>
            <p:spPr bwMode="auto">
              <a:xfrm>
                <a:off x="5418138" y="3144857"/>
                <a:ext cx="29206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M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TextBox 67"/>
              <p:cNvSpPr txBox="1">
                <a:spLocks noChangeArrowheads="1"/>
              </p:cNvSpPr>
              <p:nvPr/>
            </p:nvSpPr>
            <p:spPr bwMode="auto">
              <a:xfrm>
                <a:off x="5165725" y="2776557"/>
                <a:ext cx="27764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N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TextBox 68"/>
              <p:cNvSpPr txBox="1">
                <a:spLocks noChangeArrowheads="1"/>
              </p:cNvSpPr>
              <p:nvPr/>
            </p:nvSpPr>
            <p:spPr bwMode="auto">
              <a:xfrm>
                <a:off x="4832350" y="2560657"/>
                <a:ext cx="28405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O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TextBox 64"/>
              <p:cNvSpPr txBox="1">
                <a:spLocks noChangeArrowheads="1"/>
              </p:cNvSpPr>
              <p:nvPr/>
            </p:nvSpPr>
            <p:spPr bwMode="auto">
              <a:xfrm>
                <a:off x="4430713" y="2452707"/>
                <a:ext cx="2696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>
                  <a:spcBef>
                    <a:spcPct val="20000"/>
                  </a:spcBef>
                  <a:defRPr/>
                </a:pPr>
                <a:r>
                  <a:rPr lang="en-US" altLang="ko-KR" sz="1000" b="1" kern="0" dirty="0">
                    <a:solidFill>
                      <a:srgbClr val="FF000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P</a:t>
                </a:r>
                <a:endParaRPr lang="ko-KR" altLang="en-US" sz="1000" b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9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8915400" cy="545264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two-array system has a limitation to reconstruct the plasma with elongation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triangularity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with high accuracy.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 least 6 arrays are required to describe 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ko-KR" sz="16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ko-K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en-US" altLang="ko-K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2014, a four-array system of soft X-ray diagnostics is under preparation on KSTAR.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62" y="2589164"/>
            <a:ext cx="1593066" cy="222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29" y="2589013"/>
            <a:ext cx="1593066" cy="222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03" y="2589163"/>
            <a:ext cx="1593066" cy="222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1286444" y="2168149"/>
            <a:ext cx="8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Phantom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7895246" y="2164797"/>
            <a:ext cx="1233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arrays (TBD)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5505898" y="2168149"/>
            <a:ext cx="1257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arrays (2014)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76" y="2589164"/>
            <a:ext cx="1593066" cy="222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0"/>
          <p:cNvSpPr txBox="1"/>
          <p:nvPr/>
        </p:nvSpPr>
        <p:spPr>
          <a:xfrm>
            <a:off x="3125930" y="2168149"/>
            <a:ext cx="1257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arrays (2009)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729748" y="3592962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ight Arrow 14"/>
          <p:cNvSpPr/>
          <p:nvPr/>
        </p:nvSpPr>
        <p:spPr>
          <a:xfrm>
            <a:off x="7107075" y="3592962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Group 36"/>
          <p:cNvGrpSpPr/>
          <p:nvPr/>
        </p:nvGrpSpPr>
        <p:grpSpPr>
          <a:xfrm rot="1260000">
            <a:off x="4356064" y="4041692"/>
            <a:ext cx="360000" cy="134858"/>
            <a:chOff x="5601072" y="6037641"/>
            <a:chExt cx="360000" cy="134858"/>
          </a:xfrm>
        </p:grpSpPr>
        <p:cxnSp>
          <p:nvCxnSpPr>
            <p:cNvPr id="19" name="Straight Connector 18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 rot="4500000">
            <a:off x="6098953" y="4754428"/>
            <a:ext cx="360000" cy="134858"/>
            <a:chOff x="5601072" y="6037641"/>
            <a:chExt cx="360000" cy="134858"/>
          </a:xfrm>
        </p:grpSpPr>
        <p:cxnSp>
          <p:nvCxnSpPr>
            <p:cNvPr id="39" name="Straight Connector 38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 rot="-4500000">
            <a:off x="6078726" y="2521735"/>
            <a:ext cx="360000" cy="134858"/>
            <a:chOff x="5601072" y="6037641"/>
            <a:chExt cx="360000" cy="134858"/>
          </a:xfrm>
        </p:grpSpPr>
        <p:cxnSp>
          <p:nvCxnSpPr>
            <p:cNvPr id="42" name="Straight Connector 41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 rot="5700000">
            <a:off x="7946078" y="4713396"/>
            <a:ext cx="360000" cy="134858"/>
            <a:chOff x="5601072" y="6037641"/>
            <a:chExt cx="360000" cy="134858"/>
          </a:xfrm>
        </p:grpSpPr>
        <p:cxnSp>
          <p:nvCxnSpPr>
            <p:cNvPr id="45" name="Straight Connector 44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-5700000">
            <a:off x="7961766" y="2495565"/>
            <a:ext cx="360000" cy="134858"/>
            <a:chOff x="5601072" y="6037641"/>
            <a:chExt cx="360000" cy="134858"/>
          </a:xfrm>
        </p:grpSpPr>
        <p:cxnSp>
          <p:nvCxnSpPr>
            <p:cNvPr id="48" name="Straight Connector 47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 rot="-1260000">
            <a:off x="4392465" y="3226690"/>
            <a:ext cx="360000" cy="134858"/>
            <a:chOff x="5601072" y="6037641"/>
            <a:chExt cx="360000" cy="134858"/>
          </a:xfrm>
        </p:grpSpPr>
        <p:cxnSp>
          <p:nvCxnSpPr>
            <p:cNvPr id="57" name="Straight Connector 56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 rot="1260000">
            <a:off x="6722175" y="3983439"/>
            <a:ext cx="360000" cy="134858"/>
            <a:chOff x="5601072" y="6037641"/>
            <a:chExt cx="360000" cy="134858"/>
          </a:xfrm>
        </p:grpSpPr>
        <p:cxnSp>
          <p:nvCxnSpPr>
            <p:cNvPr id="60" name="Straight Connector 59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 rot="-1260000">
            <a:off x="6758576" y="3168437"/>
            <a:ext cx="360000" cy="134858"/>
            <a:chOff x="5601072" y="6037641"/>
            <a:chExt cx="360000" cy="134858"/>
          </a:xfrm>
        </p:grpSpPr>
        <p:cxnSp>
          <p:nvCxnSpPr>
            <p:cNvPr id="63" name="Straight Connector 62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 rot="1260000">
            <a:off x="9088286" y="3925186"/>
            <a:ext cx="360000" cy="134858"/>
            <a:chOff x="5601072" y="6037641"/>
            <a:chExt cx="360000" cy="134858"/>
          </a:xfrm>
        </p:grpSpPr>
        <p:cxnSp>
          <p:nvCxnSpPr>
            <p:cNvPr id="66" name="Straight Connector 65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 rot="-1260000">
            <a:off x="9124687" y="3110184"/>
            <a:ext cx="360000" cy="134858"/>
            <a:chOff x="5601072" y="6037641"/>
            <a:chExt cx="360000" cy="134858"/>
          </a:xfrm>
        </p:grpSpPr>
        <p:cxnSp>
          <p:nvCxnSpPr>
            <p:cNvPr id="69" name="Straight Connector 68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 rot="4500000">
            <a:off x="8490591" y="4724316"/>
            <a:ext cx="360000" cy="134858"/>
            <a:chOff x="5601072" y="6037641"/>
            <a:chExt cx="360000" cy="134858"/>
          </a:xfrm>
        </p:grpSpPr>
        <p:cxnSp>
          <p:nvCxnSpPr>
            <p:cNvPr id="72" name="Straight Connector 71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 rot="-4500000">
            <a:off x="8470364" y="2491623"/>
            <a:ext cx="360000" cy="134858"/>
            <a:chOff x="5601072" y="6037641"/>
            <a:chExt cx="360000" cy="134858"/>
          </a:xfrm>
        </p:grpSpPr>
        <p:cxnSp>
          <p:nvCxnSpPr>
            <p:cNvPr id="75" name="Straight Connector 74"/>
            <p:cNvCxnSpPr/>
            <p:nvPr/>
          </p:nvCxnSpPr>
          <p:spPr>
            <a:xfrm rot="1320000" flipH="1" flipV="1">
              <a:off x="5601072" y="6037641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-1320000" flipH="1" flipV="1">
              <a:off x="5601072" y="6172499"/>
              <a:ext cx="360000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10"/>
          <p:cNvSpPr txBox="1"/>
          <p:nvPr/>
        </p:nvSpPr>
        <p:spPr>
          <a:xfrm>
            <a:off x="4514418" y="3849621"/>
            <a:ext cx="8771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Elongation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10"/>
          <p:cNvSpPr txBox="1"/>
          <p:nvPr/>
        </p:nvSpPr>
        <p:spPr>
          <a:xfrm>
            <a:off x="6837136" y="3855297"/>
            <a:ext cx="958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Triangularity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"/>
            <a:ext cx="9906000" cy="928776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 test for array system</a:t>
            </a:r>
            <a:endParaRPr lang="ko-KR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2749538" y="980728"/>
            <a:ext cx="2184378" cy="565200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sz="320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55" name="Picture 33" descr="5arrays-c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1749" y="1479069"/>
            <a:ext cx="1971783" cy="3182916"/>
          </a:xfrm>
          <a:prstGeom prst="rect">
            <a:avLst/>
          </a:prstGeom>
          <a:noFill/>
        </p:spPr>
      </p:pic>
      <p:sp>
        <p:nvSpPr>
          <p:cNvPr id="79" name="Text Box 34"/>
          <p:cNvSpPr txBox="1">
            <a:spLocks noChangeArrowheads="1"/>
          </p:cNvSpPr>
          <p:nvPr/>
        </p:nvSpPr>
        <p:spPr bwMode="auto">
          <a:xfrm>
            <a:off x="6294661" y="3621629"/>
            <a:ext cx="457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HL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0" name="Text Box 35"/>
          <p:cNvSpPr txBox="1">
            <a:spLocks noChangeArrowheads="1"/>
          </p:cNvSpPr>
          <p:nvPr/>
        </p:nvSpPr>
        <p:spPr bwMode="auto">
          <a:xfrm>
            <a:off x="6586597" y="3122212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HC</a:t>
            </a:r>
          </a:p>
        </p:txBody>
      </p:sp>
      <p:sp>
        <p:nvSpPr>
          <p:cNvPr id="81" name="Text Box 36"/>
          <p:cNvSpPr txBox="1">
            <a:spLocks noChangeArrowheads="1"/>
          </p:cNvSpPr>
          <p:nvPr/>
        </p:nvSpPr>
        <p:spPr bwMode="auto">
          <a:xfrm>
            <a:off x="6294661" y="2215534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HU</a:t>
            </a:r>
          </a:p>
        </p:txBody>
      </p:sp>
      <p:sp>
        <p:nvSpPr>
          <p:cNvPr id="82" name="Text Box 37"/>
          <p:cNvSpPr txBox="1">
            <a:spLocks noChangeArrowheads="1"/>
          </p:cNvSpPr>
          <p:nvPr/>
        </p:nvSpPr>
        <p:spPr bwMode="auto">
          <a:xfrm>
            <a:off x="5871019" y="1982169"/>
            <a:ext cx="4683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VU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3" name="Text Box 38"/>
          <p:cNvSpPr txBox="1">
            <a:spLocks noChangeArrowheads="1"/>
          </p:cNvSpPr>
          <p:nvPr/>
        </p:nvSpPr>
        <p:spPr bwMode="auto">
          <a:xfrm>
            <a:off x="5856249" y="3883057"/>
            <a:ext cx="4459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VL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84" name="Picture 41" descr="6arrays-c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3054" y="1459870"/>
            <a:ext cx="1964398" cy="3202115"/>
          </a:xfrm>
          <a:prstGeom prst="rect">
            <a:avLst/>
          </a:prstGeom>
          <a:noFill/>
        </p:spPr>
      </p:pic>
      <p:sp>
        <p:nvSpPr>
          <p:cNvPr id="85" name="Text Box 42"/>
          <p:cNvSpPr txBox="1">
            <a:spLocks noChangeArrowheads="1"/>
          </p:cNvSpPr>
          <p:nvPr/>
        </p:nvSpPr>
        <p:spPr bwMode="auto">
          <a:xfrm>
            <a:off x="8532455" y="2136011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HU</a:t>
            </a:r>
          </a:p>
        </p:txBody>
      </p:sp>
      <p:sp>
        <p:nvSpPr>
          <p:cNvPr id="86" name="Text Box 44"/>
          <p:cNvSpPr txBox="1">
            <a:spLocks noChangeArrowheads="1"/>
          </p:cNvSpPr>
          <p:nvPr/>
        </p:nvSpPr>
        <p:spPr bwMode="auto">
          <a:xfrm>
            <a:off x="8532455" y="3610049"/>
            <a:ext cx="457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HL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7" name="Text Box 45"/>
          <p:cNvSpPr txBox="1">
            <a:spLocks noChangeArrowheads="1"/>
          </p:cNvSpPr>
          <p:nvPr/>
        </p:nvSpPr>
        <p:spPr bwMode="auto">
          <a:xfrm>
            <a:off x="7961091" y="3915601"/>
            <a:ext cx="5597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VL1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8" name="Text Box 46"/>
          <p:cNvSpPr txBox="1">
            <a:spLocks noChangeArrowheads="1"/>
          </p:cNvSpPr>
          <p:nvPr/>
        </p:nvSpPr>
        <p:spPr bwMode="auto">
          <a:xfrm>
            <a:off x="7944844" y="1828613"/>
            <a:ext cx="7901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VU1</a:t>
            </a:r>
          </a:p>
        </p:txBody>
      </p:sp>
      <p:sp>
        <p:nvSpPr>
          <p:cNvPr id="89" name="Text Box 47"/>
          <p:cNvSpPr txBox="1">
            <a:spLocks noChangeArrowheads="1"/>
          </p:cNvSpPr>
          <p:nvPr/>
        </p:nvSpPr>
        <p:spPr bwMode="auto">
          <a:xfrm>
            <a:off x="7655796" y="4146012"/>
            <a:ext cx="5597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VL2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90" name="Picture 20" descr="h2v1ca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745" y="1475366"/>
            <a:ext cx="1894979" cy="3187346"/>
          </a:xfrm>
          <a:prstGeom prst="rect">
            <a:avLst/>
          </a:prstGeom>
          <a:noFill/>
        </p:spPr>
      </p:pic>
      <p:sp>
        <p:nvSpPr>
          <p:cNvPr id="91" name="Text Box 21"/>
          <p:cNvSpPr txBox="1">
            <a:spLocks noChangeArrowheads="1"/>
          </p:cNvSpPr>
          <p:nvPr/>
        </p:nvSpPr>
        <p:spPr bwMode="auto">
          <a:xfrm>
            <a:off x="2009787" y="3523953"/>
            <a:ext cx="457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HL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2" name="Text Box 22"/>
          <p:cNvSpPr txBox="1">
            <a:spLocks noChangeArrowheads="1"/>
          </p:cNvSpPr>
          <p:nvPr/>
        </p:nvSpPr>
        <p:spPr bwMode="auto">
          <a:xfrm>
            <a:off x="1529350" y="1896308"/>
            <a:ext cx="4683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VU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009117" y="2216814"/>
            <a:ext cx="4796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HU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4" name="Text Box 18"/>
          <p:cNvSpPr txBox="1">
            <a:spLocks noChangeArrowheads="1"/>
          </p:cNvSpPr>
          <p:nvPr/>
        </p:nvSpPr>
        <p:spPr bwMode="auto">
          <a:xfrm>
            <a:off x="1043279" y="991433"/>
            <a:ext cx="133990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3 arrays</a:t>
            </a:r>
          </a:p>
        </p:txBody>
      </p:sp>
      <p:sp>
        <p:nvSpPr>
          <p:cNvPr id="95" name="Text Box 21"/>
          <p:cNvSpPr txBox="1">
            <a:spLocks noChangeArrowheads="1"/>
          </p:cNvSpPr>
          <p:nvPr/>
        </p:nvSpPr>
        <p:spPr bwMode="auto">
          <a:xfrm>
            <a:off x="5371183" y="991433"/>
            <a:ext cx="127291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5 arrays</a:t>
            </a:r>
          </a:p>
        </p:txBody>
      </p:sp>
      <p:sp>
        <p:nvSpPr>
          <p:cNvPr id="96" name="Text Box 22"/>
          <p:cNvSpPr txBox="1">
            <a:spLocks noChangeArrowheads="1"/>
          </p:cNvSpPr>
          <p:nvPr/>
        </p:nvSpPr>
        <p:spPr bwMode="auto">
          <a:xfrm>
            <a:off x="7525324" y="991433"/>
            <a:ext cx="129985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6 arrays</a:t>
            </a:r>
          </a:p>
        </p:txBody>
      </p:sp>
      <p:sp>
        <p:nvSpPr>
          <p:cNvPr id="97" name="Text Box 43"/>
          <p:cNvSpPr txBox="1">
            <a:spLocks noChangeArrowheads="1"/>
          </p:cNvSpPr>
          <p:nvPr/>
        </p:nvSpPr>
        <p:spPr bwMode="auto">
          <a:xfrm>
            <a:off x="7409854" y="1734178"/>
            <a:ext cx="5822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VU2</a:t>
            </a:r>
          </a:p>
        </p:txBody>
      </p:sp>
      <p:pic>
        <p:nvPicPr>
          <p:cNvPr id="98" name="그림 33" descr="그림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4972" y="1464400"/>
            <a:ext cx="1950820" cy="3197585"/>
          </a:xfrm>
          <a:prstGeom prst="rect">
            <a:avLst/>
          </a:prstGeom>
        </p:spPr>
      </p:pic>
      <p:sp>
        <p:nvSpPr>
          <p:cNvPr id="99" name="Rectangle 28"/>
          <p:cNvSpPr>
            <a:spLocks noChangeArrowheads="1"/>
          </p:cNvSpPr>
          <p:nvPr/>
        </p:nvSpPr>
        <p:spPr bwMode="auto">
          <a:xfrm>
            <a:off x="4232868" y="2268302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HU</a:t>
            </a:r>
          </a:p>
        </p:txBody>
      </p:sp>
      <p:sp>
        <p:nvSpPr>
          <p:cNvPr id="100" name="Rectangle 29"/>
          <p:cNvSpPr>
            <a:spLocks noChangeArrowheads="1"/>
          </p:cNvSpPr>
          <p:nvPr/>
        </p:nvSpPr>
        <p:spPr bwMode="auto">
          <a:xfrm>
            <a:off x="4232868" y="3539992"/>
            <a:ext cx="457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HL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1" name="Rectangle 30"/>
          <p:cNvSpPr>
            <a:spLocks noChangeArrowheads="1"/>
          </p:cNvSpPr>
          <p:nvPr/>
        </p:nvSpPr>
        <p:spPr bwMode="auto">
          <a:xfrm>
            <a:off x="3554695" y="1799334"/>
            <a:ext cx="4683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VU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2" name="Rectangle 31"/>
          <p:cNvSpPr>
            <a:spLocks noChangeArrowheads="1"/>
          </p:cNvSpPr>
          <p:nvPr/>
        </p:nvSpPr>
        <p:spPr bwMode="auto">
          <a:xfrm>
            <a:off x="3581281" y="4011866"/>
            <a:ext cx="4459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VL</a:t>
            </a:r>
            <a:endParaRPr kumimoji="1" lang="en-US" altLang="ko-KR" sz="1600" b="1" dirty="0">
              <a:solidFill>
                <a:srgbClr val="FFFF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3" name="Text Box 19"/>
          <p:cNvSpPr txBox="1">
            <a:spLocks noChangeArrowheads="1"/>
          </p:cNvSpPr>
          <p:nvPr/>
        </p:nvSpPr>
        <p:spPr bwMode="auto">
          <a:xfrm>
            <a:off x="3202191" y="991433"/>
            <a:ext cx="129985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4 arrays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59" y="4897774"/>
            <a:ext cx="2137147" cy="1604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153" y="4897774"/>
            <a:ext cx="2137147" cy="16040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1893" y="4897774"/>
            <a:ext cx="2137147" cy="16040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1554" y="4897774"/>
            <a:ext cx="2137147" cy="16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맑은 고딕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맑은 고딕" pitchFamily="50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51613</TotalTime>
  <Words>3145</Words>
  <Application>Microsoft Office PowerPoint</Application>
  <PresentationFormat>A4 용지(210x297mm)</PresentationFormat>
  <Paragraphs>808</Paragraphs>
  <Slides>63</Slides>
  <Notes>16</Notes>
  <HiddenSlides>0</HiddenSlides>
  <MMClips>7</MMClips>
  <ScaleCrop>false</ScaleCrop>
  <HeadingPairs>
    <vt:vector size="6" baseType="variant">
      <vt:variant>
        <vt:lpstr>테마</vt:lpstr>
      </vt:variant>
      <vt:variant>
        <vt:i4>2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63</vt:i4>
      </vt:variant>
    </vt:vector>
  </HeadingPairs>
  <TitlesOfParts>
    <vt:vector size="67" baseType="lpstr">
      <vt:lpstr>1_Office 테마</vt:lpstr>
      <vt:lpstr>디자인 사용자 지정</vt:lpstr>
      <vt:lpstr>수식</vt:lpstr>
      <vt:lpstr>Equation</vt:lpstr>
      <vt:lpstr>PowerPoint 프레젠테이션</vt:lpstr>
      <vt:lpstr>Outline</vt:lpstr>
      <vt:lpstr>Daejeon - Korea</vt:lpstr>
      <vt:lpstr>KAIST &amp; NFRI</vt:lpstr>
      <vt:lpstr>KSTAR  (Korea Superconducting Tokamak Advanced Research)</vt:lpstr>
      <vt:lpstr>KSTAR for 2011 Campaign</vt:lpstr>
      <vt:lpstr>Map of KSTAR diagnostics </vt:lpstr>
      <vt:lpstr>Motivation</vt:lpstr>
      <vt:lpstr>Coverage test for array system</vt:lpstr>
      <vt:lpstr>Calculation for signal estimation &amp; Tomography reconstruction</vt:lpstr>
      <vt:lpstr>Signal estimation</vt:lpstr>
      <vt:lpstr>Photodiode detector &amp; Pre AMP</vt:lpstr>
      <vt:lpstr>Solid angle</vt:lpstr>
      <vt:lpstr>Absolute calibration</vt:lpstr>
      <vt:lpstr>Typical ne &amp; Te in KSTAR L- &amp; H-mode</vt:lpstr>
      <vt:lpstr>ne, Te based SXR profile calculation (after filter)</vt:lpstr>
      <vt:lpstr>Synthetic SXR image based on typical KSTAR L-mode</vt:lpstr>
      <vt:lpstr>Synthetic SXR image based on typical KSTAR H-mode</vt:lpstr>
      <vt:lpstr>Line of Sight (LOS)</vt:lpstr>
      <vt:lpstr>Expected photo-current of AXUV</vt:lpstr>
      <vt:lpstr>Te from multi-energy SXRA</vt:lpstr>
      <vt:lpstr>Four Be filter sets</vt:lpstr>
      <vt:lpstr>Signal ratio &amp; Dynamic range of the detector</vt:lpstr>
      <vt:lpstr>Tomography test</vt:lpstr>
      <vt:lpstr>Tomography</vt:lpstr>
      <vt:lpstr>Tomographic reconstruction codes developed at KAIST</vt:lpstr>
      <vt:lpstr>6 array reconstruction test</vt:lpstr>
      <vt:lpstr>4 array reconstruction test (P-T)</vt:lpstr>
      <vt:lpstr>4 array reconstruction test (P-T)</vt:lpstr>
      <vt:lpstr>2-D Te reconstruction by ME-SXR</vt:lpstr>
      <vt:lpstr>2-D Te reconstruction by ME-SXR</vt:lpstr>
      <vt:lpstr>Phantoms with MHD modes</vt:lpstr>
      <vt:lpstr>Reconstruction results (P-T)</vt:lpstr>
      <vt:lpstr>MHD mode identification by SVD analysis (m/n = 1/1)</vt:lpstr>
      <vt:lpstr>MHD mode identification by SVD analysis (m/n = 2/2)</vt:lpstr>
      <vt:lpstr>MHD mode identification by SVD analysis (m/n = 3/2)</vt:lpstr>
      <vt:lpstr>Expected studies</vt:lpstr>
      <vt:lpstr>Impurity transport research (Ar, W)</vt:lpstr>
      <vt:lpstr>Sawtooth crashes (example)</vt:lpstr>
      <vt:lpstr>Comparison between L- &amp; H-mode</vt:lpstr>
      <vt:lpstr>Correlation between m=1 frequency &amp; vФ</vt:lpstr>
      <vt:lpstr>MHD mode analysis with SVD</vt:lpstr>
      <vt:lpstr>4 array SXRA preparation</vt:lpstr>
      <vt:lpstr>Detector Head</vt:lpstr>
      <vt:lpstr>Position of Vertical &amp; Horizontal arrays</vt:lpstr>
      <vt:lpstr>Installation Scheme (Vertical)</vt:lpstr>
      <vt:lpstr>Specific measurements (Vertical)</vt:lpstr>
      <vt:lpstr>Installation Scheme (Horizontal)</vt:lpstr>
      <vt:lpstr>Line of Sight (LOS)</vt:lpstr>
      <vt:lpstr>Data flow of DAQ system</vt:lpstr>
      <vt:lpstr>Location of Diagnostic devices</vt:lpstr>
      <vt:lpstr>Software error by neutron radiation</vt:lpstr>
      <vt:lpstr>DAQ error (2012-13 KSTAR campaign)</vt:lpstr>
      <vt:lpstr>Discussion</vt:lpstr>
      <vt:lpstr>Supplementary</vt:lpstr>
      <vt:lpstr>Cormack method (analytic)</vt:lpstr>
      <vt:lpstr>Phillips-Tikhonov (P-T) method</vt:lpstr>
      <vt:lpstr>Iterative solution</vt:lpstr>
      <vt:lpstr>Modified P-T method</vt:lpstr>
      <vt:lpstr>Maximum entropy method</vt:lpstr>
      <vt:lpstr>Minimum Fisher information</vt:lpstr>
      <vt:lpstr>MHD mode in TCV</vt:lpstr>
      <vt:lpstr>Data acquisition system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Tangential Soft X-ray Pinhole Camera with a High  Speed MWPC Detector for KSTAR Plasma Diagnostics</dc:title>
  <dc:creator>user</dc:creator>
  <cp:lastModifiedBy>HJ</cp:lastModifiedBy>
  <cp:revision>1086</cp:revision>
  <cp:lastPrinted>2011-04-14T04:59:38Z</cp:lastPrinted>
  <dcterms:created xsi:type="dcterms:W3CDTF">2011-02-15T00:59:01Z</dcterms:created>
  <dcterms:modified xsi:type="dcterms:W3CDTF">2014-02-18T21:39:09Z</dcterms:modified>
</cp:coreProperties>
</file>