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39" r:id="rId2"/>
    <p:sldId id="336" r:id="rId3"/>
    <p:sldId id="338" r:id="rId4"/>
    <p:sldId id="347" r:id="rId5"/>
    <p:sldId id="348" r:id="rId6"/>
    <p:sldId id="318" r:id="rId7"/>
    <p:sldId id="304" r:id="rId8"/>
    <p:sldId id="306" r:id="rId9"/>
    <p:sldId id="305" r:id="rId10"/>
    <p:sldId id="307" r:id="rId11"/>
    <p:sldId id="330" r:id="rId12"/>
    <p:sldId id="373" r:id="rId13"/>
    <p:sldId id="343" r:id="rId14"/>
    <p:sldId id="375" r:id="rId15"/>
    <p:sldId id="303" r:id="rId16"/>
    <p:sldId id="300" r:id="rId17"/>
    <p:sldId id="327" r:id="rId18"/>
    <p:sldId id="377" r:id="rId19"/>
    <p:sldId id="376" r:id="rId20"/>
    <p:sldId id="346" r:id="rId21"/>
    <p:sldId id="371" r:id="rId22"/>
    <p:sldId id="301" r:id="rId23"/>
    <p:sldId id="367" r:id="rId24"/>
    <p:sldId id="368" r:id="rId25"/>
    <p:sldId id="369" r:id="rId26"/>
    <p:sldId id="370" r:id="rId27"/>
    <p:sldId id="372" r:id="rId28"/>
    <p:sldId id="313" r:id="rId29"/>
    <p:sldId id="365" r:id="rId30"/>
    <p:sldId id="362" r:id="rId31"/>
    <p:sldId id="363" r:id="rId32"/>
    <p:sldId id="364" r:id="rId33"/>
    <p:sldId id="374" r:id="rId34"/>
    <p:sldId id="354" r:id="rId35"/>
    <p:sldId id="353" r:id="rId36"/>
    <p:sldId id="335" r:id="rId37"/>
    <p:sldId id="334" r:id="rId38"/>
    <p:sldId id="349" r:id="rId3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DEE"/>
    <a:srgbClr val="FFE9A3"/>
    <a:srgbClr val="FFE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2" autoAdjust="0"/>
    <p:restoredTop sz="83572" autoAdjust="0"/>
  </p:normalViewPr>
  <p:slideViewPr>
    <p:cSldViewPr>
      <p:cViewPr varScale="1">
        <p:scale>
          <a:sx n="75" d="100"/>
          <a:sy n="75" d="100"/>
        </p:scale>
        <p:origin x="-17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5" d="100"/>
          <a:sy n="125" d="100"/>
        </p:scale>
        <p:origin x="-493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7F16D-67EF-4F46-9765-E64C51173689}" type="datetimeFigureOut">
              <a:rPr lang="ko-KR" altLang="en-US" smtClean="0"/>
              <a:pPr/>
              <a:t>2014-02-19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908D0-6A9B-49AA-87EC-02E7D315D4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29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897D0-27A3-4BCD-954E-38265048DE79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6134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908D0-6A9B-49AA-87EC-02E7D315D442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188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908D0-6A9B-49AA-87EC-02E7D315D442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3148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908D0-6A9B-49AA-87EC-02E7D315D442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2198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908D0-6A9B-49AA-87EC-02E7D315D442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0472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Profiles</a:t>
            </a:r>
          </a:p>
          <a:p>
            <a:r>
              <a:rPr lang="en-US" altLang="ko-KR" dirty="0" smtClean="0"/>
              <a:t>1. a=2, b=0.4</a:t>
            </a:r>
          </a:p>
          <a:p>
            <a:r>
              <a:rPr lang="en-US" altLang="ko-KR" dirty="0" smtClean="0"/>
              <a:t>2. a=2, b=1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908D0-6A9B-49AA-87EC-02E7D315D442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04721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Profiles</a:t>
            </a:r>
          </a:p>
          <a:p>
            <a:r>
              <a:rPr lang="en-US" altLang="ko-KR" dirty="0" smtClean="0"/>
              <a:t>1. a=2, b=0.4</a:t>
            </a:r>
          </a:p>
          <a:p>
            <a:r>
              <a:rPr lang="en-US" altLang="ko-KR" dirty="0" smtClean="0"/>
              <a:t>2. a=2, b=1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908D0-6A9B-49AA-87EC-02E7D315D442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0472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Random noise test</a:t>
            </a:r>
            <a:r>
              <a:rPr lang="en-US" altLang="ko-KR" baseline="0" dirty="0" smtClean="0"/>
              <a:t> ~ 30 times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908D0-6A9B-49AA-87EC-02E7D315D442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8013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Profiles</a:t>
            </a:r>
          </a:p>
          <a:p>
            <a:r>
              <a:rPr lang="en-US" altLang="ko-KR" dirty="0" smtClean="0"/>
              <a:t>1. a=2, b=0.4</a:t>
            </a:r>
          </a:p>
          <a:p>
            <a:r>
              <a:rPr lang="en-US" altLang="ko-KR" dirty="0" smtClean="0"/>
              <a:t>2. a=2, b=1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908D0-6A9B-49AA-87EC-02E7D315D442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80134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908D0-6A9B-49AA-87EC-02E7D315D442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04721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908D0-6A9B-49AA-87EC-02E7D315D442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047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908D0-6A9B-49AA-87EC-02E7D315D442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55341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908D0-6A9B-49AA-87EC-02E7D315D442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04721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Random noise test</a:t>
            </a:r>
            <a:r>
              <a:rPr lang="en-US" altLang="ko-KR" baseline="0" dirty="0" smtClean="0"/>
              <a:t> ~ 30 times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908D0-6A9B-49AA-87EC-02E7D315D442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80134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Pedestal</a:t>
            </a:r>
            <a:r>
              <a:rPr lang="en-US" altLang="ko-KR" baseline="0" dirty="0" smtClean="0"/>
              <a:t> structure is well reconstructed!</a:t>
            </a:r>
          </a:p>
          <a:p>
            <a:r>
              <a:rPr lang="en-US" altLang="ko-KR" dirty="0" smtClean="0"/>
              <a:t>Random noise test</a:t>
            </a:r>
            <a:r>
              <a:rPr lang="en-US" altLang="ko-KR" baseline="0" dirty="0" smtClean="0"/>
              <a:t> ~ 30 times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908D0-6A9B-49AA-87EC-02E7D315D442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80134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D-shape : KSTAR L-mode, elongation 1.8, </a:t>
            </a:r>
            <a:r>
              <a:rPr lang="en-US" altLang="ko-KR" dirty="0" err="1" smtClean="0"/>
              <a:t>triangularity</a:t>
            </a:r>
            <a:r>
              <a:rPr lang="en-US" altLang="ko-KR" dirty="0" smtClean="0"/>
              <a:t> 0.2, </a:t>
            </a:r>
            <a:r>
              <a:rPr lang="en-US" altLang="ko-KR" dirty="0" err="1" smtClean="0"/>
              <a:t>Shafranov</a:t>
            </a:r>
            <a:r>
              <a:rPr lang="en-US" altLang="ko-KR" baseline="0" dirty="0" smtClean="0"/>
              <a:t> shift 0.1m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core 4000 W/m3</a:t>
            </a:r>
          </a:p>
          <a:p>
            <a:r>
              <a:rPr lang="en-US" altLang="ko-KR" dirty="0" smtClean="0"/>
              <a:t>filament : 20%</a:t>
            </a:r>
            <a:r>
              <a:rPr lang="en-US" altLang="ko-KR" baseline="0" dirty="0" smtClean="0"/>
              <a:t> of core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908D0-6A9B-49AA-87EC-02E7D315D442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80134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908D0-6A9B-49AA-87EC-02E7D315D442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80134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908D0-6A9B-49AA-87EC-02E7D315D442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85129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908D0-6A9B-49AA-87EC-02E7D315D442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8512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908D0-6A9B-49AA-87EC-02E7D315D442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4465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908D0-6A9B-49AA-87EC-02E7D315D442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4465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908D0-6A9B-49AA-87EC-02E7D315D442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130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908D0-6A9B-49AA-87EC-02E7D315D442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9203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908D0-6A9B-49AA-87EC-02E7D315D442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9203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908D0-6A9B-49AA-87EC-02E7D315D442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9203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908D0-6A9B-49AA-87EC-02E7D315D442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2982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BC35-06A9-49D3-968A-D014768783FF}" type="datetimeFigureOut">
              <a:rPr lang="ko-KR" altLang="en-US" smtClean="0"/>
              <a:pPr/>
              <a:t>2014-02-19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DD0E-127C-46B7-9B03-57DC7FB94D2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441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BC35-06A9-49D3-968A-D014768783FF}" type="datetimeFigureOut">
              <a:rPr lang="ko-KR" altLang="en-US" smtClean="0"/>
              <a:pPr/>
              <a:t>2014-02-19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DD0E-127C-46B7-9B03-57DC7FB94D2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4221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BC35-06A9-49D3-968A-D014768783FF}" type="datetimeFigureOut">
              <a:rPr lang="ko-KR" altLang="en-US" smtClean="0"/>
              <a:pPr/>
              <a:t>2014-02-19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DD0E-127C-46B7-9B03-57DC7FB94D2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0281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B528-6596-4DDA-9E4C-1F7E9098D71B}" type="datetimeFigureOut">
              <a:rPr lang="ko-KR" altLang="en-US" smtClean="0"/>
              <a:pPr/>
              <a:t>2014-02-19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2B5744-E33D-4A98-A602-F72E8D52107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제목 1"/>
          <p:cNvSpPr>
            <a:spLocks noGrp="1"/>
          </p:cNvSpPr>
          <p:nvPr userDrawn="1">
            <p:ph type="ctrTitle"/>
          </p:nvPr>
        </p:nvSpPr>
        <p:spPr>
          <a:xfrm>
            <a:off x="500034" y="1285860"/>
            <a:ext cx="8215370" cy="2643206"/>
          </a:xfrm>
        </p:spPr>
        <p:txBody>
          <a:bodyPr>
            <a:normAutofit/>
          </a:bodyPr>
          <a:lstStyle/>
          <a:p>
            <a:endParaRPr lang="ko-KR" altLang="en-US" sz="2400" dirty="0"/>
          </a:p>
        </p:txBody>
      </p:sp>
      <p:sp>
        <p:nvSpPr>
          <p:cNvPr id="11" name="부제목 2"/>
          <p:cNvSpPr>
            <a:spLocks noGrp="1"/>
          </p:cNvSpPr>
          <p:nvPr userDrawn="1">
            <p:ph type="subTitle" idx="1"/>
          </p:nvPr>
        </p:nvSpPr>
        <p:spPr>
          <a:xfrm>
            <a:off x="2071670" y="4071942"/>
            <a:ext cx="6400800" cy="1752600"/>
          </a:xfrm>
        </p:spPr>
        <p:txBody>
          <a:bodyPr>
            <a:normAutofit lnSpcReduction="10000"/>
          </a:bodyPr>
          <a:lstStyle/>
          <a:p>
            <a:pPr algn="r"/>
            <a:endParaRPr lang="ko-KR" altLang="en-US" sz="1600" i="1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37" y="2008511"/>
            <a:ext cx="7683303" cy="300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2" descr="logo_0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000" r="98286">
                        <a14:foregroundMark x1="21143" y1="0" x2="21143" y2="0"/>
                        <a14:foregroundMark x1="52714" y1="21905" x2="52714" y2="21905"/>
                        <a14:foregroundMark x1="61000" y1="27619" x2="61000" y2="27619"/>
                        <a14:foregroundMark x1="80714" y1="40952" x2="80714" y2="40952"/>
                        <a14:foregroundMark x1="67571" y1="79048" x2="67571" y2="79048"/>
                        <a14:foregroundMark x1="40000" y1="83333" x2="40000" y2="83333"/>
                        <a14:foregroundMark x1="53571" y1="83333" x2="53571" y2="83333"/>
                        <a14:foregroundMark x1="94286" y1="84762" x2="94286" y2="84762"/>
                        <a14:foregroundMark x1="3571" y1="84762" x2="3571" y2="84762"/>
                        <a14:foregroundMark x1="46571" y1="80476" x2="46571" y2="80476"/>
                        <a14:foregroundMark x1="29000" y1="79048" x2="29000" y2="79048"/>
                        <a14:foregroundMark x1="61000" y1="80476" x2="61000" y2="80476"/>
                        <a14:foregroundMark x1="17571" y1="81905" x2="17571" y2="81905"/>
                        <a14:foregroundMark x1="11429" y1="83333" x2="11429" y2="83333"/>
                        <a14:foregroundMark x1="8857" y1="81905" x2="8857" y2="81905"/>
                        <a14:foregroundMark x1="98286" y1="81905" x2="98286" y2="8190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635896" y="199791"/>
            <a:ext cx="1535641" cy="42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1" descr="NFRI_logo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583" y="48585"/>
            <a:ext cx="1059279" cy="40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32584" y="508352"/>
            <a:ext cx="1075320" cy="32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" descr="C:\Documents and Settings\user\바탕 화면\T60바탕화면_091128\핵융합\FPTRC\FPTRC_logo.jp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3" y="68078"/>
            <a:ext cx="1219185" cy="54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http://www.alternativasostenibile.it/archivio/2012/01/18/images/enea.jpg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6" b="17345"/>
          <a:stretch/>
        </p:blipFill>
        <p:spPr bwMode="auto">
          <a:xfrm>
            <a:off x="8028384" y="147455"/>
            <a:ext cx="1008112" cy="56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" t="10407" r="52691" b="50000"/>
          <a:stretch/>
        </p:blipFill>
        <p:spPr bwMode="auto">
          <a:xfrm>
            <a:off x="6372200" y="154641"/>
            <a:ext cx="1656184" cy="39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 descr="http://t3.gstatic.com/images?q=tbn:ANd9GcR62lXkIO50ud0MQW0cOX1rR96T-o9c0ZUu3BaJAxpav1lUO2-vWpjwYLAL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464" y="55776"/>
            <a:ext cx="1075320" cy="74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encrypted-tbn2.gstatic.com/images?q=tbn:ANd9GcQDdXByUd5AG5l-8hm4-z7SSJLIGyVK6R5ZB7xGjyzvA3o0HtuO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49" y="141700"/>
            <a:ext cx="1329807" cy="34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664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>
            <a:off x="0" y="0"/>
            <a:ext cx="9143999" cy="787563"/>
          </a:xfrm>
          <a:prstGeom prst="rect">
            <a:avLst/>
          </a:prstGeom>
          <a:gradFill>
            <a:gsLst>
              <a:gs pos="0">
                <a:schemeClr val="bg1"/>
              </a:gs>
              <a:gs pos="41000">
                <a:schemeClr val="bg1">
                  <a:lumMod val="95000"/>
                </a:schemeClr>
              </a:gs>
              <a:gs pos="58000">
                <a:schemeClr val="bg1">
                  <a:lumMod val="95000"/>
                </a:schemeClr>
              </a:gs>
              <a:gs pos="100000">
                <a:schemeClr val="bg1">
                  <a:lumMod val="91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8824" y="44624"/>
            <a:ext cx="6501408" cy="648072"/>
          </a:xfrm>
        </p:spPr>
        <p:txBody>
          <a:bodyPr/>
          <a:lstStyle>
            <a:lvl1pPr algn="l">
              <a:defRPr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BC35-06A9-49D3-968A-D014768783FF}" type="datetimeFigureOut">
              <a:rPr lang="ko-KR" altLang="en-US" smtClean="0"/>
              <a:pPr/>
              <a:t>2014-02-19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DD0E-127C-46B7-9B03-57DC7FB94D2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764704"/>
            <a:ext cx="9161886" cy="45719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22" descr="logo_0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1000" r="98286">
                        <a14:foregroundMark x1="21143" y1="0" x2="21143" y2="0"/>
                        <a14:foregroundMark x1="52714" y1="21905" x2="52714" y2="21905"/>
                        <a14:foregroundMark x1="61000" y1="27619" x2="61000" y2="27619"/>
                        <a14:foregroundMark x1="80714" y1="40952" x2="80714" y2="40952"/>
                        <a14:foregroundMark x1="67571" y1="79048" x2="67571" y2="79048"/>
                        <a14:foregroundMark x1="40000" y1="83333" x2="40000" y2="83333"/>
                        <a14:foregroundMark x1="53571" y1="83333" x2="53571" y2="83333"/>
                        <a14:foregroundMark x1="94286" y1="84762" x2="94286" y2="84762"/>
                        <a14:foregroundMark x1="3571" y1="84762" x2="3571" y2="84762"/>
                        <a14:foregroundMark x1="46571" y1="80476" x2="46571" y2="80476"/>
                        <a14:foregroundMark x1="29000" y1="79048" x2="29000" y2="79048"/>
                        <a14:foregroundMark x1="61000" y1="80476" x2="61000" y2="80476"/>
                        <a14:foregroundMark x1="17571" y1="81905" x2="17571" y2="81905"/>
                        <a14:foregroundMark x1="11429" y1="83333" x2="11429" y2="83333"/>
                        <a14:foregroundMark x1="8857" y1="81905" x2="8857" y2="81905"/>
                        <a14:foregroundMark x1="98286" y1="81905" x2="98286" y2="8190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660232" y="260997"/>
            <a:ext cx="1273543" cy="35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C:\Documents and Settings\user\바탕 화면\T60바탕화면_091128\핵융합\FPTRC\FPTRC_logo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4198" y="116632"/>
            <a:ext cx="1107793" cy="49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156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BC35-06A9-49D3-968A-D014768783FF}" type="datetimeFigureOut">
              <a:rPr lang="ko-KR" altLang="en-US" smtClean="0"/>
              <a:pPr/>
              <a:t>2014-02-19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DD0E-127C-46B7-9B03-57DC7FB94D2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177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BC35-06A9-49D3-968A-D014768783FF}" type="datetimeFigureOut">
              <a:rPr lang="ko-KR" altLang="en-US" smtClean="0"/>
              <a:pPr/>
              <a:t>2014-02-19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DD0E-127C-46B7-9B03-57DC7FB94D2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139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BC35-06A9-49D3-968A-D014768783FF}" type="datetimeFigureOut">
              <a:rPr lang="ko-KR" altLang="en-US" smtClean="0"/>
              <a:pPr/>
              <a:t>2014-02-19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DD0E-127C-46B7-9B03-57DC7FB94D2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525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BC35-06A9-49D3-968A-D014768783FF}" type="datetimeFigureOut">
              <a:rPr lang="ko-KR" altLang="en-US" smtClean="0"/>
              <a:pPr/>
              <a:t>2014-02-19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DD0E-127C-46B7-9B03-57DC7FB94D2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750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BC35-06A9-49D3-968A-D014768783FF}" type="datetimeFigureOut">
              <a:rPr lang="ko-KR" altLang="en-US" smtClean="0"/>
              <a:pPr/>
              <a:t>2014-02-19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DD0E-127C-46B7-9B03-57DC7FB94D2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951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BC35-06A9-49D3-968A-D014768783FF}" type="datetimeFigureOut">
              <a:rPr lang="ko-KR" altLang="en-US" smtClean="0"/>
              <a:pPr/>
              <a:t>2014-02-19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DD0E-127C-46B7-9B03-57DC7FB94D2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3631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BC35-06A9-49D3-968A-D014768783FF}" type="datetimeFigureOut">
              <a:rPr lang="ko-KR" altLang="en-US" smtClean="0"/>
              <a:pPr/>
              <a:t>2014-02-19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DD0E-127C-46B7-9B03-57DC7FB94D2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4917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5BC35-06A9-49D3-968A-D014768783FF}" type="datetimeFigureOut">
              <a:rPr lang="ko-KR" altLang="en-US" smtClean="0"/>
              <a:pPr/>
              <a:t>2014-02-19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DDD0E-127C-46B7-9B03-57DC7FB94D2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119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4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44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52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emf"/><Relationship Id="rId5" Type="http://schemas.openxmlformats.org/officeDocument/2006/relationships/image" Target="../media/image55.emf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emf"/><Relationship Id="rId4" Type="http://schemas.openxmlformats.org/officeDocument/2006/relationships/image" Target="../media/image5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emf"/><Relationship Id="rId4" Type="http://schemas.openxmlformats.org/officeDocument/2006/relationships/image" Target="../media/image5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emf"/><Relationship Id="rId4" Type="http://schemas.openxmlformats.org/officeDocument/2006/relationships/image" Target="../media/image5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36512" y="1052736"/>
            <a:ext cx="9144000" cy="2232248"/>
          </a:xfrm>
          <a:noFill/>
        </p:spPr>
        <p:txBody>
          <a:bodyPr>
            <a:noAutofit/>
          </a:bodyPr>
          <a:lstStyle/>
          <a:p>
            <a:r>
              <a:rPr lang="en-US" altLang="ko-KR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Design and tomography test of</a:t>
            </a:r>
            <a:r>
              <a:rPr lang="en-US" altLang="ko-KR" sz="4000" b="1" dirty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/>
            </a:r>
            <a:br>
              <a:rPr lang="en-US" altLang="ko-KR" sz="4000" b="1" dirty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en-US" altLang="ko-KR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edge multi-energy </a:t>
            </a:r>
            <a:r>
              <a:rPr lang="en-US" altLang="ko-KR" sz="4000" b="1" dirty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s</a:t>
            </a:r>
            <a:r>
              <a:rPr lang="en-US" altLang="ko-KR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oft X-ray diagnostics on </a:t>
            </a:r>
            <a:r>
              <a:rPr lang="en-US" altLang="ko-KR" sz="4000" b="1" dirty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KSTAR</a:t>
            </a:r>
            <a:endParaRPr lang="ko-KR" altLang="ko-K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89298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PPPL, Feb. 18, 2014</a:t>
            </a:r>
            <a:endParaRPr lang="ko-KR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0" y="4365104"/>
            <a:ext cx="9144000" cy="2480210"/>
          </a:xfrm>
          <a:prstGeom prst="rect">
            <a:avLst/>
          </a:prstGeom>
          <a:solidFill>
            <a:srgbClr val="FFFFCC">
              <a:alpha val="54000"/>
            </a:srgbClr>
          </a:solidFill>
          <a:ln>
            <a:noFill/>
          </a:ln>
        </p:spPr>
        <p:txBody>
          <a:bodyPr>
            <a:normAutofit fontScale="55000" lnSpcReduction="2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1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altLang="ko-KR" sz="4000" b="1" u="sng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Juhyeok</a:t>
            </a:r>
            <a:r>
              <a:rPr lang="en-US" altLang="ko-KR" sz="40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Jang</a:t>
            </a:r>
            <a:r>
              <a:rPr lang="en-US" altLang="ko-KR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*, </a:t>
            </a:r>
            <a:r>
              <a:rPr lang="en-US" altLang="ko-KR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Seung</a:t>
            </a:r>
            <a:r>
              <a:rPr lang="en-US" altLang="ko-KR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Hun Lee, </a:t>
            </a:r>
            <a:r>
              <a:rPr lang="en-US" altLang="ko-K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H. Y. Lee, </a:t>
            </a:r>
            <a:r>
              <a:rPr lang="en-US" altLang="ko-KR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Joohwan</a:t>
            </a:r>
            <a:r>
              <a:rPr lang="en-US" altLang="ko-KR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Hong,</a:t>
            </a:r>
          </a:p>
          <a:p>
            <a:r>
              <a:rPr lang="en-US" altLang="ko-KR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Juhyung</a:t>
            </a:r>
            <a:r>
              <a:rPr lang="en-US" altLang="ko-KR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Kim, </a:t>
            </a:r>
            <a:r>
              <a:rPr lang="en-US" altLang="ko-KR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Siwon</a:t>
            </a:r>
            <a:r>
              <a:rPr lang="en-US" altLang="ko-KR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Jang, </a:t>
            </a:r>
            <a:r>
              <a:rPr lang="en-US" altLang="ko-KR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Taemin</a:t>
            </a:r>
            <a:r>
              <a:rPr lang="en-US" altLang="ko-KR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Jeon</a:t>
            </a:r>
            <a:r>
              <a:rPr lang="en-US" altLang="ko-KR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Jae </a:t>
            </a:r>
            <a:r>
              <a:rPr lang="en-US" altLang="ko-K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Sun </a:t>
            </a:r>
            <a:r>
              <a:rPr lang="en-US" altLang="ko-KR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Park </a:t>
            </a:r>
          </a:p>
          <a:p>
            <a:r>
              <a:rPr lang="en-US" altLang="ko-KR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</a:t>
            </a:r>
            <a:r>
              <a:rPr lang="en-US" altLang="ko-KR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Wonho</a:t>
            </a:r>
            <a:r>
              <a:rPr lang="en-US" altLang="ko-KR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Choe</a:t>
            </a:r>
            <a:r>
              <a:rPr lang="en-US" altLang="ko-KR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**</a:t>
            </a:r>
          </a:p>
          <a:p>
            <a:endParaRPr lang="en-US" altLang="ko-KR" sz="4000" b="1" baseline="30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altLang="ko-KR" sz="29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Korea Advanced Institute of Science and Technology (</a:t>
            </a:r>
            <a:r>
              <a:rPr lang="en-US" altLang="ko-KR" sz="29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KAIST</a:t>
            </a:r>
            <a:r>
              <a:rPr lang="en-US" altLang="ko-KR" sz="29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altLang="ko-KR" sz="29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Daejeon</a:t>
            </a:r>
            <a:r>
              <a:rPr lang="en-US" altLang="ko-KR" sz="29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29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Korea</a:t>
            </a:r>
          </a:p>
          <a:p>
            <a:pPr>
              <a:defRPr/>
            </a:pPr>
            <a:r>
              <a:rPr lang="en-US" altLang="ko-KR" sz="29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Fusion Plasma Transport Research Center (</a:t>
            </a:r>
            <a:r>
              <a:rPr lang="en-US" altLang="ko-KR" sz="29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FPTRC</a:t>
            </a:r>
            <a:r>
              <a:rPr lang="en-US" altLang="ko-KR" sz="29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altLang="ko-KR" sz="29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Daejeon</a:t>
            </a:r>
            <a:r>
              <a:rPr lang="en-US" altLang="ko-KR" sz="29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29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Korea</a:t>
            </a:r>
            <a:endParaRPr lang="en-US" altLang="ko-KR" sz="2900" b="1" dirty="0">
              <a:solidFill>
                <a:prstClr val="black">
                  <a:lumMod val="95000"/>
                  <a:lumOff val="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altLang="ko-KR" sz="2900" b="1" dirty="0">
              <a:solidFill>
                <a:prstClr val="black">
                  <a:lumMod val="95000"/>
                  <a:lumOff val="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altLang="ko-KR" sz="29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*jjh4368@kaist.ac.kr	              	</a:t>
            </a:r>
            <a:r>
              <a:rPr lang="en-US" altLang="ko-KR" sz="29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**wchoe@kaist.ac.kr</a:t>
            </a:r>
            <a:endParaRPr lang="en-US" altLang="ko-KR" sz="29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altLang="ko-KR" sz="3800" b="1" dirty="0">
              <a:solidFill>
                <a:prstClr val="black">
                  <a:lumMod val="95000"/>
                  <a:lumOff val="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68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14808" y="44624"/>
            <a:ext cx="6501408" cy="64807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Array Design (1)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884" y="1124744"/>
            <a:ext cx="3592960" cy="22980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36166" y="1317320"/>
            <a:ext cx="935394" cy="592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NBI</a:t>
            </a:r>
          </a:p>
          <a:p>
            <a:pPr algn="ctr"/>
            <a:r>
              <a:rPr lang="en-US" altLang="ko-K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armor</a:t>
            </a:r>
            <a:endParaRPr lang="ko-KR" alt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2028" y="1583068"/>
            <a:ext cx="1020521" cy="592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KSTAR wall</a:t>
            </a:r>
            <a:endParaRPr lang="ko-KR" alt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5352715"/>
            <a:ext cx="4942908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3 AXUV photodiodes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1 bolometer mode, 2 Be filters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Preamp (10</a:t>
            </a:r>
            <a:r>
              <a:rPr lang="en-US" altLang="ko-KR" b="1" baseline="30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V/A) close to the detectors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443" y="3682443"/>
            <a:ext cx="3600075" cy="277089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07297" y="4078286"/>
            <a:ext cx="964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NBI</a:t>
            </a:r>
          </a:p>
          <a:p>
            <a:pPr algn="ctr"/>
            <a:r>
              <a:rPr lang="en-US" altLang="ko-K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armor</a:t>
            </a:r>
            <a:endParaRPr lang="ko-KR" alt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35169" y="3682444"/>
            <a:ext cx="1022733" cy="592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KSTAR wall</a:t>
            </a:r>
            <a:endParaRPr lang="ko-KR" alt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4942908" cy="400157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622287" y="1525921"/>
            <a:ext cx="1277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Welding plate</a:t>
            </a:r>
            <a:endParaRPr lang="ko-KR" alt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28650" y="3758169"/>
            <a:ext cx="1064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endParaRPr lang="ko-KR" alt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9428" y="2138859"/>
            <a:ext cx="1277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Sight guide</a:t>
            </a:r>
            <a:endParaRPr lang="ko-KR" alt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6035" y="1357782"/>
            <a:ext cx="1640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AXUV</a:t>
            </a:r>
          </a:p>
          <a:p>
            <a:pPr algn="ctr"/>
            <a:r>
              <a:rPr lang="en-US" altLang="ko-K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photodiode</a:t>
            </a:r>
            <a:endParaRPr lang="ko-KR" alt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51117" y="4550257"/>
            <a:ext cx="1135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pinhole</a:t>
            </a:r>
            <a:endParaRPr lang="ko-KR" alt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1520" y="4118209"/>
            <a:ext cx="886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Sight</a:t>
            </a:r>
          </a:p>
          <a:p>
            <a:pPr algn="ctr"/>
            <a:r>
              <a:rPr lang="en-US" altLang="ko-K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  <a:endParaRPr lang="ko-KR" alt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직선 화살표 연결선 26"/>
          <p:cNvCxnSpPr/>
          <p:nvPr/>
        </p:nvCxnSpPr>
        <p:spPr>
          <a:xfrm>
            <a:off x="1666369" y="2004113"/>
            <a:ext cx="891307" cy="385205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>
            <a:off x="1473256" y="2523421"/>
            <a:ext cx="800524" cy="298644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 flipH="1" flipV="1">
            <a:off x="1138195" y="4441374"/>
            <a:ext cx="335061" cy="293549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579557" y="2103239"/>
            <a:ext cx="1632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Preamp</a:t>
            </a:r>
            <a:endParaRPr lang="ko-KR" alt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직선 화살표 연결선 28"/>
          <p:cNvCxnSpPr/>
          <p:nvPr/>
        </p:nvCxnSpPr>
        <p:spPr>
          <a:xfrm flipH="1" flipV="1">
            <a:off x="1138196" y="4254677"/>
            <a:ext cx="335060" cy="480246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/>
          <p:nvPr/>
        </p:nvCxnSpPr>
        <p:spPr>
          <a:xfrm flipH="1" flipV="1">
            <a:off x="1138196" y="3983357"/>
            <a:ext cx="335060" cy="781183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7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14808" y="44624"/>
            <a:ext cx="6501408" cy="64807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Array Design (2)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951925"/>
            <a:ext cx="3168352" cy="2765107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6259156" y="2948027"/>
            <a:ext cx="349716" cy="38008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ko-KR" alt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380312" y="1052736"/>
            <a:ext cx="349716" cy="38008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ko-KR" alt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아래쪽 화살표 14"/>
          <p:cNvSpPr/>
          <p:nvPr/>
        </p:nvSpPr>
        <p:spPr>
          <a:xfrm>
            <a:off x="7092280" y="1196752"/>
            <a:ext cx="288032" cy="478215"/>
          </a:xfrm>
          <a:prstGeom prst="downArrow">
            <a:avLst>
              <a:gd name="adj1" fmla="val 34127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아래쪽 화살표 20"/>
          <p:cNvSpPr/>
          <p:nvPr/>
        </p:nvSpPr>
        <p:spPr>
          <a:xfrm>
            <a:off x="5868144" y="2708920"/>
            <a:ext cx="288032" cy="478215"/>
          </a:xfrm>
          <a:prstGeom prst="downArrow">
            <a:avLst>
              <a:gd name="adj1" fmla="val 34127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>
              <a:rot lat="0" lon="0" rev="8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91580"/>
            <a:ext cx="5112568" cy="3722712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>
            <a:off x="323528" y="991995"/>
            <a:ext cx="349716" cy="38008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ko-KR" alt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51521" y="5750260"/>
                <a:ext cx="5112568" cy="812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30000"/>
                  </a:lnSpc>
                  <a:buFont typeface="Wingdings" pitchFamily="2" charset="2"/>
                  <a:buChar char="u"/>
                </a:pPr>
                <a:r>
                  <a:rPr lang="en-US" altLang="ko-KR" b="1" dirty="0" smtClean="0">
                    <a:latin typeface="Arial" pitchFamily="34" charset="0"/>
                    <a:cs typeface="Arial" pitchFamily="34" charset="0"/>
                  </a:rPr>
                  <a:t>Array size : </a:t>
                </a:r>
                <a:r>
                  <a:rPr lang="en-US" altLang="ko-KR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400 mm </a:t>
                </a:r>
                <a:r>
                  <a:rPr lang="en-US" altLang="ko-KR" b="1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</a:t>
                </a:r>
                <a14:m>
                  <m:oMath xmlns:m="http://schemas.openxmlformats.org/officeDocument/2006/math">
                    <m:r>
                      <a:rPr lang="en-US" altLang="ko-KR" b="1" i="1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altLang="ko-KR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220 mm </a:t>
                </a:r>
                <a:r>
                  <a:rPr lang="en-US" altLang="ko-KR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 </a:t>
                </a:r>
                <a:r>
                  <a:rPr lang="en-US" altLang="ko-KR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120 </a:t>
                </a:r>
                <a:r>
                  <a:rPr lang="en-US" altLang="ko-KR" b="1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mm</a:t>
                </a:r>
                <a:endParaRPr lang="en-US" altLang="ko-KR" b="1" dirty="0">
                  <a:latin typeface="Arial" pitchFamily="34" charset="0"/>
                  <a:cs typeface="Arial" pitchFamily="34" charset="0"/>
                </a:endParaRPr>
              </a:p>
              <a:p>
                <a:pPr marL="342900" indent="-342900">
                  <a:lnSpc>
                    <a:spcPct val="130000"/>
                  </a:lnSpc>
                  <a:buFont typeface="Wingdings" pitchFamily="2" charset="2"/>
                  <a:buChar char="u"/>
                </a:pPr>
                <a:r>
                  <a:rPr lang="en-US" altLang="ko-KR" b="1" dirty="0" smtClean="0">
                    <a:latin typeface="Arial" pitchFamily="34" charset="0"/>
                    <a:cs typeface="Arial" pitchFamily="34" charset="0"/>
                  </a:rPr>
                  <a:t>Pinhole–detector distance : </a:t>
                </a:r>
                <a:r>
                  <a:rPr lang="en-US" altLang="ko-KR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320 mm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1" y="5750260"/>
                <a:ext cx="5112568" cy="81253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715" b="-59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그룹 2"/>
          <p:cNvGrpSpPr/>
          <p:nvPr/>
        </p:nvGrpSpPr>
        <p:grpSpPr>
          <a:xfrm>
            <a:off x="5724128" y="3789040"/>
            <a:ext cx="3168352" cy="2973745"/>
            <a:chOff x="5724128" y="3717032"/>
            <a:chExt cx="3168352" cy="2973745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6"/>
            <a:stretch/>
          </p:blipFill>
          <p:spPr>
            <a:xfrm>
              <a:off x="5733869" y="3717032"/>
              <a:ext cx="3158611" cy="2973745"/>
            </a:xfrm>
            <a:prstGeom prst="rect">
              <a:avLst/>
            </a:prstGeom>
          </p:spPr>
        </p:pic>
        <p:sp>
          <p:nvSpPr>
            <p:cNvPr id="17" name="직사각형 16"/>
            <p:cNvSpPr/>
            <p:nvPr/>
          </p:nvSpPr>
          <p:spPr>
            <a:xfrm>
              <a:off x="5724128" y="3717032"/>
              <a:ext cx="349716" cy="38008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ko-KR" alt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81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" r="19676" b="9957"/>
          <a:stretch/>
        </p:blipFill>
        <p:spPr>
          <a:xfrm>
            <a:off x="4370672" y="3208333"/>
            <a:ext cx="4593816" cy="3461028"/>
          </a:xfrm>
          <a:prstGeom prst="rect">
            <a:avLst/>
          </a:prstGeom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14808" y="44624"/>
            <a:ext cx="6501408" cy="64807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Pinhole &amp; Crosstalk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0192" y="443711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mm</a:t>
            </a:r>
            <a:endParaRPr lang="ko-KR" alt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48264" y="486916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mm</a:t>
            </a:r>
            <a:endParaRPr lang="ko-KR" alt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24128" y="400506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mm</a:t>
            </a:r>
            <a:endParaRPr lang="ko-KR" alt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3"/>
          <a:stretch/>
        </p:blipFill>
        <p:spPr>
          <a:xfrm>
            <a:off x="4370672" y="1052736"/>
            <a:ext cx="4593816" cy="2088232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5076057" y="1916832"/>
            <a:ext cx="576064" cy="720080"/>
          </a:xfrm>
          <a:prstGeom prst="rect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0" r="25184"/>
          <a:stretch/>
        </p:blipFill>
        <p:spPr>
          <a:xfrm>
            <a:off x="251521" y="1052736"/>
            <a:ext cx="3926180" cy="32403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51521" y="5534177"/>
                <a:ext cx="3926180" cy="1172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30000"/>
                  </a:lnSpc>
                  <a:buFont typeface="Wingdings" pitchFamily="2" charset="2"/>
                  <a:buChar char="u"/>
                </a:pPr>
                <a:r>
                  <a:rPr lang="en-US" altLang="ko-KR" b="1" dirty="0" smtClean="0">
                    <a:latin typeface="Arial" pitchFamily="34" charset="0"/>
                    <a:cs typeface="Arial" pitchFamily="34" charset="0"/>
                  </a:rPr>
                  <a:t>Pinhole </a:t>
                </a:r>
                <a:r>
                  <a:rPr lang="en-US" altLang="ko-KR" b="1" dirty="0"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n-US" altLang="ko-KR" b="1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5 mm</a:t>
                </a:r>
                <a:r>
                  <a:rPr lang="en-US" altLang="ko-KR" b="1" dirty="0">
                    <a:solidFill>
                      <a:srgbClr val="0000FF"/>
                    </a:solidFill>
                    <a:ea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1" i="1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×</m:t>
                    </m:r>
                  </m:oMath>
                </a14:m>
                <a:r>
                  <a:rPr lang="en-US" altLang="ko-KR" b="1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 1 mm</a:t>
                </a:r>
              </a:p>
              <a:p>
                <a:pPr marL="342900" indent="-342900">
                  <a:lnSpc>
                    <a:spcPct val="130000"/>
                  </a:lnSpc>
                  <a:buFont typeface="Wingdings" pitchFamily="2" charset="2"/>
                  <a:buChar char="u"/>
                </a:pPr>
                <a:r>
                  <a:rPr lang="en-US" altLang="ko-KR" b="1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Resolution ~ 13 mm</a:t>
                </a:r>
              </a:p>
              <a:p>
                <a:pPr marL="342900" indent="-342900">
                  <a:lnSpc>
                    <a:spcPct val="130000"/>
                  </a:lnSpc>
                  <a:buFont typeface="Wingdings" pitchFamily="2" charset="2"/>
                  <a:buChar char="u"/>
                </a:pPr>
                <a:r>
                  <a:rPr lang="en-US" altLang="ko-KR" b="1" dirty="0" smtClean="0">
                    <a:latin typeface="Arial" pitchFamily="34" charset="0"/>
                    <a:cs typeface="Arial" pitchFamily="34" charset="0"/>
                  </a:rPr>
                  <a:t>Cross talk ~ </a:t>
                </a:r>
                <a:r>
                  <a:rPr lang="en-US" altLang="ko-KR" b="1" dirty="0">
                    <a:latin typeface="Arial" pitchFamily="34" charset="0"/>
                    <a:cs typeface="Arial" pitchFamily="34" charset="0"/>
                  </a:rPr>
                  <a:t>3mm</a:t>
                </a:r>
                <a:endParaRPr lang="en-US" altLang="ko-KR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1" y="5534177"/>
                <a:ext cx="3926180" cy="1172629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932" b="-4688"/>
                </a:stretch>
              </a:blipFill>
            </p:spPr>
            <p:txBody>
              <a:bodyPr/>
              <a:lstStyle/>
              <a:p>
                <a:r>
                  <a:rPr lang="ko-KR" alt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95536" y="352684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FF00"/>
                </a:solidFill>
              </a:rPr>
              <a:t>pinhole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  <p:cxnSp>
        <p:nvCxnSpPr>
          <p:cNvPr id="22" name="직선 화살표 연결선 21"/>
          <p:cNvCxnSpPr/>
          <p:nvPr/>
        </p:nvCxnSpPr>
        <p:spPr>
          <a:xfrm flipV="1">
            <a:off x="1331640" y="2564904"/>
            <a:ext cx="380138" cy="101363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>
            <a:off x="5292080" y="1661855"/>
            <a:ext cx="32676" cy="398993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>
            <a:off x="5436096" y="1628800"/>
            <a:ext cx="101337" cy="696062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79371" y="1052736"/>
            <a:ext cx="2796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30 - 50 cm from core</a:t>
            </a:r>
          </a:p>
          <a:p>
            <a:pPr algn="ctr"/>
            <a:r>
              <a:rPr lang="en-US" altLang="ko-KR" sz="1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(r/a = 0.6-1.0)</a:t>
            </a:r>
            <a:endParaRPr lang="en-US" altLang="ko-KR" sz="1200" b="1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직선 화살표 연결선 28"/>
          <p:cNvCxnSpPr/>
          <p:nvPr/>
        </p:nvCxnSpPr>
        <p:spPr>
          <a:xfrm>
            <a:off x="5652120" y="2636912"/>
            <a:ext cx="3312368" cy="576064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/>
          <p:nvPr/>
        </p:nvCxnSpPr>
        <p:spPr>
          <a:xfrm flipH="1">
            <a:off x="4355976" y="2636912"/>
            <a:ext cx="720080" cy="576064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4355976" y="3212976"/>
            <a:ext cx="4608512" cy="3456384"/>
          </a:xfrm>
          <a:prstGeom prst="rect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668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158824" y="44624"/>
            <a:ext cx="6501408" cy="64807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Detector specification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 descr="AXUV-16EL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t="31372" r="16422" b="29634"/>
          <a:stretch/>
        </p:blipFill>
        <p:spPr bwMode="auto">
          <a:xfrm>
            <a:off x="660861" y="1442798"/>
            <a:ext cx="2687003" cy="103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23528" y="980728"/>
            <a:ext cx="32514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AXUV-16ELG 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photodiode</a:t>
            </a:r>
            <a:endParaRPr lang="en-US" altLang="ko-K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778461" y="2300724"/>
            <a:ext cx="2417989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ctr"/>
            <a:endParaRPr lang="ko-KR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640283" y="2442374"/>
            <a:ext cx="8130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53 mm</a:t>
            </a:r>
            <a:endParaRPr lang="en-US" altLang="ko-K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rot="16200000">
            <a:off x="471585" y="1878366"/>
            <a:ext cx="5400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ctr"/>
            <a:endParaRPr lang="ko-KR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 rot="16200000">
            <a:off x="69130" y="1743763"/>
            <a:ext cx="8130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15 mm</a:t>
            </a:r>
            <a:endParaRPr lang="en-US" altLang="ko-K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2924944"/>
            <a:ext cx="3816424" cy="377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Requirement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Fast response ~ MHz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High sensitivity to XUV and soft X-ray</a:t>
            </a:r>
          </a:p>
          <a:p>
            <a:pPr marL="285750" indent="-28575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Specification</a:t>
            </a:r>
          </a:p>
          <a:p>
            <a:pPr marL="742950" lvl="1" indent="-28575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Active area: 5 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  <a:sym typeface="Symbol"/>
              </a:rPr>
              <a:t> 2 mm</a:t>
            </a:r>
            <a:r>
              <a:rPr lang="en-US" altLang="ko-KR" sz="1600" baseline="30000" dirty="0" smtClean="0">
                <a:latin typeface="Arial" pitchFamily="34" charset="0"/>
                <a:cs typeface="Arial" pitchFamily="34" charset="0"/>
                <a:sym typeface="Symbol"/>
              </a:rPr>
              <a:t>2</a:t>
            </a:r>
            <a:endParaRPr lang="en-US" altLang="ko-KR" sz="1600" baseline="30000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Shunt resistance: 100 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  <a:sym typeface="Symbol"/>
              </a:rPr>
              <a:t>m</a:t>
            </a:r>
          </a:p>
          <a:p>
            <a:pPr marL="742950" lvl="1" indent="-28575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  <a:sym typeface="Symbol"/>
              </a:rPr>
              <a:t>Capacitance: 2 </a:t>
            </a:r>
            <a:r>
              <a:rPr lang="en-US" altLang="ko-KR" sz="1600" dirty="0" err="1" smtClean="0">
                <a:latin typeface="Arial" pitchFamily="34" charset="0"/>
                <a:cs typeface="Arial" pitchFamily="34" charset="0"/>
                <a:sym typeface="Symbol"/>
              </a:rPr>
              <a:t>nF</a:t>
            </a:r>
            <a:endParaRPr lang="en-US" altLang="ko-KR" sz="16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marL="742950" lvl="1" indent="-28575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  <a:sym typeface="Symbol"/>
              </a:rPr>
              <a:t>Rise time (10-90%): 0.5 s</a:t>
            </a:r>
          </a:p>
          <a:p>
            <a:pPr marL="742950" lvl="1" indent="-28575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ko-KR" sz="1600" dirty="0">
                <a:latin typeface="Arial" pitchFamily="34" charset="0"/>
                <a:cs typeface="Arial" pitchFamily="34" charset="0"/>
              </a:rPr>
              <a:t>Gain: 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US" altLang="ko-KR" sz="1600" baseline="30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 V/A</a:t>
            </a:r>
          </a:p>
          <a:p>
            <a:pPr marL="742950" lvl="1" indent="-28575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ko-K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Detection efficiency: 0.27 A/W</a:t>
            </a:r>
            <a:endParaRPr lang="en-US" altLang="ko-KR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851920" y="1130254"/>
            <a:ext cx="5090583" cy="5539106"/>
            <a:chOff x="3851920" y="1052736"/>
            <a:chExt cx="5090583" cy="5539106"/>
          </a:xfrm>
        </p:grpSpPr>
        <p:pic>
          <p:nvPicPr>
            <p:cNvPr id="14" name="Picture 6" descr="AMP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51920" y="1052736"/>
              <a:ext cx="5090583" cy="547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6787285" y="1695298"/>
              <a:ext cx="196226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600" dirty="0">
                  <a:latin typeface="Arial" pitchFamily="34" charset="0"/>
                  <a:cs typeface="Arial" pitchFamily="34" charset="0"/>
                </a:rPr>
                <a:t>AXUV-16ELG array</a:t>
              </a:r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6582223" y="3711522"/>
              <a:ext cx="218424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dirty="0">
                  <a:latin typeface="Arial" pitchFamily="34" charset="0"/>
                  <a:cs typeface="Arial" pitchFamily="34" charset="0"/>
                </a:rPr>
                <a:t>AMP-16 </a:t>
              </a:r>
              <a:r>
                <a:rPr lang="en-US" altLang="ko-KR" sz="1600" dirty="0" smtClean="0">
                  <a:latin typeface="Arial" pitchFamily="34" charset="0"/>
                  <a:cs typeface="Arial" pitchFamily="34" charset="0"/>
                </a:rPr>
                <a:t>remote </a:t>
              </a:r>
              <a:r>
                <a:rPr lang="en-US" altLang="ko-KR" sz="1600" dirty="0">
                  <a:latin typeface="Arial" pitchFamily="34" charset="0"/>
                  <a:cs typeface="Arial" pitchFamily="34" charset="0"/>
                </a:rPr>
                <a:t>panel</a:t>
              </a: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6504214" y="6253288"/>
              <a:ext cx="240942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1600" dirty="0">
                  <a:latin typeface="Arial" pitchFamily="34" charset="0"/>
                  <a:cs typeface="Arial" pitchFamily="34" charset="0"/>
                </a:rPr>
                <a:t>AMP-16 main circuit</a:t>
              </a:r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 flipH="1">
              <a:off x="6581229" y="2055339"/>
              <a:ext cx="1171123" cy="75401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ko-KR" alt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5630304" y="1191242"/>
              <a:ext cx="141256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600" dirty="0" smtClean="0">
                  <a:latin typeface="Arial" pitchFamily="34" charset="0"/>
                  <a:cs typeface="Arial" pitchFamily="34" charset="0"/>
                </a:rPr>
                <a:t>Ribbon cable</a:t>
              </a:r>
              <a:endParaRPr lang="en-US" altLang="ko-KR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Line 4"/>
            <p:cNvSpPr>
              <a:spLocks noChangeShapeType="1"/>
            </p:cNvSpPr>
            <p:nvPr/>
          </p:nvSpPr>
          <p:spPr bwMode="auto">
            <a:xfrm>
              <a:off x="5100058" y="2199354"/>
              <a:ext cx="2730303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ctr"/>
              <a:endParaRPr lang="ko-KR" alt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6032702" y="1839314"/>
              <a:ext cx="81304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600" dirty="0" smtClean="0">
                  <a:latin typeface="Arial" pitchFamily="34" charset="0"/>
                  <a:cs typeface="Arial" pitchFamily="34" charset="0"/>
                </a:rPr>
                <a:t>55 mm</a:t>
              </a:r>
              <a:endParaRPr lang="en-US" altLang="ko-KR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 flipV="1">
              <a:off x="4605189" y="3584051"/>
              <a:ext cx="358920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ctr"/>
              <a:endParaRPr lang="ko-KR" altLang="en-US" sz="2000">
                <a:cs typeface="Times New Roman" pitchFamily="18" charset="0"/>
              </a:endParaRP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6062555" y="3274488"/>
              <a:ext cx="813043" cy="33855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73 mm</a:t>
              </a:r>
              <a:endParaRPr lang="en-US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2614335" y="2492896"/>
            <a:ext cx="10935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t = 2 s</a:t>
            </a:r>
          </a:p>
          <a:p>
            <a:r>
              <a:rPr lang="en-US" altLang="ko-K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r = 2 cm</a:t>
            </a:r>
            <a:endParaRPr lang="en-US" altLang="ko-KR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46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512" y="1490178"/>
            <a:ext cx="9166076" cy="431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 smtClean="0">
                <a:latin typeface="Arial" pitchFamily="34" charset="0"/>
                <a:cs typeface="Arial" pitchFamily="34" charset="0"/>
              </a:rPr>
              <a:t>Expected signal level</a:t>
            </a:r>
          </a:p>
          <a:p>
            <a:pPr algn="ctr"/>
            <a:r>
              <a:rPr lang="en-US" altLang="ko-KR" sz="5400" b="1" dirty="0" smtClean="0">
                <a:latin typeface="Arial" pitchFamily="34" charset="0"/>
                <a:cs typeface="Arial" pitchFamily="34" charset="0"/>
              </a:rPr>
              <a:t>&amp; Tomography test</a:t>
            </a:r>
            <a:endParaRPr lang="en-US" altLang="ko-KR" sz="2000" dirty="0" smtClean="0">
              <a:latin typeface="Arial" pitchFamily="34" charset="0"/>
              <a:cs typeface="Arial" pitchFamily="34" charset="0"/>
            </a:endParaRPr>
          </a:p>
          <a:p>
            <a:pPr marL="3086100" lvl="6" indent="-342900">
              <a:lnSpc>
                <a:spcPct val="130000"/>
              </a:lnSpc>
              <a:buFont typeface="Wingdings" pitchFamily="2" charset="2"/>
              <a:buChar char="Ø"/>
            </a:pPr>
            <a:endParaRPr lang="en-US" altLang="ko-KR" sz="2000" b="1" dirty="0" smtClean="0">
              <a:latin typeface="Arial" pitchFamily="34" charset="0"/>
              <a:cs typeface="Arial" pitchFamily="34" charset="0"/>
            </a:endParaRPr>
          </a:p>
          <a:p>
            <a:pPr marL="2628900" lvl="5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ko-KR" b="1" dirty="0">
                <a:latin typeface="Arial" pitchFamily="34" charset="0"/>
                <a:cs typeface="Arial" pitchFamily="34" charset="0"/>
              </a:rPr>
              <a:t>Filter selection</a:t>
            </a:r>
          </a:p>
          <a:p>
            <a:pPr marL="2628900" lvl="5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ko-KR" b="1" dirty="0">
                <a:latin typeface="Arial" pitchFamily="34" charset="0"/>
                <a:cs typeface="Arial" pitchFamily="34" charset="0"/>
              </a:rPr>
              <a:t>Calculation method</a:t>
            </a:r>
          </a:p>
          <a:p>
            <a:pPr marL="2628900" lvl="5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ko-KR" b="1" dirty="0">
                <a:latin typeface="Arial" pitchFamily="34" charset="0"/>
                <a:cs typeface="Arial" pitchFamily="34" charset="0"/>
              </a:rPr>
              <a:t>Expected signal &amp;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tomography test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  <a:p>
            <a:pPr marL="3086100" lvl="6" indent="-342900">
              <a:lnSpc>
                <a:spcPct val="130000"/>
              </a:lnSpc>
              <a:buFont typeface="Wingdings" pitchFamily="2" charset="2"/>
              <a:buChar char="ü"/>
            </a:pPr>
            <a:r>
              <a:rPr lang="en-US" altLang="ko-KR" b="1" dirty="0">
                <a:latin typeface="Arial" pitchFamily="34" charset="0"/>
                <a:cs typeface="Arial" pitchFamily="34" charset="0"/>
              </a:rPr>
              <a:t>trial n</a:t>
            </a:r>
            <a:r>
              <a:rPr lang="en-US" altLang="ko-KR" b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b="1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altLang="ko-KR" b="1" baseline="-25000" dirty="0" err="1">
                <a:latin typeface="Arial" pitchFamily="34" charset="0"/>
                <a:cs typeface="Arial" pitchFamily="34" charset="0"/>
              </a:rPr>
              <a:t>e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 profiles</a:t>
            </a:r>
          </a:p>
          <a:p>
            <a:pPr marL="3086100" lvl="6" indent="-342900">
              <a:lnSpc>
                <a:spcPct val="130000"/>
              </a:lnSpc>
              <a:buFont typeface="Wingdings" pitchFamily="2" charset="2"/>
              <a:buChar char="ü"/>
            </a:pPr>
            <a:r>
              <a:rPr lang="en-US" altLang="ko-KR" b="1" dirty="0">
                <a:latin typeface="Arial" pitchFamily="34" charset="0"/>
                <a:cs typeface="Arial" pitchFamily="34" charset="0"/>
              </a:rPr>
              <a:t>KSTAR L, H-mode n</a:t>
            </a:r>
            <a:r>
              <a:rPr lang="en-US" altLang="ko-KR" b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b="1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altLang="ko-KR" b="1" baseline="-25000" dirty="0" err="1">
                <a:latin typeface="Arial" pitchFamily="34" charset="0"/>
                <a:cs typeface="Arial" pitchFamily="34" charset="0"/>
              </a:rPr>
              <a:t>e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 profiles</a:t>
            </a:r>
          </a:p>
          <a:p>
            <a:pPr marL="2628900" lvl="5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Filament structure calculation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92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17032"/>
            <a:ext cx="3600400" cy="287288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Arial" pitchFamily="34" charset="0"/>
                <a:cs typeface="Arial" pitchFamily="34" charset="0"/>
              </a:rPr>
              <a:t>Filter selection</a:t>
            </a:r>
            <a:endParaRPr lang="ko-KR" alt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7504" y="908720"/>
            <a:ext cx="4320480" cy="253915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Arial" panose="020B0604020202020204" pitchFamily="34" charset="0"/>
                <a:cs typeface="Arial" pitchFamily="34" charset="0"/>
              </a:rPr>
              <a:t>Edge SXR : 3 mode</a:t>
            </a:r>
            <a:endParaRPr lang="en-US" altLang="ko-KR" sz="5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1 bolometer mode (no filter)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2 Be filter modes (Be 5 </a:t>
            </a:r>
            <a:r>
              <a:rPr lang="el-GR" altLang="ko-KR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m, 10 </a:t>
            </a:r>
            <a:r>
              <a:rPr lang="el-GR" altLang="ko-KR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m)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Cutoff energy of Be filters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Be 5 </a:t>
            </a:r>
            <a:r>
              <a:rPr lang="el-GR" altLang="ko-KR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m : 0.5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keV</a:t>
            </a: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Be 10 </a:t>
            </a:r>
            <a:r>
              <a:rPr lang="el-GR" altLang="ko-KR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m : 0.6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keV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" t="5175" r="6447"/>
          <a:stretch/>
        </p:blipFill>
        <p:spPr>
          <a:xfrm>
            <a:off x="5076056" y="3643014"/>
            <a:ext cx="3900284" cy="3130786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5435352" y="3284984"/>
            <a:ext cx="3385120" cy="375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filter transparency</a:t>
            </a:r>
            <a:endParaRPr lang="ko-KR" alt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직선 화살표 연결선 4"/>
          <p:cNvCxnSpPr/>
          <p:nvPr/>
        </p:nvCxnSpPr>
        <p:spPr>
          <a:xfrm>
            <a:off x="1243651" y="5024304"/>
            <a:ext cx="1027627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>
            <a:off x="1243651" y="5229200"/>
            <a:ext cx="1027627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>
            <a:off x="1243651" y="5462240"/>
            <a:ext cx="1027627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179512" y="4773039"/>
            <a:ext cx="1101029" cy="454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bolometer</a:t>
            </a:r>
            <a:endParaRPr lang="ko-KR" alt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79512" y="4990903"/>
            <a:ext cx="1101029" cy="454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5 </a:t>
            </a:r>
            <a:r>
              <a:rPr lang="el-GR" altLang="ko-KR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altLang="ko-KR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ko-KR" alt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79512" y="5229200"/>
            <a:ext cx="1101029" cy="454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10 </a:t>
            </a:r>
            <a:r>
              <a:rPr lang="el-GR" altLang="ko-KR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altLang="ko-KR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ko-KR" alt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60032" y="1376954"/>
                <a:ext cx="3991794" cy="1403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 smtClean="0">
                    <a:latin typeface="Arial" pitchFamily="34" charset="0"/>
                    <a:cs typeface="Arial" pitchFamily="34" charset="0"/>
                  </a:rPr>
                  <a:t>* Photo-current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/>
                            </a:rPr>
                            <m:t>𝑝h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/>
                        </a:rPr>
                        <m:t> ~ </m:t>
                      </m:r>
                      <m:nary>
                        <m:naryPr>
                          <m:ctrlPr>
                            <a:rPr lang="en-US" altLang="ko-KR" sz="1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16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ko-KR" sz="1600" b="0" i="1" smtClean="0">
                              <a:latin typeface="Cambria Math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sz="1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600" b="0" i="1" smtClean="0">
                                      <a:latin typeface="Cambria Math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US" altLang="ko-KR" sz="1600" b="0" i="1" smtClean="0">
                                      <a:latin typeface="Cambria Math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/>
                                    </a:rPr>
                                    <m:t>𝑆𝑖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ko-KR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600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ko-KR" sz="1600" b="0" i="1" smtClean="0">
                              <a:latin typeface="Cambria Math"/>
                            </a:rPr>
                            <m:t>𝑑𝐸</m:t>
                          </m:r>
                        </m:e>
                      </m:nary>
                    </m:oMath>
                  </m:oMathPara>
                </a14:m>
                <a:endParaRPr lang="en-US" altLang="ko-KR" sz="1600" dirty="0" smtClean="0">
                  <a:latin typeface="Arial" pitchFamily="34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ko-KR" sz="1600" i="1">
                            <a:latin typeface="Cambria Math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altLang="ko-KR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1600" i="1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ko-KR" alt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sz="1600" dirty="0" smtClean="0">
                    <a:latin typeface="Arial" pitchFamily="34" charset="0"/>
                    <a:cs typeface="Arial" pitchFamily="34" charset="0"/>
                  </a:rPr>
                  <a:t>: transparency of filter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/>
                          </a:rPr>
                          <m:t>𝑆𝑖</m:t>
                        </m:r>
                      </m:sub>
                    </m:sSub>
                    <m:d>
                      <m:dPr>
                        <m:ctrlPr>
                          <a:rPr lang="en-US" altLang="ko-KR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1600" i="1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ko-KR" altLang="en-US" sz="1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sz="1600" dirty="0">
                    <a:latin typeface="Arial" pitchFamily="34" charset="0"/>
                    <a:cs typeface="Arial" pitchFamily="34" charset="0"/>
                  </a:rPr>
                  <a:t>: transparency of </a:t>
                </a:r>
                <a:r>
                  <a:rPr lang="en-US" altLang="ko-KR" sz="1600" dirty="0" smtClean="0">
                    <a:latin typeface="Arial" pitchFamily="34" charset="0"/>
                    <a:cs typeface="Arial" pitchFamily="34" charset="0"/>
                  </a:rPr>
                  <a:t>Si detector</a:t>
                </a:r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376954"/>
                <a:ext cx="3991794" cy="140397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763" t="-1304" b="-52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54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Calculation condition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4228" r="65354" b="9066"/>
          <a:stretch/>
        </p:blipFill>
        <p:spPr>
          <a:xfrm>
            <a:off x="3851920" y="1715024"/>
            <a:ext cx="2232248" cy="43782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67944" y="1275234"/>
            <a:ext cx="1872208" cy="400110"/>
          </a:xfrm>
          <a:prstGeom prst="rect">
            <a:avLst/>
          </a:prstGeom>
          <a:solidFill>
            <a:srgbClr val="FFE9A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Top view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44208" y="1290826"/>
            <a:ext cx="2360264" cy="400110"/>
          </a:xfrm>
          <a:prstGeom prst="rect">
            <a:avLst/>
          </a:prstGeom>
          <a:solidFill>
            <a:srgbClr val="FFE9A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Poloidal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view</a:t>
            </a:r>
          </a:p>
        </p:txBody>
      </p:sp>
      <p:grpSp>
        <p:nvGrpSpPr>
          <p:cNvPr id="22" name="그룹 21"/>
          <p:cNvGrpSpPr/>
          <p:nvPr/>
        </p:nvGrpSpPr>
        <p:grpSpPr>
          <a:xfrm>
            <a:off x="6048672" y="1784658"/>
            <a:ext cx="2771800" cy="4452654"/>
            <a:chOff x="6048672" y="1784658"/>
            <a:chExt cx="2771800" cy="4452654"/>
          </a:xfrm>
        </p:grpSpPr>
        <p:grpSp>
          <p:nvGrpSpPr>
            <p:cNvPr id="6" name="그룹 5"/>
            <p:cNvGrpSpPr/>
            <p:nvPr/>
          </p:nvGrpSpPr>
          <p:grpSpPr>
            <a:xfrm>
              <a:off x="6048672" y="1784658"/>
              <a:ext cx="2771800" cy="4452654"/>
              <a:chOff x="6174432" y="1041924"/>
              <a:chExt cx="2771800" cy="4452654"/>
            </a:xfrm>
          </p:grpSpPr>
          <p:pic>
            <p:nvPicPr>
              <p:cNvPr id="4" name="그림 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23" t="6361" r="35691" b="4780"/>
              <a:stretch/>
            </p:blipFill>
            <p:spPr>
              <a:xfrm>
                <a:off x="6174432" y="1041924"/>
                <a:ext cx="2771800" cy="4452654"/>
              </a:xfrm>
              <a:prstGeom prst="rect">
                <a:avLst/>
              </a:prstGeom>
            </p:spPr>
          </p:pic>
          <p:sp>
            <p:nvSpPr>
              <p:cNvPr id="5" name="직사각형 4"/>
              <p:cNvSpPr/>
              <p:nvPr/>
            </p:nvSpPr>
            <p:spPr>
              <a:xfrm>
                <a:off x="8426176" y="3072338"/>
                <a:ext cx="504056" cy="5206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직사각형 8"/>
              <p:cNvSpPr/>
              <p:nvPr/>
            </p:nvSpPr>
            <p:spPr>
              <a:xfrm>
                <a:off x="8426176" y="3016895"/>
                <a:ext cx="504056" cy="5206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직사각형 9"/>
              <p:cNvSpPr/>
              <p:nvPr/>
            </p:nvSpPr>
            <p:spPr>
              <a:xfrm>
                <a:off x="8426176" y="3138257"/>
                <a:ext cx="504056" cy="5206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8102085" y="3356992"/>
              <a:ext cx="718387" cy="3103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cm</a:t>
              </a:r>
              <a:endParaRPr lang="ko-KR" alt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7936372" y="3789040"/>
              <a:ext cx="812092" cy="0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7936372" y="3841104"/>
              <a:ext cx="812092" cy="0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18"/>
            <p:cNvCxnSpPr/>
            <p:nvPr/>
          </p:nvCxnSpPr>
          <p:spPr>
            <a:xfrm>
              <a:off x="8100392" y="3399589"/>
              <a:ext cx="0" cy="360040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화살표 연결선 19"/>
            <p:cNvCxnSpPr/>
            <p:nvPr/>
          </p:nvCxnSpPr>
          <p:spPr>
            <a:xfrm flipV="1">
              <a:off x="8100392" y="3839023"/>
              <a:ext cx="0" cy="343924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직사각형 22"/>
          <p:cNvSpPr/>
          <p:nvPr/>
        </p:nvSpPr>
        <p:spPr>
          <a:xfrm>
            <a:off x="395536" y="1268760"/>
            <a:ext cx="3239647" cy="4896544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KSTAR magnetic flux </a:t>
            </a:r>
            <a:r>
              <a:rPr lang="en-US" altLang="ko-K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#</a:t>
            </a:r>
            <a:r>
              <a:rPr lang="en-US" altLang="ko-K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7566, 2.0 </a:t>
            </a:r>
            <a:r>
              <a:rPr lang="en-US" altLang="ko-K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</a:t>
            </a:r>
          </a:p>
          <a:p>
            <a:pPr marL="342900" indent="-342900">
              <a:lnSpc>
                <a:spcPct val="130000"/>
              </a:lnSpc>
            </a:pPr>
            <a:r>
              <a:rPr lang="en-US" altLang="ko-K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 </a:t>
            </a:r>
            <a:r>
              <a:rPr lang="en-US" altLang="ko-KR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Toroidal</a:t>
            </a:r>
            <a:r>
              <a:rPr lang="en-US" altLang="ko-K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symmetry</a:t>
            </a:r>
            <a:endParaRPr lang="en-US" altLang="ko-KR" sz="16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endParaRPr lang="en-US" altLang="ko-KR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Edge SXR chord</a:t>
            </a:r>
          </a:p>
          <a:p>
            <a:pPr>
              <a:lnSpc>
                <a:spcPct val="130000"/>
              </a:lnSpc>
            </a:pPr>
            <a:r>
              <a:rPr lang="en-US" altLang="ko-K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r/a </a:t>
            </a:r>
            <a:r>
              <a:rPr lang="en-US" altLang="ko-K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altLang="ko-K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0.6~1.0</a:t>
            </a:r>
          </a:p>
          <a:p>
            <a:pPr>
              <a:lnSpc>
                <a:spcPct val="130000"/>
              </a:lnSpc>
            </a:pPr>
            <a:r>
              <a:rPr lang="en-US" altLang="ko-K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resolution </a:t>
            </a:r>
            <a:r>
              <a:rPr lang="en-US" altLang="ko-K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~ </a:t>
            </a:r>
            <a:r>
              <a:rPr lang="en-US" altLang="ko-K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1.3 </a:t>
            </a:r>
            <a:r>
              <a:rPr lang="en-US" altLang="ko-K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cm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endParaRPr lang="en-US" altLang="ko-KR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Continuum radiation</a:t>
            </a:r>
          </a:p>
          <a:p>
            <a:pPr>
              <a:lnSpc>
                <a:spcPct val="130000"/>
              </a:lnSpc>
            </a:pPr>
            <a:r>
              <a:rPr lang="en-US" altLang="ko-K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altLang="ko-KR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Brems</a:t>
            </a:r>
            <a:r>
              <a:rPr lang="en-US" altLang="ko-K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altLang="ko-K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altLang="ko-KR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Recomb</a:t>
            </a:r>
            <a:r>
              <a:rPr lang="en-US" altLang="ko-K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30000"/>
              </a:lnSpc>
            </a:pPr>
            <a:r>
              <a:rPr lang="en-US" altLang="ko-K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Photon 0.1-100 </a:t>
            </a:r>
            <a:r>
              <a:rPr lang="en-US" altLang="ko-KR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keV</a:t>
            </a:r>
            <a:endParaRPr lang="en-US" altLang="ko-K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ko-K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endParaRPr lang="en-US" altLang="ko-KR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</a:t>
            </a:r>
          </a:p>
          <a:p>
            <a:pPr>
              <a:lnSpc>
                <a:spcPct val="130000"/>
              </a:lnSpc>
            </a:pPr>
            <a:r>
              <a:rPr lang="en-US" altLang="ko-K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Bolometer</a:t>
            </a:r>
            <a:r>
              <a:rPr lang="en-US" altLang="ko-K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Be 5 </a:t>
            </a:r>
            <a:r>
              <a:rPr lang="el-GR" altLang="ko-K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μ</a:t>
            </a:r>
            <a:r>
              <a:rPr lang="en-US" altLang="ko-K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m, Be 10 </a:t>
            </a:r>
            <a:r>
              <a:rPr lang="el-GR" altLang="ko-K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μ</a:t>
            </a:r>
            <a:r>
              <a:rPr lang="en-US" altLang="ko-K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05367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2"/>
          <p:cNvSpPr/>
          <p:nvPr/>
        </p:nvSpPr>
        <p:spPr>
          <a:xfrm>
            <a:off x="5940152" y="5346404"/>
            <a:ext cx="1508765" cy="5126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Arial" pitchFamily="34" charset="0"/>
                <a:cs typeface="Arial" pitchFamily="34" charset="0"/>
              </a:rPr>
              <a:t>Solid angle calculation</a:t>
            </a:r>
            <a:endParaRPr lang="ko-KR" altLang="en-US" sz="3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4211960" y="1057640"/>
            <a:ext cx="4760626" cy="3307464"/>
            <a:chOff x="4376936" y="909184"/>
            <a:chExt cx="5181600" cy="3599936"/>
          </a:xfrm>
        </p:grpSpPr>
        <p:sp>
          <p:nvSpPr>
            <p:cNvPr id="34" name="Rectangle 25"/>
            <p:cNvSpPr/>
            <p:nvPr/>
          </p:nvSpPr>
          <p:spPr bwMode="auto">
            <a:xfrm>
              <a:off x="4376936" y="909184"/>
              <a:ext cx="5181600" cy="3599936"/>
            </a:xfrm>
            <a:prstGeom prst="rect">
              <a:avLst/>
            </a:prstGeom>
            <a:solidFill>
              <a:srgbClr val="CCC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sz="32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5" name="Group 26"/>
            <p:cNvGrpSpPr>
              <a:grpSpLocks noChangeAspect="1"/>
            </p:cNvGrpSpPr>
            <p:nvPr/>
          </p:nvGrpSpPr>
          <p:grpSpPr>
            <a:xfrm>
              <a:off x="4376936" y="966848"/>
              <a:ext cx="5112246" cy="3479237"/>
              <a:chOff x="37287" y="1643281"/>
              <a:chExt cx="5680274" cy="3865820"/>
            </a:xfrm>
          </p:grpSpPr>
          <p:sp>
            <p:nvSpPr>
              <p:cNvPr id="36" name="정육면체 54"/>
              <p:cNvSpPr/>
              <p:nvPr/>
            </p:nvSpPr>
            <p:spPr>
              <a:xfrm>
                <a:off x="926288" y="3281922"/>
                <a:ext cx="691380" cy="1559030"/>
              </a:xfrm>
              <a:prstGeom prst="cube">
                <a:avLst>
                  <a:gd name="adj" fmla="val 6206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isometricLeft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직사각형 5"/>
              <p:cNvSpPr/>
              <p:nvPr/>
            </p:nvSpPr>
            <p:spPr>
              <a:xfrm rot="678066">
                <a:off x="4673678" y="2158370"/>
                <a:ext cx="432048" cy="79208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scene3d>
                <a:camera prst="isometricLeftDown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직사각형 6"/>
              <p:cNvSpPr/>
              <p:nvPr/>
            </p:nvSpPr>
            <p:spPr>
              <a:xfrm>
                <a:off x="3521550" y="2806442"/>
                <a:ext cx="216024" cy="5040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scene3d>
                <a:camera prst="isometricLeft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40" name="직선 연결선 9"/>
              <p:cNvCxnSpPr/>
              <p:nvPr/>
            </p:nvCxnSpPr>
            <p:spPr>
              <a:xfrm flipV="1">
                <a:off x="1481142" y="2518410"/>
                <a:ext cx="3408560" cy="105372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직선 연결선 11"/>
              <p:cNvCxnSpPr/>
              <p:nvPr/>
            </p:nvCxnSpPr>
            <p:spPr>
              <a:xfrm rot="10800000" flipV="1">
                <a:off x="1022354" y="2518409"/>
                <a:ext cx="3867356" cy="78226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직선 연결선 13"/>
              <p:cNvCxnSpPr/>
              <p:nvPr/>
            </p:nvCxnSpPr>
            <p:spPr>
              <a:xfrm rot="10800000" flipV="1">
                <a:off x="1485904" y="2518409"/>
                <a:ext cx="3403804" cy="230626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직선 연결선 15"/>
              <p:cNvCxnSpPr/>
              <p:nvPr/>
            </p:nvCxnSpPr>
            <p:spPr>
              <a:xfrm rot="10800000" flipV="1">
                <a:off x="1019180" y="2518409"/>
                <a:ext cx="3870523" cy="203480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62516" y="5099666"/>
                <a:ext cx="2400394" cy="409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Plasma vol</a:t>
                </a:r>
                <a:r>
                  <a:rPr lang="en-US" altLang="ko-KR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altLang="ko-KR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</a:t>
                </a:r>
                <a:r>
                  <a:rPr lang="en-US" altLang="ko-KR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altLang="ko-KR" sz="1600" i="1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dV</a:t>
                </a:r>
                <a:r>
                  <a:rPr lang="en-US" altLang="ko-KR" sz="1600" i="1" baseline="-250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endParaRPr lang="ko-KR" altLang="en-US" sz="1600" i="1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5" name="직선 연결선 34"/>
              <p:cNvCxnSpPr/>
              <p:nvPr/>
            </p:nvCxnSpPr>
            <p:spPr>
              <a:xfrm rot="10800000" flipV="1">
                <a:off x="598492" y="2518409"/>
                <a:ext cx="4291210" cy="183763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직선 연결선 44"/>
              <p:cNvCxnSpPr/>
              <p:nvPr/>
            </p:nvCxnSpPr>
            <p:spPr>
              <a:xfrm flipV="1">
                <a:off x="959302" y="1643281"/>
                <a:ext cx="3538349" cy="1557065"/>
              </a:xfrm>
              <a:prstGeom prst="line">
                <a:avLst/>
              </a:prstGeom>
              <a:ln w="6350">
                <a:solidFill>
                  <a:schemeClr val="tx1"/>
                </a:solidFill>
                <a:headEnd type="triangle" w="sm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2688268" y="2024807"/>
                <a:ext cx="2872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i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lang="ko-KR" altLang="en-US" sz="1600" i="1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431187" y="3670538"/>
                <a:ext cx="1565955" cy="3761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Aperture</a:t>
                </a:r>
                <a:r>
                  <a:rPr lang="en-US" altLang="ko-KR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altLang="ko-KR" sz="1600" i="1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altLang="ko-KR" sz="1600" i="1" baseline="-250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ap,i</a:t>
                </a:r>
                <a:endParaRPr lang="ko-KR" altLang="en-US" sz="1600" i="1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4130232" y="3140790"/>
                <a:ext cx="1587329" cy="3761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Detector</a:t>
                </a:r>
                <a:r>
                  <a:rPr lang="en-US" altLang="ko-KR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altLang="ko-KR" sz="1600" i="1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altLang="ko-KR" sz="1600" i="1" baseline="-250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det,i</a:t>
                </a:r>
                <a:endParaRPr lang="ko-KR" altLang="en-US" sz="1600" i="1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0" name="직선 연결선 49"/>
              <p:cNvCxnSpPr/>
              <p:nvPr/>
            </p:nvCxnSpPr>
            <p:spPr>
              <a:xfrm flipV="1">
                <a:off x="3407574" y="1931313"/>
                <a:ext cx="1242477" cy="540568"/>
              </a:xfrm>
              <a:prstGeom prst="line">
                <a:avLst/>
              </a:prstGeom>
              <a:ln w="6350">
                <a:solidFill>
                  <a:schemeClr val="tx1"/>
                </a:solidFill>
                <a:headEnd type="triangle" w="sm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3801924" y="1880791"/>
                <a:ext cx="3257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i="1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altLang="ko-KR" sz="1600" i="1" baseline="-250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ko-KR" altLang="en-US" sz="1600" i="1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7287" y="2363361"/>
                <a:ext cx="1717351" cy="3761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Line of sight</a:t>
                </a:r>
                <a:r>
                  <a:rPr lang="en-US" altLang="ko-KR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altLang="ko-KR" sz="1600" i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altLang="ko-KR" sz="1600" i="1" baseline="-25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ko-KR" altLang="en-US" sz="1600" i="1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3" name="직선 연결선 56"/>
              <p:cNvCxnSpPr/>
              <p:nvPr/>
            </p:nvCxnSpPr>
            <p:spPr>
              <a:xfrm rot="10800000">
                <a:off x="4007251" y="2518410"/>
                <a:ext cx="86409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4" name="개체 58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119965" y="2215847"/>
              <a:ext cx="439737" cy="3635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776" name="수식" r:id="rId3" imgW="291973" imgH="241195" progId="Equation.3">
                      <p:embed/>
                    </p:oleObj>
                  </mc:Choice>
                  <mc:Fallback>
                    <p:oleObj name="수식" r:id="rId3" imgW="291973" imgH="241195" progId="Equation.3">
                      <p:embed/>
                      <p:pic>
                        <p:nvPicPr>
                          <p:cNvPr id="0" name="Picture 77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19965" y="2215847"/>
                            <a:ext cx="439737" cy="3635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5" name="Object 5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926537" y="2662902"/>
              <a:ext cx="439738" cy="3635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777" name="수식" r:id="rId5" imgW="291973" imgH="241195" progId="Equation.3">
                      <p:embed/>
                    </p:oleObj>
                  </mc:Choice>
                  <mc:Fallback>
                    <p:oleObj name="수식" r:id="rId5" imgW="291973" imgH="241195" progId="Equation.3">
                      <p:embed/>
                      <p:pic>
                        <p:nvPicPr>
                          <p:cNvPr id="0" name="Picture 77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26537" y="2662902"/>
                            <a:ext cx="439738" cy="3635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56" name="직선 연결선 59"/>
              <p:cNvCxnSpPr/>
              <p:nvPr/>
            </p:nvCxnSpPr>
            <p:spPr>
              <a:xfrm rot="10800000">
                <a:off x="3071148" y="3022466"/>
                <a:ext cx="549873" cy="333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원호 63"/>
              <p:cNvSpPr/>
              <p:nvPr/>
            </p:nvSpPr>
            <p:spPr>
              <a:xfrm rot="13631744">
                <a:off x="4273893" y="2482136"/>
                <a:ext cx="330872" cy="330872"/>
              </a:xfrm>
              <a:prstGeom prst="arc">
                <a:avLst/>
              </a:prstGeom>
              <a:ln w="3175">
                <a:solidFill>
                  <a:schemeClr val="tx1"/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원호 65"/>
              <p:cNvSpPr/>
              <p:nvPr/>
            </p:nvSpPr>
            <p:spPr>
              <a:xfrm rot="13631744">
                <a:off x="3125486" y="2982719"/>
                <a:ext cx="330872" cy="330872"/>
              </a:xfrm>
              <a:prstGeom prst="arc">
                <a:avLst/>
              </a:prstGeom>
              <a:ln w="3175">
                <a:solidFill>
                  <a:schemeClr val="tx1"/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59" name="직선 연결선 66"/>
              <p:cNvCxnSpPr>
                <a:stCxn id="52" idx="2"/>
              </p:cNvCxnSpPr>
              <p:nvPr/>
            </p:nvCxnSpPr>
            <p:spPr>
              <a:xfrm flipH="1">
                <a:off x="671270" y="2739532"/>
                <a:ext cx="224692" cy="1424031"/>
              </a:xfrm>
              <a:prstGeom prst="line">
                <a:avLst/>
              </a:prstGeom>
              <a:ln w="6350">
                <a:solidFill>
                  <a:schemeClr val="tx1"/>
                </a:solidFill>
                <a:headEnd type="none" w="sm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직선 연결선 69"/>
              <p:cNvCxnSpPr>
                <a:stCxn id="44" idx="0"/>
              </p:cNvCxnSpPr>
              <p:nvPr/>
            </p:nvCxnSpPr>
            <p:spPr>
              <a:xfrm flipH="1" flipV="1">
                <a:off x="1175326" y="4235572"/>
                <a:ext cx="87387" cy="864093"/>
              </a:xfrm>
              <a:prstGeom prst="line">
                <a:avLst/>
              </a:prstGeom>
              <a:ln w="6350">
                <a:solidFill>
                  <a:schemeClr val="tx1"/>
                </a:solidFill>
                <a:headEnd type="none" w="sm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직선 연결선 72"/>
              <p:cNvCxnSpPr>
                <a:stCxn id="48" idx="0"/>
              </p:cNvCxnSpPr>
              <p:nvPr/>
            </p:nvCxnSpPr>
            <p:spPr>
              <a:xfrm flipH="1" flipV="1">
                <a:off x="3623602" y="3155451"/>
                <a:ext cx="590562" cy="515087"/>
              </a:xfrm>
              <a:prstGeom prst="line">
                <a:avLst/>
              </a:prstGeom>
              <a:ln w="6350">
                <a:solidFill>
                  <a:schemeClr val="tx1"/>
                </a:solidFill>
                <a:headEnd type="none" w="sm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직선 연결선 75"/>
              <p:cNvCxnSpPr>
                <a:stCxn id="49" idx="0"/>
              </p:cNvCxnSpPr>
              <p:nvPr/>
            </p:nvCxnSpPr>
            <p:spPr>
              <a:xfrm flipH="1" flipV="1">
                <a:off x="4871347" y="2554414"/>
                <a:ext cx="52551" cy="586376"/>
              </a:xfrm>
              <a:prstGeom prst="line">
                <a:avLst/>
              </a:prstGeom>
              <a:ln w="6350">
                <a:solidFill>
                  <a:schemeClr val="tx1"/>
                </a:solidFill>
                <a:headEnd type="none" w="sm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/>
              <p:cNvSpPr txBox="1"/>
              <p:nvPr/>
            </p:nvSpPr>
            <p:spPr>
              <a:xfrm>
                <a:off x="2687494" y="4811633"/>
                <a:ext cx="1564175" cy="3761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Thickness</a:t>
                </a:r>
                <a:r>
                  <a:rPr lang="en-US" altLang="ko-KR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altLang="ko-KR" sz="1600" i="1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dl</a:t>
                </a:r>
                <a:r>
                  <a:rPr lang="en-US" altLang="ko-KR" sz="1600" i="1" baseline="-250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ko-KR" altLang="en-US" sz="1600" i="1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4" name="직선 연결선 84"/>
              <p:cNvCxnSpPr>
                <a:stCxn id="63" idx="1"/>
              </p:cNvCxnSpPr>
              <p:nvPr/>
            </p:nvCxnSpPr>
            <p:spPr>
              <a:xfrm flipH="1" flipV="1">
                <a:off x="1494612" y="4590129"/>
                <a:ext cx="1192881" cy="409589"/>
              </a:xfrm>
              <a:prstGeom prst="line">
                <a:avLst/>
              </a:prstGeom>
              <a:ln w="6350">
                <a:solidFill>
                  <a:schemeClr val="tx1"/>
                </a:solidFill>
                <a:headEnd type="none" w="sm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65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495720"/>
              </p:ext>
            </p:extLst>
          </p:nvPr>
        </p:nvGraphicFramePr>
        <p:xfrm>
          <a:off x="279333" y="1853820"/>
          <a:ext cx="3808413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8" name="Equation" r:id="rId7" imgW="2540000" imgH="889000" progId="Equation.3">
                  <p:embed/>
                </p:oleObj>
              </mc:Choice>
              <mc:Fallback>
                <p:oleObj name="Equation" r:id="rId7" imgW="2540000" imgH="889000" progId="Equation.3">
                  <p:embed/>
                  <p:pic>
                    <p:nvPicPr>
                      <p:cNvPr id="0" name="Picture 77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333" y="1853820"/>
                        <a:ext cx="3808413" cy="133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235388"/>
              </p:ext>
            </p:extLst>
          </p:nvPr>
        </p:nvGraphicFramePr>
        <p:xfrm>
          <a:off x="360412" y="4437112"/>
          <a:ext cx="5219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9" name="Equation" r:id="rId9" imgW="3479760" imgH="507960" progId="Equation.3">
                  <p:embed/>
                </p:oleObj>
              </mc:Choice>
              <mc:Fallback>
                <p:oleObj name="Equation" r:id="rId9" imgW="3479760" imgH="507960" progId="Equation.3">
                  <p:embed/>
                  <p:pic>
                    <p:nvPicPr>
                      <p:cNvPr id="0" name="Picture 77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412" y="4437112"/>
                        <a:ext cx="52197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755682"/>
              </p:ext>
            </p:extLst>
          </p:nvPr>
        </p:nvGraphicFramePr>
        <p:xfrm>
          <a:off x="378892" y="5242447"/>
          <a:ext cx="1428300" cy="647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0" name="Equation" r:id="rId11" imgW="952087" imgH="431613" progId="Equation.3">
                  <p:embed/>
                </p:oleObj>
              </mc:Choice>
              <mc:Fallback>
                <p:oleObj name="Equation" r:id="rId11" imgW="952087" imgH="431613" progId="Equation.3">
                  <p:embed/>
                  <p:pic>
                    <p:nvPicPr>
                      <p:cNvPr id="0" name="Picture 77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892" y="5242447"/>
                        <a:ext cx="1428300" cy="6474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568916"/>
              </p:ext>
            </p:extLst>
          </p:nvPr>
        </p:nvGraphicFramePr>
        <p:xfrm>
          <a:off x="2565400" y="5264150"/>
          <a:ext cx="48958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1" name="Equation" r:id="rId13" imgW="3263760" imgH="457200" progId="">
                  <p:embed/>
                </p:oleObj>
              </mc:Choice>
              <mc:Fallback>
                <p:oleObj name="Equation" r:id="rId13" imgW="3263760" imgH="457200" progId="">
                  <p:embed/>
                  <p:pic>
                    <p:nvPicPr>
                      <p:cNvPr id="0" name="Picture 77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5264150"/>
                        <a:ext cx="48958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279333" y="1052736"/>
            <a:ext cx="3860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</a:t>
            </a:r>
            <a:r>
              <a:rPr lang="en-US" altLang="ko-KR" i="1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ko-KR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ko-K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 power emitted from the plasma vol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ko-K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 </a:t>
            </a:r>
            <a:r>
              <a:rPr lang="en-US" altLang="ko-KR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</a:t>
            </a:r>
            <a:r>
              <a:rPr lang="en-US" altLang="ko-KR" i="1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ko-KR" altLang="en-US" i="1" baseline="-2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Down Arrow 78"/>
          <p:cNvSpPr/>
          <p:nvPr/>
        </p:nvSpPr>
        <p:spPr bwMode="auto">
          <a:xfrm>
            <a:off x="1972792" y="3429000"/>
            <a:ext cx="366960" cy="675263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sz="32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1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932425"/>
              </p:ext>
            </p:extLst>
          </p:nvPr>
        </p:nvGraphicFramePr>
        <p:xfrm>
          <a:off x="4788024" y="6103630"/>
          <a:ext cx="2031840" cy="63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2" name="Equation" r:id="rId15" imgW="1015559" imgH="317362" progId="Equation.3">
                  <p:embed/>
                </p:oleObj>
              </mc:Choice>
              <mc:Fallback>
                <p:oleObj name="Equation" r:id="rId15" imgW="1015559" imgH="317362" progId="Equation.3">
                  <p:embed/>
                  <p:pic>
                    <p:nvPicPr>
                      <p:cNvPr id="0" name="Picture 77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6103630"/>
                        <a:ext cx="2031840" cy="634320"/>
                      </a:xfrm>
                      <a:prstGeom prst="rect">
                        <a:avLst/>
                      </a:prstGeom>
                      <a:solidFill>
                        <a:srgbClr val="BADDE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Down Arrow 80"/>
          <p:cNvSpPr/>
          <p:nvPr/>
        </p:nvSpPr>
        <p:spPr bwMode="auto">
          <a:xfrm rot="16200000">
            <a:off x="4194904" y="6083159"/>
            <a:ext cx="366960" cy="675263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sz="32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876256" y="6381328"/>
            <a:ext cx="220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ko-KR" i="1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ko-K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ko-K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calibration factor</a:t>
            </a:r>
            <a:endParaRPr lang="ko-KR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011182" y="3119977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× 1 mm</a:t>
            </a:r>
            <a:r>
              <a:rPr lang="en-US" altLang="ko-KR" sz="16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ko-KR" altLang="en-US" sz="1600" b="1" i="1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889030" y="1196752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ko-K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× 2 mm</a:t>
            </a:r>
            <a:r>
              <a:rPr lang="en-US" altLang="ko-KR" sz="16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ko-KR" altLang="en-US" sz="1600" b="1" i="1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 rot="20212527">
            <a:off x="6852267" y="1621493"/>
            <a:ext cx="949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322 mm</a:t>
            </a:r>
            <a:endParaRPr lang="ko-KR" altLang="en-US" sz="1600" b="1" i="1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10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Arial" pitchFamily="34" charset="0"/>
                <a:cs typeface="Arial" pitchFamily="34" charset="0"/>
              </a:rPr>
              <a:t>Tomography</a:t>
            </a:r>
            <a:endParaRPr lang="ko-KR" altLang="en-US" sz="36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직사각형 24"/>
              <p:cNvSpPr/>
              <p:nvPr/>
            </p:nvSpPr>
            <p:spPr>
              <a:xfrm>
                <a:off x="452324" y="3385667"/>
                <a:ext cx="8224132" cy="3240360"/>
              </a:xfrm>
              <a:prstGeom prst="rect">
                <a:avLst/>
              </a:prstGeom>
              <a:solidFill>
                <a:srgbClr val="0000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30000"/>
                  </a:lnSpc>
                </a:pPr>
                <a:endParaRPr lang="en-US" altLang="ko-KR" sz="200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altLang="ko-KR" i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J = </a:t>
                </a:r>
                <a:r>
                  <a:rPr lang="en-US" altLang="ko-KR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Laplacian</a:t>
                </a:r>
                <a:r>
                  <a:rPr lang="en-US" altLang="ko-KR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i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+ </a:t>
                </a:r>
                <a:r>
                  <a:rPr lang="en-US" altLang="ko-KR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mean </a:t>
                </a:r>
                <a:r>
                  <a:rPr lang="en-US" altLang="ko-KR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squared </a:t>
                </a:r>
                <a:r>
                  <a:rPr lang="en-US" altLang="ko-KR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error</a:t>
                </a:r>
                <a:endParaRPr lang="en-US" altLang="ko-KR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1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chemeClr val="tx1"/>
                        </a:solidFill>
                        <a:latin typeface="Cambria Math"/>
                      </a:rPr>
                      <m:t>𝐽</m:t>
                    </m:r>
                    <m:r>
                      <a:rPr lang="en-US" altLang="ko-KR" i="1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r>
                      <a:rPr lang="ko-KR" altLang="en-US" i="1">
                        <a:solidFill>
                          <a:schemeClr val="tx1"/>
                        </a:solidFill>
                        <a:latin typeface="Cambria Math"/>
                      </a:rPr>
                      <m:t>𝛾</m:t>
                    </m:r>
                    <m:sSup>
                      <m:sSup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𝑳</m:t>
                            </m:r>
                            <m:r>
                              <a:rPr lang="en-US" altLang="ko-KR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en-US" altLang="ko-KR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𝒈</m:t>
                            </m:r>
                          </m:e>
                        </m:d>
                      </m:e>
                      <m:sup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𝒇</m:t>
                            </m:r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ko-KR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𝑾</m:t>
                            </m:r>
                            <m:r>
                              <a:rPr lang="en-US" altLang="ko-KR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en-US" altLang="ko-KR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𝒈</m:t>
                            </m:r>
                          </m:e>
                        </m:d>
                      </m:e>
                      <m:sup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/M</a:t>
                </a:r>
              </a:p>
              <a:p>
                <a:pPr>
                  <a:lnSpc>
                    <a:spcPct val="130000"/>
                  </a:lnSpc>
                </a:pPr>
                <a:endParaRPr lang="en-US" altLang="ko-KR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lvl="1">
                  <a:lnSpc>
                    <a:spcPct val="130000"/>
                  </a:lnSpc>
                </a:pPr>
                <a:r>
                  <a:rPr lang="en-US" altLang="ko-KR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Solution minimizing J</a:t>
                </a:r>
              </a:p>
              <a:p>
                <a:pPr marL="0" lvl="1" algn="ctr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1" i="1" dirty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𝒈</m:t>
                      </m:r>
                      <m:d>
                        <m:dPr>
                          <m:ctrlPr>
                            <a:rPr lang="en-US" altLang="ko-KR" sz="2400" b="1" i="1" dirty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ko-KR" altLang="en-US" sz="2400" b="1" i="1" dirty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𝜸</m:t>
                          </m:r>
                        </m:e>
                      </m:d>
                      <m:r>
                        <a:rPr lang="en-US" altLang="ko-KR" sz="2400" b="1" dirty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ko-KR" sz="2400" b="1" i="1" dirty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2400" b="1" i="1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ko-KR" sz="2400" b="1" i="1" dirty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400" b="1" i="1" dirty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𝑾</m:t>
                                  </m:r>
                                </m:e>
                                <m:sup>
                                  <m:r>
                                    <a:rPr lang="en-US" altLang="ko-KR" sz="2400" b="1" i="1" dirty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𝑻</m:t>
                                  </m:r>
                                </m:sup>
                              </m:sSup>
                              <m:r>
                                <a:rPr lang="en-US" altLang="ko-KR" sz="2400" b="1" dirty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altLang="ko-KR" sz="2400" b="1" i="1" dirty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𝑾</m:t>
                              </m:r>
                              <m:r>
                                <a:rPr lang="en-US" altLang="ko-KR" sz="2400" b="1" dirty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altLang="ko-KR" sz="2400" b="1" i="1" dirty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𝐌</m:t>
                              </m:r>
                              <m:r>
                                <a:rPr lang="en-US" altLang="ko-KR" sz="2400" b="1" i="1" dirty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𝛄</m:t>
                              </m:r>
                              <m:sSup>
                                <m:sSupPr>
                                  <m:ctrlPr>
                                    <a:rPr lang="en-US" altLang="ko-KR" sz="2400" b="1" i="1" dirty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400" b="1" i="1" dirty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𝑳</m:t>
                                  </m:r>
                                </m:e>
                                <m:sup>
                                  <m:r>
                                    <a:rPr lang="en-US" altLang="ko-KR" sz="2400" b="1" i="1" dirty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𝑻</m:t>
                                  </m:r>
                                </m:sup>
                              </m:sSup>
                              <m:r>
                                <a:rPr lang="en-US" altLang="ko-KR" sz="2400" b="1" dirty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altLang="ko-KR" sz="2400" b="1" i="1" dirty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𝑳</m:t>
                              </m:r>
                            </m:e>
                          </m:d>
                        </m:e>
                        <m:sup>
                          <m:r>
                            <a:rPr lang="en-US" altLang="ko-KR" sz="2400" b="1" dirty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ko-KR" sz="2400" b="1" i="1" dirty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  <m:r>
                        <a:rPr lang="en-US" altLang="ko-KR" sz="2400" b="1" dirty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ko-KR" sz="2400" b="1" i="1" dirty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ko-KR" sz="2400" b="1" i="1" dirty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𝑾</m:t>
                          </m:r>
                        </m:e>
                        <m:sup>
                          <m:r>
                            <a:rPr lang="en-US" altLang="ko-KR" sz="2400" b="1" i="1" dirty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𝑻</m:t>
                          </m:r>
                        </m:sup>
                      </m:sSup>
                      <m:r>
                        <a:rPr lang="en-US" altLang="ko-KR" sz="2400" b="1" dirty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ko-KR" sz="2400" b="1" i="1" dirty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𝒇</m:t>
                      </m:r>
                    </m:oMath>
                  </m:oMathPara>
                </a14:m>
                <a:endParaRPr lang="en-US" altLang="ko-KR" sz="24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lvl="1" algn="ctr">
                  <a:lnSpc>
                    <a:spcPct val="130000"/>
                  </a:lnSpc>
                </a:pPr>
                <a:endParaRPr lang="en-US" altLang="ko-KR" sz="10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indent="-457200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ko-KR" alt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altLang="ko-KR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: regularization parameter</a:t>
                </a:r>
              </a:p>
              <a:p>
                <a:pPr indent="-457200">
                  <a:lnSpc>
                    <a:spcPct val="130000"/>
                  </a:lnSpc>
                </a:pPr>
                <a:r>
                  <a:rPr lang="en-US" altLang="ko-KR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      </a:t>
                </a:r>
                <a:r>
                  <a:rPr lang="en-US" altLang="ko-KR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GCV method </a:t>
                </a:r>
              </a:p>
            </p:txBody>
          </p:sp>
        </mc:Choice>
        <mc:Fallback xmlns="">
          <p:sp>
            <p:nvSpPr>
              <p:cNvPr id="25" name="직사각형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24" y="3385667"/>
                <a:ext cx="8224132" cy="324036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593" b="-30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2886399" y="3385667"/>
            <a:ext cx="3355982" cy="400110"/>
          </a:xfrm>
          <a:prstGeom prst="rect">
            <a:avLst/>
          </a:prstGeom>
          <a:solidFill>
            <a:srgbClr val="FFE9A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Phillip-</a:t>
            </a:r>
            <a:r>
              <a:rPr lang="en-US" altLang="ko-KR" sz="20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Tikhonov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method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452324" y="980728"/>
            <a:ext cx="8224132" cy="2232248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endParaRPr lang="en-US" altLang="ko-KR" sz="20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71551" y="980728"/>
            <a:ext cx="3355982" cy="400110"/>
          </a:xfrm>
          <a:prstGeom prst="rect">
            <a:avLst/>
          </a:prstGeom>
          <a:solidFill>
            <a:srgbClr val="FFE9A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Weight matrix</a:t>
            </a:r>
          </a:p>
        </p:txBody>
      </p:sp>
      <p:grpSp>
        <p:nvGrpSpPr>
          <p:cNvPr id="29" name="그룹 28"/>
          <p:cNvGrpSpPr/>
          <p:nvPr/>
        </p:nvGrpSpPr>
        <p:grpSpPr>
          <a:xfrm>
            <a:off x="5148064" y="1521211"/>
            <a:ext cx="3456384" cy="1691765"/>
            <a:chOff x="5292080" y="1124744"/>
            <a:chExt cx="3456384" cy="1691765"/>
          </a:xfrm>
        </p:grpSpPr>
        <p:grpSp>
          <p:nvGrpSpPr>
            <p:cNvPr id="30" name="그룹 29"/>
            <p:cNvGrpSpPr/>
            <p:nvPr/>
          </p:nvGrpSpPr>
          <p:grpSpPr>
            <a:xfrm>
              <a:off x="5292080" y="1124744"/>
              <a:ext cx="3456384" cy="1534607"/>
              <a:chOff x="3131840" y="1196752"/>
              <a:chExt cx="3456384" cy="1534607"/>
            </a:xfrm>
          </p:grpSpPr>
          <p:pic>
            <p:nvPicPr>
              <p:cNvPr id="46" name="그림 4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31840" y="1196752"/>
                <a:ext cx="3358555" cy="1534607"/>
              </a:xfrm>
              <a:prstGeom prst="rect">
                <a:avLst/>
              </a:prstGeom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5577724" y="1772816"/>
                <a:ext cx="1010500" cy="30777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>
                    <a:latin typeface="Arial" pitchFamily="34" charset="0"/>
                    <a:cs typeface="Arial" pitchFamily="34" charset="0"/>
                  </a:rPr>
                  <a:t>channel i</a:t>
                </a:r>
                <a:endParaRPr lang="en-US" altLang="ko-KR" sz="1400" b="1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176228" y="1609055"/>
                <a:ext cx="603684" cy="30777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>
                    <a:latin typeface="Arial" pitchFamily="34" charset="0"/>
                    <a:cs typeface="Arial" pitchFamily="34" charset="0"/>
                  </a:rPr>
                  <a:t>flux j</a:t>
                </a:r>
                <a:endParaRPr lang="en-US" altLang="ko-KR" sz="1400" b="1" i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1" name="그룹 40"/>
            <p:cNvGrpSpPr/>
            <p:nvPr/>
          </p:nvGrpSpPr>
          <p:grpSpPr>
            <a:xfrm>
              <a:off x="6156176" y="1988840"/>
              <a:ext cx="936104" cy="650765"/>
              <a:chOff x="6156176" y="1988840"/>
              <a:chExt cx="936104" cy="650765"/>
            </a:xfrm>
          </p:grpSpPr>
          <p:cxnSp>
            <p:nvCxnSpPr>
              <p:cNvPr id="43" name="직선 연결선 42"/>
              <p:cNvCxnSpPr/>
              <p:nvPr/>
            </p:nvCxnSpPr>
            <p:spPr>
              <a:xfrm>
                <a:off x="6156176" y="1988840"/>
                <a:ext cx="0" cy="650765"/>
              </a:xfrm>
              <a:prstGeom prst="line">
                <a:avLst/>
              </a:prstGeom>
              <a:ln w="127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직선 연결선 43"/>
              <p:cNvCxnSpPr/>
              <p:nvPr/>
            </p:nvCxnSpPr>
            <p:spPr>
              <a:xfrm>
                <a:off x="7092280" y="1988840"/>
                <a:ext cx="0" cy="650765"/>
              </a:xfrm>
              <a:prstGeom prst="line">
                <a:avLst/>
              </a:prstGeom>
              <a:ln w="127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직선 화살표 연결선 44"/>
              <p:cNvCxnSpPr/>
              <p:nvPr/>
            </p:nvCxnSpPr>
            <p:spPr>
              <a:xfrm>
                <a:off x="6156176" y="2492896"/>
                <a:ext cx="936104" cy="0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6336704" y="2420888"/>
                  <a:ext cx="611560" cy="3956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𝑾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𝒊𝒋</m:t>
                            </m:r>
                          </m:sub>
                        </m:sSub>
                      </m:oMath>
                    </m:oMathPara>
                  </a14:m>
                  <a:endParaRPr lang="ko-KR" alt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6704" y="2420888"/>
                  <a:ext cx="611560" cy="395621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 b="-769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39552" y="2420888"/>
                <a:ext cx="4536504" cy="668645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pitchFamily="34" charset="0"/>
                          </a:rPr>
                          <m:t>𝑊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pitchFamily="34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ko-KR" b="1" dirty="0" smtClean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  </a:t>
                </a:r>
                <a:r>
                  <a:rPr lang="en-US" altLang="ko-KR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Intersection length</a:t>
                </a:r>
                <a:r>
                  <a:rPr lang="en-US" altLang="ko-KR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 </a:t>
                </a:r>
                <a:r>
                  <a:rPr lang="en-US" altLang="ko-KR" dirty="0" smtClean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between</a:t>
                </a:r>
              </a:p>
              <a:p>
                <a:pPr lvl="1"/>
                <a:r>
                  <a:rPr lang="en-US" altLang="ko-KR" dirty="0" smtClean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sight line and magnetic flux surfaces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420888"/>
                <a:ext cx="4536504" cy="66864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t="-4545" b="-13636"/>
                </a:stretch>
              </a:blipFill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11560" y="1482236"/>
                <a:ext cx="1679816" cy="902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482236"/>
                <a:ext cx="1679816" cy="902555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658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직사각형 27"/>
              <p:cNvSpPr/>
              <p:nvPr/>
            </p:nvSpPr>
            <p:spPr>
              <a:xfrm>
                <a:off x="4932040" y="4041356"/>
                <a:ext cx="3898782" cy="2344928"/>
              </a:xfrm>
              <a:prstGeom prst="rect">
                <a:avLst/>
              </a:prstGeom>
              <a:solidFill>
                <a:srgbClr val="0000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Wingdings" pitchFamily="2" charset="2"/>
                  <a:buChar char="§"/>
                </a:pPr>
                <a:endParaRPr lang="en-US" altLang="ko-KR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285750" indent="-285750">
                  <a:lnSpc>
                    <a:spcPct val="130000"/>
                  </a:lnSpc>
                  <a:buFont typeface="Wingdings" pitchFamily="2" charset="2"/>
                  <a:buChar char="§"/>
                </a:pPr>
                <a:r>
                  <a:rPr lang="en-US" altLang="ko-KR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Phillips </a:t>
                </a:r>
                <a:r>
                  <a:rPr lang="en-US" altLang="ko-KR" sz="16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Tikhonov</a:t>
                </a:r>
                <a:r>
                  <a:rPr lang="en-US" altLang="ko-KR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method</a:t>
                </a: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ko-KR" sz="1600" b="1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𝒈</m:t>
                          </m:r>
                        </m:e>
                        <m:sub>
                          <m:r>
                            <a:rPr lang="en-US" altLang="ko-KR" sz="1600" b="1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𝒓𝒆𝒄𝒐𝒏</m:t>
                          </m:r>
                        </m:sub>
                      </m:sSub>
                      <m:r>
                        <a:rPr lang="en-US" altLang="ko-KR" sz="1600" b="1" dirty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ko-KR" sz="1600" b="1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1600" b="1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ko-KR" sz="1600" b="1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b="1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𝑾</m:t>
                                  </m:r>
                                </m:e>
                                <m:sup>
                                  <m:r>
                                    <a:rPr lang="en-US" altLang="ko-KR" sz="1600" b="1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𝑻</m:t>
                                  </m:r>
                                </m:sup>
                              </m:sSup>
                              <m:r>
                                <a:rPr lang="en-US" altLang="ko-KR" sz="1600" b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altLang="ko-KR" sz="1600" b="1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𝑾</m:t>
                              </m:r>
                              <m:r>
                                <a:rPr lang="en-US" altLang="ko-KR" sz="1600" b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altLang="ko-KR" sz="16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  <m:r>
                                <a:rPr lang="en-US" altLang="ko-KR" sz="16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sSup>
                                <m:sSupPr>
                                  <m:ctrlPr>
                                    <a:rPr lang="en-US" altLang="ko-KR" sz="1600" b="1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b="1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𝑳</m:t>
                                  </m:r>
                                </m:e>
                                <m:sup>
                                  <m:r>
                                    <a:rPr lang="en-US" altLang="ko-KR" sz="1600" b="1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𝑻</m:t>
                                  </m:r>
                                </m:sup>
                              </m:sSup>
                              <m:r>
                                <a:rPr lang="en-US" altLang="ko-KR" sz="1600" b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altLang="ko-KR" sz="1600" b="1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𝑳</m:t>
                              </m:r>
                            </m:e>
                          </m:d>
                        </m:e>
                        <m:sup>
                          <m:r>
                            <a:rPr lang="en-US" altLang="ko-KR" sz="1600" b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ko-KR" sz="1600" b="1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  <m:r>
                        <a:rPr lang="en-US" altLang="ko-KR" sz="1600" b="1" dirty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ko-KR" sz="1600" b="1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ko-KR" sz="1600" b="1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𝑾</m:t>
                          </m:r>
                        </m:e>
                        <m:sup>
                          <m:r>
                            <a:rPr lang="en-US" altLang="ko-KR" sz="1600" b="1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𝑻</m:t>
                          </m:r>
                        </m:sup>
                      </m:sSup>
                      <m:r>
                        <a:rPr lang="en-US" altLang="ko-KR" sz="1600" b="1" dirty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ko-KR" sz="1600" b="1" i="1" dirty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𝒇</m:t>
                      </m:r>
                    </m:oMath>
                  </m:oMathPara>
                </a14:m>
                <a:endParaRPr lang="en-US" altLang="ko-KR" sz="16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Cambria Math"/>
                </a:endParaRPr>
              </a:p>
              <a:p>
                <a:pPr>
                  <a:lnSpc>
                    <a:spcPct val="130000"/>
                  </a:lnSpc>
                </a:pPr>
                <a:endParaRPr lang="en-US" altLang="ko-KR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endParaRPr>
              </a:p>
              <a:p>
                <a:pPr marL="285750" indent="-285750">
                  <a:lnSpc>
                    <a:spcPct val="130000"/>
                  </a:lnSpc>
                  <a:buFont typeface="Wingdings" pitchFamily="2" charset="2"/>
                  <a:buChar char="§"/>
                </a:pPr>
                <a:r>
                  <a:rPr lang="en-US" altLang="ko-KR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1-D radial emissivity profile </a:t>
                </a:r>
                <a14:m>
                  <m:oMath xmlns:m="http://schemas.openxmlformats.org/officeDocument/2006/math">
                    <m:r>
                      <a:rPr lang="en-US" altLang="ko-KR" sz="16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𝒈</m:t>
                    </m:r>
                    <m:r>
                      <a:rPr lang="en-US" altLang="ko-KR" sz="16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ko-KR" sz="16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𝒓</m:t>
                    </m:r>
                    <m:r>
                      <a:rPr lang="en-US" altLang="ko-KR" sz="16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altLang="ko-KR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8" name="직사각형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041356"/>
                <a:ext cx="3898782" cy="234492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4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직사각형 25"/>
              <p:cNvSpPr/>
              <p:nvPr/>
            </p:nvSpPr>
            <p:spPr>
              <a:xfrm>
                <a:off x="4932040" y="1132032"/>
                <a:ext cx="3898782" cy="2344928"/>
              </a:xfrm>
              <a:prstGeom prst="rect">
                <a:avLst/>
              </a:prstGeom>
              <a:solidFill>
                <a:srgbClr val="0000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Wingdings" pitchFamily="2" charset="2"/>
                  <a:buChar char="§"/>
                </a:pPr>
                <a:endParaRPr lang="en-US" altLang="ko-KR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285750" indent="-285750">
                  <a:lnSpc>
                    <a:spcPct val="130000"/>
                  </a:lnSpc>
                  <a:buFont typeface="Wingdings" pitchFamily="2" charset="2"/>
                  <a:buChar char="§"/>
                </a:pPr>
                <a:r>
                  <a:rPr lang="en-US" altLang="ko-KR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Line integrated signal</a:t>
                </a: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altLang="ko-KR" b="1" i="1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altLang="ko-KR" b="1" i="1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𝑾</m:t>
                      </m:r>
                      <m:r>
                        <a:rPr lang="en-US" altLang="ko-KR" b="1" dirty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ko-KR" b="1" i="1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𝒈</m:t>
                      </m:r>
                    </m:oMath>
                  </m:oMathPara>
                </a14:m>
                <a:endParaRPr lang="en-US" altLang="ko-KR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endParaRPr>
              </a:p>
              <a:p>
                <a:pPr marL="285750" indent="-285750">
                  <a:lnSpc>
                    <a:spcPct val="130000"/>
                  </a:lnSpc>
                  <a:buFont typeface="Wingdings" pitchFamily="2" charset="2"/>
                  <a:buChar char="§"/>
                </a:pPr>
                <a:r>
                  <a:rPr lang="en-US" altLang="ko-KR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Noise </a:t>
                </a:r>
                <a:r>
                  <a:rPr lang="en-US" altLang="ko-KR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test</a:t>
                </a:r>
                <a:endParaRPr lang="en-US" altLang="ko-KR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altLang="ko-KR" b="1" i="1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altLang="ko-KR" b="1" i="1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𝑾</m:t>
                      </m:r>
                      <m:r>
                        <a:rPr lang="en-US" altLang="ko-KR" b="1" dirty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ko-KR" b="1" i="1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𝒈</m:t>
                      </m:r>
                      <m:r>
                        <a:rPr lang="en-US" altLang="ko-KR" b="1" i="1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ko-KR" altLang="en-US" b="1" i="1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𝜺</m:t>
                      </m:r>
                    </m:oMath>
                  </m:oMathPara>
                </a14:m>
                <a:endParaRPr lang="en-US" altLang="ko-KR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altLang="ko-KR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 (</a:t>
                </a:r>
                <a14:m>
                  <m:oMath xmlns:m="http://schemas.openxmlformats.org/officeDocument/2006/math">
                    <m:r>
                      <a:rPr lang="ko-KR" altLang="en-US" i="1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𝜀</m:t>
                    </m:r>
                  </m:oMath>
                </a14:m>
                <a:r>
                  <a:rPr lang="en-US" altLang="ko-KR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: random detection noise)</a:t>
                </a:r>
              </a:p>
            </p:txBody>
          </p:sp>
        </mc:Choice>
        <mc:Fallback xmlns="">
          <p:sp>
            <p:nvSpPr>
              <p:cNvPr id="26" name="직사각형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132032"/>
                <a:ext cx="3898782" cy="234492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9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직사각형 24"/>
              <p:cNvSpPr/>
              <p:nvPr/>
            </p:nvSpPr>
            <p:spPr>
              <a:xfrm>
                <a:off x="457194" y="1124744"/>
                <a:ext cx="3898782" cy="2344928"/>
              </a:xfrm>
              <a:prstGeom prst="rect">
                <a:avLst/>
              </a:prstGeom>
              <a:solidFill>
                <a:srgbClr val="0000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lnSpc>
                    <a:spcPct val="130000"/>
                  </a:lnSpc>
                  <a:buFont typeface="Wingdings" pitchFamily="2" charset="2"/>
                  <a:buChar char="§"/>
                </a:pPr>
                <a:endParaRPr lang="en-US" altLang="ko-KR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endParaRPr>
              </a:p>
              <a:p>
                <a:pPr marL="285750" indent="-285750">
                  <a:lnSpc>
                    <a:spcPct val="130000"/>
                  </a:lnSpc>
                  <a:buFont typeface="Wingdings" pitchFamily="2" charset="2"/>
                  <a:buChar char="§"/>
                </a:pPr>
                <a:r>
                  <a:rPr lang="en-US" altLang="ko-KR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n</a:t>
                </a:r>
                <a:r>
                  <a:rPr lang="en-US" altLang="ko-KR" baseline="-25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e</a:t>
                </a:r>
                <a:r>
                  <a:rPr lang="en-US" altLang="ko-KR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, </a:t>
                </a:r>
                <a:r>
                  <a:rPr lang="en-US" altLang="ko-KR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T</a:t>
                </a:r>
                <a:r>
                  <a:rPr lang="en-US" altLang="ko-KR" baseline="-25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e</a:t>
                </a:r>
                <a:r>
                  <a:rPr lang="en-US" altLang="ko-KR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profile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altLang="ko-KR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    Continuum </a:t>
                </a:r>
                <a:r>
                  <a:rPr lang="en-US" altLang="ko-KR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radiation </a:t>
                </a:r>
                <a:r>
                  <a:rPr lang="en-US" altLang="ko-KR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altLang="ko-KR" b="1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𝒈</m:t>
                        </m:r>
                      </m:e>
                      <m:sub>
                        <m:r>
                          <a:rPr lang="en-US" altLang="ko-KR" b="1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𝒑𝒉𝒂𝒏𝒕𝒐𝒎</m:t>
                        </m:r>
                      </m:sub>
                    </m:sSub>
                  </m:oMath>
                </a14:m>
                <a:endParaRPr lang="en-US" altLang="ko-KR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endParaRPr>
              </a:p>
              <a:p>
                <a:pPr marL="285750" indent="-285750">
                  <a:lnSpc>
                    <a:spcPct val="130000"/>
                  </a:lnSpc>
                  <a:buFont typeface="Wingdings" pitchFamily="2" charset="2"/>
                  <a:buChar char="§"/>
                </a:pPr>
                <a:r>
                  <a:rPr lang="en-US" altLang="ko-KR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Edge SXR chord, flux surfaces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altLang="ko-KR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    Weight </a:t>
                </a:r>
                <a:r>
                  <a:rPr lang="en-US" altLang="ko-KR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matrix : </a:t>
                </a:r>
                <a:r>
                  <a:rPr lang="en-US" altLang="ko-KR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W</a:t>
                </a:r>
                <a:endParaRPr lang="ko-KR" altLang="en-US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직사각형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4" y="1124744"/>
                <a:ext cx="3898782" cy="234492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0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Arial" pitchFamily="34" charset="0"/>
                <a:cs typeface="Arial" pitchFamily="34" charset="0"/>
              </a:rPr>
              <a:t>Tomography test sequence</a:t>
            </a:r>
            <a:endParaRPr lang="ko-KR" alt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74393" y="1117536"/>
            <a:ext cx="2232248" cy="400110"/>
          </a:xfrm>
          <a:prstGeom prst="rect">
            <a:avLst/>
          </a:prstGeom>
          <a:solidFill>
            <a:srgbClr val="FFE9A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Input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22553" y="1124744"/>
            <a:ext cx="2232248" cy="400110"/>
          </a:xfrm>
          <a:prstGeom prst="rect">
            <a:avLst/>
          </a:prstGeom>
          <a:solidFill>
            <a:srgbClr val="FFE9A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S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ignal level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22553" y="4038300"/>
            <a:ext cx="2232248" cy="400110"/>
          </a:xfrm>
          <a:prstGeom prst="rect">
            <a:avLst/>
          </a:prstGeom>
          <a:solidFill>
            <a:srgbClr val="FFE9A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O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직사각형 29"/>
              <p:cNvSpPr/>
              <p:nvPr/>
            </p:nvSpPr>
            <p:spPr>
              <a:xfrm>
                <a:off x="457194" y="4041356"/>
                <a:ext cx="3898782" cy="2344928"/>
              </a:xfrm>
              <a:prstGeom prst="rect">
                <a:avLst/>
              </a:prstGeom>
              <a:solidFill>
                <a:srgbClr val="0000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Wingdings" pitchFamily="2" charset="2"/>
                  <a:buChar char="§"/>
                </a:pPr>
                <a:endParaRPr lang="en-US" altLang="ko-KR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285750" indent="-285750">
                  <a:lnSpc>
                    <a:spcPct val="130000"/>
                  </a:lnSpc>
                  <a:buFont typeface="Wingdings" pitchFamily="2" charset="2"/>
                  <a:buChar char="§"/>
                </a:pPr>
                <a:r>
                  <a:rPr lang="en-US" altLang="ko-KR" sz="1600" dirty="0" smtClean="0">
                    <a:solidFill>
                      <a:schemeClr val="tx1"/>
                    </a:solidFill>
                    <a:latin typeface="Arial" pitchFamily="34" charset="0"/>
                    <a:cs typeface="Arial" panose="020B0604020202020204" pitchFamily="34" charset="0"/>
                    <a:sym typeface="Wingdings" pitchFamily="2" charset="2"/>
                  </a:rPr>
                  <a:t>Shape</a:t>
                </a:r>
              </a:p>
              <a:p>
                <a:pPr marL="285750" indent="-285750">
                  <a:lnSpc>
                    <a:spcPct val="130000"/>
                  </a:lnSpc>
                  <a:buFont typeface="Wingdings" pitchFamily="2" charset="2"/>
                  <a:buChar char="§"/>
                </a:pPr>
                <a:r>
                  <a:rPr lang="en-US" altLang="ko-KR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Smoothness</a:t>
                </a:r>
              </a:p>
              <a:p>
                <a:pPr marL="285750" indent="-285750">
                  <a:lnSpc>
                    <a:spcPct val="130000"/>
                  </a:lnSpc>
                  <a:buFont typeface="Wingdings" pitchFamily="2" charset="2"/>
                  <a:buChar char="§"/>
                </a:pPr>
                <a:r>
                  <a:rPr lang="en-US" altLang="ko-KR" sz="1600" dirty="0">
                    <a:solidFill>
                      <a:schemeClr val="tx1"/>
                    </a:solidFill>
                    <a:sym typeface="Wingdings" pitchFamily="2" charset="2"/>
                  </a:rPr>
                  <a:t>e</a:t>
                </a:r>
                <a:r>
                  <a:rPr lang="en-US" altLang="ko-KR" sz="1600" dirty="0" smtClean="0">
                    <a:solidFill>
                      <a:schemeClr val="tx1"/>
                    </a:solidFill>
                    <a:sym typeface="Wingdings" pitchFamily="2" charset="2"/>
                  </a:rPr>
                  <a:t>rror(%)</a:t>
                </a:r>
                <a14:m>
                  <m:oMath xmlns:m="http://schemas.openxmlformats.org/officeDocument/2006/math">
                    <m:r>
                      <a:rPr lang="en-US" altLang="ko-KR" sz="1600" i="1" smtClean="0">
                        <a:solidFill>
                          <a:schemeClr val="tx1"/>
                        </a:solidFill>
                        <a:latin typeface="Cambria Math"/>
                        <a:sym typeface="Wingdings" pitchFamily="2" charset="2"/>
                      </a:rPr>
                      <m:t> </m:t>
                    </m:r>
                    <m:r>
                      <a:rPr lang="en-US" altLang="ko-KR" sz="1600" i="1">
                        <a:solidFill>
                          <a:schemeClr val="tx1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altLang="ko-KR" sz="1600">
                        <a:solidFill>
                          <a:schemeClr val="tx1"/>
                        </a:solidFill>
                        <a:latin typeface="Cambria Math"/>
                        <a:sym typeface="Wingdings" pitchFamily="2" charset="2"/>
                      </a:rPr>
                      <m:t> </m:t>
                    </m:r>
                    <m:f>
                      <m:fPr>
                        <m:ctrlPr>
                          <a:rPr lang="en-US" altLang="ko-KR" sz="1600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d>
                          <m:dPr>
                            <m:begChr m:val="‖"/>
                            <m:endChr m:val="‖"/>
                            <m:ctrlPr>
                              <a:rPr lang="en-US" altLang="ko-KR" sz="1600" b="1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600" b="1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1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𝒈</m:t>
                                </m:r>
                              </m:e>
                              <m:sub>
                                <m:r>
                                  <a:rPr lang="en-US" altLang="ko-KR" sz="1600" b="1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𝒓𝒆𝒄𝒐𝒏</m:t>
                                </m:r>
                              </m:sub>
                            </m:sSub>
                            <m:r>
                              <a:rPr lang="en-US" altLang="ko-KR" sz="16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ko-KR" sz="1600" b="1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1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𝒈</m:t>
                                </m:r>
                              </m:e>
                              <m:sub>
                                <m:r>
                                  <a:rPr lang="en-US" altLang="ko-KR" sz="1600" b="1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𝒑𝒉𝒂𝒏𝒕𝒐𝒎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altLang="ko-KR" sz="1600" i="1">
                                <a:solidFill>
                                  <a:schemeClr val="tx1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600" b="1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1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𝒈</m:t>
                                </m:r>
                              </m:e>
                              <m:sub>
                                <m:r>
                                  <a:rPr lang="en-US" altLang="ko-KR" sz="1600" b="1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𝒑𝒉𝒂𝒏𝒕𝒐𝒎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altLang="ko-KR" sz="16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×100</m:t>
                    </m:r>
                  </m:oMath>
                </a14:m>
                <a:endParaRPr lang="en-US" altLang="ko-KR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0" name="직사각형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4" y="4041356"/>
                <a:ext cx="3898782" cy="2344928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6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1347707" y="4038300"/>
            <a:ext cx="2232248" cy="400110"/>
          </a:xfrm>
          <a:prstGeom prst="rect">
            <a:avLst/>
          </a:prstGeom>
          <a:solidFill>
            <a:srgbClr val="FFE9A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Evaluation</a:t>
            </a:r>
          </a:p>
        </p:txBody>
      </p:sp>
      <p:sp>
        <p:nvSpPr>
          <p:cNvPr id="9" name="갈매기형 수장 8"/>
          <p:cNvSpPr/>
          <p:nvPr/>
        </p:nvSpPr>
        <p:spPr>
          <a:xfrm>
            <a:off x="4427984" y="2016464"/>
            <a:ext cx="504056" cy="576064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2" name="갈매기형 수장 31"/>
          <p:cNvSpPr/>
          <p:nvPr/>
        </p:nvSpPr>
        <p:spPr>
          <a:xfrm>
            <a:off x="4355976" y="4925788"/>
            <a:ext cx="504056" cy="576064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" name="갈매기형 수장 32"/>
          <p:cNvSpPr/>
          <p:nvPr/>
        </p:nvSpPr>
        <p:spPr>
          <a:xfrm>
            <a:off x="6629403" y="3476960"/>
            <a:ext cx="504056" cy="576064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4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Outline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907724"/>
            <a:ext cx="8719623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Motivation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Expected research topics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endParaRPr lang="en-US" altLang="ko-KR" sz="1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Engineering design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Installation position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Array 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design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Detector specification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endParaRPr lang="en-US" altLang="ko-KR" sz="1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Expected signal level &amp; Tomography test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Calculation method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Test 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for trial n</a:t>
            </a:r>
            <a:r>
              <a:rPr lang="en-US" altLang="ko-KR" sz="2000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altLang="ko-KR" sz="2000" baseline="-25000" dirty="0" err="1">
                <a:latin typeface="Arial" pitchFamily="34" charset="0"/>
                <a:cs typeface="Arial" pitchFamily="34" charset="0"/>
              </a:rPr>
              <a:t>e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profiles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Test for KSTAR L, H-mode n</a:t>
            </a:r>
            <a:r>
              <a:rPr lang="en-US" altLang="ko-KR" sz="2000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altLang="ko-KR" sz="2000" baseline="-25000" dirty="0" err="1">
                <a:latin typeface="Arial" pitchFamily="34" charset="0"/>
                <a:cs typeface="Arial" pitchFamily="34" charset="0"/>
              </a:rPr>
              <a:t>e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profiles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Time resolution test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endParaRPr lang="en-US" altLang="ko-KR" sz="1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Summary &amp; Discussions</a:t>
            </a:r>
            <a:endParaRPr lang="en-US" altLang="ko-KR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01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0" t="4425" r="64485" b="7280"/>
          <a:stretch/>
        </p:blipFill>
        <p:spPr>
          <a:xfrm>
            <a:off x="4474441" y="1110148"/>
            <a:ext cx="1969767" cy="329502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1" t="51889" r="9999" b="3176"/>
          <a:stretch/>
        </p:blipFill>
        <p:spPr>
          <a:xfrm>
            <a:off x="4067944" y="4425962"/>
            <a:ext cx="2520280" cy="221146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ko-KR" b="1" dirty="0" err="1" smtClean="0">
                <a:latin typeface="Arial" pitchFamily="34" charset="0"/>
                <a:cs typeface="Arial" pitchFamily="34" charset="0"/>
              </a:rPr>
              <a:t>Poloidal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b="1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 Tangential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8873" y="4488502"/>
                <a:ext cx="4035095" cy="1892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30000"/>
                  </a:lnSpc>
                  <a:buFont typeface="Wingdings" pitchFamily="2" charset="2"/>
                  <a:buChar char="u"/>
                </a:pPr>
                <a:r>
                  <a:rPr lang="en-US" altLang="ko-KR" dirty="0" smtClean="0">
                    <a:latin typeface="Arial" pitchFamily="34" charset="0"/>
                    <a:cs typeface="Arial" pitchFamily="34" charset="0"/>
                  </a:rPr>
                  <a:t>Condition</a:t>
                </a:r>
              </a:p>
              <a:p>
                <a:pPr marL="742950" lvl="1" indent="-285750">
                  <a:lnSpc>
                    <a:spcPct val="130000"/>
                  </a:lnSpc>
                  <a:buFont typeface="Wingdings" pitchFamily="2" charset="2"/>
                  <a:buChar char="Ø"/>
                </a:pPr>
                <a:r>
                  <a:rPr lang="en-US" altLang="ko-KR" dirty="0" smtClean="0">
                    <a:latin typeface="Arial" pitchFamily="34" charset="0"/>
                    <a:cs typeface="Arial" pitchFamily="34" charset="0"/>
                  </a:rPr>
                  <a:t>Same </a:t>
                </a:r>
                <a:r>
                  <a:rPr lang="en-US" altLang="ko-KR" dirty="0"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lang="en-US" altLang="ko-KR" dirty="0" smtClean="0">
                    <a:latin typeface="Arial" pitchFamily="34" charset="0"/>
                    <a:cs typeface="Arial" pitchFamily="34" charset="0"/>
                  </a:rPr>
                  <a:t>olid angle</a:t>
                </a:r>
                <a:endParaRPr lang="en-US" altLang="ko-KR" dirty="0">
                  <a:latin typeface="Arial" pitchFamily="34" charset="0"/>
                  <a:cs typeface="Arial" pitchFamily="34" charset="0"/>
                </a:endParaRPr>
              </a:p>
              <a:p>
                <a:pPr marL="342900" indent="-342900">
                  <a:lnSpc>
                    <a:spcPct val="130000"/>
                  </a:lnSpc>
                  <a:buFont typeface="Wingdings" pitchFamily="2" charset="2"/>
                  <a:buChar char="u"/>
                </a:pPr>
                <a:r>
                  <a:rPr lang="en-US" altLang="ko-KR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Current level</a:t>
                </a:r>
              </a:p>
              <a:p>
                <a:pPr marL="742950" lvl="1" indent="-285750">
                  <a:lnSpc>
                    <a:spcPct val="130000"/>
                  </a:lnSpc>
                  <a:buFont typeface="Wingdings" pitchFamily="2" charset="2"/>
                  <a:buChar char="Ø"/>
                </a:pPr>
                <a:r>
                  <a:rPr lang="en-US" altLang="ko-KR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 tangential ~ </a:t>
                </a:r>
                <a:r>
                  <a:rPr lang="en-US" altLang="ko-KR" b="1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altLang="ko-KR" b="1" i="1" dirty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×</m:t>
                    </m:r>
                  </m:oMath>
                </a14:m>
                <a:r>
                  <a:rPr lang="en-US" altLang="ko-KR" b="1" dirty="0" err="1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poloidal</a:t>
                </a:r>
                <a:endParaRPr lang="en-US" altLang="ko-KR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800100" lvl="1" indent="-342900">
                  <a:lnSpc>
                    <a:spcPct val="130000"/>
                  </a:lnSpc>
                  <a:buFont typeface="Wingdings" pitchFamily="2" charset="2"/>
                  <a:buChar char="Ø"/>
                </a:pPr>
                <a:r>
                  <a:rPr lang="en-US" altLang="ko-KR" dirty="0" smtClean="0">
                    <a:latin typeface="Arial" pitchFamily="34" charset="0"/>
                    <a:cs typeface="Arial" pitchFamily="34" charset="0"/>
                  </a:rPr>
                  <a:t>long integration length</a:t>
                </a:r>
                <a:endParaRPr lang="en-US" altLang="ko-KR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73" y="4488502"/>
                <a:ext cx="4035095" cy="189282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057" b="-22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6" t="52555" r="38705" b="3132"/>
          <a:stretch/>
        </p:blipFill>
        <p:spPr>
          <a:xfrm>
            <a:off x="539552" y="1555420"/>
            <a:ext cx="2952328" cy="2671012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4228" r="65354" b="9066"/>
          <a:stretch/>
        </p:blipFill>
        <p:spPr>
          <a:xfrm>
            <a:off x="6948264" y="1092807"/>
            <a:ext cx="1872208" cy="333315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2" t="5240" r="8485"/>
          <a:stretch/>
        </p:blipFill>
        <p:spPr>
          <a:xfrm>
            <a:off x="6660232" y="4513889"/>
            <a:ext cx="2232248" cy="20515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16016" y="980728"/>
            <a:ext cx="1623508" cy="400110"/>
          </a:xfrm>
          <a:prstGeom prst="rect">
            <a:avLst/>
          </a:prstGeom>
          <a:solidFill>
            <a:srgbClr val="FFE9A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  <a:r>
              <a:rPr lang="en-US" altLang="ko-KR" sz="20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oloidal</a:t>
            </a:r>
            <a:endParaRPr lang="en-US" altLang="ko-KR" sz="2000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4288" y="980728"/>
            <a:ext cx="1551500" cy="400110"/>
          </a:xfrm>
          <a:prstGeom prst="rect">
            <a:avLst/>
          </a:prstGeom>
          <a:solidFill>
            <a:srgbClr val="FFE9A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Tangential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41586" y="1196752"/>
            <a:ext cx="2232248" cy="400110"/>
          </a:xfrm>
          <a:prstGeom prst="rect">
            <a:avLst/>
          </a:prstGeom>
          <a:solidFill>
            <a:srgbClr val="FFE9A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Radiation</a:t>
            </a:r>
          </a:p>
        </p:txBody>
      </p:sp>
      <p:grpSp>
        <p:nvGrpSpPr>
          <p:cNvPr id="15" name="그룹 14"/>
          <p:cNvGrpSpPr/>
          <p:nvPr/>
        </p:nvGrpSpPr>
        <p:grpSpPr>
          <a:xfrm>
            <a:off x="467544" y="1916832"/>
            <a:ext cx="504056" cy="1800200"/>
            <a:chOff x="467544" y="1988840"/>
            <a:chExt cx="504056" cy="1800200"/>
          </a:xfrm>
        </p:grpSpPr>
        <p:sp>
          <p:nvSpPr>
            <p:cNvPr id="13" name="직사각형 12"/>
            <p:cNvSpPr/>
            <p:nvPr/>
          </p:nvSpPr>
          <p:spPr>
            <a:xfrm>
              <a:off x="467544" y="1988840"/>
              <a:ext cx="504056" cy="18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58" t="30415" r="71183" b="30826"/>
            <a:stretch>
              <a:fillRect/>
            </a:stretch>
          </p:blipFill>
          <p:spPr bwMode="auto">
            <a:xfrm>
              <a:off x="539552" y="2132856"/>
              <a:ext cx="432048" cy="1512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83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512" y="2924944"/>
            <a:ext cx="9166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 smtClean="0">
                <a:latin typeface="Arial" pitchFamily="34" charset="0"/>
                <a:cs typeface="Arial" pitchFamily="34" charset="0"/>
              </a:rPr>
              <a:t>Trial </a:t>
            </a:r>
            <a:r>
              <a:rPr lang="en-US" altLang="ko-KR" sz="4800" b="1" dirty="0">
                <a:latin typeface="Arial" pitchFamily="34" charset="0"/>
                <a:cs typeface="Arial" pitchFamily="34" charset="0"/>
              </a:rPr>
              <a:t>n</a:t>
            </a:r>
            <a:r>
              <a:rPr lang="en-US" altLang="ko-KR" sz="4800" b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en-US" altLang="ko-KR" sz="4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4800" b="1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altLang="ko-KR" sz="4800" b="1" baseline="-25000" dirty="0" err="1">
                <a:latin typeface="Arial" pitchFamily="34" charset="0"/>
                <a:cs typeface="Arial" pitchFamily="34" charset="0"/>
              </a:rPr>
              <a:t>e</a:t>
            </a:r>
            <a:r>
              <a:rPr lang="en-US" altLang="ko-KR" sz="4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4800" b="1" dirty="0" smtClean="0">
                <a:latin typeface="Arial" pitchFamily="34" charset="0"/>
                <a:cs typeface="Arial" pitchFamily="34" charset="0"/>
              </a:rPr>
              <a:t>profile</a:t>
            </a:r>
            <a:endParaRPr lang="en-US" altLang="ko-KR" sz="20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38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/>
              <p:cNvSpPr/>
              <p:nvPr/>
            </p:nvSpPr>
            <p:spPr>
              <a:xfrm>
                <a:off x="755577" y="1040308"/>
                <a:ext cx="7653962" cy="731827"/>
              </a:xfrm>
              <a:prstGeom prst="rect">
                <a:avLst/>
              </a:prstGeom>
              <a:solidFill>
                <a:srgbClr val="0000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30000"/>
                  </a:lnSpc>
                </a:pPr>
                <a:r>
                  <a:rPr lang="en-US" altLang="ko-KR" sz="20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 n</a:t>
                </a:r>
                <a:r>
                  <a:rPr lang="en-US" altLang="ko-KR" sz="2000" b="1" baseline="-25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en-US" altLang="ko-KR" sz="20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altLang="ko-KR" sz="2000" b="1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altLang="ko-KR" sz="2000" b="1" baseline="-25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en-US" altLang="ko-KR" sz="20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sz="20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~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altLang="ko-KR" sz="2000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 (</m:t>
                        </m:r>
                        <m:r>
                          <a:rPr lang="en-US" altLang="ko-KR" sz="2000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  <m:r>
                          <a:rPr lang="en-US" altLang="ko-KR" sz="2000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ko-KR" sz="2000" b="1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altLang="ko-KR" sz="2000" b="1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  <m:t>(</m:t>
                            </m:r>
                            <m:r>
                              <a:rPr lang="en-US" altLang="ko-KR" sz="2000" b="1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𝒓</m:t>
                            </m:r>
                            <m:r>
                              <a:rPr lang="en-US" altLang="ko-KR" sz="2000" b="1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  <m:t>/</m:t>
                            </m:r>
                            <m:r>
                              <a:rPr lang="en-US" altLang="ko-KR" sz="2000" b="1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𝒂</m:t>
                            </m:r>
                            <m:r>
                              <a:rPr lang="en-US" altLang="ko-KR" sz="2000" b="1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sz="2000" b="1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𝒂</m:t>
                            </m:r>
                          </m:sup>
                        </m:sSup>
                        <m:r>
                          <a:rPr lang="en-US" altLang="ko-KR" sz="2000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  <m:sup>
                        <m:r>
                          <a:rPr lang="en-US" altLang="ko-KR" sz="2000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sup>
                    </m:sSup>
                  </m:oMath>
                </a14:m>
                <a:endParaRPr lang="en-US" altLang="ko-KR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직사각형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7" y="1040308"/>
                <a:ext cx="7653962" cy="73182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>
                <a:latin typeface="Arial" pitchFamily="34" charset="0"/>
                <a:cs typeface="Arial" pitchFamily="34" charset="0"/>
              </a:rPr>
              <a:t>Trial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profiles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67943" y="1040308"/>
                <a:ext cx="4341595" cy="732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ko-KR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Core : n</a:t>
                </a:r>
                <a:r>
                  <a:rPr lang="en-US" altLang="ko-KR" sz="1600" baseline="-25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 </a:t>
                </a:r>
                <a:r>
                  <a:rPr lang="en-US" altLang="ko-KR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en-US" altLang="ko-KR" sz="16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altLang="ko-KR" sz="16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×</m:t>
                    </m:r>
                  </m:oMath>
                </a14:m>
                <a:r>
                  <a:rPr lang="en-US" altLang="ko-KR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10</a:t>
                </a:r>
                <a:r>
                  <a:rPr lang="en-US" altLang="ko-KR" sz="1600" baseline="30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19</a:t>
                </a:r>
                <a:r>
                  <a:rPr lang="en-US" altLang="ko-KR" sz="1600" baseline="30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</a:t>
                </a:r>
                <a:r>
                  <a:rPr lang="en-US" altLang="ko-KR" sz="1600" baseline="30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-3</a:t>
                </a:r>
                <a:r>
                  <a:rPr lang="en-US" altLang="ko-KR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altLang="ko-KR" sz="16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altLang="ko-KR" sz="1600" baseline="-25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en-US" altLang="ko-KR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= 2 </a:t>
                </a:r>
                <a:r>
                  <a:rPr lang="en-US" altLang="ko-KR" sz="16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keV</a:t>
                </a:r>
                <a:endParaRPr lang="en-US" altLang="ko-KR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altLang="ko-KR" sz="16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profile 1 : a=2, b=0.4</a:t>
                </a:r>
                <a:r>
                  <a:rPr lang="en-US" altLang="ko-KR" sz="16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    </a:t>
                </a:r>
                <a:r>
                  <a:rPr lang="en-US" altLang="ko-KR" sz="1600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profile 2 : a=2, b=1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3" y="1040308"/>
                <a:ext cx="4341595" cy="73250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701" r="-281" b="-58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0930" y="6197242"/>
            <a:ext cx="758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Signal level and tomography test with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parabolic n</a:t>
            </a:r>
            <a:r>
              <a:rPr lang="en-US" altLang="ko-KR" b="1" baseline="-25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b="1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altLang="ko-KR" b="1" baseline="-25000" dirty="0" err="1">
                <a:latin typeface="Arial" pitchFamily="34" charset="0"/>
                <a:cs typeface="Arial" pitchFamily="34" charset="0"/>
              </a:rPr>
              <a:t>e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 profile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10730" r="7747" b="7989"/>
          <a:stretch/>
        </p:blipFill>
        <p:spPr>
          <a:xfrm>
            <a:off x="387274" y="2350368"/>
            <a:ext cx="8145166" cy="374441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5576" y="1916832"/>
            <a:ext cx="3420053" cy="400110"/>
          </a:xfrm>
          <a:prstGeom prst="rect">
            <a:avLst/>
          </a:prstGeom>
          <a:solidFill>
            <a:srgbClr val="FFE9A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Electron density (10</a:t>
            </a:r>
            <a:r>
              <a:rPr lang="en-US" altLang="ko-KR" sz="2000" b="1" baseline="30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19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m</a:t>
            </a:r>
            <a:r>
              <a:rPr lang="en-US" altLang="ko-KR" sz="2000" b="1" baseline="30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-3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32040" y="1922506"/>
            <a:ext cx="3477498" cy="400110"/>
          </a:xfrm>
          <a:prstGeom prst="rect">
            <a:avLst/>
          </a:prstGeom>
          <a:solidFill>
            <a:srgbClr val="FFE9A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Electron temperature (</a:t>
            </a:r>
            <a:r>
              <a:rPr lang="en-US" altLang="ko-KR" sz="20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keV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7544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>
                <a:latin typeface="Arial" pitchFamily="34" charset="0"/>
                <a:cs typeface="Arial" pitchFamily="34" charset="0"/>
              </a:rPr>
              <a:t>Continuum radiation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1" t="10114" r="51560" b="7711"/>
          <a:stretch/>
        </p:blipFill>
        <p:spPr>
          <a:xfrm>
            <a:off x="395536" y="1372585"/>
            <a:ext cx="3952769" cy="376260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" t="10106" r="51560" b="7719"/>
          <a:stretch/>
        </p:blipFill>
        <p:spPr>
          <a:xfrm>
            <a:off x="4592260" y="1394591"/>
            <a:ext cx="3940180" cy="37626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76" y="980728"/>
            <a:ext cx="3420053" cy="400110"/>
          </a:xfrm>
          <a:prstGeom prst="rect">
            <a:avLst/>
          </a:prstGeom>
          <a:solidFill>
            <a:srgbClr val="FFE9A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Profile1 radiation (kW/m</a:t>
            </a:r>
            <a:r>
              <a:rPr lang="en-US" altLang="ko-KR" sz="2000" b="1" baseline="30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3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2040" y="986402"/>
            <a:ext cx="3477498" cy="400110"/>
          </a:xfrm>
          <a:prstGeom prst="rect">
            <a:avLst/>
          </a:prstGeom>
          <a:solidFill>
            <a:srgbClr val="FFE9A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Profile2 </a:t>
            </a:r>
            <a:r>
              <a:rPr lang="en-US" altLang="ko-K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radiation (kW/m</a:t>
            </a:r>
            <a:r>
              <a:rPr lang="en-US" altLang="ko-KR" sz="2000" b="1" baseline="30000" dirty="0">
                <a:latin typeface="Arial" pitchFamily="34" charset="0"/>
                <a:cs typeface="Arial" pitchFamily="34" charset="0"/>
                <a:sym typeface="Wingdings" pitchFamily="2" charset="2"/>
              </a:rPr>
              <a:t>3</a:t>
            </a:r>
            <a:r>
              <a:rPr lang="en-US" altLang="ko-K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  <a:endParaRPr lang="en-US" altLang="ko-KR" sz="2000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843808" y="2060848"/>
            <a:ext cx="1296144" cy="2614606"/>
          </a:xfrm>
          <a:prstGeom prst="rect">
            <a:avLst/>
          </a:prstGeom>
          <a:solidFill>
            <a:srgbClr val="FF0DE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915816" y="2132856"/>
            <a:ext cx="1152128" cy="608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rgbClr val="FF0DEE"/>
                </a:solidFill>
              </a:rPr>
              <a:t>Viewing range</a:t>
            </a:r>
            <a:endParaRPr lang="ko-KR" altLang="en-US" sz="2000" b="1" dirty="0">
              <a:solidFill>
                <a:srgbClr val="FF0DEE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7020272" y="2060848"/>
            <a:ext cx="1296144" cy="2664296"/>
          </a:xfrm>
          <a:prstGeom prst="rect">
            <a:avLst/>
          </a:prstGeom>
          <a:solidFill>
            <a:srgbClr val="FF0DE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7092280" y="2132856"/>
            <a:ext cx="1152128" cy="620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rgbClr val="FF0DEE"/>
                </a:solidFill>
              </a:rPr>
              <a:t>Viewing range</a:t>
            </a:r>
            <a:endParaRPr lang="ko-KR" altLang="en-US" sz="2000" b="1" dirty="0">
              <a:solidFill>
                <a:srgbClr val="FF0DEE"/>
              </a:solidFill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986648"/>
              </p:ext>
            </p:extLst>
          </p:nvPr>
        </p:nvGraphicFramePr>
        <p:xfrm>
          <a:off x="1403647" y="5373216"/>
          <a:ext cx="6336705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352"/>
                <a:gridCol w="1483059"/>
                <a:gridCol w="1348235"/>
                <a:gridCol w="1483059"/>
              </a:tblGrid>
              <a:tr h="274808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Radiation @ r/a~0.6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(kW/m</a:t>
                      </a:r>
                      <a:r>
                        <a:rPr lang="en-US" altLang="ko-KR" sz="1400" b="1" baseline="30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altLang="ko-KR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ko-KR" alt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Detection mode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4808">
                <a:tc v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Continuum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Be 5 </a:t>
                      </a:r>
                      <a:r>
                        <a:rPr lang="el-GR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Be 5 </a:t>
                      </a:r>
                      <a:r>
                        <a:rPr lang="el-GR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48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Profile 1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8.0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4.6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4.0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940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Profile</a:t>
                      </a:r>
                      <a:r>
                        <a:rPr lang="en-US" altLang="ko-KR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2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4.9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2.4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2.0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1" name="그룹 20"/>
          <p:cNvGrpSpPr/>
          <p:nvPr/>
        </p:nvGrpSpPr>
        <p:grpSpPr>
          <a:xfrm>
            <a:off x="323528" y="2348880"/>
            <a:ext cx="504056" cy="1800200"/>
            <a:chOff x="323528" y="2348880"/>
            <a:chExt cx="504056" cy="1800200"/>
          </a:xfrm>
        </p:grpSpPr>
        <p:sp>
          <p:nvSpPr>
            <p:cNvPr id="14" name="직사각형 13"/>
            <p:cNvSpPr/>
            <p:nvPr/>
          </p:nvSpPr>
          <p:spPr>
            <a:xfrm>
              <a:off x="323528" y="2348880"/>
              <a:ext cx="504056" cy="18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58" t="30415" r="71183" b="30826"/>
            <a:stretch>
              <a:fillRect/>
            </a:stretch>
          </p:blipFill>
          <p:spPr bwMode="auto">
            <a:xfrm>
              <a:off x="395536" y="2492896"/>
              <a:ext cx="432048" cy="1512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" name="그룹 21"/>
          <p:cNvGrpSpPr/>
          <p:nvPr/>
        </p:nvGrpSpPr>
        <p:grpSpPr>
          <a:xfrm>
            <a:off x="4499992" y="2348880"/>
            <a:ext cx="504056" cy="1800200"/>
            <a:chOff x="4499992" y="2348880"/>
            <a:chExt cx="504056" cy="1800200"/>
          </a:xfrm>
        </p:grpSpPr>
        <p:sp>
          <p:nvSpPr>
            <p:cNvPr id="19" name="직사각형 18"/>
            <p:cNvSpPr/>
            <p:nvPr/>
          </p:nvSpPr>
          <p:spPr>
            <a:xfrm>
              <a:off x="4499992" y="2348880"/>
              <a:ext cx="504056" cy="18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58" t="30415" r="71183" b="30826"/>
            <a:stretch>
              <a:fillRect/>
            </a:stretch>
          </p:blipFill>
          <p:spPr bwMode="auto">
            <a:xfrm>
              <a:off x="4572000" y="2492896"/>
              <a:ext cx="432048" cy="1512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" name="그룹 22"/>
          <p:cNvGrpSpPr/>
          <p:nvPr/>
        </p:nvGrpSpPr>
        <p:grpSpPr>
          <a:xfrm>
            <a:off x="2304256" y="4941168"/>
            <a:ext cx="683568" cy="360040"/>
            <a:chOff x="-1008112" y="4149080"/>
            <a:chExt cx="683568" cy="360040"/>
          </a:xfrm>
        </p:grpSpPr>
        <p:sp>
          <p:nvSpPr>
            <p:cNvPr id="24" name="직사각형 23"/>
            <p:cNvSpPr/>
            <p:nvPr/>
          </p:nvSpPr>
          <p:spPr>
            <a:xfrm>
              <a:off x="-1008112" y="4149080"/>
              <a:ext cx="61156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43" t="87555" r="66539" b="6367"/>
            <a:stretch>
              <a:fillRect/>
            </a:stretch>
          </p:blipFill>
          <p:spPr bwMode="auto">
            <a:xfrm>
              <a:off x="-972616" y="4149080"/>
              <a:ext cx="648072" cy="288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그룹 25"/>
          <p:cNvGrpSpPr/>
          <p:nvPr/>
        </p:nvGrpSpPr>
        <p:grpSpPr>
          <a:xfrm>
            <a:off x="6480720" y="4941168"/>
            <a:ext cx="683568" cy="360040"/>
            <a:chOff x="-1008112" y="4149080"/>
            <a:chExt cx="683568" cy="360040"/>
          </a:xfrm>
        </p:grpSpPr>
        <p:sp>
          <p:nvSpPr>
            <p:cNvPr id="27" name="직사각형 26"/>
            <p:cNvSpPr/>
            <p:nvPr/>
          </p:nvSpPr>
          <p:spPr>
            <a:xfrm>
              <a:off x="-1008112" y="4149080"/>
              <a:ext cx="61156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43" t="87555" r="66539" b="6367"/>
            <a:stretch>
              <a:fillRect/>
            </a:stretch>
          </p:blipFill>
          <p:spPr bwMode="auto">
            <a:xfrm>
              <a:off x="-972616" y="4149080"/>
              <a:ext cx="648072" cy="288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733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Expected photo-current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7" t="9736" r="8258" b="7726"/>
          <a:stretch/>
        </p:blipFill>
        <p:spPr>
          <a:xfrm>
            <a:off x="323528" y="1484784"/>
            <a:ext cx="3895749" cy="363681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3" t="9640" r="8202" b="7823"/>
          <a:stretch/>
        </p:blipFill>
        <p:spPr>
          <a:xfrm>
            <a:off x="4716016" y="1484784"/>
            <a:ext cx="3895749" cy="36368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99592" y="980728"/>
            <a:ext cx="3420053" cy="400110"/>
          </a:xfrm>
          <a:prstGeom prst="rect">
            <a:avLst/>
          </a:prstGeom>
          <a:solidFill>
            <a:srgbClr val="FFE9A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rofile1 photo-current (</a:t>
            </a:r>
            <a:r>
              <a:rPr lang="el-GR" altLang="ko-KR" sz="2000" b="1" dirty="0">
                <a:latin typeface="Arial" pitchFamily="34" charset="0"/>
                <a:cs typeface="Arial" pitchFamily="34" charset="0"/>
              </a:rPr>
              <a:t>μ</a:t>
            </a: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76056" y="986402"/>
            <a:ext cx="3477498" cy="400110"/>
          </a:xfrm>
          <a:prstGeom prst="rect">
            <a:avLst/>
          </a:prstGeom>
          <a:solidFill>
            <a:srgbClr val="FFE9A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Profile2 photo-current (</a:t>
            </a:r>
            <a:r>
              <a:rPr lang="el-GR" altLang="ko-KR" sz="2000" b="1" dirty="0">
                <a:latin typeface="Arial" pitchFamily="34" charset="0"/>
                <a:cs typeface="Arial" pitchFamily="34" charset="0"/>
              </a:rPr>
              <a:t>μ</a:t>
            </a: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960919"/>
              </p:ext>
            </p:extLst>
          </p:nvPr>
        </p:nvGraphicFramePr>
        <p:xfrm>
          <a:off x="539552" y="5289668"/>
          <a:ext cx="3744416" cy="1410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026"/>
                <a:gridCol w="876353"/>
                <a:gridCol w="796684"/>
                <a:gridCol w="876353"/>
              </a:tblGrid>
              <a:tr h="274961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Arial" pitchFamily="34" charset="0"/>
                          <a:cs typeface="Arial" pitchFamily="34" charset="0"/>
                        </a:rPr>
                        <a:t>Profile1</a:t>
                      </a:r>
                      <a:endParaRPr lang="ko-KR" altLang="en-US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current (</a:t>
                      </a:r>
                      <a:r>
                        <a:rPr lang="el-GR" altLang="ko-KR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A)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ch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#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47465">
                <a:tc v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474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Continuum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0.10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0.070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0.036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786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Be 5 </a:t>
                      </a:r>
                      <a:r>
                        <a:rPr lang="el-GR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0.059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0.040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0.018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786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Be 10 </a:t>
                      </a:r>
                      <a:r>
                        <a:rPr lang="el-GR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0.051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0.034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0.015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098964"/>
              </p:ext>
            </p:extLst>
          </p:nvPr>
        </p:nvGraphicFramePr>
        <p:xfrm>
          <a:off x="4859799" y="5297760"/>
          <a:ext cx="3744649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275"/>
                <a:gridCol w="847238"/>
                <a:gridCol w="905456"/>
                <a:gridCol w="796680"/>
              </a:tblGrid>
              <a:tr h="246346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Arial" pitchFamily="34" charset="0"/>
                          <a:cs typeface="Arial" pitchFamily="34" charset="0"/>
                        </a:rPr>
                        <a:t>Profile2</a:t>
                      </a:r>
                      <a:endParaRPr lang="ko-KR" altLang="en-US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current (</a:t>
                      </a:r>
                      <a:r>
                        <a:rPr lang="el-GR" altLang="ko-KR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A)</a:t>
                      </a:r>
                      <a:endParaRPr lang="ko-KR" altLang="en-US" sz="12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ch</a:t>
                      </a:r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#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46346">
                <a:tc v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463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Continuum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0.048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0.027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8.8e-3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646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Be 5 </a:t>
                      </a:r>
                      <a:r>
                        <a:rPr lang="el-GR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0.023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0.011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2.2e-3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646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Be 10 </a:t>
                      </a:r>
                      <a:r>
                        <a:rPr lang="el-GR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0.019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8.4e-3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1.5e-3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24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" t="9753" r="7803" b="8023"/>
          <a:stretch/>
        </p:blipFill>
        <p:spPr>
          <a:xfrm>
            <a:off x="260626" y="1412776"/>
            <a:ext cx="8415830" cy="389167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ko-KR" b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omography test (1)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200283"/>
              </p:ext>
            </p:extLst>
          </p:nvPr>
        </p:nvGraphicFramePr>
        <p:xfrm>
          <a:off x="4411153" y="5429074"/>
          <a:ext cx="4176464" cy="1136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913"/>
                <a:gridCol w="977471"/>
                <a:gridCol w="888609"/>
                <a:gridCol w="977471"/>
              </a:tblGrid>
              <a:tr h="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Reconstruction</a:t>
                      </a:r>
                      <a:r>
                        <a:rPr lang="en-US" altLang="ko-KR" sz="1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 latinLnBrk="1"/>
                      <a:r>
                        <a:rPr lang="en-US" altLang="ko-KR" sz="1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Error (%)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Noise (%)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47465">
                <a:tc v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86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Be 5 </a:t>
                      </a:r>
                      <a:r>
                        <a:rPr lang="el-GR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itchFamily="34" charset="0"/>
                          <a:cs typeface="Arial" pitchFamily="34" charset="0"/>
                        </a:rPr>
                        <a:t>4.3</a:t>
                      </a:r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itchFamily="34" charset="0"/>
                          <a:cs typeface="Arial" pitchFamily="34" charset="0"/>
                        </a:rPr>
                        <a:t>4.7</a:t>
                      </a:r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itchFamily="34" charset="0"/>
                          <a:cs typeface="Arial" pitchFamily="34" charset="0"/>
                        </a:rPr>
                        <a:t>6.4</a:t>
                      </a:r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786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Be 10 </a:t>
                      </a:r>
                      <a:r>
                        <a:rPr lang="el-GR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itchFamily="34" charset="0"/>
                          <a:cs typeface="Arial" pitchFamily="34" charset="0"/>
                        </a:rPr>
                        <a:t>3.7</a:t>
                      </a:r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itchFamily="34" charset="0"/>
                          <a:cs typeface="Arial" pitchFamily="34" charset="0"/>
                        </a:rPr>
                        <a:t>4.1</a:t>
                      </a:r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itchFamily="34" charset="0"/>
                          <a:cs typeface="Arial" pitchFamily="34" charset="0"/>
                        </a:rPr>
                        <a:t>6.0</a:t>
                      </a:r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65228" y="980728"/>
            <a:ext cx="3420053" cy="400110"/>
          </a:xfrm>
          <a:prstGeom prst="rect">
            <a:avLst/>
          </a:prstGeom>
          <a:solidFill>
            <a:srgbClr val="FFE9A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Be 5 </a:t>
            </a:r>
            <a:r>
              <a:rPr lang="el-GR" altLang="ko-KR" sz="2000" b="1" dirty="0">
                <a:latin typeface="Arial" pitchFamily="34" charset="0"/>
                <a:cs typeface="Arial" pitchFamily="34" charset="0"/>
              </a:rPr>
              <a:t>μ</a:t>
            </a: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41692" y="986402"/>
            <a:ext cx="3477498" cy="400110"/>
          </a:xfrm>
          <a:prstGeom prst="rect">
            <a:avLst/>
          </a:prstGeom>
          <a:solidFill>
            <a:srgbClr val="FFE9A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Be 10 </a:t>
            </a:r>
            <a:r>
              <a:rPr lang="el-GR" altLang="ko-KR" sz="2000" b="1" dirty="0">
                <a:latin typeface="Arial" pitchFamily="34" charset="0"/>
                <a:cs typeface="Arial" pitchFamily="34" charset="0"/>
              </a:rPr>
              <a:t>μ</a:t>
            </a: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29985" y="1600281"/>
            <a:ext cx="1728192" cy="5724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sz="1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altLang="ko-KR" sz="1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hatnom</a:t>
            </a:r>
            <a:endParaRPr lang="en-US" altLang="ko-KR" sz="12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Reconstruction</a:t>
            </a:r>
            <a:endParaRPr lang="en-US" altLang="ko-KR" sz="12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91507" y="1600281"/>
            <a:ext cx="1706398" cy="5724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sz="1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altLang="ko-KR" sz="1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hatnom</a:t>
            </a:r>
            <a:endParaRPr lang="en-US" altLang="ko-KR" sz="12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Reconstruction</a:t>
            </a:r>
            <a:endParaRPr lang="en-US" altLang="ko-KR" sz="12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504" y="5517232"/>
            <a:ext cx="4464496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Random noise test</a:t>
            </a:r>
          </a:p>
          <a:p>
            <a:pPr>
              <a:lnSpc>
                <a:spcPct val="130000"/>
              </a:lnSpc>
            </a:pPr>
            <a:r>
              <a:rPr lang="en-US" altLang="ko-K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: Chord signal + Random noise</a:t>
            </a:r>
          </a:p>
          <a:p>
            <a:pPr>
              <a:lnSpc>
                <a:spcPct val="130000"/>
              </a:lnSpc>
            </a:pPr>
            <a:r>
              <a:rPr lang="en-US" altLang="ko-K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 </a:t>
            </a:r>
            <a:r>
              <a:rPr lang="en-US" altLang="ko-K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Stability of reconstruction solution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323528" y="2348880"/>
            <a:ext cx="432048" cy="1800200"/>
            <a:chOff x="-900608" y="2060848"/>
            <a:chExt cx="432048" cy="1800200"/>
          </a:xfrm>
        </p:grpSpPr>
        <p:sp>
          <p:nvSpPr>
            <p:cNvPr id="12" name="직사각형 11"/>
            <p:cNvSpPr/>
            <p:nvPr/>
          </p:nvSpPr>
          <p:spPr>
            <a:xfrm>
              <a:off x="-828600" y="2060848"/>
              <a:ext cx="360040" cy="18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58" t="30415" r="71183" b="30826"/>
            <a:stretch>
              <a:fillRect/>
            </a:stretch>
          </p:blipFill>
          <p:spPr bwMode="auto">
            <a:xfrm>
              <a:off x="-900608" y="2204864"/>
              <a:ext cx="432048" cy="1512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" name="그룹 16"/>
          <p:cNvGrpSpPr/>
          <p:nvPr/>
        </p:nvGrpSpPr>
        <p:grpSpPr>
          <a:xfrm>
            <a:off x="4499992" y="2348880"/>
            <a:ext cx="432048" cy="1800200"/>
            <a:chOff x="-900608" y="2060848"/>
            <a:chExt cx="432048" cy="1800200"/>
          </a:xfrm>
        </p:grpSpPr>
        <p:sp>
          <p:nvSpPr>
            <p:cNvPr id="18" name="직사각형 17"/>
            <p:cNvSpPr/>
            <p:nvPr/>
          </p:nvSpPr>
          <p:spPr>
            <a:xfrm>
              <a:off x="-828600" y="2060848"/>
              <a:ext cx="360040" cy="18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58" t="30415" r="71183" b="30826"/>
            <a:stretch>
              <a:fillRect/>
            </a:stretch>
          </p:blipFill>
          <p:spPr bwMode="auto">
            <a:xfrm>
              <a:off x="-900608" y="2204864"/>
              <a:ext cx="432048" cy="1512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" name="그룹 19"/>
          <p:cNvGrpSpPr/>
          <p:nvPr/>
        </p:nvGrpSpPr>
        <p:grpSpPr>
          <a:xfrm>
            <a:off x="2232248" y="5085184"/>
            <a:ext cx="683568" cy="360040"/>
            <a:chOff x="-1008112" y="4149080"/>
            <a:chExt cx="683568" cy="360040"/>
          </a:xfrm>
        </p:grpSpPr>
        <p:sp>
          <p:nvSpPr>
            <p:cNvPr id="21" name="직사각형 20"/>
            <p:cNvSpPr/>
            <p:nvPr/>
          </p:nvSpPr>
          <p:spPr>
            <a:xfrm>
              <a:off x="-1008112" y="4149080"/>
              <a:ext cx="61156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43" t="87555" r="66539" b="6367"/>
            <a:stretch>
              <a:fillRect/>
            </a:stretch>
          </p:blipFill>
          <p:spPr bwMode="auto">
            <a:xfrm>
              <a:off x="-972616" y="4149080"/>
              <a:ext cx="648072" cy="288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" name="그룹 22"/>
          <p:cNvGrpSpPr/>
          <p:nvPr/>
        </p:nvGrpSpPr>
        <p:grpSpPr>
          <a:xfrm>
            <a:off x="6588224" y="5085184"/>
            <a:ext cx="683568" cy="360040"/>
            <a:chOff x="-1008112" y="4149080"/>
            <a:chExt cx="683568" cy="360040"/>
          </a:xfrm>
        </p:grpSpPr>
        <p:sp>
          <p:nvSpPr>
            <p:cNvPr id="24" name="직사각형 23"/>
            <p:cNvSpPr/>
            <p:nvPr/>
          </p:nvSpPr>
          <p:spPr>
            <a:xfrm>
              <a:off x="-1008112" y="4149080"/>
              <a:ext cx="61156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43" t="87555" r="66539" b="6367"/>
            <a:stretch>
              <a:fillRect/>
            </a:stretch>
          </p:blipFill>
          <p:spPr bwMode="auto">
            <a:xfrm>
              <a:off x="-972616" y="4149080"/>
              <a:ext cx="648072" cy="288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6073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Tomography test (2)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" t="9753" r="7803" b="8023"/>
          <a:stretch/>
        </p:blipFill>
        <p:spPr>
          <a:xfrm>
            <a:off x="294586" y="1412776"/>
            <a:ext cx="8381869" cy="38759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83768" y="1619811"/>
            <a:ext cx="1706398" cy="5724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sz="1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altLang="ko-KR" sz="1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hatnom</a:t>
            </a:r>
            <a:endParaRPr lang="en-US" altLang="ko-KR" sz="12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Reconstruction</a:t>
            </a:r>
            <a:endParaRPr lang="en-US" altLang="ko-KR" sz="12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5228" y="980728"/>
            <a:ext cx="3420053" cy="400110"/>
          </a:xfrm>
          <a:prstGeom prst="rect">
            <a:avLst/>
          </a:prstGeom>
          <a:solidFill>
            <a:srgbClr val="FFE9A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Be 5 </a:t>
            </a:r>
            <a:r>
              <a:rPr lang="el-GR" altLang="ko-KR" sz="2000" b="1" dirty="0">
                <a:latin typeface="Arial" pitchFamily="34" charset="0"/>
                <a:cs typeface="Arial" pitchFamily="34" charset="0"/>
              </a:rPr>
              <a:t>μ</a:t>
            </a: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41692" y="986402"/>
            <a:ext cx="3477498" cy="400110"/>
          </a:xfrm>
          <a:prstGeom prst="rect">
            <a:avLst/>
          </a:prstGeom>
          <a:solidFill>
            <a:srgbClr val="FFE9A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Be 10 </a:t>
            </a:r>
            <a:r>
              <a:rPr lang="el-GR" altLang="ko-KR" sz="2000" b="1" dirty="0">
                <a:latin typeface="Arial" pitchFamily="34" charset="0"/>
                <a:cs typeface="Arial" pitchFamily="34" charset="0"/>
              </a:rPr>
              <a:t>μ</a:t>
            </a: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98434" y="1620377"/>
            <a:ext cx="1706398" cy="5724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sz="1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altLang="ko-KR" sz="1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hatnom</a:t>
            </a:r>
            <a:endParaRPr lang="en-US" altLang="ko-KR" sz="12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Reconstruction</a:t>
            </a:r>
            <a:endParaRPr lang="en-US" altLang="ko-KR" sz="12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325429"/>
              </p:ext>
            </p:extLst>
          </p:nvPr>
        </p:nvGraphicFramePr>
        <p:xfrm>
          <a:off x="4411153" y="5429074"/>
          <a:ext cx="4176464" cy="1136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913"/>
                <a:gridCol w="977471"/>
                <a:gridCol w="888609"/>
                <a:gridCol w="977471"/>
              </a:tblGrid>
              <a:tr h="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Reconstruction</a:t>
                      </a:r>
                      <a:r>
                        <a:rPr lang="en-US" altLang="ko-KR" sz="1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 latinLnBrk="1"/>
                      <a:r>
                        <a:rPr lang="en-US" altLang="ko-KR" sz="1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Error (%)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Noise (%)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47465">
                <a:tc v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86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Be 5 </a:t>
                      </a:r>
                      <a:r>
                        <a:rPr lang="el-GR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 smtClean="0">
                          <a:latin typeface="Arial" pitchFamily="34" charset="0"/>
                          <a:cs typeface="Arial" pitchFamily="34" charset="0"/>
                        </a:rPr>
                        <a:t>5.8</a:t>
                      </a:r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itchFamily="34" charset="0"/>
                          <a:cs typeface="Arial" pitchFamily="34" charset="0"/>
                        </a:rPr>
                        <a:t>8.2</a:t>
                      </a:r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itchFamily="34" charset="0"/>
                          <a:cs typeface="Arial" pitchFamily="34" charset="0"/>
                        </a:rPr>
                        <a:t>9.2</a:t>
                      </a:r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786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Be 10 </a:t>
                      </a:r>
                      <a:r>
                        <a:rPr lang="el-GR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 smtClean="0">
                          <a:latin typeface="Arial" pitchFamily="34" charset="0"/>
                          <a:cs typeface="Arial" pitchFamily="34" charset="0"/>
                        </a:rPr>
                        <a:t>5.8</a:t>
                      </a:r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itchFamily="34" charset="0"/>
                          <a:cs typeface="Arial" pitchFamily="34" charset="0"/>
                        </a:rPr>
                        <a:t>8.5</a:t>
                      </a:r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itchFamily="34" charset="0"/>
                          <a:cs typeface="Arial" pitchFamily="34" charset="0"/>
                        </a:rPr>
                        <a:t>9.4</a:t>
                      </a:r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88032" y="5733256"/>
            <a:ext cx="3923928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Reconstruction results agree with parabolic profiles.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179512" y="2348880"/>
            <a:ext cx="432048" cy="1800200"/>
            <a:chOff x="-900608" y="2060848"/>
            <a:chExt cx="432048" cy="1800200"/>
          </a:xfrm>
        </p:grpSpPr>
        <p:sp>
          <p:nvSpPr>
            <p:cNvPr id="12" name="직사각형 11"/>
            <p:cNvSpPr/>
            <p:nvPr/>
          </p:nvSpPr>
          <p:spPr>
            <a:xfrm>
              <a:off x="-828600" y="2060848"/>
              <a:ext cx="360040" cy="18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58" t="30415" r="71183" b="30826"/>
            <a:stretch>
              <a:fillRect/>
            </a:stretch>
          </p:blipFill>
          <p:spPr bwMode="auto">
            <a:xfrm>
              <a:off x="-900608" y="2204864"/>
              <a:ext cx="432048" cy="1512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그룹 18"/>
          <p:cNvGrpSpPr/>
          <p:nvPr/>
        </p:nvGrpSpPr>
        <p:grpSpPr>
          <a:xfrm>
            <a:off x="4499992" y="2348880"/>
            <a:ext cx="432048" cy="1800200"/>
            <a:chOff x="-900608" y="2060848"/>
            <a:chExt cx="432048" cy="1800200"/>
          </a:xfrm>
        </p:grpSpPr>
        <p:sp>
          <p:nvSpPr>
            <p:cNvPr id="20" name="직사각형 19"/>
            <p:cNvSpPr/>
            <p:nvPr/>
          </p:nvSpPr>
          <p:spPr>
            <a:xfrm>
              <a:off x="-828600" y="2060848"/>
              <a:ext cx="360040" cy="18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58" t="30415" r="71183" b="30826"/>
            <a:stretch>
              <a:fillRect/>
            </a:stretch>
          </p:blipFill>
          <p:spPr bwMode="auto">
            <a:xfrm>
              <a:off x="-900608" y="2204864"/>
              <a:ext cx="432048" cy="1512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" name="그룹 21"/>
          <p:cNvGrpSpPr/>
          <p:nvPr/>
        </p:nvGrpSpPr>
        <p:grpSpPr>
          <a:xfrm>
            <a:off x="2232248" y="5085184"/>
            <a:ext cx="683568" cy="360040"/>
            <a:chOff x="-1008112" y="4149080"/>
            <a:chExt cx="683568" cy="360040"/>
          </a:xfrm>
        </p:grpSpPr>
        <p:sp>
          <p:nvSpPr>
            <p:cNvPr id="23" name="직사각형 22"/>
            <p:cNvSpPr/>
            <p:nvPr/>
          </p:nvSpPr>
          <p:spPr>
            <a:xfrm>
              <a:off x="-1008112" y="4149080"/>
              <a:ext cx="61156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43" t="87555" r="66539" b="6367"/>
            <a:stretch>
              <a:fillRect/>
            </a:stretch>
          </p:blipFill>
          <p:spPr bwMode="auto">
            <a:xfrm>
              <a:off x="-972616" y="4149080"/>
              <a:ext cx="648072" cy="288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" name="그룹 24"/>
          <p:cNvGrpSpPr/>
          <p:nvPr/>
        </p:nvGrpSpPr>
        <p:grpSpPr>
          <a:xfrm>
            <a:off x="6552728" y="5085184"/>
            <a:ext cx="683568" cy="360040"/>
            <a:chOff x="-1008112" y="4149080"/>
            <a:chExt cx="683568" cy="360040"/>
          </a:xfrm>
        </p:grpSpPr>
        <p:sp>
          <p:nvSpPr>
            <p:cNvPr id="26" name="직사각형 25"/>
            <p:cNvSpPr/>
            <p:nvPr/>
          </p:nvSpPr>
          <p:spPr>
            <a:xfrm>
              <a:off x="-1008112" y="4149080"/>
              <a:ext cx="61156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43" t="87555" r="66539" b="6367"/>
            <a:stretch>
              <a:fillRect/>
            </a:stretch>
          </p:blipFill>
          <p:spPr bwMode="auto">
            <a:xfrm>
              <a:off x="-972616" y="4149080"/>
              <a:ext cx="648072" cy="288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261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512" y="2924944"/>
            <a:ext cx="9166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 smtClean="0">
                <a:latin typeface="Arial" pitchFamily="34" charset="0"/>
                <a:cs typeface="Arial" pitchFamily="34" charset="0"/>
              </a:rPr>
              <a:t>KSTAR L, H-mode</a:t>
            </a:r>
            <a:endParaRPr lang="en-US" altLang="ko-KR" sz="20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KSTAR L, H-mode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560" y="5894335"/>
            <a:ext cx="8064896" cy="414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Signal level and tomography test with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KSTAR L, H mode n</a:t>
            </a:r>
            <a:r>
              <a:rPr lang="en-US" altLang="ko-KR" b="1" baseline="-25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b="1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altLang="ko-KR" b="1" baseline="-25000" dirty="0" err="1">
                <a:latin typeface="Arial" pitchFamily="34" charset="0"/>
                <a:cs typeface="Arial" pitchFamily="34" charset="0"/>
              </a:rPr>
              <a:t>e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 profile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1907" y="1124744"/>
            <a:ext cx="3420053" cy="400110"/>
          </a:xfrm>
          <a:prstGeom prst="rect">
            <a:avLst/>
          </a:prstGeom>
          <a:solidFill>
            <a:srgbClr val="FFE9A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Electron density (10</a:t>
            </a:r>
            <a:r>
              <a:rPr lang="en-US" altLang="ko-KR" sz="2000" b="1" baseline="30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19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m</a:t>
            </a:r>
            <a:r>
              <a:rPr lang="en-US" altLang="ko-KR" sz="2000" b="1" baseline="30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-3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80395" y="1130418"/>
            <a:ext cx="3477498" cy="400110"/>
          </a:xfrm>
          <a:prstGeom prst="rect">
            <a:avLst/>
          </a:prstGeom>
          <a:solidFill>
            <a:srgbClr val="FFE9A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Electron temperature (</a:t>
            </a:r>
            <a:r>
              <a:rPr lang="en-US" altLang="ko-KR" sz="20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keV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3" y="1852172"/>
            <a:ext cx="4711371" cy="353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133" y="1857846"/>
            <a:ext cx="4711371" cy="353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03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1" t="4575" r="27500"/>
          <a:stretch>
            <a:fillRect/>
          </a:stretch>
        </p:blipFill>
        <p:spPr bwMode="auto">
          <a:xfrm>
            <a:off x="4650437" y="1484784"/>
            <a:ext cx="3882003" cy="372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636865"/>
              </p:ext>
            </p:extLst>
          </p:nvPr>
        </p:nvGraphicFramePr>
        <p:xfrm>
          <a:off x="1115616" y="5229200"/>
          <a:ext cx="7128792" cy="1368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5146"/>
                <a:gridCol w="1668441"/>
                <a:gridCol w="1516764"/>
                <a:gridCol w="1668441"/>
              </a:tblGrid>
              <a:tr h="310944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Power density @ r/a~0.6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(kW/m</a:t>
                      </a:r>
                      <a:r>
                        <a:rPr lang="en-US" altLang="ko-KR" sz="1400" b="1" baseline="30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altLang="ko-KR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ko-KR" alt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Detection mode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5321">
                <a:tc v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Continuum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Be 5 </a:t>
                      </a:r>
                      <a:r>
                        <a:rPr lang="el-GR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Be 5 </a:t>
                      </a:r>
                      <a:r>
                        <a:rPr lang="el-GR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1094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L-mode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0.42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0.32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1094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H-mode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6.5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3.3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2.7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" t="9868" r="52606" b="8695"/>
          <a:stretch/>
        </p:blipFill>
        <p:spPr>
          <a:xfrm>
            <a:off x="518438" y="1466872"/>
            <a:ext cx="3816424" cy="365733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78478" y="1066762"/>
            <a:ext cx="3420053" cy="400110"/>
          </a:xfrm>
          <a:prstGeom prst="rect">
            <a:avLst/>
          </a:prstGeom>
          <a:solidFill>
            <a:srgbClr val="FFE9A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L-mode radiation (kW/m</a:t>
            </a:r>
            <a:r>
              <a:rPr lang="en-US" altLang="ko-KR" sz="2000" b="1" baseline="30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3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54942" y="1072436"/>
            <a:ext cx="3477498" cy="400110"/>
          </a:xfrm>
          <a:prstGeom prst="rect">
            <a:avLst/>
          </a:prstGeom>
          <a:solidFill>
            <a:srgbClr val="FFE9A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H-mode </a:t>
            </a:r>
            <a:r>
              <a:rPr lang="en-US" altLang="ko-K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radiation (kW/m</a:t>
            </a:r>
            <a:r>
              <a:rPr lang="en-US" altLang="ko-KR" sz="2000" b="1" baseline="30000" dirty="0">
                <a:latin typeface="Arial" pitchFamily="34" charset="0"/>
                <a:cs typeface="Arial" pitchFamily="34" charset="0"/>
                <a:sym typeface="Wingdings" pitchFamily="2" charset="2"/>
              </a:rPr>
              <a:t>3</a:t>
            </a:r>
            <a:r>
              <a:rPr lang="en-US" altLang="ko-K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  <a:endParaRPr lang="en-US" altLang="ko-KR" sz="2000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>
                <a:latin typeface="Arial" pitchFamily="34" charset="0"/>
                <a:cs typeface="Arial" pitchFamily="34" charset="0"/>
              </a:rPr>
              <a:t>Continuum radiation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966710" y="2146882"/>
            <a:ext cx="1296144" cy="2614606"/>
          </a:xfrm>
          <a:prstGeom prst="rect">
            <a:avLst/>
          </a:prstGeom>
          <a:solidFill>
            <a:srgbClr val="FF0DE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7143174" y="2146882"/>
            <a:ext cx="1296144" cy="2614606"/>
          </a:xfrm>
          <a:prstGeom prst="rect">
            <a:avLst/>
          </a:prstGeom>
          <a:solidFill>
            <a:srgbClr val="FF0DE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7215182" y="2218890"/>
            <a:ext cx="1152128" cy="608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rgbClr val="FF0DEE"/>
                </a:solidFill>
              </a:rPr>
              <a:t>Viewing range</a:t>
            </a:r>
            <a:endParaRPr lang="ko-KR" altLang="en-US" sz="2000" b="1" dirty="0">
              <a:solidFill>
                <a:srgbClr val="FF0DEE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038718" y="2218890"/>
            <a:ext cx="1152128" cy="608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rgbClr val="FF0DEE"/>
                </a:solidFill>
              </a:rPr>
              <a:t>Viewing range</a:t>
            </a:r>
            <a:endParaRPr lang="ko-KR" altLang="en-US" sz="2000" b="1" dirty="0">
              <a:solidFill>
                <a:srgbClr val="FF0DEE"/>
              </a:solidFill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395536" y="2348880"/>
            <a:ext cx="432048" cy="1800200"/>
            <a:chOff x="-900608" y="2060848"/>
            <a:chExt cx="432048" cy="1800200"/>
          </a:xfrm>
        </p:grpSpPr>
        <p:sp>
          <p:nvSpPr>
            <p:cNvPr id="22" name="직사각형 21"/>
            <p:cNvSpPr/>
            <p:nvPr/>
          </p:nvSpPr>
          <p:spPr>
            <a:xfrm>
              <a:off x="-828600" y="2060848"/>
              <a:ext cx="360040" cy="18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58" t="30415" r="71183" b="30826"/>
            <a:stretch>
              <a:fillRect/>
            </a:stretch>
          </p:blipFill>
          <p:spPr bwMode="auto">
            <a:xfrm>
              <a:off x="-900608" y="2204864"/>
              <a:ext cx="432048" cy="1512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8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Motivation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221088"/>
            <a:ext cx="7992888" cy="24851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05667" y="4221088"/>
            <a:ext cx="1280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rgbClr val="FF0000"/>
                </a:solidFill>
              </a:rPr>
              <a:t>NSTX*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아래쪽 화살표 6"/>
          <p:cNvSpPr/>
          <p:nvPr/>
        </p:nvSpPr>
        <p:spPr>
          <a:xfrm>
            <a:off x="4109263" y="2492896"/>
            <a:ext cx="966793" cy="360040"/>
          </a:xfrm>
          <a:prstGeom prst="downArrow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-36512" y="6639163"/>
            <a:ext cx="554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* Kevin </a:t>
            </a:r>
            <a:r>
              <a:rPr lang="en-US" altLang="ko-KR" sz="1000" dirty="0" err="1" smtClean="0"/>
              <a:t>Tritz</a:t>
            </a:r>
            <a:r>
              <a:rPr lang="en-US" altLang="ko-KR" sz="1000" dirty="0" smtClean="0"/>
              <a:t>, KAIST seminar (2013)</a:t>
            </a:r>
            <a:endParaRPr lang="ko-KR" altLang="en-US" sz="1000" dirty="0"/>
          </a:p>
        </p:txBody>
      </p:sp>
      <p:sp>
        <p:nvSpPr>
          <p:cNvPr id="10" name="직사각형 9"/>
          <p:cNvSpPr/>
          <p:nvPr/>
        </p:nvSpPr>
        <p:spPr>
          <a:xfrm>
            <a:off x="396249" y="980728"/>
            <a:ext cx="8424223" cy="1468551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altLang="ko-K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Multi-energy soft X-ray (ME-SXR)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Tangential measurement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Multiple </a:t>
            </a: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filter mode </a:t>
            </a:r>
            <a: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bolometer, Be filters, </a:t>
            </a:r>
            <a:r>
              <a:rPr lang="en-US" altLang="ko-K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etc</a:t>
            </a:r>
            <a:endParaRPr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High spatial / time resolution : spatial ~ 1 cm, time &gt; 10 </a:t>
            </a: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kHz</a:t>
            </a:r>
            <a:endParaRPr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95536" y="2924944"/>
            <a:ext cx="8424223" cy="1180519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altLang="ko-K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Possible studies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Edge plasma physics : ELM, MHD instabilities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Edge electron temperature calculation by Neural Network</a:t>
            </a:r>
          </a:p>
        </p:txBody>
      </p:sp>
    </p:spTree>
    <p:extLst>
      <p:ext uri="{BB962C8B-B14F-4D97-AF65-F5344CB8AC3E}">
        <p14:creationId xmlns:p14="http://schemas.microsoft.com/office/powerpoint/2010/main" val="160231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4" t="10009" r="8350" b="8391"/>
          <a:stretch/>
        </p:blipFill>
        <p:spPr>
          <a:xfrm>
            <a:off x="4494833" y="1490013"/>
            <a:ext cx="4109615" cy="367626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0" t="10009" r="8274" b="8391"/>
          <a:stretch/>
        </p:blipFill>
        <p:spPr>
          <a:xfrm>
            <a:off x="307578" y="1444406"/>
            <a:ext cx="4120405" cy="368591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Expected photo-current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91179"/>
              </p:ext>
            </p:extLst>
          </p:nvPr>
        </p:nvGraphicFramePr>
        <p:xfrm>
          <a:off x="539552" y="5289668"/>
          <a:ext cx="3744416" cy="1410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026"/>
                <a:gridCol w="876353"/>
                <a:gridCol w="796684"/>
                <a:gridCol w="876353"/>
              </a:tblGrid>
              <a:tr h="274961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L-mode</a:t>
                      </a:r>
                    </a:p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current (</a:t>
                      </a:r>
                      <a:r>
                        <a:rPr lang="el-GR" altLang="ko-KR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A)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ch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#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47465">
                <a:tc v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474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Continuum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0.011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7.0e-3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2.8e-3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786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Be 5 </a:t>
                      </a:r>
                      <a:r>
                        <a:rPr lang="el-GR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3.5e-3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1.6e-3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2.9e-4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786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Be 10 </a:t>
                      </a:r>
                      <a:r>
                        <a:rPr lang="el-GR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2.6e-3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1.0e-3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7.0e-5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897120"/>
              </p:ext>
            </p:extLst>
          </p:nvPr>
        </p:nvGraphicFramePr>
        <p:xfrm>
          <a:off x="4859799" y="5297760"/>
          <a:ext cx="3744649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275"/>
                <a:gridCol w="847238"/>
                <a:gridCol w="905456"/>
                <a:gridCol w="796680"/>
              </a:tblGrid>
              <a:tr h="246346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H-mode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current (</a:t>
                      </a:r>
                      <a:r>
                        <a:rPr lang="el-GR" altLang="ko-KR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A)</a:t>
                      </a:r>
                      <a:endParaRPr lang="ko-KR" altLang="en-US" sz="12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ch</a:t>
                      </a:r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#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46346">
                <a:tc v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463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Continuum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0.071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0.048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0.013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646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Be 5 </a:t>
                      </a:r>
                      <a:r>
                        <a:rPr lang="el-GR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0.036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0.022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4.4e-3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646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Be 10 </a:t>
                      </a:r>
                      <a:r>
                        <a:rPr lang="el-GR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0.030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0.018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3.9e-3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99592" y="980728"/>
            <a:ext cx="3420053" cy="400110"/>
          </a:xfrm>
          <a:prstGeom prst="rect">
            <a:avLst/>
          </a:prstGeom>
          <a:solidFill>
            <a:srgbClr val="FFE9A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L-mode photo-current (</a:t>
            </a:r>
            <a:r>
              <a:rPr lang="el-GR" altLang="ko-KR" sz="2000" b="1" dirty="0">
                <a:latin typeface="Arial" pitchFamily="34" charset="0"/>
                <a:cs typeface="Arial" pitchFamily="34" charset="0"/>
              </a:rPr>
              <a:t>μ</a:t>
            </a: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76056" y="986402"/>
            <a:ext cx="3477498" cy="400110"/>
          </a:xfrm>
          <a:prstGeom prst="rect">
            <a:avLst/>
          </a:prstGeom>
          <a:solidFill>
            <a:srgbClr val="FFE9A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H-mode photo-current (</a:t>
            </a:r>
            <a:r>
              <a:rPr lang="el-GR" altLang="ko-KR" sz="2000" b="1" dirty="0">
                <a:latin typeface="Arial" pitchFamily="34" charset="0"/>
                <a:cs typeface="Arial" pitchFamily="34" charset="0"/>
              </a:rPr>
              <a:t>μ</a:t>
            </a: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6676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5228" y="980728"/>
            <a:ext cx="3420053" cy="400110"/>
          </a:xfrm>
          <a:prstGeom prst="rect">
            <a:avLst/>
          </a:prstGeom>
          <a:solidFill>
            <a:srgbClr val="FFE9A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Be 5 </a:t>
            </a:r>
            <a:r>
              <a:rPr lang="el-GR" altLang="ko-KR" sz="2000" b="1" dirty="0">
                <a:latin typeface="Arial" pitchFamily="34" charset="0"/>
                <a:cs typeface="Arial" pitchFamily="34" charset="0"/>
              </a:rPr>
              <a:t>μ</a:t>
            </a: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41692" y="986402"/>
            <a:ext cx="3477498" cy="400110"/>
          </a:xfrm>
          <a:prstGeom prst="rect">
            <a:avLst/>
          </a:prstGeom>
          <a:solidFill>
            <a:srgbClr val="FFE9A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Be 10 </a:t>
            </a:r>
            <a:r>
              <a:rPr lang="el-GR" altLang="ko-KR" sz="2000" b="1" dirty="0">
                <a:latin typeface="Arial" pitchFamily="34" charset="0"/>
                <a:cs typeface="Arial" pitchFamily="34" charset="0"/>
              </a:rPr>
              <a:t>μ</a:t>
            </a: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m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L-mode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omography test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10539" r="8333" b="8182"/>
          <a:stretch/>
        </p:blipFill>
        <p:spPr>
          <a:xfrm>
            <a:off x="289164" y="1431776"/>
            <a:ext cx="8315284" cy="3777682"/>
          </a:xfrm>
          <a:prstGeom prst="rect">
            <a:avLst/>
          </a:prstGeom>
        </p:spPr>
      </p:pic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154838"/>
              </p:ext>
            </p:extLst>
          </p:nvPr>
        </p:nvGraphicFramePr>
        <p:xfrm>
          <a:off x="4411153" y="5429074"/>
          <a:ext cx="417646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913"/>
                <a:gridCol w="977471"/>
                <a:gridCol w="888609"/>
                <a:gridCol w="977471"/>
              </a:tblGrid>
              <a:tr h="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Reconstruction</a:t>
                      </a:r>
                      <a:r>
                        <a:rPr lang="en-US" altLang="ko-KR" sz="1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 latinLnBrk="1"/>
                      <a:r>
                        <a:rPr lang="en-US" altLang="ko-KR" sz="1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Error (%)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Noise (%)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47465">
                <a:tc v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86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Be 5 </a:t>
                      </a:r>
                      <a:r>
                        <a:rPr lang="el-GR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Arial" pitchFamily="34" charset="0"/>
                          <a:cs typeface="Arial" pitchFamily="34" charset="0"/>
                        </a:rPr>
                        <a:t>3.8</a:t>
                      </a:r>
                      <a:endParaRPr lang="ko-KR" alt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Arial" pitchFamily="34" charset="0"/>
                          <a:cs typeface="Arial" pitchFamily="34" charset="0"/>
                        </a:rPr>
                        <a:t>7.8</a:t>
                      </a:r>
                      <a:endParaRPr lang="ko-KR" alt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Arial" pitchFamily="34" charset="0"/>
                          <a:cs typeface="Arial" pitchFamily="34" charset="0"/>
                        </a:rPr>
                        <a:t>14.0</a:t>
                      </a:r>
                      <a:endParaRPr lang="ko-KR" alt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786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Be 10 </a:t>
                      </a:r>
                      <a:r>
                        <a:rPr lang="el-GR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Arial" pitchFamily="34" charset="0"/>
                          <a:cs typeface="Arial" pitchFamily="34" charset="0"/>
                        </a:rPr>
                        <a:t>2.9</a:t>
                      </a:r>
                      <a:endParaRPr lang="ko-KR" alt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Arial" pitchFamily="34" charset="0"/>
                          <a:cs typeface="Arial" pitchFamily="34" charset="0"/>
                        </a:rPr>
                        <a:t>7.5</a:t>
                      </a:r>
                      <a:endParaRPr lang="ko-KR" alt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Arial" pitchFamily="34" charset="0"/>
                          <a:cs typeface="Arial" pitchFamily="34" charset="0"/>
                        </a:rPr>
                        <a:t>14.1</a:t>
                      </a:r>
                      <a:endParaRPr lang="ko-KR" alt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33449" y="1590454"/>
            <a:ext cx="1706398" cy="5724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sz="1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altLang="ko-KR" sz="1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hatnom</a:t>
            </a:r>
            <a:endParaRPr lang="en-US" altLang="ko-KR" sz="12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Reconstruction</a:t>
            </a:r>
            <a:endParaRPr lang="en-US" altLang="ko-KR" sz="12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66373" y="1590454"/>
            <a:ext cx="1706398" cy="5724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sz="1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altLang="ko-KR" sz="1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hatnom</a:t>
            </a:r>
            <a:endParaRPr lang="en-US" altLang="ko-KR" sz="12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Reconstruction</a:t>
            </a:r>
            <a:endParaRPr lang="en-US" altLang="ko-KR" sz="12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552" y="5301208"/>
            <a:ext cx="3744416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Reconstruction results match with L-mode phantoms.</a:t>
            </a:r>
          </a:p>
          <a:p>
            <a:pPr marL="285750" indent="-28575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Reconstruction error increases with random detection noise.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179512" y="2348880"/>
            <a:ext cx="432048" cy="1800200"/>
            <a:chOff x="-900608" y="2060848"/>
            <a:chExt cx="432048" cy="1800200"/>
          </a:xfrm>
        </p:grpSpPr>
        <p:sp>
          <p:nvSpPr>
            <p:cNvPr id="11" name="직사각형 10"/>
            <p:cNvSpPr/>
            <p:nvPr/>
          </p:nvSpPr>
          <p:spPr>
            <a:xfrm>
              <a:off x="-828600" y="2060848"/>
              <a:ext cx="360040" cy="18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58" t="30415" r="71183" b="30826"/>
            <a:stretch>
              <a:fillRect/>
            </a:stretch>
          </p:blipFill>
          <p:spPr bwMode="auto">
            <a:xfrm>
              <a:off x="-900608" y="2204864"/>
              <a:ext cx="432048" cy="1512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그룹 13"/>
          <p:cNvGrpSpPr/>
          <p:nvPr/>
        </p:nvGrpSpPr>
        <p:grpSpPr>
          <a:xfrm>
            <a:off x="4427984" y="2348880"/>
            <a:ext cx="432048" cy="1800200"/>
            <a:chOff x="-900608" y="2060848"/>
            <a:chExt cx="432048" cy="1800200"/>
          </a:xfrm>
        </p:grpSpPr>
        <p:sp>
          <p:nvSpPr>
            <p:cNvPr id="18" name="직사각형 17"/>
            <p:cNvSpPr/>
            <p:nvPr/>
          </p:nvSpPr>
          <p:spPr>
            <a:xfrm>
              <a:off x="-828600" y="2060848"/>
              <a:ext cx="360040" cy="18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58" t="30415" r="71183" b="30826"/>
            <a:stretch>
              <a:fillRect/>
            </a:stretch>
          </p:blipFill>
          <p:spPr bwMode="auto">
            <a:xfrm>
              <a:off x="-900608" y="2204864"/>
              <a:ext cx="432048" cy="1512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" name="그룹 19"/>
          <p:cNvGrpSpPr/>
          <p:nvPr/>
        </p:nvGrpSpPr>
        <p:grpSpPr>
          <a:xfrm>
            <a:off x="2304256" y="5013176"/>
            <a:ext cx="683568" cy="360040"/>
            <a:chOff x="-1008112" y="4149080"/>
            <a:chExt cx="683568" cy="360040"/>
          </a:xfrm>
        </p:grpSpPr>
        <p:sp>
          <p:nvSpPr>
            <p:cNvPr id="21" name="직사각형 20"/>
            <p:cNvSpPr/>
            <p:nvPr/>
          </p:nvSpPr>
          <p:spPr>
            <a:xfrm>
              <a:off x="-1008112" y="4149080"/>
              <a:ext cx="61156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43" t="87555" r="66539" b="6367"/>
            <a:stretch>
              <a:fillRect/>
            </a:stretch>
          </p:blipFill>
          <p:spPr bwMode="auto">
            <a:xfrm>
              <a:off x="-972616" y="4149080"/>
              <a:ext cx="648072" cy="288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" name="그룹 22"/>
          <p:cNvGrpSpPr/>
          <p:nvPr/>
        </p:nvGrpSpPr>
        <p:grpSpPr>
          <a:xfrm>
            <a:off x="6624736" y="5013176"/>
            <a:ext cx="683568" cy="360040"/>
            <a:chOff x="-1008112" y="4149080"/>
            <a:chExt cx="683568" cy="360040"/>
          </a:xfrm>
        </p:grpSpPr>
        <p:sp>
          <p:nvSpPr>
            <p:cNvPr id="24" name="직사각형 23"/>
            <p:cNvSpPr/>
            <p:nvPr/>
          </p:nvSpPr>
          <p:spPr>
            <a:xfrm>
              <a:off x="-1008112" y="4149080"/>
              <a:ext cx="61156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43" t="87555" r="66539" b="6367"/>
            <a:stretch>
              <a:fillRect/>
            </a:stretch>
          </p:blipFill>
          <p:spPr bwMode="auto">
            <a:xfrm>
              <a:off x="-972616" y="4149080"/>
              <a:ext cx="648072" cy="288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055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H-mode tomography test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8086" y="1623036"/>
            <a:ext cx="1706398" cy="5724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sz="1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altLang="ko-KR" sz="1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hatnom</a:t>
            </a:r>
            <a:endParaRPr lang="en-US" altLang="ko-KR" sz="12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Reconstruction</a:t>
            </a:r>
            <a:endParaRPr lang="en-US" altLang="ko-KR" sz="12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5228" y="980728"/>
            <a:ext cx="3420053" cy="400110"/>
          </a:xfrm>
          <a:prstGeom prst="rect">
            <a:avLst/>
          </a:prstGeom>
          <a:solidFill>
            <a:srgbClr val="FFE9A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Be 5 </a:t>
            </a:r>
            <a:r>
              <a:rPr lang="el-GR" altLang="ko-KR" sz="2000" b="1" dirty="0">
                <a:latin typeface="Arial" pitchFamily="34" charset="0"/>
                <a:cs typeface="Arial" pitchFamily="34" charset="0"/>
              </a:rPr>
              <a:t>μ</a:t>
            </a: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41692" y="986402"/>
            <a:ext cx="3477498" cy="400110"/>
          </a:xfrm>
          <a:prstGeom prst="rect">
            <a:avLst/>
          </a:prstGeom>
          <a:solidFill>
            <a:srgbClr val="FFE9A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Be 10 </a:t>
            </a:r>
            <a:r>
              <a:rPr lang="el-GR" altLang="ko-KR" sz="2000" b="1" dirty="0">
                <a:latin typeface="Arial" pitchFamily="34" charset="0"/>
                <a:cs typeface="Arial" pitchFamily="34" charset="0"/>
              </a:rPr>
              <a:t>μ</a:t>
            </a: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75023" y="1620377"/>
            <a:ext cx="1706398" cy="5724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sz="1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altLang="ko-KR" sz="1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hatnom</a:t>
            </a:r>
            <a:endParaRPr lang="en-US" altLang="ko-KR" sz="12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Reconstruction</a:t>
            </a:r>
            <a:endParaRPr lang="en-US" altLang="ko-KR" sz="12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표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12735"/>
              </p:ext>
            </p:extLst>
          </p:nvPr>
        </p:nvGraphicFramePr>
        <p:xfrm>
          <a:off x="4411153" y="5429074"/>
          <a:ext cx="417646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913"/>
                <a:gridCol w="977471"/>
                <a:gridCol w="888609"/>
                <a:gridCol w="977471"/>
              </a:tblGrid>
              <a:tr h="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Reconstruction</a:t>
                      </a:r>
                      <a:r>
                        <a:rPr lang="en-US" altLang="ko-KR" sz="1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 latinLnBrk="1"/>
                      <a:r>
                        <a:rPr lang="en-US" altLang="ko-KR" sz="1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Error (%)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Noise (%)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47465">
                <a:tc v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86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Be 5 </a:t>
                      </a:r>
                      <a:r>
                        <a:rPr lang="el-GR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0" dirty="0" smtClean="0">
                          <a:latin typeface="Arial" pitchFamily="34" charset="0"/>
                          <a:cs typeface="Arial" pitchFamily="34" charset="0"/>
                        </a:rPr>
                        <a:t>4.2</a:t>
                      </a:r>
                      <a:endParaRPr lang="ko-KR" alt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Arial" pitchFamily="34" charset="0"/>
                          <a:cs typeface="Arial" pitchFamily="34" charset="0"/>
                        </a:rPr>
                        <a:t>8.3</a:t>
                      </a:r>
                      <a:endParaRPr lang="ko-KR" alt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Arial" pitchFamily="34" charset="0"/>
                          <a:cs typeface="Arial" pitchFamily="34" charset="0"/>
                        </a:rPr>
                        <a:t>13.9</a:t>
                      </a:r>
                      <a:endParaRPr lang="ko-KR" alt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786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Be 10 </a:t>
                      </a:r>
                      <a:r>
                        <a:rPr lang="el-GR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altLang="ko-KR" sz="1200" b="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ko-KR" alt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0" dirty="0" smtClean="0">
                          <a:latin typeface="Arial" pitchFamily="34" charset="0"/>
                          <a:cs typeface="Arial" pitchFamily="34" charset="0"/>
                        </a:rPr>
                        <a:t>3.7</a:t>
                      </a:r>
                      <a:endParaRPr lang="ko-KR" alt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Arial" pitchFamily="34" charset="0"/>
                          <a:cs typeface="Arial" pitchFamily="34" charset="0"/>
                        </a:rPr>
                        <a:t>8.1</a:t>
                      </a:r>
                      <a:endParaRPr lang="ko-KR" alt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Arial" pitchFamily="34" charset="0"/>
                          <a:cs typeface="Arial" pitchFamily="34" charset="0"/>
                        </a:rPr>
                        <a:t>14.0</a:t>
                      </a:r>
                      <a:endParaRPr lang="ko-KR" alt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39552" y="5805264"/>
            <a:ext cx="3312368" cy="775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Pedestal structure is well reconstructed.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" r="2579"/>
          <a:stretch>
            <a:fillRect/>
          </a:stretch>
        </p:blipFill>
        <p:spPr bwMode="auto">
          <a:xfrm>
            <a:off x="0" y="908721"/>
            <a:ext cx="9144000" cy="473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그룹 25"/>
          <p:cNvGrpSpPr/>
          <p:nvPr/>
        </p:nvGrpSpPr>
        <p:grpSpPr>
          <a:xfrm>
            <a:off x="107504" y="2348880"/>
            <a:ext cx="576064" cy="1800200"/>
            <a:chOff x="107504" y="2348880"/>
            <a:chExt cx="576064" cy="1800200"/>
          </a:xfrm>
        </p:grpSpPr>
        <p:sp>
          <p:nvSpPr>
            <p:cNvPr id="11" name="직사각형 10"/>
            <p:cNvSpPr/>
            <p:nvPr/>
          </p:nvSpPr>
          <p:spPr>
            <a:xfrm>
              <a:off x="107504" y="2348880"/>
              <a:ext cx="576064" cy="18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58" t="30415" r="71183" b="30826"/>
            <a:stretch>
              <a:fillRect/>
            </a:stretch>
          </p:blipFill>
          <p:spPr bwMode="auto">
            <a:xfrm>
              <a:off x="179512" y="2492896"/>
              <a:ext cx="432048" cy="1512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" name="그룹 16"/>
          <p:cNvGrpSpPr/>
          <p:nvPr/>
        </p:nvGrpSpPr>
        <p:grpSpPr>
          <a:xfrm>
            <a:off x="4427984" y="2348880"/>
            <a:ext cx="576064" cy="1800200"/>
            <a:chOff x="-1260648" y="2348880"/>
            <a:chExt cx="576064" cy="1800200"/>
          </a:xfrm>
        </p:grpSpPr>
        <p:sp>
          <p:nvSpPr>
            <p:cNvPr id="23" name="직사각형 22"/>
            <p:cNvSpPr/>
            <p:nvPr/>
          </p:nvSpPr>
          <p:spPr>
            <a:xfrm>
              <a:off x="-1260648" y="2348880"/>
              <a:ext cx="576064" cy="18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58" t="30415" r="71183" b="30826"/>
            <a:stretch>
              <a:fillRect/>
            </a:stretch>
          </p:blipFill>
          <p:spPr bwMode="auto">
            <a:xfrm>
              <a:off x="-1188640" y="2492896"/>
              <a:ext cx="432048" cy="1512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530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512" y="2564904"/>
            <a:ext cx="91660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 smtClean="0">
                <a:latin typeface="Arial" pitchFamily="34" charset="0"/>
                <a:cs typeface="Arial" pitchFamily="34" charset="0"/>
              </a:rPr>
              <a:t>Filament structure</a:t>
            </a:r>
          </a:p>
          <a:p>
            <a:pPr algn="ctr"/>
            <a:r>
              <a:rPr lang="en-US" altLang="ko-KR" sz="4800" b="1" dirty="0" smtClean="0">
                <a:latin typeface="Arial" pitchFamily="34" charset="0"/>
                <a:cs typeface="Arial" pitchFamily="34" charset="0"/>
              </a:rPr>
              <a:t>calculation</a:t>
            </a:r>
            <a:endParaRPr lang="en-US" altLang="ko-KR" sz="20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13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ELM filament calculation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t="6135" r="32191"/>
          <a:stretch/>
        </p:blipFill>
        <p:spPr>
          <a:xfrm>
            <a:off x="493592" y="1409348"/>
            <a:ext cx="1762108" cy="24517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0" t="6135" r="32377"/>
          <a:stretch/>
        </p:blipFill>
        <p:spPr>
          <a:xfrm>
            <a:off x="3588046" y="1409348"/>
            <a:ext cx="1755671" cy="245169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9" t="6135" r="32017"/>
          <a:stretch/>
        </p:blipFill>
        <p:spPr>
          <a:xfrm>
            <a:off x="6761023" y="1409349"/>
            <a:ext cx="1771417" cy="2451699"/>
          </a:xfrm>
          <a:prstGeom prst="rect">
            <a:avLst/>
          </a:prstGeom>
        </p:spPr>
      </p:pic>
      <p:sp>
        <p:nvSpPr>
          <p:cNvPr id="22" name="덧셈 기호 21"/>
          <p:cNvSpPr/>
          <p:nvPr/>
        </p:nvSpPr>
        <p:spPr>
          <a:xfrm>
            <a:off x="2397540" y="1988200"/>
            <a:ext cx="1094340" cy="1008752"/>
          </a:xfrm>
          <a:prstGeom prst="mathPlu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등호 22"/>
          <p:cNvSpPr/>
          <p:nvPr/>
        </p:nvSpPr>
        <p:spPr>
          <a:xfrm>
            <a:off x="5565892" y="1988200"/>
            <a:ext cx="1094340" cy="1008752"/>
          </a:xfrm>
          <a:prstGeom prst="mathEqual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7" t="5821" r="12681"/>
          <a:stretch/>
        </p:blipFill>
        <p:spPr>
          <a:xfrm>
            <a:off x="4932039" y="4488502"/>
            <a:ext cx="3994827" cy="218085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9512" y="4005064"/>
            <a:ext cx="4608512" cy="26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dirty="0">
                <a:latin typeface="Arial" pitchFamily="34" charset="0"/>
                <a:cs typeface="Arial" pitchFamily="34" charset="0"/>
              </a:rPr>
              <a:t>Goal :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possibility of investigation of</a:t>
            </a:r>
          </a:p>
          <a:p>
            <a:pPr>
              <a:lnSpc>
                <a:spcPct val="130000"/>
              </a:lnSpc>
            </a:pPr>
            <a:r>
              <a:rPr lang="en-US" altLang="ko-KR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    high frequency edge dynamics</a:t>
            </a:r>
          </a:p>
          <a:p>
            <a:pPr marL="742950" lvl="1" indent="-28575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ELM cycle dynamics</a:t>
            </a:r>
          </a:p>
          <a:p>
            <a:pPr marL="742950" lvl="1" indent="-28575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Edge MHD activity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Phantom</a:t>
            </a:r>
          </a:p>
          <a:p>
            <a:pPr lvl="1">
              <a:lnSpc>
                <a:spcPct val="130000"/>
              </a:lnSpc>
            </a:pP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= ELM filament structure (m/n=8/1)</a:t>
            </a:r>
          </a:p>
          <a:p>
            <a:pPr lvl="1">
              <a:lnSpc>
                <a:spcPct val="130000"/>
              </a:lnSpc>
            </a:pP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+ </a:t>
            </a:r>
            <a:r>
              <a:rPr lang="en-US" altLang="ko-KR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toroidal</a:t>
            </a: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rotation</a:t>
            </a:r>
          </a:p>
        </p:txBody>
      </p:sp>
      <p:sp>
        <p:nvSpPr>
          <p:cNvPr id="4" name="왼쪽 화살표 3"/>
          <p:cNvSpPr/>
          <p:nvPr/>
        </p:nvSpPr>
        <p:spPr>
          <a:xfrm>
            <a:off x="6804248" y="5856654"/>
            <a:ext cx="648072" cy="360040"/>
          </a:xfrm>
          <a:prstGeom prst="lef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868144" y="576548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Toroidal</a:t>
            </a:r>
            <a:endParaRPr lang="en-US" altLang="ko-KR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ko-KR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rotation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3568" y="937230"/>
            <a:ext cx="1532312" cy="400110"/>
          </a:xfrm>
          <a:prstGeom prst="rect">
            <a:avLst/>
          </a:prstGeom>
          <a:solidFill>
            <a:srgbClr val="FFE9A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D-shape</a:t>
            </a:r>
            <a:endParaRPr lang="en-US" altLang="ko-K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79912" y="940658"/>
            <a:ext cx="1532312" cy="400110"/>
          </a:xfrm>
          <a:prstGeom prst="rect">
            <a:avLst/>
          </a:prstGeom>
          <a:solidFill>
            <a:srgbClr val="FFE9A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Filament</a:t>
            </a:r>
            <a:endParaRPr lang="en-US" altLang="ko-K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00128" y="940658"/>
            <a:ext cx="1532312" cy="400110"/>
          </a:xfrm>
          <a:prstGeom prst="rect">
            <a:avLst/>
          </a:prstGeom>
          <a:solidFill>
            <a:srgbClr val="FFE9A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Phantom</a:t>
            </a:r>
            <a:endParaRPr lang="en-US" altLang="ko-KR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38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직사각형 15"/>
              <p:cNvSpPr/>
              <p:nvPr/>
            </p:nvSpPr>
            <p:spPr>
              <a:xfrm>
                <a:off x="445324" y="4293096"/>
                <a:ext cx="3888432" cy="2132856"/>
              </a:xfrm>
              <a:prstGeom prst="rect">
                <a:avLst/>
              </a:prstGeom>
              <a:solidFill>
                <a:srgbClr val="0000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lnSpc>
                    <a:spcPct val="130000"/>
                  </a:lnSpc>
                  <a:buFont typeface="Wingdings" pitchFamily="2" charset="2"/>
                  <a:buChar char="u"/>
                </a:pPr>
                <a:r>
                  <a:rPr lang="en-US" altLang="ko-KR" sz="16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Line-integrated signal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altLang="ko-KR" sz="16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   : </a:t>
                </a:r>
                <a:r>
                  <a:rPr lang="en-US" altLang="ko-KR" sz="16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~40 </a:t>
                </a:r>
                <a:r>
                  <a:rPr lang="el-GR" altLang="ko-KR" sz="16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μ</a:t>
                </a:r>
                <a:r>
                  <a:rPr lang="en-US" altLang="ko-KR" sz="16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 fluctuation observed</a:t>
                </a:r>
              </a:p>
              <a:p>
                <a:pPr marL="342900" indent="-342900">
                  <a:lnSpc>
                    <a:spcPct val="130000"/>
                  </a:lnSpc>
                  <a:buFont typeface="Wingdings" pitchFamily="2" charset="2"/>
                  <a:buChar char="Ø"/>
                </a:pPr>
                <a:r>
                  <a:rPr lang="en-US" altLang="ko-KR" sz="16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rotation velocity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𝑣</m:t>
                        </m:r>
                      </m:e>
                      <m:sub>
                        <m:r>
                          <a:rPr lang="ko-KR" altLang="en-US" sz="1600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𝜙</m:t>
                        </m:r>
                      </m:sub>
                    </m:sSub>
                  </m:oMath>
                </a14:m>
                <a:r>
                  <a:rPr lang="en-US" altLang="ko-KR" sz="16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~ 250 km/s</a:t>
                </a:r>
              </a:p>
              <a:p>
                <a:pPr marL="342900" indent="-342900">
                  <a:lnSpc>
                    <a:spcPct val="130000"/>
                  </a:lnSpc>
                  <a:buFont typeface="Wingdings" pitchFamily="2" charset="2"/>
                  <a:buChar char="Ø"/>
                </a:pPr>
                <a:r>
                  <a:rPr lang="en-US" altLang="ko-KR" sz="16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time resolution ~ 500 kHz (2 </a:t>
                </a:r>
                <a:r>
                  <a:rPr lang="el-GR" altLang="ko-KR" sz="16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μ</a:t>
                </a:r>
                <a:r>
                  <a:rPr lang="en-US" altLang="ko-KR" sz="16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s)</a:t>
                </a:r>
              </a:p>
              <a:p>
                <a:pPr marL="342900" indent="-342900">
                  <a:lnSpc>
                    <a:spcPct val="130000"/>
                  </a:lnSpc>
                  <a:buFont typeface="Wingdings" pitchFamily="2" charset="2"/>
                  <a:buChar char="Ø"/>
                </a:pPr>
                <a:r>
                  <a:rPr lang="en-US" altLang="ko-KR" sz="16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Signal </a:t>
                </a:r>
                <a:r>
                  <a:rPr lang="en-US" altLang="ko-KR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change </a:t>
                </a:r>
                <a:r>
                  <a:rPr lang="en-US" altLang="ko-KR" sz="16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due to filament ~ 5 </a:t>
                </a:r>
                <a:r>
                  <a:rPr lang="en-US" altLang="ko-KR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%</a:t>
                </a:r>
                <a:endParaRPr lang="en-US" altLang="ko-KR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직사각형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24" y="4293096"/>
                <a:ext cx="3888432" cy="213285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4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Expected signal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79371"/>
            <a:ext cx="4283968" cy="26358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36512" y="6597352"/>
            <a:ext cx="554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* Kevin </a:t>
            </a:r>
            <a:r>
              <a:rPr lang="en-US" altLang="ko-KR" sz="1000" dirty="0" err="1" smtClean="0"/>
              <a:t>Tritz</a:t>
            </a:r>
            <a:r>
              <a:rPr lang="en-US" altLang="ko-KR" sz="1000" dirty="0" smtClean="0"/>
              <a:t>, KAIST seminar (2013)</a:t>
            </a:r>
            <a:endParaRPr lang="ko-KR" altLang="en-US" sz="1000" dirty="0"/>
          </a:p>
        </p:txBody>
      </p:sp>
      <p:sp>
        <p:nvSpPr>
          <p:cNvPr id="11" name="직사각형 10"/>
          <p:cNvSpPr/>
          <p:nvPr/>
        </p:nvSpPr>
        <p:spPr>
          <a:xfrm>
            <a:off x="5001020" y="4293096"/>
            <a:ext cx="3963468" cy="2132856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ko-K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Possible studies</a:t>
            </a:r>
            <a:endParaRPr lang="en-US" altLang="ko-KR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Possibility </a:t>
            </a:r>
            <a:r>
              <a:rPr lang="en-US" altLang="ko-KR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high </a:t>
            </a:r>
            <a:r>
              <a:rPr lang="en-US" altLang="ko-K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time resolution</a:t>
            </a:r>
          </a:p>
          <a:p>
            <a:pPr>
              <a:lnSpc>
                <a:spcPct val="130000"/>
              </a:lnSpc>
            </a:pPr>
            <a:r>
              <a:rPr lang="en-US" altLang="ko-K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(~</a:t>
            </a:r>
            <a:r>
              <a:rPr lang="en-US" altLang="ko-KR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500 kHz) </a:t>
            </a:r>
            <a:r>
              <a:rPr lang="en-US" altLang="ko-K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measurement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Neural Network</a:t>
            </a:r>
          </a:p>
          <a:p>
            <a:pPr>
              <a:lnSpc>
                <a:spcPct val="130000"/>
              </a:lnSpc>
            </a:pPr>
            <a:r>
              <a:rPr lang="en-US" altLang="ko-K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 </a:t>
            </a:r>
            <a:r>
              <a:rPr lang="en-US" altLang="ko-K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altLang="ko-K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fast </a:t>
            </a:r>
            <a:r>
              <a:rPr lang="en-US" altLang="ko-KR" sz="1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</a:t>
            </a:r>
            <a:r>
              <a:rPr lang="en-US" altLang="ko-KR" sz="1600" b="1" baseline="-25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en-US" altLang="ko-K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fluctuation measurement</a:t>
            </a:r>
            <a:endParaRPr lang="en-US" altLang="ko-KR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오른쪽 화살표 3"/>
          <p:cNvSpPr/>
          <p:nvPr/>
        </p:nvSpPr>
        <p:spPr>
          <a:xfrm>
            <a:off x="4355976" y="5085184"/>
            <a:ext cx="648072" cy="576064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45324" y="1044030"/>
            <a:ext cx="4032448" cy="400110"/>
          </a:xfrm>
          <a:prstGeom prst="rect">
            <a:avLst/>
          </a:prstGeom>
          <a:solidFill>
            <a:srgbClr val="FFE9A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Line-integrated signal</a:t>
            </a:r>
            <a:endParaRPr lang="en-US" altLang="ko-K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5036" y="1051135"/>
            <a:ext cx="3531420" cy="400110"/>
          </a:xfrm>
          <a:prstGeom prst="rect">
            <a:avLst/>
          </a:prstGeom>
          <a:solidFill>
            <a:srgbClr val="FFE9A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MHD activity in NSTX *</a:t>
            </a:r>
            <a:endParaRPr lang="en-US" altLang="ko-K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6" t="4204" r="7216" b="1597"/>
          <a:stretch/>
        </p:blipFill>
        <p:spPr>
          <a:xfrm>
            <a:off x="216399" y="1512168"/>
            <a:ext cx="4355601" cy="258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6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512" y="2924944"/>
            <a:ext cx="9166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altLang="ko-KR" sz="4800" b="1" dirty="0">
                <a:latin typeface="Arial" pitchFamily="34" charset="0"/>
                <a:cs typeface="Arial" pitchFamily="34" charset="0"/>
              </a:rPr>
              <a:t>u</a:t>
            </a:r>
            <a:r>
              <a:rPr lang="en-US" altLang="ko-KR" sz="4800" b="1" dirty="0" smtClean="0">
                <a:latin typeface="Arial" pitchFamily="34" charset="0"/>
                <a:cs typeface="Arial" pitchFamily="34" charset="0"/>
              </a:rPr>
              <a:t>mmary &amp; Discussion</a:t>
            </a:r>
            <a:endParaRPr lang="en-US" altLang="ko-KR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98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altLang="ko-KR" sz="3600" b="1" dirty="0">
                <a:latin typeface="Arial" pitchFamily="34" charset="0"/>
                <a:cs typeface="Arial" pitchFamily="34" charset="0"/>
              </a:rPr>
              <a:t>u</a:t>
            </a:r>
            <a:r>
              <a:rPr lang="en-US" altLang="ko-KR" sz="3600" b="1" dirty="0" smtClean="0">
                <a:latin typeface="Arial" pitchFamily="34" charset="0"/>
                <a:cs typeface="Arial" pitchFamily="34" charset="0"/>
              </a:rPr>
              <a:t>mmary</a:t>
            </a:r>
            <a:endParaRPr lang="ko-KR" alt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907724"/>
            <a:ext cx="8719623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Edge tangential soft X-ray design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KSTAR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F-port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r/a = 0.6~1, spatial resolution ~ 1.3 cm</a:t>
            </a:r>
            <a:endParaRPr lang="en-US" altLang="ko-KR" sz="20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Three modes  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will be available (bolometer, Be 5 </a:t>
            </a:r>
            <a:r>
              <a:rPr lang="el-GR" altLang="ko-KR" sz="2000" dirty="0">
                <a:latin typeface="Arial" pitchFamily="34" charset="0"/>
                <a:cs typeface="Arial" pitchFamily="34" charset="0"/>
              </a:rPr>
              <a:t>μ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m, Be 10 </a:t>
            </a:r>
            <a:r>
              <a:rPr lang="el-GR" altLang="ko-KR" sz="2000" dirty="0">
                <a:latin typeface="Arial" pitchFamily="34" charset="0"/>
                <a:cs typeface="Arial" pitchFamily="34" charset="0"/>
              </a:rPr>
              <a:t>μ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m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endParaRPr lang="en-US" altLang="ko-KR" sz="1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Expected photo-current 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level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(bolometer, Be 5, 10 </a:t>
            </a:r>
            <a:r>
              <a:rPr lang="el-GR" altLang="ko-KR" sz="2000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m)</a:t>
            </a:r>
            <a:endParaRPr lang="en-US" altLang="ko-KR" sz="20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L-mode profile ~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en-US" altLang="ko-KR" sz="20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, 3.5 </a:t>
            </a:r>
            <a:r>
              <a:rPr lang="en-US" altLang="ko-KR" sz="20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, 2.6 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nA</a:t>
            </a:r>
            <a:endParaRPr lang="en-US" altLang="ko-KR" sz="20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H-mode profile ~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70 </a:t>
            </a:r>
            <a:r>
              <a:rPr lang="en-US" altLang="ko-KR" sz="20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, 36 </a:t>
            </a:r>
            <a:r>
              <a:rPr lang="en-US" altLang="ko-KR" sz="20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, 30 </a:t>
            </a:r>
            <a:r>
              <a:rPr lang="en-US" altLang="ko-KR" sz="2000" dirty="0" err="1" smtClean="0">
                <a:latin typeface="Arial" pitchFamily="34" charset="0"/>
                <a:cs typeface="Arial" pitchFamily="34" charset="0"/>
              </a:rPr>
              <a:t>nA</a:t>
            </a:r>
            <a:endParaRPr lang="en-US" altLang="ko-KR" sz="20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endParaRPr lang="en-US" altLang="ko-KR" sz="1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Tomography 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tests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Reconstruction results match with phantoms.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Error 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increases with random detection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noise.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endParaRPr lang="en-US" altLang="ko-KR" sz="1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Filament structure 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calculation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~ 40</a:t>
            </a:r>
            <a:r>
              <a:rPr lang="el-GR" altLang="ko-KR" sz="2000" dirty="0" smtClean="0">
                <a:latin typeface="Arial" pitchFamily="34" charset="0"/>
                <a:cs typeface="Arial" pitchFamily="34" charset="0"/>
              </a:rPr>
              <a:t> μ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l-GR" altLang="ko-K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f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luctuation observation possible</a:t>
            </a:r>
            <a:endParaRPr lang="en-US" altLang="ko-K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78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Arial" pitchFamily="34" charset="0"/>
                <a:cs typeface="Arial" pitchFamily="34" charset="0"/>
              </a:rPr>
              <a:t>Discussion</a:t>
            </a:r>
            <a:endParaRPr lang="ko-KR" alt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907724"/>
            <a:ext cx="871962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Signal level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Proper photo-current level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for detection of edge soft X-ray</a:t>
            </a:r>
            <a:endParaRPr lang="en-US" altLang="ko-KR" sz="20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NSTX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ME-SXR 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signal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level : S/N ratio of AXUV 20ELG…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Optimized design for increasing signal level</a:t>
            </a:r>
          </a:p>
          <a:p>
            <a:pPr lvl="1">
              <a:lnSpc>
                <a:spcPct val="130000"/>
              </a:lnSpc>
            </a:pPr>
            <a:endParaRPr lang="en-US" altLang="ko-KR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Spatial resolution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Proper spatial resolution for investigation of edge plasma physics</a:t>
            </a:r>
            <a:endParaRPr lang="en-US" altLang="ko-KR" sz="20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endParaRPr lang="en-US" altLang="ko-KR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sz="2000" b="1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altLang="ko-KR" sz="2000" b="1" baseline="-25000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 calculation by Neural </a:t>
            </a: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Network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Be filter </a:t>
            </a:r>
            <a:r>
              <a:rPr lang="en-US" altLang="ko-KR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selection 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for Neural Network method : energy range?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ko-KR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ode number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 : 3 modes are enough?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Emissivity profile without tomography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§"/>
            </a:pPr>
            <a:endParaRPr lang="en-US" altLang="ko-K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10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Arial" pitchFamily="34" charset="0"/>
                <a:cs typeface="Arial" pitchFamily="34" charset="0"/>
              </a:rPr>
              <a:t>Edge plasma physics</a:t>
            </a:r>
            <a:endParaRPr lang="ko-KR" alt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7504" y="908720"/>
            <a:ext cx="8866152" cy="129266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High time resolution measurement of </a:t>
            </a:r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MHD activities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ELM </a:t>
            </a:r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cycle dynamics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Comparison with ECEI results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Impurity transport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 SANCO calculation constrained by edge SXR signal</a:t>
            </a:r>
            <a:endParaRPr lang="en-US" altLang="ko-K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047" y="2985389"/>
            <a:ext cx="4113624" cy="361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9427" y="2415292"/>
            <a:ext cx="3888432" cy="400110"/>
          </a:xfrm>
          <a:prstGeom prst="rect">
            <a:avLst/>
          </a:prstGeom>
          <a:solidFill>
            <a:srgbClr val="FFE9A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Resistive Wall Mode (NSTX) 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6512" y="6485274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* L Delgado-</a:t>
            </a:r>
            <a:r>
              <a:rPr lang="en-US" altLang="ko-KR" sz="1000" dirty="0" err="1" smtClean="0">
                <a:latin typeface="Arial" pitchFamily="34" charset="0"/>
                <a:cs typeface="Arial" pitchFamily="34" charset="0"/>
              </a:rPr>
              <a:t>Aparicio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, Plasma Phys. Control. Fusion, 53 (2011)</a:t>
            </a:r>
          </a:p>
          <a:p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** </a:t>
            </a:r>
            <a:r>
              <a:rPr lang="en-US" altLang="ko-KR" sz="1000" dirty="0">
                <a:latin typeface="Arial" pitchFamily="34" charset="0"/>
                <a:cs typeface="Arial" pitchFamily="34" charset="0"/>
              </a:rPr>
              <a:t>G. S. Yun, PRL 107, 045004 (2011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04048" y="2452826"/>
            <a:ext cx="3853447" cy="400110"/>
          </a:xfrm>
          <a:prstGeom prst="rect">
            <a:avLst/>
          </a:prstGeom>
          <a:solidFill>
            <a:srgbClr val="FFE9A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ELM filament (KSTAR ECEI) **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73" y="3319458"/>
            <a:ext cx="4685674" cy="296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9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47989" y="2308810"/>
            <a:ext cx="3959345" cy="400110"/>
          </a:xfrm>
          <a:prstGeom prst="rect">
            <a:avLst/>
          </a:prstGeom>
          <a:solidFill>
            <a:srgbClr val="FFE9A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Three-layer Neural Network *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32040" y="2420888"/>
            <a:ext cx="3743321" cy="400110"/>
          </a:xfrm>
          <a:prstGeom prst="rect">
            <a:avLst/>
          </a:prstGeom>
          <a:solidFill>
            <a:srgbClr val="FFE9A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</a:t>
            </a:r>
            <a:r>
              <a:rPr lang="en-US" altLang="ko-KR" sz="2000" b="1" baseline="-25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measurement (NSTX) **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3100" b="1" dirty="0" smtClean="0">
                <a:latin typeface="Arial" pitchFamily="34" charset="0"/>
                <a:cs typeface="Arial" pitchFamily="34" charset="0"/>
              </a:rPr>
              <a:t>Electron temperature measurement</a:t>
            </a:r>
            <a:endParaRPr lang="ko-KR" alt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89" y="2788346"/>
            <a:ext cx="4246111" cy="35929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31754" y="6485274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* Kevin </a:t>
            </a:r>
            <a:r>
              <a:rPr lang="en-US" altLang="ko-KR" sz="1000" dirty="0" err="1" smtClean="0">
                <a:latin typeface="Arial" pitchFamily="34" charset="0"/>
                <a:cs typeface="Arial" pitchFamily="34" charset="0"/>
              </a:rPr>
              <a:t>Tritz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, KAIST seminar (2013)</a:t>
            </a:r>
          </a:p>
          <a:p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** </a:t>
            </a:r>
            <a:r>
              <a:rPr lang="en-US" altLang="ko-KR" sz="1000" dirty="0">
                <a:latin typeface="Arial" pitchFamily="34" charset="0"/>
                <a:cs typeface="Arial" pitchFamily="34" charset="0"/>
              </a:rPr>
              <a:t>D. J. Clayton, Plasma Phys. Control. Fusion, 55 (2013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504" y="908720"/>
            <a:ext cx="8866152" cy="129266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Neural Network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: Three layer technique</a:t>
            </a:r>
            <a:endParaRPr lang="en-US" altLang="ko-KR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Fast, real-time data analysis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</a:t>
            </a:r>
            <a:r>
              <a:rPr lang="en-US" altLang="ko-KR" sz="2000" b="1" baseline="-25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profile measurement without atomic </a:t>
            </a:r>
            <a:r>
              <a:rPr lang="en-US" altLang="ko-KR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modelling</a:t>
            </a:r>
            <a:endParaRPr lang="en-US" altLang="ko-KR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65014"/>
            <a:ext cx="3923928" cy="314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512" y="2144059"/>
            <a:ext cx="9166076" cy="301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5400" b="1" dirty="0" smtClean="0">
                <a:latin typeface="Arial" pitchFamily="34" charset="0"/>
                <a:cs typeface="Arial" pitchFamily="34" charset="0"/>
              </a:rPr>
              <a:t>Engineering Design</a:t>
            </a:r>
            <a:endParaRPr lang="en-US" altLang="ko-KR" sz="2000" dirty="0" smtClean="0">
              <a:latin typeface="Arial" pitchFamily="34" charset="0"/>
              <a:cs typeface="Arial" pitchFamily="34" charset="0"/>
            </a:endParaRPr>
          </a:p>
          <a:p>
            <a:pPr marL="3086100" lvl="6" indent="-342900">
              <a:lnSpc>
                <a:spcPct val="130000"/>
              </a:lnSpc>
              <a:buFont typeface="Wingdings" pitchFamily="2" charset="2"/>
              <a:buChar char="Ø"/>
            </a:pPr>
            <a:endParaRPr lang="en-US" altLang="ko-KR" sz="2000" b="1" dirty="0" smtClean="0">
              <a:latin typeface="Arial" pitchFamily="34" charset="0"/>
              <a:cs typeface="Arial" pitchFamily="34" charset="0"/>
            </a:endParaRPr>
          </a:p>
          <a:p>
            <a:pPr marL="3086100" lvl="6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Installation position</a:t>
            </a:r>
          </a:p>
          <a:p>
            <a:pPr marL="3086100" lvl="6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ko-KR" b="1" dirty="0">
                <a:latin typeface="Arial" pitchFamily="34" charset="0"/>
                <a:cs typeface="Arial" pitchFamily="34" charset="0"/>
              </a:rPr>
              <a:t>V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iewing range</a:t>
            </a:r>
          </a:p>
          <a:p>
            <a:pPr marL="3086100" lvl="6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ko-KR" b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rray design</a:t>
            </a:r>
          </a:p>
          <a:p>
            <a:pPr marL="3086100" lvl="6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Detector specification</a:t>
            </a:r>
          </a:p>
        </p:txBody>
      </p:sp>
    </p:spTree>
    <p:extLst>
      <p:ext uri="{BB962C8B-B14F-4D97-AF65-F5344CB8AC3E}">
        <p14:creationId xmlns:p14="http://schemas.microsoft.com/office/powerpoint/2010/main" val="384156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8" t="2062" b="7903"/>
          <a:stretch/>
        </p:blipFill>
        <p:spPr>
          <a:xfrm>
            <a:off x="5261967" y="1484784"/>
            <a:ext cx="2694409" cy="3931438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Installation position (1)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6873" y="5534177"/>
            <a:ext cx="8719623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Poloidal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edge array 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Tangential edge array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ko-K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KSTAR F-port : possible location of tangential array design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ko-K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Fixed boundary, higher signal level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88"/>
          <a:stretch/>
        </p:blipFill>
        <p:spPr>
          <a:xfrm>
            <a:off x="1300424" y="1491489"/>
            <a:ext cx="2493516" cy="3925670"/>
          </a:xfrm>
          <a:prstGeom prst="rect">
            <a:avLst/>
          </a:prstGeom>
        </p:spPr>
      </p:pic>
      <p:sp>
        <p:nvSpPr>
          <p:cNvPr id="8" name="오른쪽 화살표 7"/>
          <p:cNvSpPr/>
          <p:nvPr/>
        </p:nvSpPr>
        <p:spPr>
          <a:xfrm>
            <a:off x="4086446" y="3140967"/>
            <a:ext cx="876014" cy="650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74069" y="1979547"/>
            <a:ext cx="924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F-port</a:t>
            </a:r>
            <a:endParaRPr lang="ko-KR" alt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1147" y="1052736"/>
            <a:ext cx="2502793" cy="400110"/>
          </a:xfrm>
          <a:prstGeom prst="rect">
            <a:avLst/>
          </a:prstGeom>
          <a:solidFill>
            <a:srgbClr val="FFE9A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poloidal</a:t>
            </a:r>
            <a:endParaRPr lang="en-US" altLang="ko-KR" sz="2000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1967" y="1052736"/>
            <a:ext cx="2694409" cy="400110"/>
          </a:xfrm>
          <a:prstGeom prst="rect">
            <a:avLst/>
          </a:prstGeom>
          <a:solidFill>
            <a:srgbClr val="FFE9A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tangential</a:t>
            </a:r>
          </a:p>
        </p:txBody>
      </p:sp>
    </p:spTree>
    <p:extLst>
      <p:ext uri="{BB962C8B-B14F-4D97-AF65-F5344CB8AC3E}">
        <p14:creationId xmlns:p14="http://schemas.microsoft.com/office/powerpoint/2010/main" val="324172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" b="3354"/>
          <a:stretch/>
        </p:blipFill>
        <p:spPr>
          <a:xfrm>
            <a:off x="604365" y="1452846"/>
            <a:ext cx="4552039" cy="4528095"/>
          </a:xfrm>
          <a:prstGeom prst="rect">
            <a:avLst/>
          </a:prstGeom>
        </p:spPr>
      </p:pic>
      <p:pic>
        <p:nvPicPr>
          <p:cNvPr id="14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8418" y="2220527"/>
            <a:ext cx="4536502" cy="300114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11560" y="6156012"/>
            <a:ext cx="7825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Position : KSTAR F-port</a:t>
            </a:r>
          </a:p>
        </p:txBody>
      </p:sp>
      <p:sp>
        <p:nvSpPr>
          <p:cNvPr id="29" name="제목 1"/>
          <p:cNvSpPr>
            <a:spLocks noGrp="1"/>
          </p:cNvSpPr>
          <p:nvPr>
            <p:ph type="title"/>
          </p:nvPr>
        </p:nvSpPr>
        <p:spPr>
          <a:xfrm>
            <a:off x="14808" y="44624"/>
            <a:ext cx="6501408" cy="64807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Installation position (2)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6677" y="1492709"/>
            <a:ext cx="924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NBI</a:t>
            </a:r>
          </a:p>
          <a:p>
            <a:pPr algn="ctr"/>
            <a:r>
              <a:rPr lang="en-US" altLang="ko-K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armor</a:t>
            </a:r>
            <a:endParaRPr lang="ko-KR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2320" y="3541078"/>
            <a:ext cx="924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F-port</a:t>
            </a:r>
            <a:endParaRPr lang="ko-KR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784052" y="2835448"/>
            <a:ext cx="1224136" cy="1702777"/>
            <a:chOff x="6012160" y="3115555"/>
            <a:chExt cx="1224136" cy="1702777"/>
          </a:xfrm>
        </p:grpSpPr>
        <p:sp>
          <p:nvSpPr>
            <p:cNvPr id="9" name="직사각형 8"/>
            <p:cNvSpPr/>
            <p:nvPr/>
          </p:nvSpPr>
          <p:spPr>
            <a:xfrm>
              <a:off x="6074635" y="3115555"/>
              <a:ext cx="1034583" cy="170277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12160" y="3574757"/>
              <a:ext cx="12241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Possible position</a:t>
              </a:r>
              <a:endParaRPr lang="ko-KR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직사각형 3"/>
          <p:cNvSpPr/>
          <p:nvPr/>
        </p:nvSpPr>
        <p:spPr>
          <a:xfrm>
            <a:off x="3491880" y="2572829"/>
            <a:ext cx="752756" cy="2304256"/>
          </a:xfrm>
          <a:prstGeom prst="rect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3995936" y="2163634"/>
            <a:ext cx="953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F-port</a:t>
            </a:r>
            <a:endParaRPr lang="en-US" altLang="ko-KR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91680" y="980728"/>
            <a:ext cx="2502793" cy="400110"/>
          </a:xfrm>
          <a:prstGeom prst="rect">
            <a:avLst/>
          </a:prstGeom>
          <a:solidFill>
            <a:srgbClr val="FFE9A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KSTAR top view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67785" y="980728"/>
            <a:ext cx="2502793" cy="400110"/>
          </a:xfrm>
          <a:prstGeom prst="rect">
            <a:avLst/>
          </a:prstGeom>
          <a:solidFill>
            <a:srgbClr val="FFE9A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F-port</a:t>
            </a:r>
          </a:p>
        </p:txBody>
      </p:sp>
    </p:spTree>
    <p:extLst>
      <p:ext uri="{BB962C8B-B14F-4D97-AF65-F5344CB8AC3E}">
        <p14:creationId xmlns:p14="http://schemas.microsoft.com/office/powerpoint/2010/main" val="21073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14808" y="44624"/>
            <a:ext cx="6501408" cy="64807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Viewing range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7704856" cy="4553973"/>
          </a:xfrm>
          <a:prstGeom prst="rect">
            <a:avLst/>
          </a:prstGeom>
        </p:spPr>
      </p:pic>
      <p:cxnSp>
        <p:nvCxnSpPr>
          <p:cNvPr id="24" name="직선 화살표 연결선 23"/>
          <p:cNvCxnSpPr/>
          <p:nvPr/>
        </p:nvCxnSpPr>
        <p:spPr>
          <a:xfrm>
            <a:off x="3779912" y="3573016"/>
            <a:ext cx="32676" cy="398993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>
            <a:off x="3995936" y="3573016"/>
            <a:ext cx="101337" cy="624054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87283" y="4356393"/>
            <a:ext cx="2796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30 - 50 cm from core</a:t>
            </a:r>
          </a:p>
          <a:p>
            <a:pPr algn="ctr"/>
            <a:r>
              <a:rPr lang="en-US" altLang="ko-KR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(r/a = 0.6-1.0)</a:t>
            </a:r>
            <a:endParaRPr lang="en-US" altLang="ko-KR" sz="1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1763688" y="3836813"/>
            <a:ext cx="5400600" cy="664069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 flipV="1">
            <a:off x="1759198" y="3890276"/>
            <a:ext cx="5405090" cy="15177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186201" y="3652147"/>
            <a:ext cx="2060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Line of sight</a:t>
            </a:r>
            <a:endParaRPr lang="en-US" altLang="ko-KR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85903" y="4885709"/>
            <a:ext cx="1214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F-port</a:t>
            </a:r>
            <a:endParaRPr lang="en-US" altLang="ko-KR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59962" y="5147900"/>
            <a:ext cx="1214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D-port</a:t>
            </a:r>
            <a:endParaRPr lang="en-US" altLang="ko-KR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568" y="5784822"/>
            <a:ext cx="770485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Range : r/a = 0.6~1.0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Resolution ~ 1.3 cm</a:t>
            </a:r>
          </a:p>
        </p:txBody>
      </p:sp>
    </p:spTree>
    <p:extLst>
      <p:ext uri="{BB962C8B-B14F-4D97-AF65-F5344CB8AC3E}">
        <p14:creationId xmlns:p14="http://schemas.microsoft.com/office/powerpoint/2010/main" val="379812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11718</TotalTime>
  <Words>2008</Words>
  <Application>Microsoft Office PowerPoint</Application>
  <PresentationFormat>화면 슬라이드 쇼(4:3)</PresentationFormat>
  <Paragraphs>569</Paragraphs>
  <Slides>38</Slides>
  <Notes>26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38</vt:i4>
      </vt:variant>
    </vt:vector>
  </HeadingPairs>
  <TitlesOfParts>
    <vt:vector size="41" baseType="lpstr">
      <vt:lpstr>Office 테마</vt:lpstr>
      <vt:lpstr>수식</vt:lpstr>
      <vt:lpstr>Equation</vt:lpstr>
      <vt:lpstr>Design and tomography test of edge multi-energy soft X-ray diagnostics on KSTAR</vt:lpstr>
      <vt:lpstr>Outline</vt:lpstr>
      <vt:lpstr>Motivation</vt:lpstr>
      <vt:lpstr>Edge plasma physics</vt:lpstr>
      <vt:lpstr>Electron temperature measurement</vt:lpstr>
      <vt:lpstr>PowerPoint 프레젠테이션</vt:lpstr>
      <vt:lpstr>Installation position (1)</vt:lpstr>
      <vt:lpstr>Installation position (2)</vt:lpstr>
      <vt:lpstr>Viewing range</vt:lpstr>
      <vt:lpstr>Array Design (1)</vt:lpstr>
      <vt:lpstr>Array Design (2)</vt:lpstr>
      <vt:lpstr>Pinhole &amp; Crosstalk</vt:lpstr>
      <vt:lpstr>Detector specification</vt:lpstr>
      <vt:lpstr>PowerPoint 프레젠테이션</vt:lpstr>
      <vt:lpstr>Filter selection</vt:lpstr>
      <vt:lpstr>Calculation condition</vt:lpstr>
      <vt:lpstr>Solid angle calculation</vt:lpstr>
      <vt:lpstr>Tomography</vt:lpstr>
      <vt:lpstr>Tomography test sequence</vt:lpstr>
      <vt:lpstr>Poloidal vs Tangential</vt:lpstr>
      <vt:lpstr>PowerPoint 프레젠테이션</vt:lpstr>
      <vt:lpstr>Trial profiles</vt:lpstr>
      <vt:lpstr>Continuum radiation</vt:lpstr>
      <vt:lpstr>Expected photo-current</vt:lpstr>
      <vt:lpstr>Tomography test (1)</vt:lpstr>
      <vt:lpstr>Tomography test (2)</vt:lpstr>
      <vt:lpstr>PowerPoint 프레젠테이션</vt:lpstr>
      <vt:lpstr>KSTAR L, H-mode</vt:lpstr>
      <vt:lpstr>Continuum radiation</vt:lpstr>
      <vt:lpstr>Expected photo-current</vt:lpstr>
      <vt:lpstr>L-mode tomography test</vt:lpstr>
      <vt:lpstr>H-mode tomography test</vt:lpstr>
      <vt:lpstr>PowerPoint 프레젠테이션</vt:lpstr>
      <vt:lpstr>ELM filament calculation</vt:lpstr>
      <vt:lpstr>Expected signal</vt:lpstr>
      <vt:lpstr>PowerPoint 프레젠테이션</vt:lpstr>
      <vt:lpstr>Summary</vt:lpstr>
      <vt:lpstr>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HJ</cp:lastModifiedBy>
  <cp:revision>3233</cp:revision>
  <dcterms:created xsi:type="dcterms:W3CDTF">2013-01-08T14:15:52Z</dcterms:created>
  <dcterms:modified xsi:type="dcterms:W3CDTF">2014-02-18T21:46:24Z</dcterms:modified>
</cp:coreProperties>
</file>