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317" r:id="rId3"/>
    <p:sldId id="376" r:id="rId4"/>
    <p:sldId id="363" r:id="rId5"/>
    <p:sldId id="364" r:id="rId6"/>
    <p:sldId id="382" r:id="rId7"/>
    <p:sldId id="383" r:id="rId8"/>
    <p:sldId id="384" r:id="rId9"/>
    <p:sldId id="365" r:id="rId10"/>
    <p:sldId id="377" r:id="rId11"/>
    <p:sldId id="378" r:id="rId12"/>
    <p:sldId id="379" r:id="rId13"/>
    <p:sldId id="394" r:id="rId14"/>
    <p:sldId id="385" r:id="rId15"/>
    <p:sldId id="395" r:id="rId16"/>
    <p:sldId id="396" r:id="rId17"/>
    <p:sldId id="398" r:id="rId18"/>
    <p:sldId id="397" r:id="rId19"/>
    <p:sldId id="386" r:id="rId20"/>
    <p:sldId id="391" r:id="rId21"/>
    <p:sldId id="399" r:id="rId22"/>
    <p:sldId id="403" r:id="rId23"/>
    <p:sldId id="404" r:id="rId24"/>
    <p:sldId id="400" r:id="rId25"/>
    <p:sldId id="401" r:id="rId26"/>
    <p:sldId id="402" r:id="rId27"/>
    <p:sldId id="387" r:id="rId28"/>
    <p:sldId id="392" r:id="rId29"/>
    <p:sldId id="405" r:id="rId30"/>
    <p:sldId id="388" r:id="rId31"/>
    <p:sldId id="393" r:id="rId32"/>
    <p:sldId id="419" r:id="rId33"/>
    <p:sldId id="420" r:id="rId34"/>
    <p:sldId id="421" r:id="rId35"/>
    <p:sldId id="389" r:id="rId36"/>
    <p:sldId id="380" r:id="rId37"/>
    <p:sldId id="381" r:id="rId38"/>
    <p:sldId id="366" r:id="rId39"/>
    <p:sldId id="367" r:id="rId40"/>
    <p:sldId id="413" r:id="rId41"/>
    <p:sldId id="414" r:id="rId42"/>
    <p:sldId id="368" r:id="rId43"/>
    <p:sldId id="417" r:id="rId44"/>
    <p:sldId id="422" r:id="rId45"/>
    <p:sldId id="423" r:id="rId46"/>
    <p:sldId id="424" r:id="rId47"/>
    <p:sldId id="425" r:id="rId48"/>
    <p:sldId id="427" r:id="rId49"/>
    <p:sldId id="428" r:id="rId50"/>
    <p:sldId id="429" r:id="rId51"/>
    <p:sldId id="431" r:id="rId52"/>
    <p:sldId id="432" r:id="rId53"/>
    <p:sldId id="418" r:id="rId5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2439"/>
    <a:srgbClr val="C72B44"/>
    <a:srgbClr val="C7223C"/>
    <a:srgbClr val="C0213A"/>
    <a:srgbClr val="AB1023"/>
    <a:srgbClr val="AB0000"/>
    <a:srgbClr val="C01206"/>
    <a:srgbClr val="C02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88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DD988-6458-9543-9727-06D0F1097300}" type="datetimeFigureOut">
              <a:rPr lang="de-DE" smtClean="0"/>
              <a:t>5/12/14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E603C-69B8-2F46-9CDF-00B6ECCF0DE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9054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D8388-E467-F944-8708-105822B2F50C}" type="datetimeFigureOut">
              <a:rPr lang="de-DE" smtClean="0"/>
              <a:t>5/12/14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8C591-F9B3-BC4E-9271-5135A62D366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6882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9F859-2AE0-574A-9094-851F390A98C7}" type="datetime1">
              <a:rPr lang="de-DE" smtClean="0"/>
              <a:t>5/12/14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00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6E16-32FF-8547-8547-9F8984A16CB3}" type="datetime1">
              <a:rPr lang="de-DE" smtClean="0"/>
              <a:t>5/12/14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981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6A6E-8378-3447-BC40-9C5D98FA1772}" type="datetime1">
              <a:rPr lang="de-DE" smtClean="0"/>
              <a:t>5/12/14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04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F2779-B4DF-B148-B690-537556E54337}" type="datetime1">
              <a:rPr lang="de-DE" smtClean="0"/>
              <a:t>5/12/14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015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D92D-B955-8942-B79C-812D4C31698B}" type="datetime1">
              <a:rPr lang="de-DE" smtClean="0"/>
              <a:t>5/12/14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46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A68E-9991-FA40-B329-159197A0ACE9}" type="datetime1">
              <a:rPr lang="de-DE" smtClean="0"/>
              <a:t>5/12/14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198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6654-954A-964D-8488-DCAF26A9D18E}" type="datetime1">
              <a:rPr lang="de-DE" smtClean="0"/>
              <a:t>5/12/14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184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EDD2-1B8D-D147-A2B1-ECAAC177B68C}" type="datetime1">
              <a:rPr lang="de-DE" smtClean="0"/>
              <a:t>5/12/14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2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F7F0-9857-6341-86B0-36A6E0891DDA}" type="datetime1">
              <a:rPr lang="de-DE" smtClean="0"/>
              <a:t>5/12/14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97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E096A-E2AA-F74F-8A45-7601120135C8}" type="datetime1">
              <a:rPr lang="de-DE" smtClean="0"/>
              <a:t>5/12/14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05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0ECD-9E40-CD47-8B5A-7F4486788F0A}" type="datetime1">
              <a:rPr lang="de-DE" smtClean="0"/>
              <a:t>5/12/14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33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5C195-0D19-E140-AA2B-A3298888D4B4}" type="datetime1">
              <a:rPr lang="de-DE" smtClean="0"/>
              <a:t>5/12/14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23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wmf"/><Relationship Id="rId5" Type="http://schemas.openxmlformats.org/officeDocument/2006/relationships/image" Target="../media/image20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4" Type="http://schemas.openxmlformats.org/officeDocument/2006/relationships/image" Target="../media/image28.png"/><Relationship Id="rId5" Type="http://schemas.openxmlformats.org/officeDocument/2006/relationships/image" Target="../media/image29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oleObject" Target="../embeddings/Microsoft_Equation1.bin"/><Relationship Id="rId8" Type="http://schemas.openxmlformats.org/officeDocument/2006/relationships/image" Target="../media/image31.emf"/><Relationship Id="rId9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35.png"/><Relationship Id="rId6" Type="http://schemas.openxmlformats.org/officeDocument/2006/relationships/image" Target="../media/image44.wmf"/><Relationship Id="rId7" Type="http://schemas.openxmlformats.org/officeDocument/2006/relationships/image" Target="../media/image45.wmf"/><Relationship Id="rId8" Type="http://schemas.openxmlformats.org/officeDocument/2006/relationships/image" Target="../media/image46.wmf"/><Relationship Id="rId9" Type="http://schemas.openxmlformats.org/officeDocument/2006/relationships/image" Target="../media/image47.jpeg"/><Relationship Id="rId10" Type="http://schemas.openxmlformats.org/officeDocument/2006/relationships/oleObject" Target="../embeddings/oleObject1.bin"/><Relationship Id="rId11" Type="http://schemas.openxmlformats.org/officeDocument/2006/relationships/image" Target="../media/image4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6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Relationship Id="rId3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3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719" y="152428"/>
            <a:ext cx="2084580" cy="1364351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0" y="0"/>
            <a:ext cx="1257300" cy="6858000"/>
          </a:xfrm>
          <a:prstGeom prst="rect">
            <a:avLst/>
          </a:prstGeom>
          <a:gradFill flip="none" rotWithShape="1">
            <a:gsLst>
              <a:gs pos="0">
                <a:srgbClr val="AE2439"/>
              </a:gs>
              <a:gs pos="93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1690711" y="1888557"/>
            <a:ext cx="6170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Three-Dimensional Edge Transport and </a:t>
            </a:r>
            <a:r>
              <a:rPr lang="en-US" sz="2000" b="1" dirty="0" smtClean="0">
                <a:latin typeface="Arial"/>
                <a:cs typeface="Arial"/>
              </a:rPr>
              <a:t>Impact </a:t>
            </a:r>
            <a:r>
              <a:rPr lang="en-US" sz="2000" b="1" dirty="0" smtClean="0">
                <a:latin typeface="Arial"/>
                <a:cs typeface="Arial"/>
              </a:rPr>
              <a:t>on Plasma Surface Interactions </a:t>
            </a:r>
            <a:r>
              <a:rPr lang="en-US" sz="2000" b="1" dirty="0" smtClean="0">
                <a:latin typeface="Arial"/>
                <a:cs typeface="Arial"/>
              </a:rPr>
              <a:t>with </a:t>
            </a:r>
            <a:r>
              <a:rPr lang="en-US" sz="2000" b="1" dirty="0" smtClean="0">
                <a:latin typeface="Arial"/>
                <a:cs typeface="Arial"/>
              </a:rPr>
              <a:t>Resonant Magnetic Perturbation Fields in Tokamaks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690710" y="3111987"/>
            <a:ext cx="6265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Oliver Schmitz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703410" y="3670787"/>
            <a:ext cx="62657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University of Wisconsin – Madison, </a:t>
            </a:r>
          </a:p>
          <a:p>
            <a:r>
              <a:rPr lang="en-US" sz="1600" b="1" dirty="0" smtClean="0">
                <a:latin typeface="Arial"/>
                <a:cs typeface="Arial"/>
              </a:rPr>
              <a:t>Department of Engineering Physics, Madison, WI, USA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690710" y="6374824"/>
            <a:ext cx="6928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PPPL General Seminar, May 13, 2014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90704" y="4585231"/>
            <a:ext cx="6265721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Acknowledgements to</a:t>
            </a:r>
          </a:p>
          <a:p>
            <a:pPr>
              <a:spcBef>
                <a:spcPct val="20000"/>
              </a:spcBef>
              <a:buClr>
                <a:srgbClr val="009EE0"/>
              </a:buClr>
              <a:defRPr/>
            </a:pPr>
            <a:r>
              <a:rPr lang="en-US" sz="1200" dirty="0"/>
              <a:t>M. </a:t>
            </a:r>
            <a:r>
              <a:rPr lang="en-US" sz="1200" dirty="0" err="1" smtClean="0"/>
              <a:t>Becoulet</a:t>
            </a:r>
            <a:r>
              <a:rPr lang="en-US" sz="1200" dirty="0" smtClean="0"/>
              <a:t>, </a:t>
            </a:r>
            <a:r>
              <a:rPr lang="en-US" sz="1200" dirty="0" err="1" smtClean="0"/>
              <a:t>P.Cahyna</a:t>
            </a:r>
            <a:r>
              <a:rPr lang="en-US" sz="1200" dirty="0" smtClean="0"/>
              <a:t>, </a:t>
            </a:r>
            <a:r>
              <a:rPr lang="en-US" sz="1200" dirty="0"/>
              <a:t>T.E. </a:t>
            </a:r>
            <a:r>
              <a:rPr lang="en-US" sz="1200" dirty="0" smtClean="0"/>
              <a:t>Evans, </a:t>
            </a:r>
            <a:r>
              <a:rPr lang="en-US" sz="1200" dirty="0" err="1" smtClean="0"/>
              <a:t>Y.Feng</a:t>
            </a:r>
            <a:r>
              <a:rPr lang="en-US" sz="1200" dirty="0" smtClean="0"/>
              <a:t>, </a:t>
            </a:r>
            <a:r>
              <a:rPr lang="en-US" sz="1200" dirty="0" err="1" smtClean="0"/>
              <a:t>N.Ferraro</a:t>
            </a:r>
            <a:r>
              <a:rPr lang="en-US" sz="1200" dirty="0" smtClean="0"/>
              <a:t>, M.E</a:t>
            </a:r>
            <a:r>
              <a:rPr lang="en-US" sz="1200" dirty="0"/>
              <a:t>. </a:t>
            </a:r>
            <a:r>
              <a:rPr lang="en-US" sz="1200" dirty="0" err="1" smtClean="0"/>
              <a:t>Fenstermacher</a:t>
            </a:r>
            <a:r>
              <a:rPr lang="en-US" sz="1200" dirty="0" smtClean="0"/>
              <a:t>,  H</a:t>
            </a:r>
            <a:r>
              <a:rPr lang="en-US" sz="1200" dirty="0"/>
              <a:t>. </a:t>
            </a:r>
            <a:r>
              <a:rPr lang="en-US" sz="1200" dirty="0" err="1" smtClean="0"/>
              <a:t>Frerichs</a:t>
            </a:r>
            <a:r>
              <a:rPr lang="en-US" sz="1200" dirty="0" smtClean="0"/>
              <a:t>, G. </a:t>
            </a:r>
            <a:r>
              <a:rPr lang="en-US" sz="1200" dirty="0" err="1" smtClean="0"/>
              <a:t>Huijsmans</a:t>
            </a:r>
            <a:r>
              <a:rPr lang="en-US" sz="1200" dirty="0" smtClean="0"/>
              <a:t>, M</a:t>
            </a:r>
            <a:r>
              <a:rPr lang="en-US" sz="1200" dirty="0"/>
              <a:t>. </a:t>
            </a:r>
            <a:r>
              <a:rPr lang="en-US" sz="1200" dirty="0" err="1" smtClean="0"/>
              <a:t>Jakubowski</a:t>
            </a:r>
            <a:r>
              <a:rPr lang="en-US" sz="1200" dirty="0" smtClean="0"/>
              <a:t>, </a:t>
            </a:r>
            <a:r>
              <a:rPr lang="en-US" sz="1200" dirty="0" err="1" smtClean="0"/>
              <a:t>A.Kirschner</a:t>
            </a:r>
            <a:r>
              <a:rPr lang="en-US" sz="1200" dirty="0" smtClean="0"/>
              <a:t>, L. Lao, C.L</a:t>
            </a:r>
            <a:r>
              <a:rPr lang="en-US" sz="1200" dirty="0"/>
              <a:t>. </a:t>
            </a:r>
            <a:r>
              <a:rPr lang="en-US" sz="1200" dirty="0" err="1" smtClean="0"/>
              <a:t>Lasnier</a:t>
            </a:r>
            <a:r>
              <a:rPr lang="en-US" sz="1200" dirty="0" smtClean="0"/>
              <a:t>, M. </a:t>
            </a:r>
            <a:r>
              <a:rPr lang="en-US" sz="1200" dirty="0" err="1" smtClean="0"/>
              <a:t>Lehnen</a:t>
            </a:r>
            <a:r>
              <a:rPr lang="en-US" sz="1200" dirty="0" smtClean="0"/>
              <a:t>, </a:t>
            </a:r>
            <a:r>
              <a:rPr lang="en-US" sz="1200" dirty="0" err="1" smtClean="0"/>
              <a:t>A.Loarte</a:t>
            </a:r>
            <a:r>
              <a:rPr lang="en-US" sz="1200" dirty="0" smtClean="0"/>
              <a:t>, </a:t>
            </a:r>
            <a:r>
              <a:rPr lang="en-US" sz="1200" dirty="0" err="1" smtClean="0"/>
              <a:t>R.Nazikian</a:t>
            </a:r>
            <a:r>
              <a:rPr lang="en-US" sz="1200" dirty="0" smtClean="0"/>
              <a:t>, </a:t>
            </a:r>
            <a:r>
              <a:rPr lang="en-US" sz="1200" dirty="0" smtClean="0"/>
              <a:t>D</a:t>
            </a:r>
            <a:r>
              <a:rPr lang="en-US" sz="1200" dirty="0"/>
              <a:t>. </a:t>
            </a:r>
            <a:r>
              <a:rPr lang="en-US" sz="1200" dirty="0" err="1" smtClean="0"/>
              <a:t>Orlov</a:t>
            </a:r>
            <a:r>
              <a:rPr lang="en-US" sz="1200" dirty="0" smtClean="0"/>
              <a:t>, </a:t>
            </a:r>
            <a:r>
              <a:rPr lang="en-US" sz="1200" dirty="0"/>
              <a:t>H. </a:t>
            </a:r>
            <a:r>
              <a:rPr lang="en-US" sz="1200" dirty="0" err="1" smtClean="0"/>
              <a:t>Reimerdes</a:t>
            </a:r>
            <a:r>
              <a:rPr lang="en-US" sz="1200" dirty="0" smtClean="0"/>
              <a:t>, </a:t>
            </a:r>
            <a:r>
              <a:rPr lang="en-US" sz="1200" dirty="0" err="1" smtClean="0"/>
              <a:t>D.Reiter</a:t>
            </a:r>
            <a:r>
              <a:rPr lang="en-US" sz="1200" dirty="0" smtClean="0"/>
              <a:t>, </a:t>
            </a:r>
            <a:r>
              <a:rPr lang="en-US" sz="1200" dirty="0" err="1" smtClean="0"/>
              <a:t>G.Saibene</a:t>
            </a:r>
            <a:r>
              <a:rPr lang="en-US" sz="1200" dirty="0" smtClean="0"/>
              <a:t>, </a:t>
            </a:r>
            <a:r>
              <a:rPr lang="en-US" sz="1200" dirty="0"/>
              <a:t>U. </a:t>
            </a:r>
            <a:r>
              <a:rPr lang="en-US" sz="1200" dirty="0" err="1" smtClean="0"/>
              <a:t>Samm</a:t>
            </a:r>
            <a:r>
              <a:rPr lang="en-US" sz="1200" dirty="0" smtClean="0"/>
              <a:t>, </a:t>
            </a:r>
            <a:r>
              <a:rPr lang="en-US" sz="1200" dirty="0" err="1" smtClean="0"/>
              <a:t>P.Snyder</a:t>
            </a:r>
            <a:r>
              <a:rPr lang="en-US" sz="1200" dirty="0" smtClean="0"/>
              <a:t>, </a:t>
            </a:r>
            <a:r>
              <a:rPr lang="en-US" sz="1200" dirty="0"/>
              <a:t>H. </a:t>
            </a:r>
            <a:r>
              <a:rPr lang="en-US" sz="1200" dirty="0" err="1" smtClean="0"/>
              <a:t>Stoschus</a:t>
            </a:r>
            <a:r>
              <a:rPr lang="en-US" sz="1200" dirty="0" smtClean="0"/>
              <a:t>, </a:t>
            </a:r>
            <a:r>
              <a:rPr lang="en-US" sz="1200" dirty="0"/>
              <a:t>M. </a:t>
            </a:r>
            <a:r>
              <a:rPr lang="en-US" sz="1200" dirty="0" smtClean="0"/>
              <a:t>Wade and </a:t>
            </a:r>
            <a:r>
              <a:rPr lang="en-US" sz="1200" dirty="0"/>
              <a:t>the DIII-D and TEXTOR Teams</a:t>
            </a:r>
            <a:endParaRPr lang="en-US" sz="12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614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59769"/>
            <a:ext cx="75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Qualitative appearance of strike line striation is proxy for effective level of perpendicular transport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11" y="6501824"/>
            <a:ext cx="315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7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47651" y="5416550"/>
            <a:ext cx="7385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Low 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level of diffusive perpendicular transport is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required to see striated magnetic footprints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5610" y="6125586"/>
            <a:ext cx="7142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Parallel transport along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open field 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lines prevails similar to SOL</a:t>
            </a:r>
            <a:endParaRPr lang="en-US" sz="1800" b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" name="Picture 7" descr="fig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101725"/>
            <a:ext cx="8712200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41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85169"/>
            <a:ext cx="714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Striation of target particle fluxes is a reliable signature during RMP ELM suppression at DIII-D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11" y="6501824"/>
            <a:ext cx="315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8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10" name="Picture 11" descr="142614_2134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1019175"/>
            <a:ext cx="40957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1077913"/>
            <a:ext cx="171291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222375"/>
            <a:ext cx="1762125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95288" y="836613"/>
            <a:ext cx="27654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cs typeface="+mn-cs"/>
              </a:rPr>
              <a:t>[T.E. Evans et al., </a:t>
            </a:r>
            <a:r>
              <a:rPr lang="en-US" sz="1000" dirty="0" err="1">
                <a:cs typeface="+mn-cs"/>
              </a:rPr>
              <a:t>Journ</a:t>
            </a:r>
            <a:r>
              <a:rPr lang="en-US" sz="1000" dirty="0">
                <a:cs typeface="+mn-cs"/>
              </a:rPr>
              <a:t>. Phys.</a:t>
            </a:r>
            <a:r>
              <a:rPr lang="en-US" sz="1000" b="1" dirty="0">
                <a:cs typeface="+mn-cs"/>
              </a:rPr>
              <a:t> 7</a:t>
            </a:r>
            <a:r>
              <a:rPr lang="en-US" sz="1000" dirty="0">
                <a:cs typeface="+mn-cs"/>
              </a:rPr>
              <a:t>, 174 (2005)]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232150" y="836613"/>
            <a:ext cx="27654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cs typeface="+mn-cs"/>
              </a:rPr>
              <a:t>[O. </a:t>
            </a:r>
            <a:r>
              <a:rPr lang="en-US" sz="1000" dirty="0">
                <a:cs typeface="+mn-cs"/>
              </a:rPr>
              <a:t>Schmitz et al., </a:t>
            </a:r>
            <a:r>
              <a:rPr lang="en-US" sz="1000" dirty="0" smtClean="0">
                <a:cs typeface="+mn-cs"/>
              </a:rPr>
              <a:t>PPCF</a:t>
            </a:r>
            <a:r>
              <a:rPr lang="en-US" sz="1000" b="1" dirty="0" smtClean="0">
                <a:cs typeface="+mn-cs"/>
              </a:rPr>
              <a:t> 50</a:t>
            </a:r>
            <a:r>
              <a:rPr lang="en-US" sz="1000" dirty="0" smtClean="0">
                <a:cs typeface="+mn-cs"/>
              </a:rPr>
              <a:t> </a:t>
            </a:r>
            <a:r>
              <a:rPr lang="en-US" sz="1000" dirty="0">
                <a:cs typeface="+mn-cs"/>
              </a:rPr>
              <a:t>(</a:t>
            </a:r>
            <a:r>
              <a:rPr lang="en-US" sz="1000" dirty="0" smtClean="0">
                <a:cs typeface="+mn-cs"/>
              </a:rPr>
              <a:t>2008) 124029]</a:t>
            </a:r>
            <a:endParaRPr lang="en-US" sz="1000" dirty="0">
              <a:cs typeface="+mn-cs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867400" y="836613"/>
            <a:ext cx="327660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cs typeface="+mn-cs"/>
              </a:rPr>
              <a:t>[M. </a:t>
            </a:r>
            <a:r>
              <a:rPr lang="en-US" sz="1000" dirty="0" err="1">
                <a:cs typeface="+mn-cs"/>
              </a:rPr>
              <a:t>Jakubowski</a:t>
            </a:r>
            <a:r>
              <a:rPr lang="en-US" sz="1000" dirty="0">
                <a:cs typeface="+mn-cs"/>
              </a:rPr>
              <a:t> et al., </a:t>
            </a:r>
            <a:r>
              <a:rPr lang="en-US" sz="1000" dirty="0" err="1">
                <a:cs typeface="+mn-cs"/>
              </a:rPr>
              <a:t>Nucl</a:t>
            </a:r>
            <a:r>
              <a:rPr lang="en-US" sz="1000" dirty="0">
                <a:cs typeface="+mn-cs"/>
              </a:rPr>
              <a:t>. Fusion</a:t>
            </a:r>
            <a:r>
              <a:rPr lang="en-US" sz="1000" b="1" dirty="0">
                <a:cs typeface="+mn-cs"/>
              </a:rPr>
              <a:t> 49</a:t>
            </a:r>
            <a:r>
              <a:rPr lang="en-US" sz="1000" dirty="0">
                <a:cs typeface="+mn-cs"/>
              </a:rPr>
              <a:t> (2009) 095013]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538163" y="5548313"/>
            <a:ext cx="8137525" cy="33855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Shows existence </a:t>
            </a:r>
            <a:r>
              <a:rPr lang="en-US" sz="1600" b="1" dirty="0">
                <a:latin typeface="Arial"/>
                <a:cs typeface="Arial"/>
              </a:rPr>
              <a:t>of the </a:t>
            </a:r>
            <a:r>
              <a:rPr lang="en-US" sz="1600" b="1" dirty="0" err="1">
                <a:latin typeface="Arial"/>
                <a:cs typeface="Arial"/>
              </a:rPr>
              <a:t>separatrix</a:t>
            </a:r>
            <a:r>
              <a:rPr lang="en-US" sz="1600" b="1" dirty="0">
                <a:latin typeface="Arial"/>
                <a:cs typeface="Arial"/>
              </a:rPr>
              <a:t> lobes </a:t>
            </a:r>
            <a:r>
              <a:rPr lang="en-US" sz="1600" b="1" dirty="0" smtClean="0">
                <a:latin typeface="Arial"/>
                <a:cs typeface="Arial"/>
              </a:rPr>
              <a:t>as new definition for 3D </a:t>
            </a:r>
            <a:r>
              <a:rPr lang="en-US" sz="1600" b="1" dirty="0">
                <a:latin typeface="Arial"/>
                <a:cs typeface="Arial"/>
              </a:rPr>
              <a:t>plasma boundary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58788" y="6084888"/>
            <a:ext cx="656113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latin typeface="Arial"/>
                <a:cs typeface="Arial"/>
              </a:rPr>
              <a:t>This is a reliable finding during RMP application on other devices, e.g. NSTX, MAST, </a:t>
            </a:r>
            <a:r>
              <a:rPr lang="en-US" sz="1600" b="1" dirty="0" err="1" smtClean="0">
                <a:latin typeface="Arial"/>
                <a:cs typeface="Arial"/>
              </a:rPr>
              <a:t>Asdex</a:t>
            </a:r>
            <a:r>
              <a:rPr lang="en-US" sz="1600" b="1" dirty="0" smtClean="0">
                <a:latin typeface="Arial"/>
                <a:cs typeface="Arial"/>
              </a:rPr>
              <a:t>-Upgrade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2043113" y="2992438"/>
            <a:ext cx="2376487" cy="431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endParaRPr lang="de-DE" sz="1800">
              <a:cs typeface="+mn-cs"/>
            </a:endParaRPr>
          </a:p>
        </p:txBody>
      </p:sp>
      <p:sp>
        <p:nvSpPr>
          <p:cNvPr id="23" name="Pfeil nach rechts 10"/>
          <p:cNvSpPr/>
          <p:nvPr/>
        </p:nvSpPr>
        <p:spPr bwMode="auto">
          <a:xfrm rot="6415929">
            <a:off x="4341812" y="2870201"/>
            <a:ext cx="536575" cy="254000"/>
          </a:xfrm>
          <a:prstGeom prst="rightArrow">
            <a:avLst>
              <a:gd name="adj1" fmla="val 50000"/>
              <a:gd name="adj2" fmla="val 101639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>
            <a:spAutoFit/>
          </a:bodyPr>
          <a:lstStyle/>
          <a:p>
            <a:pPr algn="r">
              <a:defRPr/>
            </a:pPr>
            <a:endParaRPr lang="de-DE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846513" y="1344613"/>
            <a:ext cx="2079625" cy="2867025"/>
            <a:chOff x="2423" y="935"/>
            <a:chExt cx="1310" cy="1806"/>
          </a:xfrm>
        </p:grpSpPr>
        <p:grpSp>
          <p:nvGrpSpPr>
            <p:cNvPr id="25" name="Group 15"/>
            <p:cNvGrpSpPr>
              <a:grpSpLocks/>
            </p:cNvGrpSpPr>
            <p:nvPr/>
          </p:nvGrpSpPr>
          <p:grpSpPr bwMode="auto">
            <a:xfrm>
              <a:off x="2744" y="935"/>
              <a:ext cx="816" cy="1588"/>
              <a:chOff x="2744" y="935"/>
              <a:chExt cx="816" cy="1588"/>
            </a:xfrm>
          </p:grpSpPr>
          <p:sp>
            <p:nvSpPr>
              <p:cNvPr id="30" name="Line 16"/>
              <p:cNvSpPr>
                <a:spLocks noChangeShapeType="1"/>
              </p:cNvSpPr>
              <p:nvPr/>
            </p:nvSpPr>
            <p:spPr bwMode="auto">
              <a:xfrm>
                <a:off x="2744" y="935"/>
                <a:ext cx="0" cy="12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endParaRPr lang="de-DE" sz="1800">
                  <a:cs typeface="+mn-cs"/>
                </a:endParaRPr>
              </a:p>
            </p:txBody>
          </p:sp>
          <p:sp>
            <p:nvSpPr>
              <p:cNvPr id="31" name="Line 17"/>
              <p:cNvSpPr>
                <a:spLocks noChangeShapeType="1"/>
              </p:cNvSpPr>
              <p:nvPr/>
            </p:nvSpPr>
            <p:spPr bwMode="auto">
              <a:xfrm>
                <a:off x="2744" y="2160"/>
                <a:ext cx="272" cy="36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endParaRPr lang="de-DE" sz="1800">
                  <a:cs typeface="+mn-cs"/>
                </a:endParaRPr>
              </a:p>
            </p:txBody>
          </p:sp>
          <p:sp>
            <p:nvSpPr>
              <p:cNvPr id="32" name="Line 18"/>
              <p:cNvSpPr>
                <a:spLocks noChangeShapeType="1"/>
              </p:cNvSpPr>
              <p:nvPr/>
            </p:nvSpPr>
            <p:spPr bwMode="auto">
              <a:xfrm>
                <a:off x="3016" y="2523"/>
                <a:ext cx="31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endParaRPr lang="de-DE" sz="1800">
                  <a:cs typeface="+mn-cs"/>
                </a:endParaRPr>
              </a:p>
            </p:txBody>
          </p:sp>
          <p:sp>
            <p:nvSpPr>
              <p:cNvPr id="33" name="Freeform 19"/>
              <p:cNvSpPr>
                <a:spLocks/>
              </p:cNvSpPr>
              <p:nvPr/>
            </p:nvSpPr>
            <p:spPr bwMode="auto">
              <a:xfrm>
                <a:off x="3243" y="1661"/>
                <a:ext cx="317" cy="862"/>
              </a:xfrm>
              <a:custGeom>
                <a:avLst/>
                <a:gdLst>
                  <a:gd name="T0" fmla="*/ 91 w 317"/>
                  <a:gd name="T1" fmla="*/ 862 h 862"/>
                  <a:gd name="T2" fmla="*/ 272 w 317"/>
                  <a:gd name="T3" fmla="*/ 590 h 862"/>
                  <a:gd name="T4" fmla="*/ 272 w 317"/>
                  <a:gd name="T5" fmla="*/ 272 h 862"/>
                  <a:gd name="T6" fmla="*/ 0 w 317"/>
                  <a:gd name="T7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" h="862">
                    <a:moveTo>
                      <a:pt x="91" y="862"/>
                    </a:moveTo>
                    <a:cubicBezTo>
                      <a:pt x="166" y="775"/>
                      <a:pt x="242" y="688"/>
                      <a:pt x="272" y="590"/>
                    </a:cubicBezTo>
                    <a:cubicBezTo>
                      <a:pt x="302" y="492"/>
                      <a:pt x="317" y="370"/>
                      <a:pt x="272" y="272"/>
                    </a:cubicBezTo>
                    <a:cubicBezTo>
                      <a:pt x="227" y="174"/>
                      <a:pt x="113" y="87"/>
                      <a:pt x="0" y="0"/>
                    </a:cubicBezTo>
                  </a:path>
                </a:pathLst>
              </a:custGeom>
              <a:noFill/>
              <a:ln w="158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endParaRPr lang="de-DE" sz="1800">
                  <a:cs typeface="+mn-cs"/>
                </a:endParaRPr>
              </a:p>
            </p:txBody>
          </p:sp>
        </p:grp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 rot="16200000">
              <a:off x="2279" y="1536"/>
              <a:ext cx="6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de-DE" sz="1200" b="1">
                  <a:solidFill>
                    <a:schemeClr val="bg1"/>
                  </a:solidFill>
                  <a:cs typeface="+mn-cs"/>
                </a:rPr>
                <a:t>Center post</a:t>
              </a: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2423" y="2387"/>
              <a:ext cx="42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de-DE" sz="1200" b="1">
                  <a:solidFill>
                    <a:schemeClr val="bg1"/>
                  </a:solidFill>
                  <a:cs typeface="+mn-cs"/>
                </a:rPr>
                <a:t>45° tile</a:t>
              </a: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3016" y="2568"/>
              <a:ext cx="33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de-DE" sz="1200" b="1">
                  <a:solidFill>
                    <a:schemeClr val="bg1"/>
                  </a:solidFill>
                  <a:cs typeface="+mn-cs"/>
                </a:rPr>
                <a:t>floor</a:t>
              </a:r>
            </a:p>
          </p:txBody>
        </p:sp>
        <p:sp>
          <p:nvSpPr>
            <p:cNvPr id="29" name="Text Box 23"/>
            <p:cNvSpPr txBox="1">
              <a:spLocks noChangeArrowheads="1"/>
            </p:cNvSpPr>
            <p:nvPr/>
          </p:nvSpPr>
          <p:spPr bwMode="auto">
            <a:xfrm rot="5400000">
              <a:off x="3335" y="1931"/>
              <a:ext cx="6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de-DE" sz="1200" b="1">
                  <a:solidFill>
                    <a:schemeClr val="bg1"/>
                  </a:solidFill>
                  <a:cs typeface="+mn-cs"/>
                </a:rPr>
                <a:t>Outer shelf</a:t>
              </a:r>
            </a:p>
          </p:txBody>
        </p:sp>
      </p:grpSp>
      <p:sp>
        <p:nvSpPr>
          <p:cNvPr id="34" name="Line 25"/>
          <p:cNvSpPr>
            <a:spLocks noChangeShapeType="1"/>
          </p:cNvSpPr>
          <p:nvPr/>
        </p:nvSpPr>
        <p:spPr bwMode="auto">
          <a:xfrm flipV="1">
            <a:off x="5508625" y="3289300"/>
            <a:ext cx="1511300" cy="2873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endParaRPr lang="de-DE" sz="1800">
              <a:cs typeface="+mn-cs"/>
            </a:endParaRPr>
          </a:p>
        </p:txBody>
      </p:sp>
      <p:sp>
        <p:nvSpPr>
          <p:cNvPr id="35" name="Pfeil nach rechts 23"/>
          <p:cNvSpPr/>
          <p:nvPr/>
        </p:nvSpPr>
        <p:spPr bwMode="auto">
          <a:xfrm rot="5868195">
            <a:off x="5076825" y="2868613"/>
            <a:ext cx="536575" cy="254000"/>
          </a:xfrm>
          <a:prstGeom prst="rightArrow">
            <a:avLst>
              <a:gd name="adj1" fmla="val 50000"/>
              <a:gd name="adj2" fmla="val 101639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>
            <a:spAutoFit/>
          </a:bodyPr>
          <a:lstStyle/>
          <a:p>
            <a:pPr algn="r">
              <a:defRPr/>
            </a:pPr>
            <a:endParaRPr lang="de-DE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41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132741_3760ms_qVSGvspsi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135063"/>
            <a:ext cx="4341812" cy="32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10569"/>
            <a:ext cx="631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Heat and particle fluxes into 3D boundary appear to be very different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11" y="6501824"/>
            <a:ext cx="315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9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39750" y="4697413"/>
            <a:ext cx="4824413" cy="1150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7" descr="141905_3500ms_qVSGvspsiP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1150938"/>
            <a:ext cx="4341812" cy="32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991225" y="882650"/>
            <a:ext cx="194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/>
              <a:t>L-mode plasma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525588" y="882650"/>
            <a:ext cx="1944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/>
              <a:t>H-mode plasma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885950" y="1593850"/>
            <a:ext cx="1296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</a:rPr>
              <a:t>CII emission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806450" y="1522413"/>
            <a:ext cx="86360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3300"/>
                </a:solidFill>
              </a:rPr>
              <a:t>heat flux</a:t>
            </a: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H="1">
            <a:off x="950913" y="1809750"/>
            <a:ext cx="5032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>
            <a:off x="2032000" y="1882775"/>
            <a:ext cx="935038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6423025" y="2241550"/>
            <a:ext cx="1296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</a:rPr>
              <a:t>CII emission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5414963" y="1449388"/>
            <a:ext cx="86360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3300"/>
                </a:solidFill>
              </a:rPr>
              <a:t>heat flux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5559425" y="1736725"/>
            <a:ext cx="50323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>
            <a:off x="6569075" y="2530475"/>
            <a:ext cx="935038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3038475" y="2817813"/>
            <a:ext cx="1296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2"/>
                </a:solidFill>
              </a:rPr>
              <a:t>Field line penetration</a:t>
            </a:r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3327400" y="3322638"/>
            <a:ext cx="79057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7429500" y="3465513"/>
            <a:ext cx="1296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2"/>
                </a:solidFill>
              </a:rPr>
              <a:t>Field line penetration</a:t>
            </a:r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7718425" y="3970338"/>
            <a:ext cx="79057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382588" y="5327650"/>
            <a:ext cx="215900" cy="217488"/>
          </a:xfrm>
          <a:prstGeom prst="rightArrow">
            <a:avLst>
              <a:gd name="adj1" fmla="val 43954"/>
              <a:gd name="adj2" fmla="val 59116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598487" y="5229225"/>
            <a:ext cx="84628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Plasma response:</a:t>
            </a:r>
            <a:r>
              <a:rPr lang="en-US" sz="1600" b="1" dirty="0" smtClean="0"/>
              <a:t> Exact </a:t>
            </a:r>
            <a:r>
              <a:rPr lang="en-US" sz="1600" b="1" dirty="0"/>
              <a:t>shape is determined by sum of all radial perturbations at the </a:t>
            </a:r>
            <a:r>
              <a:rPr lang="en-US" sz="1600" b="1" dirty="0" err="1"/>
              <a:t>separatrix</a:t>
            </a:r>
            <a:endParaRPr lang="en-US" sz="1600" b="1" dirty="0"/>
          </a:p>
        </p:txBody>
      </p:sp>
      <p:sp>
        <p:nvSpPr>
          <p:cNvPr id="29" name="AutoShape 26"/>
          <p:cNvSpPr>
            <a:spLocks noChangeArrowheads="1"/>
          </p:cNvSpPr>
          <p:nvPr/>
        </p:nvSpPr>
        <p:spPr bwMode="auto">
          <a:xfrm>
            <a:off x="382588" y="5688013"/>
            <a:ext cx="215900" cy="217487"/>
          </a:xfrm>
          <a:prstGeom prst="rightArrow">
            <a:avLst>
              <a:gd name="adj1" fmla="val 43954"/>
              <a:gd name="adj2" fmla="val 59116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598488" y="5589588"/>
            <a:ext cx="7632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/>
              <a:t>Good match between modeling and experiment found in L-mode, in H-mode measured striation is consistently 10-13% wider then modeled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646928" y="4714875"/>
            <a:ext cx="4696597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cs typeface="+mn-cs"/>
              </a:rPr>
              <a:t>Striation is always </a:t>
            </a:r>
            <a:r>
              <a:rPr lang="en-US" sz="1600" b="1" dirty="0">
                <a:cs typeface="+mn-cs"/>
              </a:rPr>
              <a:t>clearly seen in particle flux</a:t>
            </a: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5596731" y="4714875"/>
            <a:ext cx="3240087" cy="3381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cs typeface="+mn-cs"/>
              </a:rPr>
              <a:t>Weak heat flux filling of lobes</a:t>
            </a:r>
          </a:p>
        </p:txBody>
      </p:sp>
      <p:sp>
        <p:nvSpPr>
          <p:cNvPr id="34" name="AutoShape 26"/>
          <p:cNvSpPr>
            <a:spLocks noChangeArrowheads="1"/>
          </p:cNvSpPr>
          <p:nvPr/>
        </p:nvSpPr>
        <p:spPr bwMode="auto">
          <a:xfrm>
            <a:off x="382588" y="6259513"/>
            <a:ext cx="215900" cy="217487"/>
          </a:xfrm>
          <a:prstGeom prst="rightArrow">
            <a:avLst>
              <a:gd name="adj1" fmla="val 43954"/>
              <a:gd name="adj2" fmla="val 59116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598488" y="6161088"/>
            <a:ext cx="582453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Recycling features in lobes</a:t>
            </a:r>
            <a:r>
              <a:rPr lang="en-US" sz="1600" b="1" dirty="0" smtClean="0"/>
              <a:t> have been suggested recently as possible explanation</a:t>
            </a:r>
            <a:endParaRPr lang="en-US" sz="1600" b="1" dirty="0"/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6657975" y="4406900"/>
            <a:ext cx="245824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cs typeface="+mn-cs"/>
              </a:rPr>
              <a:t>[O. Schmitz et al., JNM</a:t>
            </a:r>
            <a:r>
              <a:rPr lang="en-US" sz="1000" b="1" dirty="0">
                <a:cs typeface="+mn-cs"/>
              </a:rPr>
              <a:t> 415</a:t>
            </a:r>
            <a:r>
              <a:rPr lang="en-US" sz="1000" dirty="0">
                <a:cs typeface="+mn-cs"/>
              </a:rPr>
              <a:t> (2011) 886-893]</a:t>
            </a:r>
          </a:p>
        </p:txBody>
      </p:sp>
    </p:spTree>
    <p:extLst>
      <p:ext uri="{BB962C8B-B14F-4D97-AF65-F5344CB8AC3E}">
        <p14:creationId xmlns:p14="http://schemas.microsoft.com/office/powerpoint/2010/main" val="114841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72469"/>
            <a:ext cx="75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High density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divertor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 solution reproduces small outward heat influx due to localized high recycling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11" y="6501824"/>
            <a:ext cx="315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2" name="Picture 1" descr="Screen Shot 2014-05-12 at 9.0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5" y="4152900"/>
            <a:ext cx="9144000" cy="2691378"/>
          </a:xfrm>
          <a:prstGeom prst="rect">
            <a:avLst/>
          </a:prstGeom>
        </p:spPr>
      </p:pic>
      <p:pic>
        <p:nvPicPr>
          <p:cNvPr id="3" name="Picture 2" descr="Screen Shot 2014-05-12 at 9.04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3181659"/>
          </a:xfrm>
          <a:prstGeom prst="rect">
            <a:avLst/>
          </a:prstGeom>
        </p:spPr>
      </p:pic>
      <p:sp>
        <p:nvSpPr>
          <p:cNvPr id="9" name="Textfeld 6"/>
          <p:cNvSpPr txBox="1"/>
          <p:nvPr/>
        </p:nvSpPr>
        <p:spPr>
          <a:xfrm>
            <a:off x="2719410" y="1291669"/>
            <a:ext cx="107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e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=10%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feld 6"/>
          <p:cNvSpPr txBox="1"/>
          <p:nvPr/>
        </p:nvSpPr>
        <p:spPr>
          <a:xfrm>
            <a:off x="7367610" y="1259403"/>
            <a:ext cx="95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e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=2%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635751" y="472738"/>
            <a:ext cx="245745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 smtClean="0">
                <a:solidFill>
                  <a:schemeClr val="bg1"/>
                </a:solidFill>
                <a:cs typeface="+mn-cs"/>
              </a:rPr>
              <a:t>[H. </a:t>
            </a:r>
            <a:r>
              <a:rPr lang="en-US" sz="1000" b="1" dirty="0" err="1" smtClean="0">
                <a:solidFill>
                  <a:schemeClr val="bg1"/>
                </a:solidFill>
                <a:cs typeface="+mn-cs"/>
              </a:rPr>
              <a:t>Frerichs</a:t>
            </a:r>
            <a:r>
              <a:rPr lang="en-US" sz="1000" b="1" dirty="0" smtClean="0">
                <a:solidFill>
                  <a:schemeClr val="bg1"/>
                </a:solidFill>
                <a:cs typeface="+mn-cs"/>
              </a:rPr>
              <a:t> </a:t>
            </a:r>
            <a:r>
              <a:rPr lang="en-US" sz="1000" b="1" dirty="0">
                <a:solidFill>
                  <a:schemeClr val="bg1"/>
                </a:solidFill>
                <a:cs typeface="+mn-cs"/>
              </a:rPr>
              <a:t>et al., </a:t>
            </a:r>
            <a:r>
              <a:rPr lang="en-US" sz="1000" b="1" dirty="0" err="1" smtClean="0">
                <a:solidFill>
                  <a:schemeClr val="bg1"/>
                </a:solidFill>
                <a:cs typeface="+mn-cs"/>
              </a:rPr>
              <a:t>PoP</a:t>
            </a:r>
            <a:r>
              <a:rPr lang="en-US" sz="1000" b="1" dirty="0" smtClean="0">
                <a:solidFill>
                  <a:schemeClr val="bg1"/>
                </a:solidFill>
                <a:cs typeface="+mn-cs"/>
              </a:rPr>
              <a:t> 21 </a:t>
            </a:r>
            <a:r>
              <a:rPr lang="en-US" sz="1000" b="1" dirty="0">
                <a:solidFill>
                  <a:schemeClr val="bg1"/>
                </a:solidFill>
                <a:cs typeface="+mn-cs"/>
              </a:rPr>
              <a:t>(</a:t>
            </a:r>
            <a:r>
              <a:rPr lang="en-US" sz="1000" b="1" dirty="0" smtClean="0">
                <a:solidFill>
                  <a:schemeClr val="bg1"/>
                </a:solidFill>
                <a:cs typeface="+mn-cs"/>
              </a:rPr>
              <a:t>2014) 020702]</a:t>
            </a:r>
            <a:endParaRPr lang="en-US" sz="10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10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41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Executive summary as structure of talk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9"/>
          <p:cNvSpPr txBox="1"/>
          <p:nvPr/>
        </p:nvSpPr>
        <p:spPr>
          <a:xfrm>
            <a:off x="484211" y="1177357"/>
            <a:ext cx="824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Three-Dimensional 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effects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are significant in </a:t>
            </a:r>
            <a:r>
              <a:rPr lang="en-US" b="1" dirty="0" err="1" smtClean="0">
                <a:solidFill>
                  <a:srgbClr val="7F7F7F"/>
                </a:solidFill>
                <a:latin typeface="Arial"/>
                <a:cs typeface="Arial"/>
              </a:rPr>
              <a:t>tokamaks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during application of resonant magnetic perturbation fields for ELM control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6" name="Textfeld 9"/>
          <p:cNvSpPr txBox="1"/>
          <p:nvPr/>
        </p:nvSpPr>
        <p:spPr>
          <a:xfrm>
            <a:off x="471511" y="2066357"/>
            <a:ext cx="798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perturbed </a:t>
            </a:r>
            <a:r>
              <a:rPr lang="en-US" b="1" dirty="0" err="1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separatrix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defines 3D edge topology and transport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7" name="Textfeld 9"/>
          <p:cNvSpPr txBox="1"/>
          <p:nvPr/>
        </p:nvSpPr>
        <p:spPr>
          <a:xfrm>
            <a:off x="471511" y="27140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Connection length</a:t>
            </a:r>
            <a:r>
              <a:rPr lang="en-US" b="1" dirty="0" smtClean="0">
                <a:latin typeface="Arial"/>
                <a:cs typeface="Arial"/>
              </a:rPr>
              <a:t> in helical scrape off layer governs transport features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feld 9"/>
          <p:cNvSpPr txBox="1"/>
          <p:nvPr/>
        </p:nvSpPr>
        <p:spPr>
          <a:xfrm>
            <a:off x="484211" y="4136457"/>
            <a:ext cx="857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</a:t>
            </a:r>
            <a:r>
              <a:rPr lang="en-US" b="1" dirty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surface 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interaction 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is directly affected by 3D boundary</a:t>
            </a:r>
            <a:endParaRPr lang="en-US" b="1" dirty="0">
              <a:solidFill>
                <a:srgbClr val="7F7F7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7" name="Textfeld 9"/>
          <p:cNvSpPr txBox="1"/>
          <p:nvPr/>
        </p:nvSpPr>
        <p:spPr>
          <a:xfrm>
            <a:off x="496910" y="4885757"/>
            <a:ext cx="853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response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defines extension and actual shape of the 3D boundary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8" name="Textfeld 9"/>
          <p:cNvSpPr txBox="1"/>
          <p:nvPr/>
        </p:nvSpPr>
        <p:spPr>
          <a:xfrm>
            <a:off x="496911" y="5622357"/>
            <a:ext cx="738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Extrapolation capability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of these effects towards 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ITER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is progressing but still controversial 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9" name="Textfeld 9"/>
          <p:cNvSpPr txBox="1"/>
          <p:nvPr/>
        </p:nvSpPr>
        <p:spPr>
          <a:xfrm>
            <a:off x="484211" y="34125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Magnetic islands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act as radial transport actuator on transport and exhaust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16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59769"/>
            <a:ext cx="75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Dynamic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Ergodic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Divertor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 at TEXTOR as flexible tool to generate different mode number &amp; rotating RMP fields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900113" y="5657850"/>
            <a:ext cx="43211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cs typeface="+mn-cs"/>
              </a:rPr>
              <a:t>3 pitch resonant base mode spectra: m/n=12/4, 6/2, 3/1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364163" y="5657850"/>
            <a:ext cx="201612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>
                <a:cs typeface="+mn-cs"/>
              </a:rPr>
              <a:t>AC operation: 1,2,5,10 kHz </a:t>
            </a:r>
          </a:p>
        </p:txBody>
      </p:sp>
      <p:pic>
        <p:nvPicPr>
          <p:cNvPr id="11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661987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11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31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325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23269"/>
            <a:ext cx="75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The perturbed edge layer consists out of SOL like field lines and stochastic domains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362450" y="896938"/>
            <a:ext cx="250581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cs typeface="+mn-cs"/>
              </a:rPr>
              <a:t>T. </a:t>
            </a:r>
            <a:r>
              <a:rPr lang="en-US" sz="1100" dirty="0" err="1">
                <a:cs typeface="+mn-cs"/>
              </a:rPr>
              <a:t>Eich</a:t>
            </a:r>
            <a:r>
              <a:rPr lang="en-US" sz="1100" dirty="0">
                <a:cs typeface="+mn-cs"/>
              </a:rPr>
              <a:t> et al. </a:t>
            </a:r>
            <a:r>
              <a:rPr lang="en-US" sz="1100" dirty="0" err="1">
                <a:cs typeface="+mn-cs"/>
              </a:rPr>
              <a:t>Nucl</a:t>
            </a:r>
            <a:r>
              <a:rPr lang="en-US" sz="1100" dirty="0">
                <a:cs typeface="+mn-cs"/>
              </a:rPr>
              <a:t>. Fusion </a:t>
            </a:r>
            <a:r>
              <a:rPr lang="en-US" sz="1100" b="1" dirty="0">
                <a:cs typeface="+mn-cs"/>
              </a:rPr>
              <a:t>40</a:t>
            </a:r>
            <a:r>
              <a:rPr lang="en-US" sz="1100" dirty="0">
                <a:cs typeface="+mn-cs"/>
              </a:rPr>
              <a:t> (2000) 1757</a:t>
            </a:r>
          </a:p>
        </p:txBody>
      </p:sp>
      <p:pic>
        <p:nvPicPr>
          <p:cNvPr id="10" name="Picture 9" descr="Te_inVessel_DEU_contourStochZ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11275"/>
            <a:ext cx="57594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859338" y="1814513"/>
            <a:ext cx="4176712" cy="2078037"/>
            <a:chOff x="3061" y="1207"/>
            <a:chExt cx="2631" cy="1309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3061" y="1207"/>
              <a:ext cx="2501" cy="273"/>
              <a:chOff x="3061" y="1207"/>
              <a:chExt cx="2501" cy="273"/>
            </a:xfrm>
          </p:grpSpPr>
          <p:sp>
            <p:nvSpPr>
              <p:cNvPr id="17" name="Text Box 12"/>
              <p:cNvSpPr txBox="1">
                <a:spLocks noChangeArrowheads="1"/>
              </p:cNvSpPr>
              <p:nvPr/>
            </p:nvSpPr>
            <p:spPr bwMode="auto">
              <a:xfrm>
                <a:off x="4336" y="1207"/>
                <a:ext cx="1226" cy="2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800" b="1">
                    <a:cs typeface="+mn-cs"/>
                  </a:rPr>
                  <a:t>Stochastic layer</a:t>
                </a:r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 flipH="1">
                <a:off x="3373" y="1315"/>
                <a:ext cx="828" cy="122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>
                  <a:defRPr/>
                </a:pPr>
                <a:endParaRPr lang="de-DE">
                  <a:cs typeface="+mn-cs"/>
                </a:endParaRPr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H="1">
                <a:off x="3061" y="1298"/>
                <a:ext cx="1271" cy="18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>
                  <a:defRPr/>
                </a:pPr>
                <a:endParaRPr lang="de-DE">
                  <a:cs typeface="+mn-cs"/>
                </a:endParaRPr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3379" y="1616"/>
              <a:ext cx="2313" cy="900"/>
              <a:chOff x="3379" y="1616"/>
              <a:chExt cx="2313" cy="900"/>
            </a:xfrm>
          </p:grpSpPr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4376" y="1933"/>
                <a:ext cx="1316" cy="58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e-DE" sz="1800" b="1">
                    <a:cs typeface="+mn-cs"/>
                  </a:rPr>
                  <a:t>Laminar flux tubes as helical SOL</a:t>
                </a:r>
              </a:p>
            </p:txBody>
          </p:sp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 flipH="1" flipV="1">
                <a:off x="3691" y="1806"/>
                <a:ext cx="686" cy="399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>
                  <a:defRPr/>
                </a:pPr>
                <a:endParaRPr lang="de-DE">
                  <a:cs typeface="+mn-cs"/>
                </a:endParaRPr>
              </a:p>
            </p:txBody>
          </p:sp>
          <p:sp>
            <p:nvSpPr>
              <p:cNvPr id="16" name="Line 18"/>
              <p:cNvSpPr>
                <a:spLocks noChangeShapeType="1"/>
              </p:cNvSpPr>
              <p:nvPr/>
            </p:nvSpPr>
            <p:spPr bwMode="auto">
              <a:xfrm flipH="1" flipV="1">
                <a:off x="3379" y="1616"/>
                <a:ext cx="998" cy="58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>
                  <a:defRPr/>
                </a:pPr>
                <a:endParaRPr lang="de-DE">
                  <a:cs typeface="+mn-cs"/>
                </a:endParaRPr>
              </a:p>
            </p:txBody>
          </p:sp>
        </p:grp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468313" y="3398838"/>
            <a:ext cx="1366837" cy="792162"/>
            <a:chOff x="295" y="2205"/>
            <a:chExt cx="861" cy="499"/>
          </a:xfrm>
        </p:grpSpPr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295" y="2431"/>
              <a:ext cx="861" cy="1"/>
              <a:chOff x="295" y="2431"/>
              <a:chExt cx="861" cy="1"/>
            </a:xfrm>
          </p:grpSpPr>
          <p:sp>
            <p:nvSpPr>
              <p:cNvPr id="23" name="Line 21"/>
              <p:cNvSpPr>
                <a:spLocks noChangeShapeType="1"/>
              </p:cNvSpPr>
              <p:nvPr/>
            </p:nvSpPr>
            <p:spPr bwMode="auto">
              <a:xfrm>
                <a:off x="295" y="2432"/>
                <a:ext cx="86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>
                  <a:defRPr/>
                </a:pPr>
                <a:endParaRPr lang="de-DE">
                  <a:cs typeface="+mn-cs"/>
                </a:endParaRPr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 flipV="1">
                <a:off x="431" y="2431"/>
                <a:ext cx="711" cy="1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>
                  <a:defRPr/>
                </a:pPr>
                <a:endParaRPr lang="de-DE">
                  <a:cs typeface="+mn-cs"/>
                </a:endParaRPr>
              </a:p>
            </p:txBody>
          </p:sp>
        </p:grp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657" y="2205"/>
              <a:ext cx="46" cy="499"/>
            </a:xfrm>
            <a:custGeom>
              <a:avLst/>
              <a:gdLst>
                <a:gd name="T0" fmla="*/ 46 w 46"/>
                <a:gd name="T1" fmla="*/ 499 h 499"/>
                <a:gd name="T2" fmla="*/ 0 w 46"/>
                <a:gd name="T3" fmla="*/ 227 h 499"/>
                <a:gd name="T4" fmla="*/ 46 w 46"/>
                <a:gd name="T5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499">
                  <a:moveTo>
                    <a:pt x="46" y="499"/>
                  </a:moveTo>
                  <a:cubicBezTo>
                    <a:pt x="23" y="404"/>
                    <a:pt x="0" y="310"/>
                    <a:pt x="0" y="227"/>
                  </a:cubicBezTo>
                  <a:cubicBezTo>
                    <a:pt x="0" y="144"/>
                    <a:pt x="38" y="38"/>
                    <a:pt x="4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>
                <a:defRPr/>
              </a:pPr>
              <a:endParaRPr lang="de-DE">
                <a:cs typeface="+mn-cs"/>
              </a:endParaRPr>
            </a:p>
          </p:txBody>
        </p:sp>
      </p:grp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914400" y="896938"/>
            <a:ext cx="287969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cs typeface="+mn-cs"/>
              </a:rPr>
              <a:t>O. Schmitz et al. </a:t>
            </a:r>
            <a:r>
              <a:rPr lang="en-US" sz="1100" dirty="0" err="1">
                <a:cs typeface="+mn-cs"/>
              </a:rPr>
              <a:t>Nucl</a:t>
            </a:r>
            <a:r>
              <a:rPr lang="en-US" sz="1100" dirty="0">
                <a:cs typeface="+mn-cs"/>
              </a:rPr>
              <a:t>. Fusion </a:t>
            </a:r>
            <a:r>
              <a:rPr lang="en-US" sz="1100" b="1" dirty="0">
                <a:cs typeface="+mn-cs"/>
              </a:rPr>
              <a:t>48</a:t>
            </a:r>
            <a:r>
              <a:rPr lang="en-US" sz="1100" dirty="0">
                <a:cs typeface="+mn-cs"/>
              </a:rPr>
              <a:t> (2008) 025009</a:t>
            </a:r>
          </a:p>
        </p:txBody>
      </p:sp>
      <p:sp>
        <p:nvSpPr>
          <p:cNvPr id="26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12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25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858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The helical SOL acts as a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chanel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 of strong parallel transport to the wall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5" y="908050"/>
            <a:ext cx="4893850" cy="405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95288" y="5122863"/>
            <a:ext cx="4681537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cs typeface="+mn-cs"/>
              </a:rPr>
              <a:t>Short connection length, laminar flux tubes represent helical SOL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65100" y="836613"/>
            <a:ext cx="287969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cs typeface="+mn-cs"/>
              </a:rPr>
              <a:t>O. Schmitz et al. </a:t>
            </a:r>
            <a:r>
              <a:rPr lang="en-US" sz="1100" dirty="0" err="1">
                <a:cs typeface="+mn-cs"/>
              </a:rPr>
              <a:t>Nucl</a:t>
            </a:r>
            <a:r>
              <a:rPr lang="en-US" sz="1100" dirty="0">
                <a:cs typeface="+mn-cs"/>
              </a:rPr>
              <a:t>. Fusion </a:t>
            </a:r>
            <a:r>
              <a:rPr lang="en-US" sz="1100" b="1" dirty="0">
                <a:cs typeface="+mn-cs"/>
              </a:rPr>
              <a:t>48</a:t>
            </a:r>
            <a:r>
              <a:rPr lang="en-US" sz="1100" dirty="0">
                <a:cs typeface="+mn-cs"/>
              </a:rPr>
              <a:t> (2008) 025009</a:t>
            </a:r>
          </a:p>
        </p:txBody>
      </p:sp>
      <p:sp>
        <p:nvSpPr>
          <p:cNvPr id="17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13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435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858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The helical SOL acts as a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chanel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 of strong parallel transport to the wall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5" y="908050"/>
            <a:ext cx="4893850" cy="405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95288" y="5122863"/>
            <a:ext cx="4681537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cs typeface="+mn-cs"/>
              </a:rPr>
              <a:t>Short connection length, laminar flux tubes represent helical SOL</a:t>
            </a: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165100" y="836613"/>
            <a:ext cx="287969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cs typeface="+mn-cs"/>
              </a:rPr>
              <a:t>O. Schmitz et al. </a:t>
            </a:r>
            <a:r>
              <a:rPr lang="en-US" sz="1100" dirty="0" err="1">
                <a:cs typeface="+mn-cs"/>
              </a:rPr>
              <a:t>Nucl</a:t>
            </a:r>
            <a:r>
              <a:rPr lang="en-US" sz="1100" dirty="0">
                <a:cs typeface="+mn-cs"/>
              </a:rPr>
              <a:t>. Fusion </a:t>
            </a:r>
            <a:r>
              <a:rPr lang="en-US" sz="1100" b="1" dirty="0">
                <a:cs typeface="+mn-cs"/>
              </a:rPr>
              <a:t>48</a:t>
            </a:r>
            <a:r>
              <a:rPr lang="en-US" sz="1100" dirty="0">
                <a:cs typeface="+mn-cs"/>
              </a:rPr>
              <a:t> (2008) 025009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908050"/>
            <a:ext cx="3675062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187700"/>
            <a:ext cx="3629025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95288" y="6022975"/>
            <a:ext cx="6792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 smtClean="0"/>
              <a:t>The “stochastic edge” is not a region of dominant magnetic braiding but governed by SOL like transport</a:t>
            </a:r>
            <a:endParaRPr lang="en-US" sz="1800" b="1" dirty="0"/>
          </a:p>
        </p:txBody>
      </p:sp>
      <p:sp>
        <p:nvSpPr>
          <p:cNvPr id="15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13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25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Executive summary as structure of talk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9"/>
          <p:cNvSpPr txBox="1"/>
          <p:nvPr/>
        </p:nvSpPr>
        <p:spPr>
          <a:xfrm>
            <a:off x="484211" y="1177357"/>
            <a:ext cx="824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Three-Dimensional 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effects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are significant in </a:t>
            </a:r>
            <a:r>
              <a:rPr lang="en-US" b="1" dirty="0" err="1" smtClean="0">
                <a:solidFill>
                  <a:srgbClr val="7F7F7F"/>
                </a:solidFill>
                <a:latin typeface="Arial"/>
                <a:cs typeface="Arial"/>
              </a:rPr>
              <a:t>tokamaks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during application of resonant magnetic perturbation fields for ELM control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6" name="Textfeld 9"/>
          <p:cNvSpPr txBox="1"/>
          <p:nvPr/>
        </p:nvSpPr>
        <p:spPr>
          <a:xfrm>
            <a:off x="471511" y="2066357"/>
            <a:ext cx="798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perturbed </a:t>
            </a:r>
            <a:r>
              <a:rPr lang="en-US" b="1" dirty="0" err="1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separatrix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defines 3D edge topology and transport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7" name="Textfeld 9"/>
          <p:cNvSpPr txBox="1"/>
          <p:nvPr/>
        </p:nvSpPr>
        <p:spPr>
          <a:xfrm>
            <a:off x="471511" y="27140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Connection length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in helical scrape off layer governs transport features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6" name="Textfeld 9"/>
          <p:cNvSpPr txBox="1"/>
          <p:nvPr/>
        </p:nvSpPr>
        <p:spPr>
          <a:xfrm>
            <a:off x="484211" y="4136457"/>
            <a:ext cx="857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</a:t>
            </a:r>
            <a:r>
              <a:rPr lang="en-US" b="1" dirty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surface 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interaction 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is directly affected by 3D boundary</a:t>
            </a:r>
            <a:endParaRPr lang="en-US" b="1" dirty="0">
              <a:solidFill>
                <a:srgbClr val="7F7F7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7" name="Textfeld 9"/>
          <p:cNvSpPr txBox="1"/>
          <p:nvPr/>
        </p:nvSpPr>
        <p:spPr>
          <a:xfrm>
            <a:off x="496910" y="4885757"/>
            <a:ext cx="853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response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defines extension and actual shape of the 3D boundary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8" name="Textfeld 9"/>
          <p:cNvSpPr txBox="1"/>
          <p:nvPr/>
        </p:nvSpPr>
        <p:spPr>
          <a:xfrm>
            <a:off x="496911" y="5622357"/>
            <a:ext cx="738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Extrapolation capability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of these effects towards 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ITER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is progressing but still controversial 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9" name="Textfeld 9"/>
          <p:cNvSpPr txBox="1"/>
          <p:nvPr/>
        </p:nvSpPr>
        <p:spPr>
          <a:xfrm>
            <a:off x="484211" y="34125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Magnetic islands</a:t>
            </a:r>
            <a:r>
              <a:rPr lang="en-US" b="1" dirty="0" smtClean="0">
                <a:latin typeface="Arial"/>
                <a:cs typeface="Arial"/>
              </a:rPr>
              <a:t> act as radial transport actuator on transport and exhaust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16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Executive summary as structure of talk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11" y="6501824"/>
            <a:ext cx="315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5" name="Textfeld 9"/>
          <p:cNvSpPr txBox="1"/>
          <p:nvPr/>
        </p:nvSpPr>
        <p:spPr>
          <a:xfrm>
            <a:off x="484211" y="1177357"/>
            <a:ext cx="824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Three-Dimensional </a:t>
            </a: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effects</a:t>
            </a:r>
            <a:r>
              <a:rPr lang="en-US" b="1" dirty="0" smtClean="0">
                <a:latin typeface="Arial"/>
                <a:cs typeface="Arial"/>
              </a:rPr>
              <a:t> are significant in </a:t>
            </a:r>
            <a:r>
              <a:rPr lang="en-US" b="1" dirty="0" err="1" smtClean="0">
                <a:latin typeface="Arial"/>
                <a:cs typeface="Arial"/>
              </a:rPr>
              <a:t>tokamaks</a:t>
            </a:r>
            <a:r>
              <a:rPr lang="en-US" b="1" dirty="0" smtClean="0">
                <a:latin typeface="Arial"/>
                <a:cs typeface="Arial"/>
              </a:rPr>
              <a:t> during application of resonant magnetic perturbation fields for ELM control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feld 9"/>
          <p:cNvSpPr txBox="1"/>
          <p:nvPr/>
        </p:nvSpPr>
        <p:spPr>
          <a:xfrm>
            <a:off x="471511" y="2066357"/>
            <a:ext cx="798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perturbed </a:t>
            </a:r>
            <a:r>
              <a:rPr lang="en-US" b="1" dirty="0" err="1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separatrix</a:t>
            </a: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defines 3D edge topology and transport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feld 9"/>
          <p:cNvSpPr txBox="1"/>
          <p:nvPr/>
        </p:nvSpPr>
        <p:spPr>
          <a:xfrm>
            <a:off x="471511" y="27140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Connection length</a:t>
            </a:r>
            <a:r>
              <a:rPr lang="en-US" b="1" dirty="0" smtClean="0">
                <a:latin typeface="Arial"/>
                <a:cs typeface="Arial"/>
              </a:rPr>
              <a:t> in helical scrape off layer governs transport features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feld 9"/>
          <p:cNvSpPr txBox="1"/>
          <p:nvPr/>
        </p:nvSpPr>
        <p:spPr>
          <a:xfrm>
            <a:off x="484211" y="4149157"/>
            <a:ext cx="857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</a:t>
            </a:r>
            <a:r>
              <a:rPr lang="en-US" b="1" dirty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surface </a:t>
            </a: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interaction </a:t>
            </a:r>
            <a:r>
              <a:rPr lang="en-US" b="1" dirty="0" smtClean="0">
                <a:latin typeface="Arial"/>
                <a:cs typeface="Arial"/>
              </a:rPr>
              <a:t>is directly affected by 3D boundary</a:t>
            </a:r>
            <a:endParaRPr lang="en-US" b="1" dirty="0">
              <a:solidFill>
                <a:srgbClr val="C02529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7" name="Textfeld 9"/>
          <p:cNvSpPr txBox="1"/>
          <p:nvPr/>
        </p:nvSpPr>
        <p:spPr>
          <a:xfrm>
            <a:off x="496910" y="4885757"/>
            <a:ext cx="853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response</a:t>
            </a:r>
            <a:r>
              <a:rPr lang="en-US" b="1" dirty="0" smtClean="0">
                <a:latin typeface="Arial"/>
                <a:cs typeface="Arial"/>
              </a:rPr>
              <a:t> defines extension and actual shape of the 3D boundary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8" name="Textfeld 9"/>
          <p:cNvSpPr txBox="1"/>
          <p:nvPr/>
        </p:nvSpPr>
        <p:spPr>
          <a:xfrm>
            <a:off x="496911" y="5622357"/>
            <a:ext cx="738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Extrapolation capability</a:t>
            </a:r>
            <a:r>
              <a:rPr lang="en-US" b="1" dirty="0" smtClean="0">
                <a:latin typeface="Arial"/>
                <a:cs typeface="Arial"/>
              </a:rPr>
              <a:t> of these effects towards </a:t>
            </a: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ITER</a:t>
            </a:r>
            <a:r>
              <a:rPr lang="en-US" b="1" dirty="0" smtClean="0">
                <a:latin typeface="Arial"/>
                <a:cs typeface="Arial"/>
              </a:rPr>
              <a:t> is progressing but still controversial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9" name="Textfeld 9"/>
          <p:cNvSpPr txBox="1"/>
          <p:nvPr/>
        </p:nvSpPr>
        <p:spPr>
          <a:xfrm>
            <a:off x="484211" y="34125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Magnetic islands</a:t>
            </a:r>
            <a:r>
              <a:rPr lang="en-US" b="1" dirty="0" smtClean="0">
                <a:latin typeface="Arial"/>
                <a:cs typeface="Arial"/>
              </a:rPr>
              <a:t> act as radial transport actuator on transport and exhaust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97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09" y="186769"/>
            <a:ext cx="880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Edge magnetic islands were identified in C-III light and in transport features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042988"/>
            <a:ext cx="8243888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09588" y="5997575"/>
            <a:ext cx="6297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 smtClean="0"/>
              <a:t>Edge island can be invoked on demand in a  very controlled and reliable manner</a:t>
            </a:r>
            <a:endParaRPr lang="en-US" sz="1800" b="1" dirty="0"/>
          </a:p>
        </p:txBody>
      </p:sp>
      <p:sp>
        <p:nvSpPr>
          <p:cNvPr id="12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14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 2" descr="vp_2d2kAswee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5678488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856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Magnetic island can act as convective cell and enhance outward transport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5" descr="TEClogo_gr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280150"/>
            <a:ext cx="46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 bwMode="auto">
          <a:xfrm>
            <a:off x="5830888" y="2090738"/>
            <a:ext cx="966787" cy="247808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de-DE" sz="2400">
              <a:solidFill>
                <a:srgbClr val="000000"/>
              </a:solidFill>
            </a:endParaRPr>
          </a:p>
        </p:txBody>
      </p:sp>
      <p:cxnSp>
        <p:nvCxnSpPr>
          <p:cNvPr id="11" name="Gerade Verbindung 48"/>
          <p:cNvCxnSpPr/>
          <p:nvPr/>
        </p:nvCxnSpPr>
        <p:spPr bwMode="auto">
          <a:xfrm>
            <a:off x="6270625" y="3330575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49"/>
          <p:cNvCxnSpPr/>
          <p:nvPr/>
        </p:nvCxnSpPr>
        <p:spPr bwMode="auto">
          <a:xfrm>
            <a:off x="6270625" y="3425825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50"/>
          <p:cNvCxnSpPr/>
          <p:nvPr/>
        </p:nvCxnSpPr>
        <p:spPr bwMode="auto">
          <a:xfrm>
            <a:off x="6270625" y="3519488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51"/>
          <p:cNvCxnSpPr/>
          <p:nvPr/>
        </p:nvCxnSpPr>
        <p:spPr bwMode="auto">
          <a:xfrm>
            <a:off x="6270625" y="3616325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52"/>
          <p:cNvCxnSpPr/>
          <p:nvPr/>
        </p:nvCxnSpPr>
        <p:spPr bwMode="auto">
          <a:xfrm>
            <a:off x="6270625" y="3711575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53"/>
          <p:cNvCxnSpPr/>
          <p:nvPr/>
        </p:nvCxnSpPr>
        <p:spPr bwMode="auto">
          <a:xfrm>
            <a:off x="6270625" y="3805238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54"/>
          <p:cNvCxnSpPr/>
          <p:nvPr/>
        </p:nvCxnSpPr>
        <p:spPr bwMode="auto">
          <a:xfrm>
            <a:off x="6270625" y="3902075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55"/>
          <p:cNvCxnSpPr/>
          <p:nvPr/>
        </p:nvCxnSpPr>
        <p:spPr bwMode="auto">
          <a:xfrm>
            <a:off x="6270625" y="3997325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 Verbindung 56"/>
          <p:cNvCxnSpPr/>
          <p:nvPr/>
        </p:nvCxnSpPr>
        <p:spPr bwMode="auto">
          <a:xfrm>
            <a:off x="6270625" y="4094163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57"/>
          <p:cNvCxnSpPr/>
          <p:nvPr/>
        </p:nvCxnSpPr>
        <p:spPr bwMode="auto">
          <a:xfrm>
            <a:off x="6270625" y="4189413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58"/>
          <p:cNvCxnSpPr/>
          <p:nvPr/>
        </p:nvCxnSpPr>
        <p:spPr bwMode="auto">
          <a:xfrm>
            <a:off x="6270625" y="4283075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 Verbindung 59"/>
          <p:cNvCxnSpPr/>
          <p:nvPr/>
        </p:nvCxnSpPr>
        <p:spPr bwMode="auto">
          <a:xfrm>
            <a:off x="6270625" y="4379913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60"/>
          <p:cNvCxnSpPr/>
          <p:nvPr/>
        </p:nvCxnSpPr>
        <p:spPr bwMode="auto">
          <a:xfrm>
            <a:off x="6270625" y="4475163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 Verbindung 61"/>
          <p:cNvCxnSpPr/>
          <p:nvPr/>
        </p:nvCxnSpPr>
        <p:spPr bwMode="auto">
          <a:xfrm>
            <a:off x="6270625" y="4568825"/>
            <a:ext cx="965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Oval 24"/>
          <p:cNvSpPr>
            <a:spLocks noChangeAspect="1"/>
          </p:cNvSpPr>
          <p:nvPr/>
        </p:nvSpPr>
        <p:spPr bwMode="auto">
          <a:xfrm>
            <a:off x="5935663" y="2300288"/>
            <a:ext cx="773112" cy="198278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6005513" y="2506663"/>
            <a:ext cx="620712" cy="15875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5918200" y="4665663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  <a:cs typeface="Symbol" charset="2"/>
              </a:rPr>
              <a:t>X-point</a:t>
            </a:r>
            <a:endParaRPr lang="en-US" sz="1200" b="1" dirty="0">
              <a:latin typeface="+mn-lt"/>
              <a:cs typeface="+mn-cs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5918200" y="2947988"/>
            <a:ext cx="1143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  <a:cs typeface="Symbol" charset="2"/>
              </a:rPr>
              <a:t>O-point</a:t>
            </a:r>
            <a:endParaRPr lang="en-US" sz="1200" b="1" dirty="0">
              <a:latin typeface="+mn-lt"/>
              <a:cs typeface="+mn-cs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125538" y="1268413"/>
            <a:ext cx="11430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cs typeface="Symbol" charset="2"/>
              </a:rPr>
              <a:t>O-point</a:t>
            </a:r>
            <a:endParaRPr lang="en-US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1125538" y="4292600"/>
            <a:ext cx="11430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  <a:cs typeface="Symbol" charset="2"/>
              </a:rPr>
              <a:t>X-point</a:t>
            </a:r>
            <a:endParaRPr lang="en-US" sz="1600" b="1" dirty="0">
              <a:latin typeface="+mn-lt"/>
              <a:cs typeface="+mn-cs"/>
            </a:endParaRPr>
          </a:p>
        </p:txBody>
      </p:sp>
      <p:pic>
        <p:nvPicPr>
          <p:cNvPr id="31" name="Bild 3" descr="Bildschirmfoto 2012-01-26 um 11.01.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125538"/>
            <a:ext cx="1439862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900113" y="5272088"/>
            <a:ext cx="6985000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>
                <a:latin typeface="+mn-lt"/>
                <a:cs typeface="Symbol" charset="2"/>
              </a:rPr>
              <a:t>Electric fields towards </a:t>
            </a:r>
          </a:p>
          <a:p>
            <a:pPr>
              <a:defRPr/>
            </a:pPr>
            <a:r>
              <a:rPr lang="en-US" sz="1900" b="1" dirty="0">
                <a:latin typeface="+mn-lt"/>
                <a:cs typeface="Symbol" charset="2"/>
              </a:rPr>
              <a:t>island center ~ 2-20 V/cm</a:t>
            </a:r>
            <a:endParaRPr lang="en-US" sz="1900" b="1" dirty="0">
              <a:latin typeface="+mn-lt"/>
              <a:cs typeface="+mn-cs"/>
            </a:endParaRPr>
          </a:p>
        </p:txBody>
      </p:sp>
      <p:sp>
        <p:nvSpPr>
          <p:cNvPr id="33" name="Pfeil nach rechts 72"/>
          <p:cNvSpPr/>
          <p:nvPr/>
        </p:nvSpPr>
        <p:spPr bwMode="auto">
          <a:xfrm>
            <a:off x="506413" y="5365750"/>
            <a:ext cx="358775" cy="258763"/>
          </a:xfrm>
          <a:prstGeom prst="rightArrow">
            <a:avLst>
              <a:gd name="adj1" fmla="val 50000"/>
              <a:gd name="adj2" fmla="val 9854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de-DE" sz="2400">
              <a:solidFill>
                <a:srgbClr val="000000"/>
              </a:solidFill>
            </a:endParaRPr>
          </a:p>
        </p:txBody>
      </p:sp>
      <p:graphicFrame>
        <p:nvGraphicFramePr>
          <p:cNvPr id="3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939882"/>
              </p:ext>
            </p:extLst>
          </p:nvPr>
        </p:nvGraphicFramePr>
        <p:xfrm>
          <a:off x="4598988" y="5157788"/>
          <a:ext cx="4030662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5" name="Formel" r:id="rId7" imgW="2463800" imgH="520700" progId="Equation.3">
                  <p:embed/>
                </p:oleObj>
              </mc:Choice>
              <mc:Fallback>
                <p:oleObj name="Formel" r:id="rId7" imgW="24638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8988" y="5157788"/>
                        <a:ext cx="4030662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900113" y="5949950"/>
            <a:ext cx="39385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2200" b="1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p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 drops by 30% with island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-refuel of plasma hardly possible</a:t>
            </a:r>
            <a:endParaRPr lang="en-US" sz="22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36" name="Pfeil nach rechts 75"/>
          <p:cNvSpPr/>
          <p:nvPr/>
        </p:nvSpPr>
        <p:spPr bwMode="auto">
          <a:xfrm>
            <a:off x="506413" y="6043613"/>
            <a:ext cx="358775" cy="258762"/>
          </a:xfrm>
          <a:prstGeom prst="rightArrow">
            <a:avLst>
              <a:gd name="adj1" fmla="val 50000"/>
              <a:gd name="adj2" fmla="val 9854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37" name="Pfeil nach links und rechts 1"/>
          <p:cNvSpPr>
            <a:spLocks noChangeArrowheads="1"/>
          </p:cNvSpPr>
          <p:nvPr/>
        </p:nvSpPr>
        <p:spPr bwMode="auto">
          <a:xfrm>
            <a:off x="5867400" y="1700213"/>
            <a:ext cx="865188" cy="288925"/>
          </a:xfrm>
          <a:prstGeom prst="leftRightArrow">
            <a:avLst>
              <a:gd name="adj1" fmla="val 50000"/>
              <a:gd name="adj2" fmla="val 49908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6011863" y="1433513"/>
            <a:ext cx="7921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  <a:cs typeface="Symbol" charset="2"/>
              </a:rPr>
              <a:t>2cm</a:t>
            </a:r>
            <a:endParaRPr lang="en-US" sz="1600" b="1" dirty="0">
              <a:latin typeface="+mn-lt"/>
              <a:cs typeface="+mn-cs"/>
            </a:endParaRPr>
          </a:p>
        </p:txBody>
      </p:sp>
      <p:pic>
        <p:nvPicPr>
          <p:cNvPr id="39" name="Picture 16" descr="DIIID_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6316663"/>
            <a:ext cx="6556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15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45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47069"/>
            <a:ext cx="7529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amiltonian guiding </a:t>
            </a: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center 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code ORBIT shows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cs typeface="Arial"/>
              </a:rPr>
              <a:t>poloidal</a:t>
            </a: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 structure in connection length …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87438"/>
            <a:ext cx="7561262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3708400" y="908050"/>
            <a:ext cx="28797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341313" indent="-34131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rgbClr val="009EE0"/>
              </a:buClr>
              <a:defRPr/>
            </a:pPr>
            <a:r>
              <a:rPr lang="en-GB" sz="1600" b="1" dirty="0" smtClean="0">
                <a:latin typeface="+mj-lt"/>
                <a:cs typeface="Calibri" charset="0"/>
              </a:rPr>
              <a:t>Parallel Connection Length</a:t>
            </a: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546100" y="6480938"/>
            <a:ext cx="282238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 smtClean="0">
                <a:cs typeface="+mn-cs"/>
              </a:rPr>
              <a:t>G. </a:t>
            </a:r>
            <a:r>
              <a:rPr lang="en-US" sz="1100" dirty="0" err="1" smtClean="0">
                <a:cs typeface="+mn-cs"/>
              </a:rPr>
              <a:t>Ciaccio</a:t>
            </a:r>
            <a:r>
              <a:rPr lang="en-US" sz="1100" dirty="0" smtClean="0">
                <a:cs typeface="+mn-cs"/>
              </a:rPr>
              <a:t> </a:t>
            </a:r>
            <a:r>
              <a:rPr lang="en-US" sz="1100" dirty="0">
                <a:cs typeface="+mn-cs"/>
              </a:rPr>
              <a:t>et al. </a:t>
            </a:r>
            <a:r>
              <a:rPr lang="en-US" sz="1100" dirty="0" err="1">
                <a:cs typeface="+mn-cs"/>
              </a:rPr>
              <a:t>Nucl</a:t>
            </a:r>
            <a:r>
              <a:rPr lang="en-US" sz="1100" dirty="0">
                <a:cs typeface="+mn-cs"/>
              </a:rPr>
              <a:t>. </a:t>
            </a:r>
            <a:r>
              <a:rPr lang="en-US" sz="1100" dirty="0">
                <a:cs typeface="+mn-cs"/>
              </a:rPr>
              <a:t>Fusion </a:t>
            </a:r>
            <a:r>
              <a:rPr lang="en-US" sz="1100" b="1" dirty="0" smtClean="0">
                <a:cs typeface="+mn-cs"/>
              </a:rPr>
              <a:t>submitted</a:t>
            </a:r>
            <a:r>
              <a:rPr lang="en-US" sz="1100" dirty="0" smtClean="0">
                <a:cs typeface="+mn-cs"/>
              </a:rPr>
              <a:t> </a:t>
            </a:r>
            <a:r>
              <a:rPr lang="en-US" sz="1100" dirty="0">
                <a:cs typeface="+mn-cs"/>
              </a:rPr>
              <a:t>(</a:t>
            </a:r>
            <a:r>
              <a:rPr lang="en-US" sz="1100" dirty="0" smtClean="0">
                <a:cs typeface="+mn-cs"/>
              </a:rPr>
              <a:t>2014)</a:t>
            </a:r>
            <a:endParaRPr lang="en-US" sz="1100" dirty="0">
              <a:cs typeface="+mn-cs"/>
            </a:endParaRPr>
          </a:p>
        </p:txBody>
      </p:sp>
      <p:sp>
        <p:nvSpPr>
          <p:cNvPr id="12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16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576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47069"/>
            <a:ext cx="7529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… and correlated structure in radial electric field (based on plasma potential from electron and ion separation)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546100" y="6480938"/>
            <a:ext cx="282238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 smtClean="0">
                <a:cs typeface="+mn-cs"/>
              </a:rPr>
              <a:t>G. </a:t>
            </a:r>
            <a:r>
              <a:rPr lang="en-US" sz="1100" dirty="0" err="1" smtClean="0">
                <a:cs typeface="+mn-cs"/>
              </a:rPr>
              <a:t>Ciaccio</a:t>
            </a:r>
            <a:r>
              <a:rPr lang="en-US" sz="1100" dirty="0" smtClean="0">
                <a:cs typeface="+mn-cs"/>
              </a:rPr>
              <a:t> </a:t>
            </a:r>
            <a:r>
              <a:rPr lang="en-US" sz="1100" dirty="0">
                <a:cs typeface="+mn-cs"/>
              </a:rPr>
              <a:t>et al. </a:t>
            </a:r>
            <a:r>
              <a:rPr lang="en-US" sz="1100" dirty="0" err="1">
                <a:cs typeface="+mn-cs"/>
              </a:rPr>
              <a:t>Nucl</a:t>
            </a:r>
            <a:r>
              <a:rPr lang="en-US" sz="1100" dirty="0">
                <a:cs typeface="+mn-cs"/>
              </a:rPr>
              <a:t>. </a:t>
            </a:r>
            <a:r>
              <a:rPr lang="en-US" sz="1100" dirty="0">
                <a:cs typeface="+mn-cs"/>
              </a:rPr>
              <a:t>Fusion </a:t>
            </a:r>
            <a:r>
              <a:rPr lang="en-US" sz="1100" b="1" dirty="0" smtClean="0">
                <a:cs typeface="+mn-cs"/>
              </a:rPr>
              <a:t>submitted</a:t>
            </a:r>
            <a:r>
              <a:rPr lang="en-US" sz="1100" dirty="0" smtClean="0">
                <a:cs typeface="+mn-cs"/>
              </a:rPr>
              <a:t> </a:t>
            </a:r>
            <a:r>
              <a:rPr lang="en-US" sz="1100" dirty="0">
                <a:cs typeface="+mn-cs"/>
              </a:rPr>
              <a:t>(</a:t>
            </a:r>
            <a:r>
              <a:rPr lang="en-US" sz="1100" dirty="0" smtClean="0">
                <a:cs typeface="+mn-cs"/>
              </a:rPr>
              <a:t>2014)</a:t>
            </a:r>
            <a:endParaRPr lang="en-US" sz="1100" dirty="0">
              <a:cs typeface="+mn-cs"/>
            </a:endParaRPr>
          </a:p>
        </p:txBody>
      </p:sp>
      <p:pic>
        <p:nvPicPr>
          <p:cNvPr id="10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36613"/>
            <a:ext cx="7993062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17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498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97869"/>
            <a:ext cx="75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Island location can be fine tuned relative to exhaust system by DED current phase sweeps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Bild 1" descr="Bildschirmfoto 2013-05-24 um 18.15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976313"/>
            <a:ext cx="8748712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3388" y="5005388"/>
            <a:ext cx="756126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>
                <a:cs typeface="+mn-cs"/>
              </a:rPr>
              <a:t>This method was shown to move island poloidally by about 15 degree at the outer mid plane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20688" y="5754688"/>
            <a:ext cx="6577012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>
                <a:cs typeface="+mn-cs"/>
              </a:rPr>
              <a:t>Toroidal movement will determine position relative to ALT-II ducts and pumps</a:t>
            </a:r>
          </a:p>
        </p:txBody>
      </p:sp>
      <p:sp>
        <p:nvSpPr>
          <p:cNvPr id="12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18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45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" descr="nela_dec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11275"/>
            <a:ext cx="47053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8805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Helium confinement in plasma is largely reduced with island present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Bild 2" descr="nela_decayTa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1382713"/>
            <a:ext cx="45132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319213" y="1095375"/>
            <a:ext cx="302418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>
                <a:cs typeface="+mn-cs"/>
              </a:rPr>
              <a:t>Line averaged density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711825" y="1095375"/>
            <a:ext cx="25193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>
                <a:cs typeface="+mn-cs"/>
              </a:rPr>
              <a:t>Density decay rate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17513" y="5008563"/>
            <a:ext cx="7559675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>
                <a:cs typeface="+mn-cs"/>
              </a:rPr>
              <a:t>Density decay rate is reduced by 50% with island present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17513" y="5472113"/>
            <a:ext cx="863111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>
                <a:cs typeface="+mn-cs"/>
              </a:rPr>
              <a:t>Shallow increase for island cases shown reduced effective fueling efficiency</a:t>
            </a:r>
          </a:p>
        </p:txBody>
      </p:sp>
      <p:cxnSp>
        <p:nvCxnSpPr>
          <p:cNvPr id="14" name="Gerade Verbindung mit Pfeil 4"/>
          <p:cNvCxnSpPr/>
          <p:nvPr/>
        </p:nvCxnSpPr>
        <p:spPr bwMode="auto">
          <a:xfrm>
            <a:off x="3263900" y="2319338"/>
            <a:ext cx="0" cy="9366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263900" y="2463800"/>
            <a:ext cx="15827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Fueling less efficient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61963" y="6032500"/>
            <a:ext cx="6688138" cy="6771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00" b="1" dirty="0" smtClean="0">
                <a:cs typeface="+mn-cs"/>
              </a:rPr>
              <a:t>Island acts as effective outward transport interface yields reduced fueling efficiency</a:t>
            </a:r>
            <a:endParaRPr lang="en-US" sz="1900" b="1" dirty="0">
              <a:cs typeface="+mn-cs"/>
            </a:endParaRPr>
          </a:p>
        </p:txBody>
      </p:sp>
      <p:sp>
        <p:nvSpPr>
          <p:cNvPr id="18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19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45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10569"/>
            <a:ext cx="75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Helium is flushed out into plasma edge with overall reduced helium confinement times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Bild 1" descr="HeII_dec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370013"/>
            <a:ext cx="45116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2" descr="HeII_decayTa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70013"/>
            <a:ext cx="460851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84213" y="1082675"/>
            <a:ext cx="367188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>
                <a:cs typeface="+mn-cs"/>
              </a:rPr>
              <a:t>He-II (468nm) intensity in edge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3713" y="4970463"/>
            <a:ext cx="80645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 err="1">
                <a:latin typeface="Symbol"/>
              </a:rPr>
              <a:t>t</a:t>
            </a:r>
            <a:r>
              <a:rPr lang="en-US" sz="1200" b="1" dirty="0" err="1"/>
              <a:t>p</a:t>
            </a:r>
            <a:r>
              <a:rPr lang="en-US" sz="1900" b="1" dirty="0"/>
              <a:t>* for He in edge is reduced with some dependence on DED phase</a:t>
            </a:r>
            <a:endParaRPr lang="en-US" sz="1900" b="1" dirty="0"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93713" y="5484813"/>
            <a:ext cx="68405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>
                <a:cs typeface="+mn-cs"/>
              </a:rPr>
              <a:t>Accumulation of He in edge due to reduced core fueling efficiency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763713" y="1993900"/>
            <a:ext cx="20875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Increase of He level in SOL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651500" y="1082675"/>
            <a:ext cx="2376488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 err="1">
                <a:latin typeface="Symbol"/>
              </a:rPr>
              <a:t>t</a:t>
            </a:r>
            <a:r>
              <a:rPr lang="en-US" sz="1200" b="1" dirty="0" err="1"/>
              <a:t>p</a:t>
            </a:r>
            <a:r>
              <a:rPr lang="en-US" sz="1900" b="1" dirty="0"/>
              <a:t>* for He in edge</a:t>
            </a:r>
            <a:endParaRPr lang="en-US" sz="1900" b="1" dirty="0">
              <a:cs typeface="+mn-cs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93713" y="6095425"/>
            <a:ext cx="6580187" cy="3847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00" b="1" dirty="0" smtClean="0">
                <a:latin typeface="Arial"/>
                <a:cs typeface="Arial"/>
              </a:rPr>
              <a:t>Helium exhaust is enhanced with 3D boundary</a:t>
            </a:r>
            <a:endParaRPr lang="en-US" sz="1900" b="1" dirty="0">
              <a:latin typeface="Arial"/>
              <a:cs typeface="Arial"/>
            </a:endParaRPr>
          </a:p>
        </p:txBody>
      </p:sp>
      <p:sp>
        <p:nvSpPr>
          <p:cNvPr id="17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20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576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Executive summary as structure of talk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9"/>
          <p:cNvSpPr txBox="1"/>
          <p:nvPr/>
        </p:nvSpPr>
        <p:spPr>
          <a:xfrm>
            <a:off x="484211" y="1177357"/>
            <a:ext cx="824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Three-Dimensional 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effects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are significant in </a:t>
            </a:r>
            <a:r>
              <a:rPr lang="en-US" b="1" dirty="0" err="1" smtClean="0">
                <a:solidFill>
                  <a:srgbClr val="7F7F7F"/>
                </a:solidFill>
                <a:latin typeface="Arial"/>
                <a:cs typeface="Arial"/>
              </a:rPr>
              <a:t>tokamaks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during application of resonant magnetic perturbation fields for ELM control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6" name="Textfeld 9"/>
          <p:cNvSpPr txBox="1"/>
          <p:nvPr/>
        </p:nvSpPr>
        <p:spPr>
          <a:xfrm>
            <a:off x="471511" y="2066357"/>
            <a:ext cx="798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perturbed </a:t>
            </a:r>
            <a:r>
              <a:rPr lang="en-US" b="1" dirty="0" err="1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separatrix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defines 3D edge topology and transport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7" name="Textfeld 9"/>
          <p:cNvSpPr txBox="1"/>
          <p:nvPr/>
        </p:nvSpPr>
        <p:spPr>
          <a:xfrm>
            <a:off x="471511" y="27140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Connection length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in helical scrape off layer governs transport features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6" name="Textfeld 9"/>
          <p:cNvSpPr txBox="1"/>
          <p:nvPr/>
        </p:nvSpPr>
        <p:spPr>
          <a:xfrm>
            <a:off x="484211" y="4136457"/>
            <a:ext cx="857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</a:t>
            </a:r>
            <a:r>
              <a:rPr lang="en-US" b="1" dirty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surface </a:t>
            </a: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interaction </a:t>
            </a:r>
            <a:r>
              <a:rPr lang="en-US" b="1" dirty="0" smtClean="0">
                <a:latin typeface="Arial"/>
                <a:cs typeface="Arial"/>
              </a:rPr>
              <a:t>is directly affected by 3D boundary</a:t>
            </a:r>
            <a:endParaRPr lang="en-US" b="1" dirty="0">
              <a:solidFill>
                <a:srgbClr val="C02529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7" name="Textfeld 9"/>
          <p:cNvSpPr txBox="1"/>
          <p:nvPr/>
        </p:nvSpPr>
        <p:spPr>
          <a:xfrm>
            <a:off x="496910" y="4885757"/>
            <a:ext cx="853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response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defines extension and actual shape of the 3D boundary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8" name="Textfeld 9"/>
          <p:cNvSpPr txBox="1"/>
          <p:nvPr/>
        </p:nvSpPr>
        <p:spPr>
          <a:xfrm>
            <a:off x="496911" y="5622357"/>
            <a:ext cx="738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Extrapolation capability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of these effects towards 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ITER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is progressing but still controversial 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9" name="Textfeld 9"/>
          <p:cNvSpPr txBox="1"/>
          <p:nvPr/>
        </p:nvSpPr>
        <p:spPr>
          <a:xfrm>
            <a:off x="484211" y="34125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Magnetic islands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act as radial transport actuator on transport and exhaust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16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97869"/>
            <a:ext cx="75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Impact of 3D boundary on erosion properties was teased with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DiMES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 facility at DIII-D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15" descr="TEClogo_gr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280150"/>
            <a:ext cx="46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DIIID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6316663"/>
            <a:ext cx="6556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659165" y="4937125"/>
            <a:ext cx="337784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100" dirty="0"/>
              <a:t>A. McLean et al. Rev. Scientific Inst.  </a:t>
            </a:r>
            <a:r>
              <a:rPr lang="en-US" sz="1100" b="1" dirty="0"/>
              <a:t>80</a:t>
            </a:r>
            <a:r>
              <a:rPr lang="en-US" sz="1100" dirty="0"/>
              <a:t> (2009) 043501 c</a:t>
            </a:r>
          </a:p>
        </p:txBody>
      </p:sp>
      <p:pic>
        <p:nvPicPr>
          <p:cNvPr id="12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14463"/>
            <a:ext cx="9556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3" name="Group 33"/>
          <p:cNvGrpSpPr>
            <a:grpSpLocks/>
          </p:cNvGrpSpPr>
          <p:nvPr/>
        </p:nvGrpSpPr>
        <p:grpSpPr bwMode="auto">
          <a:xfrm>
            <a:off x="1978025" y="1446213"/>
            <a:ext cx="2076450" cy="2159000"/>
            <a:chOff x="1701" y="754"/>
            <a:chExt cx="1308" cy="1360"/>
          </a:xfrm>
        </p:grpSpPr>
        <p:pic>
          <p:nvPicPr>
            <p:cNvPr id="14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754"/>
              <a:ext cx="1308" cy="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" name="Rectangle 32"/>
            <p:cNvSpPr>
              <a:spLocks noChangeArrowheads="1"/>
            </p:cNvSpPr>
            <p:nvPr/>
          </p:nvSpPr>
          <p:spPr bwMode="auto">
            <a:xfrm>
              <a:off x="1701" y="799"/>
              <a:ext cx="181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6" name="Line 35"/>
          <p:cNvSpPr>
            <a:spLocks noChangeShapeType="1"/>
          </p:cNvSpPr>
          <p:nvPr/>
        </p:nvSpPr>
        <p:spPr bwMode="auto">
          <a:xfrm flipH="1" flipV="1">
            <a:off x="1238250" y="1612900"/>
            <a:ext cx="881063" cy="52388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Line 37"/>
          <p:cNvSpPr>
            <a:spLocks noChangeShapeType="1"/>
          </p:cNvSpPr>
          <p:nvPr/>
        </p:nvSpPr>
        <p:spPr bwMode="auto">
          <a:xfrm flipH="1">
            <a:off x="2425700" y="1884363"/>
            <a:ext cx="1152525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 Box 39"/>
          <p:cNvSpPr txBox="1">
            <a:spLocks noChangeArrowheads="1"/>
          </p:cNvSpPr>
          <p:nvPr/>
        </p:nvSpPr>
        <p:spPr bwMode="auto">
          <a:xfrm>
            <a:off x="1979613" y="1054100"/>
            <a:ext cx="1727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/>
              <a:t>Graphite cap with 4.8 cm diameter</a:t>
            </a:r>
          </a:p>
        </p:txBody>
      </p:sp>
      <p:sp>
        <p:nvSpPr>
          <p:cNvPr id="19" name="Rectangle 40"/>
          <p:cNvSpPr>
            <a:spLocks noChangeArrowheads="1"/>
          </p:cNvSpPr>
          <p:nvPr/>
        </p:nvSpPr>
        <p:spPr bwMode="auto">
          <a:xfrm>
            <a:off x="611188" y="981075"/>
            <a:ext cx="3673475" cy="439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0" name="Text Box 43"/>
          <p:cNvSpPr txBox="1">
            <a:spLocks noChangeArrowheads="1"/>
          </p:cNvSpPr>
          <p:nvPr/>
        </p:nvSpPr>
        <p:spPr bwMode="auto">
          <a:xfrm>
            <a:off x="3562350" y="5661025"/>
            <a:ext cx="38893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/>
              <a:t>Measure directly the chemical erosion properties within the 3D boundary</a:t>
            </a:r>
            <a:endParaRPr lang="en-US" sz="1600" b="1" baseline="-25000"/>
          </a:p>
        </p:txBody>
      </p:sp>
      <p:pic>
        <p:nvPicPr>
          <p:cNvPr id="21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5734050"/>
            <a:ext cx="2374900" cy="74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" name="Picture 45" descr="Xpt_laminar_2600m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938213"/>
            <a:ext cx="4570413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49"/>
          <p:cNvGrpSpPr>
            <a:grpSpLocks/>
          </p:cNvGrpSpPr>
          <p:nvPr/>
        </p:nvGrpSpPr>
        <p:grpSpPr bwMode="auto">
          <a:xfrm>
            <a:off x="6372225" y="3357563"/>
            <a:ext cx="73025" cy="504825"/>
            <a:chOff x="3787" y="2795"/>
            <a:chExt cx="46" cy="318"/>
          </a:xfrm>
        </p:grpSpPr>
        <p:sp>
          <p:nvSpPr>
            <p:cNvPr id="24" name="Rectangle 48"/>
            <p:cNvSpPr>
              <a:spLocks noChangeArrowheads="1"/>
            </p:cNvSpPr>
            <p:nvPr/>
          </p:nvSpPr>
          <p:spPr bwMode="auto">
            <a:xfrm>
              <a:off x="3787" y="2795"/>
              <a:ext cx="46" cy="273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5" name="Rectangle 46"/>
            <p:cNvSpPr>
              <a:spLocks noChangeArrowheads="1"/>
            </p:cNvSpPr>
            <p:nvPr/>
          </p:nvSpPr>
          <p:spPr bwMode="auto">
            <a:xfrm>
              <a:off x="3787" y="2840"/>
              <a:ext cx="46" cy="27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26" name="Text Box 50"/>
          <p:cNvSpPr txBox="1">
            <a:spLocks noChangeArrowheads="1"/>
          </p:cNvSpPr>
          <p:nvPr/>
        </p:nvSpPr>
        <p:spPr bwMode="auto">
          <a:xfrm>
            <a:off x="4772025" y="4581525"/>
            <a:ext cx="3743325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/>
              <a:t>Measure chemical erosion within lobes by slow sweeping of the outer strike point</a:t>
            </a:r>
            <a:endParaRPr lang="en-US" sz="1400" b="1" baseline="-25000"/>
          </a:p>
        </p:txBody>
      </p:sp>
      <p:sp>
        <p:nvSpPr>
          <p:cNvPr id="27" name="Text Box 51"/>
          <p:cNvSpPr txBox="1">
            <a:spLocks noChangeArrowheads="1"/>
          </p:cNvSpPr>
          <p:nvPr/>
        </p:nvSpPr>
        <p:spPr bwMode="auto">
          <a:xfrm>
            <a:off x="6405563" y="3429000"/>
            <a:ext cx="430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FF3300"/>
                </a:solidFill>
              </a:rPr>
              <a:t>PPI</a:t>
            </a:r>
            <a:endParaRPr lang="en-US" sz="1200" b="1" baseline="-25000">
              <a:solidFill>
                <a:srgbClr val="FF3300"/>
              </a:solidFill>
            </a:endParaRPr>
          </a:p>
        </p:txBody>
      </p:sp>
      <p:sp>
        <p:nvSpPr>
          <p:cNvPr id="28" name="Rectangle 52"/>
          <p:cNvSpPr>
            <a:spLocks noChangeArrowheads="1"/>
          </p:cNvSpPr>
          <p:nvPr/>
        </p:nvSpPr>
        <p:spPr bwMode="auto">
          <a:xfrm>
            <a:off x="3465678" y="6302375"/>
            <a:ext cx="34177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dirty="0"/>
              <a:t>A. McLean et al. Journal </a:t>
            </a:r>
            <a:r>
              <a:rPr lang="en-US" sz="1000" dirty="0" err="1"/>
              <a:t>Nucl</a:t>
            </a:r>
            <a:r>
              <a:rPr lang="en-US" sz="1000" dirty="0"/>
              <a:t>. Mater.  </a:t>
            </a:r>
            <a:r>
              <a:rPr lang="en-US" sz="1000" b="1" dirty="0"/>
              <a:t>390-391</a:t>
            </a:r>
            <a:r>
              <a:rPr lang="en-US" sz="1000" dirty="0"/>
              <a:t> (2009) 160-163 </a:t>
            </a:r>
          </a:p>
        </p:txBody>
      </p:sp>
      <p:sp>
        <p:nvSpPr>
          <p:cNvPr id="29" name="Text Box 54"/>
          <p:cNvSpPr txBox="1">
            <a:spLocks noChangeArrowheads="1"/>
          </p:cNvSpPr>
          <p:nvPr/>
        </p:nvSpPr>
        <p:spPr bwMode="auto">
          <a:xfrm>
            <a:off x="2124075" y="3644900"/>
            <a:ext cx="172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>
                <a:latin typeface="Symbol" charset="0"/>
              </a:rPr>
              <a:t>G</a:t>
            </a:r>
            <a:r>
              <a:rPr lang="en-US" sz="1200" b="1" baseline="-25000"/>
              <a:t>CH4</a:t>
            </a:r>
            <a:r>
              <a:rPr lang="en-US" sz="1200" b="1"/>
              <a:t> </a:t>
            </a:r>
            <a:r>
              <a:rPr lang="en-US" sz="1200" b="1" baseline="-25000"/>
              <a:t>PPI</a:t>
            </a:r>
            <a:r>
              <a:rPr lang="en-US" sz="1200" b="1"/>
              <a:t> = 4.7x10</a:t>
            </a:r>
            <a:r>
              <a:rPr lang="en-US" sz="1200" b="1" baseline="30000"/>
              <a:t>17</a:t>
            </a:r>
            <a:r>
              <a:rPr lang="en-US" sz="1200" b="1"/>
              <a:t> s</a:t>
            </a:r>
            <a:r>
              <a:rPr lang="en-US" sz="1200" b="1" baseline="30000"/>
              <a:t>-1</a:t>
            </a:r>
          </a:p>
        </p:txBody>
      </p:sp>
      <p:sp>
        <p:nvSpPr>
          <p:cNvPr id="31" name="Text Box 43"/>
          <p:cNvSpPr txBox="1">
            <a:spLocks noChangeArrowheads="1"/>
          </p:cNvSpPr>
          <p:nvPr/>
        </p:nvSpPr>
        <p:spPr bwMode="auto">
          <a:xfrm>
            <a:off x="1725613" y="4294188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 Black" charset="0"/>
              </a:rPr>
              <a:t>U</a:t>
            </a:r>
            <a:r>
              <a:rPr lang="en-US">
                <a:latin typeface="Arial Black" charset="0"/>
              </a:rPr>
              <a:t>NIVERSITY OF </a:t>
            </a:r>
            <a:r>
              <a:rPr lang="en-US" sz="1200">
                <a:latin typeface="Arial Black" charset="0"/>
              </a:rPr>
              <a:t>T</a:t>
            </a:r>
            <a:r>
              <a:rPr lang="en-US">
                <a:latin typeface="Arial Black" charset="0"/>
              </a:rPr>
              <a:t>ORONTO</a:t>
            </a:r>
          </a:p>
          <a:p>
            <a:r>
              <a:rPr lang="en-US" sz="800">
                <a:latin typeface="Arial Black" charset="0"/>
              </a:rPr>
              <a:t>Institute for Aerospace Studies</a:t>
            </a:r>
          </a:p>
        </p:txBody>
      </p:sp>
      <p:graphicFrame>
        <p:nvGraphicFramePr>
          <p:cNvPr id="32" name="Object 50"/>
          <p:cNvGraphicFramePr>
            <a:graphicFrameLocks noChangeAspect="1"/>
          </p:cNvGraphicFramePr>
          <p:nvPr/>
        </p:nvGraphicFramePr>
        <p:xfrm>
          <a:off x="3668713" y="4005263"/>
          <a:ext cx="5429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0" name="PHOTO-PAINT" r:id="rId10" imgW="3673158" imgH="4640982" progId="CorelPhotoPaint.Image.12">
                  <p:embed/>
                </p:oleObj>
              </mc:Choice>
              <mc:Fallback>
                <p:oleObj name="PHOTO-PAINT" r:id="rId10" imgW="3673158" imgH="4640982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8713" y="4005263"/>
                        <a:ext cx="54292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21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A significant reduction of the chemical erosion was measured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23" descr="141905_chemY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71538"/>
            <a:ext cx="590708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5"/>
          <p:cNvSpPr>
            <a:spLocks noChangeArrowheads="1"/>
          </p:cNvSpPr>
          <p:nvPr/>
        </p:nvSpPr>
        <p:spPr bwMode="auto">
          <a:xfrm>
            <a:off x="1835150" y="3284538"/>
            <a:ext cx="627063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1" name="AutoShape 13"/>
          <p:cNvSpPr>
            <a:spLocks noChangeAspect="1" noChangeArrowheads="1"/>
          </p:cNvSpPr>
          <p:nvPr/>
        </p:nvSpPr>
        <p:spPr bwMode="auto">
          <a:xfrm>
            <a:off x="468313" y="5465763"/>
            <a:ext cx="155575" cy="207962"/>
          </a:xfrm>
          <a:prstGeom prst="rightArrow">
            <a:avLst>
              <a:gd name="adj1" fmla="val 50000"/>
              <a:gd name="adj2" fmla="val 63083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latin typeface="Arial"/>
              <a:cs typeface="Arial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33413" y="5400675"/>
            <a:ext cx="7559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Arial"/>
                <a:cs typeface="Arial"/>
              </a:rPr>
              <a:t>Evidence for </a:t>
            </a:r>
            <a:r>
              <a:rPr lang="en-US" sz="1600" b="1" dirty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decrease of chemical</a:t>
            </a:r>
            <a:r>
              <a:rPr lang="en-US" sz="1600" b="1" dirty="0">
                <a:latin typeface="Arial"/>
                <a:cs typeface="Arial"/>
              </a:rPr>
              <a:t> and </a:t>
            </a:r>
            <a:r>
              <a:rPr lang="en-US" sz="1600" b="1" dirty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increase of physical sputtering</a:t>
            </a:r>
            <a:r>
              <a:rPr lang="en-US" sz="1600" b="1" dirty="0">
                <a:latin typeface="Arial"/>
                <a:cs typeface="Arial"/>
              </a:rPr>
              <a:t> with </a:t>
            </a:r>
            <a:r>
              <a:rPr lang="en-US" sz="1600" b="1" dirty="0" err="1">
                <a:latin typeface="Arial"/>
                <a:cs typeface="Arial"/>
              </a:rPr>
              <a:t>separatrix</a:t>
            </a:r>
            <a:r>
              <a:rPr lang="en-US" sz="1600" b="1" dirty="0">
                <a:latin typeface="Arial"/>
                <a:cs typeface="Arial"/>
              </a:rPr>
              <a:t> lobes as end point of open field lines from stochastic boundary</a:t>
            </a:r>
            <a:endParaRPr lang="en-US" sz="1600" b="1" baseline="30000" dirty="0">
              <a:latin typeface="Arial"/>
              <a:cs typeface="Arial"/>
            </a:endParaRPr>
          </a:p>
        </p:txBody>
      </p:sp>
      <p:pic>
        <p:nvPicPr>
          <p:cNvPr id="13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1196975"/>
            <a:ext cx="2374900" cy="74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1692275" y="3141663"/>
            <a:ext cx="792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/>
              <a:t>Y</a:t>
            </a:r>
            <a:r>
              <a:rPr lang="en-US" sz="2000" b="1" baseline="-25000"/>
              <a:t>chem</a:t>
            </a:r>
          </a:p>
        </p:txBody>
      </p:sp>
      <p:sp>
        <p:nvSpPr>
          <p:cNvPr id="15" name="Rectangle 34"/>
          <p:cNvSpPr>
            <a:spLocks noChangeArrowheads="1"/>
          </p:cNvSpPr>
          <p:nvPr/>
        </p:nvSpPr>
        <p:spPr bwMode="auto">
          <a:xfrm>
            <a:off x="3708400" y="1628775"/>
            <a:ext cx="1228725" cy="206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3635375" y="1557338"/>
            <a:ext cx="1512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/>
              <a:t>CII emission</a:t>
            </a:r>
            <a:endParaRPr lang="en-US" sz="1600" b="1" baseline="-25000"/>
          </a:p>
        </p:txBody>
      </p:sp>
      <p:sp>
        <p:nvSpPr>
          <p:cNvPr id="17" name="Line 36"/>
          <p:cNvSpPr>
            <a:spLocks noChangeShapeType="1"/>
          </p:cNvSpPr>
          <p:nvPr/>
        </p:nvSpPr>
        <p:spPr bwMode="auto">
          <a:xfrm>
            <a:off x="3779838" y="1844675"/>
            <a:ext cx="13684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Line 37"/>
          <p:cNvSpPr>
            <a:spLocks noChangeShapeType="1"/>
          </p:cNvSpPr>
          <p:nvPr/>
        </p:nvSpPr>
        <p:spPr bwMode="auto">
          <a:xfrm flipH="1">
            <a:off x="1692275" y="3538538"/>
            <a:ext cx="5762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20713" y="6083300"/>
            <a:ext cx="656748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latin typeface="Arial"/>
                <a:cs typeface="Arial"/>
              </a:rPr>
              <a:t>Coupling of EMC3-Eirene with ERO ongoing to assess relevance for ITER </a:t>
            </a:r>
            <a:r>
              <a:rPr lang="en-US" sz="1600" b="1" dirty="0" err="1" smtClean="0">
                <a:latin typeface="Arial"/>
                <a:cs typeface="Arial"/>
              </a:rPr>
              <a:t>divertor</a:t>
            </a:r>
            <a:endParaRPr lang="en-US" sz="1600" b="1" baseline="30000" dirty="0">
              <a:latin typeface="Arial"/>
              <a:cs typeface="Arial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657975" y="4533900"/>
            <a:ext cx="245824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cs typeface="+mn-cs"/>
              </a:rPr>
              <a:t>[O. Schmitz et al., JNM</a:t>
            </a:r>
            <a:r>
              <a:rPr lang="en-US" sz="1000" b="1" dirty="0">
                <a:cs typeface="+mn-cs"/>
              </a:rPr>
              <a:t> 415</a:t>
            </a:r>
            <a:r>
              <a:rPr lang="en-US" sz="1000" dirty="0">
                <a:cs typeface="+mn-cs"/>
              </a:rPr>
              <a:t> (2011) 886-893]</a:t>
            </a:r>
          </a:p>
        </p:txBody>
      </p:sp>
      <p:sp>
        <p:nvSpPr>
          <p:cNvPr id="21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22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7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Executive summary as structure of talk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11" y="6501824"/>
            <a:ext cx="315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5" name="Textfeld 9"/>
          <p:cNvSpPr txBox="1"/>
          <p:nvPr/>
        </p:nvSpPr>
        <p:spPr>
          <a:xfrm>
            <a:off x="484211" y="1177357"/>
            <a:ext cx="824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Three-Dimensional </a:t>
            </a: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effects</a:t>
            </a:r>
            <a:r>
              <a:rPr lang="en-US" b="1" dirty="0" smtClean="0">
                <a:latin typeface="Arial"/>
                <a:cs typeface="Arial"/>
              </a:rPr>
              <a:t> are significant in </a:t>
            </a:r>
            <a:r>
              <a:rPr lang="en-US" b="1" dirty="0" err="1" smtClean="0">
                <a:latin typeface="Arial"/>
                <a:cs typeface="Arial"/>
              </a:rPr>
              <a:t>tokamaks</a:t>
            </a:r>
            <a:r>
              <a:rPr lang="en-US" b="1" dirty="0" smtClean="0">
                <a:latin typeface="Arial"/>
                <a:cs typeface="Arial"/>
              </a:rPr>
              <a:t> during application of resonant magnetic perturbation fields for ELM control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feld 9"/>
          <p:cNvSpPr txBox="1"/>
          <p:nvPr/>
        </p:nvSpPr>
        <p:spPr>
          <a:xfrm>
            <a:off x="471511" y="27140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Connection length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in helical scrape off layer governs transport features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6" name="Textfeld 9"/>
          <p:cNvSpPr txBox="1"/>
          <p:nvPr/>
        </p:nvSpPr>
        <p:spPr>
          <a:xfrm>
            <a:off x="484211" y="4136457"/>
            <a:ext cx="857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surface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interaction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is directly affected by 3D boundary</a:t>
            </a:r>
            <a:endParaRPr lang="en-US" b="1" dirty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7" name="Textfeld 9"/>
          <p:cNvSpPr txBox="1"/>
          <p:nvPr/>
        </p:nvSpPr>
        <p:spPr>
          <a:xfrm>
            <a:off x="496910" y="4885757"/>
            <a:ext cx="853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response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defines extension and actual shape of the 3D boundary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Textfeld 9"/>
          <p:cNvSpPr txBox="1"/>
          <p:nvPr/>
        </p:nvSpPr>
        <p:spPr>
          <a:xfrm>
            <a:off x="496911" y="5622357"/>
            <a:ext cx="738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Extrapolation capability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of these effects towards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ITER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is progressing but still controversial 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Textfeld 9"/>
          <p:cNvSpPr txBox="1"/>
          <p:nvPr/>
        </p:nvSpPr>
        <p:spPr>
          <a:xfrm>
            <a:off x="484211" y="34125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Magnetic islands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act as radial transport actuator on transport and exhaust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Textfeld 9"/>
          <p:cNvSpPr txBox="1"/>
          <p:nvPr/>
        </p:nvSpPr>
        <p:spPr>
          <a:xfrm>
            <a:off x="471511" y="2066357"/>
            <a:ext cx="798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perturbed </a:t>
            </a:r>
            <a:r>
              <a:rPr lang="en-US" b="1" dirty="0" err="1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separatrix</a:t>
            </a: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defines 3D edge topology and transport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66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Executive summary as structure of talk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9"/>
          <p:cNvSpPr txBox="1"/>
          <p:nvPr/>
        </p:nvSpPr>
        <p:spPr>
          <a:xfrm>
            <a:off x="484211" y="1177357"/>
            <a:ext cx="824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Three-Dimensional 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effects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are significant in </a:t>
            </a:r>
            <a:r>
              <a:rPr lang="en-US" b="1" dirty="0" err="1" smtClean="0">
                <a:solidFill>
                  <a:srgbClr val="7F7F7F"/>
                </a:solidFill>
                <a:latin typeface="Arial"/>
                <a:cs typeface="Arial"/>
              </a:rPr>
              <a:t>tokamaks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during application of resonant magnetic perturbation fields for ELM control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6" name="Textfeld 9"/>
          <p:cNvSpPr txBox="1"/>
          <p:nvPr/>
        </p:nvSpPr>
        <p:spPr>
          <a:xfrm>
            <a:off x="471511" y="2066357"/>
            <a:ext cx="798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perturbed </a:t>
            </a:r>
            <a:r>
              <a:rPr lang="en-US" b="1" dirty="0" err="1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separatrix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defines 3D edge topology and transport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7" name="Textfeld 9"/>
          <p:cNvSpPr txBox="1"/>
          <p:nvPr/>
        </p:nvSpPr>
        <p:spPr>
          <a:xfrm>
            <a:off x="471511" y="27140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Connection length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in helical scrape off layer governs transport features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6" name="Textfeld 9"/>
          <p:cNvSpPr txBox="1"/>
          <p:nvPr/>
        </p:nvSpPr>
        <p:spPr>
          <a:xfrm>
            <a:off x="484211" y="4136457"/>
            <a:ext cx="857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</a:t>
            </a:r>
            <a:r>
              <a:rPr lang="en-US" b="1" dirty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surface 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interaction 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is directly affected by 3D boundary</a:t>
            </a:r>
            <a:endParaRPr lang="en-US" b="1" dirty="0">
              <a:solidFill>
                <a:srgbClr val="7F7F7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7" name="Textfeld 9"/>
          <p:cNvSpPr txBox="1"/>
          <p:nvPr/>
        </p:nvSpPr>
        <p:spPr>
          <a:xfrm>
            <a:off x="496910" y="4885757"/>
            <a:ext cx="853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response</a:t>
            </a:r>
            <a:r>
              <a:rPr lang="en-US" b="1" dirty="0" smtClean="0">
                <a:latin typeface="Arial"/>
                <a:cs typeface="Arial"/>
              </a:rPr>
              <a:t> defines extension and actual shape of the 3D boundary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8" name="Textfeld 9"/>
          <p:cNvSpPr txBox="1"/>
          <p:nvPr/>
        </p:nvSpPr>
        <p:spPr>
          <a:xfrm>
            <a:off x="496911" y="5622357"/>
            <a:ext cx="738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Extrapolation capability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of these effects towards 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ITER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is progressing but still controversial 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9" name="Textfeld 9"/>
          <p:cNvSpPr txBox="1"/>
          <p:nvPr/>
        </p:nvSpPr>
        <p:spPr>
          <a:xfrm>
            <a:off x="484211" y="34125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Magnetic islands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act as radial transport actuator on transport and exhaust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16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878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Decay of plasma response yields stochastic edge signatures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23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27" name="Textfeld 8"/>
          <p:cNvSpPr txBox="1"/>
          <p:nvPr/>
        </p:nvSpPr>
        <p:spPr>
          <a:xfrm>
            <a:off x="471510" y="971024"/>
            <a:ext cx="8329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LSN L-mode discharge </a:t>
            </a:r>
            <a:r>
              <a:rPr lang="en-US" sz="2000" b="1" dirty="0" smtClean="0">
                <a:latin typeface="Arial"/>
                <a:cs typeface="Arial"/>
              </a:rPr>
              <a:t>with </a:t>
            </a:r>
            <a:r>
              <a:rPr lang="en-US" sz="2000" b="1" dirty="0" smtClean="0">
                <a:latin typeface="Arial"/>
                <a:cs typeface="Arial"/>
              </a:rPr>
              <a:t>decay of n=3 response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28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10" y="1526749"/>
            <a:ext cx="4532290" cy="4822675"/>
          </a:xfrm>
          <a:prstGeom prst="rect">
            <a:avLst/>
          </a:prstGeom>
        </p:spPr>
      </p:pic>
      <p:pic>
        <p:nvPicPr>
          <p:cNvPr id="29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0" y="1981200"/>
            <a:ext cx="3683000" cy="3422298"/>
          </a:xfrm>
          <a:prstGeom prst="rect">
            <a:avLst/>
          </a:prstGeom>
        </p:spPr>
      </p:pic>
      <p:sp>
        <p:nvSpPr>
          <p:cNvPr id="30" name="Textfeld 14"/>
          <p:cNvSpPr txBox="1"/>
          <p:nvPr/>
        </p:nvSpPr>
        <p:spPr>
          <a:xfrm>
            <a:off x="5500710" y="1581090"/>
            <a:ext cx="3300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/>
                <a:cs typeface="Arial"/>
              </a:rPr>
              <a:t>Toridal</a:t>
            </a:r>
            <a:r>
              <a:rPr lang="en-US" b="1" dirty="0" smtClean="0">
                <a:latin typeface="Arial"/>
                <a:cs typeface="Arial"/>
              </a:rPr>
              <a:t> rotation profiles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1" name="Textfeld 15"/>
          <p:cNvSpPr txBox="1"/>
          <p:nvPr/>
        </p:nvSpPr>
        <p:spPr>
          <a:xfrm>
            <a:off x="304801" y="6416813"/>
            <a:ext cx="3180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[O. Schmitz et al., </a:t>
            </a:r>
            <a:r>
              <a:rPr lang="en-US" sz="1000" dirty="0" err="1" smtClean="0">
                <a:latin typeface="Arial"/>
                <a:cs typeface="Arial"/>
              </a:rPr>
              <a:t>Nucl</a:t>
            </a:r>
            <a:r>
              <a:rPr lang="en-US" sz="1000" dirty="0" smtClean="0">
                <a:latin typeface="Arial"/>
                <a:cs typeface="Arial"/>
              </a:rPr>
              <a:t>. Fusion, 54 (2014) 012001]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2" name="Pfeil nach unten 3"/>
          <p:cNvSpPr/>
          <p:nvPr/>
        </p:nvSpPr>
        <p:spPr>
          <a:xfrm>
            <a:off x="6108700" y="5575300"/>
            <a:ext cx="1333500" cy="457200"/>
          </a:xfrm>
          <a:prstGeom prst="downArrow">
            <a:avLst/>
          </a:prstGeom>
          <a:solidFill>
            <a:schemeClr val="bg1">
              <a:lumMod val="75000"/>
              <a:alpha val="4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feil nach unten 16"/>
          <p:cNvSpPr/>
          <p:nvPr/>
        </p:nvSpPr>
        <p:spPr>
          <a:xfrm rot="10800000">
            <a:off x="8305800" y="5511800"/>
            <a:ext cx="266700" cy="457200"/>
          </a:xfrm>
          <a:prstGeom prst="downArrow">
            <a:avLst/>
          </a:prstGeom>
          <a:solidFill>
            <a:schemeClr val="bg1">
              <a:lumMod val="75000"/>
              <a:alpha val="4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17"/>
          <p:cNvSpPr txBox="1"/>
          <p:nvPr/>
        </p:nvSpPr>
        <p:spPr>
          <a:xfrm>
            <a:off x="6084910" y="6232147"/>
            <a:ext cx="136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Braking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feld 18"/>
          <p:cNvSpPr txBox="1"/>
          <p:nvPr/>
        </p:nvSpPr>
        <p:spPr>
          <a:xfrm>
            <a:off x="7747000" y="6230202"/>
            <a:ext cx="136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Spin-Up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68310" y="199469"/>
            <a:ext cx="8532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MARS-F modeling predicts resonant screening response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71510" y="920224"/>
            <a:ext cx="8494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Local resonant sheet currents reduce n=3 resonant mode amplitude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417596"/>
            <a:ext cx="4165599" cy="5237204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778" y="1684296"/>
            <a:ext cx="3888422" cy="14878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077778" y="3188197"/>
            <a:ext cx="3180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[O. Schmitz et al., </a:t>
            </a:r>
            <a:r>
              <a:rPr lang="en-US" sz="1000" dirty="0" err="1" smtClean="0">
                <a:latin typeface="Arial"/>
                <a:cs typeface="Arial"/>
              </a:rPr>
              <a:t>Nucl</a:t>
            </a:r>
            <a:r>
              <a:rPr lang="en-US" sz="1000" dirty="0" smtClean="0">
                <a:latin typeface="Arial"/>
                <a:cs typeface="Arial"/>
              </a:rPr>
              <a:t>. Fusion, 54 (2014) 012001]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01578" y="3739624"/>
            <a:ext cx="3983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Plasma response commences with intuitive understanding and in agreement with </a:t>
            </a:r>
            <a:r>
              <a:rPr lang="en-US" b="1" dirty="0" smtClean="0">
                <a:latin typeface="Arial"/>
                <a:cs typeface="Arial"/>
              </a:rPr>
              <a:t>modeling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001578" y="4882624"/>
            <a:ext cx="398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Ideal MHD type response with RFA not detected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001578" y="5601197"/>
            <a:ext cx="2554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[M. </a:t>
            </a:r>
            <a:r>
              <a:rPr lang="en-US" sz="1000" dirty="0" err="1" smtClean="0">
                <a:latin typeface="Arial"/>
                <a:cs typeface="Arial"/>
              </a:rPr>
              <a:t>Lanctot</a:t>
            </a:r>
            <a:r>
              <a:rPr lang="en-US" sz="1000" dirty="0" smtClean="0">
                <a:latin typeface="Arial"/>
                <a:cs typeface="Arial"/>
              </a:rPr>
              <a:t> et al., </a:t>
            </a:r>
            <a:r>
              <a:rPr lang="en-US" sz="1000" dirty="0" err="1" smtClean="0">
                <a:latin typeface="Arial"/>
                <a:cs typeface="Arial"/>
              </a:rPr>
              <a:t>PoP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r>
              <a:rPr lang="en-US" sz="1000" b="1" dirty="0" smtClean="0">
                <a:latin typeface="Arial"/>
                <a:cs typeface="Arial"/>
              </a:rPr>
              <a:t>18</a:t>
            </a:r>
            <a:r>
              <a:rPr lang="en-US" sz="1000" dirty="0" smtClean="0">
                <a:latin typeface="Arial"/>
                <a:cs typeface="Arial"/>
              </a:rPr>
              <a:t> (2011) 056121]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5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24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10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68310" y="199469"/>
            <a:ext cx="8532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Strike line splitting is strongly enhanced after response decayed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494110" y="5888662"/>
            <a:ext cx="5256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Note residual splitting with low influx during screening phase!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10" y="971024"/>
            <a:ext cx="2959099" cy="5758248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0" y="977899"/>
            <a:ext cx="4114800" cy="479801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401878" y="5410697"/>
            <a:ext cx="1742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[O. Schmitz et al., </a:t>
            </a:r>
            <a:r>
              <a:rPr lang="en-US" sz="1000" dirty="0" err="1" smtClean="0">
                <a:latin typeface="Arial"/>
                <a:cs typeface="Arial"/>
              </a:rPr>
              <a:t>Nucl</a:t>
            </a:r>
            <a:r>
              <a:rPr lang="en-US" sz="1000" dirty="0" smtClean="0">
                <a:latin typeface="Arial"/>
                <a:cs typeface="Arial"/>
              </a:rPr>
              <a:t>. Fusion, 54 (2014) 012001]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25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03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68310" y="199469"/>
            <a:ext cx="8532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Strike line splitting is strongly enhanced after response decayed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802210" y="4402762"/>
            <a:ext cx="3884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Lobe location agree (for this case) with vacuum prediction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977899"/>
            <a:ext cx="4114800" cy="4798013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176" y="927099"/>
            <a:ext cx="4103624" cy="318770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09610" y="5901362"/>
            <a:ext cx="8304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This is a result particular to this case!</a:t>
            </a: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We also saw cases with much wider striation widths!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1" name="Textfeld 15"/>
          <p:cNvSpPr txBox="1"/>
          <p:nvPr/>
        </p:nvSpPr>
        <p:spPr>
          <a:xfrm>
            <a:off x="5842001" y="5362713"/>
            <a:ext cx="3180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[O. Schmitz et al., </a:t>
            </a:r>
            <a:r>
              <a:rPr lang="en-US" sz="1000" dirty="0" err="1" smtClean="0">
                <a:latin typeface="Arial"/>
                <a:cs typeface="Arial"/>
              </a:rPr>
              <a:t>Nucl</a:t>
            </a:r>
            <a:r>
              <a:rPr lang="en-US" sz="1000" dirty="0" smtClean="0">
                <a:latin typeface="Arial"/>
                <a:cs typeface="Arial"/>
              </a:rPr>
              <a:t>. Fusion, 54 (2014) 012001]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2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26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25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Executive summary as structure of talk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9"/>
          <p:cNvSpPr txBox="1"/>
          <p:nvPr/>
        </p:nvSpPr>
        <p:spPr>
          <a:xfrm>
            <a:off x="484211" y="1177357"/>
            <a:ext cx="824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Three-Dimensional 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effects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are significant in </a:t>
            </a:r>
            <a:r>
              <a:rPr lang="en-US" b="1" dirty="0" err="1" smtClean="0">
                <a:solidFill>
                  <a:srgbClr val="7F7F7F"/>
                </a:solidFill>
                <a:latin typeface="Arial"/>
                <a:cs typeface="Arial"/>
              </a:rPr>
              <a:t>tokamaks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during application of resonant magnetic perturbation fields for ELM control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6" name="Textfeld 9"/>
          <p:cNvSpPr txBox="1"/>
          <p:nvPr/>
        </p:nvSpPr>
        <p:spPr>
          <a:xfrm>
            <a:off x="471511" y="2066357"/>
            <a:ext cx="798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perturbed </a:t>
            </a:r>
            <a:r>
              <a:rPr lang="en-US" b="1" dirty="0" err="1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separatrix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defines 3D edge topology and transport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7" name="Textfeld 9"/>
          <p:cNvSpPr txBox="1"/>
          <p:nvPr/>
        </p:nvSpPr>
        <p:spPr>
          <a:xfrm>
            <a:off x="471511" y="27140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Connection length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in helical scrape off layer governs transport features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6" name="Textfeld 9"/>
          <p:cNvSpPr txBox="1"/>
          <p:nvPr/>
        </p:nvSpPr>
        <p:spPr>
          <a:xfrm>
            <a:off x="484211" y="4136457"/>
            <a:ext cx="857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</a:t>
            </a:r>
            <a:r>
              <a:rPr lang="en-US" b="1" dirty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surface </a:t>
            </a: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interaction 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is directly affected by 3D boundary</a:t>
            </a:r>
            <a:endParaRPr lang="en-US" b="1" dirty="0">
              <a:solidFill>
                <a:srgbClr val="7F7F7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7" name="Textfeld 9"/>
          <p:cNvSpPr txBox="1"/>
          <p:nvPr/>
        </p:nvSpPr>
        <p:spPr>
          <a:xfrm>
            <a:off x="496910" y="4885757"/>
            <a:ext cx="853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response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defines extension and actual shape of the 3D boundary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8" name="Textfeld 9"/>
          <p:cNvSpPr txBox="1"/>
          <p:nvPr/>
        </p:nvSpPr>
        <p:spPr>
          <a:xfrm>
            <a:off x="496911" y="5622357"/>
            <a:ext cx="738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Extrapolation capability</a:t>
            </a:r>
            <a:r>
              <a:rPr lang="en-US" b="1" dirty="0" smtClean="0">
                <a:latin typeface="Arial"/>
                <a:cs typeface="Arial"/>
              </a:rPr>
              <a:t> of these effects towards </a:t>
            </a: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ITER</a:t>
            </a:r>
            <a:r>
              <a:rPr lang="en-US" b="1" dirty="0" smtClean="0">
                <a:latin typeface="Arial"/>
                <a:cs typeface="Arial"/>
              </a:rPr>
              <a:t> is progressing but still controversial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9" name="Textfeld 9"/>
          <p:cNvSpPr txBox="1"/>
          <p:nvPr/>
        </p:nvSpPr>
        <p:spPr>
          <a:xfrm>
            <a:off x="484211" y="34125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Magnetic islands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 act as radial transport actuator on transport and exhaust</a:t>
            </a:r>
            <a:endParaRPr lang="en-US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16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ELM coil set at ITER gives large flexibility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Bild 1" descr="image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4572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39750" y="5949950"/>
            <a:ext cx="33845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Arial"/>
                <a:cs typeface="Arial"/>
              </a:rPr>
              <a:t>In vessel coil set for ITER</a:t>
            </a:r>
          </a:p>
        </p:txBody>
      </p:sp>
      <p:pic>
        <p:nvPicPr>
          <p:cNvPr id="11" name="Bild 4" descr="Bildschirmfoto 2011-11-22 um 11.19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125538"/>
            <a:ext cx="35099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427538" y="4076700"/>
            <a:ext cx="432117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600" b="1" dirty="0">
                <a:latin typeface="Arial"/>
                <a:cs typeface="Arial"/>
              </a:rPr>
              <a:t>In vessel coils mounted behind blanket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b="1" dirty="0">
                <a:latin typeface="Arial"/>
                <a:cs typeface="Arial"/>
              </a:rPr>
              <a:t>9x3 coils with single power supplies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787900" y="5003800"/>
            <a:ext cx="38163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Arial"/>
                <a:cs typeface="Arial"/>
              </a:rPr>
              <a:t>Coil set with wide spectral flexibility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102100" y="5668963"/>
            <a:ext cx="32400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Arial"/>
                <a:cs typeface="Arial"/>
              </a:rPr>
              <a:t>Toroidal mode number n=3 and n=4 fields seem to be advantageous at the moment</a:t>
            </a:r>
          </a:p>
        </p:txBody>
      </p:sp>
      <p:sp>
        <p:nvSpPr>
          <p:cNvPr id="15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27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41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RMP amplitude is a fine tuned actuator for plasma edge transport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Bild 1" descr="Bildschirmfoto 2012-10-01 um 13.33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203325"/>
            <a:ext cx="8842375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09550" y="5373688"/>
            <a:ext cx="83534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>
                <a:latin typeface="Arial"/>
                <a:cs typeface="Arial"/>
              </a:rPr>
              <a:t>Implementation of screening and linear reduction of RMP amplitude have similar impact on plasma edge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09550" y="6140450"/>
            <a:ext cx="83534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>
                <a:latin typeface="Arial"/>
                <a:cs typeface="Arial"/>
              </a:rPr>
              <a:t>High q</a:t>
            </a:r>
            <a:r>
              <a:rPr lang="en-US" sz="1900" b="1" baseline="-25000" dirty="0">
                <a:latin typeface="Arial"/>
                <a:cs typeface="Arial"/>
              </a:rPr>
              <a:t>95</a:t>
            </a:r>
            <a:r>
              <a:rPr lang="en-US" sz="1900" b="1" dirty="0">
                <a:latin typeface="Arial"/>
                <a:cs typeface="Arial"/>
              </a:rPr>
              <a:t>=4.2 case shows compression of invariant manifolds</a:t>
            </a:r>
          </a:p>
        </p:txBody>
      </p:sp>
      <p:sp>
        <p:nvSpPr>
          <p:cNvPr id="12" name="Text Box 50"/>
          <p:cNvSpPr txBox="1">
            <a:spLocks noChangeArrowheads="1"/>
          </p:cNvSpPr>
          <p:nvPr/>
        </p:nvSpPr>
        <p:spPr bwMode="auto">
          <a:xfrm>
            <a:off x="173038" y="887413"/>
            <a:ext cx="34036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>
                <a:latin typeface="Arial"/>
                <a:cs typeface="Arial"/>
              </a:rPr>
              <a:t>O. Schmitz et al., IAEA FEC 2012, San Diego, USA</a:t>
            </a:r>
          </a:p>
        </p:txBody>
      </p:sp>
      <p:sp>
        <p:nvSpPr>
          <p:cNvPr id="14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28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41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09" y="174069"/>
            <a:ext cx="880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Overall shape of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divertor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 fluxes and magnitudes is controlled by RMP field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39750" y="5373688"/>
            <a:ext cx="83534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>
                <a:latin typeface="Arial"/>
                <a:cs typeface="Arial"/>
              </a:rPr>
              <a:t>Implementation of screening and linear reduction of RMP amplitude have similar impact on plasma edge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39750" y="6140450"/>
            <a:ext cx="83534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>
                <a:latin typeface="Arial"/>
                <a:cs typeface="Arial"/>
              </a:rPr>
              <a:t>High q</a:t>
            </a:r>
            <a:r>
              <a:rPr lang="en-US" sz="1900" b="1" baseline="-25000" dirty="0">
                <a:latin typeface="Arial"/>
                <a:cs typeface="Arial"/>
              </a:rPr>
              <a:t>95</a:t>
            </a:r>
            <a:r>
              <a:rPr lang="en-US" sz="1900" b="1" dirty="0">
                <a:latin typeface="Arial"/>
                <a:cs typeface="Arial"/>
              </a:rPr>
              <a:t>=4.2 case shows compression of invariant manifolds</a:t>
            </a:r>
          </a:p>
        </p:txBody>
      </p:sp>
      <p:pic>
        <p:nvPicPr>
          <p:cNvPr id="11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387475"/>
            <a:ext cx="8748712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0"/>
          <p:cNvSpPr txBox="1">
            <a:spLocks noChangeArrowheads="1"/>
          </p:cNvSpPr>
          <p:nvPr/>
        </p:nvSpPr>
        <p:spPr bwMode="auto">
          <a:xfrm>
            <a:off x="173038" y="887413"/>
            <a:ext cx="34036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>
                <a:latin typeface="Arial"/>
                <a:cs typeface="Arial"/>
              </a:rPr>
              <a:t>O. Schmitz et al., IAEA FEC 2012, San Diego, USA</a:t>
            </a:r>
          </a:p>
        </p:txBody>
      </p:sp>
      <p:sp>
        <p:nvSpPr>
          <p:cNvPr id="13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29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67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85169"/>
            <a:ext cx="75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Toroidal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 average of profiles is comparable for all cases but the high current vacuum case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98525"/>
            <a:ext cx="8559800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11"/>
          <p:cNvSpPr>
            <a:spLocks/>
          </p:cNvSpPr>
          <p:nvPr/>
        </p:nvSpPr>
        <p:spPr bwMode="auto">
          <a:xfrm>
            <a:off x="3348038" y="892175"/>
            <a:ext cx="5616575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hteck 13"/>
          <p:cNvSpPr>
            <a:spLocks/>
          </p:cNvSpPr>
          <p:nvPr/>
        </p:nvSpPr>
        <p:spPr bwMode="auto">
          <a:xfrm>
            <a:off x="3419475" y="2908300"/>
            <a:ext cx="5616575" cy="386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882607" y="854869"/>
            <a:ext cx="22994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cs typeface="+mn-cs"/>
              </a:rPr>
              <a:t>[O. </a:t>
            </a:r>
            <a:r>
              <a:rPr lang="en-US" sz="1000" dirty="0">
                <a:cs typeface="+mn-cs"/>
              </a:rPr>
              <a:t>Schmitz et al., </a:t>
            </a:r>
            <a:r>
              <a:rPr lang="en-US" sz="1000" dirty="0" smtClean="0">
                <a:cs typeface="+mn-cs"/>
              </a:rPr>
              <a:t>JNM</a:t>
            </a:r>
            <a:r>
              <a:rPr lang="en-US" sz="1000" b="1" dirty="0" smtClean="0">
                <a:cs typeface="+mn-cs"/>
              </a:rPr>
              <a:t> 415</a:t>
            </a:r>
            <a:r>
              <a:rPr lang="en-US" sz="1000" dirty="0" smtClean="0">
                <a:cs typeface="+mn-cs"/>
              </a:rPr>
              <a:t> </a:t>
            </a:r>
            <a:r>
              <a:rPr lang="en-US" sz="1000" dirty="0">
                <a:cs typeface="+mn-cs"/>
              </a:rPr>
              <a:t>(</a:t>
            </a:r>
            <a:r>
              <a:rPr lang="en-US" sz="1000" dirty="0" smtClean="0">
                <a:cs typeface="+mn-cs"/>
              </a:rPr>
              <a:t>2011)]</a:t>
            </a:r>
            <a:endParaRPr lang="en-US" sz="1000" dirty="0">
              <a:cs typeface="+mn-cs"/>
            </a:endParaRPr>
          </a:p>
        </p:txBody>
      </p:sp>
      <p:sp>
        <p:nvSpPr>
          <p:cNvPr id="13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30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67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34369"/>
            <a:ext cx="8532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Position of open field line domain and fueling front determine location and width of plasma boundary and wall interaction domain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11" y="6501824"/>
            <a:ext cx="315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2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10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00188"/>
            <a:ext cx="28829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900113" y="965200"/>
            <a:ext cx="144462" cy="217488"/>
          </a:xfrm>
          <a:prstGeom prst="rightArrow">
            <a:avLst>
              <a:gd name="adj1" fmla="val 49778"/>
              <a:gd name="adj2" fmla="val 6397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>
              <a:defRPr/>
            </a:pPr>
            <a:endParaRPr lang="de-DE"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403350" y="2568575"/>
            <a:ext cx="1223963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3D15"/>
                </a:solidFill>
                <a:cs typeface="+mn-cs"/>
              </a:rPr>
              <a:t>Radial Transport into SOL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F3D15"/>
                </a:solidFill>
                <a:cs typeface="+mn-cs"/>
              </a:rPr>
              <a:t>D</a:t>
            </a:r>
            <a:r>
              <a:rPr lang="en-US" sz="1600" b="1" baseline="-25000" dirty="0">
                <a:solidFill>
                  <a:srgbClr val="FF3D15"/>
                </a:solidFill>
                <a:latin typeface="Symbol" charset="2"/>
                <a:cs typeface="Symbol" charset="2"/>
              </a:rPr>
              <a:t>^</a:t>
            </a:r>
            <a:r>
              <a:rPr lang="en-US" sz="1600" b="1" dirty="0">
                <a:solidFill>
                  <a:srgbClr val="FF3D15"/>
                </a:solidFill>
                <a:latin typeface="Symbol" charset="2"/>
                <a:cs typeface="Symbol" charset="2"/>
              </a:rPr>
              <a:t>, c</a:t>
            </a:r>
            <a:r>
              <a:rPr lang="en-US" sz="1600" b="1" baseline="-25000" dirty="0">
                <a:solidFill>
                  <a:srgbClr val="FF3D15"/>
                </a:solidFill>
                <a:latin typeface="Symbol" charset="2"/>
                <a:cs typeface="Symbol" charset="2"/>
              </a:rPr>
              <a:t>^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700338" y="1268413"/>
            <a:ext cx="2087562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3D15"/>
                </a:solidFill>
                <a:cs typeface="+mn-cs"/>
              </a:rPr>
              <a:t>Parallel Heat q</a:t>
            </a:r>
            <a:r>
              <a:rPr lang="en-US" sz="1600" b="1" baseline="-25000" dirty="0">
                <a:solidFill>
                  <a:srgbClr val="FF3D15"/>
                </a:solidFill>
                <a:cs typeface="+mn-cs"/>
              </a:rPr>
              <a:t>||</a:t>
            </a:r>
            <a:r>
              <a:rPr lang="en-US" sz="1600" b="1" dirty="0">
                <a:solidFill>
                  <a:srgbClr val="FF3D15"/>
                </a:solidFill>
                <a:cs typeface="+mn-cs"/>
              </a:rPr>
              <a:t> and Particle </a:t>
            </a:r>
            <a:r>
              <a:rPr lang="en-US" sz="1600" b="1" dirty="0">
                <a:solidFill>
                  <a:srgbClr val="FF3D15"/>
                </a:solidFill>
                <a:latin typeface="Symbol" charset="2"/>
                <a:cs typeface="Symbol" charset="2"/>
              </a:rPr>
              <a:t>G</a:t>
            </a:r>
            <a:r>
              <a:rPr lang="en-US" sz="1600" b="1" baseline="-25000" dirty="0">
                <a:solidFill>
                  <a:srgbClr val="FF3D15"/>
                </a:solidFill>
                <a:cs typeface="+mn-cs"/>
              </a:rPr>
              <a:t>||</a:t>
            </a:r>
            <a:r>
              <a:rPr lang="en-US" sz="1600" b="1" dirty="0">
                <a:solidFill>
                  <a:srgbClr val="FF3D15"/>
                </a:solidFill>
                <a:cs typeface="+mn-cs"/>
              </a:rPr>
              <a:t> Fluxes to Target</a:t>
            </a:r>
            <a:endParaRPr lang="en-US" sz="1600" b="1" baseline="-25000" dirty="0">
              <a:solidFill>
                <a:srgbClr val="FF3D15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14" name="Gerade Verbindung 5"/>
          <p:cNvCxnSpPr/>
          <p:nvPr/>
        </p:nvCxnSpPr>
        <p:spPr bwMode="auto">
          <a:xfrm flipH="1">
            <a:off x="2700338" y="1878013"/>
            <a:ext cx="431800" cy="288925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683000" y="3751263"/>
            <a:ext cx="482441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cs typeface="+mn-cs"/>
              </a:rPr>
              <a:t>Mass conservation in open field line region:</a:t>
            </a:r>
            <a:endParaRPr lang="en-US" sz="1600" b="1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Pfeil nach rechts 33"/>
          <p:cNvSpPr/>
          <p:nvPr/>
        </p:nvSpPr>
        <p:spPr bwMode="auto">
          <a:xfrm>
            <a:off x="3851275" y="2254250"/>
            <a:ext cx="865188" cy="1152525"/>
          </a:xfrm>
          <a:prstGeom prst="rightArrow">
            <a:avLst>
              <a:gd name="adj1" fmla="val 50000"/>
              <a:gd name="adj2" fmla="val 66984"/>
            </a:avLst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defRPr/>
            </a:pPr>
            <a:endParaRPr lang="de-DE" sz="24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7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1700213"/>
            <a:ext cx="40671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704013" y="3355975"/>
            <a:ext cx="24399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rgbClr val="000000"/>
                </a:solidFill>
                <a:cs typeface="+mn-cs"/>
              </a:rPr>
              <a:t>[B. Unterberg and U. </a:t>
            </a:r>
            <a:r>
              <a:rPr lang="en-US" sz="800" dirty="0" err="1">
                <a:solidFill>
                  <a:srgbClr val="000000"/>
                </a:solidFill>
                <a:cs typeface="+mn-cs"/>
              </a:rPr>
              <a:t>Samm</a:t>
            </a:r>
            <a:r>
              <a:rPr lang="en-US" sz="800" dirty="0">
                <a:solidFill>
                  <a:srgbClr val="000000"/>
                </a:solidFill>
                <a:cs typeface="+mn-cs"/>
              </a:rPr>
              <a:t>, Transact. Fusion Science and Technology 45 (2004) 229-236]</a:t>
            </a:r>
            <a:endParaRPr lang="en-US" sz="800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19" name="Bild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119563"/>
            <a:ext cx="2603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ild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5272088"/>
            <a:ext cx="355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feil nach rechts 23"/>
          <p:cNvSpPr/>
          <p:nvPr/>
        </p:nvSpPr>
        <p:spPr bwMode="auto">
          <a:xfrm>
            <a:off x="3068638" y="5381625"/>
            <a:ext cx="287337" cy="215900"/>
          </a:xfrm>
          <a:prstGeom prst="rightArrow">
            <a:avLst>
              <a:gd name="adj1" fmla="val 50000"/>
              <a:gd name="adj2" fmla="val 66984"/>
            </a:avLst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defRPr/>
            </a:pPr>
            <a:endParaRPr lang="de-DE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708400" y="4860925"/>
            <a:ext cx="48244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cs typeface="+mn-cs"/>
              </a:rPr>
              <a:t>Radial constant diffusion, parallel flow with   </a:t>
            </a:r>
            <a:endParaRPr lang="en-US" sz="1600" b="1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23" name="Bild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876800"/>
            <a:ext cx="622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Bild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5988050"/>
            <a:ext cx="1397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Pfeil nach rechts 30"/>
          <p:cNvSpPr/>
          <p:nvPr/>
        </p:nvSpPr>
        <p:spPr bwMode="auto">
          <a:xfrm>
            <a:off x="3068638" y="6021388"/>
            <a:ext cx="287337" cy="215900"/>
          </a:xfrm>
          <a:prstGeom prst="rightArrow">
            <a:avLst>
              <a:gd name="adj1" fmla="val 50000"/>
              <a:gd name="adj2" fmla="val 66984"/>
            </a:avLst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defRPr/>
            </a:pPr>
            <a:endParaRPr lang="de-DE" sz="24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26" name="Bild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5805488"/>
            <a:ext cx="143986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36588" y="5272088"/>
            <a:ext cx="23606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cs typeface="+mn-cs"/>
              </a:rPr>
              <a:t>Exponential decay in SOL</a:t>
            </a:r>
            <a:endParaRPr lang="en-US" sz="1600" b="1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331788" y="5899150"/>
            <a:ext cx="26654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rgbClr val="000000"/>
                </a:solidFill>
                <a:cs typeface="+mn-cs"/>
              </a:rPr>
              <a:t>Thin deposition width</a:t>
            </a:r>
            <a:endParaRPr lang="en-US" sz="1600" b="1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29" name="Pfeil nach rechts 37"/>
          <p:cNvSpPr/>
          <p:nvPr/>
        </p:nvSpPr>
        <p:spPr bwMode="auto">
          <a:xfrm>
            <a:off x="5156200" y="6021388"/>
            <a:ext cx="288925" cy="215900"/>
          </a:xfrm>
          <a:prstGeom prst="rightArrow">
            <a:avLst>
              <a:gd name="adj1" fmla="val 50000"/>
              <a:gd name="adj2" fmla="val 66984"/>
            </a:avLst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defRPr/>
            </a:pPr>
            <a:endParaRPr lang="de-DE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1073150" y="908050"/>
            <a:ext cx="7308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Simplified Example for Calculation of Deposition Width</a:t>
            </a:r>
            <a:endParaRPr lang="en-US" sz="1600" b="1" dirty="0">
              <a:solidFill>
                <a:srgbClr val="3A6F8A"/>
              </a:solidFill>
              <a:cs typeface="+mn-cs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400050" y="6381750"/>
            <a:ext cx="48704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Strong symmetry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assumptions are used! </a:t>
            </a:r>
            <a:endParaRPr lang="en-US" sz="2000" b="1" baseline="-250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5427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85169"/>
            <a:ext cx="75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Toroidal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 average of profiles is comparable for all cases but the high current vacuum case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98525"/>
            <a:ext cx="8559800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3"/>
          <p:cNvSpPr>
            <a:spLocks/>
          </p:cNvSpPr>
          <p:nvPr/>
        </p:nvSpPr>
        <p:spPr bwMode="auto">
          <a:xfrm>
            <a:off x="3419475" y="2908300"/>
            <a:ext cx="5616575" cy="386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30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29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85169"/>
            <a:ext cx="75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Toroidal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 average of profiles is comparable for all cases but the high current vacuum case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98525"/>
            <a:ext cx="8559800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30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29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97869"/>
            <a:ext cx="75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Helical SOL flux bundles establish helical sonic flows with direct impact on particle balance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38213"/>
            <a:ext cx="5472113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1" descr="Bildschirmfoto 2012-10-01 um 13.44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205038"/>
            <a:ext cx="3060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4" descr="Bildschirmfoto 2012-10-01 um 13.44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05263"/>
            <a:ext cx="2997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121400" y="1674813"/>
            <a:ext cx="2735263" cy="385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b="1" dirty="0">
                <a:latin typeface="Arial"/>
                <a:cs typeface="Arial"/>
              </a:rPr>
              <a:t>90kAt vacuum case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157913" y="3500438"/>
            <a:ext cx="2735262" cy="385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b="1" dirty="0">
                <a:latin typeface="Arial"/>
                <a:cs typeface="Arial"/>
              </a:rPr>
              <a:t>screened case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903913" y="4933950"/>
            <a:ext cx="31321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Screened case: can be compensated with ITER pellet fueling capability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882607" y="854869"/>
            <a:ext cx="22994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cs typeface="+mn-cs"/>
              </a:rPr>
              <a:t>[O. </a:t>
            </a:r>
            <a:r>
              <a:rPr lang="en-US" sz="1000" dirty="0">
                <a:cs typeface="+mn-cs"/>
              </a:rPr>
              <a:t>Schmitz et al., </a:t>
            </a:r>
            <a:r>
              <a:rPr lang="en-US" sz="1000" dirty="0" smtClean="0">
                <a:cs typeface="+mn-cs"/>
              </a:rPr>
              <a:t>JNM</a:t>
            </a:r>
            <a:r>
              <a:rPr lang="en-US" sz="1000" b="1" dirty="0" smtClean="0">
                <a:cs typeface="+mn-cs"/>
              </a:rPr>
              <a:t> 415</a:t>
            </a:r>
            <a:r>
              <a:rPr lang="en-US" sz="1000" dirty="0" smtClean="0">
                <a:cs typeface="+mn-cs"/>
              </a:rPr>
              <a:t> </a:t>
            </a:r>
            <a:r>
              <a:rPr lang="en-US" sz="1000" dirty="0">
                <a:cs typeface="+mn-cs"/>
              </a:rPr>
              <a:t>(</a:t>
            </a:r>
            <a:r>
              <a:rPr lang="en-US" sz="1000" dirty="0" smtClean="0">
                <a:cs typeface="+mn-cs"/>
              </a:rPr>
              <a:t>2011)]</a:t>
            </a:r>
            <a:endParaRPr lang="en-US" sz="1000" dirty="0">
              <a:cs typeface="+mn-cs"/>
            </a:endParaRPr>
          </a:p>
        </p:txBody>
      </p:sp>
      <p:sp>
        <p:nvSpPr>
          <p:cNvPr id="17" name="Textfeld 7"/>
          <p:cNvSpPr txBox="1"/>
          <p:nvPr/>
        </p:nvSpPr>
        <p:spPr>
          <a:xfrm>
            <a:off x="42248" y="6552624"/>
            <a:ext cx="387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31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67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38213"/>
            <a:ext cx="5472113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81001" y="6597650"/>
            <a:ext cx="22994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cs typeface="+mn-cs"/>
              </a:rPr>
              <a:t>[O. </a:t>
            </a:r>
            <a:r>
              <a:rPr lang="en-US" sz="1000" dirty="0">
                <a:cs typeface="+mn-cs"/>
              </a:rPr>
              <a:t>Schmitz et al., </a:t>
            </a:r>
            <a:r>
              <a:rPr lang="en-US" sz="1000" dirty="0" smtClean="0">
                <a:cs typeface="+mn-cs"/>
              </a:rPr>
              <a:t>JNM</a:t>
            </a:r>
            <a:r>
              <a:rPr lang="en-US" sz="1000" b="1" dirty="0" smtClean="0">
                <a:cs typeface="+mn-cs"/>
              </a:rPr>
              <a:t> 415</a:t>
            </a:r>
            <a:r>
              <a:rPr lang="en-US" sz="1000" dirty="0" smtClean="0">
                <a:cs typeface="+mn-cs"/>
              </a:rPr>
              <a:t> </a:t>
            </a:r>
            <a:r>
              <a:rPr lang="en-US" sz="1000" dirty="0">
                <a:cs typeface="+mn-cs"/>
              </a:rPr>
              <a:t>(</a:t>
            </a:r>
            <a:r>
              <a:rPr lang="en-US" sz="1000" dirty="0" smtClean="0">
                <a:cs typeface="+mn-cs"/>
              </a:rPr>
              <a:t>2011)]</a:t>
            </a:r>
            <a:endParaRPr lang="en-US" sz="1000" dirty="0">
              <a:cs typeface="+mn-cs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121400" y="1700213"/>
            <a:ext cx="2808288" cy="969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b="1" dirty="0">
                <a:cs typeface="+mn-cs"/>
              </a:rPr>
              <a:t>Radial outflow with flattening of density profile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903913" y="5326063"/>
            <a:ext cx="31321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3D flow channels as candidate for enhanced outward particle flux and reduced fueling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121400" y="3094038"/>
            <a:ext cx="2808288" cy="67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b="1" dirty="0">
                <a:cs typeface="+mn-cs"/>
              </a:rPr>
              <a:t>Increase pressure in 3D SOL equivalent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121400" y="4216400"/>
            <a:ext cx="2808288" cy="677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b="1" dirty="0">
                <a:cs typeface="+mn-cs"/>
              </a:rPr>
              <a:t>Downstream n up</a:t>
            </a:r>
          </a:p>
          <a:p>
            <a:pPr algn="ctr">
              <a:defRPr/>
            </a:pPr>
            <a:r>
              <a:rPr lang="en-US" sz="1900" b="1" dirty="0">
                <a:cs typeface="+mn-cs"/>
              </a:rPr>
              <a:t>Downstream T down</a:t>
            </a:r>
          </a:p>
        </p:txBody>
      </p:sp>
      <p:sp>
        <p:nvSpPr>
          <p:cNvPr id="21" name="Pfeil nach unten 4"/>
          <p:cNvSpPr>
            <a:spLocks noChangeArrowheads="1"/>
          </p:cNvSpPr>
          <p:nvPr/>
        </p:nvSpPr>
        <p:spPr bwMode="auto">
          <a:xfrm>
            <a:off x="7200900" y="1408113"/>
            <a:ext cx="503238" cy="215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Pfeil nach unten 13"/>
          <p:cNvSpPr>
            <a:spLocks noChangeArrowheads="1"/>
          </p:cNvSpPr>
          <p:nvPr/>
        </p:nvSpPr>
        <p:spPr bwMode="auto">
          <a:xfrm>
            <a:off x="7200900" y="2781300"/>
            <a:ext cx="503238" cy="215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Pfeil nach unten 14"/>
          <p:cNvSpPr>
            <a:spLocks noChangeArrowheads="1"/>
          </p:cNvSpPr>
          <p:nvPr/>
        </p:nvSpPr>
        <p:spPr bwMode="auto">
          <a:xfrm>
            <a:off x="7200900" y="3886200"/>
            <a:ext cx="503238" cy="215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Pfeil nach unten 17"/>
          <p:cNvSpPr>
            <a:spLocks noChangeArrowheads="1"/>
          </p:cNvSpPr>
          <p:nvPr/>
        </p:nvSpPr>
        <p:spPr bwMode="auto">
          <a:xfrm>
            <a:off x="7200900" y="5037138"/>
            <a:ext cx="503238" cy="2174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121400" y="908050"/>
            <a:ext cx="2735263" cy="38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b="1" dirty="0">
                <a:cs typeface="+mn-cs"/>
              </a:rPr>
              <a:t>3D flow channels</a:t>
            </a:r>
          </a:p>
        </p:txBody>
      </p:sp>
      <p:sp>
        <p:nvSpPr>
          <p:cNvPr id="26" name="Textfeld 6"/>
          <p:cNvSpPr txBox="1"/>
          <p:nvPr/>
        </p:nvSpPr>
        <p:spPr>
          <a:xfrm>
            <a:off x="255610" y="97869"/>
            <a:ext cx="75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Helical SOL flux bundles establish helical sonic flows with direct impact on particle balance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feld 7"/>
          <p:cNvSpPr txBox="1"/>
          <p:nvPr/>
        </p:nvSpPr>
        <p:spPr>
          <a:xfrm>
            <a:off x="14311" y="6552624"/>
            <a:ext cx="46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32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89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42910" y="34369"/>
            <a:ext cx="8875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Magnetic fields from M3D-C1 solutions was included and solutions were compared to previous results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110" y="6501824"/>
            <a:ext cx="430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33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33413" y="1687513"/>
            <a:ext cx="2519362" cy="6778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b="1" dirty="0">
                <a:cs typeface="+mn-cs"/>
              </a:rPr>
              <a:t>Non-linear, </a:t>
            </a:r>
            <a:r>
              <a:rPr lang="en-US" sz="1900" b="1" dirty="0">
                <a:solidFill>
                  <a:srgbClr val="FF0000"/>
                </a:solidFill>
                <a:cs typeface="+mn-cs"/>
              </a:rPr>
              <a:t>one</a:t>
            </a:r>
            <a:r>
              <a:rPr lang="en-US" sz="1900" b="1" dirty="0">
                <a:cs typeface="+mn-cs"/>
              </a:rPr>
              <a:t> fluid M3D-C1 solution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810125" y="1687513"/>
            <a:ext cx="2519363" cy="6778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b="1" dirty="0">
                <a:cs typeface="+mn-cs"/>
              </a:rPr>
              <a:t>Vacuum field as used in M3D-C1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33413" y="3276600"/>
            <a:ext cx="2519362" cy="6778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b="1" dirty="0">
                <a:cs typeface="+mn-cs"/>
              </a:rPr>
              <a:t>Linear, </a:t>
            </a:r>
            <a:r>
              <a:rPr lang="en-US" sz="1900" b="1" dirty="0">
                <a:solidFill>
                  <a:srgbClr val="FF0000"/>
                </a:solidFill>
                <a:cs typeface="+mn-cs"/>
              </a:rPr>
              <a:t>two</a:t>
            </a:r>
            <a:r>
              <a:rPr lang="en-US" sz="1900" b="1" dirty="0">
                <a:cs typeface="+mn-cs"/>
              </a:rPr>
              <a:t> fluid M3D-C1 solution 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810125" y="3271838"/>
            <a:ext cx="2519363" cy="6778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b="1" dirty="0">
                <a:cs typeface="+mn-cs"/>
              </a:rPr>
              <a:t>Vacuum field as used in M3D-C1</a:t>
            </a:r>
          </a:p>
        </p:txBody>
      </p:sp>
      <p:sp>
        <p:nvSpPr>
          <p:cNvPr id="12" name="Pfeil nach links und rechts 1"/>
          <p:cNvSpPr>
            <a:spLocks noChangeArrowheads="1"/>
          </p:cNvSpPr>
          <p:nvPr/>
        </p:nvSpPr>
        <p:spPr bwMode="auto">
          <a:xfrm>
            <a:off x="3657600" y="1831975"/>
            <a:ext cx="719138" cy="360363"/>
          </a:xfrm>
          <a:prstGeom prst="leftRightArrow">
            <a:avLst>
              <a:gd name="adj1" fmla="val 50000"/>
              <a:gd name="adj2" fmla="val 49890"/>
            </a:avLst>
          </a:prstGeom>
          <a:solidFill>
            <a:srgbClr val="3A6F8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3" name="Pfeil nach links und rechts 11"/>
          <p:cNvSpPr>
            <a:spLocks noChangeArrowheads="1"/>
          </p:cNvSpPr>
          <p:nvPr/>
        </p:nvSpPr>
        <p:spPr bwMode="auto">
          <a:xfrm>
            <a:off x="3657600" y="3444875"/>
            <a:ext cx="719138" cy="360363"/>
          </a:xfrm>
          <a:prstGeom prst="leftRightArrow">
            <a:avLst>
              <a:gd name="adj1" fmla="val 50000"/>
              <a:gd name="adj2" fmla="val 49890"/>
            </a:avLst>
          </a:prstGeom>
          <a:solidFill>
            <a:srgbClr val="3A6F8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33413" y="2479675"/>
            <a:ext cx="59420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 err="1">
                <a:cs typeface="+mn-cs"/>
              </a:rPr>
              <a:t>equdsk</a:t>
            </a:r>
            <a:r>
              <a:rPr lang="en-US" sz="1600" b="1" dirty="0">
                <a:cs typeface="+mn-cs"/>
              </a:rPr>
              <a:t>: 4.4keVm, time step 5 was used, ~ 500 </a:t>
            </a:r>
            <a:r>
              <a:rPr lang="en-US" sz="1600" b="1" dirty="0" err="1">
                <a:latin typeface="Symbol" charset="2"/>
                <a:cs typeface="Symbol" charset="2"/>
              </a:rPr>
              <a:t>t</a:t>
            </a:r>
            <a:r>
              <a:rPr lang="en-US" sz="1600" b="1" baseline="-25000" dirty="0" err="1">
                <a:cs typeface="+mn-cs"/>
              </a:rPr>
              <a:t>A</a:t>
            </a:r>
            <a:endParaRPr lang="en-US" sz="1600" b="1" baseline="-25000" dirty="0">
              <a:cs typeface="+mn-cs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33413" y="4043363"/>
            <a:ext cx="594201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 err="1">
                <a:cs typeface="+mn-cs"/>
              </a:rPr>
              <a:t>equdsk</a:t>
            </a:r>
            <a:r>
              <a:rPr lang="en-US" sz="1600" b="1" dirty="0">
                <a:cs typeface="+mn-cs"/>
              </a:rPr>
              <a:t>: 3.8keVm, time step 1 was used, linear response</a:t>
            </a:r>
            <a:endParaRPr lang="en-US" sz="1600" b="1" baseline="-25000" dirty="0">
              <a:cs typeface="+mn-cs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33413" y="1016000"/>
            <a:ext cx="594201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1900" b="1" dirty="0">
                <a:cs typeface="+mn-cs"/>
              </a:rPr>
              <a:t>M3D-C1 solutions used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69913" y="4692650"/>
            <a:ext cx="594201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1900" b="1" dirty="0">
                <a:cs typeface="+mn-cs"/>
              </a:rPr>
              <a:t>EMC3-Eirene boundary conditions</a:t>
            </a:r>
          </a:p>
        </p:txBody>
      </p:sp>
      <p:pic>
        <p:nvPicPr>
          <p:cNvPr id="20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195888"/>
            <a:ext cx="648017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59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" descr="topolC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8013"/>
            <a:ext cx="4464050" cy="620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68310" y="212169"/>
            <a:ext cx="8875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Magnetic topology is vacuum-like for both M3D-C1 cases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110" y="6501824"/>
            <a:ext cx="430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34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92725" y="1268413"/>
            <a:ext cx="35274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Wider extension of helical lobes with stronger deformation</a:t>
            </a:r>
          </a:p>
        </p:txBody>
      </p:sp>
      <p:sp>
        <p:nvSpPr>
          <p:cNvPr id="10" name="Pfeil nach links 9"/>
          <p:cNvSpPr/>
          <p:nvPr/>
        </p:nvSpPr>
        <p:spPr bwMode="auto">
          <a:xfrm>
            <a:off x="4859338" y="1341438"/>
            <a:ext cx="360362" cy="215900"/>
          </a:xfrm>
          <a:prstGeom prst="lef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292725" y="2052638"/>
            <a:ext cx="35274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Additional high order mode number resonant components</a:t>
            </a:r>
          </a:p>
        </p:txBody>
      </p:sp>
      <p:sp>
        <p:nvSpPr>
          <p:cNvPr id="12" name="Pfeil nach links 11"/>
          <p:cNvSpPr/>
          <p:nvPr/>
        </p:nvSpPr>
        <p:spPr bwMode="auto">
          <a:xfrm>
            <a:off x="4859338" y="2124075"/>
            <a:ext cx="360362" cy="215900"/>
          </a:xfrm>
          <a:prstGeom prst="lef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292725" y="2700338"/>
            <a:ext cx="38512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Stochasticity prevails at 5/3 surface</a:t>
            </a:r>
          </a:p>
        </p:txBody>
      </p:sp>
      <p:sp>
        <p:nvSpPr>
          <p:cNvPr id="14" name="Pfeil nach links 13"/>
          <p:cNvSpPr/>
          <p:nvPr/>
        </p:nvSpPr>
        <p:spPr bwMode="auto">
          <a:xfrm>
            <a:off x="4859338" y="2771775"/>
            <a:ext cx="360362" cy="215900"/>
          </a:xfrm>
          <a:prstGeom prst="lef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264150" y="4149725"/>
            <a:ext cx="35290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Outermost island chain present inside helical boundary</a:t>
            </a:r>
          </a:p>
        </p:txBody>
      </p:sp>
      <p:sp>
        <p:nvSpPr>
          <p:cNvPr id="17" name="Pfeil nach links 16"/>
          <p:cNvSpPr/>
          <p:nvPr/>
        </p:nvSpPr>
        <p:spPr bwMode="auto">
          <a:xfrm>
            <a:off x="4832350" y="4221163"/>
            <a:ext cx="360363" cy="215900"/>
          </a:xfrm>
          <a:prstGeom prst="lef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264150" y="4932363"/>
            <a:ext cx="352901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Clean 6/3 resonant island</a:t>
            </a:r>
          </a:p>
        </p:txBody>
      </p:sp>
      <p:sp>
        <p:nvSpPr>
          <p:cNvPr id="19" name="Pfeil nach links 18"/>
          <p:cNvSpPr/>
          <p:nvPr/>
        </p:nvSpPr>
        <p:spPr bwMode="auto">
          <a:xfrm>
            <a:off x="4832350" y="5003800"/>
            <a:ext cx="360363" cy="215900"/>
          </a:xfrm>
          <a:prstGeom prst="lef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264150" y="5580063"/>
            <a:ext cx="385286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Good flux surfaces in between 5/3 and next inner resonant island chain</a:t>
            </a:r>
          </a:p>
        </p:txBody>
      </p:sp>
      <p:sp>
        <p:nvSpPr>
          <p:cNvPr id="21" name="Pfeil nach links 20"/>
          <p:cNvSpPr/>
          <p:nvPr/>
        </p:nvSpPr>
        <p:spPr bwMode="auto">
          <a:xfrm>
            <a:off x="4832350" y="5653088"/>
            <a:ext cx="360363" cy="215900"/>
          </a:xfrm>
          <a:prstGeom prst="lef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932363" y="3348038"/>
            <a:ext cx="3960812" cy="585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Only saddle differences between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non-linear response and vacuum field</a:t>
            </a:r>
          </a:p>
        </p:txBody>
      </p:sp>
    </p:spTree>
    <p:extLst>
      <p:ext uri="{BB962C8B-B14F-4D97-AF65-F5344CB8AC3E}">
        <p14:creationId xmlns:p14="http://schemas.microsoft.com/office/powerpoint/2010/main" val="344783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54010" y="34369"/>
            <a:ext cx="8151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Marginal modification of field line connection length pattern with non-linear response from M3D-C1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110" y="6501824"/>
            <a:ext cx="430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35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58888" y="836613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cs typeface="+mn-cs"/>
              </a:rPr>
              <a:t>Vacuum field as used in M3D-C1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003800" y="836613"/>
            <a:ext cx="31686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Non-linear response from M3D-C1</a:t>
            </a:r>
          </a:p>
        </p:txBody>
      </p:sp>
      <p:pic>
        <p:nvPicPr>
          <p:cNvPr id="10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05250"/>
            <a:ext cx="4103687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33825"/>
            <a:ext cx="446563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196975"/>
            <a:ext cx="405923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96975"/>
            <a:ext cx="4392612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63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04810" y="47069"/>
            <a:ext cx="7580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Non-linear response causes only a small shift of heat flux towards outer lobes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110" y="6501824"/>
            <a:ext cx="430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36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8" name="Bild 5" descr="powerDepo_OS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427163"/>
            <a:ext cx="4560888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16000" y="1247775"/>
            <a:ext cx="27257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cs typeface="+mn-cs"/>
              </a:rPr>
              <a:t>Non-linear M3D</a:t>
            </a:r>
            <a:r>
              <a:rPr lang="en-US" sz="1600" b="1" dirty="0">
                <a:cs typeface="+mn-cs"/>
              </a:rPr>
              <a:t>-C1 response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724525" y="1247775"/>
            <a:ext cx="216058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cs typeface="+mn-cs"/>
              </a:rPr>
              <a:t>Vacuum in M3D-C1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93713" y="5300663"/>
            <a:ext cx="7416800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>
                <a:cs typeface="+mn-cs"/>
              </a:rPr>
              <a:t>Non-linear response yield higher heat outflow into outer tips and 3D SOL domain of perturbed edge layer</a:t>
            </a:r>
          </a:p>
        </p:txBody>
      </p:sp>
      <p:pic>
        <p:nvPicPr>
          <p:cNvPr id="12" name="Bild 1" descr="powerDepo_OS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1535113"/>
            <a:ext cx="441642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93713" y="6064250"/>
            <a:ext cx="77755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Almost no difference in extension and width of heat flux pattern!!</a:t>
            </a:r>
          </a:p>
        </p:txBody>
      </p:sp>
    </p:spTree>
    <p:extLst>
      <p:ext uri="{BB962C8B-B14F-4D97-AF65-F5344CB8AC3E}">
        <p14:creationId xmlns:p14="http://schemas.microsoft.com/office/powerpoint/2010/main" val="428283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04810" y="212169"/>
            <a:ext cx="8875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Radial profiles show small outward shift of divertor fluxes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110" y="6501824"/>
            <a:ext cx="430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3</a:t>
            </a:r>
            <a:r>
              <a:rPr lang="en-US" sz="1400" b="1" dirty="0" smtClean="0">
                <a:latin typeface="Arial"/>
                <a:cs typeface="Arial"/>
              </a:rPr>
              <a:t>7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11" name="Bild 1" descr="Bildschirmfoto 2013-11-04 um 15.00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10" y="978084"/>
            <a:ext cx="7283450" cy="5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30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1087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65110" y="6501824"/>
            <a:ext cx="430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3</a:t>
            </a:r>
            <a:r>
              <a:rPr lang="en-US" sz="1400" b="1" dirty="0" smtClean="0">
                <a:latin typeface="Arial"/>
                <a:cs typeface="Arial"/>
              </a:rPr>
              <a:t>8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54010" y="174069"/>
            <a:ext cx="8151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Enhanced lobe excursion with with linear response from M3D-C1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4010025"/>
            <a:ext cx="4968875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1006475"/>
            <a:ext cx="52197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06475"/>
            <a:ext cx="4268788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59225"/>
            <a:ext cx="41465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16013" y="5954713"/>
            <a:ext cx="5762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cs typeface="+mn-cs"/>
              </a:rPr>
              <a:t>ISP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716463" y="5975350"/>
            <a:ext cx="576262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cs typeface="+mn-cs"/>
              </a:rPr>
              <a:t>ISP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258888" y="811213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cs typeface="+mn-cs"/>
              </a:rPr>
              <a:t>Vacuum field as used in M3D-C1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003800" y="785813"/>
            <a:ext cx="31686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Linear </a:t>
            </a:r>
            <a:r>
              <a:rPr lang="en-US" sz="1600" b="1" dirty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response from M3D-C1</a:t>
            </a:r>
          </a:p>
        </p:txBody>
      </p:sp>
    </p:spTree>
    <p:extLst>
      <p:ext uri="{BB962C8B-B14F-4D97-AF65-F5344CB8AC3E}">
        <p14:creationId xmlns:p14="http://schemas.microsoft.com/office/powerpoint/2010/main" val="397282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3D plasma edge magnetic topology is detected at DIII-D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11" y="6501824"/>
            <a:ext cx="315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3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9" name="Bild 2" descr="Bildschirmfoto 2012-01-17 um 09.58.20.png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052513"/>
            <a:ext cx="4427537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705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1" descr="Bildschirmfoto 2012-01-17 um 09.56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3500438"/>
            <a:ext cx="2293937" cy="26654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67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04810" y="47069"/>
            <a:ext cx="7580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Linear response causes only a shift of heat flux towards outer lobes with some form of flux </a:t>
            </a:r>
            <a:r>
              <a:rPr lang="en-US" sz="2000" b="1" dirty="0" err="1" smtClean="0">
                <a:solidFill>
                  <a:schemeClr val="bg1"/>
                </a:solidFill>
                <a:latin typeface="Arial"/>
                <a:cs typeface="Arial"/>
              </a:rPr>
              <a:t>brodening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110" y="6501824"/>
            <a:ext cx="430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3</a:t>
            </a:r>
            <a:r>
              <a:rPr lang="en-US" sz="1400" b="1" dirty="0" smtClean="0">
                <a:latin typeface="Arial"/>
                <a:cs typeface="Arial"/>
              </a:rPr>
              <a:t>9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2" name="Bild 1" descr="Bildschirmfoto 2014-04-15 um 12.08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8674100" cy="3251200"/>
          </a:xfrm>
          <a:prstGeom prst="rect">
            <a:avLst/>
          </a:prstGeom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270500" y="1247775"/>
            <a:ext cx="27257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cs typeface="+mn-cs"/>
              </a:rPr>
              <a:t>Linear M3D</a:t>
            </a:r>
            <a:r>
              <a:rPr lang="en-US" sz="1600" b="1" dirty="0">
                <a:cs typeface="+mn-cs"/>
              </a:rPr>
              <a:t>-C1 response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92225" y="1248191"/>
            <a:ext cx="216058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cs typeface="+mn-cs"/>
              </a:rPr>
              <a:t>Vacuum in M3D-C1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93713" y="5300663"/>
            <a:ext cx="6364287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 smtClean="0">
                <a:cs typeface="+mn-cs"/>
              </a:rPr>
              <a:t>Linear </a:t>
            </a:r>
            <a:r>
              <a:rPr lang="en-US" sz="1900" b="1" dirty="0">
                <a:cs typeface="+mn-cs"/>
              </a:rPr>
              <a:t>response yield higher heat outflow into outer tips and 3D SOL domain of perturbed edge layer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93713" y="6064250"/>
            <a:ext cx="77755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9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Small </a:t>
            </a:r>
            <a:r>
              <a:rPr lang="en-US" sz="19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difference </a:t>
            </a:r>
            <a:r>
              <a:rPr lang="en-US" sz="19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only in </a:t>
            </a:r>
            <a:r>
              <a:rPr lang="en-US" sz="19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extension and width of heat flux pattern!!</a:t>
            </a:r>
          </a:p>
        </p:txBody>
      </p:sp>
    </p:spTree>
    <p:extLst>
      <p:ext uri="{BB962C8B-B14F-4D97-AF65-F5344CB8AC3E}">
        <p14:creationId xmlns:p14="http://schemas.microsoft.com/office/powerpoint/2010/main" val="21983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0" y="965200"/>
            <a:ext cx="7835899" cy="50546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04810" y="47069"/>
            <a:ext cx="7580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Linear response causes more significant shift of divertor fluxes towards outer lobes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110" y="6501824"/>
            <a:ext cx="430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40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71513" y="6083300"/>
            <a:ext cx="642778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Strong reduction of splitting width is not seen!</a:t>
            </a:r>
            <a:endParaRPr lang="en-US" sz="2200" b="1" dirty="0">
              <a:solidFill>
                <a:srgbClr val="C02529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16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193800" y="1016000"/>
            <a:ext cx="7099300" cy="5524500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42910" y="85169"/>
            <a:ext cx="8875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There is controversy in plasma response modeling results, e.g. plasma response 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predicted 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with 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JOREK is very different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110" y="6501824"/>
            <a:ext cx="430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22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510" y="1460500"/>
            <a:ext cx="6615090" cy="495300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259632" y="1069752"/>
            <a:ext cx="666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F. </a:t>
            </a:r>
            <a:r>
              <a:rPr lang="en-US" sz="1200" b="1" dirty="0" err="1" smtClean="0">
                <a:latin typeface="Arial"/>
                <a:cs typeface="Arial"/>
              </a:rPr>
              <a:t>Orain</a:t>
            </a:r>
            <a:r>
              <a:rPr lang="en-US" sz="1200" b="1" dirty="0" smtClean="0">
                <a:latin typeface="Arial"/>
                <a:cs typeface="Arial"/>
              </a:rPr>
              <a:t> et al., SFP 2013, JOREK modeling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24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Executive summary as structure of talk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feld 9"/>
          <p:cNvSpPr txBox="1"/>
          <p:nvPr/>
        </p:nvSpPr>
        <p:spPr>
          <a:xfrm>
            <a:off x="484211" y="1177357"/>
            <a:ext cx="824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Three-Dimensional </a:t>
            </a: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effects</a:t>
            </a:r>
            <a:r>
              <a:rPr lang="en-US" b="1" dirty="0" smtClean="0">
                <a:latin typeface="Arial"/>
                <a:cs typeface="Arial"/>
              </a:rPr>
              <a:t> are significant in </a:t>
            </a:r>
            <a:r>
              <a:rPr lang="en-US" b="1" dirty="0" err="1" smtClean="0">
                <a:latin typeface="Arial"/>
                <a:cs typeface="Arial"/>
              </a:rPr>
              <a:t>tokamaks</a:t>
            </a:r>
            <a:r>
              <a:rPr lang="en-US" b="1" dirty="0" smtClean="0">
                <a:latin typeface="Arial"/>
                <a:cs typeface="Arial"/>
              </a:rPr>
              <a:t> during application of resonant magnetic perturbation fields for ELM control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feld 9"/>
          <p:cNvSpPr txBox="1"/>
          <p:nvPr/>
        </p:nvSpPr>
        <p:spPr>
          <a:xfrm>
            <a:off x="471511" y="2066357"/>
            <a:ext cx="798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perturbed </a:t>
            </a:r>
            <a:r>
              <a:rPr lang="en-US" b="1" dirty="0" err="1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separatrix</a:t>
            </a: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defines 3D edge topology and transport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feld 9"/>
          <p:cNvSpPr txBox="1"/>
          <p:nvPr/>
        </p:nvSpPr>
        <p:spPr>
          <a:xfrm>
            <a:off x="471511" y="27140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Connection length</a:t>
            </a:r>
            <a:r>
              <a:rPr lang="en-US" b="1" dirty="0" smtClean="0">
                <a:latin typeface="Arial"/>
                <a:cs typeface="Arial"/>
              </a:rPr>
              <a:t> in helical scrape off layer governs transport features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feld 9"/>
          <p:cNvSpPr txBox="1"/>
          <p:nvPr/>
        </p:nvSpPr>
        <p:spPr>
          <a:xfrm>
            <a:off x="484211" y="4149157"/>
            <a:ext cx="857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</a:t>
            </a:r>
            <a:r>
              <a:rPr lang="en-US" b="1" dirty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surface </a:t>
            </a: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interaction </a:t>
            </a:r>
            <a:r>
              <a:rPr lang="en-US" b="1" dirty="0" smtClean="0">
                <a:latin typeface="Arial"/>
                <a:cs typeface="Arial"/>
              </a:rPr>
              <a:t>is directly affected by 3D boundary</a:t>
            </a:r>
            <a:endParaRPr lang="en-US" b="1" dirty="0">
              <a:solidFill>
                <a:srgbClr val="C02529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7" name="Textfeld 9"/>
          <p:cNvSpPr txBox="1"/>
          <p:nvPr/>
        </p:nvSpPr>
        <p:spPr>
          <a:xfrm>
            <a:off x="496910" y="4885757"/>
            <a:ext cx="853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response</a:t>
            </a:r>
            <a:r>
              <a:rPr lang="en-US" b="1" dirty="0" smtClean="0">
                <a:latin typeface="Arial"/>
                <a:cs typeface="Arial"/>
              </a:rPr>
              <a:t> defines extension and actual shape of the 3D boundary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8" name="Textfeld 9"/>
          <p:cNvSpPr txBox="1"/>
          <p:nvPr/>
        </p:nvSpPr>
        <p:spPr>
          <a:xfrm>
            <a:off x="496911" y="5622357"/>
            <a:ext cx="738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Extrapolation capability</a:t>
            </a:r>
            <a:r>
              <a:rPr lang="en-US" b="1" dirty="0" smtClean="0">
                <a:latin typeface="Arial"/>
                <a:cs typeface="Arial"/>
              </a:rPr>
              <a:t> of these effects towards </a:t>
            </a: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ITER</a:t>
            </a:r>
            <a:r>
              <a:rPr lang="en-US" b="1" dirty="0" smtClean="0">
                <a:latin typeface="Arial"/>
                <a:cs typeface="Arial"/>
              </a:rPr>
              <a:t> is progressing but still controversial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9" name="Textfeld 9"/>
          <p:cNvSpPr txBox="1"/>
          <p:nvPr/>
        </p:nvSpPr>
        <p:spPr>
          <a:xfrm>
            <a:off x="484211" y="3412557"/>
            <a:ext cx="85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C0252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Magnetic islands</a:t>
            </a:r>
            <a:r>
              <a:rPr lang="en-US" b="1" dirty="0" smtClean="0">
                <a:latin typeface="Arial"/>
                <a:cs typeface="Arial"/>
              </a:rPr>
              <a:t> act as radial transport actuator on transport and exhaust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002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3D plasma edge magnetic topology is detected at DIII-D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11" y="6501824"/>
            <a:ext cx="315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3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82600" y="892175"/>
            <a:ext cx="8064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cs typeface="+mn-cs"/>
              </a:rPr>
              <a:t>The separatrix is very sensitive to external and internal perturbation fields</a:t>
            </a:r>
            <a:endParaRPr lang="en-US" sz="2000" b="1" dirty="0">
              <a:solidFill>
                <a:srgbClr val="3A6F8A"/>
              </a:solidFill>
              <a:cs typeface="+mn-cs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309563" y="987425"/>
            <a:ext cx="144462" cy="217488"/>
          </a:xfrm>
          <a:prstGeom prst="rightArrow">
            <a:avLst>
              <a:gd name="adj1" fmla="val 49778"/>
              <a:gd name="adj2" fmla="val 6397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>
              <a:defRPr/>
            </a:pPr>
            <a:endParaRPr lang="de-DE">
              <a:cs typeface="+mn-cs"/>
            </a:endParaRPr>
          </a:p>
        </p:txBody>
      </p:sp>
      <p:pic>
        <p:nvPicPr>
          <p:cNvPr id="13" name="Picture 5" descr="D3D_topol_intro_Xpt_separatrix_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12875"/>
            <a:ext cx="52736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 14" descr="Bildschirmfoto 2012-01-17 um 09.56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509963"/>
            <a:ext cx="165576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58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3D plasma edge magnetic topology is detected at DIII-D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11" y="6501824"/>
            <a:ext cx="315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4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9" name="Picture 4" descr="D3D_topol_intro_Xpt_me_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12875"/>
            <a:ext cx="532765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14" descr="Bildschirmfoto 2012-01-17 um 09.56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509963"/>
            <a:ext cx="165576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82600" y="892175"/>
            <a:ext cx="8064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cs typeface="+mn-cs"/>
              </a:rPr>
              <a:t>The separatrix is very sensitive to external and internal perturbation fields</a:t>
            </a:r>
            <a:endParaRPr lang="en-US" sz="2000" b="1" dirty="0">
              <a:solidFill>
                <a:srgbClr val="3A6F8A"/>
              </a:solidFill>
              <a:cs typeface="+mn-cs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309563" y="987425"/>
            <a:ext cx="144462" cy="217488"/>
          </a:xfrm>
          <a:prstGeom prst="rightArrow">
            <a:avLst>
              <a:gd name="adj1" fmla="val 49778"/>
              <a:gd name="adj2" fmla="val 6397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>
              <a:defRPr/>
            </a:pPr>
            <a:endParaRPr lang="de-DE"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31775" y="5924550"/>
            <a:ext cx="6983413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/>
              <a:t>Separatrix lobes show interaction of RMP with separatrix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55588" y="6359525"/>
            <a:ext cx="32392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/>
              <a:t>T.E.Evans</a:t>
            </a:r>
            <a:r>
              <a:rPr lang="en-US" sz="1200" dirty="0"/>
              <a:t> et al. J. Phys.: Conf. Series </a:t>
            </a:r>
            <a:r>
              <a:rPr lang="en-US" sz="1200" b="1" dirty="0"/>
              <a:t>7</a:t>
            </a:r>
            <a:r>
              <a:rPr lang="en-US" sz="1200" dirty="0"/>
              <a:t> (2005) 174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562647" y="5487988"/>
            <a:ext cx="26731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O. Schmitz et al. PPCF </a:t>
            </a:r>
            <a:r>
              <a:rPr lang="en-US" sz="1200" b="1" dirty="0"/>
              <a:t>50</a:t>
            </a:r>
            <a:r>
              <a:rPr lang="en-US" sz="1200" dirty="0"/>
              <a:t> (2008) 124029 </a:t>
            </a:r>
          </a:p>
        </p:txBody>
      </p:sp>
    </p:spTree>
    <p:extLst>
      <p:ext uri="{BB962C8B-B14F-4D97-AF65-F5344CB8AC3E}">
        <p14:creationId xmlns:p14="http://schemas.microsoft.com/office/powerpoint/2010/main" val="154517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09" y="186769"/>
            <a:ext cx="8805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“Stochastic edge layer” is a heterogeneous helical scrape off layer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11" y="6501824"/>
            <a:ext cx="315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5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9" name="Picture 2" descr="sketch_D3D_dir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7563"/>
            <a:ext cx="316071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3D_topol_intro_Xpt_me_bla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79500"/>
            <a:ext cx="2881312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3421063" y="1052513"/>
            <a:ext cx="5688012" cy="4578350"/>
            <a:chOff x="2155" y="663"/>
            <a:chExt cx="3583" cy="2884"/>
          </a:xfrm>
        </p:grpSpPr>
        <p:pic>
          <p:nvPicPr>
            <p:cNvPr id="12" name="Picture 6" descr="fig_2_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" y="663"/>
              <a:ext cx="3583" cy="2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2577" y="811"/>
              <a:ext cx="46" cy="11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2577" y="1991"/>
              <a:ext cx="46" cy="118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81050" y="6008688"/>
            <a:ext cx="586105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Arial"/>
                <a:cs typeface="Arial"/>
              </a:rPr>
              <a:t>Perturbed </a:t>
            </a:r>
            <a:r>
              <a:rPr lang="en-US" sz="1800" b="1" dirty="0" err="1">
                <a:latin typeface="Arial"/>
                <a:cs typeface="Arial"/>
              </a:rPr>
              <a:t>separatrix</a:t>
            </a:r>
            <a:r>
              <a:rPr lang="en-US" sz="1800" b="1" dirty="0">
                <a:latin typeface="Arial"/>
                <a:cs typeface="Arial"/>
              </a:rPr>
              <a:t> represents envelope for stochastic interior</a:t>
            </a:r>
          </a:p>
        </p:txBody>
      </p:sp>
    </p:spTree>
    <p:extLst>
      <p:ext uri="{BB962C8B-B14F-4D97-AF65-F5344CB8AC3E}">
        <p14:creationId xmlns:p14="http://schemas.microsoft.com/office/powerpoint/2010/main" val="154517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64" y="6083300"/>
            <a:ext cx="1663367" cy="70159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5400000">
            <a:off x="4171950" y="-4171950"/>
            <a:ext cx="800100" cy="9144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5610" y="186769"/>
            <a:ext cx="752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EMC3-Eirene modeling reflects 3D edge structures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11" y="6501824"/>
            <a:ext cx="315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6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01651" y="6027738"/>
            <a:ext cx="677544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E7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7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Fluid plasma </a:t>
            </a:r>
            <a:r>
              <a:rPr lang="en-US" sz="17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and </a:t>
            </a:r>
            <a:r>
              <a:rPr lang="en-US" sz="17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kinetic neutral </a:t>
            </a:r>
            <a:r>
              <a:rPr lang="en-US" sz="17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transport modeling predicts 3D boundary in electron and ion temperature and density fields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60931" y="5670550"/>
            <a:ext cx="27751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dirty="0">
                <a:cs typeface="+mn-cs"/>
              </a:rPr>
              <a:t>H. </a:t>
            </a:r>
            <a:r>
              <a:rPr lang="en-US" sz="1000" dirty="0" err="1">
                <a:cs typeface="+mn-cs"/>
              </a:rPr>
              <a:t>Frerichs</a:t>
            </a:r>
            <a:r>
              <a:rPr lang="en-US" sz="1000" dirty="0">
                <a:cs typeface="+mn-cs"/>
              </a:rPr>
              <a:t> et al. Nuclear Fusion </a:t>
            </a:r>
            <a:r>
              <a:rPr lang="en-US" sz="1000" b="1" dirty="0">
                <a:cs typeface="+mn-cs"/>
              </a:rPr>
              <a:t>50</a:t>
            </a:r>
            <a:r>
              <a:rPr lang="en-US" sz="1000" dirty="0">
                <a:cs typeface="+mn-cs"/>
              </a:rPr>
              <a:t> (2010) 034004 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104900"/>
            <a:ext cx="7994650" cy="443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67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2966</Words>
  <Application>Microsoft Macintosh PowerPoint</Application>
  <PresentationFormat>On-screen Show (4:3)</PresentationFormat>
  <Paragraphs>330</Paragraphs>
  <Slides>53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Office-Design</vt:lpstr>
      <vt:lpstr>Microsoft Formel-Editor</vt:lpstr>
      <vt:lpstr>Corel PHOTO-PAINT 12.0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Forschungszentrum Juelich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Oliver Schmitz</dc:creator>
  <cp:lastModifiedBy>Oliver Schmitz</cp:lastModifiedBy>
  <cp:revision>789</cp:revision>
  <dcterms:created xsi:type="dcterms:W3CDTF">2013-10-14T15:47:32Z</dcterms:created>
  <dcterms:modified xsi:type="dcterms:W3CDTF">2014-05-13T02:48:06Z</dcterms:modified>
</cp:coreProperties>
</file>