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2"/>
  </p:notesMasterIdLst>
  <p:handoutMasterIdLst>
    <p:handoutMasterId r:id="rId53"/>
  </p:handoutMasterIdLst>
  <p:sldIdLst>
    <p:sldId id="276" r:id="rId2"/>
    <p:sldId id="586" r:id="rId3"/>
    <p:sldId id="622" r:id="rId4"/>
    <p:sldId id="646" r:id="rId5"/>
    <p:sldId id="685" r:id="rId6"/>
    <p:sldId id="588" r:id="rId7"/>
    <p:sldId id="589" r:id="rId8"/>
    <p:sldId id="625" r:id="rId9"/>
    <p:sldId id="647" r:id="rId10"/>
    <p:sldId id="529" r:id="rId11"/>
    <p:sldId id="528" r:id="rId12"/>
    <p:sldId id="648" r:id="rId13"/>
    <p:sldId id="555" r:id="rId14"/>
    <p:sldId id="533" r:id="rId15"/>
    <p:sldId id="617" r:id="rId16"/>
    <p:sldId id="649" r:id="rId17"/>
    <p:sldId id="633" r:id="rId18"/>
    <p:sldId id="640" r:id="rId19"/>
    <p:sldId id="663" r:id="rId20"/>
    <p:sldId id="542" r:id="rId21"/>
    <p:sldId id="653" r:id="rId22"/>
    <p:sldId id="664" r:id="rId23"/>
    <p:sldId id="615" r:id="rId24"/>
    <p:sldId id="602" r:id="rId25"/>
    <p:sldId id="583" r:id="rId26"/>
    <p:sldId id="651" r:id="rId27"/>
    <p:sldId id="630" r:id="rId28"/>
    <p:sldId id="666" r:id="rId29"/>
    <p:sldId id="560" r:id="rId30"/>
    <p:sldId id="565" r:id="rId31"/>
    <p:sldId id="665" r:id="rId32"/>
    <p:sldId id="654" r:id="rId33"/>
    <p:sldId id="684" r:id="rId34"/>
    <p:sldId id="682" r:id="rId35"/>
    <p:sldId id="679" r:id="rId36"/>
    <p:sldId id="678" r:id="rId37"/>
    <p:sldId id="571" r:id="rId38"/>
    <p:sldId id="673" r:id="rId39"/>
    <p:sldId id="674" r:id="rId40"/>
    <p:sldId id="675" r:id="rId41"/>
    <p:sldId id="667" r:id="rId42"/>
    <p:sldId id="671" r:id="rId43"/>
    <p:sldId id="680" r:id="rId44"/>
    <p:sldId id="681" r:id="rId45"/>
    <p:sldId id="635" r:id="rId46"/>
    <p:sldId id="668" r:id="rId47"/>
    <p:sldId id="669" r:id="rId48"/>
    <p:sldId id="661" r:id="rId49"/>
    <p:sldId id="676" r:id="rId50"/>
    <p:sldId id="677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18" autoAdjust="0"/>
    <p:restoredTop sz="91063" autoAdjust="0"/>
  </p:normalViewPr>
  <p:slideViewPr>
    <p:cSldViewPr>
      <p:cViewPr>
        <p:scale>
          <a:sx n="66" d="100"/>
          <a:sy n="66" d="100"/>
        </p:scale>
        <p:origin x="-1842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72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75" d="100"/>
        <a:sy n="75" d="100"/>
      </p:scale>
      <p:origin x="0" y="1416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6E165-06B5-4A5D-81DB-6ECF3D2872BC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E4B01-AAA0-410E-9726-2FE2C864E1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012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88688-014B-41FD-8C66-CED87F597CEF}" type="datetimeFigureOut">
              <a:rPr lang="en-US" smtClean="0"/>
              <a:pPr/>
              <a:t>6/23/2014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F873F-183E-4701-9F57-58D73571B9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317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smtClean="0"/>
              <a:t>Example of the technique</a:t>
            </a:r>
            <a:r>
              <a:rPr lang="en-US" sz="1000" baseline="0" dirty="0" smtClean="0"/>
              <a:t> applied to imaging. </a:t>
            </a:r>
          </a:p>
          <a:p>
            <a:r>
              <a:rPr lang="en-US" sz="1000" baseline="0" dirty="0" smtClean="0"/>
              <a:t>Three views, </a:t>
            </a:r>
          </a:p>
          <a:p>
            <a:r>
              <a:rPr lang="en-US" sz="1000" baseline="0" dirty="0" smtClean="0"/>
              <a:t>The mode we are trying to image in the magnetic signal</a:t>
            </a:r>
          </a:p>
          <a:p>
            <a:r>
              <a:rPr lang="en-US" sz="1000" baseline="0" dirty="0" smtClean="0"/>
              <a:t>The data acquired with the imaging technique – DC, AC, slice.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26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33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08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as the last slide, however, now</a:t>
            </a:r>
            <a:r>
              <a:rPr lang="en-US" baseline="0" dirty="0" smtClean="0"/>
              <a:t> back in the time domain.</a:t>
            </a:r>
          </a:p>
          <a:p>
            <a:r>
              <a:rPr lang="en-US" baseline="0" dirty="0" smtClean="0"/>
              <a:t>Gives a better understanding of what is going on.</a:t>
            </a:r>
          </a:p>
          <a:p>
            <a:r>
              <a:rPr lang="en-US" baseline="0" dirty="0" smtClean="0"/>
              <a:t>Describe each of the sub figures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6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as the last slide, however, now</a:t>
            </a:r>
            <a:r>
              <a:rPr lang="en-US" baseline="0" dirty="0" smtClean="0"/>
              <a:t> back in the time domain.</a:t>
            </a:r>
          </a:p>
          <a:p>
            <a:r>
              <a:rPr lang="en-US" baseline="0" dirty="0" smtClean="0"/>
              <a:t>Gives a better understanding of what is going on.</a:t>
            </a:r>
          </a:p>
          <a:p>
            <a:r>
              <a:rPr lang="en-US" baseline="0" dirty="0" smtClean="0"/>
              <a:t>Describe each of the sub figures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6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33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85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688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688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12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852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688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68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688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852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852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852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852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</a:t>
            </a:r>
            <a:r>
              <a:rPr lang="en-US" dirty="0" err="1" smtClean="0"/>
              <a:t>can</a:t>
            </a:r>
            <a:r>
              <a:rPr lang="en-US" dirty="0" smtClean="0"/>
              <a:t> convert the series of images into a </a:t>
            </a:r>
            <a:r>
              <a:rPr lang="en-US" dirty="0" err="1" smtClean="0"/>
              <a:t>fourier</a:t>
            </a:r>
            <a:r>
              <a:rPr lang="en-US" dirty="0" smtClean="0"/>
              <a:t> series with DC,</a:t>
            </a:r>
            <a:r>
              <a:rPr lang="en-US" baseline="0" dirty="0" smtClean="0"/>
              <a:t> 1</a:t>
            </a:r>
            <a:r>
              <a:rPr lang="en-US" baseline="30000" dirty="0" smtClean="0"/>
              <a:t>st</a:t>
            </a:r>
            <a:r>
              <a:rPr lang="en-US" baseline="0" dirty="0" smtClean="0"/>
              <a:t> harmonic, 2</a:t>
            </a:r>
            <a:r>
              <a:rPr lang="en-US" baseline="30000" dirty="0" smtClean="0"/>
              <a:t>nd</a:t>
            </a:r>
            <a:r>
              <a:rPr lang="en-US" baseline="0" dirty="0" smtClean="0"/>
              <a:t> harmonic etc…</a:t>
            </a:r>
          </a:p>
          <a:p>
            <a:r>
              <a:rPr lang="en-US" baseline="0" dirty="0" smtClean="0"/>
              <a:t>1</a:t>
            </a:r>
            <a:r>
              <a:rPr lang="en-US" baseline="30000" dirty="0" smtClean="0"/>
              <a:t>st</a:t>
            </a:r>
            <a:r>
              <a:rPr lang="en-US" baseline="0" dirty="0" smtClean="0"/>
              <a:t> harmonic is f0, and each pixel has an amplitude and phase (or real and imaginary part)</a:t>
            </a:r>
          </a:p>
          <a:p>
            <a:r>
              <a:rPr lang="en-US" baseline="0" dirty="0" smtClean="0"/>
              <a:t>2</a:t>
            </a:r>
            <a:r>
              <a:rPr lang="en-US" baseline="30000" dirty="0" smtClean="0"/>
              <a:t>nd</a:t>
            </a:r>
            <a:r>
              <a:rPr lang="en-US" baseline="0" dirty="0" smtClean="0"/>
              <a:t> harmonic would contain 2f0 etc…, based on mag signal don’t expect it to be very large</a:t>
            </a:r>
          </a:p>
          <a:p>
            <a:r>
              <a:rPr lang="en-US" baseline="0" dirty="0" smtClean="0"/>
              <a:t>This is the data that is used in the tomographic reconstructions</a:t>
            </a:r>
          </a:p>
          <a:p>
            <a:r>
              <a:rPr lang="en-US" baseline="0" dirty="0" smtClean="0"/>
              <a:t>The views are not hugely different, but unfortunately restricted by port window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26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44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33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33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02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21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33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Describes</a:t>
            </a:r>
            <a:r>
              <a:rPr lang="en-US" baseline="0" dirty="0" smtClean="0"/>
              <a:t> how the technique works, and an example of it working for a high frequency mode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F873F-183E-4701-9F57-58D73571B95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1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647377-2D8C-D141-8662-59293269B8A1}" type="datetime1">
              <a:rPr lang="en-AU" smtClean="0"/>
              <a:t>23/06/2014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0888" y="6592267"/>
            <a:ext cx="2133600" cy="365125"/>
          </a:xfrm>
          <a:prstGeom prst="rect">
            <a:avLst/>
          </a:prstGeom>
        </p:spPr>
        <p:txBody>
          <a:bodyPr/>
          <a:lstStyle/>
          <a:p>
            <a:fld id="{C3BEF198-F12B-4266-B0AA-704C386578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0" y="1"/>
            <a:ext cx="9144000" cy="64135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8" name="Picture 9" descr="ANU_LOGO_WHIT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7504" y="44624"/>
            <a:ext cx="1511300" cy="525462"/>
          </a:xfrm>
          <a:prstGeom prst="rect">
            <a:avLst/>
          </a:prstGeom>
          <a:noFill/>
        </p:spPr>
      </p:pic>
      <p:pic>
        <p:nvPicPr>
          <p:cNvPr id="9" name="Picture 444" descr="h1nflogv800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8411166" y="-5082"/>
            <a:ext cx="705483" cy="64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E8A490-AF79-B84C-BBA3-50CEA72F08C5}" type="datetime1">
              <a:rPr lang="en-AU" smtClean="0"/>
              <a:t>23/06/2014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92267"/>
            <a:ext cx="2133600" cy="365125"/>
          </a:xfrm>
          <a:prstGeom prst="rect">
            <a:avLst/>
          </a:prstGeom>
        </p:spPr>
        <p:txBody>
          <a:bodyPr/>
          <a:lstStyle/>
          <a:p>
            <a:fld id="{C3BEF198-F12B-4266-B0AA-704C38657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647F9D-36F9-384D-9B35-70FA87DF533E}" type="datetime1">
              <a:rPr lang="en-AU" smtClean="0"/>
              <a:t>23/06/2014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92267"/>
            <a:ext cx="2133600" cy="365125"/>
          </a:xfrm>
          <a:prstGeom prst="rect">
            <a:avLst/>
          </a:prstGeom>
        </p:spPr>
        <p:txBody>
          <a:bodyPr/>
          <a:lstStyle/>
          <a:p>
            <a:fld id="{C3BEF198-F12B-4266-B0AA-704C38657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5802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D7A74D-70BC-0949-8611-3285539A343F}" type="datetime1">
              <a:rPr lang="en-AU" smtClean="0"/>
              <a:t>23/06/2014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0888" y="6592267"/>
            <a:ext cx="2133600" cy="365125"/>
          </a:xfrm>
          <a:prstGeom prst="rect">
            <a:avLst/>
          </a:prstGeom>
        </p:spPr>
        <p:txBody>
          <a:bodyPr/>
          <a:lstStyle/>
          <a:p>
            <a:fld id="{C3BEF198-F12B-4266-B0AA-704C38657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BFA11-1111-1A41-B8B3-98C75940CAB8}" type="datetime1">
              <a:rPr lang="en-AU" smtClean="0"/>
              <a:t>23/06/2014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92267"/>
            <a:ext cx="2133600" cy="365125"/>
          </a:xfrm>
          <a:prstGeom prst="rect">
            <a:avLst/>
          </a:prstGeom>
        </p:spPr>
        <p:txBody>
          <a:bodyPr/>
          <a:lstStyle/>
          <a:p>
            <a:fld id="{C3BEF198-F12B-4266-B0AA-704C38657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0F1125-68A4-734C-B5E2-10E1D016EA55}" type="datetime1">
              <a:rPr lang="en-AU" smtClean="0"/>
              <a:t>23/06/2014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92267"/>
            <a:ext cx="2133600" cy="365125"/>
          </a:xfrm>
          <a:prstGeom prst="rect">
            <a:avLst/>
          </a:prstGeom>
        </p:spPr>
        <p:txBody>
          <a:bodyPr/>
          <a:lstStyle/>
          <a:p>
            <a:fld id="{C3BEF198-F12B-4266-B0AA-704C38657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6FFB90-581D-A14A-9BF3-360F0877605F}" type="datetime1">
              <a:rPr lang="en-AU" smtClean="0"/>
              <a:t>23/06/2014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92267"/>
            <a:ext cx="2133600" cy="365125"/>
          </a:xfrm>
          <a:prstGeom prst="rect">
            <a:avLst/>
          </a:prstGeom>
        </p:spPr>
        <p:txBody>
          <a:bodyPr/>
          <a:lstStyle/>
          <a:p>
            <a:fld id="{C3BEF198-F12B-4266-B0AA-704C38657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B626347-D3EA-DF43-937B-5F7BBC3B2FCC}" type="datetime1">
              <a:rPr lang="en-AU" smtClean="0"/>
              <a:t>23/06/2014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92267"/>
            <a:ext cx="2133600" cy="365125"/>
          </a:xfrm>
          <a:prstGeom prst="rect">
            <a:avLst/>
          </a:prstGeom>
        </p:spPr>
        <p:txBody>
          <a:bodyPr/>
          <a:lstStyle/>
          <a:p>
            <a:fld id="{C3BEF198-F12B-4266-B0AA-704C38657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30FA65-3EAB-3A4B-8F9C-3A83FAF91495}" type="datetime1">
              <a:rPr lang="en-AU" smtClean="0"/>
              <a:t>23/06/2014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592267"/>
            <a:ext cx="2133600" cy="365125"/>
          </a:xfrm>
          <a:prstGeom prst="rect">
            <a:avLst/>
          </a:prstGeom>
        </p:spPr>
        <p:txBody>
          <a:bodyPr/>
          <a:lstStyle/>
          <a:p>
            <a:fld id="{C3BEF198-F12B-4266-B0AA-704C38657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3E6247-C27E-A146-91D9-E83471A9AC46}" type="datetime1">
              <a:rPr lang="en-AU" smtClean="0"/>
              <a:t>23/06/2014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92267"/>
            <a:ext cx="2133600" cy="365125"/>
          </a:xfrm>
          <a:prstGeom prst="rect">
            <a:avLst/>
          </a:prstGeom>
        </p:spPr>
        <p:txBody>
          <a:bodyPr/>
          <a:lstStyle/>
          <a:p>
            <a:fld id="{C3BEF198-F12B-4266-B0AA-704C38657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F234EE3-B58A-B246-B5B1-7E4B4D0DD752}" type="datetime1">
              <a:rPr lang="en-AU" smtClean="0"/>
              <a:t>23/06/2014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592267"/>
            <a:ext cx="2133600" cy="365125"/>
          </a:xfrm>
          <a:prstGeom prst="rect">
            <a:avLst/>
          </a:prstGeom>
        </p:spPr>
        <p:txBody>
          <a:bodyPr/>
          <a:lstStyle/>
          <a:p>
            <a:fld id="{C3BEF198-F12B-4266-B0AA-704C386578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596" y="2143116"/>
            <a:ext cx="8258204" cy="3983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01013" y="6597650"/>
            <a:ext cx="5857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89747D7-5A8E-4FAE-BC3D-1D633A04FE2D}" type="slidenum">
              <a:rPr lang="en-AU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245" y="692696"/>
            <a:ext cx="7772400" cy="1152128"/>
          </a:xfrm>
          <a:solidFill>
            <a:schemeClr val="bg1">
              <a:alpha val="64000"/>
            </a:schemeClr>
          </a:solidFill>
        </p:spPr>
        <p:txBody>
          <a:bodyPr>
            <a:noAutofit/>
          </a:bodyPr>
          <a:lstStyle/>
          <a:p>
            <a:r>
              <a:rPr lang="en-US" sz="3200" b="1" dirty="0" smtClean="0"/>
              <a:t>Modelling and measurement of 3D fields in </a:t>
            </a:r>
            <a:r>
              <a:rPr lang="en-US" sz="3200" b="1" dirty="0" err="1" smtClean="0"/>
              <a:t>tokamaks</a:t>
            </a:r>
            <a:r>
              <a:rPr lang="en-US" sz="3200" b="1" dirty="0" smtClean="0"/>
              <a:t> and </a:t>
            </a:r>
            <a:r>
              <a:rPr lang="en-US" sz="3200" b="1" dirty="0" err="1" smtClean="0"/>
              <a:t>stellarators</a:t>
            </a:r>
            <a:endParaRPr lang="en-US" sz="3200" b="1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47664" y="2636912"/>
            <a:ext cx="8856984" cy="7848872"/>
            <a:chOff x="2690664" y="2707591"/>
            <a:chExt cx="5985792" cy="531485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0664" y="2707591"/>
              <a:ext cx="5184576" cy="5184576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2690664" y="2708920"/>
              <a:ext cx="5985792" cy="5313523"/>
              <a:chOff x="-180528" y="4380173"/>
              <a:chExt cx="5985792" cy="5313523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3347864" y="4380173"/>
                <a:ext cx="2457400" cy="53135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-180528" y="7036934"/>
                <a:ext cx="3744416" cy="26567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075592" y="1916832"/>
            <a:ext cx="5016688" cy="576064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latin typeface="+mn-lt"/>
              </a:rPr>
              <a:t>Shaun </a:t>
            </a:r>
            <a:r>
              <a:rPr lang="en-US" sz="2000" b="1" dirty="0" err="1" smtClean="0">
                <a:latin typeface="+mn-lt"/>
              </a:rPr>
              <a:t>Haskey</a:t>
            </a:r>
            <a:endParaRPr lang="en-US" sz="1200" b="1" dirty="0" smtClean="0">
              <a:latin typeface="+mn-lt"/>
            </a:endParaRPr>
          </a:p>
        </p:txBody>
      </p:sp>
    </p:spTree>
  </p:cSld>
  <p:clrMapOvr>
    <a:masterClrMapping/>
  </p:clrMapOvr>
  <p:transition advTm="912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752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Synchronous imaging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 of Alfven waves is not frame rate or readout noise limited - can be used to infer the radial structure of waves in the kHz – MHz range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"/>
          <a:stretch/>
        </p:blipFill>
        <p:spPr>
          <a:xfrm>
            <a:off x="35496" y="2191239"/>
            <a:ext cx="3312368" cy="3584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0"/>
          <a:stretch/>
        </p:blipFill>
        <p:spPr>
          <a:xfrm>
            <a:off x="3388085" y="4261175"/>
            <a:ext cx="3200139" cy="140936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516216" y="2187217"/>
            <a:ext cx="2699792" cy="4050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u="sng" dirty="0" smtClean="0"/>
              <a:t>Technique benefits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High resolution using ICCD cameras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Can be adapted to Bremsstrahlung or soft x-rays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Many exposures per readout increased SNR (shot noise is less important)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Not frame rate limited</a:t>
            </a:r>
          </a:p>
          <a:p>
            <a:pPr algn="l"/>
            <a:endParaRPr lang="en-US" sz="1800" dirty="0" smtClean="0"/>
          </a:p>
          <a:p>
            <a:pPr algn="l"/>
            <a:r>
              <a:rPr lang="en-US" sz="1800" dirty="0" smtClean="0"/>
              <a:t>Minimal quantity of data (</a:t>
            </a:r>
            <a:r>
              <a:rPr lang="en-US" sz="1800" dirty="0" err="1" smtClean="0"/>
              <a:t>i.e</a:t>
            </a:r>
            <a:r>
              <a:rPr lang="en-US" sz="1800" dirty="0" smtClean="0"/>
              <a:t> 16 readouts)</a:t>
            </a:r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-34864" y="6239053"/>
            <a:ext cx="3717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1. [S</a:t>
            </a:r>
            <a:r>
              <a:rPr lang="en-US" dirty="0"/>
              <a:t>. </a:t>
            </a:r>
            <a:r>
              <a:rPr lang="en-US" dirty="0" err="1"/>
              <a:t>Haskey</a:t>
            </a:r>
            <a:r>
              <a:rPr lang="en-US" dirty="0"/>
              <a:t> et al, Synchronous imaging of </a:t>
            </a:r>
            <a:r>
              <a:rPr lang="en-US" dirty="0" smtClean="0"/>
              <a:t>coherent…,</a:t>
            </a:r>
            <a:r>
              <a:rPr lang="en-US" dirty="0" err="1" smtClean="0"/>
              <a:t>RevSci</a:t>
            </a:r>
            <a:r>
              <a:rPr lang="en-US" dirty="0" smtClean="0"/>
              <a:t>,  </a:t>
            </a:r>
            <a:r>
              <a:rPr lang="en-US" dirty="0"/>
              <a:t>2014]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686" y="147460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HMA probe reference signal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51520" y="2120937"/>
            <a:ext cx="350633" cy="28806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606" y="1683958"/>
            <a:ext cx="2851602" cy="2337081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>
          <a:xfrm rot="16200000">
            <a:off x="5039222" y="2788122"/>
            <a:ext cx="259314" cy="2399981"/>
          </a:xfrm>
          <a:prstGeom prst="leftBrace">
            <a:avLst>
              <a:gd name="adj1" fmla="val 8333"/>
              <a:gd name="adj2" fmla="val 49314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5117246" y="4107577"/>
            <a:ext cx="0" cy="12029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20072" y="4107577"/>
            <a:ext cx="0" cy="12029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30" idx="1"/>
          </p:cNvCxnSpPr>
          <p:nvPr/>
        </p:nvCxnSpPr>
        <p:spPr>
          <a:xfrm flipH="1">
            <a:off x="6084168" y="1706334"/>
            <a:ext cx="720080" cy="14708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804248" y="1413946"/>
            <a:ext cx="1508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Camera gate/exposure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717951" y="1412776"/>
            <a:ext cx="2870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Mirnov</a:t>
            </a:r>
            <a:r>
              <a:rPr lang="en-US" dirty="0" smtClean="0"/>
              <a:t> signal and PLL pulses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499992" y="4374396"/>
            <a:ext cx="216024" cy="9361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91880" y="5676989"/>
            <a:ext cx="18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phase lock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7" idx="0"/>
            <a:endCxn id="16" idx="3"/>
          </p:cNvCxnSpPr>
          <p:nvPr/>
        </p:nvCxnSpPr>
        <p:spPr>
          <a:xfrm flipV="1">
            <a:off x="4412806" y="5173411"/>
            <a:ext cx="118822" cy="50357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>
            <a:off x="3096595" y="3154903"/>
            <a:ext cx="12427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Phase (rad)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2911174" y="4648494"/>
            <a:ext cx="12427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Phase (rad)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30" idx="1"/>
          </p:cNvCxnSpPr>
          <p:nvPr/>
        </p:nvCxnSpPr>
        <p:spPr>
          <a:xfrm flipH="1">
            <a:off x="6084168" y="1706334"/>
            <a:ext cx="720080" cy="150664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595885" y="6190796"/>
            <a:ext cx="4347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Strong coherent reference signal is required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5373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521" y="1464732"/>
            <a:ext cx="5023935" cy="4774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Spectrally filtered synchronous </a:t>
            </a:r>
            <a:r>
              <a:rPr lang="en-US" sz="2800" dirty="0"/>
              <a:t>imaging </a:t>
            </a:r>
            <a:r>
              <a:rPr lang="en-US" sz="2800" dirty="0" smtClean="0"/>
              <a:t>produces high resolution images of emissivity changes due to the waves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72"/>
          <a:stretch/>
        </p:blipFill>
        <p:spPr>
          <a:xfrm>
            <a:off x="76479" y="5174529"/>
            <a:ext cx="2770528" cy="895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" y="1556792"/>
            <a:ext cx="2650139" cy="32281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7864" y="1105001"/>
            <a:ext cx="5532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514nm </a:t>
            </a:r>
            <a:r>
              <a:rPr lang="en-US" u="sng" dirty="0"/>
              <a:t>CII </a:t>
            </a:r>
            <a:r>
              <a:rPr lang="en-US" u="sng" dirty="0" smtClean="0"/>
              <a:t>emission is</a:t>
            </a:r>
            <a:r>
              <a:rPr lang="en-US" u="sng" dirty="0"/>
              <a:t> </a:t>
            </a:r>
            <a:r>
              <a:rPr lang="en-US" u="sng" dirty="0" smtClean="0"/>
              <a:t>mainly dependent on </a:t>
            </a:r>
            <a:r>
              <a:rPr lang="en-US" u="sng" dirty="0" err="1" smtClean="0">
                <a:latin typeface="Symbol" panose="05050102010706020507" pitchFamily="18" charset="2"/>
              </a:rPr>
              <a:t>d</a:t>
            </a:r>
            <a:r>
              <a:rPr lang="en-US" u="sng" dirty="0" err="1" smtClean="0"/>
              <a:t>ne</a:t>
            </a:r>
            <a:r>
              <a:rPr lang="en-US" u="sng" dirty="0" smtClean="0"/>
              <a:t> at H-1 </a:t>
            </a:r>
            <a:r>
              <a:rPr lang="en-US" u="sng" dirty="0" err="1" smtClean="0"/>
              <a:t>Te</a:t>
            </a:r>
            <a:endParaRPr lang="en-US" u="sng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70573" y="4901555"/>
            <a:ext cx="18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HMA probe signal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801" y="1124744"/>
            <a:ext cx="278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Data acquired using 3 views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67944" y="6165502"/>
            <a:ext cx="4072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25kHz mode, 16 frames/cycle is the equivalent of 400,000 fps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496" y="6239053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</a:t>
            </a:r>
            <a:r>
              <a:rPr lang="en-US" dirty="0"/>
              <a:t>. </a:t>
            </a:r>
            <a:r>
              <a:rPr lang="en-US" dirty="0" err="1"/>
              <a:t>Haskey</a:t>
            </a:r>
            <a:r>
              <a:rPr lang="en-US" dirty="0"/>
              <a:t> et al, Synchronous imaging of </a:t>
            </a:r>
            <a:r>
              <a:rPr lang="en-US" dirty="0" smtClean="0"/>
              <a:t>coherent…,</a:t>
            </a:r>
            <a:r>
              <a:rPr lang="en-US" dirty="0" err="1" smtClean="0"/>
              <a:t>RevSci</a:t>
            </a:r>
            <a:r>
              <a:rPr lang="en-US" dirty="0" smtClean="0"/>
              <a:t>, 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10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3528" y="1404059"/>
            <a:ext cx="871296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Spontaneously excited modes are observed on H-1NF</a:t>
            </a:r>
          </a:p>
          <a:p>
            <a:pPr algn="ctr"/>
            <a:r>
              <a:rPr lang="en-US" sz="2000" dirty="0"/>
              <a:t> </a:t>
            </a:r>
          </a:p>
          <a:p>
            <a:pPr algn="ctr"/>
            <a:r>
              <a:rPr lang="en-US" sz="2000" dirty="0"/>
              <a:t>What is the nature of these modes? </a:t>
            </a:r>
          </a:p>
          <a:p>
            <a:pPr algn="ctr"/>
            <a:r>
              <a:rPr lang="en-US" sz="2000" dirty="0"/>
              <a:t>What is driving these modes</a:t>
            </a:r>
            <a:r>
              <a:rPr lang="en-US" sz="2000" dirty="0" smtClean="0"/>
              <a:t>?</a:t>
            </a:r>
          </a:p>
          <a:p>
            <a:r>
              <a:rPr lang="en-US" sz="2000" dirty="0" smtClean="0"/>
              <a:t>We require: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Details of their dispersion relations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Datamining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Toroidal</a:t>
            </a:r>
            <a:r>
              <a:rPr lang="en-US" sz="2000" dirty="0" smtClean="0"/>
              <a:t> </a:t>
            </a:r>
            <a:r>
              <a:rPr lang="en-US" sz="2000" dirty="0"/>
              <a:t>and </a:t>
            </a:r>
            <a:r>
              <a:rPr lang="en-US" sz="2000" dirty="0" err="1"/>
              <a:t>poloidal</a:t>
            </a:r>
            <a:r>
              <a:rPr lang="en-US" sz="2000" dirty="0"/>
              <a:t> mode </a:t>
            </a:r>
            <a:r>
              <a:rPr lang="en-US" sz="2000" dirty="0" smtClean="0"/>
              <a:t>numbers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Helical </a:t>
            </a:r>
            <a:r>
              <a:rPr lang="en-US" sz="2000" dirty="0" err="1" smtClean="0"/>
              <a:t>Mirnov</a:t>
            </a:r>
            <a:r>
              <a:rPr lang="en-US" sz="2000" dirty="0" smtClean="0"/>
              <a:t> Array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Radial </a:t>
            </a:r>
            <a:r>
              <a:rPr lang="en-US" sz="2000" b="1" dirty="0" smtClean="0"/>
              <a:t>structure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Synchronous imaging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3D tomography</a:t>
            </a:r>
            <a:endParaRPr lang="en-US" sz="2000" b="1" dirty="0"/>
          </a:p>
          <a:p>
            <a:pPr marL="6350" lvl="1"/>
            <a:r>
              <a:rPr lang="en-US" sz="2000" dirty="0" smtClean="0"/>
              <a:t>Allowing  for </a:t>
            </a:r>
            <a:r>
              <a:rPr lang="en-US" sz="2000" dirty="0"/>
              <a:t>accurate comparisons with </a:t>
            </a:r>
            <a:r>
              <a:rPr lang="en-US" sz="2000" dirty="0" smtClean="0"/>
              <a:t>theory</a:t>
            </a:r>
          </a:p>
          <a:p>
            <a:pPr marL="6350" lvl="1"/>
            <a:r>
              <a:rPr lang="en-US" sz="2000" dirty="0"/>
              <a:t> (for example normal modes from CAS3D3) </a:t>
            </a:r>
          </a:p>
          <a:p>
            <a:pPr marL="6350" lvl="1"/>
            <a:endParaRPr lang="en-US" sz="2000" dirty="0" smtClean="0"/>
          </a:p>
        </p:txBody>
      </p:sp>
      <p:grpSp>
        <p:nvGrpSpPr>
          <p:cNvPr id="25" name="Group 24"/>
          <p:cNvGrpSpPr/>
          <p:nvPr/>
        </p:nvGrpSpPr>
        <p:grpSpPr>
          <a:xfrm>
            <a:off x="5244515" y="2900058"/>
            <a:ext cx="3672408" cy="2617174"/>
            <a:chOff x="5244515" y="3429000"/>
            <a:chExt cx="3672408" cy="2617174"/>
          </a:xfrm>
        </p:grpSpPr>
        <p:grpSp>
          <p:nvGrpSpPr>
            <p:cNvPr id="24" name="Group 23"/>
            <p:cNvGrpSpPr/>
            <p:nvPr/>
          </p:nvGrpSpPr>
          <p:grpSpPr>
            <a:xfrm>
              <a:off x="5652120" y="5373216"/>
              <a:ext cx="2788556" cy="307777"/>
              <a:chOff x="5652120" y="5373216"/>
              <a:chExt cx="2788556" cy="307777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5652120" y="537321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0.2</a:t>
                </a:r>
                <a:endParaRPr lang="en-US" sz="14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444208" y="537321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0.4</a:t>
                </a:r>
                <a:endParaRPr lang="en-US" sz="14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236296" y="537321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0.6</a:t>
                </a:r>
                <a:endParaRPr lang="en-US" sz="14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028384" y="537321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0.8</a:t>
                </a:r>
                <a:endParaRPr lang="en-US" sz="1400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244515" y="3429000"/>
              <a:ext cx="3672408" cy="2617174"/>
              <a:chOff x="5244515" y="3404114"/>
              <a:chExt cx="3672408" cy="2617174"/>
            </a:xfrm>
          </p:grpSpPr>
          <p:pic>
            <p:nvPicPr>
              <p:cNvPr id="7" name="Content Placeholder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257"/>
              <a:stretch/>
            </p:blipFill>
            <p:spPr>
              <a:xfrm>
                <a:off x="5388531" y="3444471"/>
                <a:ext cx="3528392" cy="1988919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 rot="16200000">
                <a:off x="4579333" y="4069296"/>
                <a:ext cx="16996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Frequency (kHz)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015219" y="5651956"/>
                <a:ext cx="94929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Symbol" panose="05050102010706020507" pitchFamily="18" charset="2"/>
                  </a:rPr>
                  <a:t>k</a:t>
                </a:r>
                <a:r>
                  <a:rPr lang="en-US" baseline="-25000" dirty="0" err="1" smtClean="0">
                    <a:latin typeface="+mj-lt"/>
                  </a:rPr>
                  <a:t>h</a:t>
                </a:r>
                <a:r>
                  <a:rPr lang="en-US" dirty="0" smtClean="0"/>
                  <a:t> = </a:t>
                </a:r>
                <a:r>
                  <a:rPr lang="en-US" dirty="0" err="1" smtClean="0"/>
                  <a:t>I</a:t>
                </a:r>
                <a:r>
                  <a:rPr lang="en-US" baseline="-25000" dirty="0" err="1" smtClean="0"/>
                  <a:t>h</a:t>
                </a:r>
                <a:r>
                  <a:rPr lang="en-US" dirty="0" smtClean="0"/>
                  <a:t>/I</a:t>
                </a:r>
                <a:r>
                  <a:rPr lang="en-US" baseline="-25000" dirty="0" smtClean="0"/>
                  <a:t>t</a:t>
                </a:r>
                <a:endParaRPr lang="en-US" baseline="-25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707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3D (+ time) tomography using Fourier basis modes in magnetic coordinates</a:t>
            </a:r>
            <a:r>
              <a:rPr lang="en-US" sz="3600" baseline="30000" dirty="0" smtClean="0"/>
              <a:t>1</a:t>
            </a:r>
            <a:endParaRPr lang="en-US" sz="3600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3096344" cy="2822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5"/>
          <a:stretch/>
        </p:blipFill>
        <p:spPr>
          <a:xfrm>
            <a:off x="4499992" y="1638092"/>
            <a:ext cx="4591050" cy="4947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20" y="2345061"/>
            <a:ext cx="2286000" cy="676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40968"/>
            <a:ext cx="3495675" cy="129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60" y="4293096"/>
            <a:ext cx="2819400" cy="126682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35223" y="4711846"/>
            <a:ext cx="4903259" cy="1610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5888" indent="-115888" algn="l">
              <a:buFont typeface="Arial" panose="020B0604020202020204" pitchFamily="34" charset="0"/>
              <a:buChar char="•"/>
            </a:pPr>
            <a:r>
              <a:rPr lang="en-US" sz="1800" dirty="0" smtClean="0"/>
              <a:t>Includes all three spatial coordinates (+ time)</a:t>
            </a:r>
          </a:p>
          <a:p>
            <a:pPr marL="115888" indent="-115888" algn="l">
              <a:buFont typeface="Arial" panose="020B0604020202020204" pitchFamily="34" charset="0"/>
              <a:buChar char="•"/>
            </a:pPr>
            <a:r>
              <a:rPr lang="en-US" sz="1800" dirty="0" smtClean="0"/>
              <a:t>LOS -&gt; Boozer coordinates</a:t>
            </a:r>
          </a:p>
          <a:p>
            <a:pPr marL="115888" indent="-115888" algn="l">
              <a:buFont typeface="Arial" panose="020B0604020202020204" pitchFamily="34" charset="0"/>
              <a:buChar char="•"/>
            </a:pPr>
            <a:r>
              <a:rPr lang="en-US" sz="1800" dirty="0" smtClean="0"/>
              <a:t>Well suited to unconventional viewing geometries</a:t>
            </a:r>
          </a:p>
          <a:p>
            <a:pPr marL="115888" indent="-115888" algn="l">
              <a:buFont typeface="Arial" panose="020B0604020202020204" pitchFamily="34" charset="0"/>
              <a:buChar char="•"/>
            </a:pPr>
            <a:r>
              <a:rPr lang="en-US" sz="1800" dirty="0" smtClean="0"/>
              <a:t>Can be solved using pseudo inverse, ART, SIRT,..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9" r="38074" b="91273"/>
          <a:stretch/>
        </p:blipFill>
        <p:spPr>
          <a:xfrm>
            <a:off x="5004048" y="5517232"/>
            <a:ext cx="990600" cy="3817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508104" y="1268760"/>
            <a:ext cx="218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 representation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04048" y="2060848"/>
            <a:ext cx="2983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Discretised</a:t>
            </a:r>
            <a:r>
              <a:rPr lang="en-US" dirty="0" smtClean="0"/>
              <a:t> LOS measurement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32040" y="2924944"/>
            <a:ext cx="327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Fourier Transform (</a:t>
            </a:r>
            <a:r>
              <a:rPr lang="en-US" dirty="0" err="1" smtClean="0"/>
              <a:t>wrt</a:t>
            </a:r>
            <a:r>
              <a:rPr lang="en-US" dirty="0" smtClean="0"/>
              <a:t> time) of P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18256" y="6309320"/>
            <a:ext cx="5022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1. [S</a:t>
            </a:r>
            <a:r>
              <a:rPr lang="en-US" sz="1600" dirty="0"/>
              <a:t>. </a:t>
            </a:r>
            <a:r>
              <a:rPr lang="en-US" sz="1600" dirty="0" err="1"/>
              <a:t>Haskey</a:t>
            </a:r>
            <a:r>
              <a:rPr lang="en-US" sz="1600" dirty="0"/>
              <a:t> et al, Visible light tomography…, accepted </a:t>
            </a:r>
            <a:r>
              <a:rPr lang="en-US" sz="1600" dirty="0" smtClean="0"/>
              <a:t>for publication, Nuclear </a:t>
            </a:r>
            <a:r>
              <a:rPr lang="en-US" sz="1600" dirty="0"/>
              <a:t>Fusion,  2014]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0888" y="6592267"/>
            <a:ext cx="2133600" cy="365125"/>
          </a:xfrm>
        </p:spPr>
        <p:txBody>
          <a:bodyPr/>
          <a:lstStyle/>
          <a:p>
            <a:fld id="{C3BEF198-F12B-4266-B0AA-704C3865785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88338" y="6136267"/>
            <a:ext cx="413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S</a:t>
            </a:r>
            <a:r>
              <a:rPr lang="en-US" dirty="0" smtClean="0"/>
              <a:t> is a 70,000 x 60 matrix in our application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50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406480" y="2924944"/>
            <a:ext cx="2846040" cy="163054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Tomographic reconstruction error can also be used to determine mode numbers</a:t>
            </a:r>
            <a:endParaRPr lang="en-US" sz="2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-2738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Excellent inversion is obtained with high resolution radial structure using a single Fourier mode in Boozer coordinates with 30 flux regions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35496" y="836712"/>
            <a:ext cx="6480720" cy="5625752"/>
            <a:chOff x="35496" y="1556792"/>
            <a:chExt cx="5862580" cy="52565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1628800"/>
              <a:ext cx="5805264" cy="51845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324314" y="1556792"/>
              <a:ext cx="6469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EXPT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27642" y="1556792"/>
              <a:ext cx="4603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FIT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76056" y="1556792"/>
              <a:ext cx="8220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ERROR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5536" y="1628800"/>
              <a:ext cx="25425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Radial Structure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 rot="16200000">
              <a:off x="2604401" y="3860234"/>
              <a:ext cx="28643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3 views, 35,000 </a:t>
              </a:r>
              <a:r>
                <a:rPr lang="en-US" dirty="0"/>
                <a:t>lines of sight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827584" y="5157192"/>
            <a:ext cx="1296144" cy="79208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26705" y="4221088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r>
              <a:rPr lang="en-US" dirty="0" smtClean="0">
                <a:latin typeface="Symbol" panose="05050102010706020507" pitchFamily="18" charset="2"/>
              </a:rPr>
              <a:t>e</a:t>
            </a:r>
            <a:r>
              <a:rPr lang="en-US" dirty="0" smtClean="0"/>
              <a:t>/</a:t>
            </a:r>
            <a:r>
              <a:rPr lang="en-US" dirty="0" smtClean="0">
                <a:latin typeface="Symbol" panose="05050102010706020507" pitchFamily="18" charset="2"/>
              </a:rPr>
              <a:t>e (5,-4)</a:t>
            </a: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8256" y="6309320"/>
            <a:ext cx="5022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[S</a:t>
            </a:r>
            <a:r>
              <a:rPr lang="en-US" sz="1600" dirty="0"/>
              <a:t>. </a:t>
            </a:r>
            <a:r>
              <a:rPr lang="en-US" sz="1600" dirty="0" err="1"/>
              <a:t>Haskey</a:t>
            </a:r>
            <a:r>
              <a:rPr lang="en-US" sz="1600" dirty="0"/>
              <a:t> et al, Visible light tomography…, accepted </a:t>
            </a:r>
            <a:r>
              <a:rPr lang="en-US" sz="1600" dirty="0" smtClean="0"/>
              <a:t>for publication, Nuclear </a:t>
            </a:r>
            <a:r>
              <a:rPr lang="en-US" sz="1600" dirty="0"/>
              <a:t>Fusion,  2014]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362690" y="4101642"/>
            <a:ext cx="1165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Amplitude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21622" y="5368570"/>
            <a:ext cx="7409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Phase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48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496" y="-99392"/>
            <a:ext cx="91085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Inversion is improved using 2 basis modes</a:t>
            </a:r>
            <a:endParaRPr lang="en-US" sz="3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345840" y="1052736"/>
            <a:ext cx="5336212" cy="5256584"/>
            <a:chOff x="345840" y="1556792"/>
            <a:chExt cx="5336212" cy="52565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40" y="1628800"/>
              <a:ext cx="5184576" cy="51845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03848" y="1556792"/>
              <a:ext cx="6469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EXPT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39952" y="1556792"/>
              <a:ext cx="4603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FIT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60032" y="1556792"/>
              <a:ext cx="82202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ERROR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5536" y="1556792"/>
              <a:ext cx="25425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Radial Structure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 rot="16200000">
              <a:off x="2532391" y="3860234"/>
              <a:ext cx="28643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3 views, 35,000 </a:t>
              </a:r>
              <a:r>
                <a:rPr lang="en-US" dirty="0"/>
                <a:t>lines of sight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436097" y="1452840"/>
            <a:ext cx="360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Structure of dominant basis mode is unchanged</a:t>
            </a:r>
          </a:p>
          <a:p>
            <a:endParaRPr lang="en-US" dirty="0" smtClean="0"/>
          </a:p>
          <a:p>
            <a:r>
              <a:rPr lang="en-US" dirty="0" smtClean="0"/>
              <a:t>Which 2</a:t>
            </a:r>
            <a:r>
              <a:rPr lang="en-US" baseline="30000" dirty="0" smtClean="0"/>
              <a:t>nd</a:t>
            </a:r>
            <a:r>
              <a:rPr lang="en-US" dirty="0" smtClean="0"/>
              <a:t> basis mode to choose? Probably not worth including without good a priori reasons (</a:t>
            </a:r>
            <a:r>
              <a:rPr lang="en-US" dirty="0" err="1" smtClean="0"/>
              <a:t>i.e</a:t>
            </a:r>
            <a:r>
              <a:rPr lang="en-US" dirty="0" smtClean="0"/>
              <a:t> HAE).</a:t>
            </a:r>
          </a:p>
          <a:p>
            <a:endParaRPr lang="en-US" dirty="0"/>
          </a:p>
          <a:p>
            <a:r>
              <a:rPr lang="en-US" dirty="0" smtClean="0"/>
              <a:t>Single dominant mode number : GAE, BAE?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652120" y="4894128"/>
            <a:ext cx="3168352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This  provides the radial mode structure which was the main goal of the synchronous imaging and tomography</a:t>
            </a:r>
            <a:endParaRPr lang="en-US" sz="2000" b="1" dirty="0"/>
          </a:p>
        </p:txBody>
      </p:sp>
      <p:sp>
        <p:nvSpPr>
          <p:cNvPr id="20" name="Rectangle 19"/>
          <p:cNvSpPr/>
          <p:nvPr/>
        </p:nvSpPr>
        <p:spPr>
          <a:xfrm>
            <a:off x="941120" y="5069944"/>
            <a:ext cx="1038592" cy="79208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18256" y="6309320"/>
            <a:ext cx="5022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[S</a:t>
            </a:r>
            <a:r>
              <a:rPr lang="en-US" sz="1600" dirty="0"/>
              <a:t>. </a:t>
            </a:r>
            <a:r>
              <a:rPr lang="en-US" sz="1600" dirty="0" err="1"/>
              <a:t>Haskey</a:t>
            </a:r>
            <a:r>
              <a:rPr lang="en-US" sz="1600" dirty="0"/>
              <a:t> et al, Visible light tomography…, accepted </a:t>
            </a:r>
            <a:r>
              <a:rPr lang="en-US" sz="1600" dirty="0" smtClean="0"/>
              <a:t>for publication, Nuclear </a:t>
            </a:r>
            <a:r>
              <a:rPr lang="en-US" sz="1600" dirty="0"/>
              <a:t>Fusion,  2014]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74658" y="4043210"/>
            <a:ext cx="1165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Amplitude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66410" y="5310138"/>
            <a:ext cx="7409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Phase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45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3528" y="1404059"/>
            <a:ext cx="871296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Spontaneously excited modes are observed on H-1NF</a:t>
            </a:r>
          </a:p>
          <a:p>
            <a:pPr algn="ctr"/>
            <a:r>
              <a:rPr lang="en-US" sz="2000" dirty="0"/>
              <a:t> </a:t>
            </a:r>
          </a:p>
          <a:p>
            <a:pPr algn="ctr"/>
            <a:r>
              <a:rPr lang="en-US" sz="2000" dirty="0"/>
              <a:t>What is the nature of these modes? </a:t>
            </a:r>
          </a:p>
          <a:p>
            <a:pPr algn="ctr"/>
            <a:r>
              <a:rPr lang="en-US" sz="2000" dirty="0"/>
              <a:t>What is driving these modes</a:t>
            </a:r>
            <a:r>
              <a:rPr lang="en-US" sz="2000" dirty="0" smtClean="0"/>
              <a:t>?</a:t>
            </a:r>
          </a:p>
          <a:p>
            <a:r>
              <a:rPr lang="en-US" sz="2000" dirty="0" smtClean="0"/>
              <a:t>We require: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Details of their dispersion relations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Datamining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Toroidal</a:t>
            </a:r>
            <a:r>
              <a:rPr lang="en-US" sz="2000" dirty="0" smtClean="0"/>
              <a:t> </a:t>
            </a:r>
            <a:r>
              <a:rPr lang="en-US" sz="2000" dirty="0"/>
              <a:t>and </a:t>
            </a:r>
            <a:r>
              <a:rPr lang="en-US" sz="2000" dirty="0" err="1"/>
              <a:t>poloidal</a:t>
            </a:r>
            <a:r>
              <a:rPr lang="en-US" sz="2000" dirty="0"/>
              <a:t> mode </a:t>
            </a:r>
            <a:r>
              <a:rPr lang="en-US" sz="2000" dirty="0" smtClean="0"/>
              <a:t>numbers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Helical </a:t>
            </a:r>
            <a:r>
              <a:rPr lang="en-US" sz="2000" dirty="0" err="1" smtClean="0"/>
              <a:t>Mirnov</a:t>
            </a:r>
            <a:r>
              <a:rPr lang="en-US" sz="2000" dirty="0" smtClean="0"/>
              <a:t> Array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Radial </a:t>
            </a:r>
            <a:r>
              <a:rPr lang="en-US" sz="2000" dirty="0" smtClean="0"/>
              <a:t>structure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Synchronous imaging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3D tomography</a:t>
            </a:r>
            <a:endParaRPr lang="en-US" sz="2000" dirty="0"/>
          </a:p>
          <a:p>
            <a:pPr marL="6350" lvl="1"/>
            <a:r>
              <a:rPr lang="en-US" sz="2000" b="1" dirty="0" smtClean="0"/>
              <a:t>Allowing  for </a:t>
            </a:r>
            <a:r>
              <a:rPr lang="en-US" sz="2000" b="1" dirty="0"/>
              <a:t>accurate comparisons with </a:t>
            </a:r>
            <a:r>
              <a:rPr lang="en-US" sz="2000" b="1" dirty="0" smtClean="0"/>
              <a:t>theory</a:t>
            </a:r>
          </a:p>
          <a:p>
            <a:pPr marL="6350" lvl="1"/>
            <a:r>
              <a:rPr lang="en-US" sz="2000" dirty="0"/>
              <a:t> (for example normal modes from CAS3D3) </a:t>
            </a:r>
          </a:p>
          <a:p>
            <a:pPr marL="6350" lvl="1"/>
            <a:endParaRPr lang="en-US" sz="2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6362735" y="7771554"/>
            <a:ext cx="23402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Rotational Transform</a:t>
            </a:r>
            <a:endParaRPr lang="en-US" sz="16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5244515" y="2900058"/>
            <a:ext cx="3672408" cy="2617174"/>
            <a:chOff x="5244515" y="3429000"/>
            <a:chExt cx="3672408" cy="2617174"/>
          </a:xfrm>
        </p:grpSpPr>
        <p:grpSp>
          <p:nvGrpSpPr>
            <p:cNvPr id="24" name="Group 23"/>
            <p:cNvGrpSpPr/>
            <p:nvPr/>
          </p:nvGrpSpPr>
          <p:grpSpPr>
            <a:xfrm>
              <a:off x="5652120" y="5373216"/>
              <a:ext cx="2788556" cy="307777"/>
              <a:chOff x="5652120" y="5373216"/>
              <a:chExt cx="2788556" cy="307777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5652120" y="537321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0.2</a:t>
                </a:r>
                <a:endParaRPr lang="en-US" sz="14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444208" y="537321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0.4</a:t>
                </a:r>
                <a:endParaRPr lang="en-US" sz="14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236296" y="537321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0.6</a:t>
                </a:r>
                <a:endParaRPr lang="en-US" sz="14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028384" y="537321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0.8</a:t>
                </a:r>
                <a:endParaRPr lang="en-US" sz="1400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244515" y="3429000"/>
              <a:ext cx="3672408" cy="2617174"/>
              <a:chOff x="5244515" y="3404114"/>
              <a:chExt cx="3672408" cy="2617174"/>
            </a:xfrm>
          </p:grpSpPr>
          <p:pic>
            <p:nvPicPr>
              <p:cNvPr id="7" name="Content Placeholder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257"/>
              <a:stretch/>
            </p:blipFill>
            <p:spPr>
              <a:xfrm>
                <a:off x="5388531" y="3444471"/>
                <a:ext cx="3528392" cy="1988919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 rot="16200000">
                <a:off x="4579333" y="4069296"/>
                <a:ext cx="16996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Frequency (kHz)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015219" y="5651956"/>
                <a:ext cx="94929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Symbol" panose="05050102010706020507" pitchFamily="18" charset="2"/>
                  </a:rPr>
                  <a:t>k</a:t>
                </a:r>
                <a:r>
                  <a:rPr lang="en-US" baseline="-25000" dirty="0" err="1" smtClean="0">
                    <a:latin typeface="+mj-lt"/>
                  </a:rPr>
                  <a:t>h</a:t>
                </a:r>
                <a:r>
                  <a:rPr lang="en-US" dirty="0" smtClean="0"/>
                  <a:t> = </a:t>
                </a:r>
                <a:r>
                  <a:rPr lang="en-US" dirty="0" err="1" smtClean="0"/>
                  <a:t>I</a:t>
                </a:r>
                <a:r>
                  <a:rPr lang="en-US" baseline="-25000" dirty="0" err="1" smtClean="0"/>
                  <a:t>h</a:t>
                </a:r>
                <a:r>
                  <a:rPr lang="en-US" dirty="0" smtClean="0"/>
                  <a:t>/I</a:t>
                </a:r>
                <a:r>
                  <a:rPr lang="en-US" baseline="-25000" dirty="0" smtClean="0"/>
                  <a:t>t</a:t>
                </a:r>
                <a:endParaRPr lang="en-US" baseline="-25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707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Current work : Comparison with mode structures from CAS3D3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420888"/>
            <a:ext cx="3119285" cy="302433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781" y="2478525"/>
            <a:ext cx="3167063" cy="29098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6546830"/>
            <a:ext cx="5548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Continua and eigenvector images from Bertram et al, PPCF, 2012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92308" y="2267580"/>
            <a:ext cx="22464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CONTI (continua only)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99992" y="2276872"/>
            <a:ext cx="9236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CAS3D3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6323133" y="2502188"/>
            <a:ext cx="2771800" cy="2871028"/>
            <a:chOff x="6422893" y="2622541"/>
            <a:chExt cx="2771800" cy="28710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2893" y="2622541"/>
              <a:ext cx="2771800" cy="287102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172400" y="3275692"/>
              <a:ext cx="54694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5,-4</a:t>
              </a:r>
              <a:endParaRPr lang="en-US" dirty="0"/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>
            <a:off x="5409188" y="3356992"/>
            <a:ext cx="2299845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65682" y="1628800"/>
            <a:ext cx="7794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Frequencies of these modes suggest they may be BAEs or BAAEs (Beta </a:t>
            </a:r>
            <a:r>
              <a:rPr lang="en-US" dirty="0" err="1"/>
              <a:t>Alfvén</a:t>
            </a:r>
            <a:r>
              <a:rPr lang="en-US" dirty="0"/>
              <a:t>-Acoustic </a:t>
            </a:r>
            <a:r>
              <a:rPr lang="en-US" dirty="0" err="1" smtClean="0"/>
              <a:t>Eigenmode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43698" y="2339588"/>
            <a:ext cx="9236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CAS3D3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39552" y="4797152"/>
            <a:ext cx="2520280" cy="28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stCxn id="26" idx="3"/>
          </p:cNvCxnSpPr>
          <p:nvPr/>
        </p:nvCxnSpPr>
        <p:spPr>
          <a:xfrm flipV="1">
            <a:off x="3059832" y="4509120"/>
            <a:ext cx="432048" cy="43204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419872" y="5373216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Red: shear </a:t>
            </a:r>
            <a:r>
              <a:rPr lang="en-US" dirty="0" err="1" smtClean="0"/>
              <a:t>Alfv</a:t>
            </a:r>
            <a:r>
              <a:rPr lang="en-US" dirty="0" err="1"/>
              <a:t>é</a:t>
            </a:r>
            <a:r>
              <a:rPr lang="en-US" dirty="0" err="1" smtClean="0"/>
              <a:t>n</a:t>
            </a:r>
            <a:r>
              <a:rPr lang="en-US" dirty="0" smtClean="0"/>
              <a:t> branch based on </a:t>
            </a:r>
            <a:r>
              <a:rPr lang="en-US" dirty="0" err="1" smtClean="0"/>
              <a:t>polarisation</a:t>
            </a:r>
            <a:r>
              <a:rPr lang="en-US" dirty="0" smtClean="0"/>
              <a:t>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71454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6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3275856" y="2101498"/>
            <a:ext cx="2970076" cy="29409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23528" y="2144208"/>
            <a:ext cx="2970076" cy="29409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88224" y="4725144"/>
            <a:ext cx="2376264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Now that we have a suitable mode from CAS3D3, we can calculate drive with CAS3DK – What is driving these modes?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27464" y="1916832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ne</a:t>
            </a:r>
            <a:r>
              <a:rPr lang="en-US" dirty="0" smtClean="0"/>
              <a:t> (CAS3D3)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7544" y="1927276"/>
            <a:ext cx="31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Normal displacement (CAS3D3)</a:t>
            </a:r>
            <a:endParaRPr lang="en-US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86214" y="2316741"/>
            <a:ext cx="2286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Using </a:t>
            </a:r>
            <a:r>
              <a:rPr lang="en-US" dirty="0" err="1" smtClean="0">
                <a:latin typeface="Symbol" panose="05050102010706020507" pitchFamily="18" charset="2"/>
              </a:rPr>
              <a:t>d</a:t>
            </a:r>
            <a:r>
              <a:rPr lang="en-US" dirty="0" err="1" smtClean="0"/>
              <a:t>ne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>
                <a:latin typeface="Symbol" panose="05050102010706020507" pitchFamily="18" charset="2"/>
              </a:rPr>
              <a:t>d</a:t>
            </a:r>
            <a:r>
              <a:rPr lang="en-US" dirty="0" err="1"/>
              <a:t>Te</a:t>
            </a:r>
            <a:r>
              <a:rPr lang="en-US" dirty="0"/>
              <a:t> from CAS3D3 </a:t>
            </a:r>
            <a:r>
              <a:rPr lang="en-US" dirty="0" smtClean="0"/>
              <a:t>the next step is to forward </a:t>
            </a:r>
            <a:r>
              <a:rPr lang="en-US" dirty="0"/>
              <a:t>model the CII 514nm emissivity to compare </a:t>
            </a:r>
            <a:r>
              <a:rPr lang="en-US" dirty="0" smtClean="0"/>
              <a:t>with the </a:t>
            </a:r>
            <a:r>
              <a:rPr lang="en-US" dirty="0"/>
              <a:t>tomographic inversions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915816" y="4149080"/>
            <a:ext cx="1296144" cy="126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Current work : Comparison with mode structures from CAS3D3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021195" y="5157192"/>
            <a:ext cx="3249652" cy="1750230"/>
            <a:chOff x="1099279" y="5548590"/>
            <a:chExt cx="3249652" cy="1750230"/>
          </a:xfrm>
        </p:grpSpPr>
        <p:grpSp>
          <p:nvGrpSpPr>
            <p:cNvPr id="3" name="Group 2"/>
            <p:cNvGrpSpPr/>
            <p:nvPr/>
          </p:nvGrpSpPr>
          <p:grpSpPr>
            <a:xfrm>
              <a:off x="1099279" y="5548590"/>
              <a:ext cx="3249652" cy="1750230"/>
              <a:chOff x="3050540" y="5106976"/>
              <a:chExt cx="3249652" cy="175023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167522" y="5106976"/>
                <a:ext cx="3132670" cy="1750230"/>
                <a:chOff x="-3060848" y="2243733"/>
                <a:chExt cx="7766173" cy="3682237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060848" y="2243733"/>
                  <a:ext cx="7766173" cy="3682237"/>
                </a:xfrm>
                <a:prstGeom prst="rect">
                  <a:avLst/>
                </a:prstGeom>
              </p:spPr>
            </p:pic>
            <p:sp>
              <p:nvSpPr>
                <p:cNvPr id="7" name="Rectangle 6"/>
                <p:cNvSpPr/>
                <p:nvPr/>
              </p:nvSpPr>
              <p:spPr>
                <a:xfrm>
                  <a:off x="-2988840" y="5733257"/>
                  <a:ext cx="1584176" cy="1927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" name="TextBox 1"/>
              <p:cNvSpPr txBox="1"/>
              <p:nvPr/>
            </p:nvSpPr>
            <p:spPr>
              <a:xfrm rot="16200000">
                <a:off x="2574067" y="5633665"/>
                <a:ext cx="13222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Amplitude</a:t>
                </a:r>
                <a:endParaRPr lang="en-US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766232" y="5765326"/>
              <a:ext cx="619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</a:t>
              </a:r>
              <a:r>
                <a:rPr lang="en-US" dirty="0" smtClean="0">
                  <a:latin typeface="Symbol" panose="05050102010706020507" pitchFamily="18" charset="2"/>
                </a:rPr>
                <a:t>e</a:t>
              </a:r>
              <a:r>
                <a:rPr lang="en-US" dirty="0" smtClean="0"/>
                <a:t>/</a:t>
              </a:r>
              <a:r>
                <a:rPr lang="en-US" dirty="0" smtClean="0">
                  <a:latin typeface="Symbol" panose="05050102010706020507" pitchFamily="18" charset="2"/>
                </a:rPr>
                <a:t>e</a:t>
              </a:r>
              <a:endParaRPr lang="en-US" dirty="0">
                <a:latin typeface="Symbol" panose="05050102010706020507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808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052736"/>
            <a:ext cx="8258204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3D fields in </a:t>
            </a:r>
            <a:r>
              <a:rPr lang="en-US" sz="2400" dirty="0" err="1"/>
              <a:t>stellarators</a:t>
            </a:r>
            <a:r>
              <a:rPr lang="en-US" sz="2400" dirty="0"/>
              <a:t>: Measuring and analyzing </a:t>
            </a:r>
            <a:r>
              <a:rPr lang="en-US" sz="2400" dirty="0" err="1"/>
              <a:t>Alfvén</a:t>
            </a:r>
            <a:r>
              <a:rPr lang="en-US" sz="2400" dirty="0"/>
              <a:t> waves on the H-1NF </a:t>
            </a:r>
            <a:r>
              <a:rPr lang="en-US" sz="2400" dirty="0" err="1" smtClean="0"/>
              <a:t>stellarator</a:t>
            </a:r>
            <a:endParaRPr lang="en-US" sz="2400" dirty="0" smtClean="0"/>
          </a:p>
          <a:p>
            <a:r>
              <a:rPr lang="en-US" sz="2000" dirty="0" smtClean="0"/>
              <a:t>A new </a:t>
            </a:r>
            <a:r>
              <a:rPr lang="en-US" sz="2000" dirty="0" err="1" smtClean="0"/>
              <a:t>Mirnov</a:t>
            </a:r>
            <a:r>
              <a:rPr lang="en-US" sz="2000" dirty="0" smtClean="0"/>
              <a:t> array, </a:t>
            </a:r>
            <a:r>
              <a:rPr lang="en-US" sz="2000" dirty="0" err="1" smtClean="0"/>
              <a:t>datamining</a:t>
            </a:r>
            <a:r>
              <a:rPr lang="en-US" sz="2000" dirty="0" smtClean="0"/>
              <a:t> techniques, synchronous imaging and 3D tomography  have provided mode numbers, radial mode structure and dispersion relation information for spontaneously excited modes on H-1</a:t>
            </a:r>
          </a:p>
          <a:p>
            <a:r>
              <a:rPr lang="en-US" sz="2000" dirty="0" smtClean="0"/>
              <a:t>Comparisons with theory have been extended and look promising - (BAE/BAAE) type modes?</a:t>
            </a:r>
          </a:p>
          <a:p>
            <a:r>
              <a:rPr lang="en-US" sz="2000" dirty="0" smtClean="0"/>
              <a:t>The next question : What is driving these modes?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9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20888"/>
            <a:ext cx="9036496" cy="1305272"/>
          </a:xfrm>
        </p:spPr>
        <p:txBody>
          <a:bodyPr>
            <a:noAutofit/>
          </a:bodyPr>
          <a:lstStyle/>
          <a:p>
            <a:r>
              <a:rPr lang="en-US" sz="3600" dirty="0" smtClean="0"/>
              <a:t>3D </a:t>
            </a:r>
            <a:r>
              <a:rPr lang="en-US" sz="3600" dirty="0"/>
              <a:t>fields in </a:t>
            </a:r>
            <a:r>
              <a:rPr lang="en-US" sz="3600" dirty="0" err="1"/>
              <a:t>stellarators</a:t>
            </a:r>
            <a:r>
              <a:rPr lang="en-US" sz="3600" dirty="0"/>
              <a:t>: Measuring </a:t>
            </a:r>
            <a:r>
              <a:rPr lang="en-US" sz="3600" dirty="0" smtClean="0"/>
              <a:t>and analyzing </a:t>
            </a:r>
            <a:r>
              <a:rPr lang="en-US" sz="3600" dirty="0" err="1"/>
              <a:t>Alfvén</a:t>
            </a:r>
            <a:r>
              <a:rPr lang="en-US" sz="3600" dirty="0"/>
              <a:t> </a:t>
            </a:r>
            <a:r>
              <a:rPr lang="en-US" sz="3600" dirty="0" smtClean="0"/>
              <a:t>waves on the H-1NF </a:t>
            </a:r>
            <a:r>
              <a:rPr lang="en-US" sz="3600" dirty="0" err="1" smtClean="0"/>
              <a:t>stellarator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590256"/>
            <a:ext cx="9144000" cy="1287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/>
              <a:t>[S. </a:t>
            </a:r>
            <a:r>
              <a:rPr lang="en-US" sz="1800" dirty="0" err="1" smtClean="0"/>
              <a:t>Haskey</a:t>
            </a:r>
            <a:r>
              <a:rPr lang="en-US" sz="1800" dirty="0" smtClean="0"/>
              <a:t> </a:t>
            </a:r>
            <a:r>
              <a:rPr lang="en-US" sz="1800" dirty="0"/>
              <a:t>et al, A multichannel magnetic probe </a:t>
            </a:r>
            <a:r>
              <a:rPr lang="en-US" sz="1800" dirty="0" smtClean="0"/>
              <a:t>system…, </a:t>
            </a:r>
            <a:r>
              <a:rPr lang="en-US" sz="1800" dirty="0" err="1" smtClean="0"/>
              <a:t>RevSciIns</a:t>
            </a:r>
            <a:r>
              <a:rPr lang="en-US" sz="1800" dirty="0" smtClean="0"/>
              <a:t>,  2013]</a:t>
            </a:r>
          </a:p>
          <a:p>
            <a:r>
              <a:rPr lang="en-US" sz="1800" dirty="0" smtClean="0"/>
              <a:t>[S. </a:t>
            </a:r>
            <a:r>
              <a:rPr lang="en-US" sz="1800" dirty="0" err="1" smtClean="0"/>
              <a:t>Haskey</a:t>
            </a:r>
            <a:r>
              <a:rPr lang="en-US" sz="1800" dirty="0" smtClean="0"/>
              <a:t> </a:t>
            </a:r>
            <a:r>
              <a:rPr lang="en-US" sz="1800" dirty="0"/>
              <a:t>et al, </a:t>
            </a:r>
            <a:r>
              <a:rPr lang="en-US" sz="1800" dirty="0" smtClean="0"/>
              <a:t>Clustering of periodic multichannel…, </a:t>
            </a:r>
            <a:r>
              <a:rPr lang="en-US" sz="1800" dirty="0" err="1" smtClean="0"/>
              <a:t>CompPhysComms</a:t>
            </a:r>
            <a:r>
              <a:rPr lang="en-US" sz="1800" dirty="0"/>
              <a:t>,  2014</a:t>
            </a:r>
            <a:r>
              <a:rPr lang="en-US" sz="1800" dirty="0" smtClean="0"/>
              <a:t>]</a:t>
            </a:r>
          </a:p>
          <a:p>
            <a:r>
              <a:rPr lang="en-US" sz="1800" dirty="0" smtClean="0"/>
              <a:t>[S. </a:t>
            </a:r>
            <a:r>
              <a:rPr lang="en-US" sz="1800" dirty="0" err="1" smtClean="0"/>
              <a:t>Haskey</a:t>
            </a:r>
            <a:r>
              <a:rPr lang="en-US" sz="1800" dirty="0" smtClean="0"/>
              <a:t> </a:t>
            </a:r>
            <a:r>
              <a:rPr lang="en-US" sz="1800" dirty="0"/>
              <a:t>et al, </a:t>
            </a:r>
            <a:r>
              <a:rPr lang="en-US" sz="1800" dirty="0" smtClean="0"/>
              <a:t>Synchronous imaging of coherent …, </a:t>
            </a:r>
            <a:r>
              <a:rPr lang="en-US" sz="1800" dirty="0" err="1" smtClean="0"/>
              <a:t>RevSciIns</a:t>
            </a:r>
            <a:r>
              <a:rPr lang="en-US" sz="1800" dirty="0" smtClean="0"/>
              <a:t>,  2014]</a:t>
            </a:r>
          </a:p>
          <a:p>
            <a:r>
              <a:rPr lang="en-US" sz="1800" dirty="0" smtClean="0"/>
              <a:t>[S. </a:t>
            </a:r>
            <a:r>
              <a:rPr lang="en-US" sz="1800" dirty="0" err="1" smtClean="0"/>
              <a:t>Haskey</a:t>
            </a:r>
            <a:r>
              <a:rPr lang="en-US" sz="1800" dirty="0" smtClean="0"/>
              <a:t> </a:t>
            </a:r>
            <a:r>
              <a:rPr lang="en-US" sz="1800" dirty="0"/>
              <a:t>et al, Visible light </a:t>
            </a:r>
            <a:r>
              <a:rPr lang="en-US" sz="1800" dirty="0" smtClean="0"/>
              <a:t>tomography…, accepted for publication, Nuclear Fusion,  </a:t>
            </a:r>
            <a:r>
              <a:rPr lang="en-US" sz="1800" dirty="0"/>
              <a:t>2014]</a:t>
            </a:r>
          </a:p>
          <a:p>
            <a:endParaRPr lang="en-US" sz="1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39311" y="3717032"/>
            <a:ext cx="806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 Work with B. Blackwell</a:t>
            </a:r>
            <a:r>
              <a:rPr lang="en-US" dirty="0"/>
              <a:t>, J. </a:t>
            </a:r>
            <a:r>
              <a:rPr lang="en-US" dirty="0" smtClean="0"/>
              <a:t>Howard, </a:t>
            </a:r>
            <a:r>
              <a:rPr lang="en-US" dirty="0"/>
              <a:t>D. </a:t>
            </a:r>
            <a:r>
              <a:rPr lang="en-US" dirty="0" smtClean="0"/>
              <a:t>Pretty, B. </a:t>
            </a:r>
            <a:r>
              <a:rPr lang="en-US" dirty="0" err="1" smtClean="0"/>
              <a:t>Seiwald</a:t>
            </a:r>
            <a:r>
              <a:rPr lang="en-US" dirty="0" smtClean="0"/>
              <a:t>, M. Hole, N. </a:t>
            </a:r>
            <a:r>
              <a:rPr lang="en-US" dirty="0" err="1" smtClean="0"/>
              <a:t>Thapar</a:t>
            </a:r>
            <a:r>
              <a:rPr lang="en-US" dirty="0" smtClean="0"/>
              <a:t>, J. </a:t>
            </a:r>
            <a:r>
              <a:rPr lang="en-US" dirty="0" err="1" smtClean="0"/>
              <a:t>Wach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81591" y="1700808"/>
            <a:ext cx="1166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Part 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185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22860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3D fields in </a:t>
            </a:r>
            <a:r>
              <a:rPr lang="en-US" dirty="0" err="1" smtClean="0"/>
              <a:t>tokamaks</a:t>
            </a:r>
            <a:r>
              <a:rPr lang="en-US" dirty="0" smtClean="0"/>
              <a:t>: </a:t>
            </a:r>
            <a:r>
              <a:rPr lang="en-US" dirty="0"/>
              <a:t>Tailoring </a:t>
            </a:r>
            <a:r>
              <a:rPr lang="en-US" dirty="0" smtClean="0"/>
              <a:t>the plasma response using 3D fields (RMPs)</a:t>
            </a:r>
            <a:br>
              <a:rPr lang="en-US" dirty="0" smtClean="0"/>
            </a:br>
            <a:r>
              <a:rPr lang="en-US" sz="2700" dirty="0" smtClean="0"/>
              <a:t>(Single fluid linear MHD analysis of RMPs on DIII-D using MARS-F)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2383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392778" y="4005064"/>
            <a:ext cx="433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 Work with M. </a:t>
            </a:r>
            <a:r>
              <a:rPr lang="en-US" dirty="0" err="1" smtClean="0"/>
              <a:t>Lanctot</a:t>
            </a:r>
            <a:r>
              <a:rPr lang="en-US" dirty="0" smtClean="0"/>
              <a:t> (GA) and Y. Liu (CCFE)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544522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[</a:t>
            </a:r>
            <a:r>
              <a:rPr lang="en-US" dirty="0" err="1"/>
              <a:t>Haskey</a:t>
            </a:r>
            <a:r>
              <a:rPr lang="en-US" dirty="0"/>
              <a:t> et al, </a:t>
            </a:r>
            <a:r>
              <a:rPr lang="en-US" dirty="0" smtClean="0"/>
              <a:t>Linear ideal MHD predictions…, PPCF</a:t>
            </a:r>
            <a:r>
              <a:rPr lang="en-US" dirty="0"/>
              <a:t>,  2014</a:t>
            </a:r>
            <a:r>
              <a:rPr lang="en-US" dirty="0" smtClean="0"/>
              <a:t>]</a:t>
            </a:r>
          </a:p>
          <a:p>
            <a:pPr algn="ctr"/>
            <a:r>
              <a:rPr lang="en-US" dirty="0" smtClean="0"/>
              <a:t>[</a:t>
            </a:r>
            <a:r>
              <a:rPr lang="en-US" dirty="0" err="1" smtClean="0"/>
              <a:t>Lanctot</a:t>
            </a:r>
            <a:r>
              <a:rPr lang="en-US" dirty="0" smtClean="0"/>
              <a:t> et al, Sustained suppression…, Nuclear Fusion, 2013 ]</a:t>
            </a:r>
            <a:endParaRPr lang="en-US" dirty="0"/>
          </a:p>
          <a:p>
            <a:pPr algn="ctr"/>
            <a:r>
              <a:rPr lang="en-US" dirty="0"/>
              <a:t>[</a:t>
            </a:r>
            <a:r>
              <a:rPr lang="en-US" dirty="0" err="1"/>
              <a:t>Haskey</a:t>
            </a:r>
            <a:r>
              <a:rPr lang="en-US" dirty="0"/>
              <a:t> et al, </a:t>
            </a:r>
            <a:r>
              <a:rPr lang="en-US" dirty="0" smtClean="0"/>
              <a:t>Effects of resistivity and rotation…, Currently </a:t>
            </a:r>
            <a:r>
              <a:rPr lang="en-US" dirty="0"/>
              <a:t>under DIII-D internal review, 2014]</a:t>
            </a:r>
          </a:p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981591" y="1484784"/>
            <a:ext cx="11664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Part 2</a:t>
            </a:r>
          </a:p>
        </p:txBody>
      </p:sp>
    </p:spTree>
    <p:extLst>
      <p:ext uri="{BB962C8B-B14F-4D97-AF65-F5344CB8AC3E}">
        <p14:creationId xmlns:p14="http://schemas.microsoft.com/office/powerpoint/2010/main" val="325643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0264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Motivation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84" y="2808527"/>
            <a:ext cx="2931547" cy="28617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905" y="6453336"/>
            <a:ext cx="3247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 [M. </a:t>
            </a:r>
            <a:r>
              <a:rPr lang="en-US" sz="2000" dirty="0" err="1" smtClean="0"/>
              <a:t>Lanctot</a:t>
            </a:r>
            <a:r>
              <a:rPr lang="en-US" sz="2000" dirty="0" smtClean="0"/>
              <a:t> et al, NF, 2013]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992631" y="5682734"/>
            <a:ext cx="3895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m=-11 related to RFA, m=-8 is pitch resonant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636159" y="5308888"/>
            <a:ext cx="49725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+180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343539" y="5323255"/>
            <a:ext cx="41870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+90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7593075" y="5323255"/>
            <a:ext cx="38824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-90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8121693" y="5316905"/>
            <a:ext cx="46679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-180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7593075" y="2890081"/>
            <a:ext cx="535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RFA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05213" y="3501008"/>
            <a:ext cx="510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36647" y="2434730"/>
            <a:ext cx="397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n=2 ELM suppression window on DIII-D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528103" y="1148551"/>
            <a:ext cx="8087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ELM suppression depends on the applied field structure. Is ELM suppression correlated </a:t>
            </a:r>
            <a:r>
              <a:rPr lang="en-US" sz="2400" dirty="0"/>
              <a:t>with pitch-resonant fields, </a:t>
            </a:r>
            <a:r>
              <a:rPr lang="en-US" sz="2400" dirty="0" smtClean="0"/>
              <a:t>kink-resonant fields (RFA), or a combination?</a:t>
            </a:r>
            <a:endParaRPr lang="en-US" sz="2400" dirty="0"/>
          </a:p>
        </p:txBody>
      </p:sp>
      <p:cxnSp>
        <p:nvCxnSpPr>
          <p:cNvPr id="23" name="Straight Arrow Connector 22"/>
          <p:cNvCxnSpPr>
            <a:stCxn id="8" idx="2"/>
          </p:cNvCxnSpPr>
          <p:nvPr/>
        </p:nvCxnSpPr>
        <p:spPr>
          <a:xfrm flipH="1">
            <a:off x="7593075" y="3259413"/>
            <a:ext cx="267798" cy="8006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0794" y="3126447"/>
            <a:ext cx="51912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How does upper-lower array phasing modify the applied fields structure?</a:t>
            </a:r>
          </a:p>
          <a:p>
            <a:r>
              <a:rPr lang="en-US" sz="2000" dirty="0" smtClean="0"/>
              <a:t>What effect do </a:t>
            </a:r>
            <a:r>
              <a:rPr lang="en-US" sz="2000" dirty="0" err="1" smtClean="0">
                <a:latin typeface="Symbol" panose="05050102010706020507" pitchFamily="18" charset="2"/>
              </a:rPr>
              <a:t>b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 and q</a:t>
            </a:r>
            <a:r>
              <a:rPr lang="en-US" sz="2000" baseline="-25000" dirty="0" smtClean="0"/>
              <a:t>95</a:t>
            </a:r>
            <a:r>
              <a:rPr lang="en-US" sz="2000" dirty="0" smtClean="0"/>
              <a:t> have on the plasma response?</a:t>
            </a:r>
          </a:p>
          <a:p>
            <a:r>
              <a:rPr lang="en-US" sz="2000" dirty="0" smtClean="0"/>
              <a:t>What effect does upper-lower I-coil phasing have on the plasma response + experimental comparison?</a:t>
            </a:r>
          </a:p>
        </p:txBody>
      </p:sp>
      <p:cxnSp>
        <p:nvCxnSpPr>
          <p:cNvPr id="10" name="Straight Arrow Connector 9"/>
          <p:cNvCxnSpPr>
            <a:stCxn id="20" idx="2"/>
          </p:cNvCxnSpPr>
          <p:nvPr/>
        </p:nvCxnSpPr>
        <p:spPr>
          <a:xfrm flipH="1">
            <a:off x="6012160" y="3870340"/>
            <a:ext cx="148476" cy="5667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74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0264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Motivation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84" y="2808527"/>
            <a:ext cx="2931547" cy="28617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905" y="6453336"/>
            <a:ext cx="3247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 [M. </a:t>
            </a:r>
            <a:r>
              <a:rPr lang="en-US" sz="2000" dirty="0" err="1" smtClean="0"/>
              <a:t>Lanctot</a:t>
            </a:r>
            <a:r>
              <a:rPr lang="en-US" sz="2000" dirty="0" smtClean="0"/>
              <a:t> et al, NF, 2013]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992631" y="5682734"/>
            <a:ext cx="3895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m=-11 related to RFA, m=-8 is pitch resonant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636159" y="5308888"/>
            <a:ext cx="49725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+180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343539" y="5323255"/>
            <a:ext cx="41870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+90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7593075" y="5323255"/>
            <a:ext cx="38824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-90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8121693" y="5316905"/>
            <a:ext cx="46679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-180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7593075" y="2890081"/>
            <a:ext cx="535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RFA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05213" y="3501008"/>
            <a:ext cx="510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36647" y="2434730"/>
            <a:ext cx="397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n=2 ELM suppression window on DIII-D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528103" y="1148551"/>
            <a:ext cx="8087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ELM suppression depends on the applied field structure. Is ELM suppression correlated </a:t>
            </a:r>
            <a:r>
              <a:rPr lang="en-US" sz="2400" dirty="0"/>
              <a:t>with pitch-resonant fields, </a:t>
            </a:r>
            <a:r>
              <a:rPr lang="en-US" sz="2400" dirty="0" smtClean="0"/>
              <a:t>kink-resonant fields (RFA), or a combination?</a:t>
            </a:r>
            <a:endParaRPr lang="en-US" sz="2400" dirty="0"/>
          </a:p>
        </p:txBody>
      </p:sp>
      <p:cxnSp>
        <p:nvCxnSpPr>
          <p:cNvPr id="23" name="Straight Arrow Connector 22"/>
          <p:cNvCxnSpPr>
            <a:stCxn id="8" idx="2"/>
          </p:cNvCxnSpPr>
          <p:nvPr/>
        </p:nvCxnSpPr>
        <p:spPr>
          <a:xfrm flipH="1">
            <a:off x="7593075" y="3259413"/>
            <a:ext cx="267798" cy="8006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0794" y="3126447"/>
            <a:ext cx="51912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How does upper-lower array phasing modify the applied fields structure?</a:t>
            </a:r>
          </a:p>
          <a:p>
            <a:r>
              <a:rPr lang="en-US" sz="2000" dirty="0" smtClean="0"/>
              <a:t>What effect do </a:t>
            </a:r>
            <a:r>
              <a:rPr lang="en-US" sz="2000" dirty="0" err="1" smtClean="0">
                <a:latin typeface="Symbol" panose="05050102010706020507" pitchFamily="18" charset="2"/>
              </a:rPr>
              <a:t>b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 and q</a:t>
            </a:r>
            <a:r>
              <a:rPr lang="en-US" sz="2000" baseline="-25000" dirty="0" smtClean="0"/>
              <a:t>95</a:t>
            </a:r>
            <a:r>
              <a:rPr lang="en-US" sz="2000" dirty="0" smtClean="0"/>
              <a:t> have on the plasma response?</a:t>
            </a:r>
          </a:p>
          <a:p>
            <a:r>
              <a:rPr lang="en-US" sz="2000" dirty="0" smtClean="0"/>
              <a:t>What effect does upper-lower I-coil phasing have on the plasma response + experimental comparison?</a:t>
            </a:r>
          </a:p>
        </p:txBody>
      </p:sp>
      <p:cxnSp>
        <p:nvCxnSpPr>
          <p:cNvPr id="10" name="Straight Arrow Connector 9"/>
          <p:cNvCxnSpPr>
            <a:stCxn id="20" idx="2"/>
          </p:cNvCxnSpPr>
          <p:nvPr/>
        </p:nvCxnSpPr>
        <p:spPr>
          <a:xfrm flipH="1">
            <a:off x="6012160" y="3870340"/>
            <a:ext cx="148476" cy="5667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75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/>
          </a:bodyPr>
          <a:lstStyle/>
          <a:p>
            <a:r>
              <a:rPr lang="en-AU" sz="2800" dirty="0" smtClean="0">
                <a:latin typeface="+mn-lt"/>
                <a:ea typeface="ＭＳ Ｐゴシック" pitchFamily="34" charset="-128"/>
              </a:rPr>
              <a:t>The applied field structure can be varied considerably using the internal coils (I-coils) on DIII-D</a:t>
            </a:r>
          </a:p>
        </p:txBody>
      </p:sp>
      <p:pic>
        <p:nvPicPr>
          <p:cNvPr id="6" name="Picture 3" descr="icoil-mpi-plasma-vv-w:pit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5"/>
          <a:stretch/>
        </p:blipFill>
        <p:spPr bwMode="auto">
          <a:xfrm>
            <a:off x="1515092" y="1628800"/>
            <a:ext cx="609772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8196" y="4869160"/>
            <a:ext cx="8255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Can apply dominant </a:t>
            </a:r>
            <a:r>
              <a:rPr lang="en-US" sz="2000" dirty="0" err="1" smtClean="0"/>
              <a:t>toroidal</a:t>
            </a:r>
            <a:r>
              <a:rPr lang="en-US" sz="2000" dirty="0" smtClean="0"/>
              <a:t> mode numbers n = 1,2 or 3</a:t>
            </a:r>
          </a:p>
          <a:p>
            <a:pPr algn="ctr"/>
            <a:r>
              <a:rPr lang="en-US" sz="2000" dirty="0" smtClean="0"/>
              <a:t>Phasing between upper and lower arrays modifies the applied field spectrum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55156" y="5852559"/>
            <a:ext cx="7821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MARS-F does not include the full geometry of the I-coils. The MARS-F applied fields have a single n (limiting case of many separate coils).</a:t>
            </a:r>
            <a:endParaRPr lang="en-US" sz="2000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0888" y="6592267"/>
            <a:ext cx="2133600" cy="365125"/>
          </a:xfrm>
        </p:spPr>
        <p:txBody>
          <a:bodyPr/>
          <a:lstStyle/>
          <a:p>
            <a:fld id="{C3BEF198-F12B-4266-B0AA-704C3865785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51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24744"/>
            <a:ext cx="5904656" cy="295232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9512" y="2319263"/>
            <a:ext cx="1503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0</a:t>
            </a:r>
            <a:r>
              <a:rPr lang="en-US" sz="2400" b="1" baseline="30000" dirty="0" smtClean="0"/>
              <a:t>0</a:t>
            </a:r>
            <a:r>
              <a:rPr lang="en-US" sz="2400" b="1" dirty="0" smtClean="0"/>
              <a:t> Phasing</a:t>
            </a:r>
            <a:endParaRPr lang="en-US" sz="2400" b="1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1143000"/>
          </a:xfrm>
        </p:spPr>
        <p:txBody>
          <a:bodyPr>
            <a:normAutofit/>
          </a:bodyPr>
          <a:lstStyle/>
          <a:p>
            <a:r>
              <a:rPr lang="en-AU" sz="2800" dirty="0" smtClean="0">
                <a:ea typeface="ＭＳ Ｐゴシック" pitchFamily="34" charset="-128"/>
              </a:rPr>
              <a:t>Clear RFA plasma response for even parity n=2</a:t>
            </a:r>
            <a:endParaRPr lang="en-AU" sz="2800" dirty="0" smtClean="0">
              <a:ea typeface="ＭＳ Ｐゴシック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71897" y="4995173"/>
            <a:ext cx="409259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ea typeface="ＭＳ Ｐゴシック" charset="-128"/>
              </a:rPr>
              <a:t>The </a:t>
            </a:r>
            <a:r>
              <a:rPr lang="en-US" sz="2000" dirty="0">
                <a:ea typeface="ＭＳ Ｐゴシック" charset="-128"/>
              </a:rPr>
              <a:t>MARS-F </a:t>
            </a:r>
            <a:r>
              <a:rPr lang="en-US" sz="2000" dirty="0" smtClean="0">
                <a:ea typeface="ＭＳ Ｐゴシック" charset="-128"/>
              </a:rPr>
              <a:t>code</a:t>
            </a:r>
            <a:r>
              <a:rPr lang="en-US" sz="2000" baseline="30000" dirty="0" smtClean="0">
                <a:ea typeface="ＭＳ Ｐゴシック" charset="-128"/>
              </a:rPr>
              <a:t>1</a:t>
            </a:r>
            <a:r>
              <a:rPr lang="en-US" sz="2000" dirty="0" smtClean="0">
                <a:ea typeface="ＭＳ Ｐゴシック" charset="-128"/>
              </a:rPr>
              <a:t> is used t</a:t>
            </a:r>
            <a:r>
              <a:rPr lang="en-US" dirty="0" smtClean="0">
                <a:ea typeface="ＭＳ Ｐゴシック" charset="-128"/>
              </a:rPr>
              <a:t>o solve the </a:t>
            </a:r>
            <a:r>
              <a:rPr lang="en-US" dirty="0">
                <a:ea typeface="ＭＳ Ｐゴシック" charset="-128"/>
              </a:rPr>
              <a:t>linearized single fluid </a:t>
            </a:r>
            <a:r>
              <a:rPr lang="en-US" dirty="0" smtClean="0">
                <a:ea typeface="ＭＳ Ｐゴシック" charset="-128"/>
              </a:rPr>
              <a:t>MHD equations to find the plasma response to these perturbations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08581" y="6237312"/>
            <a:ext cx="29354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 algn="r">
              <a:buNone/>
            </a:pPr>
            <a:r>
              <a:rPr lang="en-US" sz="1600" dirty="0">
                <a:ea typeface="ＭＳ Ｐゴシック" charset="-128"/>
              </a:rPr>
              <a:t>1. [Liu et al., </a:t>
            </a:r>
            <a:r>
              <a:rPr lang="en-US" sz="1600" i="1" dirty="0">
                <a:ea typeface="ＭＳ Ｐゴシック" charset="-128"/>
              </a:rPr>
              <a:t>Phys. Plasmas</a:t>
            </a:r>
            <a:r>
              <a:rPr lang="en-US" sz="1600" dirty="0">
                <a:ea typeface="ＭＳ Ｐゴシック" charset="-128"/>
              </a:rPr>
              <a:t> 2000]</a:t>
            </a:r>
            <a:endParaRPr lang="en-AU" sz="1600" dirty="0">
              <a:ea typeface="ＭＳ Ｐゴシック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51920" y="4017838"/>
            <a:ext cx="1198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Vac</a:t>
            </a:r>
            <a:r>
              <a:rPr lang="en-US" sz="2400" b="1" dirty="0">
                <a:latin typeface="Symbol" panose="05050102010706020507" pitchFamily="18" charset="2"/>
              </a:rPr>
              <a:t> </a:t>
            </a:r>
            <a:r>
              <a:rPr lang="en-US" sz="2400" b="1" dirty="0" err="1">
                <a:latin typeface="Symbol" panose="05050102010706020507" pitchFamily="18" charset="2"/>
              </a:rPr>
              <a:t>d</a:t>
            </a:r>
            <a:r>
              <a:rPr lang="en-US" sz="2400" b="1" dirty="0" err="1"/>
              <a:t>Bn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585390" y="4047455"/>
            <a:ext cx="1258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Plas</a:t>
            </a:r>
            <a:r>
              <a:rPr lang="en-US" sz="2400" b="1" dirty="0" smtClean="0"/>
              <a:t> </a:t>
            </a:r>
            <a:r>
              <a:rPr lang="en-US" sz="2400" b="1" dirty="0" err="1" smtClean="0">
                <a:latin typeface="Symbol" panose="05050102010706020507" pitchFamily="18" charset="2"/>
              </a:rPr>
              <a:t>d</a:t>
            </a:r>
            <a:r>
              <a:rPr lang="en-US" sz="2400" b="1" dirty="0" err="1" smtClean="0"/>
              <a:t>Bn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123728" y="4017838"/>
            <a:ext cx="1366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Total </a:t>
            </a:r>
            <a:r>
              <a:rPr lang="en-US" sz="2400" b="1" dirty="0" err="1" smtClean="0">
                <a:latin typeface="Symbol" panose="05050102010706020507" pitchFamily="18" charset="2"/>
              </a:rPr>
              <a:t>d</a:t>
            </a:r>
            <a:r>
              <a:rPr lang="en-US" sz="2400" b="1" dirty="0" err="1" smtClean="0"/>
              <a:t>Bn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5812" y="5610725"/>
            <a:ext cx="4810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Upper: | 0 | | 1/2 | | -1/2 | | 0 </a:t>
            </a:r>
            <a:r>
              <a:rPr lang="en-US" dirty="0"/>
              <a:t>| | </a:t>
            </a:r>
            <a:r>
              <a:rPr lang="en-US" dirty="0" smtClean="0"/>
              <a:t>1/2 </a:t>
            </a:r>
            <a:r>
              <a:rPr lang="en-US" dirty="0"/>
              <a:t>| | </a:t>
            </a:r>
            <a:r>
              <a:rPr lang="en-US" dirty="0" smtClean="0"/>
              <a:t>-1/2 </a:t>
            </a:r>
            <a:r>
              <a:rPr lang="en-US" dirty="0"/>
              <a:t>|</a:t>
            </a:r>
          </a:p>
          <a:p>
            <a:r>
              <a:rPr lang="en-US" dirty="0" smtClean="0"/>
              <a:t>-------------------------------------------</a:t>
            </a:r>
            <a:r>
              <a:rPr lang="en-US" dirty="0" smtClean="0">
                <a:sym typeface="Wingdings" panose="05000000000000000000" pitchFamily="2" charset="2"/>
              </a:rPr>
              <a:t>----------------&gt;phi </a:t>
            </a:r>
            <a:endParaRPr lang="en-US" dirty="0" smtClean="0"/>
          </a:p>
          <a:p>
            <a:r>
              <a:rPr lang="en-US" dirty="0" smtClean="0"/>
              <a:t>Lower: </a:t>
            </a:r>
            <a:r>
              <a:rPr lang="en-US" dirty="0"/>
              <a:t>| 0 | | 1/2 | | -1/2 | | 0 | | 1/2 | | -1/2 |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1947" y="5301208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n=2</a:t>
            </a:r>
            <a:endParaRPr lang="en-US" dirty="0"/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7017489" y="2420309"/>
            <a:ext cx="223503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AU" sz="1400" dirty="0" smtClean="0">
                <a:latin typeface="+mn-lt"/>
              </a:rPr>
              <a:t>Equilibrium is from </a:t>
            </a:r>
          </a:p>
          <a:p>
            <a:pPr algn="ctr" eaLnBrk="1" hangingPunct="1"/>
            <a:r>
              <a:rPr lang="en-AU" sz="1400" dirty="0">
                <a:latin typeface="+mn-lt"/>
              </a:rPr>
              <a:t>s</a:t>
            </a:r>
            <a:r>
              <a:rPr lang="en-AU" sz="1400" dirty="0" smtClean="0">
                <a:latin typeface="+mn-lt"/>
              </a:rPr>
              <a:t>hot 146382 @ 3200ms</a:t>
            </a:r>
            <a:endParaRPr lang="en-AU" sz="1400" dirty="0">
              <a:latin typeface="+mn-lt"/>
            </a:endParaRPr>
          </a:p>
          <a:p>
            <a:pPr algn="ctr" eaLnBrk="1" hangingPunct="1"/>
            <a:r>
              <a:rPr lang="en-AU" sz="1400" dirty="0" smtClean="0">
                <a:latin typeface="+mn-lt"/>
              </a:rPr>
              <a:t>H-mode LSN,</a:t>
            </a:r>
          </a:p>
          <a:p>
            <a:pPr algn="ctr" eaLnBrk="1" hangingPunct="1"/>
            <a:r>
              <a:rPr lang="en-AU" sz="1400" dirty="0" smtClean="0">
                <a:latin typeface="+mn-lt"/>
              </a:rPr>
              <a:t>ITER </a:t>
            </a:r>
            <a:r>
              <a:rPr lang="en-AU" sz="1400" dirty="0">
                <a:latin typeface="+mn-lt"/>
              </a:rPr>
              <a:t>similar shape</a:t>
            </a:r>
          </a:p>
          <a:p>
            <a:pPr algn="ctr" eaLnBrk="1" hangingPunct="1"/>
            <a:r>
              <a:rPr lang="en-AU" sz="1400" dirty="0">
                <a:latin typeface="+mn-lt"/>
              </a:rPr>
              <a:t>q</a:t>
            </a:r>
            <a:r>
              <a:rPr lang="en-AU" sz="1400" baseline="-25000" dirty="0">
                <a:latin typeface="+mn-lt"/>
              </a:rPr>
              <a:t>95</a:t>
            </a:r>
            <a:r>
              <a:rPr lang="en-AU" sz="1400" dirty="0">
                <a:latin typeface="+mn-lt"/>
              </a:rPr>
              <a:t> = </a:t>
            </a:r>
            <a:r>
              <a:rPr lang="en-AU" sz="1400" dirty="0" smtClean="0">
                <a:latin typeface="+mn-lt"/>
              </a:rPr>
              <a:t>4.0, β</a:t>
            </a:r>
            <a:r>
              <a:rPr lang="en-AU" sz="1400" baseline="-25000" dirty="0" smtClean="0">
                <a:latin typeface="+mn-lt"/>
              </a:rPr>
              <a:t>N</a:t>
            </a:r>
            <a:r>
              <a:rPr lang="en-AU" sz="1400" dirty="0" smtClean="0">
                <a:latin typeface="+mn-lt"/>
              </a:rPr>
              <a:t> </a:t>
            </a:r>
            <a:r>
              <a:rPr lang="en-AU" sz="1400" dirty="0">
                <a:latin typeface="+mn-lt"/>
              </a:rPr>
              <a:t>= </a:t>
            </a:r>
            <a:r>
              <a:rPr lang="en-AU" sz="1400" dirty="0" smtClean="0">
                <a:latin typeface="+mn-lt"/>
              </a:rPr>
              <a:t>1.87</a:t>
            </a:r>
            <a:endParaRPr lang="en-AU" sz="14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4088" y="1226370"/>
            <a:ext cx="1800200" cy="3210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07704" y="1226370"/>
            <a:ext cx="1800200" cy="3210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24744"/>
            <a:ext cx="5904656" cy="295232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9512" y="2319263"/>
            <a:ext cx="1814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180</a:t>
            </a:r>
            <a:r>
              <a:rPr lang="en-US" sz="2400" b="1" baseline="30000" dirty="0" smtClean="0"/>
              <a:t>0</a:t>
            </a:r>
            <a:r>
              <a:rPr lang="en-US" sz="2400" b="1" dirty="0" smtClean="0"/>
              <a:t> Phasing</a:t>
            </a:r>
            <a:endParaRPr lang="en-US" sz="2400" b="1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>
            <a:normAutofit/>
          </a:bodyPr>
          <a:lstStyle/>
          <a:p>
            <a:r>
              <a:rPr lang="en-AU" sz="3200" dirty="0" smtClean="0">
                <a:ea typeface="ＭＳ Ｐゴシック" pitchFamily="34" charset="-128"/>
              </a:rPr>
              <a:t>Weak RFA plasma </a:t>
            </a:r>
            <a:r>
              <a:rPr lang="en-AU" sz="3200" dirty="0">
                <a:ea typeface="ＭＳ Ｐゴシック" pitchFamily="34" charset="-128"/>
              </a:rPr>
              <a:t>response for </a:t>
            </a:r>
            <a:r>
              <a:rPr lang="en-AU" sz="3200" dirty="0" smtClean="0">
                <a:ea typeface="ＭＳ Ｐゴシック" pitchFamily="34" charset="-128"/>
              </a:rPr>
              <a:t>odd parity n=2</a:t>
            </a:r>
            <a:endParaRPr lang="en-AU" sz="3500" dirty="0" smtClean="0">
              <a:ea typeface="ＭＳ Ｐゴシック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08581" y="6237312"/>
            <a:ext cx="29354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 algn="r">
              <a:buNone/>
            </a:pPr>
            <a:r>
              <a:rPr lang="en-US" sz="1600" dirty="0">
                <a:ea typeface="ＭＳ Ｐゴシック" charset="-128"/>
              </a:rPr>
              <a:t>1. [Liu et al., </a:t>
            </a:r>
            <a:r>
              <a:rPr lang="en-US" sz="1600" i="1" dirty="0">
                <a:ea typeface="ＭＳ Ｐゴシック" charset="-128"/>
              </a:rPr>
              <a:t>Phys. Plasmas</a:t>
            </a:r>
            <a:r>
              <a:rPr lang="en-US" sz="1600" dirty="0">
                <a:ea typeface="ＭＳ Ｐゴシック" charset="-128"/>
              </a:rPr>
              <a:t> 2000]</a:t>
            </a:r>
            <a:endParaRPr lang="en-AU" sz="1600" dirty="0">
              <a:ea typeface="ＭＳ Ｐゴシック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23928" y="4017838"/>
            <a:ext cx="1190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Vac</a:t>
            </a:r>
            <a:r>
              <a:rPr lang="en-US" sz="2400" b="1" dirty="0" smtClean="0"/>
              <a:t> </a:t>
            </a:r>
            <a:r>
              <a:rPr lang="en-US" sz="2400" b="1" dirty="0" err="1" smtClean="0">
                <a:latin typeface="Symbol" panose="05050102010706020507" pitchFamily="18" charset="2"/>
              </a:rPr>
              <a:t>d</a:t>
            </a:r>
            <a:r>
              <a:rPr lang="en-US" sz="2400" b="1" dirty="0" err="1" smtClean="0"/>
              <a:t>Bn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580112" y="4047455"/>
            <a:ext cx="1258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Plas</a:t>
            </a:r>
            <a:r>
              <a:rPr lang="en-US" sz="2400" b="1" dirty="0" smtClean="0"/>
              <a:t> </a:t>
            </a:r>
            <a:r>
              <a:rPr lang="en-US" sz="2400" b="1" dirty="0" err="1" smtClean="0">
                <a:latin typeface="Symbol" panose="05050102010706020507" pitchFamily="18" charset="2"/>
              </a:rPr>
              <a:t>d</a:t>
            </a:r>
            <a:r>
              <a:rPr lang="en-US" sz="2400" b="1" dirty="0" err="1" smtClean="0"/>
              <a:t>Bn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196975" y="4017838"/>
            <a:ext cx="1366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Total </a:t>
            </a:r>
            <a:r>
              <a:rPr lang="en-US" sz="2400" b="1" dirty="0" err="1">
                <a:latin typeface="Symbol" panose="05050102010706020507" pitchFamily="18" charset="2"/>
              </a:rPr>
              <a:t>d</a:t>
            </a:r>
            <a:r>
              <a:rPr lang="en-US" sz="2400" b="1" dirty="0" err="1"/>
              <a:t>Bn</a:t>
            </a:r>
            <a:endParaRPr lang="en-US" sz="2400" b="1" dirty="0"/>
          </a:p>
        </p:txBody>
      </p:sp>
      <p:sp>
        <p:nvSpPr>
          <p:cNvPr id="19" name="Rectangle 18"/>
          <p:cNvSpPr/>
          <p:nvPr/>
        </p:nvSpPr>
        <p:spPr>
          <a:xfrm>
            <a:off x="4871897" y="4995173"/>
            <a:ext cx="409259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ea typeface="ＭＳ Ｐゴシック" charset="-128"/>
              </a:rPr>
              <a:t>The </a:t>
            </a:r>
            <a:r>
              <a:rPr lang="en-US" sz="2000" dirty="0">
                <a:ea typeface="ＭＳ Ｐゴシック" charset="-128"/>
              </a:rPr>
              <a:t>MARS-F </a:t>
            </a:r>
            <a:r>
              <a:rPr lang="en-US" sz="2000" dirty="0" smtClean="0">
                <a:ea typeface="ＭＳ Ｐゴシック" charset="-128"/>
              </a:rPr>
              <a:t>code</a:t>
            </a:r>
            <a:r>
              <a:rPr lang="en-US" sz="2000" baseline="30000" dirty="0" smtClean="0">
                <a:ea typeface="ＭＳ Ｐゴシック" charset="-128"/>
              </a:rPr>
              <a:t>1</a:t>
            </a:r>
            <a:r>
              <a:rPr lang="en-US" sz="2000" dirty="0" smtClean="0">
                <a:ea typeface="ＭＳ Ｐゴシック" charset="-128"/>
              </a:rPr>
              <a:t> is used t</a:t>
            </a:r>
            <a:r>
              <a:rPr lang="en-US" dirty="0" smtClean="0">
                <a:ea typeface="ＭＳ Ｐゴシック" charset="-128"/>
              </a:rPr>
              <a:t>o solve the </a:t>
            </a:r>
            <a:r>
              <a:rPr lang="en-US" dirty="0">
                <a:ea typeface="ＭＳ Ｐゴシック" charset="-128"/>
              </a:rPr>
              <a:t>linearized single fluid </a:t>
            </a:r>
            <a:r>
              <a:rPr lang="en-US" dirty="0" smtClean="0">
                <a:ea typeface="ＭＳ Ｐゴシック" charset="-128"/>
              </a:rPr>
              <a:t>MHD equations to find the plasma response to these perturbations</a:t>
            </a:r>
            <a:endParaRPr lang="en-US" dirty="0">
              <a:ea typeface="ＭＳ Ｐゴシック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9512" y="5301208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n=2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5812" y="5610725"/>
            <a:ext cx="52453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Upper: | 0 | | 1/2 | | -1/2 | | 0 </a:t>
            </a:r>
            <a:r>
              <a:rPr lang="en-US" dirty="0"/>
              <a:t>| | </a:t>
            </a:r>
            <a:r>
              <a:rPr lang="en-US" dirty="0" smtClean="0"/>
              <a:t>1/2 </a:t>
            </a:r>
            <a:r>
              <a:rPr lang="en-US" dirty="0"/>
              <a:t>| | </a:t>
            </a:r>
            <a:r>
              <a:rPr lang="en-US" dirty="0" smtClean="0"/>
              <a:t>-1/2 </a:t>
            </a:r>
            <a:r>
              <a:rPr lang="en-US" dirty="0"/>
              <a:t>|</a:t>
            </a:r>
          </a:p>
          <a:p>
            <a:r>
              <a:rPr lang="en-US" dirty="0" smtClean="0"/>
              <a:t>                 ------------------------------------------------</a:t>
            </a:r>
            <a:r>
              <a:rPr lang="en-US" dirty="0" smtClean="0">
                <a:sym typeface="Wingdings" panose="05000000000000000000" pitchFamily="2" charset="2"/>
              </a:rPr>
              <a:t>--&gt;phi </a:t>
            </a:r>
            <a:endParaRPr lang="en-US" dirty="0" smtClean="0"/>
          </a:p>
          <a:p>
            <a:r>
              <a:rPr lang="en-US" dirty="0" smtClean="0"/>
              <a:t>Lower: </a:t>
            </a:r>
            <a:r>
              <a:rPr lang="en-US" dirty="0"/>
              <a:t>| 0 | | </a:t>
            </a:r>
            <a:r>
              <a:rPr lang="en-US" dirty="0" smtClean="0"/>
              <a:t>-1/2| </a:t>
            </a:r>
            <a:r>
              <a:rPr lang="en-US" dirty="0"/>
              <a:t>| </a:t>
            </a:r>
            <a:r>
              <a:rPr lang="en-US" dirty="0" smtClean="0"/>
              <a:t>+1/2| </a:t>
            </a:r>
            <a:r>
              <a:rPr lang="en-US" dirty="0"/>
              <a:t>| </a:t>
            </a:r>
            <a:r>
              <a:rPr lang="en-US" dirty="0" smtClean="0"/>
              <a:t>0 | </a:t>
            </a:r>
            <a:r>
              <a:rPr lang="en-US" dirty="0"/>
              <a:t>| </a:t>
            </a:r>
            <a:r>
              <a:rPr lang="en-US" dirty="0" smtClean="0"/>
              <a:t>-1/2| </a:t>
            </a:r>
            <a:r>
              <a:rPr lang="en-US" dirty="0"/>
              <a:t>| </a:t>
            </a:r>
            <a:r>
              <a:rPr lang="en-US" dirty="0" smtClean="0"/>
              <a:t>+1/2|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07704" y="1226369"/>
            <a:ext cx="1800200" cy="321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64088" y="1268759"/>
            <a:ext cx="1800200" cy="3240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2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 plasma response can be tailored by varying the applied field structure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52467" y="5733256"/>
            <a:ext cx="60227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The pitch-resonant and kink-resonant responses as we </a:t>
            </a:r>
          </a:p>
          <a:p>
            <a:pPr algn="ctr"/>
            <a:r>
              <a:rPr lang="en-US" sz="2000" dirty="0" smtClean="0"/>
              <a:t>vary plasma parameters and the applied field structure?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236296" y="3573016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kink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088" y="1691516"/>
            <a:ext cx="6096240" cy="39472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08104" y="1691516"/>
            <a:ext cx="1872208" cy="3227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78338" y="1628800"/>
            <a:ext cx="1801774" cy="3289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08520" y="6453336"/>
            <a:ext cx="5714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[</a:t>
            </a:r>
            <a:r>
              <a:rPr lang="en-US" dirty="0" err="1"/>
              <a:t>Haskey</a:t>
            </a:r>
            <a:r>
              <a:rPr lang="en-US" dirty="0"/>
              <a:t> et al, Linear ideal MHD predictions…, PPCF,  2014]</a:t>
            </a:r>
          </a:p>
        </p:txBody>
      </p:sp>
    </p:spTree>
    <p:extLst>
      <p:ext uri="{BB962C8B-B14F-4D97-AF65-F5344CB8AC3E}">
        <p14:creationId xmlns:p14="http://schemas.microsoft.com/office/powerpoint/2010/main" val="103704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457200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The plasma response is described using a </a:t>
            </a:r>
            <a:r>
              <a:rPr lang="en-US" sz="3200" dirty="0" smtClean="0"/>
              <a:t>pitch resonant metric </a:t>
            </a:r>
            <a:r>
              <a:rPr lang="en-US" sz="3200" dirty="0" smtClean="0"/>
              <a:t>and a RFA metric</a:t>
            </a:r>
            <a:endParaRPr lang="en-US" sz="3200" dirty="0"/>
          </a:p>
        </p:txBody>
      </p:sp>
      <p:pic>
        <p:nvPicPr>
          <p:cNvPr id="26" name="Content Placeholder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7" y="2229351"/>
            <a:ext cx="4254821" cy="34318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205935"/>
            <a:ext cx="4424311" cy="14083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837783"/>
            <a:ext cx="2536540" cy="50405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082259" y="3557863"/>
            <a:ext cx="51157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RFA metric</a:t>
            </a:r>
          </a:p>
          <a:p>
            <a:pPr algn="ctr"/>
            <a:r>
              <a:rPr lang="en-US" dirty="0" smtClean="0"/>
              <a:t>Disruptions</a:t>
            </a:r>
            <a:r>
              <a:rPr lang="en-US" dirty="0" smtClean="0"/>
              <a:t>, braking torque (NTV), ELM suppression?</a:t>
            </a:r>
            <a:endParaRPr lang="en-US" dirty="0"/>
          </a:p>
          <a:p>
            <a:endParaRPr lang="en-US" u="sng" dirty="0"/>
          </a:p>
        </p:txBody>
      </p:sp>
      <p:sp>
        <p:nvSpPr>
          <p:cNvPr id="30" name="TextBox 29"/>
          <p:cNvSpPr txBox="1"/>
          <p:nvPr/>
        </p:nvSpPr>
        <p:spPr>
          <a:xfrm>
            <a:off x="4446806" y="1973687"/>
            <a:ext cx="4243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Pitch resonant : Screening Response Metric</a:t>
            </a:r>
          </a:p>
          <a:p>
            <a:pPr algn="ctr"/>
            <a:r>
              <a:rPr lang="en-US" dirty="0" smtClean="0"/>
              <a:t>Islands, stochastic regions, braking torque, </a:t>
            </a:r>
          </a:p>
          <a:p>
            <a:pPr algn="ctr"/>
            <a:r>
              <a:rPr lang="en-US" dirty="0" smtClean="0"/>
              <a:t>ELM suppression?</a:t>
            </a:r>
            <a:endParaRPr lang="en-US" dirty="0"/>
          </a:p>
        </p:txBody>
      </p:sp>
      <p:sp>
        <p:nvSpPr>
          <p:cNvPr id="3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0888" y="6592267"/>
            <a:ext cx="2133600" cy="365125"/>
          </a:xfrm>
        </p:spPr>
        <p:txBody>
          <a:bodyPr/>
          <a:lstStyle/>
          <a:p>
            <a:fld id="{C3BEF198-F12B-4266-B0AA-704C3865785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08520" y="6444044"/>
            <a:ext cx="5714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[</a:t>
            </a:r>
            <a:r>
              <a:rPr lang="en-US" dirty="0" err="1"/>
              <a:t>Haskey</a:t>
            </a:r>
            <a:r>
              <a:rPr lang="en-US" dirty="0"/>
              <a:t> et al, Linear ideal MHD predictions…, PPCF,  2014]</a:t>
            </a:r>
          </a:p>
        </p:txBody>
      </p:sp>
    </p:spTree>
    <p:extLst>
      <p:ext uri="{BB962C8B-B14F-4D97-AF65-F5344CB8AC3E}">
        <p14:creationId xmlns:p14="http://schemas.microsoft.com/office/powerpoint/2010/main" val="63367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0264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Motivation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84" y="2808527"/>
            <a:ext cx="2931547" cy="28617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905" y="6453336"/>
            <a:ext cx="3247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 [M. </a:t>
            </a:r>
            <a:r>
              <a:rPr lang="en-US" sz="2000" dirty="0" err="1" smtClean="0"/>
              <a:t>Lanctot</a:t>
            </a:r>
            <a:r>
              <a:rPr lang="en-US" sz="2000" dirty="0" smtClean="0"/>
              <a:t> et al, NF, 2013]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992631" y="5682734"/>
            <a:ext cx="3895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m=-11 related to RFA, m=-8 is pitch resonant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636159" y="5308888"/>
            <a:ext cx="49725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+180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343539" y="5323255"/>
            <a:ext cx="41870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+90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7593075" y="5323255"/>
            <a:ext cx="38824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-90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8121693" y="5316905"/>
            <a:ext cx="46679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-180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7593075" y="2890081"/>
            <a:ext cx="535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RFA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05213" y="3501008"/>
            <a:ext cx="510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36647" y="2434730"/>
            <a:ext cx="397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n=2 ELM suppression window on DIII-D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528103" y="1148551"/>
            <a:ext cx="8087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ELM suppression depends on the applied field structure. Is ELM suppression correlated </a:t>
            </a:r>
            <a:r>
              <a:rPr lang="en-US" sz="2400" dirty="0"/>
              <a:t>with pitch-resonant fields, </a:t>
            </a:r>
            <a:r>
              <a:rPr lang="en-US" sz="2400" dirty="0" smtClean="0"/>
              <a:t>kink-resonant fields (RFA), or a combination?</a:t>
            </a:r>
            <a:endParaRPr lang="en-US" sz="2400" dirty="0"/>
          </a:p>
        </p:txBody>
      </p:sp>
      <p:cxnSp>
        <p:nvCxnSpPr>
          <p:cNvPr id="23" name="Straight Arrow Connector 22"/>
          <p:cNvCxnSpPr>
            <a:stCxn id="8" idx="2"/>
          </p:cNvCxnSpPr>
          <p:nvPr/>
        </p:nvCxnSpPr>
        <p:spPr>
          <a:xfrm flipH="1">
            <a:off x="7593075" y="3259413"/>
            <a:ext cx="267798" cy="8006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0794" y="3126447"/>
            <a:ext cx="51912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How does upper-lower array phasing modify the applied fields structure?</a:t>
            </a:r>
          </a:p>
          <a:p>
            <a:r>
              <a:rPr lang="en-US" sz="2000" b="1" dirty="0" smtClean="0"/>
              <a:t>What effect do </a:t>
            </a:r>
            <a:r>
              <a:rPr lang="en-US" sz="2000" b="1" dirty="0" err="1" smtClean="0">
                <a:latin typeface="Symbol" panose="05050102010706020507" pitchFamily="18" charset="2"/>
              </a:rPr>
              <a:t>b</a:t>
            </a:r>
            <a:r>
              <a:rPr lang="en-US" sz="2000" b="1" baseline="-25000" dirty="0" err="1" smtClean="0"/>
              <a:t>N</a:t>
            </a:r>
            <a:r>
              <a:rPr lang="en-US" sz="2000" b="1" dirty="0" smtClean="0"/>
              <a:t> and q</a:t>
            </a:r>
            <a:r>
              <a:rPr lang="en-US" sz="2000" b="1" baseline="-25000" dirty="0" smtClean="0"/>
              <a:t>95</a:t>
            </a:r>
            <a:r>
              <a:rPr lang="en-US" sz="2000" b="1" dirty="0" smtClean="0"/>
              <a:t> have on the plasma response?</a:t>
            </a:r>
          </a:p>
          <a:p>
            <a:r>
              <a:rPr lang="en-US" sz="2000" dirty="0" smtClean="0"/>
              <a:t>What effect does upper-lower I-coil phasing have on the plasma response + experimental comparison?</a:t>
            </a:r>
          </a:p>
        </p:txBody>
      </p:sp>
      <p:cxnSp>
        <p:nvCxnSpPr>
          <p:cNvPr id="10" name="Straight Arrow Connector 9"/>
          <p:cNvCxnSpPr>
            <a:stCxn id="20" idx="2"/>
          </p:cNvCxnSpPr>
          <p:nvPr/>
        </p:nvCxnSpPr>
        <p:spPr>
          <a:xfrm flipH="1">
            <a:off x="6012160" y="3870340"/>
            <a:ext cx="148476" cy="5667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96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801" y="5436034"/>
            <a:ext cx="3632132" cy="906905"/>
          </a:xfrm>
        </p:spPr>
      </p:pic>
      <p:pic>
        <p:nvPicPr>
          <p:cNvPr id="143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845" y="4130696"/>
            <a:ext cx="4089841" cy="138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620875" y="2290247"/>
            <a:ext cx="1923925" cy="7386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AU" sz="1400" dirty="0">
                <a:latin typeface="+mn-lt"/>
              </a:rPr>
              <a:t>Shot </a:t>
            </a:r>
            <a:r>
              <a:rPr lang="en-AU" sz="1400" dirty="0" smtClean="0">
                <a:latin typeface="+mn-lt"/>
              </a:rPr>
              <a:t>146382 @ 3200ms</a:t>
            </a:r>
            <a:endParaRPr lang="en-AU" sz="1400" dirty="0">
              <a:latin typeface="+mn-lt"/>
            </a:endParaRPr>
          </a:p>
          <a:p>
            <a:pPr algn="ctr" eaLnBrk="1" hangingPunct="1"/>
            <a:r>
              <a:rPr lang="en-AU" sz="1400" dirty="0">
                <a:latin typeface="+mn-lt"/>
              </a:rPr>
              <a:t>ITER similar shape</a:t>
            </a:r>
          </a:p>
          <a:p>
            <a:pPr algn="ctr" eaLnBrk="1" hangingPunct="1"/>
            <a:r>
              <a:rPr lang="en-AU" sz="1400" dirty="0">
                <a:latin typeface="+mn-lt"/>
              </a:rPr>
              <a:t>q</a:t>
            </a:r>
            <a:r>
              <a:rPr lang="en-AU" sz="1400" baseline="-25000" dirty="0">
                <a:latin typeface="+mn-lt"/>
              </a:rPr>
              <a:t>95</a:t>
            </a:r>
            <a:r>
              <a:rPr lang="en-AU" sz="1400" dirty="0">
                <a:latin typeface="+mn-lt"/>
              </a:rPr>
              <a:t> = </a:t>
            </a:r>
            <a:r>
              <a:rPr lang="en-AU" sz="1400" dirty="0" smtClean="0">
                <a:latin typeface="+mn-lt"/>
              </a:rPr>
              <a:t>4.0, β</a:t>
            </a:r>
            <a:r>
              <a:rPr lang="en-AU" sz="1400" baseline="-25000" dirty="0" smtClean="0">
                <a:latin typeface="+mn-lt"/>
              </a:rPr>
              <a:t>N</a:t>
            </a:r>
            <a:r>
              <a:rPr lang="en-AU" sz="1400" dirty="0" smtClean="0">
                <a:latin typeface="+mn-lt"/>
              </a:rPr>
              <a:t> </a:t>
            </a:r>
            <a:r>
              <a:rPr lang="en-AU" sz="1400" dirty="0">
                <a:latin typeface="+mn-lt"/>
              </a:rPr>
              <a:t>= </a:t>
            </a:r>
            <a:r>
              <a:rPr lang="en-AU" sz="1400" dirty="0" smtClean="0">
                <a:latin typeface="+mn-lt"/>
              </a:rPr>
              <a:t>1.87</a:t>
            </a:r>
            <a:endParaRPr lang="en-AU" sz="1400" dirty="0">
              <a:latin typeface="+mn-lt"/>
            </a:endParaRPr>
          </a:p>
        </p:txBody>
      </p:sp>
      <p:sp>
        <p:nvSpPr>
          <p:cNvPr id="14342" name="Down Arrow 1"/>
          <p:cNvSpPr>
            <a:spLocks noChangeArrowheads="1"/>
          </p:cNvSpPr>
          <p:nvPr/>
        </p:nvSpPr>
        <p:spPr bwMode="auto">
          <a:xfrm>
            <a:off x="597977" y="3198491"/>
            <a:ext cx="1963737" cy="89021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AU" sz="1500" dirty="0"/>
              <a:t>CORSICA</a:t>
            </a:r>
          </a:p>
          <a:p>
            <a:pPr algn="ctr"/>
            <a:r>
              <a:rPr lang="en-AU" sz="1500" dirty="0" smtClean="0"/>
              <a:t>DCON</a:t>
            </a:r>
            <a:endParaRPr lang="en-AU" sz="1500" dirty="0"/>
          </a:p>
          <a:p>
            <a:pPr algn="ctr"/>
            <a:r>
              <a:rPr lang="en-AU" sz="1500" dirty="0"/>
              <a:t>CHEASE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8925" r="6327"/>
          <a:stretch/>
        </p:blipFill>
        <p:spPr>
          <a:xfrm>
            <a:off x="5004048" y="1856159"/>
            <a:ext cx="2581164" cy="3257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05138" y="2474913"/>
            <a:ext cx="1542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Scaled </a:t>
            </a:r>
            <a:r>
              <a:rPr lang="en-US" sz="1600" dirty="0"/>
              <a:t>q</a:t>
            </a:r>
            <a:r>
              <a:rPr lang="en-US" sz="1600" dirty="0" smtClean="0"/>
              <a:t> profiles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507138" y="3807530"/>
            <a:ext cx="1573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Scaled </a:t>
            </a:r>
          </a:p>
          <a:p>
            <a:pPr algn="ctr"/>
            <a:r>
              <a:rPr lang="en-US" sz="1600" dirty="0" smtClean="0"/>
              <a:t>pressure profiles</a:t>
            </a:r>
            <a:endParaRPr lang="en-US" sz="1600" dirty="0"/>
          </a:p>
        </p:txBody>
      </p:sp>
      <p:sp>
        <p:nvSpPr>
          <p:cNvPr id="14" name="Down Arrow 1"/>
          <p:cNvSpPr>
            <a:spLocks noChangeArrowheads="1"/>
          </p:cNvSpPr>
          <p:nvPr/>
        </p:nvSpPr>
        <p:spPr bwMode="auto">
          <a:xfrm rot="17296186">
            <a:off x="3423648" y="4823069"/>
            <a:ext cx="1904768" cy="130052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AU" sz="1500" dirty="0" smtClean="0"/>
              <a:t>MARS-F</a:t>
            </a:r>
          </a:p>
          <a:p>
            <a:pPr algn="ctr"/>
            <a:r>
              <a:rPr lang="en-AU" sz="1500" dirty="0" smtClean="0"/>
              <a:t>+ </a:t>
            </a:r>
          </a:p>
          <a:p>
            <a:pPr algn="ctr"/>
            <a:r>
              <a:rPr lang="en-AU" sz="1500" dirty="0" smtClean="0"/>
              <a:t>Post processing</a:t>
            </a:r>
            <a:endParaRPr lang="en-AU" sz="15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295255" y="2564904"/>
            <a:ext cx="2708793" cy="2014483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403073" y="4221088"/>
            <a:ext cx="2528967" cy="418864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-11112" y="-27384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Multi-step workflow developed to obtain reliable  MARS-F results over wide parameter range</a:t>
            </a:r>
            <a:endParaRPr lang="en-US" sz="3200" dirty="0"/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592267"/>
            <a:ext cx="2133600" cy="365125"/>
          </a:xfrm>
        </p:spPr>
        <p:txBody>
          <a:bodyPr/>
          <a:lstStyle/>
          <a:p>
            <a:fld id="{C3BEF198-F12B-4266-B0AA-704C3865785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14026" y="5476582"/>
            <a:ext cx="658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Symbol" pitchFamily="18" charset="2"/>
              </a:rPr>
              <a:t>d</a:t>
            </a:r>
            <a:r>
              <a:rPr lang="en-US" dirty="0" err="1" smtClean="0"/>
              <a:t>B</a:t>
            </a:r>
            <a:r>
              <a:rPr lang="en-US" baseline="-25000" dirty="0" err="1" smtClean="0"/>
              <a:t>RFA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rot="16200000">
            <a:off x="42234" y="4672212"/>
            <a:ext cx="40748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β</a:t>
            </a:r>
            <a:r>
              <a:rPr lang="en-AU" baseline="-25000" dirty="0" smtClean="0"/>
              <a:t>N</a:t>
            </a:r>
            <a:endParaRPr lang="en-AU" dirty="0"/>
          </a:p>
        </p:txBody>
      </p:sp>
      <p:sp>
        <p:nvSpPr>
          <p:cNvPr id="10" name="Rectangle 9"/>
          <p:cNvSpPr/>
          <p:nvPr/>
        </p:nvSpPr>
        <p:spPr>
          <a:xfrm>
            <a:off x="6738184" y="6258819"/>
            <a:ext cx="46358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/>
              <a:t>q</a:t>
            </a:r>
            <a:r>
              <a:rPr lang="en-AU" baseline="-25000" dirty="0"/>
              <a:t>95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979712" y="5624038"/>
            <a:ext cx="42992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sz="1600" dirty="0"/>
              <a:t>q</a:t>
            </a:r>
            <a:r>
              <a:rPr lang="en-AU" sz="1600" baseline="-25000" dirty="0"/>
              <a:t>95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 rot="16200000">
            <a:off x="4984972" y="5680325"/>
            <a:ext cx="40748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AU" dirty="0" smtClean="0"/>
              <a:t>β</a:t>
            </a:r>
            <a:r>
              <a:rPr lang="en-AU" baseline="-25000" dirty="0" smtClean="0"/>
              <a:t>N</a:t>
            </a:r>
            <a:endParaRPr lang="en-AU" dirty="0"/>
          </a:p>
        </p:txBody>
      </p:sp>
      <p:sp>
        <p:nvSpPr>
          <p:cNvPr id="2" name="Rectangle 1"/>
          <p:cNvSpPr/>
          <p:nvPr/>
        </p:nvSpPr>
        <p:spPr>
          <a:xfrm>
            <a:off x="-108520" y="6453336"/>
            <a:ext cx="5714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[</a:t>
            </a:r>
            <a:r>
              <a:rPr lang="en-US" dirty="0" err="1"/>
              <a:t>Haskey</a:t>
            </a:r>
            <a:r>
              <a:rPr lang="en-US" dirty="0"/>
              <a:t> et al, Linear ideal MHD predictions…, PPCF,  2014]</a:t>
            </a:r>
          </a:p>
        </p:txBody>
      </p:sp>
    </p:spTree>
    <p:extLst>
      <p:ext uri="{BB962C8B-B14F-4D97-AF65-F5344CB8AC3E}">
        <p14:creationId xmlns:p14="http://schemas.microsoft.com/office/powerpoint/2010/main" val="187009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8256"/>
            <a:ext cx="9109294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H1-NF is a flexible helical axis </a:t>
            </a:r>
            <a:r>
              <a:rPr lang="en-US" sz="2800" dirty="0" err="1" smtClean="0"/>
              <a:t>stellarator</a:t>
            </a:r>
            <a:r>
              <a:rPr lang="en-US" sz="2800" dirty="0" smtClean="0"/>
              <a:t> which is well suited to studying parameter dependences of </a:t>
            </a:r>
            <a:r>
              <a:rPr lang="en-US" sz="2800" dirty="0" err="1" smtClean="0"/>
              <a:t>Alfv</a:t>
            </a:r>
            <a:r>
              <a:rPr lang="en-US" sz="2800" dirty="0" err="1"/>
              <a:t>é</a:t>
            </a:r>
            <a:r>
              <a:rPr lang="en-US" sz="2800" dirty="0" err="1" smtClean="0"/>
              <a:t>n</a:t>
            </a:r>
            <a:r>
              <a:rPr lang="en-US" sz="2800" dirty="0" smtClean="0"/>
              <a:t> waves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" y="1268760"/>
            <a:ext cx="5373839" cy="381642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0336" y="5229200"/>
            <a:ext cx="5466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3 field period HELIAC, Major radius: 1m, Minor radius: 0.1-0.2m, Magnetic Field: &lt;1T, q: 0.5 </a:t>
            </a:r>
            <a:r>
              <a:rPr lang="en-US" dirty="0"/>
              <a:t>-1  </a:t>
            </a:r>
            <a:r>
              <a:rPr lang="en-US" dirty="0" smtClean="0"/>
              <a:t>(rot transform 1~2), n</a:t>
            </a:r>
            <a:r>
              <a:rPr lang="en-US" baseline="-25000" dirty="0" smtClean="0"/>
              <a:t>e</a:t>
            </a:r>
            <a:r>
              <a:rPr lang="en-US" dirty="0" smtClean="0"/>
              <a:t>: 1-3x10</a:t>
            </a:r>
            <a:r>
              <a:rPr lang="en-US" baseline="30000" dirty="0" smtClean="0"/>
              <a:t>18</a:t>
            </a:r>
            <a:r>
              <a:rPr lang="en-US" dirty="0" smtClean="0"/>
              <a:t> 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dirty="0" smtClean="0"/>
              <a:t>: 20eV,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: 0.01 </a:t>
            </a:r>
            <a:r>
              <a:rPr lang="en-US" dirty="0"/>
              <a:t>- </a:t>
            </a:r>
            <a:r>
              <a:rPr lang="en-US" dirty="0" smtClean="0"/>
              <a:t>0.1%, ICRH: 4-20MHz, 2x200kW, H/He plasmas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048" y="6237312"/>
            <a:ext cx="4211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1. [S</a:t>
            </a:r>
            <a:r>
              <a:rPr lang="en-US" dirty="0"/>
              <a:t>. </a:t>
            </a:r>
            <a:r>
              <a:rPr lang="en-US" dirty="0" err="1"/>
              <a:t>Haskey</a:t>
            </a:r>
            <a:r>
              <a:rPr lang="en-US" dirty="0"/>
              <a:t> et al</a:t>
            </a:r>
            <a:r>
              <a:rPr lang="en-US" dirty="0" smtClean="0"/>
              <a:t>, Clustering of periodic …, </a:t>
            </a:r>
            <a:r>
              <a:rPr lang="en-US" dirty="0" err="1" smtClean="0"/>
              <a:t>CompPhysComms</a:t>
            </a:r>
            <a:r>
              <a:rPr lang="en-US" dirty="0"/>
              <a:t>,  2014]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82225" y="865178"/>
            <a:ext cx="312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Clusters identified using </a:t>
            </a:r>
          </a:p>
          <a:p>
            <a:pPr algn="ctr"/>
            <a:r>
              <a:rPr lang="en-US" dirty="0" err="1" smtClean="0"/>
              <a:t>datamining</a:t>
            </a:r>
            <a:r>
              <a:rPr lang="en-US" dirty="0" smtClean="0"/>
              <a:t> techniques</a:t>
            </a:r>
            <a:r>
              <a:rPr lang="en-US" baseline="30000" dirty="0" smtClean="0"/>
              <a:t>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436096" y="1412776"/>
            <a:ext cx="3672408" cy="4778002"/>
            <a:chOff x="5436096" y="1700808"/>
            <a:chExt cx="3672408" cy="4778002"/>
          </a:xfrm>
        </p:grpSpPr>
        <p:grpSp>
          <p:nvGrpSpPr>
            <p:cNvPr id="13" name="Group 12"/>
            <p:cNvGrpSpPr/>
            <p:nvPr/>
          </p:nvGrpSpPr>
          <p:grpSpPr>
            <a:xfrm>
              <a:off x="5436096" y="1700808"/>
              <a:ext cx="3672408" cy="4778002"/>
              <a:chOff x="5436096" y="1255708"/>
              <a:chExt cx="3672408" cy="4778002"/>
            </a:xfrm>
          </p:grpSpPr>
          <p:pic>
            <p:nvPicPr>
              <p:cNvPr id="8" name="Content Placeholder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0112" y="1296065"/>
                <a:ext cx="3528392" cy="4653215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 rot="16200000">
                <a:off x="4770914" y="1920890"/>
                <a:ext cx="16996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Frequency (kHz)</a:t>
                </a:r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6200000">
                <a:off x="4932155" y="3951362"/>
                <a:ext cx="14401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Norm radius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554316" y="5695156"/>
                <a:ext cx="234026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Rotational Transform</a:t>
                </a:r>
                <a:endParaRPr lang="en-US" sz="1600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7015219" y="5500031"/>
              <a:ext cx="949299" cy="30523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Symbol" panose="05050102010706020507" pitchFamily="18" charset="2"/>
                </a:rPr>
                <a:t>k</a:t>
              </a:r>
              <a:r>
                <a:rPr lang="en-US" baseline="-25000" dirty="0" err="1" smtClean="0">
                  <a:latin typeface="+mj-lt"/>
                </a:rPr>
                <a:t>h</a:t>
              </a:r>
              <a:r>
                <a:rPr lang="en-US" dirty="0" smtClean="0"/>
                <a:t> = </a:t>
              </a:r>
              <a:r>
                <a:rPr lang="en-US" dirty="0" err="1" smtClean="0"/>
                <a:t>I</a:t>
              </a:r>
              <a:r>
                <a:rPr lang="en-US" baseline="-25000" dirty="0" err="1" smtClean="0"/>
                <a:t>h</a:t>
              </a:r>
              <a:r>
                <a:rPr lang="en-US" dirty="0" smtClean="0"/>
                <a:t>/I</a:t>
              </a:r>
              <a:r>
                <a:rPr lang="en-US" baseline="-25000" dirty="0" smtClean="0"/>
                <a:t>t</a:t>
              </a:r>
              <a:endParaRPr lang="en-US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5468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9069" y="-27384"/>
            <a:ext cx="9153025" cy="1143000"/>
          </a:xfrm>
        </p:spPr>
        <p:txBody>
          <a:bodyPr>
            <a:noAutofit/>
          </a:bodyPr>
          <a:lstStyle/>
          <a:p>
            <a:r>
              <a:rPr lang="en-US" sz="2800" dirty="0"/>
              <a:t>Effects of </a:t>
            </a:r>
            <a:r>
              <a:rPr lang="en-US" sz="2800" dirty="0" smtClean="0"/>
              <a:t>safety factor, plasma pressure have on the </a:t>
            </a:r>
            <a:r>
              <a:rPr lang="en-US" sz="2800" u="sng" dirty="0" smtClean="0"/>
              <a:t>ideal</a:t>
            </a:r>
            <a:r>
              <a:rPr lang="en-US" sz="2800" dirty="0" smtClean="0"/>
              <a:t> single fluid linear plasma response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3" y="1772816"/>
            <a:ext cx="4080104" cy="2547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31"/>
          <a:stretch/>
        </p:blipFill>
        <p:spPr>
          <a:xfrm>
            <a:off x="707920" y="4581128"/>
            <a:ext cx="4080104" cy="1842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4221088"/>
            <a:ext cx="5065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Vac</a:t>
            </a:r>
            <a:r>
              <a:rPr lang="en-US" sz="2800" dirty="0" smtClean="0"/>
              <a:t> pitch-res, even parity phasing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707920" y="1340768"/>
            <a:ext cx="3752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RFA, even parity phasing</a:t>
            </a:r>
            <a:endParaRPr lang="en-US" sz="2800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592267"/>
            <a:ext cx="2133600" cy="365125"/>
          </a:xfrm>
        </p:spPr>
        <p:txBody>
          <a:bodyPr/>
          <a:lstStyle/>
          <a:p>
            <a:fld id="{C3BEF198-F12B-4266-B0AA-704C3865785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88024" y="2276872"/>
            <a:ext cx="4323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RFA increases with </a:t>
            </a:r>
            <a:r>
              <a:rPr lang="en-US" sz="2000" dirty="0" err="1" smtClean="0">
                <a:latin typeface="Symbol" panose="05050102010706020507" pitchFamily="18" charset="2"/>
              </a:rPr>
              <a:t>b</a:t>
            </a:r>
            <a:r>
              <a:rPr lang="en-US" sz="2000" baseline="-25000" dirty="0" err="1" smtClean="0"/>
              <a:t>N</a:t>
            </a:r>
            <a:endParaRPr lang="en-US" sz="2000" baseline="-25000" dirty="0" smtClean="0"/>
          </a:p>
          <a:p>
            <a:r>
              <a:rPr lang="en-US" sz="2000" dirty="0" smtClean="0"/>
              <a:t>Minimal dependence on q</a:t>
            </a:r>
            <a:r>
              <a:rPr lang="en-US" sz="2000" baseline="-25000" dirty="0" smtClean="0"/>
              <a:t>95</a:t>
            </a:r>
          </a:p>
          <a:p>
            <a:r>
              <a:rPr lang="en-US" sz="2000" dirty="0" smtClean="0"/>
              <a:t>Periodic maxima, low-n peeling mode?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4788024" y="4941168"/>
            <a:ext cx="4192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Weak </a:t>
            </a:r>
            <a:r>
              <a:rPr lang="en-US" sz="2000" dirty="0" err="1">
                <a:latin typeface="Symbol" panose="05050102010706020507" pitchFamily="18" charset="2"/>
              </a:rPr>
              <a:t>b</a:t>
            </a:r>
            <a:r>
              <a:rPr lang="en-US" sz="2000" baseline="-25000" dirty="0" err="1"/>
              <a:t>N</a:t>
            </a:r>
            <a:r>
              <a:rPr lang="en-US" sz="2000" baseline="-25000" dirty="0"/>
              <a:t> </a:t>
            </a:r>
            <a:r>
              <a:rPr lang="en-US" sz="2000" dirty="0" smtClean="0"/>
              <a:t>dependence (</a:t>
            </a:r>
            <a:r>
              <a:rPr lang="en-US" sz="2000" dirty="0" err="1" smtClean="0"/>
              <a:t>Shafranov</a:t>
            </a:r>
            <a:r>
              <a:rPr lang="en-US" sz="2000" dirty="0" smtClean="0"/>
              <a:t> shift)</a:t>
            </a:r>
          </a:p>
          <a:p>
            <a:r>
              <a:rPr lang="en-US" sz="2000" dirty="0" smtClean="0"/>
              <a:t>Strong dependence on q</a:t>
            </a:r>
            <a:r>
              <a:rPr lang="en-US" sz="2000" baseline="-25000" dirty="0" smtClean="0"/>
              <a:t>95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108520" y="6453336"/>
            <a:ext cx="5714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[</a:t>
            </a:r>
            <a:r>
              <a:rPr lang="en-US" dirty="0" err="1"/>
              <a:t>Haskey</a:t>
            </a:r>
            <a:r>
              <a:rPr lang="en-US" dirty="0"/>
              <a:t> et al, Linear ideal MHD predictions…, PPCF,  2014]</a:t>
            </a:r>
          </a:p>
        </p:txBody>
      </p:sp>
    </p:spTree>
    <p:extLst>
      <p:ext uri="{BB962C8B-B14F-4D97-AF65-F5344CB8AC3E}">
        <p14:creationId xmlns:p14="http://schemas.microsoft.com/office/powerpoint/2010/main" val="321737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0264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Motivation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84" y="2808527"/>
            <a:ext cx="2931547" cy="28617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905" y="6453336"/>
            <a:ext cx="3247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 [M. </a:t>
            </a:r>
            <a:r>
              <a:rPr lang="en-US" sz="2000" dirty="0" err="1" smtClean="0"/>
              <a:t>Lanctot</a:t>
            </a:r>
            <a:r>
              <a:rPr lang="en-US" sz="2000" dirty="0" smtClean="0"/>
              <a:t> et al, NF, 2013]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992631" y="5682734"/>
            <a:ext cx="3895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m=-11 related to RFA, m=-8 is pitch resonant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636159" y="5308888"/>
            <a:ext cx="49725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+180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343539" y="5323255"/>
            <a:ext cx="41870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+90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7593075" y="5323255"/>
            <a:ext cx="38824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-90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8121693" y="5316905"/>
            <a:ext cx="46679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-180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7593075" y="2890081"/>
            <a:ext cx="535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RFA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05213" y="3501008"/>
            <a:ext cx="510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36647" y="2434730"/>
            <a:ext cx="397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n=2 ELM suppression window on DIII-D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528103" y="1148551"/>
            <a:ext cx="8087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ELM suppression depends on the applied field structure. Is ELM suppression correlated </a:t>
            </a:r>
            <a:r>
              <a:rPr lang="en-US" sz="2400" dirty="0"/>
              <a:t>with pitch-resonant fields, </a:t>
            </a:r>
            <a:r>
              <a:rPr lang="en-US" sz="2400" dirty="0" smtClean="0"/>
              <a:t>kink-resonant fields (RFA), or a combination?</a:t>
            </a:r>
            <a:endParaRPr lang="en-US" sz="2400" dirty="0"/>
          </a:p>
        </p:txBody>
      </p:sp>
      <p:cxnSp>
        <p:nvCxnSpPr>
          <p:cNvPr id="23" name="Straight Arrow Connector 22"/>
          <p:cNvCxnSpPr>
            <a:stCxn id="8" idx="2"/>
          </p:cNvCxnSpPr>
          <p:nvPr/>
        </p:nvCxnSpPr>
        <p:spPr>
          <a:xfrm flipH="1">
            <a:off x="7593075" y="3259413"/>
            <a:ext cx="267798" cy="8006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0794" y="3126447"/>
            <a:ext cx="51912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How does upper-lower array phasing modify the applied fields structure?</a:t>
            </a:r>
          </a:p>
          <a:p>
            <a:r>
              <a:rPr lang="en-US" sz="2000" dirty="0" smtClean="0"/>
              <a:t>What effect do </a:t>
            </a:r>
            <a:r>
              <a:rPr lang="en-US" sz="2000" dirty="0" err="1" smtClean="0">
                <a:latin typeface="Symbol" panose="05050102010706020507" pitchFamily="18" charset="2"/>
              </a:rPr>
              <a:t>b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 and q</a:t>
            </a:r>
            <a:r>
              <a:rPr lang="en-US" sz="2000" baseline="-25000" dirty="0" smtClean="0"/>
              <a:t>95</a:t>
            </a:r>
            <a:r>
              <a:rPr lang="en-US" sz="2000" dirty="0" smtClean="0"/>
              <a:t> have on the plasma response?</a:t>
            </a:r>
          </a:p>
          <a:p>
            <a:r>
              <a:rPr lang="en-US" sz="2000" b="1" dirty="0" smtClean="0"/>
              <a:t>What effect does upper-lower I-coil phasing have on the plasma response + experimental comparison?</a:t>
            </a:r>
          </a:p>
        </p:txBody>
      </p:sp>
      <p:cxnSp>
        <p:nvCxnSpPr>
          <p:cNvPr id="10" name="Straight Arrow Connector 9"/>
          <p:cNvCxnSpPr>
            <a:stCxn id="20" idx="2"/>
          </p:cNvCxnSpPr>
          <p:nvPr/>
        </p:nvCxnSpPr>
        <p:spPr>
          <a:xfrm flipH="1">
            <a:off x="6012160" y="3870340"/>
            <a:ext cx="148476" cy="5667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3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9069" y="-27384"/>
            <a:ext cx="9153025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applied field structure is a dominant driver of the </a:t>
            </a:r>
            <a:r>
              <a:rPr lang="en-US" sz="2800" u="sng" dirty="0" smtClean="0"/>
              <a:t>ideal</a:t>
            </a:r>
            <a:r>
              <a:rPr lang="en-US" sz="2800" dirty="0" smtClean="0"/>
              <a:t> single fluid linear plasma response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915816" y="3625860"/>
            <a:ext cx="2048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Vac</a:t>
            </a:r>
            <a:r>
              <a:rPr lang="en-US" sz="2800" dirty="0" smtClean="0"/>
              <a:t> Pitch-res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622377" y="1340768"/>
            <a:ext cx="733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RFA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24"/>
          <a:stretch/>
        </p:blipFill>
        <p:spPr>
          <a:xfrm>
            <a:off x="2195736" y="1844824"/>
            <a:ext cx="3888432" cy="1825228"/>
          </a:xfrm>
          <a:prstGeom prst="rect">
            <a:avLst/>
          </a:prstGeom>
        </p:spPr>
      </p:pic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592267"/>
            <a:ext cx="2133600" cy="365125"/>
          </a:xfrm>
        </p:spPr>
        <p:txBody>
          <a:bodyPr/>
          <a:lstStyle/>
          <a:p>
            <a:fld id="{C3BEF198-F12B-4266-B0AA-704C3865785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7584" y="5981218"/>
            <a:ext cx="5964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Phasings</a:t>
            </a:r>
            <a:r>
              <a:rPr lang="en-US" sz="2000" dirty="0" smtClean="0"/>
              <a:t> that </a:t>
            </a:r>
            <a:r>
              <a:rPr lang="en-US" sz="2000" dirty="0" err="1" smtClean="0"/>
              <a:t>maximise</a:t>
            </a:r>
            <a:r>
              <a:rPr lang="en-US" sz="2000" dirty="0" smtClean="0"/>
              <a:t> each response change with q95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1" y="3178068"/>
            <a:ext cx="25033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control we have over this dominant parameter depends on flexible RMP coil sets</a:t>
            </a:r>
            <a:endParaRPr lang="en-US" sz="2000" dirty="0"/>
          </a:p>
        </p:txBody>
      </p:sp>
      <p:cxnSp>
        <p:nvCxnSpPr>
          <p:cNvPr id="13" name="Elbow Connector 12"/>
          <p:cNvCxnSpPr>
            <a:stCxn id="17" idx="0"/>
          </p:cNvCxnSpPr>
          <p:nvPr/>
        </p:nvCxnSpPr>
        <p:spPr>
          <a:xfrm rot="5400000" flipH="1" flipV="1">
            <a:off x="1510369" y="2590465"/>
            <a:ext cx="332165" cy="843042"/>
          </a:xfrm>
          <a:prstGeom prst="bent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17" idx="2"/>
          </p:cNvCxnSpPr>
          <p:nvPr/>
        </p:nvCxnSpPr>
        <p:spPr>
          <a:xfrm rot="16200000" flipH="1">
            <a:off x="1542794" y="4521419"/>
            <a:ext cx="267314" cy="843043"/>
          </a:xfrm>
          <a:prstGeom prst="bent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347864" y="3284984"/>
            <a:ext cx="432048" cy="28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347864" y="2132856"/>
            <a:ext cx="432048" cy="144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081783" y="2627620"/>
            <a:ext cx="1418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ELM suppression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26" name="Straight Arrow Connector 25"/>
          <p:cNvCxnSpPr>
            <a:endCxn id="23" idx="2"/>
          </p:cNvCxnSpPr>
          <p:nvPr/>
        </p:nvCxnSpPr>
        <p:spPr>
          <a:xfrm flipH="1" flipV="1">
            <a:off x="3563888" y="2276872"/>
            <a:ext cx="226999" cy="35074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4" idx="2"/>
          </p:cNvCxnSpPr>
          <p:nvPr/>
        </p:nvCxnSpPr>
        <p:spPr>
          <a:xfrm flipH="1">
            <a:off x="3563888" y="2935397"/>
            <a:ext cx="227000" cy="34958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2339752" y="4005063"/>
            <a:ext cx="3672408" cy="2014483"/>
            <a:chOff x="2339752" y="4005063"/>
            <a:chExt cx="3672408" cy="2014483"/>
          </a:xfrm>
        </p:grpSpPr>
        <p:grpSp>
          <p:nvGrpSpPr>
            <p:cNvPr id="58" name="Group 57"/>
            <p:cNvGrpSpPr/>
            <p:nvPr/>
          </p:nvGrpSpPr>
          <p:grpSpPr>
            <a:xfrm>
              <a:off x="2339752" y="4005063"/>
              <a:ext cx="3672408" cy="2014483"/>
              <a:chOff x="2863796" y="4277278"/>
              <a:chExt cx="2572300" cy="111498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6588"/>
              <a:stretch/>
            </p:blipFill>
            <p:spPr>
              <a:xfrm>
                <a:off x="2863796" y="4277278"/>
                <a:ext cx="2572300" cy="850429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71" t="87654" r="18744" b="-1593"/>
              <a:stretch/>
            </p:blipFill>
            <p:spPr>
              <a:xfrm>
                <a:off x="3193554" y="5119217"/>
                <a:ext cx="1738486" cy="273049"/>
              </a:xfrm>
              <a:prstGeom prst="rect">
                <a:avLst/>
              </a:prstGeom>
            </p:spPr>
          </p:pic>
        </p:grpSp>
        <p:sp>
          <p:nvSpPr>
            <p:cNvPr id="29" name="Rectangle 28"/>
            <p:cNvSpPr/>
            <p:nvPr/>
          </p:nvSpPr>
          <p:spPr>
            <a:xfrm>
              <a:off x="3347864" y="5157192"/>
              <a:ext cx="432048" cy="2880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347864" y="4149080"/>
              <a:ext cx="432048" cy="1440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081783" y="4643844"/>
              <a:ext cx="14182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ELM suppression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32" name="Straight Arrow Connector 31"/>
            <p:cNvCxnSpPr>
              <a:endCxn id="30" idx="2"/>
            </p:cNvCxnSpPr>
            <p:nvPr/>
          </p:nvCxnSpPr>
          <p:spPr>
            <a:xfrm flipH="1" flipV="1">
              <a:off x="3563888" y="4293096"/>
              <a:ext cx="226999" cy="35074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31" idx="2"/>
            </p:cNvCxnSpPr>
            <p:nvPr/>
          </p:nvCxnSpPr>
          <p:spPr>
            <a:xfrm flipH="1">
              <a:off x="3563888" y="4951621"/>
              <a:ext cx="227000" cy="195118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6323182" y="1556792"/>
            <a:ext cx="28416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 similar experiment is being tried this week at DIII-D</a:t>
            </a:r>
            <a:endParaRPr lang="en-US" sz="2000" dirty="0"/>
          </a:p>
        </p:txBody>
      </p:sp>
      <p:sp>
        <p:nvSpPr>
          <p:cNvPr id="40" name="Rectangle 39"/>
          <p:cNvSpPr/>
          <p:nvPr/>
        </p:nvSpPr>
        <p:spPr>
          <a:xfrm>
            <a:off x="-108520" y="6453336"/>
            <a:ext cx="5714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[</a:t>
            </a:r>
            <a:r>
              <a:rPr lang="en-US" dirty="0" err="1"/>
              <a:t>Haskey</a:t>
            </a:r>
            <a:r>
              <a:rPr lang="en-US" dirty="0"/>
              <a:t> et al, Linear ideal MHD predictions…, PPCF,  2014]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6045531" y="2507525"/>
            <a:ext cx="3096343" cy="2964328"/>
            <a:chOff x="6045531" y="2507525"/>
            <a:chExt cx="3096343" cy="2964328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5531" y="2507525"/>
              <a:ext cx="3096343" cy="2964328"/>
            </a:xfrm>
            <a:prstGeom prst="rect">
              <a:avLst/>
            </a:prstGeom>
          </p:spPr>
        </p:pic>
        <p:cxnSp>
          <p:nvCxnSpPr>
            <p:cNvPr id="46" name="Straight Connector 45"/>
            <p:cNvCxnSpPr/>
            <p:nvPr/>
          </p:nvCxnSpPr>
          <p:spPr>
            <a:xfrm flipV="1">
              <a:off x="7844110" y="2644463"/>
              <a:ext cx="0" cy="186465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8676456" y="2636912"/>
              <a:ext cx="0" cy="186465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 rot="16200000">
              <a:off x="7051479" y="3444389"/>
              <a:ext cx="13272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Only pitch res</a:t>
              </a:r>
              <a:endParaRPr lang="en-US" sz="1600" dirty="0"/>
            </a:p>
          </p:txBody>
        </p:sp>
        <p:sp>
          <p:nvSpPr>
            <p:cNvPr id="49" name="TextBox 48"/>
            <p:cNvSpPr txBox="1"/>
            <p:nvPr/>
          </p:nvSpPr>
          <p:spPr>
            <a:xfrm rot="16200000">
              <a:off x="8093632" y="3489414"/>
              <a:ext cx="9281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Only RFA</a:t>
              </a:r>
              <a:endParaRPr lang="en-US" sz="1600" dirty="0"/>
            </a:p>
          </p:txBody>
        </p:sp>
      </p:grpSp>
      <p:sp>
        <p:nvSpPr>
          <p:cNvPr id="50" name="Rectangle 49"/>
          <p:cNvSpPr/>
          <p:nvPr/>
        </p:nvSpPr>
        <p:spPr>
          <a:xfrm>
            <a:off x="107504" y="1268760"/>
            <a:ext cx="27643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Low-n </a:t>
            </a:r>
            <a:r>
              <a:rPr lang="en-US" dirty="0"/>
              <a:t>peeling mode</a:t>
            </a:r>
            <a:r>
              <a:rPr lang="en-US" dirty="0" smtClean="0"/>
              <a:t>?</a:t>
            </a:r>
          </a:p>
          <a:p>
            <a:r>
              <a:rPr lang="en-US" dirty="0" smtClean="0"/>
              <a:t>Related to narrow </a:t>
            </a:r>
          </a:p>
          <a:p>
            <a:r>
              <a:rPr lang="en-US" dirty="0" smtClean="0"/>
              <a:t>ELM suppression windows?</a:t>
            </a:r>
            <a:endParaRPr lang="en-US" dirty="0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2748917" y="1916832"/>
            <a:ext cx="454931" cy="4320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6012160" y="5373216"/>
            <a:ext cx="3268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It is possible to apply one dominant type of field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419872" y="2095981"/>
            <a:ext cx="0" cy="15176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419872" y="4149080"/>
            <a:ext cx="0" cy="13227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2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0264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Motivation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84" y="2808527"/>
            <a:ext cx="2931547" cy="28617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905" y="6453336"/>
            <a:ext cx="3247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 [M. </a:t>
            </a:r>
            <a:r>
              <a:rPr lang="en-US" sz="2000" dirty="0" err="1" smtClean="0"/>
              <a:t>Lanctot</a:t>
            </a:r>
            <a:r>
              <a:rPr lang="en-US" sz="2000" dirty="0" smtClean="0"/>
              <a:t> et al, NF, 2013]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992631" y="5682734"/>
            <a:ext cx="3895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m=-11 related to RFA, m=-8 is pitch resonant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636159" y="5308888"/>
            <a:ext cx="49725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+180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343539" y="5323255"/>
            <a:ext cx="41870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+90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7593075" y="5323255"/>
            <a:ext cx="38824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-90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8121693" y="5316905"/>
            <a:ext cx="46679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-180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7593075" y="2890081"/>
            <a:ext cx="535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RFA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05213" y="3501008"/>
            <a:ext cx="510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36647" y="2434730"/>
            <a:ext cx="397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n=2 ELM suppression window on DIII-D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21" name="Rectangle 20"/>
          <p:cNvSpPr/>
          <p:nvPr/>
        </p:nvSpPr>
        <p:spPr>
          <a:xfrm>
            <a:off x="528103" y="1148551"/>
            <a:ext cx="80877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ELM suppression depends on the applied field structure. Is ELM suppression correlated </a:t>
            </a:r>
            <a:r>
              <a:rPr lang="en-US" sz="2400" dirty="0"/>
              <a:t>with pitch-resonant fields, </a:t>
            </a:r>
            <a:r>
              <a:rPr lang="en-US" sz="2400" dirty="0" smtClean="0"/>
              <a:t>kink-resonant fields (RFA), or a combination?</a:t>
            </a:r>
            <a:endParaRPr lang="en-US" sz="2400" dirty="0"/>
          </a:p>
        </p:txBody>
      </p:sp>
      <p:cxnSp>
        <p:nvCxnSpPr>
          <p:cNvPr id="23" name="Straight Arrow Connector 22"/>
          <p:cNvCxnSpPr>
            <a:stCxn id="8" idx="2"/>
          </p:cNvCxnSpPr>
          <p:nvPr/>
        </p:nvCxnSpPr>
        <p:spPr>
          <a:xfrm flipH="1">
            <a:off x="7593075" y="3259413"/>
            <a:ext cx="267798" cy="8006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0794" y="3126447"/>
            <a:ext cx="51912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How does upper-lower array phasing modify the applied fields structure?</a:t>
            </a:r>
          </a:p>
          <a:p>
            <a:r>
              <a:rPr lang="en-US" sz="2000" dirty="0" smtClean="0"/>
              <a:t>What effect do </a:t>
            </a:r>
            <a:r>
              <a:rPr lang="en-US" sz="2000" dirty="0" err="1" smtClean="0">
                <a:latin typeface="Symbol" panose="05050102010706020507" pitchFamily="18" charset="2"/>
              </a:rPr>
              <a:t>b</a:t>
            </a:r>
            <a:r>
              <a:rPr lang="en-US" sz="2000" baseline="-25000" dirty="0" err="1" smtClean="0"/>
              <a:t>N</a:t>
            </a:r>
            <a:r>
              <a:rPr lang="en-US" sz="2000" dirty="0" smtClean="0"/>
              <a:t> and q</a:t>
            </a:r>
            <a:r>
              <a:rPr lang="en-US" sz="2000" baseline="-25000" dirty="0" smtClean="0"/>
              <a:t>95</a:t>
            </a:r>
            <a:r>
              <a:rPr lang="en-US" sz="2000" dirty="0" smtClean="0"/>
              <a:t> have on the plasma response?</a:t>
            </a:r>
          </a:p>
          <a:p>
            <a:r>
              <a:rPr lang="en-US" sz="2000" dirty="0" smtClean="0"/>
              <a:t>What effect does upper-lower I-coil phasing have on the plasma response + experimental comparison?</a:t>
            </a:r>
          </a:p>
        </p:txBody>
      </p:sp>
      <p:cxnSp>
        <p:nvCxnSpPr>
          <p:cNvPr id="10" name="Straight Arrow Connector 9"/>
          <p:cNvCxnSpPr>
            <a:stCxn id="20" idx="2"/>
          </p:cNvCxnSpPr>
          <p:nvPr/>
        </p:nvCxnSpPr>
        <p:spPr>
          <a:xfrm flipH="1">
            <a:off x="6012160" y="3870340"/>
            <a:ext cx="148476" cy="5667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23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052736"/>
            <a:ext cx="8258204" cy="580526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3D fields in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stellarators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: Measuring and analyzing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</a:rPr>
              <a:t>Alfvén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 waves on the H-1NF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stellarator</a:t>
            </a:r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A new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Mirnov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array,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datamining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techniques, synchronous imaging and 3D tomography  have provided mode numbers, radial mode structure and dispersion relation information for spontaneously excited modes on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H-1.</a:t>
            </a:r>
            <a:endParaRPr lang="en-US" sz="18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Comparisons with theory have been extended and look promising - (BAE/BAAE) type modes?</a:t>
            </a:r>
          </a:p>
          <a:p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What is driving these modes?</a:t>
            </a:r>
          </a:p>
          <a:p>
            <a:pPr marL="0" indent="0">
              <a:buNone/>
            </a:pPr>
            <a:r>
              <a:rPr lang="en-US" sz="1800" dirty="0"/>
              <a:t>3D fields in </a:t>
            </a:r>
            <a:r>
              <a:rPr lang="en-US" sz="1800" dirty="0" err="1"/>
              <a:t>tokamaks</a:t>
            </a:r>
            <a:r>
              <a:rPr lang="en-US" sz="1800" dirty="0"/>
              <a:t>: Tailoring the plasma response using 3D fields (RMPs)</a:t>
            </a:r>
          </a:p>
          <a:p>
            <a:r>
              <a:rPr lang="en-US" sz="1800" dirty="0" smtClean="0"/>
              <a:t>Applied field structure is a dominant determinant in the plasma response. Need flexible RMP coil sets to take advantage of this.</a:t>
            </a:r>
          </a:p>
          <a:p>
            <a:r>
              <a:rPr lang="en-US" sz="1800" dirty="0" smtClean="0"/>
              <a:t>Max/min pitch-res/RFA responses are dependent on q</a:t>
            </a:r>
            <a:r>
              <a:rPr lang="en-US" sz="1800" baseline="-25000" dirty="0" smtClean="0"/>
              <a:t>95</a:t>
            </a:r>
            <a:r>
              <a:rPr lang="en-US" sz="1800" dirty="0" smtClean="0"/>
              <a:t> and upper-lower array phasing – be careful if q</a:t>
            </a:r>
            <a:r>
              <a:rPr lang="en-US" sz="1800" baseline="-25000" dirty="0" smtClean="0"/>
              <a:t>95</a:t>
            </a:r>
            <a:r>
              <a:rPr lang="en-US" sz="1800" dirty="0" smtClean="0"/>
              <a:t> is different!</a:t>
            </a:r>
          </a:p>
          <a:p>
            <a:r>
              <a:rPr lang="en-US" sz="1800" dirty="0" smtClean="0"/>
              <a:t>n=2 ELM suppression windows on DIII-D are correlated with the strongest RFA, and medium pitch-res applied field </a:t>
            </a:r>
            <a:r>
              <a:rPr lang="en-US" sz="1800" dirty="0" smtClean="0"/>
              <a:t>structures.</a:t>
            </a:r>
            <a:endParaRPr lang="en-US" sz="1800" dirty="0"/>
          </a:p>
          <a:p>
            <a:r>
              <a:rPr lang="en-US" sz="1800" dirty="0" smtClean="0"/>
              <a:t>It is possible to apply one type of field – good for experiments to find out what is going </a:t>
            </a:r>
            <a:r>
              <a:rPr lang="en-US" sz="1800" dirty="0" smtClean="0"/>
              <a:t>on.</a:t>
            </a:r>
            <a:endParaRPr lang="en-US" sz="1800" dirty="0" smtClean="0"/>
          </a:p>
          <a:p>
            <a:r>
              <a:rPr lang="en-US" sz="1800" dirty="0" smtClean="0"/>
              <a:t>Future work - include resistivity and rotation and further experimental </a:t>
            </a:r>
            <a:r>
              <a:rPr lang="en-US" sz="1800" dirty="0" smtClean="0"/>
              <a:t>comparisons.</a:t>
            </a: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Rot/Res n2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9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Fourier decomposition into PEST coordinates provides a more straightforward identification of plasma response components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402440"/>
            <a:ext cx="4240566" cy="31960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718212"/>
            <a:ext cx="1656184" cy="213285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203848" y="3784640"/>
            <a:ext cx="718576" cy="0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88224" y="349991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m=</a:t>
            </a:r>
            <a:r>
              <a:rPr lang="en-US" dirty="0" err="1" smtClean="0">
                <a:solidFill>
                  <a:schemeClr val="bg1"/>
                </a:solidFill>
              </a:rPr>
              <a:t>nq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H="1" flipV="1">
            <a:off x="6444208" y="3015656"/>
            <a:ext cx="648072" cy="48425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331640" y="2070140"/>
            <a:ext cx="1003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latin typeface="Symbol" pitchFamily="18" charset="2"/>
              </a:rPr>
              <a:t>d</a:t>
            </a:r>
            <a:r>
              <a:rPr lang="en-US" dirty="0" err="1" smtClean="0"/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(</a:t>
            </a:r>
            <a:r>
              <a:rPr lang="en-US" dirty="0" err="1" smtClean="0"/>
              <a:t>r,z,t</a:t>
            </a:r>
            <a:r>
              <a:rPr lang="en-US" dirty="0"/>
              <a:t>)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24128" y="2060848"/>
            <a:ext cx="1194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Symbol" pitchFamily="18" charset="2"/>
              </a:rPr>
              <a:t>d</a:t>
            </a:r>
            <a:r>
              <a:rPr lang="en-US" dirty="0" err="1" smtClean="0"/>
              <a:t>B</a:t>
            </a:r>
            <a:r>
              <a:rPr lang="en-US" baseline="-25000" dirty="0" err="1" smtClean="0"/>
              <a:t>N</a:t>
            </a:r>
            <a:r>
              <a:rPr lang="en-US" baseline="-25000" dirty="0" smtClean="0"/>
              <a:t>(</a:t>
            </a:r>
            <a:r>
              <a:rPr lang="en-US" baseline="-25000" dirty="0" err="1" smtClean="0"/>
              <a:t>n,m</a:t>
            </a:r>
            <a:r>
              <a:rPr lang="en-US" baseline="-25000" dirty="0" smtClean="0"/>
              <a:t>)</a:t>
            </a:r>
            <a:r>
              <a:rPr lang="en-US" dirty="0" smtClean="0">
                <a:latin typeface="Symbol" pitchFamily="18" charset="2"/>
              </a:rPr>
              <a:t>(</a:t>
            </a:r>
            <a:r>
              <a:rPr lang="en-US" dirty="0">
                <a:latin typeface="Symbol" pitchFamily="18" charset="2"/>
                <a:sym typeface="Symbol"/>
              </a:rPr>
              <a:t></a:t>
            </a:r>
            <a:r>
              <a:rPr lang="en-US" dirty="0">
                <a:latin typeface="Symbol" pitchFamily="18" charset="2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82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29" y="1124744"/>
            <a:ext cx="3981044" cy="45811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160" y="5715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Experimental comparison </a:t>
            </a:r>
            <a:r>
              <a:rPr lang="en-US" sz="2400" dirty="0" smtClean="0"/>
              <a:t>(n=3 </a:t>
            </a:r>
            <a:r>
              <a:rPr lang="en-US" sz="2400" dirty="0"/>
              <a:t>L-mode LSN DIII-D #</a:t>
            </a:r>
            <a:r>
              <a:rPr lang="en-US" sz="2400" dirty="0" smtClean="0"/>
              <a:t>142614)</a:t>
            </a:r>
          </a:p>
          <a:p>
            <a:pPr algn="ctr"/>
            <a:r>
              <a:rPr lang="en-US" sz="2400" dirty="0" smtClean="0"/>
              <a:t>Good agreement, but drop in magnetic probe not reproduced</a:t>
            </a:r>
            <a:endParaRPr lang="en-US" sz="2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7544" y="6556975"/>
            <a:ext cx="8229600" cy="256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/>
              <a:t>Shot is originally described in [Schmitz et al, Nuclear Fusion, 2014]</a:t>
            </a:r>
            <a:endParaRPr lang="en-US" sz="1800" dirty="0"/>
          </a:p>
        </p:txBody>
      </p:sp>
      <p:sp>
        <p:nvSpPr>
          <p:cNvPr id="10" name="Oval 9"/>
          <p:cNvSpPr/>
          <p:nvPr/>
        </p:nvSpPr>
        <p:spPr>
          <a:xfrm>
            <a:off x="2627784" y="4509120"/>
            <a:ext cx="288032" cy="792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04048" y="1268760"/>
            <a:ext cx="3985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Good agreement with magnetic probe array data from 1600ms-1800ms</a:t>
            </a:r>
          </a:p>
          <a:p>
            <a:endParaRPr lang="en-US" dirty="0" smtClean="0"/>
          </a:p>
          <a:p>
            <a:r>
              <a:rPr lang="en-US" dirty="0" smtClean="0"/>
              <a:t>From 1830ms, central </a:t>
            </a:r>
            <a:r>
              <a:rPr lang="en-US" dirty="0" err="1" smtClean="0"/>
              <a:t>toroidal</a:t>
            </a:r>
            <a:r>
              <a:rPr lang="en-US" dirty="0" smtClean="0"/>
              <a:t> rotation decreases and edge rotation increases</a:t>
            </a:r>
          </a:p>
          <a:p>
            <a:endParaRPr lang="en-US" dirty="0"/>
          </a:p>
          <a:p>
            <a:r>
              <a:rPr lang="en-US" dirty="0" smtClean="0"/>
              <a:t>n=3 magnetic probe output drops  significantly in a short time – this is not captured in the MARS-F modelling</a:t>
            </a:r>
          </a:p>
          <a:p>
            <a:endParaRPr lang="en-US" dirty="0"/>
          </a:p>
          <a:p>
            <a:r>
              <a:rPr lang="en-US" dirty="0" smtClean="0"/>
              <a:t>n=1 is as large as n=3 -&gt; non-linear effects?</a:t>
            </a:r>
          </a:p>
          <a:p>
            <a:endParaRPr lang="en-US" dirty="0"/>
          </a:p>
          <a:p>
            <a:r>
              <a:rPr lang="en-US" dirty="0" smtClean="0"/>
              <a:t>Need to include two fluid, non linear, or kinetic effects to capture what is occurring at 1830ms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4437112"/>
            <a:ext cx="4248472" cy="1355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87624" y="5795972"/>
            <a:ext cx="256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MARS-F, </a:t>
            </a:r>
            <a:r>
              <a:rPr lang="en-US" dirty="0" err="1" smtClean="0"/>
              <a:t>expt</a:t>
            </a:r>
            <a:r>
              <a:rPr lang="en-US" dirty="0" smtClean="0"/>
              <a:t> 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6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98" y="1561133"/>
            <a:ext cx="6805006" cy="525224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Down Arrow 2"/>
          <p:cNvSpPr/>
          <p:nvPr/>
        </p:nvSpPr>
        <p:spPr>
          <a:xfrm>
            <a:off x="1979712" y="2276872"/>
            <a:ext cx="288031" cy="31683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9552" y="2132856"/>
            <a:ext cx="12171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Decreasing</a:t>
            </a:r>
          </a:p>
          <a:p>
            <a:pPr algn="ctr"/>
            <a:r>
              <a:rPr lang="en-US" dirty="0" err="1" smtClean="0"/>
              <a:t>Toroidal</a:t>
            </a:r>
            <a:endParaRPr lang="en-US" dirty="0"/>
          </a:p>
          <a:p>
            <a:pPr algn="ctr"/>
            <a:r>
              <a:rPr lang="en-US" dirty="0" smtClean="0"/>
              <a:t>Rotation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3286725"/>
            <a:ext cx="1101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Reduced </a:t>
            </a:r>
          </a:p>
          <a:p>
            <a:pPr algn="ctr"/>
            <a:r>
              <a:rPr lang="en-US" dirty="0" smtClean="0"/>
              <a:t>Screening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5086925"/>
            <a:ext cx="1464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Increased </a:t>
            </a:r>
          </a:p>
          <a:p>
            <a:pPr algn="ctr"/>
            <a:r>
              <a:rPr lang="en-US" dirty="0" smtClean="0"/>
              <a:t>Displacement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4150821"/>
            <a:ext cx="1942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Field penetrates further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00894" y="1412776"/>
            <a:ext cx="10102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Plas</a:t>
            </a:r>
            <a:r>
              <a:rPr lang="en-US" dirty="0" smtClean="0"/>
              <a:t> only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25913" y="1437804"/>
            <a:ext cx="10869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Plas</a:t>
            </a:r>
            <a:r>
              <a:rPr lang="en-US" dirty="0" smtClean="0"/>
              <a:t> + </a:t>
            </a:r>
            <a:r>
              <a:rPr lang="en-US" dirty="0" err="1" smtClean="0"/>
              <a:t>vac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76480" y="1437804"/>
            <a:ext cx="14649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Displacement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Current work : Effects of </a:t>
            </a:r>
            <a:r>
              <a:rPr lang="en-US" sz="2800" dirty="0" err="1" smtClean="0"/>
              <a:t>toroidal</a:t>
            </a:r>
            <a:r>
              <a:rPr lang="en-US" sz="2800" dirty="0" smtClean="0"/>
              <a:t> rotation on the plasma response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599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Further investigation using parameter scans show a transition from ideal to a resistive-inertial type plasma response</a:t>
            </a:r>
            <a:endParaRPr lang="en-US" sz="2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834" y="5733256"/>
            <a:ext cx="9144000" cy="847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Large </a:t>
            </a:r>
            <a:r>
              <a:rPr lang="en-US" sz="2000" dirty="0" err="1" smtClean="0"/>
              <a:t>toroidal</a:t>
            </a:r>
            <a:r>
              <a:rPr lang="en-US" sz="2000" dirty="0" smtClean="0"/>
              <a:t> rotation can offset the effects of plasma resistivity on plasma screening.</a:t>
            </a:r>
            <a:endParaRPr lang="en-US" sz="2000" dirty="0"/>
          </a:p>
          <a:p>
            <a:r>
              <a:rPr lang="en-US" sz="2000" dirty="0" smtClean="0"/>
              <a:t>There are no ‘sudden’ magnetic probe drops like those seen in shot #142614.</a:t>
            </a:r>
          </a:p>
          <a:p>
            <a:r>
              <a:rPr lang="en-US" sz="2000" dirty="0" smtClean="0"/>
              <a:t>Magnetic probe output depends mainly on plasma screening in L-mode.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365500" y="3141200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(1/S)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99592" y="2017859"/>
            <a:ext cx="2234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Poloidal</a:t>
            </a:r>
            <a:r>
              <a:rPr lang="en-US" dirty="0" smtClean="0"/>
              <a:t> Probe output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93861" y="1979548"/>
            <a:ext cx="286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Residual pitch-resonant field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5496" y="2342841"/>
            <a:ext cx="4113750" cy="3246399"/>
            <a:chOff x="35496" y="2342841"/>
            <a:chExt cx="4113750" cy="32463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19" r="9288"/>
            <a:stretch/>
          </p:blipFill>
          <p:spPr>
            <a:xfrm>
              <a:off x="35496" y="2342841"/>
              <a:ext cx="3809444" cy="324639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-84460" y="3150817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(1/S)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3635804" y="3635638"/>
              <a:ext cx="657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G/kA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35696" y="5219908"/>
              <a:ext cx="6655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anose="05050102010706020507" pitchFamily="18" charset="2"/>
                </a:rPr>
                <a:t>w</a:t>
              </a:r>
              <a:r>
                <a:rPr lang="en-US" dirty="0" smtClean="0"/>
                <a:t>/</a:t>
              </a:r>
              <a:r>
                <a:rPr lang="en-US" dirty="0" err="1" smtClean="0">
                  <a:latin typeface="Symbol" panose="05050102010706020507" pitchFamily="18" charset="2"/>
                </a:rPr>
                <a:t>w</a:t>
              </a:r>
              <a:r>
                <a:rPr lang="en-US" baseline="-25000" dirty="0" err="1" smtClean="0"/>
                <a:t>a</a:t>
              </a:r>
              <a:endParaRPr lang="en-US" baseline="-250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15496" y="2309846"/>
            <a:ext cx="4232968" cy="3279394"/>
            <a:chOff x="4515496" y="2309846"/>
            <a:chExt cx="4232968" cy="3279394"/>
          </a:xfrm>
        </p:grpSpPr>
        <p:grpSp>
          <p:nvGrpSpPr>
            <p:cNvPr id="3" name="Group 2"/>
            <p:cNvGrpSpPr/>
            <p:nvPr/>
          </p:nvGrpSpPr>
          <p:grpSpPr>
            <a:xfrm>
              <a:off x="4579834" y="2309846"/>
              <a:ext cx="4168630" cy="3279394"/>
              <a:chOff x="4579834" y="2309846"/>
              <a:chExt cx="4168630" cy="327939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9834" y="2309846"/>
                <a:ext cx="4168630" cy="3207386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6192334" y="5219908"/>
                <a:ext cx="66556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Symbol" panose="05050102010706020507" pitchFamily="18" charset="2"/>
                  </a:rPr>
                  <a:t>w</a:t>
                </a:r>
                <a:r>
                  <a:rPr lang="en-US" dirty="0" smtClean="0"/>
                  <a:t>/</a:t>
                </a:r>
                <a:r>
                  <a:rPr lang="en-US" dirty="0" err="1" smtClean="0">
                    <a:latin typeface="Symbol" panose="05050102010706020507" pitchFamily="18" charset="2"/>
                  </a:rPr>
                  <a:t>w</a:t>
                </a:r>
                <a:r>
                  <a:rPr lang="en-US" baseline="-25000" dirty="0" err="1" smtClean="0"/>
                  <a:t>a</a:t>
                </a:r>
                <a:endParaRPr lang="en-US" baseline="-25000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 rot="16200000">
              <a:off x="4381004" y="3150817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(1/S)</a:t>
              </a:r>
              <a:endParaRPr lang="en-US" dirty="0"/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 flipH="1" flipV="1">
            <a:off x="6948264" y="4509120"/>
            <a:ext cx="432048" cy="895454"/>
          </a:xfrm>
          <a:prstGeom prst="straightConnector1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164288" y="5363924"/>
            <a:ext cx="1937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Ideal-like response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579834" y="2571857"/>
            <a:ext cx="1216302" cy="434851"/>
          </a:xfrm>
          <a:prstGeom prst="straightConnector1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715899" y="2202525"/>
            <a:ext cx="1904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Resistive 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52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3528" y="1404059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Spontaneously excited modes are observed on H-1NF</a:t>
            </a:r>
          </a:p>
          <a:p>
            <a:pPr algn="ctr"/>
            <a:r>
              <a:rPr lang="en-US" sz="2000" dirty="0"/>
              <a:t> </a:t>
            </a:r>
          </a:p>
          <a:p>
            <a:pPr algn="ctr"/>
            <a:r>
              <a:rPr lang="en-US" sz="2000" dirty="0"/>
              <a:t>What is the nature of these modes? </a:t>
            </a:r>
          </a:p>
          <a:p>
            <a:pPr algn="ctr"/>
            <a:r>
              <a:rPr lang="en-US" sz="2000" dirty="0"/>
              <a:t>What is driving these modes</a:t>
            </a:r>
            <a:r>
              <a:rPr lang="en-US" sz="2000" dirty="0" smtClean="0"/>
              <a:t>?</a:t>
            </a:r>
          </a:p>
          <a:p>
            <a:r>
              <a:rPr lang="en-US" sz="2000" dirty="0" smtClean="0"/>
              <a:t>We require: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Details of their dispersion </a:t>
            </a:r>
            <a:r>
              <a:rPr lang="en-US" sz="2000" dirty="0" smtClean="0"/>
              <a:t>relations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i.e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Symbol" panose="05050102010706020507" pitchFamily="18" charset="2"/>
              </a:rPr>
              <a:t>w </a:t>
            </a:r>
            <a:r>
              <a:rPr lang="en-US" sz="2000" dirty="0"/>
              <a:t>= </a:t>
            </a:r>
            <a:r>
              <a:rPr lang="en-US" sz="2000" dirty="0" err="1"/>
              <a:t>v</a:t>
            </a:r>
            <a:r>
              <a:rPr lang="en-US" sz="2000" baseline="-25000" dirty="0" err="1"/>
              <a:t>A</a:t>
            </a:r>
            <a:r>
              <a:rPr lang="en-US" sz="2000" dirty="0" err="1"/>
              <a:t>|n-</a:t>
            </a:r>
            <a:r>
              <a:rPr lang="en-US" sz="2000" dirty="0" err="1">
                <a:latin typeface="Symbol" panose="05050102010706020507" pitchFamily="18" charset="2"/>
              </a:rPr>
              <a:t>i</a:t>
            </a:r>
            <a:r>
              <a:rPr lang="en-US" sz="2000" dirty="0" err="1"/>
              <a:t>m</a:t>
            </a:r>
            <a:r>
              <a:rPr lang="en-US" sz="2000" dirty="0"/>
              <a:t>|/</a:t>
            </a:r>
            <a:r>
              <a:rPr lang="en-US" sz="2000" dirty="0" smtClean="0"/>
              <a:t>R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Datamining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Toroidal</a:t>
            </a:r>
            <a:r>
              <a:rPr lang="en-US" sz="2000" dirty="0" smtClean="0"/>
              <a:t> </a:t>
            </a:r>
            <a:r>
              <a:rPr lang="en-US" sz="2000" dirty="0"/>
              <a:t>and </a:t>
            </a:r>
            <a:r>
              <a:rPr lang="en-US" sz="2000" dirty="0" err="1"/>
              <a:t>poloidal</a:t>
            </a:r>
            <a:r>
              <a:rPr lang="en-US" sz="2000" dirty="0"/>
              <a:t> mode </a:t>
            </a:r>
            <a:r>
              <a:rPr lang="en-US" sz="2000" dirty="0" smtClean="0"/>
              <a:t>numbers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Helical </a:t>
            </a:r>
            <a:r>
              <a:rPr lang="en-US" sz="2000" dirty="0" err="1" smtClean="0"/>
              <a:t>Mirnov</a:t>
            </a:r>
            <a:r>
              <a:rPr lang="en-US" sz="2000" dirty="0" smtClean="0"/>
              <a:t> Array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Radial </a:t>
            </a:r>
            <a:r>
              <a:rPr lang="en-US" sz="2000" dirty="0" smtClean="0"/>
              <a:t>structure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Synchronous imaging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3D tomography</a:t>
            </a:r>
            <a:endParaRPr lang="en-US" sz="2000" dirty="0"/>
          </a:p>
          <a:p>
            <a:pPr marL="6350" lvl="1"/>
            <a:r>
              <a:rPr lang="en-US" sz="2000" dirty="0" smtClean="0"/>
              <a:t>Allowing  for </a:t>
            </a:r>
            <a:r>
              <a:rPr lang="en-US" sz="2000" dirty="0"/>
              <a:t>accurate comparisons with </a:t>
            </a:r>
            <a:r>
              <a:rPr lang="en-US" sz="2000" dirty="0" smtClean="0"/>
              <a:t>theory</a:t>
            </a:r>
          </a:p>
          <a:p>
            <a:pPr marL="6350" lvl="1"/>
            <a:r>
              <a:rPr lang="en-US" sz="2000" dirty="0"/>
              <a:t> (for example normal modes from CAS3D3) </a:t>
            </a:r>
          </a:p>
          <a:p>
            <a:pPr marL="6350" lvl="1"/>
            <a:endParaRPr lang="en-US" sz="2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982597" y="6113040"/>
            <a:ext cx="2340260" cy="2564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00" baseline="-250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5244515" y="2900058"/>
            <a:ext cx="3672408" cy="2617174"/>
            <a:chOff x="5244515" y="3429000"/>
            <a:chExt cx="3672408" cy="2617174"/>
          </a:xfrm>
        </p:grpSpPr>
        <p:grpSp>
          <p:nvGrpSpPr>
            <p:cNvPr id="24" name="Group 23"/>
            <p:cNvGrpSpPr/>
            <p:nvPr/>
          </p:nvGrpSpPr>
          <p:grpSpPr>
            <a:xfrm>
              <a:off x="5652120" y="5373216"/>
              <a:ext cx="2788556" cy="307777"/>
              <a:chOff x="5652120" y="5373216"/>
              <a:chExt cx="2788556" cy="307777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5652120" y="537321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0.2</a:t>
                </a:r>
                <a:endParaRPr lang="en-US" sz="14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444208" y="537321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0.4</a:t>
                </a:r>
                <a:endParaRPr lang="en-US" sz="14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236296" y="537321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0.6</a:t>
                </a:r>
                <a:endParaRPr lang="en-US" sz="14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028384" y="537321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0.8</a:t>
                </a:r>
                <a:endParaRPr lang="en-US" sz="1400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244515" y="3429000"/>
              <a:ext cx="3672408" cy="2617174"/>
              <a:chOff x="5244515" y="3404114"/>
              <a:chExt cx="3672408" cy="2617174"/>
            </a:xfrm>
          </p:grpSpPr>
          <p:pic>
            <p:nvPicPr>
              <p:cNvPr id="7" name="Content Placeholder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257"/>
              <a:stretch/>
            </p:blipFill>
            <p:spPr>
              <a:xfrm>
                <a:off x="5388531" y="3444471"/>
                <a:ext cx="3528392" cy="1988919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 rot="16200000">
                <a:off x="4579333" y="4069296"/>
                <a:ext cx="16996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Frequency (kHz)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015219" y="5651956"/>
                <a:ext cx="94929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Symbol" panose="05050102010706020507" pitchFamily="18" charset="2"/>
                  </a:rPr>
                  <a:t>k</a:t>
                </a:r>
                <a:r>
                  <a:rPr lang="en-US" baseline="-25000" dirty="0" err="1" smtClean="0">
                    <a:latin typeface="+mj-lt"/>
                  </a:rPr>
                  <a:t>h</a:t>
                </a:r>
                <a:r>
                  <a:rPr lang="en-US" dirty="0" smtClean="0"/>
                  <a:t> = </a:t>
                </a:r>
                <a:r>
                  <a:rPr lang="en-US" dirty="0" err="1" smtClean="0"/>
                  <a:t>I</a:t>
                </a:r>
                <a:r>
                  <a:rPr lang="en-US" baseline="-25000" dirty="0" err="1" smtClean="0"/>
                  <a:t>h</a:t>
                </a:r>
                <a:r>
                  <a:rPr lang="en-US" dirty="0" smtClean="0"/>
                  <a:t>/I</a:t>
                </a:r>
                <a:r>
                  <a:rPr lang="en-US" baseline="-25000" dirty="0" smtClean="0"/>
                  <a:t>t</a:t>
                </a:r>
                <a:endParaRPr lang="en-US" baseline="-25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450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effect of applied field structure </a:t>
            </a:r>
            <a:r>
              <a:rPr lang="en-US" dirty="0"/>
              <a:t> </a:t>
            </a:r>
            <a:r>
              <a:rPr lang="en-US" dirty="0" smtClean="0"/>
              <a:t>(upper-lower I-coil </a:t>
            </a:r>
            <a:r>
              <a:rPr lang="en-US" dirty="0"/>
              <a:t>phasing</a:t>
            </a:r>
            <a:r>
              <a:rPr lang="en-US" dirty="0" smtClean="0"/>
              <a:t>) is large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4979461" cy="444920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52120" y="2780928"/>
            <a:ext cx="33123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90deg and 270deg n=3 are not accessible with the current I-coils. </a:t>
            </a:r>
          </a:p>
          <a:p>
            <a:endParaRPr lang="en-US" sz="2000" dirty="0" smtClean="0"/>
          </a:p>
          <a:p>
            <a:r>
              <a:rPr lang="en-US" sz="2000" dirty="0" smtClean="0"/>
              <a:t>270deg provides the strongest residual resonant field</a:t>
            </a:r>
          </a:p>
          <a:p>
            <a:endParaRPr lang="en-US" sz="2000" dirty="0"/>
          </a:p>
          <a:p>
            <a:r>
              <a:rPr lang="en-US" sz="2000" dirty="0" smtClean="0"/>
              <a:t>Upgrade from 2x6 to 2x12?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33052" y="2756111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(1/S)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25696" y="4700327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(1/S)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19672" y="6432725"/>
            <a:ext cx="6655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w</a:t>
            </a:r>
            <a:r>
              <a:rPr lang="en-US" dirty="0" smtClean="0"/>
              <a:t>/</a:t>
            </a:r>
            <a:r>
              <a:rPr lang="en-US" dirty="0" err="1" smtClean="0">
                <a:latin typeface="Symbol" panose="05050102010706020507" pitchFamily="18" charset="2"/>
              </a:rPr>
              <a:t>w</a:t>
            </a:r>
            <a:r>
              <a:rPr lang="en-US" baseline="-25000" dirty="0" err="1" smtClean="0"/>
              <a:t>a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3330369" y="6438043"/>
            <a:ext cx="6655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w</a:t>
            </a:r>
            <a:r>
              <a:rPr lang="en-US" dirty="0" smtClean="0"/>
              <a:t>/</a:t>
            </a:r>
            <a:r>
              <a:rPr lang="en-US" dirty="0" err="1" smtClean="0">
                <a:latin typeface="Symbol" panose="05050102010706020507" pitchFamily="18" charset="2"/>
              </a:rPr>
              <a:t>w</a:t>
            </a:r>
            <a:r>
              <a:rPr lang="en-US" baseline="-25000" dirty="0" err="1" smtClean="0"/>
              <a:t>a</a:t>
            </a:r>
            <a:endParaRPr 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1475656" y="1979548"/>
            <a:ext cx="286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Residual pitch-resonant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20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HMA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5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8" y="4254682"/>
            <a:ext cx="4711296" cy="2353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5" y="1844824"/>
            <a:ext cx="4824536" cy="2409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001" y="2780928"/>
            <a:ext cx="3568105" cy="240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4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/>
              <a:t>Polarisation of the cluster change considerably with frequency and </a:t>
            </a:r>
            <a:r>
              <a:rPr lang="en-AU" b="1" dirty="0" err="1" smtClean="0">
                <a:latin typeface="Symbol" pitchFamily="18" charset="2"/>
              </a:rPr>
              <a:t>k</a:t>
            </a:r>
            <a:r>
              <a:rPr lang="en-AU" b="1" baseline="-25000" dirty="0" err="1" smtClean="0"/>
              <a:t>h</a:t>
            </a:r>
            <a:endParaRPr lang="en-AU" b="1" baseline="-25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t="6648" r="12717" b="2288"/>
          <a:stretch/>
        </p:blipFill>
        <p:spPr>
          <a:xfrm>
            <a:off x="488019" y="2001386"/>
            <a:ext cx="4368801" cy="3627120"/>
          </a:xfr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71713" y="3310106"/>
            <a:ext cx="5645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Symbol" pitchFamily="18" charset="2"/>
              </a:rPr>
              <a:t>d</a:t>
            </a:r>
            <a:r>
              <a:rPr lang="en-AU" dirty="0" smtClean="0"/>
              <a:t>B</a:t>
            </a:r>
            <a:r>
              <a:rPr lang="en-AU" baseline="-25000" dirty="0" smtClean="0"/>
              <a:t>||</a:t>
            </a:r>
            <a:endParaRPr lang="en-AU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2328575" y="4443695"/>
            <a:ext cx="7136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err="1" smtClean="0">
                <a:latin typeface="Symbol" pitchFamily="18" charset="2"/>
              </a:rPr>
              <a:t>d</a:t>
            </a:r>
            <a:r>
              <a:rPr lang="en-AU" dirty="0" err="1" smtClean="0"/>
              <a:t>B</a:t>
            </a:r>
            <a:r>
              <a:rPr lang="en-AU" baseline="-25000" dirty="0" err="1" smtClean="0"/>
              <a:t>perp</a:t>
            </a:r>
            <a:endParaRPr lang="en-AU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2936291" y="2208118"/>
            <a:ext cx="7136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err="1" smtClean="0">
                <a:latin typeface="Symbol" pitchFamily="18" charset="2"/>
              </a:rPr>
              <a:t>d</a:t>
            </a:r>
            <a:r>
              <a:rPr lang="en-AU" dirty="0" err="1" smtClean="0"/>
              <a:t>B</a:t>
            </a:r>
            <a:r>
              <a:rPr lang="en-AU" baseline="-25000" dirty="0" err="1" smtClean="0"/>
              <a:t>perp</a:t>
            </a:r>
            <a:endParaRPr lang="en-AU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1921270" y="5719216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>
                <a:latin typeface="Symbol" pitchFamily="18" charset="2"/>
              </a:rPr>
              <a:t>k</a:t>
            </a:r>
            <a:r>
              <a:rPr lang="en-AU" baseline="-25000" dirty="0" err="1" smtClean="0"/>
              <a:t>h</a:t>
            </a:r>
            <a:r>
              <a:rPr lang="en-AU" dirty="0" smtClean="0"/>
              <a:t> space</a:t>
            </a:r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5436096" y="2371387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“</a:t>
            </a:r>
            <a:r>
              <a:rPr lang="en-US" sz="2400" dirty="0" err="1" smtClean="0"/>
              <a:t>polarisation</a:t>
            </a:r>
            <a:r>
              <a:rPr lang="en-US" sz="2400" dirty="0" smtClean="0"/>
              <a:t>” as measured by the unshielded coil shows variation with frequency and </a:t>
            </a:r>
            <a:r>
              <a:rPr lang="en-US" sz="2400" dirty="0" err="1" smtClean="0">
                <a:latin typeface="Symbol" pitchFamily="18" charset="2"/>
              </a:rPr>
              <a:t>k</a:t>
            </a:r>
            <a:r>
              <a:rPr lang="en-US" sz="2400" baseline="-25000" dirty="0" err="1" smtClean="0"/>
              <a:t>h</a:t>
            </a:r>
            <a:r>
              <a:rPr lang="en-US" sz="2400" dirty="0" smtClean="0"/>
              <a:t>, with the parallel component increasing with lower frequency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259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5802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Magnetic field </a:t>
            </a:r>
            <a:r>
              <a:rPr lang="en-US" sz="3600" b="1" dirty="0" smtClean="0"/>
              <a:t>strength dependence is stronger </a:t>
            </a:r>
            <a:r>
              <a:rPr lang="en-AU" sz="3600" b="1" dirty="0" smtClean="0"/>
              <a:t>when the resonant surface is still in the plasma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00587"/>
            <a:ext cx="4392488" cy="3292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869159"/>
            <a:ext cx="4365884" cy="32241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949931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Variation with field strength is suggestive of dependence on the low </a:t>
            </a:r>
            <a:r>
              <a:rPr lang="en-US" sz="2400" dirty="0" err="1" smtClean="0">
                <a:latin typeface="Symbol" pitchFamily="18" charset="2"/>
              </a:rPr>
              <a:t>k</a:t>
            </a:r>
            <a:r>
              <a:rPr lang="en-US" sz="2400" baseline="-25000" dirty="0" err="1" smtClean="0"/>
              <a:t>H</a:t>
            </a:r>
            <a:r>
              <a:rPr lang="en-US" sz="2400" dirty="0" smtClean="0"/>
              <a:t> side (NGAE side) but less dependence on high </a:t>
            </a:r>
            <a:r>
              <a:rPr lang="en-US" sz="2400" dirty="0" err="1">
                <a:latin typeface="Symbol" pitchFamily="18" charset="2"/>
              </a:rPr>
              <a:t>k</a:t>
            </a:r>
            <a:r>
              <a:rPr lang="en-US" sz="2400" baseline="-25000" dirty="0" err="1"/>
              <a:t>H</a:t>
            </a:r>
            <a:r>
              <a:rPr lang="en-US" sz="2400" dirty="0"/>
              <a:t> side </a:t>
            </a:r>
            <a:r>
              <a:rPr lang="en-US" sz="2400" dirty="0" smtClean="0"/>
              <a:t>(GAE side)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2218438" y="5939988"/>
            <a:ext cx="40748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err="1">
                <a:latin typeface="Symbol" pitchFamily="18" charset="2"/>
              </a:rPr>
              <a:t>k</a:t>
            </a:r>
            <a:r>
              <a:rPr lang="en-US" baseline="-25000" dirty="0" err="1"/>
              <a:t>H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948264" y="5939988"/>
            <a:ext cx="40748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err="1">
                <a:latin typeface="Symbol" pitchFamily="18" charset="2"/>
              </a:rPr>
              <a:t>k</a:t>
            </a:r>
            <a:r>
              <a:rPr lang="en-US" baseline="-25000" dirty="0" err="1"/>
              <a:t>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1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2" y="620688"/>
            <a:ext cx="9108504" cy="1143000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Datamining</a:t>
            </a:r>
            <a:r>
              <a:rPr lang="en-US" sz="2800" dirty="0" smtClean="0"/>
              <a:t> techniques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 provide insight into large databases of </a:t>
            </a:r>
            <a:r>
              <a:rPr lang="en-US" sz="2800" dirty="0" err="1" smtClean="0"/>
              <a:t>timeseries</a:t>
            </a:r>
            <a:r>
              <a:rPr lang="en-US" sz="2800" dirty="0" smtClean="0"/>
              <a:t> signals (</a:t>
            </a:r>
            <a:r>
              <a:rPr lang="en-US" sz="2800" dirty="0" err="1" smtClean="0"/>
              <a:t>i.e</a:t>
            </a:r>
            <a:r>
              <a:rPr lang="en-US" sz="2800" dirty="0" smtClean="0"/>
              <a:t> </a:t>
            </a:r>
            <a:r>
              <a:rPr lang="en-US" sz="2800" dirty="0" err="1" smtClean="0"/>
              <a:t>Mirnov</a:t>
            </a:r>
            <a:r>
              <a:rPr lang="en-US" sz="2800" dirty="0" smtClean="0"/>
              <a:t> arrays)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r="5833"/>
          <a:stretch/>
        </p:blipFill>
        <p:spPr>
          <a:xfrm>
            <a:off x="5580112" y="2668270"/>
            <a:ext cx="3511597" cy="345638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3661" y="5877272"/>
            <a:ext cx="5004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/>
              <a:t>Datamining</a:t>
            </a:r>
            <a:r>
              <a:rPr lang="en-US" sz="2000" b="1" dirty="0" smtClean="0"/>
              <a:t>/clustering is about knowledge discovery in (large) high dimensional datasets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800235"/>
            <a:ext cx="3136901" cy="3221053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5076056" y="3933056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68144" y="5877272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Each cluster is a ‘class’ of fluctuation with different spatial structure</a:t>
            </a: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6084168" y="2276872"/>
            <a:ext cx="3024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Clustered using 15 dimensional</a:t>
            </a:r>
          </a:p>
          <a:p>
            <a:pPr algn="ctr"/>
            <a:r>
              <a:rPr lang="en-US" sz="1600" dirty="0" smtClean="0"/>
              <a:t>data from the HMA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2267744" y="2514382"/>
            <a:ext cx="27080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40,000 interesting </a:t>
            </a:r>
            <a:r>
              <a:rPr lang="en-US" sz="1600" dirty="0" err="1" smtClean="0"/>
              <a:t>datapoints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20001" y="1700808"/>
            <a:ext cx="8287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 a-priori mode ‘structure’ required – good for </a:t>
            </a:r>
            <a:r>
              <a:rPr lang="en-US" b="1" dirty="0" err="1" smtClean="0"/>
              <a:t>stellarators</a:t>
            </a:r>
            <a:r>
              <a:rPr lang="en-US" b="1" dirty="0" smtClean="0"/>
              <a:t> </a:t>
            </a:r>
            <a:r>
              <a:rPr lang="en-US" b="1" dirty="0"/>
              <a:t>where </a:t>
            </a:r>
            <a:r>
              <a:rPr lang="en-US" b="1" dirty="0" smtClean="0"/>
              <a:t>the mode structure </a:t>
            </a:r>
            <a:r>
              <a:rPr lang="en-US" b="1" dirty="0"/>
              <a:t>is difficult to </a:t>
            </a:r>
            <a:r>
              <a:rPr lang="en-US" b="1" dirty="0" smtClean="0"/>
              <a:t>calculate (complex 3D fields and probe locations)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-36512" y="3780329"/>
            <a:ext cx="1656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130 </a:t>
            </a:r>
            <a:r>
              <a:rPr lang="en-US" sz="1600" dirty="0" smtClean="0"/>
              <a:t>shot</a:t>
            </a:r>
            <a:endParaRPr lang="en-US" sz="1600" dirty="0"/>
          </a:p>
          <a:p>
            <a:pPr algn="ctr"/>
            <a:r>
              <a:rPr lang="en-US" sz="1600" dirty="0"/>
              <a:t>parameter scan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1403648" y="3861048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7504" y="6550223"/>
            <a:ext cx="5040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1. [S</a:t>
            </a:r>
            <a:r>
              <a:rPr lang="en-US" sz="1400" dirty="0"/>
              <a:t>. </a:t>
            </a:r>
            <a:r>
              <a:rPr lang="en-US" sz="1400" dirty="0" err="1"/>
              <a:t>Haskey</a:t>
            </a:r>
            <a:r>
              <a:rPr lang="en-US" sz="1400" dirty="0"/>
              <a:t> et al, Computer Physics Communications,  2014]</a:t>
            </a:r>
          </a:p>
        </p:txBody>
      </p:sp>
    </p:spTree>
    <p:extLst>
      <p:ext uri="{BB962C8B-B14F-4D97-AF65-F5344CB8AC3E}">
        <p14:creationId xmlns:p14="http://schemas.microsoft.com/office/powerpoint/2010/main" val="119409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Synch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4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</a:t>
            </a:r>
            <a:r>
              <a:rPr lang="en-US" dirty="0" err="1" smtClean="0"/>
              <a:t>Tomo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1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16 images are decomposed into a Fourier series in time in preparation for tomographic inversion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82412"/>
            <a:ext cx="5883289" cy="40095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580526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Several modes have been imaged </a:t>
            </a:r>
            <a:r>
              <a:rPr lang="en-US" b="1" dirty="0"/>
              <a:t>using 514nm CII </a:t>
            </a:r>
            <a:r>
              <a:rPr lang="en-US" b="1" dirty="0" smtClean="0"/>
              <a:t>emissions from 3 views to provide the input data for the tomographic inversions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1010367" y="4082600"/>
            <a:ext cx="56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831569" y="3011608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777869" y="1947964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BOTTOM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37060" y="51479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DC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25694" y="5147900"/>
            <a:ext cx="1854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|FUNDAMENTAL|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80112" y="5147900"/>
            <a:ext cx="21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Arg</a:t>
            </a:r>
            <a:r>
              <a:rPr lang="en-US" dirty="0" smtClean="0"/>
              <a:t>(FUNDAMENTAL)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24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1143000"/>
          </a:xfrm>
        </p:spPr>
        <p:txBody>
          <a:bodyPr>
            <a:normAutofit/>
          </a:bodyPr>
          <a:lstStyle/>
          <a:p>
            <a:r>
              <a:rPr lang="en-AU" sz="2800" dirty="0" smtClean="0">
                <a:latin typeface="+mn-lt"/>
                <a:ea typeface="ＭＳ Ｐゴシック" pitchFamily="34" charset="-128"/>
              </a:rPr>
              <a:t>Overview of modelling and validation of RMPs using the single fluid </a:t>
            </a:r>
            <a:r>
              <a:rPr lang="en-AU" sz="2800" dirty="0" err="1" smtClean="0">
                <a:latin typeface="+mn-lt"/>
                <a:ea typeface="ＭＳ Ｐゴシック" pitchFamily="34" charset="-128"/>
              </a:rPr>
              <a:t>linearised</a:t>
            </a:r>
            <a:r>
              <a:rPr lang="en-AU" sz="2800" dirty="0" smtClean="0">
                <a:latin typeface="+mn-lt"/>
                <a:ea typeface="ＭＳ Ｐゴシック" pitchFamily="34" charset="-128"/>
              </a:rPr>
              <a:t> MHD code MARS-F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9632" y="3791174"/>
            <a:ext cx="2099101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Parameter scans</a:t>
            </a:r>
          </a:p>
          <a:p>
            <a:r>
              <a:rPr lang="en-US" dirty="0" smtClean="0"/>
              <a:t>-Applied structure</a:t>
            </a:r>
          </a:p>
          <a:p>
            <a:r>
              <a:rPr lang="en-US" dirty="0" smtClean="0"/>
              <a:t>-Plasma pressure</a:t>
            </a:r>
          </a:p>
          <a:p>
            <a:r>
              <a:rPr lang="en-US" dirty="0" smtClean="0"/>
              <a:t>-Safety factor profile</a:t>
            </a:r>
          </a:p>
          <a:p>
            <a:r>
              <a:rPr lang="en-US" dirty="0" smtClean="0"/>
              <a:t>-</a:t>
            </a:r>
            <a:r>
              <a:rPr lang="en-US" dirty="0" err="1" smtClean="0"/>
              <a:t>Toroidal</a:t>
            </a:r>
            <a:r>
              <a:rPr lang="en-US" dirty="0" smtClean="0"/>
              <a:t> rotation</a:t>
            </a:r>
          </a:p>
          <a:p>
            <a:r>
              <a:rPr lang="en-US" dirty="0" smtClean="0"/>
              <a:t>-Resistivity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49838" y="1844824"/>
            <a:ext cx="9036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RMP uses: ELM suppression, rotation, RWM control, etc…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Optimal use/design requires: accurate models, experiment model validation, ability to predict the regions of parameter space with the desired plasma response (</a:t>
            </a:r>
            <a:r>
              <a:rPr lang="en-US" sz="2000" dirty="0" err="1" smtClean="0"/>
              <a:t>i.e</a:t>
            </a:r>
            <a:r>
              <a:rPr lang="en-US" sz="2000" dirty="0" smtClean="0"/>
              <a:t> ELM suppression)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34912" y="4358340"/>
            <a:ext cx="195547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RMP coil design</a:t>
            </a:r>
          </a:p>
          <a:p>
            <a:r>
              <a:rPr lang="en-US" b="1" dirty="0" smtClean="0"/>
              <a:t>Experiment design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27934" y="4358342"/>
            <a:ext cx="114146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Region of </a:t>
            </a:r>
          </a:p>
          <a:p>
            <a:r>
              <a:rPr lang="en-US" b="1" dirty="0" smtClean="0"/>
              <a:t>validity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0294" y="5673442"/>
            <a:ext cx="145148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Experimental</a:t>
            </a:r>
          </a:p>
          <a:p>
            <a:r>
              <a:rPr lang="en-US" b="1" dirty="0" smtClean="0"/>
              <a:t>Comparison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86159" y="4498072"/>
            <a:ext cx="18339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Plasma Response</a:t>
            </a:r>
          </a:p>
        </p:txBody>
      </p:sp>
      <p:cxnSp>
        <p:nvCxnSpPr>
          <p:cNvPr id="6148" name="Elbow Connector 6147"/>
          <p:cNvCxnSpPr>
            <a:stCxn id="29" idx="2"/>
            <a:endCxn id="27" idx="3"/>
          </p:cNvCxnSpPr>
          <p:nvPr/>
        </p:nvCxnSpPr>
        <p:spPr>
          <a:xfrm rot="5400000">
            <a:off x="4802860" y="4896327"/>
            <a:ext cx="1129204" cy="1071359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0" name="Straight Arrow Connector 6149"/>
          <p:cNvCxnSpPr>
            <a:stCxn id="27" idx="0"/>
            <a:endCxn id="23" idx="2"/>
          </p:cNvCxnSpPr>
          <p:nvPr/>
        </p:nvCxnSpPr>
        <p:spPr>
          <a:xfrm flipH="1" flipV="1">
            <a:off x="4098667" y="5004673"/>
            <a:ext cx="7371" cy="6687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2" name="Straight Arrow Connector 6151"/>
          <p:cNvCxnSpPr>
            <a:stCxn id="23" idx="3"/>
            <a:endCxn id="29" idx="1"/>
          </p:cNvCxnSpPr>
          <p:nvPr/>
        </p:nvCxnSpPr>
        <p:spPr>
          <a:xfrm>
            <a:off x="4669400" y="4681508"/>
            <a:ext cx="316759" cy="12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4" name="Straight Arrow Connector 6153"/>
          <p:cNvCxnSpPr>
            <a:stCxn id="29" idx="3"/>
            <a:endCxn id="22" idx="1"/>
          </p:cNvCxnSpPr>
          <p:nvPr/>
        </p:nvCxnSpPr>
        <p:spPr>
          <a:xfrm flipV="1">
            <a:off x="6820123" y="4681506"/>
            <a:ext cx="214789" cy="12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5" name="Rectangle 6154"/>
          <p:cNvSpPr/>
          <p:nvPr/>
        </p:nvSpPr>
        <p:spPr>
          <a:xfrm>
            <a:off x="49838" y="3284984"/>
            <a:ext cx="9036496" cy="30963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6" name="Rectangle 6155"/>
          <p:cNvSpPr/>
          <p:nvPr/>
        </p:nvSpPr>
        <p:spPr>
          <a:xfrm>
            <a:off x="3155604" y="3245172"/>
            <a:ext cx="2821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Single fluid </a:t>
            </a:r>
            <a:r>
              <a:rPr lang="en-US" b="1" dirty="0" err="1" smtClean="0"/>
              <a:t>linearised</a:t>
            </a:r>
            <a:r>
              <a:rPr lang="en-US" b="1" dirty="0" smtClean="0"/>
              <a:t> </a:t>
            </a:r>
            <a:r>
              <a:rPr lang="en-US" b="1" dirty="0"/>
              <a:t>MHD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6544" y="4498388"/>
            <a:ext cx="105605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MARS-F</a:t>
            </a:r>
            <a:r>
              <a:rPr lang="en-US" b="1" baseline="30000" dirty="0" smtClean="0"/>
              <a:t>1</a:t>
            </a:r>
          </a:p>
        </p:txBody>
      </p:sp>
      <p:cxnSp>
        <p:nvCxnSpPr>
          <p:cNvPr id="6160" name="Straight Arrow Connector 6159"/>
          <p:cNvCxnSpPr>
            <a:stCxn id="7" idx="3"/>
            <a:endCxn id="23" idx="1"/>
          </p:cNvCxnSpPr>
          <p:nvPr/>
        </p:nvCxnSpPr>
        <p:spPr>
          <a:xfrm flipV="1">
            <a:off x="3358733" y="4681508"/>
            <a:ext cx="169201" cy="22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2" name="Straight Arrow Connector 6161"/>
          <p:cNvCxnSpPr>
            <a:stCxn id="48" idx="3"/>
            <a:endCxn id="7" idx="1"/>
          </p:cNvCxnSpPr>
          <p:nvPr/>
        </p:nvCxnSpPr>
        <p:spPr>
          <a:xfrm>
            <a:off x="1102602" y="4683054"/>
            <a:ext cx="157030" cy="6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4" name="Rectangle 6163"/>
          <p:cNvSpPr/>
          <p:nvPr/>
        </p:nvSpPr>
        <p:spPr>
          <a:xfrm>
            <a:off x="5220072" y="6407349"/>
            <a:ext cx="29354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 algn="r">
              <a:buNone/>
            </a:pPr>
            <a:r>
              <a:rPr lang="en-US" sz="1600" dirty="0">
                <a:ea typeface="ＭＳ Ｐゴシック" charset="-128"/>
              </a:rPr>
              <a:t>1. [Liu et al., </a:t>
            </a:r>
            <a:r>
              <a:rPr lang="en-US" sz="1600" i="1" dirty="0">
                <a:ea typeface="ＭＳ Ｐゴシック" charset="-128"/>
              </a:rPr>
              <a:t>Phys. Plasmas</a:t>
            </a:r>
            <a:r>
              <a:rPr lang="en-US" sz="1600" dirty="0">
                <a:ea typeface="ＭＳ Ｐゴシック" charset="-128"/>
              </a:rPr>
              <a:t> 2000]</a:t>
            </a:r>
            <a:endParaRPr lang="en-AU" sz="1600" dirty="0">
              <a:ea typeface="ＭＳ Ｐゴシック" charset="-128"/>
            </a:endParaRPr>
          </a:p>
        </p:txBody>
      </p:sp>
      <p:sp>
        <p:nvSpPr>
          <p:cNvPr id="5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0888" y="6592267"/>
            <a:ext cx="2133600" cy="365125"/>
          </a:xfrm>
        </p:spPr>
        <p:txBody>
          <a:bodyPr/>
          <a:lstStyle/>
          <a:p>
            <a:fld id="{C3BEF198-F12B-4266-B0AA-704C38657855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7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3528" y="1404059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Spontaneously excited modes are observed on H-1NF</a:t>
            </a:r>
          </a:p>
          <a:p>
            <a:pPr algn="ctr"/>
            <a:r>
              <a:rPr lang="en-US" sz="2000" dirty="0"/>
              <a:t> </a:t>
            </a:r>
          </a:p>
          <a:p>
            <a:pPr algn="ctr"/>
            <a:r>
              <a:rPr lang="en-US" sz="2000" dirty="0"/>
              <a:t>What is the nature of these modes? </a:t>
            </a:r>
          </a:p>
          <a:p>
            <a:pPr algn="ctr"/>
            <a:r>
              <a:rPr lang="en-US" sz="2000" dirty="0"/>
              <a:t>What is driving these modes</a:t>
            </a:r>
            <a:r>
              <a:rPr lang="en-US" sz="2000" dirty="0" smtClean="0"/>
              <a:t>?</a:t>
            </a:r>
          </a:p>
          <a:p>
            <a:r>
              <a:rPr lang="en-US" sz="2000" dirty="0" smtClean="0"/>
              <a:t>We require: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Details of their dispersion </a:t>
            </a:r>
            <a:r>
              <a:rPr lang="en-US" sz="2000" dirty="0" smtClean="0"/>
              <a:t>relations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i.e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Symbol" panose="05050102010706020507" pitchFamily="18" charset="2"/>
              </a:rPr>
              <a:t>w </a:t>
            </a:r>
            <a:r>
              <a:rPr lang="en-US" sz="2000" dirty="0"/>
              <a:t>= </a:t>
            </a:r>
            <a:r>
              <a:rPr lang="en-US" sz="2000" dirty="0" err="1"/>
              <a:t>v</a:t>
            </a:r>
            <a:r>
              <a:rPr lang="en-US" sz="2000" baseline="-25000" dirty="0" err="1"/>
              <a:t>A</a:t>
            </a:r>
            <a:r>
              <a:rPr lang="en-US" sz="2000" dirty="0" err="1"/>
              <a:t>|n-</a:t>
            </a:r>
            <a:r>
              <a:rPr lang="en-US" sz="2000" dirty="0" err="1">
                <a:latin typeface="Symbol" panose="05050102010706020507" pitchFamily="18" charset="2"/>
              </a:rPr>
              <a:t>i</a:t>
            </a:r>
            <a:r>
              <a:rPr lang="en-US" sz="2000" dirty="0" err="1"/>
              <a:t>m</a:t>
            </a:r>
            <a:r>
              <a:rPr lang="en-US" sz="2000" dirty="0"/>
              <a:t>|/</a:t>
            </a:r>
            <a:r>
              <a:rPr lang="en-US" sz="2000" dirty="0" smtClean="0"/>
              <a:t>R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Datamining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 smtClean="0"/>
              <a:t>Toroidal</a:t>
            </a:r>
            <a:r>
              <a:rPr lang="en-US" sz="2000" b="1" dirty="0" smtClean="0"/>
              <a:t> </a:t>
            </a:r>
            <a:r>
              <a:rPr lang="en-US" sz="2000" b="1" dirty="0"/>
              <a:t>and </a:t>
            </a:r>
            <a:r>
              <a:rPr lang="en-US" sz="2000" b="1" dirty="0" err="1"/>
              <a:t>poloidal</a:t>
            </a:r>
            <a:r>
              <a:rPr lang="en-US" sz="2000" b="1" dirty="0"/>
              <a:t> mode </a:t>
            </a:r>
            <a:r>
              <a:rPr lang="en-US" sz="2000" b="1" dirty="0" smtClean="0"/>
              <a:t>numbers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Helical </a:t>
            </a:r>
            <a:r>
              <a:rPr lang="en-US" sz="2000" b="1" dirty="0" err="1" smtClean="0"/>
              <a:t>Mirnov</a:t>
            </a:r>
            <a:r>
              <a:rPr lang="en-US" sz="2000" b="1" dirty="0" smtClean="0"/>
              <a:t> Array</a:t>
            </a: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Radial </a:t>
            </a:r>
            <a:r>
              <a:rPr lang="en-US" sz="2000" dirty="0" smtClean="0"/>
              <a:t>structure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Synchronous imaging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3D tomography</a:t>
            </a:r>
            <a:endParaRPr lang="en-US" sz="2000" dirty="0"/>
          </a:p>
          <a:p>
            <a:pPr marL="6350" lvl="1"/>
            <a:r>
              <a:rPr lang="en-US" sz="2000" dirty="0" smtClean="0"/>
              <a:t>Allowing  for </a:t>
            </a:r>
            <a:r>
              <a:rPr lang="en-US" sz="2000" dirty="0"/>
              <a:t>accurate comparisons with </a:t>
            </a:r>
            <a:r>
              <a:rPr lang="en-US" sz="2000" dirty="0" smtClean="0"/>
              <a:t>theory</a:t>
            </a:r>
          </a:p>
          <a:p>
            <a:pPr marL="6350" lvl="1"/>
            <a:r>
              <a:rPr lang="en-US" sz="2000" dirty="0"/>
              <a:t> (for example normal modes from CAS3D3) </a:t>
            </a:r>
          </a:p>
          <a:p>
            <a:pPr marL="6350" lvl="1"/>
            <a:endParaRPr lang="en-US" sz="2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982597" y="6113040"/>
            <a:ext cx="2340260" cy="2564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00" baseline="-250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5244515" y="2900058"/>
            <a:ext cx="3672408" cy="2617174"/>
            <a:chOff x="5244515" y="3429000"/>
            <a:chExt cx="3672408" cy="2617174"/>
          </a:xfrm>
        </p:grpSpPr>
        <p:grpSp>
          <p:nvGrpSpPr>
            <p:cNvPr id="24" name="Group 23"/>
            <p:cNvGrpSpPr/>
            <p:nvPr/>
          </p:nvGrpSpPr>
          <p:grpSpPr>
            <a:xfrm>
              <a:off x="5652120" y="5373216"/>
              <a:ext cx="2788556" cy="307777"/>
              <a:chOff x="5652120" y="5373216"/>
              <a:chExt cx="2788556" cy="307777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5652120" y="537321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0.2</a:t>
                </a:r>
                <a:endParaRPr lang="en-US" sz="14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444208" y="537321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0.4</a:t>
                </a:r>
                <a:endParaRPr lang="en-US" sz="14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236296" y="537321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0.6</a:t>
                </a:r>
                <a:endParaRPr lang="en-US" sz="14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028384" y="537321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0.8</a:t>
                </a:r>
                <a:endParaRPr lang="en-US" sz="1400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244515" y="3429000"/>
              <a:ext cx="3672408" cy="2617174"/>
              <a:chOff x="5244515" y="3404114"/>
              <a:chExt cx="3672408" cy="2617174"/>
            </a:xfrm>
          </p:grpSpPr>
          <p:pic>
            <p:nvPicPr>
              <p:cNvPr id="7" name="Content Placeholder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257"/>
              <a:stretch/>
            </p:blipFill>
            <p:spPr>
              <a:xfrm>
                <a:off x="5388531" y="3444471"/>
                <a:ext cx="3528392" cy="1988919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 rot="16200000">
                <a:off x="4579333" y="4069296"/>
                <a:ext cx="16996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Frequency (kHz)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015219" y="5651956"/>
                <a:ext cx="94929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Symbol" panose="05050102010706020507" pitchFamily="18" charset="2"/>
                  </a:rPr>
                  <a:t>k</a:t>
                </a:r>
                <a:r>
                  <a:rPr lang="en-US" baseline="-25000" dirty="0" err="1" smtClean="0">
                    <a:latin typeface="+mj-lt"/>
                  </a:rPr>
                  <a:t>h</a:t>
                </a:r>
                <a:r>
                  <a:rPr lang="en-US" dirty="0" smtClean="0"/>
                  <a:t> = </a:t>
                </a:r>
                <a:r>
                  <a:rPr lang="en-US" dirty="0" err="1" smtClean="0"/>
                  <a:t>I</a:t>
                </a:r>
                <a:r>
                  <a:rPr lang="en-US" baseline="-25000" dirty="0" err="1" smtClean="0"/>
                  <a:t>h</a:t>
                </a:r>
                <a:r>
                  <a:rPr lang="en-US" dirty="0" smtClean="0"/>
                  <a:t>/I</a:t>
                </a:r>
                <a:r>
                  <a:rPr lang="en-US" baseline="-25000" dirty="0" smtClean="0"/>
                  <a:t>t</a:t>
                </a:r>
                <a:endParaRPr lang="en-US" baseline="-25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454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7100" y="3710870"/>
            <a:ext cx="88267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Waves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05773" y="1916832"/>
            <a:ext cx="1788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Measurements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5055" y="2020778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Analysis</a:t>
            </a:r>
          </a:p>
        </p:txBody>
      </p:sp>
      <p:cxnSp>
        <p:nvCxnSpPr>
          <p:cNvPr id="19" name="Elbow Connector 18"/>
          <p:cNvCxnSpPr>
            <a:stCxn id="12" idx="0"/>
            <a:endCxn id="18" idx="1"/>
          </p:cNvCxnSpPr>
          <p:nvPr/>
        </p:nvCxnSpPr>
        <p:spPr>
          <a:xfrm rot="5400000" flipH="1" flipV="1">
            <a:off x="600392" y="2835607"/>
            <a:ext cx="823311" cy="927217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12" idx="2"/>
            <a:endCxn id="17" idx="1"/>
          </p:cNvCxnSpPr>
          <p:nvPr/>
        </p:nvCxnSpPr>
        <p:spPr>
          <a:xfrm rot="16200000" flipH="1">
            <a:off x="646458" y="4012960"/>
            <a:ext cx="731178" cy="927217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40152" y="3429000"/>
            <a:ext cx="151216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Comparison</a:t>
            </a:r>
          </a:p>
          <a:p>
            <a:r>
              <a:rPr lang="en-US" sz="2000" b="1" dirty="0" smtClean="0"/>
              <a:t>with theory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75656" y="4365104"/>
            <a:ext cx="271663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Synchronous Imaging</a:t>
            </a:r>
          </a:p>
          <a:p>
            <a:r>
              <a:rPr lang="en-US" dirty="0" smtClean="0"/>
              <a:t>-Many LOS </a:t>
            </a:r>
            <a:r>
              <a:rPr lang="en-US" dirty="0" err="1" smtClean="0"/>
              <a:t>meas</a:t>
            </a:r>
            <a:endParaRPr lang="en-US" dirty="0" smtClean="0"/>
          </a:p>
          <a:p>
            <a:r>
              <a:rPr lang="en-US" dirty="0" smtClean="0"/>
              <a:t>-n</a:t>
            </a:r>
            <a:r>
              <a:rPr lang="en-US" baseline="-25000" dirty="0" smtClean="0"/>
              <a:t>e</a:t>
            </a:r>
            <a:r>
              <a:rPr lang="en-US" dirty="0" smtClean="0"/>
              <a:t> and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e</a:t>
            </a:r>
            <a:r>
              <a:rPr lang="en-US" dirty="0"/>
              <a:t> </a:t>
            </a:r>
            <a:r>
              <a:rPr lang="en-US" dirty="0" smtClean="0"/>
              <a:t>(spectral </a:t>
            </a:r>
            <a:r>
              <a:rPr lang="en-US" dirty="0" err="1" smtClean="0"/>
              <a:t>meas</a:t>
            </a:r>
            <a:r>
              <a:rPr lang="en-US" dirty="0" smtClean="0"/>
              <a:t>)</a:t>
            </a:r>
            <a:endParaRPr lang="en-US" baseline="-250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1475656" y="2410505"/>
            <a:ext cx="271663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Helical </a:t>
            </a:r>
            <a:r>
              <a:rPr lang="en-US" sz="2000" b="1" dirty="0" err="1" smtClean="0"/>
              <a:t>Mirnov</a:t>
            </a:r>
            <a:r>
              <a:rPr lang="en-US" sz="2000" b="1" dirty="0" smtClean="0"/>
              <a:t> Array</a:t>
            </a:r>
          </a:p>
          <a:p>
            <a:r>
              <a:rPr lang="en-US" dirty="0" smtClean="0"/>
              <a:t>d</a:t>
            </a:r>
            <a:r>
              <a:rPr lang="en-US" b="1" dirty="0" smtClean="0"/>
              <a:t>B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, </a:t>
            </a:r>
            <a:r>
              <a:rPr lang="en-US" dirty="0" err="1" smtClean="0"/>
              <a:t>polarisation</a:t>
            </a:r>
            <a:r>
              <a:rPr lang="en-US" dirty="0" smtClean="0"/>
              <a:t>, growth rates, mode #s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22398" y="4365104"/>
            <a:ext cx="184980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3D Tomography</a:t>
            </a:r>
            <a:endParaRPr lang="en-US" sz="2000" b="1" dirty="0"/>
          </a:p>
          <a:p>
            <a:r>
              <a:rPr lang="en-US" dirty="0"/>
              <a:t>-Radial structure</a:t>
            </a:r>
          </a:p>
          <a:p>
            <a:r>
              <a:rPr lang="en-US" dirty="0"/>
              <a:t>-Mode </a:t>
            </a:r>
            <a:r>
              <a:rPr lang="en-US" dirty="0" smtClean="0"/>
              <a:t>numbers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622800" y="2552204"/>
            <a:ext cx="1654043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Datamining</a:t>
            </a:r>
            <a:endParaRPr lang="en-US" sz="2000" b="1" dirty="0" smtClean="0"/>
          </a:p>
          <a:p>
            <a:r>
              <a:rPr lang="en-US" dirty="0" smtClean="0"/>
              <a:t>-Dispersion info</a:t>
            </a:r>
          </a:p>
        </p:txBody>
      </p:sp>
      <p:cxnSp>
        <p:nvCxnSpPr>
          <p:cNvPr id="5" name="Straight Arrow Connector 4"/>
          <p:cNvCxnSpPr>
            <a:stCxn id="18" idx="3"/>
            <a:endCxn id="21" idx="1"/>
          </p:cNvCxnSpPr>
          <p:nvPr/>
        </p:nvCxnSpPr>
        <p:spPr>
          <a:xfrm>
            <a:off x="4192287" y="2887559"/>
            <a:ext cx="430513" cy="31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7" idx="3"/>
            <a:endCxn id="20" idx="1"/>
          </p:cNvCxnSpPr>
          <p:nvPr/>
        </p:nvCxnSpPr>
        <p:spPr>
          <a:xfrm>
            <a:off x="4192287" y="4842158"/>
            <a:ext cx="33011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1" idx="3"/>
            <a:endCxn id="16" idx="0"/>
          </p:cNvCxnSpPr>
          <p:nvPr/>
        </p:nvCxnSpPr>
        <p:spPr>
          <a:xfrm>
            <a:off x="6276843" y="2890758"/>
            <a:ext cx="419393" cy="53824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20" idx="3"/>
            <a:endCxn id="16" idx="2"/>
          </p:cNvCxnSpPr>
          <p:nvPr/>
        </p:nvCxnSpPr>
        <p:spPr>
          <a:xfrm flipV="1">
            <a:off x="6372200" y="4136886"/>
            <a:ext cx="324036" cy="70527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3"/>
          </p:cNvCxnSpPr>
          <p:nvPr/>
        </p:nvCxnSpPr>
        <p:spPr>
          <a:xfrm>
            <a:off x="7452320" y="3782943"/>
            <a:ext cx="15841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452320" y="3068960"/>
            <a:ext cx="1755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Improved</a:t>
            </a:r>
          </a:p>
          <a:p>
            <a:r>
              <a:rPr lang="en-US" sz="2000" b="1" dirty="0" smtClean="0"/>
              <a:t>Understanding</a:t>
            </a:r>
            <a:endParaRPr lang="en-US" sz="2000" b="1" dirty="0"/>
          </a:p>
        </p:txBody>
      </p: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0" y="765175"/>
            <a:ext cx="9135407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Advances in measuring and analyzing </a:t>
            </a:r>
            <a:r>
              <a:rPr lang="en-US" sz="3200" dirty="0" err="1"/>
              <a:t>Alfvén</a:t>
            </a:r>
            <a:r>
              <a:rPr lang="en-US" sz="3200" dirty="0"/>
              <a:t> </a:t>
            </a:r>
            <a:r>
              <a:rPr lang="en-US" sz="3200" dirty="0" smtClean="0"/>
              <a:t>waves</a:t>
            </a:r>
            <a:endParaRPr lang="en-US" sz="3200" dirty="0"/>
          </a:p>
        </p:txBody>
      </p:sp>
      <p:sp>
        <p:nvSpPr>
          <p:cNvPr id="58" name="Rectangle 57"/>
          <p:cNvSpPr/>
          <p:nvPr/>
        </p:nvSpPr>
        <p:spPr>
          <a:xfrm>
            <a:off x="51972" y="5445224"/>
            <a:ext cx="9028307" cy="11079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Improved understanding  of Alfven waves is important due to interactions with fast particles (</a:t>
            </a:r>
            <a:r>
              <a:rPr lang="en-US" sz="2200" dirty="0" err="1" smtClean="0"/>
              <a:t>i.e</a:t>
            </a:r>
            <a:r>
              <a:rPr lang="en-US" sz="2200" dirty="0" smtClean="0"/>
              <a:t> </a:t>
            </a:r>
            <a:r>
              <a:rPr lang="en-US" sz="2200" dirty="0" smtClean="0">
                <a:latin typeface="Symbol" panose="05050102010706020507" pitchFamily="18" charset="2"/>
              </a:rPr>
              <a:t>a</a:t>
            </a:r>
            <a:r>
              <a:rPr lang="en-US" sz="2200" dirty="0" smtClean="0"/>
              <a:t> particles). Advances in measurement and analysis techniques are critical to achieving this.</a:t>
            </a:r>
            <a:endParaRPr lang="en-US" sz="2200" dirty="0"/>
          </a:p>
        </p:txBody>
      </p:sp>
      <p:sp>
        <p:nvSpPr>
          <p:cNvPr id="65" name="TextBox 64"/>
          <p:cNvSpPr txBox="1"/>
          <p:nvPr/>
        </p:nvSpPr>
        <p:spPr>
          <a:xfrm>
            <a:off x="1475656" y="3710870"/>
            <a:ext cx="271663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21 </a:t>
            </a:r>
            <a:r>
              <a:rPr lang="en-US" sz="2000" b="1" dirty="0" err="1" smtClean="0"/>
              <a:t>ch</a:t>
            </a:r>
            <a:r>
              <a:rPr lang="en-US" sz="2000" b="1" dirty="0"/>
              <a:t> </a:t>
            </a:r>
            <a:r>
              <a:rPr lang="en-US" sz="2000" b="1" dirty="0" smtClean="0"/>
              <a:t>n</a:t>
            </a:r>
            <a:r>
              <a:rPr lang="en-US" sz="2000" b="1" baseline="-25000" dirty="0" smtClean="0"/>
              <a:t>e</a:t>
            </a:r>
            <a:r>
              <a:rPr lang="en-US" sz="2000" b="1" dirty="0" smtClean="0"/>
              <a:t> interferometer</a:t>
            </a:r>
          </a:p>
        </p:txBody>
      </p:sp>
      <p:cxnSp>
        <p:nvCxnSpPr>
          <p:cNvPr id="67" name="Straight Arrow Connector 66"/>
          <p:cNvCxnSpPr>
            <a:stCxn id="12" idx="3"/>
            <a:endCxn id="65" idx="1"/>
          </p:cNvCxnSpPr>
          <p:nvPr/>
        </p:nvCxnSpPr>
        <p:spPr>
          <a:xfrm>
            <a:off x="989778" y="3910925"/>
            <a:ext cx="48587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65" idx="3"/>
            <a:endCxn id="21" idx="2"/>
          </p:cNvCxnSpPr>
          <p:nvPr/>
        </p:nvCxnSpPr>
        <p:spPr>
          <a:xfrm flipV="1">
            <a:off x="4192287" y="3229312"/>
            <a:ext cx="1257535" cy="681613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65" idx="3"/>
            <a:endCxn id="20" idx="0"/>
          </p:cNvCxnSpPr>
          <p:nvPr/>
        </p:nvCxnSpPr>
        <p:spPr>
          <a:xfrm>
            <a:off x="4192287" y="3910925"/>
            <a:ext cx="1255012" cy="454179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59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-18256"/>
            <a:ext cx="9108504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 Helical </a:t>
            </a:r>
            <a:r>
              <a:rPr lang="en-US" sz="3200" dirty="0" err="1" smtClean="0"/>
              <a:t>Mirnov</a:t>
            </a:r>
            <a:r>
              <a:rPr lang="en-US" sz="3200" dirty="0" smtClean="0"/>
              <a:t> Array</a:t>
            </a:r>
            <a:r>
              <a:rPr lang="en-US" sz="3200" baseline="30000" dirty="0" smtClean="0"/>
              <a:t>1</a:t>
            </a:r>
            <a:r>
              <a:rPr lang="en-US" sz="3200" dirty="0" smtClean="0"/>
              <a:t> (HMA) was installed to improve measurement of 3D magnetic fluctuations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921493"/>
            <a:ext cx="2520281" cy="189294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691982"/>
            <a:ext cx="2520280" cy="18902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52" y="1340768"/>
            <a:ext cx="3362536" cy="3310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6136" y="4869160"/>
            <a:ext cx="3312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48 probe (16 x tri-axis) array compliments two existing </a:t>
            </a:r>
            <a:r>
              <a:rPr lang="en-US" sz="1600" dirty="0" err="1" smtClean="0"/>
              <a:t>poloidal</a:t>
            </a:r>
            <a:r>
              <a:rPr lang="en-US" sz="1600" dirty="0" smtClean="0"/>
              <a:t> arrays.</a:t>
            </a:r>
          </a:p>
          <a:p>
            <a:endParaRPr lang="en-US" sz="1600" dirty="0" smtClean="0"/>
          </a:p>
          <a:p>
            <a:r>
              <a:rPr lang="en-US" sz="1600" dirty="0" smtClean="0"/>
              <a:t>Motivation : provide frequency, </a:t>
            </a:r>
            <a:r>
              <a:rPr lang="en-US" sz="1600" dirty="0" err="1" smtClean="0"/>
              <a:t>toroidal</a:t>
            </a:r>
            <a:r>
              <a:rPr lang="en-US" sz="1600" dirty="0" smtClean="0"/>
              <a:t> and </a:t>
            </a:r>
            <a:r>
              <a:rPr lang="en-US" sz="1600" dirty="0" err="1" smtClean="0"/>
              <a:t>poloidal</a:t>
            </a:r>
            <a:r>
              <a:rPr lang="en-US" sz="1600" dirty="0" smtClean="0"/>
              <a:t> mode numbers, and polarization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" y="1340768"/>
            <a:ext cx="3052080" cy="474370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51" y="6237312"/>
            <a:ext cx="3940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1. [S</a:t>
            </a:r>
            <a:r>
              <a:rPr lang="en-US" dirty="0"/>
              <a:t>. </a:t>
            </a:r>
            <a:r>
              <a:rPr lang="en-US" dirty="0" err="1"/>
              <a:t>Haskey</a:t>
            </a:r>
            <a:r>
              <a:rPr lang="en-US" dirty="0"/>
              <a:t> et al, A multichannel magnetic probe </a:t>
            </a:r>
            <a:r>
              <a:rPr lang="en-US" dirty="0" smtClean="0"/>
              <a:t>…, </a:t>
            </a:r>
            <a:r>
              <a:rPr lang="en-US" dirty="0" err="1" smtClean="0"/>
              <a:t>RevSci</a:t>
            </a:r>
            <a:r>
              <a:rPr lang="en-US" dirty="0" smtClean="0"/>
              <a:t>,  </a:t>
            </a:r>
            <a:r>
              <a:rPr lang="en-US" dirty="0"/>
              <a:t>2013]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00677" y="3730621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HMA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93484" y="4436996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HMA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252639" y="4621662"/>
            <a:ext cx="1175345" cy="104876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252639" y="4621662"/>
            <a:ext cx="1607393" cy="40069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252639" y="4621662"/>
            <a:ext cx="1679401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252639" y="4230264"/>
            <a:ext cx="1391369" cy="39139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252639" y="4302272"/>
            <a:ext cx="839700" cy="31939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75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2" y="-27384"/>
            <a:ext cx="9108504" cy="1143000"/>
          </a:xfrm>
        </p:spPr>
        <p:txBody>
          <a:bodyPr>
            <a:noAutofit/>
          </a:bodyPr>
          <a:lstStyle/>
          <a:p>
            <a:pPr>
              <a:tabLst>
                <a:tab pos="4803775" algn="l"/>
              </a:tabLst>
            </a:pPr>
            <a:r>
              <a:rPr lang="en-US" sz="2800" dirty="0" smtClean="0"/>
              <a:t>The design of the HMA compliments existing PMAs and allows for unique mode number identification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3" b="1810"/>
          <a:stretch/>
        </p:blipFill>
        <p:spPr>
          <a:xfrm>
            <a:off x="5220072" y="1850116"/>
            <a:ext cx="3240360" cy="1866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00" y="4077072"/>
            <a:ext cx="3231851" cy="2448272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395536" y="1922125"/>
            <a:ext cx="3240360" cy="1866915"/>
            <a:chOff x="3779912" y="1781092"/>
            <a:chExt cx="3240360" cy="186691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7" b="50627"/>
            <a:stretch/>
          </p:blipFill>
          <p:spPr>
            <a:xfrm>
              <a:off x="3779912" y="1781092"/>
              <a:ext cx="3240360" cy="186691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724128" y="2636092"/>
              <a:ext cx="750526" cy="35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PMA1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973602" y="1890550"/>
              <a:ext cx="750526" cy="35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PMA2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 rot="19528421">
              <a:off x="5126002" y="2259013"/>
              <a:ext cx="659155" cy="358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HMA</a:t>
              </a:r>
              <a:endParaRPr lang="en-US" dirty="0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35496" y="1412776"/>
            <a:ext cx="43792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HMA has even </a:t>
            </a:r>
            <a:r>
              <a:rPr lang="en-US" dirty="0"/>
              <a:t>spacing in Boozer </a:t>
            </a:r>
            <a:r>
              <a:rPr lang="en-US" dirty="0" smtClean="0"/>
              <a:t>coordinates</a:t>
            </a:r>
          </a:p>
          <a:p>
            <a:pPr algn="ctr"/>
            <a:r>
              <a:rPr lang="en-US" dirty="0" smtClean="0"/>
              <a:t>(nearest point on LCFS)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5084193" y="1268760"/>
            <a:ext cx="3808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HMA has more consistent  LCFS-probe </a:t>
            </a:r>
          </a:p>
          <a:p>
            <a:pPr algn="ctr"/>
            <a:r>
              <a:rPr lang="en-US" dirty="0" smtClean="0"/>
              <a:t>distances and stronger signals </a:t>
            </a:r>
            <a:endParaRPr lang="en-US" dirty="0"/>
          </a:p>
        </p:txBody>
      </p:sp>
      <p:sp>
        <p:nvSpPr>
          <p:cNvPr id="55" name="Left Brace 54"/>
          <p:cNvSpPr/>
          <p:nvPr/>
        </p:nvSpPr>
        <p:spPr>
          <a:xfrm rot="16200000">
            <a:off x="4247964" y="8620"/>
            <a:ext cx="648072" cy="74888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13673" y="4581128"/>
            <a:ext cx="22265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Consistent signals across the array that are simpler to analyze compared with the PMAs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6461585" y="2710455"/>
            <a:ext cx="659155" cy="358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HMA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7020272" y="2420888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PMA1,2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6600304" y="4939427"/>
            <a:ext cx="2540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Band pass filtered HMA signals</a:t>
            </a:r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>
          <a:xfrm flipH="1">
            <a:off x="5940152" y="4548021"/>
            <a:ext cx="851011" cy="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732239" y="4331997"/>
            <a:ext cx="2016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n,m</a:t>
            </a:r>
            <a:r>
              <a:rPr lang="en-US" dirty="0" smtClean="0"/>
              <a:t> mode number</a:t>
            </a:r>
            <a:endParaRPr lang="en-US" dirty="0"/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6156176" y="5157192"/>
            <a:ext cx="619111" cy="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751" y="6237312"/>
            <a:ext cx="3940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1. [S</a:t>
            </a:r>
            <a:r>
              <a:rPr lang="en-US" dirty="0"/>
              <a:t>. </a:t>
            </a:r>
            <a:r>
              <a:rPr lang="en-US" dirty="0" err="1"/>
              <a:t>Haskey</a:t>
            </a:r>
            <a:r>
              <a:rPr lang="en-US" dirty="0"/>
              <a:t> et al, A multichannel magnetic probe </a:t>
            </a:r>
            <a:r>
              <a:rPr lang="en-US" dirty="0" smtClean="0"/>
              <a:t>…, </a:t>
            </a:r>
            <a:r>
              <a:rPr lang="en-US" dirty="0" err="1" smtClean="0"/>
              <a:t>RevSci</a:t>
            </a:r>
            <a:r>
              <a:rPr lang="en-US" dirty="0" smtClean="0"/>
              <a:t>,  </a:t>
            </a:r>
            <a:r>
              <a:rPr lang="en-US" dirty="0"/>
              <a:t>2013]</a:t>
            </a:r>
          </a:p>
        </p:txBody>
      </p:sp>
    </p:spTree>
    <p:extLst>
      <p:ext uri="{BB962C8B-B14F-4D97-AF65-F5344CB8AC3E}">
        <p14:creationId xmlns:p14="http://schemas.microsoft.com/office/powerpoint/2010/main" val="416349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9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31"/>
          <a:stretch/>
        </p:blipFill>
        <p:spPr>
          <a:xfrm>
            <a:off x="1250313" y="1407164"/>
            <a:ext cx="4113181" cy="2280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/>
              <a:t>The HMA in combination with a PMA provides accurate </a:t>
            </a:r>
            <a:r>
              <a:rPr lang="en-US" sz="2800" dirty="0" err="1"/>
              <a:t>toroidal</a:t>
            </a:r>
            <a:r>
              <a:rPr lang="en-US" sz="2800" dirty="0"/>
              <a:t> and </a:t>
            </a:r>
            <a:r>
              <a:rPr lang="en-US" sz="2800" dirty="0" err="1"/>
              <a:t>poloidal</a:t>
            </a:r>
            <a:r>
              <a:rPr lang="en-US" sz="2800" dirty="0"/>
              <a:t> mode number identification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82884" y="1800200"/>
            <a:ext cx="28215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Mode number </a:t>
            </a:r>
            <a:r>
              <a:rPr lang="en-US" dirty="0" smtClean="0"/>
              <a:t>analysis using</a:t>
            </a:r>
            <a:r>
              <a:rPr lang="en-US" dirty="0"/>
              <a:t> </a:t>
            </a:r>
            <a:r>
              <a:rPr lang="en-US" dirty="0" smtClean="0"/>
              <a:t>the non uniform DFT in two dimensions</a:t>
            </a:r>
          </a:p>
        </p:txBody>
      </p:sp>
      <p:sp>
        <p:nvSpPr>
          <p:cNvPr id="14" name="Right Brace 13"/>
          <p:cNvSpPr/>
          <p:nvPr/>
        </p:nvSpPr>
        <p:spPr>
          <a:xfrm rot="5400000">
            <a:off x="3304937" y="1973891"/>
            <a:ext cx="648072" cy="3469042"/>
          </a:xfrm>
          <a:prstGeom prst="rightBrace">
            <a:avLst>
              <a:gd name="adj1" fmla="val 8333"/>
              <a:gd name="adj2" fmla="val 4611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78828" y="4303637"/>
            <a:ext cx="3168352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This is the result the HMA was designed to provide</a:t>
            </a:r>
            <a:endParaRPr lang="en-US" sz="28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2182484" y="4063650"/>
            <a:ext cx="2665067" cy="2389686"/>
            <a:chOff x="2555776" y="4468314"/>
            <a:chExt cx="2665067" cy="238968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03"/>
            <a:stretch/>
          </p:blipFill>
          <p:spPr>
            <a:xfrm>
              <a:off x="3131840" y="4468314"/>
              <a:ext cx="2089003" cy="2389686"/>
            </a:xfrm>
            <a:prstGeom prst="rect">
              <a:avLst/>
            </a:prstGeom>
            <a:ln w="22225">
              <a:noFill/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62" r="89334"/>
            <a:stretch/>
          </p:blipFill>
          <p:spPr>
            <a:xfrm>
              <a:off x="2555776" y="4718304"/>
              <a:ext cx="643539" cy="208493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7751" y="6444044"/>
            <a:ext cx="3940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[S</a:t>
            </a:r>
            <a:r>
              <a:rPr lang="en-US" dirty="0"/>
              <a:t>. </a:t>
            </a:r>
            <a:r>
              <a:rPr lang="en-US" dirty="0" err="1"/>
              <a:t>Haskey</a:t>
            </a:r>
            <a:r>
              <a:rPr lang="en-US" dirty="0"/>
              <a:t> et al, </a:t>
            </a:r>
            <a:r>
              <a:rPr lang="en-US" dirty="0" smtClean="0"/>
              <a:t>to be submitted]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1623911"/>
            <a:ext cx="1395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darker, the better the fit</a:t>
            </a:r>
          </a:p>
        </p:txBody>
      </p:sp>
    </p:spTree>
    <p:extLst>
      <p:ext uri="{BB962C8B-B14F-4D97-AF65-F5344CB8AC3E}">
        <p14:creationId xmlns:p14="http://schemas.microsoft.com/office/powerpoint/2010/main" val="282342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264"/>
            <a:ext cx="8229600" cy="1143000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EF198-F12B-4266-B0AA-704C3865785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3528" y="1404059"/>
            <a:ext cx="871296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Spontaneously excited modes are observed on H-1NF</a:t>
            </a:r>
          </a:p>
          <a:p>
            <a:pPr algn="ctr"/>
            <a:r>
              <a:rPr lang="en-US" sz="2000" dirty="0"/>
              <a:t> </a:t>
            </a:r>
          </a:p>
          <a:p>
            <a:pPr algn="ctr"/>
            <a:r>
              <a:rPr lang="en-US" sz="2000" dirty="0"/>
              <a:t>What is the nature of these modes? </a:t>
            </a:r>
          </a:p>
          <a:p>
            <a:pPr algn="ctr"/>
            <a:r>
              <a:rPr lang="en-US" sz="2000" dirty="0"/>
              <a:t>What is driving these modes</a:t>
            </a:r>
            <a:r>
              <a:rPr lang="en-US" sz="2000" dirty="0" smtClean="0"/>
              <a:t>?</a:t>
            </a:r>
          </a:p>
          <a:p>
            <a:r>
              <a:rPr lang="en-US" sz="2000" dirty="0" smtClean="0"/>
              <a:t>We require: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Details of their dispersion relations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Datamining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Toroidal</a:t>
            </a:r>
            <a:r>
              <a:rPr lang="en-US" sz="2000" dirty="0" smtClean="0"/>
              <a:t> </a:t>
            </a:r>
            <a:r>
              <a:rPr lang="en-US" sz="2000" dirty="0"/>
              <a:t>and </a:t>
            </a:r>
            <a:r>
              <a:rPr lang="en-US" sz="2000" dirty="0" err="1"/>
              <a:t>poloidal</a:t>
            </a:r>
            <a:r>
              <a:rPr lang="en-US" sz="2000" dirty="0"/>
              <a:t> mode </a:t>
            </a:r>
            <a:r>
              <a:rPr lang="en-US" sz="2000" dirty="0" smtClean="0"/>
              <a:t>numbers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Helical </a:t>
            </a:r>
            <a:r>
              <a:rPr lang="en-US" sz="2000" dirty="0" err="1" smtClean="0"/>
              <a:t>Mirnov</a:t>
            </a:r>
            <a:r>
              <a:rPr lang="en-US" sz="2000" dirty="0" smtClean="0"/>
              <a:t> Array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Radial </a:t>
            </a:r>
            <a:r>
              <a:rPr lang="en-US" sz="2000" b="1" dirty="0" smtClean="0"/>
              <a:t>structure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Synchronous imaging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3D tomography</a:t>
            </a:r>
            <a:endParaRPr lang="en-US" sz="2000" dirty="0"/>
          </a:p>
          <a:p>
            <a:pPr marL="6350" lvl="1"/>
            <a:r>
              <a:rPr lang="en-US" sz="2000" dirty="0" smtClean="0"/>
              <a:t>Allowing  for </a:t>
            </a:r>
            <a:r>
              <a:rPr lang="en-US" sz="2000" dirty="0"/>
              <a:t>accurate comparisons with </a:t>
            </a:r>
            <a:r>
              <a:rPr lang="en-US" sz="2000" dirty="0" smtClean="0"/>
              <a:t>theory</a:t>
            </a:r>
          </a:p>
          <a:p>
            <a:pPr marL="6350" lvl="1"/>
            <a:r>
              <a:rPr lang="en-US" sz="2000" dirty="0"/>
              <a:t> (for example normal modes from CAS3D3) </a:t>
            </a:r>
          </a:p>
          <a:p>
            <a:pPr marL="6350" lvl="1"/>
            <a:endParaRPr lang="en-US" sz="2000" dirty="0" smtClean="0"/>
          </a:p>
        </p:txBody>
      </p:sp>
      <p:grpSp>
        <p:nvGrpSpPr>
          <p:cNvPr id="25" name="Group 24"/>
          <p:cNvGrpSpPr/>
          <p:nvPr/>
        </p:nvGrpSpPr>
        <p:grpSpPr>
          <a:xfrm>
            <a:off x="5244515" y="2900058"/>
            <a:ext cx="3672408" cy="2617174"/>
            <a:chOff x="5244515" y="3429000"/>
            <a:chExt cx="3672408" cy="2617174"/>
          </a:xfrm>
        </p:grpSpPr>
        <p:grpSp>
          <p:nvGrpSpPr>
            <p:cNvPr id="24" name="Group 23"/>
            <p:cNvGrpSpPr/>
            <p:nvPr/>
          </p:nvGrpSpPr>
          <p:grpSpPr>
            <a:xfrm>
              <a:off x="5652120" y="5373216"/>
              <a:ext cx="2788556" cy="307777"/>
              <a:chOff x="5652120" y="5373216"/>
              <a:chExt cx="2788556" cy="307777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5652120" y="537321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0.2</a:t>
                </a:r>
                <a:endParaRPr lang="en-US" sz="14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444208" y="537321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0.4</a:t>
                </a:r>
                <a:endParaRPr lang="en-US" sz="14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236296" y="537321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0.6</a:t>
                </a:r>
                <a:endParaRPr lang="en-US" sz="14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028384" y="5373216"/>
                <a:ext cx="412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0.8</a:t>
                </a:r>
                <a:endParaRPr lang="en-US" sz="1400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244515" y="3429000"/>
              <a:ext cx="3672408" cy="2617174"/>
              <a:chOff x="5244515" y="3404114"/>
              <a:chExt cx="3672408" cy="2617174"/>
            </a:xfrm>
          </p:grpSpPr>
          <p:pic>
            <p:nvPicPr>
              <p:cNvPr id="7" name="Content Placeholder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257"/>
              <a:stretch/>
            </p:blipFill>
            <p:spPr>
              <a:xfrm>
                <a:off x="5388531" y="3444471"/>
                <a:ext cx="3528392" cy="1988919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 rot="16200000">
                <a:off x="4579333" y="4069296"/>
                <a:ext cx="16996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Frequency (kHz)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015219" y="5651956"/>
                <a:ext cx="94929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Symbol" panose="05050102010706020507" pitchFamily="18" charset="2"/>
                  </a:rPr>
                  <a:t>k</a:t>
                </a:r>
                <a:r>
                  <a:rPr lang="en-US" baseline="-25000" dirty="0" err="1" smtClean="0">
                    <a:latin typeface="+mj-lt"/>
                  </a:rPr>
                  <a:t>h</a:t>
                </a:r>
                <a:r>
                  <a:rPr lang="en-US" dirty="0" smtClean="0"/>
                  <a:t> = </a:t>
                </a:r>
                <a:r>
                  <a:rPr lang="en-US" dirty="0" err="1" smtClean="0"/>
                  <a:t>I</a:t>
                </a:r>
                <a:r>
                  <a:rPr lang="en-US" baseline="-25000" dirty="0" err="1" smtClean="0"/>
                  <a:t>h</a:t>
                </a:r>
                <a:r>
                  <a:rPr lang="en-US" dirty="0" smtClean="0"/>
                  <a:t>/I</a:t>
                </a:r>
                <a:r>
                  <a:rPr lang="en-US" baseline="-25000" dirty="0" smtClean="0"/>
                  <a:t>t</a:t>
                </a:r>
                <a:endParaRPr lang="en-US" baseline="-25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434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48713</TotalTime>
  <Words>3809</Words>
  <Application>Microsoft Office PowerPoint</Application>
  <PresentationFormat>On-screen Show (4:3)</PresentationFormat>
  <Paragraphs>624</Paragraphs>
  <Slides>50</Slides>
  <Notes>27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Modelling and measurement of 3D fields in tokamaks and stellarators</vt:lpstr>
      <vt:lpstr>3D fields in stellarators: Measuring and analyzing Alfvén waves on the H-1NF stellarator</vt:lpstr>
      <vt:lpstr>H1-NF is a flexible helical axis stellarator which is well suited to studying parameter dependences of Alfvén waves</vt:lpstr>
      <vt:lpstr>Motivation</vt:lpstr>
      <vt:lpstr>Motivation</vt:lpstr>
      <vt:lpstr>A Helical Mirnov Array1 (HMA) was installed to improve measurement of 3D magnetic fluctuations</vt:lpstr>
      <vt:lpstr>The design of the HMA compliments existing PMAs and allows for unique mode number identification</vt:lpstr>
      <vt:lpstr>The HMA in combination with a PMA provides accurate toroidal and poloidal mode number identification</vt:lpstr>
      <vt:lpstr>Motivation</vt:lpstr>
      <vt:lpstr>Synchronous imaging1 of Alfven waves is not frame rate or readout noise limited - can be used to infer the radial structure of waves in the kHz – MHz range</vt:lpstr>
      <vt:lpstr>Spectrally filtered synchronous imaging produces high resolution images of emissivity changes due to the waves</vt:lpstr>
      <vt:lpstr>Motivation</vt:lpstr>
      <vt:lpstr>3D (+ time) tomography using Fourier basis modes in magnetic coordinates1</vt:lpstr>
      <vt:lpstr>Tomographic reconstruction error can also be used to determine mode numbers</vt:lpstr>
      <vt:lpstr>PowerPoint Presentation</vt:lpstr>
      <vt:lpstr>Motivation</vt:lpstr>
      <vt:lpstr>Current work : Comparison with mode structures from CAS3D3</vt:lpstr>
      <vt:lpstr>PowerPoint Presentation</vt:lpstr>
      <vt:lpstr>Summary</vt:lpstr>
      <vt:lpstr>3D fields in tokamaks: Tailoring the plasma response using 3D fields (RMPs) (Single fluid linear MHD analysis of RMPs on DIII-D using MARS-F)</vt:lpstr>
      <vt:lpstr>Motivation</vt:lpstr>
      <vt:lpstr>Motivation</vt:lpstr>
      <vt:lpstr>The applied field structure can be varied considerably using the internal coils (I-coils) on DIII-D</vt:lpstr>
      <vt:lpstr>Clear RFA plasma response for even parity n=2</vt:lpstr>
      <vt:lpstr>Weak RFA plasma response for odd parity n=2</vt:lpstr>
      <vt:lpstr>The plasma response can be tailored by varying the applied field structure</vt:lpstr>
      <vt:lpstr>PowerPoint Presentation</vt:lpstr>
      <vt:lpstr>Motivation</vt:lpstr>
      <vt:lpstr>Multi-step workflow developed to obtain reliable  MARS-F results over wide parameter range</vt:lpstr>
      <vt:lpstr>Effects of safety factor, plasma pressure have on the ideal single fluid linear plasma response</vt:lpstr>
      <vt:lpstr>Motivation</vt:lpstr>
      <vt:lpstr>The applied field structure is a dominant driver of the ideal single fluid linear plasma response</vt:lpstr>
      <vt:lpstr>Motivation</vt:lpstr>
      <vt:lpstr>Summary</vt:lpstr>
      <vt:lpstr>Backup Rot/Res n2</vt:lpstr>
      <vt:lpstr>Fourier decomposition into PEST coordinates provides a more straightforward identification of plasma response components</vt:lpstr>
      <vt:lpstr>PowerPoint Presentation</vt:lpstr>
      <vt:lpstr>Current work : Effects of toroidal rotation on the plasma response</vt:lpstr>
      <vt:lpstr>Further investigation using parameter scans show a transition from ideal to a resistive-inertial type plasma response</vt:lpstr>
      <vt:lpstr>The effect of applied field structure  (upper-lower I-coil phasing) is large</vt:lpstr>
      <vt:lpstr>Backup HMA</vt:lpstr>
      <vt:lpstr>PowerPoint Presentation</vt:lpstr>
      <vt:lpstr>Polarisation of the cluster change considerably with frequency and kh</vt:lpstr>
      <vt:lpstr>Magnetic field strength dependence is stronger when the resonant surface is still in the plasma</vt:lpstr>
      <vt:lpstr>Datamining techniques1 provide insight into large databases of timeseries signals (i.e Mirnov arrays)</vt:lpstr>
      <vt:lpstr>Backup Synch</vt:lpstr>
      <vt:lpstr>Backup Tomo</vt:lpstr>
      <vt:lpstr>The 16 images are decomposed into a Fourier series in time in preparation for tomographic inversion</vt:lpstr>
      <vt:lpstr>Overview of modelling and validation of RMPs using the single fluid linearised MHD code MARS-F</vt:lpstr>
      <vt:lpstr>Advances in measuring and analyzing Alfvén waves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</dc:creator>
  <cp:lastModifiedBy>srh112</cp:lastModifiedBy>
  <cp:revision>889</cp:revision>
  <dcterms:created xsi:type="dcterms:W3CDTF">2011-03-10T19:57:33Z</dcterms:created>
  <dcterms:modified xsi:type="dcterms:W3CDTF">2014-06-23T13:22:23Z</dcterms:modified>
</cp:coreProperties>
</file>