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5"/>
  </p:notesMasterIdLst>
  <p:handoutMasterIdLst>
    <p:handoutMasterId r:id="rId26"/>
  </p:handoutMasterIdLst>
  <p:sldIdLst>
    <p:sldId id="655" r:id="rId3"/>
    <p:sldId id="613" r:id="rId4"/>
    <p:sldId id="670" r:id="rId5"/>
    <p:sldId id="615" r:id="rId6"/>
    <p:sldId id="668" r:id="rId7"/>
    <p:sldId id="669" r:id="rId8"/>
    <p:sldId id="664" r:id="rId9"/>
    <p:sldId id="663" r:id="rId10"/>
    <p:sldId id="636" r:id="rId11"/>
    <p:sldId id="649" r:id="rId12"/>
    <p:sldId id="658" r:id="rId13"/>
    <p:sldId id="653" r:id="rId14"/>
    <p:sldId id="659" r:id="rId15"/>
    <p:sldId id="654" r:id="rId16"/>
    <p:sldId id="660" r:id="rId17"/>
    <p:sldId id="667" r:id="rId18"/>
    <p:sldId id="666" r:id="rId19"/>
    <p:sldId id="661" r:id="rId20"/>
    <p:sldId id="662" r:id="rId21"/>
    <p:sldId id="635" r:id="rId22"/>
    <p:sldId id="657" r:id="rId23"/>
    <p:sldId id="652" r:id="rId24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  <a:srgbClr val="6600FF"/>
    <a:srgbClr val="009900"/>
    <a:srgbClr val="FFFF99"/>
    <a:srgbClr val="CCFFFF"/>
    <a:srgbClr val="FFFFCC"/>
    <a:srgbClr val="00CCFF"/>
    <a:srgbClr val="00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9" autoAdjust="0"/>
    <p:restoredTop sz="93525" autoAdjust="0"/>
  </p:normalViewPr>
  <p:slideViewPr>
    <p:cSldViewPr snapToGrid="0">
      <p:cViewPr varScale="1">
        <p:scale>
          <a:sx n="89" d="100"/>
          <a:sy n="89" d="100"/>
        </p:scale>
        <p:origin x="-603" y="-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-2136" y="-11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465888" y="8826500"/>
            <a:ext cx="3984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26" tIns="44863" rIns="91326" bIns="44863" anchor="ctr">
            <a:spAutoFit/>
          </a:bodyPr>
          <a:lstStyle>
            <a:lvl1pPr defTabSz="922338"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22338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81AD0D17-99BC-42C1-A6A2-073441937F10}" type="slidenum">
              <a:rPr lang="en-US" altLang="en-US" sz="1400" smtClean="0"/>
              <a:pPr algn="r">
                <a:defRPr/>
              </a:pPr>
              <a:t>‹#›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4293028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79913"/>
            <a:ext cx="5086350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6" tIns="44863" rIns="91326" bIns="448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0563"/>
            <a:ext cx="4610100" cy="3457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477000" y="8824913"/>
            <a:ext cx="38735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26" tIns="44863" rIns="91326" bIns="44863" anchor="ctr">
            <a:spAutoFit/>
          </a:bodyPr>
          <a:lstStyle>
            <a:lvl1pPr defTabSz="922338"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22338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0A1E32D2-39C9-42C6-90F4-1D27D4942F5C}" type="slidenum">
              <a:rPr lang="en-US" altLang="en-US" sz="1400" smtClean="0"/>
              <a:pPr algn="r">
                <a:defRPr/>
              </a:pPr>
              <a:t>‹#›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281972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  <a:ln/>
        </p:spPr>
        <p:txBody>
          <a:bodyPr/>
          <a:lstStyle/>
          <a:p>
            <a:fld id="{F86113A2-0CB9-44F1-A212-24AD168E2CDF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10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0563"/>
            <a:ext cx="4610100" cy="3457575"/>
          </a:xfrm>
          <a:ln/>
        </p:spPr>
      </p:sp>
      <p:sp>
        <p:nvSpPr>
          <p:cNvPr id="210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9913"/>
            <a:ext cx="5086350" cy="4149725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6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8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8275" y="101600"/>
            <a:ext cx="1949450" cy="6180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9925" y="101600"/>
            <a:ext cx="5695950" cy="6180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37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101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69925" y="800100"/>
            <a:ext cx="3810000" cy="5481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800100"/>
            <a:ext cx="3810000" cy="5481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4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C34D4A-1CD7-4338-BAFE-1380003A7449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062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EC5A36-D8B3-4598-A389-D6CAC39510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64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9F9D6E-7BAE-4E1A-B51C-2FD40C0009A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5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9BF812-0681-4E22-9A31-8F7B4212A5F5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900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227416-1060-4AD2-9225-A60F88BA1F48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90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A3CF97-474F-4E54-8090-61F247835726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60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8215BD-4556-4662-9552-B7E9533F2A9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19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5E8052-9FD0-42AE-90B4-094CEE075E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414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D9AF4F-56E1-4F64-A4F7-D76BE053CA0A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8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18ECC5-426E-49F6-A4C2-C6C9C9CF3422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830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875"/>
            <a:ext cx="228600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75"/>
            <a:ext cx="670560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B2E573-9FDC-4AEE-8DEB-BF355C7AA6C0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9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310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925" y="800100"/>
            <a:ext cx="38100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800100"/>
            <a:ext cx="38100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5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3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69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80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66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177800" y="6535738"/>
            <a:ext cx="8801100" cy="63500"/>
            <a:chOff x="112" y="4117"/>
            <a:chExt cx="5544" cy="40"/>
          </a:xfrm>
        </p:grpSpPr>
        <p:sp>
          <p:nvSpPr>
            <p:cNvPr id="1036" name="Line 2"/>
            <p:cNvSpPr>
              <a:spLocks noChangeShapeType="1"/>
            </p:cNvSpPr>
            <p:nvPr/>
          </p:nvSpPr>
          <p:spPr bwMode="auto">
            <a:xfrm>
              <a:off x="112" y="4157"/>
              <a:ext cx="5544" cy="0"/>
            </a:xfrm>
            <a:prstGeom prst="line">
              <a:avLst/>
            </a:prstGeom>
            <a:noFill/>
            <a:ln w="508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Line 3"/>
            <p:cNvSpPr>
              <a:spLocks noChangeShapeType="1"/>
            </p:cNvSpPr>
            <p:nvPr/>
          </p:nvSpPr>
          <p:spPr bwMode="auto">
            <a:xfrm>
              <a:off x="176" y="4117"/>
              <a:ext cx="5432" cy="0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95325" y="1016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9925" y="800100"/>
            <a:ext cx="7772400" cy="548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029" name="Group 9"/>
          <p:cNvGrpSpPr>
            <a:grpSpLocks/>
          </p:cNvGrpSpPr>
          <p:nvPr/>
        </p:nvGrpSpPr>
        <p:grpSpPr bwMode="auto">
          <a:xfrm>
            <a:off x="165100" y="165100"/>
            <a:ext cx="8801100" cy="63500"/>
            <a:chOff x="104" y="104"/>
            <a:chExt cx="5544" cy="40"/>
          </a:xfrm>
        </p:grpSpPr>
        <p:sp>
          <p:nvSpPr>
            <p:cNvPr id="1034" name="Line 7"/>
            <p:cNvSpPr>
              <a:spLocks noChangeShapeType="1"/>
            </p:cNvSpPr>
            <p:nvPr/>
          </p:nvSpPr>
          <p:spPr bwMode="auto">
            <a:xfrm>
              <a:off x="104" y="104"/>
              <a:ext cx="5544" cy="0"/>
            </a:xfrm>
            <a:prstGeom prst="line">
              <a:avLst/>
            </a:prstGeom>
            <a:noFill/>
            <a:ln w="508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Line 8"/>
            <p:cNvSpPr>
              <a:spLocks noChangeShapeType="1"/>
            </p:cNvSpPr>
            <p:nvPr/>
          </p:nvSpPr>
          <p:spPr bwMode="auto">
            <a:xfrm>
              <a:off x="168" y="144"/>
              <a:ext cx="5432" cy="0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30" name="Picture 49" descr="kstar_soft_lo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6429375"/>
            <a:ext cx="15843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50"/>
          <p:cNvSpPr>
            <a:spLocks noChangeArrowheads="1"/>
          </p:cNvSpPr>
          <p:nvPr userDrawn="1"/>
        </p:nvSpPr>
        <p:spPr bwMode="auto">
          <a:xfrm>
            <a:off x="9517063" y="1065213"/>
            <a:ext cx="536575" cy="74612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21" name="Slide Number Placeholder 1"/>
          <p:cNvSpPr txBox="1">
            <a:spLocks noGrp="1"/>
          </p:cNvSpPr>
          <p:nvPr userDrawn="1"/>
        </p:nvSpPr>
        <p:spPr bwMode="auto">
          <a:xfrm>
            <a:off x="8343900" y="6653213"/>
            <a:ext cx="7620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fld id="{97B10845-F245-45CB-BFEA-21A244093FD7}" type="slidenum">
              <a:rPr lang="en-US" sz="900" b="1" smtClean="0">
                <a:solidFill>
                  <a:srgbClr val="00CCFF"/>
                </a:solidFill>
                <a:latin typeface="Helvetica" pitchFamily="34" charset="0"/>
                <a:ea typeface="MS PGothic" pitchFamily="34" charset="-128"/>
              </a:rPr>
              <a:pPr algn="r">
                <a:defRPr/>
              </a:pPr>
              <a:t>‹#›</a:t>
            </a:fld>
            <a:endParaRPr lang="en-US" sz="900" b="1" smtClean="0">
              <a:solidFill>
                <a:srgbClr val="00CCFF"/>
              </a:solidFill>
              <a:latin typeface="Helvetica" pitchFamily="34" charset="0"/>
              <a:ea typeface="MS PGothic" pitchFamily="34" charset="-128"/>
            </a:endParaRPr>
          </a:p>
        </p:txBody>
      </p:sp>
      <p:sp>
        <p:nvSpPr>
          <p:cNvPr id="2" name="Text Box 46"/>
          <p:cNvSpPr txBox="1">
            <a:spLocks noChangeArrowheads="1"/>
          </p:cNvSpPr>
          <p:nvPr userDrawn="1"/>
        </p:nvSpPr>
        <p:spPr bwMode="auto">
          <a:xfrm>
            <a:off x="1863725" y="6613525"/>
            <a:ext cx="717550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900" b="1" dirty="0" smtClean="0">
                <a:solidFill>
                  <a:srgbClr val="00CCFF"/>
                </a:solidFill>
                <a:latin typeface="Helvetica" pitchFamily="34" charset="0"/>
              </a:rPr>
              <a:t>MP2015-05-23-001 Isolation of NTV - </a:t>
            </a:r>
            <a:r>
              <a:rPr lang="en-US" sz="900" b="1" dirty="0" smtClean="0">
                <a:solidFill>
                  <a:srgbClr val="00CCFF"/>
                </a:solidFill>
                <a:latin typeface="Symbol" panose="05050102010706020507" pitchFamily="18" charset="2"/>
              </a:rPr>
              <a:t>n</a:t>
            </a:r>
            <a:r>
              <a:rPr lang="en-US" sz="900" b="1" dirty="0" smtClean="0">
                <a:solidFill>
                  <a:srgbClr val="00CCFF"/>
                </a:solidFill>
                <a:latin typeface="Helvetica" pitchFamily="34" charset="0"/>
              </a:rPr>
              <a:t>* variation, offset 10/6/15 – S.A. Sabbagh, Y.-S. Park, (Columbia U.), Y. </a:t>
            </a:r>
            <a:r>
              <a:rPr lang="en-US" sz="900" b="1" dirty="0" err="1" smtClean="0">
                <a:solidFill>
                  <a:srgbClr val="00CCFF"/>
                </a:solidFill>
                <a:latin typeface="Helvetica" pitchFamily="34" charset="0"/>
              </a:rPr>
              <a:t>Jeon</a:t>
            </a:r>
            <a:r>
              <a:rPr lang="en-US" sz="900" b="1" dirty="0" smtClean="0">
                <a:solidFill>
                  <a:srgbClr val="00CCFF"/>
                </a:solidFill>
                <a:latin typeface="Helvetica" pitchFamily="34" charset="0"/>
              </a:rPr>
              <a:t>, (NFRI) et al.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70000"/>
        </a:spcBef>
        <a:spcAft>
          <a:spcPct val="0"/>
        </a:spcAft>
        <a:buClr>
          <a:srgbClr val="F70606"/>
        </a:buClr>
        <a:buSzPct val="150000"/>
        <a:buChar char="•"/>
        <a:defRPr sz="24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5FCAFA"/>
        </a:buClr>
        <a:buSzPct val="8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50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5FCAFA"/>
        </a:buClr>
        <a:buSzPct val="80000"/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"/>
            <a:ext cx="9144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6578600"/>
            <a:ext cx="9144000" cy="279400"/>
            <a:chOff x="0" y="4144"/>
            <a:chExt cx="5760" cy="176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34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200" i="1" dirty="0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NSTX</a:t>
              </a:r>
            </a:p>
          </p:txBody>
        </p:sp>
      </p:grp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863838" y="6580188"/>
            <a:ext cx="71628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900" b="1" dirty="0" smtClean="0">
                <a:solidFill>
                  <a:srgbClr val="3333CC"/>
                </a:solidFill>
                <a:latin typeface="Arial" pitchFamily="34" charset="0"/>
              </a:rPr>
              <a:t>NSTX-U Team Review: XP1517: NTV at reduced </a:t>
            </a:r>
            <a:r>
              <a:rPr lang="en-US" sz="900" b="1" dirty="0" err="1" smtClean="0">
                <a:solidFill>
                  <a:srgbClr val="3333CC"/>
                </a:solidFill>
                <a:latin typeface="Arial" pitchFamily="34" charset="0"/>
              </a:rPr>
              <a:t>collisionality</a:t>
            </a:r>
            <a:r>
              <a:rPr lang="en-US" sz="900" b="1" dirty="0" smtClean="0">
                <a:solidFill>
                  <a:srgbClr val="3333CC"/>
                </a:solidFill>
                <a:latin typeface="Arial" pitchFamily="34" charset="0"/>
              </a:rPr>
              <a:t> (independent coil control) (S.A. Sabbagh, et al.)</a:t>
            </a:r>
            <a:endParaRPr lang="en-US" sz="9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6098" y="6637311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9E4154A2-A575-4FB1-8A3D-838E25E19115}" type="slidenum">
              <a:rPr lang="en-US" smtClean="0">
                <a:solidFill>
                  <a:srgbClr val="3333CC"/>
                </a:solidFill>
              </a:rPr>
              <a:pPr/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768664" y="6580188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eaLnBrk="1" hangingPunct="1"/>
            <a:r>
              <a:rPr lang="en-US" sz="900" b="1" dirty="0" smtClean="0">
                <a:solidFill>
                  <a:srgbClr val="3333CC"/>
                </a:solidFill>
                <a:latin typeface="Arial" pitchFamily="34" charset="0"/>
              </a:rPr>
              <a:t>July 1</a:t>
            </a:r>
            <a:r>
              <a:rPr lang="en-US" sz="900" b="1" baseline="30000" dirty="0" smtClean="0">
                <a:solidFill>
                  <a:srgbClr val="3333CC"/>
                </a:solidFill>
                <a:latin typeface="Arial" pitchFamily="34" charset="0"/>
              </a:rPr>
              <a:t>st</a:t>
            </a:r>
            <a:r>
              <a:rPr lang="en-US" sz="900" b="1" dirty="0" smtClean="0">
                <a:solidFill>
                  <a:srgbClr val="3333CC"/>
                </a:solidFill>
                <a:latin typeface="Arial" pitchFamily="34" charset="0"/>
              </a:rPr>
              <a:t>, 2015</a:t>
            </a:r>
            <a:endParaRPr lang="en-US" sz="9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11" name="Text Box 199"/>
          <p:cNvSpPr txBox="1">
            <a:spLocks noChangeArrowheads="1"/>
          </p:cNvSpPr>
          <p:nvPr userDrawn="1"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12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Arial" charset="0"/>
              </a:rPr>
              <a:t>NSTX-U</a:t>
            </a:r>
          </a:p>
        </p:txBody>
      </p:sp>
    </p:spTree>
    <p:extLst>
      <p:ext uri="{BB962C8B-B14F-4D97-AF65-F5344CB8AC3E}">
        <p14:creationId xmlns:p14="http://schemas.microsoft.com/office/powerpoint/2010/main" val="23243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2713" y="180975"/>
            <a:ext cx="892492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800" b="1" u="sng" dirty="0">
                <a:solidFill>
                  <a:schemeClr val="tx2"/>
                </a:solidFill>
                <a:latin typeface="Helvetica" pitchFamily="34" charset="0"/>
                <a:ea typeface="Gulim" pitchFamily="34" charset="-127"/>
              </a:rPr>
              <a:t>MP 2015-05-23-001: Isolation of NTV torque profile: Dependence on plasma </a:t>
            </a:r>
            <a:r>
              <a:rPr lang="en-US" altLang="ko-KR" sz="2800" b="1" u="sng" dirty="0" err="1">
                <a:solidFill>
                  <a:schemeClr val="tx2"/>
                </a:solidFill>
                <a:latin typeface="Helvetica" pitchFamily="34" charset="0"/>
                <a:ea typeface="Gulim" pitchFamily="34" charset="-127"/>
              </a:rPr>
              <a:t>collisionality</a:t>
            </a:r>
            <a:r>
              <a:rPr lang="en-US" altLang="ko-KR" sz="2800" b="1" u="sng" dirty="0">
                <a:solidFill>
                  <a:schemeClr val="tx2"/>
                </a:solidFill>
                <a:latin typeface="Helvetica" pitchFamily="34" charset="0"/>
                <a:ea typeface="Gulim" pitchFamily="34" charset="-127"/>
              </a:rPr>
              <a:t> and NTV offset </a:t>
            </a:r>
            <a:r>
              <a:rPr lang="en-US" altLang="ko-KR" sz="2800" b="1" u="sng" dirty="0" smtClean="0">
                <a:solidFill>
                  <a:schemeClr val="tx2"/>
                </a:solidFill>
                <a:latin typeface="Helvetica" pitchFamily="34" charset="0"/>
                <a:ea typeface="Gulim" pitchFamily="34" charset="-127"/>
              </a:rPr>
              <a:t>rotation – </a:t>
            </a:r>
            <a:r>
              <a:rPr lang="en-US" altLang="ko-KR" sz="2800" b="1" u="sng" dirty="0" smtClean="0">
                <a:solidFill>
                  <a:srgbClr val="FF0000"/>
                </a:solidFill>
                <a:latin typeface="Helvetica" pitchFamily="34" charset="0"/>
                <a:ea typeface="Gulim" pitchFamily="34" charset="-127"/>
              </a:rPr>
              <a:t>BRIEF summary</a:t>
            </a:r>
            <a:endParaRPr lang="en-US" altLang="en-US" sz="3200" u="sng" dirty="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22288" y="1986375"/>
            <a:ext cx="8007350" cy="419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34" charset="0"/>
              </a:rPr>
              <a:t>S.A. Sabbagh</a:t>
            </a:r>
            <a:r>
              <a:rPr lang="en-US" altLang="en-US" sz="2000" baseline="30000" dirty="0">
                <a:latin typeface="Helvetica" pitchFamily="34" charset="0"/>
              </a:rPr>
              <a:t>1</a:t>
            </a:r>
            <a:r>
              <a:rPr lang="en-US" altLang="en-US" sz="2000" dirty="0">
                <a:latin typeface="Helvetica" pitchFamily="34" charset="0"/>
              </a:rPr>
              <a:t>, </a:t>
            </a:r>
            <a:r>
              <a:rPr lang="en-US" altLang="en-US" sz="2000" dirty="0">
                <a:solidFill>
                  <a:srgbClr val="FF0000"/>
                </a:solidFill>
                <a:latin typeface="Helvetica" pitchFamily="34" charset="0"/>
              </a:rPr>
              <a:t>Y.-S. Park</a:t>
            </a:r>
            <a:r>
              <a:rPr lang="en-US" altLang="en-US" sz="2000" baseline="30000" dirty="0">
                <a:solidFill>
                  <a:srgbClr val="FF0000"/>
                </a:solidFill>
                <a:latin typeface="Helvetica" pitchFamily="34" charset="0"/>
              </a:rPr>
              <a:t>1</a:t>
            </a:r>
            <a:r>
              <a:rPr lang="en-US" altLang="en-US" sz="2000" dirty="0">
                <a:latin typeface="Helvetica" pitchFamily="34" charset="0"/>
              </a:rPr>
              <a:t>, </a:t>
            </a:r>
            <a:r>
              <a:rPr lang="en-US" altLang="en-US" sz="2000" dirty="0">
                <a:solidFill>
                  <a:srgbClr val="FF0000"/>
                </a:solidFill>
                <a:latin typeface="Helvetica" pitchFamily="34" charset="0"/>
              </a:rPr>
              <a:t>Y. Jeon</a:t>
            </a:r>
            <a:r>
              <a:rPr lang="en-US" altLang="en-US" sz="2000" baseline="30000" dirty="0">
                <a:solidFill>
                  <a:srgbClr val="FF0000"/>
                </a:solidFill>
                <a:latin typeface="Helvetica" pitchFamily="34" charset="0"/>
              </a:rPr>
              <a:t>2</a:t>
            </a:r>
            <a:r>
              <a:rPr lang="en-US" altLang="en-US" sz="2000" dirty="0">
                <a:latin typeface="Helvetica" pitchFamily="34" charset="0"/>
              </a:rPr>
              <a:t>, Y.S. Bae</a:t>
            </a:r>
            <a:r>
              <a:rPr lang="en-US" altLang="en-US" sz="2000" baseline="30000" dirty="0">
                <a:latin typeface="Helvetica" pitchFamily="34" charset="0"/>
              </a:rPr>
              <a:t>2</a:t>
            </a:r>
            <a:r>
              <a:rPr lang="en-US" altLang="en-US" sz="2000" dirty="0">
                <a:latin typeface="Helvetica" pitchFamily="34" charset="0"/>
              </a:rPr>
              <a:t>, J.G. Bak</a:t>
            </a:r>
            <a:r>
              <a:rPr lang="en-US" altLang="en-US" sz="2000" baseline="30000" dirty="0">
                <a:latin typeface="Helvetica" pitchFamily="34" charset="0"/>
              </a:rPr>
              <a:t>2</a:t>
            </a:r>
            <a:r>
              <a:rPr lang="en-US" altLang="en-US" sz="2000" dirty="0">
                <a:latin typeface="Helvetica" pitchFamily="34" charset="0"/>
              </a:rPr>
              <a:t>, J. Chung</a:t>
            </a:r>
            <a:r>
              <a:rPr lang="en-US" altLang="en-US" sz="2000" baseline="30000" dirty="0">
                <a:latin typeface="Helvetica" pitchFamily="34" charset="0"/>
              </a:rPr>
              <a:t>2</a:t>
            </a:r>
            <a:r>
              <a:rPr lang="en-US" altLang="en-US" sz="2000" dirty="0">
                <a:latin typeface="Helvetica" pitchFamily="34" charset="0"/>
              </a:rPr>
              <a:t>, </a:t>
            </a:r>
            <a:r>
              <a:rPr lang="en-US" altLang="en-US" sz="2000" dirty="0">
                <a:solidFill>
                  <a:srgbClr val="FF0000"/>
                </a:solidFill>
                <a:latin typeface="Helvetica" pitchFamily="34" charset="0"/>
              </a:rPr>
              <a:t>S.H. Hahn</a:t>
            </a:r>
            <a:r>
              <a:rPr lang="en-US" altLang="en-US" sz="2000" baseline="30000" dirty="0">
                <a:solidFill>
                  <a:srgbClr val="FF0000"/>
                </a:solidFill>
                <a:latin typeface="Helvetica" pitchFamily="34" charset="0"/>
              </a:rPr>
              <a:t>2</a:t>
            </a:r>
            <a:r>
              <a:rPr lang="en-US" altLang="en-US" sz="2000" dirty="0">
                <a:latin typeface="Helvetica" pitchFamily="34" charset="0"/>
              </a:rPr>
              <a:t>, </a:t>
            </a:r>
            <a:r>
              <a:rPr lang="en-US" altLang="en-US" sz="2000" dirty="0" smtClean="0">
                <a:solidFill>
                  <a:srgbClr val="FF0000"/>
                </a:solidFill>
                <a:latin typeface="Helvetica" pitchFamily="34" charset="0"/>
              </a:rPr>
              <a:t>H. Han</a:t>
            </a:r>
            <a:r>
              <a:rPr lang="en-US" altLang="en-US" sz="2000" baseline="30000" dirty="0">
                <a:solidFill>
                  <a:srgbClr val="FF0000"/>
                </a:solidFill>
                <a:latin typeface="Helvetica" pitchFamily="34" charset="0"/>
              </a:rPr>
              <a:t>2</a:t>
            </a:r>
            <a:r>
              <a:rPr lang="en-US" altLang="en-US" sz="2000" dirty="0" smtClean="0">
                <a:latin typeface="Helvetica" pitchFamily="34" charset="0"/>
              </a:rPr>
              <a:t>,</a:t>
            </a:r>
            <a:r>
              <a:rPr lang="en-US" altLang="en-US" sz="2000" dirty="0" smtClean="0">
                <a:solidFill>
                  <a:srgbClr val="FF0000"/>
                </a:solidFill>
                <a:latin typeface="Helvetica" pitchFamily="34" charset="0"/>
              </a:rPr>
              <a:t> Y</a:t>
            </a:r>
            <a:r>
              <a:rPr lang="en-US" altLang="en-US" sz="2000" dirty="0">
                <a:solidFill>
                  <a:srgbClr val="FF0000"/>
                </a:solidFill>
                <a:latin typeface="Helvetica" pitchFamily="34" charset="0"/>
              </a:rPr>
              <a:t>. In</a:t>
            </a:r>
            <a:r>
              <a:rPr lang="en-US" altLang="en-US" sz="2000" baseline="30000" dirty="0">
                <a:solidFill>
                  <a:srgbClr val="FF0000"/>
                </a:solidFill>
                <a:latin typeface="Helvetica" pitchFamily="34" charset="0"/>
              </a:rPr>
              <a:t>2</a:t>
            </a:r>
            <a:r>
              <a:rPr lang="en-US" altLang="en-US" sz="2000" dirty="0">
                <a:latin typeface="Helvetica" pitchFamily="34" charset="0"/>
              </a:rPr>
              <a:t>, J.H. Kim</a:t>
            </a:r>
            <a:r>
              <a:rPr lang="en-US" altLang="en-US" sz="2000" baseline="30000" dirty="0">
                <a:latin typeface="Helvetica" pitchFamily="34" charset="0"/>
              </a:rPr>
              <a:t>2</a:t>
            </a:r>
            <a:r>
              <a:rPr lang="en-US" altLang="en-US" sz="2000" dirty="0">
                <a:latin typeface="Helvetica" pitchFamily="34" charset="0"/>
              </a:rPr>
              <a:t>, </a:t>
            </a:r>
            <a:r>
              <a:rPr lang="en-US" altLang="en-US" sz="2000" dirty="0">
                <a:solidFill>
                  <a:srgbClr val="FF0000"/>
                </a:solidFill>
                <a:latin typeface="Helvetica" pitchFamily="34" charset="0"/>
              </a:rPr>
              <a:t>J.Y. Kim</a:t>
            </a:r>
            <a:r>
              <a:rPr lang="en-US" altLang="en-US" sz="2000" baseline="30000" dirty="0">
                <a:solidFill>
                  <a:srgbClr val="FF0000"/>
                </a:solidFill>
                <a:latin typeface="Helvetica" pitchFamily="34" charset="0"/>
              </a:rPr>
              <a:t>2</a:t>
            </a:r>
            <a:r>
              <a:rPr lang="en-US" altLang="en-US" sz="2000" dirty="0">
                <a:latin typeface="Helvetica" pitchFamily="34" charset="0"/>
              </a:rPr>
              <a:t>, </a:t>
            </a:r>
            <a:r>
              <a:rPr lang="en-US" altLang="en-US" sz="2000" dirty="0" smtClean="0">
                <a:solidFill>
                  <a:srgbClr val="FF0000"/>
                </a:solidFill>
                <a:latin typeface="Helvetica" pitchFamily="34" charset="0"/>
              </a:rPr>
              <a:t>J. Ko</a:t>
            </a:r>
            <a:r>
              <a:rPr lang="en-US" altLang="en-US" sz="2000" baseline="30000" dirty="0">
                <a:solidFill>
                  <a:srgbClr val="FF0000"/>
                </a:solidFill>
                <a:latin typeface="Helvetica" pitchFamily="34" charset="0"/>
              </a:rPr>
              <a:t>2</a:t>
            </a:r>
            <a:r>
              <a:rPr lang="en-US" altLang="en-US" sz="2000" dirty="0" smtClean="0">
                <a:latin typeface="Helvetica" pitchFamily="34" charset="0"/>
              </a:rPr>
              <a:t>,</a:t>
            </a:r>
            <a:r>
              <a:rPr lang="en-US" altLang="en-US" sz="2000" dirty="0" smtClean="0">
                <a:solidFill>
                  <a:srgbClr val="FF0000"/>
                </a:solidFill>
                <a:latin typeface="Helvetica" pitchFamily="34" charset="0"/>
              </a:rPr>
              <a:t> W</a:t>
            </a:r>
            <a:r>
              <a:rPr lang="en-US" altLang="en-US" sz="2000" dirty="0">
                <a:solidFill>
                  <a:srgbClr val="FF0000"/>
                </a:solidFill>
                <a:latin typeface="Helvetica" pitchFamily="34" charset="0"/>
              </a:rPr>
              <a:t>. Ko</a:t>
            </a:r>
            <a:r>
              <a:rPr lang="en-US" altLang="en-US" sz="2000" baseline="30000" dirty="0">
                <a:solidFill>
                  <a:srgbClr val="FF0000"/>
                </a:solidFill>
                <a:latin typeface="Helvetica" pitchFamily="34" charset="0"/>
              </a:rPr>
              <a:t>2</a:t>
            </a:r>
            <a:r>
              <a:rPr lang="en-US" altLang="en-US" sz="2000" dirty="0">
                <a:latin typeface="Helvetica" pitchFamily="34" charset="0"/>
              </a:rPr>
              <a:t>, J.G. Kwak</a:t>
            </a:r>
            <a:r>
              <a:rPr lang="en-US" altLang="en-US" sz="2000" baseline="30000" dirty="0">
                <a:latin typeface="Helvetica" pitchFamily="34" charset="0"/>
              </a:rPr>
              <a:t>2</a:t>
            </a:r>
            <a:r>
              <a:rPr lang="en-US" altLang="en-US" sz="2000" dirty="0">
                <a:latin typeface="Helvetica" pitchFamily="34" charset="0"/>
              </a:rPr>
              <a:t>, </a:t>
            </a:r>
            <a:r>
              <a:rPr lang="en-US" altLang="en-US" sz="2000" dirty="0" smtClean="0">
                <a:solidFill>
                  <a:srgbClr val="FF0000"/>
                </a:solidFill>
                <a:latin typeface="Helvetica" pitchFamily="34" charset="0"/>
              </a:rPr>
              <a:t>J. Lee</a:t>
            </a:r>
            <a:r>
              <a:rPr lang="en-US" altLang="en-US" sz="2000" baseline="30000" dirty="0">
                <a:solidFill>
                  <a:srgbClr val="FF0000"/>
                </a:solidFill>
                <a:latin typeface="Helvetica" pitchFamily="34" charset="0"/>
              </a:rPr>
              <a:t>2</a:t>
            </a:r>
            <a:r>
              <a:rPr lang="en-US" altLang="en-US" sz="2000" dirty="0" smtClean="0">
                <a:latin typeface="Helvetica" pitchFamily="34" charset="0"/>
              </a:rPr>
              <a:t>, Y.K</a:t>
            </a:r>
            <a:r>
              <a:rPr lang="en-US" altLang="en-US" sz="2000" dirty="0">
                <a:latin typeface="Helvetica" pitchFamily="34" charset="0"/>
              </a:rPr>
              <a:t>. Oh</a:t>
            </a:r>
            <a:r>
              <a:rPr lang="en-US" altLang="en-US" sz="2000" baseline="30000" dirty="0">
                <a:latin typeface="Helvetica" pitchFamily="34" charset="0"/>
              </a:rPr>
              <a:t>2</a:t>
            </a:r>
            <a:r>
              <a:rPr lang="en-US" altLang="en-US" sz="2000" dirty="0">
                <a:latin typeface="Helvetica" pitchFamily="34" charset="0"/>
              </a:rPr>
              <a:t>, H.K. </a:t>
            </a:r>
            <a:r>
              <a:rPr lang="en-US" altLang="en-US" sz="2000" dirty="0" smtClean="0">
                <a:latin typeface="Helvetica" pitchFamily="34" charset="0"/>
              </a:rPr>
              <a:t>Park</a:t>
            </a:r>
            <a:r>
              <a:rPr lang="en-US" altLang="en-US" sz="2000" baseline="30000" dirty="0" smtClean="0">
                <a:latin typeface="Helvetica" pitchFamily="34" charset="0"/>
              </a:rPr>
              <a:t>3</a:t>
            </a:r>
            <a:r>
              <a:rPr lang="en-US" altLang="en-US" sz="2000" dirty="0" smtClean="0">
                <a:latin typeface="Helvetica" pitchFamily="34" charset="0"/>
              </a:rPr>
              <a:t>, K.C</a:t>
            </a:r>
            <a:r>
              <a:rPr lang="en-US" altLang="en-US" sz="2000" dirty="0">
                <a:latin typeface="Helvetica" pitchFamily="34" charset="0"/>
              </a:rPr>
              <a:t>. </a:t>
            </a:r>
            <a:r>
              <a:rPr lang="en-US" altLang="en-US" sz="2000" dirty="0" smtClean="0">
                <a:latin typeface="Helvetica" pitchFamily="34" charset="0"/>
              </a:rPr>
              <a:t>Shaing</a:t>
            </a:r>
            <a:r>
              <a:rPr lang="en-US" altLang="en-US" sz="2000" baseline="30000" dirty="0">
                <a:latin typeface="Helvetica" pitchFamily="34" charset="0"/>
              </a:rPr>
              <a:t>4</a:t>
            </a:r>
            <a:r>
              <a:rPr lang="en-US" altLang="en-US" sz="2000" dirty="0" smtClean="0">
                <a:latin typeface="Helvetica" pitchFamily="34" charset="0"/>
              </a:rPr>
              <a:t>, </a:t>
            </a:r>
            <a:r>
              <a:rPr lang="en-US" altLang="en-US" sz="2000" dirty="0">
                <a:latin typeface="Helvetica" pitchFamily="34" charset="0"/>
              </a:rPr>
              <a:t>H.L. Yang</a:t>
            </a:r>
            <a:r>
              <a:rPr lang="en-US" altLang="en-US" sz="2000" baseline="30000" dirty="0">
                <a:latin typeface="Helvetica" pitchFamily="34" charset="0"/>
              </a:rPr>
              <a:t>2</a:t>
            </a:r>
            <a:r>
              <a:rPr lang="en-US" altLang="en-US" sz="2000" dirty="0">
                <a:latin typeface="Helvetica" pitchFamily="34" charset="0"/>
              </a:rPr>
              <a:t>, S.W. Yoon</a:t>
            </a:r>
            <a:r>
              <a:rPr lang="en-US" altLang="en-US" sz="2000" baseline="30000" dirty="0">
                <a:latin typeface="Helvetica" pitchFamily="34" charset="0"/>
              </a:rPr>
              <a:t>2</a:t>
            </a:r>
            <a:r>
              <a:rPr lang="en-US" altLang="en-US" sz="2000" dirty="0">
                <a:latin typeface="Helvetica" pitchFamily="34" charset="0"/>
              </a:rPr>
              <a:t>, G. Yun</a:t>
            </a:r>
            <a:r>
              <a:rPr lang="en-US" altLang="en-US" sz="2000" baseline="30000" dirty="0">
                <a:latin typeface="Helvetica" pitchFamily="34" charset="0"/>
              </a:rPr>
              <a:t>3</a:t>
            </a:r>
            <a:endParaRPr lang="en-US" altLang="en-US" sz="16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chemeClr val="tx1"/>
              </a:solidFill>
            </a:endParaRPr>
          </a:p>
          <a:p>
            <a:pPr algn="ctr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1600" i="1" baseline="30000" dirty="0">
                <a:solidFill>
                  <a:schemeClr val="tx1"/>
                </a:solidFill>
              </a:rPr>
              <a:t>1</a:t>
            </a:r>
            <a:r>
              <a:rPr lang="en-US" altLang="en-US" sz="1600" i="1" dirty="0">
                <a:solidFill>
                  <a:schemeClr val="tx1"/>
                </a:solidFill>
              </a:rPr>
              <a:t>Department of Applied Physics, Columbia University, New York, NY, USA</a:t>
            </a:r>
          </a:p>
          <a:p>
            <a:pPr algn="ctr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1600" i="1" baseline="30000" dirty="0">
                <a:solidFill>
                  <a:schemeClr val="tx1"/>
                </a:solidFill>
              </a:rPr>
              <a:t>2</a:t>
            </a:r>
            <a:r>
              <a:rPr lang="en-US" altLang="en-US" sz="1600" i="1" dirty="0">
                <a:solidFill>
                  <a:schemeClr val="tx1"/>
                </a:solidFill>
              </a:rPr>
              <a:t>National Fusion Research Institute, Daejeon, Korea</a:t>
            </a:r>
          </a:p>
          <a:p>
            <a:pPr algn="ctr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1600" i="1" baseline="30000" dirty="0">
                <a:solidFill>
                  <a:schemeClr val="tx1"/>
                </a:solidFill>
              </a:rPr>
              <a:t> 3</a:t>
            </a:r>
            <a:r>
              <a:rPr lang="en-US" altLang="en-US" sz="1600" i="1" dirty="0">
                <a:solidFill>
                  <a:schemeClr val="tx1"/>
                </a:solidFill>
              </a:rPr>
              <a:t>UNIST, Ulsan, Korea</a:t>
            </a:r>
          </a:p>
          <a:p>
            <a:pPr algn="ctr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1600" i="1" baseline="30000" dirty="0">
                <a:solidFill>
                  <a:schemeClr val="tx1"/>
                </a:solidFill>
              </a:rPr>
              <a:t>4</a:t>
            </a:r>
            <a:r>
              <a:rPr lang="en-US" altLang="en-US" sz="1600" i="1" dirty="0" smtClean="0">
                <a:solidFill>
                  <a:schemeClr val="tx1"/>
                </a:solidFill>
              </a:rPr>
              <a:t>National </a:t>
            </a:r>
            <a:r>
              <a:rPr lang="en-US" altLang="en-US" sz="1600" i="1" dirty="0">
                <a:solidFill>
                  <a:schemeClr val="tx1"/>
                </a:solidFill>
              </a:rPr>
              <a:t>Cheng Kung University, Tainan, Taiwan </a:t>
            </a:r>
            <a:endParaRPr lang="en-US" altLang="en-US" sz="1000" dirty="0">
              <a:solidFill>
                <a:schemeClr val="tx1"/>
              </a:solidFill>
            </a:endParaRPr>
          </a:p>
          <a:p>
            <a:pPr algn="ctr">
              <a:lnSpc>
                <a:spcPct val="105000"/>
              </a:lnSpc>
              <a:spcBef>
                <a:spcPct val="0"/>
              </a:spcBef>
              <a:buFontTx/>
              <a:buNone/>
            </a:pPr>
            <a:endParaRPr lang="en-US" altLang="en-US" sz="1000" dirty="0">
              <a:solidFill>
                <a:schemeClr val="tx1"/>
              </a:solidFill>
            </a:endParaRPr>
          </a:p>
          <a:p>
            <a:pPr algn="ctr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/>
              <a:t>presented at the</a:t>
            </a:r>
          </a:p>
          <a:p>
            <a:pPr algn="ctr">
              <a:lnSpc>
                <a:spcPct val="105000"/>
              </a:lnSpc>
              <a:spcBef>
                <a:spcPct val="0"/>
              </a:spcBef>
              <a:buFontTx/>
              <a:buNone/>
            </a:pPr>
            <a:endParaRPr lang="en-US" altLang="en-US" sz="10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000" b="1" dirty="0" smtClean="0">
                <a:solidFill>
                  <a:srgbClr val="FF0000"/>
                </a:solidFill>
                <a:ea typeface="Gulim" pitchFamily="34" charset="-127"/>
              </a:rPr>
              <a:t>NSTX-U Physics Meeting</a:t>
            </a:r>
            <a:endParaRPr lang="en-US" altLang="en-US" sz="16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smtClean="0">
                <a:solidFill>
                  <a:srgbClr val="000099"/>
                </a:solidFill>
              </a:rPr>
              <a:t>PPPL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chemeClr val="tx1"/>
                </a:solidFill>
              </a:rPr>
              <a:t>October 6</a:t>
            </a:r>
            <a:r>
              <a:rPr lang="en-US" altLang="en-US" sz="1600" baseline="30000" dirty="0" smtClean="0">
                <a:solidFill>
                  <a:schemeClr val="tx1"/>
                </a:solidFill>
              </a:rPr>
              <a:t>th</a:t>
            </a:r>
            <a:r>
              <a:rPr lang="en-US" altLang="en-US" sz="1600" dirty="0">
                <a:solidFill>
                  <a:schemeClr val="tx1"/>
                </a:solidFill>
              </a:rPr>
              <a:t>, 2015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/>
              <a:t>Princeton, NJ</a:t>
            </a:r>
            <a:endParaRPr lang="en-US" altLang="en-US" sz="1600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8900" y="6589713"/>
            <a:ext cx="44595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smtClean="0">
                <a:solidFill>
                  <a:schemeClr val="tx2"/>
                </a:solidFill>
              </a:rPr>
              <a:t>V1.0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385" y="3755924"/>
            <a:ext cx="1519442" cy="224676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Special thanks!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(those marked in red)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707923" y="3048000"/>
            <a:ext cx="398206" cy="7079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08502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56" y="274850"/>
            <a:ext cx="8956338" cy="685800"/>
          </a:xfrm>
        </p:spPr>
        <p:txBody>
          <a:bodyPr/>
          <a:lstStyle/>
          <a:p>
            <a:r>
              <a:rPr lang="en-US" sz="2400" dirty="0" smtClean="0"/>
              <a:t>MXD-121C patch panel chosen to allow wide investigation of 3D field spectra, including relative alignment to 2D field pitch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755" y="5986914"/>
            <a:ext cx="8790740" cy="410323"/>
          </a:xfrm>
        </p:spPr>
        <p:txBody>
          <a:bodyPr/>
          <a:lstStyle/>
          <a:p>
            <a:r>
              <a:rPr lang="en-US" sz="2000" dirty="0" smtClean="0"/>
              <a:t>Non-pitch aligned has </a:t>
            </a:r>
            <a:r>
              <a:rPr lang="en-US" sz="2000" u="sng" dirty="0" smtClean="0"/>
              <a:t>lower</a:t>
            </a:r>
            <a:r>
              <a:rPr lang="en-US" sz="2000" dirty="0" smtClean="0"/>
              <a:t> Br n = 1 field overall, broad region ~ 10G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1574" y="1079937"/>
            <a:ext cx="4217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800" u="sng" dirty="0" smtClean="0">
                <a:solidFill>
                  <a:schemeClr val="accent1"/>
                </a:solidFill>
              </a:rPr>
              <a:t>Combined n = 2 + 1</a:t>
            </a:r>
          </a:p>
          <a:p>
            <a:pPr algn="ctr"/>
            <a:r>
              <a:rPr lang="en-US" altLang="ko-KR" sz="1800" u="sng" dirty="0" smtClean="0">
                <a:solidFill>
                  <a:schemeClr val="accent1"/>
                </a:solidFill>
              </a:rPr>
              <a:t>“Field pitch aligned” (+180deg phasing)</a:t>
            </a:r>
            <a:endParaRPr lang="ko-KR" altLang="en-US" sz="1800" u="sng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660" y="1084758"/>
            <a:ext cx="4326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800" u="sng" dirty="0" smtClean="0">
                <a:solidFill>
                  <a:schemeClr val="accent1"/>
                </a:solidFill>
              </a:rPr>
              <a:t>Combined n = 2 + 1</a:t>
            </a:r>
          </a:p>
          <a:p>
            <a:pPr algn="ctr"/>
            <a:r>
              <a:rPr lang="en-US" altLang="ko-KR" sz="1800" u="sng" dirty="0" smtClean="0">
                <a:solidFill>
                  <a:schemeClr val="accent1"/>
                </a:solidFill>
              </a:rPr>
              <a:t>“Field pitch non-aligned” (0 </a:t>
            </a:r>
            <a:r>
              <a:rPr lang="en-US" altLang="ko-KR" sz="1800" u="sng" dirty="0" err="1" smtClean="0">
                <a:solidFill>
                  <a:schemeClr val="accent1"/>
                </a:solidFill>
              </a:rPr>
              <a:t>deg</a:t>
            </a:r>
            <a:r>
              <a:rPr lang="en-US" altLang="ko-KR" sz="1800" u="sng" dirty="0" smtClean="0">
                <a:solidFill>
                  <a:schemeClr val="accent1"/>
                </a:solidFill>
              </a:rPr>
              <a:t> phasing)</a:t>
            </a:r>
            <a:endParaRPr lang="ko-KR" altLang="en-US" sz="1800" u="sng" dirty="0">
              <a:solidFill>
                <a:schemeClr val="accent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8" r="18294" b="4326"/>
          <a:stretch/>
        </p:blipFill>
        <p:spPr>
          <a:xfrm rot="16200000">
            <a:off x="790615" y="1086095"/>
            <a:ext cx="2939265" cy="43287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" t="10278" r="18308" b="5209"/>
          <a:stretch/>
        </p:blipFill>
        <p:spPr>
          <a:xfrm rot="16200000">
            <a:off x="5429568" y="1089970"/>
            <a:ext cx="2946965" cy="431328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13106" y="4888235"/>
            <a:ext cx="2167320" cy="900902"/>
            <a:chOff x="880481" y="5542689"/>
            <a:chExt cx="2167320" cy="900902"/>
          </a:xfrm>
        </p:grpSpPr>
        <p:sp>
          <p:nvSpPr>
            <p:cNvPr id="12" name="Rectangle 11"/>
            <p:cNvSpPr/>
            <p:nvPr/>
          </p:nvSpPr>
          <p:spPr bwMode="auto">
            <a:xfrm>
              <a:off x="1318029" y="5615262"/>
              <a:ext cx="374076" cy="191017"/>
            </a:xfrm>
            <a:prstGeom prst="rect">
              <a:avLst/>
            </a:prstGeom>
            <a:noFill/>
            <a:ln w="1905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lvl="0"/>
              <a:r>
                <a:rPr lang="en-US" sz="1200" b="1" dirty="0" smtClean="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766391" y="5615262"/>
              <a:ext cx="374076" cy="191017"/>
            </a:xfrm>
            <a:prstGeom prst="rect">
              <a:avLst/>
            </a:prstGeom>
            <a:noFill/>
            <a:ln w="1905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lvl="0"/>
              <a:r>
                <a:rPr lang="en-US" altLang="ko-KR" sz="1200" b="1" dirty="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222601" y="5615262"/>
              <a:ext cx="374076" cy="191017"/>
            </a:xfrm>
            <a:prstGeom prst="rect">
              <a:avLst/>
            </a:prstGeom>
            <a:noFill/>
            <a:ln w="1905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lvl="0"/>
              <a:r>
                <a:rPr lang="en-US" altLang="ko-KR" sz="1200" b="1" dirty="0">
                  <a:solidFill>
                    <a:srgbClr val="000000"/>
                  </a:solidFill>
                </a:rPr>
                <a:t>–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673725" y="5615262"/>
              <a:ext cx="374076" cy="191017"/>
            </a:xfrm>
            <a:prstGeom prst="rect">
              <a:avLst/>
            </a:prstGeom>
            <a:noFill/>
            <a:ln w="1905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lvl="0"/>
              <a:r>
                <a:rPr lang="en-US" altLang="ko-KR" sz="1200" b="1" dirty="0">
                  <a:solidFill>
                    <a:srgbClr val="000000"/>
                  </a:solidFill>
                </a:rPr>
                <a:t>–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18029" y="6189420"/>
              <a:ext cx="374076" cy="191017"/>
            </a:xfrm>
            <a:prstGeom prst="rect">
              <a:avLst/>
            </a:prstGeom>
            <a:noFill/>
            <a:ln w="1905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lvl="0"/>
              <a:r>
                <a:rPr lang="en-US" altLang="ko-KR" sz="1200" b="1" dirty="0">
                  <a:solidFill>
                    <a:srgbClr val="000000"/>
                  </a:solidFill>
                </a:rPr>
                <a:t>–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766391" y="6189420"/>
              <a:ext cx="374076" cy="191017"/>
            </a:xfrm>
            <a:prstGeom prst="rect">
              <a:avLst/>
            </a:prstGeom>
            <a:noFill/>
            <a:ln w="1905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lvl="0"/>
              <a:r>
                <a:rPr lang="en-US" altLang="ko-KR" sz="1200" b="1" dirty="0">
                  <a:solidFill>
                    <a:srgbClr val="000000"/>
                  </a:solidFill>
                </a:rPr>
                <a:t>–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222601" y="6189420"/>
              <a:ext cx="374076" cy="191017"/>
            </a:xfrm>
            <a:prstGeom prst="rect">
              <a:avLst/>
            </a:prstGeom>
            <a:noFill/>
            <a:ln w="1905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lvl="0"/>
              <a:r>
                <a:rPr lang="en-US" altLang="ko-KR" sz="1200" b="1" dirty="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673725" y="6189420"/>
              <a:ext cx="374076" cy="191017"/>
            </a:xfrm>
            <a:prstGeom prst="rect">
              <a:avLst/>
            </a:prstGeom>
            <a:noFill/>
            <a:ln w="1905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lvl="0"/>
              <a:r>
                <a:rPr lang="en-US" altLang="ko-KR" sz="1200" b="1" dirty="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263864" y="5902340"/>
              <a:ext cx="374076" cy="191017"/>
            </a:xfrm>
            <a:prstGeom prst="rect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lvl="0"/>
              <a:r>
                <a:rPr lang="en-US" altLang="ko-KR" sz="1200" b="1" dirty="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712224" y="5902340"/>
              <a:ext cx="374076" cy="191017"/>
            </a:xfrm>
            <a:prstGeom prst="rect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lvl="0"/>
              <a:r>
                <a:rPr lang="en-US" altLang="ko-KR" sz="1200" b="1" dirty="0">
                  <a:solidFill>
                    <a:srgbClr val="000000"/>
                  </a:solidFill>
                </a:rPr>
                <a:t>–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168434" y="5902340"/>
              <a:ext cx="374076" cy="191017"/>
            </a:xfrm>
            <a:prstGeom prst="rect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lvl="0"/>
              <a:r>
                <a:rPr lang="en-US" altLang="ko-KR" sz="1200" b="1" dirty="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619560" y="5902340"/>
              <a:ext cx="374076" cy="191017"/>
            </a:xfrm>
            <a:prstGeom prst="rect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lvl="0"/>
              <a:r>
                <a:rPr lang="en-US" altLang="ko-KR" sz="1200" b="1" dirty="0">
                  <a:solidFill>
                    <a:srgbClr val="000000"/>
                  </a:solidFill>
                </a:rPr>
                <a:t>–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82632" y="5542689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9900"/>
                  </a:solidFill>
                </a:rPr>
                <a:t>T</a:t>
              </a:r>
              <a:endParaRPr lang="en-US" sz="1400" b="1" dirty="0">
                <a:solidFill>
                  <a:srgbClr val="0099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80481" y="5839254"/>
              <a:ext cx="3337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7030A0"/>
                  </a:solidFill>
                </a:rPr>
                <a:t>M</a:t>
              </a:r>
              <a:endParaRPr lang="en-US" sz="1400" b="1" dirty="0">
                <a:solidFill>
                  <a:srgbClr val="7030A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1363" y="6135814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9900"/>
                  </a:solidFill>
                </a:rPr>
                <a:t>B</a:t>
              </a:r>
              <a:endParaRPr lang="en-US" sz="1400" b="1" dirty="0">
                <a:solidFill>
                  <a:srgbClr val="00990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83281" y="4841329"/>
            <a:ext cx="587020" cy="997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400" dirty="0" smtClean="0">
                <a:solidFill>
                  <a:srgbClr val="FF0000"/>
                </a:solidFill>
              </a:rPr>
              <a:t>n = 1</a:t>
            </a:r>
          </a:p>
          <a:p>
            <a:pPr>
              <a:lnSpc>
                <a:spcPct val="140000"/>
              </a:lnSpc>
            </a:pPr>
            <a:r>
              <a:rPr lang="en-US" altLang="ko-KR" sz="1400" dirty="0" smtClean="0">
                <a:solidFill>
                  <a:srgbClr val="FF0000"/>
                </a:solidFill>
              </a:rPr>
              <a:t>n = 2</a:t>
            </a:r>
          </a:p>
          <a:p>
            <a:pPr>
              <a:lnSpc>
                <a:spcPct val="140000"/>
              </a:lnSpc>
            </a:pPr>
            <a:r>
              <a:rPr lang="en-US" altLang="ko-KR" sz="1400" dirty="0" smtClean="0">
                <a:solidFill>
                  <a:srgbClr val="FF0000"/>
                </a:solidFill>
              </a:rPr>
              <a:t>n = 1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957767" y="4888235"/>
            <a:ext cx="2167320" cy="900902"/>
            <a:chOff x="880481" y="5542689"/>
            <a:chExt cx="2167320" cy="900902"/>
          </a:xfrm>
        </p:grpSpPr>
        <p:sp>
          <p:nvSpPr>
            <p:cNvPr id="29" name="Rectangle 28"/>
            <p:cNvSpPr/>
            <p:nvPr/>
          </p:nvSpPr>
          <p:spPr bwMode="auto">
            <a:xfrm>
              <a:off x="1318029" y="5615262"/>
              <a:ext cx="374076" cy="191017"/>
            </a:xfrm>
            <a:prstGeom prst="rect">
              <a:avLst/>
            </a:prstGeom>
            <a:noFill/>
            <a:ln w="1905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lvl="0"/>
              <a:r>
                <a:rPr lang="en-US" sz="1200" b="1" dirty="0" smtClean="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1766391" y="5615262"/>
              <a:ext cx="374076" cy="191017"/>
            </a:xfrm>
            <a:prstGeom prst="rect">
              <a:avLst/>
            </a:prstGeom>
            <a:noFill/>
            <a:ln w="1905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lvl="0"/>
              <a:r>
                <a:rPr lang="en-US" altLang="ko-KR" sz="1200" b="1" dirty="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222601" y="5615262"/>
              <a:ext cx="374076" cy="191017"/>
            </a:xfrm>
            <a:prstGeom prst="rect">
              <a:avLst/>
            </a:prstGeom>
            <a:noFill/>
            <a:ln w="1905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lvl="0"/>
              <a:r>
                <a:rPr lang="en-US" altLang="ko-KR" sz="1200" b="1" dirty="0">
                  <a:solidFill>
                    <a:srgbClr val="000000"/>
                  </a:solidFill>
                </a:rPr>
                <a:t>–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673725" y="5615262"/>
              <a:ext cx="374076" cy="191017"/>
            </a:xfrm>
            <a:prstGeom prst="rect">
              <a:avLst/>
            </a:prstGeom>
            <a:noFill/>
            <a:ln w="1905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lvl="0"/>
              <a:r>
                <a:rPr lang="en-US" altLang="ko-KR" sz="1200" b="1" dirty="0">
                  <a:solidFill>
                    <a:srgbClr val="000000"/>
                  </a:solidFill>
                </a:rPr>
                <a:t>–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1318029" y="6189420"/>
              <a:ext cx="374076" cy="191017"/>
            </a:xfrm>
            <a:prstGeom prst="rect">
              <a:avLst/>
            </a:prstGeom>
            <a:noFill/>
            <a:ln w="1905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lvl="0"/>
              <a:r>
                <a:rPr lang="en-US" altLang="ko-KR" sz="1200" b="1" dirty="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1766391" y="6189420"/>
              <a:ext cx="374076" cy="191017"/>
            </a:xfrm>
            <a:prstGeom prst="rect">
              <a:avLst/>
            </a:prstGeom>
            <a:noFill/>
            <a:ln w="1905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lvl="0"/>
              <a:r>
                <a:rPr lang="en-US" altLang="ko-KR" sz="1200" b="1" dirty="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2222601" y="6189420"/>
              <a:ext cx="374076" cy="191017"/>
            </a:xfrm>
            <a:prstGeom prst="rect">
              <a:avLst/>
            </a:prstGeom>
            <a:noFill/>
            <a:ln w="1905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lvl="0"/>
              <a:r>
                <a:rPr lang="en-US" altLang="ko-KR" sz="1200" b="1" dirty="0">
                  <a:solidFill>
                    <a:srgbClr val="000000"/>
                  </a:solidFill>
                </a:rPr>
                <a:t>–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673725" y="6189420"/>
              <a:ext cx="374076" cy="191017"/>
            </a:xfrm>
            <a:prstGeom prst="rect">
              <a:avLst/>
            </a:prstGeom>
            <a:noFill/>
            <a:ln w="1905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lvl="0"/>
              <a:r>
                <a:rPr lang="en-US" altLang="ko-KR" sz="1200" b="1" dirty="0">
                  <a:solidFill>
                    <a:srgbClr val="000000"/>
                  </a:solidFill>
                </a:rPr>
                <a:t>–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1263864" y="5902340"/>
              <a:ext cx="374076" cy="191017"/>
            </a:xfrm>
            <a:prstGeom prst="rect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lvl="0"/>
              <a:r>
                <a:rPr lang="en-US" altLang="ko-KR" sz="1200" b="1" dirty="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1712224" y="5902340"/>
              <a:ext cx="374076" cy="191017"/>
            </a:xfrm>
            <a:prstGeom prst="rect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lvl="0"/>
              <a:r>
                <a:rPr lang="en-US" altLang="ko-KR" sz="1200" b="1" dirty="0">
                  <a:solidFill>
                    <a:srgbClr val="000000"/>
                  </a:solidFill>
                </a:rPr>
                <a:t>–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2168434" y="5902340"/>
              <a:ext cx="374076" cy="191017"/>
            </a:xfrm>
            <a:prstGeom prst="rect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lvl="0"/>
              <a:r>
                <a:rPr lang="en-US" altLang="ko-KR" sz="1200" b="1" dirty="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2619560" y="5902340"/>
              <a:ext cx="374076" cy="191017"/>
            </a:xfrm>
            <a:prstGeom prst="rect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lvl="0"/>
              <a:r>
                <a:rPr lang="en-US" altLang="ko-KR" sz="1200" b="1" dirty="0">
                  <a:solidFill>
                    <a:srgbClr val="000000"/>
                  </a:solidFill>
                </a:rPr>
                <a:t>–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82632" y="5542689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9900"/>
                  </a:solidFill>
                </a:rPr>
                <a:t>T</a:t>
              </a:r>
              <a:endParaRPr lang="en-US" sz="1400" b="1" dirty="0">
                <a:solidFill>
                  <a:srgbClr val="0099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80481" y="5839254"/>
              <a:ext cx="3337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7030A0"/>
                  </a:solidFill>
                </a:rPr>
                <a:t>M</a:t>
              </a:r>
              <a:endParaRPr lang="en-US" sz="1400" b="1" dirty="0">
                <a:solidFill>
                  <a:srgbClr val="7030A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71363" y="6135814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9900"/>
                  </a:solidFill>
                </a:rPr>
                <a:t>B</a:t>
              </a:r>
              <a:endParaRPr lang="en-US" sz="1400" b="1" dirty="0">
                <a:solidFill>
                  <a:srgbClr val="0099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462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4099"/>
          <p:cNvSpPr>
            <a:spLocks noChangeArrowheads="1"/>
          </p:cNvSpPr>
          <p:nvPr/>
        </p:nvSpPr>
        <p:spPr bwMode="auto">
          <a:xfrm>
            <a:off x="2079625" y="2507549"/>
            <a:ext cx="4818326" cy="809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9050" y="57570"/>
            <a:ext cx="9124950" cy="685800"/>
          </a:xfrm>
        </p:spPr>
        <p:txBody>
          <a:bodyPr/>
          <a:lstStyle/>
          <a:p>
            <a:r>
              <a:rPr lang="en-US" altLang="en-US" sz="2800" dirty="0" smtClean="0"/>
              <a:t>Single spectrum waveforms run to isolate NTV profile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15900" y="4873265"/>
            <a:ext cx="8807450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sz="1600" kern="0" dirty="0" smtClean="0"/>
              <a:t>IPS provided fast IVCC current rise time</a:t>
            </a:r>
          </a:p>
          <a:p>
            <a:pPr lvl="1">
              <a:defRPr/>
            </a:pPr>
            <a:r>
              <a:rPr lang="en-US" altLang="en-US" sz="1400" kern="0" dirty="0" smtClean="0">
                <a:solidFill>
                  <a:srgbClr val="FF0000"/>
                </a:solidFill>
              </a:rPr>
              <a:t>~ 3 </a:t>
            </a:r>
            <a:r>
              <a:rPr lang="en-US" altLang="en-US" sz="1400" kern="0" dirty="0" err="1" smtClean="0">
                <a:solidFill>
                  <a:srgbClr val="FF0000"/>
                </a:solidFill>
              </a:rPr>
              <a:t>ms</a:t>
            </a:r>
            <a:r>
              <a:rPr lang="en-US" altLang="en-US" sz="1400" kern="0" dirty="0" smtClean="0">
                <a:solidFill>
                  <a:srgbClr val="FF0000"/>
                </a:solidFill>
              </a:rPr>
              <a:t> to maximum current &lt;&lt; momentum diffusion time</a:t>
            </a:r>
            <a:endParaRPr lang="en-US" altLang="en-US" sz="1800" kern="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en-US" sz="1600" kern="0" dirty="0" smtClean="0"/>
              <a:t>Step the IVCC as many times as plasma pulse length allows</a:t>
            </a:r>
          </a:p>
          <a:p>
            <a:pPr lvl="1">
              <a:defRPr/>
            </a:pPr>
            <a:r>
              <a:rPr lang="en-US" altLang="en-US" sz="1200" kern="0" dirty="0" smtClean="0"/>
              <a:t>Vary applied field magnitude and spectrum (2 or three steps using n = 2 </a:t>
            </a:r>
            <a:r>
              <a:rPr lang="en-US" altLang="en-US" sz="1200" kern="0" dirty="0" err="1" smtClean="0"/>
              <a:t>midplane</a:t>
            </a:r>
            <a:r>
              <a:rPr lang="en-US" altLang="en-US" sz="1200" kern="0" dirty="0" smtClean="0"/>
              <a:t>; n = 1 non-pitch-aligned; n = 1 pitch-aligned </a:t>
            </a:r>
            <a:r>
              <a:rPr lang="en-US" altLang="en-US" sz="1200" kern="0" dirty="0" smtClean="0">
                <a:sym typeface="Wingdings" panose="05000000000000000000" pitchFamily="2" charset="2"/>
              </a:rPr>
              <a:t> </a:t>
            </a:r>
            <a:r>
              <a:rPr lang="en-US" altLang="en-US" sz="1200" kern="0" dirty="0" smtClean="0">
                <a:solidFill>
                  <a:srgbClr val="FF0000"/>
                </a:solidFill>
              </a:rPr>
              <a:t>ALL in one shot if possible</a:t>
            </a:r>
            <a:r>
              <a:rPr lang="en-US" altLang="en-US" sz="1200" kern="0" dirty="0" smtClean="0"/>
              <a:t>)</a:t>
            </a:r>
          </a:p>
          <a:p>
            <a:pPr lvl="1">
              <a:defRPr/>
            </a:pPr>
            <a:r>
              <a:rPr lang="en-US" altLang="en-US" sz="1200" kern="0" dirty="0" smtClean="0"/>
              <a:t>Take second shot, </a:t>
            </a:r>
            <a:r>
              <a:rPr lang="en-US" altLang="en-US" sz="1200" kern="0" dirty="0" smtClean="0">
                <a:solidFill>
                  <a:srgbClr val="FF0000"/>
                </a:solidFill>
              </a:rPr>
              <a:t>changing the order of the IVCC current steps</a:t>
            </a:r>
          </a:p>
        </p:txBody>
      </p:sp>
      <p:cxnSp>
        <p:nvCxnSpPr>
          <p:cNvPr id="8196" name="Straight Arrow Connector 57"/>
          <p:cNvCxnSpPr>
            <a:cxnSpLocks noChangeShapeType="1"/>
          </p:cNvCxnSpPr>
          <p:nvPr/>
        </p:nvCxnSpPr>
        <p:spPr bwMode="auto">
          <a:xfrm flipV="1">
            <a:off x="1365250" y="1113191"/>
            <a:ext cx="0" cy="16398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7" name="Straight Arrow Connector 58"/>
          <p:cNvCxnSpPr>
            <a:cxnSpLocks noChangeShapeType="1"/>
          </p:cNvCxnSpPr>
          <p:nvPr/>
        </p:nvCxnSpPr>
        <p:spPr bwMode="auto">
          <a:xfrm>
            <a:off x="1365250" y="2753079"/>
            <a:ext cx="76581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8" name="TextBox 59"/>
          <p:cNvSpPr txBox="1">
            <a:spLocks noChangeArrowheads="1"/>
          </p:cNvSpPr>
          <p:nvPr/>
        </p:nvSpPr>
        <p:spPr bwMode="auto">
          <a:xfrm>
            <a:off x="8553238" y="2391129"/>
            <a:ext cx="552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t(s)</a:t>
            </a:r>
          </a:p>
        </p:txBody>
      </p:sp>
      <p:sp>
        <p:nvSpPr>
          <p:cNvPr id="8199" name="Rectangle 60"/>
          <p:cNvSpPr>
            <a:spLocks noChangeArrowheads="1"/>
          </p:cNvSpPr>
          <p:nvPr/>
        </p:nvSpPr>
        <p:spPr bwMode="auto">
          <a:xfrm rot="-5400000">
            <a:off x="298450" y="1722791"/>
            <a:ext cx="1022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Ip (MA)</a:t>
            </a:r>
          </a:p>
        </p:txBody>
      </p:sp>
      <p:cxnSp>
        <p:nvCxnSpPr>
          <p:cNvPr id="8200" name="Straight Connector 61"/>
          <p:cNvCxnSpPr>
            <a:cxnSpLocks noChangeShapeType="1"/>
          </p:cNvCxnSpPr>
          <p:nvPr/>
        </p:nvCxnSpPr>
        <p:spPr bwMode="auto">
          <a:xfrm flipV="1">
            <a:off x="1385888" y="1902179"/>
            <a:ext cx="630237" cy="8191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1" name="Straight Connector 62"/>
          <p:cNvCxnSpPr>
            <a:cxnSpLocks noChangeShapeType="1"/>
          </p:cNvCxnSpPr>
          <p:nvPr/>
        </p:nvCxnSpPr>
        <p:spPr bwMode="auto">
          <a:xfrm flipV="1">
            <a:off x="2016125" y="1513241"/>
            <a:ext cx="457200" cy="38893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2" name="Straight Connector 63"/>
          <p:cNvCxnSpPr>
            <a:cxnSpLocks noChangeShapeType="1"/>
          </p:cNvCxnSpPr>
          <p:nvPr/>
        </p:nvCxnSpPr>
        <p:spPr bwMode="auto">
          <a:xfrm>
            <a:off x="2482850" y="1513241"/>
            <a:ext cx="4627937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3" name="Straight Connector 64"/>
          <p:cNvCxnSpPr>
            <a:cxnSpLocks noChangeShapeType="1"/>
          </p:cNvCxnSpPr>
          <p:nvPr/>
        </p:nvCxnSpPr>
        <p:spPr bwMode="auto">
          <a:xfrm>
            <a:off x="7110787" y="1513241"/>
            <a:ext cx="1109926" cy="12461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04" name="Rectangle 4096"/>
          <p:cNvSpPr>
            <a:spLocks noChangeArrowheads="1"/>
          </p:cNvSpPr>
          <p:nvPr/>
        </p:nvSpPr>
        <p:spPr bwMode="auto">
          <a:xfrm>
            <a:off x="1685925" y="2675818"/>
            <a:ext cx="5979825" cy="77261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8205" name="Rectangle 4099"/>
          <p:cNvSpPr>
            <a:spLocks noChangeArrowheads="1"/>
          </p:cNvSpPr>
          <p:nvPr/>
        </p:nvSpPr>
        <p:spPr bwMode="auto">
          <a:xfrm>
            <a:off x="1927224" y="2594855"/>
            <a:ext cx="5089365" cy="80963"/>
          </a:xfrm>
          <a:prstGeom prst="rect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8206" name="TextBox 70"/>
          <p:cNvSpPr txBox="1">
            <a:spLocks noChangeArrowheads="1"/>
          </p:cNvSpPr>
          <p:nvPr/>
        </p:nvSpPr>
        <p:spPr bwMode="auto">
          <a:xfrm>
            <a:off x="1968087" y="2086035"/>
            <a:ext cx="61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NBI</a:t>
            </a:r>
          </a:p>
        </p:txBody>
      </p:sp>
      <p:sp>
        <p:nvSpPr>
          <p:cNvPr id="8209" name="TextBox 53"/>
          <p:cNvSpPr txBox="1">
            <a:spLocks noChangeArrowheads="1"/>
          </p:cNvSpPr>
          <p:nvPr/>
        </p:nvSpPr>
        <p:spPr bwMode="auto">
          <a:xfrm>
            <a:off x="7350492" y="750258"/>
            <a:ext cx="1717247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T</a:t>
            </a:r>
            <a:r>
              <a:rPr lang="en-US" altLang="en-US" sz="1400" dirty="0" smtClean="0"/>
              <a:t>hree </a:t>
            </a:r>
            <a:r>
              <a:rPr lang="en-US" altLang="en-US" sz="1400" dirty="0"/>
              <a:t>IVCC levels per spectrum; T</a:t>
            </a:r>
            <a:r>
              <a:rPr lang="en-US" altLang="en-US" sz="1400" dirty="0" smtClean="0"/>
              <a:t>hree </a:t>
            </a:r>
            <a:r>
              <a:rPr lang="en-US" altLang="en-US" sz="1400" dirty="0"/>
              <a:t>spectra / shot </a:t>
            </a:r>
            <a:r>
              <a:rPr lang="en-US" altLang="en-US" sz="1400" dirty="0" smtClean="0"/>
              <a:t>were run</a:t>
            </a:r>
            <a:endParaRPr lang="en-US" altLang="en-US" sz="1400" dirty="0"/>
          </a:p>
        </p:txBody>
      </p:sp>
      <p:cxnSp>
        <p:nvCxnSpPr>
          <p:cNvPr id="8210" name="Straight Arrow Connector 128"/>
          <p:cNvCxnSpPr>
            <a:cxnSpLocks noChangeShapeType="1"/>
          </p:cNvCxnSpPr>
          <p:nvPr/>
        </p:nvCxnSpPr>
        <p:spPr bwMode="auto">
          <a:xfrm flipH="1">
            <a:off x="5986028" y="1675780"/>
            <a:ext cx="1364464" cy="2330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14" name="TextBox 53"/>
          <p:cNvSpPr txBox="1">
            <a:spLocks noChangeArrowheads="1"/>
          </p:cNvSpPr>
          <p:nvPr/>
        </p:nvSpPr>
        <p:spPr bwMode="auto">
          <a:xfrm>
            <a:off x="6095371" y="2766630"/>
            <a:ext cx="28472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NBI dropouts for CES (~ </a:t>
            </a:r>
            <a:r>
              <a:rPr lang="en-US" altLang="en-US" sz="1400" dirty="0" smtClean="0"/>
              <a:t>0.66 </a:t>
            </a:r>
            <a:r>
              <a:rPr lang="en-US" altLang="en-US" sz="1400" dirty="0"/>
              <a:t>Hz)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838811" y="2748316"/>
            <a:ext cx="1471048" cy="286577"/>
            <a:chOff x="2838811" y="2774950"/>
            <a:chExt cx="1471048" cy="286577"/>
          </a:xfrm>
        </p:grpSpPr>
        <p:cxnSp>
          <p:nvCxnSpPr>
            <p:cNvPr id="8211" name="Straight Arrow Connector 129"/>
            <p:cNvCxnSpPr>
              <a:cxnSpLocks noChangeShapeType="1"/>
            </p:cNvCxnSpPr>
            <p:nvPr/>
          </p:nvCxnSpPr>
          <p:spPr bwMode="auto">
            <a:xfrm flipV="1">
              <a:off x="2840165" y="27797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12" name="Straight Arrow Connector 130"/>
            <p:cNvCxnSpPr>
              <a:cxnSpLocks noChangeShapeType="1"/>
            </p:cNvCxnSpPr>
            <p:nvPr/>
          </p:nvCxnSpPr>
          <p:spPr bwMode="auto">
            <a:xfrm flipV="1">
              <a:off x="3208737" y="2783535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13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3555438" y="2785122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15" name="Straight Connector 133"/>
            <p:cNvCxnSpPr>
              <a:cxnSpLocks noChangeShapeType="1"/>
            </p:cNvCxnSpPr>
            <p:nvPr/>
          </p:nvCxnSpPr>
          <p:spPr bwMode="auto">
            <a:xfrm>
              <a:off x="2838811" y="3061527"/>
              <a:ext cx="1471048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16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3858396" y="277495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240" name="Group 79"/>
          <p:cNvGrpSpPr>
            <a:grpSpLocks/>
          </p:cNvGrpSpPr>
          <p:nvPr/>
        </p:nvGrpSpPr>
        <p:grpSpPr bwMode="auto">
          <a:xfrm>
            <a:off x="1522413" y="1279879"/>
            <a:ext cx="355600" cy="407987"/>
            <a:chOff x="147513" y="619157"/>
            <a:chExt cx="356188" cy="408736"/>
          </a:xfrm>
        </p:grpSpPr>
        <p:sp>
          <p:nvSpPr>
            <p:cNvPr id="8251" name="Oval 48"/>
            <p:cNvSpPr>
              <a:spLocks noChangeArrowheads="1"/>
            </p:cNvSpPr>
            <p:nvPr/>
          </p:nvSpPr>
          <p:spPr bwMode="auto">
            <a:xfrm>
              <a:off x="173391" y="627783"/>
              <a:ext cx="292434" cy="400110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2" name="TextBox 47"/>
            <p:cNvSpPr txBox="1">
              <a:spLocks noChangeArrowheads="1"/>
            </p:cNvSpPr>
            <p:nvPr/>
          </p:nvSpPr>
          <p:spPr bwMode="auto">
            <a:xfrm>
              <a:off x="147513" y="619157"/>
              <a:ext cx="3561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8241" name="Group 78"/>
          <p:cNvGrpSpPr>
            <a:grpSpLocks/>
          </p:cNvGrpSpPr>
          <p:nvPr/>
        </p:nvGrpSpPr>
        <p:grpSpPr bwMode="auto">
          <a:xfrm>
            <a:off x="1539875" y="3030538"/>
            <a:ext cx="357188" cy="409575"/>
            <a:chOff x="179149" y="1168353"/>
            <a:chExt cx="356188" cy="408736"/>
          </a:xfrm>
        </p:grpSpPr>
        <p:sp>
          <p:nvSpPr>
            <p:cNvPr id="8249" name="Oval 80"/>
            <p:cNvSpPr>
              <a:spLocks noChangeArrowheads="1"/>
            </p:cNvSpPr>
            <p:nvPr/>
          </p:nvSpPr>
          <p:spPr bwMode="auto">
            <a:xfrm>
              <a:off x="196401" y="1176979"/>
              <a:ext cx="292434" cy="400110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0" name="TextBox 81"/>
            <p:cNvSpPr txBox="1">
              <a:spLocks noChangeArrowheads="1"/>
            </p:cNvSpPr>
            <p:nvPr/>
          </p:nvSpPr>
          <p:spPr bwMode="auto">
            <a:xfrm>
              <a:off x="179149" y="1168353"/>
              <a:ext cx="3561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8242" name="Group 84"/>
          <p:cNvGrpSpPr>
            <a:grpSpLocks/>
          </p:cNvGrpSpPr>
          <p:nvPr/>
        </p:nvGrpSpPr>
        <p:grpSpPr bwMode="auto">
          <a:xfrm>
            <a:off x="696751" y="6198888"/>
            <a:ext cx="289334" cy="303572"/>
            <a:chOff x="179149" y="1168353"/>
            <a:chExt cx="320024" cy="408736"/>
          </a:xfrm>
        </p:grpSpPr>
        <p:sp>
          <p:nvSpPr>
            <p:cNvPr id="8247" name="Oval 85"/>
            <p:cNvSpPr>
              <a:spLocks noChangeArrowheads="1"/>
            </p:cNvSpPr>
            <p:nvPr/>
          </p:nvSpPr>
          <p:spPr bwMode="auto">
            <a:xfrm>
              <a:off x="196401" y="1176979"/>
              <a:ext cx="292434" cy="400110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8248" name="TextBox 86"/>
            <p:cNvSpPr txBox="1">
              <a:spLocks noChangeArrowheads="1"/>
            </p:cNvSpPr>
            <p:nvPr/>
          </p:nvSpPr>
          <p:spPr bwMode="auto">
            <a:xfrm>
              <a:off x="179149" y="1168353"/>
              <a:ext cx="320024" cy="339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8243" name="Group 87"/>
          <p:cNvGrpSpPr>
            <a:grpSpLocks/>
          </p:cNvGrpSpPr>
          <p:nvPr/>
        </p:nvGrpSpPr>
        <p:grpSpPr bwMode="auto">
          <a:xfrm>
            <a:off x="682463" y="5862510"/>
            <a:ext cx="289334" cy="303573"/>
            <a:chOff x="147513" y="619157"/>
            <a:chExt cx="320023" cy="408736"/>
          </a:xfrm>
        </p:grpSpPr>
        <p:sp>
          <p:nvSpPr>
            <p:cNvPr id="8245" name="Oval 88"/>
            <p:cNvSpPr>
              <a:spLocks noChangeArrowheads="1"/>
            </p:cNvSpPr>
            <p:nvPr/>
          </p:nvSpPr>
          <p:spPr bwMode="auto">
            <a:xfrm>
              <a:off x="173391" y="627783"/>
              <a:ext cx="292434" cy="400110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8246" name="TextBox 89"/>
            <p:cNvSpPr txBox="1">
              <a:spLocks noChangeArrowheads="1"/>
            </p:cNvSpPr>
            <p:nvPr/>
          </p:nvSpPr>
          <p:spPr bwMode="auto">
            <a:xfrm>
              <a:off x="147513" y="619157"/>
              <a:ext cx="320023" cy="33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altLang="en-US" sz="1600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36965" y="1125792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0.75s steps</a:t>
            </a:r>
            <a:endParaRPr lang="en-US" sz="1400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911189" y="1415773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/>
          <p:nvPr/>
        </p:nvCxnSpPr>
        <p:spPr bwMode="auto">
          <a:xfrm>
            <a:off x="3081345" y="1399491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>
            <a:off x="3251501" y="1409843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Connector 90"/>
          <p:cNvCxnSpPr/>
          <p:nvPr/>
        </p:nvCxnSpPr>
        <p:spPr bwMode="auto">
          <a:xfrm>
            <a:off x="3412779" y="1402439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Connector 91"/>
          <p:cNvCxnSpPr/>
          <p:nvPr/>
        </p:nvCxnSpPr>
        <p:spPr bwMode="auto">
          <a:xfrm>
            <a:off x="3590339" y="1402439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/>
          <p:nvPr/>
        </p:nvCxnSpPr>
        <p:spPr bwMode="auto">
          <a:xfrm>
            <a:off x="3751617" y="1395035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TextBox 93"/>
          <p:cNvSpPr txBox="1"/>
          <p:nvPr/>
        </p:nvSpPr>
        <p:spPr>
          <a:xfrm>
            <a:off x="2310345" y="612342"/>
            <a:ext cx="1354343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</a:t>
            </a:r>
            <a:r>
              <a:rPr lang="en-US" sz="1400" dirty="0" smtClean="0"/>
              <a:t> = 2 mid</a:t>
            </a:r>
          </a:p>
          <a:p>
            <a:pPr algn="ctr"/>
            <a:r>
              <a:rPr lang="en-US" sz="1400" dirty="0" smtClean="0"/>
              <a:t>(4.5s duration)</a:t>
            </a:r>
            <a:endParaRPr lang="en-US" sz="1400" dirty="0"/>
          </a:p>
        </p:txBody>
      </p:sp>
      <p:grpSp>
        <p:nvGrpSpPr>
          <p:cNvPr id="95" name="Group 94"/>
          <p:cNvGrpSpPr/>
          <p:nvPr/>
        </p:nvGrpSpPr>
        <p:grpSpPr>
          <a:xfrm>
            <a:off x="3862609" y="2749790"/>
            <a:ext cx="1471858" cy="293688"/>
            <a:chOff x="3168650" y="2774950"/>
            <a:chExt cx="2884488" cy="293688"/>
          </a:xfrm>
        </p:grpSpPr>
        <p:cxnSp>
          <p:nvCxnSpPr>
            <p:cNvPr id="96" name="Straight Arrow Connector 129"/>
            <p:cNvCxnSpPr>
              <a:cxnSpLocks noChangeShapeType="1"/>
            </p:cNvCxnSpPr>
            <p:nvPr/>
          </p:nvCxnSpPr>
          <p:spPr bwMode="auto">
            <a:xfrm flipV="1">
              <a:off x="3168650" y="27797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Straight Arrow Connector 130"/>
            <p:cNvCxnSpPr>
              <a:cxnSpLocks noChangeShapeType="1"/>
            </p:cNvCxnSpPr>
            <p:nvPr/>
          </p:nvCxnSpPr>
          <p:spPr bwMode="auto">
            <a:xfrm flipV="1">
              <a:off x="3890963" y="27924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4570413" y="279400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Straight Connector 133"/>
            <p:cNvCxnSpPr>
              <a:cxnSpLocks noChangeShapeType="1"/>
            </p:cNvCxnSpPr>
            <p:nvPr/>
          </p:nvCxnSpPr>
          <p:spPr bwMode="auto">
            <a:xfrm>
              <a:off x="3170238" y="3060700"/>
              <a:ext cx="28829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5164138" y="277495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4" name="TextBox 113"/>
          <p:cNvSpPr txBox="1"/>
          <p:nvPr/>
        </p:nvSpPr>
        <p:spPr>
          <a:xfrm>
            <a:off x="3792579" y="1127266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0.75s steps</a:t>
            </a:r>
            <a:endParaRPr lang="en-US" sz="1400" dirty="0"/>
          </a:p>
        </p:txBody>
      </p:sp>
      <p:cxnSp>
        <p:nvCxnSpPr>
          <p:cNvPr id="115" name="Straight Connector 114"/>
          <p:cNvCxnSpPr/>
          <p:nvPr/>
        </p:nvCxnSpPr>
        <p:spPr bwMode="auto">
          <a:xfrm>
            <a:off x="3933633" y="1417247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Straight Connector 115"/>
          <p:cNvCxnSpPr/>
          <p:nvPr/>
        </p:nvCxnSpPr>
        <p:spPr bwMode="auto">
          <a:xfrm>
            <a:off x="4103789" y="1400965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116"/>
          <p:cNvCxnSpPr/>
          <p:nvPr/>
        </p:nvCxnSpPr>
        <p:spPr bwMode="auto">
          <a:xfrm>
            <a:off x="4273945" y="1411317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/>
          <p:nvPr/>
        </p:nvCxnSpPr>
        <p:spPr bwMode="auto">
          <a:xfrm>
            <a:off x="4426345" y="1403913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Straight Connector 118"/>
          <p:cNvCxnSpPr/>
          <p:nvPr/>
        </p:nvCxnSpPr>
        <p:spPr bwMode="auto">
          <a:xfrm>
            <a:off x="4603905" y="1403913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/>
          <p:nvPr/>
        </p:nvCxnSpPr>
        <p:spPr bwMode="auto">
          <a:xfrm>
            <a:off x="4774061" y="1396509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/>
          <p:nvPr/>
        </p:nvCxnSpPr>
        <p:spPr bwMode="auto">
          <a:xfrm>
            <a:off x="3930651" y="2062359"/>
            <a:ext cx="0" cy="13743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" name="TextBox 125"/>
          <p:cNvSpPr txBox="1"/>
          <p:nvPr/>
        </p:nvSpPr>
        <p:spPr>
          <a:xfrm>
            <a:off x="3705150" y="613816"/>
            <a:ext cx="1337225" cy="523220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</a:t>
            </a:r>
            <a:r>
              <a:rPr lang="en-US" sz="1400" dirty="0" smtClean="0"/>
              <a:t> = 1: 0 </a:t>
            </a:r>
            <a:r>
              <a:rPr lang="en-US" sz="1400" dirty="0" err="1" smtClean="0"/>
              <a:t>deg</a:t>
            </a:r>
            <a:endParaRPr lang="en-US" sz="1400" dirty="0" smtClean="0"/>
          </a:p>
          <a:p>
            <a:pPr algn="ctr"/>
            <a:r>
              <a:rPr lang="en-US" sz="1400" dirty="0" smtClean="0"/>
              <a:t>(4.5s duration)</a:t>
            </a:r>
            <a:endParaRPr lang="en-US" sz="1400" dirty="0"/>
          </a:p>
        </p:txBody>
      </p:sp>
      <p:grpSp>
        <p:nvGrpSpPr>
          <p:cNvPr id="130" name="Group 129"/>
          <p:cNvGrpSpPr/>
          <p:nvPr/>
        </p:nvGrpSpPr>
        <p:grpSpPr>
          <a:xfrm>
            <a:off x="4885053" y="2751264"/>
            <a:ext cx="1471858" cy="293688"/>
            <a:chOff x="3168650" y="2774950"/>
            <a:chExt cx="2884488" cy="293688"/>
          </a:xfrm>
        </p:grpSpPr>
        <p:cxnSp>
          <p:nvCxnSpPr>
            <p:cNvPr id="131" name="Straight Arrow Connector 129"/>
            <p:cNvCxnSpPr>
              <a:cxnSpLocks noChangeShapeType="1"/>
            </p:cNvCxnSpPr>
            <p:nvPr/>
          </p:nvCxnSpPr>
          <p:spPr bwMode="auto">
            <a:xfrm flipV="1">
              <a:off x="3168650" y="27797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Straight Arrow Connector 130"/>
            <p:cNvCxnSpPr>
              <a:cxnSpLocks noChangeShapeType="1"/>
            </p:cNvCxnSpPr>
            <p:nvPr/>
          </p:nvCxnSpPr>
          <p:spPr bwMode="auto">
            <a:xfrm flipV="1">
              <a:off x="3890963" y="27924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4570413" y="279400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Straight Connector 133"/>
            <p:cNvCxnSpPr>
              <a:cxnSpLocks noChangeShapeType="1"/>
            </p:cNvCxnSpPr>
            <p:nvPr/>
          </p:nvCxnSpPr>
          <p:spPr bwMode="auto">
            <a:xfrm>
              <a:off x="3170238" y="3060700"/>
              <a:ext cx="28829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5164138" y="277495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9" name="TextBox 148"/>
          <p:cNvSpPr txBox="1"/>
          <p:nvPr/>
        </p:nvSpPr>
        <p:spPr>
          <a:xfrm>
            <a:off x="4886047" y="1128740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0.75s steps</a:t>
            </a:r>
            <a:endParaRPr lang="en-US" sz="1400" dirty="0"/>
          </a:p>
        </p:txBody>
      </p:sp>
      <p:cxnSp>
        <p:nvCxnSpPr>
          <p:cNvPr id="150" name="Straight Connector 149"/>
          <p:cNvCxnSpPr/>
          <p:nvPr/>
        </p:nvCxnSpPr>
        <p:spPr bwMode="auto">
          <a:xfrm>
            <a:off x="4956077" y="1418721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" name="Straight Connector 150"/>
          <p:cNvCxnSpPr/>
          <p:nvPr/>
        </p:nvCxnSpPr>
        <p:spPr bwMode="auto">
          <a:xfrm>
            <a:off x="5126233" y="1402439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Straight Connector 151"/>
          <p:cNvCxnSpPr/>
          <p:nvPr/>
        </p:nvCxnSpPr>
        <p:spPr bwMode="auto">
          <a:xfrm>
            <a:off x="5287511" y="1412791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" name="Straight Connector 152"/>
          <p:cNvCxnSpPr/>
          <p:nvPr/>
        </p:nvCxnSpPr>
        <p:spPr bwMode="auto">
          <a:xfrm>
            <a:off x="5457667" y="1405387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" name="Straight Connector 153"/>
          <p:cNvCxnSpPr/>
          <p:nvPr/>
        </p:nvCxnSpPr>
        <p:spPr bwMode="auto">
          <a:xfrm>
            <a:off x="5635227" y="1405387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" name="Straight Connector 154"/>
          <p:cNvCxnSpPr/>
          <p:nvPr/>
        </p:nvCxnSpPr>
        <p:spPr bwMode="auto">
          <a:xfrm>
            <a:off x="5796505" y="1397983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" name="Straight Connector 155"/>
          <p:cNvCxnSpPr/>
          <p:nvPr/>
        </p:nvCxnSpPr>
        <p:spPr bwMode="auto">
          <a:xfrm>
            <a:off x="4953095" y="2037199"/>
            <a:ext cx="0" cy="13743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TextBox 156"/>
          <p:cNvSpPr txBox="1"/>
          <p:nvPr/>
        </p:nvSpPr>
        <p:spPr>
          <a:xfrm>
            <a:off x="5073836" y="615290"/>
            <a:ext cx="133722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</a:t>
            </a:r>
            <a:r>
              <a:rPr lang="en-US" sz="1400" dirty="0" smtClean="0"/>
              <a:t> = 1: 180 </a:t>
            </a:r>
            <a:r>
              <a:rPr lang="en-US" sz="1400" dirty="0" err="1" smtClean="0"/>
              <a:t>deg</a:t>
            </a:r>
            <a:endParaRPr lang="en-US" sz="1400" dirty="0" smtClean="0"/>
          </a:p>
          <a:p>
            <a:pPr algn="ctr"/>
            <a:r>
              <a:rPr lang="en-US" sz="1400" dirty="0" smtClean="0"/>
              <a:t>(4.5s duration)</a:t>
            </a:r>
            <a:endParaRPr lang="en-US" sz="1400" dirty="0"/>
          </a:p>
        </p:txBody>
      </p:sp>
      <p:cxnSp>
        <p:nvCxnSpPr>
          <p:cNvPr id="166" name="Straight Arrow Connector 128"/>
          <p:cNvCxnSpPr>
            <a:cxnSpLocks noChangeShapeType="1"/>
          </p:cNvCxnSpPr>
          <p:nvPr/>
        </p:nvCxnSpPr>
        <p:spPr bwMode="auto">
          <a:xfrm flipH="1" flipV="1">
            <a:off x="6446574" y="903534"/>
            <a:ext cx="903918" cy="26161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0" name="Rectangle 4099"/>
          <p:cNvSpPr>
            <a:spLocks noChangeArrowheads="1"/>
          </p:cNvSpPr>
          <p:nvPr/>
        </p:nvSpPr>
        <p:spPr bwMode="auto">
          <a:xfrm>
            <a:off x="2081099" y="4337891"/>
            <a:ext cx="4818326" cy="809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tx2"/>
              </a:solidFill>
            </a:endParaRPr>
          </a:p>
        </p:txBody>
      </p:sp>
      <p:cxnSp>
        <p:nvCxnSpPr>
          <p:cNvPr id="171" name="Straight Arrow Connector 57"/>
          <p:cNvCxnSpPr>
            <a:cxnSpLocks noChangeShapeType="1"/>
          </p:cNvCxnSpPr>
          <p:nvPr/>
        </p:nvCxnSpPr>
        <p:spPr bwMode="auto">
          <a:xfrm flipV="1">
            <a:off x="1366724" y="2943533"/>
            <a:ext cx="0" cy="16398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Straight Arrow Connector 58"/>
          <p:cNvCxnSpPr>
            <a:cxnSpLocks noChangeShapeType="1"/>
          </p:cNvCxnSpPr>
          <p:nvPr/>
        </p:nvCxnSpPr>
        <p:spPr bwMode="auto">
          <a:xfrm>
            <a:off x="1366724" y="4583421"/>
            <a:ext cx="76581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3" name="TextBox 59"/>
          <p:cNvSpPr txBox="1">
            <a:spLocks noChangeArrowheads="1"/>
          </p:cNvSpPr>
          <p:nvPr/>
        </p:nvSpPr>
        <p:spPr bwMode="auto">
          <a:xfrm>
            <a:off x="8554712" y="4221471"/>
            <a:ext cx="552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t(s)</a:t>
            </a:r>
          </a:p>
        </p:txBody>
      </p:sp>
      <p:sp>
        <p:nvSpPr>
          <p:cNvPr id="174" name="Rectangle 60"/>
          <p:cNvSpPr>
            <a:spLocks noChangeArrowheads="1"/>
          </p:cNvSpPr>
          <p:nvPr/>
        </p:nvSpPr>
        <p:spPr bwMode="auto">
          <a:xfrm rot="-5400000">
            <a:off x="299924" y="3553133"/>
            <a:ext cx="1022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Ip (MA)</a:t>
            </a:r>
          </a:p>
        </p:txBody>
      </p:sp>
      <p:cxnSp>
        <p:nvCxnSpPr>
          <p:cNvPr id="175" name="Straight Connector 61"/>
          <p:cNvCxnSpPr>
            <a:cxnSpLocks noChangeShapeType="1"/>
          </p:cNvCxnSpPr>
          <p:nvPr/>
        </p:nvCxnSpPr>
        <p:spPr bwMode="auto">
          <a:xfrm flipV="1">
            <a:off x="1387362" y="3732521"/>
            <a:ext cx="630237" cy="8191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Straight Connector 62"/>
          <p:cNvCxnSpPr>
            <a:cxnSpLocks noChangeShapeType="1"/>
          </p:cNvCxnSpPr>
          <p:nvPr/>
        </p:nvCxnSpPr>
        <p:spPr bwMode="auto">
          <a:xfrm flipV="1">
            <a:off x="2017599" y="3343583"/>
            <a:ext cx="457200" cy="38893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Straight Connector 63"/>
          <p:cNvCxnSpPr>
            <a:cxnSpLocks noChangeShapeType="1"/>
          </p:cNvCxnSpPr>
          <p:nvPr/>
        </p:nvCxnSpPr>
        <p:spPr bwMode="auto">
          <a:xfrm>
            <a:off x="2484324" y="3343583"/>
            <a:ext cx="4627937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Straight Connector 64"/>
          <p:cNvCxnSpPr>
            <a:cxnSpLocks noChangeShapeType="1"/>
          </p:cNvCxnSpPr>
          <p:nvPr/>
        </p:nvCxnSpPr>
        <p:spPr bwMode="auto">
          <a:xfrm>
            <a:off x="7112261" y="3343583"/>
            <a:ext cx="1109926" cy="12461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9" name="Rectangle 4096"/>
          <p:cNvSpPr>
            <a:spLocks noChangeArrowheads="1"/>
          </p:cNvSpPr>
          <p:nvPr/>
        </p:nvSpPr>
        <p:spPr bwMode="auto">
          <a:xfrm>
            <a:off x="1687399" y="4506160"/>
            <a:ext cx="5979825" cy="77261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180" name="Rectangle 4099"/>
          <p:cNvSpPr>
            <a:spLocks noChangeArrowheads="1"/>
          </p:cNvSpPr>
          <p:nvPr/>
        </p:nvSpPr>
        <p:spPr bwMode="auto">
          <a:xfrm>
            <a:off x="1928698" y="4425197"/>
            <a:ext cx="5089365" cy="80963"/>
          </a:xfrm>
          <a:prstGeom prst="rect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181" name="TextBox 70"/>
          <p:cNvSpPr txBox="1">
            <a:spLocks noChangeArrowheads="1"/>
          </p:cNvSpPr>
          <p:nvPr/>
        </p:nvSpPr>
        <p:spPr bwMode="auto">
          <a:xfrm>
            <a:off x="1969561" y="3916377"/>
            <a:ext cx="61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NBI</a:t>
            </a:r>
          </a:p>
        </p:txBody>
      </p:sp>
      <p:sp>
        <p:nvSpPr>
          <p:cNvPr id="182" name="TextBox 53"/>
          <p:cNvSpPr txBox="1">
            <a:spLocks noChangeArrowheads="1"/>
          </p:cNvSpPr>
          <p:nvPr/>
        </p:nvSpPr>
        <p:spPr bwMode="auto">
          <a:xfrm>
            <a:off x="6274398" y="4853296"/>
            <a:ext cx="28472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NBI dropouts for CES (~ </a:t>
            </a:r>
            <a:r>
              <a:rPr lang="en-US" altLang="en-US" sz="1400" dirty="0" smtClean="0"/>
              <a:t>0.66 </a:t>
            </a:r>
            <a:r>
              <a:rPr lang="en-US" altLang="en-US" sz="1400" dirty="0"/>
              <a:t>Hz)</a:t>
            </a:r>
          </a:p>
        </p:txBody>
      </p:sp>
      <p:grpSp>
        <p:nvGrpSpPr>
          <p:cNvPr id="183" name="Group 182"/>
          <p:cNvGrpSpPr/>
          <p:nvPr/>
        </p:nvGrpSpPr>
        <p:grpSpPr>
          <a:xfrm>
            <a:off x="2840285" y="4578658"/>
            <a:ext cx="1471048" cy="286577"/>
            <a:chOff x="2838811" y="2774950"/>
            <a:chExt cx="1471048" cy="286577"/>
          </a:xfrm>
        </p:grpSpPr>
        <p:cxnSp>
          <p:nvCxnSpPr>
            <p:cNvPr id="184" name="Straight Arrow Connector 129"/>
            <p:cNvCxnSpPr>
              <a:cxnSpLocks noChangeShapeType="1"/>
            </p:cNvCxnSpPr>
            <p:nvPr/>
          </p:nvCxnSpPr>
          <p:spPr bwMode="auto">
            <a:xfrm flipV="1">
              <a:off x="2840165" y="27797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5" name="Straight Arrow Connector 130"/>
            <p:cNvCxnSpPr>
              <a:cxnSpLocks noChangeShapeType="1"/>
            </p:cNvCxnSpPr>
            <p:nvPr/>
          </p:nvCxnSpPr>
          <p:spPr bwMode="auto">
            <a:xfrm flipV="1">
              <a:off x="3208737" y="2783535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6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3555438" y="2785122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Straight Connector 133"/>
            <p:cNvCxnSpPr>
              <a:cxnSpLocks noChangeShapeType="1"/>
            </p:cNvCxnSpPr>
            <p:nvPr/>
          </p:nvCxnSpPr>
          <p:spPr bwMode="auto">
            <a:xfrm>
              <a:off x="2838811" y="3061527"/>
              <a:ext cx="1471048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8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3858396" y="277495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06" name="Straight Connector 205"/>
          <p:cNvCxnSpPr/>
          <p:nvPr/>
        </p:nvCxnSpPr>
        <p:spPr bwMode="auto">
          <a:xfrm>
            <a:off x="2921541" y="3246115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Straight Connector 206"/>
          <p:cNvCxnSpPr/>
          <p:nvPr/>
        </p:nvCxnSpPr>
        <p:spPr bwMode="auto">
          <a:xfrm>
            <a:off x="3082819" y="3229833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" name="Straight Connector 207"/>
          <p:cNvCxnSpPr/>
          <p:nvPr/>
        </p:nvCxnSpPr>
        <p:spPr bwMode="auto">
          <a:xfrm>
            <a:off x="3261853" y="3240185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Straight Connector 208"/>
          <p:cNvCxnSpPr/>
          <p:nvPr/>
        </p:nvCxnSpPr>
        <p:spPr bwMode="auto">
          <a:xfrm>
            <a:off x="3423131" y="3232781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Straight Connector 209"/>
          <p:cNvCxnSpPr/>
          <p:nvPr/>
        </p:nvCxnSpPr>
        <p:spPr bwMode="auto">
          <a:xfrm>
            <a:off x="3591813" y="3232781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Straight Connector 210"/>
          <p:cNvCxnSpPr/>
          <p:nvPr/>
        </p:nvCxnSpPr>
        <p:spPr bwMode="auto">
          <a:xfrm>
            <a:off x="3753091" y="3225377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3" name="Group 212"/>
          <p:cNvGrpSpPr/>
          <p:nvPr/>
        </p:nvGrpSpPr>
        <p:grpSpPr>
          <a:xfrm>
            <a:off x="3864083" y="4580132"/>
            <a:ext cx="1471858" cy="293688"/>
            <a:chOff x="3168650" y="2774950"/>
            <a:chExt cx="2884488" cy="293688"/>
          </a:xfrm>
        </p:grpSpPr>
        <p:cxnSp>
          <p:nvCxnSpPr>
            <p:cNvPr id="214" name="Straight Arrow Connector 129"/>
            <p:cNvCxnSpPr>
              <a:cxnSpLocks noChangeShapeType="1"/>
            </p:cNvCxnSpPr>
            <p:nvPr/>
          </p:nvCxnSpPr>
          <p:spPr bwMode="auto">
            <a:xfrm flipV="1">
              <a:off x="3168650" y="27797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5" name="Straight Arrow Connector 130"/>
            <p:cNvCxnSpPr>
              <a:cxnSpLocks noChangeShapeType="1"/>
            </p:cNvCxnSpPr>
            <p:nvPr/>
          </p:nvCxnSpPr>
          <p:spPr bwMode="auto">
            <a:xfrm flipV="1">
              <a:off x="3890963" y="27924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6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4570413" y="279400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7" name="Straight Connector 133"/>
            <p:cNvCxnSpPr>
              <a:cxnSpLocks noChangeShapeType="1"/>
            </p:cNvCxnSpPr>
            <p:nvPr/>
          </p:nvCxnSpPr>
          <p:spPr bwMode="auto">
            <a:xfrm>
              <a:off x="3170238" y="3060700"/>
              <a:ext cx="28829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8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5164138" y="277495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33" name="Straight Connector 232"/>
          <p:cNvCxnSpPr/>
          <p:nvPr/>
        </p:nvCxnSpPr>
        <p:spPr bwMode="auto">
          <a:xfrm>
            <a:off x="3943985" y="3247589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4" name="Straight Connector 233"/>
          <p:cNvCxnSpPr/>
          <p:nvPr/>
        </p:nvCxnSpPr>
        <p:spPr bwMode="auto">
          <a:xfrm>
            <a:off x="4105263" y="3231307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" name="Straight Connector 234"/>
          <p:cNvCxnSpPr/>
          <p:nvPr/>
        </p:nvCxnSpPr>
        <p:spPr bwMode="auto">
          <a:xfrm>
            <a:off x="4284297" y="3241659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" name="Straight Connector 235"/>
          <p:cNvCxnSpPr/>
          <p:nvPr/>
        </p:nvCxnSpPr>
        <p:spPr bwMode="auto">
          <a:xfrm>
            <a:off x="4445575" y="3234255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" name="Straight Connector 236"/>
          <p:cNvCxnSpPr/>
          <p:nvPr/>
        </p:nvCxnSpPr>
        <p:spPr bwMode="auto">
          <a:xfrm>
            <a:off x="4605379" y="3234255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" name="Straight Connector 237"/>
          <p:cNvCxnSpPr/>
          <p:nvPr/>
        </p:nvCxnSpPr>
        <p:spPr bwMode="auto">
          <a:xfrm>
            <a:off x="4775535" y="3226851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0" name="TextBox 239"/>
          <p:cNvSpPr txBox="1"/>
          <p:nvPr/>
        </p:nvSpPr>
        <p:spPr>
          <a:xfrm>
            <a:off x="2342963" y="3095755"/>
            <a:ext cx="1337225" cy="523220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</a:t>
            </a:r>
            <a:r>
              <a:rPr lang="en-US" sz="1400" dirty="0" smtClean="0"/>
              <a:t> = 1: 0 </a:t>
            </a:r>
            <a:r>
              <a:rPr lang="en-US" sz="1400" dirty="0" err="1" smtClean="0"/>
              <a:t>deg</a:t>
            </a:r>
            <a:endParaRPr lang="en-US" sz="1400" dirty="0" smtClean="0"/>
          </a:p>
          <a:p>
            <a:pPr algn="ctr"/>
            <a:r>
              <a:rPr lang="en-US" sz="1400" dirty="0" smtClean="0"/>
              <a:t>(4.5s duration)</a:t>
            </a:r>
            <a:endParaRPr lang="en-US" sz="1400" dirty="0"/>
          </a:p>
        </p:txBody>
      </p:sp>
      <p:grpSp>
        <p:nvGrpSpPr>
          <p:cNvPr id="241" name="Group 240"/>
          <p:cNvGrpSpPr/>
          <p:nvPr/>
        </p:nvGrpSpPr>
        <p:grpSpPr>
          <a:xfrm>
            <a:off x="4886527" y="4581606"/>
            <a:ext cx="1471858" cy="293688"/>
            <a:chOff x="3168650" y="2774950"/>
            <a:chExt cx="2884488" cy="293688"/>
          </a:xfrm>
        </p:grpSpPr>
        <p:cxnSp>
          <p:nvCxnSpPr>
            <p:cNvPr id="242" name="Straight Arrow Connector 129"/>
            <p:cNvCxnSpPr>
              <a:cxnSpLocks noChangeShapeType="1"/>
            </p:cNvCxnSpPr>
            <p:nvPr/>
          </p:nvCxnSpPr>
          <p:spPr bwMode="auto">
            <a:xfrm flipV="1">
              <a:off x="3168650" y="27797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3" name="Straight Arrow Connector 130"/>
            <p:cNvCxnSpPr>
              <a:cxnSpLocks noChangeShapeType="1"/>
            </p:cNvCxnSpPr>
            <p:nvPr/>
          </p:nvCxnSpPr>
          <p:spPr bwMode="auto">
            <a:xfrm flipV="1">
              <a:off x="3890963" y="27924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4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4570413" y="279400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5" name="Straight Connector 244"/>
            <p:cNvCxnSpPr>
              <a:cxnSpLocks noChangeShapeType="1"/>
            </p:cNvCxnSpPr>
            <p:nvPr/>
          </p:nvCxnSpPr>
          <p:spPr bwMode="auto">
            <a:xfrm>
              <a:off x="3170238" y="3060700"/>
              <a:ext cx="28829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5164138" y="277495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1" name="Straight Connector 260"/>
          <p:cNvCxnSpPr/>
          <p:nvPr/>
        </p:nvCxnSpPr>
        <p:spPr bwMode="auto">
          <a:xfrm>
            <a:off x="4966429" y="3249063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2" name="Straight Connector 261"/>
          <p:cNvCxnSpPr/>
          <p:nvPr/>
        </p:nvCxnSpPr>
        <p:spPr bwMode="auto">
          <a:xfrm>
            <a:off x="5127707" y="3232781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3" name="Straight Connector 262"/>
          <p:cNvCxnSpPr/>
          <p:nvPr/>
        </p:nvCxnSpPr>
        <p:spPr bwMode="auto">
          <a:xfrm>
            <a:off x="5306741" y="3243133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4" name="Straight Connector 263"/>
          <p:cNvCxnSpPr/>
          <p:nvPr/>
        </p:nvCxnSpPr>
        <p:spPr bwMode="auto">
          <a:xfrm>
            <a:off x="5468019" y="3235729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Straight Connector 264"/>
          <p:cNvCxnSpPr/>
          <p:nvPr/>
        </p:nvCxnSpPr>
        <p:spPr bwMode="auto">
          <a:xfrm>
            <a:off x="5636701" y="3235729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" name="Straight Connector 265"/>
          <p:cNvCxnSpPr/>
          <p:nvPr/>
        </p:nvCxnSpPr>
        <p:spPr bwMode="auto">
          <a:xfrm>
            <a:off x="5797979" y="3228325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8" name="TextBox 267"/>
          <p:cNvSpPr txBox="1"/>
          <p:nvPr/>
        </p:nvSpPr>
        <p:spPr>
          <a:xfrm>
            <a:off x="3724927" y="3108607"/>
            <a:ext cx="133722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</a:t>
            </a:r>
            <a:r>
              <a:rPr lang="en-US" sz="1400" dirty="0" smtClean="0"/>
              <a:t> = 1: 180 </a:t>
            </a:r>
            <a:r>
              <a:rPr lang="en-US" sz="1400" dirty="0" err="1" smtClean="0"/>
              <a:t>deg</a:t>
            </a:r>
            <a:endParaRPr lang="en-US" sz="1400" dirty="0" smtClean="0"/>
          </a:p>
          <a:p>
            <a:pPr algn="ctr"/>
            <a:r>
              <a:rPr lang="en-US" sz="1400" dirty="0" smtClean="0"/>
              <a:t>(4.5s duration)</a:t>
            </a:r>
            <a:endParaRPr lang="en-US" sz="1400" dirty="0"/>
          </a:p>
        </p:txBody>
      </p:sp>
      <p:sp>
        <p:nvSpPr>
          <p:cNvPr id="212" name="TextBox 211"/>
          <p:cNvSpPr txBox="1"/>
          <p:nvPr/>
        </p:nvSpPr>
        <p:spPr>
          <a:xfrm>
            <a:off x="5092231" y="3090758"/>
            <a:ext cx="1354343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</a:t>
            </a:r>
            <a:r>
              <a:rPr lang="en-US" sz="1400" dirty="0" smtClean="0"/>
              <a:t> = 2 mid</a:t>
            </a:r>
          </a:p>
          <a:p>
            <a:pPr algn="ctr"/>
            <a:r>
              <a:rPr lang="en-US" sz="1400" dirty="0" smtClean="0"/>
              <a:t>(4.5s duration)</a:t>
            </a:r>
            <a:endParaRPr lang="en-US" sz="1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2911075" y="1852704"/>
            <a:ext cx="838654" cy="901790"/>
            <a:chOff x="2911075" y="1852967"/>
            <a:chExt cx="838654" cy="901790"/>
          </a:xfrm>
        </p:grpSpPr>
        <p:sp>
          <p:nvSpPr>
            <p:cNvPr id="27" name="Rectangle 26"/>
            <p:cNvSpPr/>
            <p:nvPr/>
          </p:nvSpPr>
          <p:spPr bwMode="auto">
            <a:xfrm>
              <a:off x="2911075" y="2295765"/>
              <a:ext cx="165893" cy="457314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" name="Rectangle 269"/>
            <p:cNvSpPr/>
            <p:nvPr/>
          </p:nvSpPr>
          <p:spPr bwMode="auto">
            <a:xfrm>
              <a:off x="3250095" y="1990946"/>
              <a:ext cx="160613" cy="760706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3589087" y="1852967"/>
              <a:ext cx="160642" cy="901790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3931258" y="1856071"/>
            <a:ext cx="838654" cy="901790"/>
            <a:chOff x="2911075" y="1852967"/>
            <a:chExt cx="838654" cy="901790"/>
          </a:xfrm>
          <a:solidFill>
            <a:srgbClr val="CCFFFF"/>
          </a:solidFill>
        </p:grpSpPr>
        <p:sp>
          <p:nvSpPr>
            <p:cNvPr id="274" name="Rectangle 273"/>
            <p:cNvSpPr/>
            <p:nvPr/>
          </p:nvSpPr>
          <p:spPr bwMode="auto">
            <a:xfrm>
              <a:off x="2911075" y="2295765"/>
              <a:ext cx="165893" cy="457314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5" name="Rectangle 274"/>
            <p:cNvSpPr/>
            <p:nvPr/>
          </p:nvSpPr>
          <p:spPr bwMode="auto">
            <a:xfrm>
              <a:off x="3250095" y="1990946"/>
              <a:ext cx="160613" cy="76070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6" name="Rectangle 275"/>
            <p:cNvSpPr/>
            <p:nvPr/>
          </p:nvSpPr>
          <p:spPr bwMode="auto">
            <a:xfrm>
              <a:off x="3589087" y="1852967"/>
              <a:ext cx="160642" cy="90179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77" name="Group 276"/>
          <p:cNvGrpSpPr/>
          <p:nvPr/>
        </p:nvGrpSpPr>
        <p:grpSpPr>
          <a:xfrm>
            <a:off x="4960772" y="1849844"/>
            <a:ext cx="838654" cy="901790"/>
            <a:chOff x="2911075" y="1852967"/>
            <a:chExt cx="838654" cy="90179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78" name="Rectangle 277"/>
            <p:cNvSpPr/>
            <p:nvPr/>
          </p:nvSpPr>
          <p:spPr bwMode="auto">
            <a:xfrm>
              <a:off x="2911075" y="2295765"/>
              <a:ext cx="165893" cy="457314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9" name="Rectangle 278"/>
            <p:cNvSpPr/>
            <p:nvPr/>
          </p:nvSpPr>
          <p:spPr bwMode="auto">
            <a:xfrm>
              <a:off x="3250095" y="1990946"/>
              <a:ext cx="160613" cy="76070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0" name="Rectangle 279"/>
            <p:cNvSpPr/>
            <p:nvPr/>
          </p:nvSpPr>
          <p:spPr bwMode="auto">
            <a:xfrm>
              <a:off x="3589087" y="1852967"/>
              <a:ext cx="160642" cy="90179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81" name="Group 280"/>
          <p:cNvGrpSpPr/>
          <p:nvPr/>
        </p:nvGrpSpPr>
        <p:grpSpPr>
          <a:xfrm flipH="1">
            <a:off x="2917839" y="3678651"/>
            <a:ext cx="838654" cy="901790"/>
            <a:chOff x="2911075" y="1852967"/>
            <a:chExt cx="838654" cy="901790"/>
          </a:xfrm>
          <a:solidFill>
            <a:srgbClr val="CCFFFF"/>
          </a:solidFill>
        </p:grpSpPr>
        <p:sp>
          <p:nvSpPr>
            <p:cNvPr id="282" name="Rectangle 281"/>
            <p:cNvSpPr/>
            <p:nvPr/>
          </p:nvSpPr>
          <p:spPr bwMode="auto">
            <a:xfrm>
              <a:off x="2911075" y="2295765"/>
              <a:ext cx="165893" cy="457314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3" name="Rectangle 282"/>
            <p:cNvSpPr/>
            <p:nvPr/>
          </p:nvSpPr>
          <p:spPr bwMode="auto">
            <a:xfrm>
              <a:off x="3250095" y="1990946"/>
              <a:ext cx="160613" cy="76070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4" name="Rectangle 283"/>
            <p:cNvSpPr/>
            <p:nvPr/>
          </p:nvSpPr>
          <p:spPr bwMode="auto">
            <a:xfrm>
              <a:off x="3589087" y="1852967"/>
              <a:ext cx="160642" cy="90179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85" name="Group 284"/>
          <p:cNvGrpSpPr/>
          <p:nvPr/>
        </p:nvGrpSpPr>
        <p:grpSpPr>
          <a:xfrm flipH="1">
            <a:off x="3946212" y="3682453"/>
            <a:ext cx="838654" cy="901790"/>
            <a:chOff x="2911075" y="1852967"/>
            <a:chExt cx="838654" cy="90179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86" name="Rectangle 285"/>
            <p:cNvSpPr/>
            <p:nvPr/>
          </p:nvSpPr>
          <p:spPr bwMode="auto">
            <a:xfrm>
              <a:off x="2911075" y="2295765"/>
              <a:ext cx="165893" cy="457314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3250095" y="1990946"/>
              <a:ext cx="160613" cy="76070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8" name="Rectangle 287"/>
            <p:cNvSpPr/>
            <p:nvPr/>
          </p:nvSpPr>
          <p:spPr bwMode="auto">
            <a:xfrm>
              <a:off x="3589087" y="1852967"/>
              <a:ext cx="160642" cy="90179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89" name="Group 288"/>
          <p:cNvGrpSpPr/>
          <p:nvPr/>
        </p:nvGrpSpPr>
        <p:grpSpPr>
          <a:xfrm flipH="1">
            <a:off x="4966395" y="3685557"/>
            <a:ext cx="838654" cy="901790"/>
            <a:chOff x="2911075" y="1852967"/>
            <a:chExt cx="838654" cy="901790"/>
          </a:xfrm>
          <a:solidFill>
            <a:srgbClr val="FFFF99"/>
          </a:solidFill>
        </p:grpSpPr>
        <p:sp>
          <p:nvSpPr>
            <p:cNvPr id="290" name="Rectangle 289"/>
            <p:cNvSpPr/>
            <p:nvPr/>
          </p:nvSpPr>
          <p:spPr bwMode="auto">
            <a:xfrm>
              <a:off x="2911075" y="2295765"/>
              <a:ext cx="165893" cy="457314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" name="Rectangle 290"/>
            <p:cNvSpPr/>
            <p:nvPr/>
          </p:nvSpPr>
          <p:spPr bwMode="auto">
            <a:xfrm>
              <a:off x="3250095" y="1990946"/>
              <a:ext cx="160613" cy="76070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" name="Rectangle 291"/>
            <p:cNvSpPr/>
            <p:nvPr/>
          </p:nvSpPr>
          <p:spPr bwMode="auto">
            <a:xfrm>
              <a:off x="3589087" y="1852967"/>
              <a:ext cx="160642" cy="90179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138900" y="1435023"/>
            <a:ext cx="466563" cy="802912"/>
            <a:chOff x="215900" y="1463898"/>
            <a:chExt cx="466563" cy="802912"/>
          </a:xfrm>
        </p:grpSpPr>
        <p:cxnSp>
          <p:nvCxnSpPr>
            <p:cNvPr id="159" name="Straight Connector 158"/>
            <p:cNvCxnSpPr/>
            <p:nvPr/>
          </p:nvCxnSpPr>
          <p:spPr bwMode="auto">
            <a:xfrm>
              <a:off x="215900" y="2043109"/>
              <a:ext cx="159485" cy="22370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Straight Connector 160"/>
            <p:cNvCxnSpPr/>
            <p:nvPr/>
          </p:nvCxnSpPr>
          <p:spPr bwMode="auto">
            <a:xfrm flipV="1">
              <a:off x="368300" y="1463898"/>
              <a:ext cx="314163" cy="79898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2" name="Group 161"/>
          <p:cNvGrpSpPr/>
          <p:nvPr/>
        </p:nvGrpSpPr>
        <p:grpSpPr>
          <a:xfrm>
            <a:off x="137300" y="3271798"/>
            <a:ext cx="466563" cy="802912"/>
            <a:chOff x="215900" y="1463898"/>
            <a:chExt cx="466563" cy="802912"/>
          </a:xfrm>
        </p:grpSpPr>
        <p:cxnSp>
          <p:nvCxnSpPr>
            <p:cNvPr id="164" name="Straight Connector 163"/>
            <p:cNvCxnSpPr/>
            <p:nvPr/>
          </p:nvCxnSpPr>
          <p:spPr bwMode="auto">
            <a:xfrm>
              <a:off x="215900" y="2043109"/>
              <a:ext cx="159485" cy="22370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" name="Straight Connector 164"/>
            <p:cNvCxnSpPr/>
            <p:nvPr/>
          </p:nvCxnSpPr>
          <p:spPr bwMode="auto">
            <a:xfrm flipV="1">
              <a:off x="368300" y="1463898"/>
              <a:ext cx="314163" cy="79898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52820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2" y="1358069"/>
            <a:ext cx="3997274" cy="339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90" y="101600"/>
            <a:ext cx="8986070" cy="685800"/>
          </a:xfrm>
        </p:spPr>
        <p:txBody>
          <a:bodyPr/>
          <a:lstStyle/>
          <a:p>
            <a:r>
              <a:rPr lang="en-US" sz="2400" dirty="0" smtClean="0"/>
              <a:t>NTV effect has been successfully isolated with the new IPS!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6" y="4879227"/>
            <a:ext cx="4319485" cy="1590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600" dirty="0" smtClean="0"/>
              <a:t>Increasing field strength = stronger NTV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/>
              <a:t>Shown by change in |</a:t>
            </a:r>
            <a:r>
              <a:rPr lang="en-US" sz="1400" dirty="0" err="1" smtClean="0"/>
              <a:t>dVp</a:t>
            </a:r>
            <a:r>
              <a:rPr lang="en-US" sz="1400" dirty="0" smtClean="0"/>
              <a:t>/</a:t>
            </a:r>
            <a:r>
              <a:rPr lang="en-US" sz="1400" dirty="0" err="1" smtClean="0"/>
              <a:t>dt</a:t>
            </a:r>
            <a:r>
              <a:rPr lang="en-US" sz="1400" dirty="0" smtClean="0"/>
              <a:t>|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|</a:t>
            </a:r>
            <a:r>
              <a:rPr lang="en-US" sz="1400" dirty="0" err="1"/>
              <a:t>dVp</a:t>
            </a:r>
            <a:r>
              <a:rPr lang="en-US" sz="1400" dirty="0"/>
              <a:t>/</a:t>
            </a:r>
            <a:r>
              <a:rPr lang="en-US" sz="1400" dirty="0" err="1"/>
              <a:t>dt</a:t>
            </a:r>
            <a:r>
              <a:rPr lang="en-US" sz="1400" dirty="0" smtClean="0"/>
              <a:t>| changes vs. R – </a:t>
            </a:r>
            <a:r>
              <a:rPr lang="en-US" sz="1400" u="sng" dirty="0" smtClean="0"/>
              <a:t>NTV PROFILE</a:t>
            </a:r>
            <a:endParaRPr lang="en-US" sz="1400" dirty="0" smtClean="0"/>
          </a:p>
          <a:p>
            <a:pPr>
              <a:spcBef>
                <a:spcPts val="600"/>
              </a:spcBef>
            </a:pPr>
            <a:r>
              <a:rPr lang="en-US" sz="1600" dirty="0" smtClean="0"/>
              <a:t>Altered field spectrum alters NTV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“Non-pitch-aligned” n = 1 field apparently provides stronger braking (!)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12957" y="1012724"/>
            <a:ext cx="0" cy="37448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1637045" y="1007812"/>
            <a:ext cx="0" cy="37497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2861133" y="1022564"/>
            <a:ext cx="0" cy="373504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835" y="882793"/>
            <a:ext cx="4345859" cy="554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>
            <a:off x="6612192" y="1273276"/>
            <a:ext cx="34412" cy="232359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6125497" y="1258532"/>
            <a:ext cx="103251" cy="232359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7000568" y="1258532"/>
            <a:ext cx="113060" cy="232359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4822723" y="1258531"/>
            <a:ext cx="408038" cy="225158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5673210" y="1273276"/>
            <a:ext cx="506343" cy="225159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5235690" y="1278196"/>
            <a:ext cx="506343" cy="225159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7256208" y="1633365"/>
            <a:ext cx="904532" cy="19241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7851042" y="1633365"/>
            <a:ext cx="452266" cy="19291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8160740" y="1543665"/>
            <a:ext cx="363828" cy="20384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6607280" y="3805020"/>
            <a:ext cx="34412" cy="232359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6120585" y="3790276"/>
            <a:ext cx="103251" cy="232359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6995656" y="3790276"/>
            <a:ext cx="113060" cy="232359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4719491" y="3800107"/>
            <a:ext cx="855400" cy="215824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5673210" y="3800107"/>
            <a:ext cx="447375" cy="229411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5083298" y="3809940"/>
            <a:ext cx="889807" cy="205991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7251296" y="4165109"/>
            <a:ext cx="825879" cy="131145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7846130" y="4165109"/>
            <a:ext cx="452266" cy="19291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8155828" y="4075409"/>
            <a:ext cx="363828" cy="20384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TextBox 53"/>
          <p:cNvSpPr txBox="1"/>
          <p:nvPr/>
        </p:nvSpPr>
        <p:spPr>
          <a:xfrm>
            <a:off x="122835" y="804137"/>
            <a:ext cx="1354343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</a:t>
            </a:r>
            <a:r>
              <a:rPr lang="en-US" sz="1400" dirty="0" smtClean="0"/>
              <a:t> = 2 mid</a:t>
            </a:r>
            <a:endParaRPr lang="en-US" sz="1400" dirty="0"/>
          </a:p>
          <a:p>
            <a:pPr algn="ctr"/>
            <a:endParaRPr lang="en-US" sz="1400" dirty="0" smtClean="0"/>
          </a:p>
        </p:txBody>
      </p:sp>
      <p:sp>
        <p:nvSpPr>
          <p:cNvPr id="55" name="TextBox 54"/>
          <p:cNvSpPr txBox="1"/>
          <p:nvPr/>
        </p:nvSpPr>
        <p:spPr>
          <a:xfrm>
            <a:off x="1564928" y="805611"/>
            <a:ext cx="1242648" cy="523220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</a:t>
            </a:r>
            <a:r>
              <a:rPr lang="en-US" sz="1400" dirty="0" smtClean="0"/>
              <a:t> = 1: 0 </a:t>
            </a:r>
            <a:r>
              <a:rPr lang="en-US" sz="1400" dirty="0" err="1" smtClean="0"/>
              <a:t>deg</a:t>
            </a:r>
            <a:endParaRPr lang="en-US" sz="1400" dirty="0" smtClean="0"/>
          </a:p>
          <a:p>
            <a:pPr algn="ctr"/>
            <a:r>
              <a:rPr lang="en-US" sz="1400" dirty="0" smtClean="0"/>
              <a:t>“non-aligned”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2886326" y="807085"/>
            <a:ext cx="133722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</a:t>
            </a:r>
            <a:r>
              <a:rPr lang="en-US" sz="1400" dirty="0" smtClean="0"/>
              <a:t> = 1: 180 </a:t>
            </a:r>
            <a:r>
              <a:rPr lang="en-US" sz="1400" dirty="0" err="1" smtClean="0"/>
              <a:t>deg</a:t>
            </a:r>
            <a:endParaRPr lang="en-US" sz="1400" dirty="0" smtClean="0"/>
          </a:p>
          <a:p>
            <a:pPr algn="ctr"/>
            <a:r>
              <a:rPr lang="en-US" sz="1400" dirty="0" smtClean="0"/>
              <a:t>“pitch-aligned”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8190236" y="767757"/>
            <a:ext cx="85908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Channel 2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8195156" y="3584629"/>
            <a:ext cx="85908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Channel 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76833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4099"/>
          <p:cNvSpPr>
            <a:spLocks noChangeArrowheads="1"/>
          </p:cNvSpPr>
          <p:nvPr/>
        </p:nvSpPr>
        <p:spPr bwMode="auto">
          <a:xfrm>
            <a:off x="2079625" y="2692486"/>
            <a:ext cx="4818326" cy="809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1398" y="57570"/>
            <a:ext cx="9080254" cy="685800"/>
          </a:xfrm>
        </p:spPr>
        <p:txBody>
          <a:bodyPr/>
          <a:lstStyle/>
          <a:p>
            <a:r>
              <a:rPr lang="en-US" altLang="en-US" sz="2800" dirty="0" smtClean="0"/>
              <a:t>Combined </a:t>
            </a:r>
            <a:r>
              <a:rPr lang="en-US" altLang="en-US" sz="2800" dirty="0"/>
              <a:t>spectrum </a:t>
            </a:r>
            <a:r>
              <a:rPr lang="en-US" altLang="en-US" sz="2800" dirty="0" smtClean="0"/>
              <a:t>waveforms run: isolate </a:t>
            </a:r>
            <a:r>
              <a:rPr lang="en-US" altLang="en-US" sz="2800" dirty="0"/>
              <a:t>NTV </a:t>
            </a:r>
            <a:r>
              <a:rPr lang="en-US" altLang="en-US" sz="2800" dirty="0" smtClean="0"/>
              <a:t>profile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15900" y="5039914"/>
            <a:ext cx="8807450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en-US" altLang="en-US" sz="1600" kern="0" dirty="0" smtClean="0"/>
          </a:p>
          <a:p>
            <a:pPr>
              <a:defRPr/>
            </a:pPr>
            <a:r>
              <a:rPr lang="en-US" altLang="en-US" sz="1600" kern="0" dirty="0" smtClean="0"/>
              <a:t>Shots with COMBINED non-resonant field spectra (n = 2 + n =1 non-pitch-aligned</a:t>
            </a:r>
          </a:p>
          <a:p>
            <a:pPr lvl="1">
              <a:defRPr/>
            </a:pPr>
            <a:r>
              <a:rPr lang="en-US" altLang="en-US" sz="1200" kern="0" dirty="0" smtClean="0"/>
              <a:t>Vary applied field magnitude fixed combined spectrum (n = 2 </a:t>
            </a:r>
            <a:r>
              <a:rPr lang="en-US" altLang="en-US" sz="1200" kern="0" dirty="0" err="1" smtClean="0"/>
              <a:t>midplane</a:t>
            </a:r>
            <a:r>
              <a:rPr lang="en-US" altLang="en-US" sz="1200" kern="0" dirty="0" smtClean="0"/>
              <a:t>; n = 1 non-pitch-aligned: </a:t>
            </a:r>
            <a:r>
              <a:rPr lang="en-US" altLang="en-US" sz="1200" kern="0" dirty="0" smtClean="0">
                <a:sym typeface="Wingdings" panose="05000000000000000000" pitchFamily="2" charset="2"/>
              </a:rPr>
              <a:t> </a:t>
            </a:r>
            <a:r>
              <a:rPr lang="en-US" altLang="en-US" sz="1200" kern="0" dirty="0" smtClean="0">
                <a:solidFill>
                  <a:srgbClr val="FF0000"/>
                </a:solidFill>
              </a:rPr>
              <a:t>ALL in one shot if possible</a:t>
            </a:r>
            <a:r>
              <a:rPr lang="en-US" altLang="en-US" sz="1200" kern="0" dirty="0" smtClean="0"/>
              <a:t>)</a:t>
            </a:r>
          </a:p>
          <a:p>
            <a:pPr lvl="1">
              <a:defRPr/>
            </a:pPr>
            <a:r>
              <a:rPr lang="en-US" altLang="en-US" sz="1200" kern="0" dirty="0" smtClean="0"/>
              <a:t>Take second shot, </a:t>
            </a:r>
            <a:r>
              <a:rPr lang="en-US" altLang="en-US" sz="1200" kern="0" dirty="0" smtClean="0">
                <a:solidFill>
                  <a:srgbClr val="FF0000"/>
                </a:solidFill>
              </a:rPr>
              <a:t>changing the order of the IVCC current steps</a:t>
            </a:r>
          </a:p>
        </p:txBody>
      </p:sp>
      <p:cxnSp>
        <p:nvCxnSpPr>
          <p:cNvPr id="8196" name="Straight Arrow Connector 57"/>
          <p:cNvCxnSpPr>
            <a:cxnSpLocks noChangeShapeType="1"/>
          </p:cNvCxnSpPr>
          <p:nvPr/>
        </p:nvCxnSpPr>
        <p:spPr bwMode="auto">
          <a:xfrm flipV="1">
            <a:off x="1365250" y="1298128"/>
            <a:ext cx="0" cy="16398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7" name="Straight Arrow Connector 58"/>
          <p:cNvCxnSpPr>
            <a:cxnSpLocks noChangeShapeType="1"/>
          </p:cNvCxnSpPr>
          <p:nvPr/>
        </p:nvCxnSpPr>
        <p:spPr bwMode="auto">
          <a:xfrm>
            <a:off x="1365250" y="2938016"/>
            <a:ext cx="76581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8" name="TextBox 59"/>
          <p:cNvSpPr txBox="1">
            <a:spLocks noChangeArrowheads="1"/>
          </p:cNvSpPr>
          <p:nvPr/>
        </p:nvSpPr>
        <p:spPr bwMode="auto">
          <a:xfrm>
            <a:off x="8553238" y="2576066"/>
            <a:ext cx="552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t(s)</a:t>
            </a:r>
          </a:p>
        </p:txBody>
      </p:sp>
      <p:sp>
        <p:nvSpPr>
          <p:cNvPr id="8199" name="Rectangle 60"/>
          <p:cNvSpPr>
            <a:spLocks noChangeArrowheads="1"/>
          </p:cNvSpPr>
          <p:nvPr/>
        </p:nvSpPr>
        <p:spPr bwMode="auto">
          <a:xfrm rot="-5400000">
            <a:off x="298450" y="1907728"/>
            <a:ext cx="1022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Ip (MA)</a:t>
            </a:r>
          </a:p>
        </p:txBody>
      </p:sp>
      <p:cxnSp>
        <p:nvCxnSpPr>
          <p:cNvPr id="8200" name="Straight Connector 61"/>
          <p:cNvCxnSpPr>
            <a:cxnSpLocks noChangeShapeType="1"/>
          </p:cNvCxnSpPr>
          <p:nvPr/>
        </p:nvCxnSpPr>
        <p:spPr bwMode="auto">
          <a:xfrm flipV="1">
            <a:off x="1385888" y="2087116"/>
            <a:ext cx="630237" cy="8191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1" name="Straight Connector 62"/>
          <p:cNvCxnSpPr>
            <a:cxnSpLocks noChangeShapeType="1"/>
          </p:cNvCxnSpPr>
          <p:nvPr/>
        </p:nvCxnSpPr>
        <p:spPr bwMode="auto">
          <a:xfrm flipV="1">
            <a:off x="2016125" y="1698178"/>
            <a:ext cx="457200" cy="38893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2" name="Straight Connector 63"/>
          <p:cNvCxnSpPr>
            <a:cxnSpLocks noChangeShapeType="1"/>
          </p:cNvCxnSpPr>
          <p:nvPr/>
        </p:nvCxnSpPr>
        <p:spPr bwMode="auto">
          <a:xfrm>
            <a:off x="2482850" y="1698178"/>
            <a:ext cx="4627937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3" name="Straight Connector 64"/>
          <p:cNvCxnSpPr>
            <a:cxnSpLocks noChangeShapeType="1"/>
          </p:cNvCxnSpPr>
          <p:nvPr/>
        </p:nvCxnSpPr>
        <p:spPr bwMode="auto">
          <a:xfrm>
            <a:off x="7110787" y="1698178"/>
            <a:ext cx="1109926" cy="12461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04" name="Rectangle 4096"/>
          <p:cNvSpPr>
            <a:spLocks noChangeArrowheads="1"/>
          </p:cNvSpPr>
          <p:nvPr/>
        </p:nvSpPr>
        <p:spPr bwMode="auto">
          <a:xfrm>
            <a:off x="1685925" y="2860755"/>
            <a:ext cx="5979825" cy="77261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8205" name="Rectangle 4099"/>
          <p:cNvSpPr>
            <a:spLocks noChangeArrowheads="1"/>
          </p:cNvSpPr>
          <p:nvPr/>
        </p:nvSpPr>
        <p:spPr bwMode="auto">
          <a:xfrm>
            <a:off x="1927224" y="2779792"/>
            <a:ext cx="5089365" cy="80963"/>
          </a:xfrm>
          <a:prstGeom prst="rect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8206" name="TextBox 70"/>
          <p:cNvSpPr txBox="1">
            <a:spLocks noChangeArrowheads="1"/>
          </p:cNvSpPr>
          <p:nvPr/>
        </p:nvSpPr>
        <p:spPr bwMode="auto">
          <a:xfrm>
            <a:off x="1968087" y="2270972"/>
            <a:ext cx="61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NBI</a:t>
            </a:r>
          </a:p>
        </p:txBody>
      </p:sp>
      <p:cxnSp>
        <p:nvCxnSpPr>
          <p:cNvPr id="8210" name="Straight Arrow Connector 128"/>
          <p:cNvCxnSpPr>
            <a:cxnSpLocks noChangeShapeType="1"/>
          </p:cNvCxnSpPr>
          <p:nvPr/>
        </p:nvCxnSpPr>
        <p:spPr bwMode="auto">
          <a:xfrm flipH="1">
            <a:off x="5986028" y="1860717"/>
            <a:ext cx="1364464" cy="2330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14" name="TextBox 53"/>
          <p:cNvSpPr txBox="1">
            <a:spLocks noChangeArrowheads="1"/>
          </p:cNvSpPr>
          <p:nvPr/>
        </p:nvSpPr>
        <p:spPr bwMode="auto">
          <a:xfrm>
            <a:off x="6095371" y="2951567"/>
            <a:ext cx="28472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NBI dropouts for CES (~ </a:t>
            </a:r>
            <a:r>
              <a:rPr lang="en-US" altLang="en-US" sz="1400" dirty="0" smtClean="0"/>
              <a:t>0.66 </a:t>
            </a:r>
            <a:r>
              <a:rPr lang="en-US" altLang="en-US" sz="1400" dirty="0"/>
              <a:t>Hz)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838811" y="2933253"/>
            <a:ext cx="1471048" cy="286577"/>
            <a:chOff x="2838811" y="2774950"/>
            <a:chExt cx="1471048" cy="286577"/>
          </a:xfrm>
        </p:grpSpPr>
        <p:cxnSp>
          <p:nvCxnSpPr>
            <p:cNvPr id="8211" name="Straight Arrow Connector 129"/>
            <p:cNvCxnSpPr>
              <a:cxnSpLocks noChangeShapeType="1"/>
            </p:cNvCxnSpPr>
            <p:nvPr/>
          </p:nvCxnSpPr>
          <p:spPr bwMode="auto">
            <a:xfrm flipV="1">
              <a:off x="2840165" y="27797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12" name="Straight Arrow Connector 130"/>
            <p:cNvCxnSpPr>
              <a:cxnSpLocks noChangeShapeType="1"/>
            </p:cNvCxnSpPr>
            <p:nvPr/>
          </p:nvCxnSpPr>
          <p:spPr bwMode="auto">
            <a:xfrm flipV="1">
              <a:off x="3208737" y="2783535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13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3555438" y="2785122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15" name="Straight Connector 133"/>
            <p:cNvCxnSpPr>
              <a:cxnSpLocks noChangeShapeType="1"/>
            </p:cNvCxnSpPr>
            <p:nvPr/>
          </p:nvCxnSpPr>
          <p:spPr bwMode="auto">
            <a:xfrm>
              <a:off x="2838811" y="3061527"/>
              <a:ext cx="1471048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16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3858396" y="277495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240" name="Group 79"/>
          <p:cNvGrpSpPr>
            <a:grpSpLocks/>
          </p:cNvGrpSpPr>
          <p:nvPr/>
        </p:nvGrpSpPr>
        <p:grpSpPr bwMode="auto">
          <a:xfrm>
            <a:off x="1522413" y="1464816"/>
            <a:ext cx="355600" cy="407987"/>
            <a:chOff x="147513" y="619157"/>
            <a:chExt cx="356188" cy="408736"/>
          </a:xfrm>
        </p:grpSpPr>
        <p:sp>
          <p:nvSpPr>
            <p:cNvPr id="8251" name="Oval 48"/>
            <p:cNvSpPr>
              <a:spLocks noChangeArrowheads="1"/>
            </p:cNvSpPr>
            <p:nvPr/>
          </p:nvSpPr>
          <p:spPr bwMode="auto">
            <a:xfrm>
              <a:off x="173391" y="627783"/>
              <a:ext cx="292434" cy="400110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2" name="TextBox 47"/>
            <p:cNvSpPr txBox="1">
              <a:spLocks noChangeArrowheads="1"/>
            </p:cNvSpPr>
            <p:nvPr/>
          </p:nvSpPr>
          <p:spPr bwMode="auto">
            <a:xfrm>
              <a:off x="147513" y="619157"/>
              <a:ext cx="3561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8241" name="Group 78"/>
          <p:cNvGrpSpPr>
            <a:grpSpLocks/>
          </p:cNvGrpSpPr>
          <p:nvPr/>
        </p:nvGrpSpPr>
        <p:grpSpPr bwMode="auto">
          <a:xfrm>
            <a:off x="1539875" y="3215475"/>
            <a:ext cx="357188" cy="409575"/>
            <a:chOff x="179149" y="1168353"/>
            <a:chExt cx="356188" cy="408736"/>
          </a:xfrm>
        </p:grpSpPr>
        <p:sp>
          <p:nvSpPr>
            <p:cNvPr id="8249" name="Oval 80"/>
            <p:cNvSpPr>
              <a:spLocks noChangeArrowheads="1"/>
            </p:cNvSpPr>
            <p:nvPr/>
          </p:nvSpPr>
          <p:spPr bwMode="auto">
            <a:xfrm>
              <a:off x="196401" y="1176979"/>
              <a:ext cx="292434" cy="400110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0" name="TextBox 81"/>
            <p:cNvSpPr txBox="1">
              <a:spLocks noChangeArrowheads="1"/>
            </p:cNvSpPr>
            <p:nvPr/>
          </p:nvSpPr>
          <p:spPr bwMode="auto">
            <a:xfrm>
              <a:off x="179149" y="1168353"/>
              <a:ext cx="3561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FF0000"/>
                  </a:solidFill>
                </a:rPr>
                <a:t>B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36965" y="1310729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0.75s steps</a:t>
            </a:r>
            <a:endParaRPr lang="en-US" sz="1400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911189" y="1600710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/>
          <p:nvPr/>
        </p:nvCxnSpPr>
        <p:spPr bwMode="auto">
          <a:xfrm>
            <a:off x="3081345" y="1584428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>
            <a:off x="3251501" y="1594780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Connector 90"/>
          <p:cNvCxnSpPr/>
          <p:nvPr/>
        </p:nvCxnSpPr>
        <p:spPr bwMode="auto">
          <a:xfrm>
            <a:off x="3412779" y="1587376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Connector 91"/>
          <p:cNvCxnSpPr/>
          <p:nvPr/>
        </p:nvCxnSpPr>
        <p:spPr bwMode="auto">
          <a:xfrm>
            <a:off x="3590339" y="1587376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/>
          <p:nvPr/>
        </p:nvCxnSpPr>
        <p:spPr bwMode="auto">
          <a:xfrm>
            <a:off x="3751617" y="1579972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TextBox 93"/>
          <p:cNvSpPr txBox="1"/>
          <p:nvPr/>
        </p:nvSpPr>
        <p:spPr>
          <a:xfrm>
            <a:off x="1655903" y="642018"/>
            <a:ext cx="1859244" cy="7386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</a:t>
            </a:r>
            <a:r>
              <a:rPr lang="en-US" sz="1400" dirty="0" smtClean="0"/>
              <a:t> = 2 mid, n = 1, 0 </a:t>
            </a:r>
            <a:r>
              <a:rPr lang="en-US" sz="1400" dirty="0" err="1" smtClean="0"/>
              <a:t>deg</a:t>
            </a:r>
            <a:r>
              <a:rPr lang="en-US" sz="1400" dirty="0" smtClean="0"/>
              <a:t> (non-pitch-align)</a:t>
            </a:r>
          </a:p>
          <a:p>
            <a:pPr algn="ctr"/>
            <a:r>
              <a:rPr lang="en-US" sz="1400" dirty="0" smtClean="0"/>
              <a:t>(4.5s duration)</a:t>
            </a:r>
            <a:endParaRPr lang="en-US" sz="1400" dirty="0"/>
          </a:p>
        </p:txBody>
      </p:sp>
      <p:grpSp>
        <p:nvGrpSpPr>
          <p:cNvPr id="95" name="Group 94"/>
          <p:cNvGrpSpPr/>
          <p:nvPr/>
        </p:nvGrpSpPr>
        <p:grpSpPr>
          <a:xfrm>
            <a:off x="3862609" y="2934727"/>
            <a:ext cx="1471858" cy="293688"/>
            <a:chOff x="3168650" y="2774950"/>
            <a:chExt cx="2884488" cy="293688"/>
          </a:xfrm>
        </p:grpSpPr>
        <p:cxnSp>
          <p:nvCxnSpPr>
            <p:cNvPr id="96" name="Straight Arrow Connector 129"/>
            <p:cNvCxnSpPr>
              <a:cxnSpLocks noChangeShapeType="1"/>
            </p:cNvCxnSpPr>
            <p:nvPr/>
          </p:nvCxnSpPr>
          <p:spPr bwMode="auto">
            <a:xfrm flipV="1">
              <a:off x="3168650" y="27797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Straight Arrow Connector 130"/>
            <p:cNvCxnSpPr>
              <a:cxnSpLocks noChangeShapeType="1"/>
            </p:cNvCxnSpPr>
            <p:nvPr/>
          </p:nvCxnSpPr>
          <p:spPr bwMode="auto">
            <a:xfrm flipV="1">
              <a:off x="3890963" y="27924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4570413" y="279400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Straight Connector 133"/>
            <p:cNvCxnSpPr>
              <a:cxnSpLocks noChangeShapeType="1"/>
            </p:cNvCxnSpPr>
            <p:nvPr/>
          </p:nvCxnSpPr>
          <p:spPr bwMode="auto">
            <a:xfrm>
              <a:off x="3170238" y="3060700"/>
              <a:ext cx="28829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5164138" y="277495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4" name="TextBox 113"/>
          <p:cNvSpPr txBox="1"/>
          <p:nvPr/>
        </p:nvSpPr>
        <p:spPr>
          <a:xfrm>
            <a:off x="3792579" y="1312203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0.75s steps</a:t>
            </a:r>
            <a:endParaRPr lang="en-US" sz="1400" dirty="0"/>
          </a:p>
        </p:txBody>
      </p:sp>
      <p:cxnSp>
        <p:nvCxnSpPr>
          <p:cNvPr id="115" name="Straight Connector 114"/>
          <p:cNvCxnSpPr/>
          <p:nvPr/>
        </p:nvCxnSpPr>
        <p:spPr bwMode="auto">
          <a:xfrm>
            <a:off x="3933633" y="1602184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Straight Connector 115"/>
          <p:cNvCxnSpPr/>
          <p:nvPr/>
        </p:nvCxnSpPr>
        <p:spPr bwMode="auto">
          <a:xfrm>
            <a:off x="4103789" y="1585902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116"/>
          <p:cNvCxnSpPr/>
          <p:nvPr/>
        </p:nvCxnSpPr>
        <p:spPr bwMode="auto">
          <a:xfrm>
            <a:off x="4273945" y="1596254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/>
          <p:nvPr/>
        </p:nvCxnSpPr>
        <p:spPr bwMode="auto">
          <a:xfrm>
            <a:off x="4426345" y="1588850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Straight Connector 118"/>
          <p:cNvCxnSpPr/>
          <p:nvPr/>
        </p:nvCxnSpPr>
        <p:spPr bwMode="auto">
          <a:xfrm>
            <a:off x="4603905" y="1588850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/>
          <p:nvPr/>
        </p:nvCxnSpPr>
        <p:spPr bwMode="auto">
          <a:xfrm>
            <a:off x="4774061" y="1581446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/>
          <p:nvPr/>
        </p:nvCxnSpPr>
        <p:spPr bwMode="auto">
          <a:xfrm>
            <a:off x="3930651" y="2247296"/>
            <a:ext cx="0" cy="13743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0" name="Group 129"/>
          <p:cNvGrpSpPr/>
          <p:nvPr/>
        </p:nvGrpSpPr>
        <p:grpSpPr>
          <a:xfrm>
            <a:off x="4885053" y="2936201"/>
            <a:ext cx="1471858" cy="293688"/>
            <a:chOff x="3168650" y="2774950"/>
            <a:chExt cx="2884488" cy="293688"/>
          </a:xfrm>
        </p:grpSpPr>
        <p:cxnSp>
          <p:nvCxnSpPr>
            <p:cNvPr id="131" name="Straight Arrow Connector 129"/>
            <p:cNvCxnSpPr>
              <a:cxnSpLocks noChangeShapeType="1"/>
            </p:cNvCxnSpPr>
            <p:nvPr/>
          </p:nvCxnSpPr>
          <p:spPr bwMode="auto">
            <a:xfrm flipV="1">
              <a:off x="3168650" y="27797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Straight Arrow Connector 130"/>
            <p:cNvCxnSpPr>
              <a:cxnSpLocks noChangeShapeType="1"/>
            </p:cNvCxnSpPr>
            <p:nvPr/>
          </p:nvCxnSpPr>
          <p:spPr bwMode="auto">
            <a:xfrm flipV="1">
              <a:off x="3890963" y="27924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4570413" y="279400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Straight Connector 133"/>
            <p:cNvCxnSpPr>
              <a:cxnSpLocks noChangeShapeType="1"/>
            </p:cNvCxnSpPr>
            <p:nvPr/>
          </p:nvCxnSpPr>
          <p:spPr bwMode="auto">
            <a:xfrm>
              <a:off x="3170238" y="3060700"/>
              <a:ext cx="28829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5164138" y="277495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9" name="TextBox 148"/>
          <p:cNvSpPr txBox="1"/>
          <p:nvPr/>
        </p:nvSpPr>
        <p:spPr>
          <a:xfrm>
            <a:off x="4886047" y="1313677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0.75s steps</a:t>
            </a:r>
            <a:endParaRPr lang="en-US" sz="1400" dirty="0"/>
          </a:p>
        </p:txBody>
      </p:sp>
      <p:cxnSp>
        <p:nvCxnSpPr>
          <p:cNvPr id="150" name="Straight Connector 149"/>
          <p:cNvCxnSpPr/>
          <p:nvPr/>
        </p:nvCxnSpPr>
        <p:spPr bwMode="auto">
          <a:xfrm>
            <a:off x="4956077" y="1603658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" name="Straight Connector 150"/>
          <p:cNvCxnSpPr/>
          <p:nvPr/>
        </p:nvCxnSpPr>
        <p:spPr bwMode="auto">
          <a:xfrm>
            <a:off x="5126233" y="1587376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Straight Connector 151"/>
          <p:cNvCxnSpPr/>
          <p:nvPr/>
        </p:nvCxnSpPr>
        <p:spPr bwMode="auto">
          <a:xfrm>
            <a:off x="5287511" y="1597728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" name="Straight Connector 152"/>
          <p:cNvCxnSpPr/>
          <p:nvPr/>
        </p:nvCxnSpPr>
        <p:spPr bwMode="auto">
          <a:xfrm>
            <a:off x="5457667" y="1590324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" name="Straight Connector 153"/>
          <p:cNvCxnSpPr/>
          <p:nvPr/>
        </p:nvCxnSpPr>
        <p:spPr bwMode="auto">
          <a:xfrm>
            <a:off x="5635227" y="1590324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" name="Straight Connector 154"/>
          <p:cNvCxnSpPr/>
          <p:nvPr/>
        </p:nvCxnSpPr>
        <p:spPr bwMode="auto">
          <a:xfrm>
            <a:off x="5796505" y="1582920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" name="Straight Connector 155"/>
          <p:cNvCxnSpPr/>
          <p:nvPr/>
        </p:nvCxnSpPr>
        <p:spPr bwMode="auto">
          <a:xfrm>
            <a:off x="4953095" y="2222136"/>
            <a:ext cx="0" cy="13743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Straight Arrow Connector 128"/>
          <p:cNvCxnSpPr>
            <a:cxnSpLocks noChangeShapeType="1"/>
          </p:cNvCxnSpPr>
          <p:nvPr/>
        </p:nvCxnSpPr>
        <p:spPr bwMode="auto">
          <a:xfrm flipH="1" flipV="1">
            <a:off x="6941099" y="1219276"/>
            <a:ext cx="409393" cy="13080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0" name="Rectangle 4099"/>
          <p:cNvSpPr>
            <a:spLocks noChangeArrowheads="1"/>
          </p:cNvSpPr>
          <p:nvPr/>
        </p:nvSpPr>
        <p:spPr bwMode="auto">
          <a:xfrm>
            <a:off x="2081099" y="4522828"/>
            <a:ext cx="4818326" cy="809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tx2"/>
              </a:solidFill>
            </a:endParaRPr>
          </a:p>
        </p:txBody>
      </p:sp>
      <p:cxnSp>
        <p:nvCxnSpPr>
          <p:cNvPr id="171" name="Straight Arrow Connector 57"/>
          <p:cNvCxnSpPr>
            <a:cxnSpLocks noChangeShapeType="1"/>
          </p:cNvCxnSpPr>
          <p:nvPr/>
        </p:nvCxnSpPr>
        <p:spPr bwMode="auto">
          <a:xfrm flipV="1">
            <a:off x="1366724" y="3128470"/>
            <a:ext cx="0" cy="16398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Straight Arrow Connector 58"/>
          <p:cNvCxnSpPr>
            <a:cxnSpLocks noChangeShapeType="1"/>
          </p:cNvCxnSpPr>
          <p:nvPr/>
        </p:nvCxnSpPr>
        <p:spPr bwMode="auto">
          <a:xfrm>
            <a:off x="1366724" y="4768358"/>
            <a:ext cx="76581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3" name="TextBox 59"/>
          <p:cNvSpPr txBox="1">
            <a:spLocks noChangeArrowheads="1"/>
          </p:cNvSpPr>
          <p:nvPr/>
        </p:nvSpPr>
        <p:spPr bwMode="auto">
          <a:xfrm>
            <a:off x="8554712" y="4406408"/>
            <a:ext cx="552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t(s)</a:t>
            </a:r>
          </a:p>
        </p:txBody>
      </p:sp>
      <p:sp>
        <p:nvSpPr>
          <p:cNvPr id="174" name="Rectangle 60"/>
          <p:cNvSpPr>
            <a:spLocks noChangeArrowheads="1"/>
          </p:cNvSpPr>
          <p:nvPr/>
        </p:nvSpPr>
        <p:spPr bwMode="auto">
          <a:xfrm rot="-5400000">
            <a:off x="299924" y="3738070"/>
            <a:ext cx="1022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Ip (MA)</a:t>
            </a:r>
          </a:p>
        </p:txBody>
      </p:sp>
      <p:cxnSp>
        <p:nvCxnSpPr>
          <p:cNvPr id="175" name="Straight Connector 61"/>
          <p:cNvCxnSpPr>
            <a:cxnSpLocks noChangeShapeType="1"/>
          </p:cNvCxnSpPr>
          <p:nvPr/>
        </p:nvCxnSpPr>
        <p:spPr bwMode="auto">
          <a:xfrm flipV="1">
            <a:off x="1387362" y="3917458"/>
            <a:ext cx="630237" cy="8191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Straight Connector 62"/>
          <p:cNvCxnSpPr>
            <a:cxnSpLocks noChangeShapeType="1"/>
          </p:cNvCxnSpPr>
          <p:nvPr/>
        </p:nvCxnSpPr>
        <p:spPr bwMode="auto">
          <a:xfrm flipV="1">
            <a:off x="2017599" y="3528520"/>
            <a:ext cx="457200" cy="38893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Straight Connector 63"/>
          <p:cNvCxnSpPr>
            <a:cxnSpLocks noChangeShapeType="1"/>
          </p:cNvCxnSpPr>
          <p:nvPr/>
        </p:nvCxnSpPr>
        <p:spPr bwMode="auto">
          <a:xfrm>
            <a:off x="2484324" y="3528520"/>
            <a:ext cx="4627937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Straight Connector 64"/>
          <p:cNvCxnSpPr>
            <a:cxnSpLocks noChangeShapeType="1"/>
          </p:cNvCxnSpPr>
          <p:nvPr/>
        </p:nvCxnSpPr>
        <p:spPr bwMode="auto">
          <a:xfrm>
            <a:off x="7112261" y="3528520"/>
            <a:ext cx="1109926" cy="12461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9" name="Rectangle 4096"/>
          <p:cNvSpPr>
            <a:spLocks noChangeArrowheads="1"/>
          </p:cNvSpPr>
          <p:nvPr/>
        </p:nvSpPr>
        <p:spPr bwMode="auto">
          <a:xfrm>
            <a:off x="1687399" y="4691097"/>
            <a:ext cx="5979825" cy="77261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180" name="Rectangle 4099"/>
          <p:cNvSpPr>
            <a:spLocks noChangeArrowheads="1"/>
          </p:cNvSpPr>
          <p:nvPr/>
        </p:nvSpPr>
        <p:spPr bwMode="auto">
          <a:xfrm>
            <a:off x="1928698" y="4610134"/>
            <a:ext cx="5089365" cy="80963"/>
          </a:xfrm>
          <a:prstGeom prst="rect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181" name="TextBox 70"/>
          <p:cNvSpPr txBox="1">
            <a:spLocks noChangeArrowheads="1"/>
          </p:cNvSpPr>
          <p:nvPr/>
        </p:nvSpPr>
        <p:spPr bwMode="auto">
          <a:xfrm>
            <a:off x="1969561" y="4101314"/>
            <a:ext cx="61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NBI</a:t>
            </a:r>
          </a:p>
        </p:txBody>
      </p:sp>
      <p:sp>
        <p:nvSpPr>
          <p:cNvPr id="182" name="TextBox 53"/>
          <p:cNvSpPr txBox="1">
            <a:spLocks noChangeArrowheads="1"/>
          </p:cNvSpPr>
          <p:nvPr/>
        </p:nvSpPr>
        <p:spPr bwMode="auto">
          <a:xfrm>
            <a:off x="6274398" y="5038233"/>
            <a:ext cx="28472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NBI dropouts for CES (~ </a:t>
            </a:r>
            <a:r>
              <a:rPr lang="en-US" altLang="en-US" sz="1400" dirty="0" smtClean="0"/>
              <a:t>0.66 </a:t>
            </a:r>
            <a:r>
              <a:rPr lang="en-US" altLang="en-US" sz="1400" dirty="0"/>
              <a:t>Hz)</a:t>
            </a:r>
          </a:p>
        </p:txBody>
      </p:sp>
      <p:grpSp>
        <p:nvGrpSpPr>
          <p:cNvPr id="183" name="Group 182"/>
          <p:cNvGrpSpPr/>
          <p:nvPr/>
        </p:nvGrpSpPr>
        <p:grpSpPr>
          <a:xfrm>
            <a:off x="2840285" y="4763595"/>
            <a:ext cx="1471048" cy="286577"/>
            <a:chOff x="2838811" y="2774950"/>
            <a:chExt cx="1471048" cy="286577"/>
          </a:xfrm>
        </p:grpSpPr>
        <p:cxnSp>
          <p:nvCxnSpPr>
            <p:cNvPr id="184" name="Straight Arrow Connector 129"/>
            <p:cNvCxnSpPr>
              <a:cxnSpLocks noChangeShapeType="1"/>
            </p:cNvCxnSpPr>
            <p:nvPr/>
          </p:nvCxnSpPr>
          <p:spPr bwMode="auto">
            <a:xfrm flipV="1">
              <a:off x="2840165" y="27797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5" name="Straight Arrow Connector 130"/>
            <p:cNvCxnSpPr>
              <a:cxnSpLocks noChangeShapeType="1"/>
            </p:cNvCxnSpPr>
            <p:nvPr/>
          </p:nvCxnSpPr>
          <p:spPr bwMode="auto">
            <a:xfrm flipV="1">
              <a:off x="3208737" y="2783535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6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3555438" y="2785122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Straight Connector 133"/>
            <p:cNvCxnSpPr>
              <a:cxnSpLocks noChangeShapeType="1"/>
            </p:cNvCxnSpPr>
            <p:nvPr/>
          </p:nvCxnSpPr>
          <p:spPr bwMode="auto">
            <a:xfrm>
              <a:off x="2838811" y="3061527"/>
              <a:ext cx="1471048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8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3858396" y="277495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06" name="Straight Connector 205"/>
          <p:cNvCxnSpPr/>
          <p:nvPr/>
        </p:nvCxnSpPr>
        <p:spPr bwMode="auto">
          <a:xfrm>
            <a:off x="2921541" y="3431052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Straight Connector 206"/>
          <p:cNvCxnSpPr/>
          <p:nvPr/>
        </p:nvCxnSpPr>
        <p:spPr bwMode="auto">
          <a:xfrm>
            <a:off x="3082819" y="3414770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" name="Straight Connector 207"/>
          <p:cNvCxnSpPr/>
          <p:nvPr/>
        </p:nvCxnSpPr>
        <p:spPr bwMode="auto">
          <a:xfrm>
            <a:off x="3261853" y="3425122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Straight Connector 208"/>
          <p:cNvCxnSpPr/>
          <p:nvPr/>
        </p:nvCxnSpPr>
        <p:spPr bwMode="auto">
          <a:xfrm>
            <a:off x="3423131" y="3417718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Straight Connector 209"/>
          <p:cNvCxnSpPr/>
          <p:nvPr/>
        </p:nvCxnSpPr>
        <p:spPr bwMode="auto">
          <a:xfrm>
            <a:off x="3591813" y="3417718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Straight Connector 210"/>
          <p:cNvCxnSpPr/>
          <p:nvPr/>
        </p:nvCxnSpPr>
        <p:spPr bwMode="auto">
          <a:xfrm>
            <a:off x="3753091" y="3410314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3" name="Group 212"/>
          <p:cNvGrpSpPr/>
          <p:nvPr/>
        </p:nvGrpSpPr>
        <p:grpSpPr>
          <a:xfrm>
            <a:off x="3864083" y="4765069"/>
            <a:ext cx="1471858" cy="293688"/>
            <a:chOff x="3168650" y="2774950"/>
            <a:chExt cx="2884488" cy="293688"/>
          </a:xfrm>
        </p:grpSpPr>
        <p:cxnSp>
          <p:nvCxnSpPr>
            <p:cNvPr id="214" name="Straight Arrow Connector 129"/>
            <p:cNvCxnSpPr>
              <a:cxnSpLocks noChangeShapeType="1"/>
            </p:cNvCxnSpPr>
            <p:nvPr/>
          </p:nvCxnSpPr>
          <p:spPr bwMode="auto">
            <a:xfrm flipV="1">
              <a:off x="3168650" y="27797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5" name="Straight Arrow Connector 130"/>
            <p:cNvCxnSpPr>
              <a:cxnSpLocks noChangeShapeType="1"/>
            </p:cNvCxnSpPr>
            <p:nvPr/>
          </p:nvCxnSpPr>
          <p:spPr bwMode="auto">
            <a:xfrm flipV="1">
              <a:off x="3890963" y="27924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6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4570413" y="279400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7" name="Straight Connector 133"/>
            <p:cNvCxnSpPr>
              <a:cxnSpLocks noChangeShapeType="1"/>
            </p:cNvCxnSpPr>
            <p:nvPr/>
          </p:nvCxnSpPr>
          <p:spPr bwMode="auto">
            <a:xfrm>
              <a:off x="3170238" y="3060700"/>
              <a:ext cx="28829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8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5164138" y="277495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33" name="Straight Connector 232"/>
          <p:cNvCxnSpPr/>
          <p:nvPr/>
        </p:nvCxnSpPr>
        <p:spPr bwMode="auto">
          <a:xfrm>
            <a:off x="3943985" y="3432526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4" name="Straight Connector 233"/>
          <p:cNvCxnSpPr/>
          <p:nvPr/>
        </p:nvCxnSpPr>
        <p:spPr bwMode="auto">
          <a:xfrm>
            <a:off x="4105263" y="3416244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" name="Straight Connector 234"/>
          <p:cNvCxnSpPr/>
          <p:nvPr/>
        </p:nvCxnSpPr>
        <p:spPr bwMode="auto">
          <a:xfrm>
            <a:off x="4284297" y="3426596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" name="Straight Connector 235"/>
          <p:cNvCxnSpPr/>
          <p:nvPr/>
        </p:nvCxnSpPr>
        <p:spPr bwMode="auto">
          <a:xfrm>
            <a:off x="4445575" y="3419192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" name="Straight Connector 236"/>
          <p:cNvCxnSpPr/>
          <p:nvPr/>
        </p:nvCxnSpPr>
        <p:spPr bwMode="auto">
          <a:xfrm>
            <a:off x="4605379" y="3419192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" name="Straight Connector 237"/>
          <p:cNvCxnSpPr/>
          <p:nvPr/>
        </p:nvCxnSpPr>
        <p:spPr bwMode="auto">
          <a:xfrm>
            <a:off x="4775535" y="3411788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1" name="Group 240"/>
          <p:cNvGrpSpPr/>
          <p:nvPr/>
        </p:nvGrpSpPr>
        <p:grpSpPr>
          <a:xfrm>
            <a:off x="4886527" y="4766543"/>
            <a:ext cx="1471858" cy="293688"/>
            <a:chOff x="3168650" y="2774950"/>
            <a:chExt cx="2884488" cy="293688"/>
          </a:xfrm>
        </p:grpSpPr>
        <p:cxnSp>
          <p:nvCxnSpPr>
            <p:cNvPr id="242" name="Straight Arrow Connector 129"/>
            <p:cNvCxnSpPr>
              <a:cxnSpLocks noChangeShapeType="1"/>
            </p:cNvCxnSpPr>
            <p:nvPr/>
          </p:nvCxnSpPr>
          <p:spPr bwMode="auto">
            <a:xfrm flipV="1">
              <a:off x="3168650" y="27797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3" name="Straight Arrow Connector 130"/>
            <p:cNvCxnSpPr>
              <a:cxnSpLocks noChangeShapeType="1"/>
            </p:cNvCxnSpPr>
            <p:nvPr/>
          </p:nvCxnSpPr>
          <p:spPr bwMode="auto">
            <a:xfrm flipV="1">
              <a:off x="3890963" y="27924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4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4570413" y="279400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5" name="Straight Connector 244"/>
            <p:cNvCxnSpPr>
              <a:cxnSpLocks noChangeShapeType="1"/>
            </p:cNvCxnSpPr>
            <p:nvPr/>
          </p:nvCxnSpPr>
          <p:spPr bwMode="auto">
            <a:xfrm>
              <a:off x="3170238" y="3060700"/>
              <a:ext cx="28829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5164138" y="277495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1" name="Straight Connector 260"/>
          <p:cNvCxnSpPr/>
          <p:nvPr/>
        </p:nvCxnSpPr>
        <p:spPr bwMode="auto">
          <a:xfrm>
            <a:off x="4966429" y="3434000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2" name="Straight Connector 261"/>
          <p:cNvCxnSpPr/>
          <p:nvPr/>
        </p:nvCxnSpPr>
        <p:spPr bwMode="auto">
          <a:xfrm>
            <a:off x="5127707" y="3417718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3" name="Straight Connector 262"/>
          <p:cNvCxnSpPr/>
          <p:nvPr/>
        </p:nvCxnSpPr>
        <p:spPr bwMode="auto">
          <a:xfrm>
            <a:off x="5306741" y="3428070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4" name="Straight Connector 263"/>
          <p:cNvCxnSpPr/>
          <p:nvPr/>
        </p:nvCxnSpPr>
        <p:spPr bwMode="auto">
          <a:xfrm>
            <a:off x="5468019" y="3420666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Straight Connector 264"/>
          <p:cNvCxnSpPr/>
          <p:nvPr/>
        </p:nvCxnSpPr>
        <p:spPr bwMode="auto">
          <a:xfrm>
            <a:off x="5636701" y="3420666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" name="Straight Connector 265"/>
          <p:cNvCxnSpPr/>
          <p:nvPr/>
        </p:nvCxnSpPr>
        <p:spPr bwMode="auto">
          <a:xfrm>
            <a:off x="5797979" y="3413262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" name="Group 27"/>
          <p:cNvGrpSpPr/>
          <p:nvPr/>
        </p:nvGrpSpPr>
        <p:grpSpPr>
          <a:xfrm>
            <a:off x="2911075" y="2037641"/>
            <a:ext cx="838654" cy="901790"/>
            <a:chOff x="2911075" y="1852967"/>
            <a:chExt cx="838654" cy="901790"/>
          </a:xfrm>
        </p:grpSpPr>
        <p:sp>
          <p:nvSpPr>
            <p:cNvPr id="27" name="Rectangle 26"/>
            <p:cNvSpPr/>
            <p:nvPr/>
          </p:nvSpPr>
          <p:spPr bwMode="auto">
            <a:xfrm>
              <a:off x="2911075" y="2295765"/>
              <a:ext cx="165893" cy="457314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" name="Rectangle 269"/>
            <p:cNvSpPr/>
            <p:nvPr/>
          </p:nvSpPr>
          <p:spPr bwMode="auto">
            <a:xfrm>
              <a:off x="3250095" y="1990946"/>
              <a:ext cx="160613" cy="760706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3589087" y="1852967"/>
              <a:ext cx="160642" cy="901790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3931258" y="2041008"/>
            <a:ext cx="838654" cy="901790"/>
            <a:chOff x="2911075" y="1852967"/>
            <a:chExt cx="838654" cy="901790"/>
          </a:xfrm>
          <a:solidFill>
            <a:srgbClr val="CCFFFF"/>
          </a:solidFill>
        </p:grpSpPr>
        <p:sp>
          <p:nvSpPr>
            <p:cNvPr id="274" name="Rectangle 273"/>
            <p:cNvSpPr/>
            <p:nvPr/>
          </p:nvSpPr>
          <p:spPr bwMode="auto">
            <a:xfrm>
              <a:off x="2911075" y="2295765"/>
              <a:ext cx="165893" cy="457314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5" name="Rectangle 274"/>
            <p:cNvSpPr/>
            <p:nvPr/>
          </p:nvSpPr>
          <p:spPr bwMode="auto">
            <a:xfrm>
              <a:off x="3250095" y="1990946"/>
              <a:ext cx="160613" cy="76070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6" name="Rectangle 275"/>
            <p:cNvSpPr/>
            <p:nvPr/>
          </p:nvSpPr>
          <p:spPr bwMode="auto">
            <a:xfrm>
              <a:off x="3589087" y="1852967"/>
              <a:ext cx="160642" cy="90179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77" name="Group 276"/>
          <p:cNvGrpSpPr/>
          <p:nvPr/>
        </p:nvGrpSpPr>
        <p:grpSpPr>
          <a:xfrm>
            <a:off x="4960772" y="2034781"/>
            <a:ext cx="838654" cy="901790"/>
            <a:chOff x="2911075" y="1852967"/>
            <a:chExt cx="838654" cy="901790"/>
          </a:xfrm>
          <a:solidFill>
            <a:srgbClr val="FFFF99"/>
          </a:solidFill>
        </p:grpSpPr>
        <p:sp>
          <p:nvSpPr>
            <p:cNvPr id="278" name="Rectangle 277"/>
            <p:cNvSpPr/>
            <p:nvPr/>
          </p:nvSpPr>
          <p:spPr bwMode="auto">
            <a:xfrm>
              <a:off x="2911075" y="2295765"/>
              <a:ext cx="165893" cy="457314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9" name="Rectangle 278"/>
            <p:cNvSpPr/>
            <p:nvPr/>
          </p:nvSpPr>
          <p:spPr bwMode="auto">
            <a:xfrm>
              <a:off x="3250095" y="1990946"/>
              <a:ext cx="160613" cy="76070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0" name="Rectangle 279"/>
            <p:cNvSpPr/>
            <p:nvPr/>
          </p:nvSpPr>
          <p:spPr bwMode="auto">
            <a:xfrm>
              <a:off x="3589087" y="1852967"/>
              <a:ext cx="160642" cy="90179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81" name="Group 280"/>
          <p:cNvGrpSpPr/>
          <p:nvPr/>
        </p:nvGrpSpPr>
        <p:grpSpPr>
          <a:xfrm flipH="1">
            <a:off x="2917839" y="3863588"/>
            <a:ext cx="838654" cy="901790"/>
            <a:chOff x="2911075" y="1852967"/>
            <a:chExt cx="838654" cy="901790"/>
          </a:xfrm>
          <a:solidFill>
            <a:srgbClr val="FFFF99"/>
          </a:solidFill>
        </p:grpSpPr>
        <p:sp>
          <p:nvSpPr>
            <p:cNvPr id="282" name="Rectangle 281"/>
            <p:cNvSpPr/>
            <p:nvPr/>
          </p:nvSpPr>
          <p:spPr bwMode="auto">
            <a:xfrm>
              <a:off x="2911075" y="2295765"/>
              <a:ext cx="165893" cy="457314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3" name="Rectangle 282"/>
            <p:cNvSpPr/>
            <p:nvPr/>
          </p:nvSpPr>
          <p:spPr bwMode="auto">
            <a:xfrm>
              <a:off x="3250095" y="1990946"/>
              <a:ext cx="160613" cy="76070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4" name="Rectangle 283"/>
            <p:cNvSpPr/>
            <p:nvPr/>
          </p:nvSpPr>
          <p:spPr bwMode="auto">
            <a:xfrm>
              <a:off x="3589087" y="1852967"/>
              <a:ext cx="160642" cy="90179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85" name="Group 284"/>
          <p:cNvGrpSpPr/>
          <p:nvPr/>
        </p:nvGrpSpPr>
        <p:grpSpPr>
          <a:xfrm flipH="1">
            <a:off x="3946212" y="3867390"/>
            <a:ext cx="838654" cy="901790"/>
            <a:chOff x="2911075" y="1852967"/>
            <a:chExt cx="838654" cy="901790"/>
          </a:xfrm>
          <a:solidFill>
            <a:srgbClr val="CCFFFF"/>
          </a:solidFill>
        </p:grpSpPr>
        <p:sp>
          <p:nvSpPr>
            <p:cNvPr id="286" name="Rectangle 285"/>
            <p:cNvSpPr/>
            <p:nvPr/>
          </p:nvSpPr>
          <p:spPr bwMode="auto">
            <a:xfrm>
              <a:off x="2911075" y="2295765"/>
              <a:ext cx="165893" cy="457314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3250095" y="1990946"/>
              <a:ext cx="160613" cy="76070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8" name="Rectangle 287"/>
            <p:cNvSpPr/>
            <p:nvPr/>
          </p:nvSpPr>
          <p:spPr bwMode="auto">
            <a:xfrm>
              <a:off x="3589087" y="1852967"/>
              <a:ext cx="160642" cy="90179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89" name="Group 288"/>
          <p:cNvGrpSpPr/>
          <p:nvPr/>
        </p:nvGrpSpPr>
        <p:grpSpPr>
          <a:xfrm flipH="1">
            <a:off x="4966395" y="3870494"/>
            <a:ext cx="838654" cy="901790"/>
            <a:chOff x="2911075" y="1852967"/>
            <a:chExt cx="838654" cy="901790"/>
          </a:xfrm>
          <a:solidFill>
            <a:srgbClr val="FFFF99"/>
          </a:solidFill>
        </p:grpSpPr>
        <p:sp>
          <p:nvSpPr>
            <p:cNvPr id="290" name="Rectangle 289"/>
            <p:cNvSpPr/>
            <p:nvPr/>
          </p:nvSpPr>
          <p:spPr bwMode="auto">
            <a:xfrm>
              <a:off x="2911075" y="2295765"/>
              <a:ext cx="165893" cy="457314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1" name="Rectangle 290"/>
            <p:cNvSpPr/>
            <p:nvPr/>
          </p:nvSpPr>
          <p:spPr bwMode="auto">
            <a:xfrm>
              <a:off x="3250095" y="1990946"/>
              <a:ext cx="160613" cy="76070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2" name="Rectangle 291"/>
            <p:cNvSpPr/>
            <p:nvPr/>
          </p:nvSpPr>
          <p:spPr bwMode="auto">
            <a:xfrm>
              <a:off x="3589087" y="1852967"/>
              <a:ext cx="160642" cy="90179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58" name="Group 84"/>
          <p:cNvGrpSpPr>
            <a:grpSpLocks/>
          </p:cNvGrpSpPr>
          <p:nvPr/>
        </p:nvGrpSpPr>
        <p:grpSpPr bwMode="auto">
          <a:xfrm>
            <a:off x="696751" y="5992484"/>
            <a:ext cx="289334" cy="303572"/>
            <a:chOff x="179149" y="1168353"/>
            <a:chExt cx="320024" cy="408736"/>
          </a:xfrm>
        </p:grpSpPr>
        <p:sp>
          <p:nvSpPr>
            <p:cNvPr id="159" name="Oval 85"/>
            <p:cNvSpPr>
              <a:spLocks noChangeArrowheads="1"/>
            </p:cNvSpPr>
            <p:nvPr/>
          </p:nvSpPr>
          <p:spPr bwMode="auto">
            <a:xfrm>
              <a:off x="196401" y="1176979"/>
              <a:ext cx="292434" cy="400110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161" name="TextBox 86"/>
            <p:cNvSpPr txBox="1">
              <a:spLocks noChangeArrowheads="1"/>
            </p:cNvSpPr>
            <p:nvPr/>
          </p:nvSpPr>
          <p:spPr bwMode="auto">
            <a:xfrm>
              <a:off x="179149" y="1168353"/>
              <a:ext cx="320024" cy="339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162" name="Group 87"/>
          <p:cNvGrpSpPr>
            <a:grpSpLocks/>
          </p:cNvGrpSpPr>
          <p:nvPr/>
        </p:nvGrpSpPr>
        <p:grpSpPr bwMode="auto">
          <a:xfrm>
            <a:off x="682463" y="5656106"/>
            <a:ext cx="289334" cy="303573"/>
            <a:chOff x="147513" y="619157"/>
            <a:chExt cx="320023" cy="408736"/>
          </a:xfrm>
        </p:grpSpPr>
        <p:sp>
          <p:nvSpPr>
            <p:cNvPr id="163" name="Oval 88"/>
            <p:cNvSpPr>
              <a:spLocks noChangeArrowheads="1"/>
            </p:cNvSpPr>
            <p:nvPr/>
          </p:nvSpPr>
          <p:spPr bwMode="auto">
            <a:xfrm>
              <a:off x="173391" y="627783"/>
              <a:ext cx="292434" cy="400110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164" name="TextBox 89"/>
            <p:cNvSpPr txBox="1">
              <a:spLocks noChangeArrowheads="1"/>
            </p:cNvSpPr>
            <p:nvPr/>
          </p:nvSpPr>
          <p:spPr bwMode="auto">
            <a:xfrm>
              <a:off x="147513" y="619157"/>
              <a:ext cx="320023" cy="33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altLang="en-US" sz="1600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sp>
        <p:nvSpPr>
          <p:cNvPr id="147" name="TextBox 146"/>
          <p:cNvSpPr txBox="1"/>
          <p:nvPr/>
        </p:nvSpPr>
        <p:spPr>
          <a:xfrm>
            <a:off x="5081855" y="638970"/>
            <a:ext cx="1859244" cy="7386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</a:t>
            </a:r>
            <a:r>
              <a:rPr lang="en-US" sz="1400" dirty="0" smtClean="0"/>
              <a:t> = 2 mid, n = 1, 0 </a:t>
            </a:r>
            <a:r>
              <a:rPr lang="en-US" sz="1400" dirty="0" err="1" smtClean="0"/>
              <a:t>deg</a:t>
            </a:r>
            <a:r>
              <a:rPr lang="en-US" sz="1400" dirty="0" smtClean="0"/>
              <a:t> (non-pitch-align)</a:t>
            </a:r>
          </a:p>
          <a:p>
            <a:pPr algn="ctr"/>
            <a:r>
              <a:rPr lang="en-US" sz="1400" dirty="0" smtClean="0"/>
              <a:t>(4.5s duration)</a:t>
            </a:r>
            <a:endParaRPr lang="en-US" sz="1400" dirty="0"/>
          </a:p>
        </p:txBody>
      </p:sp>
      <p:sp>
        <p:nvSpPr>
          <p:cNvPr id="157" name="TextBox 156"/>
          <p:cNvSpPr txBox="1"/>
          <p:nvPr/>
        </p:nvSpPr>
        <p:spPr>
          <a:xfrm>
            <a:off x="3350591" y="645066"/>
            <a:ext cx="1859244" cy="738664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</a:t>
            </a:r>
            <a:r>
              <a:rPr lang="en-US" sz="1400" dirty="0" smtClean="0"/>
              <a:t> = 2 mid, n = 1, 180 </a:t>
            </a:r>
            <a:r>
              <a:rPr lang="en-US" sz="1400" dirty="0" err="1" smtClean="0"/>
              <a:t>deg</a:t>
            </a:r>
            <a:r>
              <a:rPr lang="en-US" sz="1400" dirty="0" smtClean="0"/>
              <a:t> (pitch align)</a:t>
            </a:r>
          </a:p>
          <a:p>
            <a:pPr algn="ctr"/>
            <a:r>
              <a:rPr lang="en-US" sz="1400" dirty="0" smtClean="0"/>
              <a:t>(4.5s duration)</a:t>
            </a:r>
            <a:endParaRPr lang="en-US" sz="1400" dirty="0"/>
          </a:p>
        </p:txBody>
      </p:sp>
      <p:grpSp>
        <p:nvGrpSpPr>
          <p:cNvPr id="165" name="Group 164"/>
          <p:cNvGrpSpPr/>
          <p:nvPr/>
        </p:nvGrpSpPr>
        <p:grpSpPr>
          <a:xfrm>
            <a:off x="138900" y="1435023"/>
            <a:ext cx="466563" cy="802912"/>
            <a:chOff x="215900" y="1463898"/>
            <a:chExt cx="466563" cy="802912"/>
          </a:xfrm>
        </p:grpSpPr>
        <p:cxnSp>
          <p:nvCxnSpPr>
            <p:cNvPr id="167" name="Straight Connector 166"/>
            <p:cNvCxnSpPr/>
            <p:nvPr/>
          </p:nvCxnSpPr>
          <p:spPr bwMode="auto">
            <a:xfrm>
              <a:off x="215900" y="2043109"/>
              <a:ext cx="159485" cy="22370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Straight Connector 167"/>
            <p:cNvCxnSpPr/>
            <p:nvPr/>
          </p:nvCxnSpPr>
          <p:spPr bwMode="auto">
            <a:xfrm flipV="1">
              <a:off x="368300" y="1463898"/>
              <a:ext cx="314163" cy="79898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9" name="Group 168"/>
          <p:cNvGrpSpPr/>
          <p:nvPr/>
        </p:nvGrpSpPr>
        <p:grpSpPr>
          <a:xfrm>
            <a:off x="137300" y="3271798"/>
            <a:ext cx="466563" cy="802912"/>
            <a:chOff x="215900" y="1463898"/>
            <a:chExt cx="466563" cy="802912"/>
          </a:xfrm>
        </p:grpSpPr>
        <p:cxnSp>
          <p:nvCxnSpPr>
            <p:cNvPr id="189" name="Straight Connector 188"/>
            <p:cNvCxnSpPr/>
            <p:nvPr/>
          </p:nvCxnSpPr>
          <p:spPr bwMode="auto">
            <a:xfrm>
              <a:off x="215900" y="2043109"/>
              <a:ext cx="159485" cy="22370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0" name="Straight Connector 189"/>
            <p:cNvCxnSpPr/>
            <p:nvPr/>
          </p:nvCxnSpPr>
          <p:spPr bwMode="auto">
            <a:xfrm flipV="1">
              <a:off x="368300" y="1463898"/>
              <a:ext cx="314163" cy="79898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1" name="TextBox 53"/>
          <p:cNvSpPr txBox="1">
            <a:spLocks noChangeArrowheads="1"/>
          </p:cNvSpPr>
          <p:nvPr/>
        </p:nvSpPr>
        <p:spPr bwMode="auto">
          <a:xfrm>
            <a:off x="7350492" y="1035386"/>
            <a:ext cx="1717247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T</a:t>
            </a:r>
            <a:r>
              <a:rPr lang="en-US" altLang="en-US" sz="1400" dirty="0" smtClean="0"/>
              <a:t>hree </a:t>
            </a:r>
            <a:r>
              <a:rPr lang="en-US" altLang="en-US" sz="1400" dirty="0"/>
              <a:t>IVCC levels per spectrum; T</a:t>
            </a:r>
            <a:r>
              <a:rPr lang="en-US" altLang="en-US" sz="1400" dirty="0" smtClean="0"/>
              <a:t>hree </a:t>
            </a:r>
            <a:r>
              <a:rPr lang="en-US" altLang="en-US" sz="1400" dirty="0"/>
              <a:t>spectra / shot </a:t>
            </a:r>
            <a:r>
              <a:rPr lang="en-US" altLang="en-US" sz="1400" dirty="0" smtClean="0"/>
              <a:t>were run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52881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835" y="847938"/>
            <a:ext cx="4348837" cy="554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15" y="1370017"/>
            <a:ext cx="3997274" cy="339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90" y="101600"/>
            <a:ext cx="8986070" cy="685800"/>
          </a:xfrm>
        </p:spPr>
        <p:txBody>
          <a:bodyPr/>
          <a:lstStyle/>
          <a:p>
            <a:r>
              <a:rPr lang="en-US" sz="2400" dirty="0" smtClean="0"/>
              <a:t>NTV successfully isolated for COMBINED n = 2 + n = 1 spectra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6" y="4879227"/>
            <a:ext cx="4319485" cy="1590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600" dirty="0" smtClean="0"/>
              <a:t>Increasing field strength = stronger NTV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/>
              <a:t>Shown by change in |</a:t>
            </a:r>
            <a:r>
              <a:rPr lang="en-US" sz="1400" dirty="0" err="1" smtClean="0"/>
              <a:t>dVp</a:t>
            </a:r>
            <a:r>
              <a:rPr lang="en-US" sz="1400" dirty="0" smtClean="0"/>
              <a:t>/</a:t>
            </a:r>
            <a:r>
              <a:rPr lang="en-US" sz="1400" dirty="0" err="1" smtClean="0"/>
              <a:t>dt</a:t>
            </a:r>
            <a:r>
              <a:rPr lang="en-US" sz="1400" dirty="0" smtClean="0"/>
              <a:t>|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|</a:t>
            </a:r>
            <a:r>
              <a:rPr lang="en-US" sz="1400" dirty="0" err="1"/>
              <a:t>dVp</a:t>
            </a:r>
            <a:r>
              <a:rPr lang="en-US" sz="1400" dirty="0"/>
              <a:t>/</a:t>
            </a:r>
            <a:r>
              <a:rPr lang="en-US" sz="1400" dirty="0" err="1"/>
              <a:t>dt</a:t>
            </a:r>
            <a:r>
              <a:rPr lang="en-US" sz="1400" dirty="0" smtClean="0"/>
              <a:t>| changes vs. R – </a:t>
            </a:r>
            <a:r>
              <a:rPr lang="en-US" sz="1400" u="sng" dirty="0" smtClean="0"/>
              <a:t>NTV PROFILE</a:t>
            </a:r>
            <a:endParaRPr lang="en-US" sz="1400" dirty="0" smtClean="0"/>
          </a:p>
          <a:p>
            <a:pPr>
              <a:spcBef>
                <a:spcPts val="600"/>
              </a:spcBef>
            </a:pPr>
            <a:r>
              <a:rPr lang="en-US" sz="1600" dirty="0" smtClean="0"/>
              <a:t>Altered field spectrum alters NTV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Again, “non-pitch-aligned” n = 1 field apparently provides stronger braking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12957" y="1012724"/>
            <a:ext cx="0" cy="37448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1637045" y="1007812"/>
            <a:ext cx="0" cy="37497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2861133" y="1022564"/>
            <a:ext cx="0" cy="373504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6420465" y="1330305"/>
            <a:ext cx="631721" cy="15524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6066505" y="1258532"/>
            <a:ext cx="516195" cy="15338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6774426" y="1290977"/>
            <a:ext cx="678426" cy="150138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4822723" y="1258531"/>
            <a:ext cx="408038" cy="225158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5673210" y="1273276"/>
            <a:ext cx="147487" cy="22368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5235690" y="1278196"/>
            <a:ext cx="172052" cy="22319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7452852" y="1323259"/>
            <a:ext cx="240879" cy="202954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7969023" y="1323259"/>
            <a:ext cx="329373" cy="213438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8342654" y="1419179"/>
            <a:ext cx="363828" cy="20384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extBox 59"/>
          <p:cNvSpPr txBox="1"/>
          <p:nvPr/>
        </p:nvSpPr>
        <p:spPr>
          <a:xfrm>
            <a:off x="8190236" y="767757"/>
            <a:ext cx="85908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Channel 2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8195156" y="3584629"/>
            <a:ext cx="85908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Channel 12</a:t>
            </a:r>
            <a:endParaRPr lang="en-US" sz="1400" dirty="0"/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6558124" y="4026244"/>
            <a:ext cx="304792" cy="160451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>
            <a:off x="6066505" y="3741109"/>
            <a:ext cx="353960" cy="15338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>
            <a:off x="7027610" y="4021324"/>
            <a:ext cx="200333" cy="160943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>
            <a:off x="4798147" y="4006579"/>
            <a:ext cx="408038" cy="225158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>
            <a:off x="5648634" y="4021324"/>
            <a:ext cx="147487" cy="22368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>
            <a:off x="5211114" y="4026244"/>
            <a:ext cx="172052" cy="22319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>
            <a:off x="7452852" y="4006579"/>
            <a:ext cx="240879" cy="204510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>
            <a:off x="7875623" y="4071307"/>
            <a:ext cx="447367" cy="213438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/>
          <p:nvPr/>
        </p:nvCxnSpPr>
        <p:spPr bwMode="auto">
          <a:xfrm>
            <a:off x="8283652" y="4167227"/>
            <a:ext cx="408086" cy="20384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TextBox 71"/>
          <p:cNvSpPr txBox="1"/>
          <p:nvPr/>
        </p:nvSpPr>
        <p:spPr>
          <a:xfrm>
            <a:off x="33624" y="642018"/>
            <a:ext cx="1542590" cy="7386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</a:t>
            </a:r>
            <a:r>
              <a:rPr lang="en-US" sz="1400" dirty="0" smtClean="0"/>
              <a:t> = 2 mid, n = 1, 0 </a:t>
            </a:r>
            <a:r>
              <a:rPr lang="en-US" sz="1400" dirty="0" err="1" smtClean="0"/>
              <a:t>deg</a:t>
            </a:r>
            <a:r>
              <a:rPr lang="en-US" sz="1400" dirty="0" smtClean="0"/>
              <a:t> (non-pitch-aligned)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135120" y="638970"/>
            <a:ext cx="1542590" cy="7386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</a:t>
            </a:r>
            <a:r>
              <a:rPr lang="en-US" sz="1400" dirty="0" smtClean="0"/>
              <a:t> = 2 mid, n = 1, 0 </a:t>
            </a:r>
            <a:r>
              <a:rPr lang="en-US" sz="1400" dirty="0" err="1" smtClean="0"/>
              <a:t>deg</a:t>
            </a:r>
            <a:r>
              <a:rPr lang="en-US" sz="1400" dirty="0" smtClean="0"/>
              <a:t> (non-pitch-aligned)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580832" y="645066"/>
            <a:ext cx="1542590" cy="738664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</a:t>
            </a:r>
            <a:r>
              <a:rPr lang="en-US" sz="1400" dirty="0" smtClean="0"/>
              <a:t> = 2 mid, n = 1, 180 </a:t>
            </a:r>
            <a:r>
              <a:rPr lang="en-US" sz="1400" dirty="0" err="1" smtClean="0"/>
              <a:t>deg</a:t>
            </a:r>
            <a:r>
              <a:rPr lang="en-US" sz="1400" dirty="0" smtClean="0"/>
              <a:t> (pitch aligned)</a:t>
            </a:r>
          </a:p>
        </p:txBody>
      </p:sp>
      <p:cxnSp>
        <p:nvCxnSpPr>
          <p:cNvPr id="2052" name="Straight Arrow Connector 2051"/>
          <p:cNvCxnSpPr/>
          <p:nvPr/>
        </p:nvCxnSpPr>
        <p:spPr bwMode="auto">
          <a:xfrm flipH="1" flipV="1">
            <a:off x="5850194" y="5304434"/>
            <a:ext cx="513736" cy="3164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4" name="TextBox 2053"/>
          <p:cNvSpPr txBox="1"/>
          <p:nvPr/>
        </p:nvSpPr>
        <p:spPr>
          <a:xfrm>
            <a:off x="5743278" y="5552101"/>
            <a:ext cx="1951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</a:t>
            </a:r>
            <a:r>
              <a:rPr lang="en-US" sz="1600" dirty="0" smtClean="0">
                <a:solidFill>
                  <a:srgbClr val="FF0000"/>
                </a:solidFill>
              </a:rPr>
              <a:t>aturation indicates</a:t>
            </a:r>
          </a:p>
          <a:p>
            <a:r>
              <a:rPr lang="en-US" sz="1600" dirty="0">
                <a:solidFill>
                  <a:srgbClr val="FF0000"/>
                </a:solidFill>
              </a:rPr>
              <a:t>n</a:t>
            </a:r>
            <a:r>
              <a:rPr lang="en-US" sz="1600" dirty="0" smtClean="0">
                <a:solidFill>
                  <a:srgbClr val="FF0000"/>
                </a:solidFill>
              </a:rPr>
              <a:t>on-resonant NTV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06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4099"/>
          <p:cNvSpPr>
            <a:spLocks noChangeArrowheads="1"/>
          </p:cNvSpPr>
          <p:nvPr/>
        </p:nvSpPr>
        <p:spPr bwMode="auto">
          <a:xfrm>
            <a:off x="2079625" y="2830134"/>
            <a:ext cx="4818326" cy="809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1398" y="106730"/>
            <a:ext cx="9080254" cy="685800"/>
          </a:xfrm>
        </p:spPr>
        <p:txBody>
          <a:bodyPr/>
          <a:lstStyle/>
          <a:p>
            <a:r>
              <a:rPr lang="en-US" altLang="en-US" sz="2800" dirty="0" smtClean="0"/>
              <a:t>Isolate NTV torque profile: </a:t>
            </a:r>
            <a:r>
              <a:rPr lang="en-US" altLang="en-US" sz="2800" dirty="0" err="1" smtClean="0"/>
              <a:t>collisionality</a:t>
            </a:r>
            <a:r>
              <a:rPr lang="en-US" altLang="en-US" sz="2800" dirty="0" smtClean="0"/>
              <a:t> scan waveforms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15900" y="4744951"/>
            <a:ext cx="8807450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en-US" altLang="en-US" sz="1600" kern="0" dirty="0" smtClean="0"/>
          </a:p>
          <a:p>
            <a:pPr>
              <a:defRPr/>
            </a:pPr>
            <a:r>
              <a:rPr lang="en-US" altLang="en-US" sz="1800" kern="0" dirty="0" smtClean="0"/>
              <a:t>Shots with COMBINED non-resonant field spectra (n = 2 + n =1 non-pitch-aligned)</a:t>
            </a:r>
          </a:p>
          <a:p>
            <a:pPr lvl="1">
              <a:defRPr/>
            </a:pPr>
            <a:r>
              <a:rPr lang="en-US" altLang="en-US" sz="1600" kern="0" dirty="0" smtClean="0"/>
              <a:t>Varied </a:t>
            </a:r>
            <a:r>
              <a:rPr lang="en-US" altLang="en-US" sz="1600" kern="0" dirty="0" err="1" smtClean="0"/>
              <a:t>collisionality</a:t>
            </a:r>
            <a:r>
              <a:rPr lang="en-US" altLang="en-US" sz="1600" kern="0" dirty="0" smtClean="0"/>
              <a:t> through director gas puffing</a:t>
            </a:r>
          </a:p>
          <a:p>
            <a:pPr lvl="1">
              <a:defRPr/>
            </a:pPr>
            <a:r>
              <a:rPr lang="en-US" altLang="en-US" sz="1600" kern="0" dirty="0" smtClean="0"/>
              <a:t>Varied profiles with H-L transitions</a:t>
            </a:r>
            <a:endParaRPr lang="en-US" altLang="en-US" sz="1600" kern="0" dirty="0" smtClean="0">
              <a:solidFill>
                <a:srgbClr val="FF0000"/>
              </a:solidFill>
            </a:endParaRPr>
          </a:p>
        </p:txBody>
      </p:sp>
      <p:cxnSp>
        <p:nvCxnSpPr>
          <p:cNvPr id="8196" name="Straight Arrow Connector 57"/>
          <p:cNvCxnSpPr>
            <a:cxnSpLocks noChangeShapeType="1"/>
          </p:cNvCxnSpPr>
          <p:nvPr/>
        </p:nvCxnSpPr>
        <p:spPr bwMode="auto">
          <a:xfrm flipV="1">
            <a:off x="1365250" y="1435776"/>
            <a:ext cx="0" cy="16398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7" name="Straight Arrow Connector 58"/>
          <p:cNvCxnSpPr>
            <a:cxnSpLocks noChangeShapeType="1"/>
          </p:cNvCxnSpPr>
          <p:nvPr/>
        </p:nvCxnSpPr>
        <p:spPr bwMode="auto">
          <a:xfrm>
            <a:off x="1365250" y="3075664"/>
            <a:ext cx="76581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8" name="TextBox 59"/>
          <p:cNvSpPr txBox="1">
            <a:spLocks noChangeArrowheads="1"/>
          </p:cNvSpPr>
          <p:nvPr/>
        </p:nvSpPr>
        <p:spPr bwMode="auto">
          <a:xfrm>
            <a:off x="8553238" y="2713714"/>
            <a:ext cx="552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t(s)</a:t>
            </a:r>
          </a:p>
        </p:txBody>
      </p:sp>
      <p:sp>
        <p:nvSpPr>
          <p:cNvPr id="8199" name="Rectangle 60"/>
          <p:cNvSpPr>
            <a:spLocks noChangeArrowheads="1"/>
          </p:cNvSpPr>
          <p:nvPr/>
        </p:nvSpPr>
        <p:spPr bwMode="auto">
          <a:xfrm rot="-5400000">
            <a:off x="298450" y="2045376"/>
            <a:ext cx="1022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Ip (MA)</a:t>
            </a:r>
          </a:p>
        </p:txBody>
      </p:sp>
      <p:cxnSp>
        <p:nvCxnSpPr>
          <p:cNvPr id="8200" name="Straight Connector 61"/>
          <p:cNvCxnSpPr>
            <a:cxnSpLocks noChangeShapeType="1"/>
          </p:cNvCxnSpPr>
          <p:nvPr/>
        </p:nvCxnSpPr>
        <p:spPr bwMode="auto">
          <a:xfrm flipV="1">
            <a:off x="1385888" y="2224764"/>
            <a:ext cx="630237" cy="8191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1" name="Straight Connector 62"/>
          <p:cNvCxnSpPr>
            <a:cxnSpLocks noChangeShapeType="1"/>
          </p:cNvCxnSpPr>
          <p:nvPr/>
        </p:nvCxnSpPr>
        <p:spPr bwMode="auto">
          <a:xfrm flipV="1">
            <a:off x="2016125" y="1835826"/>
            <a:ext cx="457200" cy="38893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2" name="Straight Connector 63"/>
          <p:cNvCxnSpPr>
            <a:cxnSpLocks noChangeShapeType="1"/>
          </p:cNvCxnSpPr>
          <p:nvPr/>
        </p:nvCxnSpPr>
        <p:spPr bwMode="auto">
          <a:xfrm>
            <a:off x="2482850" y="1835826"/>
            <a:ext cx="4627937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3" name="Straight Connector 64"/>
          <p:cNvCxnSpPr>
            <a:cxnSpLocks noChangeShapeType="1"/>
          </p:cNvCxnSpPr>
          <p:nvPr/>
        </p:nvCxnSpPr>
        <p:spPr bwMode="auto">
          <a:xfrm>
            <a:off x="7110787" y="1835826"/>
            <a:ext cx="1109926" cy="12461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04" name="Rectangle 4096"/>
          <p:cNvSpPr>
            <a:spLocks noChangeArrowheads="1"/>
          </p:cNvSpPr>
          <p:nvPr/>
        </p:nvSpPr>
        <p:spPr bwMode="auto">
          <a:xfrm>
            <a:off x="1685925" y="2998403"/>
            <a:ext cx="5979825" cy="77261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8205" name="Rectangle 4099"/>
          <p:cNvSpPr>
            <a:spLocks noChangeArrowheads="1"/>
          </p:cNvSpPr>
          <p:nvPr/>
        </p:nvSpPr>
        <p:spPr bwMode="auto">
          <a:xfrm>
            <a:off x="1927224" y="2917440"/>
            <a:ext cx="5089365" cy="80963"/>
          </a:xfrm>
          <a:prstGeom prst="rect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8206" name="TextBox 70"/>
          <p:cNvSpPr txBox="1">
            <a:spLocks noChangeArrowheads="1"/>
          </p:cNvSpPr>
          <p:nvPr/>
        </p:nvSpPr>
        <p:spPr bwMode="auto">
          <a:xfrm>
            <a:off x="1968087" y="2408620"/>
            <a:ext cx="61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NBI</a:t>
            </a:r>
          </a:p>
        </p:txBody>
      </p:sp>
      <p:cxnSp>
        <p:nvCxnSpPr>
          <p:cNvPr id="8210" name="Straight Arrow Connector 128"/>
          <p:cNvCxnSpPr>
            <a:cxnSpLocks noChangeShapeType="1"/>
          </p:cNvCxnSpPr>
          <p:nvPr/>
        </p:nvCxnSpPr>
        <p:spPr bwMode="auto">
          <a:xfrm flipH="1">
            <a:off x="5986028" y="1998365"/>
            <a:ext cx="1364464" cy="2330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14" name="TextBox 53"/>
          <p:cNvSpPr txBox="1">
            <a:spLocks noChangeArrowheads="1"/>
          </p:cNvSpPr>
          <p:nvPr/>
        </p:nvSpPr>
        <p:spPr bwMode="auto">
          <a:xfrm>
            <a:off x="6095371" y="3089215"/>
            <a:ext cx="19078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NBI dropouts for </a:t>
            </a:r>
            <a:r>
              <a:rPr lang="en-US" altLang="en-US" sz="1400" dirty="0" smtClean="0"/>
              <a:t>CES</a:t>
            </a:r>
            <a:endParaRPr lang="en-US" altLang="en-US" sz="1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838811" y="3070901"/>
            <a:ext cx="1471048" cy="286577"/>
            <a:chOff x="2838811" y="2774950"/>
            <a:chExt cx="1471048" cy="286577"/>
          </a:xfrm>
        </p:grpSpPr>
        <p:cxnSp>
          <p:nvCxnSpPr>
            <p:cNvPr id="8211" name="Straight Arrow Connector 129"/>
            <p:cNvCxnSpPr>
              <a:cxnSpLocks noChangeShapeType="1"/>
            </p:cNvCxnSpPr>
            <p:nvPr/>
          </p:nvCxnSpPr>
          <p:spPr bwMode="auto">
            <a:xfrm flipV="1">
              <a:off x="2840165" y="27797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12" name="Straight Arrow Connector 130"/>
            <p:cNvCxnSpPr>
              <a:cxnSpLocks noChangeShapeType="1"/>
            </p:cNvCxnSpPr>
            <p:nvPr/>
          </p:nvCxnSpPr>
          <p:spPr bwMode="auto">
            <a:xfrm flipV="1">
              <a:off x="3208737" y="2783535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13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3555438" y="2785122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15" name="Straight Connector 133"/>
            <p:cNvCxnSpPr>
              <a:cxnSpLocks noChangeShapeType="1"/>
            </p:cNvCxnSpPr>
            <p:nvPr/>
          </p:nvCxnSpPr>
          <p:spPr bwMode="auto">
            <a:xfrm>
              <a:off x="2838811" y="3061527"/>
              <a:ext cx="1471048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16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3858396" y="277495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" name="TextBox 8"/>
          <p:cNvSpPr txBox="1"/>
          <p:nvPr/>
        </p:nvSpPr>
        <p:spPr>
          <a:xfrm>
            <a:off x="2636965" y="1448377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0.75s steps</a:t>
            </a:r>
            <a:endParaRPr lang="en-US" sz="1400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911189" y="1738358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/>
          <p:nvPr/>
        </p:nvCxnSpPr>
        <p:spPr bwMode="auto">
          <a:xfrm>
            <a:off x="3081345" y="1722076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>
            <a:off x="3251501" y="1732428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Connector 90"/>
          <p:cNvCxnSpPr/>
          <p:nvPr/>
        </p:nvCxnSpPr>
        <p:spPr bwMode="auto">
          <a:xfrm>
            <a:off x="3412779" y="1725024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Connector 91"/>
          <p:cNvCxnSpPr/>
          <p:nvPr/>
        </p:nvCxnSpPr>
        <p:spPr bwMode="auto">
          <a:xfrm>
            <a:off x="3590339" y="1725024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/>
          <p:nvPr/>
        </p:nvCxnSpPr>
        <p:spPr bwMode="auto">
          <a:xfrm>
            <a:off x="3751617" y="1717620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TextBox 93"/>
          <p:cNvSpPr txBox="1"/>
          <p:nvPr/>
        </p:nvSpPr>
        <p:spPr>
          <a:xfrm>
            <a:off x="1655903" y="779666"/>
            <a:ext cx="1859244" cy="7386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</a:t>
            </a:r>
            <a:r>
              <a:rPr lang="en-US" sz="1400" dirty="0" smtClean="0"/>
              <a:t> = 2 mid, n = 1, 0 </a:t>
            </a:r>
            <a:r>
              <a:rPr lang="en-US" sz="1400" dirty="0" err="1" smtClean="0"/>
              <a:t>deg</a:t>
            </a:r>
            <a:r>
              <a:rPr lang="en-US" sz="1400" dirty="0" smtClean="0"/>
              <a:t> (non-pitch-align)</a:t>
            </a:r>
          </a:p>
          <a:p>
            <a:pPr algn="ctr"/>
            <a:r>
              <a:rPr lang="en-US" sz="1400" dirty="0" smtClean="0"/>
              <a:t>(4.5s duration)</a:t>
            </a:r>
            <a:endParaRPr lang="en-US" sz="1400" dirty="0"/>
          </a:p>
        </p:txBody>
      </p:sp>
      <p:grpSp>
        <p:nvGrpSpPr>
          <p:cNvPr id="95" name="Group 94"/>
          <p:cNvGrpSpPr/>
          <p:nvPr/>
        </p:nvGrpSpPr>
        <p:grpSpPr>
          <a:xfrm>
            <a:off x="3862609" y="3072375"/>
            <a:ext cx="1471858" cy="293688"/>
            <a:chOff x="3168650" y="2774950"/>
            <a:chExt cx="2884488" cy="293688"/>
          </a:xfrm>
        </p:grpSpPr>
        <p:cxnSp>
          <p:nvCxnSpPr>
            <p:cNvPr id="96" name="Straight Arrow Connector 129"/>
            <p:cNvCxnSpPr>
              <a:cxnSpLocks noChangeShapeType="1"/>
            </p:cNvCxnSpPr>
            <p:nvPr/>
          </p:nvCxnSpPr>
          <p:spPr bwMode="auto">
            <a:xfrm flipV="1">
              <a:off x="3168650" y="27797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Straight Arrow Connector 130"/>
            <p:cNvCxnSpPr>
              <a:cxnSpLocks noChangeShapeType="1"/>
            </p:cNvCxnSpPr>
            <p:nvPr/>
          </p:nvCxnSpPr>
          <p:spPr bwMode="auto">
            <a:xfrm flipV="1">
              <a:off x="3890963" y="27924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4570413" y="279400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Straight Connector 133"/>
            <p:cNvCxnSpPr>
              <a:cxnSpLocks noChangeShapeType="1"/>
            </p:cNvCxnSpPr>
            <p:nvPr/>
          </p:nvCxnSpPr>
          <p:spPr bwMode="auto">
            <a:xfrm>
              <a:off x="3170238" y="3060700"/>
              <a:ext cx="28829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5164138" y="277495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4" name="TextBox 113"/>
          <p:cNvSpPr txBox="1"/>
          <p:nvPr/>
        </p:nvSpPr>
        <p:spPr>
          <a:xfrm>
            <a:off x="3792579" y="1449851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0.75s steps</a:t>
            </a:r>
            <a:endParaRPr lang="en-US" sz="1400" dirty="0"/>
          </a:p>
        </p:txBody>
      </p:sp>
      <p:cxnSp>
        <p:nvCxnSpPr>
          <p:cNvPr id="115" name="Straight Connector 114"/>
          <p:cNvCxnSpPr/>
          <p:nvPr/>
        </p:nvCxnSpPr>
        <p:spPr bwMode="auto">
          <a:xfrm>
            <a:off x="3933633" y="1739832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Straight Connector 115"/>
          <p:cNvCxnSpPr/>
          <p:nvPr/>
        </p:nvCxnSpPr>
        <p:spPr bwMode="auto">
          <a:xfrm>
            <a:off x="4103789" y="1723550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116"/>
          <p:cNvCxnSpPr/>
          <p:nvPr/>
        </p:nvCxnSpPr>
        <p:spPr bwMode="auto">
          <a:xfrm>
            <a:off x="4273945" y="1733902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/>
          <p:nvPr/>
        </p:nvCxnSpPr>
        <p:spPr bwMode="auto">
          <a:xfrm>
            <a:off x="4426345" y="1726498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Straight Connector 118"/>
          <p:cNvCxnSpPr/>
          <p:nvPr/>
        </p:nvCxnSpPr>
        <p:spPr bwMode="auto">
          <a:xfrm>
            <a:off x="4603905" y="1726498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/>
          <p:nvPr/>
        </p:nvCxnSpPr>
        <p:spPr bwMode="auto">
          <a:xfrm>
            <a:off x="4774061" y="1719094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/>
          <p:nvPr/>
        </p:nvCxnSpPr>
        <p:spPr bwMode="auto">
          <a:xfrm>
            <a:off x="3930651" y="2384944"/>
            <a:ext cx="0" cy="13743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0" name="Group 129"/>
          <p:cNvGrpSpPr/>
          <p:nvPr/>
        </p:nvGrpSpPr>
        <p:grpSpPr>
          <a:xfrm>
            <a:off x="4885053" y="3073849"/>
            <a:ext cx="1471858" cy="293688"/>
            <a:chOff x="3168650" y="2774950"/>
            <a:chExt cx="2884488" cy="293688"/>
          </a:xfrm>
        </p:grpSpPr>
        <p:cxnSp>
          <p:nvCxnSpPr>
            <p:cNvPr id="131" name="Straight Arrow Connector 129"/>
            <p:cNvCxnSpPr>
              <a:cxnSpLocks noChangeShapeType="1"/>
            </p:cNvCxnSpPr>
            <p:nvPr/>
          </p:nvCxnSpPr>
          <p:spPr bwMode="auto">
            <a:xfrm flipV="1">
              <a:off x="3168650" y="27797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Straight Arrow Connector 130"/>
            <p:cNvCxnSpPr>
              <a:cxnSpLocks noChangeShapeType="1"/>
            </p:cNvCxnSpPr>
            <p:nvPr/>
          </p:nvCxnSpPr>
          <p:spPr bwMode="auto">
            <a:xfrm flipV="1">
              <a:off x="3890963" y="2792413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4570413" y="279400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Straight Connector 133"/>
            <p:cNvCxnSpPr>
              <a:cxnSpLocks noChangeShapeType="1"/>
            </p:cNvCxnSpPr>
            <p:nvPr/>
          </p:nvCxnSpPr>
          <p:spPr bwMode="auto">
            <a:xfrm>
              <a:off x="3170238" y="3060700"/>
              <a:ext cx="28829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Straight Arrow Connector 131"/>
            <p:cNvCxnSpPr>
              <a:cxnSpLocks noChangeShapeType="1"/>
            </p:cNvCxnSpPr>
            <p:nvPr/>
          </p:nvCxnSpPr>
          <p:spPr bwMode="auto">
            <a:xfrm flipV="1">
              <a:off x="5164138" y="2774950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9" name="TextBox 148"/>
          <p:cNvSpPr txBox="1"/>
          <p:nvPr/>
        </p:nvSpPr>
        <p:spPr>
          <a:xfrm>
            <a:off x="4886047" y="1451325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0.75s steps</a:t>
            </a:r>
            <a:endParaRPr lang="en-US" sz="1400" dirty="0"/>
          </a:p>
        </p:txBody>
      </p:sp>
      <p:cxnSp>
        <p:nvCxnSpPr>
          <p:cNvPr id="150" name="Straight Connector 149"/>
          <p:cNvCxnSpPr/>
          <p:nvPr/>
        </p:nvCxnSpPr>
        <p:spPr bwMode="auto">
          <a:xfrm>
            <a:off x="4956077" y="1741306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" name="Straight Connector 150"/>
          <p:cNvCxnSpPr/>
          <p:nvPr/>
        </p:nvCxnSpPr>
        <p:spPr bwMode="auto">
          <a:xfrm>
            <a:off x="5126233" y="1725024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Straight Connector 151"/>
          <p:cNvCxnSpPr/>
          <p:nvPr/>
        </p:nvCxnSpPr>
        <p:spPr bwMode="auto">
          <a:xfrm>
            <a:off x="5287511" y="1735376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" name="Straight Connector 152"/>
          <p:cNvCxnSpPr/>
          <p:nvPr/>
        </p:nvCxnSpPr>
        <p:spPr bwMode="auto">
          <a:xfrm>
            <a:off x="5457667" y="1727972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" name="Straight Connector 153"/>
          <p:cNvCxnSpPr/>
          <p:nvPr/>
        </p:nvCxnSpPr>
        <p:spPr bwMode="auto">
          <a:xfrm>
            <a:off x="5635227" y="1727972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" name="Straight Connector 154"/>
          <p:cNvCxnSpPr/>
          <p:nvPr/>
        </p:nvCxnSpPr>
        <p:spPr bwMode="auto">
          <a:xfrm>
            <a:off x="5796505" y="1720568"/>
            <a:ext cx="0" cy="9594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" name="Straight Connector 155"/>
          <p:cNvCxnSpPr/>
          <p:nvPr/>
        </p:nvCxnSpPr>
        <p:spPr bwMode="auto">
          <a:xfrm>
            <a:off x="4953095" y="2359784"/>
            <a:ext cx="0" cy="13743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Straight Arrow Connector 128"/>
          <p:cNvCxnSpPr>
            <a:cxnSpLocks noChangeShapeType="1"/>
          </p:cNvCxnSpPr>
          <p:nvPr/>
        </p:nvCxnSpPr>
        <p:spPr bwMode="auto">
          <a:xfrm flipH="1" flipV="1">
            <a:off x="6941099" y="1356924"/>
            <a:ext cx="409393" cy="13080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Straight Arrow Connector 57"/>
          <p:cNvCxnSpPr>
            <a:cxnSpLocks noChangeShapeType="1"/>
          </p:cNvCxnSpPr>
          <p:nvPr/>
        </p:nvCxnSpPr>
        <p:spPr bwMode="auto">
          <a:xfrm flipV="1">
            <a:off x="1366724" y="3266118"/>
            <a:ext cx="0" cy="16398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Straight Arrow Connector 58"/>
          <p:cNvCxnSpPr>
            <a:cxnSpLocks noChangeShapeType="1"/>
          </p:cNvCxnSpPr>
          <p:nvPr/>
        </p:nvCxnSpPr>
        <p:spPr bwMode="auto">
          <a:xfrm>
            <a:off x="1366724" y="4906006"/>
            <a:ext cx="76581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3" name="TextBox 59"/>
          <p:cNvSpPr txBox="1">
            <a:spLocks noChangeArrowheads="1"/>
          </p:cNvSpPr>
          <p:nvPr/>
        </p:nvSpPr>
        <p:spPr bwMode="auto">
          <a:xfrm>
            <a:off x="8554712" y="4544056"/>
            <a:ext cx="552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t(s)</a:t>
            </a:r>
          </a:p>
        </p:txBody>
      </p:sp>
      <p:sp>
        <p:nvSpPr>
          <p:cNvPr id="174" name="Rectangle 60"/>
          <p:cNvSpPr>
            <a:spLocks noChangeArrowheads="1"/>
          </p:cNvSpPr>
          <p:nvPr/>
        </p:nvSpPr>
        <p:spPr bwMode="auto">
          <a:xfrm rot="-5400000">
            <a:off x="299924" y="3875718"/>
            <a:ext cx="1022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Ip (MA)</a:t>
            </a:r>
          </a:p>
        </p:txBody>
      </p:sp>
      <p:cxnSp>
        <p:nvCxnSpPr>
          <p:cNvPr id="175" name="Straight Connector 61"/>
          <p:cNvCxnSpPr>
            <a:cxnSpLocks noChangeShapeType="1"/>
          </p:cNvCxnSpPr>
          <p:nvPr/>
        </p:nvCxnSpPr>
        <p:spPr bwMode="auto">
          <a:xfrm flipV="1">
            <a:off x="1387362" y="4055106"/>
            <a:ext cx="630237" cy="8191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Straight Connector 62"/>
          <p:cNvCxnSpPr>
            <a:cxnSpLocks noChangeShapeType="1"/>
          </p:cNvCxnSpPr>
          <p:nvPr/>
        </p:nvCxnSpPr>
        <p:spPr bwMode="auto">
          <a:xfrm flipV="1">
            <a:off x="2017599" y="3666168"/>
            <a:ext cx="457200" cy="38893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Straight Connector 63"/>
          <p:cNvCxnSpPr>
            <a:cxnSpLocks noChangeShapeType="1"/>
          </p:cNvCxnSpPr>
          <p:nvPr/>
        </p:nvCxnSpPr>
        <p:spPr bwMode="auto">
          <a:xfrm>
            <a:off x="2484324" y="3666168"/>
            <a:ext cx="4627937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Straight Connector 64"/>
          <p:cNvCxnSpPr>
            <a:cxnSpLocks noChangeShapeType="1"/>
          </p:cNvCxnSpPr>
          <p:nvPr/>
        </p:nvCxnSpPr>
        <p:spPr bwMode="auto">
          <a:xfrm>
            <a:off x="7112261" y="3666168"/>
            <a:ext cx="1109926" cy="12461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7" name="TextBox 146"/>
          <p:cNvSpPr txBox="1"/>
          <p:nvPr/>
        </p:nvSpPr>
        <p:spPr>
          <a:xfrm>
            <a:off x="5081855" y="776618"/>
            <a:ext cx="1859244" cy="7386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</a:t>
            </a:r>
            <a:r>
              <a:rPr lang="en-US" sz="1400" dirty="0" smtClean="0"/>
              <a:t> = 2 mid, n = 1, 0 </a:t>
            </a:r>
            <a:r>
              <a:rPr lang="en-US" sz="1400" dirty="0" err="1" smtClean="0"/>
              <a:t>deg</a:t>
            </a:r>
            <a:r>
              <a:rPr lang="en-US" sz="1400" dirty="0" smtClean="0"/>
              <a:t> (non-pitch-align)</a:t>
            </a:r>
          </a:p>
          <a:p>
            <a:pPr algn="ctr"/>
            <a:r>
              <a:rPr lang="en-US" sz="1400" dirty="0" smtClean="0"/>
              <a:t>(4.5s duration)</a:t>
            </a:r>
            <a:endParaRPr lang="en-US" sz="1400" dirty="0"/>
          </a:p>
        </p:txBody>
      </p:sp>
      <p:sp>
        <p:nvSpPr>
          <p:cNvPr id="157" name="TextBox 156"/>
          <p:cNvSpPr txBox="1"/>
          <p:nvPr/>
        </p:nvSpPr>
        <p:spPr>
          <a:xfrm>
            <a:off x="3350591" y="782714"/>
            <a:ext cx="1859244" cy="738664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</a:t>
            </a:r>
            <a:r>
              <a:rPr lang="en-US" sz="1400" dirty="0" smtClean="0"/>
              <a:t> = 2 mid, n = 1, 180 </a:t>
            </a:r>
            <a:r>
              <a:rPr lang="en-US" sz="1400" dirty="0" err="1" smtClean="0"/>
              <a:t>deg</a:t>
            </a:r>
            <a:r>
              <a:rPr lang="en-US" sz="1400" dirty="0" smtClean="0"/>
              <a:t> (pitch align)</a:t>
            </a:r>
          </a:p>
          <a:p>
            <a:pPr algn="ctr"/>
            <a:r>
              <a:rPr lang="en-US" sz="1400" dirty="0" smtClean="0"/>
              <a:t>(4.5s duration)</a:t>
            </a:r>
            <a:endParaRPr lang="en-US" sz="1400" dirty="0"/>
          </a:p>
        </p:txBody>
      </p:sp>
      <p:grpSp>
        <p:nvGrpSpPr>
          <p:cNvPr id="165" name="Group 164"/>
          <p:cNvGrpSpPr/>
          <p:nvPr/>
        </p:nvGrpSpPr>
        <p:grpSpPr>
          <a:xfrm>
            <a:off x="138900" y="1572671"/>
            <a:ext cx="466563" cy="802912"/>
            <a:chOff x="215900" y="1463898"/>
            <a:chExt cx="466563" cy="802912"/>
          </a:xfrm>
        </p:grpSpPr>
        <p:cxnSp>
          <p:nvCxnSpPr>
            <p:cNvPr id="167" name="Straight Connector 166"/>
            <p:cNvCxnSpPr/>
            <p:nvPr/>
          </p:nvCxnSpPr>
          <p:spPr bwMode="auto">
            <a:xfrm>
              <a:off x="215900" y="2043109"/>
              <a:ext cx="159485" cy="22370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Straight Connector 167"/>
            <p:cNvCxnSpPr/>
            <p:nvPr/>
          </p:nvCxnSpPr>
          <p:spPr bwMode="auto">
            <a:xfrm flipV="1">
              <a:off x="368300" y="1463898"/>
              <a:ext cx="314163" cy="79898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9" name="Group 168"/>
          <p:cNvGrpSpPr/>
          <p:nvPr/>
        </p:nvGrpSpPr>
        <p:grpSpPr>
          <a:xfrm>
            <a:off x="137300" y="3409446"/>
            <a:ext cx="466563" cy="802912"/>
            <a:chOff x="215900" y="1463898"/>
            <a:chExt cx="466563" cy="802912"/>
          </a:xfrm>
        </p:grpSpPr>
        <p:cxnSp>
          <p:nvCxnSpPr>
            <p:cNvPr id="189" name="Straight Connector 188"/>
            <p:cNvCxnSpPr/>
            <p:nvPr/>
          </p:nvCxnSpPr>
          <p:spPr bwMode="auto">
            <a:xfrm>
              <a:off x="215900" y="2043109"/>
              <a:ext cx="159485" cy="22370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0" name="Straight Connector 189"/>
            <p:cNvCxnSpPr/>
            <p:nvPr/>
          </p:nvCxnSpPr>
          <p:spPr bwMode="auto">
            <a:xfrm flipV="1">
              <a:off x="368300" y="1463898"/>
              <a:ext cx="314163" cy="79898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" name="Group 1"/>
          <p:cNvGrpSpPr/>
          <p:nvPr/>
        </p:nvGrpSpPr>
        <p:grpSpPr>
          <a:xfrm>
            <a:off x="2920727" y="2313268"/>
            <a:ext cx="839021" cy="765626"/>
            <a:chOff x="2920727" y="2175620"/>
            <a:chExt cx="839021" cy="765626"/>
          </a:xfrm>
        </p:grpSpPr>
        <p:sp>
          <p:nvSpPr>
            <p:cNvPr id="270" name="Rectangle 269"/>
            <p:cNvSpPr/>
            <p:nvPr/>
          </p:nvSpPr>
          <p:spPr bwMode="auto">
            <a:xfrm>
              <a:off x="3250095" y="2175620"/>
              <a:ext cx="160613" cy="760706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 bwMode="auto">
            <a:xfrm>
              <a:off x="2920727" y="2180540"/>
              <a:ext cx="160613" cy="760706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2" name="Rectangle 191"/>
            <p:cNvSpPr/>
            <p:nvPr/>
          </p:nvSpPr>
          <p:spPr bwMode="auto">
            <a:xfrm>
              <a:off x="3599135" y="2180540"/>
              <a:ext cx="160613" cy="760706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4955959" y="2313276"/>
            <a:ext cx="839021" cy="765626"/>
            <a:chOff x="2920727" y="2175620"/>
            <a:chExt cx="839021" cy="765626"/>
          </a:xfrm>
        </p:grpSpPr>
        <p:sp>
          <p:nvSpPr>
            <p:cNvPr id="198" name="Rectangle 197"/>
            <p:cNvSpPr/>
            <p:nvPr/>
          </p:nvSpPr>
          <p:spPr bwMode="auto">
            <a:xfrm>
              <a:off x="3250095" y="2175620"/>
              <a:ext cx="160613" cy="760706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2920727" y="2180540"/>
              <a:ext cx="160613" cy="760706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3599135" y="2180540"/>
              <a:ext cx="160613" cy="760706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3928519" y="2318196"/>
            <a:ext cx="839021" cy="765626"/>
            <a:chOff x="2920727" y="2175620"/>
            <a:chExt cx="839021" cy="765626"/>
          </a:xfrm>
          <a:solidFill>
            <a:srgbClr val="CCFFFF"/>
          </a:solidFill>
        </p:grpSpPr>
        <p:sp>
          <p:nvSpPr>
            <p:cNvPr id="202" name="Rectangle 201"/>
            <p:cNvSpPr/>
            <p:nvPr/>
          </p:nvSpPr>
          <p:spPr bwMode="auto">
            <a:xfrm>
              <a:off x="3250095" y="2175620"/>
              <a:ext cx="160613" cy="76070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3" name="Rectangle 202"/>
            <p:cNvSpPr/>
            <p:nvPr/>
          </p:nvSpPr>
          <p:spPr bwMode="auto">
            <a:xfrm>
              <a:off x="2920727" y="2180540"/>
              <a:ext cx="160613" cy="76070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4" name="Rectangle 203"/>
            <p:cNvSpPr/>
            <p:nvPr/>
          </p:nvSpPr>
          <p:spPr bwMode="auto">
            <a:xfrm>
              <a:off x="3599135" y="2180540"/>
              <a:ext cx="160613" cy="76070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920727" y="4028140"/>
            <a:ext cx="2875778" cy="87489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05" name="Rectangle 204"/>
          <p:cNvSpPr/>
          <p:nvPr/>
        </p:nvSpPr>
        <p:spPr bwMode="auto">
          <a:xfrm>
            <a:off x="2920727" y="4289262"/>
            <a:ext cx="2875778" cy="625088"/>
          </a:xfrm>
          <a:prstGeom prst="rect">
            <a:avLst/>
          </a:prstGeom>
          <a:solidFill>
            <a:srgbClr val="CC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81" name="TextBox 70"/>
          <p:cNvSpPr txBox="1">
            <a:spLocks noChangeArrowheads="1"/>
          </p:cNvSpPr>
          <p:nvPr/>
        </p:nvSpPr>
        <p:spPr bwMode="auto">
          <a:xfrm>
            <a:off x="3042833" y="4430345"/>
            <a:ext cx="28067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 smtClean="0">
                <a:solidFill>
                  <a:schemeClr val="tx2"/>
                </a:solidFill>
              </a:rPr>
              <a:t>Divertor</a:t>
            </a:r>
            <a:r>
              <a:rPr lang="en-US" altLang="en-US" sz="2000" dirty="0">
                <a:solidFill>
                  <a:schemeClr val="tx2"/>
                </a:solidFill>
              </a:rPr>
              <a:t> </a:t>
            </a:r>
            <a:r>
              <a:rPr lang="en-US" altLang="en-US" sz="2000" dirty="0" smtClean="0">
                <a:solidFill>
                  <a:schemeClr val="tx2"/>
                </a:solidFill>
              </a:rPr>
              <a:t>Gas Injection</a:t>
            </a:r>
            <a:endParaRPr lang="en-US" altLang="en-US" sz="2000" dirty="0">
              <a:solidFill>
                <a:schemeClr val="tx2"/>
              </a:solidFill>
            </a:endParaRPr>
          </a:p>
        </p:txBody>
      </p:sp>
      <p:sp>
        <p:nvSpPr>
          <p:cNvPr id="212" name="TextBox 53"/>
          <p:cNvSpPr txBox="1">
            <a:spLocks noChangeArrowheads="1"/>
          </p:cNvSpPr>
          <p:nvPr/>
        </p:nvSpPr>
        <p:spPr bwMode="auto">
          <a:xfrm>
            <a:off x="6226598" y="3889995"/>
            <a:ext cx="1004043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Changed levels</a:t>
            </a:r>
            <a:endParaRPr lang="en-US" altLang="en-US" sz="1400" dirty="0"/>
          </a:p>
        </p:txBody>
      </p:sp>
      <p:cxnSp>
        <p:nvCxnSpPr>
          <p:cNvPr id="219" name="Straight Arrow Connector 128"/>
          <p:cNvCxnSpPr>
            <a:cxnSpLocks noChangeShapeType="1"/>
          </p:cNvCxnSpPr>
          <p:nvPr/>
        </p:nvCxnSpPr>
        <p:spPr bwMode="auto">
          <a:xfrm flipH="1">
            <a:off x="5824982" y="4172045"/>
            <a:ext cx="408670" cy="806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0" name="TextBox 53"/>
          <p:cNvSpPr txBox="1">
            <a:spLocks noChangeArrowheads="1"/>
          </p:cNvSpPr>
          <p:nvPr/>
        </p:nvSpPr>
        <p:spPr bwMode="auto">
          <a:xfrm>
            <a:off x="7350492" y="1173034"/>
            <a:ext cx="1717247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T</a:t>
            </a:r>
            <a:r>
              <a:rPr lang="en-US" altLang="en-US" sz="1400" dirty="0" smtClean="0"/>
              <a:t>hree </a:t>
            </a:r>
            <a:r>
              <a:rPr lang="en-US" altLang="en-US" sz="1400" dirty="0"/>
              <a:t>IVCC levels per spectrum; T</a:t>
            </a:r>
            <a:r>
              <a:rPr lang="en-US" altLang="en-US" sz="1400" dirty="0" smtClean="0"/>
              <a:t>hree </a:t>
            </a:r>
            <a:r>
              <a:rPr lang="en-US" altLang="en-US" sz="1400" dirty="0"/>
              <a:t>spectra / shot </a:t>
            </a:r>
            <a:r>
              <a:rPr lang="en-US" altLang="en-US" sz="1400" dirty="0" smtClean="0"/>
              <a:t>were run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55582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339" y="823781"/>
            <a:ext cx="4395023" cy="55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16" y="1336824"/>
            <a:ext cx="4002990" cy="342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90" y="101600"/>
            <a:ext cx="8986070" cy="685800"/>
          </a:xfrm>
        </p:spPr>
        <p:txBody>
          <a:bodyPr/>
          <a:lstStyle/>
          <a:p>
            <a:r>
              <a:rPr lang="en-US" sz="2400" dirty="0" smtClean="0"/>
              <a:t>NTV for COMBINED n = 2 + n = 1 spectra, q</a:t>
            </a:r>
            <a:r>
              <a:rPr lang="en-US" sz="2400" u="none" baseline="-25000" dirty="0" smtClean="0"/>
              <a:t>95</a:t>
            </a:r>
            <a:r>
              <a:rPr lang="en-US" sz="2400" dirty="0" smtClean="0"/>
              <a:t>=8.2, </a:t>
            </a:r>
            <a:r>
              <a:rPr lang="en-US" sz="2400" dirty="0" smtClean="0">
                <a:solidFill>
                  <a:srgbClr val="FF0000"/>
                </a:solidFill>
              </a:rPr>
              <a:t>NO gas puff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6" y="4879227"/>
            <a:ext cx="4319485" cy="1590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600" dirty="0" smtClean="0"/>
              <a:t>Increasing field strength = stronger NTV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Altered field spectrum alters NTV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Some H-L transitions – can take NTV before, and sometimes after transition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Again, “non-pitch-aligned” n = 1 field apparently provides stronger braking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12957" y="1012724"/>
            <a:ext cx="0" cy="37448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1843517" y="1007812"/>
            <a:ext cx="0" cy="37497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2802141" y="1022564"/>
            <a:ext cx="0" cy="373504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5206171" y="953739"/>
            <a:ext cx="408038" cy="225158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5968170" y="1037308"/>
            <a:ext cx="147487" cy="22368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5609306" y="1061892"/>
            <a:ext cx="172052" cy="22319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7295537" y="1413226"/>
            <a:ext cx="339924" cy="9071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7573291" y="1377634"/>
            <a:ext cx="454739" cy="151245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8028030" y="721107"/>
            <a:ext cx="245790" cy="20384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extBox 59"/>
          <p:cNvSpPr txBox="1"/>
          <p:nvPr/>
        </p:nvSpPr>
        <p:spPr>
          <a:xfrm>
            <a:off x="8190236" y="767757"/>
            <a:ext cx="85908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Channel 2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8195156" y="3584629"/>
            <a:ext cx="85908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Channel 12</a:t>
            </a:r>
            <a:endParaRPr lang="en-US" sz="1400" dirty="0"/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6567949" y="3996747"/>
            <a:ext cx="393753" cy="9834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>
            <a:off x="6115665" y="3878757"/>
            <a:ext cx="624345" cy="13912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>
            <a:off x="6862916" y="3846239"/>
            <a:ext cx="551525" cy="145819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TextBox 71"/>
          <p:cNvSpPr txBox="1"/>
          <p:nvPr/>
        </p:nvSpPr>
        <p:spPr>
          <a:xfrm>
            <a:off x="33624" y="642018"/>
            <a:ext cx="1542590" cy="7386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</a:t>
            </a:r>
            <a:r>
              <a:rPr lang="en-US" sz="1400" dirty="0" smtClean="0"/>
              <a:t> = 2 mid, n = 1, 0 </a:t>
            </a:r>
            <a:r>
              <a:rPr lang="en-US" sz="1400" dirty="0" err="1" smtClean="0"/>
              <a:t>deg</a:t>
            </a:r>
            <a:r>
              <a:rPr lang="en-US" sz="1400" dirty="0" smtClean="0"/>
              <a:t> (non-pitch-aligned)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135120" y="638970"/>
            <a:ext cx="1542590" cy="7386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</a:t>
            </a:r>
            <a:r>
              <a:rPr lang="en-US" sz="1400" dirty="0" smtClean="0"/>
              <a:t> = 2 mid, n = 1, 0 </a:t>
            </a:r>
            <a:r>
              <a:rPr lang="en-US" sz="1400" dirty="0" err="1" smtClean="0"/>
              <a:t>deg</a:t>
            </a:r>
            <a:r>
              <a:rPr lang="en-US" sz="1400" dirty="0" smtClean="0"/>
              <a:t> (non-pitch-aligned)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580832" y="645066"/>
            <a:ext cx="1542590" cy="738664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</a:t>
            </a:r>
            <a:r>
              <a:rPr lang="en-US" sz="1400" dirty="0" smtClean="0"/>
              <a:t> = 2 mid, n = 1, 180 </a:t>
            </a:r>
            <a:r>
              <a:rPr lang="en-US" sz="1400" dirty="0" err="1" smtClean="0"/>
              <a:t>deg</a:t>
            </a:r>
            <a:r>
              <a:rPr lang="en-US" sz="1400" dirty="0" smtClean="0"/>
              <a:t> (pitch aligned)</a:t>
            </a: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7349617" y="4269426"/>
            <a:ext cx="339924" cy="9071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/>
          <p:nvPr/>
        </p:nvCxnSpPr>
        <p:spPr bwMode="auto">
          <a:xfrm>
            <a:off x="7627371" y="4233834"/>
            <a:ext cx="454739" cy="151245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/>
          <p:nvPr/>
        </p:nvCxnSpPr>
        <p:spPr bwMode="auto">
          <a:xfrm>
            <a:off x="8042782" y="3577307"/>
            <a:ext cx="245790" cy="20384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>
            <a:off x="5132435" y="3691955"/>
            <a:ext cx="494073" cy="210907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>
            <a:off x="5963258" y="3805020"/>
            <a:ext cx="147487" cy="22368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/>
          <p:nvPr/>
        </p:nvCxnSpPr>
        <p:spPr bwMode="auto">
          <a:xfrm>
            <a:off x="5528174" y="3805020"/>
            <a:ext cx="361348" cy="21680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/>
          <p:nvPr/>
        </p:nvCxnSpPr>
        <p:spPr bwMode="auto">
          <a:xfrm>
            <a:off x="6543373" y="1238875"/>
            <a:ext cx="388833" cy="108153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/>
          <p:nvPr/>
        </p:nvCxnSpPr>
        <p:spPr bwMode="auto">
          <a:xfrm>
            <a:off x="6140249" y="1120885"/>
            <a:ext cx="452284" cy="14256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>
            <a:off x="7060022" y="953739"/>
            <a:ext cx="280683" cy="159282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Arrow Connector 82"/>
          <p:cNvCxnSpPr/>
          <p:nvPr/>
        </p:nvCxnSpPr>
        <p:spPr bwMode="auto">
          <a:xfrm flipV="1">
            <a:off x="6751304" y="5462680"/>
            <a:ext cx="387374" cy="28360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TextBox 83"/>
          <p:cNvSpPr txBox="1"/>
          <p:nvPr/>
        </p:nvSpPr>
        <p:spPr>
          <a:xfrm>
            <a:off x="5722366" y="5688495"/>
            <a:ext cx="139692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H-L transition</a:t>
            </a:r>
          </a:p>
        </p:txBody>
      </p:sp>
    </p:spTree>
    <p:extLst>
      <p:ext uri="{BB962C8B-B14F-4D97-AF65-F5344CB8AC3E}">
        <p14:creationId xmlns:p14="http://schemas.microsoft.com/office/powerpoint/2010/main" val="2844165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962" y="847938"/>
            <a:ext cx="4310117" cy="555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15" y="1377634"/>
            <a:ext cx="4010759" cy="337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90" y="101600"/>
            <a:ext cx="8986070" cy="685800"/>
          </a:xfrm>
        </p:spPr>
        <p:txBody>
          <a:bodyPr/>
          <a:lstStyle/>
          <a:p>
            <a:r>
              <a:rPr lang="en-US" sz="2400" dirty="0" smtClean="0"/>
              <a:t>NTV for COMBINED n = 2 + n = 1 spectra, q</a:t>
            </a:r>
            <a:r>
              <a:rPr lang="en-US" sz="2400" u="none" baseline="-25000" dirty="0" smtClean="0"/>
              <a:t>95</a:t>
            </a:r>
            <a:r>
              <a:rPr lang="en-US" sz="2400" dirty="0" smtClean="0"/>
              <a:t>=8.2, </a:t>
            </a:r>
            <a:r>
              <a:rPr lang="en-US" sz="2400" dirty="0" smtClean="0">
                <a:solidFill>
                  <a:srgbClr val="FF0000"/>
                </a:solidFill>
              </a:rPr>
              <a:t>w/gas puff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12957" y="1012724"/>
            <a:ext cx="0" cy="37448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1843517" y="1007812"/>
            <a:ext cx="0" cy="37497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2802141" y="1022564"/>
            <a:ext cx="0" cy="373504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5206171" y="953739"/>
            <a:ext cx="322003" cy="122411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5963258" y="953739"/>
            <a:ext cx="231065" cy="4594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5528174" y="1701011"/>
            <a:ext cx="435084" cy="80622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7099318" y="1953981"/>
            <a:ext cx="548790" cy="11824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7689541" y="1301195"/>
            <a:ext cx="165199" cy="20384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8018198" y="1301195"/>
            <a:ext cx="245790" cy="20384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extBox 59"/>
          <p:cNvSpPr txBox="1"/>
          <p:nvPr/>
        </p:nvSpPr>
        <p:spPr>
          <a:xfrm>
            <a:off x="8190236" y="767757"/>
            <a:ext cx="85908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Channel 2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8195156" y="3584629"/>
            <a:ext cx="85908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Channel 12</a:t>
            </a:r>
            <a:endParaRPr lang="en-US" sz="1400" dirty="0"/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6641693" y="3996747"/>
            <a:ext cx="221223" cy="16076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>
            <a:off x="6253316" y="5161935"/>
            <a:ext cx="438705" cy="76863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>
            <a:off x="6921523" y="4426945"/>
            <a:ext cx="335606" cy="88732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TextBox 71"/>
          <p:cNvSpPr txBox="1"/>
          <p:nvPr/>
        </p:nvSpPr>
        <p:spPr>
          <a:xfrm>
            <a:off x="33624" y="642018"/>
            <a:ext cx="1542590" cy="7386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</a:t>
            </a:r>
            <a:r>
              <a:rPr lang="en-US" sz="1400" dirty="0" smtClean="0"/>
              <a:t> = 2 mid, n = 1, 0 </a:t>
            </a:r>
            <a:r>
              <a:rPr lang="en-US" sz="1400" dirty="0" err="1" smtClean="0"/>
              <a:t>deg</a:t>
            </a:r>
            <a:r>
              <a:rPr lang="en-US" sz="1400" dirty="0" smtClean="0"/>
              <a:t> (non-pitch-aligned)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135120" y="638970"/>
            <a:ext cx="1542590" cy="7386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</a:t>
            </a:r>
            <a:r>
              <a:rPr lang="en-US" sz="1400" dirty="0" smtClean="0"/>
              <a:t> = 2 mid, n = 1, 0 </a:t>
            </a:r>
            <a:r>
              <a:rPr lang="en-US" sz="1400" dirty="0" err="1" smtClean="0"/>
              <a:t>deg</a:t>
            </a:r>
            <a:r>
              <a:rPr lang="en-US" sz="1400" dirty="0" smtClean="0"/>
              <a:t> (non-pitch-aligned)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580832" y="645066"/>
            <a:ext cx="1542590" cy="738664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</a:t>
            </a:r>
            <a:r>
              <a:rPr lang="en-US" sz="1400" dirty="0" smtClean="0"/>
              <a:t> = 2 mid, n = 1, 180 </a:t>
            </a:r>
            <a:r>
              <a:rPr lang="en-US" sz="1400" dirty="0" err="1" smtClean="0"/>
              <a:t>deg</a:t>
            </a:r>
            <a:r>
              <a:rPr lang="en-US" sz="1400" dirty="0" smtClean="0"/>
              <a:t> (pitch aligned)</a:t>
            </a: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7308184" y="5336319"/>
            <a:ext cx="339924" cy="9071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/>
          <p:nvPr/>
        </p:nvCxnSpPr>
        <p:spPr bwMode="auto">
          <a:xfrm>
            <a:off x="7689541" y="4068521"/>
            <a:ext cx="165199" cy="17438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/>
          <p:nvPr/>
        </p:nvCxnSpPr>
        <p:spPr bwMode="auto">
          <a:xfrm>
            <a:off x="7993622" y="3813275"/>
            <a:ext cx="245790" cy="20384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>
            <a:off x="5102939" y="3691955"/>
            <a:ext cx="494073" cy="14699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>
            <a:off x="5933762" y="3716532"/>
            <a:ext cx="290058" cy="58016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/>
          <p:nvPr/>
        </p:nvCxnSpPr>
        <p:spPr bwMode="auto">
          <a:xfrm>
            <a:off x="5397891" y="4721200"/>
            <a:ext cx="725142" cy="10274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/>
          <p:nvPr/>
        </p:nvCxnSpPr>
        <p:spPr bwMode="auto">
          <a:xfrm>
            <a:off x="6641693" y="1183482"/>
            <a:ext cx="290513" cy="13630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/>
          <p:nvPr/>
        </p:nvCxnSpPr>
        <p:spPr bwMode="auto">
          <a:xfrm>
            <a:off x="6253316" y="1565795"/>
            <a:ext cx="388377" cy="148216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>
            <a:off x="6964655" y="2585890"/>
            <a:ext cx="179409" cy="5505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Arrow Connector 82"/>
          <p:cNvCxnSpPr>
            <a:stCxn id="1029" idx="2"/>
          </p:cNvCxnSpPr>
          <p:nvPr/>
        </p:nvCxnSpPr>
        <p:spPr bwMode="auto">
          <a:xfrm flipV="1">
            <a:off x="6692021" y="5748687"/>
            <a:ext cx="170895" cy="6589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TextBox 83"/>
          <p:cNvSpPr txBox="1"/>
          <p:nvPr/>
        </p:nvSpPr>
        <p:spPr>
          <a:xfrm>
            <a:off x="5722366" y="6327575"/>
            <a:ext cx="149951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H-L transitions</a:t>
            </a:r>
          </a:p>
        </p:txBody>
      </p:sp>
      <p:sp>
        <p:nvSpPr>
          <p:cNvPr id="121" name="Content Placeholder 2"/>
          <p:cNvSpPr>
            <a:spLocks noGrp="1"/>
          </p:cNvSpPr>
          <p:nvPr>
            <p:ph idx="1"/>
          </p:nvPr>
        </p:nvSpPr>
        <p:spPr>
          <a:xfrm>
            <a:off x="124696" y="4879227"/>
            <a:ext cx="4319485" cy="1590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600" dirty="0" smtClean="0"/>
              <a:t>Increasing field strength = stronger NTV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Altered field spectrum alters NTV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Some H-L transitions – can take NTV before, and sometimes after transition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Generally effect of gas puff is noticeable in NTV braking (need further analysis)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34790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9550" y="317500"/>
            <a:ext cx="8743950" cy="685800"/>
          </a:xfrm>
        </p:spPr>
        <p:txBody>
          <a:bodyPr/>
          <a:lstStyle/>
          <a:p>
            <a:r>
              <a:rPr lang="en-US" altLang="en-US" sz="2800" dirty="0" smtClean="0"/>
              <a:t>Innovative technique to measure the NTV offset rotation on KSTAR for the first time - waveforms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2027133"/>
            <a:ext cx="5837237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304800" y="1633433"/>
            <a:ext cx="49307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1800" u="sng">
                <a:latin typeface="Helvetica" pitchFamily="34" charset="0"/>
              </a:rPr>
              <a:t>Schematic of approach to measure NTV offset rotation profile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08588" y="1363663"/>
            <a:ext cx="3854450" cy="485775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Determine NTV offset velocity profile using an innovative approach with ECH and NBI</a:t>
            </a:r>
          </a:p>
          <a:p>
            <a:pPr lvl="1">
              <a:defRPr/>
            </a:pPr>
            <a:r>
              <a:rPr lang="en-US" dirty="0" smtClean="0"/>
              <a:t>Also, to be compared to an experiment proposed on NSTX-U (2016)</a:t>
            </a:r>
          </a:p>
          <a:p>
            <a:pPr>
              <a:defRPr/>
            </a:pPr>
            <a:r>
              <a:rPr lang="en-US" sz="2000" dirty="0" smtClean="0"/>
              <a:t>Run with two 3D field spectra and compare</a:t>
            </a:r>
          </a:p>
          <a:p>
            <a:pPr lvl="1">
              <a:defRPr/>
            </a:pPr>
            <a:r>
              <a:rPr lang="en-US" sz="1800" dirty="0" smtClean="0"/>
              <a:t>Run n = 2 field 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at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</a:rPr>
              <a:t>midplane</a:t>
            </a:r>
            <a:endParaRPr lang="en-US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en-US" sz="1800" dirty="0" smtClean="0"/>
              <a:t>Run n </a:t>
            </a:r>
            <a:r>
              <a:rPr lang="en-US" sz="1800" dirty="0"/>
              <a:t>= </a:t>
            </a:r>
            <a:r>
              <a:rPr lang="en-US" sz="1800" dirty="0" smtClean="0"/>
              <a:t>1 non-pitch-aligned 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off-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</a:rPr>
              <a:t>midplane</a:t>
            </a:r>
            <a:endParaRPr lang="en-US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000" dirty="0"/>
              <a:t>T</a:t>
            </a:r>
            <a:r>
              <a:rPr lang="en-US" sz="2000" dirty="0" smtClean="0"/>
              <a:t>arget </a:t>
            </a:r>
            <a:r>
              <a:rPr lang="en-US" sz="2000" dirty="0"/>
              <a:t>plasmas</a:t>
            </a:r>
          </a:p>
          <a:p>
            <a:pPr lvl="1">
              <a:defRPr/>
            </a:pP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2015 shots: 13379, 13412</a:t>
            </a:r>
            <a:endParaRPr lang="en-US" sz="1800" dirty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defRPr/>
            </a:pPr>
            <a:endParaRPr lang="en-US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6819" y="1137146"/>
            <a:ext cx="3871573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(time did not allow us to run this)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60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54" y="351850"/>
            <a:ext cx="8816942" cy="685800"/>
          </a:xfrm>
        </p:spPr>
        <p:txBody>
          <a:bodyPr/>
          <a:lstStyle/>
          <a:p>
            <a:r>
              <a:rPr lang="en-US" dirty="0" smtClean="0"/>
              <a:t>Brief summary of “control room” observations and hypotheses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755" y="1150377"/>
            <a:ext cx="8790740" cy="5252420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en-US" dirty="0" smtClean="0"/>
              <a:t>KSTAR NTV as observed in these new, isolated NTV shots</a:t>
            </a:r>
          </a:p>
          <a:p>
            <a:pPr lvl="1">
              <a:spcBef>
                <a:spcPts val="900"/>
              </a:spcBef>
            </a:pPr>
            <a:r>
              <a:rPr lang="en-US" dirty="0" smtClean="0"/>
              <a:t>Initial observation: strong resonant MHD modes have been avoided</a:t>
            </a:r>
          </a:p>
          <a:p>
            <a:pPr lvl="1">
              <a:spcBef>
                <a:spcPts val="900"/>
              </a:spcBef>
            </a:pPr>
            <a:r>
              <a:rPr lang="en-US" dirty="0" smtClean="0"/>
              <a:t>Initial observation: pitch aligned 3D field </a:t>
            </a:r>
            <a:r>
              <a:rPr lang="en-US" u="sng" dirty="0" smtClean="0"/>
              <a:t>does not </a:t>
            </a:r>
            <a:r>
              <a:rPr lang="en-US" dirty="0" smtClean="0"/>
              <a:t>have stronger NTV</a:t>
            </a:r>
          </a:p>
          <a:p>
            <a:pPr lvl="1">
              <a:spcBef>
                <a:spcPts val="900"/>
              </a:spcBef>
            </a:pPr>
            <a:r>
              <a:rPr lang="en-US" dirty="0" smtClean="0"/>
              <a:t>Observation indicates no strong amplification due to kink response</a:t>
            </a:r>
          </a:p>
          <a:p>
            <a:pPr lvl="1">
              <a:spcBef>
                <a:spcPts val="900"/>
              </a:spcBef>
            </a:pPr>
            <a:r>
              <a:rPr lang="en-US" dirty="0" smtClean="0"/>
              <a:t>Observation: NTV profile is global, non-resonant,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no huge variations</a:t>
            </a:r>
          </a:p>
          <a:p>
            <a:pPr lvl="1">
              <a:spcBef>
                <a:spcPts val="900"/>
              </a:spcBef>
            </a:pPr>
            <a:r>
              <a:rPr lang="en-US" dirty="0" smtClean="0"/>
              <a:t>Initial observation: NTV profile of combined spectra might be understood by simple superposition of applied field (analysis needed)</a:t>
            </a:r>
          </a:p>
          <a:p>
            <a:pPr lvl="1">
              <a:spcBef>
                <a:spcPts val="900"/>
              </a:spcBef>
            </a:pPr>
            <a:r>
              <a:rPr lang="en-US" u="sng" dirty="0" smtClean="0"/>
              <a:t>Working Hypothesis</a:t>
            </a:r>
            <a:r>
              <a:rPr lang="en-US" dirty="0" smtClean="0"/>
              <a:t>: NTV depends primarily on |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B|, </a:t>
            </a:r>
            <a:r>
              <a:rPr lang="en-US" dirty="0" smtClean="0">
                <a:latin typeface="Symbol" panose="05050102010706020507" pitchFamily="18" charset="2"/>
              </a:rPr>
              <a:t>n</a:t>
            </a:r>
            <a:r>
              <a:rPr lang="en-US" dirty="0" smtClean="0"/>
              <a:t>, not on resonant effects, particulars of resonances, or alignment with 2D field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Experience from NSTX (</a:t>
            </a:r>
            <a:r>
              <a:rPr lang="en-US" sz="1800" dirty="0" smtClean="0"/>
              <a:t>theory/experiment verification 10 years old!)</a:t>
            </a:r>
            <a:endParaRPr lang="en-US" dirty="0" smtClean="0"/>
          </a:p>
          <a:p>
            <a:pPr lvl="1">
              <a:spcBef>
                <a:spcPts val="900"/>
              </a:spcBef>
            </a:pPr>
            <a:r>
              <a:rPr lang="en-US" dirty="0" smtClean="0"/>
              <a:t>Non-resonant NTV is robust, not strongly dependent on profile details</a:t>
            </a:r>
          </a:p>
          <a:p>
            <a:pPr lvl="1">
              <a:spcBef>
                <a:spcPts val="900"/>
              </a:spcBef>
            </a:pPr>
            <a:r>
              <a:rPr lang="en-US" dirty="0" smtClean="0"/>
              <a:t>No strong resonant effects – unless strong resonant MHD is present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500" y="5387134"/>
            <a:ext cx="8893744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E</a:t>
            </a:r>
            <a:r>
              <a:rPr lang="en-US" sz="2000" i="1" dirty="0" smtClean="0">
                <a:solidFill>
                  <a:srgbClr val="FF0000"/>
                </a:solidFill>
              </a:rPr>
              <a:t>ssential</a:t>
            </a:r>
            <a:r>
              <a:rPr lang="en-US" sz="2000" dirty="0" smtClean="0">
                <a:solidFill>
                  <a:schemeClr val="accent1"/>
                </a:solidFill>
              </a:rPr>
              <a:t> plan to complete this data was (</a:t>
            </a:r>
            <a:r>
              <a:rPr lang="en-US" sz="2000" dirty="0" smtClean="0">
                <a:solidFill>
                  <a:srgbClr val="FF0000"/>
                </a:solidFill>
              </a:rPr>
              <a:t>nearly</a:t>
            </a:r>
            <a:r>
              <a:rPr lang="en-US" sz="2000" dirty="0" smtClean="0">
                <a:solidFill>
                  <a:schemeClr val="accent1"/>
                </a:solidFill>
              </a:rPr>
              <a:t>) completed! Great data! 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Further detailed comparison to past dedicated NSTX, and new joint NSTX-U NTV experiments, will yield further understanding of NTV in tokamaks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96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2713" y="317500"/>
            <a:ext cx="8918575" cy="685800"/>
          </a:xfrm>
        </p:spPr>
        <p:txBody>
          <a:bodyPr/>
          <a:lstStyle/>
          <a:p>
            <a:r>
              <a:rPr lang="en-US" altLang="en-US" sz="2800" dirty="0" smtClean="0"/>
              <a:t>MP</a:t>
            </a:r>
            <a:r>
              <a:rPr lang="en-US" altLang="ko-KR" sz="2800" dirty="0" smtClean="0">
                <a:ea typeface="Gulim" pitchFamily="34" charset="-127"/>
              </a:rPr>
              <a:t>2014-05-02-007</a:t>
            </a:r>
            <a:r>
              <a:rPr lang="en-US" altLang="en-US" sz="2800" dirty="0" smtClean="0"/>
              <a:t> </a:t>
            </a:r>
            <a:r>
              <a:rPr lang="en-US" altLang="en-US" sz="2800" dirty="0" smtClean="0"/>
              <a:t>aims to compute NTV profile accurately using IPS, also </a:t>
            </a:r>
            <a:r>
              <a:rPr lang="en-US" altLang="en-US" sz="2800" dirty="0" smtClean="0">
                <a:latin typeface="Symbol" pitchFamily="18" charset="2"/>
              </a:rPr>
              <a:t>n</a:t>
            </a:r>
            <a:r>
              <a:rPr lang="en-US" altLang="en-US" sz="2800" dirty="0" smtClean="0"/>
              <a:t> dependence, </a:t>
            </a:r>
            <a:r>
              <a:rPr lang="en-US" altLang="en-US" sz="2800" dirty="0" smtClean="0">
                <a:solidFill>
                  <a:schemeClr val="bg1">
                    <a:lumMod val="65000"/>
                  </a:schemeClr>
                </a:solidFill>
              </a:rPr>
              <a:t>and offset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725" y="1141413"/>
            <a:ext cx="8737600" cy="5032375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altLang="en-US" sz="2000" dirty="0" smtClean="0"/>
              <a:t>Motivation</a:t>
            </a:r>
          </a:p>
          <a:p>
            <a:pPr lvl="1">
              <a:lnSpc>
                <a:spcPct val="75000"/>
              </a:lnSpc>
            </a:pPr>
            <a:r>
              <a:rPr lang="en-US" altLang="en-US" sz="1800" dirty="0" smtClean="0"/>
              <a:t>For the first time on KSTAR, the new IPS  will allow the accurate isolation of  the non-resonant NTV torque </a:t>
            </a:r>
            <a:r>
              <a:rPr lang="en-US" altLang="en-US" sz="1800" i="1" dirty="0" smtClean="0"/>
              <a:t>profile</a:t>
            </a:r>
            <a:r>
              <a:rPr lang="en-US" altLang="en-US" sz="1800" dirty="0" smtClean="0"/>
              <a:t>, with quantitative comparison of experiment to theory</a:t>
            </a:r>
          </a:p>
          <a:p>
            <a:pPr lvl="1">
              <a:lnSpc>
                <a:spcPct val="75000"/>
              </a:lnSpc>
            </a:pPr>
            <a:r>
              <a:rPr lang="en-US" altLang="en-US" sz="1800" dirty="0" smtClean="0"/>
              <a:t>Additional attention to NTV parameters:</a:t>
            </a:r>
          </a:p>
          <a:p>
            <a:pPr lvl="2">
              <a:lnSpc>
                <a:spcPct val="75000"/>
              </a:lnSpc>
            </a:pPr>
            <a:r>
              <a:rPr lang="en-US" altLang="en-US" sz="1600" dirty="0" smtClean="0">
                <a:solidFill>
                  <a:schemeClr val="accent1"/>
                </a:solidFill>
              </a:rPr>
              <a:t>Dependence of NTV profile on plasma </a:t>
            </a:r>
            <a:r>
              <a:rPr lang="en-US" altLang="en-US" sz="1600" dirty="0" err="1" smtClean="0">
                <a:solidFill>
                  <a:schemeClr val="accent1"/>
                </a:solidFill>
              </a:rPr>
              <a:t>collisionality</a:t>
            </a:r>
            <a:r>
              <a:rPr lang="en-US" altLang="en-US" sz="1600" dirty="0">
                <a:solidFill>
                  <a:schemeClr val="accent1"/>
                </a:solidFill>
              </a:rPr>
              <a:t> </a:t>
            </a:r>
            <a:r>
              <a:rPr lang="en-US" altLang="en-US" sz="1600" dirty="0" smtClean="0">
                <a:solidFill>
                  <a:schemeClr val="accent1"/>
                </a:solidFill>
              </a:rPr>
              <a:t>and q variation</a:t>
            </a:r>
          </a:p>
          <a:p>
            <a:pPr lvl="2">
              <a:lnSpc>
                <a:spcPct val="75000"/>
              </a:lnSpc>
            </a:pPr>
            <a:r>
              <a:rPr lang="en-US" altLang="en-US" sz="1600" dirty="0" smtClean="0">
                <a:solidFill>
                  <a:schemeClr val="bg1">
                    <a:lumMod val="65000"/>
                  </a:schemeClr>
                </a:solidFill>
              </a:rPr>
              <a:t>Measurement of NTV offset rotation </a:t>
            </a:r>
            <a:endParaRPr lang="en-US" altLang="en-US" sz="1600" baseline="-250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75000"/>
              </a:lnSpc>
            </a:pPr>
            <a:r>
              <a:rPr lang="en-US" altLang="en-US" sz="2000" dirty="0" smtClean="0"/>
              <a:t>Overall Goals (see full MP write-up for all detail)</a:t>
            </a:r>
          </a:p>
          <a:p>
            <a:pPr lvl="1">
              <a:lnSpc>
                <a:spcPct val="100000"/>
              </a:lnSpc>
            </a:pPr>
            <a:r>
              <a:rPr lang="en-US" altLang="en-US" sz="1800" dirty="0" smtClean="0"/>
              <a:t>Use KSTAR’s new IPS power supply to perform an isolated measurement of the NTV torque profile for the first time </a:t>
            </a:r>
            <a:r>
              <a:rPr lang="en-US" altLang="en-US" sz="1800" dirty="0" smtClean="0">
                <a:solidFill>
                  <a:srgbClr val="6600FF"/>
                </a:solidFill>
                <a:sym typeface="Wingdings" pitchFamily="2" charset="2"/>
              </a:rPr>
              <a:t></a:t>
            </a:r>
            <a:r>
              <a:rPr lang="en-US" altLang="en-US" sz="1800" dirty="0" smtClean="0">
                <a:solidFill>
                  <a:srgbClr val="6600FF"/>
                </a:solidFill>
              </a:rPr>
              <a:t>test multiple applied field spectra</a:t>
            </a:r>
            <a:endParaRPr lang="en-US" altLang="ko-KR" sz="1800" dirty="0" smtClean="0">
              <a:solidFill>
                <a:srgbClr val="6600FF"/>
              </a:solidFill>
              <a:ea typeface="Gulim" pitchFamily="34" charset="-127"/>
            </a:endParaRPr>
          </a:p>
          <a:p>
            <a:pPr lvl="1">
              <a:lnSpc>
                <a:spcPct val="100000"/>
              </a:lnSpc>
            </a:pPr>
            <a:r>
              <a:rPr lang="en-US" altLang="en-US" sz="1800" dirty="0" smtClean="0"/>
              <a:t>Complete our </a:t>
            </a:r>
            <a:r>
              <a:rPr lang="en-US" altLang="en-US" sz="1800" dirty="0" smtClean="0">
                <a:solidFill>
                  <a:srgbClr val="6600FF"/>
                </a:solidFill>
              </a:rPr>
              <a:t>long-standing proposal </a:t>
            </a:r>
            <a:r>
              <a:rPr lang="en-US" altLang="en-US" sz="1800" dirty="0" smtClean="0"/>
              <a:t>in KSTAR to determine the dependence of the isolated NTV torque profile on plasma </a:t>
            </a:r>
            <a:r>
              <a:rPr lang="en-US" altLang="en-US" sz="1800" dirty="0" err="1" smtClean="0"/>
              <a:t>collisionality</a:t>
            </a:r>
            <a:endParaRPr lang="en-US" altLang="en-US" sz="1600" dirty="0" smtClean="0"/>
          </a:p>
          <a:p>
            <a:pPr lvl="2">
              <a:lnSpc>
                <a:spcPct val="75000"/>
              </a:lnSpc>
            </a:pPr>
            <a:r>
              <a:rPr lang="en-US" altLang="en-US" sz="1600" dirty="0" smtClean="0">
                <a:solidFill>
                  <a:schemeClr val="accent1"/>
                </a:solidFill>
              </a:rPr>
              <a:t>Use SMBI to maximize </a:t>
            </a:r>
            <a:r>
              <a:rPr lang="en-US" altLang="en-US" sz="1600" dirty="0" smtClean="0">
                <a:solidFill>
                  <a:schemeClr val="accent1"/>
                </a:solidFill>
                <a:latin typeface="Symbol" pitchFamily="18" charset="2"/>
              </a:rPr>
              <a:t>n</a:t>
            </a:r>
            <a:r>
              <a:rPr lang="en-US" altLang="en-US" sz="1600" dirty="0" smtClean="0">
                <a:solidFill>
                  <a:schemeClr val="accent1"/>
                </a:solidFill>
              </a:rPr>
              <a:t>* variation in a unique way with the IPS</a:t>
            </a:r>
          </a:p>
          <a:p>
            <a:pPr lvl="2">
              <a:lnSpc>
                <a:spcPct val="100000"/>
              </a:lnSpc>
            </a:pPr>
            <a:r>
              <a:rPr lang="en-US" altLang="en-US" sz="1600" dirty="0" smtClean="0">
                <a:solidFill>
                  <a:srgbClr val="FF0000"/>
                </a:solidFill>
              </a:rPr>
              <a:t>Compare this directly to past NSTX XPs, and new a joint NSTX-U experiment </a:t>
            </a:r>
            <a:r>
              <a:rPr lang="en-US" altLang="en-US" sz="1600" dirty="0" smtClean="0">
                <a:solidFill>
                  <a:schemeClr val="accent1"/>
                </a:solidFill>
              </a:rPr>
              <a:t>(NSTX-U XP1517 Sabbagh, et al.) as </a:t>
            </a:r>
            <a:r>
              <a:rPr lang="en-US" altLang="en-US" sz="1600" dirty="0" smtClean="0">
                <a:solidFill>
                  <a:srgbClr val="6600FF"/>
                </a:solidFill>
              </a:rPr>
              <a:t>part of our international collaboration</a:t>
            </a:r>
            <a:endParaRPr lang="en-US" altLang="ko-KR" sz="1600" dirty="0" smtClean="0">
              <a:solidFill>
                <a:srgbClr val="6600FF"/>
              </a:solidFill>
              <a:ea typeface="Gulim" pitchFamily="34" charset="-127"/>
            </a:endParaRPr>
          </a:p>
          <a:p>
            <a:pPr lvl="1">
              <a:lnSpc>
                <a:spcPct val="85000"/>
              </a:lnSpc>
            </a:pPr>
            <a:r>
              <a:rPr lang="en-US" altLang="en-US" sz="1800" dirty="0" smtClean="0">
                <a:solidFill>
                  <a:schemeClr val="bg1">
                    <a:lumMod val="65000"/>
                  </a:schemeClr>
                </a:solidFill>
              </a:rPr>
              <a:t>Use an innovative technique to measure the NTV offset rotation on KSTAR for the first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79400"/>
            <a:ext cx="8705850" cy="685800"/>
          </a:xfrm>
          <a:noFill/>
        </p:spPr>
        <p:txBody>
          <a:bodyPr/>
          <a:lstStyle/>
          <a:p>
            <a:r>
              <a:rPr lang="en-US" altLang="en-US" sz="2800" smtClean="0"/>
              <a:t>MP 2015-05-23-001: Isolation of NTV torque profile – Diagnostics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113" y="1190625"/>
            <a:ext cx="8836025" cy="5095875"/>
          </a:xfrm>
          <a:noFill/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dirty="0" smtClean="0"/>
              <a:t>Required diagnostics / capabilities</a:t>
            </a:r>
          </a:p>
          <a:p>
            <a:pPr lvl="1">
              <a:lnSpc>
                <a:spcPct val="70000"/>
              </a:lnSpc>
            </a:pPr>
            <a:r>
              <a:rPr lang="en-US" altLang="en-US" dirty="0" smtClean="0"/>
              <a:t>Equilibrium magnetics, ECH, full NBI power</a:t>
            </a:r>
          </a:p>
          <a:p>
            <a:pPr lvl="1">
              <a:lnSpc>
                <a:spcPct val="70000"/>
              </a:lnSpc>
            </a:pPr>
            <a:r>
              <a:rPr lang="en-US" altLang="en-US" dirty="0" smtClean="0"/>
              <a:t>IVCC coils in Mixed 1/2/1C patch panel (n = 2 (mid), n = 1 (top/bot))</a:t>
            </a:r>
          </a:p>
          <a:p>
            <a:pPr lvl="1">
              <a:lnSpc>
                <a:spcPct val="70000"/>
              </a:lnSpc>
            </a:pPr>
            <a:r>
              <a:rPr lang="en-US" altLang="en-US" dirty="0" smtClean="0"/>
              <a:t>Toroidal rotation measurement (CES, X-ray crystal)</a:t>
            </a:r>
          </a:p>
          <a:p>
            <a:pPr lvl="1">
              <a:lnSpc>
                <a:spcPct val="70000"/>
              </a:lnSpc>
            </a:pPr>
            <a:r>
              <a:rPr lang="en-US" altLang="en-US" dirty="0" smtClean="0"/>
              <a:t>Ion temperature (CES)</a:t>
            </a:r>
          </a:p>
          <a:p>
            <a:pPr lvl="1">
              <a:lnSpc>
                <a:spcPct val="70000"/>
              </a:lnSpc>
            </a:pPr>
            <a:r>
              <a:rPr lang="en-US" altLang="en-US" dirty="0" smtClean="0"/>
              <a:t>Toroidal </a:t>
            </a:r>
            <a:r>
              <a:rPr lang="en-US" altLang="en-US" dirty="0" err="1" smtClean="0"/>
              <a:t>Mirnov</a:t>
            </a:r>
            <a:r>
              <a:rPr lang="en-US" altLang="en-US" dirty="0" smtClean="0"/>
              <a:t> array / between-shots spectrogram with toroidal mode number analysis</a:t>
            </a:r>
          </a:p>
          <a:p>
            <a:pPr lvl="1">
              <a:lnSpc>
                <a:spcPct val="70000"/>
              </a:lnSpc>
            </a:pPr>
            <a:r>
              <a:rPr lang="en-US" altLang="en-US" dirty="0" smtClean="0"/>
              <a:t>SMBI (cold)</a:t>
            </a:r>
          </a:p>
          <a:p>
            <a:pPr lvl="1">
              <a:lnSpc>
                <a:spcPct val="70000"/>
              </a:lnSpc>
            </a:pPr>
            <a:r>
              <a:rPr lang="en-US" altLang="en-US" dirty="0" smtClean="0"/>
              <a:t>ECE, ECEI</a:t>
            </a:r>
          </a:p>
          <a:p>
            <a:pPr>
              <a:lnSpc>
                <a:spcPct val="70000"/>
              </a:lnSpc>
              <a:spcBef>
                <a:spcPts val="2400"/>
              </a:spcBef>
            </a:pPr>
            <a:r>
              <a:rPr lang="en-US" altLang="en-US" dirty="0" smtClean="0"/>
              <a:t>Desired diagnostics / capabilities</a:t>
            </a:r>
          </a:p>
          <a:p>
            <a:pPr lvl="1">
              <a:lnSpc>
                <a:spcPct val="70000"/>
              </a:lnSpc>
            </a:pPr>
            <a:r>
              <a:rPr lang="en-US" altLang="en-US" dirty="0" smtClean="0">
                <a:solidFill>
                  <a:srgbClr val="FF0000"/>
                </a:solidFill>
              </a:rPr>
              <a:t>Thomson scattering (</a:t>
            </a:r>
            <a:r>
              <a:rPr lang="en-US" altLang="en-US" dirty="0" err="1" smtClean="0">
                <a:solidFill>
                  <a:srgbClr val="FF0000"/>
                </a:solidFill>
              </a:rPr>
              <a:t>T</a:t>
            </a:r>
            <a:r>
              <a:rPr lang="en-US" altLang="en-US" baseline="-25000" dirty="0" err="1" smtClean="0">
                <a:solidFill>
                  <a:srgbClr val="FF0000"/>
                </a:solidFill>
              </a:rPr>
              <a:t>e</a:t>
            </a:r>
            <a:r>
              <a:rPr lang="en-US" altLang="en-US" dirty="0" smtClean="0">
                <a:solidFill>
                  <a:srgbClr val="FF0000"/>
                </a:solidFill>
              </a:rPr>
              <a:t>, n</a:t>
            </a:r>
            <a:r>
              <a:rPr lang="en-US" altLang="en-US" baseline="-25000" dirty="0" smtClean="0">
                <a:solidFill>
                  <a:srgbClr val="FF0000"/>
                </a:solidFill>
              </a:rPr>
              <a:t>e</a:t>
            </a:r>
            <a:r>
              <a:rPr lang="en-US" altLang="en-US" dirty="0" smtClean="0">
                <a:solidFill>
                  <a:srgbClr val="FF0000"/>
                </a:solidFill>
              </a:rPr>
              <a:t>); MSE</a:t>
            </a:r>
          </a:p>
          <a:p>
            <a:pPr lvl="1">
              <a:lnSpc>
                <a:spcPct val="70000"/>
              </a:lnSpc>
            </a:pPr>
            <a:r>
              <a:rPr lang="en-US" altLang="en-US" dirty="0" smtClean="0"/>
              <a:t>Interferometer (line avg. n</a:t>
            </a:r>
            <a:r>
              <a:rPr lang="en-US" altLang="en-US" baseline="-25000" dirty="0" smtClean="0"/>
              <a:t>e</a:t>
            </a:r>
            <a:r>
              <a:rPr lang="en-US" altLang="en-US" dirty="0" smtClean="0"/>
              <a:t> evolution)</a:t>
            </a:r>
          </a:p>
          <a:p>
            <a:pPr lvl="1">
              <a:lnSpc>
                <a:spcPct val="70000"/>
              </a:lnSpc>
            </a:pPr>
            <a:r>
              <a:rPr lang="en-US" altLang="en-US" dirty="0" smtClean="0"/>
              <a:t>Locked mode detectors (all positions)</a:t>
            </a:r>
          </a:p>
          <a:p>
            <a:pPr lvl="1">
              <a:lnSpc>
                <a:spcPct val="70000"/>
              </a:lnSpc>
            </a:pPr>
            <a:r>
              <a:rPr lang="en-US" altLang="en-US" dirty="0" smtClean="0"/>
              <a:t>fast camera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8775" y="1491926"/>
            <a:ext cx="159485" cy="332133"/>
            <a:chOff x="215900" y="1463898"/>
            <a:chExt cx="466563" cy="802912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15900" y="2043109"/>
              <a:ext cx="159485" cy="22370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/>
            <p:cNvCxnSpPr/>
            <p:nvPr/>
          </p:nvCxnSpPr>
          <p:spPr bwMode="auto">
            <a:xfrm flipV="1">
              <a:off x="368300" y="1463898"/>
              <a:ext cx="314163" cy="79898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397175" y="1807951"/>
            <a:ext cx="159485" cy="332133"/>
            <a:chOff x="215900" y="1463898"/>
            <a:chExt cx="466563" cy="802912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215900" y="2043109"/>
              <a:ext cx="159485" cy="22370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368300" y="1463898"/>
              <a:ext cx="314163" cy="79898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395575" y="2143226"/>
            <a:ext cx="159485" cy="332133"/>
            <a:chOff x="215900" y="1463898"/>
            <a:chExt cx="466563" cy="802912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215900" y="2043109"/>
              <a:ext cx="159485" cy="22370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368300" y="1463898"/>
              <a:ext cx="314163" cy="79898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/>
          <p:cNvGrpSpPr/>
          <p:nvPr/>
        </p:nvGrpSpPr>
        <p:grpSpPr>
          <a:xfrm>
            <a:off x="403600" y="2526626"/>
            <a:ext cx="159485" cy="332133"/>
            <a:chOff x="215900" y="1463898"/>
            <a:chExt cx="466563" cy="802912"/>
          </a:xfrm>
        </p:grpSpPr>
        <p:cxnSp>
          <p:nvCxnSpPr>
            <p:cNvPr id="14" name="Straight Connector 13"/>
            <p:cNvCxnSpPr/>
            <p:nvPr/>
          </p:nvCxnSpPr>
          <p:spPr bwMode="auto">
            <a:xfrm>
              <a:off x="215900" y="2043109"/>
              <a:ext cx="159485" cy="22370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368300" y="1463898"/>
              <a:ext cx="314163" cy="79898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oup 15"/>
          <p:cNvGrpSpPr/>
          <p:nvPr/>
        </p:nvGrpSpPr>
        <p:grpSpPr>
          <a:xfrm>
            <a:off x="402000" y="2919651"/>
            <a:ext cx="159485" cy="332133"/>
            <a:chOff x="215900" y="1463898"/>
            <a:chExt cx="466563" cy="802912"/>
          </a:xfrm>
        </p:grpSpPr>
        <p:cxnSp>
          <p:nvCxnSpPr>
            <p:cNvPr id="17" name="Straight Connector 16"/>
            <p:cNvCxnSpPr/>
            <p:nvPr/>
          </p:nvCxnSpPr>
          <p:spPr bwMode="auto">
            <a:xfrm>
              <a:off x="215900" y="2043109"/>
              <a:ext cx="159485" cy="22370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368300" y="1463898"/>
              <a:ext cx="314163" cy="79898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Group 18"/>
          <p:cNvGrpSpPr/>
          <p:nvPr/>
        </p:nvGrpSpPr>
        <p:grpSpPr>
          <a:xfrm>
            <a:off x="400400" y="3485926"/>
            <a:ext cx="159485" cy="332133"/>
            <a:chOff x="215900" y="1463898"/>
            <a:chExt cx="466563" cy="802912"/>
          </a:xfrm>
        </p:grpSpPr>
        <p:cxnSp>
          <p:nvCxnSpPr>
            <p:cNvPr id="20" name="Straight Connector 19"/>
            <p:cNvCxnSpPr/>
            <p:nvPr/>
          </p:nvCxnSpPr>
          <p:spPr bwMode="auto">
            <a:xfrm>
              <a:off x="215900" y="2043109"/>
              <a:ext cx="159485" cy="22370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368300" y="1463898"/>
              <a:ext cx="314163" cy="79898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oup 21"/>
          <p:cNvGrpSpPr/>
          <p:nvPr/>
        </p:nvGrpSpPr>
        <p:grpSpPr>
          <a:xfrm>
            <a:off x="408425" y="4783701"/>
            <a:ext cx="159485" cy="332133"/>
            <a:chOff x="215900" y="1463898"/>
            <a:chExt cx="466563" cy="802912"/>
          </a:xfrm>
        </p:grpSpPr>
        <p:cxnSp>
          <p:nvCxnSpPr>
            <p:cNvPr id="23" name="Straight Connector 22"/>
            <p:cNvCxnSpPr/>
            <p:nvPr/>
          </p:nvCxnSpPr>
          <p:spPr bwMode="auto">
            <a:xfrm>
              <a:off x="215900" y="2043109"/>
              <a:ext cx="159485" cy="22370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368300" y="1463898"/>
              <a:ext cx="314163" cy="79898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oup 24"/>
          <p:cNvGrpSpPr/>
          <p:nvPr/>
        </p:nvGrpSpPr>
        <p:grpSpPr>
          <a:xfrm>
            <a:off x="406825" y="5109351"/>
            <a:ext cx="159485" cy="332133"/>
            <a:chOff x="215900" y="1463898"/>
            <a:chExt cx="466563" cy="802912"/>
          </a:xfrm>
        </p:grpSpPr>
        <p:cxnSp>
          <p:nvCxnSpPr>
            <p:cNvPr id="26" name="Straight Connector 25"/>
            <p:cNvCxnSpPr/>
            <p:nvPr/>
          </p:nvCxnSpPr>
          <p:spPr bwMode="auto">
            <a:xfrm>
              <a:off x="215900" y="2043109"/>
              <a:ext cx="159485" cy="22370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368300" y="1463898"/>
              <a:ext cx="314163" cy="79898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" name="Group 27"/>
          <p:cNvGrpSpPr/>
          <p:nvPr/>
        </p:nvGrpSpPr>
        <p:grpSpPr>
          <a:xfrm>
            <a:off x="405225" y="5463876"/>
            <a:ext cx="159485" cy="332133"/>
            <a:chOff x="215900" y="1463898"/>
            <a:chExt cx="466563" cy="802912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215900" y="2043109"/>
              <a:ext cx="159485" cy="22370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368300" y="1463898"/>
              <a:ext cx="314163" cy="79898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1" name="Group 30"/>
          <p:cNvGrpSpPr/>
          <p:nvPr/>
        </p:nvGrpSpPr>
        <p:grpSpPr>
          <a:xfrm>
            <a:off x="413250" y="5847276"/>
            <a:ext cx="159485" cy="332133"/>
            <a:chOff x="215900" y="1463898"/>
            <a:chExt cx="466563" cy="802912"/>
          </a:xfrm>
        </p:grpSpPr>
        <p:cxnSp>
          <p:nvCxnSpPr>
            <p:cNvPr id="32" name="Straight Connector 31"/>
            <p:cNvCxnSpPr/>
            <p:nvPr/>
          </p:nvCxnSpPr>
          <p:spPr bwMode="auto">
            <a:xfrm>
              <a:off x="215900" y="2043109"/>
              <a:ext cx="159485" cy="22370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368300" y="1463898"/>
              <a:ext cx="314163" cy="79898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" name="TextBox 33"/>
          <p:cNvSpPr txBox="1"/>
          <p:nvPr/>
        </p:nvSpPr>
        <p:spPr>
          <a:xfrm>
            <a:off x="5561335" y="4957789"/>
            <a:ext cx="2727262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MSE acquired for all</a:t>
            </a:r>
          </a:p>
          <a:p>
            <a:pPr algn="ctr"/>
            <a:r>
              <a:rPr lang="en-US" sz="1800" dirty="0">
                <a:solidFill>
                  <a:srgbClr val="FF0000"/>
                </a:solidFill>
              </a:rPr>
              <a:t>s</a:t>
            </a:r>
            <a:r>
              <a:rPr lang="en-US" sz="1800" dirty="0" smtClean="0">
                <a:solidFill>
                  <a:srgbClr val="FF0000"/>
                </a:solidFill>
              </a:rPr>
              <a:t>hots taken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flipH="1" flipV="1">
            <a:off x="4889636" y="5069566"/>
            <a:ext cx="704920" cy="2050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 flipH="1">
            <a:off x="3105081" y="3991897"/>
            <a:ext cx="906480" cy="91727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41"/>
          <p:cNvSpPr txBox="1"/>
          <p:nvPr/>
        </p:nvSpPr>
        <p:spPr>
          <a:xfrm>
            <a:off x="4021393" y="3631216"/>
            <a:ext cx="4945626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Acquired. Density profile will help provide a reasonably accurate NTV profile calculation</a:t>
            </a:r>
            <a:endParaRPr lang="en-US" sz="1800" dirty="0">
              <a:solidFill>
                <a:srgbClr val="FF0000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95488" y="3864462"/>
            <a:ext cx="159485" cy="332133"/>
            <a:chOff x="215900" y="1463898"/>
            <a:chExt cx="466563" cy="802912"/>
          </a:xfrm>
        </p:grpSpPr>
        <p:cxnSp>
          <p:nvCxnSpPr>
            <p:cNvPr id="44" name="Straight Connector 43"/>
            <p:cNvCxnSpPr/>
            <p:nvPr/>
          </p:nvCxnSpPr>
          <p:spPr bwMode="auto">
            <a:xfrm>
              <a:off x="215900" y="2043109"/>
              <a:ext cx="159485" cy="22370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 flipV="1">
              <a:off x="368300" y="1463898"/>
              <a:ext cx="314163" cy="79898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Slides Follow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25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462116" y="3863254"/>
            <a:ext cx="3991897" cy="777572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3" r="8714" b="5790"/>
          <a:stretch/>
        </p:blipFill>
        <p:spPr>
          <a:xfrm>
            <a:off x="4630923" y="1351754"/>
            <a:ext cx="4436878" cy="3728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9" y="219584"/>
            <a:ext cx="8972552" cy="685800"/>
          </a:xfrm>
        </p:spPr>
        <p:txBody>
          <a:bodyPr/>
          <a:lstStyle/>
          <a:p>
            <a:r>
              <a:rPr lang="en-US" sz="2400" dirty="0" smtClean="0"/>
              <a:t>Resonant effects, hypothesized in some publications, are not observed in NSTX – due to finite </a:t>
            </a:r>
            <a:r>
              <a:rPr lang="en-US" sz="2400" dirty="0" err="1" smtClean="0"/>
              <a:t>gryo</a:t>
            </a:r>
            <a:r>
              <a:rPr lang="en-US" sz="2400" dirty="0" smtClean="0"/>
              <a:t>-radius/banana width</a:t>
            </a:r>
            <a:endParaRPr lang="en-US" sz="24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4968" y="5415704"/>
            <a:ext cx="8915400" cy="1161288"/>
          </a:xfrm>
        </p:spPr>
        <p:txBody>
          <a:bodyPr/>
          <a:lstStyle/>
          <a:p>
            <a:r>
              <a:rPr lang="en-US" sz="2000" i="1" dirty="0" smtClean="0"/>
              <a:t>T</a:t>
            </a:r>
            <a:r>
              <a:rPr lang="en-US" sz="2000" i="1" baseline="-25000" dirty="0" smtClean="0"/>
              <a:t>NTV</a:t>
            </a:r>
            <a:r>
              <a:rPr lang="en-US" sz="2000" dirty="0" smtClean="0"/>
              <a:t> (theory) scaled to match </a:t>
            </a:r>
            <a:r>
              <a:rPr lang="en-US" sz="2000" i="1" dirty="0" smtClean="0"/>
              <a:t>peak</a:t>
            </a:r>
            <a:r>
              <a:rPr lang="en-US" sz="2000" dirty="0" smtClean="0"/>
              <a:t> value of measured </a:t>
            </a:r>
            <a:r>
              <a:rPr lang="en-US" sz="2000" i="1" dirty="0"/>
              <a:t>-</a:t>
            </a:r>
            <a:r>
              <a:rPr lang="en-US" sz="2000" i="1" dirty="0" err="1" smtClean="0"/>
              <a:t>dL</a:t>
            </a:r>
            <a:r>
              <a:rPr lang="en-US" sz="2000" i="1" dirty="0" smtClean="0"/>
              <a:t>/</a:t>
            </a:r>
            <a:r>
              <a:rPr lang="en-US" sz="2000" i="1" dirty="0" err="1" smtClean="0"/>
              <a:t>dt</a:t>
            </a:r>
            <a:r>
              <a:rPr lang="en-US" sz="2000" dirty="0" smtClean="0"/>
              <a:t> </a:t>
            </a:r>
            <a:endParaRPr lang="en-US" sz="2000" dirty="0"/>
          </a:p>
          <a:p>
            <a:pPr lvl="1"/>
            <a:r>
              <a:rPr lang="en-US" sz="1600" dirty="0" smtClean="0"/>
              <a:t>Scale factor (</a:t>
            </a:r>
            <a:r>
              <a:rPr lang="en-US" sz="1600" i="1" dirty="0" smtClean="0"/>
              <a:t>(</a:t>
            </a:r>
            <a:r>
              <a:rPr lang="en-US" sz="1600" i="1" dirty="0" err="1" smtClean="0"/>
              <a:t>dL</a:t>
            </a:r>
            <a:r>
              <a:rPr lang="en-US" sz="1600" i="1" dirty="0" smtClean="0"/>
              <a:t>/</a:t>
            </a:r>
            <a:r>
              <a:rPr lang="en-US" sz="1600" i="1" dirty="0" err="1" smtClean="0"/>
              <a:t>dt</a:t>
            </a:r>
            <a:r>
              <a:rPr lang="en-US" sz="1600" i="1" dirty="0" smtClean="0"/>
              <a:t>)/T</a:t>
            </a:r>
            <a:r>
              <a:rPr lang="en-US" sz="1600" i="1" baseline="-25000" dirty="0" smtClean="0"/>
              <a:t>NTV</a:t>
            </a:r>
            <a:r>
              <a:rPr lang="en-US" sz="1600" i="1" dirty="0" smtClean="0"/>
              <a:t>) </a:t>
            </a:r>
            <a:r>
              <a:rPr lang="en-US" sz="1600" dirty="0" smtClean="0"/>
              <a:t>= </a:t>
            </a:r>
            <a:r>
              <a:rPr lang="en-US" sz="1600" dirty="0" smtClean="0">
                <a:solidFill>
                  <a:srgbClr val="9900FF"/>
                </a:solidFill>
              </a:rPr>
              <a:t>0.6</a:t>
            </a:r>
            <a:r>
              <a:rPr lang="en-US" sz="1600" dirty="0" smtClean="0"/>
              <a:t> (for case shown above) – </a:t>
            </a:r>
            <a:r>
              <a:rPr lang="en-US" sz="1600" dirty="0" smtClean="0">
                <a:solidFill>
                  <a:srgbClr val="9900FF"/>
                </a:solidFill>
              </a:rPr>
              <a:t>O(1) agreement</a:t>
            </a:r>
          </a:p>
          <a:p>
            <a:pPr lvl="1"/>
            <a:r>
              <a:rPr lang="en-US" sz="1600" dirty="0" smtClean="0">
                <a:solidFill>
                  <a:srgbClr val="9900FF"/>
                </a:solidFill>
              </a:rPr>
              <a:t>NO plasma amplification of 3D field in these calculations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316022" y="2335710"/>
            <a:ext cx="2226704" cy="3023410"/>
            <a:chOff x="745096" y="2505551"/>
            <a:chExt cx="2226704" cy="3023410"/>
          </a:xfrm>
        </p:grpSpPr>
        <p:sp>
          <p:nvSpPr>
            <p:cNvPr id="27" name="TextBox 26"/>
            <p:cNvSpPr txBox="1"/>
            <p:nvPr/>
          </p:nvSpPr>
          <p:spPr>
            <a:xfrm>
              <a:off x="1296474" y="2505551"/>
              <a:ext cx="1284992" cy="566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b="0" i="0" dirty="0" smtClean="0">
                  <a:solidFill>
                    <a:srgbClr val="009900"/>
                  </a:solidFill>
                </a:rPr>
                <a:t>Experimental</a:t>
              </a:r>
            </a:p>
            <a:p>
              <a:pPr algn="ctr">
                <a:buNone/>
              </a:pPr>
              <a:r>
                <a:rPr lang="en-US" sz="1400" b="0" i="0" dirty="0" smtClean="0">
                  <a:solidFill>
                    <a:srgbClr val="009900"/>
                  </a:solidFill>
                </a:rPr>
                <a:t>-</a:t>
              </a:r>
              <a:r>
                <a:rPr lang="en-US" sz="1400" b="0" i="0" dirty="0" err="1" smtClean="0">
                  <a:solidFill>
                    <a:srgbClr val="009900"/>
                  </a:solidFill>
                </a:rPr>
                <a:t>dL</a:t>
              </a:r>
              <a:r>
                <a:rPr lang="en-US" sz="1400" b="0" i="0" dirty="0" smtClean="0">
                  <a:solidFill>
                    <a:srgbClr val="009900"/>
                  </a:solidFill>
                </a:rPr>
                <a:t>/</a:t>
              </a:r>
              <a:r>
                <a:rPr lang="en-US" sz="1400" b="0" i="0" dirty="0" err="1" smtClean="0">
                  <a:solidFill>
                    <a:srgbClr val="009900"/>
                  </a:solidFill>
                </a:rPr>
                <a:t>dt</a:t>
              </a:r>
              <a:endParaRPr lang="en-US" sz="1400" b="0" i="0" dirty="0" smtClean="0">
                <a:solidFill>
                  <a:srgbClr val="009900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>
              <a:off x="1985521" y="3095887"/>
              <a:ext cx="174042" cy="237482"/>
            </a:xfrm>
            <a:prstGeom prst="straightConnector1">
              <a:avLst/>
            </a:prstGeom>
            <a:noFill/>
            <a:ln w="1587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745096" y="4168592"/>
              <a:ext cx="94562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sz="1400" b="0" i="0" dirty="0" smtClean="0">
                  <a:solidFill>
                    <a:srgbClr val="0000FF"/>
                  </a:solidFill>
                </a:rPr>
                <a:t>NTVTOK</a:t>
              </a:r>
            </a:p>
            <a:p>
              <a:pPr>
                <a:spcBef>
                  <a:spcPts val="0"/>
                </a:spcBef>
                <a:buNone/>
              </a:pPr>
              <a:r>
                <a:rPr lang="en-US" sz="1400" dirty="0" smtClean="0">
                  <a:solidFill>
                    <a:srgbClr val="0000FF"/>
                  </a:solidFill>
                </a:rPr>
                <a:t>code</a:t>
              </a:r>
              <a:endParaRPr lang="en-US" sz="1400" b="0" i="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71725" y="5067300"/>
              <a:ext cx="600075" cy="461661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>
                <a:buNone/>
              </a:pPr>
              <a:r>
                <a:rPr lang="en-US" sz="2400" b="0" i="0" dirty="0" err="1" smtClean="0">
                  <a:solidFill>
                    <a:schemeClr val="tx1"/>
                  </a:solidFill>
                  <a:latin typeface="Symbol" panose="05050102010706020507" pitchFamily="18" charset="2"/>
                </a:rPr>
                <a:t>y</a:t>
              </a:r>
              <a:r>
                <a:rPr lang="en-US" sz="2400" b="0" i="0" baseline="-25000" dirty="0" err="1" smtClean="0">
                  <a:solidFill>
                    <a:schemeClr val="tx1"/>
                  </a:solidFill>
                </a:rPr>
                <a:t>N</a:t>
              </a:r>
              <a:endParaRPr lang="en-US" sz="2400" b="0" i="0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8208265" y="1351754"/>
            <a:ext cx="8595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0" i="0" dirty="0" smtClean="0">
                <a:solidFill>
                  <a:srgbClr val="0000FF"/>
                </a:solidFill>
              </a:rPr>
              <a:t>NSTX</a:t>
            </a:r>
            <a:endParaRPr lang="en-US" sz="1800" b="0" i="0" dirty="0"/>
          </a:p>
        </p:txBody>
      </p:sp>
      <p:sp>
        <p:nvSpPr>
          <p:cNvPr id="5" name="TextBox 4"/>
          <p:cNvSpPr txBox="1"/>
          <p:nvPr/>
        </p:nvSpPr>
        <p:spPr>
          <a:xfrm>
            <a:off x="5839968" y="948024"/>
            <a:ext cx="2944704" cy="40010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2000" b="0" i="0" u="sng" dirty="0" smtClean="0">
                <a:solidFill>
                  <a:srgbClr val="9900FF"/>
                </a:solidFill>
              </a:rPr>
              <a:t>n = 3 coil configuration</a:t>
            </a:r>
            <a:endParaRPr lang="en-US" sz="2000" b="0" i="0" u="sng" dirty="0">
              <a:solidFill>
                <a:srgbClr val="99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188542" y="1651819"/>
            <a:ext cx="2934353" cy="65439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121571" y="2615384"/>
            <a:ext cx="4420932" cy="265470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 smtClean="0"/>
              <a:t>Published in Sabbagh, et al., IAEA FEC 2014 paper EX/1-4</a:t>
            </a:r>
          </a:p>
          <a:p>
            <a:r>
              <a:rPr lang="en-US" sz="1800" kern="0" dirty="0" smtClean="0"/>
              <a:t>Can explain why strong resonances are not observed</a:t>
            </a:r>
          </a:p>
          <a:p>
            <a:r>
              <a:rPr lang="en-US" sz="1800" kern="0" dirty="0" smtClean="0">
                <a:solidFill>
                  <a:srgbClr val="FF0000"/>
                </a:solidFill>
              </a:rPr>
              <a:t>Further analysis of KSTAR data from this experiment should provide further support, or different understanding</a:t>
            </a:r>
          </a:p>
          <a:p>
            <a:pPr lvl="1"/>
            <a:r>
              <a:rPr lang="en-US" sz="1600" kern="0" dirty="0" smtClean="0">
                <a:solidFill>
                  <a:schemeClr val="accent1"/>
                </a:solidFill>
              </a:rPr>
              <a:t>Present “control room” analysis seems to support non-resonant nature of NTV</a:t>
            </a:r>
            <a:endParaRPr lang="en-US" sz="1600" kern="0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5284" y="1235875"/>
            <a:ext cx="4674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Theory without banana-width averaging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08688" y="1912923"/>
            <a:ext cx="344998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with banana-width averaging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4082555" y="2306214"/>
            <a:ext cx="2934353" cy="15570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2"/>
          <p:cNvSpPr/>
          <p:nvPr/>
        </p:nvSpPr>
        <p:spPr bwMode="auto">
          <a:xfrm>
            <a:off x="167767" y="1235875"/>
            <a:ext cx="4689372" cy="41594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86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495800" y="1640314"/>
            <a:ext cx="4495800" cy="2779286"/>
            <a:chOff x="4495800" y="1640314"/>
            <a:chExt cx="4495800" cy="2779286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1998784"/>
              <a:ext cx="4495800" cy="2420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 Box 16"/>
            <p:cNvSpPr txBox="1">
              <a:spLocks noChangeArrowheads="1"/>
            </p:cNvSpPr>
            <p:nvPr/>
          </p:nvSpPr>
          <p:spPr bwMode="auto">
            <a:xfrm>
              <a:off x="6641824" y="2133600"/>
              <a:ext cx="520976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1600" dirty="0" err="1">
                  <a:solidFill>
                    <a:srgbClr val="0000FF"/>
                  </a:solidFill>
                  <a:latin typeface="Symbol" pitchFamily="18" charset="2"/>
                </a:rPr>
                <a:t>n</a:t>
              </a:r>
              <a:r>
                <a:rPr lang="en-US" altLang="en-US" sz="1600" baseline="-25000" dirty="0" err="1">
                  <a:solidFill>
                    <a:srgbClr val="0000FF"/>
                  </a:solidFill>
                  <a:latin typeface="Arial" pitchFamily="34" charset="0"/>
                </a:rPr>
                <a:t>i</a:t>
              </a:r>
              <a:r>
                <a:rPr lang="en-US" altLang="en-US" sz="1600" baseline="30000" dirty="0">
                  <a:solidFill>
                    <a:srgbClr val="0000FF"/>
                  </a:solidFill>
                  <a:latin typeface="Arial" pitchFamily="34" charset="0"/>
                </a:rPr>
                <a:t>* </a:t>
              </a:r>
              <a:r>
                <a:rPr lang="en-US" altLang="en-US" sz="1600" dirty="0">
                  <a:solidFill>
                    <a:srgbClr val="0000FF"/>
                  </a:solidFill>
                  <a:latin typeface="Arial" pitchFamily="34" charset="0"/>
                </a:rPr>
                <a:t>~</a:t>
              </a:r>
              <a:r>
                <a:rPr lang="en-US" altLang="en-US" sz="1600" dirty="0" smtClean="0">
                  <a:solidFill>
                    <a:srgbClr val="0000FF"/>
                  </a:solidFill>
                  <a:latin typeface="Arial" pitchFamily="34" charset="0"/>
                </a:rPr>
                <a:t> </a:t>
              </a:r>
              <a:r>
                <a:rPr lang="en-US" altLang="en-US" sz="1600" dirty="0">
                  <a:solidFill>
                    <a:srgbClr val="0000FF"/>
                  </a:solidFill>
                  <a:latin typeface="Arial" pitchFamily="34" charset="0"/>
                </a:rPr>
                <a:t>1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>
              <a:off x="6252862" y="1895947"/>
              <a:ext cx="487362" cy="0"/>
            </a:xfrm>
            <a:prstGeom prst="straightConnector1">
              <a:avLst/>
            </a:prstGeom>
            <a:noFill/>
            <a:ln w="15875" cap="flat" cmpd="sng" algn="ctr">
              <a:solidFill>
                <a:srgbClr val="0000FF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Line 11"/>
            <p:cNvSpPr>
              <a:spLocks noChangeShapeType="1"/>
            </p:cNvSpPr>
            <p:nvPr/>
          </p:nvSpPr>
          <p:spPr bwMode="auto">
            <a:xfrm>
              <a:off x="6553200" y="1906588"/>
              <a:ext cx="0" cy="1522412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1" hangingPunct="1">
                <a:spcBef>
                  <a:spcPct val="20000"/>
                </a:spcBef>
                <a:buFontTx/>
                <a:buChar char="•"/>
              </a:pPr>
              <a:endParaRPr lang="en-US" sz="1200">
                <a:solidFill>
                  <a:srgbClr val="1822CD"/>
                </a:solidFill>
                <a:latin typeface="Helvetica" pitchFamily="34" charset="0"/>
              </a:endParaRPr>
            </a:p>
          </p:txBody>
        </p:sp>
        <p:sp>
          <p:nvSpPr>
            <p:cNvPr id="50" name="Rectangle 23"/>
            <p:cNvSpPr>
              <a:spLocks noChangeArrowheads="1"/>
            </p:cNvSpPr>
            <p:nvPr/>
          </p:nvSpPr>
          <p:spPr bwMode="auto">
            <a:xfrm>
              <a:off x="6488694" y="1640314"/>
              <a:ext cx="533878" cy="2154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>
              <a:lvl1pPr>
                <a:lnSpc>
                  <a:spcPct val="80000"/>
                </a:lnSpc>
                <a:spcBef>
                  <a:spcPct val="70000"/>
                </a:spcBef>
                <a:buClr>
                  <a:srgbClr val="F70606"/>
                </a:buClr>
                <a:buSzPct val="150000"/>
                <a:buChar char="•"/>
                <a:defRPr sz="2400">
                  <a:solidFill>
                    <a:schemeClr val="accent1"/>
                  </a:solidFill>
                  <a:latin typeface="Arial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50000"/>
                </a:spcBef>
                <a:buClr>
                  <a:srgbClr val="5FCAFA"/>
                </a:buClr>
                <a:buSzPct val="8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50000"/>
                </a:spcBef>
                <a:buClr>
                  <a:srgbClr val="F70606"/>
                </a:buClr>
                <a:buSzPct val="15000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50000"/>
                </a:spcBef>
                <a:buClr>
                  <a:srgbClr val="5FCAFA"/>
                </a:buClr>
                <a:buSzPct val="80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50000"/>
                </a:spcBef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altLang="en-US" sz="1400" dirty="0" smtClean="0">
                  <a:solidFill>
                    <a:srgbClr val="0000FF"/>
                  </a:solidFill>
                  <a:latin typeface="Helvetica" pitchFamily="34" charset="0"/>
                </a:rPr>
                <a:t>NSTX</a:t>
              </a:r>
              <a:endParaRPr lang="en-US" altLang="en-US" sz="1400" dirty="0">
                <a:solidFill>
                  <a:srgbClr val="0000FF"/>
                </a:solidFill>
                <a:latin typeface="Helvetica" pitchFamily="34" charset="0"/>
              </a:endParaRPr>
            </a:p>
          </p:txBody>
        </p:sp>
        <p:sp>
          <p:nvSpPr>
            <p:cNvPr id="51" name="Rectangle 23"/>
            <p:cNvSpPr>
              <a:spLocks noChangeArrowheads="1"/>
            </p:cNvSpPr>
            <p:nvPr/>
          </p:nvSpPr>
          <p:spPr bwMode="auto">
            <a:xfrm>
              <a:off x="5419253" y="1761066"/>
              <a:ext cx="782637" cy="215444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80000"/>
                </a:lnSpc>
                <a:spcBef>
                  <a:spcPct val="70000"/>
                </a:spcBef>
                <a:buClr>
                  <a:srgbClr val="F70606"/>
                </a:buClr>
                <a:buSzPct val="150000"/>
                <a:buChar char="•"/>
                <a:defRPr sz="2400">
                  <a:solidFill>
                    <a:schemeClr val="accent1"/>
                  </a:solidFill>
                  <a:latin typeface="Arial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50000"/>
                </a:spcBef>
                <a:buClr>
                  <a:srgbClr val="5FCAFA"/>
                </a:buClr>
                <a:buSzPct val="8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50000"/>
                </a:spcBef>
                <a:buClr>
                  <a:srgbClr val="F70606"/>
                </a:buClr>
                <a:buSzPct val="15000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50000"/>
                </a:spcBef>
                <a:buClr>
                  <a:srgbClr val="5FCAFA"/>
                </a:buClr>
                <a:buSzPct val="80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50000"/>
                </a:spcBef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altLang="en-US" sz="1400" dirty="0" smtClean="0">
                  <a:solidFill>
                    <a:srgbClr val="FF0000"/>
                  </a:solidFill>
                  <a:latin typeface="Helvetica" pitchFamily="34" charset="0"/>
                </a:rPr>
                <a:t>NSTX-U</a:t>
              </a:r>
              <a:endParaRPr lang="en-US" altLang="en-US" sz="1400" dirty="0">
                <a:solidFill>
                  <a:srgbClr val="FF0000"/>
                </a:solidFill>
                <a:latin typeface="Helvetica" pitchFamily="34" charset="0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 bwMode="auto">
            <a:xfrm>
              <a:off x="5791200" y="2057400"/>
              <a:ext cx="949024" cy="0"/>
            </a:xfrm>
            <a:prstGeom prst="straightConnector1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8276-202A-4383-BA83-57F78F609DD4}" type="slidenum">
              <a:rPr lang="en-US" altLang="en-US">
                <a:solidFill>
                  <a:srgbClr val="3333CC"/>
                </a:solidFill>
              </a:rPr>
              <a:pPr/>
              <a:t>3</a:t>
            </a:fld>
            <a:endParaRPr lang="en-US" altLang="en-US">
              <a:solidFill>
                <a:srgbClr val="3333CC"/>
              </a:solidFill>
            </a:endParaRPr>
          </a:p>
        </p:txBody>
      </p:sp>
      <p:sp>
        <p:nvSpPr>
          <p:cNvPr id="210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100013"/>
            <a:ext cx="9010650" cy="1022351"/>
          </a:xfrm>
        </p:spPr>
        <p:txBody>
          <a:bodyPr/>
          <a:lstStyle/>
          <a:p>
            <a:r>
              <a:rPr lang="en-US" altLang="en-US" sz="2800" dirty="0" smtClean="0"/>
              <a:t>NSTX-U XP1517</a:t>
            </a:r>
            <a:r>
              <a:rPr lang="en-US" altLang="en-US" sz="2800" dirty="0" smtClean="0"/>
              <a:t>:</a:t>
            </a:r>
            <a:r>
              <a:rPr lang="en-US" altLang="en-US" dirty="0" smtClean="0"/>
              <a:t> </a:t>
            </a:r>
            <a:r>
              <a:rPr lang="en-US" altLang="en-US" sz="2800" dirty="0"/>
              <a:t>Neoclassical toroidal viscosity at reduced </a:t>
            </a:r>
            <a:r>
              <a:rPr lang="en-US" altLang="en-US" sz="2800" dirty="0" err="1" smtClean="0"/>
              <a:t>collisionality</a:t>
            </a:r>
            <a:r>
              <a:rPr lang="en-US" altLang="en-US" sz="2800" dirty="0"/>
              <a:t> </a:t>
            </a:r>
            <a:r>
              <a:rPr lang="en-US" altLang="en-US" sz="2800" dirty="0" smtClean="0">
                <a:solidFill>
                  <a:srgbClr val="FF0000"/>
                </a:solidFill>
              </a:rPr>
              <a:t>“on deck” </a:t>
            </a:r>
            <a:r>
              <a:rPr lang="en-US" altLang="en-US" sz="2800" dirty="0" smtClean="0"/>
              <a:t>as joint experiment</a:t>
            </a:r>
            <a:endParaRPr lang="en-US" altLang="en-US" sz="2800" dirty="0"/>
          </a:p>
        </p:txBody>
      </p:sp>
      <p:sp>
        <p:nvSpPr>
          <p:cNvPr id="210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12" y="1008706"/>
            <a:ext cx="4611988" cy="54864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sz="1800" dirty="0"/>
              <a:t>Motivation</a:t>
            </a:r>
          </a:p>
          <a:p>
            <a:pPr lvl="1">
              <a:lnSpc>
                <a:spcPct val="95000"/>
              </a:lnSpc>
            </a:pPr>
            <a:r>
              <a:rPr lang="en-US" altLang="en-US" sz="1600" dirty="0"/>
              <a:t>Experimentally, the dependence of neoclassical toroidal viscosity (NTV) </a:t>
            </a:r>
            <a:r>
              <a:rPr lang="en-US" altLang="en-US" sz="1600" dirty="0" smtClean="0"/>
              <a:t>at low </a:t>
            </a:r>
            <a:r>
              <a:rPr lang="en-US" altLang="en-US" sz="1600" dirty="0" err="1" smtClean="0"/>
              <a:t>collisionality</a:t>
            </a:r>
            <a:r>
              <a:rPr lang="en-US" altLang="en-US" sz="1600" dirty="0" smtClean="0"/>
              <a:t> needs further study</a:t>
            </a:r>
            <a:endParaRPr lang="en-US" altLang="en-US" sz="1600" dirty="0"/>
          </a:p>
          <a:p>
            <a:pPr lvl="1">
              <a:lnSpc>
                <a:spcPct val="95000"/>
              </a:lnSpc>
            </a:pPr>
            <a:r>
              <a:rPr lang="en-US" altLang="en-US" sz="1600" dirty="0"/>
              <a:t>Understanding important for </a:t>
            </a:r>
            <a:r>
              <a:rPr lang="en-US" altLang="en-US" sz="1600" dirty="0" smtClean="0"/>
              <a:t>NSTX-U </a:t>
            </a:r>
            <a:r>
              <a:rPr lang="en-US" altLang="en-US" sz="1600" dirty="0" err="1"/>
              <a:t>V</a:t>
            </a:r>
            <a:r>
              <a:rPr lang="en-US" altLang="en-US" sz="1600" baseline="-25000" dirty="0" err="1">
                <a:latin typeface="Symbol" pitchFamily="18" charset="2"/>
              </a:rPr>
              <a:t>f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control, other </a:t>
            </a:r>
            <a:r>
              <a:rPr lang="en-US" altLang="en-US" sz="1600" dirty="0" err="1" smtClean="0"/>
              <a:t>tokamaks</a:t>
            </a:r>
            <a:r>
              <a:rPr lang="en-US" altLang="en-US" sz="1600" dirty="0" smtClean="0"/>
              <a:t>, future </a:t>
            </a:r>
            <a:r>
              <a:rPr lang="en-US" altLang="en-US" sz="1600" dirty="0"/>
              <a:t>devices</a:t>
            </a:r>
          </a:p>
          <a:p>
            <a:pPr>
              <a:lnSpc>
                <a:spcPct val="95000"/>
              </a:lnSpc>
            </a:pPr>
            <a:r>
              <a:rPr lang="en-US" altLang="en-US" sz="1800" dirty="0"/>
              <a:t>Goals / Approach</a:t>
            </a:r>
          </a:p>
          <a:p>
            <a:pPr lvl="1">
              <a:lnSpc>
                <a:spcPct val="95000"/>
              </a:lnSpc>
            </a:pPr>
            <a:r>
              <a:rPr lang="en-US" altLang="en-US" sz="1600" dirty="0"/>
              <a:t>Examine the dependence of NTV on ion </a:t>
            </a:r>
            <a:r>
              <a:rPr lang="en-US" altLang="en-US" sz="1600" dirty="0" err="1"/>
              <a:t>collisionality</a:t>
            </a:r>
            <a:endParaRPr lang="en-US" altLang="en-US" sz="1600" dirty="0"/>
          </a:p>
          <a:p>
            <a:pPr lvl="2">
              <a:lnSpc>
                <a:spcPct val="95000"/>
              </a:lnSpc>
            </a:pPr>
            <a:r>
              <a:rPr lang="en-US" altLang="en-US" sz="1400" dirty="0"/>
              <a:t>expected to increase with decreasing </a:t>
            </a:r>
            <a:r>
              <a:rPr lang="en-US" altLang="en-US" sz="1400" dirty="0" err="1">
                <a:latin typeface="Symbol" pitchFamily="18" charset="2"/>
              </a:rPr>
              <a:t>n</a:t>
            </a:r>
            <a:r>
              <a:rPr lang="en-US" altLang="en-US" sz="1400" baseline="-25000" dirty="0" err="1"/>
              <a:t>i</a:t>
            </a:r>
            <a:r>
              <a:rPr lang="en-US" altLang="en-US" sz="1400" dirty="0"/>
              <a:t> from present </a:t>
            </a:r>
            <a:r>
              <a:rPr lang="en-US" altLang="en-US" sz="1400" dirty="0" smtClean="0"/>
              <a:t>experiments, and theory</a:t>
            </a:r>
            <a:endParaRPr lang="en-US" altLang="en-US" sz="1400" dirty="0"/>
          </a:p>
          <a:p>
            <a:pPr lvl="1">
              <a:lnSpc>
                <a:spcPct val="95000"/>
              </a:lnSpc>
            </a:pPr>
            <a:r>
              <a:rPr lang="en-US" altLang="en-US" sz="1600" dirty="0" smtClean="0"/>
              <a:t>Determine </a:t>
            </a:r>
            <a:r>
              <a:rPr lang="en-US" altLang="en-US" sz="1600" dirty="0"/>
              <a:t>if </a:t>
            </a:r>
            <a:r>
              <a:rPr lang="en-US" altLang="en-US" sz="1600" dirty="0" err="1"/>
              <a:t>superbanana</a:t>
            </a:r>
            <a:r>
              <a:rPr lang="en-US" altLang="en-US" sz="1600" dirty="0"/>
              <a:t> plateau increase of NTV depends on </a:t>
            </a:r>
            <a:r>
              <a:rPr lang="en-US" altLang="en-US" sz="1600" dirty="0" err="1">
                <a:latin typeface="Symbol" pitchFamily="18" charset="2"/>
              </a:rPr>
              <a:t>n</a:t>
            </a:r>
            <a:r>
              <a:rPr lang="en-US" altLang="en-US" sz="1600" baseline="-25000" dirty="0" err="1"/>
              <a:t>i</a:t>
            </a:r>
            <a:endParaRPr lang="en-US" altLang="en-US" sz="1600" dirty="0"/>
          </a:p>
          <a:p>
            <a:pPr lvl="1">
              <a:lnSpc>
                <a:spcPct val="95000"/>
              </a:lnSpc>
            </a:pPr>
            <a:r>
              <a:rPr lang="en-US" altLang="en-US" sz="1600" dirty="0"/>
              <a:t>Operate with pre-programmed n = 2, 3 applied fields for </a:t>
            </a:r>
            <a:r>
              <a:rPr lang="en-US" altLang="en-US" sz="1600" dirty="0" err="1"/>
              <a:t>V</a:t>
            </a:r>
            <a:r>
              <a:rPr lang="en-US" altLang="en-US" sz="1600" baseline="-25000" dirty="0" err="1">
                <a:latin typeface="Symbol" pitchFamily="18" charset="2"/>
              </a:rPr>
              <a:t>f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feedback control testing at reduced </a:t>
            </a:r>
            <a:r>
              <a:rPr lang="en-US" altLang="en-US" sz="1600" dirty="0" err="1" smtClean="0">
                <a:latin typeface="Symbol" pitchFamily="18" charset="2"/>
              </a:rPr>
              <a:t>n</a:t>
            </a:r>
            <a:r>
              <a:rPr lang="en-US" altLang="en-US" sz="1600" baseline="-25000" dirty="0" err="1" smtClean="0"/>
              <a:t>i</a:t>
            </a:r>
            <a:r>
              <a:rPr lang="en-US" altLang="en-US" sz="1600" dirty="0" smtClean="0"/>
              <a:t> </a:t>
            </a:r>
            <a:endParaRPr lang="en-US" altLang="en-US" sz="1600" dirty="0"/>
          </a:p>
          <a:p>
            <a:pPr>
              <a:lnSpc>
                <a:spcPct val="95000"/>
              </a:lnSpc>
            </a:pPr>
            <a:r>
              <a:rPr lang="en-US" altLang="en-US" sz="1800" dirty="0"/>
              <a:t>Addresses</a:t>
            </a:r>
          </a:p>
          <a:p>
            <a:pPr lvl="1">
              <a:lnSpc>
                <a:spcPct val="95000"/>
              </a:lnSpc>
            </a:pPr>
            <a:r>
              <a:rPr lang="en-US" altLang="en-US" sz="1600" dirty="0"/>
              <a:t>NSTX Milestones </a:t>
            </a:r>
            <a:r>
              <a:rPr lang="en-US" altLang="en-US" sz="1600" dirty="0" smtClean="0"/>
              <a:t>R(15-3), closed-loop rotation control with 3D fields</a:t>
            </a:r>
            <a:endParaRPr lang="en-US" altLang="en-US" sz="1600" dirty="0"/>
          </a:p>
          <a:p>
            <a:pPr lvl="1">
              <a:lnSpc>
                <a:spcPct val="95000"/>
              </a:lnSpc>
            </a:pPr>
            <a:r>
              <a:rPr lang="en-US" altLang="en-US" sz="1600" dirty="0" smtClean="0"/>
              <a:t>Joint </a:t>
            </a:r>
            <a:r>
              <a:rPr lang="en-US" altLang="en-US" sz="1600" dirty="0"/>
              <a:t>experiment </a:t>
            </a:r>
            <a:r>
              <a:rPr lang="en-US" altLang="en-US" sz="1600" dirty="0" smtClean="0"/>
              <a:t>with KSTAR</a:t>
            </a:r>
            <a:endParaRPr lang="en-US" altLang="en-US" sz="1600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4800600" y="838200"/>
            <a:ext cx="4191000" cy="279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u="sng" kern="0" dirty="0" smtClean="0"/>
              <a:t>NTV strength varies with plasma </a:t>
            </a:r>
            <a:r>
              <a:rPr lang="en-US" sz="2000" u="sng" kern="0" dirty="0" err="1" smtClean="0"/>
              <a:t>collisionality</a:t>
            </a:r>
            <a:r>
              <a:rPr lang="en-US" sz="2000" u="sng" kern="0" dirty="0" smtClean="0"/>
              <a:t> </a:t>
            </a:r>
            <a:r>
              <a:rPr lang="en-US" sz="2000" i="1" u="sng" kern="0" dirty="0" smtClean="0">
                <a:latin typeface="Symbol" panose="05050102010706020507" pitchFamily="18" charset="2"/>
              </a:rPr>
              <a:t>n</a:t>
            </a:r>
            <a:r>
              <a:rPr lang="en-US" sz="2000" u="sng" kern="0" dirty="0" smtClean="0"/>
              <a:t>, </a:t>
            </a:r>
            <a:r>
              <a:rPr lang="en-US" sz="2000" i="1" u="sng" kern="0" dirty="0" smtClean="0">
                <a:latin typeface="Symbol" panose="05050102010706020507" pitchFamily="18" charset="2"/>
              </a:rPr>
              <a:t>d</a:t>
            </a:r>
            <a:r>
              <a:rPr lang="en-US" sz="2000" i="1" u="sng" kern="0" dirty="0" smtClean="0"/>
              <a:t>B</a:t>
            </a:r>
            <a:r>
              <a:rPr lang="en-US" sz="2000" i="1" u="sng" kern="0" baseline="30000" dirty="0" smtClean="0"/>
              <a:t>2</a:t>
            </a:r>
            <a:r>
              <a:rPr lang="en-US" sz="2000" u="sng" kern="0" dirty="0" smtClean="0"/>
              <a:t>, rotation</a:t>
            </a:r>
            <a:endParaRPr lang="en-US" sz="2000" i="1" u="sng" kern="0" dirty="0" smtClean="0">
              <a:latin typeface="Symbol" panose="05050102010706020507" pitchFamily="18" charset="2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7035800" y="5036896"/>
            <a:ext cx="307975" cy="5889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rgbClr val="000000"/>
              </a:solidFill>
            </a:endParaRPr>
          </a:p>
        </p:txBody>
      </p:sp>
      <p:graphicFrame>
        <p:nvGraphicFramePr>
          <p:cNvPr id="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880165"/>
              </p:ext>
            </p:extLst>
          </p:nvPr>
        </p:nvGraphicFramePr>
        <p:xfrm>
          <a:off x="4183063" y="5011496"/>
          <a:ext cx="4510087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Equation" r:id="rId5" imgW="3390900" imgH="495300" progId="Equation.3">
                  <p:embed/>
                </p:oleObj>
              </mc:Choice>
              <mc:Fallback>
                <p:oleObj name="Equation" r:id="rId5" imgW="33909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3063" y="5011496"/>
                        <a:ext cx="4510087" cy="658812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7343775" y="5894559"/>
            <a:ext cx="1711325" cy="27699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Helvetica" pitchFamily="34" charset="0"/>
              </a:rPr>
              <a:t>p</a:t>
            </a:r>
            <a:r>
              <a:rPr lang="en-US" altLang="en-US" sz="1800" dirty="0" smtClean="0">
                <a:solidFill>
                  <a:srgbClr val="FF0000"/>
                </a:solidFill>
                <a:latin typeface="Helvetica" pitchFamily="34" charset="0"/>
              </a:rPr>
              <a:t>lasma rotation</a:t>
            </a:r>
            <a:endParaRPr lang="en-US" altLang="en-US" sz="1800" dirty="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auto">
          <a:xfrm>
            <a:off x="6477000" y="5831689"/>
            <a:ext cx="454025" cy="30777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FF0000"/>
                </a:solidFill>
                <a:latin typeface="Helvetica" pitchFamily="34" charset="0"/>
              </a:rPr>
              <a:t>T</a:t>
            </a:r>
            <a:r>
              <a:rPr lang="en-US" altLang="en-US" sz="2000" i="1" baseline="-25000" dirty="0">
                <a:solidFill>
                  <a:srgbClr val="FF0000"/>
                </a:solidFill>
                <a:latin typeface="Helvetica" pitchFamily="34" charset="0"/>
              </a:rPr>
              <a:t>i</a:t>
            </a:r>
            <a:r>
              <a:rPr lang="en-US" altLang="en-US" sz="2000" i="1" baseline="30000" dirty="0">
                <a:solidFill>
                  <a:srgbClr val="FF0000"/>
                </a:solidFill>
                <a:latin typeface="Helvetica" pitchFamily="34" charset="0"/>
              </a:rPr>
              <a:t>5/2</a:t>
            </a:r>
          </a:p>
        </p:txBody>
      </p:sp>
      <p:sp>
        <p:nvSpPr>
          <p:cNvPr id="36" name="Line 26"/>
          <p:cNvSpPr>
            <a:spLocks noChangeShapeType="1"/>
          </p:cNvSpPr>
          <p:nvPr/>
        </p:nvSpPr>
        <p:spPr bwMode="auto">
          <a:xfrm flipV="1">
            <a:off x="6842919" y="5524258"/>
            <a:ext cx="261144" cy="2635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20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37" name="Line 27"/>
          <p:cNvSpPr>
            <a:spLocks noChangeShapeType="1"/>
          </p:cNvSpPr>
          <p:nvPr/>
        </p:nvSpPr>
        <p:spPr bwMode="auto">
          <a:xfrm flipH="1" flipV="1">
            <a:off x="7798278" y="5469877"/>
            <a:ext cx="76200" cy="42703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20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572000" y="5724653"/>
            <a:ext cx="1803400" cy="498598"/>
          </a:xfrm>
          <a:prstGeom prst="rect">
            <a:avLst/>
          </a:prstGeom>
        </p:spPr>
        <p:txBody>
          <a:bodyPr lIns="45720" rIns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ko-KR" sz="1200" kern="0" dirty="0">
                <a:solidFill>
                  <a:srgbClr val="9900FF"/>
                </a:solidFill>
                <a:latin typeface="Arial"/>
              </a:rPr>
              <a:t>K.C. </a:t>
            </a:r>
            <a:r>
              <a:rPr lang="en-US" altLang="ko-KR" sz="1200" kern="0" dirty="0" err="1">
                <a:solidFill>
                  <a:srgbClr val="9900FF"/>
                </a:solidFill>
                <a:latin typeface="Arial"/>
              </a:rPr>
              <a:t>Shaing</a:t>
            </a:r>
            <a:r>
              <a:rPr lang="en-US" altLang="ko-KR" sz="1200" kern="0" dirty="0">
                <a:solidFill>
                  <a:srgbClr val="9900FF"/>
                </a:solidFill>
                <a:latin typeface="Arial"/>
              </a:rPr>
              <a:t>, et al., 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ko-KR" sz="1200" kern="0" dirty="0">
                <a:solidFill>
                  <a:srgbClr val="9900FF"/>
                </a:solidFill>
                <a:latin typeface="Arial"/>
              </a:rPr>
              <a:t>PPCF </a:t>
            </a:r>
            <a:r>
              <a:rPr lang="en-US" altLang="ko-KR" sz="1200" b="1" kern="0" dirty="0">
                <a:solidFill>
                  <a:srgbClr val="9900FF"/>
                </a:solidFill>
                <a:latin typeface="Arial"/>
              </a:rPr>
              <a:t>51</a:t>
            </a:r>
            <a:r>
              <a:rPr lang="en-US" altLang="ko-KR" sz="1200" kern="0" dirty="0">
                <a:solidFill>
                  <a:srgbClr val="9900FF"/>
                </a:solidFill>
                <a:latin typeface="Arial"/>
              </a:rPr>
              <a:t> (2009) 035004 </a:t>
            </a:r>
            <a:endParaRPr lang="en-US" sz="1200" dirty="0">
              <a:solidFill>
                <a:srgbClr val="9900FF"/>
              </a:solidFill>
            </a:endParaRP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4419600" y="4572000"/>
            <a:ext cx="419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sz="1800" u="sng" dirty="0" smtClean="0">
                <a:solidFill>
                  <a:srgbClr val="0000FF"/>
                </a:solidFill>
                <a:latin typeface="Helvetica" pitchFamily="34" charset="0"/>
              </a:rPr>
              <a:t>NTV force in “1/</a:t>
            </a:r>
            <a:r>
              <a:rPr lang="en-US" sz="1800" u="sng" dirty="0" smtClean="0">
                <a:solidFill>
                  <a:srgbClr val="0000FF"/>
                </a:solidFill>
                <a:latin typeface="Symbol" panose="05050102010706020507" pitchFamily="18" charset="2"/>
              </a:rPr>
              <a:t>n</a:t>
            </a:r>
            <a:r>
              <a:rPr lang="en-US" sz="1800" u="sng" dirty="0" smtClean="0">
                <a:solidFill>
                  <a:srgbClr val="0000FF"/>
                </a:solidFill>
                <a:latin typeface="Helvetica" pitchFamily="34" charset="0"/>
              </a:rPr>
              <a:t>” </a:t>
            </a:r>
            <a:r>
              <a:rPr lang="en-US" sz="1800" u="sng" dirty="0" err="1" smtClean="0">
                <a:solidFill>
                  <a:srgbClr val="0000FF"/>
                </a:solidFill>
                <a:latin typeface="Helvetica" pitchFamily="34" charset="0"/>
              </a:rPr>
              <a:t>collisionality</a:t>
            </a:r>
            <a:r>
              <a:rPr lang="en-US" sz="1800" u="sng" dirty="0" smtClean="0">
                <a:solidFill>
                  <a:srgbClr val="0000FF"/>
                </a:solidFill>
                <a:latin typeface="Helvetica" pitchFamily="34" charset="0"/>
              </a:rPr>
              <a:t> regime</a:t>
            </a:r>
            <a:endParaRPr lang="en-US" sz="1800" dirty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40" name="Rectangle 23"/>
          <p:cNvSpPr>
            <a:spLocks noChangeArrowheads="1"/>
          </p:cNvSpPr>
          <p:nvPr/>
        </p:nvSpPr>
        <p:spPr bwMode="auto">
          <a:xfrm>
            <a:off x="5473700" y="6248400"/>
            <a:ext cx="3581400" cy="27699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rgbClr val="FF0000"/>
                </a:solidFill>
                <a:latin typeface="Helvetica" pitchFamily="34" charset="0"/>
              </a:rPr>
              <a:t>1/aspect ratio (compare to KSTAR)</a:t>
            </a:r>
            <a:endParaRPr lang="en-US" altLang="en-US" sz="1800" dirty="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41" name="Line 27"/>
          <p:cNvSpPr>
            <a:spLocks noChangeShapeType="1"/>
          </p:cNvSpPr>
          <p:nvPr/>
        </p:nvSpPr>
        <p:spPr bwMode="auto">
          <a:xfrm flipV="1">
            <a:off x="6973491" y="5442500"/>
            <a:ext cx="494109" cy="69696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20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507819" y="3598984"/>
            <a:ext cx="3355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400" dirty="0">
                <a:solidFill>
                  <a:srgbClr val="9900FF"/>
                </a:solidFill>
                <a:latin typeface="Helvetica" pitchFamily="34" charset="0"/>
              </a:rPr>
              <a:t>K.C. Shaing, M.S. Chu, C.T. Hsu, et al., PPCF </a:t>
            </a:r>
            <a:r>
              <a:rPr lang="en-US" sz="1400" b="1" dirty="0">
                <a:solidFill>
                  <a:srgbClr val="9900FF"/>
                </a:solidFill>
                <a:latin typeface="Helvetica" pitchFamily="34" charset="0"/>
              </a:rPr>
              <a:t>54</a:t>
            </a:r>
            <a:r>
              <a:rPr lang="en-US" sz="1400" dirty="0">
                <a:solidFill>
                  <a:srgbClr val="9900FF"/>
                </a:solidFill>
                <a:latin typeface="Helvetica" pitchFamily="34" charset="0"/>
              </a:rPr>
              <a:t> (2012) 124033</a:t>
            </a:r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H="1">
            <a:off x="8305800" y="4572001"/>
            <a:ext cx="152400" cy="685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20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7391400" y="4295001"/>
            <a:ext cx="1711325" cy="27699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rgbClr val="FF0000"/>
                </a:solidFill>
                <a:latin typeface="Helvetica" pitchFamily="34" charset="0"/>
              </a:rPr>
              <a:t>“offset” rotation</a:t>
            </a:r>
            <a:endParaRPr lang="en-US" altLang="en-US" sz="1800" dirty="0">
              <a:solidFill>
                <a:srgbClr val="FF0000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1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050" y="296863"/>
            <a:ext cx="9124950" cy="685800"/>
          </a:xfrm>
        </p:spPr>
        <p:txBody>
          <a:bodyPr/>
          <a:lstStyle/>
          <a:p>
            <a:pPr marL="342900" indent="-342900"/>
            <a:r>
              <a:rPr lang="en-US" altLang="en-US" sz="2800" dirty="0" smtClean="0">
                <a:ea typeface="Gulim" pitchFamily="34" charset="-127"/>
              </a:rPr>
              <a:t>KSTAR experiment </a:t>
            </a:r>
            <a:r>
              <a:rPr lang="en-US" altLang="en-US" sz="2800" dirty="0" smtClean="0">
                <a:ea typeface="Gulim" pitchFamily="34" charset="-127"/>
              </a:rPr>
              <a:t>to be </a:t>
            </a:r>
            <a:r>
              <a:rPr lang="en-US" altLang="en-US" sz="2800" dirty="0" smtClean="0">
                <a:ea typeface="Gulim" pitchFamily="34" charset="-127"/>
              </a:rPr>
              <a:t>compared </a:t>
            </a:r>
            <a:r>
              <a:rPr lang="en-US" altLang="en-US" sz="2800" dirty="0" smtClean="0">
                <a:ea typeface="Gulim" pitchFamily="34" charset="-127"/>
              </a:rPr>
              <a:t>to experiments on NSTX/NSTX-U, part of our international collaboration</a:t>
            </a:r>
            <a:endParaRPr lang="en-US" altLang="en-US" sz="4400" u="none" baseline="-25000" dirty="0" smtClean="0"/>
          </a:p>
        </p:txBody>
      </p:sp>
      <p:sp>
        <p:nvSpPr>
          <p:cNvPr id="5123" name="Content Placeholder 1"/>
          <p:cNvSpPr>
            <a:spLocks noGrp="1"/>
          </p:cNvSpPr>
          <p:nvPr>
            <p:ph idx="1"/>
          </p:nvPr>
        </p:nvSpPr>
        <p:spPr>
          <a:xfrm>
            <a:off x="220663" y="5915025"/>
            <a:ext cx="8670925" cy="471488"/>
          </a:xfrm>
        </p:spPr>
        <p:txBody>
          <a:bodyPr/>
          <a:lstStyle/>
          <a:p>
            <a:r>
              <a:rPr lang="en-US" altLang="en-US" sz="2000" smtClean="0"/>
              <a:t>Utilize technique similar to pioneering NSTX experiments, most recent validated analysis, using full Shaing theory</a:t>
            </a:r>
          </a:p>
        </p:txBody>
      </p:sp>
      <p:grpSp>
        <p:nvGrpSpPr>
          <p:cNvPr id="5124" name="Group 7"/>
          <p:cNvGrpSpPr>
            <a:grpSpLocks/>
          </p:cNvGrpSpPr>
          <p:nvPr/>
        </p:nvGrpSpPr>
        <p:grpSpPr bwMode="auto">
          <a:xfrm>
            <a:off x="4422775" y="1087438"/>
            <a:ext cx="4530725" cy="4465637"/>
            <a:chOff x="76200" y="859536"/>
            <a:chExt cx="4530149" cy="4465320"/>
          </a:xfrm>
        </p:grpSpPr>
        <p:pic>
          <p:nvPicPr>
            <p:cNvPr id="513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25" r="7639" b="6654"/>
            <a:stretch>
              <a:fillRect/>
            </a:stretch>
          </p:blipFill>
          <p:spPr bwMode="auto">
            <a:xfrm>
              <a:off x="76200" y="1267453"/>
              <a:ext cx="4530149" cy="3775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7" name="TextBox 9"/>
            <p:cNvSpPr txBox="1">
              <a:spLocks noChangeArrowheads="1"/>
            </p:cNvSpPr>
            <p:nvPr/>
          </p:nvSpPr>
          <p:spPr bwMode="auto">
            <a:xfrm>
              <a:off x="3048000" y="2362200"/>
              <a:ext cx="1219200" cy="566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0000"/>
                </a:lnSpc>
                <a:spcBef>
                  <a:spcPct val="70000"/>
                </a:spcBef>
                <a:buClr>
                  <a:srgbClr val="F70606"/>
                </a:buClr>
                <a:buSzPct val="150000"/>
                <a:buChar char="•"/>
                <a:defRPr sz="2400"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50000"/>
                </a:spcBef>
                <a:buClr>
                  <a:srgbClr val="5FCAFA"/>
                </a:buClr>
                <a:buSzPct val="8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50000"/>
                </a:spcBef>
                <a:buClr>
                  <a:srgbClr val="F70606"/>
                </a:buClr>
                <a:buSzPct val="15000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50000"/>
                </a:spcBef>
                <a:buClr>
                  <a:srgbClr val="5FCAFA"/>
                </a:buClr>
                <a:buSzPct val="80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50000"/>
                </a:spcBef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9900"/>
                  </a:solidFill>
                </a:rPr>
                <a:t>Experimental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9900"/>
                  </a:solidFill>
                </a:rPr>
                <a:t>-dL/dt</a:t>
              </a:r>
            </a:p>
          </p:txBody>
        </p:sp>
        <p:cxnSp>
          <p:nvCxnSpPr>
            <p:cNvPr id="5138" name="Straight Arrow Connector 10"/>
            <p:cNvCxnSpPr>
              <a:cxnSpLocks noChangeShapeType="1"/>
            </p:cNvCxnSpPr>
            <p:nvPr/>
          </p:nvCxnSpPr>
          <p:spPr bwMode="auto">
            <a:xfrm flipH="1">
              <a:off x="3429000" y="2971800"/>
              <a:ext cx="228600" cy="685800"/>
            </a:xfrm>
            <a:prstGeom prst="straightConnector1">
              <a:avLst/>
            </a:prstGeom>
            <a:noFill/>
            <a:ln w="15875" algn="ctr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39" name="TextBox 11"/>
            <p:cNvSpPr txBox="1">
              <a:spLocks noChangeArrowheads="1"/>
            </p:cNvSpPr>
            <p:nvPr/>
          </p:nvSpPr>
          <p:spPr bwMode="auto">
            <a:xfrm>
              <a:off x="2483936" y="4863195"/>
              <a:ext cx="600075" cy="461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>
              <a:spAutoFit/>
            </a:bodyPr>
            <a:lstStyle>
              <a:lvl1pPr>
                <a:lnSpc>
                  <a:spcPct val="80000"/>
                </a:lnSpc>
                <a:spcBef>
                  <a:spcPct val="70000"/>
                </a:spcBef>
                <a:buClr>
                  <a:srgbClr val="F70606"/>
                </a:buClr>
                <a:buSzPct val="150000"/>
                <a:buChar char="•"/>
                <a:defRPr sz="2400"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50000"/>
                </a:spcBef>
                <a:buClr>
                  <a:srgbClr val="5FCAFA"/>
                </a:buClr>
                <a:buSzPct val="8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50000"/>
                </a:spcBef>
                <a:buClr>
                  <a:srgbClr val="F70606"/>
                </a:buClr>
                <a:buSzPct val="15000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50000"/>
                </a:spcBef>
                <a:buClr>
                  <a:srgbClr val="5FCAFA"/>
                </a:buClr>
                <a:buSzPct val="80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50000"/>
                </a:spcBef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  <a:latin typeface="Symbol" pitchFamily="18" charset="2"/>
                </a:rPr>
                <a:t>y</a:t>
              </a:r>
              <a:r>
                <a:rPr lang="en-US" altLang="en-US" baseline="-2500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5140" name="Text Box 19"/>
            <p:cNvSpPr txBox="1">
              <a:spLocks noChangeArrowheads="1"/>
            </p:cNvSpPr>
            <p:nvPr/>
          </p:nvSpPr>
          <p:spPr bwMode="auto">
            <a:xfrm>
              <a:off x="3685032" y="1312426"/>
              <a:ext cx="85953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80000"/>
                </a:lnSpc>
                <a:spcBef>
                  <a:spcPct val="70000"/>
                </a:spcBef>
                <a:buClr>
                  <a:srgbClr val="F70606"/>
                </a:buClr>
                <a:buSzPct val="150000"/>
                <a:buChar char="•"/>
                <a:defRPr sz="2400"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50000"/>
                </a:spcBef>
                <a:buClr>
                  <a:srgbClr val="5FCAFA"/>
                </a:buClr>
                <a:buSzPct val="8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50000"/>
                </a:spcBef>
                <a:buClr>
                  <a:srgbClr val="F70606"/>
                </a:buClr>
                <a:buSzPct val="15000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50000"/>
                </a:spcBef>
                <a:buClr>
                  <a:srgbClr val="5FCAFA"/>
                </a:buClr>
                <a:buSzPct val="80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50000"/>
                </a:spcBef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NSTX</a:t>
              </a:r>
              <a:endParaRPr lang="en-US" altLang="en-US" sz="1800">
                <a:solidFill>
                  <a:schemeClr val="tx2"/>
                </a:solidFill>
              </a:endParaRPr>
            </a:p>
          </p:txBody>
        </p:sp>
        <p:sp>
          <p:nvSpPr>
            <p:cNvPr id="5141" name="Text Box 19"/>
            <p:cNvSpPr txBox="1">
              <a:spLocks noChangeArrowheads="1"/>
            </p:cNvSpPr>
            <p:nvPr/>
          </p:nvSpPr>
          <p:spPr bwMode="auto">
            <a:xfrm>
              <a:off x="901285" y="2209800"/>
              <a:ext cx="94562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80000"/>
                </a:lnSpc>
                <a:spcBef>
                  <a:spcPct val="70000"/>
                </a:spcBef>
                <a:buClr>
                  <a:srgbClr val="F70606"/>
                </a:buClr>
                <a:buSzPct val="150000"/>
                <a:buChar char="•"/>
                <a:defRPr sz="2400"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50000"/>
                </a:spcBef>
                <a:buClr>
                  <a:srgbClr val="5FCAFA"/>
                </a:buClr>
                <a:buSzPct val="8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50000"/>
                </a:spcBef>
                <a:buClr>
                  <a:srgbClr val="F70606"/>
                </a:buClr>
                <a:buSzPct val="15000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50000"/>
                </a:spcBef>
                <a:buClr>
                  <a:srgbClr val="5FCAFA"/>
                </a:buClr>
                <a:buSzPct val="80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50000"/>
                </a:spcBef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FF"/>
                  </a:solidFill>
                </a:rPr>
                <a:t>NTVTOK code</a:t>
              </a:r>
            </a:p>
          </p:txBody>
        </p:sp>
        <p:sp>
          <p:nvSpPr>
            <p:cNvPr id="5142" name="TextBox 14"/>
            <p:cNvSpPr txBox="1">
              <a:spLocks noChangeArrowheads="1"/>
            </p:cNvSpPr>
            <p:nvPr/>
          </p:nvSpPr>
          <p:spPr bwMode="auto">
            <a:xfrm>
              <a:off x="1303034" y="859536"/>
              <a:ext cx="2904551" cy="400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>
              <a:spAutoFit/>
            </a:bodyPr>
            <a:lstStyle>
              <a:lvl1pPr>
                <a:lnSpc>
                  <a:spcPct val="80000"/>
                </a:lnSpc>
                <a:spcBef>
                  <a:spcPct val="70000"/>
                </a:spcBef>
                <a:buClr>
                  <a:srgbClr val="F70606"/>
                </a:buClr>
                <a:buSzPct val="150000"/>
                <a:buChar char="•"/>
                <a:defRPr sz="2400"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50000"/>
                </a:spcBef>
                <a:buClr>
                  <a:srgbClr val="5FCAFA"/>
                </a:buClr>
                <a:buSzPct val="8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50000"/>
                </a:spcBef>
                <a:buClr>
                  <a:srgbClr val="F70606"/>
                </a:buClr>
                <a:buSzPct val="15000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50000"/>
                </a:spcBef>
                <a:buClr>
                  <a:srgbClr val="5FCAFA"/>
                </a:buClr>
                <a:buSzPct val="80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50000"/>
                </a:spcBef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9900FF"/>
                  </a:solidFill>
                </a:rPr>
                <a:t>n = 2 coil configuration</a:t>
              </a:r>
            </a:p>
          </p:txBody>
        </p:sp>
      </p:grpSp>
      <p:sp>
        <p:nvSpPr>
          <p:cNvPr id="5125" name="Text Box 19"/>
          <p:cNvSpPr txBox="1">
            <a:spLocks noChangeArrowheads="1"/>
          </p:cNvSpPr>
          <p:nvPr/>
        </p:nvSpPr>
        <p:spPr bwMode="auto">
          <a:xfrm>
            <a:off x="6926263" y="2139950"/>
            <a:ext cx="609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9900FF"/>
                </a:solidFill>
              </a:rPr>
              <a:t>x1.7</a:t>
            </a:r>
          </a:p>
        </p:txBody>
      </p:sp>
      <p:grpSp>
        <p:nvGrpSpPr>
          <p:cNvPr id="5126" name="Group 16"/>
          <p:cNvGrpSpPr>
            <a:grpSpLocks/>
          </p:cNvGrpSpPr>
          <p:nvPr/>
        </p:nvGrpSpPr>
        <p:grpSpPr bwMode="auto">
          <a:xfrm>
            <a:off x="190500" y="1090613"/>
            <a:ext cx="4572000" cy="4462462"/>
            <a:chOff x="4524675" y="859536"/>
            <a:chExt cx="4572000" cy="4462142"/>
          </a:xfrm>
        </p:grpSpPr>
        <p:pic>
          <p:nvPicPr>
            <p:cNvPr id="512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83" r="8031" b="7036"/>
            <a:stretch>
              <a:fillRect/>
            </a:stretch>
          </p:blipFill>
          <p:spPr bwMode="auto">
            <a:xfrm>
              <a:off x="4524675" y="1314650"/>
              <a:ext cx="4572000" cy="373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9" name="TextBox 18"/>
            <p:cNvSpPr txBox="1">
              <a:spLocks noChangeArrowheads="1"/>
            </p:cNvSpPr>
            <p:nvPr/>
          </p:nvSpPr>
          <p:spPr bwMode="auto">
            <a:xfrm>
              <a:off x="5839968" y="859536"/>
              <a:ext cx="2944704" cy="400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>
              <a:spAutoFit/>
            </a:bodyPr>
            <a:lstStyle>
              <a:lvl1pPr>
                <a:lnSpc>
                  <a:spcPct val="80000"/>
                </a:lnSpc>
                <a:spcBef>
                  <a:spcPct val="70000"/>
                </a:spcBef>
                <a:buClr>
                  <a:srgbClr val="F70606"/>
                </a:buClr>
                <a:buSzPct val="150000"/>
                <a:buChar char="•"/>
                <a:defRPr sz="2400"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50000"/>
                </a:spcBef>
                <a:buClr>
                  <a:srgbClr val="5FCAFA"/>
                </a:buClr>
                <a:buSzPct val="8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50000"/>
                </a:spcBef>
                <a:buClr>
                  <a:srgbClr val="F70606"/>
                </a:buClr>
                <a:buSzPct val="15000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50000"/>
                </a:spcBef>
                <a:buClr>
                  <a:srgbClr val="5FCAFA"/>
                </a:buClr>
                <a:buSzPct val="80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50000"/>
                </a:spcBef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9900FF"/>
                  </a:solidFill>
                </a:rPr>
                <a:t>n = 3 coil configuration</a:t>
              </a:r>
            </a:p>
          </p:txBody>
        </p:sp>
        <p:sp>
          <p:nvSpPr>
            <p:cNvPr id="5130" name="TextBox 19"/>
            <p:cNvSpPr txBox="1">
              <a:spLocks noChangeArrowheads="1"/>
            </p:cNvSpPr>
            <p:nvPr/>
          </p:nvSpPr>
          <p:spPr bwMode="auto">
            <a:xfrm>
              <a:off x="7543800" y="2285565"/>
              <a:ext cx="1284992" cy="566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0000"/>
                </a:lnSpc>
                <a:spcBef>
                  <a:spcPct val="70000"/>
                </a:spcBef>
                <a:buClr>
                  <a:srgbClr val="F70606"/>
                </a:buClr>
                <a:buSzPct val="150000"/>
                <a:buChar char="•"/>
                <a:defRPr sz="2400"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50000"/>
                </a:spcBef>
                <a:buClr>
                  <a:srgbClr val="5FCAFA"/>
                </a:buClr>
                <a:buSzPct val="8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50000"/>
                </a:spcBef>
                <a:buClr>
                  <a:srgbClr val="F70606"/>
                </a:buClr>
                <a:buSzPct val="15000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50000"/>
                </a:spcBef>
                <a:buClr>
                  <a:srgbClr val="5FCAFA"/>
                </a:buClr>
                <a:buSzPct val="80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50000"/>
                </a:spcBef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9900"/>
                  </a:solidFill>
                </a:rPr>
                <a:t>Experimental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9900"/>
                  </a:solidFill>
                </a:rPr>
                <a:t>-dL/dt</a:t>
              </a:r>
            </a:p>
          </p:txBody>
        </p:sp>
        <p:cxnSp>
          <p:nvCxnSpPr>
            <p:cNvPr id="5131" name="Straight Arrow Connector 20"/>
            <p:cNvCxnSpPr>
              <a:cxnSpLocks noChangeShapeType="1"/>
            </p:cNvCxnSpPr>
            <p:nvPr/>
          </p:nvCxnSpPr>
          <p:spPr bwMode="auto">
            <a:xfrm flipH="1">
              <a:off x="8062122" y="2851874"/>
              <a:ext cx="146968" cy="424726"/>
            </a:xfrm>
            <a:prstGeom prst="straightConnector1">
              <a:avLst/>
            </a:prstGeom>
            <a:noFill/>
            <a:ln w="15875" algn="ctr">
              <a:solidFill>
                <a:srgbClr val="00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32" name="Text Box 19"/>
            <p:cNvSpPr txBox="1">
              <a:spLocks noChangeArrowheads="1"/>
            </p:cNvSpPr>
            <p:nvPr/>
          </p:nvSpPr>
          <p:spPr bwMode="auto">
            <a:xfrm>
              <a:off x="5238550" y="4603242"/>
              <a:ext cx="9456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80000"/>
                </a:lnSpc>
                <a:spcBef>
                  <a:spcPct val="70000"/>
                </a:spcBef>
                <a:buClr>
                  <a:srgbClr val="F70606"/>
                </a:buClr>
                <a:buSzPct val="150000"/>
                <a:buChar char="•"/>
                <a:defRPr sz="2400"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50000"/>
                </a:spcBef>
                <a:buClr>
                  <a:srgbClr val="5FCAFA"/>
                </a:buClr>
                <a:buSzPct val="8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50000"/>
                </a:spcBef>
                <a:buClr>
                  <a:srgbClr val="F70606"/>
                </a:buClr>
                <a:buSzPct val="15000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50000"/>
                </a:spcBef>
                <a:buClr>
                  <a:srgbClr val="5FCAFA"/>
                </a:buClr>
                <a:buSzPct val="80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50000"/>
                </a:spcBef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FF"/>
                  </a:solidFill>
                </a:rPr>
                <a:t>NTVTOK</a:t>
              </a:r>
              <a:endParaRPr lang="en-US" altLang="en-US" sz="1400">
                <a:solidFill>
                  <a:schemeClr val="tx2"/>
                </a:solidFill>
              </a:endParaRPr>
            </a:p>
          </p:txBody>
        </p:sp>
        <p:sp>
          <p:nvSpPr>
            <p:cNvPr id="5133" name="TextBox 22"/>
            <p:cNvSpPr txBox="1">
              <a:spLocks noChangeArrowheads="1"/>
            </p:cNvSpPr>
            <p:nvPr/>
          </p:nvSpPr>
          <p:spPr bwMode="auto">
            <a:xfrm>
              <a:off x="6923195" y="4860017"/>
              <a:ext cx="600075" cy="461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>
              <a:spAutoFit/>
            </a:bodyPr>
            <a:lstStyle>
              <a:lvl1pPr>
                <a:lnSpc>
                  <a:spcPct val="80000"/>
                </a:lnSpc>
                <a:spcBef>
                  <a:spcPct val="70000"/>
                </a:spcBef>
                <a:buClr>
                  <a:srgbClr val="F70606"/>
                </a:buClr>
                <a:buSzPct val="150000"/>
                <a:buChar char="•"/>
                <a:defRPr sz="2400"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50000"/>
                </a:spcBef>
                <a:buClr>
                  <a:srgbClr val="5FCAFA"/>
                </a:buClr>
                <a:buSzPct val="8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50000"/>
                </a:spcBef>
                <a:buClr>
                  <a:srgbClr val="F70606"/>
                </a:buClr>
                <a:buSzPct val="15000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50000"/>
                </a:spcBef>
                <a:buClr>
                  <a:srgbClr val="5FCAFA"/>
                </a:buClr>
                <a:buSzPct val="80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50000"/>
                </a:spcBef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  <a:latin typeface="Symbol" pitchFamily="18" charset="2"/>
                </a:rPr>
                <a:t>y</a:t>
              </a:r>
              <a:r>
                <a:rPr lang="en-US" altLang="en-US" baseline="-2500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5134" name="Text Box 19"/>
            <p:cNvSpPr txBox="1">
              <a:spLocks noChangeArrowheads="1"/>
            </p:cNvSpPr>
            <p:nvPr/>
          </p:nvSpPr>
          <p:spPr bwMode="auto">
            <a:xfrm>
              <a:off x="8179390" y="1393217"/>
              <a:ext cx="85953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80000"/>
                </a:lnSpc>
                <a:spcBef>
                  <a:spcPct val="70000"/>
                </a:spcBef>
                <a:buClr>
                  <a:srgbClr val="F70606"/>
                </a:buClr>
                <a:buSzPct val="150000"/>
                <a:buChar char="•"/>
                <a:defRPr sz="2400"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50000"/>
                </a:spcBef>
                <a:buClr>
                  <a:srgbClr val="5FCAFA"/>
                </a:buClr>
                <a:buSzPct val="8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50000"/>
                </a:spcBef>
                <a:buClr>
                  <a:srgbClr val="F70606"/>
                </a:buClr>
                <a:buSzPct val="15000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50000"/>
                </a:spcBef>
                <a:buClr>
                  <a:srgbClr val="5FCAFA"/>
                </a:buClr>
                <a:buSzPct val="80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50000"/>
                </a:spcBef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NSTX</a:t>
              </a:r>
              <a:endParaRPr lang="en-US" altLang="en-US" sz="1800">
                <a:solidFill>
                  <a:schemeClr val="tx2"/>
                </a:solidFill>
              </a:endParaRPr>
            </a:p>
          </p:txBody>
        </p:sp>
        <p:sp>
          <p:nvSpPr>
            <p:cNvPr id="5135" name="Text Box 19"/>
            <p:cNvSpPr txBox="1">
              <a:spLocks noChangeArrowheads="1"/>
            </p:cNvSpPr>
            <p:nvPr/>
          </p:nvSpPr>
          <p:spPr bwMode="auto">
            <a:xfrm>
              <a:off x="7011200" y="1864323"/>
              <a:ext cx="60959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80000"/>
                </a:lnSpc>
                <a:spcBef>
                  <a:spcPct val="70000"/>
                </a:spcBef>
                <a:buClr>
                  <a:srgbClr val="F70606"/>
                </a:buClr>
                <a:buSzPct val="150000"/>
                <a:buChar char="•"/>
                <a:defRPr sz="2400"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50000"/>
                </a:spcBef>
                <a:buClr>
                  <a:srgbClr val="5FCAFA"/>
                </a:buClr>
                <a:buSzPct val="8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50000"/>
                </a:spcBef>
                <a:buClr>
                  <a:srgbClr val="F70606"/>
                </a:buClr>
                <a:buSzPct val="15000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50000"/>
                </a:spcBef>
                <a:buClr>
                  <a:srgbClr val="5FCAFA"/>
                </a:buClr>
                <a:buSzPct val="80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50000"/>
                </a:spcBef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9900FF"/>
                  </a:solidFill>
                </a:rPr>
                <a:t>x0.6</a:t>
              </a:r>
            </a:p>
          </p:txBody>
        </p:sp>
      </p:grpSp>
      <p:sp>
        <p:nvSpPr>
          <p:cNvPr id="5127" name="Rectangle 25"/>
          <p:cNvSpPr>
            <a:spLocks noChangeArrowheads="1"/>
          </p:cNvSpPr>
          <p:nvPr/>
        </p:nvSpPr>
        <p:spPr bwMode="auto">
          <a:xfrm>
            <a:off x="1506538" y="5533213"/>
            <a:ext cx="73898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6600FF"/>
                </a:solidFill>
              </a:rPr>
              <a:t>(S.A. Sabbagh, R.E. Bell, T.E. Evans, et al., IAEA FEC 2014 paper EX/1-04)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40" y="376480"/>
            <a:ext cx="8947970" cy="685800"/>
          </a:xfrm>
        </p:spPr>
        <p:txBody>
          <a:bodyPr/>
          <a:lstStyle/>
          <a:p>
            <a:r>
              <a:rPr lang="en-US" sz="2800" dirty="0" smtClean="0"/>
              <a:t>KSTAR </a:t>
            </a:r>
            <a:r>
              <a:rPr lang="en-US" sz="2800" dirty="0" smtClean="0"/>
              <a:t>In-Vessel Control Coil (IVCC) </a:t>
            </a:r>
            <a:r>
              <a:rPr lang="en-US" sz="2800" dirty="0" smtClean="0"/>
              <a:t>+ new power supply in 2015 enabled this experiment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510" y="1322962"/>
            <a:ext cx="3554213" cy="5085240"/>
          </a:xfrm>
        </p:spPr>
        <p:txBody>
          <a:bodyPr/>
          <a:lstStyle/>
          <a:p>
            <a:r>
              <a:rPr lang="en-US" dirty="0" smtClean="0"/>
              <a:t>New high bandwidth power supply (IPS) for 2015</a:t>
            </a:r>
          </a:p>
          <a:p>
            <a:pPr lvl="1"/>
            <a:r>
              <a:rPr lang="en-US" dirty="0" smtClean="0"/>
              <a:t>4 SPAs for 3D field control; 1 SPA for n = 0 control</a:t>
            </a:r>
          </a:p>
          <a:p>
            <a:pPr lvl="1"/>
            <a:r>
              <a:rPr lang="en-US" dirty="0" smtClean="0"/>
              <a:t>Each SPA can deliver 5 kA current (~ coil rating); 500V</a:t>
            </a:r>
          </a:p>
          <a:p>
            <a:pPr lvl="1"/>
            <a:r>
              <a:rPr lang="en-US" dirty="0" smtClean="0"/>
              <a:t>DC to 1 kHz bandwidth</a:t>
            </a:r>
          </a:p>
          <a:p>
            <a:pPr lvl="1"/>
            <a:r>
              <a:rPr lang="en-US" dirty="0" smtClean="0"/>
              <a:t>Can run steady-state</a:t>
            </a:r>
          </a:p>
          <a:p>
            <a:pPr lvl="1"/>
            <a:r>
              <a:rPr lang="en-US" dirty="0" smtClean="0"/>
              <a:t>PCS control</a:t>
            </a:r>
            <a:endParaRPr lang="en-US" dirty="0" smtClean="0"/>
          </a:p>
          <a:p>
            <a:pPr lvl="1"/>
            <a:r>
              <a:rPr lang="en-US" dirty="0" smtClean="0"/>
              <a:t>Physics / engineering design strongly guided by Columbia U. / PPPL collaboration</a:t>
            </a:r>
            <a:endParaRPr lang="en-US" dirty="0"/>
          </a:p>
        </p:txBody>
      </p:sp>
      <p:pic>
        <p:nvPicPr>
          <p:cNvPr id="4" name="Picture 13" descr="figure01ne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34" y="2601294"/>
            <a:ext cx="5039676" cy="27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3"/>
          <p:cNvSpPr txBox="1">
            <a:spLocks noChangeArrowheads="1"/>
          </p:cNvSpPr>
          <p:nvPr/>
        </p:nvSpPr>
        <p:spPr bwMode="auto">
          <a:xfrm>
            <a:off x="460640" y="1445920"/>
            <a:ext cx="43059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000" u="sng" dirty="0" smtClean="0">
                <a:solidFill>
                  <a:schemeClr val="accent1"/>
                </a:solidFill>
              </a:rPr>
              <a:t>KSTAR </a:t>
            </a:r>
            <a:r>
              <a:rPr lang="en-US" sz="2000" u="sng" dirty="0" smtClean="0">
                <a:solidFill>
                  <a:schemeClr val="accent1"/>
                </a:solidFill>
              </a:rPr>
              <a:t>IVCC, vessel, sensors (</a:t>
            </a:r>
            <a:r>
              <a:rPr lang="en-US" sz="2000" u="sng" dirty="0" smtClean="0">
                <a:solidFill>
                  <a:schemeClr val="accent1"/>
                </a:solidFill>
              </a:rPr>
              <a:t>VALEN model)</a:t>
            </a:r>
            <a:endParaRPr lang="en-US" sz="2000" u="sng" baseline="-250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75" y="4210109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33CC33"/>
                </a:solidFill>
              </a:rPr>
              <a:t>MPs</a:t>
            </a:r>
            <a:endParaRPr lang="en-US" sz="1100" dirty="0">
              <a:solidFill>
                <a:srgbClr val="33CC33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441177" y="3988652"/>
            <a:ext cx="314547" cy="28598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33CC33"/>
            </a:solidFill>
            <a:prstDash val="solid"/>
            <a:round/>
            <a:headEnd type="none" w="med" len="med"/>
            <a:tailEnd type="triangle" w="sm" len="med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773544" y="3943487"/>
            <a:ext cx="36576" cy="61912"/>
          </a:xfrm>
          <a:prstGeom prst="rect">
            <a:avLst/>
          </a:prstGeom>
          <a:solidFill>
            <a:srgbClr val="33CC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6357" y="2400818"/>
            <a:ext cx="1733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~8,000 finite elements 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96397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31" y="415184"/>
            <a:ext cx="8770988" cy="685800"/>
          </a:xfrm>
        </p:spPr>
        <p:txBody>
          <a:bodyPr/>
          <a:lstStyle/>
          <a:p>
            <a:r>
              <a:rPr lang="en-US" sz="2800" dirty="0" smtClean="0"/>
              <a:t>KSTAR IVCC and the IPS: Subset of </a:t>
            </a:r>
            <a:r>
              <a:rPr lang="en-US" sz="2800" dirty="0" smtClean="0"/>
              <a:t>the patch </a:t>
            </a:r>
            <a:r>
              <a:rPr lang="en-US" sz="2800" dirty="0"/>
              <a:t>p</a:t>
            </a:r>
            <a:r>
              <a:rPr lang="en-US" sz="2800" dirty="0" smtClean="0"/>
              <a:t>anels </a:t>
            </a:r>
            <a:r>
              <a:rPr lang="en-US" sz="2800" dirty="0" smtClean="0"/>
              <a:t>set up for 2015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10" y="1558925"/>
            <a:ext cx="7175598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42231" y="2082796"/>
            <a:ext cx="4703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rgbClr val="00CC00"/>
                </a:solidFill>
                <a:latin typeface="Helvetica" pitchFamily="34" charset="0"/>
              </a:rPr>
              <a:t>TOP</a:t>
            </a:r>
            <a:endParaRPr lang="en-US" altLang="en-US" sz="1800" dirty="0">
              <a:solidFill>
                <a:srgbClr val="00CC00"/>
              </a:solidFill>
              <a:latin typeface="Helvetica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80007" y="2422004"/>
            <a:ext cx="87203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rgbClr val="FF0000"/>
                </a:solidFill>
                <a:latin typeface="Helvetica" pitchFamily="34" charset="0"/>
              </a:rPr>
              <a:t>MIDDLE</a:t>
            </a:r>
            <a:endParaRPr lang="en-US" altLang="en-US" sz="1800" dirty="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25935" y="2761212"/>
            <a:ext cx="9832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latin typeface="Helvetica" pitchFamily="34" charset="0"/>
              </a:rPr>
              <a:t>BOTTOM</a:t>
            </a:r>
            <a:endParaRPr lang="en-US" altLang="en-US" sz="1800" dirty="0">
              <a:latin typeface="Helvetic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0127" y="1656393"/>
            <a:ext cx="11157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1800" u="sng" dirty="0" smtClean="0">
                <a:solidFill>
                  <a:schemeClr val="hlink"/>
                </a:solidFill>
                <a:latin typeface="Helvetica" pitchFamily="34" charset="0"/>
              </a:rPr>
              <a:t>Coil Arrays</a:t>
            </a:r>
            <a:endParaRPr lang="en-US" altLang="en-US" sz="1800" u="sng" dirty="0">
              <a:solidFill>
                <a:schemeClr val="hlink"/>
              </a:solidFill>
              <a:latin typeface="Helvetica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47151" y="4231092"/>
            <a:ext cx="4703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CC00"/>
                </a:solidFill>
                <a:latin typeface="Helvetica" pitchFamily="34" charset="0"/>
              </a:rPr>
              <a:t>TOP</a:t>
            </a:r>
            <a:endParaRPr lang="en-US" altLang="en-US" sz="1800" dirty="0">
              <a:solidFill>
                <a:srgbClr val="00CC00"/>
              </a:solidFill>
              <a:latin typeface="Helvetica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84927" y="4570300"/>
            <a:ext cx="87203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rgbClr val="FF0000"/>
                </a:solidFill>
                <a:latin typeface="Helvetica" pitchFamily="34" charset="0"/>
              </a:rPr>
              <a:t>MIDDLE</a:t>
            </a:r>
            <a:endParaRPr lang="en-US" altLang="en-US" sz="1800" dirty="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30855" y="4909508"/>
            <a:ext cx="9832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None/>
            </a:pPr>
            <a:r>
              <a:rPr lang="en-US" altLang="en-US" sz="1800" dirty="0">
                <a:latin typeface="Helvetica" pitchFamily="34" charset="0"/>
              </a:rPr>
              <a:t>BOTTOM</a:t>
            </a:r>
            <a:endParaRPr lang="en-US" altLang="en-US" sz="1800" dirty="0">
              <a:latin typeface="Helvetic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49597" y="4488635"/>
            <a:ext cx="9444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en-US" altLang="en-US" sz="1400" dirty="0" smtClean="0">
                <a:solidFill>
                  <a:srgbClr val="FF0000"/>
                </a:solidFill>
                <a:latin typeface="Helvetica" pitchFamily="34" charset="0"/>
              </a:rPr>
              <a:t>n </a:t>
            </a:r>
            <a:r>
              <a:rPr lang="en-US" altLang="en-US" sz="1400" dirty="0">
                <a:solidFill>
                  <a:srgbClr val="FF0000"/>
                </a:solidFill>
                <a:latin typeface="Helvetica" pitchFamily="34" charset="0"/>
              </a:rPr>
              <a:t>= 2 or 1</a:t>
            </a:r>
            <a:endParaRPr lang="en-US" altLang="en-US" sz="1400" dirty="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50682" y="4086931"/>
            <a:ext cx="6479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en-US" altLang="en-US" sz="1600" dirty="0">
                <a:solidFill>
                  <a:srgbClr val="00CC00"/>
                </a:solidFill>
                <a:latin typeface="Helvetica" pitchFamily="34" charset="0"/>
              </a:rPr>
              <a:t>n = 1</a:t>
            </a:r>
            <a:endParaRPr lang="en-US" altLang="en-US" sz="1600" dirty="0">
              <a:solidFill>
                <a:srgbClr val="00CC00"/>
              </a:solidFill>
              <a:latin typeface="Helvetic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47434" y="4861923"/>
            <a:ext cx="5870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en-US" altLang="en-US" sz="1400" dirty="0" smtClean="0">
                <a:solidFill>
                  <a:schemeClr val="accent1"/>
                </a:solidFill>
                <a:latin typeface="Helvetica" pitchFamily="34" charset="0"/>
              </a:rPr>
              <a:t>n = 1</a:t>
            </a:r>
            <a:endParaRPr lang="en-US" altLang="en-US" sz="1400" dirty="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780179" y="3346315"/>
            <a:ext cx="2313907" cy="221790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682374" y="5524195"/>
            <a:ext cx="4623112" cy="8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Helvetica" pitchFamily="34" charset="0"/>
              </a:rPr>
              <a:t>T</a:t>
            </a:r>
            <a:r>
              <a:rPr lang="en-US" altLang="en-US" sz="1800" dirty="0" smtClean="0">
                <a:solidFill>
                  <a:srgbClr val="FF0000"/>
                </a:solidFill>
                <a:latin typeface="Helvetica" pitchFamily="34" charset="0"/>
              </a:rPr>
              <a:t>his patch panel was used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latin typeface="Helvetica" pitchFamily="34" charset="0"/>
              </a:rPr>
              <a:t>(applied 6 different spectra including n = 1 pitch-aligned and non-pitch-aligned)</a:t>
            </a:r>
            <a:endParaRPr lang="en-US" altLang="en-US" sz="1800" dirty="0">
              <a:latin typeface="Helvetica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5476672" y="5379397"/>
            <a:ext cx="1167319" cy="25786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71988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84" y="308072"/>
            <a:ext cx="8900962" cy="685800"/>
          </a:xfrm>
        </p:spPr>
        <p:txBody>
          <a:bodyPr/>
          <a:lstStyle/>
          <a:p>
            <a:r>
              <a:rPr lang="en-US" sz="2800" dirty="0"/>
              <a:t>MP 2015-05-23-001: Isolation of NTV torque profile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FF0000"/>
                </a:solidFill>
              </a:rPr>
              <a:t>Brief summary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2" y="1415850"/>
            <a:ext cx="9024682" cy="4639752"/>
          </a:xfrm>
        </p:spPr>
        <p:txBody>
          <a:bodyPr/>
          <a:lstStyle/>
          <a:p>
            <a:r>
              <a:rPr lang="en-US" dirty="0" smtClean="0"/>
              <a:t>20 “clean” shots with ~ 20s pulse duration taken in total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G</a:t>
            </a:r>
            <a:r>
              <a:rPr lang="en-US" dirty="0" smtClean="0"/>
              <a:t>ives 20 x 9 x 2 = </a:t>
            </a:r>
            <a:r>
              <a:rPr lang="en-US" dirty="0" smtClean="0">
                <a:solidFill>
                  <a:srgbClr val="FF0000"/>
                </a:solidFill>
              </a:rPr>
              <a:t>360 opportunities </a:t>
            </a:r>
            <a:r>
              <a:rPr lang="en-US" dirty="0" smtClean="0"/>
              <a:t>to measure the isolated NTV torque profile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Rotating MHD not apparent, so resonant braking by modes not an issue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00CC00"/>
                </a:solidFill>
              </a:rPr>
              <a:t>Could be the most comprehensive NTV database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FF0000"/>
                </a:solidFill>
              </a:rPr>
              <a:t>still, we almost, but did not fully complete shot list (due to time constraint)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Data / analysis could compete for an IAEA 2016 oral presentation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Significant variation of key parameters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(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B</a:t>
            </a:r>
            <a:r>
              <a:rPr lang="en-US" baseline="-25000" dirty="0" smtClean="0"/>
              <a:t>3D</a:t>
            </a:r>
            <a:r>
              <a:rPr lang="en-US" dirty="0" smtClean="0"/>
              <a:t>/B), q</a:t>
            </a:r>
            <a:r>
              <a:rPr lang="en-US" baseline="-25000" dirty="0" smtClean="0"/>
              <a:t>95</a:t>
            </a:r>
            <a:r>
              <a:rPr lang="en-US" dirty="0" smtClean="0"/>
              <a:t> (from 5.0 - 8.2), </a:t>
            </a:r>
            <a:r>
              <a:rPr lang="en-US" dirty="0" err="1" smtClean="0"/>
              <a:t>collisionality</a:t>
            </a:r>
            <a:r>
              <a:rPr lang="en-US" dirty="0" smtClean="0"/>
              <a:t> 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altered significantly), </a:t>
            </a:r>
            <a:r>
              <a:rPr lang="en-US" dirty="0" err="1" smtClean="0"/>
              <a:t>V</a:t>
            </a:r>
            <a:r>
              <a:rPr lang="en-US" baseline="-25000" dirty="0" err="1" smtClean="0">
                <a:latin typeface="Symbol" panose="05050102010706020507" pitchFamily="18" charset="2"/>
              </a:rPr>
              <a:t>f</a:t>
            </a:r>
            <a:endParaRPr lang="en-US" baseline="-25000" dirty="0" smtClean="0">
              <a:latin typeface="Symbol" panose="05050102010706020507" pitchFamily="18" charset="2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Six</a:t>
            </a:r>
            <a:r>
              <a:rPr lang="en-US" dirty="0" smtClean="0"/>
              <a:t> 3D field spectra run (n = 2 and n = 1 pitch-aligned/non-pitch-aligned)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Key diagnostics – with some pleasant (significant) surprises!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CES (absolutely required); also MSE and Thomson available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531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6838" y="274638"/>
            <a:ext cx="8969375" cy="685800"/>
          </a:xfrm>
        </p:spPr>
        <p:txBody>
          <a:bodyPr/>
          <a:lstStyle/>
          <a:p>
            <a:r>
              <a:rPr lang="en-US" altLang="en-US" sz="2800" dirty="0" smtClean="0"/>
              <a:t>MP2014-05-02-007 Isolation of NTV torque profile, plasma </a:t>
            </a:r>
            <a:r>
              <a:rPr lang="en-US" altLang="en-US" sz="2800" dirty="0" err="1" smtClean="0"/>
              <a:t>collisionality</a:t>
            </a:r>
            <a:r>
              <a:rPr lang="en-US" altLang="en-US" sz="2800" dirty="0" smtClean="0"/>
              <a:t> and offset rotation: shot plan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2438" y="1291963"/>
            <a:ext cx="8582025" cy="532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60000"/>
              </a:lnSpc>
              <a:buFontTx/>
              <a:buNone/>
              <a:defRPr/>
            </a:pPr>
            <a:r>
              <a:rPr lang="en-US" altLang="en-US" sz="900" u="sng" kern="0" dirty="0" smtClean="0"/>
              <a:t>	</a:t>
            </a:r>
            <a:r>
              <a:rPr lang="en-US" altLang="en-US" sz="1400" u="sng" kern="0" dirty="0" smtClean="0"/>
              <a:t>Task						             Number of Shots</a:t>
            </a: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en-US" altLang="en-US" sz="1200" kern="0" dirty="0" smtClean="0">
                <a:solidFill>
                  <a:srgbClr val="009900"/>
                </a:solidFill>
              </a:rPr>
              <a:t>1) </a:t>
            </a:r>
            <a:r>
              <a:rPr lang="en-US" sz="1200" u="sng" dirty="0">
                <a:solidFill>
                  <a:srgbClr val="009900"/>
                </a:solidFill>
              </a:rPr>
              <a:t>Use KSTAR’s new IPS power supply to perform an isolated measurement of the NTV torque profile</a:t>
            </a:r>
            <a:endParaRPr lang="en-US" altLang="en-US" sz="1200" u="sng" kern="0" dirty="0" smtClean="0">
              <a:solidFill>
                <a:srgbClr val="009900"/>
              </a:solidFill>
            </a:endParaRPr>
          </a:p>
          <a:p>
            <a:pPr>
              <a:lnSpc>
                <a:spcPct val="75000"/>
              </a:lnSpc>
              <a:spcBef>
                <a:spcPts val="600"/>
              </a:spcBef>
              <a:buFontTx/>
              <a:buNone/>
              <a:defRPr/>
            </a:pPr>
            <a:r>
              <a:rPr lang="en-US" altLang="en-US" sz="1200" kern="0" dirty="0" smtClean="0">
                <a:solidFill>
                  <a:srgbClr val="009900"/>
                </a:solidFill>
              </a:rPr>
              <a:t>	(Target: </a:t>
            </a:r>
            <a:r>
              <a:rPr lang="en-US" altLang="en-US" sz="1200" kern="0" dirty="0" err="1" smtClean="0">
                <a:solidFill>
                  <a:srgbClr val="009900"/>
                </a:solidFill>
              </a:rPr>
              <a:t>Bt</a:t>
            </a:r>
            <a:r>
              <a:rPr lang="en-US" altLang="en-US" sz="1200" kern="0" dirty="0" smtClean="0">
                <a:solidFill>
                  <a:srgbClr val="009900"/>
                </a:solidFill>
              </a:rPr>
              <a:t> = 2.0T </a:t>
            </a:r>
            <a:r>
              <a:rPr lang="en-US" altLang="en-US" sz="1200" kern="0" dirty="0" smtClean="0">
                <a:solidFill>
                  <a:srgbClr val="009900"/>
                </a:solidFill>
                <a:sym typeface="Wingdings" panose="05000000000000000000" pitchFamily="2" charset="2"/>
              </a:rPr>
              <a:t> 13300</a:t>
            </a:r>
            <a:r>
              <a:rPr lang="en-US" altLang="en-US" sz="1200" kern="0" dirty="0" smtClean="0">
                <a:solidFill>
                  <a:srgbClr val="009900"/>
                </a:solidFill>
              </a:rPr>
              <a:t>), 13300 (INCREASE </a:t>
            </a:r>
            <a:r>
              <a:rPr lang="en-US" altLang="en-US" sz="1200" kern="0" dirty="0" err="1" smtClean="0">
                <a:solidFill>
                  <a:srgbClr val="009900"/>
                </a:solidFill>
              </a:rPr>
              <a:t>Bt</a:t>
            </a:r>
            <a:r>
              <a:rPr lang="en-US" altLang="en-US" sz="1200" kern="0" dirty="0" smtClean="0">
                <a:solidFill>
                  <a:srgbClr val="009900"/>
                </a:solidFill>
              </a:rPr>
              <a:t> </a:t>
            </a:r>
            <a:r>
              <a:rPr lang="en-US" altLang="en-US" sz="1200" kern="0" dirty="0">
                <a:solidFill>
                  <a:srgbClr val="009900"/>
                </a:solidFill>
              </a:rPr>
              <a:t>= </a:t>
            </a:r>
            <a:r>
              <a:rPr lang="en-US" altLang="en-US" sz="1200" kern="0" dirty="0" smtClean="0">
                <a:solidFill>
                  <a:srgbClr val="009900"/>
                </a:solidFill>
              </a:rPr>
              <a:t>2</a:t>
            </a:r>
            <a:r>
              <a:rPr lang="en-US" altLang="en-US" sz="1200" kern="0" dirty="0">
                <a:solidFill>
                  <a:srgbClr val="009900"/>
                </a:solidFill>
              </a:rPr>
              <a:t>.6T), 13300 </a:t>
            </a:r>
            <a:r>
              <a:rPr lang="en-US" altLang="en-US" sz="1200" kern="0" dirty="0" smtClean="0">
                <a:solidFill>
                  <a:srgbClr val="009900"/>
                </a:solidFill>
              </a:rPr>
              <a:t>(DECREASE </a:t>
            </a:r>
            <a:r>
              <a:rPr lang="en-US" altLang="en-US" sz="1200" kern="0" dirty="0" err="1">
                <a:solidFill>
                  <a:srgbClr val="009900"/>
                </a:solidFill>
              </a:rPr>
              <a:t>Bt</a:t>
            </a:r>
            <a:r>
              <a:rPr lang="en-US" altLang="en-US" sz="1200" kern="0" dirty="0">
                <a:solidFill>
                  <a:srgbClr val="009900"/>
                </a:solidFill>
              </a:rPr>
              <a:t> = </a:t>
            </a:r>
            <a:r>
              <a:rPr lang="en-US" altLang="en-US" sz="1200" kern="0" dirty="0" smtClean="0">
                <a:solidFill>
                  <a:srgbClr val="009900"/>
                </a:solidFill>
              </a:rPr>
              <a:t>1.5T); MXD-121C patch panel) </a:t>
            </a: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en-US" altLang="en-US" sz="1200" kern="0" dirty="0" smtClean="0">
                <a:solidFill>
                  <a:srgbClr val="009900"/>
                </a:solidFill>
              </a:rPr>
              <a:t>	A) Generate H-mode target plasma at </a:t>
            </a:r>
            <a:r>
              <a:rPr lang="en-US" altLang="en-US" sz="1200" kern="0" dirty="0" err="1" smtClean="0">
                <a:solidFill>
                  <a:srgbClr val="009900"/>
                </a:solidFill>
              </a:rPr>
              <a:t>Bt</a:t>
            </a:r>
            <a:r>
              <a:rPr lang="en-US" altLang="en-US" sz="1200" kern="0" dirty="0" smtClean="0">
                <a:solidFill>
                  <a:srgbClr val="009900"/>
                </a:solidFill>
              </a:rPr>
              <a:t> = 2.6T (reload shot 13300)			1</a:t>
            </a: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en-US" altLang="en-US" sz="1200" kern="0" dirty="0">
                <a:solidFill>
                  <a:srgbClr val="009900"/>
                </a:solidFill>
              </a:rPr>
              <a:t>	</a:t>
            </a:r>
            <a:r>
              <a:rPr lang="en-US" altLang="en-US" sz="1200" kern="0" dirty="0" smtClean="0">
                <a:solidFill>
                  <a:srgbClr val="009900"/>
                </a:solidFill>
              </a:rPr>
              <a:t>B) Reload 13308 (increasing IVCC steps, separate spectra) </a:t>
            </a:r>
            <a:r>
              <a:rPr lang="en-US" altLang="en-US" sz="1200" kern="0" dirty="0">
                <a:solidFill>
                  <a:srgbClr val="009900"/>
                </a:solidFill>
              </a:rPr>
              <a:t>r</a:t>
            </a:r>
            <a:r>
              <a:rPr lang="en-US" altLang="en-US" sz="1200" kern="0" dirty="0" smtClean="0">
                <a:solidFill>
                  <a:srgbClr val="009900"/>
                </a:solidFill>
              </a:rPr>
              <a:t>un at </a:t>
            </a:r>
            <a:r>
              <a:rPr lang="en-US" altLang="en-US" sz="1200" kern="0" dirty="0" err="1" smtClean="0">
                <a:solidFill>
                  <a:srgbClr val="009900"/>
                </a:solidFill>
              </a:rPr>
              <a:t>Bt</a:t>
            </a:r>
            <a:r>
              <a:rPr lang="en-US" altLang="en-US" sz="1200" kern="0" dirty="0" smtClean="0">
                <a:solidFill>
                  <a:srgbClr val="009900"/>
                </a:solidFill>
              </a:rPr>
              <a:t> = 2.6			1</a:t>
            </a: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en-US" altLang="en-US" sz="1200" kern="0" dirty="0" smtClean="0">
                <a:solidFill>
                  <a:srgbClr val="009900"/>
                </a:solidFill>
              </a:rPr>
              <a:t>	C</a:t>
            </a:r>
            <a:r>
              <a:rPr lang="en-US" altLang="en-US" sz="1200" kern="0" dirty="0">
                <a:solidFill>
                  <a:srgbClr val="009900"/>
                </a:solidFill>
              </a:rPr>
              <a:t>) Reload </a:t>
            </a:r>
            <a:r>
              <a:rPr lang="en-US" altLang="en-US" sz="1200" kern="0" dirty="0" smtClean="0">
                <a:solidFill>
                  <a:srgbClr val="009900"/>
                </a:solidFill>
              </a:rPr>
              <a:t>13299 (decreasing </a:t>
            </a:r>
            <a:r>
              <a:rPr lang="en-US" altLang="en-US" sz="1200" kern="0" dirty="0">
                <a:solidFill>
                  <a:srgbClr val="009900"/>
                </a:solidFill>
              </a:rPr>
              <a:t>IVCC steps, separate spectra) run at </a:t>
            </a:r>
            <a:r>
              <a:rPr lang="en-US" altLang="en-US" sz="1200" kern="0" dirty="0" err="1">
                <a:solidFill>
                  <a:srgbClr val="009900"/>
                </a:solidFill>
              </a:rPr>
              <a:t>Bt</a:t>
            </a:r>
            <a:r>
              <a:rPr lang="en-US" altLang="en-US" sz="1200" kern="0" dirty="0">
                <a:solidFill>
                  <a:srgbClr val="009900"/>
                </a:solidFill>
              </a:rPr>
              <a:t> = 2.6			1</a:t>
            </a:r>
            <a:endParaRPr lang="en-US" altLang="en-US" sz="1200" kern="0" dirty="0" smtClean="0">
              <a:solidFill>
                <a:srgbClr val="009900"/>
              </a:solidFill>
            </a:endParaRPr>
          </a:p>
          <a:p>
            <a:pPr>
              <a:lnSpc>
                <a:spcPct val="60000"/>
              </a:lnSpc>
              <a:buNone/>
              <a:defRPr/>
            </a:pPr>
            <a:r>
              <a:rPr lang="en-US" altLang="en-US" sz="1200" kern="0" dirty="0" smtClean="0">
                <a:solidFill>
                  <a:srgbClr val="009900"/>
                </a:solidFill>
              </a:rPr>
              <a:t>	D) </a:t>
            </a:r>
            <a:r>
              <a:rPr lang="en-US" altLang="en-US" sz="1200" kern="0" dirty="0">
                <a:solidFill>
                  <a:srgbClr val="009900"/>
                </a:solidFill>
              </a:rPr>
              <a:t>Reload </a:t>
            </a:r>
            <a:r>
              <a:rPr lang="en-US" altLang="en-US" sz="1200" kern="0" dirty="0" smtClean="0">
                <a:solidFill>
                  <a:srgbClr val="009900"/>
                </a:solidFill>
              </a:rPr>
              <a:t>13303 (increasing </a:t>
            </a:r>
            <a:r>
              <a:rPr lang="en-US" altLang="en-US" sz="1200" kern="0" dirty="0">
                <a:solidFill>
                  <a:srgbClr val="009900"/>
                </a:solidFill>
              </a:rPr>
              <a:t>IVCC steps, </a:t>
            </a:r>
            <a:r>
              <a:rPr lang="en-US" altLang="en-US" sz="1200" u="sng" kern="0" dirty="0" smtClean="0">
                <a:solidFill>
                  <a:srgbClr val="009900"/>
                </a:solidFill>
              </a:rPr>
              <a:t>combined</a:t>
            </a:r>
            <a:r>
              <a:rPr lang="en-US" altLang="en-US" sz="1200" kern="0" dirty="0" smtClean="0">
                <a:solidFill>
                  <a:srgbClr val="009900"/>
                </a:solidFill>
              </a:rPr>
              <a:t> </a:t>
            </a:r>
            <a:r>
              <a:rPr lang="en-US" altLang="en-US" sz="1200" kern="0" dirty="0">
                <a:solidFill>
                  <a:srgbClr val="009900"/>
                </a:solidFill>
              </a:rPr>
              <a:t>spectra) run at </a:t>
            </a:r>
            <a:r>
              <a:rPr lang="en-US" altLang="en-US" sz="1200" kern="0" dirty="0" err="1">
                <a:solidFill>
                  <a:srgbClr val="009900"/>
                </a:solidFill>
              </a:rPr>
              <a:t>Bt</a:t>
            </a:r>
            <a:r>
              <a:rPr lang="en-US" altLang="en-US" sz="1200" kern="0" dirty="0">
                <a:solidFill>
                  <a:srgbClr val="009900"/>
                </a:solidFill>
              </a:rPr>
              <a:t> = 2.6			1</a:t>
            </a: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en-US" altLang="en-US" sz="1200" kern="0" dirty="0" smtClean="0">
                <a:solidFill>
                  <a:srgbClr val="009900"/>
                </a:solidFill>
              </a:rPr>
              <a:t>	E) </a:t>
            </a:r>
            <a:r>
              <a:rPr lang="en-US" altLang="en-US" sz="1200" kern="0" dirty="0">
                <a:solidFill>
                  <a:srgbClr val="009900"/>
                </a:solidFill>
              </a:rPr>
              <a:t>Reload </a:t>
            </a:r>
            <a:r>
              <a:rPr lang="en-US" altLang="en-US" sz="1200" kern="0" dirty="0" smtClean="0">
                <a:solidFill>
                  <a:srgbClr val="009900"/>
                </a:solidFill>
              </a:rPr>
              <a:t>13304 (decreasing </a:t>
            </a:r>
            <a:r>
              <a:rPr lang="en-US" altLang="en-US" sz="1200" kern="0" dirty="0">
                <a:solidFill>
                  <a:srgbClr val="009900"/>
                </a:solidFill>
              </a:rPr>
              <a:t>IVCC steps, </a:t>
            </a:r>
            <a:r>
              <a:rPr lang="en-US" altLang="en-US" sz="1200" u="sng" kern="0" dirty="0">
                <a:solidFill>
                  <a:srgbClr val="009900"/>
                </a:solidFill>
              </a:rPr>
              <a:t>combined</a:t>
            </a:r>
            <a:r>
              <a:rPr lang="en-US" altLang="en-US" sz="1200" kern="0" dirty="0">
                <a:solidFill>
                  <a:srgbClr val="009900"/>
                </a:solidFill>
              </a:rPr>
              <a:t> spectra) run at </a:t>
            </a:r>
            <a:r>
              <a:rPr lang="en-US" altLang="en-US" sz="1200" kern="0" dirty="0" err="1">
                <a:solidFill>
                  <a:srgbClr val="009900"/>
                </a:solidFill>
              </a:rPr>
              <a:t>Bt</a:t>
            </a:r>
            <a:r>
              <a:rPr lang="en-US" altLang="en-US" sz="1200" kern="0" dirty="0">
                <a:solidFill>
                  <a:srgbClr val="009900"/>
                </a:solidFill>
              </a:rPr>
              <a:t> = 2.6			1 </a:t>
            </a:r>
            <a:endParaRPr lang="en-US" altLang="en-US" sz="1200" kern="0" dirty="0" smtClean="0">
              <a:solidFill>
                <a:srgbClr val="009900"/>
              </a:solidFill>
            </a:endParaRP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en-US" altLang="en-US" sz="1200" kern="0" dirty="0" smtClean="0">
                <a:solidFill>
                  <a:srgbClr val="009900"/>
                </a:solidFill>
                <a:ea typeface="Gulim" pitchFamily="34" charset="-127"/>
              </a:rPr>
              <a:t>	(With </a:t>
            </a:r>
            <a:r>
              <a:rPr lang="en-US" altLang="en-US" sz="1200" kern="0" dirty="0" err="1" smtClean="0">
                <a:solidFill>
                  <a:srgbClr val="009900"/>
                </a:solidFill>
                <a:ea typeface="Gulim" pitchFamily="34" charset="-127"/>
              </a:rPr>
              <a:t>Bt</a:t>
            </a:r>
            <a:r>
              <a:rPr lang="en-US" altLang="en-US" sz="1200" kern="0" dirty="0" smtClean="0">
                <a:solidFill>
                  <a:srgbClr val="009900"/>
                </a:solidFill>
                <a:ea typeface="Gulim" pitchFamily="34" charset="-127"/>
              </a:rPr>
              <a:t> = 2.6T, GO TO step 2 first, then: F) Repeat steps A) – E) with B</a:t>
            </a:r>
            <a:r>
              <a:rPr lang="en-US" altLang="en-US" sz="1200" kern="0" baseline="-25000" dirty="0" smtClean="0">
                <a:solidFill>
                  <a:srgbClr val="009900"/>
                </a:solidFill>
                <a:ea typeface="Gulim" pitchFamily="34" charset="-127"/>
              </a:rPr>
              <a:t>T</a:t>
            </a:r>
            <a:r>
              <a:rPr lang="en-US" altLang="en-US" sz="1200" kern="0" dirty="0" smtClean="0">
                <a:solidFill>
                  <a:srgbClr val="009900"/>
                </a:solidFill>
                <a:ea typeface="Gulim" pitchFamily="34" charset="-127"/>
              </a:rPr>
              <a:t> = 1.5T		</a:t>
            </a:r>
            <a:r>
              <a:rPr lang="en-US" altLang="en-US" sz="1200" kern="0" dirty="0" smtClean="0">
                <a:solidFill>
                  <a:srgbClr val="009900"/>
                </a:solidFill>
                <a:ea typeface="Gulim" pitchFamily="34" charset="-127"/>
              </a:rPr>
              <a:t>5</a:t>
            </a:r>
            <a:endParaRPr lang="en-US" altLang="en-US" sz="1200" kern="0" dirty="0" smtClean="0">
              <a:solidFill>
                <a:srgbClr val="009900"/>
              </a:solidFill>
              <a:ea typeface="Gulim" pitchFamily="34" charset="-127"/>
            </a:endParaRPr>
          </a:p>
          <a:p>
            <a:pPr>
              <a:lnSpc>
                <a:spcPct val="60000"/>
              </a:lnSpc>
              <a:spcBef>
                <a:spcPts val="1800"/>
              </a:spcBef>
              <a:buFontTx/>
              <a:buNone/>
              <a:defRPr/>
            </a:pPr>
            <a:r>
              <a:rPr lang="en-US" altLang="en-US" sz="1200" kern="0" dirty="0" smtClean="0">
                <a:solidFill>
                  <a:srgbClr val="009900"/>
                </a:solidFill>
              </a:rPr>
              <a:t>2) </a:t>
            </a:r>
            <a:r>
              <a:rPr lang="en-US" sz="1200" u="sng" dirty="0">
                <a:solidFill>
                  <a:srgbClr val="009900"/>
                </a:solidFill>
              </a:rPr>
              <a:t>Determine the dependence of the isolated NTV torque profile on plasma </a:t>
            </a:r>
            <a:r>
              <a:rPr lang="en-US" sz="1200" u="sng" dirty="0" err="1">
                <a:solidFill>
                  <a:srgbClr val="009900"/>
                </a:solidFill>
              </a:rPr>
              <a:t>collisionality</a:t>
            </a:r>
            <a:r>
              <a:rPr lang="en-US" sz="1200" u="sng" dirty="0">
                <a:solidFill>
                  <a:srgbClr val="009900"/>
                </a:solidFill>
              </a:rPr>
              <a:t>, using SMBI</a:t>
            </a:r>
            <a:endParaRPr lang="en-US" altLang="en-US" sz="1200" u="sng" kern="0" dirty="0" smtClean="0">
              <a:solidFill>
                <a:srgbClr val="009900"/>
              </a:solidFill>
            </a:endParaRP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en-US" altLang="en-US" sz="1200" kern="0" dirty="0" smtClean="0">
                <a:solidFill>
                  <a:srgbClr val="009900"/>
                </a:solidFill>
              </a:rPr>
              <a:t>	(use target plasma established from above step)</a:t>
            </a:r>
          </a:p>
          <a:p>
            <a:pPr>
              <a:lnSpc>
                <a:spcPct val="60000"/>
              </a:lnSpc>
              <a:buNone/>
              <a:defRPr/>
            </a:pPr>
            <a:r>
              <a:rPr lang="en-US" altLang="en-US" sz="1200" kern="0" dirty="0" smtClean="0">
                <a:solidFill>
                  <a:srgbClr val="009900"/>
                </a:solidFill>
              </a:rPr>
              <a:t>        A) </a:t>
            </a:r>
            <a:r>
              <a:rPr lang="en-US" altLang="en-US" sz="1200" kern="0" dirty="0">
                <a:solidFill>
                  <a:srgbClr val="009900"/>
                </a:solidFill>
              </a:rPr>
              <a:t>Reload 13305, (set </a:t>
            </a:r>
            <a:r>
              <a:rPr lang="en-US" altLang="en-US" sz="1200" kern="0" dirty="0" err="1">
                <a:solidFill>
                  <a:srgbClr val="009900"/>
                </a:solidFill>
              </a:rPr>
              <a:t>Bt</a:t>
            </a:r>
            <a:r>
              <a:rPr lang="en-US" altLang="en-US" sz="1200" kern="0" dirty="0">
                <a:solidFill>
                  <a:srgbClr val="009900"/>
                </a:solidFill>
              </a:rPr>
              <a:t> = 2.6T) use </a:t>
            </a:r>
            <a:r>
              <a:rPr lang="en-US" altLang="en-US" sz="1200" kern="0" dirty="0" err="1">
                <a:solidFill>
                  <a:srgbClr val="009900"/>
                </a:solidFill>
              </a:rPr>
              <a:t>divertor</a:t>
            </a:r>
            <a:r>
              <a:rPr lang="en-US" altLang="en-US" sz="1200" kern="0" dirty="0">
                <a:solidFill>
                  <a:srgbClr val="009900"/>
                </a:solidFill>
              </a:rPr>
              <a:t> gas puffing to increase density			</a:t>
            </a:r>
            <a:r>
              <a:rPr lang="en-US" altLang="en-US" sz="1200" kern="0" dirty="0" smtClean="0">
                <a:solidFill>
                  <a:srgbClr val="009900"/>
                </a:solidFill>
              </a:rPr>
              <a:t>1</a:t>
            </a: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en-US" altLang="en-US" sz="1200" kern="0" dirty="0" smtClean="0">
                <a:solidFill>
                  <a:srgbClr val="009900"/>
                </a:solidFill>
              </a:rPr>
              <a:t>	</a:t>
            </a:r>
            <a:r>
              <a:rPr lang="en-US" altLang="en-US" sz="1200" kern="0" dirty="0">
                <a:solidFill>
                  <a:srgbClr val="FF0000"/>
                </a:solidFill>
              </a:rPr>
              <a:t>B</a:t>
            </a:r>
            <a:r>
              <a:rPr lang="en-US" altLang="en-US" sz="1200" kern="0" dirty="0" smtClean="0">
                <a:solidFill>
                  <a:srgbClr val="FF0000"/>
                </a:solidFill>
              </a:rPr>
              <a:t>) Reload 13305, (set </a:t>
            </a:r>
            <a:r>
              <a:rPr lang="en-US" altLang="en-US" sz="1200" kern="0" dirty="0" err="1" smtClean="0">
                <a:solidFill>
                  <a:srgbClr val="FF0000"/>
                </a:solidFill>
              </a:rPr>
              <a:t>Bt</a:t>
            </a:r>
            <a:r>
              <a:rPr lang="en-US" altLang="en-US" sz="1200" kern="0" dirty="0" smtClean="0">
                <a:solidFill>
                  <a:srgbClr val="FF0000"/>
                </a:solidFill>
              </a:rPr>
              <a:t> = 2.6T) but move SMBI timing back to 120 </a:t>
            </a:r>
            <a:r>
              <a:rPr lang="en-US" altLang="en-US" sz="1200" kern="0" dirty="0" err="1" smtClean="0">
                <a:solidFill>
                  <a:srgbClr val="FF0000"/>
                </a:solidFill>
              </a:rPr>
              <a:t>ms</a:t>
            </a:r>
            <a:r>
              <a:rPr lang="en-US" altLang="en-US" sz="1200" kern="0" dirty="0" smtClean="0">
                <a:solidFill>
                  <a:srgbClr val="FF0000"/>
                </a:solidFill>
              </a:rPr>
              <a:t> before the IVCC pulse	1</a:t>
            </a:r>
          </a:p>
          <a:p>
            <a:pPr>
              <a:lnSpc>
                <a:spcPct val="60000"/>
              </a:lnSpc>
              <a:buNone/>
              <a:defRPr/>
            </a:pPr>
            <a:r>
              <a:rPr lang="en-US" altLang="en-US" sz="1200" kern="0" dirty="0">
                <a:solidFill>
                  <a:srgbClr val="009900"/>
                </a:solidFill>
              </a:rPr>
              <a:t>	</a:t>
            </a:r>
            <a:r>
              <a:rPr lang="en-US" altLang="en-US" sz="1200" kern="0" dirty="0" smtClean="0">
                <a:solidFill>
                  <a:srgbClr val="009900"/>
                </a:solidFill>
              </a:rPr>
              <a:t>C) Repeat steps (2A) and (2B) at </a:t>
            </a:r>
            <a:r>
              <a:rPr lang="en-US" altLang="en-US" sz="1200" kern="0" dirty="0" err="1" smtClean="0">
                <a:solidFill>
                  <a:srgbClr val="009900"/>
                </a:solidFill>
              </a:rPr>
              <a:t>Bt</a:t>
            </a:r>
            <a:r>
              <a:rPr lang="en-US" altLang="en-US" sz="1200" kern="0" dirty="0" smtClean="0">
                <a:solidFill>
                  <a:srgbClr val="009900"/>
                </a:solidFill>
              </a:rPr>
              <a:t> = 2.0T and 1.5T				4</a:t>
            </a: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en-US" altLang="en-US" sz="1200" kern="0" dirty="0" smtClean="0">
                <a:solidFill>
                  <a:srgbClr val="009900"/>
                </a:solidFill>
              </a:rPr>
              <a:t>	(NOTE: These shots will have CONSTANT IVCC current step levels determined by step (1C) above; also</a:t>
            </a: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en-US" altLang="en-US" sz="1200" kern="0" dirty="0">
                <a:solidFill>
                  <a:srgbClr val="009900"/>
                </a:solidFill>
              </a:rPr>
              <a:t>	</a:t>
            </a:r>
            <a:r>
              <a:rPr lang="en-US" altLang="en-US" sz="1200" kern="0" dirty="0" smtClean="0">
                <a:solidFill>
                  <a:srgbClr val="009900"/>
                </a:solidFill>
              </a:rPr>
              <a:t>rerun steps (1D and 1E) with CONSTANT IVCC current step levels, but at a different IVCC current value)</a:t>
            </a:r>
          </a:p>
          <a:p>
            <a:pPr>
              <a:lnSpc>
                <a:spcPct val="60000"/>
              </a:lnSpc>
              <a:spcBef>
                <a:spcPts val="1800"/>
              </a:spcBef>
              <a:buFontTx/>
              <a:buNone/>
              <a:defRPr/>
            </a:pPr>
            <a:r>
              <a:rPr lang="en-US" altLang="en-US" sz="1200" kern="0" dirty="0" smtClean="0">
                <a:solidFill>
                  <a:srgbClr val="FF0000"/>
                </a:solidFill>
              </a:rPr>
              <a:t>3) </a:t>
            </a:r>
            <a:r>
              <a:rPr lang="en-US" sz="1200" u="sng" dirty="0">
                <a:solidFill>
                  <a:srgbClr val="FF0000"/>
                </a:solidFill>
              </a:rPr>
              <a:t>Use an innovative technique to measure the NTV offset rotation on KSTAR for the first </a:t>
            </a:r>
            <a:r>
              <a:rPr lang="en-US" sz="1200" u="sng" dirty="0" smtClean="0">
                <a:solidFill>
                  <a:srgbClr val="FF0000"/>
                </a:solidFill>
              </a:rPr>
              <a:t>time</a:t>
            </a:r>
            <a:endParaRPr lang="en-US" altLang="en-US" sz="1200" kern="0" dirty="0" smtClean="0">
              <a:solidFill>
                <a:srgbClr val="FF0000"/>
              </a:solidFill>
            </a:endParaRP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en-US" altLang="en-US" sz="1200" kern="0" dirty="0" smtClean="0">
                <a:solidFill>
                  <a:srgbClr val="FF0000"/>
                </a:solidFill>
              </a:rPr>
              <a:t>	A) </a:t>
            </a:r>
            <a:r>
              <a:rPr lang="en-US" sz="1200" dirty="0">
                <a:solidFill>
                  <a:srgbClr val="FF0000"/>
                </a:solidFill>
              </a:rPr>
              <a:t>Generate control shot that will start up with OH and ECH only (targets: 13379, </a:t>
            </a:r>
            <a:r>
              <a:rPr lang="en-US" sz="1200" dirty="0" smtClean="0">
                <a:solidFill>
                  <a:srgbClr val="FF0000"/>
                </a:solidFill>
              </a:rPr>
              <a:t>13412)</a:t>
            </a:r>
            <a:r>
              <a:rPr lang="en-US" altLang="en-US" sz="1200" kern="0" dirty="0" smtClean="0">
                <a:solidFill>
                  <a:srgbClr val="FF0000"/>
                </a:solidFill>
              </a:rPr>
              <a:t>		1</a:t>
            </a: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en-US" altLang="en-US" sz="1200" kern="0" dirty="0" smtClean="0">
                <a:solidFill>
                  <a:srgbClr val="FF0000"/>
                </a:solidFill>
              </a:rPr>
              <a:t>	B) </a:t>
            </a:r>
            <a:r>
              <a:rPr lang="en-US" sz="1200" dirty="0">
                <a:solidFill>
                  <a:srgbClr val="FF0000"/>
                </a:solidFill>
              </a:rPr>
              <a:t>Control shot using specific ECH and NBI waveforms, no 3D applied </a:t>
            </a:r>
            <a:r>
              <a:rPr lang="en-US" sz="1200" dirty="0" smtClean="0">
                <a:solidFill>
                  <a:srgbClr val="FF0000"/>
                </a:solidFill>
              </a:rPr>
              <a:t>field		</a:t>
            </a:r>
            <a:r>
              <a:rPr lang="en-US" altLang="en-US" sz="1200" kern="0" dirty="0" smtClean="0">
                <a:solidFill>
                  <a:srgbClr val="FF0000"/>
                </a:solidFill>
              </a:rPr>
              <a:t> 	1</a:t>
            </a:r>
          </a:p>
          <a:p>
            <a:pPr>
              <a:lnSpc>
                <a:spcPct val="60000"/>
              </a:lnSpc>
              <a:buFontTx/>
              <a:buNone/>
              <a:defRPr/>
            </a:pPr>
            <a:r>
              <a:rPr lang="en-US" altLang="en-US" sz="1200" kern="0" dirty="0" smtClean="0">
                <a:solidFill>
                  <a:srgbClr val="FF0000"/>
                </a:solidFill>
              </a:rPr>
              <a:t>	C) </a:t>
            </a:r>
            <a:r>
              <a:rPr lang="en-US" sz="1200" dirty="0">
                <a:solidFill>
                  <a:srgbClr val="FF0000"/>
                </a:solidFill>
              </a:rPr>
              <a:t>Vary 3D applied field (one IVCC level per shot is expected) – HIGHEST IVCC current first </a:t>
            </a:r>
            <a:r>
              <a:rPr lang="en-US" altLang="en-US" sz="1200" kern="0" dirty="0" smtClean="0">
                <a:solidFill>
                  <a:srgbClr val="FF0000"/>
                </a:solidFill>
              </a:rPr>
              <a:t>	3</a:t>
            </a:r>
          </a:p>
        </p:txBody>
      </p:sp>
      <p:sp>
        <p:nvSpPr>
          <p:cNvPr id="7172" name="Line 5"/>
          <p:cNvSpPr>
            <a:spLocks noChangeShapeType="1"/>
          </p:cNvSpPr>
          <p:nvPr/>
        </p:nvSpPr>
        <p:spPr bwMode="auto">
          <a:xfrm>
            <a:off x="69850" y="3391662"/>
            <a:ext cx="87820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9"/>
          <p:cNvSpPr>
            <a:spLocks noChangeShapeType="1"/>
          </p:cNvSpPr>
          <p:nvPr/>
        </p:nvSpPr>
        <p:spPr bwMode="auto">
          <a:xfrm>
            <a:off x="69850" y="5172343"/>
            <a:ext cx="87820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auto">
          <a:xfrm>
            <a:off x="69850" y="6235747"/>
            <a:ext cx="87820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88900" y="6589713"/>
            <a:ext cx="44595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smtClean="0">
                <a:solidFill>
                  <a:schemeClr val="tx2"/>
                </a:solidFill>
              </a:rPr>
              <a:t>V1.6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6705600" y="1710813"/>
            <a:ext cx="275303" cy="2654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6371259" y="2399072"/>
            <a:ext cx="1433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1.7 T (2 shots</a:t>
            </a:r>
          </a:p>
          <a:p>
            <a:pPr algn="ctr"/>
            <a:r>
              <a:rPr lang="en-US" sz="1600" dirty="0" smtClean="0"/>
              <a:t>only)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843251" y="1976284"/>
            <a:ext cx="0" cy="3932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6381135" y="2776954"/>
            <a:ext cx="307258" cy="3972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6022280" y="3121709"/>
            <a:ext cx="275303" cy="2654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4156076" y="4385154"/>
            <a:ext cx="275303" cy="2654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4755835" y="4365490"/>
            <a:ext cx="649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1.7 T</a:t>
            </a:r>
            <a:endParaRPr lang="en-US" sz="16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4480539" y="4534767"/>
            <a:ext cx="312071" cy="1359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30522" y="5475472"/>
            <a:ext cx="816071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(not enough time to run)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26978" y="3449708"/>
            <a:ext cx="784977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Not needed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>
            <a:off x="7130781" y="3774317"/>
            <a:ext cx="307258" cy="3972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45413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48" y="382768"/>
            <a:ext cx="8805354" cy="685800"/>
          </a:xfrm>
        </p:spPr>
        <p:txBody>
          <a:bodyPr/>
          <a:lstStyle/>
          <a:p>
            <a:r>
              <a:rPr lang="en-US" sz="2800" dirty="0" smtClean="0"/>
              <a:t>MP2014-05-02-007 Isolation of NTV torque profile: Considerations for </a:t>
            </a:r>
            <a:r>
              <a:rPr lang="en-US" sz="2800" dirty="0" smtClean="0"/>
              <a:t>run (</a:t>
            </a:r>
            <a:r>
              <a:rPr lang="en-US" sz="2800" dirty="0" smtClean="0">
                <a:solidFill>
                  <a:srgbClr val="FF0000"/>
                </a:solidFill>
              </a:rPr>
              <a:t>illustration of SMBI + 3D field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37" y="1607127"/>
            <a:ext cx="8927176" cy="4784794"/>
          </a:xfrm>
        </p:spPr>
        <p:txBody>
          <a:bodyPr/>
          <a:lstStyle/>
          <a:p>
            <a:r>
              <a:rPr lang="en-US" dirty="0" smtClean="0"/>
              <a:t>Setting up varied 3D field spectra (MXD-121C patch panel)</a:t>
            </a:r>
          </a:p>
          <a:p>
            <a:pPr lvl="1"/>
            <a:r>
              <a:rPr lang="en-US" dirty="0" smtClean="0">
                <a:latin typeface="Symbol" panose="05050102010706020507" pitchFamily="18" charset="2"/>
              </a:rPr>
              <a:t> </a:t>
            </a:r>
            <a:r>
              <a:rPr lang="en-US" dirty="0" smtClean="0">
                <a:solidFill>
                  <a:srgbClr val="00CC00"/>
                </a:solidFill>
                <a:latin typeface="Symbol" panose="05050102010706020507" pitchFamily="18" charset="2"/>
              </a:rPr>
              <a:t>d</a:t>
            </a:r>
            <a:r>
              <a:rPr lang="en-US" dirty="0" smtClean="0">
                <a:solidFill>
                  <a:srgbClr val="00CC00"/>
                </a:solidFill>
              </a:rPr>
              <a:t>B/B variation with IVCC current steps</a:t>
            </a:r>
          </a:p>
          <a:p>
            <a:pPr lvl="1"/>
            <a:r>
              <a:rPr lang="en-US" dirty="0" smtClean="0">
                <a:solidFill>
                  <a:srgbClr val="00CC00"/>
                </a:solidFill>
              </a:rPr>
              <a:t>Vary the spectrum in each group of steps</a:t>
            </a:r>
          </a:p>
          <a:p>
            <a:pPr lvl="1"/>
            <a:r>
              <a:rPr lang="en-US" dirty="0" smtClean="0">
                <a:solidFill>
                  <a:srgbClr val="00CC00"/>
                </a:solidFill>
              </a:rPr>
              <a:t>Take shots with combined non-resonant spectra</a:t>
            </a:r>
            <a:endParaRPr lang="en-US" dirty="0">
              <a:solidFill>
                <a:srgbClr val="00CC00"/>
              </a:solidFill>
            </a:endParaRPr>
          </a:p>
          <a:p>
            <a:r>
              <a:rPr lang="en-US" dirty="0" smtClean="0"/>
              <a:t>Varying </a:t>
            </a:r>
            <a:r>
              <a:rPr lang="en-US" dirty="0" err="1" smtClean="0"/>
              <a:t>collisionality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baseline="-25000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baseline="-25000" dirty="0" err="1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 variation</a:t>
            </a:r>
            <a:r>
              <a:rPr lang="en-US" dirty="0" smtClean="0"/>
              <a:t>; natural density evolution</a:t>
            </a:r>
          </a:p>
          <a:p>
            <a:pPr lvl="1"/>
            <a:r>
              <a:rPr lang="en-US" dirty="0" smtClean="0">
                <a:solidFill>
                  <a:srgbClr val="6600FF"/>
                </a:solidFill>
              </a:rPr>
              <a:t>SMBI (cold); </a:t>
            </a:r>
            <a:r>
              <a:rPr lang="en-US" dirty="0" err="1" smtClean="0">
                <a:solidFill>
                  <a:srgbClr val="FF0000"/>
                </a:solidFill>
              </a:rPr>
              <a:t>divertor</a:t>
            </a:r>
            <a:r>
              <a:rPr lang="en-US" dirty="0" smtClean="0">
                <a:solidFill>
                  <a:srgbClr val="FF0000"/>
                </a:solidFill>
              </a:rPr>
              <a:t> gas </a:t>
            </a:r>
            <a:r>
              <a:rPr lang="en-US" dirty="0" smtClean="0">
                <a:solidFill>
                  <a:srgbClr val="FF0000"/>
                </a:solidFill>
              </a:rPr>
              <a:t>puffing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NTV offset rotation – target plasma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2015 shots: 13379, 13412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474700" y="2005943"/>
            <a:ext cx="2374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</a:rPr>
              <a:t>A</a:t>
            </a:r>
            <a:r>
              <a:rPr lang="en-US" sz="2000" dirty="0" smtClean="0">
                <a:solidFill>
                  <a:srgbClr val="00CC00"/>
                </a:solidFill>
              </a:rPr>
              <a:t>ccomplished </a:t>
            </a:r>
            <a:r>
              <a:rPr lang="en-US" sz="2000" dirty="0" smtClean="0">
                <a:solidFill>
                  <a:srgbClr val="00CC00"/>
                </a:solidFill>
              </a:rPr>
              <a:t>  (</a:t>
            </a:r>
            <a:r>
              <a:rPr lang="en-US" sz="2000" dirty="0" smtClean="0">
                <a:solidFill>
                  <a:srgbClr val="00CC00"/>
                </a:solidFill>
              </a:rPr>
              <a:t>q</a:t>
            </a:r>
            <a:r>
              <a:rPr lang="en-US" sz="2000" baseline="-25000" dirty="0" smtClean="0">
                <a:solidFill>
                  <a:srgbClr val="00CC00"/>
                </a:solidFill>
              </a:rPr>
              <a:t>95</a:t>
            </a:r>
            <a:r>
              <a:rPr lang="en-US" sz="2000" dirty="0" smtClean="0">
                <a:solidFill>
                  <a:srgbClr val="00CC00"/>
                </a:solidFill>
              </a:rPr>
              <a:t> ~ </a:t>
            </a:r>
            <a:r>
              <a:rPr lang="en-US" sz="2000" dirty="0" smtClean="0">
                <a:solidFill>
                  <a:srgbClr val="00CC00"/>
                </a:solidFill>
              </a:rPr>
              <a:t>5.0, 6.2, 8.2)</a:t>
            </a:r>
            <a:endParaRPr lang="en-US" sz="2000" dirty="0">
              <a:solidFill>
                <a:srgbClr val="00CC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6059064" y="2359886"/>
            <a:ext cx="430434" cy="10002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5696335" y="3126352"/>
            <a:ext cx="3152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Still to do (in red)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 bwMode="auto">
          <a:xfrm flipH="1">
            <a:off x="4904511" y="3326407"/>
            <a:ext cx="791824" cy="40154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5612818" y="3691307"/>
            <a:ext cx="3319727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6600FF"/>
                </a:solidFill>
              </a:rPr>
              <a:t>SMBI delivery successful, increased small mode, then 3D field applied 40ms later apparently leads to mode lock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2073565" y="4507345"/>
            <a:ext cx="3539253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344" y="4891636"/>
            <a:ext cx="23526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20"/>
          <p:cNvCxnSpPr/>
          <p:nvPr/>
        </p:nvCxnSpPr>
        <p:spPr bwMode="auto">
          <a:xfrm>
            <a:off x="7200332" y="5410465"/>
            <a:ext cx="0" cy="64734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7510044" y="5410465"/>
            <a:ext cx="0" cy="55394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7662444" y="5133492"/>
            <a:ext cx="0" cy="55394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6770169" y="5082594"/>
            <a:ext cx="1037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6600FF"/>
                </a:solidFill>
              </a:rPr>
              <a:t>SMBI</a:t>
            </a:r>
            <a:endParaRPr lang="en-US" sz="2000" dirty="0">
              <a:solidFill>
                <a:srgbClr val="66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88463" y="5193241"/>
            <a:ext cx="1050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3D field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48890" y="5665591"/>
            <a:ext cx="3188602" cy="707886"/>
          </a:xfrm>
          <a:prstGeom prst="rect">
            <a:avLst/>
          </a:prstGeom>
          <a:noFill/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6600FF"/>
                </a:solidFill>
              </a:rPr>
              <a:t>dB/</a:t>
            </a:r>
            <a:r>
              <a:rPr lang="en-US" sz="2000" dirty="0" err="1" smtClean="0">
                <a:solidFill>
                  <a:srgbClr val="6600FF"/>
                </a:solidFill>
              </a:rPr>
              <a:t>dt</a:t>
            </a:r>
            <a:r>
              <a:rPr lang="en-US" sz="2000" dirty="0" smtClean="0">
                <a:solidFill>
                  <a:srgbClr val="6600FF"/>
                </a:solidFill>
              </a:rPr>
              <a:t> from </a:t>
            </a:r>
            <a:r>
              <a:rPr lang="en-US" sz="2000" dirty="0">
                <a:solidFill>
                  <a:srgbClr val="6600FF"/>
                </a:solidFill>
              </a:rPr>
              <a:t>o</a:t>
            </a:r>
            <a:r>
              <a:rPr lang="en-US" sz="2000" dirty="0" smtClean="0">
                <a:solidFill>
                  <a:srgbClr val="6600FF"/>
                </a:solidFill>
              </a:rPr>
              <a:t>ne of the new (2015) RWM sensors</a:t>
            </a:r>
            <a:endParaRPr lang="en-US" sz="2000" dirty="0">
              <a:solidFill>
                <a:srgbClr val="6600FF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5437492" y="5929465"/>
            <a:ext cx="58256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66319569"/>
      </p:ext>
    </p:extLst>
  </p:cSld>
  <p:clrMapOvr>
    <a:masterClrMapping/>
  </p:clrMapOvr>
</p:sld>
</file>

<file path=ppt/theme/theme1.xml><?xml version="1.0" encoding="utf-8"?>
<a:theme xmlns:a="http://schemas.openxmlformats.org/drawingml/2006/main" name="run plan">
  <a:themeElements>
    <a:clrScheme name="">
      <a:dk1>
        <a:srgbClr val="000000"/>
      </a:dk1>
      <a:lt1>
        <a:srgbClr val="FFFFFF"/>
      </a:lt1>
      <a:dk2>
        <a:srgbClr val="000000"/>
      </a:dk2>
      <a:lt2>
        <a:srgbClr val="D49FFF"/>
      </a:lt2>
      <a:accent1>
        <a:srgbClr val="0000FF"/>
      </a:accent1>
      <a:accent2>
        <a:srgbClr val="FF5008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4806"/>
      </a:accent6>
      <a:hlink>
        <a:srgbClr val="8901F3"/>
      </a:hlink>
      <a:folHlink>
        <a:srgbClr val="919191"/>
      </a:folHlink>
    </a:clrScheme>
    <a:fontScheme name="run plan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run pl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Venus 1 HD:Tokamak XP's, etc.:TFTR, XP's, etc.:CY 96:DT-801 High li:7/96 run:DT-801 7/8 sum/run plan</Template>
  <TotalTime>26780</TotalTime>
  <Pages>13</Pages>
  <Words>2572</Words>
  <Application>Microsoft Office PowerPoint</Application>
  <PresentationFormat>On-screen Show (4:3)</PresentationFormat>
  <Paragraphs>380</Paragraphs>
  <Slides>22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run plan</vt:lpstr>
      <vt:lpstr>2_Blank Presentation</vt:lpstr>
      <vt:lpstr>Equation</vt:lpstr>
      <vt:lpstr>PowerPoint Presentation</vt:lpstr>
      <vt:lpstr>MP2014-05-02-007 aims to compute NTV profile accurately using IPS, also n dependence, and offset</vt:lpstr>
      <vt:lpstr>NSTX-U XP1517: Neoclassical toroidal viscosity at reduced collisionality “on deck” as joint experiment</vt:lpstr>
      <vt:lpstr>KSTAR experiment to be compared to experiments on NSTX/NSTX-U, part of our international collaboration</vt:lpstr>
      <vt:lpstr>KSTAR In-Vessel Control Coil (IVCC) + new power supply in 2015 enabled this experiment</vt:lpstr>
      <vt:lpstr>KSTAR IVCC and the IPS: Subset of the patch panels set up for 2015</vt:lpstr>
      <vt:lpstr>MP 2015-05-23-001: Isolation of NTV torque profile: Brief summary </vt:lpstr>
      <vt:lpstr>MP2014-05-02-007 Isolation of NTV torque profile, plasma collisionality and offset rotation: shot plan</vt:lpstr>
      <vt:lpstr>MP2014-05-02-007 Isolation of NTV torque profile: Considerations for run (illustration of SMBI + 3D field)</vt:lpstr>
      <vt:lpstr>MXD-121C patch panel chosen to allow wide investigation of 3D field spectra, including relative alignment to 2D field pitch</vt:lpstr>
      <vt:lpstr>Single spectrum waveforms run to isolate NTV profile</vt:lpstr>
      <vt:lpstr>NTV effect has been successfully isolated with the new IPS!</vt:lpstr>
      <vt:lpstr>Combined spectrum waveforms run: isolate NTV profile</vt:lpstr>
      <vt:lpstr>NTV successfully isolated for COMBINED n = 2 + n = 1 spectra</vt:lpstr>
      <vt:lpstr>Isolate NTV torque profile: collisionality scan waveforms</vt:lpstr>
      <vt:lpstr>NTV for COMBINED n = 2 + n = 1 spectra, q95=8.2, NO gas puff</vt:lpstr>
      <vt:lpstr>NTV for COMBINED n = 2 + n = 1 spectra, q95=8.2, w/gas puff</vt:lpstr>
      <vt:lpstr>Innovative technique to measure the NTV offset rotation on KSTAR for the first time - waveforms</vt:lpstr>
      <vt:lpstr>Brief summary of “control room” observations and hypotheses</vt:lpstr>
      <vt:lpstr>MP 2015-05-23-001: Isolation of NTV torque profile – Diagnostics</vt:lpstr>
      <vt:lpstr>Supporting Slides Follow</vt:lpstr>
      <vt:lpstr>Resonant effects, hypothesized in some publications, are not observed in NSTX – due to finite gryo-radius/banana width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ET1 intro</dc:title>
  <dc:subject>NSTX base slide format</dc:subject>
  <dc:creator>Steven A. Sabbagh</dc:creator>
  <cp:keywords>NSTX</cp:keywords>
  <cp:lastModifiedBy>SAS</cp:lastModifiedBy>
  <cp:revision>4430</cp:revision>
  <cp:lastPrinted>2004-01-07T06:42:45Z</cp:lastPrinted>
  <dcterms:created xsi:type="dcterms:W3CDTF">2000-01-31T02:57:44Z</dcterms:created>
  <dcterms:modified xsi:type="dcterms:W3CDTF">2015-10-06T17:21:06Z</dcterms:modified>
</cp:coreProperties>
</file>