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59" r:id="rId3"/>
    <p:sldId id="270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145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Physics Meeting-Operations Update, Gerhardt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(10/6/2015)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 Gerhardt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Physics Meeting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LSB </a:t>
            </a:r>
            <a:r>
              <a:rPr lang="en-US" dirty="0" smtClean="0"/>
              <a:t>B318, PPPL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10/6/2015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err="1" smtClean="0"/>
              <a:t>Bakeout</a:t>
            </a:r>
            <a:r>
              <a:rPr lang="en-US" dirty="0" smtClean="0"/>
              <a:t>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Goal: </a:t>
            </a:r>
            <a:r>
              <a:rPr lang="en-US" dirty="0" smtClean="0"/>
              <a:t>3.5x10</a:t>
            </a:r>
            <a:r>
              <a:rPr lang="en-US" baseline="30000" dirty="0" smtClean="0"/>
              <a:t>-</a:t>
            </a:r>
            <a:r>
              <a:rPr lang="en-US" baseline="30000" dirty="0" smtClean="0"/>
              <a:t>6 </a:t>
            </a:r>
            <a:r>
              <a:rPr lang="en-US" dirty="0" err="1" smtClean="0"/>
              <a:t>torr</a:t>
            </a:r>
            <a:r>
              <a:rPr lang="en-US" dirty="0" smtClean="0"/>
              <a:t> at elevated temperature</a:t>
            </a:r>
          </a:p>
          <a:p>
            <a:r>
              <a:rPr lang="en-US" dirty="0" smtClean="0"/>
              <a:t>Started on 9</a:t>
            </a:r>
            <a:r>
              <a:rPr lang="en-US" dirty="0" smtClean="0"/>
              <a:t>/12/2015</a:t>
            </a:r>
          </a:p>
          <a:p>
            <a:pPr lvl="1"/>
            <a:r>
              <a:rPr lang="en-US" dirty="0" smtClean="0"/>
              <a:t>Observed significant </a:t>
            </a:r>
            <a:r>
              <a:rPr lang="en-US" dirty="0" err="1" smtClean="0"/>
              <a:t>poloidal</a:t>
            </a:r>
            <a:r>
              <a:rPr lang="en-US" dirty="0" smtClean="0"/>
              <a:t> variations in the temperature.</a:t>
            </a:r>
          </a:p>
          <a:p>
            <a:pPr lvl="1"/>
            <a:r>
              <a:rPr lang="en-US" dirty="0" smtClean="0"/>
              <a:t>Maxed of the He skip power.</a:t>
            </a:r>
            <a:endParaRPr lang="en-US" dirty="0" smtClean="0"/>
          </a:p>
          <a:p>
            <a:r>
              <a:rPr lang="en-US" dirty="0" smtClean="0"/>
              <a:t>Paused on 9</a:t>
            </a:r>
            <a:r>
              <a:rPr lang="en-US" dirty="0" smtClean="0"/>
              <a:t>/18/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Had achieved maybe 1.4x10</a:t>
            </a:r>
            <a:r>
              <a:rPr lang="en-US" baseline="30000" dirty="0" smtClean="0"/>
              <a:t>-5</a:t>
            </a:r>
            <a:r>
              <a:rPr lang="en-US" dirty="0" smtClean="0"/>
              <a:t>, from 1x10</a:t>
            </a:r>
            <a:r>
              <a:rPr lang="en-US" baseline="30000" dirty="0" smtClean="0"/>
              <a:t>-3</a:t>
            </a:r>
            <a:endParaRPr lang="en-US" dirty="0" smtClean="0"/>
          </a:p>
          <a:p>
            <a:pPr lvl="1"/>
            <a:r>
              <a:rPr lang="en-US" dirty="0" smtClean="0"/>
              <a:t>PF</a:t>
            </a:r>
            <a:r>
              <a:rPr lang="en-US" dirty="0" smtClean="0"/>
              <a:t>-1b water heating system was </a:t>
            </a:r>
            <a:r>
              <a:rPr lang="en-US" dirty="0" smtClean="0"/>
              <a:t>improved</a:t>
            </a:r>
          </a:p>
          <a:p>
            <a:pPr lvl="1"/>
            <a:r>
              <a:rPr lang="en-US" dirty="0" smtClean="0"/>
              <a:t>Insulation on the manifolds, plumbing was improved</a:t>
            </a:r>
            <a:endParaRPr lang="en-US" dirty="0"/>
          </a:p>
          <a:p>
            <a:r>
              <a:rPr lang="en-US" dirty="0" smtClean="0"/>
              <a:t>Restarted </a:t>
            </a:r>
            <a:r>
              <a:rPr lang="en-US" dirty="0" smtClean="0"/>
              <a:t>on 9</a:t>
            </a:r>
            <a:r>
              <a:rPr lang="en-US" dirty="0" smtClean="0"/>
              <a:t>/23/</a:t>
            </a:r>
            <a:r>
              <a:rPr lang="en-US" dirty="0" smtClean="0"/>
              <a:t>2015, 9</a:t>
            </a:r>
            <a:r>
              <a:rPr lang="en-US" dirty="0" smtClean="0"/>
              <a:t>/24/2015, 9/28/2015</a:t>
            </a:r>
            <a:endParaRPr lang="en-US" dirty="0" smtClean="0"/>
          </a:p>
          <a:p>
            <a:pPr lvl="1"/>
            <a:r>
              <a:rPr lang="en-US" dirty="0" smtClean="0"/>
              <a:t>Twice had to pause for leak repairs on hot He </a:t>
            </a:r>
            <a:r>
              <a:rPr lang="en-US" dirty="0" smtClean="0"/>
              <a:t>system, fix bad motor coupling on the He blower</a:t>
            </a:r>
            <a:endParaRPr lang="en-US" dirty="0" smtClean="0"/>
          </a:p>
          <a:p>
            <a:r>
              <a:rPr lang="en-US" dirty="0" smtClean="0"/>
              <a:t>Blower </a:t>
            </a:r>
            <a:r>
              <a:rPr lang="en-US" dirty="0" smtClean="0"/>
              <a:t>started </a:t>
            </a:r>
            <a:r>
              <a:rPr lang="en-US" dirty="0" smtClean="0"/>
              <a:t>failing 9/27/2015</a:t>
            </a:r>
            <a:endParaRPr lang="en-US" dirty="0" smtClean="0"/>
          </a:p>
          <a:p>
            <a:r>
              <a:rPr lang="en-US" dirty="0" smtClean="0"/>
              <a:t>Blower </a:t>
            </a:r>
            <a:r>
              <a:rPr lang="en-US" dirty="0" smtClean="0"/>
              <a:t>basically </a:t>
            </a:r>
            <a:r>
              <a:rPr lang="en-US" dirty="0" smtClean="0"/>
              <a:t>failed on 9</a:t>
            </a:r>
            <a:r>
              <a:rPr lang="en-US" dirty="0" smtClean="0"/>
              <a:t>/30/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Sent to factory for rebuild on 9</a:t>
            </a:r>
            <a:r>
              <a:rPr lang="en-US" dirty="0" smtClean="0"/>
              <a:t>/30/</a:t>
            </a:r>
            <a:r>
              <a:rPr lang="en-US" dirty="0" smtClean="0"/>
              <a:t>2015, returned and reinstalled on 10/2/2015</a:t>
            </a:r>
          </a:p>
          <a:p>
            <a:r>
              <a:rPr lang="en-US" dirty="0" err="1" smtClean="0"/>
              <a:t>Bakeout</a:t>
            </a:r>
            <a:r>
              <a:rPr lang="en-US" dirty="0" smtClean="0"/>
              <a:t> restarted 10</a:t>
            </a:r>
            <a:r>
              <a:rPr lang="en-US" dirty="0" smtClean="0"/>
              <a:t>/6/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2 weeks at temperature projects to ending on 10</a:t>
            </a:r>
            <a:r>
              <a:rPr lang="en-US" dirty="0" smtClean="0"/>
              <a:t>/21/2015</a:t>
            </a:r>
          </a:p>
          <a:p>
            <a:pPr lvl="1"/>
            <a:r>
              <a:rPr lang="en-US" dirty="0" smtClean="0"/>
              <a:t>We will be assessing progress and make a decision…check 8:30 meeting minutes or just ask.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9700" y="1066800"/>
            <a:ext cx="8763000" cy="2019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Shutter </a:t>
            </a:r>
            <a:r>
              <a:rPr lang="en-US" dirty="0" smtClean="0"/>
              <a:t>and TIV connections to the PLC</a:t>
            </a:r>
          </a:p>
          <a:p>
            <a:r>
              <a:rPr lang="en-US" dirty="0" err="1" smtClean="0"/>
              <a:t>Boronization</a:t>
            </a:r>
            <a:r>
              <a:rPr lang="en-US" dirty="0" smtClean="0"/>
              <a:t> system PTPs</a:t>
            </a:r>
          </a:p>
          <a:p>
            <a:r>
              <a:rPr lang="en-US" dirty="0" smtClean="0"/>
              <a:t>Bay B plasma TV reinstall</a:t>
            </a:r>
          </a:p>
          <a:p>
            <a:r>
              <a:rPr lang="en-US" dirty="0" smtClean="0"/>
              <a:t>EIES </a:t>
            </a:r>
            <a:r>
              <a:rPr lang="en-US" dirty="0" smtClean="0"/>
              <a:t>Fibers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 Calculator Tuning</a:t>
            </a:r>
            <a:endParaRPr lang="en-US" dirty="0" smtClean="0"/>
          </a:p>
          <a:p>
            <a:r>
              <a:rPr lang="en-US" dirty="0"/>
              <a:t>RWM coil high-pots, resistance checks, polarity </a:t>
            </a:r>
            <a:r>
              <a:rPr lang="en-US" dirty="0" smtClean="0"/>
              <a:t>checks</a:t>
            </a:r>
            <a:endParaRPr lang="en-US" dirty="0" smtClean="0"/>
          </a:p>
          <a:p>
            <a:r>
              <a:rPr lang="en-US" dirty="0" smtClean="0"/>
              <a:t>MAPP </a:t>
            </a:r>
            <a:r>
              <a:rPr lang="en-US" dirty="0" smtClean="0"/>
              <a:t>Electrical</a:t>
            </a:r>
          </a:p>
          <a:p>
            <a:r>
              <a:rPr lang="en-US" dirty="0" smtClean="0"/>
              <a:t>Cabling for Langmuir Probes</a:t>
            </a:r>
          </a:p>
          <a:p>
            <a:r>
              <a:rPr lang="en-US" dirty="0" smtClean="0"/>
              <a:t>Zeus, </a:t>
            </a:r>
            <a:r>
              <a:rPr lang="en-US" dirty="0" err="1" smtClean="0"/>
              <a:t>LoWEUS</a:t>
            </a:r>
            <a:r>
              <a:rPr lang="en-US" dirty="0" smtClean="0"/>
              <a:t>, and </a:t>
            </a:r>
            <a:r>
              <a:rPr lang="en-US" dirty="0" err="1" smtClean="0"/>
              <a:t>MonaLisa</a:t>
            </a:r>
            <a:r>
              <a:rPr lang="en-US" dirty="0" smtClean="0"/>
              <a:t> </a:t>
            </a:r>
            <a:r>
              <a:rPr lang="en-US" dirty="0" smtClean="0"/>
              <a:t>installations</a:t>
            </a:r>
          </a:p>
          <a:p>
            <a:r>
              <a:rPr lang="en-US" dirty="0" smtClean="0"/>
              <a:t>Ground Loop Cleanup</a:t>
            </a:r>
            <a:endParaRPr lang="en-US" dirty="0" smtClean="0"/>
          </a:p>
          <a:p>
            <a:r>
              <a:rPr lang="en-US" dirty="0" smtClean="0"/>
              <a:t>Other cameras</a:t>
            </a:r>
          </a:p>
          <a:p>
            <a:r>
              <a:rPr lang="en-US" dirty="0" smtClean="0"/>
              <a:t>Fibers for other spectroscopic diagnostics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Priority NTC Activities </a:t>
            </a:r>
            <a:r>
              <a:rPr lang="en-US" dirty="0" smtClean="0"/>
              <a:t>Following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Bake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7691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Other work can be done, especially away from the machine and </a:t>
            </a:r>
            <a:r>
              <a:rPr lang="en-US" sz="2000" dirty="0" smtClean="0">
                <a:solidFill>
                  <a:srgbClr val="FF0000"/>
                </a:solidFill>
              </a:rPr>
              <a:t>if </a:t>
            </a:r>
            <a:r>
              <a:rPr lang="en-US" sz="2000" dirty="0" smtClean="0">
                <a:solidFill>
                  <a:srgbClr val="FF0000"/>
                </a:solidFill>
              </a:rPr>
              <a:t>you are providing your own labor…get work permits, procedures, work packages ready.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0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10/</a:t>
            </a:r>
            <a:r>
              <a:rPr lang="en-US" dirty="0" smtClean="0"/>
              <a:t>21/</a:t>
            </a:r>
            <a:r>
              <a:rPr lang="en-US" dirty="0" smtClean="0"/>
              <a:t>2015: End the bake</a:t>
            </a:r>
          </a:p>
          <a:p>
            <a:r>
              <a:rPr lang="en-US" dirty="0" smtClean="0"/>
              <a:t>10/21/2015-11/8/2015: </a:t>
            </a:r>
            <a:r>
              <a:rPr lang="en-US" dirty="0" err="1" smtClean="0"/>
              <a:t>Bakeout</a:t>
            </a:r>
            <a:r>
              <a:rPr lang="en-US" dirty="0" smtClean="0"/>
              <a:t> Recovery and Final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See previous slides</a:t>
            </a:r>
            <a:endParaRPr lang="en-US" dirty="0" smtClean="0"/>
          </a:p>
          <a:p>
            <a:r>
              <a:rPr lang="en-US" dirty="0" smtClean="0"/>
              <a:t>11/9/2015: Begin the ISTP</a:t>
            </a:r>
          </a:p>
          <a:p>
            <a:pPr lvl="1"/>
            <a:r>
              <a:rPr lang="en-US" dirty="0" smtClean="0"/>
              <a:t>3-5 days?</a:t>
            </a:r>
          </a:p>
          <a:p>
            <a:r>
              <a:rPr lang="en-US" dirty="0" smtClean="0"/>
              <a:t>11/16/2015: Commissioning</a:t>
            </a:r>
          </a:p>
          <a:p>
            <a:r>
              <a:rPr lang="en-US" dirty="0" smtClean="0"/>
              <a:t>ST workshop (11/2/2015-11/6/2015): Under </a:t>
            </a:r>
            <a:r>
              <a:rPr lang="en-US" dirty="0" smtClean="0"/>
              <a:t>favorable </a:t>
            </a:r>
            <a:r>
              <a:rPr lang="en-US" dirty="0" smtClean="0"/>
              <a:t>circumstances, </a:t>
            </a:r>
            <a:r>
              <a:rPr lang="en-US" dirty="0" smtClean="0"/>
              <a:t>the </a:t>
            </a:r>
            <a:r>
              <a:rPr lang="en-US" dirty="0" smtClean="0"/>
              <a:t>ISTP may overlap.</a:t>
            </a:r>
          </a:p>
          <a:p>
            <a:r>
              <a:rPr lang="en-US" dirty="0" smtClean="0"/>
              <a:t>APS week (11/16/2015-11/20/2015): No operations due to APS + DOE Conduct of Operations training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Expected Schedule</a:t>
            </a:r>
            <a:br>
              <a:rPr lang="en-US" dirty="0" smtClean="0"/>
            </a:br>
            <a:r>
              <a:rPr lang="en-US" sz="2000" dirty="0" smtClean="0"/>
              <a:t>(subject to change…including scenarios where things move earlier.)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9203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395</Words>
  <Application>Microsoft Macintosh PowerPoint</Application>
  <PresentationFormat>On-screen Show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NSTX Upgrade</vt:lpstr>
      <vt:lpstr>Operations Update</vt:lpstr>
      <vt:lpstr>Bakeout Progression</vt:lpstr>
      <vt:lpstr>High Priority NTC Activities Following  the Bake</vt:lpstr>
      <vt:lpstr>Expected Schedule (subject to change…including scenarios where things move earlier.)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106</cp:revision>
  <dcterms:created xsi:type="dcterms:W3CDTF">2015-07-16T16:59:24Z</dcterms:created>
  <dcterms:modified xsi:type="dcterms:W3CDTF">2015-10-06T16:38:06Z</dcterms:modified>
</cp:coreProperties>
</file>