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25" r:id="rId2"/>
  </p:sldMasterIdLst>
  <p:notesMasterIdLst>
    <p:notesMasterId r:id="rId57"/>
  </p:notesMasterIdLst>
  <p:handoutMasterIdLst>
    <p:handoutMasterId r:id="rId58"/>
  </p:handoutMasterIdLst>
  <p:sldIdLst>
    <p:sldId id="307" r:id="rId3"/>
    <p:sldId id="479" r:id="rId4"/>
    <p:sldId id="498" r:id="rId5"/>
    <p:sldId id="480" r:id="rId6"/>
    <p:sldId id="481" r:id="rId7"/>
    <p:sldId id="549" r:id="rId8"/>
    <p:sldId id="551" r:id="rId9"/>
    <p:sldId id="552" r:id="rId10"/>
    <p:sldId id="548" r:id="rId11"/>
    <p:sldId id="482" r:id="rId12"/>
    <p:sldId id="499" r:id="rId13"/>
    <p:sldId id="536" r:id="rId14"/>
    <p:sldId id="550" r:id="rId15"/>
    <p:sldId id="527" r:id="rId16"/>
    <p:sldId id="537" r:id="rId17"/>
    <p:sldId id="500" r:id="rId18"/>
    <p:sldId id="492" r:id="rId19"/>
    <p:sldId id="544" r:id="rId20"/>
    <p:sldId id="504" r:id="rId21"/>
    <p:sldId id="493" r:id="rId22"/>
    <p:sldId id="497" r:id="rId23"/>
    <p:sldId id="496" r:id="rId24"/>
    <p:sldId id="516" r:id="rId25"/>
    <p:sldId id="457" r:id="rId26"/>
    <p:sldId id="501" r:id="rId27"/>
    <p:sldId id="524" r:id="rId28"/>
    <p:sldId id="531" r:id="rId29"/>
    <p:sldId id="553" r:id="rId30"/>
    <p:sldId id="546" r:id="rId31"/>
    <p:sldId id="502" r:id="rId32"/>
    <p:sldId id="543" r:id="rId33"/>
    <p:sldId id="489" r:id="rId34"/>
    <p:sldId id="517" r:id="rId35"/>
    <p:sldId id="530" r:id="rId36"/>
    <p:sldId id="554" r:id="rId37"/>
    <p:sldId id="529" r:id="rId38"/>
    <p:sldId id="487" r:id="rId39"/>
    <p:sldId id="519" r:id="rId40"/>
    <p:sldId id="547" r:id="rId41"/>
    <p:sldId id="503" r:id="rId42"/>
    <p:sldId id="518" r:id="rId43"/>
    <p:sldId id="532" r:id="rId44"/>
    <p:sldId id="533" r:id="rId45"/>
    <p:sldId id="522" r:id="rId46"/>
    <p:sldId id="523" r:id="rId47"/>
    <p:sldId id="505" r:id="rId48"/>
    <p:sldId id="506" r:id="rId49"/>
    <p:sldId id="507" r:id="rId50"/>
    <p:sldId id="508" r:id="rId51"/>
    <p:sldId id="509" r:id="rId52"/>
    <p:sldId id="512" r:id="rId53"/>
    <p:sldId id="514" r:id="rId54"/>
    <p:sldId id="515" r:id="rId55"/>
    <p:sldId id="520" r:id="rId56"/>
  </p:sldIdLst>
  <p:sldSz cx="9144000" cy="6858000" type="screen4x3"/>
  <p:notesSz cx="6669088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0"/>
    <a:srgbClr val="800000"/>
    <a:srgbClr val="FF0000"/>
    <a:srgbClr val="C16C0F"/>
    <a:srgbClr val="0000FF"/>
    <a:srgbClr val="D60093"/>
    <a:srgbClr val="993300"/>
    <a:srgbClr val="FFFF99"/>
    <a:srgbClr val="006600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4660"/>
  </p:normalViewPr>
  <p:slideViewPr>
    <p:cSldViewPr>
      <p:cViewPr varScale="1">
        <p:scale>
          <a:sx n="110" d="100"/>
          <a:sy n="110" d="100"/>
        </p:scale>
        <p:origin x="894" y="9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1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4.wmf"/><Relationship Id="rId1" Type="http://schemas.openxmlformats.org/officeDocument/2006/relationships/image" Target="../media/image41.wmf"/><Relationship Id="rId4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42.wmf"/><Relationship Id="rId4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890137" cy="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84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 bwMode="auto">
          <a:xfrm>
            <a:off x="3777462" y="0"/>
            <a:ext cx="2890137" cy="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0B11B26-8ED2-45B9-A1EC-5CE9058447AB}" type="datetime1">
              <a:rPr lang="ja-JP" altLang="en-US"/>
              <a:pPr>
                <a:defRPr/>
              </a:pPr>
              <a:t>2016/2/7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 bwMode="auto">
          <a:xfrm>
            <a:off x="1" y="9429305"/>
            <a:ext cx="2890137" cy="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84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 bwMode="auto">
          <a:xfrm>
            <a:off x="3777462" y="9429305"/>
            <a:ext cx="2890137" cy="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F3A0ADF-736D-4ADB-8280-CD745F32E98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0925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137" cy="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84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952" y="0"/>
            <a:ext cx="2890137" cy="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814" y="4714652"/>
            <a:ext cx="4891460" cy="44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テキストの書式設定</a:t>
            </a:r>
            <a:endParaRPr lang="en-US" altLang="ja-JP" noProof="0" smtClean="0"/>
          </a:p>
          <a:p>
            <a:pPr lvl="1"/>
            <a:r>
              <a:rPr lang="ja-JP" altLang="en-US" noProof="0" smtClean="0"/>
              <a:t>第</a:t>
            </a:r>
            <a:r>
              <a:rPr lang="en-US" altLang="ja-JP" noProof="0" smtClean="0"/>
              <a:t> 2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2"/>
            <a:r>
              <a:rPr lang="ja-JP" altLang="en-US" noProof="0" smtClean="0"/>
              <a:t>第</a:t>
            </a:r>
            <a:r>
              <a:rPr lang="en-US" altLang="ja-JP" noProof="0" smtClean="0"/>
              <a:t> 3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3"/>
            <a:r>
              <a:rPr lang="ja-JP" altLang="en-US" noProof="0" smtClean="0"/>
              <a:t>第</a:t>
            </a:r>
            <a:r>
              <a:rPr lang="en-US" altLang="ja-JP" noProof="0" smtClean="0"/>
              <a:t> 4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4"/>
            <a:r>
              <a:rPr lang="ja-JP" altLang="en-US" noProof="0" smtClean="0"/>
              <a:t>第</a:t>
            </a:r>
            <a:r>
              <a:rPr lang="en-US" altLang="ja-JP" noProof="0" smtClean="0"/>
              <a:t> 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46"/>
            <a:ext cx="2890137" cy="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84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952" y="9430846"/>
            <a:ext cx="2890137" cy="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DBFE7D-F0C8-43F4-83E2-44E1B8A7E1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3634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5888" algn="l" defTabSz="45717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65" algn="l" defTabSz="45717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16" algn="l" defTabSz="45717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1300" indent="-273577" defTabSz="9484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4308" indent="-218862" defTabSz="9484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2031" indent="-218862" defTabSz="9484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69755" indent="-218862" defTabSz="9484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07478" indent="-218862" defTabSz="9484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45201" indent="-218862" defTabSz="9484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82925" indent="-218862" defTabSz="9484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20648" indent="-218862" defTabSz="9484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09B62FD-2D5E-4411-B34B-F2811562B28E}" type="slidenum">
              <a:rPr lang="en-US" altLang="ja-JP" sz="1200"/>
              <a:pPr eaLnBrk="1" hangingPunct="1">
                <a:spcBef>
                  <a:spcPct val="0"/>
                </a:spcBef>
              </a:pPr>
              <a:t>1</a:t>
            </a:fld>
            <a:endParaRPr lang="en-US" altLang="ja-JP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07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BFE7D-F0C8-43F4-83E2-44E1B8A7E170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240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BFE7D-F0C8-43F4-83E2-44E1B8A7E170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BFE7D-F0C8-43F4-83E2-44E1B8A7E170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84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36236-5A28-B74B-8660-55DFE0C8817D}" type="slidenum">
              <a:rPr lang="en-US" altLang="ja-JP" smtClean="0"/>
              <a:pPr>
                <a:defRPr/>
              </a:pPr>
              <a:t>50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571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141288" y="559793"/>
            <a:ext cx="8850312" cy="223837"/>
          </a:xfrm>
          <a:prstGeom prst="triangle">
            <a:avLst>
              <a:gd name="adj" fmla="val 1361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7843"/>
                  <a:invGamma/>
                  <a:alpha val="5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63500" dist="888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en-US">
              <a:latin typeface="ＭＳ Ｐゴシック" pitchFamily="34" charset="-12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732463" y="548680"/>
            <a:ext cx="3263900" cy="276225"/>
          </a:xfrm>
          <a:prstGeom prst="rect">
            <a:avLst/>
          </a:prstGeom>
          <a:noFill/>
          <a:ln>
            <a:noFill/>
          </a:ln>
          <a:effectLst>
            <a:outerShdw blurRad="38100" dist="63500" dir="2700000" algn="ctr" rotWithShape="0">
              <a:srgbClr val="4C4C4C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lang="en-US" altLang="ja-JP" sz="1800" i="1">
                <a:solidFill>
                  <a:srgbClr val="800000"/>
                </a:solidFill>
                <a:ea typeface="ＭＳ Ｐゴシック" charset="-128"/>
              </a:rPr>
              <a:t>Integrated Operation Scenarios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287338" y="548680"/>
            <a:ext cx="512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ja-JP" sz="1800" b="1" smtClean="0">
                <a:solidFill>
                  <a:schemeClr val="bg1"/>
                </a:solidFill>
              </a:rPr>
              <a:t>ITPA</a:t>
            </a:r>
          </a:p>
        </p:txBody>
      </p:sp>
      <p:sp>
        <p:nvSpPr>
          <p:cNvPr id="7" name="AutoShape 7"/>
          <p:cNvSpPr>
            <a:spLocks noChangeArrowheads="1"/>
          </p:cNvSpPr>
          <p:nvPr userDrawn="1"/>
        </p:nvSpPr>
        <p:spPr bwMode="auto">
          <a:xfrm rot="10800000">
            <a:off x="146050" y="6553200"/>
            <a:ext cx="8850313" cy="223838"/>
          </a:xfrm>
          <a:prstGeom prst="triangle">
            <a:avLst>
              <a:gd name="adj" fmla="val 1361"/>
            </a:avLst>
          </a:prstGeom>
          <a:gradFill rotWithShape="0">
            <a:gsLst>
              <a:gs pos="0">
                <a:schemeClr val="hlink">
                  <a:gamma/>
                  <a:tint val="27843"/>
                  <a:invGamma/>
                  <a:alpha val="5000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63500" dist="88899" dir="2700000" algn="ctr" rotWithShape="0">
              <a:srgbClr val="000000">
                <a:alpha val="74997"/>
              </a:srgbClr>
            </a:outerShdw>
          </a:effectLst>
        </p:spPr>
        <p:txBody>
          <a:bodyPr rot="10800000" wrap="none" lIns="91436" tIns="45716" rIns="91436" bIns="45716" anchor="ctr"/>
          <a:lstStyle/>
          <a:p>
            <a:pPr algn="ctr">
              <a:defRPr/>
            </a:pPr>
            <a:endParaRPr lang="ja-JP" altLang="en-US">
              <a:latin typeface="ＭＳ Ｐゴシック" pitchFamily="34" charset="-128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7505066" y="6565900"/>
            <a:ext cx="11817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smtClean="0">
                <a:solidFill>
                  <a:schemeClr val="bg1"/>
                </a:solidFill>
              </a:rPr>
              <a:t>Yong-Su</a:t>
            </a:r>
            <a:r>
              <a:rPr lang="en-US" altLang="ja-JP" sz="1200" baseline="0" dirty="0" smtClean="0">
                <a:solidFill>
                  <a:schemeClr val="bg1"/>
                </a:solidFill>
              </a:rPr>
              <a:t> Na</a:t>
            </a:r>
            <a:r>
              <a:rPr lang="en-US" altLang="ja-JP" sz="1200" dirty="0" smtClean="0">
                <a:solidFill>
                  <a:schemeClr val="bg1"/>
                </a:solidFill>
              </a:rPr>
              <a:t>    </a:t>
            </a:r>
            <a:fld id="{F1A44DC0-1C84-44A5-B70A-9AD0592BE9DD}" type="slidenum">
              <a:rPr lang="en-US" altLang="ja-JP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38100"/>
            <a:ext cx="8991600" cy="58258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120650" y="6577013"/>
            <a:ext cx="5137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ja-JP" sz="1200" b="1" dirty="0" smtClean="0"/>
              <a:t>NSTX-U Monday</a:t>
            </a:r>
            <a:r>
              <a:rPr lang="en-US" altLang="ja-JP" sz="1200" b="1" baseline="0" dirty="0" smtClean="0"/>
              <a:t> Physics M</a:t>
            </a:r>
            <a:r>
              <a:rPr lang="en-US" altLang="ja-JP" sz="1200" b="1" dirty="0" smtClean="0"/>
              <a:t>eeting, February 8, 2016</a:t>
            </a:r>
          </a:p>
        </p:txBody>
      </p:sp>
    </p:spTree>
    <p:extLst>
      <p:ext uri="{BB962C8B-B14F-4D97-AF65-F5344CB8AC3E}">
        <p14:creationId xmlns:p14="http://schemas.microsoft.com/office/powerpoint/2010/main" val="289033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33F-A8E4-134E-969F-0DC4D6CA25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CD3-6800-384C-9CDF-C9FA88E63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6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33F-A8E4-134E-969F-0DC4D6CA25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CD3-6800-384C-9CDF-C9FA88E63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3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33F-A8E4-134E-969F-0DC4D6CA25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CD3-6800-384C-9CDF-C9FA88E63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33F-A8E4-134E-969F-0DC4D6CA25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CD3-6800-384C-9CDF-C9FA88E63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0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141288" y="559793"/>
            <a:ext cx="8850312" cy="223837"/>
          </a:xfrm>
          <a:prstGeom prst="triangle">
            <a:avLst>
              <a:gd name="adj" fmla="val 1361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7843"/>
                  <a:invGamma/>
                  <a:alpha val="5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63500" dist="888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en-US">
              <a:latin typeface="ＭＳ Ｐゴシック" pitchFamily="34" charset="-12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732463" y="548680"/>
            <a:ext cx="3263900" cy="276225"/>
          </a:xfrm>
          <a:prstGeom prst="rect">
            <a:avLst/>
          </a:prstGeom>
          <a:noFill/>
          <a:ln>
            <a:noFill/>
          </a:ln>
          <a:effectLst>
            <a:outerShdw blurRad="38100" dist="63500" dir="2700000" algn="ctr" rotWithShape="0">
              <a:srgbClr val="4C4C4C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lang="en-US" altLang="ja-JP" sz="1800" i="1">
                <a:solidFill>
                  <a:srgbClr val="800000"/>
                </a:solidFill>
                <a:ea typeface="ＭＳ Ｐゴシック" charset="-128"/>
              </a:rPr>
              <a:t>Integrated Operation Scenarios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287338" y="548680"/>
            <a:ext cx="512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ja-JP" sz="1800" b="1" smtClean="0">
                <a:solidFill>
                  <a:schemeClr val="bg1"/>
                </a:solidFill>
              </a:rPr>
              <a:t>ITPA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441660"/>
          </a:xfrm>
        </p:spPr>
        <p:txBody>
          <a:bodyPr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3" indent="0" algn="ctr">
              <a:buNone/>
              <a:defRPr/>
            </a:lvl4pPr>
            <a:lvl5pPr marL="1828710" indent="0" algn="ctr">
              <a:buNone/>
              <a:defRPr/>
            </a:lvl5pPr>
            <a:lvl6pPr marL="2285888" indent="0" algn="ctr">
              <a:buNone/>
              <a:defRPr/>
            </a:lvl6pPr>
            <a:lvl7pPr marL="2743065" indent="0" algn="ctr">
              <a:buNone/>
              <a:defRPr/>
            </a:lvl7pPr>
            <a:lvl8pPr marL="3200240" indent="0" algn="ctr">
              <a:buNone/>
              <a:defRPr/>
            </a:lvl8pPr>
            <a:lvl9pPr marL="3657416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3" name="AutoShape 7"/>
          <p:cNvSpPr>
            <a:spLocks noChangeArrowheads="1"/>
          </p:cNvSpPr>
          <p:nvPr userDrawn="1"/>
        </p:nvSpPr>
        <p:spPr bwMode="auto">
          <a:xfrm rot="10800000">
            <a:off x="146050" y="6553200"/>
            <a:ext cx="8850313" cy="223838"/>
          </a:xfrm>
          <a:prstGeom prst="triangle">
            <a:avLst>
              <a:gd name="adj" fmla="val 1361"/>
            </a:avLst>
          </a:prstGeom>
          <a:gradFill rotWithShape="0">
            <a:gsLst>
              <a:gs pos="0">
                <a:schemeClr val="hlink">
                  <a:gamma/>
                  <a:tint val="27843"/>
                  <a:invGamma/>
                  <a:alpha val="5000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63500" dist="88899" dir="2700000" algn="ctr" rotWithShape="0">
              <a:srgbClr val="000000">
                <a:alpha val="74997"/>
              </a:srgbClr>
            </a:outerShdw>
          </a:effectLst>
        </p:spPr>
        <p:txBody>
          <a:bodyPr rot="10800000" wrap="none" lIns="91436" tIns="45716" rIns="91436" bIns="45716" anchor="ctr"/>
          <a:lstStyle/>
          <a:p>
            <a:pPr algn="ctr">
              <a:defRPr/>
            </a:pPr>
            <a:endParaRPr lang="ja-JP" altLang="en-US">
              <a:latin typeface="ＭＳ Ｐゴシック" pitchFamily="34" charset="-128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 userDrawn="1"/>
        </p:nvSpPr>
        <p:spPr bwMode="auto">
          <a:xfrm>
            <a:off x="120650" y="6577013"/>
            <a:ext cx="5137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ja-JP" sz="1200" b="1" dirty="0" smtClean="0"/>
              <a:t>NSTX-U Monday</a:t>
            </a:r>
            <a:r>
              <a:rPr lang="en-US" altLang="ja-JP" sz="1200" b="1" baseline="0" dirty="0" smtClean="0"/>
              <a:t> Physics M</a:t>
            </a:r>
            <a:r>
              <a:rPr lang="en-US" altLang="ja-JP" sz="1200" b="1" dirty="0" smtClean="0"/>
              <a:t>eeting, February 8, 2016</a:t>
            </a: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7505066" y="6565900"/>
            <a:ext cx="11817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smtClean="0">
                <a:solidFill>
                  <a:schemeClr val="bg1"/>
                </a:solidFill>
              </a:rPr>
              <a:t>Yong-Su</a:t>
            </a:r>
            <a:r>
              <a:rPr lang="en-US" altLang="ja-JP" sz="1200" baseline="0" dirty="0" smtClean="0">
                <a:solidFill>
                  <a:schemeClr val="bg1"/>
                </a:solidFill>
              </a:rPr>
              <a:t> Na</a:t>
            </a:r>
            <a:r>
              <a:rPr lang="en-US" altLang="ja-JP" sz="1200" dirty="0" smtClean="0">
                <a:solidFill>
                  <a:schemeClr val="bg1"/>
                </a:solidFill>
              </a:rPr>
              <a:t>    </a:t>
            </a:r>
            <a:fld id="{F1A44DC0-1C84-44A5-B70A-9AD0592BE9DD}" type="slidenum">
              <a:rPr lang="en-US" altLang="ja-JP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en-US" altLang="ja-JP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33F-A8E4-134E-969F-0DC4D6CA25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CD3-6800-384C-9CDF-C9FA88E63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7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33F-A8E4-134E-969F-0DC4D6CA25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CD3-6800-384C-9CDF-C9FA88E63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6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33F-A8E4-134E-969F-0DC4D6CA25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CD3-6800-384C-9CDF-C9FA88E63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33F-A8E4-134E-969F-0DC4D6CA25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CD3-6800-384C-9CDF-C9FA88E63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6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33F-A8E4-134E-969F-0DC4D6CA25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CD3-6800-384C-9CDF-C9FA88E63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0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33F-A8E4-134E-969F-0DC4D6CA25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CD3-6800-384C-9CDF-C9FA88E63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9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33F-A8E4-134E-969F-0DC4D6CA25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ECD3-6800-384C-9CDF-C9FA88E63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6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"/>
            <a:ext cx="8991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295400"/>
            <a:ext cx="8610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hf hdr="0" ftr="0" dt="0"/>
  <p:txStyles>
    <p:titleStyle>
      <a:lvl1pPr algn="ctr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kumimoji="1" sz="30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kumimoji="1" sz="3000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kumimoji="1" sz="3000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kumimoji="1" sz="3000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kumimoji="1" sz="3000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178" algn="ctr" rtl="0" fontAlgn="base">
        <a:lnSpc>
          <a:spcPts val="3400"/>
        </a:lnSpc>
        <a:spcBef>
          <a:spcPct val="0"/>
        </a:spcBef>
        <a:spcAft>
          <a:spcPct val="0"/>
        </a:spcAft>
        <a:defRPr kumimoji="1" sz="3000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355" algn="ctr" rtl="0" fontAlgn="base">
        <a:lnSpc>
          <a:spcPts val="3400"/>
        </a:lnSpc>
        <a:spcBef>
          <a:spcPct val="0"/>
        </a:spcBef>
        <a:spcAft>
          <a:spcPct val="0"/>
        </a:spcAft>
        <a:defRPr kumimoji="1" sz="3000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533" algn="ctr" rtl="0" fontAlgn="base">
        <a:lnSpc>
          <a:spcPts val="3400"/>
        </a:lnSpc>
        <a:spcBef>
          <a:spcPct val="0"/>
        </a:spcBef>
        <a:spcAft>
          <a:spcPct val="0"/>
        </a:spcAft>
        <a:defRPr kumimoji="1" sz="3000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710" algn="ctr" rtl="0" fontAlgn="base">
        <a:lnSpc>
          <a:spcPts val="3400"/>
        </a:lnSpc>
        <a:spcBef>
          <a:spcPct val="0"/>
        </a:spcBef>
        <a:spcAft>
          <a:spcPct val="0"/>
        </a:spcAft>
        <a:defRPr kumimoji="1" sz="3000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00408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0"/>
        </a:spcBef>
        <a:spcAft>
          <a:spcPct val="0"/>
        </a:spcAft>
        <a:buChar char="–"/>
        <a:defRPr kumimoji="1" sz="2000">
          <a:solidFill>
            <a:srgbClr val="004080"/>
          </a:solidFill>
          <a:latin typeface="+mn-lt"/>
          <a:ea typeface="+mn-ea"/>
        </a:defRPr>
      </a:lvl2pPr>
      <a:lvl3pPr marL="952500" indent="-190500" algn="l" rtl="0" eaLnBrk="0" fontAlgn="base" hangingPunct="0">
        <a:spcBef>
          <a:spcPct val="0"/>
        </a:spcBef>
        <a:spcAft>
          <a:spcPct val="0"/>
        </a:spcAft>
        <a:buChar char="•"/>
        <a:defRPr kumimoji="1" sz="2000">
          <a:solidFill>
            <a:srgbClr val="004080"/>
          </a:solidFill>
          <a:latin typeface="+mn-lt"/>
          <a:ea typeface="+mn-ea"/>
        </a:defRPr>
      </a:lvl3pPr>
      <a:lvl4pPr marL="1335088" indent="-190500" algn="l" rtl="0" eaLnBrk="0" fontAlgn="base" hangingPunct="0">
        <a:spcBef>
          <a:spcPct val="0"/>
        </a:spcBef>
        <a:spcAft>
          <a:spcPct val="0"/>
        </a:spcAft>
        <a:buChar char="–"/>
        <a:defRPr kumimoji="1" sz="2000">
          <a:solidFill>
            <a:srgbClr val="004080"/>
          </a:solidFill>
          <a:latin typeface="+mn-lt"/>
          <a:ea typeface="+mn-ea"/>
        </a:defRPr>
      </a:lvl4pPr>
      <a:lvl5pPr marL="1717675" indent="-188913" algn="l" rtl="0" eaLnBrk="0" fontAlgn="base" hangingPunct="0">
        <a:spcBef>
          <a:spcPct val="0"/>
        </a:spcBef>
        <a:spcAft>
          <a:spcPct val="0"/>
        </a:spcAft>
        <a:buChar char="»"/>
        <a:defRPr kumimoji="1" sz="2000">
          <a:solidFill>
            <a:srgbClr val="004080"/>
          </a:solidFill>
          <a:latin typeface="+mn-lt"/>
          <a:ea typeface="+mn-ea"/>
        </a:defRPr>
      </a:lvl5pPr>
      <a:lvl6pPr marL="2176354" indent="-190491" algn="l" rtl="0" fontAlgn="base">
        <a:spcBef>
          <a:spcPct val="0"/>
        </a:spcBef>
        <a:spcAft>
          <a:spcPct val="0"/>
        </a:spcAft>
        <a:buChar char="»"/>
        <a:defRPr kumimoji="1" sz="2000">
          <a:solidFill>
            <a:srgbClr val="004080"/>
          </a:solidFill>
          <a:latin typeface="+mn-lt"/>
          <a:ea typeface="+mn-ea"/>
        </a:defRPr>
      </a:lvl6pPr>
      <a:lvl7pPr marL="2633531" indent="-190491" algn="l" rtl="0" fontAlgn="base">
        <a:spcBef>
          <a:spcPct val="0"/>
        </a:spcBef>
        <a:spcAft>
          <a:spcPct val="0"/>
        </a:spcAft>
        <a:buChar char="»"/>
        <a:defRPr kumimoji="1" sz="2000">
          <a:solidFill>
            <a:srgbClr val="004080"/>
          </a:solidFill>
          <a:latin typeface="+mn-lt"/>
          <a:ea typeface="+mn-ea"/>
        </a:defRPr>
      </a:lvl7pPr>
      <a:lvl8pPr marL="3090709" indent="-190491" algn="l" rtl="0" fontAlgn="base">
        <a:spcBef>
          <a:spcPct val="0"/>
        </a:spcBef>
        <a:spcAft>
          <a:spcPct val="0"/>
        </a:spcAft>
        <a:buChar char="»"/>
        <a:defRPr kumimoji="1" sz="2000">
          <a:solidFill>
            <a:srgbClr val="004080"/>
          </a:solidFill>
          <a:latin typeface="+mn-lt"/>
          <a:ea typeface="+mn-ea"/>
        </a:defRPr>
      </a:lvl8pPr>
      <a:lvl9pPr marL="3547886" indent="-190491" algn="l" rtl="0" fontAlgn="base">
        <a:spcBef>
          <a:spcPct val="0"/>
        </a:spcBef>
        <a:spcAft>
          <a:spcPct val="0"/>
        </a:spcAft>
        <a:buChar char="»"/>
        <a:defRPr kumimoji="1" sz="2000">
          <a:solidFill>
            <a:srgbClr val="00408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F7D633F-A8E4-134E-969F-0DC4D6CA251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2/7/2016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0C0ECD3-6800-384C-9CDF-C9FA88E63EBC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808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17" Type="http://schemas.openxmlformats.org/officeDocument/2006/relationships/image" Target="../media/image50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24" Type="http://schemas.openxmlformats.org/officeDocument/2006/relationships/image" Target="../media/image14.png"/><Relationship Id="rId23" Type="http://schemas.openxmlformats.org/officeDocument/2006/relationships/image" Target="../media/image130.png"/><Relationship Id="rId28" Type="http://schemas.openxmlformats.org/officeDocument/2006/relationships/oleObject" Target="../embeddings/oleObject2.bin"/><Relationship Id="rId31" Type="http://schemas.openxmlformats.org/officeDocument/2006/relationships/image" Target="../media/image16.wmf"/><Relationship Id="rId22" Type="http://schemas.openxmlformats.org/officeDocument/2006/relationships/image" Target="../media/image121.png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9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5.bin"/><Relationship Id="rId3" Type="http://schemas.openxmlformats.org/officeDocument/2006/relationships/image" Target="../media/image17.png"/><Relationship Id="rId17" Type="http://schemas.openxmlformats.org/officeDocument/2006/relationships/image" Target="../media/image50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4" Type="http://schemas.openxmlformats.org/officeDocument/2006/relationships/image" Target="../media/image14.png"/><Relationship Id="rId23" Type="http://schemas.openxmlformats.org/officeDocument/2006/relationships/image" Target="../media/image130.png"/><Relationship Id="rId28" Type="http://schemas.openxmlformats.org/officeDocument/2006/relationships/oleObject" Target="../embeddings/oleObject6.bin"/><Relationship Id="rId31" Type="http://schemas.openxmlformats.org/officeDocument/2006/relationships/image" Target="../media/image16.wmf"/><Relationship Id="rId22" Type="http://schemas.openxmlformats.org/officeDocument/2006/relationships/image" Target="../media/image121.png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1.png"/><Relationship Id="rId26" Type="http://schemas.openxmlformats.org/officeDocument/2006/relationships/oleObject" Target="../embeddings/oleObject10.bin"/><Relationship Id="rId3" Type="http://schemas.openxmlformats.org/officeDocument/2006/relationships/image" Target="../media/image22.png"/><Relationship Id="rId21" Type="http://schemas.openxmlformats.org/officeDocument/2006/relationships/image" Target="../media/image26.png"/><Relationship Id="rId17" Type="http://schemas.openxmlformats.org/officeDocument/2006/relationships/image" Target="../media/image50.png"/><Relationship Id="rId25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20" Type="http://schemas.openxmlformats.org/officeDocument/2006/relationships/image" Target="../media/image25.png"/><Relationship Id="rId29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4" Type="http://schemas.openxmlformats.org/officeDocument/2006/relationships/oleObject" Target="../embeddings/oleObject9.bin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1.bin"/><Relationship Id="rId19" Type="http://schemas.openxmlformats.org/officeDocument/2006/relationships/image" Target="../media/image24.png"/><Relationship Id="rId4" Type="http://schemas.openxmlformats.org/officeDocument/2006/relationships/image" Target="../media/image23.png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3.e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6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51.jp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47.wmf"/><Relationship Id="rId9" Type="http://schemas.openxmlformats.org/officeDocument/2006/relationships/image" Target="../media/image49.wmf"/><Relationship Id="rId1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pn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1.w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8" Type="http://schemas.openxmlformats.org/officeDocument/2006/relationships/image" Target="../media/image60.wmf"/><Relationship Id="rId3" Type="http://schemas.openxmlformats.org/officeDocument/2006/relationships/image" Target="../media/image220.png"/><Relationship Id="rId21" Type="http://schemas.openxmlformats.org/officeDocument/2006/relationships/oleObject" Target="../embeddings/oleObject33.bin"/><Relationship Id="rId7" Type="http://schemas.openxmlformats.org/officeDocument/2006/relationships/image" Target="../media/image260.png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0.png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0.png"/><Relationship Id="rId24" Type="http://schemas.openxmlformats.org/officeDocument/2006/relationships/image" Target="../media/image63.wmf"/><Relationship Id="rId5" Type="http://schemas.openxmlformats.org/officeDocument/2006/relationships/image" Target="../media/image64.png"/><Relationship Id="rId15" Type="http://schemas.openxmlformats.org/officeDocument/2006/relationships/image" Target="../media/image280.png"/><Relationship Id="rId23" Type="http://schemas.openxmlformats.org/officeDocument/2006/relationships/oleObject" Target="../embeddings/oleObject34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30.png"/><Relationship Id="rId22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0.png"/><Relationship Id="rId26" Type="http://schemas.openxmlformats.org/officeDocument/2006/relationships/image" Target="../media/image200.png"/><Relationship Id="rId3" Type="http://schemas.openxmlformats.org/officeDocument/2006/relationships/image" Target="../media/image140.png"/><Relationship Id="rId21" Type="http://schemas.openxmlformats.org/officeDocument/2006/relationships/oleObject" Target="../embeddings/oleObject36.bin"/><Relationship Id="rId17" Type="http://schemas.openxmlformats.org/officeDocument/2006/relationships/image" Target="../media/image560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12.vml"/><Relationship Id="rId24" Type="http://schemas.openxmlformats.org/officeDocument/2006/relationships/image" Target="../media/image67.wmf"/><Relationship Id="rId15" Type="http://schemas.openxmlformats.org/officeDocument/2006/relationships/image" Target="../media/image160.png"/><Relationship Id="rId23" Type="http://schemas.openxmlformats.org/officeDocument/2006/relationships/oleObject" Target="../embeddings/oleObject37.bin"/><Relationship Id="rId28" Type="http://schemas.openxmlformats.org/officeDocument/2006/relationships/image" Target="../media/image68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150.png"/><Relationship Id="rId14" Type="http://schemas.openxmlformats.org/officeDocument/2006/relationships/image" Target="../media/image180.png"/><Relationship Id="rId22" Type="http://schemas.openxmlformats.org/officeDocument/2006/relationships/image" Target="../media/image66.wmf"/><Relationship Id="rId27" Type="http://schemas.openxmlformats.org/officeDocument/2006/relationships/oleObject" Target="../embeddings/oleObject38.bin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120.png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1.bin"/><Relationship Id="rId12" Type="http://schemas.openxmlformats.org/officeDocument/2006/relationships/image" Target="../media/image60.png"/><Relationship Id="rId25" Type="http://schemas.openxmlformats.org/officeDocument/2006/relationships/image" Target="../media/image100.png"/><Relationship Id="rId2" Type="http://schemas.openxmlformats.org/officeDocument/2006/relationships/slideLayout" Target="../slideLayouts/slideLayout4.xml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13.vml"/><Relationship Id="rId11" Type="http://schemas.openxmlformats.org/officeDocument/2006/relationships/image" Target="../media/image560.png"/><Relationship Id="rId24" Type="http://schemas.openxmlformats.org/officeDocument/2006/relationships/image" Target="../media/image72.wmf"/><Relationship Id="rId15" Type="http://schemas.openxmlformats.org/officeDocument/2006/relationships/image" Target="../media/image90.png"/><Relationship Id="rId23" Type="http://schemas.openxmlformats.org/officeDocument/2006/relationships/oleObject" Target="../embeddings/oleObject42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69.wmf"/><Relationship Id="rId14" Type="http://schemas.openxmlformats.org/officeDocument/2006/relationships/image" Target="../media/image80.png"/><Relationship Id="rId22" Type="http://schemas.openxmlformats.org/officeDocument/2006/relationships/image" Target="../media/image7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jpe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4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81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12776"/>
            <a:ext cx="8534400" cy="1512168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ko-KR" sz="2600" b="1" dirty="0">
                <a:solidFill>
                  <a:schemeClr val="accent1">
                    <a:lumMod val="50000"/>
                  </a:schemeClr>
                </a:solidFill>
              </a:rPr>
              <a:t>Core Plasma Particle Transport Benchmark Activities in International Tokamak Physics Activity (ITPA) Integrated Operation Scenario (IOS) G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roup</a:t>
            </a:r>
            <a:endParaRPr lang="en-US" altLang="ja-JP" sz="26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356992"/>
            <a:ext cx="8382000" cy="1572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400" b="1" i="1" dirty="0" smtClean="0">
                <a:solidFill>
                  <a:srgbClr val="993300"/>
                </a:solidFill>
              </a:rPr>
              <a:t>Yong-Su Na</a:t>
            </a:r>
          </a:p>
          <a:p>
            <a:pPr eaLnBrk="1" hangingPunct="1"/>
            <a:r>
              <a:rPr lang="en-US" altLang="ja-JP" b="1" i="1" dirty="0" smtClean="0">
                <a:solidFill>
                  <a:srgbClr val="993300"/>
                </a:solidFill>
              </a:rPr>
              <a:t>(Deputy Chair )</a:t>
            </a:r>
          </a:p>
          <a:p>
            <a:pPr eaLnBrk="1" hangingPunct="1"/>
            <a:r>
              <a:rPr lang="en-US" altLang="ja-JP" b="1" i="1" dirty="0" smtClean="0">
                <a:solidFill>
                  <a:srgbClr val="993300"/>
                </a:solidFill>
              </a:rPr>
              <a:t>on </a:t>
            </a:r>
            <a:r>
              <a:rPr lang="en-US" altLang="ja-JP" b="1" i="1" dirty="0" smtClean="0">
                <a:solidFill>
                  <a:srgbClr val="993300"/>
                </a:solidFill>
              </a:rPr>
              <a:t>behalf of ITPA IOS TG</a:t>
            </a:r>
          </a:p>
          <a:p>
            <a:pPr eaLnBrk="1" hangingPunct="1">
              <a:lnSpc>
                <a:spcPct val="80000"/>
              </a:lnSpc>
            </a:pPr>
            <a:endParaRPr lang="en-US" altLang="ja-JP" sz="1500" i="1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i="1" dirty="0" smtClean="0">
                <a:solidFill>
                  <a:srgbClr val="993300"/>
                </a:solidFill>
              </a:rPr>
              <a:t>Department of Nuclear Engineering, Seoul National University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1288" y="5395282"/>
            <a:ext cx="8313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457178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14355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71533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82871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285888" indent="0" algn="ctr" rtl="0" fontAlgn="base">
              <a:spcBef>
                <a:spcPct val="0"/>
              </a:spcBef>
              <a:spcAft>
                <a:spcPct val="0"/>
              </a:spcAft>
              <a:buNone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743065" indent="0" algn="ctr" rtl="0" fontAlgn="base">
              <a:spcBef>
                <a:spcPct val="0"/>
              </a:spcBef>
              <a:spcAft>
                <a:spcPct val="0"/>
              </a:spcAft>
              <a:buNone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200240" indent="0" algn="ctr" rtl="0" fontAlgn="base">
              <a:spcBef>
                <a:spcPct val="0"/>
              </a:spcBef>
              <a:spcAft>
                <a:spcPct val="0"/>
              </a:spcAft>
              <a:buNone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657416" indent="0" algn="ctr" rtl="0" fontAlgn="base">
              <a:spcBef>
                <a:spcPct val="0"/>
              </a:spcBef>
              <a:spcAft>
                <a:spcPct val="0"/>
              </a:spcAft>
              <a:buNone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ja-JP" sz="1900" kern="0" dirty="0" smtClean="0">
                <a:solidFill>
                  <a:schemeClr val="accent2"/>
                </a:solidFill>
              </a:rPr>
              <a:t>Acknowledgement: </a:t>
            </a:r>
            <a:r>
              <a:rPr lang="en-US" altLang="ja-JP" sz="1900" kern="0" dirty="0">
                <a:solidFill>
                  <a:schemeClr val="accent2"/>
                </a:solidFill>
              </a:rPr>
              <a:t>C.E. Kessel, </a:t>
            </a:r>
            <a:r>
              <a:rPr lang="en-US" altLang="ja-JP" sz="1900" kern="0" dirty="0" smtClean="0">
                <a:solidFill>
                  <a:schemeClr val="accent2"/>
                </a:solidFill>
              </a:rPr>
              <a:t>Dong-Hyun Na, A. Fukuyama, J. Garcia, 		               N. Hayashi, F. </a:t>
            </a:r>
            <a:r>
              <a:rPr lang="en-US" altLang="ja-JP" sz="1900" kern="0" dirty="0" err="1" smtClean="0">
                <a:solidFill>
                  <a:schemeClr val="accent2"/>
                </a:solidFill>
              </a:rPr>
              <a:t>Koechl</a:t>
            </a:r>
            <a:r>
              <a:rPr lang="en-US" altLang="ja-JP" sz="1900" kern="0" dirty="0" smtClean="0">
                <a:solidFill>
                  <a:schemeClr val="accent2"/>
                </a:solidFill>
              </a:rPr>
              <a:t>, A. </a:t>
            </a:r>
            <a:r>
              <a:rPr lang="en-US" altLang="ja-JP" sz="1900" kern="0" dirty="0" err="1" smtClean="0">
                <a:solidFill>
                  <a:schemeClr val="accent2"/>
                </a:solidFill>
              </a:rPr>
              <a:t>Polevoi</a:t>
            </a:r>
            <a:r>
              <a:rPr lang="en-US" altLang="ja-JP" sz="1900" kern="0" dirty="0">
                <a:solidFill>
                  <a:schemeClr val="accent2"/>
                </a:solidFill>
              </a:rPr>
              <a:t>, A. </a:t>
            </a:r>
            <a:r>
              <a:rPr lang="en-US" altLang="ja-JP" sz="1900" kern="0" dirty="0" err="1" smtClean="0">
                <a:solidFill>
                  <a:schemeClr val="accent2"/>
                </a:solidFill>
              </a:rPr>
              <a:t>Wisitsorasak</a:t>
            </a:r>
            <a:r>
              <a:rPr lang="en-US" altLang="ja-JP" sz="1900" kern="0" dirty="0" smtClean="0">
                <a:solidFill>
                  <a:schemeClr val="accent2"/>
                </a:solidFill>
              </a:rPr>
              <a:t>, X. Yuan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Plan for </a:t>
            </a:r>
            <a:r>
              <a:rPr lang="en-US" altLang="ja-JP" b="1" dirty="0" smtClean="0"/>
              <a:t>benchmarking activities </a:t>
            </a:r>
            <a:endParaRPr lang="ja-JP" altLang="en-US" b="1" dirty="0" smtClean="0"/>
          </a:p>
        </p:txBody>
      </p:sp>
      <p:cxnSp>
        <p:nvCxnSpPr>
          <p:cNvPr id="53" name="직선 연결선 52"/>
          <p:cNvCxnSpPr/>
          <p:nvPr/>
        </p:nvCxnSpPr>
        <p:spPr bwMode="auto">
          <a:xfrm>
            <a:off x="3635896" y="908720"/>
            <a:ext cx="0" cy="15061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모서리가 둥근 직사각형 29"/>
          <p:cNvSpPr/>
          <p:nvPr/>
        </p:nvSpPr>
        <p:spPr bwMode="auto">
          <a:xfrm>
            <a:off x="0" y="2383321"/>
            <a:ext cx="7956376" cy="137959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372216" y="5661248"/>
            <a:ext cx="7800183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Reassess performance of ITER operation scenarios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66800" y="2476453"/>
            <a:ext cx="1584176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1904693" y="2476453"/>
            <a:ext cx="1728192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particle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3886602" y="2476453"/>
            <a:ext cx="1800200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mpurity 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alpha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940519" y="2476453"/>
            <a:ext cx="1898936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momentum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7" name="오른쪽 화살표 36"/>
          <p:cNvSpPr/>
          <p:nvPr/>
        </p:nvSpPr>
        <p:spPr bwMode="auto">
          <a:xfrm>
            <a:off x="4192" y="1268760"/>
            <a:ext cx="83842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38" name="직선 연결선 37"/>
          <p:cNvCxnSpPr>
            <a:endCxn id="33" idx="3"/>
          </p:cNvCxnSpPr>
          <p:nvPr/>
        </p:nvCxnSpPr>
        <p:spPr bwMode="auto">
          <a:xfrm>
            <a:off x="1650976" y="1540349"/>
            <a:ext cx="0" cy="15061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직선 연결선 38"/>
          <p:cNvCxnSpPr/>
          <p:nvPr/>
        </p:nvCxnSpPr>
        <p:spPr bwMode="auto">
          <a:xfrm>
            <a:off x="5692670" y="980728"/>
            <a:ext cx="0" cy="15061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직선 연결선 39"/>
          <p:cNvCxnSpPr/>
          <p:nvPr/>
        </p:nvCxnSpPr>
        <p:spPr bwMode="auto">
          <a:xfrm>
            <a:off x="7844383" y="980728"/>
            <a:ext cx="0" cy="15061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72217" y="908720"/>
            <a:ext cx="950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2011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1835696" y="90872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2015-2017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851920" y="90872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2017-2020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5940152" y="90872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2020-2022</a:t>
            </a:r>
            <a:endParaRPr lang="en-GB" dirty="0"/>
          </a:p>
        </p:txBody>
      </p:sp>
      <p:cxnSp>
        <p:nvCxnSpPr>
          <p:cNvPr id="46" name="직선 화살표 연결선 45"/>
          <p:cNvCxnSpPr/>
          <p:nvPr/>
        </p:nvCxnSpPr>
        <p:spPr bwMode="auto">
          <a:xfrm>
            <a:off x="1650490" y="2926813"/>
            <a:ext cx="9630" cy="27344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7" name="직선 화살표 연결선 46"/>
          <p:cNvCxnSpPr/>
          <p:nvPr/>
        </p:nvCxnSpPr>
        <p:spPr bwMode="auto">
          <a:xfrm>
            <a:off x="3625020" y="2926813"/>
            <a:ext cx="9630" cy="27344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8" name="직선 화살표 연결선 47"/>
          <p:cNvCxnSpPr/>
          <p:nvPr/>
        </p:nvCxnSpPr>
        <p:spPr bwMode="auto">
          <a:xfrm>
            <a:off x="5674414" y="2926813"/>
            <a:ext cx="9630" cy="27344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9" name="직선 화살표 연결선 48"/>
          <p:cNvCxnSpPr/>
          <p:nvPr/>
        </p:nvCxnSpPr>
        <p:spPr bwMode="auto">
          <a:xfrm>
            <a:off x="7827455" y="2926813"/>
            <a:ext cx="9630" cy="27344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0" name="모서리가 둥근 직사각형 49"/>
          <p:cNvSpPr/>
          <p:nvPr/>
        </p:nvSpPr>
        <p:spPr bwMode="auto">
          <a:xfrm>
            <a:off x="2627783" y="4032911"/>
            <a:ext cx="5601819" cy="59409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MHD 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kumimoji="1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sawtooth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,</a:t>
            </a: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NTM, ELM, …)</a:t>
            </a:r>
            <a:endParaRPr kumimoji="1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" name="모서리가 둥근 직사각형 50"/>
          <p:cNvSpPr/>
          <p:nvPr/>
        </p:nvSpPr>
        <p:spPr bwMode="auto">
          <a:xfrm>
            <a:off x="1763688" y="4781492"/>
            <a:ext cx="6465914" cy="56559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control simulations </a:t>
            </a: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(burn, profile, MHD, …)</a:t>
            </a:r>
            <a:endParaRPr kumimoji="1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6" name="모서리가 둥근 직사각형 55"/>
          <p:cNvSpPr/>
          <p:nvPr/>
        </p:nvSpPr>
        <p:spPr bwMode="auto">
          <a:xfrm rot="5400000">
            <a:off x="6044092" y="3435054"/>
            <a:ext cx="5400600" cy="4919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ITER Scenarios + Predictability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0" name="오른쪽 화살표 59"/>
          <p:cNvSpPr/>
          <p:nvPr/>
        </p:nvSpPr>
        <p:spPr bwMode="auto">
          <a:xfrm>
            <a:off x="8179201" y="5805264"/>
            <a:ext cx="318735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0" y="1561652"/>
            <a:ext cx="1650490" cy="7487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</a:t>
            </a:r>
            <a:r>
              <a:rPr lang="en-US" sz="22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ources (actuators)</a:t>
            </a:r>
            <a:endParaRPr kumimoji="1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1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コンテンツ プレースホルダ 2"/>
          <p:cNvSpPr>
            <a:spLocks noGrp="1"/>
          </p:cNvSpPr>
          <p:nvPr>
            <p:ph idx="1"/>
          </p:nvPr>
        </p:nvSpPr>
        <p:spPr>
          <a:xfrm>
            <a:off x="497904" y="1301273"/>
            <a:ext cx="8610600" cy="4431983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Goal of modelling activities in ITPA IOS TG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Motivation of particle transport benchmarking</a:t>
            </a:r>
          </a:p>
          <a:p>
            <a:pPr marL="762000" lvl="2" indent="0" eaLnBrk="1" hangingPunct="1"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Overview of particle transport benchmarking activity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 Benchmarking guideline</a:t>
            </a:r>
          </a:p>
          <a:p>
            <a:pPr lvl="1" eaLnBrk="1" hangingPunct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 Participating 1.5-D transport codes and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</a:rPr>
              <a:t>modellers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First results of particle transport benchmarking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altLang="ja-JP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>
              <a:buFontTx/>
              <a:buNone/>
            </a:pP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Next-step work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Outline</a:t>
            </a:r>
            <a:endParaRPr lang="ja-JP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629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b="1" dirty="0" smtClean="0"/>
              <a:t>Importance of particle transport </a:t>
            </a:r>
            <a:r>
              <a:rPr lang="en-US" altLang="ja-JP" sz="2800" b="1" dirty="0" smtClean="0"/>
              <a:t>in ITER prediction</a:t>
            </a:r>
            <a:endParaRPr lang="ja-JP" altLang="en-US" sz="2800" b="1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107504" y="944716"/>
            <a:ext cx="8991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How is the 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density 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established 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in L-mode and 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does affect 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the L-H transition, and ultimately controlled in flattop 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H-mode?</a:t>
            </a:r>
            <a:r>
              <a:rPr lang="en-US" altLang="ko-KR" sz="1000" dirty="0" smtClean="0">
                <a:latin typeface="+mj-lt"/>
                <a:ea typeface="굴림" panose="020B0600000101010101" pitchFamily="50" charset="-127"/>
              </a:rPr>
              <a:t> </a:t>
            </a:r>
            <a:endParaRPr lang="en-US" altLang="ko-KR" sz="1000" dirty="0">
              <a:latin typeface="+mj-lt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000" dirty="0"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>
                <a:ea typeface="굴림" panose="020B0600000101010101" pitchFamily="50" charset="-127"/>
              </a:rPr>
              <a:t>What is the density and density profile evolution at the L-H transition which has significant implications for entering and staying in H-mode?</a:t>
            </a:r>
            <a:r>
              <a:rPr lang="en-US" altLang="ko-KR" sz="1000" dirty="0">
                <a:ea typeface="굴림" panose="020B0600000101010101" pitchFamily="50" charset="-12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000" dirty="0"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>
                <a:ea typeface="굴림" panose="020B0600000101010101" pitchFamily="50" charset="-127"/>
              </a:rPr>
              <a:t>How to set credible burn control strategies for the H-mode in the flattop phase which depends sensitively on the particle balance of the mixed D-T fuels, He and impurities?</a:t>
            </a:r>
            <a:endParaRPr lang="en-US" altLang="ko-KR" sz="1000" dirty="0"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800" dirty="0"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>
                <a:ea typeface="굴림" panose="020B0600000101010101" pitchFamily="50" charset="-127"/>
              </a:rPr>
              <a:t>How is the density and density profile evolution during the I</a:t>
            </a:r>
            <a:r>
              <a:rPr lang="en-US" altLang="ko-KR" sz="1800" baseline="-25000" dirty="0">
                <a:ea typeface="굴림" panose="020B0600000101010101" pitchFamily="50" charset="-127"/>
              </a:rPr>
              <a:t>p</a:t>
            </a:r>
            <a:r>
              <a:rPr lang="en-US" altLang="ko-KR" sz="1800" dirty="0">
                <a:ea typeface="굴림" panose="020B0600000101010101" pitchFamily="50" charset="-127"/>
              </a:rPr>
              <a:t> ramp-down phase and the H-L transition phase?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000" dirty="0" smtClean="0">
              <a:latin typeface="+mj-lt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How 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much is the particle 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screening 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effect, charge exchange, recycling, 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and penetration of He and fuel 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into 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the core plasma 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which are 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central to understanding the dilution and tritium burnup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?</a:t>
            </a:r>
            <a:endParaRPr lang="en-US" altLang="ko-KR" sz="1000" dirty="0" smtClean="0">
              <a:latin typeface="+mj-lt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000" dirty="0">
              <a:latin typeface="+mj-lt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How much is the 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core fueling 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by 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pellet 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injection?</a:t>
            </a:r>
            <a:endParaRPr lang="en-US" altLang="ko-KR" sz="1000" dirty="0" smtClean="0">
              <a:latin typeface="+mj-lt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000" dirty="0">
              <a:latin typeface="+mj-lt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How is the 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SOL/</a:t>
            </a:r>
            <a:r>
              <a:rPr lang="en-US" altLang="ko-KR" sz="1800" dirty="0" err="1">
                <a:latin typeface="+mj-lt"/>
                <a:ea typeface="굴림" panose="020B0600000101010101" pitchFamily="50" charset="-127"/>
              </a:rPr>
              <a:t>divertor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 plasma and its interactions with plasma facing components 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which sets </a:t>
            </a:r>
            <a:r>
              <a:rPr lang="en-US" altLang="ko-KR" sz="1800" dirty="0">
                <a:latin typeface="+mj-lt"/>
                <a:ea typeface="굴림" panose="020B0600000101010101" pitchFamily="50" charset="-127"/>
              </a:rPr>
              <a:t>the boundary conditions for the core </a:t>
            </a: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transport?</a:t>
            </a:r>
            <a:r>
              <a:rPr lang="en-US" altLang="ko-KR" sz="1000" dirty="0" smtClean="0">
                <a:latin typeface="+mj-lt"/>
                <a:ea typeface="굴림" panose="020B0600000101010101" pitchFamily="50" charset="-127"/>
              </a:rPr>
              <a:t/>
            </a:r>
            <a:br>
              <a:rPr lang="en-US" altLang="ko-KR" sz="1000" dirty="0" smtClean="0">
                <a:latin typeface="+mj-lt"/>
                <a:ea typeface="굴림" panose="020B0600000101010101" pitchFamily="50" charset="-127"/>
              </a:rPr>
            </a:br>
            <a:endParaRPr lang="en-US" altLang="ko-KR" sz="1000" dirty="0" smtClean="0">
              <a:latin typeface="+mj-lt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atin typeface="+mj-lt"/>
                <a:ea typeface="굴림" panose="020B0600000101010101" pitchFamily="50" charset="-127"/>
              </a:rPr>
              <a:t>…</a:t>
            </a:r>
            <a:endParaRPr lang="ko-KR" alt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8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Particle </a:t>
            </a:r>
            <a:r>
              <a:rPr lang="en-US" altLang="ja-JP" b="1" dirty="0" smtClean="0"/>
              <a:t>transport modelling </a:t>
            </a:r>
            <a:r>
              <a:rPr lang="en-US" altLang="ja-JP" b="1" dirty="0" smtClean="0"/>
              <a:t>in ITER prediction</a:t>
            </a:r>
            <a:endParaRPr lang="ja-JP" altLang="en-US" b="1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395536" y="985366"/>
            <a:ext cx="87484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Ultimate 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goal: 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modelling of integrated control of </a:t>
            </a:r>
          </a:p>
          <a:p>
            <a:r>
              <a:rPr lang="en-US" altLang="ko-KR" sz="1800" dirty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	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- 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Core 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density (burn control for DT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)</a:t>
            </a:r>
            <a:endParaRPr lang="en-US" altLang="ko-KR" sz="1800" dirty="0" smtClean="0">
              <a:solidFill>
                <a:srgbClr val="004080"/>
              </a:solidFill>
              <a:latin typeface="+mj-lt"/>
              <a:ea typeface="굴림" panose="020B0600000101010101" pitchFamily="50" charset="-127"/>
            </a:endParaRPr>
          </a:p>
          <a:p>
            <a:r>
              <a:rPr lang="en-US" altLang="ko-KR" sz="1800" dirty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	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- 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Mode 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of operation (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L, H)</a:t>
            </a:r>
            <a:endParaRPr lang="en-US" altLang="ko-KR" sz="1800" dirty="0" smtClean="0">
              <a:solidFill>
                <a:srgbClr val="004080"/>
              </a:solidFill>
              <a:latin typeface="+mj-lt"/>
              <a:ea typeface="굴림" panose="020B0600000101010101" pitchFamily="50" charset="-127"/>
            </a:endParaRPr>
          </a:p>
          <a:p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	- ELM 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pacing </a:t>
            </a:r>
            <a:endParaRPr lang="en-US" altLang="ko-KR" sz="1800" dirty="0" smtClean="0">
              <a:solidFill>
                <a:srgbClr val="004080"/>
              </a:solidFill>
              <a:latin typeface="+mj-lt"/>
              <a:ea typeface="굴림" panose="020B0600000101010101" pitchFamily="50" charset="-127"/>
            </a:endParaRPr>
          </a:p>
          <a:p>
            <a:r>
              <a:rPr lang="en-US" altLang="ko-KR" sz="1800" dirty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	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- </a:t>
            </a:r>
            <a:r>
              <a:rPr lang="en-US" altLang="ko-KR" sz="1800" dirty="0" err="1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D</a:t>
            </a:r>
            <a:r>
              <a:rPr lang="en-US" altLang="ko-KR" sz="1800" dirty="0" err="1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ivertor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 detachment</a:t>
            </a:r>
            <a:endParaRPr lang="en-US" altLang="ko-KR" sz="1800" dirty="0" smtClean="0">
              <a:solidFill>
                <a:srgbClr val="004080"/>
              </a:solidFill>
              <a:latin typeface="+mj-lt"/>
              <a:ea typeface="굴림" panose="020B0600000101010101" pitchFamily="50" charset="-127"/>
            </a:endParaRPr>
          </a:p>
          <a:p>
            <a:r>
              <a:rPr lang="en-US" altLang="ko-KR" sz="1800" dirty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	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- 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Impurity 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accumulation</a:t>
            </a:r>
            <a:endParaRPr lang="en-US" altLang="ko-KR" sz="1000" dirty="0" smtClean="0">
              <a:solidFill>
                <a:srgbClr val="004080"/>
              </a:solidFill>
              <a:latin typeface="+mj-lt"/>
              <a:ea typeface="굴림" panose="020B0600000101010101" pitchFamily="50" charset="-127"/>
            </a:endParaRPr>
          </a:p>
          <a:p>
            <a:endParaRPr lang="en-US" altLang="ko-KR" sz="1000" dirty="0" smtClean="0">
              <a:solidFill>
                <a:srgbClr val="004080"/>
              </a:solidFill>
              <a:latin typeface="+mj-lt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rgbClr val="004080"/>
                </a:solidFill>
                <a:ea typeface="굴림" panose="020B0600000101010101" pitchFamily="50" charset="-127"/>
              </a:rPr>
              <a:t>Responsibility </a:t>
            </a:r>
            <a:r>
              <a:rPr lang="en-US" altLang="ko-KR" sz="1800" dirty="0">
                <a:solidFill>
                  <a:srgbClr val="004080"/>
                </a:solidFill>
                <a:ea typeface="굴림" panose="020B0600000101010101" pitchFamily="50" charset="-127"/>
              </a:rPr>
              <a:t>of ITPA </a:t>
            </a:r>
            <a:r>
              <a:rPr lang="en-US" altLang="ko-KR" sz="1800" dirty="0" smtClean="0">
                <a:solidFill>
                  <a:srgbClr val="004080"/>
                </a:solidFill>
                <a:ea typeface="굴림" panose="020B0600000101010101" pitchFamily="50" charset="-127"/>
              </a:rPr>
              <a:t>TGs:</a:t>
            </a:r>
            <a:endParaRPr lang="en-US" altLang="ko-KR" sz="1800" dirty="0">
              <a:solidFill>
                <a:srgbClr val="004080"/>
              </a:solidFill>
              <a:ea typeface="굴림" panose="020B0600000101010101" pitchFamily="50" charset="-127"/>
            </a:endParaRPr>
          </a:p>
          <a:p>
            <a:pPr lvl="1" indent="0"/>
            <a:r>
              <a:rPr lang="en-US" altLang="ko-KR" sz="1800" dirty="0">
                <a:solidFill>
                  <a:srgbClr val="004080"/>
                </a:solidFill>
                <a:ea typeface="굴림" panose="020B0600000101010101" pitchFamily="50" charset="-127"/>
              </a:rPr>
              <a:t>	- Core transport models (T&amp;C)</a:t>
            </a:r>
          </a:p>
          <a:p>
            <a:pPr lvl="1" indent="0"/>
            <a:r>
              <a:rPr lang="en-US" altLang="ko-KR" sz="1800" dirty="0">
                <a:solidFill>
                  <a:srgbClr val="004080"/>
                </a:solidFill>
                <a:ea typeface="굴림" panose="020B0600000101010101" pitchFamily="50" charset="-127"/>
              </a:rPr>
              <a:t>	- Pedestal </a:t>
            </a:r>
            <a:r>
              <a:rPr lang="en-US" altLang="ko-KR" sz="1800" dirty="0" smtClean="0">
                <a:solidFill>
                  <a:srgbClr val="004080"/>
                </a:solidFill>
                <a:ea typeface="굴림" panose="020B0600000101010101" pitchFamily="50" charset="-127"/>
              </a:rPr>
              <a:t>models </a:t>
            </a:r>
            <a:r>
              <a:rPr lang="en-US" altLang="ko-KR" sz="1800" dirty="0">
                <a:solidFill>
                  <a:srgbClr val="004080"/>
                </a:solidFill>
                <a:ea typeface="굴림" panose="020B0600000101010101" pitchFamily="50" charset="-127"/>
              </a:rPr>
              <a:t>(PED)</a:t>
            </a:r>
          </a:p>
          <a:p>
            <a:pPr lvl="1" indent="0"/>
            <a:r>
              <a:rPr lang="en-US" altLang="ko-KR" sz="1800" dirty="0">
                <a:solidFill>
                  <a:srgbClr val="004080"/>
                </a:solidFill>
                <a:ea typeface="굴림" panose="020B0600000101010101" pitchFamily="50" charset="-127"/>
              </a:rPr>
              <a:t>	- Core boundary conditions (SOL/DIV)</a:t>
            </a:r>
          </a:p>
          <a:p>
            <a:pPr lvl="1" indent="0"/>
            <a:r>
              <a:rPr lang="en-US" altLang="ko-KR" sz="1800" dirty="0">
                <a:solidFill>
                  <a:srgbClr val="004080"/>
                </a:solidFill>
                <a:ea typeface="굴림" panose="020B0600000101010101" pitchFamily="50" charset="-127"/>
              </a:rPr>
              <a:t>	- Core transport solvers + integrated modelling (IOS</a:t>
            </a:r>
            <a:r>
              <a:rPr lang="en-US" altLang="ko-KR" sz="1800" dirty="0" smtClean="0">
                <a:solidFill>
                  <a:srgbClr val="004080"/>
                </a:solidFill>
                <a:ea typeface="굴림" panose="020B0600000101010101" pitchFamily="50" charset="-127"/>
              </a:rPr>
              <a:t>)</a:t>
            </a:r>
            <a:endParaRPr lang="en-US" altLang="ko-KR" sz="1000" dirty="0" smtClean="0">
              <a:solidFill>
                <a:srgbClr val="004080"/>
              </a:solidFill>
              <a:ea typeface="굴림" panose="020B0600000101010101" pitchFamily="50" charset="-127"/>
            </a:endParaRPr>
          </a:p>
          <a:p>
            <a:pPr lvl="1" indent="0"/>
            <a:endParaRPr lang="en-US" altLang="ko-KR" sz="1000" dirty="0">
              <a:solidFill>
                <a:srgbClr val="004080"/>
              </a:solidFill>
              <a:latin typeface="+mj-lt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Core transport solvers:</a:t>
            </a:r>
          </a:p>
          <a:p>
            <a:r>
              <a:rPr lang="en-US" altLang="ko-KR" sz="1800" dirty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	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- Electron/ion transport simulation</a:t>
            </a:r>
          </a:p>
          <a:p>
            <a:r>
              <a:rPr lang="en-US" altLang="ko-KR" sz="1800" dirty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	</a:t>
            </a:r>
            <a:r>
              <a:rPr lang="en-US" altLang="ko-KR" sz="1800" dirty="0" smtClean="0">
                <a:solidFill>
                  <a:srgbClr val="004080"/>
                </a:solidFill>
                <a:ea typeface="굴림" panose="020B0600000101010101" pitchFamily="50" charset="-127"/>
              </a:rPr>
              <a:t>- Core </a:t>
            </a:r>
            <a:r>
              <a:rPr lang="en-US" altLang="ko-KR" sz="1800" dirty="0">
                <a:solidFill>
                  <a:srgbClr val="004080"/>
                </a:solidFill>
                <a:ea typeface="굴림" panose="020B0600000101010101" pitchFamily="50" charset="-127"/>
              </a:rPr>
              <a:t>fueling </a:t>
            </a:r>
            <a:r>
              <a:rPr lang="en-US" altLang="ko-KR" sz="1800" dirty="0" smtClean="0">
                <a:solidFill>
                  <a:srgbClr val="004080"/>
                </a:solidFill>
                <a:ea typeface="굴림" panose="020B0600000101010101" pitchFamily="50" charset="-127"/>
              </a:rPr>
              <a:t>by pellets (permanent/instant models)</a:t>
            </a:r>
            <a:endParaRPr lang="en-US" altLang="ko-KR" sz="1800" dirty="0" smtClean="0">
              <a:solidFill>
                <a:srgbClr val="004080"/>
              </a:solidFill>
              <a:latin typeface="+mj-lt"/>
              <a:ea typeface="굴림" panose="020B0600000101010101" pitchFamily="50" charset="-127"/>
            </a:endParaRPr>
          </a:p>
          <a:p>
            <a:r>
              <a:rPr lang="en-US" altLang="ko-KR" sz="1800" dirty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	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- Sink with ELMs (</a:t>
            </a:r>
            <a:r>
              <a:rPr lang="en-US" altLang="ko-KR" sz="1800" dirty="0">
                <a:solidFill>
                  <a:srgbClr val="004080"/>
                </a:solidFill>
                <a:ea typeface="굴림" panose="020B0600000101010101" pitchFamily="50" charset="-127"/>
              </a:rPr>
              <a:t>permanent/instant models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800" dirty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	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- Core </a:t>
            </a:r>
            <a:r>
              <a:rPr lang="en-US" altLang="ko-KR" sz="1800" dirty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i</a:t>
            </a:r>
            <a:r>
              <a:rPr lang="en-US" altLang="ko-KR" sz="1800" dirty="0" smtClean="0">
                <a:solidFill>
                  <a:srgbClr val="004080"/>
                </a:solidFill>
                <a:latin typeface="+mj-lt"/>
                <a:ea typeface="굴림" panose="020B0600000101010101" pitchFamily="50" charset="-127"/>
              </a:rPr>
              <a:t>mpurity transport (including control by ELM pacing)</a:t>
            </a:r>
          </a:p>
          <a:p>
            <a:r>
              <a:rPr lang="en-US" altLang="ko-KR" sz="1800" dirty="0">
                <a:solidFill>
                  <a:srgbClr val="004080"/>
                </a:solidFill>
                <a:ea typeface="굴림" panose="020B0600000101010101" pitchFamily="50" charset="-127"/>
              </a:rPr>
              <a:t>	- Impact of boundary conditions (from SOL/DIV transport and control</a:t>
            </a:r>
            <a:r>
              <a:rPr lang="en-US" altLang="ko-KR" sz="1800" dirty="0" smtClean="0">
                <a:solidFill>
                  <a:srgbClr val="004080"/>
                </a:solidFill>
                <a:ea typeface="굴림" panose="020B0600000101010101" pitchFamily="50" charset="-127"/>
              </a:rPr>
              <a:t>)</a:t>
            </a:r>
            <a:endParaRPr lang="en-US" altLang="ko-KR" sz="1800" dirty="0" smtClean="0">
              <a:solidFill>
                <a:srgbClr val="004080"/>
              </a:solidFill>
              <a:latin typeface="+mj-lt"/>
              <a:ea typeface="굴림" panose="020B0600000101010101" pitchFamily="50" charset="-127"/>
            </a:endParaRPr>
          </a:p>
          <a:p>
            <a:r>
              <a:rPr lang="en-US" altLang="ko-KR" sz="1800" dirty="0" smtClean="0">
                <a:solidFill>
                  <a:srgbClr val="004080"/>
                </a:solidFill>
                <a:ea typeface="굴림" panose="020B0600000101010101" pitchFamily="50" charset="-127"/>
              </a:rPr>
              <a:t>	- Efficiency of core fueling by gas puffing (penetration through the SOL)</a:t>
            </a:r>
          </a:p>
          <a:p>
            <a:endParaRPr lang="en-US" altLang="ko-KR" sz="1000" dirty="0" smtClean="0">
              <a:solidFill>
                <a:srgbClr val="004080"/>
              </a:solidFill>
              <a:latin typeface="+mj-lt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41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Status of particle transport modelling</a:t>
            </a:r>
            <a:endParaRPr lang="ja-JP" altLang="en-US" b="1" dirty="0" smtClean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130548"/>
            <a:ext cx="8640960" cy="2154436"/>
          </a:xfrm>
        </p:spPr>
        <p:txBody>
          <a:bodyPr/>
          <a:lstStyle/>
          <a:p>
            <a:pPr lvl="0"/>
            <a:r>
              <a:rPr lang="en-US" altLang="ko-KR" dirty="0">
                <a:latin typeface="+mj-lt"/>
                <a:ea typeface="굴림" panose="020B0600000101010101" pitchFamily="50" charset="-127"/>
              </a:rPr>
              <a:t>Particle transport in the core plasma is often not treated regardless of its importance in integrated scenario </a:t>
            </a:r>
            <a:r>
              <a:rPr lang="en-US" altLang="ko-KR" dirty="0" smtClean="0">
                <a:latin typeface="+mj-lt"/>
                <a:ea typeface="굴림" panose="020B0600000101010101" pitchFamily="50" charset="-127"/>
              </a:rPr>
              <a:t>simulations.</a:t>
            </a:r>
            <a:endParaRPr lang="ko-KR" altLang="ko-KR" dirty="0">
              <a:latin typeface="+mj-lt"/>
            </a:endParaRPr>
          </a:p>
          <a:p>
            <a:pPr lvl="1" eaLnBrk="1" hangingPunct="1"/>
            <a:r>
              <a:rPr lang="en-US" altLang="ko-KR" dirty="0" smtClean="0">
                <a:latin typeface="+mj-lt"/>
              </a:rPr>
              <a:t> </a:t>
            </a:r>
            <a:r>
              <a:rPr lang="en-US" altLang="ko-KR" dirty="0">
                <a:latin typeface="+mj-lt"/>
                <a:ea typeface="굴림" panose="020B0600000101010101" pitchFamily="50" charset="-127"/>
              </a:rPr>
              <a:t>uncertainties of measurements to determine the </a:t>
            </a:r>
            <a:r>
              <a:rPr lang="en-US" altLang="ko-KR" dirty="0" err="1">
                <a:latin typeface="+mj-lt"/>
                <a:ea typeface="굴림" panose="020B0600000101010101" pitchFamily="50" charset="-127"/>
              </a:rPr>
              <a:t>separatrix</a:t>
            </a:r>
            <a:r>
              <a:rPr lang="en-US" altLang="ko-KR" dirty="0">
                <a:latin typeface="+mj-lt"/>
                <a:ea typeface="굴림" panose="020B0600000101010101" pitchFamily="50" charset="-127"/>
              </a:rPr>
              <a:t> density and the fuel </a:t>
            </a:r>
            <a:r>
              <a:rPr lang="en-US" altLang="ko-KR" dirty="0" smtClean="0">
                <a:latin typeface="+mj-lt"/>
                <a:ea typeface="굴림" panose="020B0600000101010101" pitchFamily="50" charset="-127"/>
              </a:rPr>
              <a:t>sources</a:t>
            </a:r>
            <a:r>
              <a:rPr lang="en-US" altLang="ko-KR" dirty="0">
                <a:ea typeface="굴림" panose="020B0600000101010101" pitchFamily="50" charset="-127"/>
              </a:rPr>
              <a:t> (3-Dimentional)</a:t>
            </a:r>
            <a:r>
              <a:rPr lang="en-US" altLang="ko-KR" dirty="0" smtClean="0">
                <a:latin typeface="+mj-lt"/>
                <a:ea typeface="굴림" panose="020B0600000101010101" pitchFamily="50" charset="-127"/>
              </a:rPr>
              <a:t> </a:t>
            </a:r>
            <a:r>
              <a:rPr lang="en-US" altLang="ko-KR" dirty="0">
                <a:latin typeface="+mj-lt"/>
                <a:ea typeface="굴림" panose="020B0600000101010101" pitchFamily="50" charset="-127"/>
              </a:rPr>
              <a:t>to validate transport </a:t>
            </a:r>
            <a:r>
              <a:rPr lang="en-US" altLang="ko-KR" dirty="0" smtClean="0">
                <a:latin typeface="+mj-lt"/>
                <a:ea typeface="굴림" panose="020B0600000101010101" pitchFamily="50" charset="-127"/>
              </a:rPr>
              <a:t>models</a:t>
            </a:r>
            <a:r>
              <a:rPr lang="en-US" altLang="ko-KR" dirty="0" smtClean="0">
                <a:latin typeface="+mj-lt"/>
              </a:rPr>
              <a:t> </a:t>
            </a:r>
          </a:p>
          <a:p>
            <a:pPr lvl="1" eaLnBrk="1" hangingPunct="1"/>
            <a:r>
              <a:rPr lang="en-US" altLang="ko-KR" dirty="0">
                <a:latin typeface="+mj-lt"/>
              </a:rPr>
              <a:t> </a:t>
            </a:r>
            <a:r>
              <a:rPr lang="en-US" altLang="ko-KR" dirty="0">
                <a:latin typeface="+mj-lt"/>
                <a:ea typeface="굴림" panose="020B0600000101010101" pitchFamily="50" charset="-127"/>
              </a:rPr>
              <a:t>complexity of multi-species impurity </a:t>
            </a:r>
            <a:r>
              <a:rPr lang="en-US" altLang="ko-KR" dirty="0" smtClean="0">
                <a:latin typeface="+mj-lt"/>
                <a:ea typeface="굴림" panose="020B0600000101010101" pitchFamily="50" charset="-127"/>
              </a:rPr>
              <a:t>transport</a:t>
            </a:r>
          </a:p>
          <a:p>
            <a:pPr lvl="1" eaLnBrk="1" hangingPunct="1"/>
            <a:r>
              <a:rPr lang="en-US" altLang="ko-KR" dirty="0" smtClean="0">
                <a:latin typeface="+mj-lt"/>
              </a:rPr>
              <a:t> </a:t>
            </a:r>
            <a:r>
              <a:rPr lang="en-US" altLang="ko-KR" dirty="0">
                <a:latin typeface="+mj-lt"/>
                <a:ea typeface="굴림" panose="020B0600000101010101" pitchFamily="50" charset="-127"/>
              </a:rPr>
              <a:t>complicated relationship with the </a:t>
            </a:r>
            <a:r>
              <a:rPr lang="en-US" altLang="ko-KR" dirty="0" smtClean="0">
                <a:latin typeface="+mj-lt"/>
                <a:ea typeface="굴림" panose="020B0600000101010101" pitchFamily="50" charset="-127"/>
              </a:rPr>
              <a:t>SOL, </a:t>
            </a:r>
            <a:r>
              <a:rPr lang="en-US" altLang="ko-KR" dirty="0" err="1">
                <a:latin typeface="+mj-lt"/>
                <a:ea typeface="굴림" panose="020B0600000101010101" pitchFamily="50" charset="-127"/>
              </a:rPr>
              <a:t>divertor</a:t>
            </a:r>
            <a:r>
              <a:rPr lang="en-US" altLang="ko-KR" dirty="0">
                <a:latin typeface="+mj-lt"/>
                <a:ea typeface="굴림" panose="020B0600000101010101" pitchFamily="50" charset="-127"/>
              </a:rPr>
              <a:t>, and plasma facing materials</a:t>
            </a:r>
            <a:endParaRPr lang="en-US" altLang="ja-JP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37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Particle transport benchmarking</a:t>
            </a:r>
            <a:endParaRPr lang="ja-JP" altLang="en-US" b="1" dirty="0" smtClean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022369"/>
            <a:ext cx="8640960" cy="2215991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en-US" altLang="ko-KR" dirty="0" smtClean="0">
                <a:latin typeface="+mj-lt"/>
              </a:rPr>
              <a:t>Goal</a:t>
            </a:r>
            <a:endParaRPr lang="ko-KR" altLang="ko-KR" dirty="0" smtClean="0">
              <a:latin typeface="+mj-lt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latin typeface="+mj-lt"/>
              </a:rPr>
              <a:t> Verify </a:t>
            </a:r>
            <a:r>
              <a:rPr lang="en-US" altLang="ko-KR" dirty="0">
                <a:latin typeface="+mj-lt"/>
              </a:rPr>
              <a:t>agreement among various integrated modelling codes by approximating closely the expected scenario on </a:t>
            </a:r>
            <a:r>
              <a:rPr lang="en-US" altLang="ko-KR" dirty="0" smtClean="0">
                <a:latin typeface="+mj-lt"/>
              </a:rPr>
              <a:t>ITER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latin typeface="+mj-lt"/>
              </a:rPr>
              <a:t> Predict ITER plasmas more accurately based on </a:t>
            </a:r>
            <a:r>
              <a:rPr lang="en-US" altLang="ko-KR" dirty="0" smtClean="0">
                <a:latin typeface="+mj-lt"/>
              </a:rPr>
              <a:t>knowledge </a:t>
            </a:r>
            <a:r>
              <a:rPr lang="en-US" altLang="ko-KR" dirty="0" smtClean="0">
                <a:latin typeface="+mj-lt"/>
              </a:rPr>
              <a:t>accumulated from the benchmarking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dirty="0" smtClean="0">
                <a:latin typeface="+mj-lt"/>
              </a:rPr>
              <a:t> Address the critical issues of </a:t>
            </a:r>
            <a:r>
              <a:rPr lang="en-US" altLang="ja-JP" dirty="0" smtClean="0">
                <a:latin typeface="+mj-lt"/>
              </a:rPr>
              <a:t>ITER</a:t>
            </a:r>
            <a:endParaRPr lang="en-US" altLang="ja-JP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64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コンテンツ プレースホルダ 2"/>
          <p:cNvSpPr>
            <a:spLocks noGrp="1"/>
          </p:cNvSpPr>
          <p:nvPr>
            <p:ph idx="1"/>
          </p:nvPr>
        </p:nvSpPr>
        <p:spPr>
          <a:xfrm>
            <a:off x="497904" y="1301273"/>
            <a:ext cx="8610600" cy="4431983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Goal of modelling activities in ITPA IOS TG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Motivation of particle transport benchmarking</a:t>
            </a:r>
          </a:p>
          <a:p>
            <a:pPr marL="762000" lvl="2" indent="0" eaLnBrk="1" hangingPunct="1"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Overview of particle transport benchmarking activity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ja-JP" dirty="0">
                <a:solidFill>
                  <a:schemeClr val="accent2"/>
                </a:solidFill>
              </a:rPr>
              <a:t> Benchmarking guideline</a:t>
            </a:r>
          </a:p>
          <a:p>
            <a:pPr lvl="1" eaLnBrk="1" hangingPunct="1"/>
            <a:r>
              <a:rPr lang="en-US" altLang="ja-JP" dirty="0" smtClean="0">
                <a:solidFill>
                  <a:schemeClr val="accent2"/>
                </a:solidFill>
              </a:rPr>
              <a:t> Participating 1.5-D transport codes and </a:t>
            </a:r>
            <a:r>
              <a:rPr lang="en-US" altLang="ja-JP" dirty="0" err="1" smtClean="0">
                <a:solidFill>
                  <a:schemeClr val="accent2"/>
                </a:solidFill>
              </a:rPr>
              <a:t>modellers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First results of particle transport benchmarking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altLang="ja-JP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>
              <a:buFontTx/>
              <a:buNone/>
            </a:pP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Next-step work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Outline</a:t>
            </a:r>
            <a:endParaRPr lang="ja-JP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051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Steps in benchmarking</a:t>
            </a:r>
            <a:endParaRPr lang="ja-JP" altLang="en-US" b="1" dirty="0" smtClean="0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 bwMode="auto">
          <a:xfrm>
            <a:off x="395536" y="980728"/>
            <a:ext cx="8610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accent2"/>
                </a:solidFill>
              </a:rPr>
              <a:t>STEP 1: Benchmarking of particle transport solvers with prescribed transport</a:t>
            </a:r>
            <a:br>
              <a:rPr lang="en-US" altLang="ja-JP" kern="0" dirty="0" smtClean="0">
                <a:solidFill>
                  <a:schemeClr val="accent2"/>
                </a:solidFill>
              </a:rPr>
            </a:br>
            <a:r>
              <a:rPr lang="en-US" altLang="ja-JP" kern="0" dirty="0" smtClean="0">
                <a:solidFill>
                  <a:schemeClr val="accent2"/>
                </a:solidFill>
              </a:rPr>
              <a:t>	coefficients </a:t>
            </a:r>
            <a:r>
              <a:rPr lang="en-US" altLang="ja-JP" kern="0" dirty="0">
                <a:solidFill>
                  <a:schemeClr val="accent2"/>
                </a:solidFill>
              </a:rPr>
              <a:t>and sources at one time point in the 	current flattop </a:t>
            </a:r>
            <a:r>
              <a:rPr lang="en-US" altLang="ja-JP" kern="0" dirty="0" smtClean="0">
                <a:solidFill>
                  <a:schemeClr val="accent2"/>
                </a:solidFill>
              </a:rPr>
              <a:t/>
            </a:r>
            <a:br>
              <a:rPr lang="en-US" altLang="ja-JP" kern="0" dirty="0" smtClean="0">
                <a:solidFill>
                  <a:schemeClr val="accent2"/>
                </a:solidFill>
              </a:rPr>
            </a:br>
            <a:r>
              <a:rPr lang="en-US" altLang="ja-JP" kern="0" dirty="0" smtClean="0">
                <a:solidFill>
                  <a:schemeClr val="accent2"/>
                </a:solidFill>
              </a:rPr>
              <a:t>Purpose: to ensure agreement </a:t>
            </a:r>
            <a:r>
              <a:rPr lang="en-US" altLang="ja-JP" kern="0" dirty="0" smtClean="0">
                <a:solidFill>
                  <a:schemeClr val="accent2"/>
                </a:solidFill>
              </a:rPr>
              <a:t>and understand differences among particle</a:t>
            </a:r>
            <a:br>
              <a:rPr lang="en-US" altLang="ja-JP" kern="0" dirty="0" smtClean="0">
                <a:solidFill>
                  <a:schemeClr val="accent2"/>
                </a:solidFill>
              </a:rPr>
            </a:br>
            <a:r>
              <a:rPr lang="en-US" altLang="ja-JP" kern="0" dirty="0" smtClean="0">
                <a:solidFill>
                  <a:schemeClr val="accent2"/>
                </a:solidFill>
              </a:rPr>
              <a:t>              </a:t>
            </a:r>
            <a:r>
              <a:rPr lang="en-US" altLang="ja-JP" kern="0" dirty="0" smtClean="0">
                <a:solidFill>
                  <a:schemeClr val="accent2"/>
                </a:solidFill>
              </a:rPr>
              <a:t>transport solvers</a:t>
            </a: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395536" y="4564215"/>
            <a:ext cx="8610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4: Benchmarking of time-evolution in whole discharge with 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              prescribed transport coefficients and sources in time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Purpose: to evaluate the impact of particle transport to scenario evolution</a:t>
            </a: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 bwMode="auto">
          <a:xfrm>
            <a:off x="395536" y="2370149"/>
            <a:ext cx="874846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2: Benchmarking of particle sources </a:t>
            </a:r>
            <a:r>
              <a:rPr lang="en-US" altLang="ja-JP" kern="0" dirty="0">
                <a:solidFill>
                  <a:schemeClr val="tx1"/>
                </a:solidFill>
              </a:rPr>
              <a:t>&amp;</a:t>
            </a:r>
            <a:r>
              <a:rPr lang="en-US" altLang="ja-JP" kern="0" dirty="0" smtClean="0">
                <a:solidFill>
                  <a:schemeClr val="tx1"/>
                </a:solidFill>
              </a:rPr>
              <a:t> sinks with </a:t>
            </a:r>
            <a:r>
              <a:rPr lang="en-US" altLang="ja-JP" kern="0" dirty="0">
                <a:solidFill>
                  <a:schemeClr val="tx1"/>
                </a:solidFill>
              </a:rPr>
              <a:t>prescribed transport </a:t>
            </a:r>
            <a:r>
              <a:rPr lang="en-US" altLang="ja-JP" kern="0" dirty="0" smtClean="0">
                <a:solidFill>
                  <a:schemeClr val="tx1"/>
                </a:solidFill>
              </a:rPr>
              <a:t/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	coefficients </a:t>
            </a:r>
            <a:r>
              <a:rPr lang="en-US" altLang="ja-JP" kern="0" dirty="0">
                <a:solidFill>
                  <a:schemeClr val="tx1"/>
                </a:solidFill>
              </a:rPr>
              <a:t>at one time point in the current </a:t>
            </a:r>
            <a:r>
              <a:rPr lang="en-US" altLang="ja-JP" kern="0" dirty="0" smtClean="0">
                <a:solidFill>
                  <a:schemeClr val="tx1"/>
                </a:solidFill>
              </a:rPr>
              <a:t>flattop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Purpose: to compare source &amp; sink models</a:t>
            </a: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 bwMode="auto">
          <a:xfrm>
            <a:off x="408005" y="3467182"/>
            <a:ext cx="8610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3: Sensitivity scans of </a:t>
            </a:r>
            <a:r>
              <a:rPr lang="en-US" altLang="ja-JP" kern="0" dirty="0">
                <a:solidFill>
                  <a:schemeClr val="tx1"/>
                </a:solidFill>
              </a:rPr>
              <a:t>transport coefficients at one time </a:t>
            </a:r>
            <a:r>
              <a:rPr lang="en-US" altLang="ja-JP" kern="0" dirty="0" smtClean="0">
                <a:solidFill>
                  <a:schemeClr val="tx1"/>
                </a:solidFill>
              </a:rPr>
              <a:t>point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	in </a:t>
            </a:r>
            <a:r>
              <a:rPr lang="en-US" altLang="ja-JP" kern="0" dirty="0">
                <a:solidFill>
                  <a:schemeClr val="tx1"/>
                </a:solidFill>
              </a:rPr>
              <a:t>the current </a:t>
            </a:r>
            <a:r>
              <a:rPr lang="en-US" altLang="ja-JP" kern="0" dirty="0" smtClean="0">
                <a:solidFill>
                  <a:schemeClr val="tx1"/>
                </a:solidFill>
              </a:rPr>
              <a:t>flattop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Purpose: to evaluate the impact of particle transport to fusion performance</a:t>
            </a: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 bwMode="auto">
          <a:xfrm>
            <a:off x="410087" y="5661248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5: Application of physics-based transport models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Purpose: to predict particle transport in ITER</a:t>
            </a:r>
          </a:p>
        </p:txBody>
      </p:sp>
    </p:spTree>
    <p:extLst>
      <p:ext uri="{BB962C8B-B14F-4D97-AF65-F5344CB8AC3E}">
        <p14:creationId xmlns:p14="http://schemas.microsoft.com/office/powerpoint/2010/main" val="22647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Steps in benchmarking</a:t>
            </a:r>
            <a:endParaRPr lang="ja-JP" altLang="en-US" b="1" dirty="0" smtClean="0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 bwMode="auto">
          <a:xfrm>
            <a:off x="395536" y="980728"/>
            <a:ext cx="8610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accent2"/>
                </a:solidFill>
              </a:rPr>
              <a:t>STEP 1: Benchmarking of particle transport solvers with prescribed transport</a:t>
            </a:r>
            <a:br>
              <a:rPr lang="en-US" altLang="ja-JP" kern="0" dirty="0" smtClean="0">
                <a:solidFill>
                  <a:schemeClr val="accent2"/>
                </a:solidFill>
              </a:rPr>
            </a:br>
            <a:r>
              <a:rPr lang="en-US" altLang="ja-JP" kern="0" dirty="0" smtClean="0">
                <a:solidFill>
                  <a:schemeClr val="accent2"/>
                </a:solidFill>
              </a:rPr>
              <a:t>	coefficients </a:t>
            </a:r>
            <a:r>
              <a:rPr lang="en-US" altLang="ja-JP" kern="0" dirty="0">
                <a:solidFill>
                  <a:schemeClr val="accent2"/>
                </a:solidFill>
              </a:rPr>
              <a:t>and sources at one time point in the 	current flattop </a:t>
            </a:r>
            <a:r>
              <a:rPr lang="en-US" altLang="ja-JP" kern="0" dirty="0" smtClean="0">
                <a:solidFill>
                  <a:schemeClr val="accent2"/>
                </a:solidFill>
              </a:rPr>
              <a:t/>
            </a:r>
            <a:br>
              <a:rPr lang="en-US" altLang="ja-JP" kern="0" dirty="0" smtClean="0">
                <a:solidFill>
                  <a:schemeClr val="accent2"/>
                </a:solidFill>
              </a:rPr>
            </a:br>
            <a:r>
              <a:rPr lang="en-US" altLang="ja-JP" kern="0" dirty="0" smtClean="0">
                <a:solidFill>
                  <a:schemeClr val="accent2"/>
                </a:solidFill>
              </a:rPr>
              <a:t>Purpose: to ensure agreement </a:t>
            </a:r>
            <a:r>
              <a:rPr lang="en-US" altLang="ja-JP" kern="0" dirty="0" smtClean="0">
                <a:solidFill>
                  <a:schemeClr val="accent2"/>
                </a:solidFill>
              </a:rPr>
              <a:t>and understand differences among particle</a:t>
            </a:r>
            <a:br>
              <a:rPr lang="en-US" altLang="ja-JP" kern="0" dirty="0" smtClean="0">
                <a:solidFill>
                  <a:schemeClr val="accent2"/>
                </a:solidFill>
              </a:rPr>
            </a:br>
            <a:r>
              <a:rPr lang="en-US" altLang="ja-JP" kern="0" dirty="0" smtClean="0">
                <a:solidFill>
                  <a:schemeClr val="accent2"/>
                </a:solidFill>
              </a:rPr>
              <a:t>              </a:t>
            </a:r>
            <a:r>
              <a:rPr lang="en-US" altLang="ja-JP" kern="0" dirty="0" smtClean="0">
                <a:solidFill>
                  <a:schemeClr val="accent2"/>
                </a:solidFill>
              </a:rPr>
              <a:t>transport solvers</a:t>
            </a: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395536" y="4564215"/>
            <a:ext cx="8610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4: Benchmarking of time-evolution in whole discharge with 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              prescribed transport coefficients and sources in time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Purpose: to evaluate the impact of particle transport to scenario evolution</a:t>
            </a: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 bwMode="auto">
          <a:xfrm>
            <a:off x="395536" y="2370149"/>
            <a:ext cx="874846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2: Benchmarking of particle sources </a:t>
            </a:r>
            <a:r>
              <a:rPr lang="en-US" altLang="ja-JP" kern="0" dirty="0">
                <a:solidFill>
                  <a:schemeClr val="tx1"/>
                </a:solidFill>
              </a:rPr>
              <a:t>&amp;</a:t>
            </a:r>
            <a:r>
              <a:rPr lang="en-US" altLang="ja-JP" kern="0" dirty="0" smtClean="0">
                <a:solidFill>
                  <a:schemeClr val="tx1"/>
                </a:solidFill>
              </a:rPr>
              <a:t> sinks with </a:t>
            </a:r>
            <a:r>
              <a:rPr lang="en-US" altLang="ja-JP" kern="0" dirty="0">
                <a:solidFill>
                  <a:schemeClr val="tx1"/>
                </a:solidFill>
              </a:rPr>
              <a:t>prescribed transport </a:t>
            </a:r>
            <a:r>
              <a:rPr lang="en-US" altLang="ja-JP" kern="0" dirty="0" smtClean="0">
                <a:solidFill>
                  <a:schemeClr val="tx1"/>
                </a:solidFill>
              </a:rPr>
              <a:t/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	coefficients </a:t>
            </a:r>
            <a:r>
              <a:rPr lang="en-US" altLang="ja-JP" kern="0" dirty="0">
                <a:solidFill>
                  <a:schemeClr val="tx1"/>
                </a:solidFill>
              </a:rPr>
              <a:t>at one time point in the current </a:t>
            </a:r>
            <a:r>
              <a:rPr lang="en-US" altLang="ja-JP" kern="0" dirty="0" smtClean="0">
                <a:solidFill>
                  <a:schemeClr val="tx1"/>
                </a:solidFill>
              </a:rPr>
              <a:t>flattop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Purpose: to compare source &amp; sink models</a:t>
            </a: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 bwMode="auto">
          <a:xfrm>
            <a:off x="408005" y="3467182"/>
            <a:ext cx="8610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3: Sensitivity scans of </a:t>
            </a:r>
            <a:r>
              <a:rPr lang="en-US" altLang="ja-JP" kern="0" dirty="0">
                <a:solidFill>
                  <a:schemeClr val="tx1"/>
                </a:solidFill>
              </a:rPr>
              <a:t>transport coefficients at one time </a:t>
            </a:r>
            <a:r>
              <a:rPr lang="en-US" altLang="ja-JP" kern="0" dirty="0" smtClean="0">
                <a:solidFill>
                  <a:schemeClr val="tx1"/>
                </a:solidFill>
              </a:rPr>
              <a:t>point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	in </a:t>
            </a:r>
            <a:r>
              <a:rPr lang="en-US" altLang="ja-JP" kern="0" dirty="0">
                <a:solidFill>
                  <a:schemeClr val="tx1"/>
                </a:solidFill>
              </a:rPr>
              <a:t>the current </a:t>
            </a:r>
            <a:r>
              <a:rPr lang="en-US" altLang="ja-JP" kern="0" dirty="0" smtClean="0">
                <a:solidFill>
                  <a:schemeClr val="tx1"/>
                </a:solidFill>
              </a:rPr>
              <a:t>flattop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Purpose: to evaluate the impact of particle transport to fusion performance</a:t>
            </a: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 bwMode="auto">
          <a:xfrm>
            <a:off x="410087" y="5661248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5: Application of physics-based transport models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Purpose: to predict particle transport in ITER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104" y="6125234"/>
            <a:ext cx="3642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</a:rPr>
              <a:t>Integrating with heat transport!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Guideline for Benchmarking</a:t>
            </a:r>
            <a:endParaRPr lang="ja-JP" altLang="en-US" b="1" dirty="0" smtClean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569912" y="1124744"/>
            <a:ext cx="7185620" cy="4001095"/>
          </a:xfrm>
        </p:spPr>
        <p:txBody>
          <a:bodyPr/>
          <a:lstStyle/>
          <a:p>
            <a:pPr lvl="0"/>
            <a:r>
              <a:rPr lang="en-US" altLang="ko-KR" dirty="0" smtClean="0"/>
              <a:t>Solving </a:t>
            </a:r>
            <a:r>
              <a:rPr lang="en-US" altLang="ko-KR" dirty="0"/>
              <a:t>n</a:t>
            </a:r>
            <a:r>
              <a:rPr lang="en-US" altLang="ko-KR" baseline="-25000" dirty="0"/>
              <a:t>e</a:t>
            </a:r>
            <a:r>
              <a:rPr lang="en-US" altLang="ko-KR" dirty="0"/>
              <a:t> </a:t>
            </a:r>
            <a:r>
              <a:rPr lang="en-US" altLang="ko-KR" dirty="0" smtClean="0"/>
              <a:t>and </a:t>
            </a:r>
            <a:r>
              <a:rPr lang="en-US" altLang="ko-KR" dirty="0" err="1"/>
              <a:t>T</a:t>
            </a:r>
            <a:r>
              <a:rPr lang="en-US" altLang="ko-KR" baseline="-25000" dirty="0" err="1"/>
              <a:t>e</a:t>
            </a:r>
            <a:r>
              <a:rPr lang="en-US" altLang="ko-KR" dirty="0"/>
              <a:t>,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i</a:t>
            </a:r>
            <a:endParaRPr lang="en-US" altLang="ko-KR" dirty="0"/>
          </a:p>
          <a:p>
            <a:pPr lvl="0"/>
            <a:r>
              <a:rPr lang="en-US" altLang="ko-KR" dirty="0" smtClean="0"/>
              <a:t>ITER </a:t>
            </a:r>
            <a:r>
              <a:rPr lang="en-US" altLang="ko-KR" dirty="0"/>
              <a:t>baseline scenario at </a:t>
            </a:r>
            <a:r>
              <a:rPr lang="en-US" altLang="ko-KR" dirty="0" smtClean="0"/>
              <a:t>the plasma current </a:t>
            </a:r>
            <a:r>
              <a:rPr lang="en-US" altLang="ko-KR" dirty="0"/>
              <a:t>flattop phase</a:t>
            </a:r>
            <a:endParaRPr lang="ko-KR" altLang="ko-KR" dirty="0"/>
          </a:p>
          <a:p>
            <a:pPr lvl="1" eaLnBrk="1" hangingPunct="1"/>
            <a:r>
              <a:rPr lang="en-US" altLang="ko-KR" dirty="0" smtClean="0"/>
              <a:t> I</a:t>
            </a:r>
            <a:r>
              <a:rPr lang="en-US" altLang="ko-KR" baseline="-25000" dirty="0" smtClean="0"/>
              <a:t>p</a:t>
            </a:r>
            <a:r>
              <a:rPr lang="en-US" altLang="ko-KR" dirty="0" smtClean="0"/>
              <a:t> </a:t>
            </a:r>
            <a:r>
              <a:rPr lang="en-US" altLang="ko-KR" dirty="0"/>
              <a:t>= 15.0 MA, B</a:t>
            </a:r>
            <a:r>
              <a:rPr lang="en-US" altLang="ko-KR" baseline="-25000" dirty="0"/>
              <a:t>T</a:t>
            </a:r>
            <a:r>
              <a:rPr lang="en-US" altLang="ko-KR" dirty="0"/>
              <a:t> = 5.3 T at R = 6.2 m</a:t>
            </a:r>
            <a:endParaRPr lang="en-US" altLang="ja-JP" dirty="0" smtClean="0"/>
          </a:p>
          <a:p>
            <a:pPr lvl="0"/>
            <a:r>
              <a:rPr lang="en-US" altLang="ko-KR" dirty="0"/>
              <a:t>Basic </a:t>
            </a:r>
            <a:r>
              <a:rPr lang="en-US" altLang="ko-KR" dirty="0" smtClean="0"/>
              <a:t>assumptions</a:t>
            </a:r>
            <a:endParaRPr lang="ko-KR" altLang="ko-KR" dirty="0"/>
          </a:p>
          <a:p>
            <a:pPr lvl="1" eaLnBrk="1" hangingPunct="1"/>
            <a:r>
              <a:rPr lang="en-US" altLang="ko-KR" dirty="0" smtClean="0"/>
              <a:t> </a:t>
            </a:r>
            <a:r>
              <a:rPr lang="en-US" altLang="ko-KR" dirty="0" err="1" smtClean="0"/>
              <a:t>n</a:t>
            </a:r>
            <a:r>
              <a:rPr lang="en-US" altLang="ko-KR" baseline="-25000" dirty="0" err="1" smtClean="0"/>
              <a:t>Z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dirty="0" err="1" smtClean="0"/>
              <a:t>f</a:t>
            </a:r>
            <a:r>
              <a:rPr lang="en-US" altLang="ko-KR" baseline="-25000" dirty="0" err="1" smtClean="0"/>
              <a:t>z</a:t>
            </a:r>
            <a:r>
              <a:rPr lang="en-US" altLang="ko-KR" dirty="0" err="1" smtClean="0"/>
              <a:t>n</a:t>
            </a:r>
            <a:r>
              <a:rPr lang="en-US" altLang="ko-KR" baseline="-25000" dirty="0" err="1" smtClean="0"/>
              <a:t>e</a:t>
            </a:r>
            <a:r>
              <a:rPr lang="en-US" altLang="ko-KR" dirty="0" smtClean="0"/>
              <a:t>, quasi-neutrality</a:t>
            </a:r>
          </a:p>
          <a:p>
            <a:pPr lvl="1" eaLnBrk="1" hangingPunct="1"/>
            <a:r>
              <a:rPr lang="en-US" altLang="ko-KR" dirty="0" smtClean="0"/>
              <a:t> Set Helium </a:t>
            </a:r>
            <a:r>
              <a:rPr lang="en-US" altLang="ko-KR" dirty="0"/>
              <a:t>density profile </a:t>
            </a:r>
            <a:r>
              <a:rPr lang="en-US" altLang="ko-KR" dirty="0" smtClean="0"/>
              <a:t>as</a:t>
            </a:r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en-US" altLang="ko-KR" dirty="0" err="1"/>
              <a:t>n</a:t>
            </a:r>
            <a:r>
              <a:rPr lang="en-US" altLang="ko-KR" baseline="-25000" dirty="0" err="1"/>
              <a:t>He</a:t>
            </a:r>
            <a:r>
              <a:rPr lang="en-US" altLang="ko-KR" dirty="0"/>
              <a:t>(</a:t>
            </a:r>
            <a:r>
              <a:rPr lang="el-GR" altLang="ko-KR" dirty="0"/>
              <a:t>Φ</a:t>
            </a:r>
            <a:r>
              <a:rPr lang="en-US" altLang="ko-KR" dirty="0"/>
              <a:t>) = n</a:t>
            </a:r>
            <a:r>
              <a:rPr lang="en-US" altLang="ko-KR" baseline="-25000" dirty="0"/>
              <a:t>0</a:t>
            </a:r>
            <a:r>
              <a:rPr lang="en-US" altLang="ko-KR" dirty="0"/>
              <a:t> [1 - (</a:t>
            </a:r>
            <a:r>
              <a:rPr lang="el-GR" altLang="ko-KR" dirty="0"/>
              <a:t>Φ</a:t>
            </a:r>
            <a:r>
              <a:rPr lang="en-US" altLang="ko-KR" dirty="0" smtClean="0"/>
              <a:t>/</a:t>
            </a:r>
            <a:r>
              <a:rPr lang="el-GR" altLang="ko-KR" dirty="0" smtClean="0"/>
              <a:t>Φ</a:t>
            </a:r>
            <a:r>
              <a:rPr lang="en-US" altLang="ko-KR" baseline="-25000" dirty="0" smtClean="0"/>
              <a:t>edge</a:t>
            </a:r>
            <a:r>
              <a:rPr lang="en-US" altLang="ko-KR" dirty="0" smtClean="0"/>
              <a:t>)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]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     </a:t>
            </a:r>
            <a:r>
              <a:rPr lang="el-GR" altLang="ko-KR" dirty="0" smtClean="0"/>
              <a:t>Φ</a:t>
            </a:r>
            <a:r>
              <a:rPr lang="en-US" altLang="ko-KR" dirty="0"/>
              <a:t>: toroidal magnetic </a:t>
            </a:r>
            <a:r>
              <a:rPr lang="en-US" altLang="ko-KR" dirty="0" smtClean="0"/>
              <a:t>flux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dirty="0"/>
              <a:t>	n</a:t>
            </a:r>
            <a:r>
              <a:rPr lang="en-US" altLang="ko-KR" baseline="-25000" dirty="0"/>
              <a:t>0 </a:t>
            </a:r>
            <a:r>
              <a:rPr lang="en-US" altLang="ko-KR" dirty="0"/>
              <a:t>= 0.95x10</a:t>
            </a:r>
            <a:r>
              <a:rPr lang="en-US" altLang="ko-KR" baseline="30000" dirty="0"/>
              <a:t>19</a:t>
            </a:r>
            <a:r>
              <a:rPr lang="en-US" altLang="ko-KR" dirty="0"/>
              <a:t> /m</a:t>
            </a:r>
            <a:r>
              <a:rPr lang="en-US" altLang="ko-KR" baseline="30000" dirty="0"/>
              <a:t>3</a:t>
            </a:r>
            <a:endParaRPr lang="ko-KR" altLang="ko-KR" dirty="0"/>
          </a:p>
          <a:p>
            <a:pPr lvl="1" eaLnBrk="1" hangingPunct="1"/>
            <a:r>
              <a:rPr lang="en-US" altLang="ko-KR" dirty="0" smtClean="0"/>
              <a:t> Ignore </a:t>
            </a:r>
            <a:r>
              <a:rPr lang="en-US" altLang="ko-KR" dirty="0"/>
              <a:t>NB fueling and current </a:t>
            </a:r>
            <a:r>
              <a:rPr lang="en-US" altLang="ko-KR" dirty="0" smtClean="0"/>
              <a:t>drive</a:t>
            </a:r>
          </a:p>
          <a:p>
            <a:pPr lvl="1" eaLnBrk="1" hangingPunct="1"/>
            <a:r>
              <a:rPr lang="en-US" altLang="ko-KR" dirty="0" smtClean="0"/>
              <a:t> </a:t>
            </a:r>
            <a:r>
              <a:rPr lang="en-US" altLang="ko-KR" dirty="0"/>
              <a:t>Zero toroidal </a:t>
            </a:r>
            <a:r>
              <a:rPr lang="en-US" altLang="ko-KR" dirty="0" smtClean="0"/>
              <a:t>rotation</a:t>
            </a:r>
          </a:p>
          <a:p>
            <a:pPr lvl="1" eaLnBrk="1" hangingPunct="1"/>
            <a:r>
              <a:rPr lang="en-US" altLang="ko-KR" dirty="0" smtClean="0"/>
              <a:t> </a:t>
            </a:r>
            <a:r>
              <a:rPr lang="en-US" altLang="ko-KR" dirty="0"/>
              <a:t>No </a:t>
            </a:r>
            <a:r>
              <a:rPr lang="en-US" altLang="ko-KR" dirty="0" err="1" smtClean="0"/>
              <a:t>sawtooth</a:t>
            </a:r>
            <a:endParaRPr lang="en-US" altLang="ko-KR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569912" y="4941168"/>
            <a:ext cx="8497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 smtClean="0"/>
              <a:t>Plasma equilibrium: using a TSC result or approximate geometric values</a:t>
            </a:r>
            <a:endParaRPr lang="en-US" altLang="ja-JP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18346"/>
              </p:ext>
            </p:extLst>
          </p:nvPr>
        </p:nvGraphicFramePr>
        <p:xfrm>
          <a:off x="1547664" y="5445224"/>
          <a:ext cx="6048675" cy="72008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945346"/>
                <a:gridCol w="945346"/>
                <a:gridCol w="945346"/>
                <a:gridCol w="945346"/>
                <a:gridCol w="945346"/>
                <a:gridCol w="1321945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</a:t>
                      </a:r>
                      <a:r>
                        <a:rPr lang="en-US" sz="1500" baseline="-25000" dirty="0">
                          <a:effectLst/>
                        </a:rPr>
                        <a:t>0</a:t>
                      </a:r>
                      <a:r>
                        <a:rPr lang="en-US" sz="1500" dirty="0">
                          <a:effectLst/>
                        </a:rPr>
                        <a:t> (m)</a:t>
                      </a:r>
                      <a:endParaRPr lang="ko-KR" sz="15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 (m)</a:t>
                      </a:r>
                      <a:endParaRPr lang="ko-KR" sz="15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 dirty="0" smtClean="0">
                          <a:effectLst/>
                        </a:rPr>
                        <a:t>κ</a:t>
                      </a:r>
                      <a:endParaRPr lang="ko-KR" sz="15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500" dirty="0" smtClean="0">
                          <a:effectLst/>
                        </a:rPr>
                        <a:t>δ</a:t>
                      </a:r>
                      <a:endParaRPr lang="ko-KR" sz="15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Z</a:t>
                      </a:r>
                      <a:r>
                        <a:rPr lang="en-US" sz="1500" baseline="-25000">
                          <a:effectLst/>
                        </a:rPr>
                        <a:t>mag</a:t>
                      </a:r>
                      <a:r>
                        <a:rPr lang="en-US" sz="1500">
                          <a:effectLst/>
                        </a:rPr>
                        <a:t> (m)</a:t>
                      </a:r>
                      <a:endParaRPr lang="ko-KR" sz="1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Volume (m</a:t>
                      </a:r>
                      <a:r>
                        <a:rPr lang="en-US" sz="1500" baseline="30000">
                          <a:effectLst/>
                        </a:rPr>
                        <a:t>3</a:t>
                      </a:r>
                      <a:r>
                        <a:rPr lang="en-US" sz="1500">
                          <a:effectLst/>
                        </a:rPr>
                        <a:t>)</a:t>
                      </a:r>
                      <a:endParaRPr lang="ko-KR" sz="1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6.20</a:t>
                      </a:r>
                      <a:endParaRPr lang="ko-KR" sz="15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1.99</a:t>
                      </a:r>
                      <a:endParaRPr lang="ko-KR" sz="15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1.85</a:t>
                      </a:r>
                      <a:endParaRPr lang="ko-KR" sz="15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0.45</a:t>
                      </a:r>
                      <a:endParaRPr lang="ko-KR" sz="15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0.50</a:t>
                      </a:r>
                      <a:endParaRPr lang="ko-KR" sz="15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819.4</a:t>
                      </a:r>
                      <a:endParaRPr lang="ko-KR" sz="15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3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コンテンツ プレースホルダ 2"/>
          <p:cNvSpPr>
            <a:spLocks noGrp="1"/>
          </p:cNvSpPr>
          <p:nvPr>
            <p:ph idx="1"/>
          </p:nvPr>
        </p:nvSpPr>
        <p:spPr>
          <a:xfrm>
            <a:off x="497904" y="1301273"/>
            <a:ext cx="8610600" cy="4431983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Goal of modelling activities in ITPA IOS TG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eaLnBrk="1" hangingPunct="1"/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Motivation of particle transport benchmarking</a:t>
            </a:r>
          </a:p>
          <a:p>
            <a:pPr marL="762000" lvl="2" indent="0" eaLnBrk="1" hangingPunct="1"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Overview of particle transport benchmarking activity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ja-JP" dirty="0">
                <a:solidFill>
                  <a:schemeClr val="tx1"/>
                </a:solidFill>
              </a:rPr>
              <a:t> Benchmarking guideline</a:t>
            </a:r>
          </a:p>
          <a:p>
            <a:pPr lvl="1" eaLnBrk="1" hangingPunct="1"/>
            <a:r>
              <a:rPr lang="en-US" altLang="ja-JP" dirty="0" smtClean="0">
                <a:solidFill>
                  <a:schemeClr val="tx1"/>
                </a:solidFill>
              </a:rPr>
              <a:t> Participating 1.5-D transport codes and </a:t>
            </a:r>
            <a:r>
              <a:rPr lang="en-US" altLang="ja-JP" dirty="0" err="1" smtClean="0">
                <a:solidFill>
                  <a:schemeClr val="tx1"/>
                </a:solidFill>
              </a:rPr>
              <a:t>modellers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 eaLnBrk="1" hangingPunct="1"/>
            <a:endParaRPr lang="en-US" altLang="ja-JP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First results of particle transport benchmarking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eaLnBrk="1" hangingPunct="1"/>
            <a:endParaRPr lang="en-US" altLang="ja-JP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Discussion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lvl="1" eaLnBrk="1" hangingPunct="1">
              <a:buFontTx/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Next-step work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Outline</a:t>
            </a:r>
            <a:endParaRPr lang="ja-JP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563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Guideline for Benchmarking</a:t>
            </a:r>
            <a:endParaRPr lang="ja-JP" altLang="en-US" b="1" dirty="0" smtClean="0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022369"/>
            <a:ext cx="8640960" cy="5539978"/>
          </a:xfrm>
        </p:spPr>
        <p:txBody>
          <a:bodyPr/>
          <a:lstStyle/>
          <a:p>
            <a:pPr lvl="0"/>
            <a:r>
              <a:rPr lang="en-US" altLang="ko-KR" dirty="0">
                <a:latin typeface="+mj-lt"/>
              </a:rPr>
              <a:t>Transport model setup</a:t>
            </a:r>
            <a:endParaRPr lang="ko-KR" altLang="ko-KR" dirty="0">
              <a:latin typeface="+mj-lt"/>
            </a:endParaRPr>
          </a:p>
          <a:p>
            <a:pPr lvl="1" eaLnBrk="1" hangingPunct="1"/>
            <a:r>
              <a:rPr lang="en-US" altLang="ko-KR" dirty="0" smtClean="0">
                <a:latin typeface="+mj-lt"/>
              </a:rPr>
              <a:t> Edge </a:t>
            </a:r>
            <a:r>
              <a:rPr lang="en-US" altLang="ko-KR" dirty="0">
                <a:latin typeface="+mj-lt"/>
              </a:rPr>
              <a:t>particle </a:t>
            </a:r>
            <a:r>
              <a:rPr lang="en-US" altLang="ko-KR" dirty="0" smtClean="0">
                <a:latin typeface="+mj-lt"/>
              </a:rPr>
              <a:t>source</a:t>
            </a:r>
          </a:p>
          <a:p>
            <a:pPr marL="0" indent="0">
              <a:buNone/>
            </a:pPr>
            <a:r>
              <a:rPr lang="en-US" altLang="ko-KR" dirty="0">
                <a:latin typeface="+mj-lt"/>
              </a:rPr>
              <a:t>	</a:t>
            </a:r>
            <a:r>
              <a:rPr lang="en-US" altLang="ko-KR" dirty="0" smtClean="0">
                <a:latin typeface="+mj-lt"/>
              </a:rPr>
              <a:t>S(</a:t>
            </a:r>
            <a:r>
              <a:rPr lang="el-GR" altLang="ko-KR" dirty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) </a:t>
            </a:r>
            <a:r>
              <a:rPr lang="en-US" altLang="ko-KR" dirty="0">
                <a:latin typeface="+mj-lt"/>
              </a:rPr>
              <a:t>= S</a:t>
            </a:r>
            <a:r>
              <a:rPr lang="en-US" altLang="ko-KR" baseline="-25000" dirty="0">
                <a:latin typeface="+mj-lt"/>
              </a:rPr>
              <a:t>0</a:t>
            </a:r>
            <a:r>
              <a:rPr lang="en-US" altLang="ko-KR" dirty="0">
                <a:latin typeface="+mj-lt"/>
              </a:rPr>
              <a:t> </a:t>
            </a:r>
            <a:r>
              <a:rPr lang="en-US" altLang="ko-KR" dirty="0" err="1">
                <a:latin typeface="+mj-lt"/>
              </a:rPr>
              <a:t>exp</a:t>
            </a:r>
            <a:r>
              <a:rPr lang="en-US" altLang="ko-KR" dirty="0">
                <a:latin typeface="+mj-lt"/>
              </a:rPr>
              <a:t>{15 </a:t>
            </a:r>
            <a:r>
              <a:rPr lang="en-US" altLang="ko-KR" dirty="0" smtClean="0">
                <a:latin typeface="+mj-lt"/>
              </a:rPr>
              <a:t>(</a:t>
            </a:r>
            <a:r>
              <a:rPr lang="el-GR" altLang="ko-KR" dirty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dirty="0">
                <a:latin typeface="+mj-lt"/>
              </a:rPr>
              <a:t>- 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baseline="-25000" dirty="0" smtClean="0">
                <a:latin typeface="+mj-lt"/>
              </a:rPr>
              <a:t>edge</a:t>
            </a:r>
            <a:r>
              <a:rPr lang="en-US" altLang="ko-KR" dirty="0" smtClean="0">
                <a:latin typeface="+mj-lt"/>
              </a:rPr>
              <a:t>)/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baseline="-25000" dirty="0" smtClean="0">
                <a:latin typeface="+mj-lt"/>
              </a:rPr>
              <a:t>edge</a:t>
            </a:r>
            <a:r>
              <a:rPr lang="en-US" altLang="ko-KR" dirty="0">
                <a:latin typeface="+mj-lt"/>
              </a:rPr>
              <a:t>}</a:t>
            </a:r>
            <a:endParaRPr lang="ko-KR" altLang="ko-KR" dirty="0">
              <a:latin typeface="+mj-lt"/>
            </a:endParaRPr>
          </a:p>
          <a:p>
            <a:pPr marL="0" indent="0">
              <a:buNone/>
            </a:pPr>
            <a:r>
              <a:rPr lang="en-US" altLang="ko-KR" dirty="0">
                <a:latin typeface="+mj-lt"/>
              </a:rPr>
              <a:t>	S</a:t>
            </a:r>
            <a:r>
              <a:rPr lang="en-US" altLang="ko-KR" baseline="-25000" dirty="0">
                <a:latin typeface="+mj-lt"/>
              </a:rPr>
              <a:t>0</a:t>
            </a:r>
            <a:r>
              <a:rPr lang="en-US" altLang="ko-KR" dirty="0">
                <a:latin typeface="+mj-lt"/>
              </a:rPr>
              <a:t> = </a:t>
            </a:r>
            <a:r>
              <a:rPr lang="en-US" altLang="ko-KR" dirty="0" smtClean="0">
                <a:latin typeface="+mj-lt"/>
              </a:rPr>
              <a:t>7.5x10</a:t>
            </a:r>
            <a:r>
              <a:rPr lang="en-US" altLang="ko-KR" baseline="30000" dirty="0" smtClean="0">
                <a:latin typeface="+mj-lt"/>
              </a:rPr>
              <a:t>20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dirty="0">
                <a:latin typeface="+mj-lt"/>
              </a:rPr>
              <a:t>atom/m</a:t>
            </a:r>
            <a:r>
              <a:rPr lang="en-US" altLang="ko-KR" baseline="30000" dirty="0">
                <a:latin typeface="+mj-lt"/>
              </a:rPr>
              <a:t>3</a:t>
            </a:r>
            <a:r>
              <a:rPr lang="en-US" altLang="ko-KR" dirty="0">
                <a:latin typeface="+mj-lt"/>
              </a:rPr>
              <a:t> </a:t>
            </a:r>
            <a:endParaRPr lang="en-US" altLang="ko-KR" dirty="0" smtClean="0">
              <a:latin typeface="+mj-lt"/>
            </a:endParaRPr>
          </a:p>
          <a:p>
            <a:pPr lvl="1" eaLnBrk="1" hangingPunct="1"/>
            <a:r>
              <a:rPr lang="en-US" altLang="ko-KR" dirty="0">
                <a:latin typeface="+mj-lt"/>
              </a:rPr>
              <a:t> Core particle source by pellet fueling (continuous</a:t>
            </a:r>
            <a:r>
              <a:rPr lang="en-US" altLang="ko-KR" dirty="0" smtClean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altLang="ko-KR" dirty="0" smtClean="0">
                <a:latin typeface="+mj-lt"/>
              </a:rPr>
              <a:t>	S(</a:t>
            </a:r>
            <a:r>
              <a:rPr lang="el-GR" altLang="ko-KR" dirty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) </a:t>
            </a:r>
            <a:r>
              <a:rPr lang="en-US" altLang="ko-KR" dirty="0">
                <a:latin typeface="+mj-lt"/>
              </a:rPr>
              <a:t>= C*d</a:t>
            </a:r>
            <a:r>
              <a:rPr lang="en-US" altLang="ko-KR" baseline="30000" dirty="0">
                <a:latin typeface="+mj-lt"/>
              </a:rPr>
              <a:t>2</a:t>
            </a:r>
            <a:r>
              <a:rPr lang="en-US" altLang="ko-KR" dirty="0" smtClean="0">
                <a:latin typeface="+mj-lt"/>
              </a:rPr>
              <a:t>*(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/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baseline="-25000" dirty="0" smtClean="0">
                <a:latin typeface="+mj-lt"/>
              </a:rPr>
              <a:t>edge</a:t>
            </a:r>
            <a:r>
              <a:rPr lang="en-US" altLang="ko-KR" dirty="0" smtClean="0">
                <a:latin typeface="+mj-lt"/>
              </a:rPr>
              <a:t>)</a:t>
            </a:r>
            <a:r>
              <a:rPr lang="en-US" altLang="ko-KR" baseline="30000" dirty="0" smtClean="0">
                <a:latin typeface="+mj-lt"/>
              </a:rPr>
              <a:t>6.5</a:t>
            </a:r>
            <a:r>
              <a:rPr lang="en-US" altLang="ko-KR" dirty="0" smtClean="0">
                <a:latin typeface="+mj-lt"/>
              </a:rPr>
              <a:t>*[1-(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/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baseline="-25000" dirty="0" smtClean="0">
                <a:latin typeface="+mj-lt"/>
              </a:rPr>
              <a:t>edge</a:t>
            </a:r>
            <a:r>
              <a:rPr lang="en-US" altLang="ko-KR" dirty="0" smtClean="0">
                <a:latin typeface="+mj-lt"/>
              </a:rPr>
              <a:t>)]</a:t>
            </a:r>
            <a:r>
              <a:rPr lang="en-US" altLang="ko-KR" baseline="30000" dirty="0" smtClean="0">
                <a:latin typeface="+mj-lt"/>
              </a:rPr>
              <a:t>8.5</a:t>
            </a:r>
            <a:r>
              <a:rPr lang="en-US" altLang="ko-KR" dirty="0" smtClean="0">
                <a:latin typeface="+mj-lt"/>
              </a:rPr>
              <a:t>/{d</a:t>
            </a:r>
            <a:r>
              <a:rPr lang="en-US" altLang="ko-KR" baseline="30000" dirty="0" smtClean="0">
                <a:latin typeface="+mj-lt"/>
              </a:rPr>
              <a:t>2</a:t>
            </a:r>
            <a:r>
              <a:rPr lang="en-US" altLang="ko-KR" dirty="0" smtClean="0">
                <a:latin typeface="+mj-lt"/>
              </a:rPr>
              <a:t>+[(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/</a:t>
            </a:r>
            <a:r>
              <a:rPr lang="el-GR" altLang="ko-KR" dirty="0" smtClean="0">
                <a:latin typeface="+mj-lt"/>
              </a:rPr>
              <a:t>Φ </a:t>
            </a:r>
            <a:r>
              <a:rPr lang="en-US" altLang="ko-KR" baseline="-25000" dirty="0" smtClean="0">
                <a:latin typeface="+mj-lt"/>
              </a:rPr>
              <a:t>edge</a:t>
            </a:r>
            <a:r>
              <a:rPr lang="en-US" altLang="ko-KR" dirty="0">
                <a:latin typeface="+mj-lt"/>
              </a:rPr>
              <a:t>)-</a:t>
            </a:r>
            <a:r>
              <a:rPr lang="en-US" altLang="ko-KR" dirty="0" smtClean="0">
                <a:latin typeface="+mj-lt"/>
              </a:rPr>
              <a:t>0.5]</a:t>
            </a:r>
            <a:r>
              <a:rPr lang="en-US" altLang="ko-KR" baseline="30000" dirty="0" smtClean="0">
                <a:latin typeface="+mj-lt"/>
              </a:rPr>
              <a:t>2</a:t>
            </a:r>
            <a:r>
              <a:rPr lang="en-US" altLang="ko-KR" dirty="0" smtClean="0">
                <a:latin typeface="+mj-lt"/>
              </a:rPr>
              <a:t>}</a:t>
            </a:r>
            <a:endParaRPr lang="ko-KR" altLang="ko-KR" dirty="0">
              <a:latin typeface="+mj-lt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lt"/>
              </a:rPr>
              <a:t>	C </a:t>
            </a:r>
            <a:r>
              <a:rPr lang="en-US" altLang="ko-KR" dirty="0">
                <a:latin typeface="+mj-lt"/>
              </a:rPr>
              <a:t>= </a:t>
            </a:r>
            <a:r>
              <a:rPr lang="en-US" altLang="ko-KR" dirty="0" smtClean="0">
                <a:latin typeface="+mj-lt"/>
              </a:rPr>
              <a:t>0.25x10</a:t>
            </a:r>
            <a:r>
              <a:rPr lang="en-US" altLang="ko-KR" baseline="30000" dirty="0" smtClean="0">
                <a:latin typeface="+mj-lt"/>
              </a:rPr>
              <a:t>24</a:t>
            </a:r>
            <a:r>
              <a:rPr lang="en-US" altLang="ko-KR" dirty="0" smtClean="0">
                <a:latin typeface="+mj-lt"/>
              </a:rPr>
              <a:t>, </a:t>
            </a:r>
            <a:r>
              <a:rPr lang="en-US" altLang="ko-KR" dirty="0">
                <a:latin typeface="+mj-lt"/>
              </a:rPr>
              <a:t>d = </a:t>
            </a:r>
            <a:r>
              <a:rPr lang="en-US" altLang="ko-KR" dirty="0" smtClean="0">
                <a:latin typeface="+mj-lt"/>
              </a:rPr>
              <a:t>0.225</a:t>
            </a:r>
          </a:p>
          <a:p>
            <a:pPr marL="0" indent="0">
              <a:buNone/>
            </a:pPr>
            <a:r>
              <a:rPr lang="en-US" altLang="ko-KR" dirty="0">
                <a:latin typeface="+mj-lt"/>
              </a:rPr>
              <a:t>	</a:t>
            </a:r>
            <a:r>
              <a:rPr kumimoji="0" lang="en-US" altLang="ko-KR" dirty="0">
                <a:latin typeface="+mj-lt"/>
              </a:rPr>
              <a:t>Pellets </a:t>
            </a:r>
            <a:r>
              <a:rPr kumimoji="0" lang="en-US" altLang="ko-KR" dirty="0" smtClean="0">
                <a:latin typeface="+mj-lt"/>
              </a:rPr>
              <a:t>injected </a:t>
            </a:r>
            <a:r>
              <a:rPr kumimoji="0" lang="en-US" altLang="ko-KR" dirty="0">
                <a:latin typeface="+mj-lt"/>
              </a:rPr>
              <a:t>every 50 </a:t>
            </a:r>
            <a:r>
              <a:rPr kumimoji="0" lang="en-US" altLang="ko-KR" dirty="0" err="1">
                <a:latin typeface="+mj-lt"/>
              </a:rPr>
              <a:t>ms</a:t>
            </a:r>
            <a:r>
              <a:rPr kumimoji="0" lang="en-US" altLang="ko-KR" dirty="0">
                <a:latin typeface="+mj-lt"/>
              </a:rPr>
              <a:t>, so continuous source is ~ 50x smaller</a:t>
            </a:r>
          </a:p>
          <a:p>
            <a:pPr marL="0" indent="0">
              <a:buNone/>
            </a:pPr>
            <a:endParaRPr lang="en-US" altLang="ko-KR" dirty="0" smtClean="0">
              <a:latin typeface="+mj-lt"/>
            </a:endParaRPr>
          </a:p>
          <a:p>
            <a:pPr lvl="1" eaLnBrk="1" hangingPunct="1"/>
            <a:r>
              <a:rPr lang="en-US" altLang="ko-KR" dirty="0">
                <a:latin typeface="+mj-lt"/>
              </a:rPr>
              <a:t> Particle transport</a:t>
            </a:r>
            <a:endParaRPr lang="ko-KR" altLang="ko-KR" dirty="0">
              <a:latin typeface="+mj-lt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lt"/>
              </a:rPr>
              <a:t>	D(</a:t>
            </a:r>
            <a:r>
              <a:rPr lang="el-GR" altLang="ko-KR" dirty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) </a:t>
            </a:r>
            <a:r>
              <a:rPr lang="en-US" altLang="ko-KR" dirty="0">
                <a:latin typeface="+mj-lt"/>
              </a:rPr>
              <a:t>= D</a:t>
            </a:r>
            <a:r>
              <a:rPr lang="en-US" altLang="ko-KR" baseline="-25000" dirty="0">
                <a:latin typeface="+mj-lt"/>
              </a:rPr>
              <a:t>0</a:t>
            </a:r>
            <a:r>
              <a:rPr lang="en-US" altLang="ko-KR" dirty="0">
                <a:latin typeface="+mj-lt"/>
              </a:rPr>
              <a:t> + </a:t>
            </a:r>
            <a:r>
              <a:rPr lang="en-US" altLang="ko-KR" dirty="0" smtClean="0">
                <a:latin typeface="+mj-lt"/>
              </a:rPr>
              <a:t>D</a:t>
            </a:r>
            <a:r>
              <a:rPr lang="en-US" altLang="ko-KR" baseline="-25000" dirty="0" smtClean="0">
                <a:latin typeface="+mj-lt"/>
              </a:rPr>
              <a:t>1</a:t>
            </a:r>
            <a:r>
              <a:rPr lang="en-US" altLang="ko-KR" dirty="0" smtClean="0">
                <a:latin typeface="+mj-lt"/>
              </a:rPr>
              <a:t>(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/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baseline="-25000" dirty="0" smtClean="0">
                <a:latin typeface="+mj-lt"/>
              </a:rPr>
              <a:t>edge</a:t>
            </a:r>
            <a:r>
              <a:rPr lang="en-US" altLang="ko-KR" dirty="0" smtClean="0">
                <a:latin typeface="+mj-lt"/>
              </a:rPr>
              <a:t>)</a:t>
            </a:r>
            <a:r>
              <a:rPr lang="en-US" altLang="ko-KR" baseline="30000" dirty="0" smtClean="0">
                <a:latin typeface="+mj-lt"/>
              </a:rPr>
              <a:t>2</a:t>
            </a:r>
            <a:r>
              <a:rPr lang="en-US" altLang="ko-KR" dirty="0" smtClean="0">
                <a:latin typeface="+mj-lt"/>
              </a:rPr>
              <a:t> for 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dirty="0">
                <a:latin typeface="+mj-lt"/>
              </a:rPr>
              <a:t>&lt; 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baseline="-25000" dirty="0" err="1" smtClean="0">
                <a:latin typeface="+mj-lt"/>
              </a:rPr>
              <a:t>ped</a:t>
            </a:r>
            <a:endParaRPr lang="ko-KR" altLang="ko-KR" dirty="0">
              <a:latin typeface="+mj-lt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lt"/>
              </a:rPr>
              <a:t>	D(</a:t>
            </a:r>
            <a:r>
              <a:rPr lang="el-GR" altLang="ko-KR" dirty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) </a:t>
            </a:r>
            <a:r>
              <a:rPr lang="en-US" altLang="ko-KR" dirty="0">
                <a:latin typeface="+mj-lt"/>
              </a:rPr>
              <a:t>= D</a:t>
            </a:r>
            <a:r>
              <a:rPr lang="en-US" altLang="ko-KR" baseline="-25000" dirty="0">
                <a:latin typeface="+mj-lt"/>
              </a:rPr>
              <a:t>2</a:t>
            </a:r>
            <a:r>
              <a:rPr lang="en-US" altLang="ko-KR" dirty="0">
                <a:latin typeface="+mj-lt"/>
              </a:rPr>
              <a:t> </a:t>
            </a:r>
            <a:r>
              <a:rPr lang="en-US" altLang="ko-KR" dirty="0" smtClean="0">
                <a:latin typeface="+mj-lt"/>
              </a:rPr>
              <a:t>for 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u="sng" dirty="0" smtClean="0">
                <a:latin typeface="+mj-lt"/>
              </a:rPr>
              <a:t>&gt; 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baseline="-25000" dirty="0" err="1" smtClean="0">
                <a:latin typeface="+mj-lt"/>
              </a:rPr>
              <a:t>ped</a:t>
            </a:r>
            <a:r>
              <a:rPr lang="en-US" altLang="ko-KR" dirty="0" smtClean="0">
                <a:latin typeface="+mj-lt"/>
              </a:rPr>
              <a:t>   </a:t>
            </a:r>
            <a:endParaRPr lang="ko-KR" altLang="ko-KR" dirty="0">
              <a:latin typeface="+mj-lt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lt"/>
              </a:rPr>
              <a:t>	R</a:t>
            </a:r>
            <a:r>
              <a:rPr lang="en-US" altLang="ko-KR" baseline="-25000" dirty="0" smtClean="0">
                <a:latin typeface="+mj-lt"/>
              </a:rPr>
              <a:t>0</a:t>
            </a:r>
            <a:r>
              <a:rPr lang="en-US" altLang="ko-KR" dirty="0" smtClean="0">
                <a:latin typeface="+mj-lt"/>
              </a:rPr>
              <a:t>*v/D </a:t>
            </a:r>
            <a:r>
              <a:rPr lang="en-US" altLang="ko-KR" dirty="0">
                <a:latin typeface="+mj-lt"/>
              </a:rPr>
              <a:t>= V</a:t>
            </a:r>
            <a:r>
              <a:rPr lang="en-US" altLang="ko-KR" baseline="-25000" dirty="0">
                <a:latin typeface="+mj-lt"/>
              </a:rPr>
              <a:t>0</a:t>
            </a:r>
            <a:r>
              <a:rPr lang="en-US" altLang="ko-KR" dirty="0" smtClean="0">
                <a:latin typeface="+mj-lt"/>
              </a:rPr>
              <a:t>*(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dirty="0" smtClean="0">
                <a:latin typeface="+mj-lt"/>
              </a:rPr>
              <a:t>/</a:t>
            </a:r>
            <a:r>
              <a:rPr lang="el-GR" altLang="ko-KR" dirty="0" smtClean="0">
                <a:latin typeface="+mj-lt"/>
              </a:rPr>
              <a:t>Φ</a:t>
            </a:r>
            <a:r>
              <a:rPr lang="en-US" altLang="ko-KR" baseline="-25000" dirty="0" smtClean="0">
                <a:latin typeface="+mj-lt"/>
              </a:rPr>
              <a:t>edge</a:t>
            </a:r>
            <a:r>
              <a:rPr lang="en-US" altLang="ko-KR" dirty="0" smtClean="0">
                <a:latin typeface="+mj-lt"/>
              </a:rPr>
              <a:t>)</a:t>
            </a:r>
            <a:r>
              <a:rPr lang="en-US" altLang="ko-KR" baseline="30000" dirty="0" smtClean="0">
                <a:latin typeface="+mj-lt"/>
              </a:rPr>
              <a:t>1/2</a:t>
            </a:r>
            <a:endParaRPr lang="ko-KR" altLang="ko-KR" dirty="0">
              <a:latin typeface="+mj-lt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lt"/>
              </a:rPr>
              <a:t>	D</a:t>
            </a:r>
            <a:r>
              <a:rPr lang="en-US" altLang="ko-KR" baseline="-25000" dirty="0" smtClean="0">
                <a:latin typeface="+mj-lt"/>
              </a:rPr>
              <a:t>0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dirty="0">
                <a:latin typeface="+mj-lt"/>
              </a:rPr>
              <a:t>= 0.5 m</a:t>
            </a:r>
            <a:r>
              <a:rPr lang="en-US" altLang="ko-KR" baseline="30000" dirty="0">
                <a:latin typeface="+mj-lt"/>
              </a:rPr>
              <a:t>2</a:t>
            </a:r>
            <a:r>
              <a:rPr lang="en-US" altLang="ko-KR" dirty="0">
                <a:latin typeface="+mj-lt"/>
              </a:rPr>
              <a:t>/s, D</a:t>
            </a:r>
            <a:r>
              <a:rPr lang="en-US" altLang="ko-KR" baseline="-25000" dirty="0">
                <a:latin typeface="+mj-lt"/>
              </a:rPr>
              <a:t>1</a:t>
            </a:r>
            <a:r>
              <a:rPr lang="en-US" altLang="ko-KR" dirty="0">
                <a:latin typeface="+mj-lt"/>
              </a:rPr>
              <a:t> = 1.0 m</a:t>
            </a:r>
            <a:r>
              <a:rPr lang="en-US" altLang="ko-KR" baseline="30000" dirty="0">
                <a:latin typeface="+mj-lt"/>
              </a:rPr>
              <a:t>2</a:t>
            </a:r>
            <a:r>
              <a:rPr lang="en-US" altLang="ko-KR" dirty="0">
                <a:latin typeface="+mj-lt"/>
              </a:rPr>
              <a:t>/s, D</a:t>
            </a:r>
            <a:r>
              <a:rPr lang="en-US" altLang="ko-KR" baseline="-25000" dirty="0">
                <a:latin typeface="+mj-lt"/>
              </a:rPr>
              <a:t>2</a:t>
            </a:r>
            <a:r>
              <a:rPr lang="en-US" altLang="ko-KR" dirty="0">
                <a:latin typeface="+mj-lt"/>
              </a:rPr>
              <a:t> = 0.11 </a:t>
            </a:r>
            <a:r>
              <a:rPr lang="en-US" altLang="ko-KR" dirty="0" smtClean="0">
                <a:latin typeface="+mj-lt"/>
              </a:rPr>
              <a:t>m</a:t>
            </a:r>
            <a:r>
              <a:rPr lang="en-US" altLang="ko-KR" baseline="30000" dirty="0" smtClean="0">
                <a:latin typeface="+mj-lt"/>
              </a:rPr>
              <a:t>2</a:t>
            </a:r>
            <a:r>
              <a:rPr lang="en-US" altLang="ko-KR" dirty="0" smtClean="0">
                <a:latin typeface="+mj-lt"/>
              </a:rPr>
              <a:t>/s </a:t>
            </a:r>
            <a:r>
              <a:rPr lang="en-US" altLang="ko-KR" dirty="0" smtClean="0">
                <a:latin typeface="+mj-lt"/>
              </a:rPr>
              <a:t/>
            </a:r>
            <a:br>
              <a:rPr lang="en-US" altLang="ko-KR" dirty="0" smtClean="0">
                <a:latin typeface="+mj-lt"/>
              </a:rPr>
            </a:br>
            <a:r>
              <a:rPr lang="en-US" altLang="ko-KR" dirty="0" smtClean="0">
                <a:latin typeface="+mj-lt"/>
              </a:rPr>
              <a:t>	V</a:t>
            </a:r>
            <a:r>
              <a:rPr lang="en-US" altLang="ko-KR" baseline="-25000" dirty="0" smtClean="0">
                <a:latin typeface="+mj-lt"/>
              </a:rPr>
              <a:t>0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dirty="0">
                <a:latin typeface="+mj-lt"/>
              </a:rPr>
              <a:t>= 1.385 (positive is inward pinch)</a:t>
            </a:r>
            <a:endParaRPr lang="ko-KR" altLang="ko-KR" dirty="0">
              <a:latin typeface="+mj-lt"/>
            </a:endParaRPr>
          </a:p>
          <a:p>
            <a:pPr lvl="1" eaLnBrk="1" hangingPunct="1"/>
            <a:endParaRPr lang="en-US" altLang="ja-JP" dirty="0" smtClean="0">
              <a:latin typeface="+mj-lt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149080"/>
            <a:ext cx="2682762" cy="21100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534" y="891302"/>
            <a:ext cx="237697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Guideline for Benchmarking</a:t>
            </a:r>
            <a:endParaRPr lang="ja-JP" altLang="en-US" b="1" dirty="0" smtClean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1124744"/>
            <a:ext cx="7560840" cy="2769989"/>
          </a:xfrm>
        </p:spPr>
        <p:txBody>
          <a:bodyPr/>
          <a:lstStyle/>
          <a:p>
            <a:pPr lvl="0"/>
            <a:r>
              <a:rPr lang="en-US" altLang="ko-KR" dirty="0"/>
              <a:t>Transport model setup</a:t>
            </a:r>
            <a:endParaRPr lang="ko-KR" altLang="ko-KR" dirty="0"/>
          </a:p>
          <a:p>
            <a:pPr lvl="1" eaLnBrk="1" hangingPunct="1"/>
            <a:r>
              <a:rPr lang="en-US" altLang="ko-KR" dirty="0" smtClean="0"/>
              <a:t> </a:t>
            </a:r>
            <a:r>
              <a:rPr lang="en-US" altLang="ko-KR" dirty="0"/>
              <a:t>Impurity specification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	Be: </a:t>
            </a:r>
            <a:r>
              <a:rPr lang="en-US" altLang="ko-KR" dirty="0" err="1"/>
              <a:t>n</a:t>
            </a:r>
            <a:r>
              <a:rPr lang="en-US" altLang="ko-KR" baseline="-25000" dirty="0" err="1"/>
              <a:t>Be</a:t>
            </a:r>
            <a:r>
              <a:rPr lang="en-US" altLang="ko-KR" dirty="0"/>
              <a:t>/n</a:t>
            </a:r>
            <a:r>
              <a:rPr lang="en-US" altLang="ko-KR" baseline="-25000" dirty="0"/>
              <a:t>e</a:t>
            </a:r>
            <a:r>
              <a:rPr lang="en-US" altLang="ko-KR" dirty="0"/>
              <a:t> = 0.02, profile same as electrons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Ar</a:t>
            </a:r>
            <a:r>
              <a:rPr lang="en-US" altLang="ko-KR" dirty="0"/>
              <a:t>: </a:t>
            </a:r>
            <a:r>
              <a:rPr lang="en-US" altLang="ko-KR" dirty="0" err="1"/>
              <a:t>n</a:t>
            </a:r>
            <a:r>
              <a:rPr lang="en-US" altLang="ko-KR" baseline="-25000" dirty="0" err="1"/>
              <a:t>Ar</a:t>
            </a:r>
            <a:r>
              <a:rPr lang="en-US" altLang="ko-KR" dirty="0"/>
              <a:t>/n</a:t>
            </a:r>
            <a:r>
              <a:rPr lang="en-US" altLang="ko-KR" baseline="-25000" dirty="0"/>
              <a:t>e</a:t>
            </a:r>
            <a:r>
              <a:rPr lang="en-US" altLang="ko-KR" dirty="0"/>
              <a:t> = 0.0005, profile same as electrons 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dirty="0" smtClean="0"/>
              <a:t>	W</a:t>
            </a:r>
            <a:r>
              <a:rPr lang="en-US" altLang="ko-KR" dirty="0"/>
              <a:t>: </a:t>
            </a:r>
            <a:r>
              <a:rPr lang="en-US" altLang="ko-KR" dirty="0" err="1"/>
              <a:t>n</a:t>
            </a:r>
            <a:r>
              <a:rPr lang="en-US" altLang="ko-KR" baseline="-25000" dirty="0" err="1"/>
              <a:t>W</a:t>
            </a:r>
            <a:r>
              <a:rPr lang="en-US" altLang="ko-KR" dirty="0"/>
              <a:t>/n</a:t>
            </a:r>
            <a:r>
              <a:rPr lang="en-US" altLang="ko-KR" baseline="-25000" dirty="0"/>
              <a:t>e</a:t>
            </a:r>
            <a:r>
              <a:rPr lang="en-US" altLang="ko-KR" dirty="0"/>
              <a:t> = 0.0</a:t>
            </a:r>
            <a:endParaRPr lang="ko-KR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lvl="1" eaLnBrk="1" hangingPunct="1"/>
            <a:r>
              <a:rPr lang="en-US" altLang="ko-KR" dirty="0"/>
              <a:t> Boundary condition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n-US" altLang="ko-KR" dirty="0" smtClean="0"/>
              <a:t>n</a:t>
            </a:r>
            <a:r>
              <a:rPr lang="en-US" altLang="ko-KR" baseline="-25000" dirty="0" smtClean="0"/>
              <a:t>e</a:t>
            </a:r>
            <a:r>
              <a:rPr lang="en-US" altLang="ko-KR" dirty="0" smtClean="0"/>
              <a:t>(a</a:t>
            </a:r>
            <a:r>
              <a:rPr lang="en-US" altLang="ko-KR" dirty="0"/>
              <a:t>) = </a:t>
            </a:r>
            <a:r>
              <a:rPr lang="en-US" altLang="ko-KR" dirty="0" smtClean="0"/>
              <a:t>4.6x10</a:t>
            </a:r>
            <a:r>
              <a:rPr lang="en-US" altLang="ko-KR" baseline="30000" dirty="0" smtClean="0"/>
              <a:t>19</a:t>
            </a:r>
            <a:r>
              <a:rPr lang="en-US" altLang="ko-KR" dirty="0" smtClean="0"/>
              <a:t> /m</a:t>
            </a:r>
            <a:r>
              <a:rPr lang="en-US" altLang="ko-KR" baseline="30000" dirty="0" smtClean="0"/>
              <a:t>3</a:t>
            </a:r>
            <a:endParaRPr lang="ko-KR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924944"/>
            <a:ext cx="4363219" cy="34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Guideline for Benchmarking</a:t>
            </a:r>
            <a:endParaRPr lang="ja-JP" altLang="en-US" b="1" dirty="0" smtClean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052736"/>
            <a:ext cx="7920880" cy="5601533"/>
          </a:xfrm>
        </p:spPr>
        <p:txBody>
          <a:bodyPr/>
          <a:lstStyle/>
          <a:p>
            <a:pPr lvl="0"/>
            <a:r>
              <a:rPr lang="en-US" altLang="ko-KR" dirty="0"/>
              <a:t>Transport model setup</a:t>
            </a:r>
            <a:endParaRPr lang="ko-KR" altLang="ko-KR" dirty="0"/>
          </a:p>
          <a:p>
            <a:pPr lvl="1" eaLnBrk="1" hangingPunct="1"/>
            <a:r>
              <a:rPr lang="en-US" altLang="ko-KR" dirty="0" smtClean="0"/>
              <a:t> Heat </a:t>
            </a:r>
            <a:r>
              <a:rPr lang="en-US" altLang="ko-KR" dirty="0"/>
              <a:t>source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P(</a:t>
            </a:r>
            <a:r>
              <a:rPr lang="el-GR" altLang="ko-KR" dirty="0"/>
              <a:t>Φ</a:t>
            </a:r>
            <a:r>
              <a:rPr lang="en-US" altLang="ko-KR" dirty="0"/>
              <a:t>) = P</a:t>
            </a:r>
            <a:r>
              <a:rPr lang="en-US" altLang="ko-KR" baseline="-25000" dirty="0"/>
              <a:t>0</a:t>
            </a:r>
            <a:r>
              <a:rPr lang="en-US" altLang="ko-KR" dirty="0"/>
              <a:t>[1 - (</a:t>
            </a:r>
            <a:r>
              <a:rPr lang="el-GR" altLang="ko-KR" dirty="0"/>
              <a:t>Φ</a:t>
            </a:r>
            <a:r>
              <a:rPr lang="en-US" altLang="ko-KR" dirty="0"/>
              <a:t>/</a:t>
            </a:r>
            <a:r>
              <a:rPr lang="el-GR" altLang="ko-KR" dirty="0"/>
              <a:t>Φ</a:t>
            </a:r>
            <a:r>
              <a:rPr lang="en-US" altLang="ko-KR" baseline="-25000" dirty="0"/>
              <a:t>edge</a:t>
            </a:r>
            <a:r>
              <a:rPr lang="en-US" altLang="ko-KR" dirty="0"/>
              <a:t>)</a:t>
            </a:r>
            <a:r>
              <a:rPr lang="en-US" altLang="ko-KR" baseline="30000" dirty="0"/>
              <a:t>1.5</a:t>
            </a:r>
            <a:r>
              <a:rPr lang="en-US" altLang="ko-KR" dirty="0"/>
              <a:t>]</a:t>
            </a:r>
            <a:r>
              <a:rPr lang="en-US" altLang="ko-KR" baseline="30000" dirty="0"/>
              <a:t>3.5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Normalise</a:t>
            </a:r>
            <a:r>
              <a:rPr lang="en-US" altLang="ko-KR" dirty="0" smtClean="0"/>
              <a:t> </a:t>
            </a:r>
            <a:r>
              <a:rPr lang="en-US" altLang="ko-KR" dirty="0"/>
              <a:t>P</a:t>
            </a:r>
            <a:r>
              <a:rPr lang="en-US" altLang="ko-KR" baseline="-25000" dirty="0"/>
              <a:t>0</a:t>
            </a:r>
            <a:r>
              <a:rPr lang="en-US" altLang="ko-KR" dirty="0"/>
              <a:t> to match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total</a:t>
            </a:r>
            <a:r>
              <a:rPr lang="en-US" altLang="ko-KR" dirty="0"/>
              <a:t>  = 53.0 MW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elec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total</a:t>
            </a:r>
            <a:r>
              <a:rPr lang="en-US" altLang="ko-KR" dirty="0" smtClean="0"/>
              <a:t> </a:t>
            </a:r>
            <a:r>
              <a:rPr lang="en-US" altLang="ko-KR" dirty="0"/>
              <a:t>= 0.7, P</a:t>
            </a:r>
            <a:r>
              <a:rPr lang="en-US" altLang="ko-KR" baseline="-25000" dirty="0"/>
              <a:t>ion</a:t>
            </a:r>
            <a:r>
              <a:rPr lang="en-US" altLang="ko-KR" dirty="0"/>
              <a:t>/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total</a:t>
            </a:r>
            <a:r>
              <a:rPr lang="en-US" altLang="ko-KR" dirty="0"/>
              <a:t> = 0.3</a:t>
            </a:r>
            <a:endParaRPr lang="ko-KR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lvl="1" eaLnBrk="1" hangingPunct="1"/>
            <a:r>
              <a:rPr lang="en-US" altLang="ko-KR" dirty="0"/>
              <a:t> Heat </a:t>
            </a:r>
            <a:r>
              <a:rPr lang="en-US" altLang="ko-KR" dirty="0" smtClean="0"/>
              <a:t>transport</a:t>
            </a:r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l-GR" altLang="ko-KR" dirty="0" smtClean="0"/>
              <a:t>χ</a:t>
            </a:r>
            <a:r>
              <a:rPr lang="en-US" altLang="ko-KR" baseline="-25000" dirty="0" err="1"/>
              <a:t>e,i</a:t>
            </a:r>
            <a:r>
              <a:rPr lang="en-US" altLang="ko-KR" dirty="0"/>
              <a:t>(</a:t>
            </a:r>
            <a:r>
              <a:rPr lang="el-GR" altLang="ko-KR" dirty="0"/>
              <a:t>Φ</a:t>
            </a:r>
            <a:r>
              <a:rPr lang="en-US" altLang="ko-KR" dirty="0"/>
              <a:t>) = </a:t>
            </a:r>
            <a:r>
              <a:rPr lang="el-GR" altLang="ko-KR" dirty="0"/>
              <a:t>χ</a:t>
            </a:r>
            <a:r>
              <a:rPr lang="en-US" altLang="ko-KR" baseline="-25000" dirty="0"/>
              <a:t>0</a:t>
            </a:r>
            <a:r>
              <a:rPr lang="en-US" altLang="ko-KR" dirty="0"/>
              <a:t> for </a:t>
            </a:r>
            <a:r>
              <a:rPr lang="el-GR" altLang="ko-KR" dirty="0"/>
              <a:t>Φ</a:t>
            </a:r>
            <a:r>
              <a:rPr lang="en-US" altLang="ko-KR" dirty="0"/>
              <a:t> &lt; </a:t>
            </a:r>
            <a:r>
              <a:rPr lang="el-GR" altLang="ko-KR" dirty="0"/>
              <a:t>Φ </a:t>
            </a:r>
            <a:r>
              <a:rPr lang="en-US" altLang="ko-KR" baseline="-25000" dirty="0" err="1"/>
              <a:t>ped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l-GR" altLang="ko-KR" dirty="0" smtClean="0"/>
              <a:t>χ</a:t>
            </a:r>
            <a:r>
              <a:rPr lang="en-US" altLang="ko-KR" baseline="-25000" dirty="0" err="1"/>
              <a:t>e,i</a:t>
            </a:r>
            <a:r>
              <a:rPr lang="en-US" altLang="ko-KR" dirty="0"/>
              <a:t>(</a:t>
            </a:r>
            <a:r>
              <a:rPr lang="el-GR" altLang="ko-KR" dirty="0"/>
              <a:t>Φ</a:t>
            </a:r>
            <a:r>
              <a:rPr lang="en-US" altLang="ko-KR" dirty="0"/>
              <a:t>) = </a:t>
            </a:r>
            <a:r>
              <a:rPr lang="el-GR" altLang="ko-KR" dirty="0"/>
              <a:t>χ</a:t>
            </a:r>
            <a:r>
              <a:rPr lang="en-US" altLang="ko-KR" baseline="-25000" dirty="0" err="1"/>
              <a:t>ped</a:t>
            </a:r>
            <a:r>
              <a:rPr lang="en-US" altLang="ko-KR" dirty="0"/>
              <a:t> </a:t>
            </a:r>
            <a:r>
              <a:rPr lang="en-US" altLang="ko-KR" dirty="0" err="1"/>
              <a:t>exp</a:t>
            </a:r>
            <a:r>
              <a:rPr lang="en-US" altLang="ko-KR" dirty="0"/>
              <a:t>{2.5 [(</a:t>
            </a:r>
            <a:r>
              <a:rPr lang="el-GR" altLang="ko-KR" dirty="0"/>
              <a:t>Φ</a:t>
            </a:r>
            <a:r>
              <a:rPr lang="en-US" altLang="ko-KR" dirty="0"/>
              <a:t> - </a:t>
            </a:r>
            <a:r>
              <a:rPr lang="el-GR" altLang="ko-KR" dirty="0"/>
              <a:t>Φ</a:t>
            </a:r>
            <a:r>
              <a:rPr lang="en-US" altLang="ko-KR" baseline="-25000" dirty="0" err="1"/>
              <a:t>ped</a:t>
            </a:r>
            <a:r>
              <a:rPr lang="en-US" altLang="ko-KR" dirty="0"/>
              <a:t>) / (</a:t>
            </a:r>
            <a:r>
              <a:rPr lang="el-GR" altLang="ko-KR" dirty="0"/>
              <a:t>Φ</a:t>
            </a:r>
            <a:r>
              <a:rPr lang="en-US" altLang="ko-KR" baseline="-25000" dirty="0"/>
              <a:t>edge</a:t>
            </a:r>
            <a:r>
              <a:rPr lang="en-US" altLang="ko-KR" dirty="0"/>
              <a:t> - </a:t>
            </a:r>
            <a:r>
              <a:rPr lang="el-GR" altLang="ko-KR" dirty="0"/>
              <a:t>Φ</a:t>
            </a:r>
            <a:r>
              <a:rPr lang="en-US" altLang="ko-KR" baseline="-25000" dirty="0" err="1"/>
              <a:t>ped</a:t>
            </a:r>
            <a:r>
              <a:rPr lang="en-US" altLang="ko-KR" dirty="0"/>
              <a:t>)]</a:t>
            </a:r>
            <a:r>
              <a:rPr lang="en-US" altLang="ko-KR" baseline="30000" dirty="0"/>
              <a:t>2</a:t>
            </a:r>
            <a:r>
              <a:rPr lang="en-US" altLang="ko-KR" dirty="0"/>
              <a:t> } for </a:t>
            </a:r>
            <a:r>
              <a:rPr lang="el-GR" altLang="ko-KR" dirty="0"/>
              <a:t>Φ</a:t>
            </a:r>
            <a:r>
              <a:rPr lang="en-US" altLang="ko-KR" dirty="0"/>
              <a:t> </a:t>
            </a:r>
            <a:r>
              <a:rPr lang="en-US" altLang="ko-KR" u="sng" dirty="0"/>
              <a:t>&gt;</a:t>
            </a:r>
            <a:r>
              <a:rPr lang="en-US" altLang="ko-KR" dirty="0"/>
              <a:t> </a:t>
            </a:r>
            <a:r>
              <a:rPr lang="el-GR" altLang="ko-KR" dirty="0"/>
              <a:t>Φ</a:t>
            </a:r>
            <a:r>
              <a:rPr lang="en-US" altLang="ko-KR" baseline="-25000" dirty="0" err="1"/>
              <a:t>ped</a:t>
            </a:r>
            <a:r>
              <a:rPr lang="en-US" altLang="ko-KR" dirty="0"/>
              <a:t>   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l-GR" altLang="ko-KR" dirty="0" smtClean="0"/>
              <a:t>χ</a:t>
            </a:r>
            <a:r>
              <a:rPr lang="en-US" altLang="ko-KR" baseline="-25000" dirty="0"/>
              <a:t>0</a:t>
            </a:r>
            <a:r>
              <a:rPr lang="en-US" altLang="ko-KR" dirty="0"/>
              <a:t> = 0.802 m</a:t>
            </a:r>
            <a:r>
              <a:rPr lang="en-US" altLang="ko-KR" baseline="30000" dirty="0"/>
              <a:t>2</a:t>
            </a:r>
            <a:r>
              <a:rPr lang="en-US" altLang="ko-KR" dirty="0"/>
              <a:t>/s  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l-GR" altLang="ko-KR" dirty="0" smtClean="0"/>
              <a:t>χ</a:t>
            </a:r>
            <a:r>
              <a:rPr lang="en-US" altLang="ko-KR" baseline="-25000" dirty="0" err="1"/>
              <a:t>ped</a:t>
            </a:r>
            <a:r>
              <a:rPr lang="en-US" altLang="ko-KR" dirty="0"/>
              <a:t> = 0.13 m</a:t>
            </a:r>
            <a:r>
              <a:rPr lang="en-US" altLang="ko-KR" baseline="30000" dirty="0"/>
              <a:t>2</a:t>
            </a:r>
            <a:r>
              <a:rPr lang="en-US" altLang="ko-KR" dirty="0"/>
              <a:t>/s  </a:t>
            </a:r>
            <a:endParaRPr lang="ko-KR" altLang="ko-KR" dirty="0"/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l-GR" altLang="ko-KR" dirty="0" smtClean="0"/>
              <a:t>Φ</a:t>
            </a:r>
            <a:r>
              <a:rPr lang="en-US" altLang="ko-KR" baseline="-25000" dirty="0" err="1"/>
              <a:t>ped</a:t>
            </a:r>
            <a:r>
              <a:rPr lang="en-US" altLang="ko-KR" dirty="0"/>
              <a:t>/</a:t>
            </a:r>
            <a:r>
              <a:rPr lang="el-GR" altLang="ko-KR" dirty="0"/>
              <a:t>Φ</a:t>
            </a:r>
            <a:r>
              <a:rPr lang="en-US" altLang="ko-KR" baseline="-25000" dirty="0"/>
              <a:t>edge</a:t>
            </a:r>
            <a:r>
              <a:rPr lang="en-US" altLang="ko-KR" dirty="0"/>
              <a:t> = 0.88</a:t>
            </a:r>
          </a:p>
          <a:p>
            <a:pPr lvl="1" eaLnBrk="1" hangingPunct="1"/>
            <a:endParaRPr lang="en-US" altLang="ko-KR" dirty="0" smtClean="0"/>
          </a:p>
          <a:p>
            <a:pPr lvl="1" eaLnBrk="1" hangingPunct="1"/>
            <a:r>
              <a:rPr lang="en-US" altLang="ko-KR" dirty="0"/>
              <a:t> </a:t>
            </a:r>
            <a:r>
              <a:rPr lang="en-US" altLang="ko-KR" dirty="0" smtClean="0"/>
              <a:t>Boundary </a:t>
            </a:r>
            <a:r>
              <a:rPr lang="en-US" altLang="ko-KR" dirty="0"/>
              <a:t>condition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n-US" altLang="ko-KR" dirty="0" err="1"/>
              <a:t>T</a:t>
            </a:r>
            <a:r>
              <a:rPr lang="en-US" altLang="ko-KR" baseline="-25000" dirty="0" err="1"/>
              <a:t>e</a:t>
            </a:r>
            <a:r>
              <a:rPr lang="en-US" altLang="ko-KR" baseline="-25000" dirty="0"/>
              <a:t> </a:t>
            </a:r>
            <a:r>
              <a:rPr lang="en-US" altLang="ko-KR" dirty="0"/>
              <a:t>(a) = </a:t>
            </a:r>
            <a:r>
              <a:rPr lang="en-US" altLang="ko-KR" dirty="0" err="1"/>
              <a:t>T</a:t>
            </a:r>
            <a:r>
              <a:rPr lang="en-US" altLang="ko-KR" baseline="-25000" dirty="0" err="1"/>
              <a:t>i</a:t>
            </a:r>
            <a:r>
              <a:rPr lang="en-US" altLang="ko-KR" baseline="-25000" dirty="0"/>
              <a:t> </a:t>
            </a:r>
            <a:r>
              <a:rPr lang="en-US" altLang="ko-KR" dirty="0"/>
              <a:t>(a) = 150 eV </a:t>
            </a:r>
            <a:endParaRPr lang="ko-KR" altLang="ko-KR" dirty="0"/>
          </a:p>
          <a:p>
            <a:pPr marL="0" indent="0">
              <a:buNone/>
            </a:pPr>
            <a:endParaRPr lang="ko-KR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443" y="4448764"/>
            <a:ext cx="2664765" cy="20777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760" y="1242054"/>
            <a:ext cx="2740720" cy="21659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4412553"/>
            <a:ext cx="2673474" cy="21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Main plasma </a:t>
            </a:r>
            <a:r>
              <a:rPr lang="en-US" altLang="ja-JP" b="1" dirty="0" smtClean="0"/>
              <a:t>parameters (reference)</a:t>
            </a:r>
            <a:endParaRPr lang="ja-JP" altLang="en-US" b="1" dirty="0" smtClean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49775"/>
              </p:ext>
            </p:extLst>
          </p:nvPr>
        </p:nvGraphicFramePr>
        <p:xfrm>
          <a:off x="683568" y="915605"/>
          <a:ext cx="7776864" cy="546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736304"/>
                <a:gridCol w="1656184"/>
                <a:gridCol w="2232248"/>
              </a:tblGrid>
              <a:tr h="434667">
                <a:tc>
                  <a:txBody>
                    <a:bodyPr/>
                    <a:lstStyle/>
                    <a:p>
                      <a:pPr algn="l" latinLnBrk="1"/>
                      <a:r>
                        <a:rPr lang="el-GR" altLang="ko-K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β</a:t>
                      </a:r>
                      <a:r>
                        <a:rPr lang="en-US" altLang="ko-KR" sz="18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endParaRPr lang="ko-KR" altLang="en-US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2.0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r>
                        <a:rPr lang="en-US" altLang="ko-KR" sz="18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</a:t>
                      </a: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/</a:t>
                      </a:r>
                      <a:r>
                        <a:rPr lang="en-US" altLang="ko-KR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r>
                        <a:rPr lang="en-US" altLang="ko-KR" sz="1800" b="0" baseline="-25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GW</a:t>
                      </a:r>
                      <a:endParaRPr lang="ko-KR" altLang="ko-KR" sz="1800" b="0" baseline="-25000" dirty="0" smtClean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0.74</a:t>
                      </a:r>
                      <a:endParaRPr lang="ko-KR" altLang="ko-KR" sz="1800" b="0" dirty="0" smtClean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569466">
                <a:tc>
                  <a:txBody>
                    <a:bodyPr/>
                    <a:lstStyle/>
                    <a:p>
                      <a:pPr algn="l" latinLnBrk="1"/>
                      <a:r>
                        <a:rPr lang="el-GR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τ</a:t>
                      </a:r>
                      <a:r>
                        <a:rPr lang="en-US" altLang="ko-KR" sz="1800" baseline="-250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</a:t>
                      </a:r>
                      <a:endParaRPr lang="ko-KR" alt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3.0 (including radiation)</a:t>
                      </a:r>
                      <a:endParaRPr lang="ko-KR" altLang="ko-KR" sz="1800" dirty="0" smtClean="0"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r>
                        <a:rPr lang="en-US" altLang="ko-KR" sz="18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(0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1.0x10</a:t>
                      </a:r>
                      <a:r>
                        <a:rPr lang="en-US" altLang="ko-KR" sz="1800" baseline="300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20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/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m</a:t>
                      </a:r>
                      <a:r>
                        <a:rPr lang="en-US" altLang="ko-KR" sz="1800" baseline="300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3</a:t>
                      </a:r>
                      <a:endParaRPr lang="ko-KR" altLang="ko-KR" sz="1800" dirty="0" smtClean="0"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56946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H</a:t>
                      </a:r>
                      <a:r>
                        <a:rPr lang="en-US" altLang="ko-KR" sz="1800" baseline="-250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98</a:t>
                      </a:r>
                      <a:endParaRPr lang="ko-KR" alt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1.1 (including radiation)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&lt;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r>
                        <a:rPr lang="en-US" altLang="ko-KR" sz="18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&gt;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0.85x10</a:t>
                      </a:r>
                      <a:r>
                        <a:rPr lang="en-US" altLang="ko-KR" sz="1800" baseline="300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20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/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m</a:t>
                      </a:r>
                      <a:r>
                        <a:rPr lang="en-US" altLang="ko-KR" sz="1800" baseline="300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9635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W</a:t>
                      </a:r>
                      <a:r>
                        <a:rPr lang="en-US" altLang="ko-KR" sz="1800" baseline="-250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th</a:t>
                      </a:r>
                      <a:endParaRPr lang="ko-KR" alt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403 MJ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r>
                        <a:rPr lang="en-US" altLang="ko-KR" sz="18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0.9x10</a:t>
                      </a:r>
                      <a:r>
                        <a:rPr lang="en-US" altLang="ko-KR" sz="1800" baseline="300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20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/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m</a:t>
                      </a:r>
                      <a:r>
                        <a:rPr lang="en-US" altLang="ko-KR" sz="1800" baseline="300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2540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T</a:t>
                      </a:r>
                      <a:r>
                        <a:rPr lang="en-US" altLang="ko-KR" sz="1800" baseline="-250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i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(0) 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24.6 </a:t>
                      </a:r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keV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r>
                        <a:rPr lang="en-US" altLang="ko-KR" sz="18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(0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)/&lt;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r>
                        <a:rPr lang="en-US" altLang="ko-KR" sz="18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&gt; 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1.18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2540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T</a:t>
                      </a:r>
                      <a:r>
                        <a:rPr lang="en-US" altLang="ko-KR" sz="1800" baseline="-250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(0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25.1 </a:t>
                      </a:r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keV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/>
                    </a:p>
                  </a:txBody>
                  <a:tcPr anchor="ctr"/>
                </a:tc>
              </a:tr>
              <a:tr h="32540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T</a:t>
                      </a:r>
                      <a:r>
                        <a:rPr lang="en-US" altLang="ko-KR" sz="1800" baseline="-250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i,ped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4.6 </a:t>
                      </a:r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keV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/>
                    </a:p>
                  </a:txBody>
                  <a:tcPr anchor="ctr"/>
                </a:tc>
              </a:tr>
              <a:tr h="32540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T</a:t>
                      </a:r>
                      <a:r>
                        <a:rPr lang="en-US" altLang="ko-KR" sz="1800" baseline="-250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e,ped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4.7 </a:t>
                      </a:r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keV</a:t>
                      </a:r>
                      <a:endParaRPr lang="ko-KR" altLang="ko-KR" sz="1800" dirty="0" smtClean="0"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&lt;</a:t>
                      </a:r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Z</a:t>
                      </a:r>
                      <a:r>
                        <a:rPr lang="en-US" altLang="ko-KR" sz="1800" baseline="-25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eff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&gt;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1.51</a:t>
                      </a:r>
                      <a:endParaRPr lang="ko-KR" altLang="en-US" dirty="0" smtClean="0"/>
                    </a:p>
                  </a:txBody>
                  <a:tcPr anchor="ctr"/>
                </a:tc>
              </a:tr>
              <a:tr h="32540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P</a:t>
                      </a:r>
                      <a:r>
                        <a:rPr lang="el-GR" altLang="ko-KR" sz="1800" baseline="-250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α</a:t>
                      </a:r>
                      <a:endParaRPr lang="ko-KR" alt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106 MW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&lt;</a:t>
                      </a:r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r>
                        <a:rPr lang="en-US" altLang="ko-KR" sz="1800" baseline="-25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He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&gt;/&lt;n</a:t>
                      </a:r>
                      <a:r>
                        <a:rPr lang="en-US" altLang="ko-KR" sz="18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&gt;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0.062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2540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P</a:t>
                      </a:r>
                      <a:r>
                        <a:rPr lang="en-US" altLang="ko-KR" sz="1800" baseline="-250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line</a:t>
                      </a:r>
                      <a:endParaRPr lang="ko-KR" alt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5.1 MW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&lt;</a:t>
                      </a:r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r>
                        <a:rPr lang="en-US" altLang="ko-KR" sz="1800" baseline="-25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DT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&gt;/&lt;n</a:t>
                      </a:r>
                      <a:r>
                        <a:rPr lang="en-US" altLang="ko-KR" sz="18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e</a:t>
                      </a: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&gt; 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0.786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3466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P</a:t>
                      </a:r>
                      <a:r>
                        <a:rPr lang="en-US" altLang="ko-KR" sz="1800" baseline="-250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cycl</a:t>
                      </a:r>
                      <a:endParaRPr lang="ko-KR" alt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6.0 MW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</a:tr>
              <a:tr h="43466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P</a:t>
                      </a:r>
                      <a:r>
                        <a:rPr lang="en-US" altLang="ko-KR" sz="1800" baseline="-250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brem</a:t>
                      </a:r>
                      <a:endParaRPr lang="ko-KR" alt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17.1 MW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</a:tr>
              <a:tr h="43466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P</a:t>
                      </a:r>
                      <a:r>
                        <a:rPr lang="en-US" altLang="ko-KR" sz="1800" baseline="-25000" dirty="0" err="1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net</a:t>
                      </a:r>
                      <a:endParaRPr lang="ko-KR" alt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Arial" panose="020B0604020202020204" pitchFamily="34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135 MW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3" name="직선 연결선 2"/>
          <p:cNvCxnSpPr/>
          <p:nvPr/>
        </p:nvCxnSpPr>
        <p:spPr bwMode="auto">
          <a:xfrm>
            <a:off x="4626590" y="2591031"/>
            <a:ext cx="216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직사각형 5"/>
          <p:cNvSpPr/>
          <p:nvPr/>
        </p:nvSpPr>
        <p:spPr>
          <a:xfrm>
            <a:off x="7236296" y="5877272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dirty="0" smtClean="0">
                <a:solidFill>
                  <a:srgbClr val="004080"/>
                </a:solidFill>
                <a:latin typeface="+mj-lt"/>
              </a:rPr>
              <a:t>ASTRA v.6</a:t>
            </a:r>
            <a:endParaRPr lang="ko-KR" altLang="en-US" dirty="0">
              <a:solidFill>
                <a:srgbClr val="004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9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Participants of the activity</a:t>
            </a:r>
            <a:endParaRPr lang="ja-JP" altLang="en-US" b="1" dirty="0" smtClean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250275"/>
              </p:ext>
            </p:extLst>
          </p:nvPr>
        </p:nvGraphicFramePr>
        <p:xfrm>
          <a:off x="389163" y="1268760"/>
          <a:ext cx="8496944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120680"/>
              </a:tblGrid>
              <a:tr h="42949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1.5-D</a:t>
                      </a:r>
                      <a:r>
                        <a:rPr lang="en-US" sz="17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transport </a:t>
                      </a:r>
                      <a:r>
                        <a:rPr lang="en-US" sz="17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Code</a:t>
                      </a:r>
                      <a:endParaRPr lang="en-GB" sz="17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7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Modeller</a:t>
                      </a:r>
                      <a:endParaRPr lang="en-GB" sz="17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2831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ASTRA (v.6 + </a:t>
                      </a:r>
                      <a:r>
                        <a:rPr lang="el-GR" altLang="ja-JP" sz="1700" dirty="0" smtClean="0">
                          <a:solidFill>
                            <a:schemeClr val="accent2"/>
                          </a:solidFill>
                        </a:rPr>
                        <a:t>α</a:t>
                      </a:r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en-GB" sz="17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accent2"/>
                          </a:solidFill>
                        </a:rPr>
                        <a:t>Dong-Hyun</a:t>
                      </a:r>
                      <a:r>
                        <a:rPr lang="en-US" sz="1700" baseline="0" dirty="0" smtClean="0">
                          <a:solidFill>
                            <a:schemeClr val="accent2"/>
                          </a:solidFill>
                        </a:rPr>
                        <a:t> Na (Seoul National University)</a:t>
                      </a:r>
                    </a:p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>
                          <a:solidFill>
                            <a:schemeClr val="accent2"/>
                          </a:solidFill>
                        </a:rPr>
                        <a:t>Yong-Su Na</a:t>
                      </a:r>
                      <a:r>
                        <a:rPr lang="en-US" altLang="ko-KR" sz="1700" baseline="0" dirty="0" smtClean="0">
                          <a:solidFill>
                            <a:schemeClr val="accent2"/>
                          </a:solidFill>
                        </a:rPr>
                        <a:t> (Seoul National University)</a:t>
                      </a:r>
                    </a:p>
                  </a:txBody>
                  <a:tcPr/>
                </a:tc>
              </a:tr>
              <a:tr h="369628">
                <a:tc>
                  <a:txBody>
                    <a:bodyPr/>
                    <a:lstStyle/>
                    <a:p>
                      <a:pPr algn="l"/>
                      <a:r>
                        <a:rPr lang="en-GB" sz="1700" dirty="0" smtClean="0">
                          <a:solidFill>
                            <a:srgbClr val="004080"/>
                          </a:solidFill>
                        </a:rPr>
                        <a:t>ASTRA </a:t>
                      </a:r>
                      <a:r>
                        <a:rPr lang="en-GB" sz="1700" dirty="0" smtClean="0">
                          <a:solidFill>
                            <a:srgbClr val="004080"/>
                          </a:solidFill>
                        </a:rPr>
                        <a:t>(</a:t>
                      </a:r>
                      <a:r>
                        <a:rPr lang="en-GB" altLang="ko-KR" sz="1700" dirty="0" smtClean="0">
                          <a:solidFill>
                            <a:srgbClr val="004080"/>
                          </a:solidFill>
                        </a:rPr>
                        <a:t>v.6x + v.7</a:t>
                      </a:r>
                      <a:r>
                        <a:rPr lang="en-GB" sz="1700" dirty="0" smtClean="0">
                          <a:solidFill>
                            <a:srgbClr val="004080"/>
                          </a:solidFill>
                        </a:rPr>
                        <a:t>)</a:t>
                      </a:r>
                      <a:endParaRPr lang="en-GB" sz="1700" dirty="0">
                        <a:solidFill>
                          <a:srgbClr val="004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aseline="0" dirty="0" smtClean="0">
                          <a:solidFill>
                            <a:schemeClr val="accent2"/>
                          </a:solidFill>
                        </a:rPr>
                        <a:t> A. </a:t>
                      </a:r>
                      <a:r>
                        <a:rPr lang="en-US" altLang="ko-KR" sz="1700" baseline="0" dirty="0" err="1" smtClean="0">
                          <a:solidFill>
                            <a:schemeClr val="accent2"/>
                          </a:solidFill>
                        </a:rPr>
                        <a:t>Polevoi</a:t>
                      </a:r>
                      <a:r>
                        <a:rPr lang="en-GB" altLang="ko-KR" sz="1700" baseline="0" dirty="0" smtClean="0">
                          <a:solidFill>
                            <a:schemeClr val="accent2"/>
                          </a:solidFill>
                        </a:rPr>
                        <a:t> (ITER IO)</a:t>
                      </a:r>
                      <a:endParaRPr lang="en-GB" altLang="ko-KR" sz="17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69628">
                <a:tc>
                  <a:txBody>
                    <a:bodyPr/>
                    <a:lstStyle/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CRONOS</a:t>
                      </a:r>
                      <a:endParaRPr lang="en-GB" sz="17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J.</a:t>
                      </a:r>
                      <a:r>
                        <a:rPr lang="en-US" altLang="ja-JP" sz="1700" baseline="0" dirty="0" smtClean="0">
                          <a:solidFill>
                            <a:schemeClr val="accent2"/>
                          </a:solidFill>
                        </a:rPr>
                        <a:t> Garcia (CEA)</a:t>
                      </a:r>
                      <a:endParaRPr lang="en-US" altLang="ja-JP" sz="17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642831">
                <a:tc>
                  <a:txBody>
                    <a:bodyPr/>
                    <a:lstStyle/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>
                          <a:solidFill>
                            <a:schemeClr val="accent2"/>
                          </a:solidFill>
                        </a:rPr>
                        <a:t>FASTRAN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J.M. Park (ORNL)</a:t>
                      </a:r>
                    </a:p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00" dirty="0" err="1" smtClean="0">
                          <a:solidFill>
                            <a:schemeClr val="accent2"/>
                          </a:solidFill>
                        </a:rPr>
                        <a:t>Kyungjin</a:t>
                      </a:r>
                      <a:r>
                        <a:rPr lang="en-US" altLang="ja-JP" sz="1700" baseline="0" dirty="0" smtClean="0">
                          <a:solidFill>
                            <a:schemeClr val="accent2"/>
                          </a:solidFill>
                        </a:rPr>
                        <a:t> Kim (</a:t>
                      </a:r>
                      <a:r>
                        <a:rPr lang="en-US" altLang="ko-KR" sz="1700" baseline="0" dirty="0" smtClean="0">
                          <a:solidFill>
                            <a:schemeClr val="accent2"/>
                          </a:solidFill>
                        </a:rPr>
                        <a:t>Seoul National University)</a:t>
                      </a:r>
                      <a:endParaRPr lang="en-US" altLang="ja-JP" sz="17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69628">
                <a:tc>
                  <a:txBody>
                    <a:bodyPr/>
                    <a:lstStyle/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>
                          <a:solidFill>
                            <a:schemeClr val="accent2"/>
                          </a:solidFill>
                        </a:rPr>
                        <a:t>JINTRAC (JETTO)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700" dirty="0" smtClean="0">
                          <a:solidFill>
                            <a:schemeClr val="accent2"/>
                          </a:solidFill>
                        </a:rPr>
                        <a:t>F. </a:t>
                      </a:r>
                      <a:r>
                        <a:rPr lang="en-GB" altLang="ko-KR" sz="1700" dirty="0" err="1" smtClean="0">
                          <a:solidFill>
                            <a:schemeClr val="accent2"/>
                          </a:solidFill>
                        </a:rPr>
                        <a:t>Koechl</a:t>
                      </a:r>
                      <a:r>
                        <a:rPr lang="en-GB" altLang="ko-KR" sz="1700" dirty="0" smtClean="0">
                          <a:solidFill>
                            <a:schemeClr val="accent2"/>
                          </a:solidFill>
                        </a:rPr>
                        <a:t> (CCFE)</a:t>
                      </a:r>
                      <a:endParaRPr lang="en-GB" altLang="ko-KR" sz="17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916034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TASK/TR</a:t>
                      </a:r>
                      <a:endParaRPr lang="en-GB" sz="17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A. </a:t>
                      </a:r>
                      <a:r>
                        <a:rPr lang="en-US" altLang="ja-JP" sz="1700" dirty="0" err="1" smtClean="0">
                          <a:solidFill>
                            <a:schemeClr val="accent2"/>
                          </a:solidFill>
                        </a:rPr>
                        <a:t>Wisitsorasak</a:t>
                      </a:r>
                      <a:endParaRPr lang="en-US" altLang="ja-JP" sz="17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(King Mongkut's University of Technology Thonburi, Thailand)</a:t>
                      </a:r>
                    </a:p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A. Fukuyama (Kyoto University)</a:t>
                      </a:r>
                    </a:p>
                  </a:txBody>
                  <a:tcPr/>
                </a:tc>
              </a:tr>
              <a:tr h="369628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accent2"/>
                          </a:solidFill>
                        </a:rPr>
                        <a:t>TOPICS</a:t>
                      </a:r>
                      <a:endParaRPr lang="en-GB" sz="17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N.</a:t>
                      </a:r>
                      <a:r>
                        <a:rPr lang="en-US" altLang="ja-JP" sz="1700" baseline="0" dirty="0" smtClean="0">
                          <a:solidFill>
                            <a:schemeClr val="accent2"/>
                          </a:solidFill>
                        </a:rPr>
                        <a:t> Hayashi (JAEA)</a:t>
                      </a:r>
                      <a:endParaRPr lang="en-US" altLang="ja-JP" sz="17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642831">
                <a:tc>
                  <a:txBody>
                    <a:bodyPr/>
                    <a:lstStyle/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TRANSP</a:t>
                      </a:r>
                      <a:endParaRPr lang="en-GB" sz="17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00" baseline="0" dirty="0" smtClean="0">
                          <a:solidFill>
                            <a:schemeClr val="accent2"/>
                          </a:solidFill>
                        </a:rPr>
                        <a:t>X. Yuan (PPPL)</a:t>
                      </a:r>
                    </a:p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00" dirty="0" smtClean="0">
                          <a:solidFill>
                            <a:schemeClr val="accent2"/>
                          </a:solidFill>
                        </a:rPr>
                        <a:t>Yong-Su</a:t>
                      </a:r>
                      <a:r>
                        <a:rPr lang="en-US" altLang="ja-JP" sz="1700" baseline="0" dirty="0" smtClean="0">
                          <a:solidFill>
                            <a:schemeClr val="accent2"/>
                          </a:solidFill>
                        </a:rPr>
                        <a:t> Na (</a:t>
                      </a:r>
                      <a:r>
                        <a:rPr lang="en-US" altLang="ko-KR" sz="1700" baseline="0" dirty="0" smtClean="0">
                          <a:solidFill>
                            <a:schemeClr val="accent2"/>
                          </a:solidFill>
                        </a:rPr>
                        <a:t>Seoul National University)</a:t>
                      </a:r>
                      <a:endParaRPr lang="en-US" altLang="ja-JP" sz="17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5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コンテンツ プレースホルダ 2"/>
          <p:cNvSpPr>
            <a:spLocks noGrp="1"/>
          </p:cNvSpPr>
          <p:nvPr>
            <p:ph idx="1"/>
          </p:nvPr>
        </p:nvSpPr>
        <p:spPr>
          <a:xfrm>
            <a:off x="497904" y="1301273"/>
            <a:ext cx="8610600" cy="4431983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Goal of modelling activities in ITPA IOS TG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Motivation of particle transport benchmarking</a:t>
            </a:r>
          </a:p>
          <a:p>
            <a:pPr marL="762000" lvl="2" indent="0" eaLnBrk="1" hangingPunct="1">
              <a:buNone/>
            </a:pP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Overview of particle transport benchmarking activity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Benchmarking guideline</a:t>
            </a:r>
          </a:p>
          <a:p>
            <a:pPr lvl="1" eaLnBrk="1" hangingPunct="1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 Participating 1.5-D transport codes and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</a:rPr>
              <a:t>modellers</a:t>
            </a:r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First results of particle transport benchmarking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eaLnBrk="1" hangingPunct="1"/>
            <a:endParaRPr lang="en-US" altLang="ja-JP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>
              <a:buFontTx/>
              <a:buNone/>
            </a:pP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Next-step work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Outline</a:t>
            </a:r>
            <a:endParaRPr lang="ja-JP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20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53003" y="1052736"/>
                <a:ext cx="1270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n</a:t>
                </a:r>
                <a:r>
                  <a:rPr lang="en-US" altLang="ko-KR" sz="1800" baseline="-25000" dirty="0"/>
                  <a:t>e</a:t>
                </a:r>
                <a:r>
                  <a:rPr lang="en-US" altLang="ko-KR" sz="1800" dirty="0"/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003" y="1052736"/>
                <a:ext cx="127092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1005" t="-28889" r="-11005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42275" y="324023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66" y="3177309"/>
                <a:ext cx="21441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0000" r="-20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76200" y="38100"/>
            <a:ext cx="8991600" cy="582588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Particle transport</a:t>
            </a:r>
            <a:endParaRPr lang="ja-JP" altLang="en-US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42275" y="6054728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275" y="6054728"/>
                <a:ext cx="196784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19611" y="3917325"/>
                <a:ext cx="1319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ko-KR" sz="1800" dirty="0"/>
                  <a:t>],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altLang="ko-KR" sz="1800" dirty="0"/>
                  <a:t>s]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11" y="3917325"/>
                <a:ext cx="1319207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10648" t="-28889" r="-11111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93345" y="603702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45" y="6037022"/>
                <a:ext cx="196784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54759" y="3918271"/>
                <a:ext cx="1092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59" y="3918271"/>
                <a:ext cx="1092992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13408" t="-28889" r="-12849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개체 17"/>
          <p:cNvGraphicFramePr>
            <a:graphicFrameLocks noChangeAspect="1"/>
          </p:cNvGraphicFramePr>
          <p:nvPr>
            <p:extLst/>
          </p:nvPr>
        </p:nvGraphicFramePr>
        <p:xfrm>
          <a:off x="325985" y="686375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Graph" r:id="rId26" imgW="4132800" imgH="2900160" progId="Origin50.Graph">
                  <p:embed/>
                </p:oleObj>
              </mc:Choice>
              <mc:Fallback>
                <p:oleObj name="Graph" r:id="rId26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25985" y="686375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37135"/>
              </p:ext>
            </p:extLst>
          </p:nvPr>
        </p:nvGraphicFramePr>
        <p:xfrm>
          <a:off x="4358959" y="3501008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" name="Graph" r:id="rId28" imgW="4132800" imgH="2900160" progId="Origin50.Graph">
                  <p:embed/>
                </p:oleObj>
              </mc:Choice>
              <mc:Fallback>
                <p:oleObj name="Graph" r:id="rId28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358959" y="3501008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890895"/>
              </p:ext>
            </p:extLst>
          </p:nvPr>
        </p:nvGraphicFramePr>
        <p:xfrm>
          <a:off x="326536" y="3501008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name="Graph" r:id="rId30" imgW="4132800" imgH="2900160" progId="Origin50.Graph">
                  <p:embed/>
                </p:oleObj>
              </mc:Choice>
              <mc:Fallback>
                <p:oleObj name="Graph" r:id="rId30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26536" y="3501008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7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76200" y="38100"/>
            <a:ext cx="8991600" cy="582588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Particle transport</a:t>
            </a:r>
            <a:endParaRPr lang="ja-JP" altLang="en-US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89146" y="1484784"/>
                <a:ext cx="1835182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2600" dirty="0"/>
                  <a:t>n</a:t>
                </a:r>
                <a:r>
                  <a:rPr lang="en-US" altLang="ko-KR" sz="2600" baseline="-25000" dirty="0"/>
                  <a:t>e</a:t>
                </a:r>
                <a:r>
                  <a:rPr lang="en-US" altLang="ko-KR" sz="2600" dirty="0"/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6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26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6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2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2600" dirty="0"/>
                  <a:t>]</a:t>
                </a:r>
                <a:endParaRPr lang="ko-KR" alt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146" y="1484784"/>
                <a:ext cx="1835182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0963" t="-26154" r="-9967" b="-50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44008" y="6003870"/>
                <a:ext cx="28456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6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003870"/>
                <a:ext cx="28456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12871"/>
              </p:ext>
            </p:extLst>
          </p:nvPr>
        </p:nvGraphicFramePr>
        <p:xfrm>
          <a:off x="27212" y="476672"/>
          <a:ext cx="9116787" cy="639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Graph" r:id="rId8" imgW="4132800" imgH="2900160" progId="Origin50.Graph">
                  <p:embed/>
                </p:oleObj>
              </mc:Choice>
              <mc:Fallback>
                <p:oleObj name="Graph" r:id="rId8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212" y="476672"/>
                        <a:ext cx="9116787" cy="639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93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53003" y="1052736"/>
                <a:ext cx="1270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n</a:t>
                </a:r>
                <a:r>
                  <a:rPr lang="en-US" altLang="ko-KR" sz="1800" baseline="-25000" dirty="0"/>
                  <a:t>e</a:t>
                </a:r>
                <a:r>
                  <a:rPr lang="en-US" altLang="ko-KR" sz="1800" dirty="0"/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003" y="1052736"/>
                <a:ext cx="127092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1005" t="-28889" r="-11005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42275" y="324023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66" y="3177309"/>
                <a:ext cx="21441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0000" r="-20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76200" y="38100"/>
            <a:ext cx="8991600" cy="582588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Particle transport</a:t>
            </a:r>
            <a:endParaRPr lang="ja-JP" altLang="en-US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42275" y="6054728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275" y="6054728"/>
                <a:ext cx="196784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19611" y="3917325"/>
                <a:ext cx="1319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ko-KR" sz="1800" dirty="0"/>
                  <a:t>],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altLang="ko-KR" sz="1800" dirty="0"/>
                  <a:t>s]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11" y="3917325"/>
                <a:ext cx="1319207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10648" t="-28889" r="-11111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93345" y="603702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45" y="6037022"/>
                <a:ext cx="196784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54759" y="3918271"/>
                <a:ext cx="1092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59" y="3918271"/>
                <a:ext cx="1092992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13408" t="-28889" r="-12849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개체 17"/>
          <p:cNvGraphicFramePr>
            <a:graphicFrameLocks noChangeAspect="1"/>
          </p:cNvGraphicFramePr>
          <p:nvPr>
            <p:extLst/>
          </p:nvPr>
        </p:nvGraphicFramePr>
        <p:xfrm>
          <a:off x="325985" y="686375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Graph" r:id="rId26" imgW="4132800" imgH="2900160" progId="Origin50.Graph">
                  <p:embed/>
                </p:oleObj>
              </mc:Choice>
              <mc:Fallback>
                <p:oleObj name="Graph" r:id="rId26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25985" y="686375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개체 24"/>
          <p:cNvGraphicFramePr>
            <a:graphicFrameLocks noChangeAspect="1"/>
          </p:cNvGraphicFramePr>
          <p:nvPr/>
        </p:nvGraphicFramePr>
        <p:xfrm>
          <a:off x="4358959" y="3501008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Graph" r:id="rId28" imgW="4132800" imgH="2900160" progId="Origin50.Graph">
                  <p:embed/>
                </p:oleObj>
              </mc:Choice>
              <mc:Fallback>
                <p:oleObj name="Graph" r:id="rId28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358959" y="3501008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개체 25"/>
          <p:cNvGraphicFramePr>
            <a:graphicFrameLocks noChangeAspect="1"/>
          </p:cNvGraphicFramePr>
          <p:nvPr>
            <p:extLst/>
          </p:nvPr>
        </p:nvGraphicFramePr>
        <p:xfrm>
          <a:off x="326536" y="3501008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Graph" r:id="rId30" imgW="4132800" imgH="2900160" progId="Origin50.Graph">
                  <p:embed/>
                </p:oleObj>
              </mc:Choice>
              <mc:Fallback>
                <p:oleObj name="Graph" r:id="rId30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26536" y="3501008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4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464312" y="6037021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12" y="6037021"/>
                <a:ext cx="19678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7273" r="-21212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83768" y="1102828"/>
                <a:ext cx="13883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 err="1"/>
                  <a:t>n</a:t>
                </a:r>
                <a:r>
                  <a:rPr lang="en-US" altLang="ko-KR" sz="1800" baseline="-25000" dirty="0" err="1"/>
                  <a:t>DT</a:t>
                </a:r>
                <a:r>
                  <a:rPr lang="en-US" altLang="ko-KR" sz="1800" dirty="0"/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102828"/>
                <a:ext cx="138839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0088" t="-28889" r="-10088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472266" y="3960881"/>
            <a:ext cx="3098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 err="1"/>
              <a:t>Z</a:t>
            </a:r>
            <a:r>
              <a:rPr lang="en-US" altLang="ko-KR" sz="1800" baseline="-25000" dirty="0" err="1"/>
              <a:t>eff</a:t>
            </a:r>
            <a:endParaRPr lang="ko-KR" altLang="en-US" sz="1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42275" y="324023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66" y="3177309"/>
                <a:ext cx="21441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0000" r="-20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25382" y="324023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509" y="3177309"/>
                <a:ext cx="21441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0000" r="-20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484729" y="6037021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29" y="6037021"/>
                <a:ext cx="196784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505472" y="1102827"/>
                <a:ext cx="13815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 err="1"/>
                  <a:t>n</a:t>
                </a:r>
                <a:r>
                  <a:rPr lang="en-US" altLang="ko-KR" sz="1800" baseline="-25000" dirty="0" err="1"/>
                  <a:t>He</a:t>
                </a:r>
                <a:r>
                  <a:rPr lang="en-US" altLang="ko-KR" sz="1800" dirty="0"/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72" y="1102827"/>
                <a:ext cx="1381532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10132" t="-28889" r="-10132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267744" y="3872081"/>
                <a:ext cx="9956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872081"/>
                <a:ext cx="995681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14110" t="-28261" r="-14724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200" y="38100"/>
            <a:ext cx="8991600" cy="582588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Particle transport</a:t>
            </a:r>
            <a:endParaRPr lang="ja-JP" altLang="en-US" b="1" dirty="0" smtClean="0"/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/>
          </p:nvPr>
        </p:nvGraphicFramePr>
        <p:xfrm>
          <a:off x="4366928" y="686513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2" name="Graph" r:id="rId22" imgW="4132800" imgH="2900160" progId="Origin50.Graph">
                  <p:embed/>
                </p:oleObj>
              </mc:Choice>
              <mc:Fallback>
                <p:oleObj name="Graph" r:id="rId22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66928" y="686513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03498"/>
              </p:ext>
            </p:extLst>
          </p:nvPr>
        </p:nvGraphicFramePr>
        <p:xfrm>
          <a:off x="318936" y="3483336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3" name="Graph" r:id="rId24" imgW="4132800" imgH="2900160" progId="Origin50.Graph">
                  <p:embed/>
                </p:oleObj>
              </mc:Choice>
              <mc:Fallback>
                <p:oleObj name="Graph" r:id="rId24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18936" y="3483336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668791"/>
              </p:ext>
            </p:extLst>
          </p:nvPr>
        </p:nvGraphicFramePr>
        <p:xfrm>
          <a:off x="4366928" y="3483336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4" name="Graph" r:id="rId26" imgW="4132800" imgH="2900160" progId="Origin50.Graph">
                  <p:embed/>
                </p:oleObj>
              </mc:Choice>
              <mc:Fallback>
                <p:oleObj name="Graph" r:id="rId26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66928" y="3483336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/>
          </p:nvPr>
        </p:nvGraphicFramePr>
        <p:xfrm>
          <a:off x="335485" y="686513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5" name="Graph" r:id="rId28" imgW="4132800" imgH="2900160" progId="Origin50.Graph">
                  <p:embed/>
                </p:oleObj>
              </mc:Choice>
              <mc:Fallback>
                <p:oleObj name="Graph" r:id="rId28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35485" y="686513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5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コンテンツ プレースホルダ 2"/>
          <p:cNvSpPr>
            <a:spLocks noGrp="1"/>
          </p:cNvSpPr>
          <p:nvPr>
            <p:ph idx="1"/>
          </p:nvPr>
        </p:nvSpPr>
        <p:spPr>
          <a:xfrm>
            <a:off x="266700" y="980728"/>
            <a:ext cx="8610600" cy="2831544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Establish reliable integrated operation scenarios in ITER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Address ITER urgent issues related with IOS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Simulate and </a:t>
            </a:r>
            <a:r>
              <a:rPr lang="en-US" altLang="ja-JP" dirty="0" err="1" smtClean="0">
                <a:solidFill>
                  <a:schemeClr val="tx1"/>
                </a:solidFill>
              </a:rPr>
              <a:t>optimise</a:t>
            </a:r>
            <a:r>
              <a:rPr lang="en-US" altLang="ja-JP" dirty="0" smtClean="0">
                <a:solidFill>
                  <a:schemeClr val="tx1"/>
                </a:solidFill>
              </a:rPr>
              <a:t> ITER operation scenarios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Model and simulate integrated control for ITER</a:t>
            </a:r>
          </a:p>
          <a:p>
            <a:pPr lvl="1" eaLnBrk="1" hangingPunct="1"/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Improve </a:t>
            </a:r>
            <a:r>
              <a:rPr lang="en-US" altLang="ja-JP" b="1" dirty="0" smtClean="0">
                <a:solidFill>
                  <a:schemeClr val="accent2"/>
                </a:solidFill>
              </a:rPr>
              <a:t>predictive capability </a:t>
            </a:r>
            <a:r>
              <a:rPr lang="en-US" altLang="ja-JP" b="1" dirty="0" smtClean="0">
                <a:solidFill>
                  <a:schemeClr val="accent2"/>
                </a:solidFill>
              </a:rPr>
              <a:t>of integrated modelling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s-ES" altLang="ja-JP" dirty="0" smtClean="0">
                <a:solidFill>
                  <a:schemeClr val="tx1"/>
                </a:solidFill>
              </a:rPr>
              <a:t>Benchmark and verify </a:t>
            </a:r>
            <a:r>
              <a:rPr lang="es-ES" altLang="ja-JP" dirty="0" smtClean="0">
                <a:solidFill>
                  <a:schemeClr val="tx1"/>
                </a:solidFill>
              </a:rPr>
              <a:t>existing models, modules, and codes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Integrate models, modules, and codes for better prediction</a:t>
            </a:r>
          </a:p>
          <a:p>
            <a:pPr lvl="1" eaLnBrk="1" hangingPunct="1">
              <a:buFontTx/>
              <a:buNone/>
            </a:pP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Goal of modelling activities in IOS</a:t>
            </a:r>
            <a:endParaRPr lang="ja-JP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797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コンテンツ プレースホルダ 2"/>
          <p:cNvSpPr>
            <a:spLocks noGrp="1"/>
          </p:cNvSpPr>
          <p:nvPr>
            <p:ph idx="1"/>
          </p:nvPr>
        </p:nvSpPr>
        <p:spPr>
          <a:xfrm>
            <a:off x="497904" y="1301273"/>
            <a:ext cx="8610600" cy="4431983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Goal of modelling activities in ITPA IOS TG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Motivation of particle transport benchmarking</a:t>
            </a:r>
          </a:p>
          <a:p>
            <a:pPr marL="762000" lvl="2" indent="0" eaLnBrk="1" hangingPunct="1">
              <a:buNone/>
            </a:pP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Overview of particle transport benchmarking activity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 Benchmarking guideline</a:t>
            </a:r>
          </a:p>
          <a:p>
            <a:pPr lvl="1" eaLnBrk="1" hangingPunct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 Participating 1.5-D transport codes and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</a:rPr>
              <a:t>modellers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First results of particle transport benchmarking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altLang="ja-JP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Discussion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lvl="1" eaLnBrk="1" hangingPunct="1">
              <a:buFontTx/>
              <a:buNone/>
            </a:pP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Next-step work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Outline</a:t>
            </a:r>
            <a:endParaRPr lang="ja-JP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12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1340768"/>
            <a:ext cx="7560840" cy="1292662"/>
          </a:xfrm>
        </p:spPr>
        <p:txBody>
          <a:bodyPr/>
          <a:lstStyle/>
          <a:p>
            <a:pPr lvl="0"/>
            <a:r>
              <a:rPr lang="en-US" altLang="ko-KR" dirty="0" smtClean="0"/>
              <a:t>Errors in the transport solver?</a:t>
            </a:r>
            <a:endParaRPr lang="en-US" altLang="ko-KR" dirty="0" smtClean="0"/>
          </a:p>
          <a:p>
            <a:pPr lvl="0"/>
            <a:r>
              <a:rPr lang="en-US" altLang="ko-KR" dirty="0" smtClean="0"/>
              <a:t>Different equilibrium?</a:t>
            </a:r>
            <a:endParaRPr lang="ko-KR" altLang="ko-KR" dirty="0"/>
          </a:p>
          <a:p>
            <a:pPr lvl="1" eaLnBrk="1" hangingPunct="1"/>
            <a:r>
              <a:rPr lang="en-US" altLang="ko-KR" dirty="0" smtClean="0"/>
              <a:t> some using the prescribed one but the others solving the current diffusion equation</a:t>
            </a:r>
            <a:endParaRPr lang="ko-KR" altLang="ko-KR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76200" y="38100"/>
            <a:ext cx="8991600" cy="5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178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355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533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710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eaLnBrk="1" hangingPunct="1"/>
            <a:r>
              <a:rPr lang="en-US" altLang="ja-JP" b="1" kern="0" dirty="0" smtClean="0"/>
              <a:t>Possible reasons for disagreement</a:t>
            </a:r>
            <a:endParaRPr lang="ja-JP" altLang="en-US" b="1" kern="0" dirty="0" smtClean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683568" y="2786732"/>
            <a:ext cx="756084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 smtClean="0"/>
              <a:t>Radial </a:t>
            </a:r>
            <a:r>
              <a:rPr lang="en-US" altLang="ko-KR" kern="0" dirty="0" smtClean="0"/>
              <a:t>grid?</a:t>
            </a:r>
            <a:endParaRPr lang="en-US" altLang="ko-KR" kern="0" dirty="0" smtClean="0"/>
          </a:p>
          <a:p>
            <a:r>
              <a:rPr lang="en-US" altLang="ko-KR" kern="0" dirty="0" smtClean="0"/>
              <a:t>Solving ion </a:t>
            </a:r>
            <a:r>
              <a:rPr lang="en-US" altLang="ko-KR" kern="0" dirty="0" smtClean="0"/>
              <a:t>transport?</a:t>
            </a:r>
            <a:endParaRPr lang="en-US" altLang="ko-KR" kern="0" dirty="0" smtClean="0"/>
          </a:p>
          <a:p>
            <a:r>
              <a:rPr lang="en-US" altLang="ko-KR" kern="0" dirty="0" smtClean="0"/>
              <a:t>Different definition </a:t>
            </a:r>
            <a:r>
              <a:rPr lang="en-US" altLang="ko-KR" kern="0" dirty="0" smtClean="0"/>
              <a:t>of transport </a:t>
            </a:r>
            <a:r>
              <a:rPr lang="en-US" altLang="ko-KR" kern="0" dirty="0" smtClean="0"/>
              <a:t>coefficients?</a:t>
            </a:r>
            <a:endParaRPr lang="en-US" altLang="ko-KR" kern="0" dirty="0" smtClean="0"/>
          </a:p>
          <a:p>
            <a:r>
              <a:rPr lang="en-US" altLang="ko-KR" kern="0" dirty="0" smtClean="0"/>
              <a:t>Different treatment </a:t>
            </a:r>
            <a:r>
              <a:rPr lang="en-US" altLang="ko-KR" kern="0" dirty="0" smtClean="0"/>
              <a:t>of </a:t>
            </a:r>
            <a:r>
              <a:rPr lang="en-US" altLang="ko-KR" kern="0" dirty="0" smtClean="0"/>
              <a:t>impurities?</a:t>
            </a:r>
          </a:p>
          <a:p>
            <a:r>
              <a:rPr lang="en-US" altLang="ko-KR" kern="0" dirty="0" smtClean="0"/>
              <a:t>…</a:t>
            </a:r>
            <a:endParaRPr lang="en-US" altLang="ko-KR" kern="0" dirty="0" smtClean="0"/>
          </a:p>
          <a:p>
            <a:endParaRPr lang="ko-KR" altLang="ko-KR" kern="0" dirty="0"/>
          </a:p>
        </p:txBody>
      </p:sp>
    </p:spTree>
    <p:extLst>
      <p:ext uri="{BB962C8B-B14F-4D97-AF65-F5344CB8AC3E}">
        <p14:creationId xmlns:p14="http://schemas.microsoft.com/office/powerpoint/2010/main" val="15293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76200" y="38100"/>
            <a:ext cx="8991600" cy="5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178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355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533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710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eaLnBrk="1" hangingPunct="1"/>
            <a:r>
              <a:rPr lang="en-US" altLang="ja-JP" b="1" kern="0" dirty="0" smtClean="0"/>
              <a:t>Check particle flow balance</a:t>
            </a:r>
            <a:endParaRPr lang="ja-JP" altLang="en-US" b="1" kern="0" dirty="0" smtClean="0"/>
          </a:p>
        </p:txBody>
      </p:sp>
      <p:pic>
        <p:nvPicPr>
          <p:cNvPr id="39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908720"/>
            <a:ext cx="4282562" cy="4155806"/>
          </a:xfrm>
          <a:prstGeom prst="rect">
            <a:avLst/>
          </a:prstGeom>
        </p:spPr>
      </p:pic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07938"/>
              </p:ext>
            </p:extLst>
          </p:nvPr>
        </p:nvGraphicFramePr>
        <p:xfrm>
          <a:off x="-207818" y="1052736"/>
          <a:ext cx="5385517" cy="37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Graph" r:id="rId4" imgW="4132800" imgH="2900160" progId="Origin50.Graph">
                  <p:embed/>
                </p:oleObj>
              </mc:Choice>
              <mc:Fallback>
                <p:oleObj name="Graph" r:id="rId4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7818" y="1052736"/>
                        <a:ext cx="5385517" cy="37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84940" y="4336264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940" y="4336264"/>
                <a:ext cx="19678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 rot="16200000">
                <a:off x="-227877" y="2670253"/>
                <a:ext cx="894156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i="1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ko-KR" sz="1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5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500" i="1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sSup>
                        <m:sSupPr>
                          <m:ctrlPr>
                            <a:rPr lang="en-US" altLang="ko-KR" sz="1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5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ko-KR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5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sz="15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27877" y="2670253"/>
                <a:ext cx="894156" cy="230832"/>
              </a:xfrm>
              <a:prstGeom prst="rect">
                <a:avLst/>
              </a:prstGeom>
              <a:blipFill rotWithShape="0">
                <a:blip r:embed="rId7"/>
                <a:stretch>
                  <a:fillRect t="-7534" r="-36842" b="-68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/>
          <p:nvPr/>
        </p:nvSpPr>
        <p:spPr>
          <a:xfrm>
            <a:off x="2051720" y="522920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800" dirty="0" smtClean="0">
                <a:latin typeface="+mj-lt"/>
              </a:rPr>
              <a:t>ASTRA v.6</a:t>
            </a:r>
            <a:endParaRPr lang="ko-KR" altLang="en-US" sz="1800" dirty="0">
              <a:latin typeface="+mj-lt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34295" y="5229200"/>
            <a:ext cx="1190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800" dirty="0">
                <a:solidFill>
                  <a:srgbClr val="7030A0"/>
                </a:solidFill>
              </a:rPr>
              <a:t>TOPICS</a:t>
            </a:r>
            <a:endParaRPr lang="ko-KR" alt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3528" y="1678435"/>
                <a:ext cx="3744416" cy="4363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̇"/>
                                <m:ctrlP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𝜕𝜌</m:t>
                            </m:r>
                          </m:den>
                        </m:f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d>
                      <m:dPr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altLang="ko-KR" sz="17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𝜕𝜌</m:t>
                        </m:r>
                      </m:den>
                    </m:f>
                    <m:sSub>
                      <m:sSubPr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7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sz="17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1700" dirty="0"/>
                  <a:t> </a:t>
                </a:r>
                <a:endParaRPr lang="ko-KR" altLang="en-US" sz="17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78435"/>
                <a:ext cx="3744416" cy="436338"/>
              </a:xfrm>
              <a:prstGeom prst="rect">
                <a:avLst/>
              </a:prstGeom>
              <a:blipFill rotWithShape="0">
                <a:blip r:embed="rId2"/>
                <a:stretch>
                  <a:fillRect l="-1303" t="-1389"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직사각형 5"/>
              <p:cNvSpPr/>
              <p:nvPr/>
            </p:nvSpPr>
            <p:spPr>
              <a:xfrm>
                <a:off x="5707445" y="1844824"/>
                <a:ext cx="959878" cy="602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𝜕𝜌</m:t>
                          </m:r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445" y="1844824"/>
                <a:ext cx="959878" cy="6022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201098" y="1260649"/>
                <a:ext cx="4966296" cy="557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𝜕𝜌</m:t>
                              </m:r>
                            </m:den>
                          </m:f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𝜕𝜌</m:t>
                              </m:r>
                            </m:den>
                          </m:f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𝜕𝜌</m:t>
                              </m:r>
                            </m:den>
                          </m:f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98" y="1260649"/>
                <a:ext cx="4966296" cy="5577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직사각형 7"/>
              <p:cNvSpPr/>
              <p:nvPr/>
            </p:nvSpPr>
            <p:spPr>
              <a:xfrm>
                <a:off x="4139952" y="1976655"/>
                <a:ext cx="13802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76655"/>
                <a:ext cx="1380250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직사각형 8"/>
              <p:cNvSpPr/>
              <p:nvPr/>
            </p:nvSpPr>
            <p:spPr>
              <a:xfrm>
                <a:off x="467544" y="2459758"/>
                <a:ext cx="8665962" cy="825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800" dirty="0"/>
                  <a:t>The Ware pinch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ko-KR" altLang="en-US" sz="1800" dirty="0"/>
                  <a:t> </a:t>
                </a:r>
                <a:r>
                  <a:rPr lang="en-US" altLang="ko-KR" sz="1800" dirty="0"/>
                  <a:t>is replaced by -1 to adapt arbitrary pinch model in ASTRA.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ko-KR" sz="1800" dirty="0"/>
                  <a:t> is defined as v in Guideline.</a:t>
                </a:r>
              </a:p>
            </p:txBody>
          </p:sp>
        </mc:Choice>
        <mc:Fallback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59758"/>
                <a:ext cx="8665962" cy="825226"/>
              </a:xfrm>
              <a:prstGeom prst="rect">
                <a:avLst/>
              </a:prstGeom>
              <a:blipFill rotWithShape="0">
                <a:blip r:embed="rId6"/>
                <a:stretch>
                  <a:fillRect l="-633" b="-1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タイトル 1"/>
          <p:cNvSpPr txBox="1">
            <a:spLocks/>
          </p:cNvSpPr>
          <p:nvPr/>
        </p:nvSpPr>
        <p:spPr bwMode="auto">
          <a:xfrm>
            <a:off x="76200" y="38100"/>
            <a:ext cx="8991600" cy="5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178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355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533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710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eaLnBrk="1" hangingPunct="1"/>
            <a:r>
              <a:rPr lang="en-US" altLang="ja-JP" b="1" kern="0" dirty="0" smtClean="0"/>
              <a:t>Transport equations being solved</a:t>
            </a:r>
            <a:endParaRPr lang="ja-JP" altLang="en-US" b="1" kern="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57811"/>
            <a:ext cx="3743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コンテンツ プレースホルダ 2"/>
          <p:cNvSpPr txBox="1">
            <a:spLocks/>
          </p:cNvSpPr>
          <p:nvPr/>
        </p:nvSpPr>
        <p:spPr bwMode="auto">
          <a:xfrm>
            <a:off x="463825" y="1144857"/>
            <a:ext cx="7560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 smtClean="0"/>
              <a:t>ASTRA</a:t>
            </a:r>
            <a:endParaRPr lang="ko-KR" altLang="ko-KR" kern="0" dirty="0"/>
          </a:p>
        </p:txBody>
      </p:sp>
      <p:sp>
        <p:nvSpPr>
          <p:cNvPr id="25" name="コンテンツ プレースホルダ 2"/>
          <p:cNvSpPr txBox="1">
            <a:spLocks/>
          </p:cNvSpPr>
          <p:nvPr/>
        </p:nvSpPr>
        <p:spPr bwMode="auto">
          <a:xfrm>
            <a:off x="463825" y="3481263"/>
            <a:ext cx="7560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 smtClean="0"/>
              <a:t>CRONOS</a:t>
            </a:r>
            <a:endParaRPr lang="ko-KR" altLang="ko-KR" kern="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3652"/>
            <a:ext cx="36957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コンテンツ プレースホルダ 2"/>
          <p:cNvSpPr txBox="1">
            <a:spLocks/>
          </p:cNvSpPr>
          <p:nvPr/>
        </p:nvSpPr>
        <p:spPr bwMode="auto">
          <a:xfrm>
            <a:off x="463825" y="5013176"/>
            <a:ext cx="7560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 smtClean="0"/>
              <a:t>TRANSP (PTSOLVER)</a:t>
            </a:r>
            <a:endParaRPr lang="ko-KR" altLang="ko-KR" kern="0" dirty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5563113"/>
            <a:ext cx="6024680" cy="6945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5549" y="5026689"/>
            <a:ext cx="1060880" cy="56359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5549" y="5635032"/>
            <a:ext cx="1384117" cy="60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76200" y="38100"/>
            <a:ext cx="8991600" cy="5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178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355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533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710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eaLnBrk="1" hangingPunct="1"/>
            <a:r>
              <a:rPr lang="en-US" altLang="ja-JP" b="1" kern="0" dirty="0" smtClean="0"/>
              <a:t>Some codes solve ion transport</a:t>
            </a:r>
            <a:endParaRPr lang="ja-JP" altLang="en-US" b="1" kern="0" dirty="0" smtClean="0"/>
          </a:p>
        </p:txBody>
      </p:sp>
      <p:sp>
        <p:nvSpPr>
          <p:cNvPr id="24" name="コンテンツ プレースホルダ 2"/>
          <p:cNvSpPr txBox="1">
            <a:spLocks/>
          </p:cNvSpPr>
          <p:nvPr/>
        </p:nvSpPr>
        <p:spPr bwMode="auto">
          <a:xfrm>
            <a:off x="463825" y="1753071"/>
            <a:ext cx="7560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 smtClean="0"/>
              <a:t>JINTRAC</a:t>
            </a:r>
            <a:endParaRPr lang="ko-KR" altLang="ko-KR" kern="0" dirty="0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557008"/>
              </p:ext>
            </p:extLst>
          </p:nvPr>
        </p:nvGraphicFramePr>
        <p:xfrm>
          <a:off x="2052476" y="1969071"/>
          <a:ext cx="2807556" cy="59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" name="수식" r:id="rId3" imgW="1968480" imgH="419040" progId="Equation.3">
                  <p:embed/>
                </p:oleObj>
              </mc:Choice>
              <mc:Fallback>
                <p:oleObj name="수식" r:id="rId3" imgW="1968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476" y="1969071"/>
                        <a:ext cx="2807556" cy="595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703878"/>
              </p:ext>
            </p:extLst>
          </p:nvPr>
        </p:nvGraphicFramePr>
        <p:xfrm>
          <a:off x="5004048" y="1969070"/>
          <a:ext cx="2880320" cy="595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8" name="수식" r:id="rId5" imgW="2019240" imgH="419040" progId="Equation.3">
                  <p:embed/>
                </p:oleObj>
              </mc:Choice>
              <mc:Fallback>
                <p:oleObj name="수식" r:id="rId5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969070"/>
                        <a:ext cx="2880320" cy="595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730074"/>
              </p:ext>
            </p:extLst>
          </p:nvPr>
        </p:nvGraphicFramePr>
        <p:xfrm>
          <a:off x="2051720" y="1109081"/>
          <a:ext cx="5760639" cy="59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9" name="数式" r:id="rId7" imgW="4203700" imgH="431800" progId="Equation.DSMT4">
                  <p:embed/>
                </p:oleObj>
              </mc:Choice>
              <mc:Fallback>
                <p:oleObj name="数式" r:id="rId7" imgW="4203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1720" y="1109081"/>
                        <a:ext cx="5760639" cy="59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463825" y="960983"/>
            <a:ext cx="7560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 smtClean="0"/>
              <a:t>TOPICS</a:t>
            </a:r>
            <a:endParaRPr lang="ko-KR" altLang="ko-KR" kern="0" dirty="0"/>
          </a:p>
        </p:txBody>
      </p:sp>
    </p:spTree>
    <p:extLst>
      <p:ext uri="{BB962C8B-B14F-4D97-AF65-F5344CB8AC3E}">
        <p14:creationId xmlns:p14="http://schemas.microsoft.com/office/powerpoint/2010/main" val="12647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76200" y="38100"/>
            <a:ext cx="8991600" cy="5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178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355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533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710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eaLnBrk="1" hangingPunct="1"/>
            <a:r>
              <a:rPr lang="en-US" altLang="ja-JP" b="1" kern="0" dirty="0" smtClean="0"/>
              <a:t>Some codes solve ion transport</a:t>
            </a:r>
            <a:endParaRPr lang="ja-JP" altLang="en-US" b="1" kern="0" dirty="0" smtClean="0"/>
          </a:p>
        </p:txBody>
      </p:sp>
      <p:sp>
        <p:nvSpPr>
          <p:cNvPr id="24" name="コンテンツ プレースホルダ 2"/>
          <p:cNvSpPr txBox="1">
            <a:spLocks/>
          </p:cNvSpPr>
          <p:nvPr/>
        </p:nvSpPr>
        <p:spPr bwMode="auto">
          <a:xfrm>
            <a:off x="463825" y="1753071"/>
            <a:ext cx="7560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 smtClean="0"/>
              <a:t>JINTRAC</a:t>
            </a:r>
            <a:endParaRPr lang="ko-KR" altLang="ko-KR" kern="0" dirty="0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557008"/>
              </p:ext>
            </p:extLst>
          </p:nvPr>
        </p:nvGraphicFramePr>
        <p:xfrm>
          <a:off x="2052476" y="1969071"/>
          <a:ext cx="2807556" cy="59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수식" r:id="rId3" imgW="1968480" imgH="419040" progId="Equation.3">
                  <p:embed/>
                </p:oleObj>
              </mc:Choice>
              <mc:Fallback>
                <p:oleObj name="수식" r:id="rId3" imgW="1968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476" y="1969071"/>
                        <a:ext cx="2807556" cy="595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04800" y="2585804"/>
            <a:ext cx="87630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71513" indent="-198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0" hangingPunct="0"/>
            <a:r>
              <a:rPr lang="en-GB" altLang="ko-KR" sz="2000" dirty="0" smtClean="0">
                <a:latin typeface="Arial" panose="020B0604020202020204" pitchFamily="34" charset="0"/>
              </a:rPr>
              <a:t>- Simulation </a:t>
            </a:r>
            <a:r>
              <a:rPr lang="en-GB" altLang="ko-KR" sz="2000" dirty="0">
                <a:latin typeface="Arial" panose="020B0604020202020204" pitchFamily="34" charset="0"/>
              </a:rPr>
              <a:t>rerun with the following modified settings:</a:t>
            </a:r>
          </a:p>
          <a:p>
            <a:pPr marL="473075" lvl="1" indent="0" eaLnBrk="0" hangingPunct="0"/>
            <a:r>
              <a:rPr lang="en-GB" altLang="ko-KR" sz="2000" dirty="0" smtClean="0">
                <a:latin typeface="Arial" panose="020B0604020202020204" pitchFamily="34" charset="0"/>
              </a:rPr>
              <a:t>Additional </a:t>
            </a:r>
            <a:r>
              <a:rPr lang="en-GB" altLang="ko-KR" sz="2000" dirty="0">
                <a:latin typeface="Arial" panose="020B0604020202020204" pitchFamily="34" charset="0"/>
              </a:rPr>
              <a:t>pinch terms to accommodate for differences between solutions obtained with electron vs. ion particle transport equations in case of different impurity density profile shape</a:t>
            </a:r>
            <a:r>
              <a:rPr lang="en-GB" altLang="ko-KR" sz="2000" dirty="0" smtClean="0">
                <a:latin typeface="Arial" panose="020B0604020202020204" pitchFamily="34" charset="0"/>
              </a:rPr>
              <a:t>:</a:t>
            </a:r>
            <a:endParaRPr lang="en-GB" altLang="ko-KR" sz="2000" dirty="0">
              <a:latin typeface="Arial" panose="020B0604020202020204" pitchFamily="34" charset="0"/>
            </a:endParaRPr>
          </a:p>
          <a:p>
            <a:pPr lvl="2" eaLnBrk="0" hangingPunct="0"/>
            <a:endParaRPr lang="en-GB" altLang="ko-KR" sz="2000" dirty="0">
              <a:latin typeface="Arial" panose="020B0604020202020204" pitchFamily="34" charset="0"/>
            </a:endParaRPr>
          </a:p>
          <a:p>
            <a:pPr lvl="2" eaLnBrk="0" hangingPunct="0"/>
            <a:endParaRPr lang="en-GB" altLang="ko-KR" sz="2000" dirty="0">
              <a:latin typeface="Arial" panose="020B0604020202020204" pitchFamily="34" charset="0"/>
            </a:endParaRPr>
          </a:p>
          <a:p>
            <a:pPr lvl="2" eaLnBrk="0" hangingPunct="0"/>
            <a:endParaRPr lang="en-GB" altLang="ko-KR" sz="2000" dirty="0">
              <a:latin typeface="Arial" panose="020B0604020202020204" pitchFamily="34" charset="0"/>
            </a:endParaRPr>
          </a:p>
          <a:p>
            <a:pPr lvl="1" eaLnBrk="0" hangingPunct="0"/>
            <a:r>
              <a:rPr lang="en-GB" altLang="ko-KR" sz="2000" dirty="0">
                <a:latin typeface="Arial" panose="020B0604020202020204" pitchFamily="34" charset="0"/>
              </a:rPr>
              <a:t>	That way, the electron flux that would be obtained with an electron transport equation with fixed impurities can be calculated with the </a:t>
            </a:r>
            <a:r>
              <a:rPr lang="en-GB" altLang="ko-KR" sz="2000" dirty="0" smtClean="0">
                <a:latin typeface="Arial" panose="020B0604020202020204" pitchFamily="34" charset="0"/>
              </a:rPr>
              <a:t>ion </a:t>
            </a:r>
            <a:r>
              <a:rPr lang="en-GB" altLang="ko-KR" sz="2000" dirty="0">
                <a:latin typeface="Arial" panose="020B0604020202020204" pitchFamily="34" charset="0"/>
              </a:rPr>
              <a:t>particle transport </a:t>
            </a:r>
            <a:r>
              <a:rPr lang="en-GB" altLang="ko-KR" sz="2000" dirty="0" smtClean="0">
                <a:latin typeface="+mn-lt"/>
              </a:rPr>
              <a:t>equations.</a:t>
            </a:r>
            <a:endParaRPr lang="en-GB" altLang="ko-KR" sz="1000" dirty="0" smtClean="0">
              <a:latin typeface="+mn-lt"/>
            </a:endParaRPr>
          </a:p>
          <a:p>
            <a:pPr lvl="1" eaLnBrk="0" hangingPunct="0"/>
            <a:endParaRPr lang="en-GB" altLang="ko-KR" sz="1000" dirty="0" smtClean="0">
              <a:latin typeface="+mn-lt"/>
            </a:endParaRPr>
          </a:p>
          <a:p>
            <a:pPr eaLnBrk="0" hangingPunct="0"/>
            <a:r>
              <a:rPr lang="en-GB" altLang="ko-KR" sz="2000" dirty="0">
                <a:latin typeface="+mn-lt"/>
              </a:rPr>
              <a:t>- </a:t>
            </a:r>
            <a:r>
              <a:rPr lang="en-GB" altLang="ko-KR" sz="2000" dirty="0" smtClean="0">
                <a:latin typeface="+mn-lt"/>
              </a:rPr>
              <a:t>The </a:t>
            </a:r>
            <a:r>
              <a:rPr lang="en-GB" altLang="ko-KR" sz="2000" dirty="0">
                <a:latin typeface="+mn-lt"/>
              </a:rPr>
              <a:t>boundary condition of main ion densities at the </a:t>
            </a:r>
            <a:r>
              <a:rPr lang="en-GB" altLang="ko-KR" sz="2000" dirty="0" err="1">
                <a:latin typeface="+mn-lt"/>
              </a:rPr>
              <a:t>separatrix</a:t>
            </a:r>
            <a:r>
              <a:rPr lang="en-GB" altLang="ko-KR" sz="2000" dirty="0">
                <a:latin typeface="+mn-lt"/>
              </a:rPr>
              <a:t> has been adjusted in order to match </a:t>
            </a:r>
            <a:r>
              <a:rPr lang="en-US" altLang="ko-KR" sz="2000" dirty="0" smtClean="0">
                <a:latin typeface="+mn-lt"/>
              </a:rPr>
              <a:t>n</a:t>
            </a:r>
            <a:r>
              <a:rPr lang="en-US" altLang="ko-KR" sz="2000" baseline="-25000" dirty="0" smtClean="0">
                <a:latin typeface="+mn-lt"/>
              </a:rPr>
              <a:t>e</a:t>
            </a:r>
            <a:r>
              <a:rPr lang="en-US" altLang="ko-KR" sz="2000" dirty="0" smtClean="0">
                <a:latin typeface="+mn-lt"/>
              </a:rPr>
              <a:t>(a</a:t>
            </a:r>
            <a:r>
              <a:rPr lang="en-US" altLang="ko-KR" sz="2000" dirty="0">
                <a:latin typeface="+mn-lt"/>
              </a:rPr>
              <a:t>) = 4.6x10</a:t>
            </a:r>
            <a:r>
              <a:rPr lang="en-US" altLang="ko-KR" sz="2000" baseline="30000" dirty="0">
                <a:latin typeface="+mn-lt"/>
              </a:rPr>
              <a:t>19</a:t>
            </a:r>
            <a:r>
              <a:rPr lang="en-US" altLang="ko-KR" sz="2000" dirty="0">
                <a:latin typeface="+mn-lt"/>
              </a:rPr>
              <a:t> /</a:t>
            </a:r>
            <a:r>
              <a:rPr lang="en-US" altLang="ko-KR" sz="2000" dirty="0" smtClean="0">
                <a:latin typeface="+mn-lt"/>
              </a:rPr>
              <a:t>m</a:t>
            </a:r>
            <a:r>
              <a:rPr lang="en-US" altLang="ko-KR" sz="2000" baseline="30000" dirty="0" smtClean="0">
                <a:latin typeface="+mn-lt"/>
              </a:rPr>
              <a:t>3</a:t>
            </a:r>
            <a:r>
              <a:rPr lang="en-US" altLang="ko-KR" sz="2000" dirty="0" smtClean="0">
                <a:latin typeface="+mn-lt"/>
              </a:rPr>
              <a:t>.</a:t>
            </a:r>
            <a:endParaRPr lang="en-GB" altLang="ko-KR" sz="2000" dirty="0">
              <a:latin typeface="+mn-lt"/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041255"/>
              </p:ext>
            </p:extLst>
          </p:nvPr>
        </p:nvGraphicFramePr>
        <p:xfrm>
          <a:off x="1060103" y="3889630"/>
          <a:ext cx="5672137" cy="83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5" imgW="3606480" imgH="533160" progId="Equation.3">
                  <p:embed/>
                </p:oleObj>
              </mc:Choice>
              <mc:Fallback>
                <p:oleObj name="Equation" r:id="rId5" imgW="36064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103" y="3889630"/>
                        <a:ext cx="5672137" cy="835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703878"/>
              </p:ext>
            </p:extLst>
          </p:nvPr>
        </p:nvGraphicFramePr>
        <p:xfrm>
          <a:off x="5004048" y="1969070"/>
          <a:ext cx="2880320" cy="595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수식" r:id="rId7" imgW="2019240" imgH="419040" progId="Equation.3">
                  <p:embed/>
                </p:oleObj>
              </mc:Choice>
              <mc:Fallback>
                <p:oleObj name="수식" r:id="rId7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969070"/>
                        <a:ext cx="2880320" cy="595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730074"/>
              </p:ext>
            </p:extLst>
          </p:nvPr>
        </p:nvGraphicFramePr>
        <p:xfrm>
          <a:off x="2051720" y="1109081"/>
          <a:ext cx="5760639" cy="59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数式" r:id="rId9" imgW="4203700" imgH="431800" progId="Equation.DSMT4">
                  <p:embed/>
                </p:oleObj>
              </mc:Choice>
              <mc:Fallback>
                <p:oleObj name="数式" r:id="rId9" imgW="4203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1720" y="1109081"/>
                        <a:ext cx="5760639" cy="59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463825" y="960983"/>
            <a:ext cx="7560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 smtClean="0"/>
              <a:t>TOPICS</a:t>
            </a:r>
            <a:endParaRPr lang="ko-KR" altLang="ko-KR" kern="0" dirty="0"/>
          </a:p>
        </p:txBody>
      </p:sp>
    </p:spTree>
    <p:extLst>
      <p:ext uri="{BB962C8B-B14F-4D97-AF65-F5344CB8AC3E}">
        <p14:creationId xmlns:p14="http://schemas.microsoft.com/office/powerpoint/2010/main" val="5948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99792" y="1196752"/>
                <a:ext cx="1270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n</a:t>
                </a:r>
                <a:r>
                  <a:rPr lang="en-US" altLang="ko-KR" sz="1800" baseline="-25000" dirty="0"/>
                  <a:t>e</a:t>
                </a:r>
                <a:r>
                  <a:rPr lang="en-US" altLang="ko-KR" sz="1800" dirty="0"/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196752"/>
                <a:ext cx="127092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1538" t="-28261" r="-11058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42275" y="3774013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275" y="3774013"/>
                <a:ext cx="19678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개체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097290"/>
              </p:ext>
            </p:extLst>
          </p:nvPr>
        </p:nvGraphicFramePr>
        <p:xfrm>
          <a:off x="-468560" y="1220293"/>
          <a:ext cx="5403873" cy="379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Graph" r:id="rId5" imgW="4132800" imgH="2900160" progId="Origin50.Graph">
                  <p:embed/>
                </p:oleObj>
              </mc:Choice>
              <mc:Fallback>
                <p:oleObj name="Graph" r:id="rId5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68560" y="1220293"/>
                        <a:ext cx="5403873" cy="3792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31269" y="1196752"/>
                <a:ext cx="1270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n</a:t>
                </a:r>
                <a:r>
                  <a:rPr lang="en-US" altLang="ko-KR" sz="1800" baseline="-25000" dirty="0"/>
                  <a:t>e</a:t>
                </a:r>
                <a:r>
                  <a:rPr lang="en-US" altLang="ko-KR" sz="1800" dirty="0"/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69" y="1196752"/>
                <a:ext cx="127092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1005" t="-28261" r="-11005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73752" y="3774013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752" y="3774013"/>
                <a:ext cx="19678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개체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068033"/>
              </p:ext>
            </p:extLst>
          </p:nvPr>
        </p:nvGraphicFramePr>
        <p:xfrm>
          <a:off x="3995936" y="1220293"/>
          <a:ext cx="5403873" cy="379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Graph" r:id="rId9" imgW="4132800" imgH="2900160" progId="Origin50.Graph">
                  <p:embed/>
                </p:oleObj>
              </mc:Choice>
              <mc:Fallback>
                <p:oleObj name="Graph" r:id="rId9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95936" y="1220293"/>
                        <a:ext cx="5403873" cy="3792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4787860"/>
            <a:ext cx="33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C16C0F"/>
                </a:solidFill>
              </a:rPr>
              <a:t>JINTRAC without </a:t>
            </a:r>
            <a:r>
              <a:rPr lang="en-US" altLang="ko-KR" sz="1800" dirty="0">
                <a:solidFill>
                  <a:srgbClr val="C16C0F"/>
                </a:solidFill>
              </a:rPr>
              <a:t>correction</a:t>
            </a:r>
            <a:endParaRPr lang="ko-KR" altLang="en-US" sz="1800" dirty="0">
              <a:solidFill>
                <a:srgbClr val="C16C0F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76200" y="38100"/>
            <a:ext cx="8991600" cy="5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178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355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533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710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eaLnBrk="1" hangingPunct="1"/>
            <a:r>
              <a:rPr lang="en-US" altLang="ja-JP" b="1" kern="0" dirty="0" smtClean="0"/>
              <a:t>Some codes solve ion transport</a:t>
            </a:r>
            <a:endParaRPr lang="ja-JP" altLang="en-US" b="1" kern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40525" y="4787860"/>
            <a:ext cx="331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C16C0F"/>
                </a:solidFill>
              </a:rPr>
              <a:t>JINTRAC </a:t>
            </a:r>
            <a:r>
              <a:rPr lang="en-US" altLang="ko-KR" sz="1800" dirty="0" smtClean="0">
                <a:solidFill>
                  <a:srgbClr val="C16C0F"/>
                </a:solidFill>
              </a:rPr>
              <a:t>with </a:t>
            </a:r>
            <a:r>
              <a:rPr lang="en-US" altLang="ko-KR" sz="1800" dirty="0">
                <a:solidFill>
                  <a:srgbClr val="C16C0F"/>
                </a:solidFill>
              </a:rPr>
              <a:t>correction</a:t>
            </a:r>
            <a:endParaRPr lang="ko-KR" altLang="en-US" sz="1800" dirty="0">
              <a:solidFill>
                <a:srgbClr val="C16C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7543800" cy="457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GB" altLang="ko-KR" sz="2800" b="1" dirty="0" smtClean="0">
                <a:cs typeface="Arial" panose="020B0604020202020204" pitchFamily="34" charset="0"/>
              </a:rPr>
              <a:t>Effect of           .vs.         in pinch term                  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42688"/>
              </p:ext>
            </p:extLst>
          </p:nvPr>
        </p:nvGraphicFramePr>
        <p:xfrm>
          <a:off x="2633042" y="114143"/>
          <a:ext cx="8588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" name="수식" r:id="rId3" imgW="520560" imgH="304560" progId="Equation.3">
                  <p:embed/>
                </p:oleObj>
              </mc:Choice>
              <mc:Fallback>
                <p:oleObj name="수식" r:id="rId3" imgW="520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042" y="114143"/>
                        <a:ext cx="8588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715514"/>
              </p:ext>
            </p:extLst>
          </p:nvPr>
        </p:nvGraphicFramePr>
        <p:xfrm>
          <a:off x="4181440" y="107950"/>
          <a:ext cx="750600" cy="51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6" name="수식" r:id="rId5" imgW="406080" imgH="279360" progId="Equation.3">
                  <p:embed/>
                </p:oleObj>
              </mc:Choice>
              <mc:Fallback>
                <p:oleObj name="수식" r:id="rId5" imgW="406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40" y="107950"/>
                        <a:ext cx="750600" cy="514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21865"/>
            <a:ext cx="3799846" cy="320957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659787" y="3818260"/>
            <a:ext cx="763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800" dirty="0" smtClean="0">
                <a:solidFill>
                  <a:srgbClr val="0000FF"/>
                </a:solidFill>
                <a:latin typeface="+mj-lt"/>
              </a:rPr>
              <a:t>Blue:</a:t>
            </a:r>
            <a:endParaRPr lang="ko-KR" altLang="en-US" sz="18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820179"/>
              </p:ext>
            </p:extLst>
          </p:nvPr>
        </p:nvGraphicFramePr>
        <p:xfrm>
          <a:off x="6326777" y="3773533"/>
          <a:ext cx="10461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7" name="수식" r:id="rId8" imgW="634680" imgH="279360" progId="Equation.3">
                  <p:embed/>
                </p:oleObj>
              </mc:Choice>
              <mc:Fallback>
                <p:oleObj name="수식" r:id="rId8" imgW="634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777" y="3773533"/>
                        <a:ext cx="104616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770405"/>
              </p:ext>
            </p:extLst>
          </p:nvPr>
        </p:nvGraphicFramePr>
        <p:xfrm>
          <a:off x="6326777" y="4223494"/>
          <a:ext cx="12573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8" name="수식" r:id="rId10" imgW="761760" imgH="304560" progId="Equation.3">
                  <p:embed/>
                </p:oleObj>
              </mc:Choice>
              <mc:Fallback>
                <p:oleObj name="수식" r:id="rId10" imgW="7617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777" y="4223494"/>
                        <a:ext cx="12573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직사각형 9"/>
          <p:cNvSpPr/>
          <p:nvPr/>
        </p:nvSpPr>
        <p:spPr>
          <a:xfrm>
            <a:off x="5652120" y="4289653"/>
            <a:ext cx="763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800" dirty="0" smtClean="0">
                <a:solidFill>
                  <a:srgbClr val="FF0000"/>
                </a:solidFill>
                <a:latin typeface="+mj-lt"/>
              </a:rPr>
              <a:t>Red:</a:t>
            </a:r>
            <a:endParaRPr lang="ko-KR" altLang="en-US" sz="1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図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544" y="1628800"/>
            <a:ext cx="3891256" cy="374441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195736" y="5579948"/>
            <a:ext cx="1190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800" dirty="0" smtClean="0">
                <a:solidFill>
                  <a:srgbClr val="7030A0"/>
                </a:solidFill>
                <a:latin typeface="+mj-lt"/>
              </a:rPr>
              <a:t>TOPICS</a:t>
            </a:r>
            <a:endParaRPr lang="ko-KR" altLang="en-US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334295" y="5579948"/>
            <a:ext cx="1190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800" dirty="0" smtClean="0">
                <a:solidFill>
                  <a:srgbClr val="C16C0F"/>
                </a:solidFill>
                <a:latin typeface="+mj-lt"/>
              </a:rPr>
              <a:t>JINTRAC</a:t>
            </a:r>
            <a:endParaRPr lang="ko-KR" altLang="en-US" sz="1800" dirty="0">
              <a:solidFill>
                <a:srgbClr val="C16C0F"/>
              </a:solidFill>
              <a:latin typeface="+mj-lt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448631"/>
              </p:ext>
            </p:extLst>
          </p:nvPr>
        </p:nvGraphicFramePr>
        <p:xfrm>
          <a:off x="5024197" y="987108"/>
          <a:ext cx="2880320" cy="595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" name="수식" r:id="rId13" imgW="2019240" imgH="419040" progId="Equation.3">
                  <p:embed/>
                </p:oleObj>
              </mc:Choice>
              <mc:Fallback>
                <p:oleObj name="수식" r:id="rId13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197" y="987108"/>
                        <a:ext cx="2880320" cy="595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63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107504" y="91480"/>
            <a:ext cx="8928992" cy="457200"/>
          </a:xfrm>
        </p:spPr>
        <p:txBody>
          <a:bodyPr/>
          <a:lstStyle/>
          <a:p>
            <a:pPr algn="l">
              <a:lnSpc>
                <a:spcPts val="3200"/>
              </a:lnSpc>
            </a:pPr>
            <a:r>
              <a:rPr lang="en-GB" altLang="ko-KR" sz="2600" b="1" dirty="0" smtClean="0">
                <a:cs typeface="Arial" panose="020B0604020202020204" pitchFamily="34" charset="0"/>
              </a:rPr>
              <a:t>Treatment of impurities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5190" y="836712"/>
            <a:ext cx="9176615" cy="433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+mj-lt"/>
                <a:cs typeface="Helvetica CE"/>
              </a:rPr>
              <a:t>TRANSP solved impurity </a:t>
            </a:r>
            <a:r>
              <a:rPr lang="en-US" altLang="ja-JP" sz="1800" dirty="0" err="1" smtClean="0">
                <a:latin typeface="+mj-lt"/>
                <a:cs typeface="Helvetica CE"/>
              </a:rPr>
              <a:t>ionisation</a:t>
            </a:r>
            <a:r>
              <a:rPr lang="en-US" altLang="ja-JP" sz="1800" dirty="0" smtClean="0">
                <a:latin typeface="+mj-lt"/>
                <a:cs typeface="Helvetica CE"/>
              </a:rPr>
              <a:t> </a:t>
            </a:r>
            <a:r>
              <a:rPr lang="en-US" altLang="ja-JP" sz="1800" dirty="0">
                <a:latin typeface="+mj-lt"/>
                <a:cs typeface="Helvetica CE"/>
              </a:rPr>
              <a:t>so that non-full striped </a:t>
            </a:r>
            <a:r>
              <a:rPr lang="en-US" altLang="ja-JP" sz="1800" dirty="0" err="1">
                <a:latin typeface="+mj-lt"/>
                <a:cs typeface="Helvetica CE"/>
              </a:rPr>
              <a:t>impuritis</a:t>
            </a:r>
            <a:r>
              <a:rPr lang="en-US" altLang="ja-JP" sz="1800" dirty="0">
                <a:latin typeface="+mj-lt"/>
                <a:cs typeface="Helvetica CE"/>
              </a:rPr>
              <a:t> (Be, </a:t>
            </a:r>
            <a:r>
              <a:rPr lang="en-US" altLang="ja-JP" sz="1800" dirty="0" err="1">
                <a:latin typeface="+mj-lt"/>
                <a:cs typeface="Helvetica CE"/>
              </a:rPr>
              <a:t>Ar</a:t>
            </a:r>
            <a:r>
              <a:rPr lang="en-US" altLang="ja-JP" sz="1800" dirty="0">
                <a:latin typeface="+mj-lt"/>
                <a:cs typeface="Helvetica CE"/>
              </a:rPr>
              <a:t>) are </a:t>
            </a:r>
            <a:r>
              <a:rPr lang="en-US" altLang="ja-JP" sz="1800" dirty="0" smtClean="0">
                <a:latin typeface="+mj-lt"/>
                <a:cs typeface="Helvetica CE"/>
              </a:rPr>
              <a:t>used.</a:t>
            </a:r>
            <a:endParaRPr lang="en-US" altLang="ja-JP" sz="1800" dirty="0">
              <a:latin typeface="+mj-lt"/>
              <a:cs typeface="Helvetica C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67743" y="1469051"/>
                <a:ext cx="13883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 err="1"/>
                  <a:t>n</a:t>
                </a:r>
                <a:r>
                  <a:rPr lang="en-US" altLang="ko-KR" sz="1800" baseline="-25000" dirty="0" err="1"/>
                  <a:t>DT</a:t>
                </a:r>
                <a:r>
                  <a:rPr lang="en-US" altLang="ko-KR" sz="1800" dirty="0"/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743" y="1469051"/>
                <a:ext cx="138839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0088" t="-28889" r="-10088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326250" y="3606455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250" y="3606455"/>
                <a:ext cx="19678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665785" y="3606421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785" y="3606421"/>
                <a:ext cx="19678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7273" r="-21212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448800" y="1441481"/>
                <a:ext cx="9956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800" y="1441481"/>
                <a:ext cx="99568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4724" t="-28261" r="-14110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33347"/>
              </p:ext>
            </p:extLst>
          </p:nvPr>
        </p:nvGraphicFramePr>
        <p:xfrm>
          <a:off x="4499992" y="1052736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Graph" r:id="rId7" imgW="4132800" imgH="2900160" progId="Origin50.Graph">
                  <p:embed/>
                </p:oleObj>
              </mc:Choice>
              <mc:Fallback>
                <p:oleObj name="Graph" r:id="rId7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9992" y="1052736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077639"/>
              </p:ext>
            </p:extLst>
          </p:nvPr>
        </p:nvGraphicFramePr>
        <p:xfrm>
          <a:off x="219460" y="1052736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Graph" r:id="rId9" imgW="4132800" imgH="2900160" progId="Origin50.Graph">
                  <p:embed/>
                </p:oleObj>
              </mc:Choice>
              <mc:Fallback>
                <p:oleObj name="Graph" r:id="rId9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460" y="1052736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464312" y="6253045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12" y="6253045"/>
                <a:ext cx="19678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7273" r="-21212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472266" y="4176905"/>
            <a:ext cx="3098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800" dirty="0" err="1"/>
              <a:t>Z</a:t>
            </a:r>
            <a:r>
              <a:rPr lang="en-US" altLang="ko-KR" sz="1800" baseline="-25000" dirty="0" err="1"/>
              <a:t>eff</a:t>
            </a:r>
            <a:endParaRPr lang="ko-KR" altLang="en-US" sz="18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484729" y="6253045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29" y="6253045"/>
                <a:ext cx="19678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267744" y="4088105"/>
                <a:ext cx="9956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088105"/>
                <a:ext cx="995681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4110" t="-28889" r="-14724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092415"/>
              </p:ext>
            </p:extLst>
          </p:nvPr>
        </p:nvGraphicFramePr>
        <p:xfrm>
          <a:off x="318936" y="3699360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Graph" r:id="rId14" imgW="4132800" imgH="2900160" progId="Origin50.Graph">
                  <p:embed/>
                </p:oleObj>
              </mc:Choice>
              <mc:Fallback>
                <p:oleObj name="Graph" r:id="rId14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8936" y="3699360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07934"/>
              </p:ext>
            </p:extLst>
          </p:nvPr>
        </p:nvGraphicFramePr>
        <p:xfrm>
          <a:off x="4366928" y="3699360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Graph" r:id="rId15" imgW="4132800" imgH="2900160" progId="Origin50.Graph">
                  <p:embed/>
                </p:oleObj>
              </mc:Choice>
              <mc:Fallback>
                <p:oleObj name="Graph" r:id="rId15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66928" y="3699360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64312" y="6037021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12" y="6037021"/>
                <a:ext cx="19678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7273" r="-21212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54338" y="1102828"/>
                <a:ext cx="5017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keV</m:t>
                    </m:r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338" y="1102828"/>
                <a:ext cx="50174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9268" t="-28889" r="-29268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005762" y="3960881"/>
                <a:ext cx="942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MW</m:t>
                    </m:r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762" y="3960881"/>
                <a:ext cx="94250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4839" t="-28889" r="-14839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91721" y="324023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21" y="3240232"/>
                <a:ext cx="19678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84729" y="6037021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29" y="6037021"/>
                <a:ext cx="19678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85397" y="4190803"/>
                <a:ext cx="942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MW</m:t>
                    </m:r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97" y="4190803"/>
                <a:ext cx="94250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5584" t="-28261" r="-14935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76200" y="38100"/>
            <a:ext cx="8991600" cy="582588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Resulting heat </a:t>
            </a:r>
            <a:r>
              <a:rPr lang="en-US" altLang="ja-JP" b="1" dirty="0" smtClean="0"/>
              <a:t>transport </a:t>
            </a:r>
            <a:r>
              <a:rPr lang="en-US" altLang="ja-JP" b="1" i="1" dirty="0" smtClean="0"/>
              <a:t>(example)</a:t>
            </a:r>
            <a:endParaRPr lang="ja-JP" altLang="en-US" b="1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93345" y="324023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45" y="3240232"/>
                <a:ext cx="19678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47351" y="1102828"/>
                <a:ext cx="641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351" y="1102828"/>
                <a:ext cx="64113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2857" t="-28889" r="-21905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개체 16"/>
          <p:cNvGraphicFramePr>
            <a:graphicFrameLocks noChangeAspect="1"/>
          </p:cNvGraphicFramePr>
          <p:nvPr>
            <p:extLst/>
          </p:nvPr>
        </p:nvGraphicFramePr>
        <p:xfrm>
          <a:off x="313662" y="680660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Graph" r:id="rId17" imgW="4132800" imgH="2900160" progId="Origin50.Graph">
                  <p:embed/>
                </p:oleObj>
              </mc:Choice>
              <mc:Fallback>
                <p:oleObj name="Graph" r:id="rId17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3662" y="680660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/>
          </p:nvPr>
        </p:nvGraphicFramePr>
        <p:xfrm>
          <a:off x="4364233" y="3466909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Graph" r:id="rId19" imgW="4132800" imgH="2900160" progId="Origin50.Graph">
                  <p:embed/>
                </p:oleObj>
              </mc:Choice>
              <mc:Fallback>
                <p:oleObj name="Graph" r:id="rId19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64233" y="3466909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/>
          </p:nvPr>
        </p:nvGraphicFramePr>
        <p:xfrm>
          <a:off x="318936" y="3483336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Graph" r:id="rId21" imgW="4132800" imgH="2900160" progId="Origin50.Graph">
                  <p:embed/>
                </p:oleObj>
              </mc:Choice>
              <mc:Fallback>
                <p:oleObj name="Graph" r:id="rId21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18936" y="3483336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개체 28"/>
          <p:cNvGraphicFramePr>
            <a:graphicFrameLocks noChangeAspect="1"/>
          </p:cNvGraphicFramePr>
          <p:nvPr>
            <p:extLst/>
          </p:nvPr>
        </p:nvGraphicFramePr>
        <p:xfrm>
          <a:off x="4354577" y="686512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Graph" r:id="rId23" imgW="4132800" imgH="2900160" progId="Origin50.Graph">
                  <p:embed/>
                </p:oleObj>
              </mc:Choice>
              <mc:Fallback>
                <p:oleObj name="Graph" r:id="rId23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54577" y="686512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3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Short-term </a:t>
            </a:r>
            <a:r>
              <a:rPr lang="en-US" altLang="ja-JP" b="1" i="1" dirty="0" smtClean="0"/>
              <a:t>partially collaborative </a:t>
            </a:r>
            <a:r>
              <a:rPr lang="en-US" altLang="ja-JP" b="1" dirty="0" smtClean="0"/>
              <a:t>activities </a:t>
            </a:r>
            <a:endParaRPr lang="ja-JP" altLang="en-US" b="1" dirty="0" smtClean="0"/>
          </a:p>
        </p:txBody>
      </p:sp>
      <p:sp>
        <p:nvSpPr>
          <p:cNvPr id="27" name="コンテンツ プレースホルダ 2"/>
          <p:cNvSpPr>
            <a:spLocks noGrp="1"/>
          </p:cNvSpPr>
          <p:nvPr>
            <p:ph idx="1"/>
          </p:nvPr>
        </p:nvSpPr>
        <p:spPr>
          <a:xfrm>
            <a:off x="266700" y="980728"/>
            <a:ext cx="8610600" cy="5293757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Establish reliable integrated operation scenarios in ITER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Address ITER urgent issues related with IOS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rgbClr val="D60093"/>
                </a:solidFill>
              </a:rPr>
              <a:t>- Development of H, He </a:t>
            </a:r>
            <a:r>
              <a:rPr lang="en-US" altLang="ja-JP" dirty="0" smtClean="0">
                <a:solidFill>
                  <a:srgbClr val="D60093"/>
                </a:solidFill>
              </a:rPr>
              <a:t>scenarios</a:t>
            </a:r>
            <a:r>
              <a:rPr lang="en-US" altLang="ja-JP" dirty="0" smtClean="0">
                <a:solidFill>
                  <a:srgbClr val="D60093"/>
                </a:solidFill>
              </a:rPr>
              <a:t/>
            </a:r>
            <a:br>
              <a:rPr lang="en-US" altLang="ja-JP" dirty="0" smtClean="0">
                <a:solidFill>
                  <a:srgbClr val="D60093"/>
                </a:solidFill>
              </a:rPr>
            </a:br>
            <a:r>
              <a:rPr lang="en-US" altLang="ja-JP" dirty="0" smtClean="0">
                <a:solidFill>
                  <a:srgbClr val="D60093"/>
                </a:solidFill>
              </a:rPr>
              <a:t>- Ramp-down and plasma termination modelling</a:t>
            </a:r>
            <a:br>
              <a:rPr lang="en-US" altLang="ja-JP" dirty="0" smtClean="0">
                <a:solidFill>
                  <a:srgbClr val="D60093"/>
                </a:solidFill>
              </a:rPr>
            </a:br>
            <a:r>
              <a:rPr lang="en-US" altLang="ja-JP" dirty="0" smtClean="0">
                <a:solidFill>
                  <a:srgbClr val="D60093"/>
                </a:solidFill>
              </a:rPr>
              <a:t>- W transport modelling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Simulate and </a:t>
            </a:r>
            <a:r>
              <a:rPr lang="en-US" altLang="ja-JP" dirty="0" err="1" smtClean="0">
                <a:solidFill>
                  <a:schemeClr val="tx1"/>
                </a:solidFill>
              </a:rPr>
              <a:t>optimise</a:t>
            </a:r>
            <a:r>
              <a:rPr lang="en-US" altLang="ja-JP" dirty="0" smtClean="0">
                <a:solidFill>
                  <a:schemeClr val="tx1"/>
                </a:solidFill>
              </a:rPr>
              <a:t> ITER operation scenarios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Develop integrated control schemes for ITER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rgbClr val="D60093"/>
                </a:solidFill>
              </a:rPr>
              <a:t>- Burn control simulation</a:t>
            </a:r>
            <a:br>
              <a:rPr lang="en-US" altLang="ja-JP" dirty="0" smtClean="0">
                <a:solidFill>
                  <a:srgbClr val="D60093"/>
                </a:solidFill>
              </a:rPr>
            </a:br>
            <a:r>
              <a:rPr lang="en-US" altLang="ja-JP" dirty="0" smtClean="0">
                <a:solidFill>
                  <a:srgbClr val="D60093"/>
                </a:solidFill>
              </a:rPr>
              <a:t>- Integrated control simulation with actuator sharing</a:t>
            </a:r>
          </a:p>
          <a:p>
            <a:pPr lvl="1" eaLnBrk="1" hangingPunct="1"/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Improve </a:t>
            </a:r>
            <a:r>
              <a:rPr lang="en-US" altLang="ja-JP" b="1" dirty="0" smtClean="0">
                <a:solidFill>
                  <a:schemeClr val="accent2"/>
                </a:solidFill>
              </a:rPr>
              <a:t>predictive capability </a:t>
            </a:r>
            <a:r>
              <a:rPr lang="en-US" altLang="ja-JP" b="1" dirty="0" smtClean="0">
                <a:solidFill>
                  <a:schemeClr val="accent2"/>
                </a:solidFill>
              </a:rPr>
              <a:t>of integrated modelling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s-ES" altLang="ja-JP" dirty="0">
                <a:solidFill>
                  <a:schemeClr val="tx1"/>
                </a:solidFill>
              </a:rPr>
              <a:t>Benchmark and verify </a:t>
            </a:r>
            <a:r>
              <a:rPr lang="es-ES" altLang="ja-JP" dirty="0" smtClean="0">
                <a:solidFill>
                  <a:schemeClr val="tx1"/>
                </a:solidFill>
              </a:rPr>
              <a:t>existing models, modules, and codes</a:t>
            </a:r>
            <a:br>
              <a:rPr lang="es-ES" altLang="ja-JP" dirty="0" smtClean="0">
                <a:solidFill>
                  <a:schemeClr val="tx1"/>
                </a:solidFill>
              </a:rPr>
            </a:br>
            <a:r>
              <a:rPr lang="es-ES" altLang="ja-JP" dirty="0" smtClean="0">
                <a:solidFill>
                  <a:srgbClr val="D60093"/>
                </a:solidFill>
              </a:rPr>
              <a:t>- </a:t>
            </a:r>
            <a:r>
              <a:rPr lang="es-ES" altLang="ja-JP" dirty="0" smtClean="0">
                <a:solidFill>
                  <a:srgbClr val="D60093"/>
                </a:solidFill>
              </a:rPr>
              <a:t>Bootstrap current model benchmarking</a:t>
            </a:r>
            <a:endParaRPr lang="es-ES" altLang="ja-JP" dirty="0" smtClean="0">
              <a:solidFill>
                <a:srgbClr val="7030A0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Integrate models, modules, and codes for better prediction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s-ES" altLang="ja-JP" dirty="0">
                <a:solidFill>
                  <a:srgbClr val="D60093"/>
                </a:solidFill>
              </a:rPr>
              <a:t>- Pedestal modelling </a:t>
            </a:r>
            <a:r>
              <a:rPr lang="es-ES" altLang="ja-JP" dirty="0" smtClean="0">
                <a:solidFill>
                  <a:srgbClr val="D60093"/>
                </a:solidFill>
              </a:rPr>
              <a:t/>
            </a:r>
            <a:br>
              <a:rPr lang="es-ES" altLang="ja-JP" dirty="0" smtClean="0">
                <a:solidFill>
                  <a:srgbClr val="D60093"/>
                </a:solidFill>
              </a:rPr>
            </a:br>
            <a:r>
              <a:rPr lang="en-US" altLang="ja-JP" dirty="0" smtClean="0">
                <a:solidFill>
                  <a:srgbClr val="D60093"/>
                </a:solidFill>
              </a:rPr>
              <a:t>- </a:t>
            </a:r>
            <a:r>
              <a:rPr lang="en-US" altLang="ja-JP" dirty="0">
                <a:solidFill>
                  <a:srgbClr val="D60093"/>
                </a:solidFill>
              </a:rPr>
              <a:t>C</a:t>
            </a:r>
            <a:r>
              <a:rPr lang="en-US" altLang="ja-JP" dirty="0" smtClean="0">
                <a:solidFill>
                  <a:srgbClr val="D60093"/>
                </a:solidFill>
              </a:rPr>
              <a:t>ore-edge-SOL </a:t>
            </a:r>
            <a:r>
              <a:rPr lang="en-US" altLang="ja-JP" dirty="0" smtClean="0">
                <a:solidFill>
                  <a:srgbClr val="D60093"/>
                </a:solidFill>
              </a:rPr>
              <a:t>integrated modelling</a:t>
            </a:r>
          </a:p>
          <a:p>
            <a:pPr lvl="1" eaLnBrk="1" hangingPunct="1">
              <a:buFontTx/>
              <a:buNone/>
            </a:pPr>
            <a:endParaRPr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コンテンツ プレースホルダ 2"/>
          <p:cNvSpPr>
            <a:spLocks noGrp="1"/>
          </p:cNvSpPr>
          <p:nvPr>
            <p:ph idx="1"/>
          </p:nvPr>
        </p:nvSpPr>
        <p:spPr>
          <a:xfrm>
            <a:off x="497904" y="1301273"/>
            <a:ext cx="8610600" cy="4431983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Goal of modelling activities in ITPA IOS TG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Motivation of particle transport benchmarking</a:t>
            </a:r>
          </a:p>
          <a:p>
            <a:pPr marL="762000" lvl="2" indent="0" eaLnBrk="1" hangingPunct="1">
              <a:buNone/>
            </a:pP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Overview of particle transport benchmarking activity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 Benchmarking guideline</a:t>
            </a:r>
          </a:p>
          <a:p>
            <a:pPr lvl="1" eaLnBrk="1" hangingPunct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 Participating 1.5-D transport codes and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</a:rPr>
              <a:t>modellers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endParaRPr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First results of particle transport benchmarking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altLang="ja-JP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>
              <a:buFontTx/>
              <a:buNone/>
            </a:pP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Next-step work</a:t>
            </a:r>
            <a:endParaRPr lang="en-US" altLang="ja-JP" dirty="0" smtClean="0">
              <a:solidFill>
                <a:schemeClr val="accent2"/>
              </a:solidFill>
            </a:endParaRPr>
          </a:p>
        </p:txBody>
      </p:sp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Outline</a:t>
            </a:r>
            <a:endParaRPr lang="ja-JP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623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Steps in benchmarking</a:t>
            </a:r>
            <a:endParaRPr lang="ja-JP" altLang="en-US" b="1" dirty="0" smtClean="0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 bwMode="auto">
          <a:xfrm>
            <a:off x="395536" y="1124744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1: Benchmarking of particle transport solvers with prescribed transport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	coefficients </a:t>
            </a:r>
            <a:r>
              <a:rPr lang="en-US" altLang="ja-JP" kern="0" dirty="0">
                <a:solidFill>
                  <a:schemeClr val="tx1"/>
                </a:solidFill>
              </a:rPr>
              <a:t>and sources at one time point in the 	current flattop </a:t>
            </a:r>
            <a:r>
              <a:rPr lang="en-US" altLang="ja-JP" kern="0" dirty="0" smtClean="0">
                <a:solidFill>
                  <a:schemeClr val="tx1"/>
                </a:solidFill>
              </a:rPr>
              <a:t/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Purpose: to ensure agreement among particle transport solvers</a:t>
            </a: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395536" y="4527122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4: Benchmarking of time-evolution in whole discharge with 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              prescribed transport coefficients and sources in time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Purpose: to evaluate the impact of particle transport to scenario evolution</a:t>
            </a: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 bwMode="auto">
          <a:xfrm>
            <a:off x="395536" y="2258870"/>
            <a:ext cx="8748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kern="0" dirty="0" smtClean="0">
                <a:solidFill>
                  <a:schemeClr val="accent2"/>
                </a:solidFill>
              </a:rPr>
              <a:t>STEP 2: Benchmarking of particle sources </a:t>
            </a:r>
            <a:r>
              <a:rPr lang="en-US" altLang="ja-JP" kern="0" dirty="0">
                <a:solidFill>
                  <a:schemeClr val="accent2"/>
                </a:solidFill>
              </a:rPr>
              <a:t>&amp;</a:t>
            </a:r>
            <a:r>
              <a:rPr lang="en-US" altLang="ja-JP" kern="0" dirty="0" smtClean="0">
                <a:solidFill>
                  <a:schemeClr val="accent2"/>
                </a:solidFill>
              </a:rPr>
              <a:t> sinks with </a:t>
            </a:r>
            <a:r>
              <a:rPr lang="en-US" altLang="ja-JP" kern="0" dirty="0">
                <a:solidFill>
                  <a:schemeClr val="accent2"/>
                </a:solidFill>
              </a:rPr>
              <a:t>prescribed transport </a:t>
            </a:r>
            <a:r>
              <a:rPr lang="en-US" altLang="ja-JP" kern="0" dirty="0" smtClean="0">
                <a:solidFill>
                  <a:schemeClr val="accent2"/>
                </a:solidFill>
              </a:rPr>
              <a:t/>
            </a:r>
            <a:br>
              <a:rPr lang="en-US" altLang="ja-JP" kern="0" dirty="0" smtClean="0">
                <a:solidFill>
                  <a:schemeClr val="accent2"/>
                </a:solidFill>
              </a:rPr>
            </a:br>
            <a:r>
              <a:rPr lang="en-US" altLang="ja-JP" kern="0" dirty="0" smtClean="0">
                <a:solidFill>
                  <a:schemeClr val="accent2"/>
                </a:solidFill>
              </a:rPr>
              <a:t>	coefficients </a:t>
            </a:r>
            <a:r>
              <a:rPr lang="en-US" altLang="ja-JP" kern="0" dirty="0">
                <a:solidFill>
                  <a:schemeClr val="accent2"/>
                </a:solidFill>
              </a:rPr>
              <a:t>at one time point in the current </a:t>
            </a:r>
            <a:r>
              <a:rPr lang="en-US" altLang="ja-JP" kern="0" dirty="0" smtClean="0">
                <a:solidFill>
                  <a:schemeClr val="accent2"/>
                </a:solidFill>
              </a:rPr>
              <a:t>flattop</a:t>
            </a:r>
            <a:br>
              <a:rPr lang="en-US" altLang="ja-JP" kern="0" dirty="0" smtClean="0">
                <a:solidFill>
                  <a:schemeClr val="accent2"/>
                </a:solidFill>
              </a:rPr>
            </a:br>
            <a:r>
              <a:rPr lang="en-US" altLang="ja-JP" kern="0" dirty="0" smtClean="0">
                <a:solidFill>
                  <a:schemeClr val="accent2"/>
                </a:solidFill>
              </a:rPr>
              <a:t>Purpose: to compare source &amp; sink models</a:t>
            </a: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 bwMode="auto">
          <a:xfrm>
            <a:off x="408005" y="3392996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3: Sensitivity scans of </a:t>
            </a:r>
            <a:r>
              <a:rPr lang="en-US" altLang="ja-JP" kern="0" dirty="0">
                <a:solidFill>
                  <a:schemeClr val="tx1"/>
                </a:solidFill>
              </a:rPr>
              <a:t>transport coefficients at one time </a:t>
            </a:r>
            <a:r>
              <a:rPr lang="en-US" altLang="ja-JP" kern="0" dirty="0" smtClean="0">
                <a:solidFill>
                  <a:schemeClr val="tx1"/>
                </a:solidFill>
              </a:rPr>
              <a:t>point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	in </a:t>
            </a:r>
            <a:r>
              <a:rPr lang="en-US" altLang="ja-JP" kern="0" dirty="0">
                <a:solidFill>
                  <a:schemeClr val="tx1"/>
                </a:solidFill>
              </a:rPr>
              <a:t>the current </a:t>
            </a:r>
            <a:r>
              <a:rPr lang="en-US" altLang="ja-JP" kern="0" dirty="0" smtClean="0">
                <a:solidFill>
                  <a:schemeClr val="tx1"/>
                </a:solidFill>
              </a:rPr>
              <a:t>flattop</a:t>
            </a:r>
            <a:br>
              <a:rPr lang="en-US" altLang="ja-JP" kern="0" dirty="0" smtClean="0">
                <a:solidFill>
                  <a:schemeClr val="tx1"/>
                </a:solidFill>
              </a:rPr>
            </a:br>
            <a:r>
              <a:rPr lang="en-US" altLang="ja-JP" kern="0" dirty="0" smtClean="0">
                <a:solidFill>
                  <a:schemeClr val="tx1"/>
                </a:solidFill>
              </a:rPr>
              <a:t>Purpose: to evaluate the impact of particle transport to fusion performance</a:t>
            </a: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 bwMode="auto">
          <a:xfrm>
            <a:off x="410087" y="5661248"/>
            <a:ext cx="86106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STEP 5: Application of physics-based transport models</a:t>
            </a:r>
          </a:p>
          <a:p>
            <a:pPr marL="0" indent="0">
              <a:buNone/>
            </a:pPr>
            <a:r>
              <a:rPr lang="en-US" altLang="ja-JP" kern="0" dirty="0" smtClean="0">
                <a:solidFill>
                  <a:schemeClr val="tx1"/>
                </a:solidFill>
              </a:rPr>
              <a:t>Purpose: to predict particle transport in ITER</a:t>
            </a:r>
          </a:p>
        </p:txBody>
      </p:sp>
    </p:spTree>
    <p:extLst>
      <p:ext uri="{BB962C8B-B14F-4D97-AF65-F5344CB8AC3E}">
        <p14:creationId xmlns:p14="http://schemas.microsoft.com/office/powerpoint/2010/main" val="42192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STEP 2</a:t>
            </a:r>
            <a:endParaRPr lang="ja-JP" altLang="en-US" b="1" dirty="0" smtClean="0"/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 bwMode="auto">
          <a:xfrm>
            <a:off x="395536" y="980728"/>
            <a:ext cx="8748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kern="0" dirty="0" smtClean="0">
                <a:solidFill>
                  <a:schemeClr val="accent2"/>
                </a:solidFill>
              </a:rPr>
              <a:t>STEP 2: Benchmarking of particle sources </a:t>
            </a:r>
            <a:r>
              <a:rPr lang="en-US" altLang="ja-JP" kern="0" dirty="0">
                <a:solidFill>
                  <a:schemeClr val="accent2"/>
                </a:solidFill>
              </a:rPr>
              <a:t>&amp;</a:t>
            </a:r>
            <a:r>
              <a:rPr lang="en-US" altLang="ja-JP" kern="0" dirty="0" smtClean="0">
                <a:solidFill>
                  <a:schemeClr val="accent2"/>
                </a:solidFill>
              </a:rPr>
              <a:t> sinks with </a:t>
            </a:r>
            <a:r>
              <a:rPr lang="en-US" altLang="ja-JP" kern="0" dirty="0">
                <a:solidFill>
                  <a:schemeClr val="accent2"/>
                </a:solidFill>
              </a:rPr>
              <a:t>prescribed transport </a:t>
            </a:r>
            <a:r>
              <a:rPr lang="en-US" altLang="ja-JP" kern="0" dirty="0" smtClean="0">
                <a:solidFill>
                  <a:schemeClr val="accent2"/>
                </a:solidFill>
              </a:rPr>
              <a:t/>
            </a:r>
            <a:br>
              <a:rPr lang="en-US" altLang="ja-JP" kern="0" dirty="0" smtClean="0">
                <a:solidFill>
                  <a:schemeClr val="accent2"/>
                </a:solidFill>
              </a:rPr>
            </a:br>
            <a:r>
              <a:rPr lang="en-US" altLang="ja-JP" kern="0" dirty="0" smtClean="0">
                <a:solidFill>
                  <a:schemeClr val="accent2"/>
                </a:solidFill>
              </a:rPr>
              <a:t>	coefficients </a:t>
            </a:r>
            <a:r>
              <a:rPr lang="en-US" altLang="ja-JP" kern="0" dirty="0">
                <a:solidFill>
                  <a:schemeClr val="accent2"/>
                </a:solidFill>
              </a:rPr>
              <a:t>at one time point in the current </a:t>
            </a:r>
            <a:r>
              <a:rPr lang="en-US" altLang="ja-JP" kern="0" dirty="0" smtClean="0">
                <a:solidFill>
                  <a:schemeClr val="accent2"/>
                </a:solidFill>
              </a:rPr>
              <a:t>flattop</a:t>
            </a:r>
            <a:br>
              <a:rPr lang="en-US" altLang="ja-JP" kern="0" dirty="0" smtClean="0">
                <a:solidFill>
                  <a:schemeClr val="accent2"/>
                </a:solidFill>
              </a:rPr>
            </a:br>
            <a:r>
              <a:rPr lang="en-US" altLang="ja-JP" kern="0" dirty="0" smtClean="0">
                <a:solidFill>
                  <a:schemeClr val="accent2"/>
                </a:solidFill>
              </a:rPr>
              <a:t>Purpose: to compare source &amp; sink models</a:t>
            </a: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 bwMode="auto">
          <a:xfrm>
            <a:off x="408005" y="2058607"/>
            <a:ext cx="8610600" cy="439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5088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17675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76354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33531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90709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47886" indent="-190491" algn="l" rtl="0" fontAlgn="base">
              <a:spcBef>
                <a:spcPct val="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>
                <a:solidFill>
                  <a:prstClr val="black"/>
                </a:solidFill>
                <a:latin typeface="+mj-lt"/>
              </a:rPr>
              <a:t>Particle pinch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</a:rPr>
              <a:t>verification</a:t>
            </a:r>
            <a:endParaRPr kumimoji="0" lang="en-US" altLang="ko-KR" sz="1800" dirty="0">
              <a:solidFill>
                <a:prstClr val="black"/>
              </a:solidFill>
              <a:latin typeface="+mj-lt"/>
            </a:endParaRPr>
          </a:p>
          <a:p>
            <a:pPr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>
                <a:solidFill>
                  <a:prstClr val="black"/>
                </a:solidFill>
                <a:latin typeface="+mj-lt"/>
              </a:rPr>
              <a:t>Particle source verification</a:t>
            </a:r>
          </a:p>
          <a:p>
            <a:pPr marL="457200" lvl="1" indent="0"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</a:rPr>
              <a:t> Core 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</a:rPr>
              <a:t>source</a:t>
            </a:r>
          </a:p>
          <a:p>
            <a:pPr marL="914400" lvl="2" indent="0"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</a:rPr>
              <a:t>Pellet source: size, frequency, velocity (limits from hardware…)</a:t>
            </a:r>
          </a:p>
          <a:p>
            <a:pPr marL="914400" lvl="2" indent="0"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</a:rPr>
              <a:t>.vs</a:t>
            </a:r>
            <a:endParaRPr kumimoji="0" lang="en-US" altLang="ko-KR" sz="1800" dirty="0">
              <a:solidFill>
                <a:prstClr val="black"/>
              </a:solidFill>
              <a:latin typeface="+mj-lt"/>
              <a:cs typeface="Symbol" charset="2"/>
            </a:endParaRPr>
          </a:p>
          <a:p>
            <a:pPr marL="914400" lvl="2" indent="0"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</a:rPr>
              <a:t>Continuous core source: atoms/m</a:t>
            </a:r>
            <a:r>
              <a:rPr kumimoji="0" lang="en-US" altLang="ko-KR" sz="1800" baseline="30000" dirty="0">
                <a:solidFill>
                  <a:prstClr val="black"/>
                </a:solidFill>
                <a:latin typeface="+mj-lt"/>
                <a:cs typeface="Symbol" charset="2"/>
              </a:rPr>
              <a:t>3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</a:rPr>
              <a:t>/s and profile shape</a:t>
            </a:r>
          </a:p>
          <a:p>
            <a:pPr marL="457200" lvl="1" indent="0"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</a:rPr>
              <a:t> Edge 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</a:rPr>
              <a:t>source</a:t>
            </a:r>
          </a:p>
          <a:p>
            <a:pPr marL="914400" lvl="2" indent="0"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</a:rPr>
              <a:t>How 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</a:rPr>
              <a:t>large and how deep should edge source be in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</a:rPr>
              <a:t>H-mode</a:t>
            </a:r>
            <a:endParaRPr kumimoji="0" lang="en-US" altLang="ko-KR" sz="1800" dirty="0">
              <a:solidFill>
                <a:prstClr val="black"/>
              </a:solidFill>
              <a:latin typeface="+mj-lt"/>
            </a:endParaRPr>
          </a:p>
          <a:p>
            <a:pPr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>
                <a:solidFill>
                  <a:prstClr val="black"/>
                </a:solidFill>
                <a:latin typeface="+mj-lt"/>
              </a:rPr>
              <a:t>Edge density specification, what do we base this on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</a:rPr>
              <a:t>?</a:t>
            </a:r>
            <a:endParaRPr kumimoji="0" lang="en-US" altLang="ko-KR" sz="1800" dirty="0">
              <a:solidFill>
                <a:prstClr val="black"/>
              </a:solidFill>
              <a:latin typeface="+mj-lt"/>
            </a:endParaRPr>
          </a:p>
          <a:p>
            <a:pPr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>
                <a:solidFill>
                  <a:prstClr val="black"/>
                </a:solidFill>
                <a:latin typeface="+mj-lt"/>
              </a:rPr>
              <a:t>D and v magnitudes, 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</a:rPr>
              <a:t>target </a:t>
            </a:r>
            <a:r>
              <a:rPr kumimoji="0" lang="el-GR" altLang="ko-KR" sz="1800" dirty="0" smtClean="0">
                <a:solidFill>
                  <a:prstClr val="black"/>
                </a:solidFill>
                <a:latin typeface="+mj-lt"/>
                <a:cs typeface="Symbol" charset="2"/>
              </a:rPr>
              <a:t>τ</a:t>
            </a:r>
            <a:r>
              <a:rPr kumimoji="0" lang="en-US" altLang="ko-KR" sz="1800" baseline="-25000" dirty="0" smtClean="0">
                <a:solidFill>
                  <a:prstClr val="black"/>
                </a:solidFill>
                <a:latin typeface="+mj-lt"/>
                <a:cs typeface="Symbol" charset="2"/>
              </a:rPr>
              <a:t>p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</a:rPr>
              <a:t> 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</a:rPr>
              <a:t>and </a:t>
            </a:r>
            <a:r>
              <a:rPr kumimoji="0" lang="el-GR" altLang="ko-KR" sz="1800" dirty="0" smtClean="0">
                <a:solidFill>
                  <a:prstClr val="black"/>
                </a:solidFill>
                <a:cs typeface="Symbol" charset="2"/>
              </a:rPr>
              <a:t>τ</a:t>
            </a:r>
            <a:r>
              <a:rPr kumimoji="0" lang="en-US" altLang="ko-KR" sz="1800" baseline="-25000" dirty="0" smtClean="0">
                <a:solidFill>
                  <a:prstClr val="black"/>
                </a:solidFill>
                <a:latin typeface="+mj-lt"/>
                <a:cs typeface="Symbol" charset="2"/>
              </a:rPr>
              <a:t>P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</a:rPr>
              <a:t>*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</a:rPr>
              <a:t>, relate to </a:t>
            </a:r>
            <a:r>
              <a:rPr kumimoji="0" lang="el-GR" altLang="ko-KR" sz="1800" dirty="0" smtClean="0">
                <a:solidFill>
                  <a:prstClr val="black"/>
                </a:solidFill>
                <a:cs typeface="Symbol" charset="2"/>
              </a:rPr>
              <a:t>τ</a:t>
            </a:r>
            <a:r>
              <a:rPr kumimoji="0" lang="en-US" altLang="ko-KR" sz="1800" baseline="-25000" dirty="0" smtClean="0">
                <a:solidFill>
                  <a:prstClr val="black"/>
                </a:solidFill>
                <a:latin typeface="+mj-lt"/>
                <a:cs typeface="Symbol" charset="2"/>
              </a:rPr>
              <a:t>E</a:t>
            </a:r>
            <a:endParaRPr kumimoji="0" lang="en-US" altLang="ko-KR" sz="1800" baseline="-25000" dirty="0">
              <a:solidFill>
                <a:prstClr val="black"/>
              </a:solidFill>
              <a:latin typeface="+mj-lt"/>
              <a:cs typeface="Symbol" charset="2"/>
            </a:endParaRPr>
          </a:p>
          <a:p>
            <a:pPr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</a:rPr>
              <a:t>n</a:t>
            </a:r>
            <a:r>
              <a:rPr kumimoji="0" lang="en-US" altLang="ko-KR" sz="1800" baseline="-25000" dirty="0" smtClean="0">
                <a:solidFill>
                  <a:prstClr val="black"/>
                </a:solidFill>
                <a:latin typeface="+mj-lt"/>
                <a:cs typeface="Symbol" charset="2"/>
              </a:rPr>
              <a:t>e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</a:rPr>
              <a:t>(a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</a:rPr>
              <a:t>), S</a:t>
            </a:r>
            <a:r>
              <a:rPr kumimoji="0" lang="en-US" altLang="ko-KR" sz="1800" baseline="-25000" dirty="0">
                <a:solidFill>
                  <a:prstClr val="black"/>
                </a:solidFill>
                <a:latin typeface="+mj-lt"/>
                <a:cs typeface="Symbol" charset="2"/>
              </a:rPr>
              <a:t>edge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</a:rPr>
              <a:t>, S</a:t>
            </a:r>
            <a:r>
              <a:rPr kumimoji="0" lang="en-US" altLang="ko-KR" sz="1800" baseline="-25000" dirty="0">
                <a:solidFill>
                  <a:prstClr val="black"/>
                </a:solidFill>
                <a:latin typeface="+mj-lt"/>
                <a:cs typeface="Symbol" charset="2"/>
              </a:rPr>
              <a:t>core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</a:rPr>
              <a:t>, D, v  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 solutions (uniqueness)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n</a:t>
            </a:r>
            <a:r>
              <a:rPr kumimoji="0" lang="en-US" altLang="ko-KR" sz="1800" baseline="-250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e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(</a:t>
            </a:r>
            <a:r>
              <a:rPr kumimoji="0" lang="el-GR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Φ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), 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…..</a:t>
            </a:r>
          </a:p>
          <a:p>
            <a:pPr marL="457200" lvl="1" indent="0"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 Examine 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range from flat n</a:t>
            </a:r>
            <a:r>
              <a:rPr kumimoji="0" lang="en-US" altLang="ko-KR" sz="1800" baseline="-25000" dirty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e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 to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n</a:t>
            </a:r>
            <a:r>
              <a:rPr kumimoji="0" lang="en-US" altLang="ko-KR" sz="1800" baseline="-250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e0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/n</a:t>
            </a:r>
            <a:r>
              <a:rPr kumimoji="0" lang="en-US" altLang="ko-KR" sz="1800" baseline="-25000" dirty="0" smtClean="0">
                <a:solidFill>
                  <a:prstClr val="black"/>
                </a:solidFill>
                <a:cs typeface="Symbol" charset="2"/>
                <a:sym typeface="Wingdings"/>
              </a:rPr>
              <a:t>e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 </a:t>
            </a:r>
            <a:r>
              <a:rPr kumimoji="0" lang="en-US" altLang="ko-KR" sz="1800" u="sng" dirty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&lt;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1.4-1.5</a:t>
            </a:r>
            <a:endParaRPr kumimoji="0" lang="en-US" altLang="ko-KR" sz="1800" dirty="0">
              <a:solidFill>
                <a:prstClr val="black"/>
              </a:solidFill>
              <a:latin typeface="+mj-lt"/>
              <a:cs typeface="Symbol" charset="2"/>
              <a:sym typeface="Wingdings"/>
            </a:endParaRPr>
          </a:p>
          <a:p>
            <a:pPr defTabSz="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Probable usage of ITER 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Baseline discharges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from various devices to </a:t>
            </a:r>
            <a:r>
              <a:rPr kumimoji="0" lang="en-US" altLang="ko-KR" sz="1800" dirty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identify particle transport terms and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+mj-lt"/>
                <a:cs typeface="Symbol" charset="2"/>
                <a:sym typeface="Wingdings"/>
              </a:rPr>
              <a:t>behaviors.</a:t>
            </a:r>
            <a:endParaRPr kumimoji="0" lang="en-US" altLang="ko-KR" sz="18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4427984" y="5563113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030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コンテンツ プレースホルダ 2"/>
          <p:cNvSpPr>
            <a:spLocks noGrp="1"/>
          </p:cNvSpPr>
          <p:nvPr>
            <p:ph idx="1"/>
          </p:nvPr>
        </p:nvSpPr>
        <p:spPr>
          <a:xfrm>
            <a:off x="497904" y="1301273"/>
            <a:ext cx="8610600" cy="4431983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Goal of modelling activities in ITPA IOS TG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eaLnBrk="1" hangingPunct="1"/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Motivation of particle transport benchmarking</a:t>
            </a:r>
          </a:p>
          <a:p>
            <a:pPr marL="762000" lvl="2" indent="0" eaLnBrk="1" hangingPunct="1"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Overview of particle transport benchmarking activity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ja-JP" dirty="0">
                <a:solidFill>
                  <a:schemeClr val="tx1"/>
                </a:solidFill>
              </a:rPr>
              <a:t> Benchmarking guideline</a:t>
            </a:r>
          </a:p>
          <a:p>
            <a:pPr lvl="1" eaLnBrk="1" hangingPunct="1"/>
            <a:r>
              <a:rPr lang="en-US" altLang="ja-JP" dirty="0" smtClean="0">
                <a:solidFill>
                  <a:schemeClr val="tx1"/>
                </a:solidFill>
              </a:rPr>
              <a:t> Participating 1.5-D transport codes and </a:t>
            </a:r>
            <a:r>
              <a:rPr lang="en-US" altLang="ja-JP" dirty="0" err="1" smtClean="0">
                <a:solidFill>
                  <a:schemeClr val="tx1"/>
                </a:solidFill>
              </a:rPr>
              <a:t>modellers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 eaLnBrk="1" hangingPunct="1"/>
            <a:endParaRPr lang="en-US" altLang="ja-JP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First results of particle transport benchmarking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eaLnBrk="1" hangingPunct="1"/>
            <a:endParaRPr lang="en-US" altLang="ja-JP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Discussion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lvl="1" eaLnBrk="1" hangingPunct="1">
              <a:buFontTx/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chemeClr val="accent2"/>
                </a:solidFill>
              </a:rPr>
              <a:t>Next-step work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Summary</a:t>
            </a:r>
            <a:endParaRPr lang="ja-JP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460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64312" y="5732653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082" y="6500536"/>
                <a:ext cx="21441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20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77708" y="1102829"/>
                <a:ext cx="993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77" y="327438"/>
                <a:ext cx="101200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4458" t="-28889" r="-13253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47351" y="1102828"/>
                <a:ext cx="5017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keV</m:t>
                    </m:r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468" y="327437"/>
                <a:ext cx="533095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7586" t="-28889" r="-24138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54090" y="3656513"/>
                <a:ext cx="942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MW</m:t>
                    </m:r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454" y="3732350"/>
                <a:ext cx="98597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4198" t="-28261" r="-11111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42275" y="324023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66" y="3177309"/>
                <a:ext cx="21441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0000" r="-20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25382" y="324023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509" y="3177309"/>
                <a:ext cx="21441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0000" r="-20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개체 15"/>
          <p:cNvGraphicFramePr>
            <a:graphicFrameLocks noChangeAspect="1"/>
          </p:cNvGraphicFramePr>
          <p:nvPr>
            <p:extLst/>
          </p:nvPr>
        </p:nvGraphicFramePr>
        <p:xfrm>
          <a:off x="326536" y="686513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8" name="Graph" r:id="rId19" imgW="4132800" imgH="2900160" progId="Origin50.Graph">
                  <p:embed/>
                </p:oleObj>
              </mc:Choice>
              <mc:Fallback>
                <p:oleObj name="Graph" r:id="rId19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6536" y="686513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/>
          </p:nvPr>
        </p:nvGraphicFramePr>
        <p:xfrm>
          <a:off x="4354276" y="686513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9" name="Graph" r:id="rId21" imgW="4132800" imgH="2900160" progId="Origin50.Graph">
                  <p:embed/>
                </p:oleObj>
              </mc:Choice>
              <mc:Fallback>
                <p:oleObj name="Graph" r:id="rId21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54276" y="686513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>
            <p:extLst/>
          </p:nvPr>
        </p:nvGraphicFramePr>
        <p:xfrm>
          <a:off x="4361016" y="3178968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" name="Graph" r:id="rId23" imgW="4132800" imgH="2900160" progId="Origin50.Graph">
                  <p:embed/>
                </p:oleObj>
              </mc:Choice>
              <mc:Fallback>
                <p:oleObj name="Graph" r:id="rId23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61016" y="3178968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84729" y="5732653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972" y="6500536"/>
                <a:ext cx="214418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19444" r="-16667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53834" y="3656513"/>
                <a:ext cx="942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MW</m:t>
                    </m:r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446" y="3732350"/>
                <a:ext cx="985976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14815" t="-28261" r="-10494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개체 25"/>
          <p:cNvGraphicFramePr>
            <a:graphicFrameLocks noChangeAspect="1"/>
          </p:cNvGraphicFramePr>
          <p:nvPr>
            <p:extLst/>
          </p:nvPr>
        </p:nvGraphicFramePr>
        <p:xfrm>
          <a:off x="325980" y="3178968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" name="Graph" r:id="rId27" imgW="4132800" imgH="2900160" progId="Origin50.Graph">
                  <p:embed/>
                </p:oleObj>
              </mc:Choice>
              <mc:Fallback>
                <p:oleObj name="Graph" r:id="rId27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25980" y="3178968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148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개체 20"/>
          <p:cNvGraphicFramePr>
            <a:graphicFrameLocks noChangeAspect="1"/>
          </p:cNvGraphicFramePr>
          <p:nvPr>
            <p:extLst/>
          </p:nvPr>
        </p:nvGraphicFramePr>
        <p:xfrm>
          <a:off x="4354276" y="686513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" name="Graph" r:id="rId3" imgW="4132800" imgH="2900160" progId="Origin50.Graph">
                  <p:embed/>
                </p:oleObj>
              </mc:Choice>
              <mc:Fallback>
                <p:oleObj name="Graph" r:id="rId3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4276" y="686513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2275" y="324023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66" y="3177309"/>
                <a:ext cx="21441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0000" r="-20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61868" y="5732653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7" y="6500536"/>
                <a:ext cx="21441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20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3345" y="5732653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127" y="6500536"/>
                <a:ext cx="21441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0000" r="-20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93345" y="3240232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127" y="3177309"/>
                <a:ext cx="21441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0000" r="-20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47351" y="1102828"/>
                <a:ext cx="641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468" y="327437"/>
                <a:ext cx="666721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2018" t="-28889" r="-19266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47351" y="3656513"/>
                <a:ext cx="1092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ko-KR" sz="1800" dirty="0"/>
                  <a:t>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468" y="3732350"/>
                <a:ext cx="1118576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3115" t="-28261" r="-11475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개체 14"/>
          <p:cNvGraphicFramePr>
            <a:graphicFrameLocks noChangeAspect="1"/>
          </p:cNvGraphicFramePr>
          <p:nvPr>
            <p:extLst/>
          </p:nvPr>
        </p:nvGraphicFramePr>
        <p:xfrm>
          <a:off x="326536" y="686513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3" name="Graph" r:id="rId19" imgW="4132800" imgH="2900160" progId="Origin50.Graph">
                  <p:embed/>
                </p:oleObj>
              </mc:Choice>
              <mc:Fallback>
                <p:oleObj name="Graph" r:id="rId19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6536" y="686513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/>
          </p:nvPr>
        </p:nvGraphicFramePr>
        <p:xfrm>
          <a:off x="326536" y="3178968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4" name="Graph" r:id="rId21" imgW="4132800" imgH="2900160" progId="Origin50.Graph">
                  <p:embed/>
                </p:oleObj>
              </mc:Choice>
              <mc:Fallback>
                <p:oleObj name="Graph" r:id="rId21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6536" y="3178968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/>
          </p:nvPr>
        </p:nvGraphicFramePr>
        <p:xfrm>
          <a:off x="4354276" y="3178967"/>
          <a:ext cx="4231478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5" name="Graph" r:id="rId23" imgW="4132800" imgH="2900160" progId="Origin50.Graph">
                  <p:embed/>
                </p:oleObj>
              </mc:Choice>
              <mc:Fallback>
                <p:oleObj name="Graph" r:id="rId23" imgW="413280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54276" y="3178967"/>
                        <a:ext cx="4231478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19611" y="1102829"/>
                <a:ext cx="1319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ko-KR" sz="1800" dirty="0"/>
                  <a:t>],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ko-KR" sz="180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altLang="ko-KR" sz="1800" dirty="0"/>
                  <a:t>s]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47" y="327438"/>
                <a:ext cx="1333635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10959" t="-28889" r="-10046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163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50" y="2179752"/>
            <a:ext cx="3743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749" y="1428708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particle</a:t>
            </a:r>
            <a:r>
              <a:rPr lang="fr-FR" dirty="0" smtClean="0"/>
              <a:t> source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following</a:t>
            </a:r>
            <a:r>
              <a:rPr lang="fr-FR" dirty="0" smtClean="0"/>
              <a:t> contributions: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 smtClean="0"/>
              <a:t>respectively</a:t>
            </a:r>
            <a:r>
              <a:rPr lang="fr-FR" dirty="0" smtClean="0"/>
              <a:t>, </a:t>
            </a:r>
            <a:r>
              <a:rPr lang="fr-FR" dirty="0" err="1" smtClean="0"/>
              <a:t>ionization</a:t>
            </a:r>
            <a:r>
              <a:rPr lang="fr-FR" dirty="0" smtClean="0"/>
              <a:t> source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neutrals</a:t>
            </a:r>
            <a:r>
              <a:rPr lang="fr-FR" dirty="0" smtClean="0"/>
              <a:t> (</a:t>
            </a:r>
            <a:r>
              <a:rPr lang="fr-FR" dirty="0" err="1" smtClean="0"/>
              <a:t>wall</a:t>
            </a:r>
            <a:r>
              <a:rPr lang="fr-FR" dirty="0" smtClean="0"/>
              <a:t> </a:t>
            </a:r>
            <a:r>
              <a:rPr lang="fr-FR" dirty="0" err="1" smtClean="0"/>
              <a:t>recycling</a:t>
            </a:r>
            <a:r>
              <a:rPr lang="fr-FR" dirty="0" smtClean="0"/>
              <a:t>,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puffing</a:t>
            </a:r>
            <a:r>
              <a:rPr lang="fr-FR" dirty="0" smtClean="0"/>
              <a:t>, </a:t>
            </a:r>
            <a:r>
              <a:rPr lang="fr-FR" dirty="0" err="1" smtClean="0"/>
              <a:t>etc</a:t>
            </a:r>
            <a:r>
              <a:rPr lang="fr-FR" dirty="0" smtClean="0"/>
              <a:t>), NBI,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additional</a:t>
            </a:r>
            <a:r>
              <a:rPr lang="fr-FR" dirty="0" smtClean="0"/>
              <a:t> source ‘EXT’,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r>
              <a:rPr lang="fr-FR" dirty="0" smtClean="0"/>
              <a:t> </a:t>
            </a:r>
            <a:r>
              <a:rPr lang="fr-FR" dirty="0" err="1" smtClean="0"/>
              <a:t>induced</a:t>
            </a:r>
            <a:r>
              <a:rPr lang="fr-FR" dirty="0" smtClean="0"/>
              <a:t> by </a:t>
            </a:r>
            <a:r>
              <a:rPr lang="fr-FR" dirty="0" err="1" smtClean="0"/>
              <a:t>toroidal</a:t>
            </a:r>
            <a:r>
              <a:rPr lang="fr-FR" dirty="0" smtClean="0"/>
              <a:t>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ripple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electron</a:t>
            </a:r>
            <a:r>
              <a:rPr lang="fr-FR" dirty="0" smtClean="0"/>
              <a:t> flux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calculated</a:t>
            </a:r>
            <a:r>
              <a:rPr lang="fr-FR" dirty="0" smtClean="0"/>
              <a:t> </a:t>
            </a:r>
            <a:r>
              <a:rPr lang="fr-FR" dirty="0" err="1" smtClean="0"/>
              <a:t>either</a:t>
            </a:r>
            <a:r>
              <a:rPr lang="fr-FR" dirty="0" smtClean="0"/>
              <a:t> as the </a:t>
            </a:r>
            <a:r>
              <a:rPr lang="fr-FR" dirty="0" err="1" smtClean="0"/>
              <a:t>sum</a:t>
            </a:r>
            <a:r>
              <a:rPr lang="fr-FR" dirty="0" smtClean="0"/>
              <a:t> of a diffusive and a convective </a:t>
            </a:r>
            <a:r>
              <a:rPr lang="fr-FR" dirty="0" err="1" smtClean="0"/>
              <a:t>terms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or as a full transport matrix formulation: </a:t>
            </a:r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31" y="1982284"/>
            <a:ext cx="4048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48" y="4221088"/>
            <a:ext cx="2371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00" y="5229200"/>
            <a:ext cx="36957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76200" y="38100"/>
            <a:ext cx="8991600" cy="5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178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355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533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710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eaLnBrk="1" hangingPunct="1"/>
            <a:r>
              <a:rPr lang="en-US" altLang="ja-JP" b="1" kern="0" dirty="0" smtClean="0"/>
              <a:t>CRONOS</a:t>
            </a:r>
            <a:endParaRPr lang="ja-JP" alt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64052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7042036" cy="5157109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 bwMode="auto">
          <a:xfrm>
            <a:off x="76200" y="38100"/>
            <a:ext cx="8991600" cy="5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178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355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533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710" algn="ctr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8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eaLnBrk="1" hangingPunct="1"/>
            <a:r>
              <a:rPr lang="en-US" altLang="ja-JP" b="1" kern="0" dirty="0" smtClean="0"/>
              <a:t>TASK/TR</a:t>
            </a:r>
            <a:endParaRPr lang="ja-JP" alt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560367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28600"/>
            <a:ext cx="8928992" cy="563562"/>
          </a:xfrm>
        </p:spPr>
        <p:txBody>
          <a:bodyPr>
            <a:normAutofit fontScale="90000"/>
          </a:bodyPr>
          <a:lstStyle/>
          <a:p>
            <a:r>
              <a:rPr lang="en-US" altLang="ja-JP" sz="3200" b="1" dirty="0" smtClean="0">
                <a:latin typeface="Helvetica"/>
                <a:ea typeface="ＭＳ Ｐゴシック" pitchFamily="-84" charset="-128"/>
                <a:cs typeface="Helvetica"/>
              </a:rPr>
              <a:t>Simulation conditions in TOPICS </a:t>
            </a:r>
            <a:endParaRPr lang="fr-FR" altLang="ja-JP" sz="3200" b="1" dirty="0">
              <a:latin typeface="Helvetica"/>
              <a:ea typeface="ＭＳ Ｐゴシック" pitchFamily="-84" charset="-128"/>
              <a:cs typeface="Helvetica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74638" y="923925"/>
            <a:ext cx="8640762" cy="66675"/>
            <a:chOff x="144" y="432"/>
            <a:chExt cx="6000" cy="48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44" y="432"/>
              <a:ext cx="6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44" y="480"/>
              <a:ext cx="6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467544" y="1268760"/>
            <a:ext cx="8164016" cy="392668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just">
              <a:lnSpc>
                <a:spcPts val="3000"/>
              </a:lnSpc>
              <a:buFontTx/>
              <a:buChar char="-"/>
            </a:pPr>
            <a:r>
              <a:rPr lang="en-US" altLang="ja-JP" sz="2000" dirty="0" smtClean="0">
                <a:latin typeface="Helvetica CE"/>
                <a:cs typeface="Helvetica CE"/>
              </a:rPr>
              <a:t> </a:t>
            </a:r>
            <a:r>
              <a:rPr lang="en-US" altLang="ja-JP" sz="2000" dirty="0">
                <a:latin typeface="Helvetica CE"/>
                <a:cs typeface="Helvetica CE"/>
              </a:rPr>
              <a:t>Solve density (</a:t>
            </a:r>
            <a:r>
              <a:rPr lang="en-US" altLang="ja-JP" sz="2000" dirty="0" err="1">
                <a:latin typeface="Helvetica CE"/>
                <a:cs typeface="Helvetica CE"/>
              </a:rPr>
              <a:t>n</a:t>
            </a:r>
            <a:r>
              <a:rPr lang="en-US" altLang="ja-JP" sz="2000" baseline="-25000" dirty="0" err="1">
                <a:latin typeface="Helvetica CE"/>
                <a:cs typeface="Helvetica CE"/>
              </a:rPr>
              <a:t>DT</a:t>
            </a:r>
            <a:r>
              <a:rPr lang="en-US" altLang="ja-JP" sz="2000" dirty="0">
                <a:latin typeface="Helvetica CE"/>
                <a:cs typeface="Helvetica CE"/>
              </a:rPr>
              <a:t>=2n</a:t>
            </a:r>
            <a:r>
              <a:rPr lang="en-US" altLang="ja-JP" sz="2000" baseline="-25000" dirty="0">
                <a:latin typeface="Helvetica CE"/>
                <a:cs typeface="Helvetica CE"/>
              </a:rPr>
              <a:t>D</a:t>
            </a:r>
            <a:r>
              <a:rPr lang="en-US" altLang="ja-JP" sz="2000" dirty="0">
                <a:latin typeface="Helvetica CE"/>
                <a:cs typeface="Helvetica CE"/>
              </a:rPr>
              <a:t>=2n</a:t>
            </a:r>
            <a:r>
              <a:rPr lang="en-US" altLang="ja-JP" sz="2000" baseline="-25000" dirty="0">
                <a:latin typeface="Helvetica CE"/>
                <a:cs typeface="Helvetica CE"/>
              </a:rPr>
              <a:t>T</a:t>
            </a:r>
            <a:r>
              <a:rPr lang="en-US" altLang="ja-JP" sz="2000" dirty="0" smtClean="0">
                <a:latin typeface="Helvetica CE"/>
                <a:cs typeface="Helvetica CE"/>
              </a:rPr>
              <a:t>) and Obtain stationary-state profile at flattop phase, as a first step</a:t>
            </a:r>
          </a:p>
          <a:p>
            <a:pPr algn="just">
              <a:lnSpc>
                <a:spcPts val="3000"/>
              </a:lnSpc>
            </a:pPr>
            <a:endParaRPr lang="en-US" altLang="ja-JP" sz="2000" dirty="0">
              <a:latin typeface="Helvetica CE"/>
              <a:cs typeface="Helvetica CE"/>
            </a:endParaRPr>
          </a:p>
          <a:p>
            <a:pPr algn="just">
              <a:lnSpc>
                <a:spcPts val="3000"/>
              </a:lnSpc>
            </a:pPr>
            <a:endParaRPr lang="en-US" altLang="ja-JP" sz="2000" dirty="0" smtClean="0">
              <a:latin typeface="Helvetica CE"/>
              <a:cs typeface="Helvetica CE"/>
            </a:endParaRPr>
          </a:p>
          <a:p>
            <a:pPr algn="just">
              <a:lnSpc>
                <a:spcPts val="3000"/>
              </a:lnSpc>
            </a:pPr>
            <a:r>
              <a:rPr lang="en-US" altLang="ja-JP" sz="2000" dirty="0">
                <a:latin typeface="Helvetica CE"/>
                <a:cs typeface="Helvetica CE"/>
              </a:rPr>
              <a:t> </a:t>
            </a:r>
            <a:r>
              <a:rPr lang="en-US" altLang="ja-JP" sz="2000" dirty="0" smtClean="0">
                <a:latin typeface="Helvetica CE"/>
                <a:cs typeface="Helvetica CE"/>
              </a:rPr>
              <a:t>        </a:t>
            </a:r>
            <a:r>
              <a:rPr lang="en-US" altLang="ja-JP" sz="1800" dirty="0" err="1" smtClean="0">
                <a:latin typeface="Helvetica CE"/>
                <a:cs typeface="Helvetica CE"/>
              </a:rPr>
              <a:t>ρ</a:t>
            </a:r>
            <a:r>
              <a:rPr lang="en-US" altLang="ja-JP" sz="1800" dirty="0" smtClean="0">
                <a:latin typeface="Helvetica CE"/>
                <a:cs typeface="Helvetica CE"/>
              </a:rPr>
              <a:t> : normalized minor radius defined by square root of </a:t>
            </a:r>
            <a:r>
              <a:rPr lang="en-US" altLang="ja-JP" sz="1800" dirty="0" err="1" smtClean="0">
                <a:latin typeface="Helvetica CE"/>
                <a:cs typeface="Helvetica CE"/>
              </a:rPr>
              <a:t>toroidal</a:t>
            </a:r>
            <a:r>
              <a:rPr lang="en-US" altLang="ja-JP" sz="1800" dirty="0" smtClean="0">
                <a:latin typeface="Helvetica CE"/>
                <a:cs typeface="Helvetica CE"/>
              </a:rPr>
              <a:t> flux</a:t>
            </a:r>
          </a:p>
          <a:p>
            <a:pPr algn="just">
              <a:lnSpc>
                <a:spcPts val="3000"/>
              </a:lnSpc>
              <a:buFontTx/>
              <a:buChar char="-"/>
            </a:pPr>
            <a:r>
              <a:rPr lang="en-US" altLang="ja-JP" sz="2000" dirty="0">
                <a:latin typeface="Helvetica CE"/>
                <a:cs typeface="Helvetica CE"/>
              </a:rPr>
              <a:t> </a:t>
            </a:r>
            <a:r>
              <a:rPr lang="en-US" altLang="ja-JP" sz="2000" dirty="0" err="1" smtClean="0">
                <a:latin typeface="Helvetica CE"/>
                <a:cs typeface="Helvetica CE"/>
              </a:rPr>
              <a:t>V</a:t>
            </a:r>
            <a:r>
              <a:rPr lang="en-US" altLang="ja-JP" sz="2000" baseline="-25000" dirty="0" err="1" smtClean="0">
                <a:latin typeface="Helvetica CE"/>
                <a:cs typeface="Helvetica CE"/>
              </a:rPr>
              <a:t>pinch</a:t>
            </a:r>
            <a:r>
              <a:rPr lang="en-US" altLang="ja-JP" sz="2000" dirty="0">
                <a:latin typeface="Helvetica CE"/>
                <a:cs typeface="Helvetica CE"/>
              </a:rPr>
              <a:t> </a:t>
            </a:r>
            <a:r>
              <a:rPr lang="en-US" altLang="ja-JP" sz="2000" dirty="0" smtClean="0">
                <a:latin typeface="Helvetica CE"/>
                <a:cs typeface="Helvetica CE"/>
              </a:rPr>
              <a:t>= 0.3 D / r   ( r : volume-averaged minor radius )</a:t>
            </a:r>
          </a:p>
          <a:p>
            <a:pPr algn="just">
              <a:lnSpc>
                <a:spcPts val="3000"/>
              </a:lnSpc>
              <a:buFontTx/>
              <a:buChar char="-"/>
            </a:pPr>
            <a:r>
              <a:rPr lang="en-US" altLang="ja-JP" sz="2000" dirty="0">
                <a:latin typeface="Helvetica CE"/>
                <a:cs typeface="Helvetica CE"/>
              </a:rPr>
              <a:t> </a:t>
            </a:r>
            <a:r>
              <a:rPr lang="en-US" altLang="ja-JP" sz="2000" dirty="0" smtClean="0">
                <a:latin typeface="Helvetica CE"/>
                <a:cs typeface="Helvetica CE"/>
              </a:rPr>
              <a:t>Pellet source : Gaussian at </a:t>
            </a:r>
            <a:r>
              <a:rPr lang="en-US" altLang="ja-JP" sz="2000" dirty="0" err="1" smtClean="0">
                <a:latin typeface="Helvetica CE"/>
                <a:cs typeface="Helvetica CE"/>
              </a:rPr>
              <a:t>ρ</a:t>
            </a:r>
            <a:r>
              <a:rPr lang="en-US" altLang="ja-JP" sz="2000" dirty="0" smtClean="0">
                <a:latin typeface="Helvetica CE"/>
                <a:cs typeface="Helvetica CE"/>
              </a:rPr>
              <a:t>=0.675, FWHM </a:t>
            </a:r>
            <a:r>
              <a:rPr lang="en-US" altLang="ja-JP" sz="2000" dirty="0" err="1" smtClean="0">
                <a:latin typeface="Helvetica CE"/>
                <a:cs typeface="Helvetica CE"/>
              </a:rPr>
              <a:t>Δρ</a:t>
            </a:r>
            <a:r>
              <a:rPr lang="en-US" altLang="ja-JP" sz="2000" dirty="0" smtClean="0">
                <a:latin typeface="Helvetica CE"/>
                <a:cs typeface="Helvetica CE"/>
              </a:rPr>
              <a:t>=0.225, 3.75e20 /s</a:t>
            </a:r>
          </a:p>
          <a:p>
            <a:pPr algn="just">
              <a:lnSpc>
                <a:spcPts val="3000"/>
              </a:lnSpc>
              <a:buFontTx/>
              <a:buChar char="-"/>
            </a:pPr>
            <a:r>
              <a:rPr lang="en-US" altLang="ja-JP" sz="2000" dirty="0">
                <a:latin typeface="Helvetica CE"/>
                <a:cs typeface="Helvetica CE"/>
              </a:rPr>
              <a:t> </a:t>
            </a:r>
            <a:r>
              <a:rPr lang="en-US" altLang="ja-JP" sz="2000" dirty="0" smtClean="0">
                <a:latin typeface="Helvetica CE"/>
                <a:cs typeface="Helvetica CE"/>
              </a:rPr>
              <a:t>MHD equilibrium : read G-EQDSK file</a:t>
            </a:r>
          </a:p>
          <a:p>
            <a:pPr algn="just">
              <a:lnSpc>
                <a:spcPts val="3000"/>
              </a:lnSpc>
              <a:buFontTx/>
              <a:buChar char="-"/>
            </a:pPr>
            <a:r>
              <a:rPr lang="en-US" altLang="ja-JP" sz="2000" dirty="0">
                <a:latin typeface="Helvetica CE"/>
                <a:cs typeface="Helvetica CE"/>
              </a:rPr>
              <a:t> </a:t>
            </a:r>
            <a:r>
              <a:rPr lang="en-US" altLang="ja-JP" sz="2000" dirty="0" smtClean="0">
                <a:latin typeface="Helvetica CE"/>
                <a:cs typeface="Helvetica CE"/>
              </a:rPr>
              <a:t>Other conditions are same as given ones.</a:t>
            </a:r>
          </a:p>
          <a:p>
            <a:pPr algn="just">
              <a:lnSpc>
                <a:spcPts val="3000"/>
              </a:lnSpc>
              <a:buFontTx/>
              <a:buChar char="-"/>
            </a:pPr>
            <a:r>
              <a:rPr lang="en-US" altLang="ja-JP" sz="2000" dirty="0" smtClean="0">
                <a:latin typeface="Helvetica CE"/>
                <a:cs typeface="Helvetica CE"/>
              </a:rPr>
              <a:t> Fusion cross section : Bosh-Hale (used in previous ITPA benchmark)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/>
          </p:nvPr>
        </p:nvGraphicFramePr>
        <p:xfrm>
          <a:off x="899592" y="2132856"/>
          <a:ext cx="701019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数式" r:id="rId3" imgW="4203700" imgH="431800" progId="Equation.DSMT4">
                  <p:embed/>
                </p:oleObj>
              </mc:Choice>
              <mc:Fallback>
                <p:oleObj name="数式" r:id="rId3" imgW="4203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132856"/>
                        <a:ext cx="7010191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28600"/>
            <a:ext cx="8928992" cy="563562"/>
          </a:xfrm>
        </p:spPr>
        <p:txBody>
          <a:bodyPr>
            <a:normAutofit fontScale="90000"/>
          </a:bodyPr>
          <a:lstStyle/>
          <a:p>
            <a:r>
              <a:rPr lang="en-US" altLang="ja-JP" sz="3200" b="1" dirty="0" smtClean="0">
                <a:latin typeface="Helvetica"/>
                <a:ea typeface="ＭＳ Ｐゴシック" pitchFamily="-84" charset="-128"/>
                <a:cs typeface="Helvetica"/>
              </a:rPr>
              <a:t>Settings in TOPICS </a:t>
            </a:r>
            <a:endParaRPr lang="fr-FR" altLang="ja-JP" sz="3200" b="1" dirty="0">
              <a:latin typeface="Helvetica"/>
              <a:ea typeface="ＭＳ Ｐゴシック" pitchFamily="-84" charset="-128"/>
              <a:cs typeface="Helvetica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74638" y="923925"/>
            <a:ext cx="8640762" cy="66675"/>
            <a:chOff x="144" y="432"/>
            <a:chExt cx="6000" cy="48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44" y="432"/>
              <a:ext cx="6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44" y="480"/>
              <a:ext cx="6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3924953" cy="37454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484784"/>
            <a:ext cx="3891256" cy="374441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24128" y="5157192"/>
            <a:ext cx="3240360" cy="843792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ja-JP" sz="1800" dirty="0" smtClean="0">
                <a:latin typeface="Helvetica CE"/>
                <a:cs typeface="Helvetica CE"/>
              </a:rPr>
              <a:t>Normalized radius defined by square root of </a:t>
            </a:r>
            <a:r>
              <a:rPr lang="en-US" altLang="ja-JP" sz="1800" dirty="0" err="1" smtClean="0">
                <a:latin typeface="Helvetica CE"/>
                <a:cs typeface="Helvetica CE"/>
              </a:rPr>
              <a:t>toroidal</a:t>
            </a:r>
            <a:r>
              <a:rPr lang="en-US" altLang="ja-JP" sz="1800" dirty="0" smtClean="0">
                <a:latin typeface="Helvetica CE"/>
                <a:cs typeface="Helvetica CE"/>
              </a:rPr>
              <a:t> flux</a:t>
            </a:r>
          </a:p>
        </p:txBody>
      </p:sp>
      <p:cxnSp>
        <p:nvCxnSpPr>
          <p:cNvPr id="9" name="直線コネクタ 8"/>
          <p:cNvCxnSpPr/>
          <p:nvPr/>
        </p:nvCxnSpPr>
        <p:spPr bwMode="auto">
          <a:xfrm flipV="1">
            <a:off x="1187624" y="4365104"/>
            <a:ext cx="288032" cy="115212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395536" y="5445224"/>
            <a:ext cx="1656184" cy="843792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ja-JP" sz="1800" dirty="0" smtClean="0">
                <a:latin typeface="Helvetica CE"/>
                <a:cs typeface="Helvetica CE"/>
              </a:rPr>
              <a:t>cut diverging pinch in </a:t>
            </a:r>
            <a:r>
              <a:rPr lang="en-US" altLang="ja-JP" sz="1800" dirty="0" err="1" smtClean="0">
                <a:latin typeface="Helvetica CE"/>
                <a:cs typeface="Helvetica CE"/>
              </a:rPr>
              <a:t>ρ</a:t>
            </a:r>
            <a:r>
              <a:rPr lang="en-US" altLang="ja-JP" sz="1800" dirty="0" smtClean="0">
                <a:latin typeface="Helvetica CE"/>
                <a:cs typeface="Helvetica CE"/>
              </a:rPr>
              <a:t>&lt;0.1</a:t>
            </a:r>
          </a:p>
        </p:txBody>
      </p:sp>
      <p:cxnSp>
        <p:nvCxnSpPr>
          <p:cNvPr id="12" name="直線コネクタ 11"/>
          <p:cNvCxnSpPr/>
          <p:nvPr/>
        </p:nvCxnSpPr>
        <p:spPr bwMode="auto">
          <a:xfrm>
            <a:off x="2555776" y="4365104"/>
            <a:ext cx="360040" cy="1224136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2411760" y="5589240"/>
            <a:ext cx="2664296" cy="843792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ja-JP" sz="1800" dirty="0" smtClean="0">
                <a:latin typeface="Helvetica CE"/>
                <a:cs typeface="Helvetica CE"/>
              </a:rPr>
              <a:t>small difference due to "r" definition difference</a:t>
            </a:r>
          </a:p>
        </p:txBody>
      </p:sp>
    </p:spTree>
    <p:extLst>
      <p:ext uri="{BB962C8B-B14F-4D97-AF65-F5344CB8AC3E}">
        <p14:creationId xmlns:p14="http://schemas.microsoft.com/office/powerpoint/2010/main" val="39990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Long-term</a:t>
            </a:r>
            <a:r>
              <a:rPr lang="en-US" altLang="ja-JP" b="1" i="1" dirty="0" smtClean="0"/>
              <a:t> fully collaborative </a:t>
            </a:r>
            <a:r>
              <a:rPr lang="en-US" altLang="ja-JP" b="1" dirty="0" smtClean="0"/>
              <a:t>activities </a:t>
            </a:r>
            <a:endParaRPr lang="ja-JP" altLang="en-US" b="1" dirty="0" smtClean="0"/>
          </a:p>
        </p:txBody>
      </p:sp>
      <p:sp>
        <p:nvSpPr>
          <p:cNvPr id="2" name="모서리가 둥근 직사각형 1"/>
          <p:cNvSpPr/>
          <p:nvPr/>
        </p:nvSpPr>
        <p:spPr bwMode="auto">
          <a:xfrm>
            <a:off x="1357928" y="2193424"/>
            <a:ext cx="7740352" cy="137959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1331640" y="1124744"/>
            <a:ext cx="7705874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ources (actuators)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1331640" y="5661248"/>
            <a:ext cx="773616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peration scenarios in ITER and beyond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1418773" y="2287430"/>
            <a:ext cx="1670051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45720" y="1700808"/>
            <a:ext cx="1008000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ther 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ITPA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TGs</a:t>
            </a: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IMAS</a:t>
            </a:r>
            <a:endParaRPr kumimoji="1" lang="en-GB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3227851" y="2287430"/>
            <a:ext cx="1728192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particle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124062" y="2287430"/>
            <a:ext cx="1800200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mpurity 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alpha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7092280" y="2287430"/>
            <a:ext cx="1898936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momentum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3499308" y="3945698"/>
            <a:ext cx="3204356" cy="8101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MHD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kumimoji="1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sawtooth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,</a:t>
            </a: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NTM, ELM, …)</a:t>
            </a:r>
            <a:endParaRPr kumimoji="1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37" name="직선 화살표 연결선 36"/>
          <p:cNvCxnSpPr/>
          <p:nvPr/>
        </p:nvCxnSpPr>
        <p:spPr bwMode="auto">
          <a:xfrm>
            <a:off x="2267744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8" name="직선 화살표 연결선 37"/>
          <p:cNvCxnSpPr/>
          <p:nvPr/>
        </p:nvCxnSpPr>
        <p:spPr bwMode="auto">
          <a:xfrm>
            <a:off x="4091947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9" name="직선 화살표 연결선 38"/>
          <p:cNvCxnSpPr/>
          <p:nvPr/>
        </p:nvCxnSpPr>
        <p:spPr bwMode="auto">
          <a:xfrm>
            <a:off x="6024162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0" name="직선 화살표 연결선 39"/>
          <p:cNvCxnSpPr/>
          <p:nvPr/>
        </p:nvCxnSpPr>
        <p:spPr bwMode="auto">
          <a:xfrm>
            <a:off x="8041748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1" name="직선 화살표 연결선 40"/>
          <p:cNvCxnSpPr/>
          <p:nvPr/>
        </p:nvCxnSpPr>
        <p:spPr bwMode="auto">
          <a:xfrm>
            <a:off x="2267744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직선 화살표 연결선 42"/>
          <p:cNvCxnSpPr/>
          <p:nvPr/>
        </p:nvCxnSpPr>
        <p:spPr bwMode="auto">
          <a:xfrm flipH="1">
            <a:off x="6588224" y="3390790"/>
            <a:ext cx="593914" cy="6269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4" name="직선 화살표 연결선 43"/>
          <p:cNvCxnSpPr/>
          <p:nvPr/>
        </p:nvCxnSpPr>
        <p:spPr bwMode="auto">
          <a:xfrm>
            <a:off x="4211960" y="3418222"/>
            <a:ext cx="0" cy="5274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5" name="직선 화살표 연결선 44"/>
          <p:cNvCxnSpPr/>
          <p:nvPr/>
        </p:nvCxnSpPr>
        <p:spPr bwMode="auto">
          <a:xfrm>
            <a:off x="3035104" y="3356992"/>
            <a:ext cx="528784" cy="6607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6" name="직선 화살표 연결선 45"/>
          <p:cNvCxnSpPr/>
          <p:nvPr/>
        </p:nvCxnSpPr>
        <p:spPr bwMode="auto">
          <a:xfrm>
            <a:off x="3419872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7" name="직선 화살표 연결선 46"/>
          <p:cNvCxnSpPr/>
          <p:nvPr/>
        </p:nvCxnSpPr>
        <p:spPr bwMode="auto">
          <a:xfrm>
            <a:off x="6804248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8" name="직선 화살표 연결선 47"/>
          <p:cNvCxnSpPr/>
          <p:nvPr/>
        </p:nvCxnSpPr>
        <p:spPr bwMode="auto">
          <a:xfrm>
            <a:off x="8041748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9" name="직선 화살표 연결선 48"/>
          <p:cNvCxnSpPr/>
          <p:nvPr/>
        </p:nvCxnSpPr>
        <p:spPr bwMode="auto">
          <a:xfrm>
            <a:off x="6084168" y="3418222"/>
            <a:ext cx="0" cy="5274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" name="왼쪽/오른쪽 화살표 10"/>
          <p:cNvSpPr/>
          <p:nvPr/>
        </p:nvSpPr>
        <p:spPr bwMode="auto">
          <a:xfrm>
            <a:off x="979600" y="2710064"/>
            <a:ext cx="432048" cy="2160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왼쪽/오른쪽 화살표 49"/>
          <p:cNvSpPr/>
          <p:nvPr/>
        </p:nvSpPr>
        <p:spPr bwMode="auto">
          <a:xfrm>
            <a:off x="971600" y="4175368"/>
            <a:ext cx="2592288" cy="288032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" name="왼쪽/오른쪽 화살표 50"/>
          <p:cNvSpPr/>
          <p:nvPr/>
        </p:nvSpPr>
        <p:spPr bwMode="auto">
          <a:xfrm rot="2313776">
            <a:off x="869527" y="5434497"/>
            <a:ext cx="643196" cy="297293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왼쪽/오른쪽 화살표 26"/>
          <p:cNvSpPr/>
          <p:nvPr/>
        </p:nvSpPr>
        <p:spPr bwMode="auto">
          <a:xfrm rot="19634009">
            <a:off x="894910" y="1611652"/>
            <a:ext cx="589360" cy="217109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7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28600"/>
            <a:ext cx="8928992" cy="563562"/>
          </a:xfrm>
        </p:spPr>
        <p:txBody>
          <a:bodyPr>
            <a:normAutofit fontScale="90000"/>
          </a:bodyPr>
          <a:lstStyle/>
          <a:p>
            <a:r>
              <a:rPr lang="en-US" altLang="ja-JP" sz="3200" b="1" dirty="0" smtClean="0">
                <a:latin typeface="Helvetica"/>
                <a:ea typeface="ＭＳ Ｐゴシック" pitchFamily="-84" charset="-128"/>
                <a:cs typeface="Helvetica"/>
              </a:rPr>
              <a:t>Results in TOPICS </a:t>
            </a:r>
            <a:endParaRPr lang="fr-FR" altLang="ja-JP" sz="3200" b="1" dirty="0">
              <a:latin typeface="Helvetica"/>
              <a:ea typeface="ＭＳ Ｐゴシック" pitchFamily="-84" charset="-128"/>
              <a:cs typeface="Helvetica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74638" y="923925"/>
            <a:ext cx="8640762" cy="66675"/>
            <a:chOff x="144" y="432"/>
            <a:chExt cx="6000" cy="48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44" y="432"/>
              <a:ext cx="6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44" y="480"/>
              <a:ext cx="6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44824"/>
            <a:ext cx="4067944" cy="387383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844824"/>
            <a:ext cx="4248472" cy="3907913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 bwMode="auto">
          <a:xfrm flipH="1" flipV="1">
            <a:off x="7020272" y="4005064"/>
            <a:ext cx="288032" cy="432048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6372200" y="3645024"/>
            <a:ext cx="792088" cy="464201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ja-JP" sz="1800" dirty="0" smtClean="0">
                <a:latin typeface="Helvetica CE"/>
                <a:cs typeface="Helvetica CE"/>
              </a:rPr>
              <a:t>given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7544" y="1268760"/>
            <a:ext cx="8164016" cy="464201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altLang="ja-JP" sz="2000" dirty="0" smtClean="0">
                <a:latin typeface="Helvetica CE"/>
                <a:cs typeface="Helvetica CE"/>
              </a:rPr>
              <a:t>More peaked density profile than </a:t>
            </a:r>
            <a:r>
              <a:rPr lang="en-US" altLang="ja-JP" sz="2000" dirty="0" err="1" smtClean="0">
                <a:latin typeface="Helvetica CE"/>
                <a:cs typeface="Helvetica CE"/>
              </a:rPr>
              <a:t>Kessel</a:t>
            </a:r>
            <a:r>
              <a:rPr lang="en-US" altLang="ja-JP" sz="2000" dirty="0" smtClean="0">
                <a:latin typeface="Helvetica CE"/>
                <a:cs typeface="Helvetica CE"/>
              </a:rPr>
              <a:t> data ??</a:t>
            </a:r>
          </a:p>
        </p:txBody>
      </p:sp>
      <p:cxnSp>
        <p:nvCxnSpPr>
          <p:cNvPr id="11" name="直線コネクタ 10"/>
          <p:cNvCxnSpPr/>
          <p:nvPr/>
        </p:nvCxnSpPr>
        <p:spPr bwMode="auto">
          <a:xfrm flipH="1" flipV="1">
            <a:off x="5465978" y="4839278"/>
            <a:ext cx="144016" cy="1008112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2771800" y="5733256"/>
            <a:ext cx="6120680" cy="843792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ja-JP" sz="1800" dirty="0" smtClean="0">
                <a:latin typeface="Helvetica CE"/>
                <a:cs typeface="Helvetica CE"/>
              </a:rPr>
              <a:t>It is confirmed that Bosh-Hale reaction model can produce almost the same α-heating power as </a:t>
            </a:r>
            <a:r>
              <a:rPr lang="en-US" altLang="ja-JP" sz="1800" dirty="0" err="1" smtClean="0">
                <a:latin typeface="Helvetica CE"/>
                <a:cs typeface="Helvetica CE"/>
              </a:rPr>
              <a:t>Kessel</a:t>
            </a:r>
            <a:r>
              <a:rPr lang="en-US" altLang="ja-JP" sz="1800" dirty="0" smtClean="0">
                <a:latin typeface="Helvetica CE"/>
                <a:cs typeface="Helvetica CE"/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0204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28600"/>
            <a:ext cx="8928992" cy="563562"/>
          </a:xfrm>
        </p:spPr>
        <p:txBody>
          <a:bodyPr/>
          <a:lstStyle/>
          <a:p>
            <a:r>
              <a:rPr lang="en-US" altLang="ja-JP" sz="2800" b="1" dirty="0" smtClean="0">
                <a:latin typeface="Helvetica"/>
                <a:ea typeface="ＭＳ Ｐゴシック" pitchFamily="-84" charset="-128"/>
                <a:cs typeface="Helvetica"/>
              </a:rPr>
              <a:t>Other questions on the </a:t>
            </a:r>
            <a:r>
              <a:rPr lang="en-US" altLang="ja-JP" sz="2800" b="1" dirty="0" err="1" smtClean="0">
                <a:latin typeface="Helvetica"/>
                <a:ea typeface="ＭＳ Ｐゴシック" pitchFamily="-84" charset="-128"/>
                <a:cs typeface="Helvetica"/>
              </a:rPr>
              <a:t>Kessel</a:t>
            </a:r>
            <a:r>
              <a:rPr lang="en-US" altLang="ja-JP" sz="2800" b="1" dirty="0" smtClean="0">
                <a:latin typeface="Helvetica"/>
                <a:ea typeface="ＭＳ Ｐゴシック" pitchFamily="-84" charset="-128"/>
                <a:cs typeface="Helvetica"/>
              </a:rPr>
              <a:t> data </a:t>
            </a:r>
            <a:endParaRPr lang="fr-FR" altLang="ja-JP" sz="2800" b="1" dirty="0">
              <a:latin typeface="Helvetica"/>
              <a:ea typeface="ＭＳ Ｐゴシック" pitchFamily="-84" charset="-128"/>
              <a:cs typeface="Helvetica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74638" y="923925"/>
            <a:ext cx="8640762" cy="66675"/>
            <a:chOff x="144" y="432"/>
            <a:chExt cx="6000" cy="48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44" y="432"/>
              <a:ext cx="6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44" y="480"/>
              <a:ext cx="6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467544" y="1268760"/>
            <a:ext cx="8164016" cy="1233643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altLang="ja-JP" sz="2000" dirty="0" smtClean="0">
                <a:latin typeface="Helvetica CE"/>
                <a:cs typeface="Helvetica CE"/>
              </a:rPr>
              <a:t>Difference of </a:t>
            </a:r>
            <a:r>
              <a:rPr lang="en-US" altLang="ja-JP" sz="2000" dirty="0" err="1" smtClean="0">
                <a:latin typeface="Helvetica CE"/>
                <a:cs typeface="Helvetica CE"/>
              </a:rPr>
              <a:t>Z</a:t>
            </a:r>
            <a:r>
              <a:rPr lang="en-US" altLang="ja-JP" sz="2000" baseline="-25000" dirty="0" err="1" smtClean="0">
                <a:latin typeface="Helvetica CE"/>
                <a:cs typeface="Helvetica CE"/>
              </a:rPr>
              <a:t>eff</a:t>
            </a:r>
            <a:r>
              <a:rPr lang="en-US" altLang="ja-JP" sz="2000" dirty="0" smtClean="0">
                <a:latin typeface="Helvetica CE"/>
                <a:cs typeface="Helvetica CE"/>
              </a:rPr>
              <a:t> value between one in the data and re-evaluated value from n</a:t>
            </a:r>
            <a:r>
              <a:rPr lang="en-US" altLang="ja-JP" sz="2000" baseline="-25000" dirty="0" smtClean="0">
                <a:latin typeface="Helvetica CE"/>
                <a:cs typeface="Helvetica CE"/>
              </a:rPr>
              <a:t>e</a:t>
            </a:r>
            <a:r>
              <a:rPr lang="en-US" altLang="ja-JP" sz="2000" dirty="0" smtClean="0">
                <a:latin typeface="Helvetica CE"/>
                <a:cs typeface="Helvetica CE"/>
              </a:rPr>
              <a:t>, </a:t>
            </a:r>
            <a:r>
              <a:rPr lang="en-US" altLang="ja-JP" sz="2000" dirty="0" err="1" smtClean="0">
                <a:latin typeface="Helvetica CE"/>
                <a:cs typeface="Helvetica CE"/>
              </a:rPr>
              <a:t>n</a:t>
            </a:r>
            <a:r>
              <a:rPr lang="en-US" altLang="ja-JP" sz="2000" baseline="-25000" dirty="0" err="1" smtClean="0">
                <a:latin typeface="Helvetica CE"/>
                <a:cs typeface="Helvetica CE"/>
              </a:rPr>
              <a:t>He</a:t>
            </a:r>
            <a:r>
              <a:rPr lang="en-US" altLang="ja-JP" sz="2000" dirty="0" smtClean="0">
                <a:latin typeface="Helvetica CE"/>
                <a:cs typeface="Helvetica CE"/>
              </a:rPr>
              <a:t>, </a:t>
            </a:r>
            <a:r>
              <a:rPr lang="en-US" altLang="ja-JP" sz="2000" dirty="0" err="1" smtClean="0">
                <a:latin typeface="Helvetica CE"/>
                <a:cs typeface="Helvetica CE"/>
              </a:rPr>
              <a:t>n</a:t>
            </a:r>
            <a:r>
              <a:rPr lang="en-US" altLang="ja-JP" sz="2000" baseline="-25000" dirty="0" err="1" smtClean="0">
                <a:latin typeface="Helvetica CE"/>
                <a:cs typeface="Helvetica CE"/>
              </a:rPr>
              <a:t>Be</a:t>
            </a:r>
            <a:r>
              <a:rPr lang="en-US" altLang="ja-JP" sz="2000" dirty="0" smtClean="0">
                <a:latin typeface="Helvetica CE"/>
                <a:cs typeface="Helvetica CE"/>
              </a:rPr>
              <a:t>, </a:t>
            </a:r>
            <a:r>
              <a:rPr lang="en-US" altLang="ja-JP" sz="2000" dirty="0" err="1" smtClean="0">
                <a:latin typeface="Helvetica CE"/>
                <a:cs typeface="Helvetica CE"/>
              </a:rPr>
              <a:t>n</a:t>
            </a:r>
            <a:r>
              <a:rPr lang="en-US" altLang="ja-JP" sz="2000" baseline="-25000" dirty="0" err="1" smtClean="0">
                <a:latin typeface="Helvetica CE"/>
                <a:cs typeface="Helvetica CE"/>
              </a:rPr>
              <a:t>Ar</a:t>
            </a:r>
            <a:r>
              <a:rPr lang="en-US" altLang="ja-JP" sz="2000" dirty="0" smtClean="0">
                <a:latin typeface="Helvetica CE"/>
                <a:cs typeface="Helvetica CE"/>
              </a:rPr>
              <a:t> (</a:t>
            </a:r>
            <a:r>
              <a:rPr lang="en-US" altLang="ja-JP" sz="2000" dirty="0" err="1" smtClean="0">
                <a:latin typeface="Helvetica CE"/>
                <a:cs typeface="Helvetica CE"/>
              </a:rPr>
              <a:t>δZ</a:t>
            </a:r>
            <a:r>
              <a:rPr lang="en-US" altLang="ja-JP" sz="2000" baseline="-25000" dirty="0" err="1" smtClean="0">
                <a:latin typeface="Helvetica CE"/>
                <a:cs typeface="Helvetica CE"/>
              </a:rPr>
              <a:t>eff</a:t>
            </a:r>
            <a:r>
              <a:rPr lang="en-US" altLang="ja-JP" sz="2000" dirty="0" smtClean="0">
                <a:latin typeface="Helvetica CE"/>
                <a:cs typeface="Helvetica CE"/>
              </a:rPr>
              <a:t> ~ 0.02 (core) - 0.1 (edge))</a:t>
            </a:r>
          </a:p>
          <a:p>
            <a:pPr algn="just">
              <a:lnSpc>
                <a:spcPts val="3000"/>
              </a:lnSpc>
            </a:pPr>
            <a:r>
              <a:rPr lang="en-US" altLang="ja-JP" sz="2000" dirty="0">
                <a:latin typeface="Helvetica CE"/>
                <a:cs typeface="Helvetica CE"/>
              </a:rPr>
              <a:t> </a:t>
            </a:r>
            <a:r>
              <a:rPr lang="en-US" altLang="ja-JP" sz="2000" dirty="0" smtClean="0">
                <a:latin typeface="Helvetica CE"/>
                <a:cs typeface="Helvetica CE"/>
              </a:rPr>
              <a:t>   Non full striped </a:t>
            </a:r>
            <a:r>
              <a:rPr lang="en-US" altLang="ja-JP" sz="2000" dirty="0" err="1" smtClean="0">
                <a:latin typeface="Helvetica CE"/>
                <a:cs typeface="Helvetica CE"/>
              </a:rPr>
              <a:t>impuritis</a:t>
            </a:r>
            <a:r>
              <a:rPr lang="en-US" altLang="ja-JP" sz="2000" dirty="0" smtClean="0">
                <a:latin typeface="Helvetica CE"/>
                <a:cs typeface="Helvetica CE"/>
              </a:rPr>
              <a:t> (Be, </a:t>
            </a:r>
            <a:r>
              <a:rPr lang="en-US" altLang="ja-JP" sz="2000" dirty="0" err="1" smtClean="0">
                <a:latin typeface="Helvetica CE"/>
                <a:cs typeface="Helvetica CE"/>
              </a:rPr>
              <a:t>Ar</a:t>
            </a:r>
            <a:r>
              <a:rPr lang="en-US" altLang="ja-JP" sz="2000" dirty="0" smtClean="0">
                <a:latin typeface="Helvetica CE"/>
                <a:cs typeface="Helvetica CE"/>
              </a:rPr>
              <a:t>) assumed ?</a:t>
            </a:r>
          </a:p>
        </p:txBody>
      </p:sp>
    </p:spTree>
    <p:extLst>
      <p:ext uri="{BB962C8B-B14F-4D97-AF65-F5344CB8AC3E}">
        <p14:creationId xmlns:p14="http://schemas.microsoft.com/office/powerpoint/2010/main" val="4710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7543800" cy="457200"/>
          </a:xfrm>
        </p:spPr>
        <p:txBody>
          <a:bodyPr>
            <a:normAutofit fontScale="90000"/>
          </a:bodyPr>
          <a:lstStyle/>
          <a:p>
            <a:pPr algn="l">
              <a:lnSpc>
                <a:spcPts val="3200"/>
              </a:lnSpc>
            </a:pPr>
            <a:r>
              <a:rPr lang="en-GB" altLang="ko-KR" sz="2800" b="1" dirty="0" smtClean="0">
                <a:cs typeface="Arial" panose="020B0604020202020204" pitchFamily="34" charset="0"/>
              </a:rPr>
              <a:t>JINTRAC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763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71513" indent="-198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GB" altLang="ko-KR" sz="2000" dirty="0">
                <a:latin typeface="Arial" panose="020B0604020202020204" pitchFamily="34" charset="0"/>
              </a:rPr>
              <a:t>Simulation rerun with the following modified settings:</a:t>
            </a:r>
          </a:p>
          <a:p>
            <a:pPr lvl="1" eaLnBrk="0" hangingPunct="0">
              <a:buFontTx/>
              <a:buChar char="-"/>
            </a:pPr>
            <a:r>
              <a:rPr lang="en-GB" altLang="ko-KR" sz="2000" dirty="0">
                <a:latin typeface="Arial" panose="020B0604020202020204" pitchFamily="34" charset="0"/>
              </a:rPr>
              <a:t>Additional pinch terms to accommodate for differences between solutions obtained with electron vs. ion particle transport equations in case of different impurity density profile shape:</a:t>
            </a:r>
          </a:p>
          <a:p>
            <a:pPr lvl="2" eaLnBrk="0" hangingPunct="0"/>
            <a:endParaRPr lang="en-GB" altLang="ko-KR" sz="2000" dirty="0">
              <a:latin typeface="Arial" panose="020B0604020202020204" pitchFamily="34" charset="0"/>
            </a:endParaRPr>
          </a:p>
          <a:p>
            <a:pPr lvl="2" eaLnBrk="0" hangingPunct="0"/>
            <a:endParaRPr lang="en-GB" altLang="ko-KR" sz="2000" dirty="0">
              <a:latin typeface="Arial" panose="020B0604020202020204" pitchFamily="34" charset="0"/>
            </a:endParaRPr>
          </a:p>
          <a:p>
            <a:pPr lvl="2" eaLnBrk="0" hangingPunct="0"/>
            <a:endParaRPr lang="en-GB" altLang="ko-KR" sz="2000" dirty="0">
              <a:latin typeface="Arial" panose="020B0604020202020204" pitchFamily="34" charset="0"/>
            </a:endParaRPr>
          </a:p>
          <a:p>
            <a:pPr lvl="1" eaLnBrk="0" hangingPunct="0"/>
            <a:r>
              <a:rPr lang="en-GB" altLang="ko-KR" sz="2000" dirty="0">
                <a:latin typeface="Arial" panose="020B0604020202020204" pitchFamily="34" charset="0"/>
              </a:rPr>
              <a:t>	That way, the electron flux that would be obtained with an electron transport equation with fixed impurities can be calculated with the JETTO ion particle transport equations:</a:t>
            </a:r>
          </a:p>
          <a:p>
            <a:pPr lvl="1" eaLnBrk="0" hangingPunct="0"/>
            <a:endParaRPr lang="en-GB" altLang="ko-KR" sz="2000" dirty="0">
              <a:latin typeface="Arial" panose="020B0604020202020204" pitchFamily="34" charset="0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341438" y="2159000"/>
          <a:ext cx="67357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Equation" r:id="rId3" imgW="3606480" imgH="533160" progId="Equation.3">
                  <p:embed/>
                </p:oleObj>
              </mc:Choice>
              <mc:Fallback>
                <p:oleObj name="Equation" r:id="rId3" imgW="36064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159000"/>
                        <a:ext cx="67357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371600" y="4114800"/>
          <a:ext cx="64770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" name="Equation" r:id="rId5" imgW="4305240" imgH="1434960" progId="Equation.3">
                  <p:embed/>
                </p:oleObj>
              </mc:Choice>
              <mc:Fallback>
                <p:oleObj name="Equation" r:id="rId5" imgW="430524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14800"/>
                        <a:ext cx="64770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83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7543800" cy="457200"/>
          </a:xfrm>
        </p:spPr>
        <p:txBody>
          <a:bodyPr>
            <a:normAutofit fontScale="90000"/>
          </a:bodyPr>
          <a:lstStyle/>
          <a:p>
            <a:pPr algn="l">
              <a:lnSpc>
                <a:spcPts val="3200"/>
              </a:lnSpc>
            </a:pPr>
            <a:r>
              <a:rPr lang="en-GB" altLang="ko-KR" sz="2800" b="1" smtClean="0">
                <a:cs typeface="Arial" panose="020B0604020202020204" pitchFamily="34" charset="0"/>
              </a:rPr>
              <a:t>JINTRAC core particle transport equations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057400" y="1447800"/>
          <a:ext cx="4527550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" name="Equation" r:id="rId3" imgW="1917360" imgH="799920" progId="Equation.3">
                  <p:embed/>
                </p:oleObj>
              </mc:Choice>
              <mc:Fallback>
                <p:oleObj name="Equation" r:id="rId3" imgW="19173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0"/>
                        <a:ext cx="4527550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79400" y="876300"/>
            <a:ext cx="510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ko-KR" sz="2200">
                <a:latin typeface="Arial" panose="020B0604020202020204" pitchFamily="34" charset="0"/>
              </a:rPr>
              <a:t>Main ion transport equations (JETTO):</a:t>
            </a: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33400" y="4403725"/>
          <a:ext cx="805656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2" name="Equation" r:id="rId5" imgW="3898800" imgH="482400" progId="Equation.3">
                  <p:embed/>
                </p:oleObj>
              </mc:Choice>
              <mc:Fallback>
                <p:oleObj name="Equation" r:id="rId5" imgW="3898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03725"/>
                        <a:ext cx="8056563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04800" y="3962400"/>
            <a:ext cx="815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ko-KR" sz="2200">
                <a:latin typeface="Arial" panose="020B0604020202020204" pitchFamily="34" charset="0"/>
              </a:rPr>
              <a:t>Impurity transport equations (SANCO):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81000" y="54102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GB" altLang="ko-KR" sz="2200">
                <a:latin typeface="Arial" panose="020B0604020202020204" pitchFamily="34" charset="0"/>
              </a:rPr>
              <a:t>where               are ionisation and recombination sources and sinks for impurity species with indices i and the charge z</a:t>
            </a:r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1295400" y="5451475"/>
          <a:ext cx="9906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3" name="Equation" r:id="rId7" imgW="1384200" imgH="457200" progId="Equation.3">
                  <p:embed/>
                </p:oleObj>
              </mc:Choice>
              <mc:Fallback>
                <p:oleObj name="Equation" r:id="rId7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51475"/>
                        <a:ext cx="9906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42900" y="3187700"/>
            <a:ext cx="8572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GB" altLang="ko-KR" sz="2200">
                <a:latin typeface="Arial" panose="020B0604020202020204" pitchFamily="34" charset="0"/>
              </a:rPr>
              <a:t>where n</a:t>
            </a:r>
            <a:r>
              <a:rPr kumimoji="1" lang="en-GB" altLang="ko-KR" sz="2200" baseline="-25000">
                <a:latin typeface="Arial" panose="020B0604020202020204" pitchFamily="34" charset="0"/>
              </a:rPr>
              <a:t>i</a:t>
            </a:r>
            <a:r>
              <a:rPr kumimoji="1" lang="en-GB" altLang="ko-KR" sz="2200">
                <a:latin typeface="Arial" panose="020B0604020202020204" pitchFamily="34" charset="0"/>
              </a:rPr>
              <a:t> is the density of the i-th hydrogenic species, V’ = dV/d</a:t>
            </a:r>
            <a:r>
              <a:rPr kumimoji="1" lang="en-GB" altLang="ko-KR" sz="2200">
                <a:latin typeface="Symbol" panose="05050102010706020507" pitchFamily="18" charset="2"/>
              </a:rPr>
              <a:t>r</a:t>
            </a:r>
            <a:r>
              <a:rPr kumimoji="1" lang="en-GB" altLang="ko-KR" sz="2200">
                <a:latin typeface="Arial" panose="020B0604020202020204" pitchFamily="34" charset="0"/>
              </a:rPr>
              <a:t>,</a:t>
            </a:r>
            <a:br>
              <a:rPr kumimoji="1" lang="en-GB" altLang="ko-KR" sz="2200">
                <a:latin typeface="Arial" panose="020B0604020202020204" pitchFamily="34" charset="0"/>
              </a:rPr>
            </a:br>
            <a:r>
              <a:rPr kumimoji="1" lang="en-GB" altLang="ko-KR" sz="2200">
                <a:latin typeface="Arial" panose="020B0604020202020204" pitchFamily="34" charset="0"/>
              </a:rPr>
              <a:t>S</a:t>
            </a:r>
            <a:r>
              <a:rPr kumimoji="1" lang="en-GB" altLang="ko-KR" sz="2200" baseline="-25000">
                <a:latin typeface="Arial" panose="020B0604020202020204" pitchFamily="34" charset="0"/>
              </a:rPr>
              <a:t>i</a:t>
            </a:r>
            <a:r>
              <a:rPr kumimoji="1" lang="en-GB" altLang="ko-KR" sz="2200">
                <a:latin typeface="Arial" panose="020B0604020202020204" pitchFamily="34" charset="0"/>
              </a:rPr>
              <a:t> includes sources and sinks (neutrals, pellets, fusion losses etc.).</a:t>
            </a:r>
          </a:p>
        </p:txBody>
      </p:sp>
    </p:spTree>
    <p:extLst>
      <p:ext uri="{BB962C8B-B14F-4D97-AF65-F5344CB8AC3E}">
        <p14:creationId xmlns:p14="http://schemas.microsoft.com/office/powerpoint/2010/main" val="40675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61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Pinch velocity has appeared as a definition issue among codes (maybe just TSC)</a:t>
            </a:r>
            <a:endParaRPr lang="en-US" sz="3200" dirty="0"/>
          </a:p>
        </p:txBody>
      </p:sp>
      <p:pic>
        <p:nvPicPr>
          <p:cNvPr id="3" name="Picture 2" descr="vp_sca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19056" r="20321" b="28449"/>
          <a:stretch/>
        </p:blipFill>
        <p:spPr>
          <a:xfrm>
            <a:off x="4389366" y="1303613"/>
            <a:ext cx="4660619" cy="5554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15098"/>
            <a:ext cx="4155101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Particle transport 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eqn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 in TSC: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dN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dt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 = d/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kumimoji="0" lang="en-US" sz="1800" dirty="0" err="1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F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 [ D V’ |grad(</a:t>
            </a:r>
            <a:r>
              <a:rPr kumimoji="0" lang="en-US" sz="180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F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)|</a:t>
            </a:r>
            <a:r>
              <a:rPr kumimoji="0" lang="en-US" sz="1800" baseline="300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2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 ( 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dn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/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d</a:t>
            </a:r>
            <a:r>
              <a:rPr kumimoji="0" lang="en-US" sz="1800" dirty="0" err="1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F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 +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prstClr val="black"/>
              </a:solidFill>
              <a:latin typeface="Calibri"/>
              <a:ea typeface="+mn-ea"/>
              <a:cs typeface="Symbol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V</a:t>
            </a:r>
            <a:r>
              <a:rPr kumimoji="0" lang="en-US" sz="1800" baseline="-250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o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 n/</a:t>
            </a:r>
            <a:r>
              <a:rPr kumimoji="0" lang="en-US" sz="180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F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) ] + S(</a:t>
            </a:r>
            <a:r>
              <a:rPr kumimoji="0" lang="en-US" sz="180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F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sz="1800" dirty="0" smtClean="0">
              <a:solidFill>
                <a:prstClr val="black"/>
              </a:solidFill>
              <a:latin typeface="Calibri"/>
              <a:ea typeface="+mn-ea"/>
              <a:cs typeface="Symbol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V</a:t>
            </a:r>
            <a:r>
              <a:rPr kumimoji="0" lang="en-US" sz="1800" baseline="-250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o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 = dimensionless = v*r/D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N = 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V’n</a:t>
            </a:r>
            <a:endParaRPr kumimoji="0" lang="en-US" sz="1800" dirty="0" smtClean="0">
              <a:solidFill>
                <a:prstClr val="black"/>
              </a:solidFill>
              <a:latin typeface="Calibri"/>
              <a:ea typeface="+mn-ea"/>
              <a:cs typeface="Symbol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d’s are actually partials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prstClr val="black"/>
              </a:solidFill>
              <a:latin typeface="Calibri"/>
              <a:ea typeface="+mn-ea"/>
              <a:cs typeface="Symbol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sz="1800" dirty="0" smtClean="0">
              <a:solidFill>
                <a:prstClr val="black"/>
              </a:solidFill>
              <a:latin typeface="Calibri"/>
              <a:ea typeface="+mn-ea"/>
              <a:cs typeface="Symbol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From Irina V. for ASTRA: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prstClr val="black"/>
              </a:solidFill>
              <a:latin typeface="Calibri"/>
              <a:ea typeface="+mn-ea"/>
              <a:cs typeface="Symbol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d/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dt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(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V’f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) = d/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d</a:t>
            </a:r>
            <a:r>
              <a:rPr kumimoji="0" lang="en-US" sz="1800" dirty="0" err="1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r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 [ V’&lt;(grad(</a:t>
            </a:r>
            <a:r>
              <a:rPr kumimoji="0" lang="en-US" sz="180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r))</a:t>
            </a:r>
            <a:r>
              <a:rPr kumimoji="0" lang="en-US" sz="1800" baseline="3000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2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&gt; ( D 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df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/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d</a:t>
            </a:r>
            <a:r>
              <a:rPr kumimoji="0" lang="en-US" sz="1800" dirty="0" err="1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r</a:t>
            </a: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 – v f ) ] + </a:t>
            </a:r>
            <a:r>
              <a:rPr kumimoji="0"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V’S</a:t>
            </a:r>
            <a:r>
              <a:rPr kumimoji="0" lang="en-US" sz="1800" baseline="-25000" dirty="0" err="1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r</a:t>
            </a:r>
            <a:endParaRPr kumimoji="0" lang="en-US" sz="1800" baseline="-25000" dirty="0" smtClean="0">
              <a:solidFill>
                <a:prstClr val="black"/>
              </a:solidFill>
              <a:latin typeface="Symbol" charset="2"/>
              <a:ea typeface="+mn-ea"/>
              <a:cs typeface="Symbol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sz="1800" baseline="-25000" dirty="0">
              <a:solidFill>
                <a:prstClr val="black"/>
              </a:solidFill>
              <a:latin typeface="Symbol" charset="2"/>
              <a:ea typeface="+mn-ea"/>
              <a:cs typeface="Symbol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d’s are actually partials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0485" y="2592619"/>
            <a:ext cx="10943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0000FF"/>
                </a:solidFill>
                <a:latin typeface="Calibri"/>
                <a:ea typeface="+mn-ea"/>
              </a:rPr>
              <a:t>reference</a:t>
            </a:r>
            <a:endParaRPr kumimoji="0" lang="en-US" sz="1800" dirty="0">
              <a:solidFill>
                <a:srgbClr val="0000FF"/>
              </a:solidFill>
              <a:latin typeface="Calibri"/>
              <a:ea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175102" y="2961951"/>
            <a:ext cx="955808" cy="560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Long-term</a:t>
            </a:r>
            <a:r>
              <a:rPr lang="en-US" altLang="ja-JP" b="1" i="1" dirty="0" smtClean="0"/>
              <a:t> fully collaborative </a:t>
            </a:r>
            <a:r>
              <a:rPr lang="en-US" altLang="ja-JP" b="1" dirty="0" smtClean="0"/>
              <a:t>activities </a:t>
            </a:r>
            <a:endParaRPr lang="ja-JP" altLang="en-US" b="1" dirty="0" smtClean="0"/>
          </a:p>
        </p:txBody>
      </p:sp>
      <p:sp>
        <p:nvSpPr>
          <p:cNvPr id="2" name="모서리가 둥근 직사각형 1"/>
          <p:cNvSpPr/>
          <p:nvPr/>
        </p:nvSpPr>
        <p:spPr bwMode="auto">
          <a:xfrm>
            <a:off x="1357928" y="2193424"/>
            <a:ext cx="7740352" cy="137959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1331640" y="1124744"/>
            <a:ext cx="7705874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ources (actuators)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1331640" y="5661248"/>
            <a:ext cx="773616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peration scenarios in ITER and beyond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1418773" y="2287430"/>
            <a:ext cx="1670051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45720" y="1700808"/>
            <a:ext cx="1008000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ther 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ITPA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TGs</a:t>
            </a: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IMAS</a:t>
            </a:r>
            <a:endParaRPr kumimoji="1" lang="en-GB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3227851" y="2287430"/>
            <a:ext cx="1728192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particle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124062" y="2287430"/>
            <a:ext cx="1800200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mpurity 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alpha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7092280" y="2287430"/>
            <a:ext cx="1898936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momentum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3499308" y="3945698"/>
            <a:ext cx="3204356" cy="8101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MHD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kumimoji="1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sawtooth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,</a:t>
            </a: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NTM, ELM, …)</a:t>
            </a:r>
            <a:endParaRPr kumimoji="1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37" name="직선 화살표 연결선 36"/>
          <p:cNvCxnSpPr/>
          <p:nvPr/>
        </p:nvCxnSpPr>
        <p:spPr bwMode="auto">
          <a:xfrm>
            <a:off x="2267744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8" name="직선 화살표 연결선 37"/>
          <p:cNvCxnSpPr/>
          <p:nvPr/>
        </p:nvCxnSpPr>
        <p:spPr bwMode="auto">
          <a:xfrm>
            <a:off x="4091947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9" name="직선 화살표 연결선 38"/>
          <p:cNvCxnSpPr/>
          <p:nvPr/>
        </p:nvCxnSpPr>
        <p:spPr bwMode="auto">
          <a:xfrm>
            <a:off x="6024162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0" name="직선 화살표 연결선 39"/>
          <p:cNvCxnSpPr/>
          <p:nvPr/>
        </p:nvCxnSpPr>
        <p:spPr bwMode="auto">
          <a:xfrm>
            <a:off x="8041748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1" name="직선 화살표 연결선 40"/>
          <p:cNvCxnSpPr/>
          <p:nvPr/>
        </p:nvCxnSpPr>
        <p:spPr bwMode="auto">
          <a:xfrm>
            <a:off x="2267744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직선 화살표 연결선 42"/>
          <p:cNvCxnSpPr/>
          <p:nvPr/>
        </p:nvCxnSpPr>
        <p:spPr bwMode="auto">
          <a:xfrm flipH="1">
            <a:off x="6588224" y="3390790"/>
            <a:ext cx="593914" cy="6269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4" name="직선 화살표 연결선 43"/>
          <p:cNvCxnSpPr/>
          <p:nvPr/>
        </p:nvCxnSpPr>
        <p:spPr bwMode="auto">
          <a:xfrm>
            <a:off x="4211960" y="3418222"/>
            <a:ext cx="0" cy="5274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5" name="직선 화살표 연결선 44"/>
          <p:cNvCxnSpPr/>
          <p:nvPr/>
        </p:nvCxnSpPr>
        <p:spPr bwMode="auto">
          <a:xfrm>
            <a:off x="3035104" y="3356992"/>
            <a:ext cx="528784" cy="6607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6" name="직선 화살표 연결선 45"/>
          <p:cNvCxnSpPr/>
          <p:nvPr/>
        </p:nvCxnSpPr>
        <p:spPr bwMode="auto">
          <a:xfrm>
            <a:off x="3419872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7" name="직선 화살표 연결선 46"/>
          <p:cNvCxnSpPr/>
          <p:nvPr/>
        </p:nvCxnSpPr>
        <p:spPr bwMode="auto">
          <a:xfrm>
            <a:off x="6804248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8" name="직선 화살표 연결선 47"/>
          <p:cNvCxnSpPr/>
          <p:nvPr/>
        </p:nvCxnSpPr>
        <p:spPr bwMode="auto">
          <a:xfrm>
            <a:off x="8041748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9" name="직선 화살표 연결선 48"/>
          <p:cNvCxnSpPr/>
          <p:nvPr/>
        </p:nvCxnSpPr>
        <p:spPr bwMode="auto">
          <a:xfrm>
            <a:off x="6084168" y="3418222"/>
            <a:ext cx="0" cy="5274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" name="왼쪽/오른쪽 화살표 10"/>
          <p:cNvSpPr/>
          <p:nvPr/>
        </p:nvSpPr>
        <p:spPr bwMode="auto">
          <a:xfrm>
            <a:off x="979600" y="2710064"/>
            <a:ext cx="432048" cy="2160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왼쪽/오른쪽 화살표 49"/>
          <p:cNvSpPr/>
          <p:nvPr/>
        </p:nvSpPr>
        <p:spPr bwMode="auto">
          <a:xfrm>
            <a:off x="971600" y="4175368"/>
            <a:ext cx="2592288" cy="288032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" name="왼쪽/오른쪽 화살표 50"/>
          <p:cNvSpPr/>
          <p:nvPr/>
        </p:nvSpPr>
        <p:spPr bwMode="auto">
          <a:xfrm rot="2313776">
            <a:off x="869527" y="5434497"/>
            <a:ext cx="643196" cy="297293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왼쪽/오른쪽 화살표 26"/>
          <p:cNvSpPr/>
          <p:nvPr/>
        </p:nvSpPr>
        <p:spPr bwMode="auto">
          <a:xfrm rot="19634009">
            <a:off x="894910" y="1611652"/>
            <a:ext cx="589360" cy="217109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8184" y="3489356"/>
            <a:ext cx="2855269" cy="5953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3000" b="1" dirty="0" smtClean="0">
                <a:solidFill>
                  <a:srgbClr val="FF0000"/>
                </a:solidFill>
              </a:rPr>
              <a:t>Benchmarking</a:t>
            </a:r>
            <a:endParaRPr lang="ko-KR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Heat transport benchmarking</a:t>
            </a:r>
            <a:endParaRPr lang="ja-JP" altLang="en-US" b="1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04487"/>
            <a:ext cx="3725986" cy="309674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90347"/>
            <a:ext cx="3386617" cy="31108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473916"/>
            <a:ext cx="3011534" cy="13601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772" y="4437112"/>
            <a:ext cx="3072341" cy="14337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250" y="4455421"/>
            <a:ext cx="3024336" cy="1414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1567" y="6093296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/>
              <a:t>C.E. Kessel et al, NF </a:t>
            </a:r>
            <a:r>
              <a:rPr lang="en-US" altLang="ko-KR" sz="1800" b="1" i="1" dirty="0" smtClean="0"/>
              <a:t>47</a:t>
            </a:r>
            <a:r>
              <a:rPr lang="en-US" altLang="ko-KR" sz="1800" i="1" dirty="0" smtClean="0"/>
              <a:t> 1274 (2007)</a:t>
            </a:r>
            <a:endParaRPr lang="ko-KR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356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Heat transport benchmarking</a:t>
            </a:r>
            <a:endParaRPr lang="ja-JP" alt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44008" y="6093296"/>
            <a:ext cx="444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/>
              <a:t>M. Murakami et al, NF </a:t>
            </a:r>
            <a:r>
              <a:rPr lang="en-US" altLang="ko-KR" sz="1800" b="1" i="1" dirty="0" smtClean="0"/>
              <a:t>51</a:t>
            </a:r>
            <a:r>
              <a:rPr lang="en-US" altLang="ko-KR" sz="1800" i="1" dirty="0" smtClean="0"/>
              <a:t> 103006 (2011)</a:t>
            </a:r>
            <a:endParaRPr lang="ko-KR" altLang="en-US" sz="1800" i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" y="1772816"/>
            <a:ext cx="4982392" cy="32403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75" y="908720"/>
            <a:ext cx="4126508" cy="51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Long-term</a:t>
            </a:r>
            <a:r>
              <a:rPr lang="en-US" altLang="ja-JP" b="1" i="1" dirty="0" smtClean="0"/>
              <a:t> fully collaborative </a:t>
            </a:r>
            <a:r>
              <a:rPr lang="en-US" altLang="ja-JP" b="1" dirty="0" smtClean="0"/>
              <a:t>activities </a:t>
            </a:r>
            <a:endParaRPr lang="ja-JP" altLang="en-US" b="1" dirty="0" smtClean="0"/>
          </a:p>
        </p:txBody>
      </p:sp>
      <p:sp>
        <p:nvSpPr>
          <p:cNvPr id="2" name="모서리가 둥근 직사각형 1"/>
          <p:cNvSpPr/>
          <p:nvPr/>
        </p:nvSpPr>
        <p:spPr bwMode="auto">
          <a:xfrm>
            <a:off x="1357928" y="2193424"/>
            <a:ext cx="7740352" cy="137959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1331640" y="1124744"/>
            <a:ext cx="7705874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ources (actuators)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1331640" y="5661248"/>
            <a:ext cx="773616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peration scenarios in ITER and beyond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1418773" y="2287430"/>
            <a:ext cx="1670051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45720" y="1700808"/>
            <a:ext cx="1008000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ther 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ITPA</a:t>
            </a: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TGs</a:t>
            </a: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IMAS</a:t>
            </a:r>
            <a:endParaRPr kumimoji="1" lang="en-GB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3227851" y="2287430"/>
            <a:ext cx="1728192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particle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124062" y="2287430"/>
            <a:ext cx="1800200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mpurity 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alpha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7092280" y="2287430"/>
            <a:ext cx="1898936" cy="11401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momentum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endParaRPr kumimoji="1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3499308" y="3945698"/>
            <a:ext cx="3204356" cy="8101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MHD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kumimoji="1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sawtooth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,</a:t>
            </a: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NTM, ELM, …)</a:t>
            </a:r>
            <a:endParaRPr kumimoji="1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37" name="직선 화살표 연결선 36"/>
          <p:cNvCxnSpPr/>
          <p:nvPr/>
        </p:nvCxnSpPr>
        <p:spPr bwMode="auto">
          <a:xfrm>
            <a:off x="2267744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8" name="직선 화살표 연결선 37"/>
          <p:cNvCxnSpPr/>
          <p:nvPr/>
        </p:nvCxnSpPr>
        <p:spPr bwMode="auto">
          <a:xfrm>
            <a:off x="4091947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9" name="직선 화살표 연결선 38"/>
          <p:cNvCxnSpPr/>
          <p:nvPr/>
        </p:nvCxnSpPr>
        <p:spPr bwMode="auto">
          <a:xfrm>
            <a:off x="6024162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0" name="직선 화살표 연결선 39"/>
          <p:cNvCxnSpPr/>
          <p:nvPr/>
        </p:nvCxnSpPr>
        <p:spPr bwMode="auto">
          <a:xfrm>
            <a:off x="8041748" y="1700808"/>
            <a:ext cx="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1" name="직선 화살표 연결선 40"/>
          <p:cNvCxnSpPr/>
          <p:nvPr/>
        </p:nvCxnSpPr>
        <p:spPr bwMode="auto">
          <a:xfrm>
            <a:off x="2267744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직선 화살표 연결선 42"/>
          <p:cNvCxnSpPr/>
          <p:nvPr/>
        </p:nvCxnSpPr>
        <p:spPr bwMode="auto">
          <a:xfrm flipH="1">
            <a:off x="6588224" y="3390790"/>
            <a:ext cx="593914" cy="6269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4" name="직선 화살표 연결선 43"/>
          <p:cNvCxnSpPr/>
          <p:nvPr/>
        </p:nvCxnSpPr>
        <p:spPr bwMode="auto">
          <a:xfrm>
            <a:off x="4211960" y="3418222"/>
            <a:ext cx="0" cy="5274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5" name="직선 화살표 연결선 44"/>
          <p:cNvCxnSpPr/>
          <p:nvPr/>
        </p:nvCxnSpPr>
        <p:spPr bwMode="auto">
          <a:xfrm>
            <a:off x="3035104" y="3356992"/>
            <a:ext cx="528784" cy="6607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6" name="직선 화살표 연결선 45"/>
          <p:cNvCxnSpPr/>
          <p:nvPr/>
        </p:nvCxnSpPr>
        <p:spPr bwMode="auto">
          <a:xfrm>
            <a:off x="3419872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7" name="직선 화살표 연결선 46"/>
          <p:cNvCxnSpPr/>
          <p:nvPr/>
        </p:nvCxnSpPr>
        <p:spPr bwMode="auto">
          <a:xfrm>
            <a:off x="6804248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8" name="직선 화살표 연결선 47"/>
          <p:cNvCxnSpPr/>
          <p:nvPr/>
        </p:nvCxnSpPr>
        <p:spPr bwMode="auto">
          <a:xfrm>
            <a:off x="8041748" y="3558740"/>
            <a:ext cx="0" cy="2084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9" name="직선 화살표 연결선 48"/>
          <p:cNvCxnSpPr/>
          <p:nvPr/>
        </p:nvCxnSpPr>
        <p:spPr bwMode="auto">
          <a:xfrm>
            <a:off x="6084168" y="3418222"/>
            <a:ext cx="0" cy="5274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" name="왼쪽/오른쪽 화살표 10"/>
          <p:cNvSpPr/>
          <p:nvPr/>
        </p:nvSpPr>
        <p:spPr bwMode="auto">
          <a:xfrm>
            <a:off x="979600" y="2710064"/>
            <a:ext cx="432048" cy="2160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왼쪽/오른쪽 화살표 49"/>
          <p:cNvSpPr/>
          <p:nvPr/>
        </p:nvSpPr>
        <p:spPr bwMode="auto">
          <a:xfrm>
            <a:off x="971600" y="4175368"/>
            <a:ext cx="2592288" cy="288032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" name="왼쪽/오른쪽 화살표 50"/>
          <p:cNvSpPr/>
          <p:nvPr/>
        </p:nvSpPr>
        <p:spPr bwMode="auto">
          <a:xfrm rot="2313776">
            <a:off x="869527" y="5434497"/>
            <a:ext cx="643196" cy="297293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왼쪽/오른쪽 화살표 26"/>
          <p:cNvSpPr/>
          <p:nvPr/>
        </p:nvSpPr>
        <p:spPr bwMode="auto">
          <a:xfrm rot="19634009">
            <a:off x="894910" y="1611652"/>
            <a:ext cx="589360" cy="217109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 rot="19604423">
            <a:off x="644983" y="2661215"/>
            <a:ext cx="7566495" cy="15327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600" b="1" dirty="0" smtClean="0">
                <a:solidFill>
                  <a:srgbClr val="FF0000"/>
                </a:solidFill>
              </a:rPr>
              <a:t>Detailed validation of physics models,</a:t>
            </a:r>
          </a:p>
          <a:p>
            <a:pPr>
              <a:lnSpc>
                <a:spcPct val="120000"/>
              </a:lnSpc>
            </a:pPr>
            <a:r>
              <a:rPr lang="en-US" altLang="ko-KR" sz="2600" b="1" dirty="0" smtClean="0">
                <a:solidFill>
                  <a:srgbClr val="FF0000"/>
                </a:solidFill>
              </a:rPr>
              <a:t>Development of theoretical models and codes </a:t>
            </a:r>
          </a:p>
          <a:p>
            <a:pPr>
              <a:lnSpc>
                <a:spcPct val="120000"/>
              </a:lnSpc>
            </a:pPr>
            <a:r>
              <a:rPr lang="en-US" altLang="ko-KR" sz="2600" b="1" dirty="0" smtClean="0">
                <a:solidFill>
                  <a:srgbClr val="FF0000"/>
                </a:solidFill>
              </a:rPr>
              <a:t>are out of scope of these activities.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13778</TotalTime>
  <Words>2307</Words>
  <Application>Microsoft Office PowerPoint</Application>
  <PresentationFormat>화면 슬라이드 쇼(4:3)</PresentationFormat>
  <Paragraphs>604</Paragraphs>
  <Slides>54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54</vt:i4>
      </vt:variant>
    </vt:vector>
  </HeadingPairs>
  <TitlesOfParts>
    <vt:vector size="72" baseType="lpstr">
      <vt:lpstr>Helvetica CE</vt:lpstr>
      <vt:lpstr>MS Mincho</vt:lpstr>
      <vt:lpstr>ＭＳ Ｐゴシック</vt:lpstr>
      <vt:lpstr>굴림</vt:lpstr>
      <vt:lpstr>맑은 고딕</vt:lpstr>
      <vt:lpstr>Arial</vt:lpstr>
      <vt:lpstr>Calibri</vt:lpstr>
      <vt:lpstr>Cambria Math</vt:lpstr>
      <vt:lpstr>Helvetica</vt:lpstr>
      <vt:lpstr>Symbol</vt:lpstr>
      <vt:lpstr>Times New Roman</vt:lpstr>
      <vt:lpstr>Wingdings</vt:lpstr>
      <vt:lpstr>新しいプレゼンテーション</vt:lpstr>
      <vt:lpstr>Office Theme</vt:lpstr>
      <vt:lpstr>수식</vt:lpstr>
      <vt:lpstr>Graph</vt:lpstr>
      <vt:lpstr>数式</vt:lpstr>
      <vt:lpstr>Equation</vt:lpstr>
      <vt:lpstr>Core Plasma Particle Transport Benchmark Activities in International Tokamak Physics Activity (ITPA) Integrated Operation Scenario (IOS) Group</vt:lpstr>
      <vt:lpstr>Outline</vt:lpstr>
      <vt:lpstr>Goal of modelling activities in IOS</vt:lpstr>
      <vt:lpstr>Short-term partially collaborative activities </vt:lpstr>
      <vt:lpstr>Long-term fully collaborative activities </vt:lpstr>
      <vt:lpstr>Long-term fully collaborative activities </vt:lpstr>
      <vt:lpstr>Heat transport benchmarking</vt:lpstr>
      <vt:lpstr>Heat transport benchmarking</vt:lpstr>
      <vt:lpstr>Long-term fully collaborative activities </vt:lpstr>
      <vt:lpstr>Plan for benchmarking activities </vt:lpstr>
      <vt:lpstr>Outline</vt:lpstr>
      <vt:lpstr>Importance of particle transport in ITER prediction</vt:lpstr>
      <vt:lpstr>Particle transport modelling in ITER prediction</vt:lpstr>
      <vt:lpstr>Status of particle transport modelling</vt:lpstr>
      <vt:lpstr>Particle transport benchmarking</vt:lpstr>
      <vt:lpstr>Outline</vt:lpstr>
      <vt:lpstr>Steps in benchmarking</vt:lpstr>
      <vt:lpstr>Steps in benchmarking</vt:lpstr>
      <vt:lpstr>Guideline for Benchmarking</vt:lpstr>
      <vt:lpstr>Guideline for Benchmarking</vt:lpstr>
      <vt:lpstr>Guideline for Benchmarking</vt:lpstr>
      <vt:lpstr>Guideline for Benchmarking</vt:lpstr>
      <vt:lpstr>Main plasma parameters (reference)</vt:lpstr>
      <vt:lpstr>Participants of the activity</vt:lpstr>
      <vt:lpstr>Outline</vt:lpstr>
      <vt:lpstr>Particle transport</vt:lpstr>
      <vt:lpstr>Particle transport</vt:lpstr>
      <vt:lpstr>Particle transport</vt:lpstr>
      <vt:lpstr>Particle transport</vt:lpstr>
      <vt:lpstr>Outline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Effect of           .vs.         in pinch term                  </vt:lpstr>
      <vt:lpstr>Treatment of impurities</vt:lpstr>
      <vt:lpstr>Resulting heat transport (example)</vt:lpstr>
      <vt:lpstr>Outline</vt:lpstr>
      <vt:lpstr>Steps in benchmarking</vt:lpstr>
      <vt:lpstr>STEP 2</vt:lpstr>
      <vt:lpstr>Summary</vt:lpstr>
      <vt:lpstr>PowerPoint 프레젠테이션</vt:lpstr>
      <vt:lpstr>PowerPoint 프레젠테이션</vt:lpstr>
      <vt:lpstr>PowerPoint 프레젠테이션</vt:lpstr>
      <vt:lpstr>PowerPoint 프레젠테이션</vt:lpstr>
      <vt:lpstr>Simulation conditions in TOPICS </vt:lpstr>
      <vt:lpstr>Settings in TOPICS </vt:lpstr>
      <vt:lpstr>Results in TOPICS </vt:lpstr>
      <vt:lpstr>Other questions on the Kessel data </vt:lpstr>
      <vt:lpstr>JINTRAC</vt:lpstr>
      <vt:lpstr>JINTRAC core particle transport equations</vt:lpstr>
      <vt:lpstr>Pinch velocity has appeared as a definition issue among codes (maybe just TSC)</vt:lpstr>
    </vt:vector>
  </TitlesOfParts>
  <Company>Ide Shunsuke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Ide Shunsuke</dc:creator>
  <cp:lastModifiedBy>Yong-su Na</cp:lastModifiedBy>
  <cp:revision>1094</cp:revision>
  <cp:lastPrinted>2014-10-29T15:55:40Z</cp:lastPrinted>
  <dcterms:created xsi:type="dcterms:W3CDTF">2011-12-03T03:19:04Z</dcterms:created>
  <dcterms:modified xsi:type="dcterms:W3CDTF">2016-02-08T16:03:29Z</dcterms:modified>
</cp:coreProperties>
</file>