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85" r:id="rId3"/>
    <p:sldId id="271" r:id="rId4"/>
    <p:sldId id="295" r:id="rId5"/>
    <p:sldId id="286" r:id="rId6"/>
    <p:sldId id="296" r:id="rId7"/>
    <p:sldId id="272" r:id="rId8"/>
    <p:sldId id="303" r:id="rId9"/>
    <p:sldId id="297" r:id="rId10"/>
    <p:sldId id="301" r:id="rId11"/>
    <p:sldId id="300" r:id="rId12"/>
    <p:sldId id="302" r:id="rId13"/>
    <p:sldId id="29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 varScale="1">
        <p:scale>
          <a:sx n="102" d="100"/>
          <a:sy n="102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 Meeting,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Battaglia,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7, 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Devon Battaglia</a:t>
            </a:r>
          </a:p>
          <a:p>
            <a:r>
              <a:rPr lang="en-US" dirty="0" smtClean="0"/>
              <a:t>On Behalf of the NSTX-U team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on NSTX</a:t>
            </a:r>
            <a:r>
              <a:rPr lang="en-US" dirty="0" smtClean="0"/>
              <a:t>-U </a:t>
            </a:r>
            <a:br>
              <a:rPr lang="en-US" dirty="0" smtClean="0"/>
            </a:br>
            <a:r>
              <a:rPr lang="en-US" dirty="0" smtClean="0"/>
              <a:t>Plasma Operations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NSTX-U </a:t>
            </a:r>
            <a:r>
              <a:rPr lang="en-US" dirty="0" smtClean="0"/>
              <a:t>Monday Physics Meeting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March 7,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6705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rtEFIT / ISOFLUX shape control</a:t>
            </a:r>
          </a:p>
          <a:p>
            <a:pPr lvl="1"/>
            <a:r>
              <a:rPr lang="en-US" dirty="0" smtClean="0"/>
              <a:t>See Dan Boyer’s Science talk from 2/22</a:t>
            </a:r>
          </a:p>
          <a:p>
            <a:pPr lvl="1"/>
            <a:r>
              <a:rPr lang="en-US" dirty="0" smtClean="0"/>
              <a:t>PF5 and PF3s control outboard boundary (outer gap, kappa)</a:t>
            </a:r>
          </a:p>
          <a:p>
            <a:pPr lvl="1"/>
            <a:r>
              <a:rPr lang="en-US" dirty="0" smtClean="0"/>
              <a:t>X-points, inner gap controlled via PF1As and PF2s versus I</a:t>
            </a:r>
            <a:r>
              <a:rPr lang="en-US" baseline="-25000" dirty="0" smtClean="0"/>
              <a:t>p</a:t>
            </a:r>
            <a:r>
              <a:rPr lang="en-US" dirty="0"/>
              <a:t> </a:t>
            </a:r>
            <a:r>
              <a:rPr lang="en-US" dirty="0" smtClean="0"/>
              <a:t>and I</a:t>
            </a:r>
            <a:r>
              <a:rPr lang="en-US" baseline="-25000" dirty="0" smtClean="0"/>
              <a:t>OH</a:t>
            </a:r>
            <a:endParaRPr lang="en-US" baseline="-25000" dirty="0"/>
          </a:p>
          <a:p>
            <a:pPr lvl="2"/>
            <a:endParaRPr lang="en-US" dirty="0"/>
          </a:p>
          <a:p>
            <a:r>
              <a:rPr lang="en-US" dirty="0" smtClean="0"/>
              <a:t>Improved vertical control tools</a:t>
            </a:r>
          </a:p>
          <a:p>
            <a:pPr lvl="1"/>
            <a:r>
              <a:rPr lang="en-US" dirty="0" smtClean="0"/>
              <a:t>Multi-sensor Z*</a:t>
            </a:r>
            <a:r>
              <a:rPr lang="en-US" dirty="0" err="1" smtClean="0"/>
              <a:t>dZ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measurement</a:t>
            </a:r>
          </a:p>
          <a:p>
            <a:pPr lvl="1"/>
            <a:r>
              <a:rPr lang="en-US" dirty="0" smtClean="0"/>
              <a:t>Filtering to remove power supply noise</a:t>
            </a:r>
          </a:p>
          <a:p>
            <a:pPr lvl="1"/>
            <a:r>
              <a:rPr lang="en-US" dirty="0" smtClean="0"/>
              <a:t>Signal conditioning to improve signal-to-noise</a:t>
            </a:r>
          </a:p>
          <a:p>
            <a:pPr lvl="1"/>
            <a:r>
              <a:rPr lang="en-US" dirty="0" smtClean="0"/>
              <a:t>Tools have not been fully exploited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 development enabled by commissioned control tools</a:t>
            </a:r>
            <a:endParaRPr lang="en-US" dirty="0"/>
          </a:p>
        </p:txBody>
      </p:sp>
      <p:pic>
        <p:nvPicPr>
          <p:cNvPr id="4" name="Picture 3" descr="203566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5" t="8898" r="7841" b="8851"/>
          <a:stretch/>
        </p:blipFill>
        <p:spPr>
          <a:xfrm>
            <a:off x="6575833" y="1145529"/>
            <a:ext cx="2491967" cy="5255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8600" y="1143000"/>
            <a:ext cx="941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EFIT02</a:t>
            </a:r>
          </a:p>
          <a:p>
            <a:r>
              <a:rPr lang="en-US" b="1" dirty="0" smtClean="0">
                <a:solidFill>
                  <a:srgbClr val="FF00FF"/>
                </a:solidFill>
              </a:rPr>
              <a:t>rtEFIT</a:t>
            </a:r>
            <a:endParaRPr lang="en-US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2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191000" cy="541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dr-sep</a:t>
            </a:r>
            <a:r>
              <a:rPr lang="en-US" dirty="0" smtClean="0"/>
              <a:t> </a:t>
            </a:r>
            <a:r>
              <a:rPr lang="en-US" dirty="0" smtClean="0"/>
              <a:t>controls bias of plasma toward X-points</a:t>
            </a:r>
            <a:endParaRPr lang="en-US" dirty="0" smtClean="0"/>
          </a:p>
          <a:p>
            <a:pPr lvl="1"/>
            <a:r>
              <a:rPr lang="en-US" dirty="0" smtClean="0"/>
              <a:t>Critical parameter for boundary and pedestal physics </a:t>
            </a:r>
            <a:r>
              <a:rPr lang="en-US" dirty="0" smtClean="0"/>
              <a:t>studies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Friday, </a:t>
            </a:r>
            <a:r>
              <a:rPr lang="en-US" dirty="0" err="1" smtClean="0"/>
              <a:t>dr</a:t>
            </a:r>
            <a:r>
              <a:rPr lang="en-US" dirty="0" err="1" smtClean="0"/>
              <a:t>-sep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ontrol was demonstrated</a:t>
            </a:r>
            <a:endParaRPr lang="en-US" dirty="0"/>
          </a:p>
        </p:txBody>
      </p:sp>
      <p:pic>
        <p:nvPicPr>
          <p:cNvPr id="4" name="Picture 3" descr="dRsepResult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t="30031" r="17249" b="26605"/>
          <a:stretch/>
        </p:blipFill>
        <p:spPr>
          <a:xfrm>
            <a:off x="609600" y="3886200"/>
            <a:ext cx="2866583" cy="2362200"/>
          </a:xfrm>
          <a:prstGeom prst="rect">
            <a:avLst/>
          </a:prstGeom>
        </p:spPr>
      </p:pic>
      <p:pic>
        <p:nvPicPr>
          <p:cNvPr id="5" name="Picture 4" descr="Screen Shot 2016-03-05 at 8.55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66800"/>
            <a:ext cx="2393950" cy="5378450"/>
          </a:xfrm>
          <a:prstGeom prst="rect">
            <a:avLst/>
          </a:prstGeom>
        </p:spPr>
      </p:pic>
      <p:pic>
        <p:nvPicPr>
          <p:cNvPr id="6" name="Picture 5" descr="Screen Shot 2016-03-05 at 8.54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66800"/>
            <a:ext cx="2387600" cy="5391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1066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Biased Up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48600" y="1066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Biased Down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211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114800" cy="5410200"/>
          </a:xfrm>
        </p:spPr>
        <p:txBody>
          <a:bodyPr>
            <a:normAutofit fontScale="92500"/>
          </a:bodyPr>
          <a:lstStyle/>
          <a:p>
            <a:r>
              <a:rPr lang="en-US" dirty="0"/>
              <a:t>EFC proportional to PF5</a:t>
            </a:r>
          </a:p>
          <a:p>
            <a:pPr lvl="1"/>
            <a:r>
              <a:rPr lang="en-US" dirty="0"/>
              <a:t>See Clayton Myers Science meeting talk from 2/29</a:t>
            </a:r>
          </a:p>
          <a:p>
            <a:pPr lvl="1"/>
            <a:r>
              <a:rPr lang="en-US" dirty="0"/>
              <a:t>Correct for PF5 out-of-roundness</a:t>
            </a:r>
          </a:p>
          <a:p>
            <a:r>
              <a:rPr lang="en-US" dirty="0" smtClean="0"/>
              <a:t>n</a:t>
            </a:r>
            <a:r>
              <a:rPr lang="en-US" dirty="0" smtClean="0"/>
              <a:t>=1 fields applied with various </a:t>
            </a:r>
            <a:r>
              <a:rPr lang="en-US" dirty="0" smtClean="0"/>
              <a:t>phases</a:t>
            </a:r>
          </a:p>
          <a:p>
            <a:pPr lvl="1"/>
            <a:r>
              <a:rPr lang="en-US" dirty="0" smtClean="0"/>
              <a:t>Reference </a:t>
            </a:r>
            <a:r>
              <a:rPr lang="en-US" dirty="0"/>
              <a:t>shot </a:t>
            </a:r>
            <a:r>
              <a:rPr lang="en-US" dirty="0">
                <a:solidFill>
                  <a:srgbClr val="FF0000"/>
                </a:solidFill>
              </a:rPr>
              <a:t>203565</a:t>
            </a:r>
            <a:r>
              <a:rPr lang="en-US" dirty="0"/>
              <a:t> disrupts at t=</a:t>
            </a:r>
            <a:r>
              <a:rPr lang="en-US" dirty="0" smtClean="0"/>
              <a:t>0.6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203562</a:t>
            </a:r>
            <a:r>
              <a:rPr lang="en-US" dirty="0" smtClean="0"/>
              <a:t> uses correcting phase, extended duration.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203556</a:t>
            </a:r>
            <a:r>
              <a:rPr lang="en-US" dirty="0" smtClean="0"/>
              <a:t> uses anti-correcting phase, shorter discharge.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dirty="0" smtClean="0"/>
              <a:t>=1 Error Field Correction Has Shown Success</a:t>
            </a:r>
            <a:endParaRPr lang="en-US" dirty="0"/>
          </a:p>
        </p:txBody>
      </p:sp>
      <p:pic>
        <p:nvPicPr>
          <p:cNvPr id="4" name="Picture 3" descr="Screen Shot 2016-03-05 at 8.4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36" y="1600200"/>
            <a:ext cx="4982764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80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</a:t>
            </a:r>
            <a:r>
              <a:rPr lang="en-US" dirty="0" err="1" smtClean="0"/>
              <a:t>rtEFIT</a:t>
            </a:r>
            <a:r>
              <a:rPr lang="en-US" dirty="0" smtClean="0"/>
              <a:t> a reliable tool every shot</a:t>
            </a:r>
          </a:p>
          <a:p>
            <a:r>
              <a:rPr lang="en-US" dirty="0" smtClean="0"/>
              <a:t>Commissioned ISOFLUX plasma control </a:t>
            </a:r>
          </a:p>
          <a:p>
            <a:pPr lvl="1"/>
            <a:r>
              <a:rPr lang="en-US" dirty="0" smtClean="0"/>
              <a:t>Outer-gap control through the PF-5 coil.</a:t>
            </a:r>
          </a:p>
          <a:p>
            <a:pPr lvl="1"/>
            <a:r>
              <a:rPr lang="en-US" dirty="0" smtClean="0"/>
              <a:t>Elongation control via PF-3 coils.</a:t>
            </a:r>
          </a:p>
          <a:p>
            <a:pPr lvl="1"/>
            <a:r>
              <a:rPr lang="en-US" dirty="0" smtClean="0"/>
              <a:t>Vertical position and </a:t>
            </a:r>
            <a:r>
              <a:rPr lang="en-US" dirty="0" err="1" smtClean="0"/>
              <a:t>dr-sep</a:t>
            </a:r>
            <a:r>
              <a:rPr lang="en-US" dirty="0" smtClean="0"/>
              <a:t> control via PF-3 coils</a:t>
            </a:r>
          </a:p>
          <a:p>
            <a:r>
              <a:rPr lang="en-US" dirty="0" smtClean="0"/>
              <a:t>Improved fast vertical position control</a:t>
            </a:r>
          </a:p>
          <a:p>
            <a:r>
              <a:rPr lang="en-US" dirty="0" smtClean="0"/>
              <a:t>Developed error field correction strategy</a:t>
            </a:r>
          </a:p>
          <a:p>
            <a:r>
              <a:rPr lang="en-US" dirty="0" smtClean="0"/>
              <a:t>Developed long pulse and high current L-mode scenarios with ISOFLUX control</a:t>
            </a:r>
          </a:p>
          <a:p>
            <a:r>
              <a:rPr lang="en-US" dirty="0" smtClean="0"/>
              <a:t>Developed H-mode scenarios with ISOFLUX control, at higher elongation and reduced internal inductance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Accomplishments </a:t>
            </a:r>
            <a:r>
              <a:rPr lang="en-US" smtClean="0"/>
              <a:t>of </a:t>
            </a:r>
            <a:r>
              <a:rPr lang="en-US" smtClean="0"/>
              <a:t>Second</a:t>
            </a:r>
            <a:br>
              <a:rPr lang="en-US" smtClean="0"/>
            </a:br>
            <a:r>
              <a:rPr lang="en-US" smtClean="0"/>
              <a:t>Operations </a:t>
            </a:r>
            <a:r>
              <a:rPr lang="en-US" dirty="0" smtClean="0"/>
              <a:t>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8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 weeks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 smtClean="0"/>
              <a:t>operations </a:t>
            </a:r>
            <a:r>
              <a:rPr lang="en-US" dirty="0" smtClean="0"/>
              <a:t>December - January</a:t>
            </a:r>
            <a:endParaRPr lang="en-US" dirty="0" smtClean="0"/>
          </a:p>
          <a:p>
            <a:pPr lvl="1"/>
            <a:r>
              <a:rPr lang="en-US" dirty="0" smtClean="0"/>
              <a:t>Neutral beam heating: </a:t>
            </a:r>
            <a:r>
              <a:rPr lang="en-US" dirty="0" smtClean="0"/>
              <a:t>typically 3MW total </a:t>
            </a:r>
            <a:r>
              <a:rPr lang="en-US" dirty="0" smtClean="0"/>
              <a:t>from four sources</a:t>
            </a:r>
          </a:p>
          <a:p>
            <a:pPr lvl="1"/>
            <a:r>
              <a:rPr lang="en-US" dirty="0" smtClean="0"/>
              <a:t>Diverted L-mode and H-mode operations at I</a:t>
            </a:r>
            <a:r>
              <a:rPr lang="en-US" baseline="-25000" dirty="0" smtClean="0"/>
              <a:t>p</a:t>
            </a:r>
            <a:r>
              <a:rPr lang="en-US" dirty="0" smtClean="0"/>
              <a:t> = 600 kA</a:t>
            </a:r>
          </a:p>
          <a:p>
            <a:pPr lvl="1"/>
            <a:r>
              <a:rPr lang="en-US" dirty="0" smtClean="0"/>
              <a:t>Gap and I</a:t>
            </a:r>
            <a:r>
              <a:rPr lang="en-US" baseline="-25000" dirty="0" smtClean="0"/>
              <a:t>p</a:t>
            </a:r>
            <a:r>
              <a:rPr lang="en-US" dirty="0" smtClean="0"/>
              <a:t> control, simple vertical position control</a:t>
            </a:r>
          </a:p>
          <a:p>
            <a:pPr lvl="1"/>
            <a:r>
              <a:rPr lang="en-US" dirty="0" smtClean="0"/>
              <a:t>Followed by 2 weeks of maintenance</a:t>
            </a:r>
          </a:p>
          <a:p>
            <a:pPr lvl="2"/>
            <a:endParaRPr lang="en-US" dirty="0"/>
          </a:p>
          <a:p>
            <a:r>
              <a:rPr lang="en-US" dirty="0" smtClean="0"/>
              <a:t>3 weeks of operations in February – early March</a:t>
            </a:r>
          </a:p>
          <a:p>
            <a:pPr lvl="1"/>
            <a:r>
              <a:rPr lang="en-US" dirty="0" smtClean="0"/>
              <a:t>Neutral beam heating: up to 4MW total from three sources</a:t>
            </a:r>
          </a:p>
          <a:p>
            <a:pPr lvl="2"/>
            <a:r>
              <a:rPr lang="en-US" dirty="0" err="1" smtClean="0"/>
              <a:t>Beamline</a:t>
            </a:r>
            <a:r>
              <a:rPr lang="en-US" dirty="0" smtClean="0"/>
              <a:t> 1B routinely runs at 90kV</a:t>
            </a:r>
          </a:p>
          <a:p>
            <a:pPr lvl="1"/>
            <a:r>
              <a:rPr lang="en-US" dirty="0" smtClean="0"/>
              <a:t>Diverted L-mode (0.8 – 1.0MW) and H-mode (I</a:t>
            </a:r>
            <a:r>
              <a:rPr lang="en-US" baseline="-25000" dirty="0" smtClean="0"/>
              <a:t>p</a:t>
            </a:r>
            <a:r>
              <a:rPr lang="en-US" dirty="0" smtClean="0"/>
              <a:t> = 0.8 MA)</a:t>
            </a:r>
          </a:p>
          <a:p>
            <a:pPr lvl="1"/>
            <a:r>
              <a:rPr lang="en-US" dirty="0" smtClean="0"/>
              <a:t>ISOFLUX, vertical position </a:t>
            </a:r>
            <a:r>
              <a:rPr lang="en-US" dirty="0" smtClean="0"/>
              <a:t>improvements, </a:t>
            </a:r>
            <a:r>
              <a:rPr lang="en-US" dirty="0"/>
              <a:t>e</a:t>
            </a:r>
            <a:r>
              <a:rPr lang="en-US" dirty="0" smtClean="0"/>
              <a:t>rror field correction commissioned</a:t>
            </a:r>
          </a:p>
          <a:p>
            <a:pPr lvl="1"/>
            <a:r>
              <a:rPr lang="en-US" dirty="0" smtClean="0"/>
              <a:t>Now starting another 2 weeks of maintenance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NSTX-U Plasma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6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Steady progress toward 1.4MA </a:t>
            </a:r>
            <a:r>
              <a:rPr lang="en-US" dirty="0" err="1" smtClean="0"/>
              <a:t>ELMy</a:t>
            </a:r>
            <a:r>
              <a:rPr lang="en-US" dirty="0" smtClean="0"/>
              <a:t> H-mode goal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Achieved H-mode scenarios at larger I</a:t>
            </a:r>
            <a:r>
              <a:rPr lang="en-US" baseline="-25000" dirty="0" smtClean="0"/>
              <a:t>p</a:t>
            </a:r>
            <a:r>
              <a:rPr lang="en-US" dirty="0" smtClean="0"/>
              <a:t>, kappa and stored energy</a:t>
            </a:r>
            <a:endParaRPr lang="en-US" dirty="0"/>
          </a:p>
        </p:txBody>
      </p:sp>
      <p:pic>
        <p:nvPicPr>
          <p:cNvPr id="8" name="Picture 7" descr="summary_203679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" t="13387" b="27553"/>
          <a:stretch/>
        </p:blipFill>
        <p:spPr>
          <a:xfrm>
            <a:off x="0" y="2362200"/>
            <a:ext cx="5237528" cy="4277154"/>
          </a:xfrm>
          <a:prstGeom prst="rect">
            <a:avLst/>
          </a:prstGeom>
        </p:spPr>
      </p:pic>
      <p:pic>
        <p:nvPicPr>
          <p:cNvPr id="9" name="Picture 8" descr="summary_203679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 r="13246" b="30095"/>
          <a:stretch/>
        </p:blipFill>
        <p:spPr>
          <a:xfrm>
            <a:off x="4267200" y="2438400"/>
            <a:ext cx="4854865" cy="40237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90600" y="1752600"/>
            <a:ext cx="5843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202946</a:t>
            </a:r>
            <a:r>
              <a:rPr lang="en-US" dirty="0" smtClean="0"/>
              <a:t>: Best H-mode in January period</a:t>
            </a:r>
          </a:p>
          <a:p>
            <a:r>
              <a:rPr lang="en-US" b="1" dirty="0" smtClean="0"/>
              <a:t>203655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203679</a:t>
            </a:r>
            <a:r>
              <a:rPr lang="en-US" dirty="0" smtClean="0"/>
              <a:t>: Best H-mode in Feb-March period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0" y="5105400"/>
            <a:ext cx="74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efit02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1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Progress in Shaping And High Stored Energy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04800" y="4724400"/>
            <a:ext cx="4114800" cy="1600200"/>
          </a:xfr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/>
              <a:t>Nearly Matching the NSTX Stored Energy for the Same Plasma Current</a:t>
            </a:r>
          </a:p>
          <a:p>
            <a:pPr marL="0" indent="0" algn="ctr">
              <a:buNone/>
            </a:pPr>
            <a:r>
              <a:rPr lang="en-US" sz="2000" dirty="0" smtClean="0"/>
              <a:t>(at higher B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, but lower volume)</a:t>
            </a:r>
            <a:endParaRPr lang="en-US" sz="20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800600" y="1219200"/>
            <a:ext cx="42672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Are approaching vertical stability boundaries similar to NSTX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(</a:t>
            </a:r>
            <a:r>
              <a:rPr lang="en-US" sz="2000" i="1" u="sng" dirty="0" smtClean="0"/>
              <a:t>but at higher A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1" name="Up Arrow 10"/>
          <p:cNvSpPr/>
          <p:nvPr/>
        </p:nvSpPr>
        <p:spPr>
          <a:xfrm flipV="1">
            <a:off x="6858000" y="2514600"/>
            <a:ext cx="152400" cy="457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6324600"/>
            <a:ext cx="10445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NSTX-U Team!</a:t>
            </a:r>
            <a:endParaRPr lang="en-US" sz="1000" dirty="0">
              <a:solidFill>
                <a:srgbClr val="008000"/>
              </a:solidFill>
            </a:endParaRPr>
          </a:p>
        </p:txBody>
      </p:sp>
      <p:pic>
        <p:nvPicPr>
          <p:cNvPr id="4" name="Picture 3" descr="Screen Shot 2016-03-05 at 7.1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69464"/>
            <a:ext cx="4648200" cy="3338900"/>
          </a:xfrm>
          <a:prstGeom prst="rect">
            <a:avLst/>
          </a:prstGeom>
        </p:spPr>
      </p:pic>
      <p:pic>
        <p:nvPicPr>
          <p:cNvPr id="6" name="Picture 5" descr="Screen Shot 2016-03-05 at 7.19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4495800" cy="3214354"/>
          </a:xfrm>
          <a:prstGeom prst="rect">
            <a:avLst/>
          </a:prstGeom>
        </p:spPr>
      </p:pic>
      <p:sp>
        <p:nvSpPr>
          <p:cNvPr id="13" name="Up Arrow 12"/>
          <p:cNvSpPr/>
          <p:nvPr/>
        </p:nvSpPr>
        <p:spPr>
          <a:xfrm>
            <a:off x="2514600" y="4267200"/>
            <a:ext cx="152400" cy="381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3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ELMy</a:t>
            </a:r>
            <a:r>
              <a:rPr lang="en-US" dirty="0" smtClean="0"/>
              <a:t> H-mode shot with quiescent period achieved with highly-shaped LSN discharge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813858"/>
              </p:ext>
            </p:extLst>
          </p:nvPr>
        </p:nvGraphicFramePr>
        <p:xfrm>
          <a:off x="2819400" y="1371600"/>
          <a:ext cx="1676400" cy="35966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20889"/>
                <a:gridCol w="1055511"/>
              </a:tblGrid>
              <a:tr h="27337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I</a:t>
                      </a:r>
                      <a:r>
                        <a:rPr lang="en-US" sz="1200" b="0" baseline="-25000" dirty="0" smtClean="0"/>
                        <a:t>p</a:t>
                      </a:r>
                      <a:r>
                        <a:rPr lang="en-US" sz="1200" b="0" dirty="0" smtClean="0"/>
                        <a:t>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0.78 </a:t>
                      </a:r>
                      <a:r>
                        <a:rPr lang="en-US" sz="1200" b="0" dirty="0" smtClean="0"/>
                        <a:t>MA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</a:t>
                      </a:r>
                      <a:r>
                        <a:rPr lang="en-US" sz="1200" b="0" baseline="-25000" dirty="0" smtClean="0"/>
                        <a:t>T0</a:t>
                      </a:r>
                      <a:endParaRPr lang="en-US" sz="12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0.61 T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P</a:t>
                      </a:r>
                      <a:r>
                        <a:rPr lang="en-US" sz="1200" b="0" baseline="-25000" dirty="0" smtClean="0"/>
                        <a:t>NBI</a:t>
                      </a:r>
                      <a:endParaRPr lang="en-US" sz="12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4 </a:t>
                      </a:r>
                      <a:r>
                        <a:rPr lang="en-US" sz="1200" b="0" dirty="0" smtClean="0"/>
                        <a:t>MW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P</a:t>
                      </a:r>
                      <a:r>
                        <a:rPr lang="en-US" sz="1200" b="0" baseline="-25000" dirty="0" smtClean="0"/>
                        <a:t>OH</a:t>
                      </a:r>
                      <a:endParaRPr lang="en-US" sz="12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0.2 MW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A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1.58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κ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2.18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l</a:t>
                      </a:r>
                      <a:r>
                        <a:rPr lang="en-US" sz="1200" b="0" baseline="-25000" dirty="0" smtClean="0"/>
                        <a:t>i</a:t>
                      </a:r>
                      <a:endParaRPr lang="en-US" sz="12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0.83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δ</a:t>
                      </a:r>
                      <a:r>
                        <a:rPr lang="en-US" sz="1200" b="0" baseline="-25000" dirty="0" err="1" smtClean="0"/>
                        <a:t>lower</a:t>
                      </a:r>
                      <a:endParaRPr lang="en-US" sz="12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0.64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W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206 </a:t>
                      </a:r>
                      <a:r>
                        <a:rPr lang="en-US" sz="1200" b="0" dirty="0" smtClean="0"/>
                        <a:t>kJ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β</a:t>
                      </a:r>
                      <a:r>
                        <a:rPr lang="en-US" sz="1200" b="0" baseline="-25000" dirty="0" smtClean="0"/>
                        <a:t>T</a:t>
                      </a:r>
                      <a:endParaRPr lang="en-US" sz="12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7.84%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β</a:t>
                      </a:r>
                      <a:r>
                        <a:rPr lang="en-US" sz="1200" b="0" baseline="-25000" dirty="0" smtClean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1.14%</a:t>
                      </a:r>
                      <a:endParaRPr lang="en-US" sz="1200" b="0" dirty="0"/>
                    </a:p>
                  </a:txBody>
                  <a:tcPr/>
                </a:tc>
              </a:tr>
              <a:tr h="273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β</a:t>
                      </a:r>
                      <a:r>
                        <a:rPr lang="en-US" sz="1200" b="0" baseline="-25000" dirty="0" smtClean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3.58</a:t>
                      </a:r>
                      <a:endParaRPr lang="en-US" sz="1200" b="0" dirty="0"/>
                    </a:p>
                  </a:txBody>
                  <a:tcPr/>
                </a:tc>
              </a:tr>
              <a:tr h="224692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latin typeface="Times"/>
                          <a:cs typeface="Times"/>
                        </a:rPr>
                        <a:t>τ</a:t>
                      </a:r>
                      <a:r>
                        <a:rPr lang="en-US" sz="1400" b="0" baseline="-25000" dirty="0" smtClean="0">
                          <a:latin typeface="Times"/>
                          <a:cs typeface="Times"/>
                        </a:rPr>
                        <a:t>e</a:t>
                      </a:r>
                      <a:endParaRPr lang="en-US" sz="1400" b="0" baseline="-250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50 </a:t>
                      </a:r>
                      <a:r>
                        <a:rPr lang="en-US" sz="1400" b="0" dirty="0" err="1" smtClean="0"/>
                        <a:t>ms</a:t>
                      </a:r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 descr="efit02_203679_609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7" t="9623" r="6062" b="8307"/>
          <a:stretch/>
        </p:blipFill>
        <p:spPr>
          <a:xfrm>
            <a:off x="152400" y="1143000"/>
            <a:ext cx="2633135" cy="5410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90800" y="5410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EFIT02 now available between shots 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800600" y="1447800"/>
            <a:ext cx="4211791" cy="5105399"/>
            <a:chOff x="-76200" y="1295401"/>
            <a:chExt cx="4211791" cy="5105399"/>
          </a:xfrm>
        </p:grpSpPr>
        <p:pic>
          <p:nvPicPr>
            <p:cNvPr id="19" name="Picture 18" descr="Toroidal_array_203679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3446649"/>
              <a:ext cx="4135812" cy="2954151"/>
            </a:xfrm>
            <a:prstGeom prst="rect">
              <a:avLst/>
            </a:prstGeom>
          </p:spPr>
        </p:pic>
        <p:pic>
          <p:nvPicPr>
            <p:cNvPr id="23" name="Picture 22" descr="summary_203679 (dragged)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9" t="14889" r="9540" b="53154"/>
            <a:stretch/>
          </p:blipFill>
          <p:spPr>
            <a:xfrm>
              <a:off x="-37419" y="1295401"/>
              <a:ext cx="4173010" cy="2057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958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But, putting power on new divertor surfaces requires some “clean up”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71" y="1447799"/>
            <a:ext cx="8144329" cy="4734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286470"/>
            <a:ext cx="3874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Average AXUV diode signal (A.U.)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20 – 70ms</a:t>
            </a:r>
          </a:p>
          <a:p>
            <a:r>
              <a:rPr lang="en-US" b="1" dirty="0" smtClean="0"/>
              <a:t>70 – 120ms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7543800" y="3124200"/>
            <a:ext cx="685800" cy="12192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24600" y="2057400"/>
            <a:ext cx="457200" cy="5334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33800" y="3886200"/>
            <a:ext cx="457200" cy="5334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33600" y="3200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 H-mode shots following first shot with strike in CHI gap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7526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Second H-mode shot after half-day of ohmic shots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590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Shots following first shot on inner div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2898" y="6096000"/>
            <a:ext cx="3123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Shots since last boronization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7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Stationary diverted L-mode operations </a:t>
            </a:r>
            <a:br>
              <a:rPr lang="en-US" dirty="0" smtClean="0"/>
            </a:br>
            <a:r>
              <a:rPr lang="en-US" dirty="0" smtClean="0"/>
              <a:t>have been extended to flattops &gt; 1s</a:t>
            </a:r>
            <a:endParaRPr lang="en-US" dirty="0"/>
          </a:p>
        </p:txBody>
      </p:sp>
      <p:pic>
        <p:nvPicPr>
          <p:cNvPr id="5" name="Picture 4" descr="203577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7" t="7988" r="6767" b="8126"/>
          <a:stretch/>
        </p:blipFill>
        <p:spPr>
          <a:xfrm>
            <a:off x="6400800" y="1143000"/>
            <a:ext cx="2487221" cy="5295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5486400"/>
            <a:ext cx="335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 plasma boundary is steady for &gt; 1 second as OH swings:</a:t>
            </a:r>
          </a:p>
          <a:p>
            <a:r>
              <a:rPr lang="en-US" b="1" dirty="0" smtClean="0"/>
              <a:t>0.66 seconds  </a:t>
            </a:r>
            <a:r>
              <a:rPr lang="en-US" b="1" dirty="0" smtClean="0">
                <a:solidFill>
                  <a:srgbClr val="FF00FF"/>
                </a:solidFill>
              </a:rPr>
              <a:t>1.73 seconds</a:t>
            </a:r>
            <a:endParaRPr lang="en-US" b="1" dirty="0">
              <a:solidFill>
                <a:srgbClr val="FF00FF"/>
              </a:solidFill>
            </a:endParaRPr>
          </a:p>
        </p:txBody>
      </p:sp>
      <p:pic>
        <p:nvPicPr>
          <p:cNvPr id="7" name="Picture 6" descr="summary_203577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1" b="29005"/>
          <a:stretch/>
        </p:blipFill>
        <p:spPr>
          <a:xfrm>
            <a:off x="533400" y="1195437"/>
            <a:ext cx="5638800" cy="41604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5000" y="1752600"/>
            <a:ext cx="295277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0.9 MW NBI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69466" y="4343400"/>
            <a:ext cx="95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203577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5678269"/>
            <a:ext cx="2544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OH swings ± 19 kA</a:t>
            </a:r>
          </a:p>
          <a:p>
            <a:r>
              <a:rPr lang="en-US" dirty="0" smtClean="0"/>
              <a:t>(80% of maximum flux)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3200" y="2667000"/>
            <a:ext cx="205740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Sawteeth</a:t>
            </a:r>
            <a:r>
              <a:rPr lang="en-US" sz="1400" b="1" dirty="0" smtClean="0"/>
              <a:t> oscillations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9860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lot9802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t="13906" r="18287" b="29932"/>
          <a:stretch/>
        </p:blipFill>
        <p:spPr>
          <a:xfrm rot="16200000">
            <a:off x="745609" y="930792"/>
            <a:ext cx="5654648" cy="57742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</a:t>
            </a:r>
            <a:r>
              <a:rPr lang="en-US" dirty="0" smtClean="0"/>
              <a:t>-</a:t>
            </a:r>
            <a:r>
              <a:rPr lang="en-US" dirty="0" smtClean="0"/>
              <a:t>Mode discharges have run with I</a:t>
            </a:r>
            <a:r>
              <a:rPr lang="en-US" baseline="-25000" dirty="0" smtClean="0"/>
              <a:t>p</a:t>
            </a:r>
            <a:r>
              <a:rPr lang="en-US" dirty="0" smtClean="0"/>
              <a:t> = 1MA for a 700ms flattop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5663" y="1600200"/>
            <a:ext cx="232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Plasma Current [MA]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8063" y="2209800"/>
            <a:ext cx="125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elongation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16663" y="3745468"/>
            <a:ext cx="213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Internal inductance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73863" y="4267200"/>
            <a:ext cx="208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Stored Energy [kJ]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21463" y="5257800"/>
            <a:ext cx="231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Injected Power [MW]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31263" y="1371600"/>
            <a:ext cx="95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203577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203582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1447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discharges have </a:t>
            </a:r>
            <a:r>
              <a:rPr lang="en-US" dirty="0" err="1" smtClean="0"/>
              <a:t>sawteeth</a:t>
            </a:r>
            <a:r>
              <a:rPr lang="en-US" dirty="0" smtClean="0"/>
              <a:t> and use the full OH flux swing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35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3-05 at 7.2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" y="3048000"/>
            <a:ext cx="4343400" cy="313942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3810000" cy="1524000"/>
          </a:xfr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/>
              <a:t>New solenoid has much greater capability </a:t>
            </a:r>
          </a:p>
          <a:p>
            <a:pPr marL="0" indent="0" algn="ctr">
              <a:buNone/>
            </a:pPr>
            <a:r>
              <a:rPr lang="en-US" sz="2000" dirty="0"/>
              <a:t>(</a:t>
            </a:r>
            <a:r>
              <a:rPr lang="en-US" sz="2000" dirty="0" smtClean="0"/>
              <a:t>and we are only allowing use of 80% of the available flux)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Capabilities Already Evident When Flat-Top Averages Are Plotted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876800" y="4953000"/>
            <a:ext cx="3810000" cy="1371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Can sustain L-mode plasma for </a:t>
            </a:r>
            <a:r>
              <a:rPr lang="en-US" sz="2400" dirty="0"/>
              <a:t>p</a:t>
            </a:r>
            <a:r>
              <a:rPr lang="en-US" sz="2400" dirty="0" smtClean="0"/>
              <a:t>hysics studies much longer</a:t>
            </a:r>
            <a:endParaRPr lang="en-US" sz="2400" dirty="0"/>
          </a:p>
        </p:txBody>
      </p:sp>
      <p:sp>
        <p:nvSpPr>
          <p:cNvPr id="9" name="Up Arrow 8"/>
          <p:cNvSpPr/>
          <p:nvPr/>
        </p:nvSpPr>
        <p:spPr>
          <a:xfrm flipH="1">
            <a:off x="6705600" y="4267200"/>
            <a:ext cx="152400" cy="5334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flipH="1" flipV="1">
            <a:off x="2209800" y="2743200"/>
            <a:ext cx="152400" cy="5334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324600"/>
            <a:ext cx="10445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NSTX-U Team!</a:t>
            </a:r>
            <a:endParaRPr lang="en-US" sz="1000" dirty="0">
              <a:solidFill>
                <a:srgbClr val="008000"/>
              </a:solidFill>
            </a:endParaRPr>
          </a:p>
        </p:txBody>
      </p:sp>
      <p:pic>
        <p:nvPicPr>
          <p:cNvPr id="4" name="Picture 3" descr="Screen Shot 2016-03-05 at 7.24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66799"/>
            <a:ext cx="4611293" cy="32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82612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6364</TotalTime>
  <Words>751</Words>
  <Application>Microsoft Macintosh PowerPoint</Application>
  <PresentationFormat>On-screen Show (4:3)</PresentationFormat>
  <Paragraphs>125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NSTX Upgrade</vt:lpstr>
      <vt:lpstr>Update on NSTX-U  Plasma Operations</vt:lpstr>
      <vt:lpstr>Summary of NSTX-U Plasma Operations</vt:lpstr>
      <vt:lpstr>Achieved H-mode scenarios at larger Ip, kappa and stored energy</vt:lpstr>
      <vt:lpstr>Making Progress in Shaping And High Stored Energy</vt:lpstr>
      <vt:lpstr>ELMy H-mode shot with quiescent period achieved with highly-shaped LSN discharge</vt:lpstr>
      <vt:lpstr>But, putting power on new divertor surfaces requires some “clean up” time</vt:lpstr>
      <vt:lpstr>Stationary diverted L-mode operations  have been extended to flattops &gt; 1s</vt:lpstr>
      <vt:lpstr>L-Mode discharges have run with Ip = 1MA for a 700ms flattop </vt:lpstr>
      <vt:lpstr>New Capabilities Already Evident When Flat-Top Averages Are Plotted</vt:lpstr>
      <vt:lpstr>Scenario development enabled by commissioned control tools</vt:lpstr>
      <vt:lpstr>On Friday, dr-sep control was demonstrated</vt:lpstr>
      <vt:lpstr>n=1 Error Field Correction Has Shown Success</vt:lpstr>
      <vt:lpstr>Key Accomplishments of Second Operations Period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Devon Battaglia</cp:lastModifiedBy>
  <cp:revision>249</cp:revision>
  <cp:lastPrinted>2016-03-07T17:44:28Z</cp:lastPrinted>
  <dcterms:created xsi:type="dcterms:W3CDTF">2015-07-16T16:59:24Z</dcterms:created>
  <dcterms:modified xsi:type="dcterms:W3CDTF">2016-03-07T18:20:21Z</dcterms:modified>
</cp:coreProperties>
</file>