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1" r:id="rId1"/>
  </p:sldMasterIdLst>
  <p:notesMasterIdLst>
    <p:notesMasterId r:id="rId75"/>
  </p:notesMasterIdLst>
  <p:handoutMasterIdLst>
    <p:handoutMasterId r:id="rId76"/>
  </p:handoutMasterIdLst>
  <p:sldIdLst>
    <p:sldId id="417" r:id="rId2"/>
    <p:sldId id="323" r:id="rId3"/>
    <p:sldId id="347" r:id="rId4"/>
    <p:sldId id="467" r:id="rId5"/>
    <p:sldId id="468" r:id="rId6"/>
    <p:sldId id="469" r:id="rId7"/>
    <p:sldId id="386" r:id="rId8"/>
    <p:sldId id="471" r:id="rId9"/>
    <p:sldId id="472" r:id="rId10"/>
    <p:sldId id="473" r:id="rId11"/>
    <p:sldId id="474" r:id="rId12"/>
    <p:sldId id="443" r:id="rId13"/>
    <p:sldId id="441" r:id="rId14"/>
    <p:sldId id="476" r:id="rId15"/>
    <p:sldId id="477" r:id="rId16"/>
    <p:sldId id="457" r:id="rId17"/>
    <p:sldId id="352" r:id="rId18"/>
    <p:sldId id="440" r:id="rId19"/>
    <p:sldId id="479" r:id="rId20"/>
    <p:sldId id="458" r:id="rId21"/>
    <p:sldId id="461" r:id="rId22"/>
    <p:sldId id="426" r:id="rId23"/>
    <p:sldId id="481" r:id="rId24"/>
    <p:sldId id="409" r:id="rId25"/>
    <p:sldId id="483" r:id="rId26"/>
    <p:sldId id="410" r:id="rId27"/>
    <p:sldId id="485" r:id="rId28"/>
    <p:sldId id="392" r:id="rId29"/>
    <p:sldId id="487" r:id="rId30"/>
    <p:sldId id="431" r:id="rId31"/>
    <p:sldId id="402" r:id="rId32"/>
    <p:sldId id="438" r:id="rId33"/>
    <p:sldId id="489" r:id="rId34"/>
    <p:sldId id="490" r:id="rId35"/>
    <p:sldId id="397" r:id="rId36"/>
    <p:sldId id="492" r:id="rId37"/>
    <p:sldId id="430" r:id="rId38"/>
    <p:sldId id="494" r:id="rId39"/>
    <p:sldId id="495" r:id="rId40"/>
    <p:sldId id="425" r:id="rId41"/>
    <p:sldId id="497" r:id="rId42"/>
    <p:sldId id="498" r:id="rId43"/>
    <p:sldId id="460" r:id="rId44"/>
    <p:sldId id="446" r:id="rId45"/>
    <p:sldId id="450" r:id="rId46"/>
    <p:sldId id="445" r:id="rId47"/>
    <p:sldId id="500" r:id="rId48"/>
    <p:sldId id="447" r:id="rId49"/>
    <p:sldId id="502" r:id="rId50"/>
    <p:sldId id="444" r:id="rId51"/>
    <p:sldId id="504" r:id="rId52"/>
    <p:sldId id="459" r:id="rId53"/>
    <p:sldId id="453" r:id="rId54"/>
    <p:sldId id="506" r:id="rId55"/>
    <p:sldId id="455" r:id="rId56"/>
    <p:sldId id="451" r:id="rId57"/>
    <p:sldId id="508" r:id="rId58"/>
    <p:sldId id="509" r:id="rId59"/>
    <p:sldId id="510" r:id="rId60"/>
    <p:sldId id="454" r:id="rId61"/>
    <p:sldId id="452" r:id="rId62"/>
    <p:sldId id="512" r:id="rId63"/>
    <p:sldId id="435" r:id="rId64"/>
    <p:sldId id="514" r:id="rId65"/>
    <p:sldId id="515" r:id="rId66"/>
    <p:sldId id="418" r:id="rId67"/>
    <p:sldId id="436" r:id="rId68"/>
    <p:sldId id="517" r:id="rId69"/>
    <p:sldId id="462" r:id="rId70"/>
    <p:sldId id="519" r:id="rId71"/>
    <p:sldId id="463" r:id="rId72"/>
    <p:sldId id="464" r:id="rId73"/>
    <p:sldId id="465" r:id="rId74"/>
  </p:sldIdLst>
  <p:sldSz cx="9144000" cy="6858000" type="screen4x3"/>
  <p:notesSz cx="6718300" cy="9410700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20000"/>
      </a:spcBef>
      <a:spcAft>
        <a:spcPct val="0"/>
      </a:spcAft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6600"/>
    <a:srgbClr val="3399FF"/>
    <a:srgbClr val="0060A4"/>
    <a:srgbClr val="8E0071"/>
    <a:srgbClr val="FFFF00"/>
    <a:srgbClr val="008000"/>
    <a:srgbClr val="A4E1F7"/>
    <a:srgbClr val="FEA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5" autoAdjust="0"/>
    <p:restoredTop sz="94242" autoAdjust="0"/>
  </p:normalViewPr>
  <p:slideViewPr>
    <p:cSldViewPr snapToGrid="0">
      <p:cViewPr varScale="1">
        <p:scale>
          <a:sx n="78" d="100"/>
          <a:sy n="78" d="100"/>
        </p:scale>
        <p:origin x="1433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90012" cy="90012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11475" cy="469900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242" y="0"/>
            <a:ext cx="2911475" cy="469900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r">
              <a:defRPr sz="1200"/>
            </a:lvl1pPr>
          </a:lstStyle>
          <a:p>
            <a:fld id="{BAA28DD2-E774-4EA4-A401-EA513F477C5D}" type="datetimeFigureOut">
              <a:rPr lang="en-GB" smtClean="0"/>
              <a:t>14/11/2016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939215"/>
            <a:ext cx="2911475" cy="469900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242" y="8939215"/>
            <a:ext cx="2911475" cy="469900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r">
              <a:defRPr sz="1200"/>
            </a:lvl1pPr>
          </a:lstStyle>
          <a:p>
            <a:fld id="{F287EB32-3138-4FE5-8485-51279C7427DD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79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10736" cy="46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88" tIns="44443" rIns="88888" bIns="4444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aseline="0"/>
            </a:lvl1pPr>
          </a:lstStyle>
          <a:p>
            <a:endParaRPr lang="en-US" altLang="de-DE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980" y="2"/>
            <a:ext cx="2910736" cy="46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88" tIns="44443" rIns="88888" bIns="4444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aseline="0"/>
            </a:lvl1pPr>
          </a:lstStyle>
          <a:p>
            <a:endParaRPr lang="en-US" altLang="de-DE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6475" y="706438"/>
            <a:ext cx="4705350" cy="352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830" y="4469671"/>
            <a:ext cx="5374640" cy="423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88" tIns="44443" rIns="88888" bIns="44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37816"/>
            <a:ext cx="2910736" cy="47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88" tIns="44443" rIns="88888" bIns="4444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aseline="0"/>
            </a:lvl1pPr>
          </a:lstStyle>
          <a:p>
            <a:endParaRPr lang="en-US" altLang="de-DE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980" y="8937816"/>
            <a:ext cx="2910736" cy="47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88" tIns="44443" rIns="88888" bIns="4444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aseline="0"/>
            </a:lvl1pPr>
          </a:lstStyle>
          <a:p>
            <a:fld id="{072B789D-CA54-403B-A077-E47C33D07832}" type="slidenum">
              <a:rPr lang="en-US" altLang="de-DE"/>
              <a:pPr/>
              <a:t>‹Nr.›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042331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8461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776927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125325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10058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28013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981781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527428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736823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84113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864624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19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07652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85300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623112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799674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165736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993659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255259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998363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56948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901362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39827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29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90146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360269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357654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645024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23816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091805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934689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686505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1076423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37387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33847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39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00588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7947363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0648038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362052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542383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7354118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3679041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6279646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5503225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8476714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1512196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49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11758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2930763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9273635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215804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6813950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0636376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7397495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9108995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0060674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8359248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7862378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59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81880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480858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441010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055764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7051101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1310755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594202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2215858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8122091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0474295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68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546108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19" fontAlgn="auto">
              <a:spcBef>
                <a:spcPts val="0"/>
              </a:spcBef>
              <a:spcAft>
                <a:spcPts val="0"/>
              </a:spcAft>
              <a:defRPr/>
            </a:pPr>
            <a:fld id="{D99821B6-B7F6-45B5-804E-C86EDBC0E6B9}" type="slidenum">
              <a:rPr lang="de-AT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219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de-AT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1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1864613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19" fontAlgn="auto">
              <a:spcBef>
                <a:spcPts val="0"/>
              </a:spcBef>
              <a:spcAft>
                <a:spcPts val="0"/>
              </a:spcAft>
              <a:defRPr/>
            </a:pPr>
            <a:fld id="{D99821B6-B7F6-45B5-804E-C86EDBC0E6B9}" type="slidenum">
              <a:rPr lang="de-AT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219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de-AT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715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19" fontAlgn="auto">
              <a:spcBef>
                <a:spcPts val="0"/>
              </a:spcBef>
              <a:spcAft>
                <a:spcPts val="0"/>
              </a:spcAft>
              <a:defRPr/>
            </a:pPr>
            <a:fld id="{D99821B6-B7F6-45B5-804E-C86EDBC0E6B9}" type="slidenum">
              <a:rPr lang="de-AT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219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de-AT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3481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19" fontAlgn="auto">
              <a:spcBef>
                <a:spcPts val="0"/>
              </a:spcBef>
              <a:spcAft>
                <a:spcPts val="0"/>
              </a:spcAft>
              <a:defRPr/>
            </a:pPr>
            <a:fld id="{D99821B6-B7F6-45B5-804E-C86EDBC0E6B9}" type="slidenum">
              <a:rPr lang="de-AT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219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de-AT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5507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19" fontAlgn="auto">
              <a:spcBef>
                <a:spcPts val="0"/>
              </a:spcBef>
              <a:spcAft>
                <a:spcPts val="0"/>
              </a:spcAft>
              <a:defRPr/>
            </a:pPr>
            <a:fld id="{D99821B6-B7F6-45B5-804E-C86EDBC0E6B9}" type="slidenum">
              <a:rPr lang="de-AT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219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de-AT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301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96127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789D-CA54-403B-A077-E47C33D07832}" type="slidenum">
              <a:rPr lang="en-US" altLang="de-DE" smtClean="0"/>
              <a:pPr/>
              <a:t>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1184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4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4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jpeg"/><Relationship Id="rId12" Type="http://schemas.openxmlformats.org/officeDocument/2006/relationships/image" Target="../media/image10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de-DE" noProof="0" dirty="0" err="1" smtClean="0"/>
              <a:t>Titelmasterformat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789363"/>
            <a:ext cx="6400800" cy="6223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altLang="de-DE" noProof="0" dirty="0" err="1" smtClean="0"/>
              <a:t>Formatvorlage</a:t>
            </a:r>
            <a:r>
              <a:rPr lang="en-US" altLang="de-DE" noProof="0" dirty="0" smtClean="0"/>
              <a:t> des </a:t>
            </a:r>
            <a:r>
              <a:rPr lang="en-US" altLang="de-DE" noProof="0" dirty="0" err="1" smtClean="0"/>
              <a:t>Untertitelmasters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pic>
        <p:nvPicPr>
          <p:cNvPr id="5125" name="Picture 5" descr="ipp_logo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218859"/>
            <a:ext cx="12350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1" y="6011681"/>
            <a:ext cx="847833" cy="847833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0" y="6011681"/>
            <a:ext cx="3096597" cy="850400"/>
            <a:chOff x="2043429" y="129520"/>
            <a:chExt cx="4895852" cy="1344518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6" b="6458"/>
            <a:stretch/>
          </p:blipFill>
          <p:spPr bwMode="auto">
            <a:xfrm>
              <a:off x="2043431" y="129520"/>
              <a:ext cx="2036188" cy="134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2"/>
            <a:stretch/>
          </p:blipFill>
          <p:spPr bwMode="auto">
            <a:xfrm>
              <a:off x="4043680" y="129520"/>
              <a:ext cx="2895600" cy="134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2043429" y="792041"/>
              <a:ext cx="4895852" cy="66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4000" rIns="54000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>
                <a:lnSpc>
                  <a:spcPct val="100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US" altLang="en-US" sz="1600" noProof="0" dirty="0" smtClean="0">
                  <a:solidFill>
                    <a:schemeClr val="bg1"/>
                  </a:solidFill>
                </a:rPr>
                <a:t>F. M. Laggner is a fellow of the </a:t>
              </a:r>
              <a:br>
                <a:rPr lang="en-US" altLang="en-US" sz="1600" noProof="0" dirty="0" smtClean="0">
                  <a:solidFill>
                    <a:schemeClr val="bg1"/>
                  </a:solidFill>
                </a:rPr>
              </a:br>
              <a:r>
                <a:rPr lang="en-US" altLang="en-US" sz="1600" noProof="0" dirty="0" smtClean="0">
                  <a:solidFill>
                    <a:schemeClr val="bg1"/>
                  </a:solidFill>
                </a:rPr>
                <a:t>Friedrich </a:t>
              </a:r>
              <a:r>
                <a:rPr lang="en-US" altLang="en-US" sz="1600" noProof="0" dirty="0" err="1" smtClean="0">
                  <a:solidFill>
                    <a:schemeClr val="bg1"/>
                  </a:solidFill>
                </a:rPr>
                <a:t>Schiedel</a:t>
              </a:r>
              <a:r>
                <a:rPr lang="en-US" altLang="en-US" sz="1600" noProof="0" dirty="0" smtClean="0">
                  <a:solidFill>
                    <a:schemeClr val="bg1"/>
                  </a:solidFill>
                </a:rPr>
                <a:t> Foundation for Energy Technology</a:t>
              </a:r>
              <a:endParaRPr lang="en-US" altLang="en-US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4060574" y="5942430"/>
            <a:ext cx="866759" cy="926485"/>
            <a:chOff x="5547496" y="1383394"/>
            <a:chExt cx="1176034" cy="1268935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496" y="1383394"/>
              <a:ext cx="1176034" cy="11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547496" y="2360010"/>
              <a:ext cx="1176034" cy="29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 err="1" smtClean="0">
                  <a:solidFill>
                    <a:srgbClr val="0060A4"/>
                  </a:solidFill>
                </a:rPr>
                <a:t>Fusion@ÖAW</a:t>
              </a:r>
              <a:endParaRPr lang="en-US" sz="1200" b="1" noProof="0" dirty="0">
                <a:solidFill>
                  <a:srgbClr val="0060A4"/>
                </a:solidFill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13877" r="73104" b="11985"/>
          <a:stretch/>
        </p:blipFill>
        <p:spPr>
          <a:xfrm>
            <a:off x="4939648" y="5972880"/>
            <a:ext cx="890459" cy="882915"/>
          </a:xfrm>
          <a:prstGeom prst="rect">
            <a:avLst/>
          </a:prstGeom>
        </p:spPr>
      </p:pic>
      <p:pic>
        <p:nvPicPr>
          <p:cNvPr id="17" name="Picture 9" descr="AUG_2b_logo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6" y="218859"/>
            <a:ext cx="107753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1" t="10460" r="2385" b="10153"/>
          <a:stretch/>
        </p:blipFill>
        <p:spPr>
          <a:xfrm>
            <a:off x="5795775" y="6068652"/>
            <a:ext cx="1095141" cy="741609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>
          <a:xfrm>
            <a:off x="6886052" y="6014365"/>
            <a:ext cx="22530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700" baseline="0" noProof="0" dirty="0" smtClean="0"/>
              <a:t>This work has been carried out within the framework of the </a:t>
            </a:r>
            <a:r>
              <a:rPr lang="en-US" sz="700" baseline="0" noProof="0" dirty="0" err="1" smtClean="0"/>
              <a:t>EUROfusion</a:t>
            </a:r>
            <a:r>
              <a:rPr lang="en-US" sz="700" baseline="0" noProof="0" dirty="0" smtClean="0"/>
              <a:t> Consortium and has received funding from the </a:t>
            </a:r>
            <a:r>
              <a:rPr lang="en-US" sz="700" baseline="0" noProof="0" dirty="0" err="1" smtClean="0"/>
              <a:t>Euratom</a:t>
            </a:r>
            <a:r>
              <a:rPr lang="en-US" sz="700" baseline="0" noProof="0" dirty="0" smtClean="0"/>
              <a:t> research and training </a:t>
            </a:r>
            <a:r>
              <a:rPr lang="en-US" sz="700" baseline="0" noProof="0" dirty="0" err="1" smtClean="0"/>
              <a:t>programme</a:t>
            </a:r>
            <a:r>
              <a:rPr lang="en-US" sz="700" baseline="0" noProof="0" dirty="0" smtClean="0"/>
              <a:t> 2014-2018 under grant agreement No 633053. The views and opinions expressed herein do not necessarily reflect those of the European Commission. </a:t>
            </a:r>
            <a:endParaRPr lang="en-US" sz="700" baseline="0" noProof="0" dirty="0"/>
          </a:p>
        </p:txBody>
      </p:sp>
    </p:spTree>
    <p:extLst>
      <p:ext uri="{BB962C8B-B14F-4D97-AF65-F5344CB8AC3E}">
        <p14:creationId xmlns:p14="http://schemas.microsoft.com/office/powerpoint/2010/main" val="283158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182939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114267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 err="1" smtClean="0"/>
              <a:t>Bild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auf Symbol </a:t>
            </a:r>
            <a:r>
              <a:rPr lang="en-US" noProof="0" dirty="0" err="1" smtClean="0"/>
              <a:t>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364007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9" y="186872"/>
            <a:ext cx="6822306" cy="5762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981075"/>
            <a:ext cx="8785225" cy="5472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360914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de-DE" noProof="0" dirty="0" err="1" smtClean="0"/>
              <a:t>Titelmasterformat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789363"/>
            <a:ext cx="6400800" cy="6223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altLang="de-DE" noProof="0" dirty="0" err="1" smtClean="0"/>
              <a:t>Formatvorlage</a:t>
            </a:r>
            <a:r>
              <a:rPr lang="en-US" altLang="de-DE" noProof="0" dirty="0" smtClean="0"/>
              <a:t> des </a:t>
            </a:r>
            <a:r>
              <a:rPr lang="en-US" altLang="de-DE" noProof="0" dirty="0" err="1" smtClean="0"/>
              <a:t>Untertitelmasters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pic>
        <p:nvPicPr>
          <p:cNvPr id="5125" name="Picture 5" descr="ipp_logo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82" y="204815"/>
            <a:ext cx="12350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45" y="199898"/>
            <a:ext cx="1097388" cy="1097388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0" y="6011681"/>
            <a:ext cx="3096597" cy="850400"/>
            <a:chOff x="2043429" y="129520"/>
            <a:chExt cx="4895852" cy="1344518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6" b="6458"/>
            <a:stretch/>
          </p:blipFill>
          <p:spPr bwMode="auto">
            <a:xfrm>
              <a:off x="2043431" y="129520"/>
              <a:ext cx="2036188" cy="134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2"/>
            <a:stretch/>
          </p:blipFill>
          <p:spPr bwMode="auto">
            <a:xfrm>
              <a:off x="4043680" y="129520"/>
              <a:ext cx="2895600" cy="134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2043429" y="792041"/>
              <a:ext cx="4895852" cy="66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4000" rIns="54000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>
                <a:lnSpc>
                  <a:spcPct val="100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US" altLang="en-US" sz="1600" noProof="0" dirty="0" smtClean="0">
                  <a:solidFill>
                    <a:schemeClr val="bg1"/>
                  </a:solidFill>
                </a:rPr>
                <a:t>F. M. Laggner is a fellow of the </a:t>
              </a:r>
              <a:br>
                <a:rPr lang="en-US" altLang="en-US" sz="1600" noProof="0" dirty="0" smtClean="0">
                  <a:solidFill>
                    <a:schemeClr val="bg1"/>
                  </a:solidFill>
                </a:rPr>
              </a:br>
              <a:r>
                <a:rPr lang="en-US" altLang="en-US" sz="1600" noProof="0" dirty="0" smtClean="0">
                  <a:solidFill>
                    <a:schemeClr val="bg1"/>
                  </a:solidFill>
                </a:rPr>
                <a:t>Friedrich </a:t>
              </a:r>
              <a:r>
                <a:rPr lang="en-US" altLang="en-US" sz="1600" noProof="0" dirty="0" err="1" smtClean="0">
                  <a:solidFill>
                    <a:schemeClr val="bg1"/>
                  </a:solidFill>
                </a:rPr>
                <a:t>Schiedel</a:t>
              </a:r>
              <a:r>
                <a:rPr lang="en-US" altLang="en-US" sz="1600" noProof="0" dirty="0" smtClean="0">
                  <a:solidFill>
                    <a:schemeClr val="bg1"/>
                  </a:solidFill>
                </a:rPr>
                <a:t> Foundation for Energy Technology</a:t>
              </a:r>
              <a:endParaRPr lang="en-US" altLang="en-US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7856864" y="204816"/>
            <a:ext cx="1037900" cy="1101239"/>
            <a:chOff x="5547496" y="1383394"/>
            <a:chExt cx="1176034" cy="1259577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496" y="1383394"/>
              <a:ext cx="1176034" cy="11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547496" y="2373082"/>
              <a:ext cx="1176034" cy="269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noProof="0" dirty="0" err="1" smtClean="0">
                  <a:solidFill>
                    <a:srgbClr val="0060A4"/>
                  </a:solidFill>
                </a:rPr>
                <a:t>Fusion@ÖAW</a:t>
              </a:r>
              <a:endParaRPr lang="en-US" sz="1400" b="1" noProof="0" dirty="0">
                <a:solidFill>
                  <a:srgbClr val="0060A4"/>
                </a:solidFill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14660" r="73104" b="13468"/>
          <a:stretch/>
        </p:blipFill>
        <p:spPr>
          <a:xfrm>
            <a:off x="3096597" y="6004816"/>
            <a:ext cx="890459" cy="855935"/>
          </a:xfrm>
          <a:prstGeom prst="rect">
            <a:avLst/>
          </a:prstGeom>
        </p:spPr>
      </p:pic>
      <p:pic>
        <p:nvPicPr>
          <p:cNvPr id="17" name="Picture 9" descr="AUG_2b_logo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6" y="218859"/>
            <a:ext cx="107753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4" t="13877" r="3350" b="11985"/>
          <a:stretch/>
        </p:blipFill>
        <p:spPr>
          <a:xfrm>
            <a:off x="4041617" y="6158881"/>
            <a:ext cx="1569405" cy="54368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1" t="10460" r="2385" b="10153"/>
          <a:stretch/>
        </p:blipFill>
        <p:spPr>
          <a:xfrm>
            <a:off x="5795775" y="6068652"/>
            <a:ext cx="1095141" cy="741609"/>
          </a:xfrm>
          <a:prstGeom prst="rect">
            <a:avLst/>
          </a:prstGeom>
        </p:spPr>
      </p:pic>
      <p:sp>
        <p:nvSpPr>
          <p:cNvPr id="20" name="Textfeld 19"/>
          <p:cNvSpPr txBox="1"/>
          <p:nvPr userDrawn="1"/>
        </p:nvSpPr>
        <p:spPr>
          <a:xfrm>
            <a:off x="6886052" y="6014365"/>
            <a:ext cx="22530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700" baseline="0" noProof="0" dirty="0" smtClean="0"/>
              <a:t>This work has been carried out within the framework of the </a:t>
            </a:r>
            <a:r>
              <a:rPr lang="en-US" sz="700" baseline="0" noProof="0" dirty="0" err="1" smtClean="0"/>
              <a:t>EUROfusion</a:t>
            </a:r>
            <a:r>
              <a:rPr lang="en-US" sz="700" baseline="0" noProof="0" dirty="0" smtClean="0"/>
              <a:t> Consortium and has received funding from the </a:t>
            </a:r>
            <a:r>
              <a:rPr lang="en-US" sz="700" baseline="0" noProof="0" dirty="0" err="1" smtClean="0"/>
              <a:t>Euratom</a:t>
            </a:r>
            <a:r>
              <a:rPr lang="en-US" sz="700" baseline="0" noProof="0" dirty="0" smtClean="0"/>
              <a:t> research and training </a:t>
            </a:r>
            <a:r>
              <a:rPr lang="en-US" sz="700" baseline="0" noProof="0" dirty="0" err="1" smtClean="0"/>
              <a:t>programme</a:t>
            </a:r>
            <a:r>
              <a:rPr lang="en-US" sz="700" baseline="0" noProof="0" dirty="0" smtClean="0"/>
              <a:t> 2014-2018 under grant agreement No 633053. The views and opinions expressed herein do not necessarily reflect those of the European Commission. </a:t>
            </a:r>
            <a:endParaRPr lang="en-US" sz="700" baseline="0" noProof="0" dirty="0"/>
          </a:p>
        </p:txBody>
      </p:sp>
    </p:spTree>
    <p:extLst>
      <p:ext uri="{BB962C8B-B14F-4D97-AF65-F5344CB8AC3E}">
        <p14:creationId xmlns:p14="http://schemas.microsoft.com/office/powerpoint/2010/main" val="113331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de-DE" noProof="0" dirty="0" err="1" smtClean="0"/>
              <a:t>Titelmasterformat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789363"/>
            <a:ext cx="6400800" cy="6223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altLang="de-DE" noProof="0" dirty="0" err="1" smtClean="0"/>
              <a:t>Formatvorlage</a:t>
            </a:r>
            <a:r>
              <a:rPr lang="en-US" altLang="de-DE" noProof="0" dirty="0" smtClean="0"/>
              <a:t> des </a:t>
            </a:r>
            <a:r>
              <a:rPr lang="en-US" altLang="de-DE" noProof="0" dirty="0" err="1" smtClean="0"/>
              <a:t>Untertitelmasters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pic>
        <p:nvPicPr>
          <p:cNvPr id="5125" name="Picture 5" descr="ipp_logo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82" y="204815"/>
            <a:ext cx="12350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45" y="199898"/>
            <a:ext cx="1097388" cy="1097388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0" y="6011681"/>
            <a:ext cx="3096597" cy="850400"/>
            <a:chOff x="2043429" y="129520"/>
            <a:chExt cx="4895852" cy="1344518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6" b="6458"/>
            <a:stretch/>
          </p:blipFill>
          <p:spPr bwMode="auto">
            <a:xfrm>
              <a:off x="2043431" y="129520"/>
              <a:ext cx="2036188" cy="134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2"/>
            <a:stretch/>
          </p:blipFill>
          <p:spPr bwMode="auto">
            <a:xfrm>
              <a:off x="4043680" y="129520"/>
              <a:ext cx="2895600" cy="134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2043429" y="792041"/>
              <a:ext cx="4895852" cy="66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4000" rIns="54000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>
                <a:lnSpc>
                  <a:spcPct val="100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US" altLang="en-US" sz="1600" noProof="0" dirty="0" smtClean="0">
                  <a:solidFill>
                    <a:schemeClr val="bg1"/>
                  </a:solidFill>
                </a:rPr>
                <a:t>F. M. Laggner is a fellow of the </a:t>
              </a:r>
              <a:br>
                <a:rPr lang="en-US" altLang="en-US" sz="1600" noProof="0" dirty="0" smtClean="0">
                  <a:solidFill>
                    <a:schemeClr val="bg1"/>
                  </a:solidFill>
                </a:rPr>
              </a:br>
              <a:r>
                <a:rPr lang="en-US" altLang="en-US" sz="1600" noProof="0" dirty="0" smtClean="0">
                  <a:solidFill>
                    <a:schemeClr val="bg1"/>
                  </a:solidFill>
                </a:rPr>
                <a:t>Friedrich </a:t>
              </a:r>
              <a:r>
                <a:rPr lang="en-US" altLang="en-US" sz="1600" noProof="0" dirty="0" err="1" smtClean="0">
                  <a:solidFill>
                    <a:schemeClr val="bg1"/>
                  </a:solidFill>
                </a:rPr>
                <a:t>Schiedel</a:t>
              </a:r>
              <a:r>
                <a:rPr lang="en-US" altLang="en-US" sz="1600" noProof="0" dirty="0" smtClean="0">
                  <a:solidFill>
                    <a:schemeClr val="bg1"/>
                  </a:solidFill>
                </a:rPr>
                <a:t> Foundation for Energy Technology</a:t>
              </a:r>
              <a:endParaRPr lang="en-US" altLang="en-US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7856864" y="204815"/>
            <a:ext cx="1037900" cy="1069291"/>
            <a:chOff x="5547496" y="1383394"/>
            <a:chExt cx="1176034" cy="1223037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496" y="1383394"/>
              <a:ext cx="1176034" cy="11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547496" y="2360010"/>
              <a:ext cx="1176034" cy="24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 err="1" smtClean="0">
                  <a:solidFill>
                    <a:srgbClr val="0060A4"/>
                  </a:solidFill>
                </a:rPr>
                <a:t>Fusion@ÖAW</a:t>
              </a:r>
              <a:endParaRPr lang="en-US" sz="1200" b="1" noProof="0" dirty="0">
                <a:solidFill>
                  <a:srgbClr val="0060A4"/>
                </a:solidFill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13877" r="73104" b="11985"/>
          <a:stretch/>
        </p:blipFill>
        <p:spPr>
          <a:xfrm>
            <a:off x="3110497" y="5979889"/>
            <a:ext cx="890459" cy="882915"/>
          </a:xfrm>
          <a:prstGeom prst="rect">
            <a:avLst/>
          </a:prstGeom>
        </p:spPr>
      </p:pic>
      <p:pic>
        <p:nvPicPr>
          <p:cNvPr id="17" name="Picture 9" descr="AUG_2b_logo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6" y="218859"/>
            <a:ext cx="107753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83046"/>
          <a:stretch/>
        </p:blipFill>
        <p:spPr>
          <a:xfrm>
            <a:off x="0" y="5083148"/>
            <a:ext cx="3018601" cy="107523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4" r="2309"/>
          <a:stretch/>
        </p:blipFill>
        <p:spPr>
          <a:xfrm>
            <a:off x="7157720" y="5060332"/>
            <a:ext cx="1300480" cy="107523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2" t="15859" r="30647" b="16108"/>
          <a:stretch/>
        </p:blipFill>
        <p:spPr>
          <a:xfrm>
            <a:off x="3018601" y="5456471"/>
            <a:ext cx="4161525" cy="38024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4" t="13877" r="3350" b="11985"/>
          <a:stretch/>
        </p:blipFill>
        <p:spPr>
          <a:xfrm>
            <a:off x="4130828" y="6146732"/>
            <a:ext cx="1569405" cy="54368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1" t="10460" r="2385" b="10153"/>
          <a:stretch/>
        </p:blipFill>
        <p:spPr>
          <a:xfrm>
            <a:off x="5795775" y="6068652"/>
            <a:ext cx="1095141" cy="741609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6886052" y="6014365"/>
            <a:ext cx="22530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700" baseline="0" noProof="0" dirty="0" smtClean="0"/>
              <a:t>This work has been carried out within the framework of the </a:t>
            </a:r>
            <a:r>
              <a:rPr lang="en-US" sz="700" baseline="0" noProof="0" dirty="0" err="1" smtClean="0"/>
              <a:t>EUROfusion</a:t>
            </a:r>
            <a:r>
              <a:rPr lang="en-US" sz="700" baseline="0" noProof="0" dirty="0" smtClean="0"/>
              <a:t> Consortium and has received funding from the </a:t>
            </a:r>
            <a:r>
              <a:rPr lang="en-US" sz="700" baseline="0" noProof="0" dirty="0" err="1" smtClean="0"/>
              <a:t>Euratom</a:t>
            </a:r>
            <a:r>
              <a:rPr lang="en-US" sz="700" baseline="0" noProof="0" dirty="0" smtClean="0"/>
              <a:t> research and training </a:t>
            </a:r>
            <a:r>
              <a:rPr lang="en-US" sz="700" baseline="0" noProof="0" dirty="0" err="1" smtClean="0"/>
              <a:t>programme</a:t>
            </a:r>
            <a:r>
              <a:rPr lang="en-US" sz="700" baseline="0" noProof="0" dirty="0" smtClean="0"/>
              <a:t> 2014-2018 under grant agreement No 633053. The views and opinions expressed herein do not necessarily reflect those of the European Commission. </a:t>
            </a:r>
            <a:endParaRPr lang="en-US" sz="700" baseline="0" noProof="0" dirty="0"/>
          </a:p>
        </p:txBody>
      </p:sp>
    </p:spTree>
    <p:extLst>
      <p:ext uri="{BB962C8B-B14F-4D97-AF65-F5344CB8AC3E}">
        <p14:creationId xmlns:p14="http://schemas.microsoft.com/office/powerpoint/2010/main" val="420465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de-DE" noProof="0" dirty="0" err="1" smtClean="0"/>
              <a:t>Titelmasterformat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789363"/>
            <a:ext cx="6400800" cy="6223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altLang="de-DE" noProof="0" dirty="0" err="1" smtClean="0"/>
              <a:t>Formatvorlage</a:t>
            </a:r>
            <a:r>
              <a:rPr lang="en-US" altLang="de-DE" noProof="0" dirty="0" smtClean="0"/>
              <a:t> des </a:t>
            </a:r>
            <a:r>
              <a:rPr lang="en-US" altLang="de-DE" noProof="0" dirty="0" err="1" smtClean="0"/>
              <a:t>Untertitelmasters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pic>
        <p:nvPicPr>
          <p:cNvPr id="5125" name="Picture 5" descr="ipp_logo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51" y="146050"/>
            <a:ext cx="12350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AUG_2b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5" y="146050"/>
            <a:ext cx="1246187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17" y="5950805"/>
            <a:ext cx="827029" cy="827029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7612" y="5944313"/>
            <a:ext cx="3096597" cy="850400"/>
            <a:chOff x="2043429" y="129520"/>
            <a:chExt cx="4895852" cy="1344518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6" b="6458"/>
            <a:stretch/>
          </p:blipFill>
          <p:spPr bwMode="auto">
            <a:xfrm>
              <a:off x="2043431" y="129520"/>
              <a:ext cx="2036188" cy="134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2"/>
            <a:stretch/>
          </p:blipFill>
          <p:spPr bwMode="auto">
            <a:xfrm>
              <a:off x="4043680" y="129520"/>
              <a:ext cx="2895600" cy="134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2043429" y="792041"/>
              <a:ext cx="4895852" cy="66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4000" rIns="54000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>
                <a:lnSpc>
                  <a:spcPct val="100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US" altLang="en-US" sz="1600" noProof="0" dirty="0" smtClean="0">
                  <a:solidFill>
                    <a:schemeClr val="bg1"/>
                  </a:solidFill>
                </a:rPr>
                <a:t>F. M. Laggner is a fellow of the </a:t>
              </a:r>
              <a:br>
                <a:rPr lang="en-US" altLang="en-US" sz="1600" noProof="0" dirty="0" smtClean="0">
                  <a:solidFill>
                    <a:schemeClr val="bg1"/>
                  </a:solidFill>
                </a:rPr>
              </a:br>
              <a:r>
                <a:rPr lang="en-US" altLang="en-US" sz="1600" noProof="0" dirty="0" smtClean="0">
                  <a:solidFill>
                    <a:schemeClr val="bg1"/>
                  </a:solidFill>
                </a:rPr>
                <a:t>Friedrich </a:t>
              </a:r>
              <a:r>
                <a:rPr lang="en-US" altLang="en-US" sz="1600" noProof="0" dirty="0" err="1" smtClean="0">
                  <a:solidFill>
                    <a:schemeClr val="bg1"/>
                  </a:solidFill>
                </a:rPr>
                <a:t>Schiedel</a:t>
              </a:r>
              <a:r>
                <a:rPr lang="en-US" altLang="en-US" sz="1600" noProof="0" dirty="0" smtClean="0">
                  <a:solidFill>
                    <a:schemeClr val="bg1"/>
                  </a:solidFill>
                </a:rPr>
                <a:t> Foundation for Energy Technology</a:t>
              </a:r>
              <a:endParaRPr lang="en-US" altLang="en-US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4058992" y="5899914"/>
            <a:ext cx="866758" cy="958086"/>
            <a:chOff x="5547496" y="1383394"/>
            <a:chExt cx="1176034" cy="1299950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496" y="1383394"/>
              <a:ext cx="1176034" cy="11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547496" y="2391026"/>
              <a:ext cx="1176034" cy="292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 err="1" smtClean="0">
                  <a:solidFill>
                    <a:srgbClr val="0060A4"/>
                  </a:solidFill>
                </a:rPr>
                <a:t>Fusion@ÖAW</a:t>
              </a:r>
              <a:endParaRPr lang="en-US" sz="1200" b="1" noProof="0" dirty="0">
                <a:solidFill>
                  <a:srgbClr val="0060A4"/>
                </a:solidFill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11552" r="2650" b="9964"/>
          <a:stretch/>
        </p:blipFill>
        <p:spPr>
          <a:xfrm>
            <a:off x="5841513" y="5156506"/>
            <a:ext cx="3302488" cy="847011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3164752" y="5950806"/>
            <a:ext cx="833176" cy="833176"/>
            <a:chOff x="6207707" y="5391326"/>
            <a:chExt cx="1260934" cy="1260934"/>
          </a:xfrm>
        </p:grpSpPr>
        <p:pic>
          <p:nvPicPr>
            <p:cNvPr id="14" name="Picture 13" descr="eu_flagge.jpg"/>
            <p:cNvPicPr>
              <a:picLocks noChangeAspect="1"/>
            </p:cNvPicPr>
            <p:nvPr/>
          </p:nvPicPr>
          <p:blipFill rotWithShape="1">
            <a:blip r:embed="rId9" cstate="print"/>
            <a:srcRect l="16901" r="16901"/>
            <a:stretch/>
          </p:blipFill>
          <p:spPr>
            <a:xfrm>
              <a:off x="6207707" y="5391326"/>
              <a:ext cx="1260934" cy="1260934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6426338" y="5852515"/>
              <a:ext cx="823668" cy="34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aseline="0" noProof="0" dirty="0" smtClean="0">
                  <a:solidFill>
                    <a:srgbClr val="FBF20B"/>
                  </a:solidFill>
                </a:rPr>
                <a:t>MST-1</a:t>
              </a:r>
              <a:endParaRPr lang="en-US" sz="900" baseline="0" noProof="0" dirty="0">
                <a:solidFill>
                  <a:srgbClr val="FBF20B"/>
                </a:solidFill>
              </a:endParaRPr>
            </a:p>
          </p:txBody>
        </p:sp>
      </p:grp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1" t="10460" r="2385" b="10153"/>
          <a:stretch/>
        </p:blipFill>
        <p:spPr>
          <a:xfrm>
            <a:off x="5841513" y="6001284"/>
            <a:ext cx="1095141" cy="741609"/>
          </a:xfrm>
          <a:prstGeom prst="rect">
            <a:avLst/>
          </a:prstGeom>
        </p:spPr>
      </p:pic>
      <p:sp>
        <p:nvSpPr>
          <p:cNvPr id="20" name="Textfeld 19"/>
          <p:cNvSpPr txBox="1"/>
          <p:nvPr userDrawn="1"/>
        </p:nvSpPr>
        <p:spPr>
          <a:xfrm>
            <a:off x="6931790" y="5946997"/>
            <a:ext cx="22530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700" baseline="0" noProof="0" dirty="0" smtClean="0"/>
              <a:t>This work has been carried out within the framework of the </a:t>
            </a:r>
            <a:r>
              <a:rPr lang="en-US" sz="700" baseline="0" noProof="0" dirty="0" err="1" smtClean="0"/>
              <a:t>EUROfusion</a:t>
            </a:r>
            <a:r>
              <a:rPr lang="en-US" sz="700" baseline="0" noProof="0" dirty="0" smtClean="0"/>
              <a:t> Consortium and has received funding from the </a:t>
            </a:r>
            <a:r>
              <a:rPr lang="en-US" sz="700" baseline="0" noProof="0" dirty="0" err="1" smtClean="0"/>
              <a:t>Euratom</a:t>
            </a:r>
            <a:r>
              <a:rPr lang="en-US" sz="700" baseline="0" noProof="0" dirty="0" smtClean="0"/>
              <a:t> research and training </a:t>
            </a:r>
            <a:r>
              <a:rPr lang="en-US" sz="700" baseline="0" noProof="0" dirty="0" err="1" smtClean="0"/>
              <a:t>programme</a:t>
            </a:r>
            <a:r>
              <a:rPr lang="en-US" sz="700" baseline="0" noProof="0" dirty="0" smtClean="0"/>
              <a:t> 2014-2018 under grant agreement No 633053. The views and opinions expressed herein do not necessarily reflect those of the European Commission. </a:t>
            </a:r>
            <a:endParaRPr lang="en-US" sz="700" baseline="0" noProof="0" dirty="0"/>
          </a:p>
        </p:txBody>
      </p:sp>
    </p:spTree>
    <p:extLst>
      <p:ext uri="{BB962C8B-B14F-4D97-AF65-F5344CB8AC3E}">
        <p14:creationId xmlns:p14="http://schemas.microsoft.com/office/powerpoint/2010/main" val="155107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9" y="186872"/>
            <a:ext cx="6822306" cy="5762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981075"/>
            <a:ext cx="8785225" cy="5472113"/>
          </a:xfrm>
          <a:prstGeom prst="rect">
            <a:avLst/>
          </a:prstGeom>
        </p:spPr>
        <p:txBody>
          <a:bodyPr/>
          <a:lstStyle>
            <a:lvl2pPr marL="800100" indent="-3429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Wingdings" panose="05000000000000000000" pitchFamily="2" charset="2"/>
              <a:buChar char="Ø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17480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9" y="186872"/>
            <a:ext cx="6822306" cy="5762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74521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9" y="186872"/>
            <a:ext cx="6822306" cy="5762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16412" cy="547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16413" cy="547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38058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1970934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9" y="186872"/>
            <a:ext cx="6822306" cy="5762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3769847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9053" y="186872"/>
            <a:ext cx="711319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 smtClean="0"/>
              <a:t>Titelmasterformat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durch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Klicken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81075"/>
            <a:ext cx="8785225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 smtClean="0"/>
              <a:t>Formatvorlagen</a:t>
            </a:r>
            <a:r>
              <a:rPr lang="en-US" altLang="de-DE" noProof="0" dirty="0" smtClean="0"/>
              <a:t> des </a:t>
            </a:r>
            <a:r>
              <a:rPr lang="en-US" altLang="de-DE" noProof="0" dirty="0" err="1" smtClean="0"/>
              <a:t>Textmasters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bearbeiten</a:t>
            </a:r>
            <a:endParaRPr lang="en-US" altLang="de-DE" noProof="0" dirty="0" smtClean="0"/>
          </a:p>
          <a:p>
            <a:pPr lvl="1"/>
            <a:r>
              <a:rPr lang="en-US" altLang="de-DE" noProof="0" dirty="0" err="1" smtClean="0"/>
              <a:t>Zweite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Ebene</a:t>
            </a:r>
            <a:endParaRPr lang="en-US" altLang="de-DE" noProof="0" dirty="0" smtClean="0"/>
          </a:p>
          <a:p>
            <a:pPr lvl="2"/>
            <a:r>
              <a:rPr lang="en-US" altLang="de-DE" noProof="0" dirty="0" err="1" smtClean="0"/>
              <a:t>Dritte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Ebene</a:t>
            </a:r>
            <a:endParaRPr lang="en-US" altLang="de-DE" noProof="0" dirty="0" smtClean="0"/>
          </a:p>
          <a:p>
            <a:pPr lvl="3"/>
            <a:r>
              <a:rPr lang="en-US" altLang="de-DE" noProof="0" dirty="0" err="1" smtClean="0"/>
              <a:t>Vierte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Ebene</a:t>
            </a:r>
            <a:endParaRPr lang="en-US" altLang="de-DE" noProof="0" dirty="0" smtClean="0"/>
          </a:p>
          <a:p>
            <a:pPr lvl="4"/>
            <a:r>
              <a:rPr lang="en-US" altLang="de-DE" noProof="0" dirty="0" err="1" smtClean="0"/>
              <a:t>Fünfte</a:t>
            </a:r>
            <a:r>
              <a:rPr lang="en-US" altLang="de-DE" noProof="0" dirty="0" smtClean="0"/>
              <a:t> </a:t>
            </a:r>
            <a:r>
              <a:rPr lang="en-US" altLang="de-DE" noProof="0" dirty="0" err="1" smtClean="0"/>
              <a:t>Ebene</a:t>
            </a:r>
            <a:endParaRPr lang="en-US" altLang="de-DE" noProof="0" dirty="0" smtClean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76575" y="6589713"/>
            <a:ext cx="3794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aseline="0"/>
            </a:lvl1pPr>
          </a:lstStyle>
          <a:p>
            <a:pPr>
              <a:spcBef>
                <a:spcPct val="50000"/>
              </a:spcBef>
            </a:pPr>
            <a:r>
              <a:rPr lang="de-DE" dirty="0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89713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aseline="0"/>
            </a:lvl1pPr>
          </a:lstStyle>
          <a:p>
            <a:r>
              <a:rPr lang="en-US" altLang="de-DE" noProof="0" dirty="0" smtClean="0"/>
              <a:t>F. M. Laggner</a:t>
            </a:r>
            <a:endParaRPr lang="en-US" altLang="de-DE" noProof="0" dirty="0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aseline="0"/>
            </a:lvl1pPr>
          </a:lstStyle>
          <a:p>
            <a:fld id="{36853299-3D67-40C0-AEE6-6FA04DE1D1D9}" type="slidenum">
              <a:rPr lang="en-US" altLang="de-DE" noProof="0" smtClean="0"/>
              <a:pPr/>
              <a:t>‹Nr.›</a:t>
            </a:fld>
            <a:endParaRPr lang="en-US" altLang="de-DE" noProof="0" dirty="0"/>
          </a:p>
        </p:txBody>
      </p:sp>
      <p:sp>
        <p:nvSpPr>
          <p:cNvPr id="20" name="Line 7"/>
          <p:cNvSpPr>
            <a:spLocks noChangeShapeType="1"/>
          </p:cNvSpPr>
          <p:nvPr userDrawn="1"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21" name="Line 8"/>
          <p:cNvSpPr>
            <a:spLocks noChangeShapeType="1"/>
          </p:cNvSpPr>
          <p:nvPr userDrawn="1"/>
        </p:nvSpPr>
        <p:spPr bwMode="auto">
          <a:xfrm>
            <a:off x="0" y="11588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pic>
        <p:nvPicPr>
          <p:cNvPr id="23" name="Picture 10" descr="ipp_logo_color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50813"/>
            <a:ext cx="73183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88" y="5713525"/>
            <a:ext cx="731837" cy="731837"/>
          </a:xfrm>
          <a:prstGeom prst="rect">
            <a:avLst/>
          </a:prstGeom>
        </p:spPr>
      </p:pic>
      <p:pic>
        <p:nvPicPr>
          <p:cNvPr id="25" name="Picture 9" descr="AUG_2b_logo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2" y="158750"/>
            <a:ext cx="623093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13877" r="73104" b="11985"/>
          <a:stretch/>
        </p:blipFill>
        <p:spPr>
          <a:xfrm>
            <a:off x="7525408" y="150814"/>
            <a:ext cx="686950" cy="6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4" r:id="rId2"/>
    <p:sldLayoutId id="2147483705" r:id="rId3"/>
    <p:sldLayoutId id="2147483693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7.tiff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tiff"/><Relationship Id="rId5" Type="http://schemas.openxmlformats.org/officeDocument/2006/relationships/image" Target="../media/image72.tiff"/><Relationship Id="rId4" Type="http://schemas.openxmlformats.org/officeDocument/2006/relationships/image" Target="../media/image69.tif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2.png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tiff"/><Relationship Id="rId5" Type="http://schemas.openxmlformats.org/officeDocument/2006/relationships/image" Target="../media/image73.tiff"/><Relationship Id="rId4" Type="http://schemas.openxmlformats.org/officeDocument/2006/relationships/image" Target="../media/image6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70.tif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6.tiff"/><Relationship Id="rId4" Type="http://schemas.openxmlformats.org/officeDocument/2006/relationships/image" Target="../media/image2.png"/><Relationship Id="rId9" Type="http://schemas.openxmlformats.org/officeDocument/2006/relationships/image" Target="../media/image75.tif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wmf"/><Relationship Id="rId11" Type="http://schemas.openxmlformats.org/officeDocument/2006/relationships/image" Target="../media/image78.tif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1.tiff"/><Relationship Id="rId4" Type="http://schemas.openxmlformats.org/officeDocument/2006/relationships/image" Target="../media/image2.png"/><Relationship Id="rId9" Type="http://schemas.openxmlformats.org/officeDocument/2006/relationships/image" Target="../media/image70.tif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notesSlide" Target="../notesSlides/notesSlide6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wmf"/><Relationship Id="rId11" Type="http://schemas.openxmlformats.org/officeDocument/2006/relationships/image" Target="../media/image78.tif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1.tiff"/><Relationship Id="rId4" Type="http://schemas.openxmlformats.org/officeDocument/2006/relationships/image" Target="../media/image2.png"/><Relationship Id="rId9" Type="http://schemas.openxmlformats.org/officeDocument/2006/relationships/image" Target="../media/image70.tif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48885"/>
            <a:ext cx="9143999" cy="1470025"/>
          </a:xfrm>
        </p:spPr>
        <p:txBody>
          <a:bodyPr/>
          <a:lstStyle/>
          <a:p>
            <a:r>
              <a:rPr lang="en-US" dirty="0"/>
              <a:t>Inter-ELM pedestal evolution in ASDEX Upgrade: Magnetic activity correlated with the recovery of the edge profiles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5557" y="4031562"/>
            <a:ext cx="8384721" cy="1057605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altLang="de-DE" sz="2000" b="1" dirty="0" smtClean="0"/>
              <a:t>F. M. Laggner</a:t>
            </a:r>
            <a:r>
              <a:rPr lang="en-US" altLang="de-DE" sz="2000" b="1" baseline="30000" dirty="0" smtClean="0"/>
              <a:t>1</a:t>
            </a:r>
          </a:p>
          <a:p>
            <a:pPr marL="342900" indent="-342900">
              <a:lnSpc>
                <a:spcPct val="90000"/>
              </a:lnSpc>
            </a:pPr>
            <a:endParaRPr lang="en-US" altLang="de-DE" sz="1100" b="1" baseline="30000" dirty="0" smtClean="0"/>
          </a:p>
          <a:p>
            <a:pPr marL="342900" indent="-342900">
              <a:lnSpc>
                <a:spcPct val="90000"/>
              </a:lnSpc>
            </a:pPr>
            <a:r>
              <a:rPr lang="en-US" altLang="de-DE" dirty="0" smtClean="0"/>
              <a:t>E</a:t>
            </a:r>
            <a:r>
              <a:rPr lang="en-US" altLang="de-DE" dirty="0"/>
              <a:t>. </a:t>
            </a:r>
            <a:r>
              <a:rPr lang="en-US" altLang="de-DE" dirty="0" smtClean="0"/>
              <a:t>Wolfrum</a:t>
            </a:r>
            <a:r>
              <a:rPr lang="en-US" altLang="de-DE" baseline="30000" dirty="0" smtClean="0"/>
              <a:t>2</a:t>
            </a:r>
            <a:r>
              <a:rPr lang="en-US" altLang="de-DE" dirty="0" smtClean="0"/>
              <a:t>, M. Cavedon</a:t>
            </a:r>
            <a:r>
              <a:rPr lang="en-US" altLang="de-DE" baseline="30000" dirty="0"/>
              <a:t>2,3</a:t>
            </a:r>
            <a:r>
              <a:rPr lang="en-US" altLang="de-DE" dirty="0"/>
              <a:t>, </a:t>
            </a:r>
            <a:r>
              <a:rPr lang="en-US" altLang="de-DE" dirty="0" smtClean="0"/>
              <a:t>M. G. Dunne</a:t>
            </a:r>
            <a:r>
              <a:rPr lang="en-US" altLang="de-DE" baseline="30000" dirty="0"/>
              <a:t>2</a:t>
            </a:r>
            <a:r>
              <a:rPr lang="en-US" altLang="de-DE" dirty="0"/>
              <a:t>, F. Mink</a:t>
            </a:r>
            <a:r>
              <a:rPr lang="en-US" altLang="de-DE" baseline="30000" dirty="0"/>
              <a:t>2,3</a:t>
            </a:r>
            <a:r>
              <a:rPr lang="en-US" altLang="de-DE" dirty="0"/>
              <a:t>, </a:t>
            </a:r>
            <a:r>
              <a:rPr lang="en-US" altLang="de-DE" dirty="0" smtClean="0"/>
              <a:t>G. Birkenmeier</a:t>
            </a:r>
            <a:r>
              <a:rPr lang="en-US" altLang="de-DE" baseline="30000" dirty="0" smtClean="0"/>
              <a:t>2,3</a:t>
            </a:r>
            <a:r>
              <a:rPr lang="en-US" altLang="de-DE" dirty="0" smtClean="0"/>
              <a:t>, 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de-DE" dirty="0" smtClean="0"/>
              <a:t>R. Fischer</a:t>
            </a:r>
            <a:r>
              <a:rPr lang="en-US" altLang="de-DE" baseline="30000" dirty="0" smtClean="0"/>
              <a:t>2</a:t>
            </a:r>
            <a:r>
              <a:rPr lang="en-US" altLang="de-DE" dirty="0" smtClean="0"/>
              <a:t>, E. Viezzer</a:t>
            </a:r>
            <a:r>
              <a:rPr lang="en-US" altLang="de-DE" baseline="30000" dirty="0" smtClean="0"/>
              <a:t>2</a:t>
            </a:r>
            <a:r>
              <a:rPr lang="en-US" altLang="de-DE" dirty="0" smtClean="0"/>
              <a:t>, M. Willensdorfer</a:t>
            </a:r>
            <a:r>
              <a:rPr lang="en-US" altLang="de-DE" baseline="30000" dirty="0"/>
              <a:t>2</a:t>
            </a:r>
            <a:r>
              <a:rPr lang="en-US" altLang="de-DE" dirty="0" smtClean="0"/>
              <a:t>, F. Aumayr</a:t>
            </a:r>
            <a:r>
              <a:rPr lang="en-US" altLang="de-DE" baseline="30000" dirty="0" smtClean="0"/>
              <a:t>1</a:t>
            </a:r>
            <a:r>
              <a:rPr lang="en-US" altLang="de-DE" dirty="0" smtClean="0"/>
              <a:t>, 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de-DE" dirty="0" smtClean="0"/>
              <a:t>the </a:t>
            </a:r>
            <a:r>
              <a:rPr lang="en-US" altLang="de-DE" dirty="0"/>
              <a:t>ASDEX Upgrade </a:t>
            </a:r>
            <a:r>
              <a:rPr lang="en-US" altLang="de-DE" dirty="0" smtClean="0"/>
              <a:t>Team</a:t>
            </a:r>
            <a:r>
              <a:rPr lang="en-US" altLang="de-DE" baseline="30000" dirty="0"/>
              <a:t>2</a:t>
            </a:r>
            <a:r>
              <a:rPr lang="en-US" altLang="de-DE" dirty="0" smtClean="0"/>
              <a:t> and the EUROfusion </a:t>
            </a:r>
            <a:r>
              <a:rPr lang="en-US" altLang="de-DE" dirty="0"/>
              <a:t>MST1 </a:t>
            </a:r>
            <a:r>
              <a:rPr lang="en-US" altLang="de-DE" dirty="0" smtClean="0"/>
              <a:t>Team</a:t>
            </a:r>
            <a:endParaRPr lang="en-US" altLang="de-DE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5558" y="1548751"/>
            <a:ext cx="8384720" cy="37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800" baseline="0" dirty="0"/>
              <a:t>NSTX-U Seminar, Princeton, November 14th, 2016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5392671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de-DE" sz="1200" baseline="30000" dirty="0" smtClean="0">
                <a:latin typeface="Arial Narrow" pitchFamily="34" charset="0"/>
              </a:rPr>
              <a:t>1</a:t>
            </a:r>
            <a:r>
              <a:rPr lang="en-US" altLang="de-DE" sz="1200" baseline="0" dirty="0" smtClean="0">
                <a:latin typeface="Arial Narrow" pitchFamily="34" charset="0"/>
              </a:rPr>
              <a:t>Institute of Applied Physics, TU Wien, Fusion@ÖAW, Wiedner Hauptstr. 8-10, 1040 Vienna, Austria</a:t>
            </a:r>
          </a:p>
          <a:p>
            <a:pPr algn="ctr">
              <a:spcBef>
                <a:spcPts val="0"/>
              </a:spcBef>
            </a:pPr>
            <a:r>
              <a:rPr lang="en-US" altLang="de-DE" sz="1200" baseline="30000" dirty="0" smtClean="0">
                <a:latin typeface="Arial Narrow" pitchFamily="34" charset="0"/>
              </a:rPr>
              <a:t>2</a:t>
            </a:r>
            <a:r>
              <a:rPr lang="en-US" altLang="de-DE" sz="1200" baseline="0" dirty="0" smtClean="0">
                <a:latin typeface="Arial Narrow" pitchFamily="34" charset="0"/>
              </a:rPr>
              <a:t>Max-Planck-Institut für Plasmaphysik, Boltzmannstr. 2, 85748 Garching, Germany</a:t>
            </a:r>
          </a:p>
          <a:p>
            <a:pPr algn="ctr">
              <a:spcBef>
                <a:spcPts val="0"/>
              </a:spcBef>
            </a:pPr>
            <a:r>
              <a:rPr lang="en-US" altLang="de-DE" sz="1200" baseline="30000" dirty="0" smtClean="0">
                <a:latin typeface="Arial Narrow" pitchFamily="34" charset="0"/>
              </a:rPr>
              <a:t>3</a:t>
            </a:r>
            <a:r>
              <a:rPr lang="en-US" altLang="de-DE" sz="1200" baseline="0" dirty="0" smtClean="0">
                <a:latin typeface="Arial Narrow" pitchFamily="34" charset="0"/>
              </a:rPr>
              <a:t>Physik-Department E28, Technische Universität München, James-Franck-Str.1, 85748 Garching, Germany </a:t>
            </a:r>
            <a:endParaRPr lang="en-US" altLang="de-DE" sz="1200" baseline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 descr="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evolution – ELM cycle</a:t>
            </a:r>
            <a:endParaRPr lang="en-US" dirty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4</a:t>
            </a:r>
            <a:endParaRPr lang="en-US" altLang="de-DE" dirty="0"/>
          </a:p>
        </p:txBody>
      </p:sp>
      <p:grpSp>
        <p:nvGrpSpPr>
          <p:cNvPr id="41" name="Group 1" descr=" 41"/>
          <p:cNvGrpSpPr/>
          <p:nvPr/>
        </p:nvGrpSpPr>
        <p:grpSpPr>
          <a:xfrm>
            <a:off x="4731108" y="2547734"/>
            <a:ext cx="4176815" cy="3564519"/>
            <a:chOff x="4731108" y="2547734"/>
            <a:chExt cx="4176815" cy="3564519"/>
          </a:xfrm>
        </p:grpSpPr>
        <p:sp>
          <p:nvSpPr>
            <p:cNvPr id="44" name="TextBox 35"/>
            <p:cNvSpPr txBox="1"/>
            <p:nvPr/>
          </p:nvSpPr>
          <p:spPr>
            <a:xfrm>
              <a:off x="6204857" y="5343263"/>
              <a:ext cx="1102180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sp>
          <p:nvSpPr>
            <p:cNvPr id="45" name="TextBox 36"/>
            <p:cNvSpPr txBox="1"/>
            <p:nvPr/>
          </p:nvSpPr>
          <p:spPr>
            <a:xfrm rot="16200000">
              <a:off x="4294826" y="4115571"/>
              <a:ext cx="1211118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grpSp>
          <p:nvGrpSpPr>
            <p:cNvPr id="46" name="Gruppieren 45"/>
            <p:cNvGrpSpPr/>
            <p:nvPr/>
          </p:nvGrpSpPr>
          <p:grpSpPr>
            <a:xfrm>
              <a:off x="4755600" y="2547734"/>
              <a:ext cx="4152323" cy="3564519"/>
              <a:chOff x="4755600" y="2547734"/>
              <a:chExt cx="4152323" cy="3564519"/>
            </a:xfrm>
          </p:grpSpPr>
          <p:sp>
            <p:nvSpPr>
              <p:cNvPr id="47" name="Textfeld 12"/>
              <p:cNvSpPr txBox="1"/>
              <p:nvPr/>
            </p:nvSpPr>
            <p:spPr>
              <a:xfrm>
                <a:off x="4755600" y="5773699"/>
                <a:ext cx="41523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600" baseline="0" dirty="0" smtClean="0"/>
                  <a:t>[</a:t>
                </a:r>
                <a:r>
                  <a:rPr lang="de-AT" sz="1400" baseline="0" dirty="0" smtClean="0"/>
                  <a:t>P. B. Snyder et al., POP 2012</a:t>
                </a:r>
                <a:r>
                  <a:rPr lang="de-AT" sz="1600" baseline="0" dirty="0" smtClean="0"/>
                  <a:t>]</a:t>
                </a:r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600" y="2547734"/>
                <a:ext cx="4140000" cy="3134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" name="Group 2057" descr=" 49"/>
          <p:cNvGrpSpPr/>
          <p:nvPr/>
        </p:nvGrpSpPr>
        <p:grpSpPr>
          <a:xfrm>
            <a:off x="5702455" y="888451"/>
            <a:ext cx="2461826" cy="1833834"/>
            <a:chOff x="5702455" y="869499"/>
            <a:chExt cx="2461826" cy="1833834"/>
          </a:xfrm>
        </p:grpSpPr>
        <p:sp>
          <p:nvSpPr>
            <p:cNvPr id="50" name="Arc 2056"/>
            <p:cNvSpPr/>
            <p:nvPr/>
          </p:nvSpPr>
          <p:spPr bwMode="auto">
            <a:xfrm>
              <a:off x="7642228" y="1597160"/>
              <a:ext cx="275670" cy="842213"/>
            </a:xfrm>
            <a:custGeom>
              <a:avLst/>
              <a:gdLst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2" fmla="*/ 263073 w 526145"/>
                <a:gd name="connsiteY2" fmla="*/ 816401 h 1632802"/>
                <a:gd name="connsiteX3" fmla="*/ 263072 w 526145"/>
                <a:gd name="connsiteY3" fmla="*/ 0 h 1632802"/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203610 w 268230"/>
                <a:gd name="connsiteY2" fmla="*/ 68050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113591 w 268230"/>
                <a:gd name="connsiteY1" fmla="*/ 192504 h 838132"/>
                <a:gd name="connsiteX2" fmla="*/ 263073 w 268230"/>
                <a:gd name="connsiteY2" fmla="*/ 816401 h 838132"/>
                <a:gd name="connsiteX3" fmla="*/ 203610 w 268230"/>
                <a:gd name="connsiteY3" fmla="*/ 680500 h 838132"/>
                <a:gd name="connsiteX0" fmla="*/ 0 w 268907"/>
                <a:gd name="connsiteY0" fmla="*/ 20796 h 858928"/>
                <a:gd name="connsiteX1" fmla="*/ 118328 w 268907"/>
                <a:gd name="connsiteY1" fmla="*/ 222776 h 858928"/>
                <a:gd name="connsiteX2" fmla="*/ 263073 w 268907"/>
                <a:gd name="connsiteY2" fmla="*/ 837197 h 858928"/>
                <a:gd name="connsiteX3" fmla="*/ 1 w 268907"/>
                <a:gd name="connsiteY3" fmla="*/ 837197 h 858928"/>
                <a:gd name="connsiteX4" fmla="*/ 0 w 268907"/>
                <a:gd name="connsiteY4" fmla="*/ 20796 h 858928"/>
                <a:gd name="connsiteX0" fmla="*/ 0 w 268907"/>
                <a:gd name="connsiteY0" fmla="*/ 20796 h 858928"/>
                <a:gd name="connsiteX1" fmla="*/ 113591 w 268907"/>
                <a:gd name="connsiteY1" fmla="*/ 213300 h 858928"/>
                <a:gd name="connsiteX2" fmla="*/ 263073 w 268907"/>
                <a:gd name="connsiteY2" fmla="*/ 837197 h 858928"/>
                <a:gd name="connsiteX3" fmla="*/ 203610 w 268907"/>
                <a:gd name="connsiteY3" fmla="*/ 701296 h 858928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13591 w 268907"/>
                <a:gd name="connsiteY1" fmla="*/ 213300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75670"/>
                <a:gd name="connsiteY0" fmla="*/ 6028 h 837533"/>
                <a:gd name="connsiteX1" fmla="*/ 208347 w 275670"/>
                <a:gd name="connsiteY1" fmla="*/ 710217 h 837533"/>
                <a:gd name="connsiteX2" fmla="*/ 263073 w 275670"/>
                <a:gd name="connsiteY2" fmla="*/ 822429 h 837533"/>
                <a:gd name="connsiteX3" fmla="*/ 1 w 275670"/>
                <a:gd name="connsiteY3" fmla="*/ 822429 h 837533"/>
                <a:gd name="connsiteX4" fmla="*/ 0 w 275670"/>
                <a:gd name="connsiteY4" fmla="*/ 6028 h 837533"/>
                <a:gd name="connsiteX0" fmla="*/ 0 w 275670"/>
                <a:gd name="connsiteY0" fmla="*/ 6028 h 837533"/>
                <a:gd name="connsiteX1" fmla="*/ 146756 w 275670"/>
                <a:gd name="connsiteY1" fmla="*/ 473326 h 837533"/>
                <a:gd name="connsiteX2" fmla="*/ 263073 w 275670"/>
                <a:gd name="connsiteY2" fmla="*/ 822429 h 837533"/>
                <a:gd name="connsiteX3" fmla="*/ 142019 w 275670"/>
                <a:gd name="connsiteY3" fmla="*/ 601247 h 837533"/>
                <a:gd name="connsiteX0" fmla="*/ 0 w 275670"/>
                <a:gd name="connsiteY0" fmla="*/ 10708 h 842213"/>
                <a:gd name="connsiteX1" fmla="*/ 208347 w 275670"/>
                <a:gd name="connsiteY1" fmla="*/ 714897 h 842213"/>
                <a:gd name="connsiteX2" fmla="*/ 263073 w 275670"/>
                <a:gd name="connsiteY2" fmla="*/ 827109 h 842213"/>
                <a:gd name="connsiteX3" fmla="*/ 1 w 275670"/>
                <a:gd name="connsiteY3" fmla="*/ 827109 h 842213"/>
                <a:gd name="connsiteX4" fmla="*/ 0 w 275670"/>
                <a:gd name="connsiteY4" fmla="*/ 10708 h 842213"/>
                <a:gd name="connsiteX0" fmla="*/ 0 w 275670"/>
                <a:gd name="connsiteY0" fmla="*/ 10708 h 842213"/>
                <a:gd name="connsiteX1" fmla="*/ 146756 w 275670"/>
                <a:gd name="connsiteY1" fmla="*/ 478006 h 842213"/>
                <a:gd name="connsiteX2" fmla="*/ 263073 w 275670"/>
                <a:gd name="connsiteY2" fmla="*/ 827109 h 842213"/>
                <a:gd name="connsiteX3" fmla="*/ 142019 w 275670"/>
                <a:gd name="connsiteY3" fmla="*/ 605927 h 84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670" h="842213" stroke="0" extrusionOk="0">
                  <a:moveTo>
                    <a:pt x="0" y="10708"/>
                  </a:moveTo>
                  <a:cubicBezTo>
                    <a:pt x="35514" y="-64058"/>
                    <a:pt x="159764" y="261396"/>
                    <a:pt x="208347" y="714897"/>
                  </a:cubicBezTo>
                  <a:cubicBezTo>
                    <a:pt x="252193" y="850964"/>
                    <a:pt x="298587" y="752343"/>
                    <a:pt x="263073" y="827109"/>
                  </a:cubicBezTo>
                  <a:lnTo>
                    <a:pt x="1" y="827109"/>
                  </a:lnTo>
                  <a:cubicBezTo>
                    <a:pt x="1" y="554975"/>
                    <a:pt x="0" y="282842"/>
                    <a:pt x="0" y="10708"/>
                  </a:cubicBezTo>
                  <a:close/>
                </a:path>
                <a:path w="275670" h="842213" fill="none">
                  <a:moveTo>
                    <a:pt x="0" y="10708"/>
                  </a:moveTo>
                  <a:cubicBezTo>
                    <a:pt x="37883" y="81484"/>
                    <a:pt x="145551" y="332463"/>
                    <a:pt x="146756" y="478006"/>
                  </a:cubicBezTo>
                  <a:cubicBezTo>
                    <a:pt x="190602" y="614073"/>
                    <a:pt x="267021" y="784469"/>
                    <a:pt x="263073" y="827109"/>
                  </a:cubicBezTo>
                  <a:cubicBezTo>
                    <a:pt x="285164" y="901044"/>
                    <a:pt x="169213" y="683592"/>
                    <a:pt x="142019" y="605927"/>
                  </a:cubicBezTo>
                </a:path>
              </a:pathLst>
            </a:custGeom>
            <a:solidFill>
              <a:srgbClr val="FFC000">
                <a:alpha val="6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40"/>
            <p:cNvSpPr txBox="1"/>
            <p:nvPr/>
          </p:nvSpPr>
          <p:spPr>
            <a:xfrm rot="16200000">
              <a:off x="6114487" y="1854146"/>
              <a:ext cx="797380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height</a:t>
              </a:r>
              <a:endParaRPr lang="en-GB" sz="1600" baseline="0" dirty="0"/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7413163" y="904633"/>
              <a:ext cx="718458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width</a:t>
              </a:r>
              <a:endParaRPr lang="en-GB" sz="1600" baseline="0" dirty="0"/>
            </a:p>
          </p:txBody>
        </p:sp>
        <p:grpSp>
          <p:nvGrpSpPr>
            <p:cNvPr id="53" name="Group 24"/>
            <p:cNvGrpSpPr/>
            <p:nvPr/>
          </p:nvGrpSpPr>
          <p:grpSpPr>
            <a:xfrm>
              <a:off x="5702455" y="869499"/>
              <a:ext cx="2461826" cy="1833834"/>
              <a:chOff x="5702455" y="869499"/>
              <a:chExt cx="2461826" cy="1833834"/>
            </a:xfrm>
          </p:grpSpPr>
          <p:sp>
            <p:nvSpPr>
              <p:cNvPr id="59" name="Freeform 13"/>
              <p:cNvSpPr/>
              <p:nvPr/>
            </p:nvSpPr>
            <p:spPr bwMode="auto">
              <a:xfrm>
                <a:off x="6049729" y="1087564"/>
                <a:ext cx="1853290" cy="1334548"/>
              </a:xfrm>
              <a:custGeom>
                <a:avLst/>
                <a:gdLst>
                  <a:gd name="connsiteX0" fmla="*/ 0 w 2179864"/>
                  <a:gd name="connsiteY0" fmla="*/ 0 h 2163536"/>
                  <a:gd name="connsiteX1" fmla="*/ 244928 w 2179864"/>
                  <a:gd name="connsiteY1" fmla="*/ 73479 h 2163536"/>
                  <a:gd name="connsiteX2" fmla="*/ 669471 w 2179864"/>
                  <a:gd name="connsiteY2" fmla="*/ 171450 h 2163536"/>
                  <a:gd name="connsiteX3" fmla="*/ 1045028 w 2179864"/>
                  <a:gd name="connsiteY3" fmla="*/ 334736 h 2163536"/>
                  <a:gd name="connsiteX4" fmla="*/ 1494064 w 2179864"/>
                  <a:gd name="connsiteY4" fmla="*/ 555172 h 2163536"/>
                  <a:gd name="connsiteX5" fmla="*/ 1943100 w 2179864"/>
                  <a:gd name="connsiteY5" fmla="*/ 889907 h 2163536"/>
                  <a:gd name="connsiteX6" fmla="*/ 2114550 w 2179864"/>
                  <a:gd name="connsiteY6" fmla="*/ 1281793 h 2163536"/>
                  <a:gd name="connsiteX7" fmla="*/ 2155371 w 2179864"/>
                  <a:gd name="connsiteY7" fmla="*/ 1943100 h 2163536"/>
                  <a:gd name="connsiteX8" fmla="*/ 2179864 w 2179864"/>
                  <a:gd name="connsiteY8" fmla="*/ 2163536 h 2163536"/>
                  <a:gd name="connsiteX0" fmla="*/ 0 w 1934936"/>
                  <a:gd name="connsiteY0" fmla="*/ -1 h 2090056"/>
                  <a:gd name="connsiteX1" fmla="*/ 424543 w 1934936"/>
                  <a:gd name="connsiteY1" fmla="*/ 97970 h 2090056"/>
                  <a:gd name="connsiteX2" fmla="*/ 800100 w 1934936"/>
                  <a:gd name="connsiteY2" fmla="*/ 261256 h 2090056"/>
                  <a:gd name="connsiteX3" fmla="*/ 1249136 w 1934936"/>
                  <a:gd name="connsiteY3" fmla="*/ 481692 h 2090056"/>
                  <a:gd name="connsiteX4" fmla="*/ 1698172 w 1934936"/>
                  <a:gd name="connsiteY4" fmla="*/ 816427 h 2090056"/>
                  <a:gd name="connsiteX5" fmla="*/ 1869622 w 1934936"/>
                  <a:gd name="connsiteY5" fmla="*/ 1208313 h 2090056"/>
                  <a:gd name="connsiteX6" fmla="*/ 1910443 w 1934936"/>
                  <a:gd name="connsiteY6" fmla="*/ 1869620 h 2090056"/>
                  <a:gd name="connsiteX7" fmla="*/ 1934936 w 1934936"/>
                  <a:gd name="connsiteY7" fmla="*/ 2090056 h 2090056"/>
                  <a:gd name="connsiteX0" fmla="*/ 0 w 1510393"/>
                  <a:gd name="connsiteY0" fmla="*/ 1 h 1992087"/>
                  <a:gd name="connsiteX1" fmla="*/ 375557 w 1510393"/>
                  <a:gd name="connsiteY1" fmla="*/ 163287 h 1992087"/>
                  <a:gd name="connsiteX2" fmla="*/ 824593 w 1510393"/>
                  <a:gd name="connsiteY2" fmla="*/ 383723 h 1992087"/>
                  <a:gd name="connsiteX3" fmla="*/ 1273629 w 1510393"/>
                  <a:gd name="connsiteY3" fmla="*/ 718458 h 1992087"/>
                  <a:gd name="connsiteX4" fmla="*/ 1445079 w 1510393"/>
                  <a:gd name="connsiteY4" fmla="*/ 1110344 h 1992087"/>
                  <a:gd name="connsiteX5" fmla="*/ 1485900 w 1510393"/>
                  <a:gd name="connsiteY5" fmla="*/ 1771651 h 1992087"/>
                  <a:gd name="connsiteX6" fmla="*/ 1510393 w 1510393"/>
                  <a:gd name="connsiteY6" fmla="*/ 1992087 h 1992087"/>
                  <a:gd name="connsiteX0" fmla="*/ 0 w 1134836"/>
                  <a:gd name="connsiteY0" fmla="*/ 1 h 1828801"/>
                  <a:gd name="connsiteX1" fmla="*/ 449036 w 1134836"/>
                  <a:gd name="connsiteY1" fmla="*/ 220437 h 1828801"/>
                  <a:gd name="connsiteX2" fmla="*/ 898072 w 1134836"/>
                  <a:gd name="connsiteY2" fmla="*/ 555172 h 1828801"/>
                  <a:gd name="connsiteX3" fmla="*/ 1069522 w 1134836"/>
                  <a:gd name="connsiteY3" fmla="*/ 947058 h 1828801"/>
                  <a:gd name="connsiteX4" fmla="*/ 1110343 w 1134836"/>
                  <a:gd name="connsiteY4" fmla="*/ 1608365 h 1828801"/>
                  <a:gd name="connsiteX5" fmla="*/ 1134836 w 1134836"/>
                  <a:gd name="connsiteY5" fmla="*/ 1828801 h 1828801"/>
                  <a:gd name="connsiteX0" fmla="*/ -1 w 685799"/>
                  <a:gd name="connsiteY0" fmla="*/ 1 h 1608365"/>
                  <a:gd name="connsiteX1" fmla="*/ 449035 w 685799"/>
                  <a:gd name="connsiteY1" fmla="*/ 334736 h 1608365"/>
                  <a:gd name="connsiteX2" fmla="*/ 620485 w 685799"/>
                  <a:gd name="connsiteY2" fmla="*/ 726622 h 1608365"/>
                  <a:gd name="connsiteX3" fmla="*/ 661306 w 685799"/>
                  <a:gd name="connsiteY3" fmla="*/ 1387929 h 1608365"/>
                  <a:gd name="connsiteX4" fmla="*/ 685799 w 685799"/>
                  <a:gd name="connsiteY4" fmla="*/ 1608365 h 160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99" h="1608365">
                    <a:moveTo>
                      <a:pt x="-1" y="1"/>
                    </a:moveTo>
                    <a:cubicBezTo>
                      <a:pt x="149678" y="92530"/>
                      <a:pt x="345621" y="213633"/>
                      <a:pt x="449035" y="334736"/>
                    </a:cubicBezTo>
                    <a:cubicBezTo>
                      <a:pt x="552449" y="455839"/>
                      <a:pt x="585107" y="551090"/>
                      <a:pt x="620485" y="726622"/>
                    </a:cubicBezTo>
                    <a:cubicBezTo>
                      <a:pt x="655864" y="902154"/>
                      <a:pt x="650420" y="1240972"/>
                      <a:pt x="661306" y="1387929"/>
                    </a:cubicBezTo>
                    <a:cubicBezTo>
                      <a:pt x="672192" y="1534886"/>
                      <a:pt x="684438" y="1568904"/>
                      <a:pt x="685799" y="1608365"/>
                    </a:cubicBezTo>
                  </a:path>
                </a:pathLst>
              </a:custGeom>
              <a:noFill/>
              <a:ln w="44450">
                <a:solidFill>
                  <a:srgbClr val="0000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0" name="Straight Arrow Connector 9"/>
              <p:cNvCxnSpPr/>
              <p:nvPr/>
            </p:nvCxnSpPr>
            <p:spPr bwMode="auto">
              <a:xfrm flipV="1">
                <a:off x="6049729" y="869499"/>
                <a:ext cx="0" cy="15526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23"/>
              <p:cNvCxnSpPr/>
              <p:nvPr/>
            </p:nvCxnSpPr>
            <p:spPr bwMode="auto">
              <a:xfrm>
                <a:off x="6049729" y="2422113"/>
                <a:ext cx="2114552" cy="1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TextBox 25"/>
              <p:cNvSpPr txBox="1"/>
              <p:nvPr/>
            </p:nvSpPr>
            <p:spPr>
              <a:xfrm rot="16200000">
                <a:off x="5273940" y="1476527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pressure</a:t>
                </a:r>
                <a:endParaRPr lang="en-GB" sz="1600" baseline="0" dirty="0"/>
              </a:p>
            </p:txBody>
          </p:sp>
          <p:sp>
            <p:nvSpPr>
              <p:cNvPr id="63" name="TextBox 26"/>
              <p:cNvSpPr txBox="1"/>
              <p:nvPr/>
            </p:nvSpPr>
            <p:spPr>
              <a:xfrm>
                <a:off x="6509213" y="2364779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radius</a:t>
                </a:r>
                <a:endParaRPr lang="en-GB" sz="1600" baseline="0" dirty="0"/>
              </a:p>
            </p:txBody>
          </p:sp>
        </p:grpSp>
        <p:cxnSp>
          <p:nvCxnSpPr>
            <p:cNvPr id="54" name="Straight Arrow Connector 28"/>
            <p:cNvCxnSpPr/>
            <p:nvPr/>
          </p:nvCxnSpPr>
          <p:spPr bwMode="auto">
            <a:xfrm>
              <a:off x="6678377" y="1624734"/>
              <a:ext cx="963389" cy="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30"/>
            <p:cNvCxnSpPr/>
            <p:nvPr/>
          </p:nvCxnSpPr>
          <p:spPr bwMode="auto">
            <a:xfrm flipV="1">
              <a:off x="7903019" y="1249136"/>
              <a:ext cx="0" cy="117297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31"/>
            <p:cNvCxnSpPr/>
            <p:nvPr/>
          </p:nvCxnSpPr>
          <p:spPr bwMode="auto">
            <a:xfrm flipV="1">
              <a:off x="7641766" y="1249137"/>
              <a:ext cx="0" cy="117297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36"/>
            <p:cNvCxnSpPr/>
            <p:nvPr/>
          </p:nvCxnSpPr>
          <p:spPr bwMode="auto">
            <a:xfrm flipV="1">
              <a:off x="6686550" y="1624734"/>
              <a:ext cx="0" cy="79737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38"/>
            <p:cNvCxnSpPr/>
            <p:nvPr/>
          </p:nvCxnSpPr>
          <p:spPr bwMode="auto">
            <a:xfrm>
              <a:off x="7641766" y="1249136"/>
              <a:ext cx="261252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Content Placeholder 2" descr=" 64"/>
          <p:cNvSpPr txBox="1">
            <a:spLocks/>
          </p:cNvSpPr>
          <p:nvPr/>
        </p:nvSpPr>
        <p:spPr>
          <a:xfrm>
            <a:off x="179389" y="981075"/>
            <a:ext cx="4576211" cy="2170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kern="0" baseline="0" dirty="0" smtClean="0">
              <a:sym typeface="Symbol" panose="05050102010706020507" pitchFamily="18" charset="2"/>
            </a:endParaRPr>
          </a:p>
        </p:txBody>
      </p:sp>
      <p:grpSp>
        <p:nvGrpSpPr>
          <p:cNvPr id="35" name="Gruppieren 34" descr=" 65"/>
          <p:cNvGrpSpPr/>
          <p:nvPr/>
        </p:nvGrpSpPr>
        <p:grpSpPr>
          <a:xfrm>
            <a:off x="6441621" y="3575933"/>
            <a:ext cx="1926771" cy="1260868"/>
            <a:chOff x="6441621" y="3575933"/>
            <a:chExt cx="1926771" cy="1260868"/>
          </a:xfrm>
        </p:grpSpPr>
        <p:sp>
          <p:nvSpPr>
            <p:cNvPr id="36" name="Freeform 17"/>
            <p:cNvSpPr/>
            <p:nvPr/>
          </p:nvSpPr>
          <p:spPr bwMode="auto">
            <a:xfrm>
              <a:off x="6441621" y="3575933"/>
              <a:ext cx="906236" cy="1260868"/>
            </a:xfrm>
            <a:custGeom>
              <a:avLst/>
              <a:gdLst>
                <a:gd name="connsiteX0" fmla="*/ 914400 w 914400"/>
                <a:gd name="connsiteY0" fmla="*/ 0 h 1260868"/>
                <a:gd name="connsiteX1" fmla="*/ 767443 w 914400"/>
                <a:gd name="connsiteY1" fmla="*/ 800100 h 1260868"/>
                <a:gd name="connsiteX2" fmla="*/ 579665 w 914400"/>
                <a:gd name="connsiteY2" fmla="*/ 1020536 h 1260868"/>
                <a:gd name="connsiteX3" fmla="*/ 375558 w 914400"/>
                <a:gd name="connsiteY3" fmla="*/ 1151164 h 1260868"/>
                <a:gd name="connsiteX4" fmla="*/ 138793 w 914400"/>
                <a:gd name="connsiteY4" fmla="*/ 1257300 h 1260868"/>
                <a:gd name="connsiteX5" fmla="*/ 0 w 914400"/>
                <a:gd name="connsiteY5" fmla="*/ 1249136 h 1260868"/>
                <a:gd name="connsiteX0" fmla="*/ 914400 w 914400"/>
                <a:gd name="connsiteY0" fmla="*/ 0 h 1260868"/>
                <a:gd name="connsiteX1" fmla="*/ 718016 w 914400"/>
                <a:gd name="connsiteY1" fmla="*/ 800100 h 1260868"/>
                <a:gd name="connsiteX2" fmla="*/ 579665 w 914400"/>
                <a:gd name="connsiteY2" fmla="*/ 1020536 h 1260868"/>
                <a:gd name="connsiteX3" fmla="*/ 375558 w 914400"/>
                <a:gd name="connsiteY3" fmla="*/ 1151164 h 1260868"/>
                <a:gd name="connsiteX4" fmla="*/ 138793 w 914400"/>
                <a:gd name="connsiteY4" fmla="*/ 1257300 h 1260868"/>
                <a:gd name="connsiteX5" fmla="*/ 0 w 914400"/>
                <a:gd name="connsiteY5" fmla="*/ 1249136 h 126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260868">
                  <a:moveTo>
                    <a:pt x="914400" y="0"/>
                  </a:moveTo>
                  <a:cubicBezTo>
                    <a:pt x="868816" y="315005"/>
                    <a:pt x="773805" y="630011"/>
                    <a:pt x="718016" y="800100"/>
                  </a:cubicBezTo>
                  <a:cubicBezTo>
                    <a:pt x="662227" y="970189"/>
                    <a:pt x="636741" y="962025"/>
                    <a:pt x="579665" y="1020536"/>
                  </a:cubicBezTo>
                  <a:cubicBezTo>
                    <a:pt x="522589" y="1079047"/>
                    <a:pt x="449037" y="1111703"/>
                    <a:pt x="375558" y="1151164"/>
                  </a:cubicBezTo>
                  <a:cubicBezTo>
                    <a:pt x="302079" y="1190625"/>
                    <a:pt x="201386" y="1240971"/>
                    <a:pt x="138793" y="1257300"/>
                  </a:cubicBezTo>
                  <a:cubicBezTo>
                    <a:pt x="76200" y="1273629"/>
                    <a:pt x="21771" y="1227365"/>
                    <a:pt x="0" y="1249136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triangl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21"/>
            <p:cNvSpPr txBox="1"/>
            <p:nvPr/>
          </p:nvSpPr>
          <p:spPr>
            <a:xfrm>
              <a:off x="7271639" y="3687453"/>
              <a:ext cx="1096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 smtClean="0">
                  <a:solidFill>
                    <a:srgbClr val="FF0000"/>
                  </a:solidFill>
                </a:rPr>
                <a:t>(3) ELM</a:t>
              </a:r>
              <a:endParaRPr lang="en-GB" sz="1800" baseline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Content Placeholder 2" descr=" 68"/>
          <p:cNvSpPr txBox="1">
            <a:spLocks/>
          </p:cNvSpPr>
          <p:nvPr/>
        </p:nvSpPr>
        <p:spPr>
          <a:xfrm>
            <a:off x="154898" y="896989"/>
            <a:ext cx="4576210" cy="24812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baseline="0" dirty="0" smtClean="0"/>
              <a:t>Model for type-I ELM cycle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Pedestal height and width increase till kinetic ballooning mode (KBM) boundary (‘soft limit’) is reached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Pedestal gradient is clamped and height and width evolve along the KBM limit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ELM crash when P-B (‘hard’) limit is reached </a:t>
            </a:r>
          </a:p>
          <a:p>
            <a:pPr lvl="1">
              <a:buFont typeface="+mj-lt"/>
              <a:buAutoNum type="arabicParenBoth"/>
            </a:pPr>
            <a:endParaRPr lang="en-GB" kern="0" baseline="0" dirty="0" smtClean="0"/>
          </a:p>
        </p:txBody>
      </p:sp>
      <p:sp>
        <p:nvSpPr>
          <p:cNvPr id="29" name="TextBox 18" descr=" 70"/>
          <p:cNvSpPr txBox="1"/>
          <p:nvPr/>
        </p:nvSpPr>
        <p:spPr>
          <a:xfrm>
            <a:off x="6066063" y="4384139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(1)</a:t>
            </a:r>
            <a:endParaRPr lang="en-GB" sz="1800" baseline="0" dirty="0"/>
          </a:p>
        </p:txBody>
      </p:sp>
      <p:grpSp>
        <p:nvGrpSpPr>
          <p:cNvPr id="31" name="Gruppieren 30" descr=" 72"/>
          <p:cNvGrpSpPr/>
          <p:nvPr/>
        </p:nvGrpSpPr>
        <p:grpSpPr>
          <a:xfrm>
            <a:off x="6443357" y="3560323"/>
            <a:ext cx="862115" cy="1272910"/>
            <a:chOff x="6443357" y="3560323"/>
            <a:chExt cx="862115" cy="1272910"/>
          </a:xfrm>
        </p:grpSpPr>
        <p:sp>
          <p:nvSpPr>
            <p:cNvPr id="32" name="TextBox 20"/>
            <p:cNvSpPr txBox="1"/>
            <p:nvPr/>
          </p:nvSpPr>
          <p:spPr>
            <a:xfrm>
              <a:off x="6445437" y="3697181"/>
              <a:ext cx="620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 smtClean="0"/>
                <a:t>(2)</a:t>
              </a:r>
              <a:endParaRPr lang="en-GB" sz="1800" baseline="0" dirty="0"/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6443357" y="4076839"/>
              <a:ext cx="301557" cy="756394"/>
            </a:xfrm>
            <a:custGeom>
              <a:avLst/>
              <a:gdLst>
                <a:gd name="connsiteX0" fmla="*/ 0 w 301557"/>
                <a:gd name="connsiteY0" fmla="*/ 755692 h 755692"/>
                <a:gd name="connsiteX1" fmla="*/ 48638 w 301557"/>
                <a:gd name="connsiteY1" fmla="*/ 473590 h 755692"/>
                <a:gd name="connsiteX2" fmla="*/ 204280 w 301557"/>
                <a:gd name="connsiteY2" fmla="*/ 210943 h 755692"/>
                <a:gd name="connsiteX3" fmla="*/ 301557 w 301557"/>
                <a:gd name="connsiteY3" fmla="*/ 6662 h 755692"/>
                <a:gd name="connsiteX0" fmla="*/ 0 w 301557"/>
                <a:gd name="connsiteY0" fmla="*/ 756394 h 756394"/>
                <a:gd name="connsiteX1" fmla="*/ 48638 w 301557"/>
                <a:gd name="connsiteY1" fmla="*/ 474292 h 756394"/>
                <a:gd name="connsiteX2" fmla="*/ 165369 w 301557"/>
                <a:gd name="connsiteY2" fmla="*/ 192189 h 756394"/>
                <a:gd name="connsiteX3" fmla="*/ 301557 w 301557"/>
                <a:gd name="connsiteY3" fmla="*/ 7364 h 75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557" h="756394">
                  <a:moveTo>
                    <a:pt x="0" y="756394"/>
                  </a:moveTo>
                  <a:cubicBezTo>
                    <a:pt x="7295" y="660738"/>
                    <a:pt x="21077" y="568326"/>
                    <a:pt x="48638" y="474292"/>
                  </a:cubicBezTo>
                  <a:cubicBezTo>
                    <a:pt x="76199" y="380258"/>
                    <a:pt x="123216" y="270010"/>
                    <a:pt x="165369" y="192189"/>
                  </a:cubicBezTo>
                  <a:cubicBezTo>
                    <a:pt x="207522" y="114368"/>
                    <a:pt x="277238" y="-34789"/>
                    <a:pt x="301557" y="7364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ihandform 33"/>
            <p:cNvSpPr/>
            <p:nvPr/>
          </p:nvSpPr>
          <p:spPr bwMode="auto">
            <a:xfrm>
              <a:off x="6741268" y="3560323"/>
              <a:ext cx="564204" cy="505839"/>
            </a:xfrm>
            <a:custGeom>
              <a:avLst/>
              <a:gdLst>
                <a:gd name="connsiteX0" fmla="*/ 0 w 564204"/>
                <a:gd name="connsiteY0" fmla="*/ 507541 h 507541"/>
                <a:gd name="connsiteX1" fmla="*/ 204281 w 564204"/>
                <a:gd name="connsiteY1" fmla="*/ 381081 h 507541"/>
                <a:gd name="connsiteX2" fmla="*/ 350196 w 564204"/>
                <a:gd name="connsiteY2" fmla="*/ 283805 h 507541"/>
                <a:gd name="connsiteX3" fmla="*/ 564204 w 564204"/>
                <a:gd name="connsiteY3" fmla="*/ 1702 h 507541"/>
                <a:gd name="connsiteX0" fmla="*/ 0 w 564204"/>
                <a:gd name="connsiteY0" fmla="*/ 505839 h 505839"/>
                <a:gd name="connsiteX1" fmla="*/ 204281 w 564204"/>
                <a:gd name="connsiteY1" fmla="*/ 379379 h 505839"/>
                <a:gd name="connsiteX2" fmla="*/ 564204 w 564204"/>
                <a:gd name="connsiteY2" fmla="*/ 0 h 505839"/>
                <a:gd name="connsiteX0" fmla="*/ 0 w 564204"/>
                <a:gd name="connsiteY0" fmla="*/ 505839 h 505839"/>
                <a:gd name="connsiteX1" fmla="*/ 564204 w 564204"/>
                <a:gd name="connsiteY1" fmla="*/ 0 h 505839"/>
                <a:gd name="connsiteX0" fmla="*/ 0 w 564204"/>
                <a:gd name="connsiteY0" fmla="*/ 505839 h 505839"/>
                <a:gd name="connsiteX1" fmla="*/ 311285 w 564204"/>
                <a:gd name="connsiteY1" fmla="*/ 262647 h 505839"/>
                <a:gd name="connsiteX2" fmla="*/ 564204 w 564204"/>
                <a:gd name="connsiteY2" fmla="*/ 0 h 50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4204" h="505839">
                  <a:moveTo>
                    <a:pt x="0" y="505839"/>
                  </a:moveTo>
                  <a:cubicBezTo>
                    <a:pt x="81064" y="424775"/>
                    <a:pt x="230221" y="343711"/>
                    <a:pt x="311285" y="262647"/>
                  </a:cubicBezTo>
                  <a:lnTo>
                    <a:pt x="564204" y="0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triangl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66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 descr="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evolution – ELM cycle</a:t>
            </a:r>
            <a:endParaRPr lang="en-US" dirty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4</a:t>
            </a:r>
            <a:endParaRPr lang="en-US" altLang="de-DE" dirty="0"/>
          </a:p>
        </p:txBody>
      </p:sp>
      <p:grpSp>
        <p:nvGrpSpPr>
          <p:cNvPr id="41" name="Group 1" descr=" 41"/>
          <p:cNvGrpSpPr/>
          <p:nvPr/>
        </p:nvGrpSpPr>
        <p:grpSpPr>
          <a:xfrm>
            <a:off x="4731108" y="2547734"/>
            <a:ext cx="4176815" cy="3564519"/>
            <a:chOff x="4731108" y="2547734"/>
            <a:chExt cx="4176815" cy="3564519"/>
          </a:xfrm>
        </p:grpSpPr>
        <p:sp>
          <p:nvSpPr>
            <p:cNvPr id="44" name="TextBox 35"/>
            <p:cNvSpPr txBox="1"/>
            <p:nvPr/>
          </p:nvSpPr>
          <p:spPr>
            <a:xfrm>
              <a:off x="6204857" y="5343263"/>
              <a:ext cx="1102180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sp>
          <p:nvSpPr>
            <p:cNvPr id="45" name="TextBox 36"/>
            <p:cNvSpPr txBox="1"/>
            <p:nvPr/>
          </p:nvSpPr>
          <p:spPr>
            <a:xfrm rot="16200000">
              <a:off x="4294826" y="4115571"/>
              <a:ext cx="1211118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grpSp>
          <p:nvGrpSpPr>
            <p:cNvPr id="46" name="Gruppieren 45"/>
            <p:cNvGrpSpPr/>
            <p:nvPr/>
          </p:nvGrpSpPr>
          <p:grpSpPr>
            <a:xfrm>
              <a:off x="4755600" y="2547734"/>
              <a:ext cx="4152323" cy="3564519"/>
              <a:chOff x="4755600" y="2547734"/>
              <a:chExt cx="4152323" cy="3564519"/>
            </a:xfrm>
          </p:grpSpPr>
          <p:sp>
            <p:nvSpPr>
              <p:cNvPr id="47" name="Textfeld 12"/>
              <p:cNvSpPr txBox="1"/>
              <p:nvPr/>
            </p:nvSpPr>
            <p:spPr>
              <a:xfrm>
                <a:off x="4755600" y="5773699"/>
                <a:ext cx="41523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600" baseline="0" dirty="0" smtClean="0"/>
                  <a:t>[</a:t>
                </a:r>
                <a:r>
                  <a:rPr lang="de-AT" sz="1400" baseline="0" dirty="0" smtClean="0"/>
                  <a:t>P. B. Snyder et al., POP 2012</a:t>
                </a:r>
                <a:r>
                  <a:rPr lang="de-AT" sz="1600" baseline="0" dirty="0" smtClean="0"/>
                  <a:t>]</a:t>
                </a:r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600" y="2547734"/>
                <a:ext cx="4140000" cy="3134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" name="Group 2057" descr=" 49"/>
          <p:cNvGrpSpPr/>
          <p:nvPr/>
        </p:nvGrpSpPr>
        <p:grpSpPr>
          <a:xfrm>
            <a:off x="5702455" y="888451"/>
            <a:ext cx="2461826" cy="1833834"/>
            <a:chOff x="5702455" y="869499"/>
            <a:chExt cx="2461826" cy="1833834"/>
          </a:xfrm>
        </p:grpSpPr>
        <p:sp>
          <p:nvSpPr>
            <p:cNvPr id="50" name="Arc 2056"/>
            <p:cNvSpPr/>
            <p:nvPr/>
          </p:nvSpPr>
          <p:spPr bwMode="auto">
            <a:xfrm>
              <a:off x="7642228" y="1597160"/>
              <a:ext cx="275670" cy="842213"/>
            </a:xfrm>
            <a:custGeom>
              <a:avLst/>
              <a:gdLst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2" fmla="*/ 263073 w 526145"/>
                <a:gd name="connsiteY2" fmla="*/ 816401 h 1632802"/>
                <a:gd name="connsiteX3" fmla="*/ 263072 w 526145"/>
                <a:gd name="connsiteY3" fmla="*/ 0 h 1632802"/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203610 w 268230"/>
                <a:gd name="connsiteY2" fmla="*/ 68050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113591 w 268230"/>
                <a:gd name="connsiteY1" fmla="*/ 192504 h 838132"/>
                <a:gd name="connsiteX2" fmla="*/ 263073 w 268230"/>
                <a:gd name="connsiteY2" fmla="*/ 816401 h 838132"/>
                <a:gd name="connsiteX3" fmla="*/ 203610 w 268230"/>
                <a:gd name="connsiteY3" fmla="*/ 680500 h 838132"/>
                <a:gd name="connsiteX0" fmla="*/ 0 w 268907"/>
                <a:gd name="connsiteY0" fmla="*/ 20796 h 858928"/>
                <a:gd name="connsiteX1" fmla="*/ 118328 w 268907"/>
                <a:gd name="connsiteY1" fmla="*/ 222776 h 858928"/>
                <a:gd name="connsiteX2" fmla="*/ 263073 w 268907"/>
                <a:gd name="connsiteY2" fmla="*/ 837197 h 858928"/>
                <a:gd name="connsiteX3" fmla="*/ 1 w 268907"/>
                <a:gd name="connsiteY3" fmla="*/ 837197 h 858928"/>
                <a:gd name="connsiteX4" fmla="*/ 0 w 268907"/>
                <a:gd name="connsiteY4" fmla="*/ 20796 h 858928"/>
                <a:gd name="connsiteX0" fmla="*/ 0 w 268907"/>
                <a:gd name="connsiteY0" fmla="*/ 20796 h 858928"/>
                <a:gd name="connsiteX1" fmla="*/ 113591 w 268907"/>
                <a:gd name="connsiteY1" fmla="*/ 213300 h 858928"/>
                <a:gd name="connsiteX2" fmla="*/ 263073 w 268907"/>
                <a:gd name="connsiteY2" fmla="*/ 837197 h 858928"/>
                <a:gd name="connsiteX3" fmla="*/ 203610 w 268907"/>
                <a:gd name="connsiteY3" fmla="*/ 701296 h 858928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13591 w 268907"/>
                <a:gd name="connsiteY1" fmla="*/ 213300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75670"/>
                <a:gd name="connsiteY0" fmla="*/ 6028 h 837533"/>
                <a:gd name="connsiteX1" fmla="*/ 208347 w 275670"/>
                <a:gd name="connsiteY1" fmla="*/ 710217 h 837533"/>
                <a:gd name="connsiteX2" fmla="*/ 263073 w 275670"/>
                <a:gd name="connsiteY2" fmla="*/ 822429 h 837533"/>
                <a:gd name="connsiteX3" fmla="*/ 1 w 275670"/>
                <a:gd name="connsiteY3" fmla="*/ 822429 h 837533"/>
                <a:gd name="connsiteX4" fmla="*/ 0 w 275670"/>
                <a:gd name="connsiteY4" fmla="*/ 6028 h 837533"/>
                <a:gd name="connsiteX0" fmla="*/ 0 w 275670"/>
                <a:gd name="connsiteY0" fmla="*/ 6028 h 837533"/>
                <a:gd name="connsiteX1" fmla="*/ 146756 w 275670"/>
                <a:gd name="connsiteY1" fmla="*/ 473326 h 837533"/>
                <a:gd name="connsiteX2" fmla="*/ 263073 w 275670"/>
                <a:gd name="connsiteY2" fmla="*/ 822429 h 837533"/>
                <a:gd name="connsiteX3" fmla="*/ 142019 w 275670"/>
                <a:gd name="connsiteY3" fmla="*/ 601247 h 837533"/>
                <a:gd name="connsiteX0" fmla="*/ 0 w 275670"/>
                <a:gd name="connsiteY0" fmla="*/ 10708 h 842213"/>
                <a:gd name="connsiteX1" fmla="*/ 208347 w 275670"/>
                <a:gd name="connsiteY1" fmla="*/ 714897 h 842213"/>
                <a:gd name="connsiteX2" fmla="*/ 263073 w 275670"/>
                <a:gd name="connsiteY2" fmla="*/ 827109 h 842213"/>
                <a:gd name="connsiteX3" fmla="*/ 1 w 275670"/>
                <a:gd name="connsiteY3" fmla="*/ 827109 h 842213"/>
                <a:gd name="connsiteX4" fmla="*/ 0 w 275670"/>
                <a:gd name="connsiteY4" fmla="*/ 10708 h 842213"/>
                <a:gd name="connsiteX0" fmla="*/ 0 w 275670"/>
                <a:gd name="connsiteY0" fmla="*/ 10708 h 842213"/>
                <a:gd name="connsiteX1" fmla="*/ 146756 w 275670"/>
                <a:gd name="connsiteY1" fmla="*/ 478006 h 842213"/>
                <a:gd name="connsiteX2" fmla="*/ 263073 w 275670"/>
                <a:gd name="connsiteY2" fmla="*/ 827109 h 842213"/>
                <a:gd name="connsiteX3" fmla="*/ 142019 w 275670"/>
                <a:gd name="connsiteY3" fmla="*/ 605927 h 84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670" h="842213" stroke="0" extrusionOk="0">
                  <a:moveTo>
                    <a:pt x="0" y="10708"/>
                  </a:moveTo>
                  <a:cubicBezTo>
                    <a:pt x="35514" y="-64058"/>
                    <a:pt x="159764" y="261396"/>
                    <a:pt x="208347" y="714897"/>
                  </a:cubicBezTo>
                  <a:cubicBezTo>
                    <a:pt x="252193" y="850964"/>
                    <a:pt x="298587" y="752343"/>
                    <a:pt x="263073" y="827109"/>
                  </a:cubicBezTo>
                  <a:lnTo>
                    <a:pt x="1" y="827109"/>
                  </a:lnTo>
                  <a:cubicBezTo>
                    <a:pt x="1" y="554975"/>
                    <a:pt x="0" y="282842"/>
                    <a:pt x="0" y="10708"/>
                  </a:cubicBezTo>
                  <a:close/>
                </a:path>
                <a:path w="275670" h="842213" fill="none">
                  <a:moveTo>
                    <a:pt x="0" y="10708"/>
                  </a:moveTo>
                  <a:cubicBezTo>
                    <a:pt x="37883" y="81484"/>
                    <a:pt x="145551" y="332463"/>
                    <a:pt x="146756" y="478006"/>
                  </a:cubicBezTo>
                  <a:cubicBezTo>
                    <a:pt x="190602" y="614073"/>
                    <a:pt x="267021" y="784469"/>
                    <a:pt x="263073" y="827109"/>
                  </a:cubicBezTo>
                  <a:cubicBezTo>
                    <a:pt x="285164" y="901044"/>
                    <a:pt x="169213" y="683592"/>
                    <a:pt x="142019" y="605927"/>
                  </a:cubicBezTo>
                </a:path>
              </a:pathLst>
            </a:custGeom>
            <a:solidFill>
              <a:srgbClr val="FFC000">
                <a:alpha val="6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40"/>
            <p:cNvSpPr txBox="1"/>
            <p:nvPr/>
          </p:nvSpPr>
          <p:spPr>
            <a:xfrm rot="16200000">
              <a:off x="6114487" y="1854146"/>
              <a:ext cx="797380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height</a:t>
              </a:r>
              <a:endParaRPr lang="en-GB" sz="1600" baseline="0" dirty="0"/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7413163" y="904633"/>
              <a:ext cx="718458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width</a:t>
              </a:r>
              <a:endParaRPr lang="en-GB" sz="1600" baseline="0" dirty="0"/>
            </a:p>
          </p:txBody>
        </p:sp>
        <p:grpSp>
          <p:nvGrpSpPr>
            <p:cNvPr id="53" name="Group 24"/>
            <p:cNvGrpSpPr/>
            <p:nvPr/>
          </p:nvGrpSpPr>
          <p:grpSpPr>
            <a:xfrm>
              <a:off x="5702455" y="869499"/>
              <a:ext cx="2461826" cy="1833834"/>
              <a:chOff x="5702455" y="869499"/>
              <a:chExt cx="2461826" cy="1833834"/>
            </a:xfrm>
          </p:grpSpPr>
          <p:sp>
            <p:nvSpPr>
              <p:cNvPr id="59" name="Freeform 13"/>
              <p:cNvSpPr/>
              <p:nvPr/>
            </p:nvSpPr>
            <p:spPr bwMode="auto">
              <a:xfrm>
                <a:off x="6049729" y="1087564"/>
                <a:ext cx="1853290" cy="1334548"/>
              </a:xfrm>
              <a:custGeom>
                <a:avLst/>
                <a:gdLst>
                  <a:gd name="connsiteX0" fmla="*/ 0 w 2179864"/>
                  <a:gd name="connsiteY0" fmla="*/ 0 h 2163536"/>
                  <a:gd name="connsiteX1" fmla="*/ 244928 w 2179864"/>
                  <a:gd name="connsiteY1" fmla="*/ 73479 h 2163536"/>
                  <a:gd name="connsiteX2" fmla="*/ 669471 w 2179864"/>
                  <a:gd name="connsiteY2" fmla="*/ 171450 h 2163536"/>
                  <a:gd name="connsiteX3" fmla="*/ 1045028 w 2179864"/>
                  <a:gd name="connsiteY3" fmla="*/ 334736 h 2163536"/>
                  <a:gd name="connsiteX4" fmla="*/ 1494064 w 2179864"/>
                  <a:gd name="connsiteY4" fmla="*/ 555172 h 2163536"/>
                  <a:gd name="connsiteX5" fmla="*/ 1943100 w 2179864"/>
                  <a:gd name="connsiteY5" fmla="*/ 889907 h 2163536"/>
                  <a:gd name="connsiteX6" fmla="*/ 2114550 w 2179864"/>
                  <a:gd name="connsiteY6" fmla="*/ 1281793 h 2163536"/>
                  <a:gd name="connsiteX7" fmla="*/ 2155371 w 2179864"/>
                  <a:gd name="connsiteY7" fmla="*/ 1943100 h 2163536"/>
                  <a:gd name="connsiteX8" fmla="*/ 2179864 w 2179864"/>
                  <a:gd name="connsiteY8" fmla="*/ 2163536 h 2163536"/>
                  <a:gd name="connsiteX0" fmla="*/ 0 w 1934936"/>
                  <a:gd name="connsiteY0" fmla="*/ -1 h 2090056"/>
                  <a:gd name="connsiteX1" fmla="*/ 424543 w 1934936"/>
                  <a:gd name="connsiteY1" fmla="*/ 97970 h 2090056"/>
                  <a:gd name="connsiteX2" fmla="*/ 800100 w 1934936"/>
                  <a:gd name="connsiteY2" fmla="*/ 261256 h 2090056"/>
                  <a:gd name="connsiteX3" fmla="*/ 1249136 w 1934936"/>
                  <a:gd name="connsiteY3" fmla="*/ 481692 h 2090056"/>
                  <a:gd name="connsiteX4" fmla="*/ 1698172 w 1934936"/>
                  <a:gd name="connsiteY4" fmla="*/ 816427 h 2090056"/>
                  <a:gd name="connsiteX5" fmla="*/ 1869622 w 1934936"/>
                  <a:gd name="connsiteY5" fmla="*/ 1208313 h 2090056"/>
                  <a:gd name="connsiteX6" fmla="*/ 1910443 w 1934936"/>
                  <a:gd name="connsiteY6" fmla="*/ 1869620 h 2090056"/>
                  <a:gd name="connsiteX7" fmla="*/ 1934936 w 1934936"/>
                  <a:gd name="connsiteY7" fmla="*/ 2090056 h 2090056"/>
                  <a:gd name="connsiteX0" fmla="*/ 0 w 1510393"/>
                  <a:gd name="connsiteY0" fmla="*/ 1 h 1992087"/>
                  <a:gd name="connsiteX1" fmla="*/ 375557 w 1510393"/>
                  <a:gd name="connsiteY1" fmla="*/ 163287 h 1992087"/>
                  <a:gd name="connsiteX2" fmla="*/ 824593 w 1510393"/>
                  <a:gd name="connsiteY2" fmla="*/ 383723 h 1992087"/>
                  <a:gd name="connsiteX3" fmla="*/ 1273629 w 1510393"/>
                  <a:gd name="connsiteY3" fmla="*/ 718458 h 1992087"/>
                  <a:gd name="connsiteX4" fmla="*/ 1445079 w 1510393"/>
                  <a:gd name="connsiteY4" fmla="*/ 1110344 h 1992087"/>
                  <a:gd name="connsiteX5" fmla="*/ 1485900 w 1510393"/>
                  <a:gd name="connsiteY5" fmla="*/ 1771651 h 1992087"/>
                  <a:gd name="connsiteX6" fmla="*/ 1510393 w 1510393"/>
                  <a:gd name="connsiteY6" fmla="*/ 1992087 h 1992087"/>
                  <a:gd name="connsiteX0" fmla="*/ 0 w 1134836"/>
                  <a:gd name="connsiteY0" fmla="*/ 1 h 1828801"/>
                  <a:gd name="connsiteX1" fmla="*/ 449036 w 1134836"/>
                  <a:gd name="connsiteY1" fmla="*/ 220437 h 1828801"/>
                  <a:gd name="connsiteX2" fmla="*/ 898072 w 1134836"/>
                  <a:gd name="connsiteY2" fmla="*/ 555172 h 1828801"/>
                  <a:gd name="connsiteX3" fmla="*/ 1069522 w 1134836"/>
                  <a:gd name="connsiteY3" fmla="*/ 947058 h 1828801"/>
                  <a:gd name="connsiteX4" fmla="*/ 1110343 w 1134836"/>
                  <a:gd name="connsiteY4" fmla="*/ 1608365 h 1828801"/>
                  <a:gd name="connsiteX5" fmla="*/ 1134836 w 1134836"/>
                  <a:gd name="connsiteY5" fmla="*/ 1828801 h 1828801"/>
                  <a:gd name="connsiteX0" fmla="*/ -1 w 685799"/>
                  <a:gd name="connsiteY0" fmla="*/ 1 h 1608365"/>
                  <a:gd name="connsiteX1" fmla="*/ 449035 w 685799"/>
                  <a:gd name="connsiteY1" fmla="*/ 334736 h 1608365"/>
                  <a:gd name="connsiteX2" fmla="*/ 620485 w 685799"/>
                  <a:gd name="connsiteY2" fmla="*/ 726622 h 1608365"/>
                  <a:gd name="connsiteX3" fmla="*/ 661306 w 685799"/>
                  <a:gd name="connsiteY3" fmla="*/ 1387929 h 1608365"/>
                  <a:gd name="connsiteX4" fmla="*/ 685799 w 685799"/>
                  <a:gd name="connsiteY4" fmla="*/ 1608365 h 160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99" h="1608365">
                    <a:moveTo>
                      <a:pt x="-1" y="1"/>
                    </a:moveTo>
                    <a:cubicBezTo>
                      <a:pt x="149678" y="92530"/>
                      <a:pt x="345621" y="213633"/>
                      <a:pt x="449035" y="334736"/>
                    </a:cubicBezTo>
                    <a:cubicBezTo>
                      <a:pt x="552449" y="455839"/>
                      <a:pt x="585107" y="551090"/>
                      <a:pt x="620485" y="726622"/>
                    </a:cubicBezTo>
                    <a:cubicBezTo>
                      <a:pt x="655864" y="902154"/>
                      <a:pt x="650420" y="1240972"/>
                      <a:pt x="661306" y="1387929"/>
                    </a:cubicBezTo>
                    <a:cubicBezTo>
                      <a:pt x="672192" y="1534886"/>
                      <a:pt x="684438" y="1568904"/>
                      <a:pt x="685799" y="1608365"/>
                    </a:cubicBezTo>
                  </a:path>
                </a:pathLst>
              </a:custGeom>
              <a:noFill/>
              <a:ln w="44450">
                <a:solidFill>
                  <a:srgbClr val="0000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0" name="Straight Arrow Connector 9"/>
              <p:cNvCxnSpPr/>
              <p:nvPr/>
            </p:nvCxnSpPr>
            <p:spPr bwMode="auto">
              <a:xfrm flipV="1">
                <a:off x="6049729" y="869499"/>
                <a:ext cx="0" cy="15526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23"/>
              <p:cNvCxnSpPr/>
              <p:nvPr/>
            </p:nvCxnSpPr>
            <p:spPr bwMode="auto">
              <a:xfrm>
                <a:off x="6049729" y="2422113"/>
                <a:ext cx="2114552" cy="1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TextBox 25"/>
              <p:cNvSpPr txBox="1"/>
              <p:nvPr/>
            </p:nvSpPr>
            <p:spPr>
              <a:xfrm rot="16200000">
                <a:off x="5273940" y="1476527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pressure</a:t>
                </a:r>
                <a:endParaRPr lang="en-GB" sz="1600" baseline="0" dirty="0"/>
              </a:p>
            </p:txBody>
          </p:sp>
          <p:sp>
            <p:nvSpPr>
              <p:cNvPr id="63" name="TextBox 26"/>
              <p:cNvSpPr txBox="1"/>
              <p:nvPr/>
            </p:nvSpPr>
            <p:spPr>
              <a:xfrm>
                <a:off x="6509213" y="2364779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radius</a:t>
                </a:r>
                <a:endParaRPr lang="en-GB" sz="1600" baseline="0" dirty="0"/>
              </a:p>
            </p:txBody>
          </p:sp>
        </p:grpSp>
        <p:cxnSp>
          <p:nvCxnSpPr>
            <p:cNvPr id="54" name="Straight Arrow Connector 28"/>
            <p:cNvCxnSpPr/>
            <p:nvPr/>
          </p:nvCxnSpPr>
          <p:spPr bwMode="auto">
            <a:xfrm>
              <a:off x="6678377" y="1624734"/>
              <a:ext cx="963389" cy="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30"/>
            <p:cNvCxnSpPr/>
            <p:nvPr/>
          </p:nvCxnSpPr>
          <p:spPr bwMode="auto">
            <a:xfrm flipV="1">
              <a:off x="7903019" y="1249136"/>
              <a:ext cx="0" cy="117297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31"/>
            <p:cNvCxnSpPr/>
            <p:nvPr/>
          </p:nvCxnSpPr>
          <p:spPr bwMode="auto">
            <a:xfrm flipV="1">
              <a:off x="7641766" y="1249137"/>
              <a:ext cx="0" cy="117297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36"/>
            <p:cNvCxnSpPr/>
            <p:nvPr/>
          </p:nvCxnSpPr>
          <p:spPr bwMode="auto">
            <a:xfrm flipV="1">
              <a:off x="6686550" y="1624734"/>
              <a:ext cx="0" cy="79737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38"/>
            <p:cNvCxnSpPr/>
            <p:nvPr/>
          </p:nvCxnSpPr>
          <p:spPr bwMode="auto">
            <a:xfrm>
              <a:off x="7641766" y="1249136"/>
              <a:ext cx="261252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Content Placeholder 2" descr=" 64"/>
          <p:cNvSpPr txBox="1">
            <a:spLocks/>
          </p:cNvSpPr>
          <p:nvPr/>
        </p:nvSpPr>
        <p:spPr>
          <a:xfrm>
            <a:off x="179389" y="981075"/>
            <a:ext cx="4576211" cy="2170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kern="0" baseline="0" dirty="0" smtClean="0">
              <a:sym typeface="Symbol" panose="05050102010706020507" pitchFamily="18" charset="2"/>
            </a:endParaRPr>
          </a:p>
        </p:txBody>
      </p:sp>
      <p:grpSp>
        <p:nvGrpSpPr>
          <p:cNvPr id="35" name="Gruppieren 34" descr=" 65"/>
          <p:cNvGrpSpPr/>
          <p:nvPr/>
        </p:nvGrpSpPr>
        <p:grpSpPr>
          <a:xfrm>
            <a:off x="6441621" y="3575933"/>
            <a:ext cx="1926771" cy="1260868"/>
            <a:chOff x="6441621" y="3575933"/>
            <a:chExt cx="1926771" cy="1260868"/>
          </a:xfrm>
        </p:grpSpPr>
        <p:sp>
          <p:nvSpPr>
            <p:cNvPr id="36" name="Freeform 17"/>
            <p:cNvSpPr/>
            <p:nvPr/>
          </p:nvSpPr>
          <p:spPr bwMode="auto">
            <a:xfrm>
              <a:off x="6441621" y="3575933"/>
              <a:ext cx="906236" cy="1260868"/>
            </a:xfrm>
            <a:custGeom>
              <a:avLst/>
              <a:gdLst>
                <a:gd name="connsiteX0" fmla="*/ 914400 w 914400"/>
                <a:gd name="connsiteY0" fmla="*/ 0 h 1260868"/>
                <a:gd name="connsiteX1" fmla="*/ 767443 w 914400"/>
                <a:gd name="connsiteY1" fmla="*/ 800100 h 1260868"/>
                <a:gd name="connsiteX2" fmla="*/ 579665 w 914400"/>
                <a:gd name="connsiteY2" fmla="*/ 1020536 h 1260868"/>
                <a:gd name="connsiteX3" fmla="*/ 375558 w 914400"/>
                <a:gd name="connsiteY3" fmla="*/ 1151164 h 1260868"/>
                <a:gd name="connsiteX4" fmla="*/ 138793 w 914400"/>
                <a:gd name="connsiteY4" fmla="*/ 1257300 h 1260868"/>
                <a:gd name="connsiteX5" fmla="*/ 0 w 914400"/>
                <a:gd name="connsiteY5" fmla="*/ 1249136 h 1260868"/>
                <a:gd name="connsiteX0" fmla="*/ 914400 w 914400"/>
                <a:gd name="connsiteY0" fmla="*/ 0 h 1260868"/>
                <a:gd name="connsiteX1" fmla="*/ 718016 w 914400"/>
                <a:gd name="connsiteY1" fmla="*/ 800100 h 1260868"/>
                <a:gd name="connsiteX2" fmla="*/ 579665 w 914400"/>
                <a:gd name="connsiteY2" fmla="*/ 1020536 h 1260868"/>
                <a:gd name="connsiteX3" fmla="*/ 375558 w 914400"/>
                <a:gd name="connsiteY3" fmla="*/ 1151164 h 1260868"/>
                <a:gd name="connsiteX4" fmla="*/ 138793 w 914400"/>
                <a:gd name="connsiteY4" fmla="*/ 1257300 h 1260868"/>
                <a:gd name="connsiteX5" fmla="*/ 0 w 914400"/>
                <a:gd name="connsiteY5" fmla="*/ 1249136 h 126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260868">
                  <a:moveTo>
                    <a:pt x="914400" y="0"/>
                  </a:moveTo>
                  <a:cubicBezTo>
                    <a:pt x="868816" y="315005"/>
                    <a:pt x="773805" y="630011"/>
                    <a:pt x="718016" y="800100"/>
                  </a:cubicBezTo>
                  <a:cubicBezTo>
                    <a:pt x="662227" y="970189"/>
                    <a:pt x="636741" y="962025"/>
                    <a:pt x="579665" y="1020536"/>
                  </a:cubicBezTo>
                  <a:cubicBezTo>
                    <a:pt x="522589" y="1079047"/>
                    <a:pt x="449037" y="1111703"/>
                    <a:pt x="375558" y="1151164"/>
                  </a:cubicBezTo>
                  <a:cubicBezTo>
                    <a:pt x="302079" y="1190625"/>
                    <a:pt x="201386" y="1240971"/>
                    <a:pt x="138793" y="1257300"/>
                  </a:cubicBezTo>
                  <a:cubicBezTo>
                    <a:pt x="76200" y="1273629"/>
                    <a:pt x="21771" y="1227365"/>
                    <a:pt x="0" y="1249136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triangl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21"/>
            <p:cNvSpPr txBox="1"/>
            <p:nvPr/>
          </p:nvSpPr>
          <p:spPr>
            <a:xfrm>
              <a:off x="7271639" y="3687453"/>
              <a:ext cx="1096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 smtClean="0">
                  <a:solidFill>
                    <a:srgbClr val="FF0000"/>
                  </a:solidFill>
                </a:rPr>
                <a:t>(3) ELM</a:t>
              </a:r>
              <a:endParaRPr lang="en-GB" sz="1800" baseline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Content Placeholder 2" descr=" 68"/>
          <p:cNvSpPr txBox="1">
            <a:spLocks/>
          </p:cNvSpPr>
          <p:nvPr/>
        </p:nvSpPr>
        <p:spPr>
          <a:xfrm>
            <a:off x="154898" y="896989"/>
            <a:ext cx="4576210" cy="24812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baseline="0" dirty="0" smtClean="0"/>
              <a:t>Model for type-I ELM cycle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Pedestal height and width increase till kinetic ballooning mode (KBM) boundary (‘soft limit’) is reached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Pedestal gradient is clamped and height and width evolve along the KBM limit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ELM crash when P-B (‘hard’) limit is reached </a:t>
            </a:r>
          </a:p>
          <a:p>
            <a:pPr lvl="1">
              <a:buFont typeface="+mj-lt"/>
              <a:buAutoNum type="arabicParenBoth"/>
            </a:pPr>
            <a:endParaRPr lang="en-GB" kern="0" baseline="0" dirty="0" smtClean="0"/>
          </a:p>
        </p:txBody>
      </p:sp>
      <p:sp>
        <p:nvSpPr>
          <p:cNvPr id="38" name="Content Placeholder 2" descr=" 69"/>
          <p:cNvSpPr txBox="1">
            <a:spLocks/>
          </p:cNvSpPr>
          <p:nvPr/>
        </p:nvSpPr>
        <p:spPr>
          <a:xfrm>
            <a:off x="179389" y="3808899"/>
            <a:ext cx="4453068" cy="24812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lvl="1" indent="-342900">
              <a:buFontTx/>
              <a:buChar char="•"/>
            </a:pPr>
            <a:r>
              <a:rPr lang="en-US" kern="0" baseline="0" dirty="0" smtClean="0"/>
              <a:t>Limitation of pedestal evolution (‘soft limit’) observed in several experiments</a:t>
            </a:r>
          </a:p>
          <a:p>
            <a:pPr marL="0" lvl="1" indent="0">
              <a:buNone/>
            </a:pP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de-AT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Burckhart et al., PPCF 2010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sz="1400" kern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1" indent="0">
              <a:buNone/>
            </a:pP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Dickinson </a:t>
            </a:r>
            <a:r>
              <a:rPr lang="de-AT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PRL 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de-AT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1" indent="0">
              <a:buNone/>
            </a:pPr>
            <a:r>
              <a:rPr lang="en-US" sz="1400" kern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kern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Diallo </a:t>
            </a:r>
            <a:r>
              <a:rPr lang="de-AT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PRL 2014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marL="0" lvl="1" indent="0">
              <a:buNone/>
            </a:pPr>
            <a:r>
              <a:rPr lang="de-AT" altLang="es-ES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altLang="es-E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altLang="es-ES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Diallo et al., POP 2015</a:t>
            </a:r>
            <a:r>
              <a:rPr lang="en-US" altLang="es-ES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marL="0" lvl="1" indent="0">
              <a:buNone/>
            </a:pPr>
            <a:r>
              <a:rPr lang="de-AT" sz="1400" kern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X. Gao </a:t>
            </a:r>
            <a:r>
              <a:rPr lang="de-AT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NF 2015</a:t>
            </a:r>
            <a:r>
              <a:rPr lang="de-AT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marL="0" lvl="1" indent="0">
              <a:buNone/>
            </a:pPr>
            <a:r>
              <a:rPr lang="de-AT" sz="1400" kern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400" kern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AT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de-AT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Zhong </a:t>
            </a:r>
            <a:r>
              <a:rPr lang="de-AT" sz="14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de-AT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PPCF 2016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lvl="1"/>
            <a:endParaRPr lang="en-GB" kern="0" baseline="0" dirty="0" smtClean="0"/>
          </a:p>
          <a:p>
            <a:endParaRPr lang="en-GB" kern="0" baseline="0" dirty="0" smtClean="0"/>
          </a:p>
        </p:txBody>
      </p:sp>
      <p:sp>
        <p:nvSpPr>
          <p:cNvPr id="29" name="TextBox 18" descr=" 70"/>
          <p:cNvSpPr txBox="1"/>
          <p:nvPr/>
        </p:nvSpPr>
        <p:spPr>
          <a:xfrm>
            <a:off x="6066063" y="4384139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(1)</a:t>
            </a:r>
            <a:endParaRPr lang="en-GB" sz="1800" baseline="0" dirty="0"/>
          </a:p>
        </p:txBody>
      </p:sp>
      <p:grpSp>
        <p:nvGrpSpPr>
          <p:cNvPr id="31" name="Gruppieren 30" descr=" 72"/>
          <p:cNvGrpSpPr/>
          <p:nvPr/>
        </p:nvGrpSpPr>
        <p:grpSpPr>
          <a:xfrm>
            <a:off x="6443357" y="3560323"/>
            <a:ext cx="862115" cy="1272910"/>
            <a:chOff x="6443357" y="3560323"/>
            <a:chExt cx="862115" cy="1272910"/>
          </a:xfrm>
        </p:grpSpPr>
        <p:sp>
          <p:nvSpPr>
            <p:cNvPr id="32" name="TextBox 20"/>
            <p:cNvSpPr txBox="1"/>
            <p:nvPr/>
          </p:nvSpPr>
          <p:spPr>
            <a:xfrm>
              <a:off x="6445437" y="3697181"/>
              <a:ext cx="620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 smtClean="0"/>
                <a:t>(2)</a:t>
              </a:r>
              <a:endParaRPr lang="en-GB" sz="1800" baseline="0" dirty="0"/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6443357" y="4076839"/>
              <a:ext cx="301557" cy="756394"/>
            </a:xfrm>
            <a:custGeom>
              <a:avLst/>
              <a:gdLst>
                <a:gd name="connsiteX0" fmla="*/ 0 w 301557"/>
                <a:gd name="connsiteY0" fmla="*/ 755692 h 755692"/>
                <a:gd name="connsiteX1" fmla="*/ 48638 w 301557"/>
                <a:gd name="connsiteY1" fmla="*/ 473590 h 755692"/>
                <a:gd name="connsiteX2" fmla="*/ 204280 w 301557"/>
                <a:gd name="connsiteY2" fmla="*/ 210943 h 755692"/>
                <a:gd name="connsiteX3" fmla="*/ 301557 w 301557"/>
                <a:gd name="connsiteY3" fmla="*/ 6662 h 755692"/>
                <a:gd name="connsiteX0" fmla="*/ 0 w 301557"/>
                <a:gd name="connsiteY0" fmla="*/ 756394 h 756394"/>
                <a:gd name="connsiteX1" fmla="*/ 48638 w 301557"/>
                <a:gd name="connsiteY1" fmla="*/ 474292 h 756394"/>
                <a:gd name="connsiteX2" fmla="*/ 165369 w 301557"/>
                <a:gd name="connsiteY2" fmla="*/ 192189 h 756394"/>
                <a:gd name="connsiteX3" fmla="*/ 301557 w 301557"/>
                <a:gd name="connsiteY3" fmla="*/ 7364 h 75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557" h="756394">
                  <a:moveTo>
                    <a:pt x="0" y="756394"/>
                  </a:moveTo>
                  <a:cubicBezTo>
                    <a:pt x="7295" y="660738"/>
                    <a:pt x="21077" y="568326"/>
                    <a:pt x="48638" y="474292"/>
                  </a:cubicBezTo>
                  <a:cubicBezTo>
                    <a:pt x="76199" y="380258"/>
                    <a:pt x="123216" y="270010"/>
                    <a:pt x="165369" y="192189"/>
                  </a:cubicBezTo>
                  <a:cubicBezTo>
                    <a:pt x="207522" y="114368"/>
                    <a:pt x="277238" y="-34789"/>
                    <a:pt x="301557" y="7364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ihandform 33"/>
            <p:cNvSpPr/>
            <p:nvPr/>
          </p:nvSpPr>
          <p:spPr bwMode="auto">
            <a:xfrm>
              <a:off x="6741268" y="3560323"/>
              <a:ext cx="564204" cy="505839"/>
            </a:xfrm>
            <a:custGeom>
              <a:avLst/>
              <a:gdLst>
                <a:gd name="connsiteX0" fmla="*/ 0 w 564204"/>
                <a:gd name="connsiteY0" fmla="*/ 507541 h 507541"/>
                <a:gd name="connsiteX1" fmla="*/ 204281 w 564204"/>
                <a:gd name="connsiteY1" fmla="*/ 381081 h 507541"/>
                <a:gd name="connsiteX2" fmla="*/ 350196 w 564204"/>
                <a:gd name="connsiteY2" fmla="*/ 283805 h 507541"/>
                <a:gd name="connsiteX3" fmla="*/ 564204 w 564204"/>
                <a:gd name="connsiteY3" fmla="*/ 1702 h 507541"/>
                <a:gd name="connsiteX0" fmla="*/ 0 w 564204"/>
                <a:gd name="connsiteY0" fmla="*/ 505839 h 505839"/>
                <a:gd name="connsiteX1" fmla="*/ 204281 w 564204"/>
                <a:gd name="connsiteY1" fmla="*/ 379379 h 505839"/>
                <a:gd name="connsiteX2" fmla="*/ 564204 w 564204"/>
                <a:gd name="connsiteY2" fmla="*/ 0 h 505839"/>
                <a:gd name="connsiteX0" fmla="*/ 0 w 564204"/>
                <a:gd name="connsiteY0" fmla="*/ 505839 h 505839"/>
                <a:gd name="connsiteX1" fmla="*/ 564204 w 564204"/>
                <a:gd name="connsiteY1" fmla="*/ 0 h 505839"/>
                <a:gd name="connsiteX0" fmla="*/ 0 w 564204"/>
                <a:gd name="connsiteY0" fmla="*/ 505839 h 505839"/>
                <a:gd name="connsiteX1" fmla="*/ 311285 w 564204"/>
                <a:gd name="connsiteY1" fmla="*/ 262647 h 505839"/>
                <a:gd name="connsiteX2" fmla="*/ 564204 w 564204"/>
                <a:gd name="connsiteY2" fmla="*/ 0 h 50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4204" h="505839">
                  <a:moveTo>
                    <a:pt x="0" y="505839"/>
                  </a:moveTo>
                  <a:cubicBezTo>
                    <a:pt x="81064" y="424775"/>
                    <a:pt x="230221" y="343711"/>
                    <a:pt x="311285" y="262647"/>
                  </a:cubicBezTo>
                  <a:lnTo>
                    <a:pt x="564204" y="0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triangl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7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Previous observations at AUG…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5</a:t>
            </a:r>
            <a:endParaRPr lang="en-US" altLang="de-DE" noProof="0" dirty="0"/>
          </a:p>
        </p:txBody>
      </p:sp>
      <p:grpSp>
        <p:nvGrpSpPr>
          <p:cNvPr id="7" name="Group 11"/>
          <p:cNvGrpSpPr/>
          <p:nvPr/>
        </p:nvGrpSpPr>
        <p:grpSpPr>
          <a:xfrm>
            <a:off x="5414288" y="1534177"/>
            <a:ext cx="3812876" cy="3797647"/>
            <a:chOff x="5414288" y="2034299"/>
            <a:chExt cx="3812876" cy="3797647"/>
          </a:xfrm>
        </p:grpSpPr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70" y="2034299"/>
              <a:ext cx="3374044" cy="3442562"/>
            </a:xfrm>
            <a:prstGeom prst="rect">
              <a:avLst/>
            </a:prstGeom>
          </p:spPr>
        </p:pic>
        <p:sp>
          <p:nvSpPr>
            <p:cNvPr id="9" name="Textfeld 12"/>
            <p:cNvSpPr txBox="1"/>
            <p:nvPr/>
          </p:nvSpPr>
          <p:spPr>
            <a:xfrm>
              <a:off x="5414288" y="5431836"/>
              <a:ext cx="3812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baseline="0" dirty="0" smtClean="0"/>
                <a:t>[</a:t>
              </a:r>
              <a:r>
                <a:rPr lang="de-DE" altLang="es-ES" sz="1600" kern="0" baseline="0" dirty="0">
                  <a:solidFill>
                    <a:prstClr val="black"/>
                  </a:solidFill>
                </a:rPr>
                <a:t>A. Burckhart </a:t>
              </a:r>
              <a:r>
                <a:rPr lang="de-AT" sz="1600" baseline="0" dirty="0" smtClean="0">
                  <a:latin typeface="Arial" pitchFamily="34" charset="0"/>
                  <a:cs typeface="Arial" pitchFamily="34" charset="0"/>
                </a:rPr>
                <a:t>et al., PPCF 2010</a:t>
              </a:r>
              <a:r>
                <a:rPr lang="de-AT" baseline="0" dirty="0" smtClean="0"/>
                <a:t>]</a:t>
              </a:r>
              <a:endParaRPr lang="de-AT" baseline="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Content Placeholder 4"/>
          <p:cNvSpPr txBox="1">
            <a:spLocks/>
          </p:cNvSpPr>
          <p:nvPr/>
        </p:nvSpPr>
        <p:spPr bwMode="auto">
          <a:xfrm>
            <a:off x="5468851" y="1123630"/>
            <a:ext cx="3703749" cy="4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n-US" altLang="es-ES" sz="1800" baseline="0" dirty="0" smtClean="0">
                <a:solidFill>
                  <a:srgbClr val="C00000"/>
                </a:solidFill>
              </a:rPr>
              <a:t>ASDEX Upgrade</a:t>
            </a:r>
          </a:p>
        </p:txBody>
      </p:sp>
    </p:spTree>
    <p:extLst>
      <p:ext uri="{BB962C8B-B14F-4D97-AF65-F5344CB8AC3E}">
        <p14:creationId xmlns:p14="http://schemas.microsoft.com/office/powerpoint/2010/main" val="263054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 synchronization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6</a:t>
            </a:r>
            <a:endParaRPr lang="en-US" altLang="de-DE" noProof="0" dirty="0"/>
          </a:p>
        </p:txBody>
      </p:sp>
      <p:pic>
        <p:nvPicPr>
          <p:cNvPr id="6" name="Content Placeholder 6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808040"/>
            <a:ext cx="5400000" cy="2141015"/>
          </a:xfrm>
          <a:prstGeom prst="rect">
            <a:avLst/>
          </a:prstGeom>
        </p:spPr>
      </p:pic>
      <p:sp>
        <p:nvSpPr>
          <p:cNvPr id="15" name="Inhaltsplatzhalter 2" descr=" 15"/>
          <p:cNvSpPr txBox="1">
            <a:spLocks/>
          </p:cNvSpPr>
          <p:nvPr/>
        </p:nvSpPr>
        <p:spPr bwMode="auto">
          <a:xfrm>
            <a:off x="179389" y="981075"/>
            <a:ext cx="4106861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kern="0" baseline="0" dirty="0" smtClean="0"/>
          </a:p>
          <a:p>
            <a:r>
              <a:rPr lang="en-US" kern="0" baseline="0" smtClean="0">
                <a:latin typeface="Arial" pitchFamily="34" charset="0"/>
                <a:cs typeface="Arial" pitchFamily="34" charset="0"/>
              </a:rPr>
              <a:t>ELMs are quasi-periodic events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kern="0" baseline="0" smtClean="0">
                <a:latin typeface="Arial" pitchFamily="34" charset="0"/>
                <a:cs typeface="Arial" pitchFamily="34" charset="0"/>
              </a:rPr>
              <a:t>Increase amount of data by averaging over several ‘equal’ ELMs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000" kern="0" baseline="0" dirty="0"/>
          </a:p>
          <a:p>
            <a:pPr>
              <a:buChar char=" "/>
            </a:pPr>
            <a:r>
              <a:rPr lang="en-US" kern="0" baseline="0" smtClean="0"/>
              <a:t>          </a:t>
            </a:r>
            <a:endParaRPr lang="en-US" kern="0" baseline="0" dirty="0" smtClean="0"/>
          </a:p>
          <a:p>
            <a:pPr lvl="1">
              <a:buChar char=" "/>
            </a:pPr>
            <a:r>
              <a:rPr lang="en-US" kern="0" baseline="0" smtClean="0"/>
              <a:t>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</a:t>
            </a:r>
            <a:endParaRPr lang="en-US" kern="0" baseline="0" dirty="0"/>
          </a:p>
          <a:p>
            <a:pPr lvl="1">
              <a:buChar char=" "/>
            </a:pPr>
            <a:r>
              <a:rPr lang="en-US" kern="0" baseline="0" smtClean="0"/>
              <a:t>  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</a:t>
            </a:r>
            <a:endParaRPr lang="en-US" kern="0" baseline="0" dirty="0" smtClean="0"/>
          </a:p>
          <a:p>
            <a:pPr lvl="2"/>
            <a:endParaRPr lang="en-US" sz="1000" kern="0" baseline="0" dirty="0" smtClean="0"/>
          </a:p>
          <a:p>
            <a:pPr>
              <a:buChar char=" "/>
            </a:pPr>
            <a:r>
              <a:rPr lang="en-US" kern="0" baseline="0" smtClean="0"/>
              <a:t>     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    </a:t>
            </a:r>
            <a:endParaRPr lang="en-US" kern="0" baseline="0" dirty="0" smtClean="0"/>
          </a:p>
          <a:p>
            <a:endParaRPr lang="en-GB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2012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 synchronization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6</a:t>
            </a:r>
            <a:endParaRPr lang="en-US" altLang="de-DE" noProof="0" dirty="0"/>
          </a:p>
        </p:txBody>
      </p:sp>
      <p:pic>
        <p:nvPicPr>
          <p:cNvPr id="6" name="Content Placeholder 6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808040"/>
            <a:ext cx="5400000" cy="2141015"/>
          </a:xfrm>
          <a:prstGeom prst="rect">
            <a:avLst/>
          </a:prstGeom>
        </p:spPr>
      </p:pic>
      <p:sp>
        <p:nvSpPr>
          <p:cNvPr id="15" name="Inhaltsplatzhalter 2" descr=" 15"/>
          <p:cNvSpPr txBox="1">
            <a:spLocks/>
          </p:cNvSpPr>
          <p:nvPr/>
        </p:nvSpPr>
        <p:spPr bwMode="auto">
          <a:xfrm>
            <a:off x="179389" y="981075"/>
            <a:ext cx="4106861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kern="0" baseline="0" dirty="0" smtClean="0"/>
          </a:p>
          <a:p>
            <a:r>
              <a:rPr lang="en-US" kern="0" baseline="0" smtClean="0">
                <a:latin typeface="Arial" pitchFamily="34" charset="0"/>
                <a:cs typeface="Arial" pitchFamily="34" charset="0"/>
              </a:rPr>
              <a:t>ELMs are quasi-periodic events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kern="0" baseline="0" smtClean="0">
                <a:latin typeface="Arial" pitchFamily="34" charset="0"/>
                <a:cs typeface="Arial" pitchFamily="34" charset="0"/>
              </a:rPr>
              <a:t>Increase amount of data by averaging over several ‘equal’ ELMs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000" kern="0" baseline="0" dirty="0"/>
          </a:p>
          <a:p>
            <a:r>
              <a:rPr lang="en-US" kern="0" baseline="0" smtClean="0">
                <a:latin typeface="Arial" pitchFamily="34" charset="0"/>
                <a:cs typeface="Arial" pitchFamily="34" charset="0"/>
              </a:rPr>
              <a:t>Procedure:</a:t>
            </a:r>
          </a:p>
          <a:p>
            <a:pPr lvl="1"/>
            <a:r>
              <a:rPr lang="en-US" kern="0" baseline="0" smtClean="0">
                <a:latin typeface="Arial" pitchFamily="34" charset="0"/>
                <a:cs typeface="Arial" pitchFamily="34" charset="0"/>
              </a:rPr>
              <a:t>Determination of individual ELM onset</a:t>
            </a:r>
          </a:p>
          <a:p>
            <a:pPr lvl="1">
              <a:buChar char=" "/>
            </a:pPr>
            <a:r>
              <a:rPr lang="en-US" kern="0" baseline="0" smtClean="0"/>
              <a:t>  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</a:t>
            </a:r>
            <a:endParaRPr lang="en-US" kern="0" baseline="0" dirty="0" smtClean="0"/>
          </a:p>
          <a:p>
            <a:pPr lvl="2"/>
            <a:endParaRPr lang="en-US" sz="1000" kern="0" baseline="0" dirty="0" smtClean="0"/>
          </a:p>
          <a:p>
            <a:pPr>
              <a:buChar char=" "/>
            </a:pPr>
            <a:r>
              <a:rPr lang="en-US" kern="0" baseline="0" smtClean="0"/>
              <a:t>     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    </a:t>
            </a:r>
            <a:endParaRPr lang="en-US" kern="0" baseline="0" dirty="0" smtClean="0"/>
          </a:p>
          <a:p>
            <a:endParaRPr lang="en-GB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0561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 synchronization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6</a:t>
            </a:r>
            <a:endParaRPr lang="en-US" altLang="de-DE" noProof="0" dirty="0"/>
          </a:p>
        </p:txBody>
      </p:sp>
      <p:pic>
        <p:nvPicPr>
          <p:cNvPr id="6" name="Content Placeholder 6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808040"/>
            <a:ext cx="5400000" cy="2141015"/>
          </a:xfrm>
          <a:prstGeom prst="rect">
            <a:avLst/>
          </a:prstGeom>
        </p:spPr>
      </p:pic>
      <p:pic>
        <p:nvPicPr>
          <p:cNvPr id="8" name="Picture 7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77" y="3697903"/>
            <a:ext cx="5402482" cy="2142000"/>
          </a:xfrm>
          <a:prstGeom prst="rect">
            <a:avLst/>
          </a:prstGeom>
        </p:spPr>
      </p:pic>
      <p:cxnSp>
        <p:nvCxnSpPr>
          <p:cNvPr id="16" name="Straight Arrow Connector 8" descr=" 8"/>
          <p:cNvCxnSpPr/>
          <p:nvPr/>
        </p:nvCxnSpPr>
        <p:spPr bwMode="auto">
          <a:xfrm>
            <a:off x="4629150" y="2824843"/>
            <a:ext cx="1114916" cy="9395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12" descr=" 9"/>
          <p:cNvCxnSpPr/>
          <p:nvPr/>
        </p:nvCxnSpPr>
        <p:spPr bwMode="auto">
          <a:xfrm>
            <a:off x="5426529" y="2824843"/>
            <a:ext cx="317537" cy="9395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13" descr=" 10"/>
          <p:cNvCxnSpPr/>
          <p:nvPr/>
        </p:nvCxnSpPr>
        <p:spPr bwMode="auto">
          <a:xfrm flipH="1">
            <a:off x="5715000" y="2824843"/>
            <a:ext cx="221797" cy="107768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7" descr=" 11"/>
          <p:cNvCxnSpPr/>
          <p:nvPr/>
        </p:nvCxnSpPr>
        <p:spPr bwMode="auto">
          <a:xfrm flipH="1">
            <a:off x="5744066" y="2824843"/>
            <a:ext cx="810496" cy="9395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9" descr=" 12"/>
          <p:cNvCxnSpPr/>
          <p:nvPr/>
        </p:nvCxnSpPr>
        <p:spPr bwMode="auto">
          <a:xfrm flipH="1">
            <a:off x="5744066" y="2824843"/>
            <a:ext cx="1787490" cy="9395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21" descr=" 13"/>
          <p:cNvCxnSpPr/>
          <p:nvPr/>
        </p:nvCxnSpPr>
        <p:spPr bwMode="auto">
          <a:xfrm flipH="1">
            <a:off x="5744066" y="2824842"/>
            <a:ext cx="2405256" cy="93959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23" descr=" 14"/>
          <p:cNvCxnSpPr/>
          <p:nvPr/>
        </p:nvCxnSpPr>
        <p:spPr bwMode="auto">
          <a:xfrm flipH="1">
            <a:off x="5744066" y="2824841"/>
            <a:ext cx="3023362" cy="93959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Inhaltsplatzhalter 2" descr=" 15"/>
          <p:cNvSpPr txBox="1">
            <a:spLocks/>
          </p:cNvSpPr>
          <p:nvPr/>
        </p:nvSpPr>
        <p:spPr bwMode="auto">
          <a:xfrm>
            <a:off x="179389" y="981075"/>
            <a:ext cx="4106861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kern="0" baseline="0" dirty="0" smtClean="0"/>
          </a:p>
          <a:p>
            <a:r>
              <a:rPr lang="en-US" kern="0" baseline="0" smtClean="0">
                <a:latin typeface="Arial" pitchFamily="34" charset="0"/>
                <a:cs typeface="Arial" pitchFamily="34" charset="0"/>
              </a:rPr>
              <a:t>ELMs are quasi-periodic events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kern="0" baseline="0" smtClean="0">
                <a:latin typeface="Arial" pitchFamily="34" charset="0"/>
                <a:cs typeface="Arial" pitchFamily="34" charset="0"/>
              </a:rPr>
              <a:t>Increase amount of data by averaging over several ‘equal’ ELMs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000" kern="0" baseline="0" dirty="0"/>
          </a:p>
          <a:p>
            <a:r>
              <a:rPr lang="en-US" kern="0" baseline="0" smtClean="0">
                <a:latin typeface="Arial" pitchFamily="34" charset="0"/>
                <a:cs typeface="Arial" pitchFamily="34" charset="0"/>
              </a:rPr>
              <a:t>Procedure:</a:t>
            </a:r>
          </a:p>
          <a:p>
            <a:pPr lvl="1"/>
            <a:r>
              <a:rPr lang="en-US" kern="0" baseline="0" smtClean="0">
                <a:latin typeface="Arial" pitchFamily="34" charset="0"/>
                <a:cs typeface="Arial" pitchFamily="34" charset="0"/>
              </a:rPr>
              <a:t>Determination of individual ELM onset</a:t>
            </a:r>
          </a:p>
          <a:p>
            <a:pPr lvl="1"/>
            <a:r>
              <a:rPr lang="en-US" kern="0" baseline="0" smtClean="0">
                <a:latin typeface="Arial" pitchFamily="34" charset="0"/>
                <a:cs typeface="Arial" pitchFamily="34" charset="0"/>
              </a:rPr>
              <a:t>Collapse time base relative to ELM onset</a:t>
            </a:r>
          </a:p>
          <a:p>
            <a:pPr lvl="2"/>
            <a:endParaRPr lang="en-US" sz="1000" kern="0" baseline="0" dirty="0" smtClean="0"/>
          </a:p>
          <a:p>
            <a:r>
              <a:rPr lang="en-US" kern="0" baseline="0" smtClean="0">
                <a:latin typeface="Arial" pitchFamily="34" charset="0"/>
                <a:cs typeface="Arial" pitchFamily="34" charset="0"/>
              </a:rPr>
              <a:t>Statistically significant effects are conserved</a:t>
            </a:r>
          </a:p>
          <a:p>
            <a:endParaRPr lang="en-GB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1535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Previous observations at AUG…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7</a:t>
            </a:r>
            <a:endParaRPr lang="en-US" altLang="de-DE" noProof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389" y="981075"/>
            <a:ext cx="5411182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 smtClean="0"/>
          </a:p>
          <a:p>
            <a:pPr algn="just"/>
            <a:endParaRPr lang="en-US" kern="0" baseline="0" dirty="0"/>
          </a:p>
          <a:p>
            <a:pPr algn="just"/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n</a:t>
            </a:r>
            <a:r>
              <a:rPr lang="en-US" kern="0" baseline="-25000" dirty="0" smtClean="0"/>
              <a:t>e</a:t>
            </a:r>
            <a:r>
              <a:rPr lang="en-US" kern="0" baseline="0" dirty="0" smtClean="0"/>
              <a:t> and T</a:t>
            </a:r>
            <a:r>
              <a:rPr lang="en-US" kern="0" baseline="-25000" dirty="0" smtClean="0"/>
              <a:t>e</a:t>
            </a:r>
            <a:r>
              <a:rPr lang="en-US" kern="0" baseline="0" dirty="0" smtClean="0"/>
              <a:t> recover on different timescales</a:t>
            </a:r>
          </a:p>
          <a:p>
            <a:pPr lvl="1" algn="just"/>
            <a:r>
              <a:rPr lang="en-US" kern="0" baseline="0" dirty="0" smtClean="0"/>
              <a:t>First, max(</a:t>
            </a:r>
            <a:r>
              <a:rPr lang="en-GB" kern="0" baseline="0" dirty="0">
                <a:sym typeface="Symbol"/>
              </a:rPr>
              <a:t> </a:t>
            </a:r>
            <a:r>
              <a:rPr lang="en-US" kern="0" baseline="0" dirty="0" smtClean="0"/>
              <a:t>n</a:t>
            </a:r>
            <a:r>
              <a:rPr lang="en-US" kern="0" dirty="0" smtClean="0"/>
              <a:t>e</a:t>
            </a:r>
            <a:r>
              <a:rPr lang="en-US" kern="0" baseline="0" dirty="0" smtClean="0"/>
              <a:t>) recovery, </a:t>
            </a:r>
            <a:r>
              <a:rPr lang="en-US" kern="0" baseline="0" dirty="0"/>
              <a:t>then </a:t>
            </a:r>
            <a:r>
              <a:rPr lang="en-US" kern="0" baseline="0" dirty="0" smtClean="0"/>
              <a:t>max(</a:t>
            </a:r>
            <a:r>
              <a:rPr lang="en-GB" kern="0" baseline="0" dirty="0" smtClean="0">
                <a:sym typeface="Symbol"/>
              </a:rPr>
              <a:t></a:t>
            </a:r>
            <a:r>
              <a:rPr lang="en-US" kern="0" baseline="0" dirty="0" smtClean="0"/>
              <a:t>T</a:t>
            </a:r>
            <a:r>
              <a:rPr lang="en-US" kern="0" dirty="0" smtClean="0"/>
              <a:t>e</a:t>
            </a:r>
            <a:r>
              <a:rPr lang="en-US" kern="0" baseline="0" dirty="0" smtClean="0"/>
              <a:t>)</a:t>
            </a:r>
          </a:p>
          <a:p>
            <a:pPr lvl="1" algn="just"/>
            <a:endParaRPr lang="en-US" kern="0" baseline="0" dirty="0" smtClean="0">
              <a:sym typeface="Symbol" panose="05050102010706020507" pitchFamily="18" charset="2"/>
            </a:endParaRPr>
          </a:p>
          <a:p>
            <a:pPr algn="just"/>
            <a:r>
              <a:rPr lang="en-US" kern="0" baseline="0" dirty="0"/>
              <a:t>max(</a:t>
            </a:r>
            <a:r>
              <a:rPr lang="en-GB" kern="0" baseline="0" dirty="0">
                <a:sym typeface="Symbol"/>
              </a:rPr>
              <a:t></a:t>
            </a:r>
            <a:r>
              <a:rPr lang="en-US" kern="0" baseline="0" dirty="0"/>
              <a:t>T</a:t>
            </a:r>
            <a:r>
              <a:rPr lang="en-US" kern="0" dirty="0"/>
              <a:t>e</a:t>
            </a:r>
            <a:r>
              <a:rPr lang="en-US" kern="0" baseline="0" dirty="0" smtClean="0"/>
              <a:t>) established several milliseconds before onset of ELM crash</a:t>
            </a:r>
          </a:p>
          <a:p>
            <a:pPr algn="just"/>
            <a:endParaRPr lang="en-US" kern="0" baseline="0" dirty="0"/>
          </a:p>
        </p:txBody>
      </p:sp>
      <p:grpSp>
        <p:nvGrpSpPr>
          <p:cNvPr id="7" name="Group 11"/>
          <p:cNvGrpSpPr/>
          <p:nvPr/>
        </p:nvGrpSpPr>
        <p:grpSpPr>
          <a:xfrm>
            <a:off x="5414288" y="1534177"/>
            <a:ext cx="3812876" cy="3797647"/>
            <a:chOff x="5414288" y="2034299"/>
            <a:chExt cx="3812876" cy="3797647"/>
          </a:xfrm>
        </p:grpSpPr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70" y="2034299"/>
              <a:ext cx="3374044" cy="3442562"/>
            </a:xfrm>
            <a:prstGeom prst="rect">
              <a:avLst/>
            </a:prstGeom>
          </p:spPr>
        </p:pic>
        <p:sp>
          <p:nvSpPr>
            <p:cNvPr id="9" name="Textfeld 12"/>
            <p:cNvSpPr txBox="1"/>
            <p:nvPr/>
          </p:nvSpPr>
          <p:spPr>
            <a:xfrm>
              <a:off x="5414288" y="5431836"/>
              <a:ext cx="3812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baseline="0" dirty="0" smtClean="0"/>
                <a:t>[</a:t>
              </a:r>
              <a:r>
                <a:rPr lang="de-DE" altLang="es-ES" sz="1600" kern="0" baseline="0" dirty="0">
                  <a:solidFill>
                    <a:prstClr val="black"/>
                  </a:solidFill>
                </a:rPr>
                <a:t>A. Burckhart </a:t>
              </a:r>
              <a:r>
                <a:rPr lang="de-AT" sz="1600" baseline="0" dirty="0" smtClean="0">
                  <a:latin typeface="Arial" pitchFamily="34" charset="0"/>
                  <a:cs typeface="Arial" pitchFamily="34" charset="0"/>
                </a:rPr>
                <a:t>et al., PPCF 2010</a:t>
              </a:r>
              <a:r>
                <a:rPr lang="de-AT" baseline="0" dirty="0" smtClean="0"/>
                <a:t>]</a:t>
              </a:r>
              <a:endParaRPr lang="de-AT" baseline="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Content Placeholder 4"/>
          <p:cNvSpPr txBox="1">
            <a:spLocks/>
          </p:cNvSpPr>
          <p:nvPr/>
        </p:nvSpPr>
        <p:spPr bwMode="auto">
          <a:xfrm>
            <a:off x="5468851" y="1123630"/>
            <a:ext cx="3703749" cy="4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n-US" altLang="es-ES" sz="1800" baseline="0" dirty="0" smtClean="0">
                <a:solidFill>
                  <a:srgbClr val="C00000"/>
                </a:solidFill>
              </a:rPr>
              <a:t>ASDEX Upgrade</a:t>
            </a:r>
          </a:p>
        </p:txBody>
      </p:sp>
    </p:spTree>
    <p:extLst>
      <p:ext uri="{BB962C8B-B14F-4D97-AF65-F5344CB8AC3E}">
        <p14:creationId xmlns:p14="http://schemas.microsoft.com/office/powerpoint/2010/main" val="17496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…in the US…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8</a:t>
            </a:r>
            <a:endParaRPr lang="en-US" alt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77" y="832572"/>
            <a:ext cx="3554083" cy="556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5525342" y="6220968"/>
            <a:ext cx="3703749" cy="4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s-ES" sz="1800" baseline="0" dirty="0" smtClean="0"/>
              <a:t>[</a:t>
            </a:r>
            <a:r>
              <a:rPr lang="en-US" altLang="es-ES" sz="1600" baseline="0" dirty="0" smtClean="0"/>
              <a:t>A. Diallo et al., PRL 2014</a:t>
            </a:r>
            <a:r>
              <a:rPr lang="en-US" altLang="es-ES" sz="1800" baseline="0" dirty="0" smtClean="0"/>
              <a:t>]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79388" y="981075"/>
            <a:ext cx="4910197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baseline="0" dirty="0" smtClean="0"/>
              <a:t>Magnetic fluctuations when pedestal top T</a:t>
            </a:r>
            <a:r>
              <a:rPr lang="en-US" kern="0" dirty="0" smtClean="0"/>
              <a:t>e </a:t>
            </a:r>
            <a:r>
              <a:rPr lang="en-US" kern="0" baseline="0" dirty="0" smtClean="0"/>
              <a:t>is recovered</a:t>
            </a:r>
          </a:p>
          <a:p>
            <a:endParaRPr lang="en-US" kern="0" baseline="0" dirty="0" smtClean="0"/>
          </a:p>
          <a:p>
            <a:endParaRPr lang="en-US" kern="0" baseline="0" dirty="0"/>
          </a:p>
          <a:p>
            <a:endParaRPr lang="en-US" kern="0" baseline="0" dirty="0" smtClean="0"/>
          </a:p>
          <a:p>
            <a:endParaRPr lang="en-US" kern="0" baseline="0" dirty="0"/>
          </a:p>
          <a:p>
            <a:endParaRPr lang="en-US" kern="0" baseline="0" dirty="0" smtClean="0"/>
          </a:p>
          <a:p>
            <a:endParaRPr lang="en-US" kern="0" baseline="0" dirty="0"/>
          </a:p>
          <a:p>
            <a:endParaRPr lang="en-US" kern="0" baseline="0" dirty="0"/>
          </a:p>
          <a:p>
            <a:endParaRPr lang="en-US" kern="0" baseline="0" dirty="0" smtClean="0"/>
          </a:p>
          <a:p>
            <a:endParaRPr lang="en-US" kern="0" baseline="0" dirty="0"/>
          </a:p>
          <a:p>
            <a:endParaRPr lang="en-US" kern="0" baseline="0" dirty="0" smtClean="0"/>
          </a:p>
          <a:p>
            <a:endParaRPr lang="en-US" kern="0" baseline="0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88" y="2160053"/>
            <a:ext cx="4755598" cy="2203562"/>
          </a:xfrm>
          <a:prstGeom prst="rect">
            <a:avLst/>
          </a:prstGeom>
        </p:spPr>
      </p:pic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705312" y="4381621"/>
            <a:ext cx="3703749" cy="4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n-US" altLang="es-ES" sz="1800" baseline="0" dirty="0" smtClean="0"/>
              <a:t>[</a:t>
            </a:r>
            <a:r>
              <a:rPr lang="en-US" altLang="es-ES" sz="1600" baseline="0" dirty="0" smtClean="0"/>
              <a:t>A. Diallo et al., POP 2015</a:t>
            </a:r>
            <a:r>
              <a:rPr lang="en-US" altLang="es-ES" sz="1800" baseline="0" dirty="0" smtClean="0"/>
              <a:t>]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705312" y="1879369"/>
            <a:ext cx="3703749" cy="4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n-US" altLang="es-ES" sz="1800" baseline="0" dirty="0" smtClean="0">
                <a:solidFill>
                  <a:srgbClr val="C00000"/>
                </a:solidFill>
              </a:rPr>
              <a:t>DIII-D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8196697" y="3511857"/>
            <a:ext cx="1006679" cy="6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n-US" altLang="es-ES" sz="1800" baseline="0" dirty="0" smtClean="0">
                <a:solidFill>
                  <a:srgbClr val="C00000"/>
                </a:solidFill>
              </a:rPr>
              <a:t>Alcator</a:t>
            </a:r>
            <a:endParaRPr lang="en-US" altLang="es-ES" sz="1800" baseline="0" dirty="0">
              <a:solidFill>
                <a:srgbClr val="C00000"/>
              </a:solidFill>
            </a:endParaRPr>
          </a:p>
          <a:p>
            <a:pPr marL="0" indent="0" algn="ctr" eaLnBrk="1" hangingPunct="1">
              <a:spcBef>
                <a:spcPct val="20000"/>
              </a:spcBef>
            </a:pPr>
            <a:r>
              <a:rPr lang="en-US" altLang="es-ES" sz="1800" baseline="0" dirty="0" smtClean="0">
                <a:solidFill>
                  <a:srgbClr val="C00000"/>
                </a:solidFill>
              </a:rPr>
              <a:t>C-Mod</a:t>
            </a:r>
          </a:p>
        </p:txBody>
      </p:sp>
    </p:spTree>
    <p:extLst>
      <p:ext uri="{BB962C8B-B14F-4D97-AF65-F5344CB8AC3E}">
        <p14:creationId xmlns:p14="http://schemas.microsoft.com/office/powerpoint/2010/main" val="19399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 descr="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in Asia</a:t>
            </a:r>
            <a:endParaRPr lang="en-US" dirty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9</a:t>
            </a:r>
            <a:endParaRPr lang="en-US" altLang="de-DE" noProof="0" dirty="0"/>
          </a:p>
        </p:txBody>
      </p:sp>
      <p:grpSp>
        <p:nvGrpSpPr>
          <p:cNvPr id="17" name="Gruppieren 16" descr=" 17"/>
          <p:cNvGrpSpPr/>
          <p:nvPr/>
        </p:nvGrpSpPr>
        <p:grpSpPr>
          <a:xfrm>
            <a:off x="4973637" y="1286277"/>
            <a:ext cx="3748937" cy="4550298"/>
            <a:chOff x="5200947" y="1286277"/>
            <a:chExt cx="3748937" cy="4550298"/>
          </a:xfrm>
        </p:grpSpPr>
        <p:grpSp>
          <p:nvGrpSpPr>
            <p:cNvPr id="8" name="Gruppieren 7"/>
            <p:cNvGrpSpPr/>
            <p:nvPr/>
          </p:nvGrpSpPr>
          <p:grpSpPr>
            <a:xfrm>
              <a:off x="5200947" y="1586512"/>
              <a:ext cx="3689396" cy="3839516"/>
              <a:chOff x="4688495" y="1523691"/>
              <a:chExt cx="3689396" cy="3839516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8495" y="1523691"/>
                <a:ext cx="3689396" cy="3839516"/>
              </a:xfrm>
              <a:prstGeom prst="rect">
                <a:avLst/>
              </a:prstGeom>
            </p:spPr>
          </p:pic>
          <p:sp>
            <p:nvSpPr>
              <p:cNvPr id="3" name="Rechteck 2"/>
              <p:cNvSpPr/>
              <p:nvPr/>
            </p:nvSpPr>
            <p:spPr bwMode="auto">
              <a:xfrm>
                <a:off x="7925703" y="1857904"/>
                <a:ext cx="175613" cy="186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" name="Content Placeholder 4"/>
            <p:cNvSpPr txBox="1">
              <a:spLocks/>
            </p:cNvSpPr>
            <p:nvPr/>
          </p:nvSpPr>
          <p:spPr bwMode="auto">
            <a:xfrm>
              <a:off x="5200947" y="5426028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/>
                <a:t>[</a:t>
              </a:r>
              <a:r>
                <a:rPr lang="en-US" altLang="es-ES" sz="1600" baseline="0" dirty="0"/>
                <a:t>X</a:t>
              </a:r>
              <a:r>
                <a:rPr lang="en-US" altLang="es-ES" sz="1600" baseline="0" dirty="0" smtClean="0"/>
                <a:t>. Gao et al., NF 2015</a:t>
              </a:r>
              <a:r>
                <a:rPr lang="en-US" altLang="es-ES" sz="1800" baseline="0" dirty="0" smtClean="0"/>
                <a:t>]</a:t>
              </a:r>
            </a:p>
          </p:txBody>
        </p:sp>
        <p:sp>
          <p:nvSpPr>
            <p:cNvPr id="12" name="Content Placeholder 4"/>
            <p:cNvSpPr txBox="1">
              <a:spLocks/>
            </p:cNvSpPr>
            <p:nvPr/>
          </p:nvSpPr>
          <p:spPr bwMode="auto">
            <a:xfrm>
              <a:off x="5246135" y="1286277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>
                  <a:solidFill>
                    <a:srgbClr val="C00000"/>
                  </a:solidFill>
                </a:rPr>
                <a:t>EAST</a:t>
              </a:r>
            </a:p>
          </p:txBody>
        </p:sp>
      </p:grpSp>
      <p:grpSp>
        <p:nvGrpSpPr>
          <p:cNvPr id="16" name="Gruppieren 15" descr=" 16"/>
          <p:cNvGrpSpPr/>
          <p:nvPr/>
        </p:nvGrpSpPr>
        <p:grpSpPr>
          <a:xfrm>
            <a:off x="704505" y="1286277"/>
            <a:ext cx="3703749" cy="4550298"/>
            <a:chOff x="704505" y="1286277"/>
            <a:chExt cx="3703749" cy="4550298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9" y="1638350"/>
              <a:ext cx="3562142" cy="3787678"/>
            </a:xfrm>
            <a:prstGeom prst="rect">
              <a:avLst/>
            </a:prstGeom>
          </p:spPr>
        </p:pic>
        <p:sp>
          <p:nvSpPr>
            <p:cNvPr id="14" name="Content Placeholder 4"/>
            <p:cNvSpPr txBox="1">
              <a:spLocks/>
            </p:cNvSpPr>
            <p:nvPr/>
          </p:nvSpPr>
          <p:spPr bwMode="auto">
            <a:xfrm>
              <a:off x="704505" y="5426028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/>
                <a:t>[</a:t>
              </a:r>
              <a:r>
                <a:rPr lang="en-US" altLang="es-ES" sz="1600" baseline="0" dirty="0" smtClean="0"/>
                <a:t>W. L. Zhong et al., PPCF 2016</a:t>
              </a:r>
              <a:r>
                <a:rPr lang="en-US" altLang="es-ES" sz="1800" baseline="0" dirty="0" smtClean="0"/>
                <a:t>]</a:t>
              </a:r>
            </a:p>
          </p:txBody>
        </p:sp>
        <p:sp>
          <p:nvSpPr>
            <p:cNvPr id="15" name="Content Placeholder 4"/>
            <p:cNvSpPr txBox="1">
              <a:spLocks/>
            </p:cNvSpPr>
            <p:nvPr/>
          </p:nvSpPr>
          <p:spPr bwMode="auto">
            <a:xfrm>
              <a:off x="704505" y="1286277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>
                  <a:solidFill>
                    <a:srgbClr val="C00000"/>
                  </a:solidFill>
                </a:rPr>
                <a:t>HL-2A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55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 descr="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in Asia</a:t>
            </a:r>
            <a:endParaRPr lang="en-US" dirty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9</a:t>
            </a:r>
            <a:endParaRPr lang="en-US" altLang="de-DE" noProof="0" dirty="0"/>
          </a:p>
        </p:txBody>
      </p:sp>
      <p:grpSp>
        <p:nvGrpSpPr>
          <p:cNvPr id="17" name="Gruppieren 16" descr=" 17"/>
          <p:cNvGrpSpPr/>
          <p:nvPr/>
        </p:nvGrpSpPr>
        <p:grpSpPr>
          <a:xfrm>
            <a:off x="4973637" y="1286277"/>
            <a:ext cx="3748937" cy="4550298"/>
            <a:chOff x="5200947" y="1286277"/>
            <a:chExt cx="3748937" cy="4550298"/>
          </a:xfrm>
        </p:grpSpPr>
        <p:grpSp>
          <p:nvGrpSpPr>
            <p:cNvPr id="8" name="Gruppieren 7"/>
            <p:cNvGrpSpPr/>
            <p:nvPr/>
          </p:nvGrpSpPr>
          <p:grpSpPr>
            <a:xfrm>
              <a:off x="5200947" y="1586512"/>
              <a:ext cx="3689396" cy="3839516"/>
              <a:chOff x="4688495" y="1523691"/>
              <a:chExt cx="3689396" cy="3839516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8495" y="1523691"/>
                <a:ext cx="3689396" cy="3839516"/>
              </a:xfrm>
              <a:prstGeom prst="rect">
                <a:avLst/>
              </a:prstGeom>
            </p:spPr>
          </p:pic>
          <p:sp>
            <p:nvSpPr>
              <p:cNvPr id="3" name="Rechteck 2"/>
              <p:cNvSpPr/>
              <p:nvPr/>
            </p:nvSpPr>
            <p:spPr bwMode="auto">
              <a:xfrm>
                <a:off x="7925703" y="1857904"/>
                <a:ext cx="175613" cy="186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" name="Content Placeholder 4"/>
            <p:cNvSpPr txBox="1">
              <a:spLocks/>
            </p:cNvSpPr>
            <p:nvPr/>
          </p:nvSpPr>
          <p:spPr bwMode="auto">
            <a:xfrm>
              <a:off x="5200947" y="5426028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/>
                <a:t>[</a:t>
              </a:r>
              <a:r>
                <a:rPr lang="en-US" altLang="es-ES" sz="1600" baseline="0" dirty="0"/>
                <a:t>X</a:t>
              </a:r>
              <a:r>
                <a:rPr lang="en-US" altLang="es-ES" sz="1600" baseline="0" dirty="0" smtClean="0"/>
                <a:t>. Gao et al., NF 2015</a:t>
              </a:r>
              <a:r>
                <a:rPr lang="en-US" altLang="es-ES" sz="1800" baseline="0" dirty="0" smtClean="0"/>
                <a:t>]</a:t>
              </a:r>
            </a:p>
          </p:txBody>
        </p:sp>
        <p:sp>
          <p:nvSpPr>
            <p:cNvPr id="12" name="Content Placeholder 4"/>
            <p:cNvSpPr txBox="1">
              <a:spLocks/>
            </p:cNvSpPr>
            <p:nvPr/>
          </p:nvSpPr>
          <p:spPr bwMode="auto">
            <a:xfrm>
              <a:off x="5246135" y="1286277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>
                  <a:solidFill>
                    <a:srgbClr val="C00000"/>
                  </a:solidFill>
                </a:rPr>
                <a:t>EAST</a:t>
              </a:r>
            </a:p>
          </p:txBody>
        </p:sp>
      </p:grpSp>
      <p:grpSp>
        <p:nvGrpSpPr>
          <p:cNvPr id="16" name="Gruppieren 15" descr=" 16"/>
          <p:cNvGrpSpPr/>
          <p:nvPr/>
        </p:nvGrpSpPr>
        <p:grpSpPr>
          <a:xfrm>
            <a:off x="704505" y="1286277"/>
            <a:ext cx="3703749" cy="4550298"/>
            <a:chOff x="704505" y="1286277"/>
            <a:chExt cx="3703749" cy="4550298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9" y="1638350"/>
              <a:ext cx="3562142" cy="3787678"/>
            </a:xfrm>
            <a:prstGeom prst="rect">
              <a:avLst/>
            </a:prstGeom>
          </p:spPr>
        </p:pic>
        <p:sp>
          <p:nvSpPr>
            <p:cNvPr id="14" name="Content Placeholder 4"/>
            <p:cNvSpPr txBox="1">
              <a:spLocks/>
            </p:cNvSpPr>
            <p:nvPr/>
          </p:nvSpPr>
          <p:spPr bwMode="auto">
            <a:xfrm>
              <a:off x="704505" y="5426028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/>
                <a:t>[</a:t>
              </a:r>
              <a:r>
                <a:rPr lang="en-US" altLang="es-ES" sz="1600" baseline="0" dirty="0" smtClean="0"/>
                <a:t>W. L. Zhong et al., PPCF 2016</a:t>
              </a:r>
              <a:r>
                <a:rPr lang="en-US" altLang="es-ES" sz="1800" baseline="0" dirty="0" smtClean="0"/>
                <a:t>]</a:t>
              </a:r>
            </a:p>
          </p:txBody>
        </p:sp>
        <p:sp>
          <p:nvSpPr>
            <p:cNvPr id="15" name="Content Placeholder 4"/>
            <p:cNvSpPr txBox="1">
              <a:spLocks/>
            </p:cNvSpPr>
            <p:nvPr/>
          </p:nvSpPr>
          <p:spPr bwMode="auto">
            <a:xfrm>
              <a:off x="704505" y="1286277"/>
              <a:ext cx="3703749" cy="41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en-US" altLang="es-ES" sz="1800" baseline="0" dirty="0" smtClean="0">
                  <a:solidFill>
                    <a:srgbClr val="C00000"/>
                  </a:solidFill>
                </a:rPr>
                <a:t>HL-2A</a:t>
              </a:r>
            </a:p>
          </p:txBody>
        </p:sp>
      </p:grpSp>
      <p:grpSp>
        <p:nvGrpSpPr>
          <p:cNvPr id="18" name="Gruppieren 20" descr=" 18"/>
          <p:cNvGrpSpPr/>
          <p:nvPr/>
        </p:nvGrpSpPr>
        <p:grpSpPr>
          <a:xfrm>
            <a:off x="810992" y="6035725"/>
            <a:ext cx="7513504" cy="400110"/>
            <a:chOff x="500034" y="4929198"/>
            <a:chExt cx="7513504" cy="400110"/>
          </a:xfrm>
        </p:grpSpPr>
        <p:sp>
          <p:nvSpPr>
            <p:cNvPr id="19" name="Textfeld 16"/>
            <p:cNvSpPr txBox="1"/>
            <p:nvPr/>
          </p:nvSpPr>
          <p:spPr>
            <a:xfrm>
              <a:off x="1000099" y="4929198"/>
              <a:ext cx="7013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Can </a:t>
              </a:r>
              <a:r>
                <a:rPr lang="en-US" kern="0" baseline="0" dirty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we get deeper insight in the underlying instabilities?</a:t>
              </a:r>
            </a:p>
          </p:txBody>
        </p:sp>
        <p:cxnSp>
          <p:nvCxnSpPr>
            <p:cNvPr id="20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3955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Introduction to pedestal stability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Pedestal recovery and onset of magnetic fluctuations</a:t>
            </a:r>
          </a:p>
          <a:p>
            <a:pPr lvl="1" algn="just"/>
            <a:r>
              <a:rPr lang="en-US" dirty="0" smtClean="0"/>
              <a:t>Localization, poloidal and toroidal mode structure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Comparison of the pedestal recovery for different main ion species</a:t>
            </a:r>
          </a:p>
          <a:p>
            <a:pPr lvl="1" algn="just"/>
            <a:r>
              <a:rPr lang="en-US" dirty="0" smtClean="0"/>
              <a:t>Similar sequence of recovery phases in different species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Connecting the evolution of the outer divertor to the pedestal recovery</a:t>
            </a:r>
            <a:endParaRPr lang="en-US" dirty="0"/>
          </a:p>
          <a:p>
            <a:pPr lvl="1" algn="just"/>
            <a:r>
              <a:rPr lang="en-US" dirty="0" smtClean="0"/>
              <a:t>High recycling regime connected to density evolution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Summary &amp; conclusions</a:t>
            </a:r>
          </a:p>
          <a:p>
            <a:pPr lvl="1" algn="just"/>
            <a:endParaRPr lang="en-US" dirty="0" smtClean="0"/>
          </a:p>
          <a:p>
            <a:pPr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5629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measurements at AUG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10</a:t>
            </a:r>
            <a:endParaRPr lang="en-US" altLang="de-DE" noProof="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90000" y="875489"/>
            <a:ext cx="6277147" cy="567064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kern="0" baseline="0" dirty="0" smtClean="0"/>
          </a:p>
          <a:p>
            <a:endParaRPr lang="en-GB" kern="0" baseline="0" dirty="0"/>
          </a:p>
          <a:p>
            <a:r>
              <a:rPr lang="en-GB" kern="0" baseline="0" dirty="0" smtClean="0"/>
              <a:t>Electron density (n</a:t>
            </a:r>
            <a:r>
              <a:rPr lang="en-GB" kern="0" baseline="-25000" dirty="0" smtClean="0"/>
              <a:t>e</a:t>
            </a:r>
            <a:r>
              <a:rPr lang="en-GB" kern="0" baseline="0" dirty="0" smtClean="0"/>
              <a:t>) and electron temperature (T</a:t>
            </a:r>
            <a:r>
              <a:rPr lang="en-GB" kern="0" baseline="-25000" dirty="0" smtClean="0"/>
              <a:t>e</a:t>
            </a:r>
            <a:r>
              <a:rPr lang="en-GB" kern="0" baseline="0" dirty="0" smtClean="0"/>
              <a:t>)</a:t>
            </a:r>
            <a:endParaRPr lang="en-GB" kern="0" baseline="-25000" dirty="0" smtClean="0"/>
          </a:p>
          <a:p>
            <a:pPr lvl="1"/>
            <a:endParaRPr lang="en-GB" kern="0" baseline="0" dirty="0" smtClean="0"/>
          </a:p>
          <a:p>
            <a:pPr lvl="1"/>
            <a:r>
              <a:rPr lang="en-GB" kern="0" baseline="0" dirty="0" smtClean="0"/>
              <a:t>Utilisation of integrated data analysis (IDA)</a:t>
            </a:r>
          </a:p>
          <a:p>
            <a:pPr marL="914400" lvl="2" indent="0">
              <a:buFont typeface="Wingdings" panose="05000000000000000000" pitchFamily="2" charset="2"/>
              <a:buNone/>
            </a:pPr>
            <a:r>
              <a:rPr lang="en-GB" sz="1800" kern="0" baseline="0" dirty="0" smtClean="0"/>
              <a:t>[</a:t>
            </a:r>
            <a:r>
              <a:rPr lang="en-GB" kern="0" baseline="0" dirty="0" smtClean="0"/>
              <a:t>R. Fischer et al., FST 2010</a:t>
            </a:r>
            <a:r>
              <a:rPr lang="en-GB" sz="1800" kern="0" baseline="0" dirty="0" smtClean="0"/>
              <a:t>]</a:t>
            </a:r>
          </a:p>
          <a:p>
            <a:pPr lvl="2"/>
            <a:r>
              <a:rPr lang="en-US" kern="0" baseline="0" dirty="0" smtClean="0"/>
              <a:t>Li-Beam and interferometry for n</a:t>
            </a:r>
            <a:r>
              <a:rPr lang="en-US" kern="0" baseline="-25000" dirty="0" smtClean="0"/>
              <a:t>e</a:t>
            </a:r>
          </a:p>
          <a:p>
            <a:pPr lvl="2"/>
            <a:r>
              <a:rPr lang="en-US" kern="0" baseline="0" dirty="0" smtClean="0"/>
              <a:t>ECE for T</a:t>
            </a:r>
            <a:r>
              <a:rPr lang="en-US" kern="0" baseline="-25000" dirty="0" smtClean="0"/>
              <a:t>e</a:t>
            </a:r>
          </a:p>
          <a:p>
            <a:pPr lvl="3"/>
            <a:r>
              <a:rPr lang="en-US" kern="0" baseline="0" dirty="0" smtClean="0"/>
              <a:t>ECFM to model ECE propagation in the optically thin plasma</a:t>
            </a:r>
          </a:p>
          <a:p>
            <a:pPr marL="1371600" lvl="3" indent="0">
              <a:buFontTx/>
              <a:buNone/>
            </a:pPr>
            <a:r>
              <a:rPr lang="en-US" kern="0" baseline="0" dirty="0" smtClean="0"/>
              <a:t>	</a:t>
            </a:r>
            <a:r>
              <a:rPr lang="en-GB" kern="0" baseline="0" dirty="0" smtClean="0"/>
              <a:t>[S.K. Rathgeber et al., PPCF 2013]</a:t>
            </a:r>
          </a:p>
          <a:p>
            <a:pPr lvl="1"/>
            <a:endParaRPr lang="en-GB" kern="0" baseline="0" dirty="0" smtClean="0"/>
          </a:p>
          <a:p>
            <a:pPr lvl="1"/>
            <a:r>
              <a:rPr lang="en-GB" kern="0" baseline="0" dirty="0" smtClean="0"/>
              <a:t>Profiles evaluated 250 </a:t>
            </a:r>
            <a:r>
              <a:rPr lang="el-GR" kern="0" baseline="0" dirty="0" smtClean="0"/>
              <a:t>μ</a:t>
            </a:r>
            <a:r>
              <a:rPr lang="en-US" kern="0" baseline="0" dirty="0" smtClean="0"/>
              <a:t>s time resolution</a:t>
            </a:r>
            <a:endParaRPr lang="en-GB" kern="0" baseline="0" dirty="0" smtClean="0"/>
          </a:p>
          <a:p>
            <a:pPr lvl="2"/>
            <a:endParaRPr lang="en-GB" kern="0" baseline="0" dirty="0" smtClean="0"/>
          </a:p>
        </p:txBody>
      </p:sp>
      <p:grpSp>
        <p:nvGrpSpPr>
          <p:cNvPr id="9" name="Gruppieren 8"/>
          <p:cNvGrpSpPr/>
          <p:nvPr/>
        </p:nvGrpSpPr>
        <p:grpSpPr>
          <a:xfrm>
            <a:off x="6367148" y="1737778"/>
            <a:ext cx="2708302" cy="3429841"/>
            <a:chOff x="9020787" y="811658"/>
            <a:chExt cx="3082124" cy="403981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93"/>
            <a:stretch/>
          </p:blipFill>
          <p:spPr>
            <a:xfrm>
              <a:off x="9020787" y="811658"/>
              <a:ext cx="3082124" cy="1922378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2" b="548"/>
            <a:stretch/>
          </p:blipFill>
          <p:spPr>
            <a:xfrm>
              <a:off x="9020787" y="2702199"/>
              <a:ext cx="3082124" cy="214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endParaRPr lang="en-US" dirty="0" smtClean="0"/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to pedestal stability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Pedestal recovery and onset of magnetic fluctuations</a:t>
            </a:r>
          </a:p>
          <a:p>
            <a:pPr lvl="1" algn="just"/>
            <a:r>
              <a:rPr lang="en-US" dirty="0" smtClean="0"/>
              <a:t>Localization, poloidal and toroidal mode structure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Comparison of the pedestal recovery for different main ion species</a:t>
            </a:r>
          </a:p>
          <a:p>
            <a:pPr lvl="1"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Similar sequence of recovery phases in different species</a:t>
            </a:r>
          </a:p>
          <a:p>
            <a:pPr lvl="1" algn="just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Connecting the evolution of the outer divertor to the pedestal recovery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High recycling regime connected to density evolution</a:t>
            </a:r>
          </a:p>
          <a:p>
            <a:pPr lvl="1" algn="just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Summary &amp; conclusions</a:t>
            </a:r>
          </a:p>
          <a:p>
            <a:pPr lvl="1" algn="just"/>
            <a:endParaRPr lang="en-US" dirty="0" smtClean="0"/>
          </a:p>
          <a:p>
            <a:pPr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11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5337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discharges having similar </a:t>
            </a:r>
            <a:r>
              <a:rPr lang="en-US" dirty="0" smtClean="0">
                <a:sym typeface="Symbol" panose="05050102010706020507" pitchFamily="18" charset="2"/>
              </a:rPr>
              <a:t>p</a:t>
            </a:r>
            <a:r>
              <a:rPr lang="en-US" baseline="-25000" dirty="0" smtClean="0">
                <a:sym typeface="Symbol" panose="05050102010706020507" pitchFamily="18" charset="2"/>
              </a:rPr>
              <a:t>e</a:t>
            </a:r>
            <a:endParaRPr lang="en-US" dirty="0"/>
          </a:p>
        </p:txBody>
      </p:sp>
      <p:sp>
        <p:nvSpPr>
          <p:cNvPr id="5" name="Datumsplatzhalter 4" descr="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6" name="Fußzeilenplatzhalter 5" descr="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7" name="Foliennummernplatzhalter 6" descr="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12</a:t>
            </a:r>
            <a:endParaRPr lang="en-US" altLang="de-DE" dirty="0"/>
          </a:p>
        </p:txBody>
      </p:sp>
      <p:grpSp>
        <p:nvGrpSpPr>
          <p:cNvPr id="18" name="Gruppieren 17" descr=" 18"/>
          <p:cNvGrpSpPr/>
          <p:nvPr/>
        </p:nvGrpSpPr>
        <p:grpSpPr>
          <a:xfrm>
            <a:off x="5260786" y="1093433"/>
            <a:ext cx="2923094" cy="5214462"/>
            <a:chOff x="5260786" y="1093433"/>
            <a:chExt cx="2923094" cy="521446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9" b="17755"/>
            <a:stretch/>
          </p:blipFill>
          <p:spPr>
            <a:xfrm>
              <a:off x="5260787" y="1093433"/>
              <a:ext cx="2923093" cy="1627305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5" b="18495"/>
            <a:stretch/>
          </p:blipFill>
          <p:spPr>
            <a:xfrm>
              <a:off x="5260787" y="2690668"/>
              <a:ext cx="2923093" cy="1607704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8"/>
            <a:stretch/>
          </p:blipFill>
          <p:spPr>
            <a:xfrm>
              <a:off x="5260786" y="4298372"/>
              <a:ext cx="2923093" cy="2009523"/>
            </a:xfrm>
            <a:prstGeom prst="rect">
              <a:avLst/>
            </a:prstGeom>
          </p:spPr>
        </p:pic>
      </p:grpSp>
      <p:sp>
        <p:nvSpPr>
          <p:cNvPr id="15" name="Content Placeholder 2" descr=" 15"/>
          <p:cNvSpPr txBox="1">
            <a:spLocks/>
          </p:cNvSpPr>
          <p:nvPr/>
        </p:nvSpPr>
        <p:spPr>
          <a:xfrm>
            <a:off x="179389" y="981075"/>
            <a:ext cx="5005454" cy="543917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r>
              <a:rPr lang="en-US" kern="0" baseline="0" dirty="0" smtClean="0">
                <a:solidFill>
                  <a:srgbClr val="3399FF"/>
                </a:solidFill>
              </a:rPr>
              <a:t>High (#30701) </a:t>
            </a:r>
            <a:r>
              <a:rPr lang="en-US" kern="0" baseline="0" dirty="0" smtClean="0"/>
              <a:t>and </a:t>
            </a:r>
            <a:r>
              <a:rPr lang="en-US" kern="0" baseline="0" dirty="0" smtClean="0">
                <a:solidFill>
                  <a:srgbClr val="FF0000"/>
                </a:solidFill>
              </a:rPr>
              <a:t>low (#30721) </a:t>
            </a:r>
            <a:r>
              <a:rPr lang="en-US" kern="0" baseline="0" dirty="0" smtClean="0"/>
              <a:t>pedestal top electron collisionality </a:t>
            </a:r>
            <a:r>
              <a:rPr lang="en-US" kern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/>
              <a:t>e,ped</a:t>
            </a:r>
            <a:endParaRPr lang="en-US" kern="0" baseline="0" dirty="0" smtClean="0"/>
          </a:p>
          <a:p>
            <a:pPr lvl="1"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Motivation for comparison:</a:t>
            </a:r>
          </a:p>
          <a:p>
            <a:pPr lvl="1" algn="just"/>
            <a:r>
              <a:rPr lang="en-US" kern="0" baseline="0" dirty="0" smtClean="0"/>
              <a:t>Pressure (gradient) driven instabilities should not change their behavior</a:t>
            </a:r>
          </a:p>
          <a:p>
            <a:pPr lvl="1" algn="just"/>
            <a:endParaRPr lang="en-US" kern="0" baseline="0" dirty="0" smtClean="0"/>
          </a:p>
          <a:p>
            <a:pPr algn="just">
              <a:buChar char=" "/>
            </a:pPr>
            <a:r>
              <a:rPr lang="en-US" kern="0" baseline="0" smtClean="0"/>
              <a:t>                             </a:t>
            </a:r>
            <a:r>
              <a:rPr lang="en-US" kern="0" baseline="0" smtClean="0">
                <a:sym typeface="Symbol" panose="05050102010706020507" pitchFamily="18" charset="2"/>
              </a:rPr>
              <a:t>    </a:t>
            </a:r>
            <a:br>
              <a:rPr lang="en-US" kern="0" baseline="0" smtClean="0">
                <a:sym typeface="Symbol" panose="05050102010706020507" pitchFamily="18" charset="2"/>
              </a:rPr>
            </a:br>
            <a:r>
              <a:rPr lang="en-US" kern="0" baseline="0" smtClean="0">
                <a:sym typeface="Symbol" panose="05050102010706020507" pitchFamily="18" charset="2"/>
              </a:rPr>
              <a:t>                                    </a:t>
            </a:r>
            <a:br>
              <a:rPr lang="en-US" kern="0" baseline="0" smtClean="0">
                <a:sym typeface="Symbol" panose="05050102010706020507" pitchFamily="18" charset="2"/>
              </a:rPr>
            </a:br>
            <a:r>
              <a:rPr lang="en-US" kern="0" baseline="0" smtClean="0">
                <a:sym typeface="Symbol" panose="05050102010706020507" pitchFamily="18" charset="2"/>
              </a:rPr>
              <a:t>       </a:t>
            </a:r>
            <a:endParaRPr lang="en-US" kern="0" baseline="0" dirty="0" smtClean="0">
              <a:sym typeface="Symbol" panose="05050102010706020507" pitchFamily="18" charset="2"/>
            </a:endParaRPr>
          </a:p>
          <a:p>
            <a:pPr algn="just"/>
            <a:endParaRPr lang="en-US" sz="2200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5637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discharges having similar </a:t>
            </a:r>
            <a:r>
              <a:rPr lang="en-US" dirty="0" smtClean="0">
                <a:sym typeface="Symbol" panose="05050102010706020507" pitchFamily="18" charset="2"/>
              </a:rPr>
              <a:t>p</a:t>
            </a:r>
            <a:r>
              <a:rPr lang="en-US" baseline="-25000" dirty="0" smtClean="0">
                <a:sym typeface="Symbol" panose="05050102010706020507" pitchFamily="18" charset="2"/>
              </a:rPr>
              <a:t>e</a:t>
            </a:r>
            <a:endParaRPr lang="en-US" dirty="0"/>
          </a:p>
        </p:txBody>
      </p:sp>
      <p:sp>
        <p:nvSpPr>
          <p:cNvPr id="5" name="Datumsplatzhalter 4" descr="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6" name="Fußzeilenplatzhalter 5" descr="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7" name="Foliennummernplatzhalter 6" descr="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12</a:t>
            </a:r>
            <a:endParaRPr lang="en-US" altLang="de-DE" dirty="0"/>
          </a:p>
        </p:txBody>
      </p:sp>
      <p:grpSp>
        <p:nvGrpSpPr>
          <p:cNvPr id="18" name="Gruppieren 17" descr=" 18"/>
          <p:cNvGrpSpPr/>
          <p:nvPr/>
        </p:nvGrpSpPr>
        <p:grpSpPr>
          <a:xfrm>
            <a:off x="5260786" y="1093433"/>
            <a:ext cx="2923094" cy="5214462"/>
            <a:chOff x="5260786" y="1093433"/>
            <a:chExt cx="2923094" cy="521446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9" b="17755"/>
            <a:stretch/>
          </p:blipFill>
          <p:spPr>
            <a:xfrm>
              <a:off x="5260787" y="1093433"/>
              <a:ext cx="2923093" cy="1627305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5" b="18495"/>
            <a:stretch/>
          </p:blipFill>
          <p:spPr>
            <a:xfrm>
              <a:off x="5260787" y="2690668"/>
              <a:ext cx="2923093" cy="1607704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8"/>
            <a:stretch/>
          </p:blipFill>
          <p:spPr>
            <a:xfrm>
              <a:off x="5260786" y="4298372"/>
              <a:ext cx="2923093" cy="2009523"/>
            </a:xfrm>
            <a:prstGeom prst="rect">
              <a:avLst/>
            </a:prstGeom>
          </p:spPr>
        </p:pic>
      </p:grpSp>
      <p:sp>
        <p:nvSpPr>
          <p:cNvPr id="15" name="Content Placeholder 2" descr=" 15"/>
          <p:cNvSpPr txBox="1">
            <a:spLocks/>
          </p:cNvSpPr>
          <p:nvPr/>
        </p:nvSpPr>
        <p:spPr>
          <a:xfrm>
            <a:off x="179389" y="981075"/>
            <a:ext cx="5005454" cy="543917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r>
              <a:rPr lang="en-US" kern="0" baseline="0" dirty="0" smtClean="0">
                <a:solidFill>
                  <a:srgbClr val="3399FF"/>
                </a:solidFill>
              </a:rPr>
              <a:t>High (#30701) </a:t>
            </a:r>
            <a:r>
              <a:rPr lang="en-US" kern="0" baseline="0" dirty="0" smtClean="0"/>
              <a:t>and </a:t>
            </a:r>
            <a:r>
              <a:rPr lang="en-US" kern="0" baseline="0" dirty="0" smtClean="0">
                <a:solidFill>
                  <a:srgbClr val="FF0000"/>
                </a:solidFill>
              </a:rPr>
              <a:t>low (#30721) </a:t>
            </a:r>
            <a:r>
              <a:rPr lang="en-US" kern="0" baseline="0" dirty="0" smtClean="0"/>
              <a:t>pedestal top electron collisionality </a:t>
            </a:r>
            <a:r>
              <a:rPr lang="en-US" kern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/>
              <a:t>e,ped</a:t>
            </a:r>
            <a:endParaRPr lang="en-US" kern="0" baseline="0" dirty="0" smtClean="0"/>
          </a:p>
          <a:p>
            <a:pPr lvl="1"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Motivation for comparison:</a:t>
            </a:r>
          </a:p>
          <a:p>
            <a:pPr lvl="1" algn="just"/>
            <a:r>
              <a:rPr lang="en-US" kern="0" baseline="0" dirty="0" smtClean="0"/>
              <a:t>Pressure (gradient) driven instabilities should not change their behavior</a:t>
            </a:r>
          </a:p>
          <a:p>
            <a:pPr lvl="1" algn="just"/>
            <a:endParaRPr lang="en-US" kern="0" baseline="0" dirty="0" smtClean="0"/>
          </a:p>
          <a:p>
            <a:pPr algn="just"/>
            <a:r>
              <a:rPr lang="en-US" kern="0" baseline="0" smtClean="0">
                <a:latin typeface="Arial" pitchFamily="34" charset="0"/>
                <a:cs typeface="Arial" pitchFamily="34" charset="0"/>
              </a:rPr>
              <a:t>In both discharges gradients </a:t>
            </a:r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are clamped before the ELM onset (‘soft limit’)</a:t>
            </a:r>
          </a:p>
          <a:p>
            <a:pPr algn="just"/>
            <a:endParaRPr lang="en-US" sz="2200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0335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recovery of n</a:t>
            </a:r>
            <a:r>
              <a:rPr lang="en-US" baseline="-25000" dirty="0" smtClean="0"/>
              <a:t>e</a:t>
            </a:r>
            <a:r>
              <a:rPr lang="en-US" dirty="0" smtClean="0"/>
              <a:t> and T</a:t>
            </a:r>
            <a:r>
              <a:rPr lang="en-US" baseline="-25000" dirty="0" smtClean="0"/>
              <a:t>e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13</a:t>
            </a:r>
            <a:endParaRPr lang="en-US" altLang="de-DE" dirty="0"/>
          </a:p>
        </p:txBody>
      </p:sp>
      <p:sp>
        <p:nvSpPr>
          <p:cNvPr id="13" name="Content Placeholder 2" descr=" 13"/>
          <p:cNvSpPr txBox="1">
            <a:spLocks/>
          </p:cNvSpPr>
          <p:nvPr/>
        </p:nvSpPr>
        <p:spPr>
          <a:xfrm>
            <a:off x="179389" y="981075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kern="0" baseline="0" dirty="0" smtClean="0"/>
              <a:t>	</a:t>
            </a:r>
            <a:r>
              <a:rPr lang="en-US" kern="0" baseline="0" dirty="0" smtClean="0">
                <a:solidFill>
                  <a:srgbClr val="3399FF"/>
                </a:solidFill>
              </a:rPr>
              <a:t>High </a:t>
            </a:r>
            <a:r>
              <a:rPr lang="en-US" kern="0" baseline="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>
                <a:solidFill>
                  <a:srgbClr val="3399FF"/>
                </a:solidFill>
              </a:rPr>
              <a:t>e,ped</a:t>
            </a:r>
            <a:r>
              <a:rPr lang="en-US" kern="0" baseline="0" dirty="0" smtClean="0">
                <a:solidFill>
                  <a:srgbClr val="3399FF"/>
                </a:solidFill>
              </a:rPr>
              <a:t> (#30701) case</a:t>
            </a:r>
          </a:p>
          <a:p>
            <a:pPr algn="just"/>
            <a:r>
              <a:rPr lang="en-US" kern="0" baseline="0" dirty="0" smtClean="0"/>
              <a:t>First n</a:t>
            </a:r>
            <a:r>
              <a:rPr lang="en-US" kern="0" dirty="0" smtClean="0"/>
              <a:t>e,ped</a:t>
            </a:r>
            <a:r>
              <a:rPr lang="en-US" kern="0" baseline="0" dirty="0" smtClean="0"/>
              <a:t> recovery (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Δt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kern="0" baseline="0" dirty="0" smtClean="0"/>
              <a:t>), then T</a:t>
            </a:r>
            <a:r>
              <a:rPr lang="en-US" kern="0" dirty="0" smtClean="0"/>
              <a:t>e,ped</a:t>
            </a:r>
            <a:r>
              <a:rPr lang="en-US" kern="0" baseline="0" dirty="0" smtClean="0"/>
              <a:t> (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Δt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en-US" kern="0" baseline="0" dirty="0" smtClean="0"/>
          </a:p>
          <a:p>
            <a:pPr marL="457200" lvl="1" indent="0" algn="just">
              <a:buNone/>
            </a:pP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Burckhart et al., PPCF 2010</a:t>
            </a: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en-US" sz="1600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kern="0" baseline="0" dirty="0" smtClean="0"/>
              <a:t>Fluctuations start after 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Δt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endParaRPr lang="en-US" kern="0" baseline="0" dirty="0" smtClean="0"/>
          </a:p>
        </p:txBody>
      </p:sp>
      <p:grpSp>
        <p:nvGrpSpPr>
          <p:cNvPr id="36" name="Gruppieren 35" descr=" 36"/>
          <p:cNvGrpSpPr/>
          <p:nvPr/>
        </p:nvGrpSpPr>
        <p:grpSpPr>
          <a:xfrm>
            <a:off x="5260679" y="920112"/>
            <a:ext cx="2923305" cy="3788522"/>
            <a:chOff x="5260679" y="920112"/>
            <a:chExt cx="2923305" cy="3788522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22"/>
            <a:stretch/>
          </p:blipFill>
          <p:spPr>
            <a:xfrm>
              <a:off x="5260784" y="920112"/>
              <a:ext cx="2923200" cy="1781047"/>
            </a:xfrm>
            <a:prstGeom prst="rect">
              <a:avLst/>
            </a:prstGeom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6" b="-231"/>
            <a:stretch/>
          </p:blipFill>
          <p:spPr>
            <a:xfrm>
              <a:off x="5260679" y="2691501"/>
              <a:ext cx="2923200" cy="2017133"/>
            </a:xfrm>
            <a:prstGeom prst="rect">
              <a:avLst/>
            </a:prstGeom>
          </p:spPr>
        </p:pic>
      </p:grpSp>
      <p:grpSp>
        <p:nvGrpSpPr>
          <p:cNvPr id="6" name="Gruppieren 5" descr=" 6"/>
          <p:cNvGrpSpPr/>
          <p:nvPr/>
        </p:nvGrpSpPr>
        <p:grpSpPr>
          <a:xfrm>
            <a:off x="4183118" y="3626069"/>
            <a:ext cx="2683389" cy="2974989"/>
            <a:chOff x="4183118" y="3626069"/>
            <a:chExt cx="2683389" cy="2974989"/>
          </a:xfrm>
        </p:grpSpPr>
        <p:grpSp>
          <p:nvGrpSpPr>
            <p:cNvPr id="44" name="Gruppieren 43"/>
            <p:cNvGrpSpPr/>
            <p:nvPr/>
          </p:nvGrpSpPr>
          <p:grpSpPr>
            <a:xfrm>
              <a:off x="4433669" y="3971226"/>
              <a:ext cx="1398676" cy="2629832"/>
              <a:chOff x="2157311" y="3955056"/>
              <a:chExt cx="1398676" cy="2629832"/>
            </a:xfrm>
          </p:grpSpPr>
          <p:sp>
            <p:nvSpPr>
              <p:cNvPr id="45" name="Oval 19"/>
              <p:cNvSpPr/>
              <p:nvPr/>
            </p:nvSpPr>
            <p:spPr>
              <a:xfrm>
                <a:off x="3111487" y="4710038"/>
                <a:ext cx="444500" cy="596900"/>
              </a:xfrm>
              <a:prstGeom prst="ellipse">
                <a:avLst/>
              </a:prstGeom>
              <a:solidFill>
                <a:schemeClr val="bg1">
                  <a:alpha val="24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reihandform 45"/>
              <p:cNvSpPr/>
              <p:nvPr/>
            </p:nvSpPr>
            <p:spPr>
              <a:xfrm>
                <a:off x="3284156" y="4681666"/>
                <a:ext cx="76199" cy="584200"/>
              </a:xfrm>
              <a:custGeom>
                <a:avLst/>
                <a:gdLst>
                  <a:gd name="connsiteX0" fmla="*/ 50 w 89011"/>
                  <a:gd name="connsiteY0" fmla="*/ 0 h 596900"/>
                  <a:gd name="connsiteX1" fmla="*/ 63550 w 89011"/>
                  <a:gd name="connsiteY1" fmla="*/ 76200 h 596900"/>
                  <a:gd name="connsiteX2" fmla="*/ 50 w 89011"/>
                  <a:gd name="connsiteY2" fmla="*/ 152400 h 596900"/>
                  <a:gd name="connsiteX3" fmla="*/ 76250 w 89011"/>
                  <a:gd name="connsiteY3" fmla="*/ 241300 h 596900"/>
                  <a:gd name="connsiteX4" fmla="*/ 25450 w 89011"/>
                  <a:gd name="connsiteY4" fmla="*/ 342900 h 596900"/>
                  <a:gd name="connsiteX5" fmla="*/ 88950 w 89011"/>
                  <a:gd name="connsiteY5" fmla="*/ 419100 h 596900"/>
                  <a:gd name="connsiteX6" fmla="*/ 38150 w 89011"/>
                  <a:gd name="connsiteY6" fmla="*/ 508000 h 596900"/>
                  <a:gd name="connsiteX7" fmla="*/ 88950 w 89011"/>
                  <a:gd name="connsiteY7" fmla="*/ 596900 h 59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11" h="596900">
                    <a:moveTo>
                      <a:pt x="50" y="0"/>
                    </a:moveTo>
                    <a:cubicBezTo>
                      <a:pt x="31800" y="25400"/>
                      <a:pt x="63550" y="50800"/>
                      <a:pt x="63550" y="76200"/>
                    </a:cubicBezTo>
                    <a:cubicBezTo>
                      <a:pt x="63550" y="101600"/>
                      <a:pt x="-2067" y="124883"/>
                      <a:pt x="50" y="152400"/>
                    </a:cubicBezTo>
                    <a:cubicBezTo>
                      <a:pt x="2167" y="179917"/>
                      <a:pt x="72017" y="209550"/>
                      <a:pt x="76250" y="241300"/>
                    </a:cubicBezTo>
                    <a:cubicBezTo>
                      <a:pt x="80483" y="273050"/>
                      <a:pt x="23333" y="313267"/>
                      <a:pt x="25450" y="342900"/>
                    </a:cubicBezTo>
                    <a:cubicBezTo>
                      <a:pt x="27567" y="372533"/>
                      <a:pt x="86833" y="391583"/>
                      <a:pt x="88950" y="419100"/>
                    </a:cubicBezTo>
                    <a:cubicBezTo>
                      <a:pt x="91067" y="446617"/>
                      <a:pt x="38150" y="478367"/>
                      <a:pt x="38150" y="508000"/>
                    </a:cubicBezTo>
                    <a:cubicBezTo>
                      <a:pt x="38150" y="537633"/>
                      <a:pt x="84717" y="579967"/>
                      <a:pt x="88950" y="596900"/>
                    </a:cubicBezTo>
                  </a:path>
                </a:pathLst>
              </a:custGeom>
              <a:ln w="38100" cmpd="sng">
                <a:solidFill>
                  <a:srgbClr val="8E007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47" name="Gruppieren 46"/>
              <p:cNvGrpSpPr/>
              <p:nvPr/>
            </p:nvGrpSpPr>
            <p:grpSpPr>
              <a:xfrm>
                <a:off x="2157311" y="3955056"/>
                <a:ext cx="1318664" cy="2629832"/>
                <a:chOff x="2157311" y="3955056"/>
                <a:chExt cx="1318664" cy="2629832"/>
              </a:xfrm>
            </p:grpSpPr>
            <p:grpSp>
              <p:nvGrpSpPr>
                <p:cNvPr id="48" name="Gruppieren 47"/>
                <p:cNvGrpSpPr/>
                <p:nvPr/>
              </p:nvGrpSpPr>
              <p:grpSpPr>
                <a:xfrm>
                  <a:off x="2157311" y="3955056"/>
                  <a:ext cx="1318664" cy="2514770"/>
                  <a:chOff x="863512" y="2135977"/>
                  <a:chExt cx="1318664" cy="2514770"/>
                </a:xfrm>
              </p:grpSpPr>
              <p:sp>
                <p:nvSpPr>
                  <p:cNvPr id="51" name="Freihandform 50"/>
                  <p:cNvSpPr/>
                  <p:nvPr/>
                </p:nvSpPr>
                <p:spPr bwMode="auto">
                  <a:xfrm>
                    <a:off x="863512" y="2135977"/>
                    <a:ext cx="1318664" cy="2498280"/>
                  </a:xfrm>
                  <a:custGeom>
                    <a:avLst/>
                    <a:gdLst>
                      <a:gd name="connsiteX0" fmla="*/ 229877 w 1317181"/>
                      <a:gd name="connsiteY0" fmla="*/ 2367961 h 2493241"/>
                      <a:gd name="connsiteX1" fmla="*/ 288243 w 1317181"/>
                      <a:gd name="connsiteY1" fmla="*/ 2325159 h 2493241"/>
                      <a:gd name="connsiteX2" fmla="*/ 350500 w 1317181"/>
                      <a:gd name="connsiteY2" fmla="*/ 2286249 h 2493241"/>
                      <a:gd name="connsiteX3" fmla="*/ 401084 w 1317181"/>
                      <a:gd name="connsiteY3" fmla="*/ 2220101 h 2493241"/>
                      <a:gd name="connsiteX4" fmla="*/ 401084 w 1317181"/>
                      <a:gd name="connsiteY4" fmla="*/ 2138388 h 2493241"/>
                      <a:gd name="connsiteX5" fmla="*/ 362173 w 1317181"/>
                      <a:gd name="connsiteY5" fmla="*/ 2033329 h 2493241"/>
                      <a:gd name="connsiteX6" fmla="*/ 311589 w 1317181"/>
                      <a:gd name="connsiteY6" fmla="*/ 1936053 h 2493241"/>
                      <a:gd name="connsiteX7" fmla="*/ 245441 w 1317181"/>
                      <a:gd name="connsiteY7" fmla="*/ 1811539 h 2493241"/>
                      <a:gd name="connsiteX8" fmla="*/ 152056 w 1317181"/>
                      <a:gd name="connsiteY8" fmla="*/ 1640332 h 2493241"/>
                      <a:gd name="connsiteX9" fmla="*/ 43106 w 1317181"/>
                      <a:gd name="connsiteY9" fmla="*/ 1340720 h 2493241"/>
                      <a:gd name="connsiteX10" fmla="*/ 4195 w 1317181"/>
                      <a:gd name="connsiteY10" fmla="*/ 1041108 h 2493241"/>
                      <a:gd name="connsiteX11" fmla="*/ 8086 w 1317181"/>
                      <a:gd name="connsiteY11" fmla="*/ 733714 h 2493241"/>
                      <a:gd name="connsiteX12" fmla="*/ 66452 w 1317181"/>
                      <a:gd name="connsiteY12" fmla="*/ 488577 h 2493241"/>
                      <a:gd name="connsiteX13" fmla="*/ 159838 w 1317181"/>
                      <a:gd name="connsiteY13" fmla="*/ 286242 h 2493241"/>
                      <a:gd name="connsiteX14" fmla="*/ 296025 w 1317181"/>
                      <a:gd name="connsiteY14" fmla="*/ 130599 h 2493241"/>
                      <a:gd name="connsiteX15" fmla="*/ 424430 w 1317181"/>
                      <a:gd name="connsiteY15" fmla="*/ 44996 h 2493241"/>
                      <a:gd name="connsiteX16" fmla="*/ 541162 w 1317181"/>
                      <a:gd name="connsiteY16" fmla="*/ 2194 h 2493241"/>
                      <a:gd name="connsiteX17" fmla="*/ 751279 w 1317181"/>
                      <a:gd name="connsiteY17" fmla="*/ 17758 h 2493241"/>
                      <a:gd name="connsiteX18" fmla="*/ 922486 w 1317181"/>
                      <a:gd name="connsiteY18" fmla="*/ 115035 h 2493241"/>
                      <a:gd name="connsiteX19" fmla="*/ 1031436 w 1317181"/>
                      <a:gd name="connsiteY19" fmla="*/ 239549 h 2493241"/>
                      <a:gd name="connsiteX20" fmla="*/ 1113148 w 1317181"/>
                      <a:gd name="connsiteY20" fmla="*/ 364063 h 2493241"/>
                      <a:gd name="connsiteX21" fmla="*/ 1233771 w 1317181"/>
                      <a:gd name="connsiteY21" fmla="*/ 601418 h 2493241"/>
                      <a:gd name="connsiteX22" fmla="*/ 1299919 w 1317181"/>
                      <a:gd name="connsiteY22" fmla="*/ 792080 h 2493241"/>
                      <a:gd name="connsiteX23" fmla="*/ 1315484 w 1317181"/>
                      <a:gd name="connsiteY23" fmla="*/ 1064455 h 2493241"/>
                      <a:gd name="connsiteX24" fmla="*/ 1268791 w 1317181"/>
                      <a:gd name="connsiteY24" fmla="*/ 1344611 h 2493241"/>
                      <a:gd name="connsiteX25" fmla="*/ 1187079 w 1317181"/>
                      <a:gd name="connsiteY25" fmla="*/ 1585857 h 2493241"/>
                      <a:gd name="connsiteX26" fmla="*/ 1035327 w 1317181"/>
                      <a:gd name="connsiteY26" fmla="*/ 1811539 h 2493241"/>
                      <a:gd name="connsiteX27" fmla="*/ 899140 w 1317181"/>
                      <a:gd name="connsiteY27" fmla="*/ 1971072 h 2493241"/>
                      <a:gd name="connsiteX28" fmla="*/ 836883 w 1317181"/>
                      <a:gd name="connsiteY28" fmla="*/ 2056676 h 2493241"/>
                      <a:gd name="connsiteX29" fmla="*/ 766844 w 1317181"/>
                      <a:gd name="connsiteY29" fmla="*/ 2169517 h 2493241"/>
                      <a:gd name="connsiteX30" fmla="*/ 743497 w 1317181"/>
                      <a:gd name="connsiteY30" fmla="*/ 2262902 h 2493241"/>
                      <a:gd name="connsiteX31" fmla="*/ 759062 w 1317181"/>
                      <a:gd name="connsiteY31" fmla="*/ 2329050 h 2493241"/>
                      <a:gd name="connsiteX32" fmla="*/ 766844 w 1317181"/>
                      <a:gd name="connsiteY32" fmla="*/ 2352397 h 2493241"/>
                      <a:gd name="connsiteX33" fmla="*/ 790190 w 1317181"/>
                      <a:gd name="connsiteY33" fmla="*/ 2391307 h 2493241"/>
                      <a:gd name="connsiteX34" fmla="*/ 844665 w 1317181"/>
                      <a:gd name="connsiteY34" fmla="*/ 2449673 h 2493241"/>
                      <a:gd name="connsiteX35" fmla="*/ 875793 w 1317181"/>
                      <a:gd name="connsiteY35" fmla="*/ 2492475 h 2493241"/>
                      <a:gd name="connsiteX36" fmla="*/ 887467 w 1317181"/>
                      <a:gd name="connsiteY36" fmla="*/ 2492475 h 2493241"/>
                      <a:gd name="connsiteX0" fmla="*/ 229877 w 1317523"/>
                      <a:gd name="connsiteY0" fmla="*/ 2367961 h 2493241"/>
                      <a:gd name="connsiteX1" fmla="*/ 288243 w 1317523"/>
                      <a:gd name="connsiteY1" fmla="*/ 2325159 h 2493241"/>
                      <a:gd name="connsiteX2" fmla="*/ 350500 w 1317523"/>
                      <a:gd name="connsiteY2" fmla="*/ 2286249 h 2493241"/>
                      <a:gd name="connsiteX3" fmla="*/ 401084 w 1317523"/>
                      <a:gd name="connsiteY3" fmla="*/ 2220101 h 2493241"/>
                      <a:gd name="connsiteX4" fmla="*/ 401084 w 1317523"/>
                      <a:gd name="connsiteY4" fmla="*/ 2138388 h 2493241"/>
                      <a:gd name="connsiteX5" fmla="*/ 362173 w 1317523"/>
                      <a:gd name="connsiteY5" fmla="*/ 2033329 h 2493241"/>
                      <a:gd name="connsiteX6" fmla="*/ 311589 w 1317523"/>
                      <a:gd name="connsiteY6" fmla="*/ 1936053 h 2493241"/>
                      <a:gd name="connsiteX7" fmla="*/ 245441 w 1317523"/>
                      <a:gd name="connsiteY7" fmla="*/ 1811539 h 2493241"/>
                      <a:gd name="connsiteX8" fmla="*/ 152056 w 1317523"/>
                      <a:gd name="connsiteY8" fmla="*/ 1640332 h 2493241"/>
                      <a:gd name="connsiteX9" fmla="*/ 43106 w 1317523"/>
                      <a:gd name="connsiteY9" fmla="*/ 1340720 h 2493241"/>
                      <a:gd name="connsiteX10" fmla="*/ 4195 w 1317523"/>
                      <a:gd name="connsiteY10" fmla="*/ 1041108 h 2493241"/>
                      <a:gd name="connsiteX11" fmla="*/ 8086 w 1317523"/>
                      <a:gd name="connsiteY11" fmla="*/ 733714 h 2493241"/>
                      <a:gd name="connsiteX12" fmla="*/ 66452 w 1317523"/>
                      <a:gd name="connsiteY12" fmla="*/ 488577 h 2493241"/>
                      <a:gd name="connsiteX13" fmla="*/ 159838 w 1317523"/>
                      <a:gd name="connsiteY13" fmla="*/ 286242 h 2493241"/>
                      <a:gd name="connsiteX14" fmla="*/ 296025 w 1317523"/>
                      <a:gd name="connsiteY14" fmla="*/ 130599 h 2493241"/>
                      <a:gd name="connsiteX15" fmla="*/ 424430 w 1317523"/>
                      <a:gd name="connsiteY15" fmla="*/ 44996 h 2493241"/>
                      <a:gd name="connsiteX16" fmla="*/ 541162 w 1317523"/>
                      <a:gd name="connsiteY16" fmla="*/ 2194 h 2493241"/>
                      <a:gd name="connsiteX17" fmla="*/ 751279 w 1317523"/>
                      <a:gd name="connsiteY17" fmla="*/ 17758 h 2493241"/>
                      <a:gd name="connsiteX18" fmla="*/ 922486 w 1317523"/>
                      <a:gd name="connsiteY18" fmla="*/ 115035 h 2493241"/>
                      <a:gd name="connsiteX19" fmla="*/ 1031436 w 1317523"/>
                      <a:gd name="connsiteY19" fmla="*/ 239549 h 2493241"/>
                      <a:gd name="connsiteX20" fmla="*/ 1113148 w 1317523"/>
                      <a:gd name="connsiteY20" fmla="*/ 364063 h 2493241"/>
                      <a:gd name="connsiteX21" fmla="*/ 1218207 w 1317523"/>
                      <a:gd name="connsiteY21" fmla="*/ 562507 h 2493241"/>
                      <a:gd name="connsiteX22" fmla="*/ 1299919 w 1317523"/>
                      <a:gd name="connsiteY22" fmla="*/ 792080 h 2493241"/>
                      <a:gd name="connsiteX23" fmla="*/ 1315484 w 1317523"/>
                      <a:gd name="connsiteY23" fmla="*/ 1064455 h 2493241"/>
                      <a:gd name="connsiteX24" fmla="*/ 1268791 w 1317523"/>
                      <a:gd name="connsiteY24" fmla="*/ 1344611 h 2493241"/>
                      <a:gd name="connsiteX25" fmla="*/ 1187079 w 1317523"/>
                      <a:gd name="connsiteY25" fmla="*/ 1585857 h 2493241"/>
                      <a:gd name="connsiteX26" fmla="*/ 1035327 w 1317523"/>
                      <a:gd name="connsiteY26" fmla="*/ 1811539 h 2493241"/>
                      <a:gd name="connsiteX27" fmla="*/ 899140 w 1317523"/>
                      <a:gd name="connsiteY27" fmla="*/ 1971072 h 2493241"/>
                      <a:gd name="connsiteX28" fmla="*/ 836883 w 1317523"/>
                      <a:gd name="connsiteY28" fmla="*/ 2056676 h 2493241"/>
                      <a:gd name="connsiteX29" fmla="*/ 766844 w 1317523"/>
                      <a:gd name="connsiteY29" fmla="*/ 2169517 h 2493241"/>
                      <a:gd name="connsiteX30" fmla="*/ 743497 w 1317523"/>
                      <a:gd name="connsiteY30" fmla="*/ 2262902 h 2493241"/>
                      <a:gd name="connsiteX31" fmla="*/ 759062 w 1317523"/>
                      <a:gd name="connsiteY31" fmla="*/ 2329050 h 2493241"/>
                      <a:gd name="connsiteX32" fmla="*/ 766844 w 1317523"/>
                      <a:gd name="connsiteY32" fmla="*/ 2352397 h 2493241"/>
                      <a:gd name="connsiteX33" fmla="*/ 790190 w 1317523"/>
                      <a:gd name="connsiteY33" fmla="*/ 2391307 h 2493241"/>
                      <a:gd name="connsiteX34" fmla="*/ 844665 w 1317523"/>
                      <a:gd name="connsiteY34" fmla="*/ 2449673 h 2493241"/>
                      <a:gd name="connsiteX35" fmla="*/ 875793 w 1317523"/>
                      <a:gd name="connsiteY35" fmla="*/ 2492475 h 2493241"/>
                      <a:gd name="connsiteX36" fmla="*/ 887467 w 1317523"/>
                      <a:gd name="connsiteY36" fmla="*/ 2492475 h 2493241"/>
                      <a:gd name="connsiteX0" fmla="*/ 229877 w 1317523"/>
                      <a:gd name="connsiteY0" fmla="*/ 2367961 h 2493241"/>
                      <a:gd name="connsiteX1" fmla="*/ 288243 w 1317523"/>
                      <a:gd name="connsiteY1" fmla="*/ 2325159 h 2493241"/>
                      <a:gd name="connsiteX2" fmla="*/ 350500 w 1317523"/>
                      <a:gd name="connsiteY2" fmla="*/ 2286249 h 2493241"/>
                      <a:gd name="connsiteX3" fmla="*/ 401084 w 1317523"/>
                      <a:gd name="connsiteY3" fmla="*/ 2220101 h 2493241"/>
                      <a:gd name="connsiteX4" fmla="*/ 401084 w 1317523"/>
                      <a:gd name="connsiteY4" fmla="*/ 2138388 h 2493241"/>
                      <a:gd name="connsiteX5" fmla="*/ 362173 w 1317523"/>
                      <a:gd name="connsiteY5" fmla="*/ 2033329 h 2493241"/>
                      <a:gd name="connsiteX6" fmla="*/ 311589 w 1317523"/>
                      <a:gd name="connsiteY6" fmla="*/ 1936053 h 2493241"/>
                      <a:gd name="connsiteX7" fmla="*/ 245441 w 1317523"/>
                      <a:gd name="connsiteY7" fmla="*/ 1811539 h 2493241"/>
                      <a:gd name="connsiteX8" fmla="*/ 152056 w 1317523"/>
                      <a:gd name="connsiteY8" fmla="*/ 1640332 h 2493241"/>
                      <a:gd name="connsiteX9" fmla="*/ 43106 w 1317523"/>
                      <a:gd name="connsiteY9" fmla="*/ 1340720 h 2493241"/>
                      <a:gd name="connsiteX10" fmla="*/ 4195 w 1317523"/>
                      <a:gd name="connsiteY10" fmla="*/ 1041108 h 2493241"/>
                      <a:gd name="connsiteX11" fmla="*/ 8086 w 1317523"/>
                      <a:gd name="connsiteY11" fmla="*/ 733714 h 2493241"/>
                      <a:gd name="connsiteX12" fmla="*/ 66452 w 1317523"/>
                      <a:gd name="connsiteY12" fmla="*/ 488577 h 2493241"/>
                      <a:gd name="connsiteX13" fmla="*/ 159838 w 1317523"/>
                      <a:gd name="connsiteY13" fmla="*/ 286242 h 2493241"/>
                      <a:gd name="connsiteX14" fmla="*/ 296025 w 1317523"/>
                      <a:gd name="connsiteY14" fmla="*/ 130599 h 2493241"/>
                      <a:gd name="connsiteX15" fmla="*/ 424430 w 1317523"/>
                      <a:gd name="connsiteY15" fmla="*/ 44996 h 2493241"/>
                      <a:gd name="connsiteX16" fmla="*/ 541162 w 1317523"/>
                      <a:gd name="connsiteY16" fmla="*/ 2194 h 2493241"/>
                      <a:gd name="connsiteX17" fmla="*/ 751279 w 1317523"/>
                      <a:gd name="connsiteY17" fmla="*/ 17758 h 2493241"/>
                      <a:gd name="connsiteX18" fmla="*/ 922486 w 1317523"/>
                      <a:gd name="connsiteY18" fmla="*/ 115035 h 2493241"/>
                      <a:gd name="connsiteX19" fmla="*/ 1113148 w 1317523"/>
                      <a:gd name="connsiteY19" fmla="*/ 364063 h 2493241"/>
                      <a:gd name="connsiteX20" fmla="*/ 1218207 w 1317523"/>
                      <a:gd name="connsiteY20" fmla="*/ 562507 h 2493241"/>
                      <a:gd name="connsiteX21" fmla="*/ 1299919 w 1317523"/>
                      <a:gd name="connsiteY21" fmla="*/ 792080 h 2493241"/>
                      <a:gd name="connsiteX22" fmla="*/ 1315484 w 1317523"/>
                      <a:gd name="connsiteY22" fmla="*/ 1064455 h 2493241"/>
                      <a:gd name="connsiteX23" fmla="*/ 1268791 w 1317523"/>
                      <a:gd name="connsiteY23" fmla="*/ 1344611 h 2493241"/>
                      <a:gd name="connsiteX24" fmla="*/ 1187079 w 1317523"/>
                      <a:gd name="connsiteY24" fmla="*/ 1585857 h 2493241"/>
                      <a:gd name="connsiteX25" fmla="*/ 1035327 w 1317523"/>
                      <a:gd name="connsiteY25" fmla="*/ 1811539 h 2493241"/>
                      <a:gd name="connsiteX26" fmla="*/ 899140 w 1317523"/>
                      <a:gd name="connsiteY26" fmla="*/ 1971072 h 2493241"/>
                      <a:gd name="connsiteX27" fmla="*/ 836883 w 1317523"/>
                      <a:gd name="connsiteY27" fmla="*/ 2056676 h 2493241"/>
                      <a:gd name="connsiteX28" fmla="*/ 766844 w 1317523"/>
                      <a:gd name="connsiteY28" fmla="*/ 2169517 h 2493241"/>
                      <a:gd name="connsiteX29" fmla="*/ 743497 w 1317523"/>
                      <a:gd name="connsiteY29" fmla="*/ 2262902 h 2493241"/>
                      <a:gd name="connsiteX30" fmla="*/ 759062 w 1317523"/>
                      <a:gd name="connsiteY30" fmla="*/ 2329050 h 2493241"/>
                      <a:gd name="connsiteX31" fmla="*/ 766844 w 1317523"/>
                      <a:gd name="connsiteY31" fmla="*/ 2352397 h 2493241"/>
                      <a:gd name="connsiteX32" fmla="*/ 790190 w 1317523"/>
                      <a:gd name="connsiteY32" fmla="*/ 2391307 h 2493241"/>
                      <a:gd name="connsiteX33" fmla="*/ 844665 w 1317523"/>
                      <a:gd name="connsiteY33" fmla="*/ 2449673 h 2493241"/>
                      <a:gd name="connsiteX34" fmla="*/ 875793 w 1317523"/>
                      <a:gd name="connsiteY34" fmla="*/ 2492475 h 2493241"/>
                      <a:gd name="connsiteX35" fmla="*/ 887467 w 1317523"/>
                      <a:gd name="connsiteY35" fmla="*/ 2492475 h 2493241"/>
                      <a:gd name="connsiteX0" fmla="*/ 229877 w 1317523"/>
                      <a:gd name="connsiteY0" fmla="*/ 2368825 h 2494105"/>
                      <a:gd name="connsiteX1" fmla="*/ 288243 w 1317523"/>
                      <a:gd name="connsiteY1" fmla="*/ 2326023 h 2494105"/>
                      <a:gd name="connsiteX2" fmla="*/ 350500 w 1317523"/>
                      <a:gd name="connsiteY2" fmla="*/ 2287113 h 2494105"/>
                      <a:gd name="connsiteX3" fmla="*/ 401084 w 1317523"/>
                      <a:gd name="connsiteY3" fmla="*/ 2220965 h 2494105"/>
                      <a:gd name="connsiteX4" fmla="*/ 401084 w 1317523"/>
                      <a:gd name="connsiteY4" fmla="*/ 2139252 h 2494105"/>
                      <a:gd name="connsiteX5" fmla="*/ 362173 w 1317523"/>
                      <a:gd name="connsiteY5" fmla="*/ 2034193 h 2494105"/>
                      <a:gd name="connsiteX6" fmla="*/ 311589 w 1317523"/>
                      <a:gd name="connsiteY6" fmla="*/ 1936917 h 2494105"/>
                      <a:gd name="connsiteX7" fmla="*/ 245441 w 1317523"/>
                      <a:gd name="connsiteY7" fmla="*/ 1812403 h 2494105"/>
                      <a:gd name="connsiteX8" fmla="*/ 152056 w 1317523"/>
                      <a:gd name="connsiteY8" fmla="*/ 1641196 h 2494105"/>
                      <a:gd name="connsiteX9" fmla="*/ 43106 w 1317523"/>
                      <a:gd name="connsiteY9" fmla="*/ 1341584 h 2494105"/>
                      <a:gd name="connsiteX10" fmla="*/ 4195 w 1317523"/>
                      <a:gd name="connsiteY10" fmla="*/ 1041972 h 2494105"/>
                      <a:gd name="connsiteX11" fmla="*/ 8086 w 1317523"/>
                      <a:gd name="connsiteY11" fmla="*/ 734578 h 2494105"/>
                      <a:gd name="connsiteX12" fmla="*/ 66452 w 1317523"/>
                      <a:gd name="connsiteY12" fmla="*/ 489441 h 2494105"/>
                      <a:gd name="connsiteX13" fmla="*/ 159838 w 1317523"/>
                      <a:gd name="connsiteY13" fmla="*/ 287106 h 2494105"/>
                      <a:gd name="connsiteX14" fmla="*/ 296025 w 1317523"/>
                      <a:gd name="connsiteY14" fmla="*/ 131463 h 2494105"/>
                      <a:gd name="connsiteX15" fmla="*/ 424430 w 1317523"/>
                      <a:gd name="connsiteY15" fmla="*/ 45860 h 2494105"/>
                      <a:gd name="connsiteX16" fmla="*/ 541162 w 1317523"/>
                      <a:gd name="connsiteY16" fmla="*/ 3058 h 2494105"/>
                      <a:gd name="connsiteX17" fmla="*/ 751279 w 1317523"/>
                      <a:gd name="connsiteY17" fmla="*/ 18622 h 2494105"/>
                      <a:gd name="connsiteX18" fmla="*/ 922486 w 1317523"/>
                      <a:gd name="connsiteY18" fmla="*/ 139246 h 2494105"/>
                      <a:gd name="connsiteX19" fmla="*/ 1113148 w 1317523"/>
                      <a:gd name="connsiteY19" fmla="*/ 364927 h 2494105"/>
                      <a:gd name="connsiteX20" fmla="*/ 1218207 w 1317523"/>
                      <a:gd name="connsiteY20" fmla="*/ 563371 h 2494105"/>
                      <a:gd name="connsiteX21" fmla="*/ 1299919 w 1317523"/>
                      <a:gd name="connsiteY21" fmla="*/ 792944 h 2494105"/>
                      <a:gd name="connsiteX22" fmla="*/ 1315484 w 1317523"/>
                      <a:gd name="connsiteY22" fmla="*/ 1065319 h 2494105"/>
                      <a:gd name="connsiteX23" fmla="*/ 1268791 w 1317523"/>
                      <a:gd name="connsiteY23" fmla="*/ 1345475 h 2494105"/>
                      <a:gd name="connsiteX24" fmla="*/ 1187079 w 1317523"/>
                      <a:gd name="connsiteY24" fmla="*/ 1586721 h 2494105"/>
                      <a:gd name="connsiteX25" fmla="*/ 1035327 w 1317523"/>
                      <a:gd name="connsiteY25" fmla="*/ 1812403 h 2494105"/>
                      <a:gd name="connsiteX26" fmla="*/ 899140 w 1317523"/>
                      <a:gd name="connsiteY26" fmla="*/ 1971936 h 2494105"/>
                      <a:gd name="connsiteX27" fmla="*/ 836883 w 1317523"/>
                      <a:gd name="connsiteY27" fmla="*/ 2057540 h 2494105"/>
                      <a:gd name="connsiteX28" fmla="*/ 766844 w 1317523"/>
                      <a:gd name="connsiteY28" fmla="*/ 2170381 h 2494105"/>
                      <a:gd name="connsiteX29" fmla="*/ 743497 w 1317523"/>
                      <a:gd name="connsiteY29" fmla="*/ 2263766 h 2494105"/>
                      <a:gd name="connsiteX30" fmla="*/ 759062 w 1317523"/>
                      <a:gd name="connsiteY30" fmla="*/ 2329914 h 2494105"/>
                      <a:gd name="connsiteX31" fmla="*/ 766844 w 1317523"/>
                      <a:gd name="connsiteY31" fmla="*/ 2353261 h 2494105"/>
                      <a:gd name="connsiteX32" fmla="*/ 790190 w 1317523"/>
                      <a:gd name="connsiteY32" fmla="*/ 2392171 h 2494105"/>
                      <a:gd name="connsiteX33" fmla="*/ 844665 w 1317523"/>
                      <a:gd name="connsiteY33" fmla="*/ 2450537 h 2494105"/>
                      <a:gd name="connsiteX34" fmla="*/ 875793 w 1317523"/>
                      <a:gd name="connsiteY34" fmla="*/ 2493339 h 2494105"/>
                      <a:gd name="connsiteX35" fmla="*/ 887467 w 1317523"/>
                      <a:gd name="connsiteY35" fmla="*/ 2493339 h 2494105"/>
                      <a:gd name="connsiteX0" fmla="*/ 229877 w 1317523"/>
                      <a:gd name="connsiteY0" fmla="*/ 2368825 h 2494105"/>
                      <a:gd name="connsiteX1" fmla="*/ 288243 w 1317523"/>
                      <a:gd name="connsiteY1" fmla="*/ 2326023 h 2494105"/>
                      <a:gd name="connsiteX2" fmla="*/ 350500 w 1317523"/>
                      <a:gd name="connsiteY2" fmla="*/ 2287113 h 2494105"/>
                      <a:gd name="connsiteX3" fmla="*/ 401084 w 1317523"/>
                      <a:gd name="connsiteY3" fmla="*/ 2220965 h 2494105"/>
                      <a:gd name="connsiteX4" fmla="*/ 401084 w 1317523"/>
                      <a:gd name="connsiteY4" fmla="*/ 2139252 h 2494105"/>
                      <a:gd name="connsiteX5" fmla="*/ 362173 w 1317523"/>
                      <a:gd name="connsiteY5" fmla="*/ 2034193 h 2494105"/>
                      <a:gd name="connsiteX6" fmla="*/ 311589 w 1317523"/>
                      <a:gd name="connsiteY6" fmla="*/ 1936917 h 2494105"/>
                      <a:gd name="connsiteX7" fmla="*/ 245441 w 1317523"/>
                      <a:gd name="connsiteY7" fmla="*/ 1812403 h 2494105"/>
                      <a:gd name="connsiteX8" fmla="*/ 152056 w 1317523"/>
                      <a:gd name="connsiteY8" fmla="*/ 1641196 h 2494105"/>
                      <a:gd name="connsiteX9" fmla="*/ 43106 w 1317523"/>
                      <a:gd name="connsiteY9" fmla="*/ 1341584 h 2494105"/>
                      <a:gd name="connsiteX10" fmla="*/ 4195 w 1317523"/>
                      <a:gd name="connsiteY10" fmla="*/ 1041972 h 2494105"/>
                      <a:gd name="connsiteX11" fmla="*/ 8086 w 1317523"/>
                      <a:gd name="connsiteY11" fmla="*/ 734578 h 2494105"/>
                      <a:gd name="connsiteX12" fmla="*/ 66452 w 1317523"/>
                      <a:gd name="connsiteY12" fmla="*/ 489441 h 2494105"/>
                      <a:gd name="connsiteX13" fmla="*/ 159838 w 1317523"/>
                      <a:gd name="connsiteY13" fmla="*/ 287106 h 2494105"/>
                      <a:gd name="connsiteX14" fmla="*/ 296025 w 1317523"/>
                      <a:gd name="connsiteY14" fmla="*/ 131463 h 2494105"/>
                      <a:gd name="connsiteX15" fmla="*/ 424430 w 1317523"/>
                      <a:gd name="connsiteY15" fmla="*/ 45860 h 2494105"/>
                      <a:gd name="connsiteX16" fmla="*/ 541162 w 1317523"/>
                      <a:gd name="connsiteY16" fmla="*/ 3058 h 2494105"/>
                      <a:gd name="connsiteX17" fmla="*/ 735715 w 1317523"/>
                      <a:gd name="connsiteY17" fmla="*/ 18622 h 2494105"/>
                      <a:gd name="connsiteX18" fmla="*/ 922486 w 1317523"/>
                      <a:gd name="connsiteY18" fmla="*/ 139246 h 2494105"/>
                      <a:gd name="connsiteX19" fmla="*/ 1113148 w 1317523"/>
                      <a:gd name="connsiteY19" fmla="*/ 364927 h 2494105"/>
                      <a:gd name="connsiteX20" fmla="*/ 1218207 w 1317523"/>
                      <a:gd name="connsiteY20" fmla="*/ 563371 h 2494105"/>
                      <a:gd name="connsiteX21" fmla="*/ 1299919 w 1317523"/>
                      <a:gd name="connsiteY21" fmla="*/ 792944 h 2494105"/>
                      <a:gd name="connsiteX22" fmla="*/ 1315484 w 1317523"/>
                      <a:gd name="connsiteY22" fmla="*/ 1065319 h 2494105"/>
                      <a:gd name="connsiteX23" fmla="*/ 1268791 w 1317523"/>
                      <a:gd name="connsiteY23" fmla="*/ 1345475 h 2494105"/>
                      <a:gd name="connsiteX24" fmla="*/ 1187079 w 1317523"/>
                      <a:gd name="connsiteY24" fmla="*/ 1586721 h 2494105"/>
                      <a:gd name="connsiteX25" fmla="*/ 1035327 w 1317523"/>
                      <a:gd name="connsiteY25" fmla="*/ 1812403 h 2494105"/>
                      <a:gd name="connsiteX26" fmla="*/ 899140 w 1317523"/>
                      <a:gd name="connsiteY26" fmla="*/ 1971936 h 2494105"/>
                      <a:gd name="connsiteX27" fmla="*/ 836883 w 1317523"/>
                      <a:gd name="connsiteY27" fmla="*/ 2057540 h 2494105"/>
                      <a:gd name="connsiteX28" fmla="*/ 766844 w 1317523"/>
                      <a:gd name="connsiteY28" fmla="*/ 2170381 h 2494105"/>
                      <a:gd name="connsiteX29" fmla="*/ 743497 w 1317523"/>
                      <a:gd name="connsiteY29" fmla="*/ 2263766 h 2494105"/>
                      <a:gd name="connsiteX30" fmla="*/ 759062 w 1317523"/>
                      <a:gd name="connsiteY30" fmla="*/ 2329914 h 2494105"/>
                      <a:gd name="connsiteX31" fmla="*/ 766844 w 1317523"/>
                      <a:gd name="connsiteY31" fmla="*/ 2353261 h 2494105"/>
                      <a:gd name="connsiteX32" fmla="*/ 790190 w 1317523"/>
                      <a:gd name="connsiteY32" fmla="*/ 2392171 h 2494105"/>
                      <a:gd name="connsiteX33" fmla="*/ 844665 w 1317523"/>
                      <a:gd name="connsiteY33" fmla="*/ 2450537 h 2494105"/>
                      <a:gd name="connsiteX34" fmla="*/ 875793 w 1317523"/>
                      <a:gd name="connsiteY34" fmla="*/ 2493339 h 2494105"/>
                      <a:gd name="connsiteX35" fmla="*/ 887467 w 1317523"/>
                      <a:gd name="connsiteY35" fmla="*/ 2493339 h 2494105"/>
                      <a:gd name="connsiteX0" fmla="*/ 229877 w 1317523"/>
                      <a:gd name="connsiteY0" fmla="*/ 2355211 h 2480491"/>
                      <a:gd name="connsiteX1" fmla="*/ 288243 w 1317523"/>
                      <a:gd name="connsiteY1" fmla="*/ 2312409 h 2480491"/>
                      <a:gd name="connsiteX2" fmla="*/ 350500 w 1317523"/>
                      <a:gd name="connsiteY2" fmla="*/ 2273499 h 2480491"/>
                      <a:gd name="connsiteX3" fmla="*/ 401084 w 1317523"/>
                      <a:gd name="connsiteY3" fmla="*/ 2207351 h 2480491"/>
                      <a:gd name="connsiteX4" fmla="*/ 401084 w 1317523"/>
                      <a:gd name="connsiteY4" fmla="*/ 2125638 h 2480491"/>
                      <a:gd name="connsiteX5" fmla="*/ 362173 w 1317523"/>
                      <a:gd name="connsiteY5" fmla="*/ 2020579 h 2480491"/>
                      <a:gd name="connsiteX6" fmla="*/ 311589 w 1317523"/>
                      <a:gd name="connsiteY6" fmla="*/ 1923303 h 2480491"/>
                      <a:gd name="connsiteX7" fmla="*/ 245441 w 1317523"/>
                      <a:gd name="connsiteY7" fmla="*/ 1798789 h 2480491"/>
                      <a:gd name="connsiteX8" fmla="*/ 152056 w 1317523"/>
                      <a:gd name="connsiteY8" fmla="*/ 1627582 h 2480491"/>
                      <a:gd name="connsiteX9" fmla="*/ 43106 w 1317523"/>
                      <a:gd name="connsiteY9" fmla="*/ 1327970 h 2480491"/>
                      <a:gd name="connsiteX10" fmla="*/ 4195 w 1317523"/>
                      <a:gd name="connsiteY10" fmla="*/ 1028358 h 2480491"/>
                      <a:gd name="connsiteX11" fmla="*/ 8086 w 1317523"/>
                      <a:gd name="connsiteY11" fmla="*/ 720964 h 2480491"/>
                      <a:gd name="connsiteX12" fmla="*/ 66452 w 1317523"/>
                      <a:gd name="connsiteY12" fmla="*/ 475827 h 2480491"/>
                      <a:gd name="connsiteX13" fmla="*/ 159838 w 1317523"/>
                      <a:gd name="connsiteY13" fmla="*/ 273492 h 2480491"/>
                      <a:gd name="connsiteX14" fmla="*/ 296025 w 1317523"/>
                      <a:gd name="connsiteY14" fmla="*/ 117849 h 2480491"/>
                      <a:gd name="connsiteX15" fmla="*/ 424430 w 1317523"/>
                      <a:gd name="connsiteY15" fmla="*/ 32246 h 2480491"/>
                      <a:gd name="connsiteX16" fmla="*/ 735715 w 1317523"/>
                      <a:gd name="connsiteY16" fmla="*/ 5008 h 2480491"/>
                      <a:gd name="connsiteX17" fmla="*/ 922486 w 1317523"/>
                      <a:gd name="connsiteY17" fmla="*/ 125632 h 2480491"/>
                      <a:gd name="connsiteX18" fmla="*/ 1113148 w 1317523"/>
                      <a:gd name="connsiteY18" fmla="*/ 351313 h 2480491"/>
                      <a:gd name="connsiteX19" fmla="*/ 1218207 w 1317523"/>
                      <a:gd name="connsiteY19" fmla="*/ 549757 h 2480491"/>
                      <a:gd name="connsiteX20" fmla="*/ 1299919 w 1317523"/>
                      <a:gd name="connsiteY20" fmla="*/ 779330 h 2480491"/>
                      <a:gd name="connsiteX21" fmla="*/ 1315484 w 1317523"/>
                      <a:gd name="connsiteY21" fmla="*/ 1051705 h 2480491"/>
                      <a:gd name="connsiteX22" fmla="*/ 1268791 w 1317523"/>
                      <a:gd name="connsiteY22" fmla="*/ 1331861 h 2480491"/>
                      <a:gd name="connsiteX23" fmla="*/ 1187079 w 1317523"/>
                      <a:gd name="connsiteY23" fmla="*/ 1573107 h 2480491"/>
                      <a:gd name="connsiteX24" fmla="*/ 1035327 w 1317523"/>
                      <a:gd name="connsiteY24" fmla="*/ 1798789 h 2480491"/>
                      <a:gd name="connsiteX25" fmla="*/ 899140 w 1317523"/>
                      <a:gd name="connsiteY25" fmla="*/ 1958322 h 2480491"/>
                      <a:gd name="connsiteX26" fmla="*/ 836883 w 1317523"/>
                      <a:gd name="connsiteY26" fmla="*/ 2043926 h 2480491"/>
                      <a:gd name="connsiteX27" fmla="*/ 766844 w 1317523"/>
                      <a:gd name="connsiteY27" fmla="*/ 2156767 h 2480491"/>
                      <a:gd name="connsiteX28" fmla="*/ 743497 w 1317523"/>
                      <a:gd name="connsiteY28" fmla="*/ 2250152 h 2480491"/>
                      <a:gd name="connsiteX29" fmla="*/ 759062 w 1317523"/>
                      <a:gd name="connsiteY29" fmla="*/ 2316300 h 2480491"/>
                      <a:gd name="connsiteX30" fmla="*/ 766844 w 1317523"/>
                      <a:gd name="connsiteY30" fmla="*/ 2339647 h 2480491"/>
                      <a:gd name="connsiteX31" fmla="*/ 790190 w 1317523"/>
                      <a:gd name="connsiteY31" fmla="*/ 2378557 h 2480491"/>
                      <a:gd name="connsiteX32" fmla="*/ 844665 w 1317523"/>
                      <a:gd name="connsiteY32" fmla="*/ 2436923 h 2480491"/>
                      <a:gd name="connsiteX33" fmla="*/ 875793 w 1317523"/>
                      <a:gd name="connsiteY33" fmla="*/ 2479725 h 2480491"/>
                      <a:gd name="connsiteX34" fmla="*/ 887467 w 1317523"/>
                      <a:gd name="connsiteY34" fmla="*/ 2479725 h 2480491"/>
                      <a:gd name="connsiteX0" fmla="*/ 229877 w 1317523"/>
                      <a:gd name="connsiteY0" fmla="*/ 2367063 h 2492343"/>
                      <a:gd name="connsiteX1" fmla="*/ 288243 w 1317523"/>
                      <a:gd name="connsiteY1" fmla="*/ 2324261 h 2492343"/>
                      <a:gd name="connsiteX2" fmla="*/ 350500 w 1317523"/>
                      <a:gd name="connsiteY2" fmla="*/ 2285351 h 2492343"/>
                      <a:gd name="connsiteX3" fmla="*/ 401084 w 1317523"/>
                      <a:gd name="connsiteY3" fmla="*/ 2219203 h 2492343"/>
                      <a:gd name="connsiteX4" fmla="*/ 401084 w 1317523"/>
                      <a:gd name="connsiteY4" fmla="*/ 2137490 h 2492343"/>
                      <a:gd name="connsiteX5" fmla="*/ 362173 w 1317523"/>
                      <a:gd name="connsiteY5" fmla="*/ 2032431 h 2492343"/>
                      <a:gd name="connsiteX6" fmla="*/ 311589 w 1317523"/>
                      <a:gd name="connsiteY6" fmla="*/ 1935155 h 2492343"/>
                      <a:gd name="connsiteX7" fmla="*/ 245441 w 1317523"/>
                      <a:gd name="connsiteY7" fmla="*/ 1810641 h 2492343"/>
                      <a:gd name="connsiteX8" fmla="*/ 152056 w 1317523"/>
                      <a:gd name="connsiteY8" fmla="*/ 1639434 h 2492343"/>
                      <a:gd name="connsiteX9" fmla="*/ 43106 w 1317523"/>
                      <a:gd name="connsiteY9" fmla="*/ 1339822 h 2492343"/>
                      <a:gd name="connsiteX10" fmla="*/ 4195 w 1317523"/>
                      <a:gd name="connsiteY10" fmla="*/ 1040210 h 2492343"/>
                      <a:gd name="connsiteX11" fmla="*/ 8086 w 1317523"/>
                      <a:gd name="connsiteY11" fmla="*/ 732816 h 2492343"/>
                      <a:gd name="connsiteX12" fmla="*/ 66452 w 1317523"/>
                      <a:gd name="connsiteY12" fmla="*/ 487679 h 2492343"/>
                      <a:gd name="connsiteX13" fmla="*/ 159838 w 1317523"/>
                      <a:gd name="connsiteY13" fmla="*/ 285344 h 2492343"/>
                      <a:gd name="connsiteX14" fmla="*/ 296025 w 1317523"/>
                      <a:gd name="connsiteY14" fmla="*/ 129701 h 2492343"/>
                      <a:gd name="connsiteX15" fmla="*/ 494469 w 1317523"/>
                      <a:gd name="connsiteY15" fmla="*/ 12969 h 2492343"/>
                      <a:gd name="connsiteX16" fmla="*/ 735715 w 1317523"/>
                      <a:gd name="connsiteY16" fmla="*/ 16860 h 2492343"/>
                      <a:gd name="connsiteX17" fmla="*/ 922486 w 1317523"/>
                      <a:gd name="connsiteY17" fmla="*/ 137484 h 2492343"/>
                      <a:gd name="connsiteX18" fmla="*/ 1113148 w 1317523"/>
                      <a:gd name="connsiteY18" fmla="*/ 363165 h 2492343"/>
                      <a:gd name="connsiteX19" fmla="*/ 1218207 w 1317523"/>
                      <a:gd name="connsiteY19" fmla="*/ 561609 h 2492343"/>
                      <a:gd name="connsiteX20" fmla="*/ 1299919 w 1317523"/>
                      <a:gd name="connsiteY20" fmla="*/ 791182 h 2492343"/>
                      <a:gd name="connsiteX21" fmla="*/ 1315484 w 1317523"/>
                      <a:gd name="connsiteY21" fmla="*/ 1063557 h 2492343"/>
                      <a:gd name="connsiteX22" fmla="*/ 1268791 w 1317523"/>
                      <a:gd name="connsiteY22" fmla="*/ 1343713 h 2492343"/>
                      <a:gd name="connsiteX23" fmla="*/ 1187079 w 1317523"/>
                      <a:gd name="connsiteY23" fmla="*/ 1584959 h 2492343"/>
                      <a:gd name="connsiteX24" fmla="*/ 1035327 w 1317523"/>
                      <a:gd name="connsiteY24" fmla="*/ 1810641 h 2492343"/>
                      <a:gd name="connsiteX25" fmla="*/ 899140 w 1317523"/>
                      <a:gd name="connsiteY25" fmla="*/ 1970174 h 2492343"/>
                      <a:gd name="connsiteX26" fmla="*/ 836883 w 1317523"/>
                      <a:gd name="connsiteY26" fmla="*/ 2055778 h 2492343"/>
                      <a:gd name="connsiteX27" fmla="*/ 766844 w 1317523"/>
                      <a:gd name="connsiteY27" fmla="*/ 2168619 h 2492343"/>
                      <a:gd name="connsiteX28" fmla="*/ 743497 w 1317523"/>
                      <a:gd name="connsiteY28" fmla="*/ 2262004 h 2492343"/>
                      <a:gd name="connsiteX29" fmla="*/ 759062 w 1317523"/>
                      <a:gd name="connsiteY29" fmla="*/ 2328152 h 2492343"/>
                      <a:gd name="connsiteX30" fmla="*/ 766844 w 1317523"/>
                      <a:gd name="connsiteY30" fmla="*/ 2351499 h 2492343"/>
                      <a:gd name="connsiteX31" fmla="*/ 790190 w 1317523"/>
                      <a:gd name="connsiteY31" fmla="*/ 2390409 h 2492343"/>
                      <a:gd name="connsiteX32" fmla="*/ 844665 w 1317523"/>
                      <a:gd name="connsiteY32" fmla="*/ 2448775 h 2492343"/>
                      <a:gd name="connsiteX33" fmla="*/ 875793 w 1317523"/>
                      <a:gd name="connsiteY33" fmla="*/ 2491577 h 2492343"/>
                      <a:gd name="connsiteX34" fmla="*/ 887467 w 1317523"/>
                      <a:gd name="connsiteY34" fmla="*/ 2491577 h 2492343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4959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66844 w 1317523"/>
                      <a:gd name="connsiteY30" fmla="*/ 2351499 h 2491577"/>
                      <a:gd name="connsiteX31" fmla="*/ 790190 w 1317523"/>
                      <a:gd name="connsiteY31" fmla="*/ 2390409 h 2491577"/>
                      <a:gd name="connsiteX32" fmla="*/ 844665 w 1317523"/>
                      <a:gd name="connsiteY32" fmla="*/ 2448775 h 2491577"/>
                      <a:gd name="connsiteX33" fmla="*/ 875793 w 1317523"/>
                      <a:gd name="connsiteY33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4959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40382 w 1317523"/>
                      <a:gd name="connsiteY8" fmla="*/ 1643325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29877 w 1317523"/>
                      <a:gd name="connsiteY7" fmla="*/ 1806750 h 2491577"/>
                      <a:gd name="connsiteX8" fmla="*/ 140382 w 1317523"/>
                      <a:gd name="connsiteY8" fmla="*/ 1643325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140382 w 1317523"/>
                      <a:gd name="connsiteY7" fmla="*/ 1643325 h 2491577"/>
                      <a:gd name="connsiteX8" fmla="*/ 43106 w 1317523"/>
                      <a:gd name="connsiteY8" fmla="*/ 1339822 h 2491577"/>
                      <a:gd name="connsiteX9" fmla="*/ 4195 w 1317523"/>
                      <a:gd name="connsiteY9" fmla="*/ 1040210 h 2491577"/>
                      <a:gd name="connsiteX10" fmla="*/ 8086 w 1317523"/>
                      <a:gd name="connsiteY10" fmla="*/ 732816 h 2491577"/>
                      <a:gd name="connsiteX11" fmla="*/ 66452 w 1317523"/>
                      <a:gd name="connsiteY11" fmla="*/ 487679 h 2491577"/>
                      <a:gd name="connsiteX12" fmla="*/ 159838 w 1317523"/>
                      <a:gd name="connsiteY12" fmla="*/ 285344 h 2491577"/>
                      <a:gd name="connsiteX13" fmla="*/ 296025 w 1317523"/>
                      <a:gd name="connsiteY13" fmla="*/ 129701 h 2491577"/>
                      <a:gd name="connsiteX14" fmla="*/ 494469 w 1317523"/>
                      <a:gd name="connsiteY14" fmla="*/ 12969 h 2491577"/>
                      <a:gd name="connsiteX15" fmla="*/ 735715 w 1317523"/>
                      <a:gd name="connsiteY15" fmla="*/ 16860 h 2491577"/>
                      <a:gd name="connsiteX16" fmla="*/ 922486 w 1317523"/>
                      <a:gd name="connsiteY16" fmla="*/ 137484 h 2491577"/>
                      <a:gd name="connsiteX17" fmla="*/ 1113148 w 1317523"/>
                      <a:gd name="connsiteY17" fmla="*/ 363165 h 2491577"/>
                      <a:gd name="connsiteX18" fmla="*/ 1218207 w 1317523"/>
                      <a:gd name="connsiteY18" fmla="*/ 561609 h 2491577"/>
                      <a:gd name="connsiteX19" fmla="*/ 1299919 w 1317523"/>
                      <a:gd name="connsiteY19" fmla="*/ 791182 h 2491577"/>
                      <a:gd name="connsiteX20" fmla="*/ 1315484 w 1317523"/>
                      <a:gd name="connsiteY20" fmla="*/ 1063557 h 2491577"/>
                      <a:gd name="connsiteX21" fmla="*/ 1268791 w 1317523"/>
                      <a:gd name="connsiteY21" fmla="*/ 1343713 h 2491577"/>
                      <a:gd name="connsiteX22" fmla="*/ 1187079 w 1317523"/>
                      <a:gd name="connsiteY22" fmla="*/ 1581068 h 2491577"/>
                      <a:gd name="connsiteX23" fmla="*/ 1035327 w 1317523"/>
                      <a:gd name="connsiteY23" fmla="*/ 1810641 h 2491577"/>
                      <a:gd name="connsiteX24" fmla="*/ 899140 w 1317523"/>
                      <a:gd name="connsiteY24" fmla="*/ 1970174 h 2491577"/>
                      <a:gd name="connsiteX25" fmla="*/ 836883 w 1317523"/>
                      <a:gd name="connsiteY25" fmla="*/ 2055778 h 2491577"/>
                      <a:gd name="connsiteX26" fmla="*/ 766844 w 1317523"/>
                      <a:gd name="connsiteY26" fmla="*/ 2168619 h 2491577"/>
                      <a:gd name="connsiteX27" fmla="*/ 743497 w 1317523"/>
                      <a:gd name="connsiteY27" fmla="*/ 2262004 h 2491577"/>
                      <a:gd name="connsiteX28" fmla="*/ 759062 w 1317523"/>
                      <a:gd name="connsiteY28" fmla="*/ 2328152 h 2491577"/>
                      <a:gd name="connsiteX29" fmla="*/ 790190 w 1317523"/>
                      <a:gd name="connsiteY29" fmla="*/ 2390409 h 2491577"/>
                      <a:gd name="connsiteX30" fmla="*/ 844665 w 1317523"/>
                      <a:gd name="connsiteY30" fmla="*/ 2448775 h 2491577"/>
                      <a:gd name="connsiteX31" fmla="*/ 875793 w 1317523"/>
                      <a:gd name="connsiteY31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140382 w 1317523"/>
                      <a:gd name="connsiteY7" fmla="*/ 1643325 h 2491577"/>
                      <a:gd name="connsiteX8" fmla="*/ 43106 w 1317523"/>
                      <a:gd name="connsiteY8" fmla="*/ 1339822 h 2491577"/>
                      <a:gd name="connsiteX9" fmla="*/ 4195 w 1317523"/>
                      <a:gd name="connsiteY9" fmla="*/ 1040210 h 2491577"/>
                      <a:gd name="connsiteX10" fmla="*/ 8086 w 1317523"/>
                      <a:gd name="connsiteY10" fmla="*/ 732816 h 2491577"/>
                      <a:gd name="connsiteX11" fmla="*/ 66452 w 1317523"/>
                      <a:gd name="connsiteY11" fmla="*/ 487679 h 2491577"/>
                      <a:gd name="connsiteX12" fmla="*/ 159838 w 1317523"/>
                      <a:gd name="connsiteY12" fmla="*/ 285344 h 2491577"/>
                      <a:gd name="connsiteX13" fmla="*/ 296025 w 1317523"/>
                      <a:gd name="connsiteY13" fmla="*/ 129701 h 2491577"/>
                      <a:gd name="connsiteX14" fmla="*/ 494469 w 1317523"/>
                      <a:gd name="connsiteY14" fmla="*/ 12969 h 2491577"/>
                      <a:gd name="connsiteX15" fmla="*/ 735715 w 1317523"/>
                      <a:gd name="connsiteY15" fmla="*/ 16860 h 2491577"/>
                      <a:gd name="connsiteX16" fmla="*/ 922486 w 1317523"/>
                      <a:gd name="connsiteY16" fmla="*/ 137484 h 2491577"/>
                      <a:gd name="connsiteX17" fmla="*/ 1113148 w 1317523"/>
                      <a:gd name="connsiteY17" fmla="*/ 363165 h 2491577"/>
                      <a:gd name="connsiteX18" fmla="*/ 1218207 w 1317523"/>
                      <a:gd name="connsiteY18" fmla="*/ 561609 h 2491577"/>
                      <a:gd name="connsiteX19" fmla="*/ 1299919 w 1317523"/>
                      <a:gd name="connsiteY19" fmla="*/ 791182 h 2491577"/>
                      <a:gd name="connsiteX20" fmla="*/ 1315484 w 1317523"/>
                      <a:gd name="connsiteY20" fmla="*/ 1063557 h 2491577"/>
                      <a:gd name="connsiteX21" fmla="*/ 1268791 w 1317523"/>
                      <a:gd name="connsiteY21" fmla="*/ 1343713 h 2491577"/>
                      <a:gd name="connsiteX22" fmla="*/ 1187079 w 1317523"/>
                      <a:gd name="connsiteY22" fmla="*/ 1581068 h 2491577"/>
                      <a:gd name="connsiteX23" fmla="*/ 1035327 w 1317523"/>
                      <a:gd name="connsiteY23" fmla="*/ 1810641 h 2491577"/>
                      <a:gd name="connsiteX24" fmla="*/ 899140 w 1317523"/>
                      <a:gd name="connsiteY24" fmla="*/ 1970174 h 2491577"/>
                      <a:gd name="connsiteX25" fmla="*/ 836883 w 1317523"/>
                      <a:gd name="connsiteY25" fmla="*/ 2055778 h 2491577"/>
                      <a:gd name="connsiteX26" fmla="*/ 766844 w 1317523"/>
                      <a:gd name="connsiteY26" fmla="*/ 2168619 h 2491577"/>
                      <a:gd name="connsiteX27" fmla="*/ 743497 w 1317523"/>
                      <a:gd name="connsiteY27" fmla="*/ 2262004 h 2491577"/>
                      <a:gd name="connsiteX28" fmla="*/ 759062 w 1317523"/>
                      <a:gd name="connsiteY28" fmla="*/ 2328152 h 2491577"/>
                      <a:gd name="connsiteX29" fmla="*/ 790190 w 1317523"/>
                      <a:gd name="connsiteY29" fmla="*/ 2390409 h 2491577"/>
                      <a:gd name="connsiteX30" fmla="*/ 844665 w 1317523"/>
                      <a:gd name="connsiteY30" fmla="*/ 2448775 h 2491577"/>
                      <a:gd name="connsiteX31" fmla="*/ 875793 w 1317523"/>
                      <a:gd name="connsiteY31" fmla="*/ 2491577 h 2491577"/>
                      <a:gd name="connsiteX0" fmla="*/ 229877 w 1316763"/>
                      <a:gd name="connsiteY0" fmla="*/ 2367063 h 2491577"/>
                      <a:gd name="connsiteX1" fmla="*/ 288243 w 1316763"/>
                      <a:gd name="connsiteY1" fmla="*/ 2324261 h 2491577"/>
                      <a:gd name="connsiteX2" fmla="*/ 350500 w 1316763"/>
                      <a:gd name="connsiteY2" fmla="*/ 2285351 h 2491577"/>
                      <a:gd name="connsiteX3" fmla="*/ 401084 w 1316763"/>
                      <a:gd name="connsiteY3" fmla="*/ 2219203 h 2491577"/>
                      <a:gd name="connsiteX4" fmla="*/ 401084 w 1316763"/>
                      <a:gd name="connsiteY4" fmla="*/ 2137490 h 2491577"/>
                      <a:gd name="connsiteX5" fmla="*/ 362173 w 1316763"/>
                      <a:gd name="connsiteY5" fmla="*/ 2032431 h 2491577"/>
                      <a:gd name="connsiteX6" fmla="*/ 311589 w 1316763"/>
                      <a:gd name="connsiteY6" fmla="*/ 1935155 h 2491577"/>
                      <a:gd name="connsiteX7" fmla="*/ 140382 w 1316763"/>
                      <a:gd name="connsiteY7" fmla="*/ 1643325 h 2491577"/>
                      <a:gd name="connsiteX8" fmla="*/ 43106 w 1316763"/>
                      <a:gd name="connsiteY8" fmla="*/ 1339822 h 2491577"/>
                      <a:gd name="connsiteX9" fmla="*/ 4195 w 1316763"/>
                      <a:gd name="connsiteY9" fmla="*/ 1040210 h 2491577"/>
                      <a:gd name="connsiteX10" fmla="*/ 8086 w 1316763"/>
                      <a:gd name="connsiteY10" fmla="*/ 732816 h 2491577"/>
                      <a:gd name="connsiteX11" fmla="*/ 66452 w 1316763"/>
                      <a:gd name="connsiteY11" fmla="*/ 487679 h 2491577"/>
                      <a:gd name="connsiteX12" fmla="*/ 159838 w 1316763"/>
                      <a:gd name="connsiteY12" fmla="*/ 285344 h 2491577"/>
                      <a:gd name="connsiteX13" fmla="*/ 296025 w 1316763"/>
                      <a:gd name="connsiteY13" fmla="*/ 129701 h 2491577"/>
                      <a:gd name="connsiteX14" fmla="*/ 494469 w 1316763"/>
                      <a:gd name="connsiteY14" fmla="*/ 12969 h 2491577"/>
                      <a:gd name="connsiteX15" fmla="*/ 735715 w 1316763"/>
                      <a:gd name="connsiteY15" fmla="*/ 16860 h 2491577"/>
                      <a:gd name="connsiteX16" fmla="*/ 922486 w 1316763"/>
                      <a:gd name="connsiteY16" fmla="*/ 137484 h 2491577"/>
                      <a:gd name="connsiteX17" fmla="*/ 1113148 w 1316763"/>
                      <a:gd name="connsiteY17" fmla="*/ 363165 h 2491577"/>
                      <a:gd name="connsiteX18" fmla="*/ 1218207 w 1316763"/>
                      <a:gd name="connsiteY18" fmla="*/ 561609 h 2491577"/>
                      <a:gd name="connsiteX19" fmla="*/ 1296028 w 1316763"/>
                      <a:gd name="connsiteY19" fmla="*/ 787291 h 2491577"/>
                      <a:gd name="connsiteX20" fmla="*/ 1315484 w 1316763"/>
                      <a:gd name="connsiteY20" fmla="*/ 1063557 h 2491577"/>
                      <a:gd name="connsiteX21" fmla="*/ 1268791 w 1316763"/>
                      <a:gd name="connsiteY21" fmla="*/ 1343713 h 2491577"/>
                      <a:gd name="connsiteX22" fmla="*/ 1187079 w 1316763"/>
                      <a:gd name="connsiteY22" fmla="*/ 1581068 h 2491577"/>
                      <a:gd name="connsiteX23" fmla="*/ 1035327 w 1316763"/>
                      <a:gd name="connsiteY23" fmla="*/ 1810641 h 2491577"/>
                      <a:gd name="connsiteX24" fmla="*/ 899140 w 1316763"/>
                      <a:gd name="connsiteY24" fmla="*/ 1970174 h 2491577"/>
                      <a:gd name="connsiteX25" fmla="*/ 836883 w 1316763"/>
                      <a:gd name="connsiteY25" fmla="*/ 2055778 h 2491577"/>
                      <a:gd name="connsiteX26" fmla="*/ 766844 w 1316763"/>
                      <a:gd name="connsiteY26" fmla="*/ 2168619 h 2491577"/>
                      <a:gd name="connsiteX27" fmla="*/ 743497 w 1316763"/>
                      <a:gd name="connsiteY27" fmla="*/ 2262004 h 2491577"/>
                      <a:gd name="connsiteX28" fmla="*/ 759062 w 1316763"/>
                      <a:gd name="connsiteY28" fmla="*/ 2328152 h 2491577"/>
                      <a:gd name="connsiteX29" fmla="*/ 790190 w 1316763"/>
                      <a:gd name="connsiteY29" fmla="*/ 2390409 h 2491577"/>
                      <a:gd name="connsiteX30" fmla="*/ 844665 w 1316763"/>
                      <a:gd name="connsiteY30" fmla="*/ 2448775 h 2491577"/>
                      <a:gd name="connsiteX31" fmla="*/ 875793 w 1316763"/>
                      <a:gd name="connsiteY31" fmla="*/ 2491577 h 2491577"/>
                      <a:gd name="connsiteX0" fmla="*/ 229877 w 1316763"/>
                      <a:gd name="connsiteY0" fmla="*/ 2367063 h 2491577"/>
                      <a:gd name="connsiteX1" fmla="*/ 288243 w 1316763"/>
                      <a:gd name="connsiteY1" fmla="*/ 2324261 h 2491577"/>
                      <a:gd name="connsiteX2" fmla="*/ 350500 w 1316763"/>
                      <a:gd name="connsiteY2" fmla="*/ 2285351 h 2491577"/>
                      <a:gd name="connsiteX3" fmla="*/ 401084 w 1316763"/>
                      <a:gd name="connsiteY3" fmla="*/ 2219203 h 2491577"/>
                      <a:gd name="connsiteX4" fmla="*/ 401084 w 1316763"/>
                      <a:gd name="connsiteY4" fmla="*/ 2137490 h 2491577"/>
                      <a:gd name="connsiteX5" fmla="*/ 362173 w 1316763"/>
                      <a:gd name="connsiteY5" fmla="*/ 2032431 h 2491577"/>
                      <a:gd name="connsiteX6" fmla="*/ 311589 w 1316763"/>
                      <a:gd name="connsiteY6" fmla="*/ 1935155 h 2491577"/>
                      <a:gd name="connsiteX7" fmla="*/ 140382 w 1316763"/>
                      <a:gd name="connsiteY7" fmla="*/ 1643325 h 2491577"/>
                      <a:gd name="connsiteX8" fmla="*/ 43106 w 1316763"/>
                      <a:gd name="connsiteY8" fmla="*/ 1339822 h 2491577"/>
                      <a:gd name="connsiteX9" fmla="*/ 4195 w 1316763"/>
                      <a:gd name="connsiteY9" fmla="*/ 1040210 h 2491577"/>
                      <a:gd name="connsiteX10" fmla="*/ 8086 w 1316763"/>
                      <a:gd name="connsiteY10" fmla="*/ 732816 h 2491577"/>
                      <a:gd name="connsiteX11" fmla="*/ 66452 w 1316763"/>
                      <a:gd name="connsiteY11" fmla="*/ 487679 h 2491577"/>
                      <a:gd name="connsiteX12" fmla="*/ 159838 w 1316763"/>
                      <a:gd name="connsiteY12" fmla="*/ 285344 h 2491577"/>
                      <a:gd name="connsiteX13" fmla="*/ 296025 w 1316763"/>
                      <a:gd name="connsiteY13" fmla="*/ 129701 h 2491577"/>
                      <a:gd name="connsiteX14" fmla="*/ 494469 w 1316763"/>
                      <a:gd name="connsiteY14" fmla="*/ 12969 h 2491577"/>
                      <a:gd name="connsiteX15" fmla="*/ 735715 w 1316763"/>
                      <a:gd name="connsiteY15" fmla="*/ 16860 h 2491577"/>
                      <a:gd name="connsiteX16" fmla="*/ 922486 w 1316763"/>
                      <a:gd name="connsiteY16" fmla="*/ 137484 h 2491577"/>
                      <a:gd name="connsiteX17" fmla="*/ 1113148 w 1316763"/>
                      <a:gd name="connsiteY17" fmla="*/ 363165 h 2491577"/>
                      <a:gd name="connsiteX18" fmla="*/ 1218207 w 1316763"/>
                      <a:gd name="connsiteY18" fmla="*/ 561609 h 2491577"/>
                      <a:gd name="connsiteX19" fmla="*/ 1296028 w 1316763"/>
                      <a:gd name="connsiteY19" fmla="*/ 787291 h 2491577"/>
                      <a:gd name="connsiteX20" fmla="*/ 1315484 w 1316763"/>
                      <a:gd name="connsiteY20" fmla="*/ 1063557 h 2491577"/>
                      <a:gd name="connsiteX21" fmla="*/ 1268791 w 1316763"/>
                      <a:gd name="connsiteY21" fmla="*/ 1343713 h 2491577"/>
                      <a:gd name="connsiteX22" fmla="*/ 1187079 w 1316763"/>
                      <a:gd name="connsiteY22" fmla="*/ 1581068 h 2491577"/>
                      <a:gd name="connsiteX23" fmla="*/ 1035327 w 1316763"/>
                      <a:gd name="connsiteY23" fmla="*/ 1810641 h 2491577"/>
                      <a:gd name="connsiteX24" fmla="*/ 899140 w 1316763"/>
                      <a:gd name="connsiteY24" fmla="*/ 1970174 h 2491577"/>
                      <a:gd name="connsiteX25" fmla="*/ 836883 w 1316763"/>
                      <a:gd name="connsiteY25" fmla="*/ 2055778 h 2491577"/>
                      <a:gd name="connsiteX26" fmla="*/ 766844 w 1316763"/>
                      <a:gd name="connsiteY26" fmla="*/ 2168619 h 2491577"/>
                      <a:gd name="connsiteX27" fmla="*/ 743497 w 1316763"/>
                      <a:gd name="connsiteY27" fmla="*/ 2262004 h 2491577"/>
                      <a:gd name="connsiteX28" fmla="*/ 759062 w 1316763"/>
                      <a:gd name="connsiteY28" fmla="*/ 2328152 h 2491577"/>
                      <a:gd name="connsiteX29" fmla="*/ 790190 w 1316763"/>
                      <a:gd name="connsiteY29" fmla="*/ 2390409 h 2491577"/>
                      <a:gd name="connsiteX30" fmla="*/ 844665 w 1316763"/>
                      <a:gd name="connsiteY30" fmla="*/ 2448775 h 2491577"/>
                      <a:gd name="connsiteX31" fmla="*/ 875793 w 1316763"/>
                      <a:gd name="connsiteY31" fmla="*/ 2491577 h 2491577"/>
                      <a:gd name="connsiteX0" fmla="*/ 229877 w 1316809"/>
                      <a:gd name="connsiteY0" fmla="*/ 2367063 h 2491577"/>
                      <a:gd name="connsiteX1" fmla="*/ 288243 w 1316809"/>
                      <a:gd name="connsiteY1" fmla="*/ 2324261 h 2491577"/>
                      <a:gd name="connsiteX2" fmla="*/ 350500 w 1316809"/>
                      <a:gd name="connsiteY2" fmla="*/ 2285351 h 2491577"/>
                      <a:gd name="connsiteX3" fmla="*/ 401084 w 1316809"/>
                      <a:gd name="connsiteY3" fmla="*/ 2219203 h 2491577"/>
                      <a:gd name="connsiteX4" fmla="*/ 401084 w 1316809"/>
                      <a:gd name="connsiteY4" fmla="*/ 2137490 h 2491577"/>
                      <a:gd name="connsiteX5" fmla="*/ 362173 w 1316809"/>
                      <a:gd name="connsiteY5" fmla="*/ 2032431 h 2491577"/>
                      <a:gd name="connsiteX6" fmla="*/ 311589 w 1316809"/>
                      <a:gd name="connsiteY6" fmla="*/ 1935155 h 2491577"/>
                      <a:gd name="connsiteX7" fmla="*/ 140382 w 1316809"/>
                      <a:gd name="connsiteY7" fmla="*/ 1643325 h 2491577"/>
                      <a:gd name="connsiteX8" fmla="*/ 43106 w 1316809"/>
                      <a:gd name="connsiteY8" fmla="*/ 1339822 h 2491577"/>
                      <a:gd name="connsiteX9" fmla="*/ 4195 w 1316809"/>
                      <a:gd name="connsiteY9" fmla="*/ 1040210 h 2491577"/>
                      <a:gd name="connsiteX10" fmla="*/ 8086 w 1316809"/>
                      <a:gd name="connsiteY10" fmla="*/ 732816 h 2491577"/>
                      <a:gd name="connsiteX11" fmla="*/ 66452 w 1316809"/>
                      <a:gd name="connsiteY11" fmla="*/ 487679 h 2491577"/>
                      <a:gd name="connsiteX12" fmla="*/ 159838 w 1316809"/>
                      <a:gd name="connsiteY12" fmla="*/ 285344 h 2491577"/>
                      <a:gd name="connsiteX13" fmla="*/ 296025 w 1316809"/>
                      <a:gd name="connsiteY13" fmla="*/ 129701 h 2491577"/>
                      <a:gd name="connsiteX14" fmla="*/ 494469 w 1316809"/>
                      <a:gd name="connsiteY14" fmla="*/ 12969 h 2491577"/>
                      <a:gd name="connsiteX15" fmla="*/ 735715 w 1316809"/>
                      <a:gd name="connsiteY15" fmla="*/ 16860 h 2491577"/>
                      <a:gd name="connsiteX16" fmla="*/ 922486 w 1316809"/>
                      <a:gd name="connsiteY16" fmla="*/ 137484 h 2491577"/>
                      <a:gd name="connsiteX17" fmla="*/ 1113148 w 1316809"/>
                      <a:gd name="connsiteY17" fmla="*/ 363165 h 2491577"/>
                      <a:gd name="connsiteX18" fmla="*/ 1218207 w 1316809"/>
                      <a:gd name="connsiteY18" fmla="*/ 561609 h 2491577"/>
                      <a:gd name="connsiteX19" fmla="*/ 1315484 w 1316809"/>
                      <a:gd name="connsiteY19" fmla="*/ 1063557 h 2491577"/>
                      <a:gd name="connsiteX20" fmla="*/ 1268791 w 1316809"/>
                      <a:gd name="connsiteY20" fmla="*/ 1343713 h 2491577"/>
                      <a:gd name="connsiteX21" fmla="*/ 1187079 w 1316809"/>
                      <a:gd name="connsiteY21" fmla="*/ 1581068 h 2491577"/>
                      <a:gd name="connsiteX22" fmla="*/ 1035327 w 1316809"/>
                      <a:gd name="connsiteY22" fmla="*/ 1810641 h 2491577"/>
                      <a:gd name="connsiteX23" fmla="*/ 899140 w 1316809"/>
                      <a:gd name="connsiteY23" fmla="*/ 1970174 h 2491577"/>
                      <a:gd name="connsiteX24" fmla="*/ 836883 w 1316809"/>
                      <a:gd name="connsiteY24" fmla="*/ 2055778 h 2491577"/>
                      <a:gd name="connsiteX25" fmla="*/ 766844 w 1316809"/>
                      <a:gd name="connsiteY25" fmla="*/ 2168619 h 2491577"/>
                      <a:gd name="connsiteX26" fmla="*/ 743497 w 1316809"/>
                      <a:gd name="connsiteY26" fmla="*/ 2262004 h 2491577"/>
                      <a:gd name="connsiteX27" fmla="*/ 759062 w 1316809"/>
                      <a:gd name="connsiteY27" fmla="*/ 2328152 h 2491577"/>
                      <a:gd name="connsiteX28" fmla="*/ 790190 w 1316809"/>
                      <a:gd name="connsiteY28" fmla="*/ 2390409 h 2491577"/>
                      <a:gd name="connsiteX29" fmla="*/ 844665 w 1316809"/>
                      <a:gd name="connsiteY29" fmla="*/ 2448775 h 2491577"/>
                      <a:gd name="connsiteX30" fmla="*/ 875793 w 1316809"/>
                      <a:gd name="connsiteY30" fmla="*/ 2491577 h 2491577"/>
                      <a:gd name="connsiteX0" fmla="*/ 229877 w 1318240"/>
                      <a:gd name="connsiteY0" fmla="*/ 2367063 h 2491577"/>
                      <a:gd name="connsiteX1" fmla="*/ 288243 w 1318240"/>
                      <a:gd name="connsiteY1" fmla="*/ 2324261 h 2491577"/>
                      <a:gd name="connsiteX2" fmla="*/ 350500 w 1318240"/>
                      <a:gd name="connsiteY2" fmla="*/ 2285351 h 2491577"/>
                      <a:gd name="connsiteX3" fmla="*/ 401084 w 1318240"/>
                      <a:gd name="connsiteY3" fmla="*/ 2219203 h 2491577"/>
                      <a:gd name="connsiteX4" fmla="*/ 401084 w 1318240"/>
                      <a:gd name="connsiteY4" fmla="*/ 2137490 h 2491577"/>
                      <a:gd name="connsiteX5" fmla="*/ 362173 w 1318240"/>
                      <a:gd name="connsiteY5" fmla="*/ 2032431 h 2491577"/>
                      <a:gd name="connsiteX6" fmla="*/ 311589 w 1318240"/>
                      <a:gd name="connsiteY6" fmla="*/ 1935155 h 2491577"/>
                      <a:gd name="connsiteX7" fmla="*/ 140382 w 1318240"/>
                      <a:gd name="connsiteY7" fmla="*/ 1643325 h 2491577"/>
                      <a:gd name="connsiteX8" fmla="*/ 43106 w 1318240"/>
                      <a:gd name="connsiteY8" fmla="*/ 1339822 h 2491577"/>
                      <a:gd name="connsiteX9" fmla="*/ 4195 w 1318240"/>
                      <a:gd name="connsiteY9" fmla="*/ 1040210 h 2491577"/>
                      <a:gd name="connsiteX10" fmla="*/ 8086 w 1318240"/>
                      <a:gd name="connsiteY10" fmla="*/ 732816 h 2491577"/>
                      <a:gd name="connsiteX11" fmla="*/ 66452 w 1318240"/>
                      <a:gd name="connsiteY11" fmla="*/ 487679 h 2491577"/>
                      <a:gd name="connsiteX12" fmla="*/ 159838 w 1318240"/>
                      <a:gd name="connsiteY12" fmla="*/ 285344 h 2491577"/>
                      <a:gd name="connsiteX13" fmla="*/ 296025 w 1318240"/>
                      <a:gd name="connsiteY13" fmla="*/ 129701 h 2491577"/>
                      <a:gd name="connsiteX14" fmla="*/ 494469 w 1318240"/>
                      <a:gd name="connsiteY14" fmla="*/ 12969 h 2491577"/>
                      <a:gd name="connsiteX15" fmla="*/ 735715 w 1318240"/>
                      <a:gd name="connsiteY15" fmla="*/ 16860 h 2491577"/>
                      <a:gd name="connsiteX16" fmla="*/ 922486 w 1318240"/>
                      <a:gd name="connsiteY16" fmla="*/ 137484 h 2491577"/>
                      <a:gd name="connsiteX17" fmla="*/ 1113148 w 1318240"/>
                      <a:gd name="connsiteY17" fmla="*/ 363165 h 2491577"/>
                      <a:gd name="connsiteX18" fmla="*/ 1218207 w 1318240"/>
                      <a:gd name="connsiteY18" fmla="*/ 561609 h 2491577"/>
                      <a:gd name="connsiteX19" fmla="*/ 1315484 w 1318240"/>
                      <a:gd name="connsiteY19" fmla="*/ 1063557 h 2491577"/>
                      <a:gd name="connsiteX20" fmla="*/ 1268791 w 1318240"/>
                      <a:gd name="connsiteY20" fmla="*/ 1343713 h 2491577"/>
                      <a:gd name="connsiteX21" fmla="*/ 1187079 w 1318240"/>
                      <a:gd name="connsiteY21" fmla="*/ 1581068 h 2491577"/>
                      <a:gd name="connsiteX22" fmla="*/ 1035327 w 1318240"/>
                      <a:gd name="connsiteY22" fmla="*/ 1810641 h 2491577"/>
                      <a:gd name="connsiteX23" fmla="*/ 899140 w 1318240"/>
                      <a:gd name="connsiteY23" fmla="*/ 1970174 h 2491577"/>
                      <a:gd name="connsiteX24" fmla="*/ 836883 w 1318240"/>
                      <a:gd name="connsiteY24" fmla="*/ 2055778 h 2491577"/>
                      <a:gd name="connsiteX25" fmla="*/ 766844 w 1318240"/>
                      <a:gd name="connsiteY25" fmla="*/ 2168619 h 2491577"/>
                      <a:gd name="connsiteX26" fmla="*/ 743497 w 1318240"/>
                      <a:gd name="connsiteY26" fmla="*/ 2262004 h 2491577"/>
                      <a:gd name="connsiteX27" fmla="*/ 759062 w 1318240"/>
                      <a:gd name="connsiteY27" fmla="*/ 2328152 h 2491577"/>
                      <a:gd name="connsiteX28" fmla="*/ 790190 w 1318240"/>
                      <a:gd name="connsiteY28" fmla="*/ 2390409 h 2491577"/>
                      <a:gd name="connsiteX29" fmla="*/ 844665 w 1318240"/>
                      <a:gd name="connsiteY29" fmla="*/ 2448775 h 2491577"/>
                      <a:gd name="connsiteX30" fmla="*/ 875793 w 1318240"/>
                      <a:gd name="connsiteY30" fmla="*/ 2491577 h 2491577"/>
                      <a:gd name="connsiteX0" fmla="*/ 229877 w 1318240"/>
                      <a:gd name="connsiteY0" fmla="*/ 2367063 h 2491577"/>
                      <a:gd name="connsiteX1" fmla="*/ 288243 w 1318240"/>
                      <a:gd name="connsiteY1" fmla="*/ 2324261 h 2491577"/>
                      <a:gd name="connsiteX2" fmla="*/ 350500 w 1318240"/>
                      <a:gd name="connsiteY2" fmla="*/ 2285351 h 2491577"/>
                      <a:gd name="connsiteX3" fmla="*/ 401084 w 1318240"/>
                      <a:gd name="connsiteY3" fmla="*/ 2219203 h 2491577"/>
                      <a:gd name="connsiteX4" fmla="*/ 401084 w 1318240"/>
                      <a:gd name="connsiteY4" fmla="*/ 2137490 h 2491577"/>
                      <a:gd name="connsiteX5" fmla="*/ 362173 w 1318240"/>
                      <a:gd name="connsiteY5" fmla="*/ 2032431 h 2491577"/>
                      <a:gd name="connsiteX6" fmla="*/ 311589 w 1318240"/>
                      <a:gd name="connsiteY6" fmla="*/ 1935155 h 2491577"/>
                      <a:gd name="connsiteX7" fmla="*/ 140382 w 1318240"/>
                      <a:gd name="connsiteY7" fmla="*/ 1643325 h 2491577"/>
                      <a:gd name="connsiteX8" fmla="*/ 43106 w 1318240"/>
                      <a:gd name="connsiteY8" fmla="*/ 1339822 h 2491577"/>
                      <a:gd name="connsiteX9" fmla="*/ 4195 w 1318240"/>
                      <a:gd name="connsiteY9" fmla="*/ 1040210 h 2491577"/>
                      <a:gd name="connsiteX10" fmla="*/ 8086 w 1318240"/>
                      <a:gd name="connsiteY10" fmla="*/ 732816 h 2491577"/>
                      <a:gd name="connsiteX11" fmla="*/ 66452 w 1318240"/>
                      <a:gd name="connsiteY11" fmla="*/ 487679 h 2491577"/>
                      <a:gd name="connsiteX12" fmla="*/ 159838 w 1318240"/>
                      <a:gd name="connsiteY12" fmla="*/ 285344 h 2491577"/>
                      <a:gd name="connsiteX13" fmla="*/ 296025 w 1318240"/>
                      <a:gd name="connsiteY13" fmla="*/ 129701 h 2491577"/>
                      <a:gd name="connsiteX14" fmla="*/ 494469 w 1318240"/>
                      <a:gd name="connsiteY14" fmla="*/ 12969 h 2491577"/>
                      <a:gd name="connsiteX15" fmla="*/ 735715 w 1318240"/>
                      <a:gd name="connsiteY15" fmla="*/ 16860 h 2491577"/>
                      <a:gd name="connsiteX16" fmla="*/ 922486 w 1318240"/>
                      <a:gd name="connsiteY16" fmla="*/ 137484 h 2491577"/>
                      <a:gd name="connsiteX17" fmla="*/ 1113148 w 1318240"/>
                      <a:gd name="connsiteY17" fmla="*/ 363165 h 2491577"/>
                      <a:gd name="connsiteX18" fmla="*/ 1218207 w 1318240"/>
                      <a:gd name="connsiteY18" fmla="*/ 561609 h 2491577"/>
                      <a:gd name="connsiteX19" fmla="*/ 1315484 w 1318240"/>
                      <a:gd name="connsiteY19" fmla="*/ 1063557 h 2491577"/>
                      <a:gd name="connsiteX20" fmla="*/ 1268791 w 1318240"/>
                      <a:gd name="connsiteY20" fmla="*/ 1343713 h 2491577"/>
                      <a:gd name="connsiteX21" fmla="*/ 1167624 w 1318240"/>
                      <a:gd name="connsiteY21" fmla="*/ 1604414 h 2491577"/>
                      <a:gd name="connsiteX22" fmla="*/ 1035327 w 1318240"/>
                      <a:gd name="connsiteY22" fmla="*/ 1810641 h 2491577"/>
                      <a:gd name="connsiteX23" fmla="*/ 899140 w 1318240"/>
                      <a:gd name="connsiteY23" fmla="*/ 1970174 h 2491577"/>
                      <a:gd name="connsiteX24" fmla="*/ 836883 w 1318240"/>
                      <a:gd name="connsiteY24" fmla="*/ 2055778 h 2491577"/>
                      <a:gd name="connsiteX25" fmla="*/ 766844 w 1318240"/>
                      <a:gd name="connsiteY25" fmla="*/ 2168619 h 2491577"/>
                      <a:gd name="connsiteX26" fmla="*/ 743497 w 1318240"/>
                      <a:gd name="connsiteY26" fmla="*/ 2262004 h 2491577"/>
                      <a:gd name="connsiteX27" fmla="*/ 759062 w 1318240"/>
                      <a:gd name="connsiteY27" fmla="*/ 2328152 h 2491577"/>
                      <a:gd name="connsiteX28" fmla="*/ 790190 w 1318240"/>
                      <a:gd name="connsiteY28" fmla="*/ 2390409 h 2491577"/>
                      <a:gd name="connsiteX29" fmla="*/ 844665 w 1318240"/>
                      <a:gd name="connsiteY29" fmla="*/ 2448775 h 2491577"/>
                      <a:gd name="connsiteX30" fmla="*/ 875793 w 1318240"/>
                      <a:gd name="connsiteY30" fmla="*/ 2491577 h 2491577"/>
                      <a:gd name="connsiteX0" fmla="*/ 229877 w 1319454"/>
                      <a:gd name="connsiteY0" fmla="*/ 2367063 h 2491577"/>
                      <a:gd name="connsiteX1" fmla="*/ 288243 w 1319454"/>
                      <a:gd name="connsiteY1" fmla="*/ 2324261 h 2491577"/>
                      <a:gd name="connsiteX2" fmla="*/ 350500 w 1319454"/>
                      <a:gd name="connsiteY2" fmla="*/ 2285351 h 2491577"/>
                      <a:gd name="connsiteX3" fmla="*/ 401084 w 1319454"/>
                      <a:gd name="connsiteY3" fmla="*/ 2219203 h 2491577"/>
                      <a:gd name="connsiteX4" fmla="*/ 401084 w 1319454"/>
                      <a:gd name="connsiteY4" fmla="*/ 2137490 h 2491577"/>
                      <a:gd name="connsiteX5" fmla="*/ 362173 w 1319454"/>
                      <a:gd name="connsiteY5" fmla="*/ 2032431 h 2491577"/>
                      <a:gd name="connsiteX6" fmla="*/ 311589 w 1319454"/>
                      <a:gd name="connsiteY6" fmla="*/ 1935155 h 2491577"/>
                      <a:gd name="connsiteX7" fmla="*/ 140382 w 1319454"/>
                      <a:gd name="connsiteY7" fmla="*/ 1643325 h 2491577"/>
                      <a:gd name="connsiteX8" fmla="*/ 43106 w 1319454"/>
                      <a:gd name="connsiteY8" fmla="*/ 1339822 h 2491577"/>
                      <a:gd name="connsiteX9" fmla="*/ 4195 w 1319454"/>
                      <a:gd name="connsiteY9" fmla="*/ 1040210 h 2491577"/>
                      <a:gd name="connsiteX10" fmla="*/ 8086 w 1319454"/>
                      <a:gd name="connsiteY10" fmla="*/ 732816 h 2491577"/>
                      <a:gd name="connsiteX11" fmla="*/ 66452 w 1319454"/>
                      <a:gd name="connsiteY11" fmla="*/ 487679 h 2491577"/>
                      <a:gd name="connsiteX12" fmla="*/ 159838 w 1319454"/>
                      <a:gd name="connsiteY12" fmla="*/ 285344 h 2491577"/>
                      <a:gd name="connsiteX13" fmla="*/ 296025 w 1319454"/>
                      <a:gd name="connsiteY13" fmla="*/ 129701 h 2491577"/>
                      <a:gd name="connsiteX14" fmla="*/ 494469 w 1319454"/>
                      <a:gd name="connsiteY14" fmla="*/ 12969 h 2491577"/>
                      <a:gd name="connsiteX15" fmla="*/ 735715 w 1319454"/>
                      <a:gd name="connsiteY15" fmla="*/ 16860 h 2491577"/>
                      <a:gd name="connsiteX16" fmla="*/ 922486 w 1319454"/>
                      <a:gd name="connsiteY16" fmla="*/ 137484 h 2491577"/>
                      <a:gd name="connsiteX17" fmla="*/ 1218207 w 1319454"/>
                      <a:gd name="connsiteY17" fmla="*/ 561609 h 2491577"/>
                      <a:gd name="connsiteX18" fmla="*/ 1315484 w 1319454"/>
                      <a:gd name="connsiteY18" fmla="*/ 1063557 h 2491577"/>
                      <a:gd name="connsiteX19" fmla="*/ 1268791 w 1319454"/>
                      <a:gd name="connsiteY19" fmla="*/ 1343713 h 2491577"/>
                      <a:gd name="connsiteX20" fmla="*/ 1167624 w 1319454"/>
                      <a:gd name="connsiteY20" fmla="*/ 1604414 h 2491577"/>
                      <a:gd name="connsiteX21" fmla="*/ 1035327 w 1319454"/>
                      <a:gd name="connsiteY21" fmla="*/ 1810641 h 2491577"/>
                      <a:gd name="connsiteX22" fmla="*/ 899140 w 1319454"/>
                      <a:gd name="connsiteY22" fmla="*/ 1970174 h 2491577"/>
                      <a:gd name="connsiteX23" fmla="*/ 836883 w 1319454"/>
                      <a:gd name="connsiteY23" fmla="*/ 2055778 h 2491577"/>
                      <a:gd name="connsiteX24" fmla="*/ 766844 w 1319454"/>
                      <a:gd name="connsiteY24" fmla="*/ 2168619 h 2491577"/>
                      <a:gd name="connsiteX25" fmla="*/ 743497 w 1319454"/>
                      <a:gd name="connsiteY25" fmla="*/ 2262004 h 2491577"/>
                      <a:gd name="connsiteX26" fmla="*/ 759062 w 1319454"/>
                      <a:gd name="connsiteY26" fmla="*/ 2328152 h 2491577"/>
                      <a:gd name="connsiteX27" fmla="*/ 790190 w 1319454"/>
                      <a:gd name="connsiteY27" fmla="*/ 2390409 h 2491577"/>
                      <a:gd name="connsiteX28" fmla="*/ 844665 w 1319454"/>
                      <a:gd name="connsiteY28" fmla="*/ 2448775 h 2491577"/>
                      <a:gd name="connsiteX29" fmla="*/ 875793 w 1319454"/>
                      <a:gd name="connsiteY29" fmla="*/ 2491577 h 2491577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54951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75793 w 1318759"/>
                      <a:gd name="connsiteY28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401084 w 1318759"/>
                      <a:gd name="connsiteY2" fmla="*/ 2225379 h 2497753"/>
                      <a:gd name="connsiteX3" fmla="*/ 401084 w 1318759"/>
                      <a:gd name="connsiteY3" fmla="*/ 2143666 h 2497753"/>
                      <a:gd name="connsiteX4" fmla="*/ 362173 w 1318759"/>
                      <a:gd name="connsiteY4" fmla="*/ 2038607 h 2497753"/>
                      <a:gd name="connsiteX5" fmla="*/ 311589 w 1318759"/>
                      <a:gd name="connsiteY5" fmla="*/ 1941331 h 2497753"/>
                      <a:gd name="connsiteX6" fmla="*/ 140382 w 1318759"/>
                      <a:gd name="connsiteY6" fmla="*/ 1649501 h 2497753"/>
                      <a:gd name="connsiteX7" fmla="*/ 43106 w 1318759"/>
                      <a:gd name="connsiteY7" fmla="*/ 1345998 h 2497753"/>
                      <a:gd name="connsiteX8" fmla="*/ 4195 w 1318759"/>
                      <a:gd name="connsiteY8" fmla="*/ 1046386 h 2497753"/>
                      <a:gd name="connsiteX9" fmla="*/ 8086 w 1318759"/>
                      <a:gd name="connsiteY9" fmla="*/ 738992 h 2497753"/>
                      <a:gd name="connsiteX10" fmla="*/ 66452 w 1318759"/>
                      <a:gd name="connsiteY10" fmla="*/ 493855 h 2497753"/>
                      <a:gd name="connsiteX11" fmla="*/ 159838 w 1318759"/>
                      <a:gd name="connsiteY11" fmla="*/ 291520 h 2497753"/>
                      <a:gd name="connsiteX12" fmla="*/ 296025 w 1318759"/>
                      <a:gd name="connsiteY12" fmla="*/ 135877 h 2497753"/>
                      <a:gd name="connsiteX13" fmla="*/ 494469 w 1318759"/>
                      <a:gd name="connsiteY13" fmla="*/ 19145 h 2497753"/>
                      <a:gd name="connsiteX14" fmla="*/ 735715 w 1318759"/>
                      <a:gd name="connsiteY14" fmla="*/ 23036 h 2497753"/>
                      <a:gd name="connsiteX15" fmla="*/ 1015872 w 1318759"/>
                      <a:gd name="connsiteY15" fmla="*/ 240937 h 2497753"/>
                      <a:gd name="connsiteX16" fmla="*/ 1218207 w 1318759"/>
                      <a:gd name="connsiteY16" fmla="*/ 567785 h 2497753"/>
                      <a:gd name="connsiteX17" fmla="*/ 1315484 w 1318759"/>
                      <a:gd name="connsiteY17" fmla="*/ 1069733 h 2497753"/>
                      <a:gd name="connsiteX18" fmla="*/ 1268791 w 1318759"/>
                      <a:gd name="connsiteY18" fmla="*/ 1349889 h 2497753"/>
                      <a:gd name="connsiteX19" fmla="*/ 1167624 w 1318759"/>
                      <a:gd name="connsiteY19" fmla="*/ 1610590 h 2497753"/>
                      <a:gd name="connsiteX20" fmla="*/ 1035327 w 1318759"/>
                      <a:gd name="connsiteY20" fmla="*/ 1816817 h 2497753"/>
                      <a:gd name="connsiteX21" fmla="*/ 899140 w 1318759"/>
                      <a:gd name="connsiteY21" fmla="*/ 1976350 h 2497753"/>
                      <a:gd name="connsiteX22" fmla="*/ 836883 w 1318759"/>
                      <a:gd name="connsiteY22" fmla="*/ 2061954 h 2497753"/>
                      <a:gd name="connsiteX23" fmla="*/ 766844 w 1318759"/>
                      <a:gd name="connsiteY23" fmla="*/ 2174795 h 2497753"/>
                      <a:gd name="connsiteX24" fmla="*/ 743497 w 1318759"/>
                      <a:gd name="connsiteY24" fmla="*/ 2268180 h 2497753"/>
                      <a:gd name="connsiteX25" fmla="*/ 759062 w 1318759"/>
                      <a:gd name="connsiteY25" fmla="*/ 2334328 h 2497753"/>
                      <a:gd name="connsiteX26" fmla="*/ 790190 w 1318759"/>
                      <a:gd name="connsiteY26" fmla="*/ 2396585 h 2497753"/>
                      <a:gd name="connsiteX27" fmla="*/ 875793 w 1318759"/>
                      <a:gd name="connsiteY27" fmla="*/ 2497753 h 2497753"/>
                      <a:gd name="connsiteX0" fmla="*/ 229877 w 1318759"/>
                      <a:gd name="connsiteY0" fmla="*/ 2373239 h 2497753"/>
                      <a:gd name="connsiteX1" fmla="*/ 319371 w 1318759"/>
                      <a:gd name="connsiteY1" fmla="*/ 2307091 h 2497753"/>
                      <a:gd name="connsiteX2" fmla="*/ 401084 w 1318759"/>
                      <a:gd name="connsiteY2" fmla="*/ 2225379 h 2497753"/>
                      <a:gd name="connsiteX3" fmla="*/ 401084 w 1318759"/>
                      <a:gd name="connsiteY3" fmla="*/ 2143666 h 2497753"/>
                      <a:gd name="connsiteX4" fmla="*/ 362173 w 1318759"/>
                      <a:gd name="connsiteY4" fmla="*/ 2038607 h 2497753"/>
                      <a:gd name="connsiteX5" fmla="*/ 311589 w 1318759"/>
                      <a:gd name="connsiteY5" fmla="*/ 1941331 h 2497753"/>
                      <a:gd name="connsiteX6" fmla="*/ 140382 w 1318759"/>
                      <a:gd name="connsiteY6" fmla="*/ 1649501 h 2497753"/>
                      <a:gd name="connsiteX7" fmla="*/ 43106 w 1318759"/>
                      <a:gd name="connsiteY7" fmla="*/ 1345998 h 2497753"/>
                      <a:gd name="connsiteX8" fmla="*/ 4195 w 1318759"/>
                      <a:gd name="connsiteY8" fmla="*/ 1046386 h 2497753"/>
                      <a:gd name="connsiteX9" fmla="*/ 8086 w 1318759"/>
                      <a:gd name="connsiteY9" fmla="*/ 738992 h 2497753"/>
                      <a:gd name="connsiteX10" fmla="*/ 66452 w 1318759"/>
                      <a:gd name="connsiteY10" fmla="*/ 493855 h 2497753"/>
                      <a:gd name="connsiteX11" fmla="*/ 159838 w 1318759"/>
                      <a:gd name="connsiteY11" fmla="*/ 291520 h 2497753"/>
                      <a:gd name="connsiteX12" fmla="*/ 296025 w 1318759"/>
                      <a:gd name="connsiteY12" fmla="*/ 135877 h 2497753"/>
                      <a:gd name="connsiteX13" fmla="*/ 494469 w 1318759"/>
                      <a:gd name="connsiteY13" fmla="*/ 19145 h 2497753"/>
                      <a:gd name="connsiteX14" fmla="*/ 735715 w 1318759"/>
                      <a:gd name="connsiteY14" fmla="*/ 23036 h 2497753"/>
                      <a:gd name="connsiteX15" fmla="*/ 1015872 w 1318759"/>
                      <a:gd name="connsiteY15" fmla="*/ 240937 h 2497753"/>
                      <a:gd name="connsiteX16" fmla="*/ 1218207 w 1318759"/>
                      <a:gd name="connsiteY16" fmla="*/ 567785 h 2497753"/>
                      <a:gd name="connsiteX17" fmla="*/ 1315484 w 1318759"/>
                      <a:gd name="connsiteY17" fmla="*/ 1069733 h 2497753"/>
                      <a:gd name="connsiteX18" fmla="*/ 1268791 w 1318759"/>
                      <a:gd name="connsiteY18" fmla="*/ 1349889 h 2497753"/>
                      <a:gd name="connsiteX19" fmla="*/ 1167624 w 1318759"/>
                      <a:gd name="connsiteY19" fmla="*/ 1610590 h 2497753"/>
                      <a:gd name="connsiteX20" fmla="*/ 1035327 w 1318759"/>
                      <a:gd name="connsiteY20" fmla="*/ 1816817 h 2497753"/>
                      <a:gd name="connsiteX21" fmla="*/ 899140 w 1318759"/>
                      <a:gd name="connsiteY21" fmla="*/ 1976350 h 2497753"/>
                      <a:gd name="connsiteX22" fmla="*/ 836883 w 1318759"/>
                      <a:gd name="connsiteY22" fmla="*/ 2061954 h 2497753"/>
                      <a:gd name="connsiteX23" fmla="*/ 766844 w 1318759"/>
                      <a:gd name="connsiteY23" fmla="*/ 2174795 h 2497753"/>
                      <a:gd name="connsiteX24" fmla="*/ 743497 w 1318759"/>
                      <a:gd name="connsiteY24" fmla="*/ 2268180 h 2497753"/>
                      <a:gd name="connsiteX25" fmla="*/ 759062 w 1318759"/>
                      <a:gd name="connsiteY25" fmla="*/ 2334328 h 2497753"/>
                      <a:gd name="connsiteX26" fmla="*/ 790190 w 1318759"/>
                      <a:gd name="connsiteY26" fmla="*/ 2396585 h 2497753"/>
                      <a:gd name="connsiteX27" fmla="*/ 875793 w 1318759"/>
                      <a:gd name="connsiteY27" fmla="*/ 2497753 h 2497753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401084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62173 w 1318664"/>
                      <a:gd name="connsiteY4" fmla="*/ 2039134 h 2498280"/>
                      <a:gd name="connsiteX5" fmla="*/ 311589 w 1318664"/>
                      <a:gd name="connsiteY5" fmla="*/ 1941858 h 2498280"/>
                      <a:gd name="connsiteX6" fmla="*/ 140382 w 1318664"/>
                      <a:gd name="connsiteY6" fmla="*/ 1650028 h 2498280"/>
                      <a:gd name="connsiteX7" fmla="*/ 43106 w 1318664"/>
                      <a:gd name="connsiteY7" fmla="*/ 1346525 h 2498280"/>
                      <a:gd name="connsiteX8" fmla="*/ 4195 w 1318664"/>
                      <a:gd name="connsiteY8" fmla="*/ 1046913 h 2498280"/>
                      <a:gd name="connsiteX9" fmla="*/ 8086 w 1318664"/>
                      <a:gd name="connsiteY9" fmla="*/ 739519 h 2498280"/>
                      <a:gd name="connsiteX10" fmla="*/ 66452 w 1318664"/>
                      <a:gd name="connsiteY10" fmla="*/ 494382 h 2498280"/>
                      <a:gd name="connsiteX11" fmla="*/ 159838 w 1318664"/>
                      <a:gd name="connsiteY11" fmla="*/ 292047 h 2498280"/>
                      <a:gd name="connsiteX12" fmla="*/ 296025 w 1318664"/>
                      <a:gd name="connsiteY12" fmla="*/ 136404 h 2498280"/>
                      <a:gd name="connsiteX13" fmla="*/ 494469 w 1318664"/>
                      <a:gd name="connsiteY13" fmla="*/ 19672 h 2498280"/>
                      <a:gd name="connsiteX14" fmla="*/ 735715 w 1318664"/>
                      <a:gd name="connsiteY14" fmla="*/ 23563 h 2498280"/>
                      <a:gd name="connsiteX15" fmla="*/ 1031436 w 1318664"/>
                      <a:gd name="connsiteY15" fmla="*/ 249246 h 2498280"/>
                      <a:gd name="connsiteX16" fmla="*/ 1218207 w 1318664"/>
                      <a:gd name="connsiteY16" fmla="*/ 568312 h 2498280"/>
                      <a:gd name="connsiteX17" fmla="*/ 1315484 w 1318664"/>
                      <a:gd name="connsiteY17" fmla="*/ 1070260 h 2498280"/>
                      <a:gd name="connsiteX18" fmla="*/ 1268791 w 1318664"/>
                      <a:gd name="connsiteY18" fmla="*/ 1350416 h 2498280"/>
                      <a:gd name="connsiteX19" fmla="*/ 1167624 w 1318664"/>
                      <a:gd name="connsiteY19" fmla="*/ 1611117 h 2498280"/>
                      <a:gd name="connsiteX20" fmla="*/ 1035327 w 1318664"/>
                      <a:gd name="connsiteY20" fmla="*/ 1817344 h 2498280"/>
                      <a:gd name="connsiteX21" fmla="*/ 899140 w 1318664"/>
                      <a:gd name="connsiteY21" fmla="*/ 1976877 h 2498280"/>
                      <a:gd name="connsiteX22" fmla="*/ 836883 w 1318664"/>
                      <a:gd name="connsiteY22" fmla="*/ 2062481 h 2498280"/>
                      <a:gd name="connsiteX23" fmla="*/ 766844 w 1318664"/>
                      <a:gd name="connsiteY23" fmla="*/ 2175322 h 2498280"/>
                      <a:gd name="connsiteX24" fmla="*/ 743497 w 1318664"/>
                      <a:gd name="connsiteY24" fmla="*/ 2268707 h 2498280"/>
                      <a:gd name="connsiteX25" fmla="*/ 759062 w 1318664"/>
                      <a:gd name="connsiteY25" fmla="*/ 2334855 h 2498280"/>
                      <a:gd name="connsiteX26" fmla="*/ 790190 w 1318664"/>
                      <a:gd name="connsiteY26" fmla="*/ 2397112 h 2498280"/>
                      <a:gd name="connsiteX27" fmla="*/ 875793 w 1318664"/>
                      <a:gd name="connsiteY27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62173 w 1318664"/>
                      <a:gd name="connsiteY4" fmla="*/ 2039134 h 2498280"/>
                      <a:gd name="connsiteX5" fmla="*/ 311589 w 1318664"/>
                      <a:gd name="connsiteY5" fmla="*/ 1941858 h 2498280"/>
                      <a:gd name="connsiteX6" fmla="*/ 140382 w 1318664"/>
                      <a:gd name="connsiteY6" fmla="*/ 1650028 h 2498280"/>
                      <a:gd name="connsiteX7" fmla="*/ 43106 w 1318664"/>
                      <a:gd name="connsiteY7" fmla="*/ 1346525 h 2498280"/>
                      <a:gd name="connsiteX8" fmla="*/ 4195 w 1318664"/>
                      <a:gd name="connsiteY8" fmla="*/ 1046913 h 2498280"/>
                      <a:gd name="connsiteX9" fmla="*/ 8086 w 1318664"/>
                      <a:gd name="connsiteY9" fmla="*/ 739519 h 2498280"/>
                      <a:gd name="connsiteX10" fmla="*/ 66452 w 1318664"/>
                      <a:gd name="connsiteY10" fmla="*/ 494382 h 2498280"/>
                      <a:gd name="connsiteX11" fmla="*/ 159838 w 1318664"/>
                      <a:gd name="connsiteY11" fmla="*/ 292047 h 2498280"/>
                      <a:gd name="connsiteX12" fmla="*/ 296025 w 1318664"/>
                      <a:gd name="connsiteY12" fmla="*/ 136404 h 2498280"/>
                      <a:gd name="connsiteX13" fmla="*/ 494469 w 1318664"/>
                      <a:gd name="connsiteY13" fmla="*/ 19672 h 2498280"/>
                      <a:gd name="connsiteX14" fmla="*/ 735715 w 1318664"/>
                      <a:gd name="connsiteY14" fmla="*/ 23563 h 2498280"/>
                      <a:gd name="connsiteX15" fmla="*/ 1031436 w 1318664"/>
                      <a:gd name="connsiteY15" fmla="*/ 249246 h 2498280"/>
                      <a:gd name="connsiteX16" fmla="*/ 1218207 w 1318664"/>
                      <a:gd name="connsiteY16" fmla="*/ 568312 h 2498280"/>
                      <a:gd name="connsiteX17" fmla="*/ 1315484 w 1318664"/>
                      <a:gd name="connsiteY17" fmla="*/ 1070260 h 2498280"/>
                      <a:gd name="connsiteX18" fmla="*/ 1268791 w 1318664"/>
                      <a:gd name="connsiteY18" fmla="*/ 1350416 h 2498280"/>
                      <a:gd name="connsiteX19" fmla="*/ 1167624 w 1318664"/>
                      <a:gd name="connsiteY19" fmla="*/ 1611117 h 2498280"/>
                      <a:gd name="connsiteX20" fmla="*/ 1035327 w 1318664"/>
                      <a:gd name="connsiteY20" fmla="*/ 1817344 h 2498280"/>
                      <a:gd name="connsiteX21" fmla="*/ 899140 w 1318664"/>
                      <a:gd name="connsiteY21" fmla="*/ 1976877 h 2498280"/>
                      <a:gd name="connsiteX22" fmla="*/ 836883 w 1318664"/>
                      <a:gd name="connsiteY22" fmla="*/ 2062481 h 2498280"/>
                      <a:gd name="connsiteX23" fmla="*/ 766844 w 1318664"/>
                      <a:gd name="connsiteY23" fmla="*/ 2175322 h 2498280"/>
                      <a:gd name="connsiteX24" fmla="*/ 743497 w 1318664"/>
                      <a:gd name="connsiteY24" fmla="*/ 2268707 h 2498280"/>
                      <a:gd name="connsiteX25" fmla="*/ 759062 w 1318664"/>
                      <a:gd name="connsiteY25" fmla="*/ 2334855 h 2498280"/>
                      <a:gd name="connsiteX26" fmla="*/ 790190 w 1318664"/>
                      <a:gd name="connsiteY26" fmla="*/ 2397112 h 2498280"/>
                      <a:gd name="connsiteX27" fmla="*/ 875793 w 1318664"/>
                      <a:gd name="connsiteY27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11589 w 1318664"/>
                      <a:gd name="connsiteY4" fmla="*/ 1941858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36883 w 1318664"/>
                      <a:gd name="connsiteY20" fmla="*/ 2062481 h 2498280"/>
                      <a:gd name="connsiteX21" fmla="*/ 766844 w 1318664"/>
                      <a:gd name="connsiteY21" fmla="*/ 2175322 h 2498280"/>
                      <a:gd name="connsiteX22" fmla="*/ 743497 w 1318664"/>
                      <a:gd name="connsiteY22" fmla="*/ 2268707 h 2498280"/>
                      <a:gd name="connsiteX23" fmla="*/ 759062 w 1318664"/>
                      <a:gd name="connsiteY23" fmla="*/ 2334855 h 2498280"/>
                      <a:gd name="connsiteX24" fmla="*/ 790190 w 1318664"/>
                      <a:gd name="connsiteY24" fmla="*/ 2397112 h 2498280"/>
                      <a:gd name="connsiteX25" fmla="*/ 875793 w 1318664"/>
                      <a:gd name="connsiteY25" fmla="*/ 2498280 h 249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318664" h="2498280">
                        <a:moveTo>
                          <a:pt x="229877" y="2373766"/>
                        </a:moveTo>
                        <a:cubicBezTo>
                          <a:pt x="249008" y="2359174"/>
                          <a:pt x="291485" y="2332261"/>
                          <a:pt x="319371" y="2307618"/>
                        </a:cubicBezTo>
                        <a:cubicBezTo>
                          <a:pt x="347257" y="2282975"/>
                          <a:pt x="383574" y="2253144"/>
                          <a:pt x="397193" y="2225906"/>
                        </a:cubicBezTo>
                        <a:cubicBezTo>
                          <a:pt x="410812" y="2198669"/>
                          <a:pt x="419891" y="2195425"/>
                          <a:pt x="401084" y="2144193"/>
                        </a:cubicBezTo>
                        <a:cubicBezTo>
                          <a:pt x="382277" y="2092961"/>
                          <a:pt x="327802" y="2000873"/>
                          <a:pt x="284352" y="1918512"/>
                        </a:cubicBezTo>
                        <a:cubicBezTo>
                          <a:pt x="240902" y="1836151"/>
                          <a:pt x="180590" y="1745359"/>
                          <a:pt x="140382" y="1650028"/>
                        </a:cubicBezTo>
                        <a:cubicBezTo>
                          <a:pt x="100174" y="1554697"/>
                          <a:pt x="65804" y="1447044"/>
                          <a:pt x="43106" y="1346525"/>
                        </a:cubicBezTo>
                        <a:cubicBezTo>
                          <a:pt x="20408" y="1246006"/>
                          <a:pt x="10032" y="1148081"/>
                          <a:pt x="4195" y="1046913"/>
                        </a:cubicBezTo>
                        <a:cubicBezTo>
                          <a:pt x="-1642" y="945745"/>
                          <a:pt x="-2290" y="831607"/>
                          <a:pt x="8086" y="739519"/>
                        </a:cubicBezTo>
                        <a:cubicBezTo>
                          <a:pt x="18462" y="647431"/>
                          <a:pt x="41160" y="568961"/>
                          <a:pt x="66452" y="494382"/>
                        </a:cubicBezTo>
                        <a:cubicBezTo>
                          <a:pt x="91744" y="419803"/>
                          <a:pt x="121576" y="351710"/>
                          <a:pt x="159838" y="292047"/>
                        </a:cubicBezTo>
                        <a:cubicBezTo>
                          <a:pt x="198100" y="232384"/>
                          <a:pt x="240253" y="181800"/>
                          <a:pt x="296025" y="136404"/>
                        </a:cubicBezTo>
                        <a:cubicBezTo>
                          <a:pt x="351797" y="91008"/>
                          <a:pt x="421187" y="38479"/>
                          <a:pt x="494469" y="19672"/>
                        </a:cubicBezTo>
                        <a:cubicBezTo>
                          <a:pt x="567751" y="865"/>
                          <a:pt x="646220" y="-14699"/>
                          <a:pt x="735715" y="23563"/>
                        </a:cubicBezTo>
                        <a:cubicBezTo>
                          <a:pt x="825210" y="61825"/>
                          <a:pt x="947130" y="139000"/>
                          <a:pt x="1031436" y="249246"/>
                        </a:cubicBezTo>
                        <a:cubicBezTo>
                          <a:pt x="1115742" y="359492"/>
                          <a:pt x="1170866" y="431476"/>
                          <a:pt x="1218207" y="568312"/>
                        </a:cubicBezTo>
                        <a:cubicBezTo>
                          <a:pt x="1265548" y="705148"/>
                          <a:pt x="1334290" y="877652"/>
                          <a:pt x="1315484" y="1070260"/>
                        </a:cubicBezTo>
                        <a:cubicBezTo>
                          <a:pt x="1296678" y="1262868"/>
                          <a:pt x="1293434" y="1260273"/>
                          <a:pt x="1268791" y="1350416"/>
                        </a:cubicBezTo>
                        <a:cubicBezTo>
                          <a:pt x="1244148" y="1440559"/>
                          <a:pt x="1206535" y="1533296"/>
                          <a:pt x="1167624" y="1611117"/>
                        </a:cubicBezTo>
                        <a:cubicBezTo>
                          <a:pt x="1128713" y="1688938"/>
                          <a:pt x="1090451" y="1742117"/>
                          <a:pt x="1035327" y="1817344"/>
                        </a:cubicBezTo>
                        <a:cubicBezTo>
                          <a:pt x="980204" y="1892571"/>
                          <a:pt x="881630" y="2002818"/>
                          <a:pt x="836883" y="2062481"/>
                        </a:cubicBezTo>
                        <a:cubicBezTo>
                          <a:pt x="792136" y="2122144"/>
                          <a:pt x="782408" y="2140951"/>
                          <a:pt x="766844" y="2175322"/>
                        </a:cubicBezTo>
                        <a:cubicBezTo>
                          <a:pt x="751280" y="2209693"/>
                          <a:pt x="744794" y="2242118"/>
                          <a:pt x="743497" y="2268707"/>
                        </a:cubicBezTo>
                        <a:cubicBezTo>
                          <a:pt x="742200" y="2295296"/>
                          <a:pt x="751280" y="2313454"/>
                          <a:pt x="759062" y="2334855"/>
                        </a:cubicBezTo>
                        <a:cubicBezTo>
                          <a:pt x="766844" y="2356256"/>
                          <a:pt x="770735" y="2369875"/>
                          <a:pt x="790190" y="2397112"/>
                        </a:cubicBezTo>
                        <a:cubicBezTo>
                          <a:pt x="809645" y="2424349"/>
                          <a:pt x="857959" y="2477203"/>
                          <a:pt x="875793" y="2498280"/>
                        </a:cubicBezTo>
                      </a:path>
                    </a:pathLst>
                  </a:custGeom>
                  <a:ln w="15240">
                    <a:solidFill>
                      <a:schemeClr val="tx1"/>
                    </a:solidFill>
                  </a:ln>
                  <a:extLst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000" b="0" i="0" u="none" strike="noStrike" cap="none" normalizeH="0" baseline="-25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2" name="Freihandform 51"/>
                  <p:cNvSpPr/>
                  <p:nvPr/>
                </p:nvSpPr>
                <p:spPr bwMode="auto">
                  <a:xfrm>
                    <a:off x="937452" y="2194566"/>
                    <a:ext cx="1115510" cy="2456181"/>
                  </a:xfrm>
                  <a:custGeom>
                    <a:avLst/>
                    <a:gdLst>
                      <a:gd name="connsiteX0" fmla="*/ 171501 w 1115510"/>
                      <a:gd name="connsiteY0" fmla="*/ 2350418 h 2468614"/>
                      <a:gd name="connsiteX1" fmla="*/ 408856 w 1115510"/>
                      <a:gd name="connsiteY1" fmla="*/ 2229796 h 2468614"/>
                      <a:gd name="connsiteX2" fmla="*/ 521697 w 1115510"/>
                      <a:gd name="connsiteY2" fmla="*/ 2148083 h 2468614"/>
                      <a:gd name="connsiteX3" fmla="*/ 669557 w 1115510"/>
                      <a:gd name="connsiteY3" fmla="*/ 2039133 h 2468614"/>
                      <a:gd name="connsiteX4" fmla="*/ 797962 w 1115510"/>
                      <a:gd name="connsiteY4" fmla="*/ 1906837 h 2468614"/>
                      <a:gd name="connsiteX5" fmla="*/ 903021 w 1115510"/>
                      <a:gd name="connsiteY5" fmla="*/ 1743413 h 2468614"/>
                      <a:gd name="connsiteX6" fmla="*/ 1004189 w 1115510"/>
                      <a:gd name="connsiteY6" fmla="*/ 1533295 h 2468614"/>
                      <a:gd name="connsiteX7" fmla="*/ 1062555 w 1115510"/>
                      <a:gd name="connsiteY7" fmla="*/ 1327069 h 2468614"/>
                      <a:gd name="connsiteX8" fmla="*/ 1113139 w 1115510"/>
                      <a:gd name="connsiteY8" fmla="*/ 1000219 h 2468614"/>
                      <a:gd name="connsiteX9" fmla="*/ 1101465 w 1115510"/>
                      <a:gd name="connsiteY9" fmla="*/ 805666 h 2468614"/>
                      <a:gd name="connsiteX10" fmla="*/ 1050882 w 1115510"/>
                      <a:gd name="connsiteY10" fmla="*/ 564420 h 2468614"/>
                      <a:gd name="connsiteX11" fmla="*/ 973060 w 1115510"/>
                      <a:gd name="connsiteY11" fmla="*/ 381540 h 2468614"/>
                      <a:gd name="connsiteX12" fmla="*/ 813527 w 1115510"/>
                      <a:gd name="connsiteY12" fmla="*/ 136403 h 2468614"/>
                      <a:gd name="connsiteX13" fmla="*/ 704577 w 1115510"/>
                      <a:gd name="connsiteY13" fmla="*/ 54691 h 2468614"/>
                      <a:gd name="connsiteX14" fmla="*/ 622865 w 1115510"/>
                      <a:gd name="connsiteY14" fmla="*/ 27453 h 2468614"/>
                      <a:gd name="connsiteX15" fmla="*/ 541152 w 1115510"/>
                      <a:gd name="connsiteY15" fmla="*/ 216 h 2468614"/>
                      <a:gd name="connsiteX16" fmla="*/ 436094 w 1115510"/>
                      <a:gd name="connsiteY16" fmla="*/ 15780 h 2468614"/>
                      <a:gd name="connsiteX17" fmla="*/ 385510 w 1115510"/>
                      <a:gd name="connsiteY17" fmla="*/ 35236 h 2468614"/>
                      <a:gd name="connsiteX18" fmla="*/ 296015 w 1115510"/>
                      <a:gd name="connsiteY18" fmla="*/ 74146 h 2468614"/>
                      <a:gd name="connsiteX19" fmla="*/ 225976 w 1115510"/>
                      <a:gd name="connsiteY19" fmla="*/ 140294 h 2468614"/>
                      <a:gd name="connsiteX20" fmla="*/ 105353 w 1115510"/>
                      <a:gd name="connsiteY20" fmla="*/ 307610 h 2468614"/>
                      <a:gd name="connsiteX21" fmla="*/ 23641 w 1115510"/>
                      <a:gd name="connsiteY21" fmla="*/ 521618 h 2468614"/>
                      <a:gd name="connsiteX22" fmla="*/ 294 w 1115510"/>
                      <a:gd name="connsiteY22" fmla="*/ 774538 h 2468614"/>
                      <a:gd name="connsiteX23" fmla="*/ 15859 w 1115510"/>
                      <a:gd name="connsiteY23" fmla="*/ 1043021 h 2468614"/>
                      <a:gd name="connsiteX24" fmla="*/ 85898 w 1115510"/>
                      <a:gd name="connsiteY24" fmla="*/ 1416563 h 2468614"/>
                      <a:gd name="connsiteX25" fmla="*/ 194848 w 1115510"/>
                      <a:gd name="connsiteY25" fmla="*/ 1700611 h 2468614"/>
                      <a:gd name="connsiteX26" fmla="*/ 319362 w 1115510"/>
                      <a:gd name="connsiteY26" fmla="*/ 1930184 h 2468614"/>
                      <a:gd name="connsiteX27" fmla="*/ 459440 w 1115510"/>
                      <a:gd name="connsiteY27" fmla="*/ 2136410 h 2468614"/>
                      <a:gd name="connsiteX28" fmla="*/ 506133 w 1115510"/>
                      <a:gd name="connsiteY28" fmla="*/ 2198667 h 2468614"/>
                      <a:gd name="connsiteX29" fmla="*/ 607300 w 1115510"/>
                      <a:gd name="connsiteY29" fmla="*/ 2315399 h 2468614"/>
                      <a:gd name="connsiteX30" fmla="*/ 681231 w 1115510"/>
                      <a:gd name="connsiteY30" fmla="*/ 2385438 h 2468614"/>
                      <a:gd name="connsiteX31" fmla="*/ 755161 w 1115510"/>
                      <a:gd name="connsiteY31" fmla="*/ 2467150 h 2468614"/>
                      <a:gd name="connsiteX0" fmla="*/ 171501 w 1115510"/>
                      <a:gd name="connsiteY0" fmla="*/ 2350272 h 2468468"/>
                      <a:gd name="connsiteX1" fmla="*/ 408856 w 1115510"/>
                      <a:gd name="connsiteY1" fmla="*/ 2229650 h 2468468"/>
                      <a:gd name="connsiteX2" fmla="*/ 521697 w 1115510"/>
                      <a:gd name="connsiteY2" fmla="*/ 2147937 h 2468468"/>
                      <a:gd name="connsiteX3" fmla="*/ 669557 w 1115510"/>
                      <a:gd name="connsiteY3" fmla="*/ 2038987 h 2468468"/>
                      <a:gd name="connsiteX4" fmla="*/ 797962 w 1115510"/>
                      <a:gd name="connsiteY4" fmla="*/ 1906691 h 2468468"/>
                      <a:gd name="connsiteX5" fmla="*/ 903021 w 1115510"/>
                      <a:gd name="connsiteY5" fmla="*/ 1743267 h 2468468"/>
                      <a:gd name="connsiteX6" fmla="*/ 1004189 w 1115510"/>
                      <a:gd name="connsiteY6" fmla="*/ 1533149 h 2468468"/>
                      <a:gd name="connsiteX7" fmla="*/ 1062555 w 1115510"/>
                      <a:gd name="connsiteY7" fmla="*/ 1326923 h 2468468"/>
                      <a:gd name="connsiteX8" fmla="*/ 1113139 w 1115510"/>
                      <a:gd name="connsiteY8" fmla="*/ 1000073 h 2468468"/>
                      <a:gd name="connsiteX9" fmla="*/ 1101465 w 1115510"/>
                      <a:gd name="connsiteY9" fmla="*/ 805520 h 2468468"/>
                      <a:gd name="connsiteX10" fmla="*/ 1050882 w 1115510"/>
                      <a:gd name="connsiteY10" fmla="*/ 564274 h 2468468"/>
                      <a:gd name="connsiteX11" fmla="*/ 973060 w 1115510"/>
                      <a:gd name="connsiteY11" fmla="*/ 381394 h 2468468"/>
                      <a:gd name="connsiteX12" fmla="*/ 813527 w 1115510"/>
                      <a:gd name="connsiteY12" fmla="*/ 136257 h 2468468"/>
                      <a:gd name="connsiteX13" fmla="*/ 704577 w 1115510"/>
                      <a:gd name="connsiteY13" fmla="*/ 54545 h 2468468"/>
                      <a:gd name="connsiteX14" fmla="*/ 628308 w 1115510"/>
                      <a:gd name="connsiteY14" fmla="*/ 21864 h 2468468"/>
                      <a:gd name="connsiteX15" fmla="*/ 541152 w 1115510"/>
                      <a:gd name="connsiteY15" fmla="*/ 70 h 2468468"/>
                      <a:gd name="connsiteX16" fmla="*/ 436094 w 1115510"/>
                      <a:gd name="connsiteY16" fmla="*/ 15634 h 2468468"/>
                      <a:gd name="connsiteX17" fmla="*/ 385510 w 1115510"/>
                      <a:gd name="connsiteY17" fmla="*/ 35090 h 2468468"/>
                      <a:gd name="connsiteX18" fmla="*/ 296015 w 1115510"/>
                      <a:gd name="connsiteY18" fmla="*/ 74000 h 2468468"/>
                      <a:gd name="connsiteX19" fmla="*/ 225976 w 1115510"/>
                      <a:gd name="connsiteY19" fmla="*/ 140148 h 2468468"/>
                      <a:gd name="connsiteX20" fmla="*/ 105353 w 1115510"/>
                      <a:gd name="connsiteY20" fmla="*/ 307464 h 2468468"/>
                      <a:gd name="connsiteX21" fmla="*/ 23641 w 1115510"/>
                      <a:gd name="connsiteY21" fmla="*/ 521472 h 2468468"/>
                      <a:gd name="connsiteX22" fmla="*/ 294 w 1115510"/>
                      <a:gd name="connsiteY22" fmla="*/ 774392 h 2468468"/>
                      <a:gd name="connsiteX23" fmla="*/ 15859 w 1115510"/>
                      <a:gd name="connsiteY23" fmla="*/ 1042875 h 2468468"/>
                      <a:gd name="connsiteX24" fmla="*/ 85898 w 1115510"/>
                      <a:gd name="connsiteY24" fmla="*/ 1416417 h 2468468"/>
                      <a:gd name="connsiteX25" fmla="*/ 194848 w 1115510"/>
                      <a:gd name="connsiteY25" fmla="*/ 1700465 h 2468468"/>
                      <a:gd name="connsiteX26" fmla="*/ 319362 w 1115510"/>
                      <a:gd name="connsiteY26" fmla="*/ 1930038 h 2468468"/>
                      <a:gd name="connsiteX27" fmla="*/ 459440 w 1115510"/>
                      <a:gd name="connsiteY27" fmla="*/ 2136264 h 2468468"/>
                      <a:gd name="connsiteX28" fmla="*/ 506133 w 1115510"/>
                      <a:gd name="connsiteY28" fmla="*/ 2198521 h 2468468"/>
                      <a:gd name="connsiteX29" fmla="*/ 607300 w 1115510"/>
                      <a:gd name="connsiteY29" fmla="*/ 2315253 h 2468468"/>
                      <a:gd name="connsiteX30" fmla="*/ 681231 w 1115510"/>
                      <a:gd name="connsiteY30" fmla="*/ 2385292 h 2468468"/>
                      <a:gd name="connsiteX31" fmla="*/ 755161 w 1115510"/>
                      <a:gd name="connsiteY31" fmla="*/ 2467004 h 246846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33149 h 2460148"/>
                      <a:gd name="connsiteX7" fmla="*/ 1062555 w 1115510"/>
                      <a:gd name="connsiteY7" fmla="*/ 1326923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26923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15249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15249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39981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69 h 2460145"/>
                      <a:gd name="connsiteX1" fmla="*/ 408856 w 1115510"/>
                      <a:gd name="connsiteY1" fmla="*/ 2229647 h 2460145"/>
                      <a:gd name="connsiteX2" fmla="*/ 521697 w 1115510"/>
                      <a:gd name="connsiteY2" fmla="*/ 2147934 h 2460145"/>
                      <a:gd name="connsiteX3" fmla="*/ 669557 w 1115510"/>
                      <a:gd name="connsiteY3" fmla="*/ 2038984 h 2460145"/>
                      <a:gd name="connsiteX4" fmla="*/ 797962 w 1115510"/>
                      <a:gd name="connsiteY4" fmla="*/ 1906688 h 2460145"/>
                      <a:gd name="connsiteX5" fmla="*/ 903021 w 1115510"/>
                      <a:gd name="connsiteY5" fmla="*/ 1743264 h 2460145"/>
                      <a:gd name="connsiteX6" fmla="*/ 1004189 w 1115510"/>
                      <a:gd name="connsiteY6" fmla="*/ 1525364 h 2460145"/>
                      <a:gd name="connsiteX7" fmla="*/ 1062555 w 1115510"/>
                      <a:gd name="connsiteY7" fmla="*/ 1315246 h 2460145"/>
                      <a:gd name="connsiteX8" fmla="*/ 1113139 w 1115510"/>
                      <a:gd name="connsiteY8" fmla="*/ 1000070 h 2460145"/>
                      <a:gd name="connsiteX9" fmla="*/ 1101465 w 1115510"/>
                      <a:gd name="connsiteY9" fmla="*/ 805517 h 2460145"/>
                      <a:gd name="connsiteX10" fmla="*/ 1050882 w 1115510"/>
                      <a:gd name="connsiteY10" fmla="*/ 564271 h 2460145"/>
                      <a:gd name="connsiteX11" fmla="*/ 973060 w 1115510"/>
                      <a:gd name="connsiteY11" fmla="*/ 381391 h 2460145"/>
                      <a:gd name="connsiteX12" fmla="*/ 813527 w 1115510"/>
                      <a:gd name="connsiteY12" fmla="*/ 136254 h 2460145"/>
                      <a:gd name="connsiteX13" fmla="*/ 704577 w 1115510"/>
                      <a:gd name="connsiteY13" fmla="*/ 54542 h 2460145"/>
                      <a:gd name="connsiteX14" fmla="*/ 639981 w 1115510"/>
                      <a:gd name="connsiteY14" fmla="*/ 21861 h 2460145"/>
                      <a:gd name="connsiteX15" fmla="*/ 541152 w 1115510"/>
                      <a:gd name="connsiteY15" fmla="*/ 67 h 2460145"/>
                      <a:gd name="connsiteX16" fmla="*/ 436094 w 1115510"/>
                      <a:gd name="connsiteY16" fmla="*/ 15631 h 2460145"/>
                      <a:gd name="connsiteX17" fmla="*/ 373836 w 1115510"/>
                      <a:gd name="connsiteY17" fmla="*/ 31196 h 2460145"/>
                      <a:gd name="connsiteX18" fmla="*/ 296015 w 1115510"/>
                      <a:gd name="connsiteY18" fmla="*/ 73997 h 2460145"/>
                      <a:gd name="connsiteX19" fmla="*/ 225976 w 1115510"/>
                      <a:gd name="connsiteY19" fmla="*/ 140145 h 2460145"/>
                      <a:gd name="connsiteX20" fmla="*/ 105353 w 1115510"/>
                      <a:gd name="connsiteY20" fmla="*/ 307461 h 2460145"/>
                      <a:gd name="connsiteX21" fmla="*/ 23641 w 1115510"/>
                      <a:gd name="connsiteY21" fmla="*/ 521469 h 2460145"/>
                      <a:gd name="connsiteX22" fmla="*/ 294 w 1115510"/>
                      <a:gd name="connsiteY22" fmla="*/ 774389 h 2460145"/>
                      <a:gd name="connsiteX23" fmla="*/ 15859 w 1115510"/>
                      <a:gd name="connsiteY23" fmla="*/ 1042872 h 2460145"/>
                      <a:gd name="connsiteX24" fmla="*/ 85898 w 1115510"/>
                      <a:gd name="connsiteY24" fmla="*/ 1416414 h 2460145"/>
                      <a:gd name="connsiteX25" fmla="*/ 194848 w 1115510"/>
                      <a:gd name="connsiteY25" fmla="*/ 1700462 h 2460145"/>
                      <a:gd name="connsiteX26" fmla="*/ 319362 w 1115510"/>
                      <a:gd name="connsiteY26" fmla="*/ 1930035 h 2460145"/>
                      <a:gd name="connsiteX27" fmla="*/ 459440 w 1115510"/>
                      <a:gd name="connsiteY27" fmla="*/ 2136261 h 2460145"/>
                      <a:gd name="connsiteX28" fmla="*/ 506133 w 1115510"/>
                      <a:gd name="connsiteY28" fmla="*/ 2198518 h 2460145"/>
                      <a:gd name="connsiteX29" fmla="*/ 607300 w 1115510"/>
                      <a:gd name="connsiteY29" fmla="*/ 2315250 h 2460145"/>
                      <a:gd name="connsiteX30" fmla="*/ 681231 w 1115510"/>
                      <a:gd name="connsiteY30" fmla="*/ 2385289 h 2460145"/>
                      <a:gd name="connsiteX31" fmla="*/ 772094 w 1115510"/>
                      <a:gd name="connsiteY31" fmla="*/ 2458535 h 2460145"/>
                      <a:gd name="connsiteX0" fmla="*/ 171501 w 1115510"/>
                      <a:gd name="connsiteY0" fmla="*/ 2350351 h 2460227"/>
                      <a:gd name="connsiteX1" fmla="*/ 408856 w 1115510"/>
                      <a:gd name="connsiteY1" fmla="*/ 2229729 h 2460227"/>
                      <a:gd name="connsiteX2" fmla="*/ 521697 w 1115510"/>
                      <a:gd name="connsiteY2" fmla="*/ 2148016 h 2460227"/>
                      <a:gd name="connsiteX3" fmla="*/ 669557 w 1115510"/>
                      <a:gd name="connsiteY3" fmla="*/ 2039066 h 2460227"/>
                      <a:gd name="connsiteX4" fmla="*/ 797962 w 1115510"/>
                      <a:gd name="connsiteY4" fmla="*/ 1906770 h 2460227"/>
                      <a:gd name="connsiteX5" fmla="*/ 903021 w 1115510"/>
                      <a:gd name="connsiteY5" fmla="*/ 1743346 h 2460227"/>
                      <a:gd name="connsiteX6" fmla="*/ 1004189 w 1115510"/>
                      <a:gd name="connsiteY6" fmla="*/ 1525446 h 2460227"/>
                      <a:gd name="connsiteX7" fmla="*/ 1062555 w 1115510"/>
                      <a:gd name="connsiteY7" fmla="*/ 1315328 h 2460227"/>
                      <a:gd name="connsiteX8" fmla="*/ 1113139 w 1115510"/>
                      <a:gd name="connsiteY8" fmla="*/ 1000152 h 2460227"/>
                      <a:gd name="connsiteX9" fmla="*/ 1101465 w 1115510"/>
                      <a:gd name="connsiteY9" fmla="*/ 805599 h 2460227"/>
                      <a:gd name="connsiteX10" fmla="*/ 1050882 w 1115510"/>
                      <a:gd name="connsiteY10" fmla="*/ 564353 h 2460227"/>
                      <a:gd name="connsiteX11" fmla="*/ 973060 w 1115510"/>
                      <a:gd name="connsiteY11" fmla="*/ 381473 h 2460227"/>
                      <a:gd name="connsiteX12" fmla="*/ 813527 w 1115510"/>
                      <a:gd name="connsiteY12" fmla="*/ 136336 h 2460227"/>
                      <a:gd name="connsiteX13" fmla="*/ 704577 w 1115510"/>
                      <a:gd name="connsiteY13" fmla="*/ 54624 h 2460227"/>
                      <a:gd name="connsiteX14" fmla="*/ 639981 w 1115510"/>
                      <a:gd name="connsiteY14" fmla="*/ 21943 h 2460227"/>
                      <a:gd name="connsiteX15" fmla="*/ 541152 w 1115510"/>
                      <a:gd name="connsiteY15" fmla="*/ 149 h 2460227"/>
                      <a:gd name="connsiteX16" fmla="*/ 436094 w 1115510"/>
                      <a:gd name="connsiteY16" fmla="*/ 15713 h 2460227"/>
                      <a:gd name="connsiteX17" fmla="*/ 296015 w 1115510"/>
                      <a:gd name="connsiteY17" fmla="*/ 74079 h 2460227"/>
                      <a:gd name="connsiteX18" fmla="*/ 225976 w 1115510"/>
                      <a:gd name="connsiteY18" fmla="*/ 140227 h 2460227"/>
                      <a:gd name="connsiteX19" fmla="*/ 105353 w 1115510"/>
                      <a:gd name="connsiteY19" fmla="*/ 307543 h 2460227"/>
                      <a:gd name="connsiteX20" fmla="*/ 23641 w 1115510"/>
                      <a:gd name="connsiteY20" fmla="*/ 521551 h 2460227"/>
                      <a:gd name="connsiteX21" fmla="*/ 294 w 1115510"/>
                      <a:gd name="connsiteY21" fmla="*/ 774471 h 2460227"/>
                      <a:gd name="connsiteX22" fmla="*/ 15859 w 1115510"/>
                      <a:gd name="connsiteY22" fmla="*/ 1042954 h 2460227"/>
                      <a:gd name="connsiteX23" fmla="*/ 85898 w 1115510"/>
                      <a:gd name="connsiteY23" fmla="*/ 1416496 h 2460227"/>
                      <a:gd name="connsiteX24" fmla="*/ 194848 w 1115510"/>
                      <a:gd name="connsiteY24" fmla="*/ 1700544 h 2460227"/>
                      <a:gd name="connsiteX25" fmla="*/ 319362 w 1115510"/>
                      <a:gd name="connsiteY25" fmla="*/ 1930117 h 2460227"/>
                      <a:gd name="connsiteX26" fmla="*/ 459440 w 1115510"/>
                      <a:gd name="connsiteY26" fmla="*/ 2136343 h 2460227"/>
                      <a:gd name="connsiteX27" fmla="*/ 506133 w 1115510"/>
                      <a:gd name="connsiteY27" fmla="*/ 2198600 h 2460227"/>
                      <a:gd name="connsiteX28" fmla="*/ 607300 w 1115510"/>
                      <a:gd name="connsiteY28" fmla="*/ 2315332 h 2460227"/>
                      <a:gd name="connsiteX29" fmla="*/ 681231 w 1115510"/>
                      <a:gd name="connsiteY29" fmla="*/ 2385371 h 2460227"/>
                      <a:gd name="connsiteX30" fmla="*/ 772094 w 1115510"/>
                      <a:gd name="connsiteY30" fmla="*/ 2458617 h 2460227"/>
                      <a:gd name="connsiteX0" fmla="*/ 171501 w 1115510"/>
                      <a:gd name="connsiteY0" fmla="*/ 2338351 h 2448227"/>
                      <a:gd name="connsiteX1" fmla="*/ 408856 w 1115510"/>
                      <a:gd name="connsiteY1" fmla="*/ 2217729 h 2448227"/>
                      <a:gd name="connsiteX2" fmla="*/ 521697 w 1115510"/>
                      <a:gd name="connsiteY2" fmla="*/ 2136016 h 2448227"/>
                      <a:gd name="connsiteX3" fmla="*/ 669557 w 1115510"/>
                      <a:gd name="connsiteY3" fmla="*/ 2027066 h 2448227"/>
                      <a:gd name="connsiteX4" fmla="*/ 797962 w 1115510"/>
                      <a:gd name="connsiteY4" fmla="*/ 1894770 h 2448227"/>
                      <a:gd name="connsiteX5" fmla="*/ 903021 w 1115510"/>
                      <a:gd name="connsiteY5" fmla="*/ 1731346 h 2448227"/>
                      <a:gd name="connsiteX6" fmla="*/ 1004189 w 1115510"/>
                      <a:gd name="connsiteY6" fmla="*/ 1513446 h 2448227"/>
                      <a:gd name="connsiteX7" fmla="*/ 1062555 w 1115510"/>
                      <a:gd name="connsiteY7" fmla="*/ 1303328 h 2448227"/>
                      <a:gd name="connsiteX8" fmla="*/ 1113139 w 1115510"/>
                      <a:gd name="connsiteY8" fmla="*/ 988152 h 2448227"/>
                      <a:gd name="connsiteX9" fmla="*/ 1101465 w 1115510"/>
                      <a:gd name="connsiteY9" fmla="*/ 793599 h 2448227"/>
                      <a:gd name="connsiteX10" fmla="*/ 1050882 w 1115510"/>
                      <a:gd name="connsiteY10" fmla="*/ 552353 h 2448227"/>
                      <a:gd name="connsiteX11" fmla="*/ 973060 w 1115510"/>
                      <a:gd name="connsiteY11" fmla="*/ 369473 h 2448227"/>
                      <a:gd name="connsiteX12" fmla="*/ 813527 w 1115510"/>
                      <a:gd name="connsiteY12" fmla="*/ 124336 h 2448227"/>
                      <a:gd name="connsiteX13" fmla="*/ 704577 w 1115510"/>
                      <a:gd name="connsiteY13" fmla="*/ 42624 h 2448227"/>
                      <a:gd name="connsiteX14" fmla="*/ 639981 w 1115510"/>
                      <a:gd name="connsiteY14" fmla="*/ 9943 h 2448227"/>
                      <a:gd name="connsiteX15" fmla="*/ 436094 w 1115510"/>
                      <a:gd name="connsiteY15" fmla="*/ 3713 h 2448227"/>
                      <a:gd name="connsiteX16" fmla="*/ 296015 w 1115510"/>
                      <a:gd name="connsiteY16" fmla="*/ 62079 h 2448227"/>
                      <a:gd name="connsiteX17" fmla="*/ 225976 w 1115510"/>
                      <a:gd name="connsiteY17" fmla="*/ 128227 h 2448227"/>
                      <a:gd name="connsiteX18" fmla="*/ 105353 w 1115510"/>
                      <a:gd name="connsiteY18" fmla="*/ 295543 h 2448227"/>
                      <a:gd name="connsiteX19" fmla="*/ 23641 w 1115510"/>
                      <a:gd name="connsiteY19" fmla="*/ 509551 h 2448227"/>
                      <a:gd name="connsiteX20" fmla="*/ 294 w 1115510"/>
                      <a:gd name="connsiteY20" fmla="*/ 762471 h 2448227"/>
                      <a:gd name="connsiteX21" fmla="*/ 15859 w 1115510"/>
                      <a:gd name="connsiteY21" fmla="*/ 1030954 h 2448227"/>
                      <a:gd name="connsiteX22" fmla="*/ 85898 w 1115510"/>
                      <a:gd name="connsiteY22" fmla="*/ 1404496 h 2448227"/>
                      <a:gd name="connsiteX23" fmla="*/ 194848 w 1115510"/>
                      <a:gd name="connsiteY23" fmla="*/ 1688544 h 2448227"/>
                      <a:gd name="connsiteX24" fmla="*/ 319362 w 1115510"/>
                      <a:gd name="connsiteY24" fmla="*/ 1918117 h 2448227"/>
                      <a:gd name="connsiteX25" fmla="*/ 459440 w 1115510"/>
                      <a:gd name="connsiteY25" fmla="*/ 2124343 h 2448227"/>
                      <a:gd name="connsiteX26" fmla="*/ 506133 w 1115510"/>
                      <a:gd name="connsiteY26" fmla="*/ 2186600 h 2448227"/>
                      <a:gd name="connsiteX27" fmla="*/ 607300 w 1115510"/>
                      <a:gd name="connsiteY27" fmla="*/ 2303332 h 2448227"/>
                      <a:gd name="connsiteX28" fmla="*/ 681231 w 1115510"/>
                      <a:gd name="connsiteY28" fmla="*/ 2373371 h 2448227"/>
                      <a:gd name="connsiteX29" fmla="*/ 772094 w 1115510"/>
                      <a:gd name="connsiteY29" fmla="*/ 2446617 h 2448227"/>
                      <a:gd name="connsiteX0" fmla="*/ 171501 w 1115510"/>
                      <a:gd name="connsiteY0" fmla="*/ 2342323 h 2452199"/>
                      <a:gd name="connsiteX1" fmla="*/ 408856 w 1115510"/>
                      <a:gd name="connsiteY1" fmla="*/ 2221701 h 2452199"/>
                      <a:gd name="connsiteX2" fmla="*/ 521697 w 1115510"/>
                      <a:gd name="connsiteY2" fmla="*/ 2139988 h 2452199"/>
                      <a:gd name="connsiteX3" fmla="*/ 669557 w 1115510"/>
                      <a:gd name="connsiteY3" fmla="*/ 2031038 h 2452199"/>
                      <a:gd name="connsiteX4" fmla="*/ 797962 w 1115510"/>
                      <a:gd name="connsiteY4" fmla="*/ 1898742 h 2452199"/>
                      <a:gd name="connsiteX5" fmla="*/ 903021 w 1115510"/>
                      <a:gd name="connsiteY5" fmla="*/ 1735318 h 2452199"/>
                      <a:gd name="connsiteX6" fmla="*/ 1004189 w 1115510"/>
                      <a:gd name="connsiteY6" fmla="*/ 1517418 h 2452199"/>
                      <a:gd name="connsiteX7" fmla="*/ 1062555 w 1115510"/>
                      <a:gd name="connsiteY7" fmla="*/ 1307300 h 2452199"/>
                      <a:gd name="connsiteX8" fmla="*/ 1113139 w 1115510"/>
                      <a:gd name="connsiteY8" fmla="*/ 992124 h 2452199"/>
                      <a:gd name="connsiteX9" fmla="*/ 1101465 w 1115510"/>
                      <a:gd name="connsiteY9" fmla="*/ 797571 h 2452199"/>
                      <a:gd name="connsiteX10" fmla="*/ 1050882 w 1115510"/>
                      <a:gd name="connsiteY10" fmla="*/ 556325 h 2452199"/>
                      <a:gd name="connsiteX11" fmla="*/ 973060 w 1115510"/>
                      <a:gd name="connsiteY11" fmla="*/ 373445 h 2452199"/>
                      <a:gd name="connsiteX12" fmla="*/ 813527 w 1115510"/>
                      <a:gd name="connsiteY12" fmla="*/ 128308 h 2452199"/>
                      <a:gd name="connsiteX13" fmla="*/ 639981 w 1115510"/>
                      <a:gd name="connsiteY13" fmla="*/ 13915 h 2452199"/>
                      <a:gd name="connsiteX14" fmla="*/ 436094 w 1115510"/>
                      <a:gd name="connsiteY14" fmla="*/ 7685 h 2452199"/>
                      <a:gd name="connsiteX15" fmla="*/ 296015 w 1115510"/>
                      <a:gd name="connsiteY15" fmla="*/ 66051 h 2452199"/>
                      <a:gd name="connsiteX16" fmla="*/ 225976 w 1115510"/>
                      <a:gd name="connsiteY16" fmla="*/ 132199 h 2452199"/>
                      <a:gd name="connsiteX17" fmla="*/ 105353 w 1115510"/>
                      <a:gd name="connsiteY17" fmla="*/ 299515 h 2452199"/>
                      <a:gd name="connsiteX18" fmla="*/ 23641 w 1115510"/>
                      <a:gd name="connsiteY18" fmla="*/ 513523 h 2452199"/>
                      <a:gd name="connsiteX19" fmla="*/ 294 w 1115510"/>
                      <a:gd name="connsiteY19" fmla="*/ 766443 h 2452199"/>
                      <a:gd name="connsiteX20" fmla="*/ 15859 w 1115510"/>
                      <a:gd name="connsiteY20" fmla="*/ 1034926 h 2452199"/>
                      <a:gd name="connsiteX21" fmla="*/ 85898 w 1115510"/>
                      <a:gd name="connsiteY21" fmla="*/ 1408468 h 2452199"/>
                      <a:gd name="connsiteX22" fmla="*/ 194848 w 1115510"/>
                      <a:gd name="connsiteY22" fmla="*/ 1692516 h 2452199"/>
                      <a:gd name="connsiteX23" fmla="*/ 319362 w 1115510"/>
                      <a:gd name="connsiteY23" fmla="*/ 1922089 h 2452199"/>
                      <a:gd name="connsiteX24" fmla="*/ 459440 w 1115510"/>
                      <a:gd name="connsiteY24" fmla="*/ 2128315 h 2452199"/>
                      <a:gd name="connsiteX25" fmla="*/ 506133 w 1115510"/>
                      <a:gd name="connsiteY25" fmla="*/ 2190572 h 2452199"/>
                      <a:gd name="connsiteX26" fmla="*/ 607300 w 1115510"/>
                      <a:gd name="connsiteY26" fmla="*/ 2307304 h 2452199"/>
                      <a:gd name="connsiteX27" fmla="*/ 681231 w 1115510"/>
                      <a:gd name="connsiteY27" fmla="*/ 2377343 h 2452199"/>
                      <a:gd name="connsiteX28" fmla="*/ 772094 w 1115510"/>
                      <a:gd name="connsiteY28" fmla="*/ 2450589 h 2452199"/>
                      <a:gd name="connsiteX0" fmla="*/ 171501 w 1115510"/>
                      <a:gd name="connsiteY0" fmla="*/ 2346792 h 2456668"/>
                      <a:gd name="connsiteX1" fmla="*/ 408856 w 1115510"/>
                      <a:gd name="connsiteY1" fmla="*/ 2226170 h 2456668"/>
                      <a:gd name="connsiteX2" fmla="*/ 521697 w 1115510"/>
                      <a:gd name="connsiteY2" fmla="*/ 2144457 h 2456668"/>
                      <a:gd name="connsiteX3" fmla="*/ 669557 w 1115510"/>
                      <a:gd name="connsiteY3" fmla="*/ 2035507 h 2456668"/>
                      <a:gd name="connsiteX4" fmla="*/ 797962 w 1115510"/>
                      <a:gd name="connsiteY4" fmla="*/ 1903211 h 2456668"/>
                      <a:gd name="connsiteX5" fmla="*/ 903021 w 1115510"/>
                      <a:gd name="connsiteY5" fmla="*/ 1739787 h 2456668"/>
                      <a:gd name="connsiteX6" fmla="*/ 1004189 w 1115510"/>
                      <a:gd name="connsiteY6" fmla="*/ 1521887 h 2456668"/>
                      <a:gd name="connsiteX7" fmla="*/ 1062555 w 1115510"/>
                      <a:gd name="connsiteY7" fmla="*/ 1311769 h 2456668"/>
                      <a:gd name="connsiteX8" fmla="*/ 1113139 w 1115510"/>
                      <a:gd name="connsiteY8" fmla="*/ 996593 h 2456668"/>
                      <a:gd name="connsiteX9" fmla="*/ 1101465 w 1115510"/>
                      <a:gd name="connsiteY9" fmla="*/ 802040 h 2456668"/>
                      <a:gd name="connsiteX10" fmla="*/ 1050882 w 1115510"/>
                      <a:gd name="connsiteY10" fmla="*/ 560794 h 2456668"/>
                      <a:gd name="connsiteX11" fmla="*/ 973060 w 1115510"/>
                      <a:gd name="connsiteY11" fmla="*/ 377914 h 2456668"/>
                      <a:gd name="connsiteX12" fmla="*/ 813527 w 1115510"/>
                      <a:gd name="connsiteY12" fmla="*/ 132777 h 2456668"/>
                      <a:gd name="connsiteX13" fmla="*/ 639981 w 1115510"/>
                      <a:gd name="connsiteY13" fmla="*/ 18384 h 2456668"/>
                      <a:gd name="connsiteX14" fmla="*/ 436094 w 1115510"/>
                      <a:gd name="connsiteY14" fmla="*/ 12154 h 2456668"/>
                      <a:gd name="connsiteX15" fmla="*/ 225976 w 1115510"/>
                      <a:gd name="connsiteY15" fmla="*/ 136668 h 2456668"/>
                      <a:gd name="connsiteX16" fmla="*/ 105353 w 1115510"/>
                      <a:gd name="connsiteY16" fmla="*/ 303984 h 2456668"/>
                      <a:gd name="connsiteX17" fmla="*/ 23641 w 1115510"/>
                      <a:gd name="connsiteY17" fmla="*/ 517992 h 2456668"/>
                      <a:gd name="connsiteX18" fmla="*/ 294 w 1115510"/>
                      <a:gd name="connsiteY18" fmla="*/ 770912 h 2456668"/>
                      <a:gd name="connsiteX19" fmla="*/ 15859 w 1115510"/>
                      <a:gd name="connsiteY19" fmla="*/ 1039395 h 2456668"/>
                      <a:gd name="connsiteX20" fmla="*/ 85898 w 1115510"/>
                      <a:gd name="connsiteY20" fmla="*/ 1412937 h 2456668"/>
                      <a:gd name="connsiteX21" fmla="*/ 194848 w 1115510"/>
                      <a:gd name="connsiteY21" fmla="*/ 1696985 h 2456668"/>
                      <a:gd name="connsiteX22" fmla="*/ 319362 w 1115510"/>
                      <a:gd name="connsiteY22" fmla="*/ 1926558 h 2456668"/>
                      <a:gd name="connsiteX23" fmla="*/ 459440 w 1115510"/>
                      <a:gd name="connsiteY23" fmla="*/ 2132784 h 2456668"/>
                      <a:gd name="connsiteX24" fmla="*/ 506133 w 1115510"/>
                      <a:gd name="connsiteY24" fmla="*/ 2195041 h 2456668"/>
                      <a:gd name="connsiteX25" fmla="*/ 607300 w 1115510"/>
                      <a:gd name="connsiteY25" fmla="*/ 2311773 h 2456668"/>
                      <a:gd name="connsiteX26" fmla="*/ 681231 w 1115510"/>
                      <a:gd name="connsiteY26" fmla="*/ 2381812 h 2456668"/>
                      <a:gd name="connsiteX27" fmla="*/ 772094 w 1115510"/>
                      <a:gd name="connsiteY27" fmla="*/ 2455058 h 2456668"/>
                      <a:gd name="connsiteX0" fmla="*/ 171501 w 1115510"/>
                      <a:gd name="connsiteY0" fmla="*/ 2345439 h 2455315"/>
                      <a:gd name="connsiteX1" fmla="*/ 408856 w 1115510"/>
                      <a:gd name="connsiteY1" fmla="*/ 2224817 h 2455315"/>
                      <a:gd name="connsiteX2" fmla="*/ 521697 w 1115510"/>
                      <a:gd name="connsiteY2" fmla="*/ 2143104 h 2455315"/>
                      <a:gd name="connsiteX3" fmla="*/ 669557 w 1115510"/>
                      <a:gd name="connsiteY3" fmla="*/ 2034154 h 2455315"/>
                      <a:gd name="connsiteX4" fmla="*/ 797962 w 1115510"/>
                      <a:gd name="connsiteY4" fmla="*/ 1901858 h 2455315"/>
                      <a:gd name="connsiteX5" fmla="*/ 903021 w 1115510"/>
                      <a:gd name="connsiteY5" fmla="*/ 1738434 h 2455315"/>
                      <a:gd name="connsiteX6" fmla="*/ 1004189 w 1115510"/>
                      <a:gd name="connsiteY6" fmla="*/ 1520534 h 2455315"/>
                      <a:gd name="connsiteX7" fmla="*/ 1062555 w 1115510"/>
                      <a:gd name="connsiteY7" fmla="*/ 1310416 h 2455315"/>
                      <a:gd name="connsiteX8" fmla="*/ 1113139 w 1115510"/>
                      <a:gd name="connsiteY8" fmla="*/ 995240 h 2455315"/>
                      <a:gd name="connsiteX9" fmla="*/ 1101465 w 1115510"/>
                      <a:gd name="connsiteY9" fmla="*/ 800687 h 2455315"/>
                      <a:gd name="connsiteX10" fmla="*/ 1050882 w 1115510"/>
                      <a:gd name="connsiteY10" fmla="*/ 559441 h 2455315"/>
                      <a:gd name="connsiteX11" fmla="*/ 973060 w 1115510"/>
                      <a:gd name="connsiteY11" fmla="*/ 376561 h 2455315"/>
                      <a:gd name="connsiteX12" fmla="*/ 813527 w 1115510"/>
                      <a:gd name="connsiteY12" fmla="*/ 131424 h 2455315"/>
                      <a:gd name="connsiteX13" fmla="*/ 639981 w 1115510"/>
                      <a:gd name="connsiteY13" fmla="*/ 17031 h 2455315"/>
                      <a:gd name="connsiteX14" fmla="*/ 436094 w 1115510"/>
                      <a:gd name="connsiteY14" fmla="*/ 10801 h 2455315"/>
                      <a:gd name="connsiteX15" fmla="*/ 241540 w 1115510"/>
                      <a:gd name="connsiteY15" fmla="*/ 115860 h 2455315"/>
                      <a:gd name="connsiteX16" fmla="*/ 105353 w 1115510"/>
                      <a:gd name="connsiteY16" fmla="*/ 302631 h 2455315"/>
                      <a:gd name="connsiteX17" fmla="*/ 23641 w 1115510"/>
                      <a:gd name="connsiteY17" fmla="*/ 516639 h 2455315"/>
                      <a:gd name="connsiteX18" fmla="*/ 294 w 1115510"/>
                      <a:gd name="connsiteY18" fmla="*/ 769559 h 2455315"/>
                      <a:gd name="connsiteX19" fmla="*/ 15859 w 1115510"/>
                      <a:gd name="connsiteY19" fmla="*/ 1038042 h 2455315"/>
                      <a:gd name="connsiteX20" fmla="*/ 85898 w 1115510"/>
                      <a:gd name="connsiteY20" fmla="*/ 1411584 h 2455315"/>
                      <a:gd name="connsiteX21" fmla="*/ 194848 w 1115510"/>
                      <a:gd name="connsiteY21" fmla="*/ 1695632 h 2455315"/>
                      <a:gd name="connsiteX22" fmla="*/ 319362 w 1115510"/>
                      <a:gd name="connsiteY22" fmla="*/ 1925205 h 2455315"/>
                      <a:gd name="connsiteX23" fmla="*/ 459440 w 1115510"/>
                      <a:gd name="connsiteY23" fmla="*/ 2131431 h 2455315"/>
                      <a:gd name="connsiteX24" fmla="*/ 506133 w 1115510"/>
                      <a:gd name="connsiteY24" fmla="*/ 2193688 h 2455315"/>
                      <a:gd name="connsiteX25" fmla="*/ 607300 w 1115510"/>
                      <a:gd name="connsiteY25" fmla="*/ 2310420 h 2455315"/>
                      <a:gd name="connsiteX26" fmla="*/ 681231 w 1115510"/>
                      <a:gd name="connsiteY26" fmla="*/ 2380459 h 2455315"/>
                      <a:gd name="connsiteX27" fmla="*/ 772094 w 1115510"/>
                      <a:gd name="connsiteY27" fmla="*/ 2453705 h 2455315"/>
                      <a:gd name="connsiteX0" fmla="*/ 171501 w 1115510"/>
                      <a:gd name="connsiteY0" fmla="*/ 2345439 h 2455315"/>
                      <a:gd name="connsiteX1" fmla="*/ 408856 w 1115510"/>
                      <a:gd name="connsiteY1" fmla="*/ 2224817 h 2455315"/>
                      <a:gd name="connsiteX2" fmla="*/ 521697 w 1115510"/>
                      <a:gd name="connsiteY2" fmla="*/ 2143104 h 2455315"/>
                      <a:gd name="connsiteX3" fmla="*/ 669557 w 1115510"/>
                      <a:gd name="connsiteY3" fmla="*/ 2034154 h 2455315"/>
                      <a:gd name="connsiteX4" fmla="*/ 797962 w 1115510"/>
                      <a:gd name="connsiteY4" fmla="*/ 1901858 h 2455315"/>
                      <a:gd name="connsiteX5" fmla="*/ 903021 w 1115510"/>
                      <a:gd name="connsiteY5" fmla="*/ 1738434 h 2455315"/>
                      <a:gd name="connsiteX6" fmla="*/ 1004189 w 1115510"/>
                      <a:gd name="connsiteY6" fmla="*/ 1520534 h 2455315"/>
                      <a:gd name="connsiteX7" fmla="*/ 1062555 w 1115510"/>
                      <a:gd name="connsiteY7" fmla="*/ 1310416 h 2455315"/>
                      <a:gd name="connsiteX8" fmla="*/ 1113139 w 1115510"/>
                      <a:gd name="connsiteY8" fmla="*/ 995240 h 2455315"/>
                      <a:gd name="connsiteX9" fmla="*/ 1101465 w 1115510"/>
                      <a:gd name="connsiteY9" fmla="*/ 785123 h 2455315"/>
                      <a:gd name="connsiteX10" fmla="*/ 1050882 w 1115510"/>
                      <a:gd name="connsiteY10" fmla="*/ 559441 h 2455315"/>
                      <a:gd name="connsiteX11" fmla="*/ 973060 w 1115510"/>
                      <a:gd name="connsiteY11" fmla="*/ 376561 h 2455315"/>
                      <a:gd name="connsiteX12" fmla="*/ 813527 w 1115510"/>
                      <a:gd name="connsiteY12" fmla="*/ 131424 h 2455315"/>
                      <a:gd name="connsiteX13" fmla="*/ 639981 w 1115510"/>
                      <a:gd name="connsiteY13" fmla="*/ 17031 h 2455315"/>
                      <a:gd name="connsiteX14" fmla="*/ 436094 w 1115510"/>
                      <a:gd name="connsiteY14" fmla="*/ 10801 h 2455315"/>
                      <a:gd name="connsiteX15" fmla="*/ 241540 w 1115510"/>
                      <a:gd name="connsiteY15" fmla="*/ 115860 h 2455315"/>
                      <a:gd name="connsiteX16" fmla="*/ 105353 w 1115510"/>
                      <a:gd name="connsiteY16" fmla="*/ 302631 h 2455315"/>
                      <a:gd name="connsiteX17" fmla="*/ 23641 w 1115510"/>
                      <a:gd name="connsiteY17" fmla="*/ 516639 h 2455315"/>
                      <a:gd name="connsiteX18" fmla="*/ 294 w 1115510"/>
                      <a:gd name="connsiteY18" fmla="*/ 769559 h 2455315"/>
                      <a:gd name="connsiteX19" fmla="*/ 15859 w 1115510"/>
                      <a:gd name="connsiteY19" fmla="*/ 1038042 h 2455315"/>
                      <a:gd name="connsiteX20" fmla="*/ 85898 w 1115510"/>
                      <a:gd name="connsiteY20" fmla="*/ 1411584 h 2455315"/>
                      <a:gd name="connsiteX21" fmla="*/ 194848 w 1115510"/>
                      <a:gd name="connsiteY21" fmla="*/ 1695632 h 2455315"/>
                      <a:gd name="connsiteX22" fmla="*/ 319362 w 1115510"/>
                      <a:gd name="connsiteY22" fmla="*/ 1925205 h 2455315"/>
                      <a:gd name="connsiteX23" fmla="*/ 459440 w 1115510"/>
                      <a:gd name="connsiteY23" fmla="*/ 2131431 h 2455315"/>
                      <a:gd name="connsiteX24" fmla="*/ 506133 w 1115510"/>
                      <a:gd name="connsiteY24" fmla="*/ 2193688 h 2455315"/>
                      <a:gd name="connsiteX25" fmla="*/ 607300 w 1115510"/>
                      <a:gd name="connsiteY25" fmla="*/ 2310420 h 2455315"/>
                      <a:gd name="connsiteX26" fmla="*/ 681231 w 1115510"/>
                      <a:gd name="connsiteY26" fmla="*/ 2380459 h 2455315"/>
                      <a:gd name="connsiteX27" fmla="*/ 772094 w 1115510"/>
                      <a:gd name="connsiteY27" fmla="*/ 2453705 h 2455315"/>
                      <a:gd name="connsiteX0" fmla="*/ 171501 w 1115510"/>
                      <a:gd name="connsiteY0" fmla="*/ 2346305 h 2456181"/>
                      <a:gd name="connsiteX1" fmla="*/ 408856 w 1115510"/>
                      <a:gd name="connsiteY1" fmla="*/ 2225683 h 2456181"/>
                      <a:gd name="connsiteX2" fmla="*/ 521697 w 1115510"/>
                      <a:gd name="connsiteY2" fmla="*/ 2143970 h 2456181"/>
                      <a:gd name="connsiteX3" fmla="*/ 669557 w 1115510"/>
                      <a:gd name="connsiteY3" fmla="*/ 2035020 h 2456181"/>
                      <a:gd name="connsiteX4" fmla="*/ 797962 w 1115510"/>
                      <a:gd name="connsiteY4" fmla="*/ 1902724 h 2456181"/>
                      <a:gd name="connsiteX5" fmla="*/ 903021 w 1115510"/>
                      <a:gd name="connsiteY5" fmla="*/ 1739300 h 2456181"/>
                      <a:gd name="connsiteX6" fmla="*/ 1004189 w 1115510"/>
                      <a:gd name="connsiteY6" fmla="*/ 1521400 h 2456181"/>
                      <a:gd name="connsiteX7" fmla="*/ 1062555 w 1115510"/>
                      <a:gd name="connsiteY7" fmla="*/ 1311282 h 2456181"/>
                      <a:gd name="connsiteX8" fmla="*/ 1113139 w 1115510"/>
                      <a:gd name="connsiteY8" fmla="*/ 996106 h 2456181"/>
                      <a:gd name="connsiteX9" fmla="*/ 1101465 w 1115510"/>
                      <a:gd name="connsiteY9" fmla="*/ 785989 h 2456181"/>
                      <a:gd name="connsiteX10" fmla="*/ 1050882 w 1115510"/>
                      <a:gd name="connsiteY10" fmla="*/ 560307 h 2456181"/>
                      <a:gd name="connsiteX11" fmla="*/ 973060 w 1115510"/>
                      <a:gd name="connsiteY11" fmla="*/ 377427 h 2456181"/>
                      <a:gd name="connsiteX12" fmla="*/ 829091 w 1115510"/>
                      <a:gd name="connsiteY12" fmla="*/ 147855 h 2456181"/>
                      <a:gd name="connsiteX13" fmla="*/ 639981 w 1115510"/>
                      <a:gd name="connsiteY13" fmla="*/ 17897 h 2456181"/>
                      <a:gd name="connsiteX14" fmla="*/ 436094 w 1115510"/>
                      <a:gd name="connsiteY14" fmla="*/ 11667 h 2456181"/>
                      <a:gd name="connsiteX15" fmla="*/ 241540 w 1115510"/>
                      <a:gd name="connsiteY15" fmla="*/ 116726 h 2456181"/>
                      <a:gd name="connsiteX16" fmla="*/ 105353 w 1115510"/>
                      <a:gd name="connsiteY16" fmla="*/ 303497 h 2456181"/>
                      <a:gd name="connsiteX17" fmla="*/ 23641 w 1115510"/>
                      <a:gd name="connsiteY17" fmla="*/ 517505 h 2456181"/>
                      <a:gd name="connsiteX18" fmla="*/ 294 w 1115510"/>
                      <a:gd name="connsiteY18" fmla="*/ 770425 h 2456181"/>
                      <a:gd name="connsiteX19" fmla="*/ 15859 w 1115510"/>
                      <a:gd name="connsiteY19" fmla="*/ 1038908 h 2456181"/>
                      <a:gd name="connsiteX20" fmla="*/ 85898 w 1115510"/>
                      <a:gd name="connsiteY20" fmla="*/ 1412450 h 2456181"/>
                      <a:gd name="connsiteX21" fmla="*/ 194848 w 1115510"/>
                      <a:gd name="connsiteY21" fmla="*/ 1696498 h 2456181"/>
                      <a:gd name="connsiteX22" fmla="*/ 319362 w 1115510"/>
                      <a:gd name="connsiteY22" fmla="*/ 1926071 h 2456181"/>
                      <a:gd name="connsiteX23" fmla="*/ 459440 w 1115510"/>
                      <a:gd name="connsiteY23" fmla="*/ 2132297 h 2456181"/>
                      <a:gd name="connsiteX24" fmla="*/ 506133 w 1115510"/>
                      <a:gd name="connsiteY24" fmla="*/ 2194554 h 2456181"/>
                      <a:gd name="connsiteX25" fmla="*/ 607300 w 1115510"/>
                      <a:gd name="connsiteY25" fmla="*/ 2311286 h 2456181"/>
                      <a:gd name="connsiteX26" fmla="*/ 681231 w 1115510"/>
                      <a:gd name="connsiteY26" fmla="*/ 2381325 h 2456181"/>
                      <a:gd name="connsiteX27" fmla="*/ 772094 w 1115510"/>
                      <a:gd name="connsiteY27" fmla="*/ 2454571 h 2456181"/>
                      <a:gd name="connsiteX0" fmla="*/ 171501 w 1115510"/>
                      <a:gd name="connsiteY0" fmla="*/ 2346305 h 2456181"/>
                      <a:gd name="connsiteX1" fmla="*/ 408856 w 1115510"/>
                      <a:gd name="connsiteY1" fmla="*/ 2225683 h 2456181"/>
                      <a:gd name="connsiteX2" fmla="*/ 521697 w 1115510"/>
                      <a:gd name="connsiteY2" fmla="*/ 2143970 h 2456181"/>
                      <a:gd name="connsiteX3" fmla="*/ 669557 w 1115510"/>
                      <a:gd name="connsiteY3" fmla="*/ 2035020 h 2456181"/>
                      <a:gd name="connsiteX4" fmla="*/ 797962 w 1115510"/>
                      <a:gd name="connsiteY4" fmla="*/ 1902724 h 2456181"/>
                      <a:gd name="connsiteX5" fmla="*/ 903021 w 1115510"/>
                      <a:gd name="connsiteY5" fmla="*/ 1739300 h 2456181"/>
                      <a:gd name="connsiteX6" fmla="*/ 1004189 w 1115510"/>
                      <a:gd name="connsiteY6" fmla="*/ 1521400 h 2456181"/>
                      <a:gd name="connsiteX7" fmla="*/ 1062555 w 1115510"/>
                      <a:gd name="connsiteY7" fmla="*/ 1311282 h 2456181"/>
                      <a:gd name="connsiteX8" fmla="*/ 1113139 w 1115510"/>
                      <a:gd name="connsiteY8" fmla="*/ 996106 h 2456181"/>
                      <a:gd name="connsiteX9" fmla="*/ 1101465 w 1115510"/>
                      <a:gd name="connsiteY9" fmla="*/ 785989 h 2456181"/>
                      <a:gd name="connsiteX10" fmla="*/ 1050882 w 1115510"/>
                      <a:gd name="connsiteY10" fmla="*/ 560307 h 2456181"/>
                      <a:gd name="connsiteX11" fmla="*/ 973060 w 1115510"/>
                      <a:gd name="connsiteY11" fmla="*/ 365754 h 2456181"/>
                      <a:gd name="connsiteX12" fmla="*/ 829091 w 1115510"/>
                      <a:gd name="connsiteY12" fmla="*/ 147855 h 2456181"/>
                      <a:gd name="connsiteX13" fmla="*/ 639981 w 1115510"/>
                      <a:gd name="connsiteY13" fmla="*/ 17897 h 2456181"/>
                      <a:gd name="connsiteX14" fmla="*/ 436094 w 1115510"/>
                      <a:gd name="connsiteY14" fmla="*/ 11667 h 2456181"/>
                      <a:gd name="connsiteX15" fmla="*/ 241540 w 1115510"/>
                      <a:gd name="connsiteY15" fmla="*/ 116726 h 2456181"/>
                      <a:gd name="connsiteX16" fmla="*/ 105353 w 1115510"/>
                      <a:gd name="connsiteY16" fmla="*/ 303497 h 2456181"/>
                      <a:gd name="connsiteX17" fmla="*/ 23641 w 1115510"/>
                      <a:gd name="connsiteY17" fmla="*/ 517505 h 2456181"/>
                      <a:gd name="connsiteX18" fmla="*/ 294 w 1115510"/>
                      <a:gd name="connsiteY18" fmla="*/ 770425 h 2456181"/>
                      <a:gd name="connsiteX19" fmla="*/ 15859 w 1115510"/>
                      <a:gd name="connsiteY19" fmla="*/ 1038908 h 2456181"/>
                      <a:gd name="connsiteX20" fmla="*/ 85898 w 1115510"/>
                      <a:gd name="connsiteY20" fmla="*/ 1412450 h 2456181"/>
                      <a:gd name="connsiteX21" fmla="*/ 194848 w 1115510"/>
                      <a:gd name="connsiteY21" fmla="*/ 1696498 h 2456181"/>
                      <a:gd name="connsiteX22" fmla="*/ 319362 w 1115510"/>
                      <a:gd name="connsiteY22" fmla="*/ 1926071 h 2456181"/>
                      <a:gd name="connsiteX23" fmla="*/ 459440 w 1115510"/>
                      <a:gd name="connsiteY23" fmla="*/ 2132297 h 2456181"/>
                      <a:gd name="connsiteX24" fmla="*/ 506133 w 1115510"/>
                      <a:gd name="connsiteY24" fmla="*/ 2194554 h 2456181"/>
                      <a:gd name="connsiteX25" fmla="*/ 607300 w 1115510"/>
                      <a:gd name="connsiteY25" fmla="*/ 2311286 h 2456181"/>
                      <a:gd name="connsiteX26" fmla="*/ 681231 w 1115510"/>
                      <a:gd name="connsiteY26" fmla="*/ 2381325 h 2456181"/>
                      <a:gd name="connsiteX27" fmla="*/ 772094 w 1115510"/>
                      <a:gd name="connsiteY27" fmla="*/ 2454571 h 2456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115510" h="2456181">
                        <a:moveTo>
                          <a:pt x="171501" y="2346305"/>
                        </a:moveTo>
                        <a:cubicBezTo>
                          <a:pt x="260995" y="2302855"/>
                          <a:pt x="350490" y="2259405"/>
                          <a:pt x="408856" y="2225683"/>
                        </a:cubicBezTo>
                        <a:cubicBezTo>
                          <a:pt x="467222" y="2191961"/>
                          <a:pt x="521697" y="2143970"/>
                          <a:pt x="521697" y="2143970"/>
                        </a:cubicBezTo>
                        <a:cubicBezTo>
                          <a:pt x="565147" y="2112193"/>
                          <a:pt x="623513" y="2075228"/>
                          <a:pt x="669557" y="2035020"/>
                        </a:cubicBezTo>
                        <a:cubicBezTo>
                          <a:pt x="715601" y="1994812"/>
                          <a:pt x="759051" y="1952011"/>
                          <a:pt x="797962" y="1902724"/>
                        </a:cubicBezTo>
                        <a:cubicBezTo>
                          <a:pt x="836873" y="1853437"/>
                          <a:pt x="868650" y="1802854"/>
                          <a:pt x="903021" y="1739300"/>
                        </a:cubicBezTo>
                        <a:cubicBezTo>
                          <a:pt x="937392" y="1675746"/>
                          <a:pt x="977600" y="1592736"/>
                          <a:pt x="1004189" y="1521400"/>
                        </a:cubicBezTo>
                        <a:cubicBezTo>
                          <a:pt x="1030778" y="1450064"/>
                          <a:pt x="1044397" y="1398831"/>
                          <a:pt x="1062555" y="1311282"/>
                        </a:cubicBezTo>
                        <a:cubicBezTo>
                          <a:pt x="1080713" y="1223733"/>
                          <a:pt x="1106654" y="1083655"/>
                          <a:pt x="1113139" y="996106"/>
                        </a:cubicBezTo>
                        <a:cubicBezTo>
                          <a:pt x="1119624" y="908557"/>
                          <a:pt x="1111841" y="858622"/>
                          <a:pt x="1101465" y="785989"/>
                        </a:cubicBezTo>
                        <a:cubicBezTo>
                          <a:pt x="1091089" y="713356"/>
                          <a:pt x="1072283" y="630346"/>
                          <a:pt x="1050882" y="560307"/>
                        </a:cubicBezTo>
                        <a:cubicBezTo>
                          <a:pt x="1029481" y="490268"/>
                          <a:pt x="1010025" y="434496"/>
                          <a:pt x="973060" y="365754"/>
                        </a:cubicBezTo>
                        <a:cubicBezTo>
                          <a:pt x="936095" y="297012"/>
                          <a:pt x="884604" y="205831"/>
                          <a:pt x="829091" y="147855"/>
                        </a:cubicBezTo>
                        <a:cubicBezTo>
                          <a:pt x="773578" y="89879"/>
                          <a:pt x="705480" y="40595"/>
                          <a:pt x="639981" y="17897"/>
                        </a:cubicBezTo>
                        <a:cubicBezTo>
                          <a:pt x="574482" y="-4801"/>
                          <a:pt x="502501" y="-4805"/>
                          <a:pt x="436094" y="11667"/>
                        </a:cubicBezTo>
                        <a:cubicBezTo>
                          <a:pt x="369687" y="28139"/>
                          <a:pt x="296664" y="68088"/>
                          <a:pt x="241540" y="116726"/>
                        </a:cubicBezTo>
                        <a:cubicBezTo>
                          <a:pt x="186417" y="165364"/>
                          <a:pt x="141669" y="236701"/>
                          <a:pt x="105353" y="303497"/>
                        </a:cubicBezTo>
                        <a:cubicBezTo>
                          <a:pt x="69037" y="370293"/>
                          <a:pt x="41151" y="439684"/>
                          <a:pt x="23641" y="517505"/>
                        </a:cubicBezTo>
                        <a:cubicBezTo>
                          <a:pt x="6131" y="595326"/>
                          <a:pt x="1591" y="683525"/>
                          <a:pt x="294" y="770425"/>
                        </a:cubicBezTo>
                        <a:cubicBezTo>
                          <a:pt x="-1003" y="857325"/>
                          <a:pt x="1592" y="931904"/>
                          <a:pt x="15859" y="1038908"/>
                        </a:cubicBezTo>
                        <a:cubicBezTo>
                          <a:pt x="30126" y="1145912"/>
                          <a:pt x="56067" y="1302852"/>
                          <a:pt x="85898" y="1412450"/>
                        </a:cubicBezTo>
                        <a:cubicBezTo>
                          <a:pt x="115729" y="1522048"/>
                          <a:pt x="155937" y="1610894"/>
                          <a:pt x="194848" y="1696498"/>
                        </a:cubicBezTo>
                        <a:cubicBezTo>
                          <a:pt x="233759" y="1782102"/>
                          <a:pt x="275263" y="1853438"/>
                          <a:pt x="319362" y="1926071"/>
                        </a:cubicBezTo>
                        <a:cubicBezTo>
                          <a:pt x="363461" y="1998704"/>
                          <a:pt x="428312" y="2087550"/>
                          <a:pt x="459440" y="2132297"/>
                        </a:cubicBezTo>
                        <a:cubicBezTo>
                          <a:pt x="490569" y="2177044"/>
                          <a:pt x="481490" y="2164722"/>
                          <a:pt x="506133" y="2194554"/>
                        </a:cubicBezTo>
                        <a:cubicBezTo>
                          <a:pt x="530776" y="2224385"/>
                          <a:pt x="578117" y="2280157"/>
                          <a:pt x="607300" y="2311286"/>
                        </a:cubicBezTo>
                        <a:cubicBezTo>
                          <a:pt x="636483" y="2342414"/>
                          <a:pt x="653765" y="2357444"/>
                          <a:pt x="681231" y="2381325"/>
                        </a:cubicBezTo>
                        <a:cubicBezTo>
                          <a:pt x="708697" y="2405206"/>
                          <a:pt x="756530" y="2466893"/>
                          <a:pt x="772094" y="2454571"/>
                        </a:cubicBezTo>
                      </a:path>
                    </a:pathLst>
                  </a:custGeom>
                  <a:ln w="15240">
                    <a:solidFill>
                      <a:schemeClr val="tx1"/>
                    </a:solidFill>
                  </a:ln>
                  <a:ex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000" b="0" i="0" u="none" strike="noStrike" cap="none" normalizeH="0" baseline="-25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49" name="Gerader Verbinder 48"/>
                <p:cNvCxnSpPr/>
                <p:nvPr/>
              </p:nvCxnSpPr>
              <p:spPr bwMode="auto">
                <a:xfrm>
                  <a:off x="2246814" y="6225229"/>
                  <a:ext cx="216763" cy="219860"/>
                </a:xfrm>
                <a:prstGeom prst="line">
                  <a:avLst/>
                </a:prstGeom>
                <a:noFill/>
                <a:ln w="50800" cap="rnd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" name="Gerader Verbinder 49"/>
                <p:cNvCxnSpPr/>
                <p:nvPr/>
              </p:nvCxnSpPr>
              <p:spPr bwMode="auto">
                <a:xfrm rot="6600000">
                  <a:off x="2930453" y="6366577"/>
                  <a:ext cx="216763" cy="219860"/>
                </a:xfrm>
                <a:prstGeom prst="line">
                  <a:avLst/>
                </a:prstGeom>
                <a:noFill/>
                <a:ln w="50800" cap="rnd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16" name="Gruppieren 15"/>
            <p:cNvGrpSpPr/>
            <p:nvPr/>
          </p:nvGrpSpPr>
          <p:grpSpPr>
            <a:xfrm>
              <a:off x="4183118" y="3626069"/>
              <a:ext cx="2683389" cy="1698728"/>
              <a:chOff x="4204138" y="3626069"/>
              <a:chExt cx="2683389" cy="1698728"/>
            </a:xfrm>
          </p:grpSpPr>
          <p:grpSp>
            <p:nvGrpSpPr>
              <p:cNvPr id="22" name="Gruppieren 21"/>
              <p:cNvGrpSpPr/>
              <p:nvPr/>
            </p:nvGrpSpPr>
            <p:grpSpPr>
              <a:xfrm>
                <a:off x="4204138" y="3626069"/>
                <a:ext cx="2683389" cy="1698728"/>
                <a:chOff x="4466896" y="3184636"/>
                <a:chExt cx="2683389" cy="1698728"/>
              </a:xfrm>
            </p:grpSpPr>
            <p:grpSp>
              <p:nvGrpSpPr>
                <p:cNvPr id="23" name="Gruppieren 22"/>
                <p:cNvGrpSpPr/>
                <p:nvPr/>
              </p:nvGrpSpPr>
              <p:grpSpPr>
                <a:xfrm>
                  <a:off x="4466896" y="3184636"/>
                  <a:ext cx="1644652" cy="1698728"/>
                  <a:chOff x="4466896" y="3184636"/>
                  <a:chExt cx="1644652" cy="1698728"/>
                </a:xfrm>
              </p:grpSpPr>
              <p:grpSp>
                <p:nvGrpSpPr>
                  <p:cNvPr id="25" name="Gruppieren 24"/>
                  <p:cNvGrpSpPr/>
                  <p:nvPr/>
                </p:nvGrpSpPr>
                <p:grpSpPr>
                  <a:xfrm>
                    <a:off x="5667048" y="4258092"/>
                    <a:ext cx="444500" cy="625272"/>
                    <a:chOff x="3111487" y="4681666"/>
                    <a:chExt cx="444500" cy="625272"/>
                  </a:xfrm>
                </p:grpSpPr>
                <p:sp>
                  <p:nvSpPr>
                    <p:cNvPr id="28" name="Oval 19"/>
                    <p:cNvSpPr/>
                    <p:nvPr/>
                  </p:nvSpPr>
                  <p:spPr>
                    <a:xfrm>
                      <a:off x="3111487" y="4710038"/>
                      <a:ext cx="444500" cy="596900"/>
                    </a:xfrm>
                    <a:prstGeom prst="ellipse">
                      <a:avLst/>
                    </a:prstGeom>
                    <a:solidFill>
                      <a:schemeClr val="bg1">
                        <a:alpha val="24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" name="Freihandform 28"/>
                    <p:cNvSpPr/>
                    <p:nvPr/>
                  </p:nvSpPr>
                  <p:spPr>
                    <a:xfrm>
                      <a:off x="3284156" y="4681666"/>
                      <a:ext cx="76199" cy="584200"/>
                    </a:xfrm>
                    <a:custGeom>
                      <a:avLst/>
                      <a:gdLst>
                        <a:gd name="connsiteX0" fmla="*/ 50 w 89011"/>
                        <a:gd name="connsiteY0" fmla="*/ 0 h 596900"/>
                        <a:gd name="connsiteX1" fmla="*/ 63550 w 89011"/>
                        <a:gd name="connsiteY1" fmla="*/ 76200 h 596900"/>
                        <a:gd name="connsiteX2" fmla="*/ 50 w 89011"/>
                        <a:gd name="connsiteY2" fmla="*/ 152400 h 596900"/>
                        <a:gd name="connsiteX3" fmla="*/ 76250 w 89011"/>
                        <a:gd name="connsiteY3" fmla="*/ 241300 h 596900"/>
                        <a:gd name="connsiteX4" fmla="*/ 25450 w 89011"/>
                        <a:gd name="connsiteY4" fmla="*/ 342900 h 596900"/>
                        <a:gd name="connsiteX5" fmla="*/ 88950 w 89011"/>
                        <a:gd name="connsiteY5" fmla="*/ 419100 h 596900"/>
                        <a:gd name="connsiteX6" fmla="*/ 38150 w 89011"/>
                        <a:gd name="connsiteY6" fmla="*/ 508000 h 596900"/>
                        <a:gd name="connsiteX7" fmla="*/ 88950 w 89011"/>
                        <a:gd name="connsiteY7" fmla="*/ 596900 h 596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9011" h="596900">
                          <a:moveTo>
                            <a:pt x="50" y="0"/>
                          </a:moveTo>
                          <a:cubicBezTo>
                            <a:pt x="31800" y="25400"/>
                            <a:pt x="63550" y="50800"/>
                            <a:pt x="63550" y="76200"/>
                          </a:cubicBezTo>
                          <a:cubicBezTo>
                            <a:pt x="63550" y="101600"/>
                            <a:pt x="-2067" y="124883"/>
                            <a:pt x="50" y="152400"/>
                          </a:cubicBezTo>
                          <a:cubicBezTo>
                            <a:pt x="2167" y="179917"/>
                            <a:pt x="72017" y="209550"/>
                            <a:pt x="76250" y="241300"/>
                          </a:cubicBezTo>
                          <a:cubicBezTo>
                            <a:pt x="80483" y="273050"/>
                            <a:pt x="23333" y="313267"/>
                            <a:pt x="25450" y="342900"/>
                          </a:cubicBezTo>
                          <a:cubicBezTo>
                            <a:pt x="27567" y="372533"/>
                            <a:pt x="86833" y="391583"/>
                            <a:pt x="88950" y="419100"/>
                          </a:cubicBezTo>
                          <a:cubicBezTo>
                            <a:pt x="91067" y="446617"/>
                            <a:pt x="38150" y="478367"/>
                            <a:pt x="38150" y="508000"/>
                          </a:cubicBezTo>
                          <a:cubicBezTo>
                            <a:pt x="38150" y="537633"/>
                            <a:pt x="84717" y="579967"/>
                            <a:pt x="88950" y="596900"/>
                          </a:cubicBezTo>
                        </a:path>
                      </a:pathLst>
                    </a:custGeom>
                    <a:ln w="38100" cmpd="sng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26" name="Gerade Verbindung mit Pfeil 25"/>
                  <p:cNvCxnSpPr/>
                  <p:nvPr/>
                </p:nvCxnSpPr>
                <p:spPr>
                  <a:xfrm>
                    <a:off x="4575605" y="3184636"/>
                    <a:ext cx="1257802" cy="1311141"/>
                  </a:xfrm>
                  <a:prstGeom prst="straightConnector1">
                    <a:avLst/>
                  </a:prstGeom>
                  <a:ln w="38100" cmpd="sng">
                    <a:solidFill>
                      <a:srgbClr val="FF66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Gerade Verbindung mit Pfeil 8"/>
                  <p:cNvCxnSpPr/>
                  <p:nvPr/>
                </p:nvCxnSpPr>
                <p:spPr>
                  <a:xfrm>
                    <a:off x="4466896" y="4286464"/>
                    <a:ext cx="1359227" cy="209313"/>
                  </a:xfrm>
                  <a:prstGeom prst="straightConnector1">
                    <a:avLst/>
                  </a:prstGeom>
                  <a:ln w="38100" cmpd="sng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TextBox 35"/>
                <p:cNvSpPr txBox="1"/>
                <p:nvPr/>
              </p:nvSpPr>
              <p:spPr>
                <a:xfrm>
                  <a:off x="6124378" y="4364083"/>
                  <a:ext cx="1025907" cy="477054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sz="1600" baseline="0" dirty="0" smtClean="0"/>
                    <a:t>LFS</a:t>
                  </a:r>
                </a:p>
                <a:p>
                  <a:pPr algn="ctr"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sz="1600" baseline="0" dirty="0" smtClean="0"/>
                    <a:t>midplane</a:t>
                  </a:r>
                  <a:endParaRPr lang="en-US" sz="1600" baseline="0" dirty="0"/>
                </a:p>
              </p:txBody>
            </p:sp>
          </p:grpSp>
          <p:cxnSp>
            <p:nvCxnSpPr>
              <p:cNvPr id="39" name="Gerade Verbindung mit Pfeil 8"/>
              <p:cNvCxnSpPr/>
              <p:nvPr/>
            </p:nvCxnSpPr>
            <p:spPr>
              <a:xfrm flipH="1">
                <a:off x="5693454" y="4616149"/>
                <a:ext cx="886516" cy="32106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uppieren 40" descr=" 41"/>
          <p:cNvGrpSpPr/>
          <p:nvPr/>
        </p:nvGrpSpPr>
        <p:grpSpPr>
          <a:xfrm>
            <a:off x="0" y="2795725"/>
            <a:ext cx="4315046" cy="3240000"/>
            <a:chOff x="0" y="2795725"/>
            <a:chExt cx="4315046" cy="3240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1069675" y="2880000"/>
              <a:ext cx="655608" cy="297517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5725"/>
              <a:ext cx="4315046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92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recovery of n</a:t>
            </a:r>
            <a:r>
              <a:rPr lang="en-US" baseline="-25000" dirty="0" smtClean="0"/>
              <a:t>e</a:t>
            </a:r>
            <a:r>
              <a:rPr lang="en-US" dirty="0" smtClean="0"/>
              <a:t> and T</a:t>
            </a:r>
            <a:r>
              <a:rPr lang="en-US" baseline="-25000" dirty="0" smtClean="0"/>
              <a:t>e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13</a:t>
            </a:r>
            <a:endParaRPr lang="en-US" altLang="de-DE" dirty="0"/>
          </a:p>
        </p:txBody>
      </p:sp>
      <p:sp>
        <p:nvSpPr>
          <p:cNvPr id="13" name="Content Placeholder 2" descr=" 13"/>
          <p:cNvSpPr txBox="1">
            <a:spLocks/>
          </p:cNvSpPr>
          <p:nvPr/>
        </p:nvSpPr>
        <p:spPr>
          <a:xfrm>
            <a:off x="179389" y="981075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kern="0" baseline="0" dirty="0" smtClean="0"/>
              <a:t>	</a:t>
            </a:r>
            <a:r>
              <a:rPr lang="en-US" kern="0" baseline="0" dirty="0" smtClean="0">
                <a:solidFill>
                  <a:srgbClr val="3399FF"/>
                </a:solidFill>
              </a:rPr>
              <a:t>High </a:t>
            </a:r>
            <a:r>
              <a:rPr lang="en-US" kern="0" baseline="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>
                <a:solidFill>
                  <a:srgbClr val="3399FF"/>
                </a:solidFill>
              </a:rPr>
              <a:t>e,ped</a:t>
            </a:r>
            <a:r>
              <a:rPr lang="en-US" kern="0" baseline="0" dirty="0" smtClean="0">
                <a:solidFill>
                  <a:srgbClr val="3399FF"/>
                </a:solidFill>
              </a:rPr>
              <a:t> (#30701) case</a:t>
            </a:r>
          </a:p>
          <a:p>
            <a:pPr algn="just"/>
            <a:r>
              <a:rPr lang="en-US" kern="0" baseline="0" dirty="0" smtClean="0"/>
              <a:t>First n</a:t>
            </a:r>
            <a:r>
              <a:rPr lang="en-US" kern="0" dirty="0" smtClean="0"/>
              <a:t>e,ped</a:t>
            </a:r>
            <a:r>
              <a:rPr lang="en-US" kern="0" baseline="0" dirty="0" smtClean="0"/>
              <a:t> recovery (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Δt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kern="0" baseline="0" dirty="0" smtClean="0"/>
              <a:t>), then T</a:t>
            </a:r>
            <a:r>
              <a:rPr lang="en-US" kern="0" dirty="0" smtClean="0"/>
              <a:t>e,ped</a:t>
            </a:r>
            <a:r>
              <a:rPr lang="en-US" kern="0" baseline="0" dirty="0" smtClean="0"/>
              <a:t> (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Δt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en-US" kern="0" baseline="0" dirty="0" smtClean="0"/>
          </a:p>
          <a:p>
            <a:pPr marL="457200" lvl="1" indent="0" algn="just">
              <a:buNone/>
            </a:pP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Burckhart et al., PPCF 2010</a:t>
            </a: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en-US" sz="1600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kern="0" baseline="0" dirty="0" smtClean="0"/>
              <a:t>Fluctuations start after 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Δt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endParaRPr lang="en-US" kern="0" baseline="0" dirty="0" smtClean="0"/>
          </a:p>
        </p:txBody>
      </p:sp>
      <p:sp>
        <p:nvSpPr>
          <p:cNvPr id="33" name="Content Placeholder 2" descr=" 14"/>
          <p:cNvSpPr txBox="1">
            <a:spLocks/>
          </p:cNvSpPr>
          <p:nvPr/>
        </p:nvSpPr>
        <p:spPr>
          <a:xfrm>
            <a:off x="4572000" y="981074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kern="0" baseline="0" dirty="0" smtClean="0"/>
              <a:t>	</a:t>
            </a:r>
            <a:r>
              <a:rPr lang="en-US" kern="0" baseline="0" dirty="0" smtClean="0">
                <a:solidFill>
                  <a:srgbClr val="FF0000"/>
                </a:solidFill>
              </a:rPr>
              <a:t>Low </a:t>
            </a:r>
            <a:r>
              <a:rPr lang="en-US" kern="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>
                <a:solidFill>
                  <a:srgbClr val="FF0000"/>
                </a:solidFill>
              </a:rPr>
              <a:t>e,ped</a:t>
            </a:r>
            <a:r>
              <a:rPr lang="en-US" kern="0" baseline="0" dirty="0" smtClean="0">
                <a:solidFill>
                  <a:srgbClr val="FF0000"/>
                </a:solidFill>
              </a:rPr>
              <a:t> (#30721) case</a:t>
            </a:r>
            <a:endParaRPr lang="en-US" kern="0" baseline="0" dirty="0" smtClean="0"/>
          </a:p>
          <a:p>
            <a:pPr algn="just"/>
            <a:r>
              <a:rPr lang="en-US" kern="0" baseline="0" dirty="0" smtClean="0"/>
              <a:t>Similar phases</a:t>
            </a:r>
            <a:endParaRPr lang="en-US" kern="0" dirty="0" smtClean="0"/>
          </a:p>
          <a:p>
            <a:pPr lvl="2" algn="just"/>
            <a:endParaRPr lang="en-US" kern="0" baseline="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/>
            <a:r>
              <a:rPr lang="en-US" kern="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High frequency fluctuations also start after </a:t>
            </a:r>
            <a:r>
              <a:rPr lang="en-US" alt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Δt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endParaRPr lang="en-US" kern="0" baseline="0" dirty="0" smtClean="0"/>
          </a:p>
          <a:p>
            <a:pPr algn="just"/>
            <a:endParaRPr lang="en-US" kern="0" baseline="0" dirty="0" smtClean="0"/>
          </a:p>
        </p:txBody>
      </p:sp>
      <p:grpSp>
        <p:nvGrpSpPr>
          <p:cNvPr id="34" name="Gruppieren 20" descr=" 19"/>
          <p:cNvGrpSpPr/>
          <p:nvPr/>
        </p:nvGrpSpPr>
        <p:grpSpPr>
          <a:xfrm>
            <a:off x="810992" y="6035725"/>
            <a:ext cx="7513504" cy="400110"/>
            <a:chOff x="500034" y="4929198"/>
            <a:chExt cx="7513504" cy="400110"/>
          </a:xfrm>
        </p:grpSpPr>
        <p:sp>
          <p:nvSpPr>
            <p:cNvPr id="35" name="Textfeld 16"/>
            <p:cNvSpPr txBox="1"/>
            <p:nvPr/>
          </p:nvSpPr>
          <p:spPr>
            <a:xfrm>
              <a:off x="1000099" y="4929198"/>
              <a:ext cx="7013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Fluctuations correlated to the recovery of n</a:t>
              </a:r>
              <a:r>
                <a:rPr lang="en-US" kern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e,ped</a:t>
              </a: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 &amp; T</a:t>
              </a:r>
              <a:r>
                <a:rPr lang="en-US" kern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e,ped</a:t>
              </a: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/p</a:t>
              </a:r>
              <a:r>
                <a:rPr lang="en-US" kern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e,ped</a:t>
              </a:r>
              <a:endParaRPr kumimoji="0" lang="en-US" b="0" i="0" u="none" strike="noStrike" kern="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42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grpSp>
        <p:nvGrpSpPr>
          <p:cNvPr id="41" name="Gruppieren 40" descr=" 41"/>
          <p:cNvGrpSpPr/>
          <p:nvPr/>
        </p:nvGrpSpPr>
        <p:grpSpPr>
          <a:xfrm>
            <a:off x="0" y="2795725"/>
            <a:ext cx="4315046" cy="3240000"/>
            <a:chOff x="0" y="2795725"/>
            <a:chExt cx="4315046" cy="3240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1069675" y="2880000"/>
              <a:ext cx="655608" cy="297517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5725"/>
              <a:ext cx="4315046" cy="3240000"/>
            </a:xfrm>
            <a:prstGeom prst="rect">
              <a:avLst/>
            </a:prstGeom>
          </p:spPr>
        </p:pic>
      </p:grpSp>
      <p:grpSp>
        <p:nvGrpSpPr>
          <p:cNvPr id="43" name="Gruppieren 42" descr=" 43"/>
          <p:cNvGrpSpPr/>
          <p:nvPr/>
        </p:nvGrpSpPr>
        <p:grpSpPr>
          <a:xfrm>
            <a:off x="4802400" y="2795725"/>
            <a:ext cx="4315045" cy="3240000"/>
            <a:chOff x="4802400" y="2795725"/>
            <a:chExt cx="4315045" cy="3240000"/>
          </a:xfrm>
        </p:grpSpPr>
        <p:sp>
          <p:nvSpPr>
            <p:cNvPr id="53" name="Rectangle 11"/>
            <p:cNvSpPr/>
            <p:nvPr/>
          </p:nvSpPr>
          <p:spPr bwMode="auto">
            <a:xfrm>
              <a:off x="5873096" y="2880000"/>
              <a:ext cx="655608" cy="2975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400" y="2795725"/>
              <a:ext cx="4315045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21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>
          <a:xfrm>
            <a:off x="759052" y="186872"/>
            <a:ext cx="7565443" cy="576262"/>
          </a:xfrm>
        </p:spPr>
        <p:txBody>
          <a:bodyPr/>
          <a:lstStyle/>
          <a:p>
            <a:r>
              <a:rPr lang="en-US" dirty="0" smtClean="0">
                <a:sym typeface="Symbol"/>
              </a:rPr>
              <a:t></a:t>
            </a:r>
            <a:r>
              <a:rPr lang="en-US" dirty="0" smtClean="0"/>
              <a:t>n</a:t>
            </a:r>
            <a:r>
              <a:rPr lang="en-US" baseline="-25000" dirty="0" smtClean="0"/>
              <a:t>e </a:t>
            </a:r>
            <a:r>
              <a:rPr lang="en-US" dirty="0" smtClean="0"/>
              <a:t>and </a:t>
            </a:r>
            <a:r>
              <a:rPr lang="en-US" dirty="0" smtClean="0">
                <a:sym typeface="Symbol"/>
              </a:rPr>
              <a:t> </a:t>
            </a:r>
            <a:r>
              <a:rPr lang="en-US" dirty="0" smtClean="0"/>
              <a:t>T</a:t>
            </a:r>
            <a:r>
              <a:rPr lang="en-US" baseline="-25000" dirty="0" smtClean="0"/>
              <a:t>e</a:t>
            </a:r>
            <a:r>
              <a:rPr lang="en-US" dirty="0" smtClean="0"/>
              <a:t> clamped before ELM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14</a:t>
            </a:r>
            <a:endParaRPr lang="en-US" altLang="de-DE" dirty="0"/>
          </a:p>
        </p:txBody>
      </p:sp>
      <p:sp>
        <p:nvSpPr>
          <p:cNvPr id="16" name="Content Placeholder 2" descr=" 16"/>
          <p:cNvSpPr txBox="1">
            <a:spLocks/>
          </p:cNvSpPr>
          <p:nvPr/>
        </p:nvSpPr>
        <p:spPr>
          <a:xfrm>
            <a:off x="179389" y="981075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kern="0" baseline="0" dirty="0" smtClean="0">
                <a:solidFill>
                  <a:srgbClr val="3399FF"/>
                </a:solidFill>
              </a:rPr>
              <a:t>	High </a:t>
            </a:r>
            <a:r>
              <a:rPr lang="en-US" kern="0" baseline="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>
                <a:solidFill>
                  <a:srgbClr val="3399FF"/>
                </a:solidFill>
              </a:rPr>
              <a:t>e,ped</a:t>
            </a:r>
            <a:r>
              <a:rPr lang="en-US" kern="0" baseline="0" dirty="0" smtClean="0">
                <a:solidFill>
                  <a:srgbClr val="3399FF"/>
                </a:solidFill>
              </a:rPr>
              <a:t> (#30701) case</a:t>
            </a:r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max(</a:t>
            </a:r>
            <a:r>
              <a:rPr lang="en-US" kern="0" baseline="0" dirty="0" smtClean="0">
                <a:sym typeface="Symbol"/>
              </a:rPr>
              <a:t></a:t>
            </a:r>
            <a:r>
              <a:rPr lang="en-US" kern="0" baseline="0" dirty="0" smtClean="0"/>
              <a:t>n</a:t>
            </a:r>
            <a:r>
              <a:rPr lang="en-US" kern="0" dirty="0" smtClean="0"/>
              <a:t>e</a:t>
            </a:r>
            <a:r>
              <a:rPr lang="en-US" kern="0" baseline="0" dirty="0" smtClean="0"/>
              <a:t>) and max(</a:t>
            </a:r>
            <a:r>
              <a:rPr lang="en-US" kern="0" baseline="0" dirty="0" smtClean="0">
                <a:sym typeface="Symbol"/>
              </a:rPr>
              <a:t>T</a:t>
            </a:r>
            <a:r>
              <a:rPr lang="en-US" kern="0" dirty="0" smtClean="0"/>
              <a:t>e</a:t>
            </a:r>
            <a:r>
              <a:rPr lang="en-US" kern="0" baseline="0" dirty="0" smtClean="0"/>
              <a:t>) evolve till high frequency fluctuation onset</a:t>
            </a:r>
          </a:p>
        </p:txBody>
      </p:sp>
      <p:grpSp>
        <p:nvGrpSpPr>
          <p:cNvPr id="13" name="Group 12" descr=" 13"/>
          <p:cNvGrpSpPr/>
          <p:nvPr/>
        </p:nvGrpSpPr>
        <p:grpSpPr>
          <a:xfrm>
            <a:off x="0" y="2797200"/>
            <a:ext cx="4312848" cy="3240000"/>
            <a:chOff x="0" y="2797200"/>
            <a:chExt cx="4312848" cy="32400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069675" y="2880000"/>
              <a:ext cx="655608" cy="297517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7200"/>
              <a:ext cx="4312848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90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>
          <a:xfrm>
            <a:off x="759052" y="186872"/>
            <a:ext cx="7565443" cy="576262"/>
          </a:xfrm>
        </p:spPr>
        <p:txBody>
          <a:bodyPr/>
          <a:lstStyle/>
          <a:p>
            <a:r>
              <a:rPr lang="en-US" dirty="0" smtClean="0">
                <a:sym typeface="Symbol"/>
              </a:rPr>
              <a:t></a:t>
            </a:r>
            <a:r>
              <a:rPr lang="en-US" dirty="0" smtClean="0"/>
              <a:t>n</a:t>
            </a:r>
            <a:r>
              <a:rPr lang="en-US" baseline="-25000" dirty="0" smtClean="0"/>
              <a:t>e </a:t>
            </a:r>
            <a:r>
              <a:rPr lang="en-US" dirty="0" smtClean="0"/>
              <a:t>and </a:t>
            </a:r>
            <a:r>
              <a:rPr lang="en-US" dirty="0" smtClean="0">
                <a:sym typeface="Symbol"/>
              </a:rPr>
              <a:t> </a:t>
            </a:r>
            <a:r>
              <a:rPr lang="en-US" dirty="0" smtClean="0"/>
              <a:t>T</a:t>
            </a:r>
            <a:r>
              <a:rPr lang="en-US" baseline="-25000" dirty="0" smtClean="0"/>
              <a:t>e</a:t>
            </a:r>
            <a:r>
              <a:rPr lang="en-US" dirty="0" smtClean="0"/>
              <a:t> clamped before ELM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14</a:t>
            </a:r>
            <a:endParaRPr lang="en-US" altLang="de-DE" dirty="0"/>
          </a:p>
        </p:txBody>
      </p:sp>
      <p:sp>
        <p:nvSpPr>
          <p:cNvPr id="16" name="Content Placeholder 2" descr=" 16"/>
          <p:cNvSpPr txBox="1">
            <a:spLocks/>
          </p:cNvSpPr>
          <p:nvPr/>
        </p:nvSpPr>
        <p:spPr>
          <a:xfrm>
            <a:off x="179389" y="981075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kern="0" baseline="0" dirty="0" smtClean="0">
                <a:solidFill>
                  <a:srgbClr val="3399FF"/>
                </a:solidFill>
              </a:rPr>
              <a:t>	High </a:t>
            </a:r>
            <a:r>
              <a:rPr lang="en-US" kern="0" baseline="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>
                <a:solidFill>
                  <a:srgbClr val="3399FF"/>
                </a:solidFill>
              </a:rPr>
              <a:t>e,ped</a:t>
            </a:r>
            <a:r>
              <a:rPr lang="en-US" kern="0" baseline="0" dirty="0" smtClean="0">
                <a:solidFill>
                  <a:srgbClr val="3399FF"/>
                </a:solidFill>
              </a:rPr>
              <a:t> (#30701) case</a:t>
            </a:r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max(</a:t>
            </a:r>
            <a:r>
              <a:rPr lang="en-US" kern="0" baseline="0" dirty="0" smtClean="0">
                <a:sym typeface="Symbol"/>
              </a:rPr>
              <a:t></a:t>
            </a:r>
            <a:r>
              <a:rPr lang="en-US" kern="0" baseline="0" dirty="0" smtClean="0"/>
              <a:t>n</a:t>
            </a:r>
            <a:r>
              <a:rPr lang="en-US" kern="0" dirty="0" smtClean="0"/>
              <a:t>e</a:t>
            </a:r>
            <a:r>
              <a:rPr lang="en-US" kern="0" baseline="0" dirty="0" smtClean="0"/>
              <a:t>) and max(</a:t>
            </a:r>
            <a:r>
              <a:rPr lang="en-US" kern="0" baseline="0" dirty="0" smtClean="0">
                <a:sym typeface="Symbol"/>
              </a:rPr>
              <a:t>T</a:t>
            </a:r>
            <a:r>
              <a:rPr lang="en-US" kern="0" dirty="0" smtClean="0"/>
              <a:t>e</a:t>
            </a:r>
            <a:r>
              <a:rPr lang="en-US" kern="0" baseline="0" dirty="0" smtClean="0"/>
              <a:t>) evolve till high frequency fluctuation onset</a:t>
            </a:r>
          </a:p>
        </p:txBody>
      </p:sp>
      <p:sp>
        <p:nvSpPr>
          <p:cNvPr id="10" name="Content Placeholder 2" descr=" 17"/>
          <p:cNvSpPr txBox="1">
            <a:spLocks/>
          </p:cNvSpPr>
          <p:nvPr/>
        </p:nvSpPr>
        <p:spPr>
          <a:xfrm>
            <a:off x="4572000" y="981074"/>
            <a:ext cx="4391728" cy="16876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kern="0" baseline="0" dirty="0" smtClean="0"/>
              <a:t>	</a:t>
            </a:r>
            <a:r>
              <a:rPr lang="en-US" kern="0" baseline="0" dirty="0" smtClean="0">
                <a:solidFill>
                  <a:srgbClr val="FF0000"/>
                </a:solidFill>
              </a:rPr>
              <a:t>Low </a:t>
            </a:r>
            <a:r>
              <a:rPr lang="en-US" kern="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kern="0" dirty="0" smtClean="0">
                <a:solidFill>
                  <a:srgbClr val="FF0000"/>
                </a:solidFill>
              </a:rPr>
              <a:t>e,ped</a:t>
            </a:r>
            <a:r>
              <a:rPr lang="en-US" kern="0" baseline="0" dirty="0" smtClean="0">
                <a:solidFill>
                  <a:srgbClr val="FF0000"/>
                </a:solidFill>
              </a:rPr>
              <a:t> (#30721) case</a:t>
            </a:r>
            <a:endParaRPr lang="en-US" kern="0" baseline="0" dirty="0" smtClean="0"/>
          </a:p>
          <a:p>
            <a:pPr algn="just"/>
            <a:r>
              <a:rPr lang="en-US" kern="0" baseline="0" dirty="0" smtClean="0"/>
              <a:t>Gradients are also clamped after onset of fluctuations</a:t>
            </a:r>
          </a:p>
          <a:p>
            <a:pPr algn="just"/>
            <a:r>
              <a:rPr lang="en-US" kern="0" baseline="0" dirty="0" smtClean="0"/>
              <a:t>Fluctuations have much higher frequency</a:t>
            </a:r>
            <a:endParaRPr lang="en-US" kern="0" baseline="0" dirty="0"/>
          </a:p>
        </p:txBody>
      </p:sp>
      <p:grpSp>
        <p:nvGrpSpPr>
          <p:cNvPr id="17" name="Gruppieren 20" descr=" 18"/>
          <p:cNvGrpSpPr/>
          <p:nvPr/>
        </p:nvGrpSpPr>
        <p:grpSpPr>
          <a:xfrm>
            <a:off x="810992" y="6035725"/>
            <a:ext cx="7513504" cy="400110"/>
            <a:chOff x="500034" y="4929198"/>
            <a:chExt cx="7513504" cy="400110"/>
          </a:xfrm>
        </p:grpSpPr>
        <p:sp>
          <p:nvSpPr>
            <p:cNvPr id="18" name="Textfeld 16"/>
            <p:cNvSpPr txBox="1"/>
            <p:nvPr/>
          </p:nvSpPr>
          <p:spPr>
            <a:xfrm>
              <a:off x="1000099" y="4929198"/>
              <a:ext cx="7013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What determines the detected fluctuation frequency?</a:t>
              </a:r>
              <a:endParaRPr kumimoji="0" lang="en-US" b="0" i="0" u="none" strike="noStrike" kern="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19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grpSp>
        <p:nvGrpSpPr>
          <p:cNvPr id="13" name="Group 12" descr=" 13"/>
          <p:cNvGrpSpPr/>
          <p:nvPr/>
        </p:nvGrpSpPr>
        <p:grpSpPr>
          <a:xfrm>
            <a:off x="0" y="2797200"/>
            <a:ext cx="4312848" cy="3240000"/>
            <a:chOff x="0" y="2797200"/>
            <a:chExt cx="4312848" cy="32400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069675" y="2880000"/>
              <a:ext cx="655608" cy="297517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7200"/>
              <a:ext cx="4312848" cy="3240000"/>
            </a:xfrm>
            <a:prstGeom prst="rect">
              <a:avLst/>
            </a:prstGeom>
          </p:spPr>
        </p:pic>
      </p:grpSp>
      <p:grpSp>
        <p:nvGrpSpPr>
          <p:cNvPr id="11" name="Group 9" descr=" 10"/>
          <p:cNvGrpSpPr/>
          <p:nvPr/>
        </p:nvGrpSpPr>
        <p:grpSpPr>
          <a:xfrm>
            <a:off x="4802400" y="2795725"/>
            <a:ext cx="4312848" cy="3240000"/>
            <a:chOff x="4802400" y="2795725"/>
            <a:chExt cx="4312848" cy="3240000"/>
          </a:xfrm>
        </p:grpSpPr>
        <p:sp>
          <p:nvSpPr>
            <p:cNvPr id="14" name="Rectangle 10"/>
            <p:cNvSpPr/>
            <p:nvPr/>
          </p:nvSpPr>
          <p:spPr bwMode="auto">
            <a:xfrm>
              <a:off x="5873096" y="2880000"/>
              <a:ext cx="655608" cy="2975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2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400" y="2795725"/>
              <a:ext cx="4312848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45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>
          <a:xfrm>
            <a:off x="759053" y="186872"/>
            <a:ext cx="7499730" cy="576262"/>
          </a:xfrm>
        </p:spPr>
        <p:txBody>
          <a:bodyPr/>
          <a:lstStyle/>
          <a:p>
            <a:r>
              <a:rPr lang="en-US" dirty="0" smtClean="0"/>
              <a:t>Mode propagation – E×B velocity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15</a:t>
            </a:r>
            <a:endParaRPr lang="en-US" altLang="de-DE" dirty="0"/>
          </a:p>
        </p:txBody>
      </p:sp>
      <p:sp>
        <p:nvSpPr>
          <p:cNvPr id="7" name="Content Placeholder 2" descr=" 7"/>
          <p:cNvSpPr txBox="1">
            <a:spLocks/>
          </p:cNvSpPr>
          <p:nvPr/>
        </p:nvSpPr>
        <p:spPr>
          <a:xfrm>
            <a:off x="179389" y="981075"/>
            <a:ext cx="495804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H-mode → strong E</a:t>
            </a:r>
            <a:r>
              <a:rPr lang="en-US" baseline="0" dirty="0" smtClean="0"/>
              <a:t>×B background velocity at the edge</a:t>
            </a:r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In the steep gradient region E</a:t>
            </a:r>
            <a:r>
              <a:rPr lang="en-US" kern="0" dirty="0" smtClean="0"/>
              <a:t>r</a:t>
            </a:r>
            <a:r>
              <a:rPr lang="en-US" kern="0" baseline="0" dirty="0" smtClean="0"/>
              <a:t> is well described by estimation </a:t>
            </a:r>
            <a:r>
              <a:rPr lang="en-US" kern="0" baseline="0" dirty="0" smtClean="0">
                <a:sym typeface="Symbol"/>
              </a:rPr>
              <a:t>p</a:t>
            </a:r>
            <a:r>
              <a:rPr lang="en-US" kern="0" dirty="0" smtClean="0">
                <a:sym typeface="Symbol"/>
              </a:rPr>
              <a:t>i</a:t>
            </a:r>
            <a:r>
              <a:rPr lang="en-US" kern="0" baseline="0" dirty="0" smtClean="0">
                <a:sym typeface="Symbol"/>
              </a:rPr>
              <a:t>/en</a:t>
            </a:r>
            <a:r>
              <a:rPr lang="en-US" kern="0" dirty="0" smtClean="0">
                <a:sym typeface="Symbol"/>
              </a:rPr>
              <a:t>i </a:t>
            </a:r>
          </a:p>
          <a:p>
            <a:pPr marL="0" indent="0" algn="just">
              <a:buNone/>
            </a:pPr>
            <a:r>
              <a:rPr lang="en-US" kern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Viezzer et al., NF 2014</a:t>
            </a: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algn="just"/>
            <a:endParaRPr lang="en-US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kern="0" baseline="0" dirty="0" smtClean="0"/>
              <a:t>E</a:t>
            </a:r>
            <a:r>
              <a:rPr lang="en-US" kern="0" dirty="0" smtClean="0"/>
              <a:t>r</a:t>
            </a:r>
            <a:r>
              <a:rPr lang="en-US" kern="0" baseline="0" dirty="0" smtClean="0"/>
              <a:t> and </a:t>
            </a:r>
            <a:r>
              <a:rPr lang="en-US" kern="0" baseline="0" dirty="0" smtClean="0">
                <a:sym typeface="Symbol"/>
              </a:rPr>
              <a:t>p</a:t>
            </a:r>
            <a:r>
              <a:rPr lang="en-US" kern="0" dirty="0" smtClean="0">
                <a:sym typeface="Symbol"/>
              </a:rPr>
              <a:t>e</a:t>
            </a:r>
            <a:r>
              <a:rPr lang="en-US" kern="0" baseline="0" dirty="0" smtClean="0">
                <a:sym typeface="Symbol"/>
              </a:rPr>
              <a:t>/en</a:t>
            </a:r>
            <a:r>
              <a:rPr lang="en-US" kern="0" dirty="0" smtClean="0">
                <a:sym typeface="Symbol"/>
              </a:rPr>
              <a:t>e </a:t>
            </a:r>
            <a:r>
              <a:rPr lang="en-US" kern="0" baseline="0" dirty="0" smtClean="0">
                <a:sym typeface="Symbol"/>
              </a:rPr>
              <a:t>agree within their errors in the analyzed cases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kern="0" baseline="0" dirty="0" smtClean="0">
                <a:sym typeface="Symbol"/>
              </a:rPr>
              <a:t>Estimation of background velocity by p</a:t>
            </a:r>
            <a:r>
              <a:rPr lang="en-US" kern="0" dirty="0" smtClean="0">
                <a:sym typeface="Symbol"/>
              </a:rPr>
              <a:t>e</a:t>
            </a:r>
            <a:r>
              <a:rPr lang="en-US" kern="0" baseline="0" dirty="0" smtClean="0">
                <a:sym typeface="Symbol"/>
              </a:rPr>
              <a:t>/en</a:t>
            </a:r>
            <a:r>
              <a:rPr lang="en-US" kern="0" dirty="0" smtClean="0">
                <a:sym typeface="Symbol"/>
              </a:rPr>
              <a:t>e </a:t>
            </a:r>
            <a:r>
              <a:rPr lang="en-US" kern="0" baseline="0" dirty="0" smtClean="0">
                <a:sym typeface="Symbol"/>
              </a:rPr>
              <a:t>valid</a:t>
            </a:r>
          </a:p>
          <a:p>
            <a:pPr algn="just"/>
            <a:endParaRPr lang="en-US" kern="0" baseline="0" dirty="0" smtClean="0">
              <a:sym typeface="Symbol"/>
            </a:endParaRPr>
          </a:p>
          <a:p>
            <a:pPr algn="just"/>
            <a:endParaRPr lang="en-US" kern="0" baseline="0" dirty="0" smtClean="0"/>
          </a:p>
        </p:txBody>
      </p:sp>
      <p:pic>
        <p:nvPicPr>
          <p:cNvPr id="6" name="Grafik 5" descr="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94" y="2236423"/>
            <a:ext cx="383559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3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>
          <a:xfrm>
            <a:off x="759053" y="186872"/>
            <a:ext cx="7499730" cy="576262"/>
          </a:xfrm>
        </p:spPr>
        <p:txBody>
          <a:bodyPr/>
          <a:lstStyle/>
          <a:p>
            <a:r>
              <a:rPr lang="en-US" dirty="0" smtClean="0"/>
              <a:t>Mode propagation – E×B velocity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15</a:t>
            </a:r>
            <a:endParaRPr lang="en-US" altLang="de-DE" dirty="0"/>
          </a:p>
        </p:txBody>
      </p:sp>
      <p:sp>
        <p:nvSpPr>
          <p:cNvPr id="7" name="Content Placeholder 2" descr=" 7"/>
          <p:cNvSpPr txBox="1">
            <a:spLocks/>
          </p:cNvSpPr>
          <p:nvPr/>
        </p:nvSpPr>
        <p:spPr>
          <a:xfrm>
            <a:off x="179389" y="981075"/>
            <a:ext cx="495804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H-mode → strong E</a:t>
            </a:r>
            <a:r>
              <a:rPr lang="en-US" baseline="0" dirty="0" smtClean="0"/>
              <a:t>×B background velocity at the edge</a:t>
            </a:r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In the steep gradient region E</a:t>
            </a:r>
            <a:r>
              <a:rPr lang="en-US" kern="0" dirty="0" smtClean="0"/>
              <a:t>r</a:t>
            </a:r>
            <a:r>
              <a:rPr lang="en-US" kern="0" baseline="0" dirty="0" smtClean="0"/>
              <a:t> is well described by estimation </a:t>
            </a:r>
            <a:r>
              <a:rPr lang="en-US" kern="0" baseline="0" dirty="0" smtClean="0">
                <a:sym typeface="Symbol"/>
              </a:rPr>
              <a:t>p</a:t>
            </a:r>
            <a:r>
              <a:rPr lang="en-US" kern="0" dirty="0" smtClean="0">
                <a:sym typeface="Symbol"/>
              </a:rPr>
              <a:t>i</a:t>
            </a:r>
            <a:r>
              <a:rPr lang="en-US" kern="0" baseline="0" dirty="0" smtClean="0">
                <a:sym typeface="Symbol"/>
              </a:rPr>
              <a:t>/en</a:t>
            </a:r>
            <a:r>
              <a:rPr lang="en-US" kern="0" dirty="0" smtClean="0">
                <a:sym typeface="Symbol"/>
              </a:rPr>
              <a:t>i </a:t>
            </a:r>
          </a:p>
          <a:p>
            <a:pPr marL="0" indent="0" algn="just">
              <a:buNone/>
            </a:pPr>
            <a:r>
              <a:rPr lang="en-US" kern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Viezzer et al., NF 2014</a:t>
            </a:r>
            <a:r>
              <a:rPr lang="en-US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algn="just"/>
            <a:endParaRPr lang="en-US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kern="0" baseline="0" dirty="0" smtClean="0"/>
              <a:t>E</a:t>
            </a:r>
            <a:r>
              <a:rPr lang="en-US" kern="0" dirty="0" smtClean="0"/>
              <a:t>r</a:t>
            </a:r>
            <a:r>
              <a:rPr lang="en-US" kern="0" baseline="0" dirty="0" smtClean="0"/>
              <a:t> and </a:t>
            </a:r>
            <a:r>
              <a:rPr lang="en-US" kern="0" baseline="0" dirty="0" smtClean="0">
                <a:sym typeface="Symbol"/>
              </a:rPr>
              <a:t>p</a:t>
            </a:r>
            <a:r>
              <a:rPr lang="en-US" kern="0" dirty="0" smtClean="0">
                <a:sym typeface="Symbol"/>
              </a:rPr>
              <a:t>e</a:t>
            </a:r>
            <a:r>
              <a:rPr lang="en-US" kern="0" baseline="0" dirty="0" smtClean="0">
                <a:sym typeface="Symbol"/>
              </a:rPr>
              <a:t>/en</a:t>
            </a:r>
            <a:r>
              <a:rPr lang="en-US" kern="0" dirty="0" smtClean="0">
                <a:sym typeface="Symbol"/>
              </a:rPr>
              <a:t>e </a:t>
            </a:r>
            <a:r>
              <a:rPr lang="en-US" kern="0" baseline="0" dirty="0" smtClean="0">
                <a:sym typeface="Symbol"/>
              </a:rPr>
              <a:t>agree within their errors in the analyzed cases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kern="0" baseline="0" dirty="0" smtClean="0">
                <a:sym typeface="Symbol"/>
              </a:rPr>
              <a:t>Estimation of background velocity by p</a:t>
            </a:r>
            <a:r>
              <a:rPr lang="en-US" kern="0" dirty="0" smtClean="0">
                <a:sym typeface="Symbol"/>
              </a:rPr>
              <a:t>e</a:t>
            </a:r>
            <a:r>
              <a:rPr lang="en-US" kern="0" baseline="0" dirty="0" smtClean="0">
                <a:sym typeface="Symbol"/>
              </a:rPr>
              <a:t>/en</a:t>
            </a:r>
            <a:r>
              <a:rPr lang="en-US" kern="0" dirty="0" smtClean="0">
                <a:sym typeface="Symbol"/>
              </a:rPr>
              <a:t>e </a:t>
            </a:r>
            <a:r>
              <a:rPr lang="en-US" kern="0" baseline="0" dirty="0" smtClean="0">
                <a:sym typeface="Symbol"/>
              </a:rPr>
              <a:t>valid</a:t>
            </a:r>
          </a:p>
          <a:p>
            <a:pPr algn="just"/>
            <a:endParaRPr lang="en-US" kern="0" baseline="0" dirty="0" smtClean="0">
              <a:sym typeface="Symbol"/>
            </a:endParaRPr>
          </a:p>
          <a:p>
            <a:pPr algn="just"/>
            <a:endParaRPr lang="en-US" kern="0" baseline="0" dirty="0" smtClean="0"/>
          </a:p>
        </p:txBody>
      </p:sp>
      <p:pic>
        <p:nvPicPr>
          <p:cNvPr id="8" name="Grafik 7" descr="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94" y="2236423"/>
            <a:ext cx="383559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stability</a:t>
            </a:r>
            <a:endParaRPr lang="en-US" dirty="0"/>
          </a:p>
        </p:txBody>
      </p:sp>
      <p:sp>
        <p:nvSpPr>
          <p:cNvPr id="7" name="Inhaltsplatzhalter 2" descr=" 7"/>
          <p:cNvSpPr>
            <a:spLocks noGrp="1"/>
          </p:cNvSpPr>
          <p:nvPr>
            <p:ph idx="1"/>
          </p:nvPr>
        </p:nvSpPr>
        <p:spPr>
          <a:xfrm>
            <a:off x="179388" y="981076"/>
            <a:ext cx="4200511" cy="2055740"/>
          </a:xfrm>
        </p:spPr>
        <p:txBody>
          <a:bodyPr/>
          <a:lstStyle/>
          <a:p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Peeling-ballooning P-B theory:</a:t>
            </a:r>
          </a:p>
          <a:p>
            <a:pPr marL="342900" lvl="2" indent="-342900">
              <a:buChar char="•"/>
            </a:pPr>
            <a:endParaRPr lang="en-US" sz="1000" dirty="0" smtClean="0">
              <a:ea typeface="+mn-ea"/>
            </a:endParaRPr>
          </a:p>
          <a:p>
            <a:pPr lvl="1">
              <a:buChar char=" "/>
            </a:pPr>
            <a:r>
              <a:rPr lang="en-US" smtClean="0"/>
              <a:t>            </a:t>
            </a:r>
            <a:endParaRPr lang="en-US" dirty="0" smtClean="0"/>
          </a:p>
          <a:p>
            <a:pPr lvl="2">
              <a:buChar char=" "/>
            </a:pPr>
            <a:r>
              <a:rPr lang="en-US" smtClean="0"/>
              <a:t>                          </a:t>
            </a:r>
            <a:endParaRPr lang="en-US" dirty="0" smtClean="0"/>
          </a:p>
          <a:p>
            <a:pPr lvl="1">
              <a:buChar char=" "/>
            </a:pPr>
            <a:r>
              <a:rPr lang="en-US" smtClean="0"/>
              <a:t>               </a:t>
            </a:r>
            <a:endParaRPr lang="en-US" dirty="0" smtClean="0"/>
          </a:p>
          <a:p>
            <a:pPr lvl="2">
              <a:buChar char=" "/>
            </a:pPr>
            <a:r>
              <a:rPr lang="en-US" smtClean="0"/>
              <a:t>                           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sz="1000" dirty="0" smtClean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</a:t>
            </a:r>
            <a:endParaRPr lang="en-US" altLang="de-DE" dirty="0"/>
          </a:p>
        </p:txBody>
      </p:sp>
      <p:grpSp>
        <p:nvGrpSpPr>
          <p:cNvPr id="11" name="Group 10" descr=" 11"/>
          <p:cNvGrpSpPr/>
          <p:nvPr/>
        </p:nvGrpSpPr>
        <p:grpSpPr>
          <a:xfrm>
            <a:off x="4223289" y="2548800"/>
            <a:ext cx="4152323" cy="3850888"/>
            <a:chOff x="4223289" y="2548800"/>
            <a:chExt cx="4152323" cy="3850888"/>
          </a:xfrm>
        </p:grpSpPr>
        <p:pic>
          <p:nvPicPr>
            <p:cNvPr id="10" name="Picture 2" descr="D:\Users\flag\Dropbox\Präsentationen\2016_02_29 Vortrag DPG Hannover\StabilityDiagramWo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237" y="2548800"/>
              <a:ext cx="4143375" cy="348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12"/>
            <p:cNvSpPr txBox="1"/>
            <p:nvPr/>
          </p:nvSpPr>
          <p:spPr>
            <a:xfrm>
              <a:off x="4223289" y="6061134"/>
              <a:ext cx="4152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[</a:t>
              </a:r>
              <a:r>
                <a:rPr lang="en-US" sz="1400" baseline="0" dirty="0" smtClean="0"/>
                <a:t>P. B. Snyder et al., POP 2009</a:t>
              </a:r>
              <a:r>
                <a:rPr lang="en-US" sz="1600" baseline="0" dirty="0" smtClean="0"/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597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16</a:t>
            </a:r>
            <a:endParaRPr lang="en-US" altLang="de-D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389" y="981075"/>
            <a:ext cx="495804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en-US" kern="0" baseline="0" dirty="0" smtClean="0"/>
          </a:p>
          <a:p>
            <a:pPr algn="just"/>
            <a:endParaRPr lang="en-GB" kern="0" baseline="0" dirty="0" smtClean="0"/>
          </a:p>
          <a:p>
            <a:pPr algn="just"/>
            <a:endParaRPr lang="en-GB" kern="0" baseline="0" dirty="0" smtClean="0"/>
          </a:p>
          <a:p>
            <a:pPr algn="just"/>
            <a:r>
              <a:rPr lang="en-GB" kern="0" baseline="0" dirty="0" smtClean="0"/>
              <a:t>11 discharge intervals:</a:t>
            </a:r>
          </a:p>
          <a:p>
            <a:pPr lvl="1" algn="just"/>
            <a:r>
              <a:rPr lang="en-GB" kern="0" baseline="0" dirty="0" smtClean="0"/>
              <a:t>Selected to span wide range of </a:t>
            </a:r>
            <a:r>
              <a:rPr lang="en-GB" kern="0" baseline="0" dirty="0" smtClean="0">
                <a:sym typeface="Symbol"/>
              </a:rPr>
              <a:t></a:t>
            </a:r>
            <a:r>
              <a:rPr lang="en-GB" kern="0" baseline="0" dirty="0"/>
              <a:t>p</a:t>
            </a:r>
            <a:r>
              <a:rPr lang="en-GB" kern="0" dirty="0"/>
              <a:t>e</a:t>
            </a:r>
            <a:r>
              <a:rPr lang="en-GB" kern="0" baseline="0" dirty="0"/>
              <a:t>/en</a:t>
            </a:r>
            <a:r>
              <a:rPr lang="en-GB" kern="0" dirty="0"/>
              <a:t>e</a:t>
            </a:r>
          </a:p>
          <a:p>
            <a:pPr lvl="1" algn="just"/>
            <a:r>
              <a:rPr lang="en-GB" kern="0" baseline="0" dirty="0" smtClean="0"/>
              <a:t>Clear magnetic fluctuations (onset correlated to T</a:t>
            </a:r>
            <a:r>
              <a:rPr lang="en-GB" kern="0" dirty="0" smtClean="0"/>
              <a:t>e,ped</a:t>
            </a:r>
            <a:r>
              <a:rPr lang="en-GB" kern="0" dirty="0"/>
              <a:t> </a:t>
            </a:r>
            <a:r>
              <a:rPr lang="en-GB" kern="0" baseline="0" dirty="0" smtClean="0"/>
              <a:t>recovery)</a:t>
            </a:r>
          </a:p>
          <a:p>
            <a:pPr algn="just"/>
            <a:endParaRPr lang="en-GB" kern="0" baseline="0" dirty="0" smtClean="0"/>
          </a:p>
          <a:p>
            <a:pPr algn="just"/>
            <a:endParaRPr lang="en-GB" kern="0" baseline="0" dirty="0" smtClean="0"/>
          </a:p>
          <a:p>
            <a:pPr algn="just"/>
            <a:r>
              <a:rPr lang="en-GB" kern="0" baseline="0" dirty="0" smtClean="0"/>
              <a:t>Detected fluctuation frequency increases with </a:t>
            </a:r>
            <a:r>
              <a:rPr lang="en-GB" kern="0" baseline="0" dirty="0" smtClean="0">
                <a:sym typeface="Symbol"/>
              </a:rPr>
              <a:t></a:t>
            </a:r>
            <a:r>
              <a:rPr lang="en-GB" kern="0" baseline="0" dirty="0" smtClean="0"/>
              <a:t>p</a:t>
            </a:r>
            <a:r>
              <a:rPr lang="en-GB" kern="0" dirty="0" smtClean="0"/>
              <a:t>e</a:t>
            </a:r>
            <a:r>
              <a:rPr lang="en-GB" kern="0" baseline="0" dirty="0" smtClean="0"/>
              <a:t>/en</a:t>
            </a:r>
            <a:r>
              <a:rPr lang="en-GB" kern="0" dirty="0" smtClean="0"/>
              <a:t>e </a:t>
            </a:r>
            <a:r>
              <a:rPr lang="en-GB" kern="0" baseline="0" dirty="0" smtClean="0"/>
              <a:t>at position of max(</a:t>
            </a:r>
            <a:r>
              <a:rPr lang="en-GB" kern="0" baseline="0" dirty="0">
                <a:sym typeface="Symbol"/>
              </a:rPr>
              <a:t></a:t>
            </a:r>
            <a:r>
              <a:rPr lang="en-GB" kern="0" baseline="0" dirty="0"/>
              <a:t>p</a:t>
            </a:r>
            <a:r>
              <a:rPr lang="en-GB" kern="0" dirty="0"/>
              <a:t>e</a:t>
            </a:r>
            <a:r>
              <a:rPr lang="en-GB" kern="0" baseline="0" dirty="0" smtClean="0"/>
              <a:t>)</a:t>
            </a:r>
            <a:endParaRPr lang="en-GB" kern="0" dirty="0" smtClean="0"/>
          </a:p>
          <a:p>
            <a:pPr lvl="1" algn="just"/>
            <a:endParaRPr lang="en-US" kern="0" baseline="0" dirty="0" smtClean="0"/>
          </a:p>
          <a:p>
            <a:pPr algn="just"/>
            <a:endParaRPr lang="en-GB" kern="0" baseline="0" dirty="0"/>
          </a:p>
          <a:p>
            <a:pPr algn="just"/>
            <a:endParaRPr lang="en-GB" kern="0" baseline="0" dirty="0" smtClean="0"/>
          </a:p>
          <a:p>
            <a:pPr algn="just"/>
            <a:endParaRPr lang="en-GB" kern="0" baseline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58" y="2236423"/>
            <a:ext cx="3833642" cy="2880000"/>
          </a:xfrm>
          <a:prstGeom prst="rect">
            <a:avLst/>
          </a:prstGeom>
        </p:spPr>
      </p:pic>
      <p:grpSp>
        <p:nvGrpSpPr>
          <p:cNvPr id="9" name="Gruppieren 20"/>
          <p:cNvGrpSpPr/>
          <p:nvPr/>
        </p:nvGrpSpPr>
        <p:grpSpPr>
          <a:xfrm>
            <a:off x="1727525" y="6002673"/>
            <a:ext cx="5675903" cy="400110"/>
            <a:chOff x="500034" y="4929198"/>
            <a:chExt cx="5675903" cy="400110"/>
          </a:xfrm>
        </p:grpSpPr>
        <p:sp>
          <p:nvSpPr>
            <p:cNvPr id="10" name="Textfeld 16"/>
            <p:cNvSpPr txBox="1"/>
            <p:nvPr/>
          </p:nvSpPr>
          <p:spPr>
            <a:xfrm>
              <a:off x="1000100" y="4929198"/>
              <a:ext cx="5175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Mode is located in the steep gradient region</a:t>
              </a:r>
              <a:endPara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11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sp>
        <p:nvSpPr>
          <p:cNvPr id="12" name="Titel 1"/>
          <p:cNvSpPr txBox="1">
            <a:spLocks/>
          </p:cNvSpPr>
          <p:nvPr/>
        </p:nvSpPr>
        <p:spPr bwMode="auto">
          <a:xfrm>
            <a:off x="759053" y="186872"/>
            <a:ext cx="749973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kern="0" baseline="0" dirty="0" smtClean="0"/>
              <a:t>Mode propagation – E</a:t>
            </a:r>
            <a:r>
              <a:rPr lang="en-US" kern="0" baseline="0" dirty="0" smtClean="0"/>
              <a:t>×B </a:t>
            </a:r>
            <a:r>
              <a:rPr lang="en-GB" kern="0" baseline="0" dirty="0" smtClean="0"/>
              <a:t>velocity</a:t>
            </a:r>
            <a:endParaRPr lang="en-GB" kern="0" baseline="0" dirty="0"/>
          </a:p>
        </p:txBody>
      </p:sp>
    </p:spTree>
    <p:extLst>
      <p:ext uri="{BB962C8B-B14F-4D97-AF65-F5344CB8AC3E}">
        <p14:creationId xmlns:p14="http://schemas.microsoft.com/office/powerpoint/2010/main" val="10098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8" y="186872"/>
            <a:ext cx="7464019" cy="576262"/>
          </a:xfrm>
        </p:spPr>
        <p:txBody>
          <a:bodyPr/>
          <a:lstStyle/>
          <a:p>
            <a:r>
              <a:rPr lang="en-US" dirty="0" smtClean="0"/>
              <a:t>Toroidal mode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17</a:t>
            </a:r>
            <a:endParaRPr lang="en-US" altLang="de-D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388" y="971347"/>
            <a:ext cx="495804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Fit of n using the discharge intervals with different </a:t>
            </a:r>
            <a:r>
              <a:rPr lang="en-US" kern="0" baseline="0" dirty="0" smtClean="0">
                <a:sym typeface="Symbol"/>
              </a:rPr>
              <a:t></a:t>
            </a:r>
            <a:r>
              <a:rPr lang="en-US" kern="0" baseline="0" dirty="0" smtClean="0"/>
              <a:t>p</a:t>
            </a:r>
            <a:r>
              <a:rPr lang="en-US" kern="0" dirty="0" smtClean="0"/>
              <a:t>e</a:t>
            </a:r>
            <a:r>
              <a:rPr lang="en-US" kern="0" baseline="0" dirty="0" smtClean="0"/>
              <a:t>/en</a:t>
            </a:r>
            <a:r>
              <a:rPr lang="en-US" kern="0" dirty="0" smtClean="0"/>
              <a:t>e </a:t>
            </a:r>
            <a:endParaRPr lang="en-US" kern="0" baseline="0" dirty="0" smtClean="0"/>
          </a:p>
          <a:p>
            <a:pPr lvl="1"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Fit of toroidal mode number:</a:t>
            </a:r>
          </a:p>
          <a:p>
            <a:pPr lvl="1" algn="just"/>
            <a:r>
              <a:rPr lang="en-US" kern="0" baseline="0" dirty="0" smtClean="0"/>
              <a:t>n ~ U</a:t>
            </a:r>
            <a:r>
              <a:rPr lang="en-US" kern="0" dirty="0" smtClean="0"/>
              <a:t>tor</a:t>
            </a:r>
            <a:r>
              <a:rPr lang="en-US" kern="0" baseline="0" dirty="0" smtClean="0"/>
              <a:t>·f</a:t>
            </a:r>
            <a:r>
              <a:rPr lang="en-US" kern="0" dirty="0" smtClean="0"/>
              <a:t>magn</a:t>
            </a:r>
            <a:r>
              <a:rPr lang="en-US" kern="0" baseline="0" dirty="0" smtClean="0"/>
              <a:t>/(</a:t>
            </a:r>
            <a:r>
              <a:rPr lang="en-US" baseline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/>
              </a:rPr>
              <a:t>p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e/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lang="en-US" altLang="en-US" baseline="-45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kern="0" baseline="0" dirty="0" smtClean="0"/>
              <a:t>·q·U</a:t>
            </a:r>
            <a:r>
              <a:rPr lang="en-US" kern="0" dirty="0" smtClean="0"/>
              <a:t>tor</a:t>
            </a:r>
            <a:r>
              <a:rPr lang="en-US" kern="0" baseline="0" dirty="0" smtClean="0"/>
              <a:t>/U</a:t>
            </a:r>
            <a:r>
              <a:rPr lang="en-US" kern="0" dirty="0" smtClean="0"/>
              <a:t>pol</a:t>
            </a:r>
            <a:r>
              <a:rPr lang="en-US" kern="0" baseline="0" dirty="0" smtClean="0"/>
              <a:t>+v</a:t>
            </a:r>
            <a:r>
              <a:rPr lang="en-US" kern="0" dirty="0" smtClean="0"/>
              <a:t>tor</a:t>
            </a:r>
            <a:r>
              <a:rPr lang="en-US" kern="0" baseline="0" dirty="0" smtClean="0"/>
              <a:t>)</a:t>
            </a:r>
          </a:p>
          <a:p>
            <a:pPr lvl="1"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Fitted n ~ -11</a:t>
            </a:r>
          </a:p>
          <a:p>
            <a:pPr lvl="1" algn="just"/>
            <a:r>
              <a:rPr lang="en-US" kern="0" baseline="0" dirty="0" smtClean="0"/>
              <a:t>Negative n</a:t>
            </a:r>
          </a:p>
          <a:p>
            <a:pPr lvl="2" algn="just"/>
            <a:r>
              <a:rPr lang="en-US" kern="0" baseline="0" dirty="0" smtClean="0"/>
              <a:t>Counter-current or propagation in elec-tron diamagnetic direction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10358" y="2236423"/>
            <a:ext cx="3833643" cy="2880000"/>
            <a:chOff x="5310358" y="2236423"/>
            <a:chExt cx="3833643" cy="2880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358" y="2236423"/>
              <a:ext cx="3833643" cy="28800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 flipV="1">
              <a:off x="5803795" y="2682744"/>
              <a:ext cx="3022810" cy="1949713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Rechteck 11"/>
          <p:cNvSpPr/>
          <p:nvPr/>
        </p:nvSpPr>
        <p:spPr bwMode="auto">
          <a:xfrm>
            <a:off x="8617547" y="4435813"/>
            <a:ext cx="137347" cy="297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 number analysis</a:t>
            </a:r>
            <a:endParaRPr lang="de-AT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18</a:t>
            </a:r>
            <a:endParaRPr lang="en-US" altLang="de-DE" noProof="0" dirty="0"/>
          </a:p>
        </p:txBody>
      </p:sp>
      <p:sp>
        <p:nvSpPr>
          <p:cNvPr id="52" name="Content Placeholder 2" descr=" 52"/>
          <p:cNvSpPr txBox="1">
            <a:spLocks/>
          </p:cNvSpPr>
          <p:nvPr/>
        </p:nvSpPr>
        <p:spPr>
          <a:xfrm>
            <a:off x="179389" y="907923"/>
            <a:ext cx="488449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baseline="0" dirty="0" smtClean="0"/>
              <a:t>Transfer functions of B</a:t>
            </a:r>
            <a:r>
              <a:rPr lang="en-US" kern="0" dirty="0" smtClean="0"/>
              <a:t>r</a:t>
            </a:r>
            <a:r>
              <a:rPr lang="en-US" kern="0" baseline="0" dirty="0" smtClean="0"/>
              <a:t> coils are required</a:t>
            </a:r>
          </a:p>
          <a:p>
            <a:pPr marL="0" indent="0">
              <a:buNone/>
            </a:pPr>
            <a:r>
              <a:rPr lang="en-US" kern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L. Horvath </a:t>
            </a:r>
            <a:r>
              <a:rPr lang="de-AT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PPCF 2015</a:t>
            </a:r>
            <a:r>
              <a:rPr lang="de-AT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de-AT" baseline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kern="0" baseline="0" dirty="0" smtClean="0"/>
              <a:t>Especially for high toroidal mode numbers n and at high fluctuation frequencies</a:t>
            </a:r>
          </a:p>
          <a:p>
            <a:pPr lvl="2"/>
            <a:endParaRPr lang="en-US" kern="0" baseline="0" dirty="0" smtClean="0"/>
          </a:p>
          <a:p>
            <a:pPr>
              <a:buChar char=" "/>
            </a:pPr>
            <a:r>
              <a:rPr lang="en-US" kern="0" baseline="0" smtClean="0"/>
              <a:t>           </a:t>
            </a:r>
            <a:endParaRPr lang="en-US" kern="0" baseline="0" dirty="0"/>
          </a:p>
          <a:p>
            <a:pPr lvl="2">
              <a:buChar char=" "/>
            </a:pPr>
            <a:r>
              <a:rPr lang="en-US" kern="0" baseline="0" smtClean="0"/>
              <a:t>  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  </a:t>
            </a:r>
            <a:endParaRPr lang="en-US" kern="0" baseline="0" dirty="0"/>
          </a:p>
          <a:p>
            <a:endParaRPr lang="en-US" kern="0" baseline="0" dirty="0" smtClean="0"/>
          </a:p>
          <a:p>
            <a:pPr>
              <a:buChar char=" "/>
            </a:pPr>
            <a:r>
              <a:rPr lang="en-US" kern="0" baseline="0" smtClean="0"/>
              <a:t>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                              </a:t>
            </a:r>
            <a:br>
              <a:rPr lang="en-US" kern="0" baseline="0" smtClean="0"/>
            </a:br>
            <a:r>
              <a:rPr lang="en-US" kern="0" baseline="0" smtClean="0">
                <a:sym typeface="Symbol" panose="05050102010706020507" pitchFamily="18" charset="2"/>
              </a:rPr>
              <a:t>                                  </a:t>
            </a:r>
            <a:br>
              <a:rPr lang="en-US" kern="0" baseline="0" smtClean="0">
                <a:sym typeface="Symbol" panose="05050102010706020507" pitchFamily="18" charset="2"/>
              </a:rPr>
            </a:br>
            <a:r>
              <a:rPr lang="en-US" kern="0" baseline="0" smtClean="0">
                <a:sym typeface="Symbol" panose="05050102010706020507" pitchFamily="18" charset="2"/>
              </a:rPr>
              <a:t>         </a:t>
            </a:r>
            <a:endParaRPr lang="en-US" kern="0" baseline="0" dirty="0" smtClean="0"/>
          </a:p>
          <a:p>
            <a:pPr lvl="2"/>
            <a:endParaRPr lang="en-US" kern="0" baseline="0" dirty="0"/>
          </a:p>
        </p:txBody>
      </p:sp>
      <p:grpSp>
        <p:nvGrpSpPr>
          <p:cNvPr id="8" name="Gruppieren 7" descr=" 8"/>
          <p:cNvGrpSpPr/>
          <p:nvPr/>
        </p:nvGrpSpPr>
        <p:grpSpPr>
          <a:xfrm>
            <a:off x="5473742" y="1040234"/>
            <a:ext cx="3551589" cy="3620464"/>
            <a:chOff x="5473742" y="1040234"/>
            <a:chExt cx="3551589" cy="3620464"/>
          </a:xfrm>
        </p:grpSpPr>
        <p:grpSp>
          <p:nvGrpSpPr>
            <p:cNvPr id="53" name="Gruppieren 52"/>
            <p:cNvGrpSpPr/>
            <p:nvPr/>
          </p:nvGrpSpPr>
          <p:grpSpPr>
            <a:xfrm>
              <a:off x="5473742" y="1040234"/>
              <a:ext cx="3334698" cy="3620464"/>
              <a:chOff x="1921359" y="1399864"/>
              <a:chExt cx="4249096" cy="4613221"/>
            </a:xfrm>
          </p:grpSpPr>
          <p:pic>
            <p:nvPicPr>
              <p:cNvPr id="54" name="Grafik 5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929" r="43409"/>
              <a:stretch/>
            </p:blipFill>
            <p:spPr>
              <a:xfrm>
                <a:off x="1921359" y="1399864"/>
                <a:ext cx="4249096" cy="3946932"/>
              </a:xfrm>
              <a:prstGeom prst="rect">
                <a:avLst/>
              </a:prstGeom>
            </p:spPr>
          </p:pic>
          <p:grpSp>
            <p:nvGrpSpPr>
              <p:cNvPr id="55" name="Gruppieren 54"/>
              <p:cNvGrpSpPr/>
              <p:nvPr/>
            </p:nvGrpSpPr>
            <p:grpSpPr>
              <a:xfrm>
                <a:off x="3136779" y="4545015"/>
                <a:ext cx="1888055" cy="1468070"/>
                <a:chOff x="3210329" y="4572936"/>
                <a:chExt cx="1888055" cy="1468070"/>
              </a:xfrm>
            </p:grpSpPr>
            <p:grpSp>
              <p:nvGrpSpPr>
                <p:cNvPr id="56" name="Group 4095"/>
                <p:cNvGrpSpPr/>
                <p:nvPr/>
              </p:nvGrpSpPr>
              <p:grpSpPr>
                <a:xfrm>
                  <a:off x="3427228" y="4572936"/>
                  <a:ext cx="1671156" cy="1349918"/>
                  <a:chOff x="6489092" y="2318347"/>
                  <a:chExt cx="1671156" cy="1349918"/>
                </a:xfrm>
              </p:grpSpPr>
              <p:sp>
                <p:nvSpPr>
                  <p:cNvPr id="59" name="Textfeld 13"/>
                  <p:cNvSpPr txBox="1"/>
                  <p:nvPr/>
                </p:nvSpPr>
                <p:spPr>
                  <a:xfrm>
                    <a:off x="7476846" y="3237378"/>
                    <a:ext cx="54000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 b="1" baseline="0" dirty="0" smtClean="0"/>
                      <a:t>I</a:t>
                    </a:r>
                    <a:r>
                      <a:rPr lang="en-US" sz="2200" b="1" dirty="0" smtClean="0"/>
                      <a:t>p</a:t>
                    </a:r>
                    <a:endParaRPr lang="en-GB" sz="2200" b="1" baseline="0" dirty="0"/>
                  </a:p>
                </p:txBody>
              </p:sp>
              <p:sp>
                <p:nvSpPr>
                  <p:cNvPr id="60" name="Arc 60"/>
                  <p:cNvSpPr/>
                  <p:nvPr/>
                </p:nvSpPr>
                <p:spPr bwMode="auto">
                  <a:xfrm flipV="1">
                    <a:off x="6489092" y="2318347"/>
                    <a:ext cx="1671156" cy="977371"/>
                  </a:xfrm>
                  <a:prstGeom prst="arc">
                    <a:avLst>
                      <a:gd name="adj1" fmla="val 16200000"/>
                      <a:gd name="adj2" fmla="val 20987858"/>
                    </a:avLst>
                  </a:prstGeom>
                  <a:noFill/>
                  <a:ln w="63500">
                    <a:solidFill>
                      <a:schemeClr val="tx1"/>
                    </a:solidFill>
                    <a:headEnd type="none"/>
                    <a:tailEnd type="triangle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000" b="0" i="0" u="none" strike="noStrike" cap="none" normalizeH="0" baseline="-25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57" name="Textfeld 13"/>
                <p:cNvSpPr txBox="1"/>
                <p:nvPr/>
              </p:nvSpPr>
              <p:spPr>
                <a:xfrm>
                  <a:off x="3381105" y="5491967"/>
                  <a:ext cx="639147" cy="5490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b="1" baseline="0" dirty="0" smtClean="0">
                      <a:solidFill>
                        <a:srgbClr val="FF0000"/>
                      </a:solidFill>
                    </a:rPr>
                    <a:t>B</a:t>
                  </a:r>
                  <a:r>
                    <a:rPr lang="en-US" sz="2200" b="1" dirty="0" smtClean="0">
                      <a:solidFill>
                        <a:srgbClr val="FF0000"/>
                      </a:solidFill>
                    </a:rPr>
                    <a:t>t</a:t>
                  </a:r>
                  <a:endParaRPr lang="en-GB" sz="2200" b="1" baseline="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8" name="Arc 60"/>
                <p:cNvSpPr/>
                <p:nvPr/>
              </p:nvSpPr>
              <p:spPr bwMode="auto">
                <a:xfrm flipH="1" flipV="1">
                  <a:off x="3210329" y="4572936"/>
                  <a:ext cx="1671156" cy="977371"/>
                </a:xfrm>
                <a:prstGeom prst="arc">
                  <a:avLst>
                    <a:gd name="adj1" fmla="val 16200000"/>
                    <a:gd name="adj2" fmla="val 20987858"/>
                  </a:avLst>
                </a:prstGeom>
                <a:noFill/>
                <a:ln w="63500">
                  <a:solidFill>
                    <a:srgbClr val="FF0000"/>
                  </a:solidFill>
                  <a:headEnd type="none"/>
                  <a:tailEnd type="triangle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" name="Gleichschenkliges Dreieck 6"/>
            <p:cNvSpPr/>
            <p:nvPr/>
          </p:nvSpPr>
          <p:spPr bwMode="auto">
            <a:xfrm>
              <a:off x="8675975" y="2729579"/>
              <a:ext cx="349356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feld 12" descr=" 61"/>
          <p:cNvSpPr txBox="1"/>
          <p:nvPr/>
        </p:nvSpPr>
        <p:spPr>
          <a:xfrm>
            <a:off x="5088603" y="769350"/>
            <a:ext cx="415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0" dirty="0" smtClean="0"/>
              <a:t>Top down view on AUG</a:t>
            </a:r>
          </a:p>
        </p:txBody>
      </p:sp>
    </p:spTree>
    <p:extLst>
      <p:ext uri="{BB962C8B-B14F-4D97-AF65-F5344CB8AC3E}">
        <p14:creationId xmlns:p14="http://schemas.microsoft.com/office/powerpoint/2010/main" val="14641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 number analysis</a:t>
            </a:r>
            <a:endParaRPr lang="de-AT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18</a:t>
            </a:r>
            <a:endParaRPr lang="en-US" altLang="de-DE" noProof="0" dirty="0"/>
          </a:p>
        </p:txBody>
      </p:sp>
      <p:grpSp>
        <p:nvGrpSpPr>
          <p:cNvPr id="18" name="Group 80" descr=" 38"/>
          <p:cNvGrpSpPr/>
          <p:nvPr/>
        </p:nvGrpSpPr>
        <p:grpSpPr>
          <a:xfrm>
            <a:off x="5285875" y="4639094"/>
            <a:ext cx="3651153" cy="1715704"/>
            <a:chOff x="5220000" y="4390637"/>
            <a:chExt cx="3651153" cy="1715704"/>
          </a:xfrm>
        </p:grpSpPr>
        <p:cxnSp>
          <p:nvCxnSpPr>
            <p:cNvPr id="19" name="Straight Arrow Connector 74"/>
            <p:cNvCxnSpPr>
              <a:cxnSpLocks noChangeAspect="1"/>
            </p:cNvCxnSpPr>
            <p:nvPr/>
          </p:nvCxnSpPr>
          <p:spPr bwMode="auto">
            <a:xfrm>
              <a:off x="7051542" y="5210707"/>
              <a:ext cx="47348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feld 13"/>
            <p:cNvSpPr txBox="1"/>
            <p:nvPr/>
          </p:nvSpPr>
          <p:spPr>
            <a:xfrm>
              <a:off x="7053668" y="5521565"/>
              <a:ext cx="9052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0" dirty="0" smtClean="0"/>
                <a:t>v</a:t>
              </a:r>
              <a:r>
                <a:rPr lang="en-US" sz="1400" dirty="0">
                  <a:solidFill>
                    <a:srgbClr val="FF0000"/>
                  </a:solidFill>
                  <a:sym typeface="Symbol" panose="05050102010706020507" pitchFamily="18" charset="2"/>
                </a:rPr>
                <a:t> </a:t>
              </a:r>
              <a:r>
                <a:rPr lang="en-US" sz="1400" dirty="0" smtClean="0">
                  <a:sym typeface="Symbol" panose="05050102010706020507" pitchFamily="18" charset="2"/>
                </a:rPr>
                <a:t></a:t>
              </a:r>
              <a:r>
                <a:rPr lang="en-US" sz="1400" baseline="0" dirty="0" smtClean="0"/>
                <a:t> (</a:t>
              </a:r>
              <a:r>
                <a:rPr lang="en-US" sz="1400" baseline="0" dirty="0"/>
                <a:t>i</a:t>
              </a:r>
              <a:r>
                <a:rPr lang="en-US" sz="1400" baseline="0" dirty="0" smtClean="0"/>
                <a:t>,dia)</a:t>
              </a:r>
              <a:endParaRPr lang="en-GB" sz="1400" dirty="0"/>
            </a:p>
          </p:txBody>
        </p:sp>
        <p:cxnSp>
          <p:nvCxnSpPr>
            <p:cNvPr id="21" name="Straight Arrow Connector 9"/>
            <p:cNvCxnSpPr/>
            <p:nvPr/>
          </p:nvCxnSpPr>
          <p:spPr bwMode="auto">
            <a:xfrm>
              <a:off x="7044487" y="5220142"/>
              <a:ext cx="1620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11"/>
            <p:cNvCxnSpPr/>
            <p:nvPr/>
          </p:nvCxnSpPr>
          <p:spPr bwMode="auto">
            <a:xfrm flipH="1">
              <a:off x="5424487" y="5220142"/>
              <a:ext cx="16200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feld 13"/>
            <p:cNvSpPr txBox="1"/>
            <p:nvPr/>
          </p:nvSpPr>
          <p:spPr>
            <a:xfrm>
              <a:off x="5424487" y="4936298"/>
              <a:ext cx="1572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aseline="0" dirty="0" smtClean="0">
                  <a:solidFill>
                    <a:srgbClr val="FF0000"/>
                  </a:solidFill>
                </a:rPr>
                <a:t>v</a:t>
              </a:r>
              <a:r>
                <a:rPr lang="en-GB" sz="1200" dirty="0" smtClean="0">
                  <a:solidFill>
                    <a:srgbClr val="FF0000"/>
                  </a:solidFill>
                </a:rPr>
                <a:t>tor</a:t>
              </a:r>
              <a:r>
                <a:rPr lang="en-GB" sz="1200" baseline="0" dirty="0" smtClean="0">
                  <a:solidFill>
                    <a:srgbClr val="FF0000"/>
                  </a:solidFill>
                </a:rPr>
                <a:t> (counter-current)</a:t>
              </a:r>
              <a:endParaRPr lang="en-GB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feld 13"/>
            <p:cNvSpPr txBox="1"/>
            <p:nvPr/>
          </p:nvSpPr>
          <p:spPr>
            <a:xfrm>
              <a:off x="7053668" y="5219513"/>
              <a:ext cx="1610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/>
                <a:t>v</a:t>
              </a:r>
              <a:r>
                <a:rPr lang="en-US" sz="1200" dirty="0" smtClean="0"/>
                <a:t>tor </a:t>
              </a:r>
              <a:r>
                <a:rPr lang="en-US" sz="1200" baseline="0" dirty="0" smtClean="0"/>
                <a:t>(co-current)</a:t>
              </a:r>
              <a:endParaRPr lang="en-GB" sz="1200" baseline="0" dirty="0"/>
            </a:p>
          </p:txBody>
        </p:sp>
        <p:cxnSp>
          <p:nvCxnSpPr>
            <p:cNvPr id="25" name="Straight Arrow Connector 70"/>
            <p:cNvCxnSpPr>
              <a:cxnSpLocks noChangeAspect="1"/>
            </p:cNvCxnSpPr>
            <p:nvPr/>
          </p:nvCxnSpPr>
          <p:spPr bwMode="auto">
            <a:xfrm rot="5400000" flipH="1">
              <a:off x="6750924" y="4926635"/>
              <a:ext cx="540000" cy="4712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13"/>
            <p:cNvSpPr txBox="1"/>
            <p:nvPr/>
          </p:nvSpPr>
          <p:spPr>
            <a:xfrm>
              <a:off x="6997360" y="4584964"/>
              <a:ext cx="961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0" dirty="0" smtClean="0">
                  <a:solidFill>
                    <a:srgbClr val="FF0000"/>
                  </a:solidFill>
                </a:rPr>
                <a:t>v</a:t>
              </a:r>
              <a:r>
                <a:rPr lang="en-US" sz="14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</a:t>
              </a:r>
              <a:r>
                <a:rPr lang="en-US" sz="1400" baseline="0" dirty="0" smtClean="0">
                  <a:solidFill>
                    <a:srgbClr val="FF0000"/>
                  </a:solidFill>
                  <a:latin typeface="Arial"/>
                  <a:cs typeface="Arial"/>
                </a:rPr>
                <a:t> (e,dia)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72"/>
            <p:cNvCxnSpPr/>
            <p:nvPr/>
          </p:nvCxnSpPr>
          <p:spPr bwMode="auto">
            <a:xfrm flipH="1">
              <a:off x="5220000" y="5220142"/>
              <a:ext cx="1824487" cy="162192"/>
            </a:xfrm>
            <a:prstGeom prst="straightConnector1">
              <a:avLst/>
            </a:prstGeom>
            <a:noFill/>
            <a:ln w="412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73"/>
            <p:cNvCxnSpPr/>
            <p:nvPr/>
          </p:nvCxnSpPr>
          <p:spPr bwMode="auto">
            <a:xfrm flipH="1">
              <a:off x="7046666" y="5051105"/>
              <a:ext cx="1824487" cy="162192"/>
            </a:xfrm>
            <a:prstGeom prst="straightConnector1">
              <a:avLst/>
            </a:prstGeom>
            <a:noFill/>
            <a:ln w="412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feld 13"/>
            <p:cNvSpPr txBox="1"/>
            <p:nvPr/>
          </p:nvSpPr>
          <p:spPr>
            <a:xfrm>
              <a:off x="6359224" y="5829342"/>
              <a:ext cx="1431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/>
                <a:t>n &gt; 0</a:t>
              </a:r>
              <a:endParaRPr lang="en-GB" sz="1200" baseline="0" dirty="0"/>
            </a:p>
          </p:txBody>
        </p:sp>
        <p:sp>
          <p:nvSpPr>
            <p:cNvPr id="30" name="Textfeld 13"/>
            <p:cNvSpPr txBox="1"/>
            <p:nvPr/>
          </p:nvSpPr>
          <p:spPr>
            <a:xfrm>
              <a:off x="6304932" y="4390637"/>
              <a:ext cx="1431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>
                  <a:solidFill>
                    <a:srgbClr val="FF0000"/>
                  </a:solidFill>
                </a:rPr>
                <a:t>n &lt; 0</a:t>
              </a:r>
              <a:endParaRPr lang="en-GB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13"/>
            <p:cNvSpPr txBox="1"/>
            <p:nvPr/>
          </p:nvSpPr>
          <p:spPr>
            <a:xfrm>
              <a:off x="5220000" y="5385746"/>
              <a:ext cx="54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>
                  <a:solidFill>
                    <a:srgbClr val="C00000"/>
                  </a:solidFill>
                </a:rPr>
                <a:t>B</a:t>
              </a:r>
              <a:endParaRPr lang="en-GB" sz="1200" baseline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52" name="Content Placeholder 2" descr=" 52"/>
          <p:cNvSpPr txBox="1">
            <a:spLocks/>
          </p:cNvSpPr>
          <p:nvPr/>
        </p:nvSpPr>
        <p:spPr>
          <a:xfrm>
            <a:off x="179389" y="907923"/>
            <a:ext cx="488449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baseline="0" dirty="0" smtClean="0"/>
              <a:t>Transfer functions of B</a:t>
            </a:r>
            <a:r>
              <a:rPr lang="en-US" kern="0" dirty="0" smtClean="0"/>
              <a:t>r</a:t>
            </a:r>
            <a:r>
              <a:rPr lang="en-US" kern="0" baseline="0" dirty="0" smtClean="0"/>
              <a:t> coils are required</a:t>
            </a:r>
          </a:p>
          <a:p>
            <a:pPr marL="0" indent="0">
              <a:buNone/>
            </a:pPr>
            <a:r>
              <a:rPr lang="en-US" kern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L. Horvath </a:t>
            </a:r>
            <a:r>
              <a:rPr lang="de-AT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PPCF 2015</a:t>
            </a:r>
            <a:r>
              <a:rPr lang="de-AT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de-AT" baseline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kern="0" baseline="0" dirty="0" smtClean="0"/>
              <a:t>Especially for high toroidal mode numbers n and at high fluctuation frequencies</a:t>
            </a:r>
          </a:p>
          <a:p>
            <a:pPr lvl="2"/>
            <a:endParaRPr lang="en-US" kern="0" baseline="0" dirty="0" smtClean="0"/>
          </a:p>
          <a:p>
            <a:pPr marL="0" indent="0"/>
            <a:r>
              <a:rPr lang="en-US" kern="0" baseline="0" smtClean="0">
                <a:latin typeface="Arial" pitchFamily="34" charset="0"/>
                <a:cs typeface="Arial" pitchFamily="34" charset="0"/>
              </a:rPr>
              <a:t>Negative n:</a:t>
            </a:r>
          </a:p>
          <a:p>
            <a:pPr lvl="2"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kern="0" baseline="0" smtClean="0">
                <a:latin typeface="Arial" pitchFamily="34" charset="0"/>
                <a:cs typeface="Arial" pitchFamily="34" charset="0"/>
              </a:rPr>
              <a:t>Counter-current propagation or propagation in electron diamagnetic direction  </a:t>
            </a:r>
          </a:p>
          <a:p>
            <a:endParaRPr lang="en-US" kern="0" baseline="0" dirty="0" smtClean="0"/>
          </a:p>
          <a:p>
            <a:pPr>
              <a:buChar char=" "/>
            </a:pPr>
            <a:r>
              <a:rPr lang="en-US" kern="0" baseline="0" smtClean="0"/>
              <a:t>                             </a:t>
            </a:r>
            <a:br>
              <a:rPr lang="en-US" kern="0" baseline="0" smtClean="0"/>
            </a:br>
            <a:r>
              <a:rPr lang="en-US" kern="0" baseline="0" smtClean="0"/>
              <a:t>                                       </a:t>
            </a:r>
            <a:br>
              <a:rPr lang="en-US" kern="0" baseline="0" smtClean="0"/>
            </a:br>
            <a:r>
              <a:rPr lang="en-US" kern="0" baseline="0" smtClean="0">
                <a:sym typeface="Symbol" panose="05050102010706020507" pitchFamily="18" charset="2"/>
              </a:rPr>
              <a:t>                                  </a:t>
            </a:r>
            <a:br>
              <a:rPr lang="en-US" kern="0" baseline="0" smtClean="0">
                <a:sym typeface="Symbol" panose="05050102010706020507" pitchFamily="18" charset="2"/>
              </a:rPr>
            </a:br>
            <a:r>
              <a:rPr lang="en-US" kern="0" baseline="0" smtClean="0">
                <a:sym typeface="Symbol" panose="05050102010706020507" pitchFamily="18" charset="2"/>
              </a:rPr>
              <a:t>         </a:t>
            </a:r>
            <a:endParaRPr lang="en-US" kern="0" baseline="0" dirty="0" smtClean="0"/>
          </a:p>
          <a:p>
            <a:pPr lvl="2"/>
            <a:endParaRPr lang="en-US" kern="0" baseline="0" dirty="0"/>
          </a:p>
        </p:txBody>
      </p:sp>
      <p:grpSp>
        <p:nvGrpSpPr>
          <p:cNvPr id="8" name="Gruppieren 7" descr=" 8"/>
          <p:cNvGrpSpPr/>
          <p:nvPr/>
        </p:nvGrpSpPr>
        <p:grpSpPr>
          <a:xfrm>
            <a:off x="5473742" y="1040234"/>
            <a:ext cx="3551589" cy="3620464"/>
            <a:chOff x="5473742" y="1040234"/>
            <a:chExt cx="3551589" cy="3620464"/>
          </a:xfrm>
        </p:grpSpPr>
        <p:grpSp>
          <p:nvGrpSpPr>
            <p:cNvPr id="53" name="Gruppieren 52"/>
            <p:cNvGrpSpPr/>
            <p:nvPr/>
          </p:nvGrpSpPr>
          <p:grpSpPr>
            <a:xfrm>
              <a:off x="5473742" y="1040234"/>
              <a:ext cx="3334698" cy="3620464"/>
              <a:chOff x="1921359" y="1399864"/>
              <a:chExt cx="4249096" cy="4613221"/>
            </a:xfrm>
          </p:grpSpPr>
          <p:pic>
            <p:nvPicPr>
              <p:cNvPr id="54" name="Grafik 5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929" r="43409"/>
              <a:stretch/>
            </p:blipFill>
            <p:spPr>
              <a:xfrm>
                <a:off x="1921359" y="1399864"/>
                <a:ext cx="4249096" cy="3946932"/>
              </a:xfrm>
              <a:prstGeom prst="rect">
                <a:avLst/>
              </a:prstGeom>
            </p:spPr>
          </p:pic>
          <p:grpSp>
            <p:nvGrpSpPr>
              <p:cNvPr id="55" name="Gruppieren 54"/>
              <p:cNvGrpSpPr/>
              <p:nvPr/>
            </p:nvGrpSpPr>
            <p:grpSpPr>
              <a:xfrm>
                <a:off x="3136779" y="4545015"/>
                <a:ext cx="1888055" cy="1468070"/>
                <a:chOff x="3210329" y="4572936"/>
                <a:chExt cx="1888055" cy="1468070"/>
              </a:xfrm>
            </p:grpSpPr>
            <p:grpSp>
              <p:nvGrpSpPr>
                <p:cNvPr id="56" name="Group 4095"/>
                <p:cNvGrpSpPr/>
                <p:nvPr/>
              </p:nvGrpSpPr>
              <p:grpSpPr>
                <a:xfrm>
                  <a:off x="3427228" y="4572936"/>
                  <a:ext cx="1671156" cy="1349918"/>
                  <a:chOff x="6489092" y="2318347"/>
                  <a:chExt cx="1671156" cy="1349918"/>
                </a:xfrm>
              </p:grpSpPr>
              <p:sp>
                <p:nvSpPr>
                  <p:cNvPr id="59" name="Textfeld 13"/>
                  <p:cNvSpPr txBox="1"/>
                  <p:nvPr/>
                </p:nvSpPr>
                <p:spPr>
                  <a:xfrm>
                    <a:off x="7476846" y="3237378"/>
                    <a:ext cx="54000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 b="1" baseline="0" dirty="0" smtClean="0"/>
                      <a:t>I</a:t>
                    </a:r>
                    <a:r>
                      <a:rPr lang="en-US" sz="2200" b="1" dirty="0" smtClean="0"/>
                      <a:t>p</a:t>
                    </a:r>
                    <a:endParaRPr lang="en-GB" sz="2200" b="1" baseline="0" dirty="0"/>
                  </a:p>
                </p:txBody>
              </p:sp>
              <p:sp>
                <p:nvSpPr>
                  <p:cNvPr id="60" name="Arc 60"/>
                  <p:cNvSpPr/>
                  <p:nvPr/>
                </p:nvSpPr>
                <p:spPr bwMode="auto">
                  <a:xfrm flipV="1">
                    <a:off x="6489092" y="2318347"/>
                    <a:ext cx="1671156" cy="977371"/>
                  </a:xfrm>
                  <a:prstGeom prst="arc">
                    <a:avLst>
                      <a:gd name="adj1" fmla="val 16200000"/>
                      <a:gd name="adj2" fmla="val 20987858"/>
                    </a:avLst>
                  </a:prstGeom>
                  <a:noFill/>
                  <a:ln w="63500">
                    <a:solidFill>
                      <a:schemeClr val="tx1"/>
                    </a:solidFill>
                    <a:headEnd type="none"/>
                    <a:tailEnd type="triangle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000" b="0" i="0" u="none" strike="noStrike" cap="none" normalizeH="0" baseline="-25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57" name="Textfeld 13"/>
                <p:cNvSpPr txBox="1"/>
                <p:nvPr/>
              </p:nvSpPr>
              <p:spPr>
                <a:xfrm>
                  <a:off x="3381105" y="5491967"/>
                  <a:ext cx="639147" cy="5490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b="1" baseline="0" dirty="0" smtClean="0">
                      <a:solidFill>
                        <a:srgbClr val="FF0000"/>
                      </a:solidFill>
                    </a:rPr>
                    <a:t>B</a:t>
                  </a:r>
                  <a:r>
                    <a:rPr lang="en-US" sz="2200" b="1" dirty="0" smtClean="0">
                      <a:solidFill>
                        <a:srgbClr val="FF0000"/>
                      </a:solidFill>
                    </a:rPr>
                    <a:t>t</a:t>
                  </a:r>
                  <a:endParaRPr lang="en-GB" sz="2200" b="1" baseline="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8" name="Arc 60"/>
                <p:cNvSpPr/>
                <p:nvPr/>
              </p:nvSpPr>
              <p:spPr bwMode="auto">
                <a:xfrm flipH="1" flipV="1">
                  <a:off x="3210329" y="4572936"/>
                  <a:ext cx="1671156" cy="977371"/>
                </a:xfrm>
                <a:prstGeom prst="arc">
                  <a:avLst>
                    <a:gd name="adj1" fmla="val 16200000"/>
                    <a:gd name="adj2" fmla="val 20987858"/>
                  </a:avLst>
                </a:prstGeom>
                <a:noFill/>
                <a:ln w="63500">
                  <a:solidFill>
                    <a:srgbClr val="FF0000"/>
                  </a:solidFill>
                  <a:headEnd type="none"/>
                  <a:tailEnd type="triangle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" name="Gleichschenkliges Dreieck 6"/>
            <p:cNvSpPr/>
            <p:nvPr/>
          </p:nvSpPr>
          <p:spPr bwMode="auto">
            <a:xfrm>
              <a:off x="8675975" y="2729579"/>
              <a:ext cx="349356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feld 12" descr=" 61"/>
          <p:cNvSpPr txBox="1"/>
          <p:nvPr/>
        </p:nvSpPr>
        <p:spPr>
          <a:xfrm>
            <a:off x="5088603" y="769350"/>
            <a:ext cx="415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0" dirty="0" smtClean="0"/>
              <a:t>Top down view on AUG</a:t>
            </a:r>
          </a:p>
        </p:txBody>
      </p:sp>
    </p:spTree>
    <p:extLst>
      <p:ext uri="{BB962C8B-B14F-4D97-AF65-F5344CB8AC3E}">
        <p14:creationId xmlns:p14="http://schemas.microsoft.com/office/powerpoint/2010/main" val="178375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 number analysis</a:t>
            </a:r>
            <a:endParaRPr lang="de-AT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18</a:t>
            </a:r>
            <a:endParaRPr lang="en-US" altLang="de-DE" noProof="0" dirty="0"/>
          </a:p>
        </p:txBody>
      </p:sp>
      <p:grpSp>
        <p:nvGrpSpPr>
          <p:cNvPr id="18" name="Group 80" descr=" 38"/>
          <p:cNvGrpSpPr/>
          <p:nvPr/>
        </p:nvGrpSpPr>
        <p:grpSpPr>
          <a:xfrm>
            <a:off x="5285875" y="4639094"/>
            <a:ext cx="3651153" cy="1715704"/>
            <a:chOff x="5220000" y="4390637"/>
            <a:chExt cx="3651153" cy="1715704"/>
          </a:xfrm>
        </p:grpSpPr>
        <p:cxnSp>
          <p:nvCxnSpPr>
            <p:cNvPr id="19" name="Straight Arrow Connector 74"/>
            <p:cNvCxnSpPr>
              <a:cxnSpLocks noChangeAspect="1"/>
            </p:cNvCxnSpPr>
            <p:nvPr/>
          </p:nvCxnSpPr>
          <p:spPr bwMode="auto">
            <a:xfrm>
              <a:off x="7051542" y="5210707"/>
              <a:ext cx="47348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feld 13"/>
            <p:cNvSpPr txBox="1"/>
            <p:nvPr/>
          </p:nvSpPr>
          <p:spPr>
            <a:xfrm>
              <a:off x="7053668" y="5521565"/>
              <a:ext cx="9052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0" dirty="0" smtClean="0"/>
                <a:t>v</a:t>
              </a:r>
              <a:r>
                <a:rPr lang="en-US" sz="1400" dirty="0">
                  <a:solidFill>
                    <a:srgbClr val="FF0000"/>
                  </a:solidFill>
                  <a:sym typeface="Symbol" panose="05050102010706020507" pitchFamily="18" charset="2"/>
                </a:rPr>
                <a:t> </a:t>
              </a:r>
              <a:r>
                <a:rPr lang="en-US" sz="1400" dirty="0" smtClean="0">
                  <a:sym typeface="Symbol" panose="05050102010706020507" pitchFamily="18" charset="2"/>
                </a:rPr>
                <a:t></a:t>
              </a:r>
              <a:r>
                <a:rPr lang="en-US" sz="1400" baseline="0" dirty="0" smtClean="0"/>
                <a:t> (</a:t>
              </a:r>
              <a:r>
                <a:rPr lang="en-US" sz="1400" baseline="0" dirty="0"/>
                <a:t>i</a:t>
              </a:r>
              <a:r>
                <a:rPr lang="en-US" sz="1400" baseline="0" dirty="0" smtClean="0"/>
                <a:t>,dia)</a:t>
              </a:r>
              <a:endParaRPr lang="en-GB" sz="1400" dirty="0"/>
            </a:p>
          </p:txBody>
        </p:sp>
        <p:cxnSp>
          <p:nvCxnSpPr>
            <p:cNvPr id="21" name="Straight Arrow Connector 9"/>
            <p:cNvCxnSpPr/>
            <p:nvPr/>
          </p:nvCxnSpPr>
          <p:spPr bwMode="auto">
            <a:xfrm>
              <a:off x="7044487" y="5220142"/>
              <a:ext cx="1620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11"/>
            <p:cNvCxnSpPr/>
            <p:nvPr/>
          </p:nvCxnSpPr>
          <p:spPr bwMode="auto">
            <a:xfrm flipH="1">
              <a:off x="5424487" y="5220142"/>
              <a:ext cx="16200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feld 13"/>
            <p:cNvSpPr txBox="1"/>
            <p:nvPr/>
          </p:nvSpPr>
          <p:spPr>
            <a:xfrm>
              <a:off x="5424487" y="4936298"/>
              <a:ext cx="1572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aseline="0" dirty="0" smtClean="0">
                  <a:solidFill>
                    <a:srgbClr val="FF0000"/>
                  </a:solidFill>
                </a:rPr>
                <a:t>v</a:t>
              </a:r>
              <a:r>
                <a:rPr lang="en-GB" sz="1200" dirty="0" smtClean="0">
                  <a:solidFill>
                    <a:srgbClr val="FF0000"/>
                  </a:solidFill>
                </a:rPr>
                <a:t>tor</a:t>
              </a:r>
              <a:r>
                <a:rPr lang="en-GB" sz="1200" baseline="0" dirty="0" smtClean="0">
                  <a:solidFill>
                    <a:srgbClr val="FF0000"/>
                  </a:solidFill>
                </a:rPr>
                <a:t> (counter-current)</a:t>
              </a:r>
              <a:endParaRPr lang="en-GB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feld 13"/>
            <p:cNvSpPr txBox="1"/>
            <p:nvPr/>
          </p:nvSpPr>
          <p:spPr>
            <a:xfrm>
              <a:off x="7053668" y="5219513"/>
              <a:ext cx="1610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/>
                <a:t>v</a:t>
              </a:r>
              <a:r>
                <a:rPr lang="en-US" sz="1200" dirty="0" smtClean="0"/>
                <a:t>tor </a:t>
              </a:r>
              <a:r>
                <a:rPr lang="en-US" sz="1200" baseline="0" dirty="0" smtClean="0"/>
                <a:t>(co-current)</a:t>
              </a:r>
              <a:endParaRPr lang="en-GB" sz="1200" baseline="0" dirty="0"/>
            </a:p>
          </p:txBody>
        </p:sp>
        <p:cxnSp>
          <p:nvCxnSpPr>
            <p:cNvPr id="25" name="Straight Arrow Connector 70"/>
            <p:cNvCxnSpPr>
              <a:cxnSpLocks noChangeAspect="1"/>
            </p:cNvCxnSpPr>
            <p:nvPr/>
          </p:nvCxnSpPr>
          <p:spPr bwMode="auto">
            <a:xfrm rot="5400000" flipH="1">
              <a:off x="6750924" y="4926635"/>
              <a:ext cx="540000" cy="4712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13"/>
            <p:cNvSpPr txBox="1"/>
            <p:nvPr/>
          </p:nvSpPr>
          <p:spPr>
            <a:xfrm>
              <a:off x="6997360" y="4584964"/>
              <a:ext cx="961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0" dirty="0" smtClean="0">
                  <a:solidFill>
                    <a:srgbClr val="FF0000"/>
                  </a:solidFill>
                </a:rPr>
                <a:t>v</a:t>
              </a:r>
              <a:r>
                <a:rPr lang="en-US" sz="14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</a:t>
              </a:r>
              <a:r>
                <a:rPr lang="en-US" sz="1400" baseline="0" dirty="0" smtClean="0">
                  <a:solidFill>
                    <a:srgbClr val="FF0000"/>
                  </a:solidFill>
                  <a:latin typeface="Arial"/>
                  <a:cs typeface="Arial"/>
                </a:rPr>
                <a:t> (e,dia)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72"/>
            <p:cNvCxnSpPr/>
            <p:nvPr/>
          </p:nvCxnSpPr>
          <p:spPr bwMode="auto">
            <a:xfrm flipH="1">
              <a:off x="5220000" y="5220142"/>
              <a:ext cx="1824487" cy="162192"/>
            </a:xfrm>
            <a:prstGeom prst="straightConnector1">
              <a:avLst/>
            </a:prstGeom>
            <a:noFill/>
            <a:ln w="412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73"/>
            <p:cNvCxnSpPr/>
            <p:nvPr/>
          </p:nvCxnSpPr>
          <p:spPr bwMode="auto">
            <a:xfrm flipH="1">
              <a:off x="7046666" y="5051105"/>
              <a:ext cx="1824487" cy="162192"/>
            </a:xfrm>
            <a:prstGeom prst="straightConnector1">
              <a:avLst/>
            </a:prstGeom>
            <a:noFill/>
            <a:ln w="412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feld 13"/>
            <p:cNvSpPr txBox="1"/>
            <p:nvPr/>
          </p:nvSpPr>
          <p:spPr>
            <a:xfrm>
              <a:off x="6359224" y="5829342"/>
              <a:ext cx="1431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/>
                <a:t>n &gt; 0</a:t>
              </a:r>
              <a:endParaRPr lang="en-GB" sz="1200" baseline="0" dirty="0"/>
            </a:p>
          </p:txBody>
        </p:sp>
        <p:sp>
          <p:nvSpPr>
            <p:cNvPr id="30" name="Textfeld 13"/>
            <p:cNvSpPr txBox="1"/>
            <p:nvPr/>
          </p:nvSpPr>
          <p:spPr>
            <a:xfrm>
              <a:off x="6304932" y="4390637"/>
              <a:ext cx="1431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>
                  <a:solidFill>
                    <a:srgbClr val="FF0000"/>
                  </a:solidFill>
                </a:rPr>
                <a:t>n &lt; 0</a:t>
              </a:r>
              <a:endParaRPr lang="en-GB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13"/>
            <p:cNvSpPr txBox="1"/>
            <p:nvPr/>
          </p:nvSpPr>
          <p:spPr>
            <a:xfrm>
              <a:off x="5220000" y="5385746"/>
              <a:ext cx="54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0" dirty="0" smtClean="0">
                  <a:solidFill>
                    <a:srgbClr val="C00000"/>
                  </a:solidFill>
                </a:rPr>
                <a:t>B</a:t>
              </a:r>
              <a:endParaRPr lang="en-GB" sz="1200" baseline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52" name="Content Placeholder 2" descr=" 52"/>
          <p:cNvSpPr txBox="1">
            <a:spLocks/>
          </p:cNvSpPr>
          <p:nvPr/>
        </p:nvSpPr>
        <p:spPr>
          <a:xfrm>
            <a:off x="179389" y="907923"/>
            <a:ext cx="488449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baseline="0" dirty="0" smtClean="0"/>
              <a:t>Transfer functions of B</a:t>
            </a:r>
            <a:r>
              <a:rPr lang="en-US" kern="0" dirty="0" smtClean="0"/>
              <a:t>r</a:t>
            </a:r>
            <a:r>
              <a:rPr lang="en-US" kern="0" baseline="0" dirty="0" smtClean="0"/>
              <a:t> coils are required</a:t>
            </a:r>
          </a:p>
          <a:p>
            <a:pPr marL="0" indent="0">
              <a:buNone/>
            </a:pPr>
            <a:r>
              <a:rPr lang="en-US" kern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L. Horvath </a:t>
            </a:r>
            <a:r>
              <a:rPr lang="de-AT" sz="16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de-AT" sz="16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PPCF 2015</a:t>
            </a:r>
            <a:r>
              <a:rPr lang="de-AT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de-AT" baseline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kern="0" baseline="0" dirty="0" smtClean="0"/>
              <a:t>Especially for high toroidal mode numbers n and at high fluctuation frequencies</a:t>
            </a:r>
          </a:p>
          <a:p>
            <a:pPr lvl="2"/>
            <a:endParaRPr lang="en-US" kern="0" baseline="0" dirty="0" smtClean="0"/>
          </a:p>
          <a:p>
            <a:pPr marL="0" indent="0"/>
            <a:r>
              <a:rPr lang="en-US" kern="0" baseline="0" smtClean="0">
                <a:latin typeface="Arial" pitchFamily="34" charset="0"/>
                <a:cs typeface="Arial" pitchFamily="34" charset="0"/>
              </a:rPr>
              <a:t>Negative n:</a:t>
            </a:r>
          </a:p>
          <a:p>
            <a:pPr lvl="2"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kern="0" baseline="0" smtClean="0">
                <a:latin typeface="Arial" pitchFamily="34" charset="0"/>
                <a:cs typeface="Arial" pitchFamily="34" charset="0"/>
              </a:rPr>
              <a:t>Counter-current propagation or propagation in electron diamagnetic direction  </a:t>
            </a:r>
          </a:p>
          <a:p>
            <a:endParaRPr lang="en-US" kern="0" baseline="0" dirty="0" smtClean="0"/>
          </a:p>
          <a:p>
            <a:pPr marL="0" indent="0"/>
            <a:r>
              <a:rPr lang="en-US" kern="0" baseline="0" smtClean="0">
                <a:latin typeface="Arial" pitchFamily="34" charset="0"/>
                <a:cs typeface="Arial" pitchFamily="34" charset="0"/>
              </a:rPr>
              <a:t>Mode number fitted for every individual ELM cycle in time interval  </a:t>
            </a:r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fits superimposed  mode number histogram</a:t>
            </a:r>
            <a:endParaRPr lang="en-US" kern="0" baseline="0" smtClean="0">
              <a:latin typeface="Arial" panose="020B0604020202020204" pitchFamily="34" charset="0"/>
              <a:cs typeface="Arial" pitchFamily="34" charset="0"/>
            </a:endParaRPr>
          </a:p>
          <a:p>
            <a:pPr lvl="2"/>
            <a:endParaRPr lang="en-US" kern="0" baseline="0" dirty="0"/>
          </a:p>
        </p:txBody>
      </p:sp>
      <p:grpSp>
        <p:nvGrpSpPr>
          <p:cNvPr id="8" name="Gruppieren 7" descr=" 8"/>
          <p:cNvGrpSpPr/>
          <p:nvPr/>
        </p:nvGrpSpPr>
        <p:grpSpPr>
          <a:xfrm>
            <a:off x="5473742" y="1040234"/>
            <a:ext cx="3551589" cy="3620464"/>
            <a:chOff x="5473742" y="1040234"/>
            <a:chExt cx="3551589" cy="3620464"/>
          </a:xfrm>
        </p:grpSpPr>
        <p:grpSp>
          <p:nvGrpSpPr>
            <p:cNvPr id="53" name="Gruppieren 52"/>
            <p:cNvGrpSpPr/>
            <p:nvPr/>
          </p:nvGrpSpPr>
          <p:grpSpPr>
            <a:xfrm>
              <a:off x="5473742" y="1040234"/>
              <a:ext cx="3334698" cy="3620464"/>
              <a:chOff x="1921359" y="1399864"/>
              <a:chExt cx="4249096" cy="4613221"/>
            </a:xfrm>
          </p:grpSpPr>
          <p:pic>
            <p:nvPicPr>
              <p:cNvPr id="54" name="Grafik 5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929" r="43409"/>
              <a:stretch/>
            </p:blipFill>
            <p:spPr>
              <a:xfrm>
                <a:off x="1921359" y="1399864"/>
                <a:ext cx="4249096" cy="3946932"/>
              </a:xfrm>
              <a:prstGeom prst="rect">
                <a:avLst/>
              </a:prstGeom>
            </p:spPr>
          </p:pic>
          <p:grpSp>
            <p:nvGrpSpPr>
              <p:cNvPr id="55" name="Gruppieren 54"/>
              <p:cNvGrpSpPr/>
              <p:nvPr/>
            </p:nvGrpSpPr>
            <p:grpSpPr>
              <a:xfrm>
                <a:off x="3136779" y="4545015"/>
                <a:ext cx="1888055" cy="1468070"/>
                <a:chOff x="3210329" y="4572936"/>
                <a:chExt cx="1888055" cy="1468070"/>
              </a:xfrm>
            </p:grpSpPr>
            <p:grpSp>
              <p:nvGrpSpPr>
                <p:cNvPr id="56" name="Group 4095"/>
                <p:cNvGrpSpPr/>
                <p:nvPr/>
              </p:nvGrpSpPr>
              <p:grpSpPr>
                <a:xfrm>
                  <a:off x="3427228" y="4572936"/>
                  <a:ext cx="1671156" cy="1349918"/>
                  <a:chOff x="6489092" y="2318347"/>
                  <a:chExt cx="1671156" cy="1349918"/>
                </a:xfrm>
              </p:grpSpPr>
              <p:sp>
                <p:nvSpPr>
                  <p:cNvPr id="59" name="Textfeld 13"/>
                  <p:cNvSpPr txBox="1"/>
                  <p:nvPr/>
                </p:nvSpPr>
                <p:spPr>
                  <a:xfrm>
                    <a:off x="7476846" y="3237378"/>
                    <a:ext cx="54000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 b="1" baseline="0" dirty="0" smtClean="0"/>
                      <a:t>I</a:t>
                    </a:r>
                    <a:r>
                      <a:rPr lang="en-US" sz="2200" b="1" dirty="0" smtClean="0"/>
                      <a:t>p</a:t>
                    </a:r>
                    <a:endParaRPr lang="en-GB" sz="2200" b="1" baseline="0" dirty="0"/>
                  </a:p>
                </p:txBody>
              </p:sp>
              <p:sp>
                <p:nvSpPr>
                  <p:cNvPr id="60" name="Arc 60"/>
                  <p:cNvSpPr/>
                  <p:nvPr/>
                </p:nvSpPr>
                <p:spPr bwMode="auto">
                  <a:xfrm flipV="1">
                    <a:off x="6489092" y="2318347"/>
                    <a:ext cx="1671156" cy="977371"/>
                  </a:xfrm>
                  <a:prstGeom prst="arc">
                    <a:avLst>
                      <a:gd name="adj1" fmla="val 16200000"/>
                      <a:gd name="adj2" fmla="val 20987858"/>
                    </a:avLst>
                  </a:prstGeom>
                  <a:noFill/>
                  <a:ln w="63500">
                    <a:solidFill>
                      <a:schemeClr val="tx1"/>
                    </a:solidFill>
                    <a:headEnd type="none"/>
                    <a:tailEnd type="triangle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000" b="0" i="0" u="none" strike="noStrike" cap="none" normalizeH="0" baseline="-25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57" name="Textfeld 13"/>
                <p:cNvSpPr txBox="1"/>
                <p:nvPr/>
              </p:nvSpPr>
              <p:spPr>
                <a:xfrm>
                  <a:off x="3381105" y="5491967"/>
                  <a:ext cx="639147" cy="5490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b="1" baseline="0" dirty="0" smtClean="0">
                      <a:solidFill>
                        <a:srgbClr val="FF0000"/>
                      </a:solidFill>
                    </a:rPr>
                    <a:t>B</a:t>
                  </a:r>
                  <a:r>
                    <a:rPr lang="en-US" sz="2200" b="1" dirty="0" smtClean="0">
                      <a:solidFill>
                        <a:srgbClr val="FF0000"/>
                      </a:solidFill>
                    </a:rPr>
                    <a:t>t</a:t>
                  </a:r>
                  <a:endParaRPr lang="en-GB" sz="2200" b="1" baseline="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8" name="Arc 60"/>
                <p:cNvSpPr/>
                <p:nvPr/>
              </p:nvSpPr>
              <p:spPr bwMode="auto">
                <a:xfrm flipH="1" flipV="1">
                  <a:off x="3210329" y="4572936"/>
                  <a:ext cx="1671156" cy="977371"/>
                </a:xfrm>
                <a:prstGeom prst="arc">
                  <a:avLst>
                    <a:gd name="adj1" fmla="val 16200000"/>
                    <a:gd name="adj2" fmla="val 20987858"/>
                  </a:avLst>
                </a:prstGeom>
                <a:noFill/>
                <a:ln w="63500">
                  <a:solidFill>
                    <a:srgbClr val="FF0000"/>
                  </a:solidFill>
                  <a:headEnd type="none"/>
                  <a:tailEnd type="triangle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" name="Gleichschenkliges Dreieck 6"/>
            <p:cNvSpPr/>
            <p:nvPr/>
          </p:nvSpPr>
          <p:spPr bwMode="auto">
            <a:xfrm>
              <a:off x="8675975" y="2729579"/>
              <a:ext cx="349356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feld 12" descr=" 61"/>
          <p:cNvSpPr txBox="1"/>
          <p:nvPr/>
        </p:nvSpPr>
        <p:spPr>
          <a:xfrm>
            <a:off x="5088603" y="769350"/>
            <a:ext cx="415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0" dirty="0" smtClean="0"/>
              <a:t>Top down view on AUG</a:t>
            </a:r>
          </a:p>
        </p:txBody>
      </p:sp>
    </p:spTree>
    <p:extLst>
      <p:ext uri="{BB962C8B-B14F-4D97-AF65-F5344CB8AC3E}">
        <p14:creationId xmlns:p14="http://schemas.microsoft.com/office/powerpoint/2010/main" val="385094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n for both discharges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19</a:t>
            </a:r>
            <a:endParaRPr lang="en-US" altLang="de-DE" dirty="0"/>
          </a:p>
        </p:txBody>
      </p:sp>
      <p:grpSp>
        <p:nvGrpSpPr>
          <p:cNvPr id="12" name="Group 11" descr=" 12"/>
          <p:cNvGrpSpPr/>
          <p:nvPr/>
        </p:nvGrpSpPr>
        <p:grpSpPr>
          <a:xfrm>
            <a:off x="0" y="2797200"/>
            <a:ext cx="4312848" cy="3240000"/>
            <a:chOff x="0" y="2797200"/>
            <a:chExt cx="4312848" cy="3240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178960" y="2797200"/>
              <a:ext cx="576476" cy="181155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7200"/>
              <a:ext cx="4312848" cy="3240000"/>
            </a:xfrm>
            <a:prstGeom prst="rect">
              <a:avLst/>
            </a:prstGeom>
          </p:spPr>
        </p:pic>
      </p:grpSp>
      <p:grpSp>
        <p:nvGrpSpPr>
          <p:cNvPr id="6" name="Group 5" descr=" 6"/>
          <p:cNvGrpSpPr/>
          <p:nvPr/>
        </p:nvGrpSpPr>
        <p:grpSpPr>
          <a:xfrm>
            <a:off x="4802400" y="2793740"/>
            <a:ext cx="4312848" cy="3243460"/>
            <a:chOff x="4802400" y="2793740"/>
            <a:chExt cx="4312848" cy="32434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986732" y="2793740"/>
              <a:ext cx="576476" cy="1811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400" y="2797200"/>
              <a:ext cx="4312848" cy="3240000"/>
            </a:xfrm>
            <a:prstGeom prst="rect">
              <a:avLst/>
            </a:prstGeom>
          </p:spPr>
        </p:pic>
      </p:grpSp>
      <p:sp>
        <p:nvSpPr>
          <p:cNvPr id="9" name="Content Placeholder 2" descr=" 9"/>
          <p:cNvSpPr txBox="1">
            <a:spLocks/>
          </p:cNvSpPr>
          <p:nvPr/>
        </p:nvSpPr>
        <p:spPr>
          <a:xfrm>
            <a:off x="179389" y="981075"/>
            <a:ext cx="879208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In both cases n ~ -11 for the high frequency fluctuations</a:t>
            </a:r>
          </a:p>
          <a:p>
            <a:pPr lvl="1" algn="just"/>
            <a:r>
              <a:rPr lang="en-US" kern="0" baseline="0" dirty="0" smtClean="0"/>
              <a:t>Similar mode structure </a:t>
            </a:r>
          </a:p>
          <a:p>
            <a:pPr lvl="2" algn="just"/>
            <a:r>
              <a:rPr lang="en-US" kern="0" baseline="0" dirty="0" smtClean="0"/>
              <a:t>Different frequency due to different background </a:t>
            </a:r>
            <a:r>
              <a:rPr lang="en-US" baseline="0" dirty="0" smtClean="0"/>
              <a:t>v</a:t>
            </a:r>
            <a:r>
              <a:rPr lang="en-US" dirty="0" smtClean="0"/>
              <a:t>E×B</a:t>
            </a:r>
            <a:endParaRPr lang="en-US" dirty="0"/>
          </a:p>
          <a:p>
            <a:pPr algn="just">
              <a:buChar char=" "/>
            </a:pPr>
            <a:r>
              <a:rPr lang="en-US" kern="0" baseline="0" smtClean="0"/>
              <a:t>                                                               </a:t>
            </a:r>
            <a:endParaRPr lang="en-US" kern="0" baseline="0" dirty="0" smtClean="0"/>
          </a:p>
          <a:p>
            <a:pPr lvl="1" algn="just">
              <a:buChar char=" "/>
            </a:pPr>
            <a:r>
              <a:rPr lang="en-US" kern="0" baseline="0" smtClean="0"/>
              <a:t>                                          </a:t>
            </a:r>
            <a:endParaRPr lang="en-US" kern="0" baseline="0" dirty="0" smtClean="0"/>
          </a:p>
        </p:txBody>
      </p:sp>
      <p:sp>
        <p:nvSpPr>
          <p:cNvPr id="13" name="Oval 12" descr=" 13"/>
          <p:cNvSpPr/>
          <p:nvPr/>
        </p:nvSpPr>
        <p:spPr bwMode="auto">
          <a:xfrm>
            <a:off x="560624" y="3249965"/>
            <a:ext cx="878735" cy="850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 descr=" 16"/>
          <p:cNvSpPr/>
          <p:nvPr/>
        </p:nvSpPr>
        <p:spPr bwMode="auto">
          <a:xfrm>
            <a:off x="5524500" y="3644900"/>
            <a:ext cx="590497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0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n for both discharges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19</a:t>
            </a:r>
            <a:endParaRPr lang="en-US" altLang="de-DE" dirty="0"/>
          </a:p>
        </p:txBody>
      </p:sp>
      <p:grpSp>
        <p:nvGrpSpPr>
          <p:cNvPr id="12" name="Group 11" descr=" 12"/>
          <p:cNvGrpSpPr/>
          <p:nvPr/>
        </p:nvGrpSpPr>
        <p:grpSpPr>
          <a:xfrm>
            <a:off x="0" y="2797200"/>
            <a:ext cx="4312848" cy="3240000"/>
            <a:chOff x="0" y="2797200"/>
            <a:chExt cx="4312848" cy="3240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178960" y="2797200"/>
              <a:ext cx="576476" cy="181155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7200"/>
              <a:ext cx="4312848" cy="3240000"/>
            </a:xfrm>
            <a:prstGeom prst="rect">
              <a:avLst/>
            </a:prstGeom>
          </p:spPr>
        </p:pic>
      </p:grpSp>
      <p:grpSp>
        <p:nvGrpSpPr>
          <p:cNvPr id="6" name="Group 5" descr=" 6"/>
          <p:cNvGrpSpPr/>
          <p:nvPr/>
        </p:nvGrpSpPr>
        <p:grpSpPr>
          <a:xfrm>
            <a:off x="4802400" y="2793740"/>
            <a:ext cx="4312848" cy="3243460"/>
            <a:chOff x="4802400" y="2793740"/>
            <a:chExt cx="4312848" cy="32434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986732" y="2793740"/>
              <a:ext cx="576476" cy="1811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400" y="2797200"/>
              <a:ext cx="4312848" cy="3240000"/>
            </a:xfrm>
            <a:prstGeom prst="rect">
              <a:avLst/>
            </a:prstGeom>
          </p:spPr>
        </p:pic>
      </p:grpSp>
      <p:sp>
        <p:nvSpPr>
          <p:cNvPr id="9" name="Content Placeholder 2" descr=" 9"/>
          <p:cNvSpPr txBox="1">
            <a:spLocks/>
          </p:cNvSpPr>
          <p:nvPr/>
        </p:nvSpPr>
        <p:spPr>
          <a:xfrm>
            <a:off x="179389" y="981075"/>
            <a:ext cx="879208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In both cases n ~ -11 for the high frequency fluctuations</a:t>
            </a:r>
          </a:p>
          <a:p>
            <a:pPr lvl="1" algn="just"/>
            <a:r>
              <a:rPr lang="en-US" kern="0" baseline="0" dirty="0" smtClean="0"/>
              <a:t>Similar mode structure </a:t>
            </a:r>
          </a:p>
          <a:p>
            <a:pPr lvl="2" algn="just"/>
            <a:r>
              <a:rPr lang="en-US" kern="0" baseline="0" dirty="0" smtClean="0"/>
              <a:t>Different frequency due to different background </a:t>
            </a:r>
            <a:r>
              <a:rPr lang="en-US" baseline="0" dirty="0" smtClean="0"/>
              <a:t>v</a:t>
            </a:r>
            <a:r>
              <a:rPr lang="en-US" dirty="0" smtClean="0"/>
              <a:t>E×B</a:t>
            </a:r>
            <a:endParaRPr lang="en-US" dirty="0"/>
          </a:p>
          <a:p>
            <a:pPr algn="just"/>
            <a:r>
              <a:rPr lang="en-US" kern="0" baseline="0" smtClean="0">
                <a:latin typeface="Arial" pitchFamily="34" charset="0"/>
                <a:cs typeface="Arial" pitchFamily="34" charset="0"/>
              </a:rPr>
              <a:t>Mode structure aligns with low frequency fluctuations &lt; 200 kHz</a:t>
            </a:r>
          </a:p>
          <a:p>
            <a:pPr lvl="1" algn="just"/>
            <a:r>
              <a:rPr lang="en-US" kern="0" baseline="0" smtClean="0">
                <a:latin typeface="Arial" pitchFamily="34" charset="0"/>
                <a:cs typeface="Arial" pitchFamily="34" charset="0"/>
              </a:rPr>
              <a:t>Same propagation velocity → same location?</a:t>
            </a:r>
            <a:endParaRPr lang="en-US" kern="0" baseline="0" dirty="0" smtClean="0"/>
          </a:p>
        </p:txBody>
      </p:sp>
      <p:cxnSp>
        <p:nvCxnSpPr>
          <p:cNvPr id="15" name="Straight Connector 17" descr=" 18"/>
          <p:cNvCxnSpPr/>
          <p:nvPr/>
        </p:nvCxnSpPr>
        <p:spPr bwMode="auto">
          <a:xfrm>
            <a:off x="668511" y="3227294"/>
            <a:ext cx="1375442" cy="2382051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9" descr=" 20"/>
          <p:cNvCxnSpPr/>
          <p:nvPr/>
        </p:nvCxnSpPr>
        <p:spPr bwMode="auto">
          <a:xfrm>
            <a:off x="5378824" y="3249965"/>
            <a:ext cx="1421546" cy="235938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 descr=" 13"/>
          <p:cNvSpPr/>
          <p:nvPr/>
        </p:nvSpPr>
        <p:spPr bwMode="auto">
          <a:xfrm>
            <a:off x="560624" y="3249965"/>
            <a:ext cx="878735" cy="850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 descr=" 16"/>
          <p:cNvSpPr/>
          <p:nvPr/>
        </p:nvSpPr>
        <p:spPr bwMode="auto">
          <a:xfrm>
            <a:off x="5524500" y="3644900"/>
            <a:ext cx="590497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7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are seen on the HFS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20</a:t>
            </a:r>
            <a:endParaRPr lang="en-US" altLang="de-DE" dirty="0"/>
          </a:p>
        </p:txBody>
      </p:sp>
      <p:pic>
        <p:nvPicPr>
          <p:cNvPr id="7" name="Grafik 6" descr="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0466"/>
            <a:ext cx="4312847" cy="3240000"/>
          </a:xfrm>
          <a:prstGeom prst="rect">
            <a:avLst/>
          </a:prstGeom>
        </p:spPr>
      </p:pic>
      <p:sp>
        <p:nvSpPr>
          <p:cNvPr id="8" name="Content Placeholder 2" descr=" 8"/>
          <p:cNvSpPr txBox="1">
            <a:spLocks/>
          </p:cNvSpPr>
          <p:nvPr/>
        </p:nvSpPr>
        <p:spPr>
          <a:xfrm>
            <a:off x="179389" y="981075"/>
            <a:ext cx="879208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Fluctuation signature visible on the HFS</a:t>
            </a:r>
          </a:p>
          <a:p>
            <a:pPr lvl="1" algn="just"/>
            <a:r>
              <a:rPr lang="en-US" kern="0" baseline="0" dirty="0" smtClean="0"/>
              <a:t>Similar onset as on the LFS</a:t>
            </a:r>
          </a:p>
          <a:p>
            <a:pPr lvl="1" algn="just"/>
            <a:r>
              <a:rPr lang="en-US" kern="0" baseline="0" dirty="0" smtClean="0"/>
              <a:t>Same frequencies as on LFS</a:t>
            </a:r>
          </a:p>
        </p:txBody>
      </p:sp>
      <p:grpSp>
        <p:nvGrpSpPr>
          <p:cNvPr id="9" name="Gruppieren 8" descr=" 9"/>
          <p:cNvGrpSpPr/>
          <p:nvPr/>
        </p:nvGrpSpPr>
        <p:grpSpPr>
          <a:xfrm>
            <a:off x="5557848" y="899659"/>
            <a:ext cx="1291763" cy="1770135"/>
            <a:chOff x="565138" y="899659"/>
            <a:chExt cx="1291763" cy="177013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791642" y="899659"/>
              <a:ext cx="961306" cy="152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65138" y="2423573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0000FF"/>
                  </a:solidFill>
                </a:rPr>
                <a:t>HFS</a:t>
              </a:r>
              <a:endParaRPr lang="en-US" sz="10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403894" y="2423573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FF0000"/>
                  </a:solidFill>
                </a:rPr>
                <a:t>LFS</a:t>
              </a:r>
              <a:endParaRPr lang="en-US" sz="1000" baseline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 descr=" 13"/>
          <p:cNvGrpSpPr/>
          <p:nvPr/>
        </p:nvGrpSpPr>
        <p:grpSpPr>
          <a:xfrm>
            <a:off x="7191362" y="1116410"/>
            <a:ext cx="1446227" cy="1345109"/>
            <a:chOff x="2519664" y="973797"/>
            <a:chExt cx="1446227" cy="134510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557" y="973797"/>
              <a:ext cx="1086441" cy="120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2519664" y="2072685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0000FF"/>
                  </a:solidFill>
                </a:rPr>
                <a:t>HFS</a:t>
              </a:r>
              <a:endParaRPr lang="en-US" sz="10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512884" y="2072684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FF0000"/>
                  </a:solidFill>
                </a:rPr>
                <a:t>LFS</a:t>
              </a:r>
              <a:endParaRPr lang="en-US" sz="1000" baseline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feld 12" descr=" 21"/>
          <p:cNvSpPr txBox="1"/>
          <p:nvPr/>
        </p:nvSpPr>
        <p:spPr>
          <a:xfrm>
            <a:off x="339913" y="2166370"/>
            <a:ext cx="415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/>
              <a:t>[</a:t>
            </a:r>
            <a:r>
              <a:rPr lang="en-US" sz="1400" baseline="0" dirty="0" smtClean="0"/>
              <a:t>F. M. Laggner et al., PPCF 2016</a:t>
            </a:r>
            <a:r>
              <a:rPr lang="en-US" sz="1600" baseline="0" dirty="0" smtClean="0"/>
              <a:t>]</a:t>
            </a:r>
          </a:p>
        </p:txBody>
      </p:sp>
      <p:grpSp>
        <p:nvGrpSpPr>
          <p:cNvPr id="19" name="Gruppieren 18" descr=" 19"/>
          <p:cNvGrpSpPr/>
          <p:nvPr/>
        </p:nvGrpSpPr>
        <p:grpSpPr>
          <a:xfrm>
            <a:off x="5348863" y="3097437"/>
            <a:ext cx="3001495" cy="2629832"/>
            <a:chOff x="3429368" y="3232153"/>
            <a:chExt cx="3001495" cy="2629832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4341429" y="3232153"/>
              <a:ext cx="2089434" cy="2629832"/>
              <a:chOff x="4433669" y="3971226"/>
              <a:chExt cx="2089434" cy="2629832"/>
            </a:xfrm>
          </p:grpSpPr>
          <p:grpSp>
            <p:nvGrpSpPr>
              <p:cNvPr id="40" name="Gruppieren 39"/>
              <p:cNvGrpSpPr/>
              <p:nvPr/>
            </p:nvGrpSpPr>
            <p:grpSpPr>
              <a:xfrm>
                <a:off x="4433669" y="3971226"/>
                <a:ext cx="1318664" cy="2629832"/>
                <a:chOff x="2157311" y="3955056"/>
                <a:chExt cx="1318664" cy="2629832"/>
              </a:xfrm>
            </p:grpSpPr>
            <p:grpSp>
              <p:nvGrpSpPr>
                <p:cNvPr id="41" name="Gruppieren 40"/>
                <p:cNvGrpSpPr/>
                <p:nvPr/>
              </p:nvGrpSpPr>
              <p:grpSpPr>
                <a:xfrm>
                  <a:off x="2157311" y="3955056"/>
                  <a:ext cx="1318664" cy="2514770"/>
                  <a:chOff x="863512" y="2135977"/>
                  <a:chExt cx="1318664" cy="2514770"/>
                </a:xfrm>
              </p:grpSpPr>
              <p:sp>
                <p:nvSpPr>
                  <p:cNvPr id="44" name="Freihandform 43"/>
                  <p:cNvSpPr/>
                  <p:nvPr/>
                </p:nvSpPr>
                <p:spPr bwMode="auto">
                  <a:xfrm>
                    <a:off x="863512" y="2135977"/>
                    <a:ext cx="1318664" cy="2498280"/>
                  </a:xfrm>
                  <a:custGeom>
                    <a:avLst/>
                    <a:gdLst>
                      <a:gd name="connsiteX0" fmla="*/ 229877 w 1317181"/>
                      <a:gd name="connsiteY0" fmla="*/ 2367961 h 2493241"/>
                      <a:gd name="connsiteX1" fmla="*/ 288243 w 1317181"/>
                      <a:gd name="connsiteY1" fmla="*/ 2325159 h 2493241"/>
                      <a:gd name="connsiteX2" fmla="*/ 350500 w 1317181"/>
                      <a:gd name="connsiteY2" fmla="*/ 2286249 h 2493241"/>
                      <a:gd name="connsiteX3" fmla="*/ 401084 w 1317181"/>
                      <a:gd name="connsiteY3" fmla="*/ 2220101 h 2493241"/>
                      <a:gd name="connsiteX4" fmla="*/ 401084 w 1317181"/>
                      <a:gd name="connsiteY4" fmla="*/ 2138388 h 2493241"/>
                      <a:gd name="connsiteX5" fmla="*/ 362173 w 1317181"/>
                      <a:gd name="connsiteY5" fmla="*/ 2033329 h 2493241"/>
                      <a:gd name="connsiteX6" fmla="*/ 311589 w 1317181"/>
                      <a:gd name="connsiteY6" fmla="*/ 1936053 h 2493241"/>
                      <a:gd name="connsiteX7" fmla="*/ 245441 w 1317181"/>
                      <a:gd name="connsiteY7" fmla="*/ 1811539 h 2493241"/>
                      <a:gd name="connsiteX8" fmla="*/ 152056 w 1317181"/>
                      <a:gd name="connsiteY8" fmla="*/ 1640332 h 2493241"/>
                      <a:gd name="connsiteX9" fmla="*/ 43106 w 1317181"/>
                      <a:gd name="connsiteY9" fmla="*/ 1340720 h 2493241"/>
                      <a:gd name="connsiteX10" fmla="*/ 4195 w 1317181"/>
                      <a:gd name="connsiteY10" fmla="*/ 1041108 h 2493241"/>
                      <a:gd name="connsiteX11" fmla="*/ 8086 w 1317181"/>
                      <a:gd name="connsiteY11" fmla="*/ 733714 h 2493241"/>
                      <a:gd name="connsiteX12" fmla="*/ 66452 w 1317181"/>
                      <a:gd name="connsiteY12" fmla="*/ 488577 h 2493241"/>
                      <a:gd name="connsiteX13" fmla="*/ 159838 w 1317181"/>
                      <a:gd name="connsiteY13" fmla="*/ 286242 h 2493241"/>
                      <a:gd name="connsiteX14" fmla="*/ 296025 w 1317181"/>
                      <a:gd name="connsiteY14" fmla="*/ 130599 h 2493241"/>
                      <a:gd name="connsiteX15" fmla="*/ 424430 w 1317181"/>
                      <a:gd name="connsiteY15" fmla="*/ 44996 h 2493241"/>
                      <a:gd name="connsiteX16" fmla="*/ 541162 w 1317181"/>
                      <a:gd name="connsiteY16" fmla="*/ 2194 h 2493241"/>
                      <a:gd name="connsiteX17" fmla="*/ 751279 w 1317181"/>
                      <a:gd name="connsiteY17" fmla="*/ 17758 h 2493241"/>
                      <a:gd name="connsiteX18" fmla="*/ 922486 w 1317181"/>
                      <a:gd name="connsiteY18" fmla="*/ 115035 h 2493241"/>
                      <a:gd name="connsiteX19" fmla="*/ 1031436 w 1317181"/>
                      <a:gd name="connsiteY19" fmla="*/ 239549 h 2493241"/>
                      <a:gd name="connsiteX20" fmla="*/ 1113148 w 1317181"/>
                      <a:gd name="connsiteY20" fmla="*/ 364063 h 2493241"/>
                      <a:gd name="connsiteX21" fmla="*/ 1233771 w 1317181"/>
                      <a:gd name="connsiteY21" fmla="*/ 601418 h 2493241"/>
                      <a:gd name="connsiteX22" fmla="*/ 1299919 w 1317181"/>
                      <a:gd name="connsiteY22" fmla="*/ 792080 h 2493241"/>
                      <a:gd name="connsiteX23" fmla="*/ 1315484 w 1317181"/>
                      <a:gd name="connsiteY23" fmla="*/ 1064455 h 2493241"/>
                      <a:gd name="connsiteX24" fmla="*/ 1268791 w 1317181"/>
                      <a:gd name="connsiteY24" fmla="*/ 1344611 h 2493241"/>
                      <a:gd name="connsiteX25" fmla="*/ 1187079 w 1317181"/>
                      <a:gd name="connsiteY25" fmla="*/ 1585857 h 2493241"/>
                      <a:gd name="connsiteX26" fmla="*/ 1035327 w 1317181"/>
                      <a:gd name="connsiteY26" fmla="*/ 1811539 h 2493241"/>
                      <a:gd name="connsiteX27" fmla="*/ 899140 w 1317181"/>
                      <a:gd name="connsiteY27" fmla="*/ 1971072 h 2493241"/>
                      <a:gd name="connsiteX28" fmla="*/ 836883 w 1317181"/>
                      <a:gd name="connsiteY28" fmla="*/ 2056676 h 2493241"/>
                      <a:gd name="connsiteX29" fmla="*/ 766844 w 1317181"/>
                      <a:gd name="connsiteY29" fmla="*/ 2169517 h 2493241"/>
                      <a:gd name="connsiteX30" fmla="*/ 743497 w 1317181"/>
                      <a:gd name="connsiteY30" fmla="*/ 2262902 h 2493241"/>
                      <a:gd name="connsiteX31" fmla="*/ 759062 w 1317181"/>
                      <a:gd name="connsiteY31" fmla="*/ 2329050 h 2493241"/>
                      <a:gd name="connsiteX32" fmla="*/ 766844 w 1317181"/>
                      <a:gd name="connsiteY32" fmla="*/ 2352397 h 2493241"/>
                      <a:gd name="connsiteX33" fmla="*/ 790190 w 1317181"/>
                      <a:gd name="connsiteY33" fmla="*/ 2391307 h 2493241"/>
                      <a:gd name="connsiteX34" fmla="*/ 844665 w 1317181"/>
                      <a:gd name="connsiteY34" fmla="*/ 2449673 h 2493241"/>
                      <a:gd name="connsiteX35" fmla="*/ 875793 w 1317181"/>
                      <a:gd name="connsiteY35" fmla="*/ 2492475 h 2493241"/>
                      <a:gd name="connsiteX36" fmla="*/ 887467 w 1317181"/>
                      <a:gd name="connsiteY36" fmla="*/ 2492475 h 2493241"/>
                      <a:gd name="connsiteX0" fmla="*/ 229877 w 1317523"/>
                      <a:gd name="connsiteY0" fmla="*/ 2367961 h 2493241"/>
                      <a:gd name="connsiteX1" fmla="*/ 288243 w 1317523"/>
                      <a:gd name="connsiteY1" fmla="*/ 2325159 h 2493241"/>
                      <a:gd name="connsiteX2" fmla="*/ 350500 w 1317523"/>
                      <a:gd name="connsiteY2" fmla="*/ 2286249 h 2493241"/>
                      <a:gd name="connsiteX3" fmla="*/ 401084 w 1317523"/>
                      <a:gd name="connsiteY3" fmla="*/ 2220101 h 2493241"/>
                      <a:gd name="connsiteX4" fmla="*/ 401084 w 1317523"/>
                      <a:gd name="connsiteY4" fmla="*/ 2138388 h 2493241"/>
                      <a:gd name="connsiteX5" fmla="*/ 362173 w 1317523"/>
                      <a:gd name="connsiteY5" fmla="*/ 2033329 h 2493241"/>
                      <a:gd name="connsiteX6" fmla="*/ 311589 w 1317523"/>
                      <a:gd name="connsiteY6" fmla="*/ 1936053 h 2493241"/>
                      <a:gd name="connsiteX7" fmla="*/ 245441 w 1317523"/>
                      <a:gd name="connsiteY7" fmla="*/ 1811539 h 2493241"/>
                      <a:gd name="connsiteX8" fmla="*/ 152056 w 1317523"/>
                      <a:gd name="connsiteY8" fmla="*/ 1640332 h 2493241"/>
                      <a:gd name="connsiteX9" fmla="*/ 43106 w 1317523"/>
                      <a:gd name="connsiteY9" fmla="*/ 1340720 h 2493241"/>
                      <a:gd name="connsiteX10" fmla="*/ 4195 w 1317523"/>
                      <a:gd name="connsiteY10" fmla="*/ 1041108 h 2493241"/>
                      <a:gd name="connsiteX11" fmla="*/ 8086 w 1317523"/>
                      <a:gd name="connsiteY11" fmla="*/ 733714 h 2493241"/>
                      <a:gd name="connsiteX12" fmla="*/ 66452 w 1317523"/>
                      <a:gd name="connsiteY12" fmla="*/ 488577 h 2493241"/>
                      <a:gd name="connsiteX13" fmla="*/ 159838 w 1317523"/>
                      <a:gd name="connsiteY13" fmla="*/ 286242 h 2493241"/>
                      <a:gd name="connsiteX14" fmla="*/ 296025 w 1317523"/>
                      <a:gd name="connsiteY14" fmla="*/ 130599 h 2493241"/>
                      <a:gd name="connsiteX15" fmla="*/ 424430 w 1317523"/>
                      <a:gd name="connsiteY15" fmla="*/ 44996 h 2493241"/>
                      <a:gd name="connsiteX16" fmla="*/ 541162 w 1317523"/>
                      <a:gd name="connsiteY16" fmla="*/ 2194 h 2493241"/>
                      <a:gd name="connsiteX17" fmla="*/ 751279 w 1317523"/>
                      <a:gd name="connsiteY17" fmla="*/ 17758 h 2493241"/>
                      <a:gd name="connsiteX18" fmla="*/ 922486 w 1317523"/>
                      <a:gd name="connsiteY18" fmla="*/ 115035 h 2493241"/>
                      <a:gd name="connsiteX19" fmla="*/ 1031436 w 1317523"/>
                      <a:gd name="connsiteY19" fmla="*/ 239549 h 2493241"/>
                      <a:gd name="connsiteX20" fmla="*/ 1113148 w 1317523"/>
                      <a:gd name="connsiteY20" fmla="*/ 364063 h 2493241"/>
                      <a:gd name="connsiteX21" fmla="*/ 1218207 w 1317523"/>
                      <a:gd name="connsiteY21" fmla="*/ 562507 h 2493241"/>
                      <a:gd name="connsiteX22" fmla="*/ 1299919 w 1317523"/>
                      <a:gd name="connsiteY22" fmla="*/ 792080 h 2493241"/>
                      <a:gd name="connsiteX23" fmla="*/ 1315484 w 1317523"/>
                      <a:gd name="connsiteY23" fmla="*/ 1064455 h 2493241"/>
                      <a:gd name="connsiteX24" fmla="*/ 1268791 w 1317523"/>
                      <a:gd name="connsiteY24" fmla="*/ 1344611 h 2493241"/>
                      <a:gd name="connsiteX25" fmla="*/ 1187079 w 1317523"/>
                      <a:gd name="connsiteY25" fmla="*/ 1585857 h 2493241"/>
                      <a:gd name="connsiteX26" fmla="*/ 1035327 w 1317523"/>
                      <a:gd name="connsiteY26" fmla="*/ 1811539 h 2493241"/>
                      <a:gd name="connsiteX27" fmla="*/ 899140 w 1317523"/>
                      <a:gd name="connsiteY27" fmla="*/ 1971072 h 2493241"/>
                      <a:gd name="connsiteX28" fmla="*/ 836883 w 1317523"/>
                      <a:gd name="connsiteY28" fmla="*/ 2056676 h 2493241"/>
                      <a:gd name="connsiteX29" fmla="*/ 766844 w 1317523"/>
                      <a:gd name="connsiteY29" fmla="*/ 2169517 h 2493241"/>
                      <a:gd name="connsiteX30" fmla="*/ 743497 w 1317523"/>
                      <a:gd name="connsiteY30" fmla="*/ 2262902 h 2493241"/>
                      <a:gd name="connsiteX31" fmla="*/ 759062 w 1317523"/>
                      <a:gd name="connsiteY31" fmla="*/ 2329050 h 2493241"/>
                      <a:gd name="connsiteX32" fmla="*/ 766844 w 1317523"/>
                      <a:gd name="connsiteY32" fmla="*/ 2352397 h 2493241"/>
                      <a:gd name="connsiteX33" fmla="*/ 790190 w 1317523"/>
                      <a:gd name="connsiteY33" fmla="*/ 2391307 h 2493241"/>
                      <a:gd name="connsiteX34" fmla="*/ 844665 w 1317523"/>
                      <a:gd name="connsiteY34" fmla="*/ 2449673 h 2493241"/>
                      <a:gd name="connsiteX35" fmla="*/ 875793 w 1317523"/>
                      <a:gd name="connsiteY35" fmla="*/ 2492475 h 2493241"/>
                      <a:gd name="connsiteX36" fmla="*/ 887467 w 1317523"/>
                      <a:gd name="connsiteY36" fmla="*/ 2492475 h 2493241"/>
                      <a:gd name="connsiteX0" fmla="*/ 229877 w 1317523"/>
                      <a:gd name="connsiteY0" fmla="*/ 2367961 h 2493241"/>
                      <a:gd name="connsiteX1" fmla="*/ 288243 w 1317523"/>
                      <a:gd name="connsiteY1" fmla="*/ 2325159 h 2493241"/>
                      <a:gd name="connsiteX2" fmla="*/ 350500 w 1317523"/>
                      <a:gd name="connsiteY2" fmla="*/ 2286249 h 2493241"/>
                      <a:gd name="connsiteX3" fmla="*/ 401084 w 1317523"/>
                      <a:gd name="connsiteY3" fmla="*/ 2220101 h 2493241"/>
                      <a:gd name="connsiteX4" fmla="*/ 401084 w 1317523"/>
                      <a:gd name="connsiteY4" fmla="*/ 2138388 h 2493241"/>
                      <a:gd name="connsiteX5" fmla="*/ 362173 w 1317523"/>
                      <a:gd name="connsiteY5" fmla="*/ 2033329 h 2493241"/>
                      <a:gd name="connsiteX6" fmla="*/ 311589 w 1317523"/>
                      <a:gd name="connsiteY6" fmla="*/ 1936053 h 2493241"/>
                      <a:gd name="connsiteX7" fmla="*/ 245441 w 1317523"/>
                      <a:gd name="connsiteY7" fmla="*/ 1811539 h 2493241"/>
                      <a:gd name="connsiteX8" fmla="*/ 152056 w 1317523"/>
                      <a:gd name="connsiteY8" fmla="*/ 1640332 h 2493241"/>
                      <a:gd name="connsiteX9" fmla="*/ 43106 w 1317523"/>
                      <a:gd name="connsiteY9" fmla="*/ 1340720 h 2493241"/>
                      <a:gd name="connsiteX10" fmla="*/ 4195 w 1317523"/>
                      <a:gd name="connsiteY10" fmla="*/ 1041108 h 2493241"/>
                      <a:gd name="connsiteX11" fmla="*/ 8086 w 1317523"/>
                      <a:gd name="connsiteY11" fmla="*/ 733714 h 2493241"/>
                      <a:gd name="connsiteX12" fmla="*/ 66452 w 1317523"/>
                      <a:gd name="connsiteY12" fmla="*/ 488577 h 2493241"/>
                      <a:gd name="connsiteX13" fmla="*/ 159838 w 1317523"/>
                      <a:gd name="connsiteY13" fmla="*/ 286242 h 2493241"/>
                      <a:gd name="connsiteX14" fmla="*/ 296025 w 1317523"/>
                      <a:gd name="connsiteY14" fmla="*/ 130599 h 2493241"/>
                      <a:gd name="connsiteX15" fmla="*/ 424430 w 1317523"/>
                      <a:gd name="connsiteY15" fmla="*/ 44996 h 2493241"/>
                      <a:gd name="connsiteX16" fmla="*/ 541162 w 1317523"/>
                      <a:gd name="connsiteY16" fmla="*/ 2194 h 2493241"/>
                      <a:gd name="connsiteX17" fmla="*/ 751279 w 1317523"/>
                      <a:gd name="connsiteY17" fmla="*/ 17758 h 2493241"/>
                      <a:gd name="connsiteX18" fmla="*/ 922486 w 1317523"/>
                      <a:gd name="connsiteY18" fmla="*/ 115035 h 2493241"/>
                      <a:gd name="connsiteX19" fmla="*/ 1113148 w 1317523"/>
                      <a:gd name="connsiteY19" fmla="*/ 364063 h 2493241"/>
                      <a:gd name="connsiteX20" fmla="*/ 1218207 w 1317523"/>
                      <a:gd name="connsiteY20" fmla="*/ 562507 h 2493241"/>
                      <a:gd name="connsiteX21" fmla="*/ 1299919 w 1317523"/>
                      <a:gd name="connsiteY21" fmla="*/ 792080 h 2493241"/>
                      <a:gd name="connsiteX22" fmla="*/ 1315484 w 1317523"/>
                      <a:gd name="connsiteY22" fmla="*/ 1064455 h 2493241"/>
                      <a:gd name="connsiteX23" fmla="*/ 1268791 w 1317523"/>
                      <a:gd name="connsiteY23" fmla="*/ 1344611 h 2493241"/>
                      <a:gd name="connsiteX24" fmla="*/ 1187079 w 1317523"/>
                      <a:gd name="connsiteY24" fmla="*/ 1585857 h 2493241"/>
                      <a:gd name="connsiteX25" fmla="*/ 1035327 w 1317523"/>
                      <a:gd name="connsiteY25" fmla="*/ 1811539 h 2493241"/>
                      <a:gd name="connsiteX26" fmla="*/ 899140 w 1317523"/>
                      <a:gd name="connsiteY26" fmla="*/ 1971072 h 2493241"/>
                      <a:gd name="connsiteX27" fmla="*/ 836883 w 1317523"/>
                      <a:gd name="connsiteY27" fmla="*/ 2056676 h 2493241"/>
                      <a:gd name="connsiteX28" fmla="*/ 766844 w 1317523"/>
                      <a:gd name="connsiteY28" fmla="*/ 2169517 h 2493241"/>
                      <a:gd name="connsiteX29" fmla="*/ 743497 w 1317523"/>
                      <a:gd name="connsiteY29" fmla="*/ 2262902 h 2493241"/>
                      <a:gd name="connsiteX30" fmla="*/ 759062 w 1317523"/>
                      <a:gd name="connsiteY30" fmla="*/ 2329050 h 2493241"/>
                      <a:gd name="connsiteX31" fmla="*/ 766844 w 1317523"/>
                      <a:gd name="connsiteY31" fmla="*/ 2352397 h 2493241"/>
                      <a:gd name="connsiteX32" fmla="*/ 790190 w 1317523"/>
                      <a:gd name="connsiteY32" fmla="*/ 2391307 h 2493241"/>
                      <a:gd name="connsiteX33" fmla="*/ 844665 w 1317523"/>
                      <a:gd name="connsiteY33" fmla="*/ 2449673 h 2493241"/>
                      <a:gd name="connsiteX34" fmla="*/ 875793 w 1317523"/>
                      <a:gd name="connsiteY34" fmla="*/ 2492475 h 2493241"/>
                      <a:gd name="connsiteX35" fmla="*/ 887467 w 1317523"/>
                      <a:gd name="connsiteY35" fmla="*/ 2492475 h 2493241"/>
                      <a:gd name="connsiteX0" fmla="*/ 229877 w 1317523"/>
                      <a:gd name="connsiteY0" fmla="*/ 2368825 h 2494105"/>
                      <a:gd name="connsiteX1" fmla="*/ 288243 w 1317523"/>
                      <a:gd name="connsiteY1" fmla="*/ 2326023 h 2494105"/>
                      <a:gd name="connsiteX2" fmla="*/ 350500 w 1317523"/>
                      <a:gd name="connsiteY2" fmla="*/ 2287113 h 2494105"/>
                      <a:gd name="connsiteX3" fmla="*/ 401084 w 1317523"/>
                      <a:gd name="connsiteY3" fmla="*/ 2220965 h 2494105"/>
                      <a:gd name="connsiteX4" fmla="*/ 401084 w 1317523"/>
                      <a:gd name="connsiteY4" fmla="*/ 2139252 h 2494105"/>
                      <a:gd name="connsiteX5" fmla="*/ 362173 w 1317523"/>
                      <a:gd name="connsiteY5" fmla="*/ 2034193 h 2494105"/>
                      <a:gd name="connsiteX6" fmla="*/ 311589 w 1317523"/>
                      <a:gd name="connsiteY6" fmla="*/ 1936917 h 2494105"/>
                      <a:gd name="connsiteX7" fmla="*/ 245441 w 1317523"/>
                      <a:gd name="connsiteY7" fmla="*/ 1812403 h 2494105"/>
                      <a:gd name="connsiteX8" fmla="*/ 152056 w 1317523"/>
                      <a:gd name="connsiteY8" fmla="*/ 1641196 h 2494105"/>
                      <a:gd name="connsiteX9" fmla="*/ 43106 w 1317523"/>
                      <a:gd name="connsiteY9" fmla="*/ 1341584 h 2494105"/>
                      <a:gd name="connsiteX10" fmla="*/ 4195 w 1317523"/>
                      <a:gd name="connsiteY10" fmla="*/ 1041972 h 2494105"/>
                      <a:gd name="connsiteX11" fmla="*/ 8086 w 1317523"/>
                      <a:gd name="connsiteY11" fmla="*/ 734578 h 2494105"/>
                      <a:gd name="connsiteX12" fmla="*/ 66452 w 1317523"/>
                      <a:gd name="connsiteY12" fmla="*/ 489441 h 2494105"/>
                      <a:gd name="connsiteX13" fmla="*/ 159838 w 1317523"/>
                      <a:gd name="connsiteY13" fmla="*/ 287106 h 2494105"/>
                      <a:gd name="connsiteX14" fmla="*/ 296025 w 1317523"/>
                      <a:gd name="connsiteY14" fmla="*/ 131463 h 2494105"/>
                      <a:gd name="connsiteX15" fmla="*/ 424430 w 1317523"/>
                      <a:gd name="connsiteY15" fmla="*/ 45860 h 2494105"/>
                      <a:gd name="connsiteX16" fmla="*/ 541162 w 1317523"/>
                      <a:gd name="connsiteY16" fmla="*/ 3058 h 2494105"/>
                      <a:gd name="connsiteX17" fmla="*/ 751279 w 1317523"/>
                      <a:gd name="connsiteY17" fmla="*/ 18622 h 2494105"/>
                      <a:gd name="connsiteX18" fmla="*/ 922486 w 1317523"/>
                      <a:gd name="connsiteY18" fmla="*/ 139246 h 2494105"/>
                      <a:gd name="connsiteX19" fmla="*/ 1113148 w 1317523"/>
                      <a:gd name="connsiteY19" fmla="*/ 364927 h 2494105"/>
                      <a:gd name="connsiteX20" fmla="*/ 1218207 w 1317523"/>
                      <a:gd name="connsiteY20" fmla="*/ 563371 h 2494105"/>
                      <a:gd name="connsiteX21" fmla="*/ 1299919 w 1317523"/>
                      <a:gd name="connsiteY21" fmla="*/ 792944 h 2494105"/>
                      <a:gd name="connsiteX22" fmla="*/ 1315484 w 1317523"/>
                      <a:gd name="connsiteY22" fmla="*/ 1065319 h 2494105"/>
                      <a:gd name="connsiteX23" fmla="*/ 1268791 w 1317523"/>
                      <a:gd name="connsiteY23" fmla="*/ 1345475 h 2494105"/>
                      <a:gd name="connsiteX24" fmla="*/ 1187079 w 1317523"/>
                      <a:gd name="connsiteY24" fmla="*/ 1586721 h 2494105"/>
                      <a:gd name="connsiteX25" fmla="*/ 1035327 w 1317523"/>
                      <a:gd name="connsiteY25" fmla="*/ 1812403 h 2494105"/>
                      <a:gd name="connsiteX26" fmla="*/ 899140 w 1317523"/>
                      <a:gd name="connsiteY26" fmla="*/ 1971936 h 2494105"/>
                      <a:gd name="connsiteX27" fmla="*/ 836883 w 1317523"/>
                      <a:gd name="connsiteY27" fmla="*/ 2057540 h 2494105"/>
                      <a:gd name="connsiteX28" fmla="*/ 766844 w 1317523"/>
                      <a:gd name="connsiteY28" fmla="*/ 2170381 h 2494105"/>
                      <a:gd name="connsiteX29" fmla="*/ 743497 w 1317523"/>
                      <a:gd name="connsiteY29" fmla="*/ 2263766 h 2494105"/>
                      <a:gd name="connsiteX30" fmla="*/ 759062 w 1317523"/>
                      <a:gd name="connsiteY30" fmla="*/ 2329914 h 2494105"/>
                      <a:gd name="connsiteX31" fmla="*/ 766844 w 1317523"/>
                      <a:gd name="connsiteY31" fmla="*/ 2353261 h 2494105"/>
                      <a:gd name="connsiteX32" fmla="*/ 790190 w 1317523"/>
                      <a:gd name="connsiteY32" fmla="*/ 2392171 h 2494105"/>
                      <a:gd name="connsiteX33" fmla="*/ 844665 w 1317523"/>
                      <a:gd name="connsiteY33" fmla="*/ 2450537 h 2494105"/>
                      <a:gd name="connsiteX34" fmla="*/ 875793 w 1317523"/>
                      <a:gd name="connsiteY34" fmla="*/ 2493339 h 2494105"/>
                      <a:gd name="connsiteX35" fmla="*/ 887467 w 1317523"/>
                      <a:gd name="connsiteY35" fmla="*/ 2493339 h 2494105"/>
                      <a:gd name="connsiteX0" fmla="*/ 229877 w 1317523"/>
                      <a:gd name="connsiteY0" fmla="*/ 2368825 h 2494105"/>
                      <a:gd name="connsiteX1" fmla="*/ 288243 w 1317523"/>
                      <a:gd name="connsiteY1" fmla="*/ 2326023 h 2494105"/>
                      <a:gd name="connsiteX2" fmla="*/ 350500 w 1317523"/>
                      <a:gd name="connsiteY2" fmla="*/ 2287113 h 2494105"/>
                      <a:gd name="connsiteX3" fmla="*/ 401084 w 1317523"/>
                      <a:gd name="connsiteY3" fmla="*/ 2220965 h 2494105"/>
                      <a:gd name="connsiteX4" fmla="*/ 401084 w 1317523"/>
                      <a:gd name="connsiteY4" fmla="*/ 2139252 h 2494105"/>
                      <a:gd name="connsiteX5" fmla="*/ 362173 w 1317523"/>
                      <a:gd name="connsiteY5" fmla="*/ 2034193 h 2494105"/>
                      <a:gd name="connsiteX6" fmla="*/ 311589 w 1317523"/>
                      <a:gd name="connsiteY6" fmla="*/ 1936917 h 2494105"/>
                      <a:gd name="connsiteX7" fmla="*/ 245441 w 1317523"/>
                      <a:gd name="connsiteY7" fmla="*/ 1812403 h 2494105"/>
                      <a:gd name="connsiteX8" fmla="*/ 152056 w 1317523"/>
                      <a:gd name="connsiteY8" fmla="*/ 1641196 h 2494105"/>
                      <a:gd name="connsiteX9" fmla="*/ 43106 w 1317523"/>
                      <a:gd name="connsiteY9" fmla="*/ 1341584 h 2494105"/>
                      <a:gd name="connsiteX10" fmla="*/ 4195 w 1317523"/>
                      <a:gd name="connsiteY10" fmla="*/ 1041972 h 2494105"/>
                      <a:gd name="connsiteX11" fmla="*/ 8086 w 1317523"/>
                      <a:gd name="connsiteY11" fmla="*/ 734578 h 2494105"/>
                      <a:gd name="connsiteX12" fmla="*/ 66452 w 1317523"/>
                      <a:gd name="connsiteY12" fmla="*/ 489441 h 2494105"/>
                      <a:gd name="connsiteX13" fmla="*/ 159838 w 1317523"/>
                      <a:gd name="connsiteY13" fmla="*/ 287106 h 2494105"/>
                      <a:gd name="connsiteX14" fmla="*/ 296025 w 1317523"/>
                      <a:gd name="connsiteY14" fmla="*/ 131463 h 2494105"/>
                      <a:gd name="connsiteX15" fmla="*/ 424430 w 1317523"/>
                      <a:gd name="connsiteY15" fmla="*/ 45860 h 2494105"/>
                      <a:gd name="connsiteX16" fmla="*/ 541162 w 1317523"/>
                      <a:gd name="connsiteY16" fmla="*/ 3058 h 2494105"/>
                      <a:gd name="connsiteX17" fmla="*/ 735715 w 1317523"/>
                      <a:gd name="connsiteY17" fmla="*/ 18622 h 2494105"/>
                      <a:gd name="connsiteX18" fmla="*/ 922486 w 1317523"/>
                      <a:gd name="connsiteY18" fmla="*/ 139246 h 2494105"/>
                      <a:gd name="connsiteX19" fmla="*/ 1113148 w 1317523"/>
                      <a:gd name="connsiteY19" fmla="*/ 364927 h 2494105"/>
                      <a:gd name="connsiteX20" fmla="*/ 1218207 w 1317523"/>
                      <a:gd name="connsiteY20" fmla="*/ 563371 h 2494105"/>
                      <a:gd name="connsiteX21" fmla="*/ 1299919 w 1317523"/>
                      <a:gd name="connsiteY21" fmla="*/ 792944 h 2494105"/>
                      <a:gd name="connsiteX22" fmla="*/ 1315484 w 1317523"/>
                      <a:gd name="connsiteY22" fmla="*/ 1065319 h 2494105"/>
                      <a:gd name="connsiteX23" fmla="*/ 1268791 w 1317523"/>
                      <a:gd name="connsiteY23" fmla="*/ 1345475 h 2494105"/>
                      <a:gd name="connsiteX24" fmla="*/ 1187079 w 1317523"/>
                      <a:gd name="connsiteY24" fmla="*/ 1586721 h 2494105"/>
                      <a:gd name="connsiteX25" fmla="*/ 1035327 w 1317523"/>
                      <a:gd name="connsiteY25" fmla="*/ 1812403 h 2494105"/>
                      <a:gd name="connsiteX26" fmla="*/ 899140 w 1317523"/>
                      <a:gd name="connsiteY26" fmla="*/ 1971936 h 2494105"/>
                      <a:gd name="connsiteX27" fmla="*/ 836883 w 1317523"/>
                      <a:gd name="connsiteY27" fmla="*/ 2057540 h 2494105"/>
                      <a:gd name="connsiteX28" fmla="*/ 766844 w 1317523"/>
                      <a:gd name="connsiteY28" fmla="*/ 2170381 h 2494105"/>
                      <a:gd name="connsiteX29" fmla="*/ 743497 w 1317523"/>
                      <a:gd name="connsiteY29" fmla="*/ 2263766 h 2494105"/>
                      <a:gd name="connsiteX30" fmla="*/ 759062 w 1317523"/>
                      <a:gd name="connsiteY30" fmla="*/ 2329914 h 2494105"/>
                      <a:gd name="connsiteX31" fmla="*/ 766844 w 1317523"/>
                      <a:gd name="connsiteY31" fmla="*/ 2353261 h 2494105"/>
                      <a:gd name="connsiteX32" fmla="*/ 790190 w 1317523"/>
                      <a:gd name="connsiteY32" fmla="*/ 2392171 h 2494105"/>
                      <a:gd name="connsiteX33" fmla="*/ 844665 w 1317523"/>
                      <a:gd name="connsiteY33" fmla="*/ 2450537 h 2494105"/>
                      <a:gd name="connsiteX34" fmla="*/ 875793 w 1317523"/>
                      <a:gd name="connsiteY34" fmla="*/ 2493339 h 2494105"/>
                      <a:gd name="connsiteX35" fmla="*/ 887467 w 1317523"/>
                      <a:gd name="connsiteY35" fmla="*/ 2493339 h 2494105"/>
                      <a:gd name="connsiteX0" fmla="*/ 229877 w 1317523"/>
                      <a:gd name="connsiteY0" fmla="*/ 2355211 h 2480491"/>
                      <a:gd name="connsiteX1" fmla="*/ 288243 w 1317523"/>
                      <a:gd name="connsiteY1" fmla="*/ 2312409 h 2480491"/>
                      <a:gd name="connsiteX2" fmla="*/ 350500 w 1317523"/>
                      <a:gd name="connsiteY2" fmla="*/ 2273499 h 2480491"/>
                      <a:gd name="connsiteX3" fmla="*/ 401084 w 1317523"/>
                      <a:gd name="connsiteY3" fmla="*/ 2207351 h 2480491"/>
                      <a:gd name="connsiteX4" fmla="*/ 401084 w 1317523"/>
                      <a:gd name="connsiteY4" fmla="*/ 2125638 h 2480491"/>
                      <a:gd name="connsiteX5" fmla="*/ 362173 w 1317523"/>
                      <a:gd name="connsiteY5" fmla="*/ 2020579 h 2480491"/>
                      <a:gd name="connsiteX6" fmla="*/ 311589 w 1317523"/>
                      <a:gd name="connsiteY6" fmla="*/ 1923303 h 2480491"/>
                      <a:gd name="connsiteX7" fmla="*/ 245441 w 1317523"/>
                      <a:gd name="connsiteY7" fmla="*/ 1798789 h 2480491"/>
                      <a:gd name="connsiteX8" fmla="*/ 152056 w 1317523"/>
                      <a:gd name="connsiteY8" fmla="*/ 1627582 h 2480491"/>
                      <a:gd name="connsiteX9" fmla="*/ 43106 w 1317523"/>
                      <a:gd name="connsiteY9" fmla="*/ 1327970 h 2480491"/>
                      <a:gd name="connsiteX10" fmla="*/ 4195 w 1317523"/>
                      <a:gd name="connsiteY10" fmla="*/ 1028358 h 2480491"/>
                      <a:gd name="connsiteX11" fmla="*/ 8086 w 1317523"/>
                      <a:gd name="connsiteY11" fmla="*/ 720964 h 2480491"/>
                      <a:gd name="connsiteX12" fmla="*/ 66452 w 1317523"/>
                      <a:gd name="connsiteY12" fmla="*/ 475827 h 2480491"/>
                      <a:gd name="connsiteX13" fmla="*/ 159838 w 1317523"/>
                      <a:gd name="connsiteY13" fmla="*/ 273492 h 2480491"/>
                      <a:gd name="connsiteX14" fmla="*/ 296025 w 1317523"/>
                      <a:gd name="connsiteY14" fmla="*/ 117849 h 2480491"/>
                      <a:gd name="connsiteX15" fmla="*/ 424430 w 1317523"/>
                      <a:gd name="connsiteY15" fmla="*/ 32246 h 2480491"/>
                      <a:gd name="connsiteX16" fmla="*/ 735715 w 1317523"/>
                      <a:gd name="connsiteY16" fmla="*/ 5008 h 2480491"/>
                      <a:gd name="connsiteX17" fmla="*/ 922486 w 1317523"/>
                      <a:gd name="connsiteY17" fmla="*/ 125632 h 2480491"/>
                      <a:gd name="connsiteX18" fmla="*/ 1113148 w 1317523"/>
                      <a:gd name="connsiteY18" fmla="*/ 351313 h 2480491"/>
                      <a:gd name="connsiteX19" fmla="*/ 1218207 w 1317523"/>
                      <a:gd name="connsiteY19" fmla="*/ 549757 h 2480491"/>
                      <a:gd name="connsiteX20" fmla="*/ 1299919 w 1317523"/>
                      <a:gd name="connsiteY20" fmla="*/ 779330 h 2480491"/>
                      <a:gd name="connsiteX21" fmla="*/ 1315484 w 1317523"/>
                      <a:gd name="connsiteY21" fmla="*/ 1051705 h 2480491"/>
                      <a:gd name="connsiteX22" fmla="*/ 1268791 w 1317523"/>
                      <a:gd name="connsiteY22" fmla="*/ 1331861 h 2480491"/>
                      <a:gd name="connsiteX23" fmla="*/ 1187079 w 1317523"/>
                      <a:gd name="connsiteY23" fmla="*/ 1573107 h 2480491"/>
                      <a:gd name="connsiteX24" fmla="*/ 1035327 w 1317523"/>
                      <a:gd name="connsiteY24" fmla="*/ 1798789 h 2480491"/>
                      <a:gd name="connsiteX25" fmla="*/ 899140 w 1317523"/>
                      <a:gd name="connsiteY25" fmla="*/ 1958322 h 2480491"/>
                      <a:gd name="connsiteX26" fmla="*/ 836883 w 1317523"/>
                      <a:gd name="connsiteY26" fmla="*/ 2043926 h 2480491"/>
                      <a:gd name="connsiteX27" fmla="*/ 766844 w 1317523"/>
                      <a:gd name="connsiteY27" fmla="*/ 2156767 h 2480491"/>
                      <a:gd name="connsiteX28" fmla="*/ 743497 w 1317523"/>
                      <a:gd name="connsiteY28" fmla="*/ 2250152 h 2480491"/>
                      <a:gd name="connsiteX29" fmla="*/ 759062 w 1317523"/>
                      <a:gd name="connsiteY29" fmla="*/ 2316300 h 2480491"/>
                      <a:gd name="connsiteX30" fmla="*/ 766844 w 1317523"/>
                      <a:gd name="connsiteY30" fmla="*/ 2339647 h 2480491"/>
                      <a:gd name="connsiteX31" fmla="*/ 790190 w 1317523"/>
                      <a:gd name="connsiteY31" fmla="*/ 2378557 h 2480491"/>
                      <a:gd name="connsiteX32" fmla="*/ 844665 w 1317523"/>
                      <a:gd name="connsiteY32" fmla="*/ 2436923 h 2480491"/>
                      <a:gd name="connsiteX33" fmla="*/ 875793 w 1317523"/>
                      <a:gd name="connsiteY33" fmla="*/ 2479725 h 2480491"/>
                      <a:gd name="connsiteX34" fmla="*/ 887467 w 1317523"/>
                      <a:gd name="connsiteY34" fmla="*/ 2479725 h 2480491"/>
                      <a:gd name="connsiteX0" fmla="*/ 229877 w 1317523"/>
                      <a:gd name="connsiteY0" fmla="*/ 2367063 h 2492343"/>
                      <a:gd name="connsiteX1" fmla="*/ 288243 w 1317523"/>
                      <a:gd name="connsiteY1" fmla="*/ 2324261 h 2492343"/>
                      <a:gd name="connsiteX2" fmla="*/ 350500 w 1317523"/>
                      <a:gd name="connsiteY2" fmla="*/ 2285351 h 2492343"/>
                      <a:gd name="connsiteX3" fmla="*/ 401084 w 1317523"/>
                      <a:gd name="connsiteY3" fmla="*/ 2219203 h 2492343"/>
                      <a:gd name="connsiteX4" fmla="*/ 401084 w 1317523"/>
                      <a:gd name="connsiteY4" fmla="*/ 2137490 h 2492343"/>
                      <a:gd name="connsiteX5" fmla="*/ 362173 w 1317523"/>
                      <a:gd name="connsiteY5" fmla="*/ 2032431 h 2492343"/>
                      <a:gd name="connsiteX6" fmla="*/ 311589 w 1317523"/>
                      <a:gd name="connsiteY6" fmla="*/ 1935155 h 2492343"/>
                      <a:gd name="connsiteX7" fmla="*/ 245441 w 1317523"/>
                      <a:gd name="connsiteY7" fmla="*/ 1810641 h 2492343"/>
                      <a:gd name="connsiteX8" fmla="*/ 152056 w 1317523"/>
                      <a:gd name="connsiteY8" fmla="*/ 1639434 h 2492343"/>
                      <a:gd name="connsiteX9" fmla="*/ 43106 w 1317523"/>
                      <a:gd name="connsiteY9" fmla="*/ 1339822 h 2492343"/>
                      <a:gd name="connsiteX10" fmla="*/ 4195 w 1317523"/>
                      <a:gd name="connsiteY10" fmla="*/ 1040210 h 2492343"/>
                      <a:gd name="connsiteX11" fmla="*/ 8086 w 1317523"/>
                      <a:gd name="connsiteY11" fmla="*/ 732816 h 2492343"/>
                      <a:gd name="connsiteX12" fmla="*/ 66452 w 1317523"/>
                      <a:gd name="connsiteY12" fmla="*/ 487679 h 2492343"/>
                      <a:gd name="connsiteX13" fmla="*/ 159838 w 1317523"/>
                      <a:gd name="connsiteY13" fmla="*/ 285344 h 2492343"/>
                      <a:gd name="connsiteX14" fmla="*/ 296025 w 1317523"/>
                      <a:gd name="connsiteY14" fmla="*/ 129701 h 2492343"/>
                      <a:gd name="connsiteX15" fmla="*/ 494469 w 1317523"/>
                      <a:gd name="connsiteY15" fmla="*/ 12969 h 2492343"/>
                      <a:gd name="connsiteX16" fmla="*/ 735715 w 1317523"/>
                      <a:gd name="connsiteY16" fmla="*/ 16860 h 2492343"/>
                      <a:gd name="connsiteX17" fmla="*/ 922486 w 1317523"/>
                      <a:gd name="connsiteY17" fmla="*/ 137484 h 2492343"/>
                      <a:gd name="connsiteX18" fmla="*/ 1113148 w 1317523"/>
                      <a:gd name="connsiteY18" fmla="*/ 363165 h 2492343"/>
                      <a:gd name="connsiteX19" fmla="*/ 1218207 w 1317523"/>
                      <a:gd name="connsiteY19" fmla="*/ 561609 h 2492343"/>
                      <a:gd name="connsiteX20" fmla="*/ 1299919 w 1317523"/>
                      <a:gd name="connsiteY20" fmla="*/ 791182 h 2492343"/>
                      <a:gd name="connsiteX21" fmla="*/ 1315484 w 1317523"/>
                      <a:gd name="connsiteY21" fmla="*/ 1063557 h 2492343"/>
                      <a:gd name="connsiteX22" fmla="*/ 1268791 w 1317523"/>
                      <a:gd name="connsiteY22" fmla="*/ 1343713 h 2492343"/>
                      <a:gd name="connsiteX23" fmla="*/ 1187079 w 1317523"/>
                      <a:gd name="connsiteY23" fmla="*/ 1584959 h 2492343"/>
                      <a:gd name="connsiteX24" fmla="*/ 1035327 w 1317523"/>
                      <a:gd name="connsiteY24" fmla="*/ 1810641 h 2492343"/>
                      <a:gd name="connsiteX25" fmla="*/ 899140 w 1317523"/>
                      <a:gd name="connsiteY25" fmla="*/ 1970174 h 2492343"/>
                      <a:gd name="connsiteX26" fmla="*/ 836883 w 1317523"/>
                      <a:gd name="connsiteY26" fmla="*/ 2055778 h 2492343"/>
                      <a:gd name="connsiteX27" fmla="*/ 766844 w 1317523"/>
                      <a:gd name="connsiteY27" fmla="*/ 2168619 h 2492343"/>
                      <a:gd name="connsiteX28" fmla="*/ 743497 w 1317523"/>
                      <a:gd name="connsiteY28" fmla="*/ 2262004 h 2492343"/>
                      <a:gd name="connsiteX29" fmla="*/ 759062 w 1317523"/>
                      <a:gd name="connsiteY29" fmla="*/ 2328152 h 2492343"/>
                      <a:gd name="connsiteX30" fmla="*/ 766844 w 1317523"/>
                      <a:gd name="connsiteY30" fmla="*/ 2351499 h 2492343"/>
                      <a:gd name="connsiteX31" fmla="*/ 790190 w 1317523"/>
                      <a:gd name="connsiteY31" fmla="*/ 2390409 h 2492343"/>
                      <a:gd name="connsiteX32" fmla="*/ 844665 w 1317523"/>
                      <a:gd name="connsiteY32" fmla="*/ 2448775 h 2492343"/>
                      <a:gd name="connsiteX33" fmla="*/ 875793 w 1317523"/>
                      <a:gd name="connsiteY33" fmla="*/ 2491577 h 2492343"/>
                      <a:gd name="connsiteX34" fmla="*/ 887467 w 1317523"/>
                      <a:gd name="connsiteY34" fmla="*/ 2491577 h 2492343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4959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66844 w 1317523"/>
                      <a:gd name="connsiteY30" fmla="*/ 2351499 h 2491577"/>
                      <a:gd name="connsiteX31" fmla="*/ 790190 w 1317523"/>
                      <a:gd name="connsiteY31" fmla="*/ 2390409 h 2491577"/>
                      <a:gd name="connsiteX32" fmla="*/ 844665 w 1317523"/>
                      <a:gd name="connsiteY32" fmla="*/ 2448775 h 2491577"/>
                      <a:gd name="connsiteX33" fmla="*/ 875793 w 1317523"/>
                      <a:gd name="connsiteY33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4959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52056 w 1317523"/>
                      <a:gd name="connsiteY8" fmla="*/ 1639434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45441 w 1317523"/>
                      <a:gd name="connsiteY7" fmla="*/ 1810641 h 2491577"/>
                      <a:gd name="connsiteX8" fmla="*/ 140382 w 1317523"/>
                      <a:gd name="connsiteY8" fmla="*/ 1643325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229877 w 1317523"/>
                      <a:gd name="connsiteY7" fmla="*/ 1806750 h 2491577"/>
                      <a:gd name="connsiteX8" fmla="*/ 140382 w 1317523"/>
                      <a:gd name="connsiteY8" fmla="*/ 1643325 h 2491577"/>
                      <a:gd name="connsiteX9" fmla="*/ 43106 w 1317523"/>
                      <a:gd name="connsiteY9" fmla="*/ 1339822 h 2491577"/>
                      <a:gd name="connsiteX10" fmla="*/ 4195 w 1317523"/>
                      <a:gd name="connsiteY10" fmla="*/ 1040210 h 2491577"/>
                      <a:gd name="connsiteX11" fmla="*/ 8086 w 1317523"/>
                      <a:gd name="connsiteY11" fmla="*/ 732816 h 2491577"/>
                      <a:gd name="connsiteX12" fmla="*/ 66452 w 1317523"/>
                      <a:gd name="connsiteY12" fmla="*/ 487679 h 2491577"/>
                      <a:gd name="connsiteX13" fmla="*/ 159838 w 1317523"/>
                      <a:gd name="connsiteY13" fmla="*/ 285344 h 2491577"/>
                      <a:gd name="connsiteX14" fmla="*/ 296025 w 1317523"/>
                      <a:gd name="connsiteY14" fmla="*/ 129701 h 2491577"/>
                      <a:gd name="connsiteX15" fmla="*/ 494469 w 1317523"/>
                      <a:gd name="connsiteY15" fmla="*/ 12969 h 2491577"/>
                      <a:gd name="connsiteX16" fmla="*/ 735715 w 1317523"/>
                      <a:gd name="connsiteY16" fmla="*/ 16860 h 2491577"/>
                      <a:gd name="connsiteX17" fmla="*/ 922486 w 1317523"/>
                      <a:gd name="connsiteY17" fmla="*/ 137484 h 2491577"/>
                      <a:gd name="connsiteX18" fmla="*/ 1113148 w 1317523"/>
                      <a:gd name="connsiteY18" fmla="*/ 363165 h 2491577"/>
                      <a:gd name="connsiteX19" fmla="*/ 1218207 w 1317523"/>
                      <a:gd name="connsiteY19" fmla="*/ 561609 h 2491577"/>
                      <a:gd name="connsiteX20" fmla="*/ 1299919 w 1317523"/>
                      <a:gd name="connsiteY20" fmla="*/ 791182 h 2491577"/>
                      <a:gd name="connsiteX21" fmla="*/ 1315484 w 1317523"/>
                      <a:gd name="connsiteY21" fmla="*/ 1063557 h 2491577"/>
                      <a:gd name="connsiteX22" fmla="*/ 1268791 w 1317523"/>
                      <a:gd name="connsiteY22" fmla="*/ 1343713 h 2491577"/>
                      <a:gd name="connsiteX23" fmla="*/ 1187079 w 1317523"/>
                      <a:gd name="connsiteY23" fmla="*/ 1581068 h 2491577"/>
                      <a:gd name="connsiteX24" fmla="*/ 1035327 w 1317523"/>
                      <a:gd name="connsiteY24" fmla="*/ 1810641 h 2491577"/>
                      <a:gd name="connsiteX25" fmla="*/ 899140 w 1317523"/>
                      <a:gd name="connsiteY25" fmla="*/ 1970174 h 2491577"/>
                      <a:gd name="connsiteX26" fmla="*/ 836883 w 1317523"/>
                      <a:gd name="connsiteY26" fmla="*/ 2055778 h 2491577"/>
                      <a:gd name="connsiteX27" fmla="*/ 766844 w 1317523"/>
                      <a:gd name="connsiteY27" fmla="*/ 2168619 h 2491577"/>
                      <a:gd name="connsiteX28" fmla="*/ 743497 w 1317523"/>
                      <a:gd name="connsiteY28" fmla="*/ 2262004 h 2491577"/>
                      <a:gd name="connsiteX29" fmla="*/ 759062 w 1317523"/>
                      <a:gd name="connsiteY29" fmla="*/ 2328152 h 2491577"/>
                      <a:gd name="connsiteX30" fmla="*/ 790190 w 1317523"/>
                      <a:gd name="connsiteY30" fmla="*/ 2390409 h 2491577"/>
                      <a:gd name="connsiteX31" fmla="*/ 844665 w 1317523"/>
                      <a:gd name="connsiteY31" fmla="*/ 2448775 h 2491577"/>
                      <a:gd name="connsiteX32" fmla="*/ 875793 w 1317523"/>
                      <a:gd name="connsiteY32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140382 w 1317523"/>
                      <a:gd name="connsiteY7" fmla="*/ 1643325 h 2491577"/>
                      <a:gd name="connsiteX8" fmla="*/ 43106 w 1317523"/>
                      <a:gd name="connsiteY8" fmla="*/ 1339822 h 2491577"/>
                      <a:gd name="connsiteX9" fmla="*/ 4195 w 1317523"/>
                      <a:gd name="connsiteY9" fmla="*/ 1040210 h 2491577"/>
                      <a:gd name="connsiteX10" fmla="*/ 8086 w 1317523"/>
                      <a:gd name="connsiteY10" fmla="*/ 732816 h 2491577"/>
                      <a:gd name="connsiteX11" fmla="*/ 66452 w 1317523"/>
                      <a:gd name="connsiteY11" fmla="*/ 487679 h 2491577"/>
                      <a:gd name="connsiteX12" fmla="*/ 159838 w 1317523"/>
                      <a:gd name="connsiteY12" fmla="*/ 285344 h 2491577"/>
                      <a:gd name="connsiteX13" fmla="*/ 296025 w 1317523"/>
                      <a:gd name="connsiteY13" fmla="*/ 129701 h 2491577"/>
                      <a:gd name="connsiteX14" fmla="*/ 494469 w 1317523"/>
                      <a:gd name="connsiteY14" fmla="*/ 12969 h 2491577"/>
                      <a:gd name="connsiteX15" fmla="*/ 735715 w 1317523"/>
                      <a:gd name="connsiteY15" fmla="*/ 16860 h 2491577"/>
                      <a:gd name="connsiteX16" fmla="*/ 922486 w 1317523"/>
                      <a:gd name="connsiteY16" fmla="*/ 137484 h 2491577"/>
                      <a:gd name="connsiteX17" fmla="*/ 1113148 w 1317523"/>
                      <a:gd name="connsiteY17" fmla="*/ 363165 h 2491577"/>
                      <a:gd name="connsiteX18" fmla="*/ 1218207 w 1317523"/>
                      <a:gd name="connsiteY18" fmla="*/ 561609 h 2491577"/>
                      <a:gd name="connsiteX19" fmla="*/ 1299919 w 1317523"/>
                      <a:gd name="connsiteY19" fmla="*/ 791182 h 2491577"/>
                      <a:gd name="connsiteX20" fmla="*/ 1315484 w 1317523"/>
                      <a:gd name="connsiteY20" fmla="*/ 1063557 h 2491577"/>
                      <a:gd name="connsiteX21" fmla="*/ 1268791 w 1317523"/>
                      <a:gd name="connsiteY21" fmla="*/ 1343713 h 2491577"/>
                      <a:gd name="connsiteX22" fmla="*/ 1187079 w 1317523"/>
                      <a:gd name="connsiteY22" fmla="*/ 1581068 h 2491577"/>
                      <a:gd name="connsiteX23" fmla="*/ 1035327 w 1317523"/>
                      <a:gd name="connsiteY23" fmla="*/ 1810641 h 2491577"/>
                      <a:gd name="connsiteX24" fmla="*/ 899140 w 1317523"/>
                      <a:gd name="connsiteY24" fmla="*/ 1970174 h 2491577"/>
                      <a:gd name="connsiteX25" fmla="*/ 836883 w 1317523"/>
                      <a:gd name="connsiteY25" fmla="*/ 2055778 h 2491577"/>
                      <a:gd name="connsiteX26" fmla="*/ 766844 w 1317523"/>
                      <a:gd name="connsiteY26" fmla="*/ 2168619 h 2491577"/>
                      <a:gd name="connsiteX27" fmla="*/ 743497 w 1317523"/>
                      <a:gd name="connsiteY27" fmla="*/ 2262004 h 2491577"/>
                      <a:gd name="connsiteX28" fmla="*/ 759062 w 1317523"/>
                      <a:gd name="connsiteY28" fmla="*/ 2328152 h 2491577"/>
                      <a:gd name="connsiteX29" fmla="*/ 790190 w 1317523"/>
                      <a:gd name="connsiteY29" fmla="*/ 2390409 h 2491577"/>
                      <a:gd name="connsiteX30" fmla="*/ 844665 w 1317523"/>
                      <a:gd name="connsiteY30" fmla="*/ 2448775 h 2491577"/>
                      <a:gd name="connsiteX31" fmla="*/ 875793 w 1317523"/>
                      <a:gd name="connsiteY31" fmla="*/ 2491577 h 2491577"/>
                      <a:gd name="connsiteX0" fmla="*/ 229877 w 1317523"/>
                      <a:gd name="connsiteY0" fmla="*/ 2367063 h 2491577"/>
                      <a:gd name="connsiteX1" fmla="*/ 288243 w 1317523"/>
                      <a:gd name="connsiteY1" fmla="*/ 2324261 h 2491577"/>
                      <a:gd name="connsiteX2" fmla="*/ 350500 w 1317523"/>
                      <a:gd name="connsiteY2" fmla="*/ 2285351 h 2491577"/>
                      <a:gd name="connsiteX3" fmla="*/ 401084 w 1317523"/>
                      <a:gd name="connsiteY3" fmla="*/ 2219203 h 2491577"/>
                      <a:gd name="connsiteX4" fmla="*/ 401084 w 1317523"/>
                      <a:gd name="connsiteY4" fmla="*/ 2137490 h 2491577"/>
                      <a:gd name="connsiteX5" fmla="*/ 362173 w 1317523"/>
                      <a:gd name="connsiteY5" fmla="*/ 2032431 h 2491577"/>
                      <a:gd name="connsiteX6" fmla="*/ 311589 w 1317523"/>
                      <a:gd name="connsiteY6" fmla="*/ 1935155 h 2491577"/>
                      <a:gd name="connsiteX7" fmla="*/ 140382 w 1317523"/>
                      <a:gd name="connsiteY7" fmla="*/ 1643325 h 2491577"/>
                      <a:gd name="connsiteX8" fmla="*/ 43106 w 1317523"/>
                      <a:gd name="connsiteY8" fmla="*/ 1339822 h 2491577"/>
                      <a:gd name="connsiteX9" fmla="*/ 4195 w 1317523"/>
                      <a:gd name="connsiteY9" fmla="*/ 1040210 h 2491577"/>
                      <a:gd name="connsiteX10" fmla="*/ 8086 w 1317523"/>
                      <a:gd name="connsiteY10" fmla="*/ 732816 h 2491577"/>
                      <a:gd name="connsiteX11" fmla="*/ 66452 w 1317523"/>
                      <a:gd name="connsiteY11" fmla="*/ 487679 h 2491577"/>
                      <a:gd name="connsiteX12" fmla="*/ 159838 w 1317523"/>
                      <a:gd name="connsiteY12" fmla="*/ 285344 h 2491577"/>
                      <a:gd name="connsiteX13" fmla="*/ 296025 w 1317523"/>
                      <a:gd name="connsiteY13" fmla="*/ 129701 h 2491577"/>
                      <a:gd name="connsiteX14" fmla="*/ 494469 w 1317523"/>
                      <a:gd name="connsiteY14" fmla="*/ 12969 h 2491577"/>
                      <a:gd name="connsiteX15" fmla="*/ 735715 w 1317523"/>
                      <a:gd name="connsiteY15" fmla="*/ 16860 h 2491577"/>
                      <a:gd name="connsiteX16" fmla="*/ 922486 w 1317523"/>
                      <a:gd name="connsiteY16" fmla="*/ 137484 h 2491577"/>
                      <a:gd name="connsiteX17" fmla="*/ 1113148 w 1317523"/>
                      <a:gd name="connsiteY17" fmla="*/ 363165 h 2491577"/>
                      <a:gd name="connsiteX18" fmla="*/ 1218207 w 1317523"/>
                      <a:gd name="connsiteY18" fmla="*/ 561609 h 2491577"/>
                      <a:gd name="connsiteX19" fmla="*/ 1299919 w 1317523"/>
                      <a:gd name="connsiteY19" fmla="*/ 791182 h 2491577"/>
                      <a:gd name="connsiteX20" fmla="*/ 1315484 w 1317523"/>
                      <a:gd name="connsiteY20" fmla="*/ 1063557 h 2491577"/>
                      <a:gd name="connsiteX21" fmla="*/ 1268791 w 1317523"/>
                      <a:gd name="connsiteY21" fmla="*/ 1343713 h 2491577"/>
                      <a:gd name="connsiteX22" fmla="*/ 1187079 w 1317523"/>
                      <a:gd name="connsiteY22" fmla="*/ 1581068 h 2491577"/>
                      <a:gd name="connsiteX23" fmla="*/ 1035327 w 1317523"/>
                      <a:gd name="connsiteY23" fmla="*/ 1810641 h 2491577"/>
                      <a:gd name="connsiteX24" fmla="*/ 899140 w 1317523"/>
                      <a:gd name="connsiteY24" fmla="*/ 1970174 h 2491577"/>
                      <a:gd name="connsiteX25" fmla="*/ 836883 w 1317523"/>
                      <a:gd name="connsiteY25" fmla="*/ 2055778 h 2491577"/>
                      <a:gd name="connsiteX26" fmla="*/ 766844 w 1317523"/>
                      <a:gd name="connsiteY26" fmla="*/ 2168619 h 2491577"/>
                      <a:gd name="connsiteX27" fmla="*/ 743497 w 1317523"/>
                      <a:gd name="connsiteY27" fmla="*/ 2262004 h 2491577"/>
                      <a:gd name="connsiteX28" fmla="*/ 759062 w 1317523"/>
                      <a:gd name="connsiteY28" fmla="*/ 2328152 h 2491577"/>
                      <a:gd name="connsiteX29" fmla="*/ 790190 w 1317523"/>
                      <a:gd name="connsiteY29" fmla="*/ 2390409 h 2491577"/>
                      <a:gd name="connsiteX30" fmla="*/ 844665 w 1317523"/>
                      <a:gd name="connsiteY30" fmla="*/ 2448775 h 2491577"/>
                      <a:gd name="connsiteX31" fmla="*/ 875793 w 1317523"/>
                      <a:gd name="connsiteY31" fmla="*/ 2491577 h 2491577"/>
                      <a:gd name="connsiteX0" fmla="*/ 229877 w 1316763"/>
                      <a:gd name="connsiteY0" fmla="*/ 2367063 h 2491577"/>
                      <a:gd name="connsiteX1" fmla="*/ 288243 w 1316763"/>
                      <a:gd name="connsiteY1" fmla="*/ 2324261 h 2491577"/>
                      <a:gd name="connsiteX2" fmla="*/ 350500 w 1316763"/>
                      <a:gd name="connsiteY2" fmla="*/ 2285351 h 2491577"/>
                      <a:gd name="connsiteX3" fmla="*/ 401084 w 1316763"/>
                      <a:gd name="connsiteY3" fmla="*/ 2219203 h 2491577"/>
                      <a:gd name="connsiteX4" fmla="*/ 401084 w 1316763"/>
                      <a:gd name="connsiteY4" fmla="*/ 2137490 h 2491577"/>
                      <a:gd name="connsiteX5" fmla="*/ 362173 w 1316763"/>
                      <a:gd name="connsiteY5" fmla="*/ 2032431 h 2491577"/>
                      <a:gd name="connsiteX6" fmla="*/ 311589 w 1316763"/>
                      <a:gd name="connsiteY6" fmla="*/ 1935155 h 2491577"/>
                      <a:gd name="connsiteX7" fmla="*/ 140382 w 1316763"/>
                      <a:gd name="connsiteY7" fmla="*/ 1643325 h 2491577"/>
                      <a:gd name="connsiteX8" fmla="*/ 43106 w 1316763"/>
                      <a:gd name="connsiteY8" fmla="*/ 1339822 h 2491577"/>
                      <a:gd name="connsiteX9" fmla="*/ 4195 w 1316763"/>
                      <a:gd name="connsiteY9" fmla="*/ 1040210 h 2491577"/>
                      <a:gd name="connsiteX10" fmla="*/ 8086 w 1316763"/>
                      <a:gd name="connsiteY10" fmla="*/ 732816 h 2491577"/>
                      <a:gd name="connsiteX11" fmla="*/ 66452 w 1316763"/>
                      <a:gd name="connsiteY11" fmla="*/ 487679 h 2491577"/>
                      <a:gd name="connsiteX12" fmla="*/ 159838 w 1316763"/>
                      <a:gd name="connsiteY12" fmla="*/ 285344 h 2491577"/>
                      <a:gd name="connsiteX13" fmla="*/ 296025 w 1316763"/>
                      <a:gd name="connsiteY13" fmla="*/ 129701 h 2491577"/>
                      <a:gd name="connsiteX14" fmla="*/ 494469 w 1316763"/>
                      <a:gd name="connsiteY14" fmla="*/ 12969 h 2491577"/>
                      <a:gd name="connsiteX15" fmla="*/ 735715 w 1316763"/>
                      <a:gd name="connsiteY15" fmla="*/ 16860 h 2491577"/>
                      <a:gd name="connsiteX16" fmla="*/ 922486 w 1316763"/>
                      <a:gd name="connsiteY16" fmla="*/ 137484 h 2491577"/>
                      <a:gd name="connsiteX17" fmla="*/ 1113148 w 1316763"/>
                      <a:gd name="connsiteY17" fmla="*/ 363165 h 2491577"/>
                      <a:gd name="connsiteX18" fmla="*/ 1218207 w 1316763"/>
                      <a:gd name="connsiteY18" fmla="*/ 561609 h 2491577"/>
                      <a:gd name="connsiteX19" fmla="*/ 1296028 w 1316763"/>
                      <a:gd name="connsiteY19" fmla="*/ 787291 h 2491577"/>
                      <a:gd name="connsiteX20" fmla="*/ 1315484 w 1316763"/>
                      <a:gd name="connsiteY20" fmla="*/ 1063557 h 2491577"/>
                      <a:gd name="connsiteX21" fmla="*/ 1268791 w 1316763"/>
                      <a:gd name="connsiteY21" fmla="*/ 1343713 h 2491577"/>
                      <a:gd name="connsiteX22" fmla="*/ 1187079 w 1316763"/>
                      <a:gd name="connsiteY22" fmla="*/ 1581068 h 2491577"/>
                      <a:gd name="connsiteX23" fmla="*/ 1035327 w 1316763"/>
                      <a:gd name="connsiteY23" fmla="*/ 1810641 h 2491577"/>
                      <a:gd name="connsiteX24" fmla="*/ 899140 w 1316763"/>
                      <a:gd name="connsiteY24" fmla="*/ 1970174 h 2491577"/>
                      <a:gd name="connsiteX25" fmla="*/ 836883 w 1316763"/>
                      <a:gd name="connsiteY25" fmla="*/ 2055778 h 2491577"/>
                      <a:gd name="connsiteX26" fmla="*/ 766844 w 1316763"/>
                      <a:gd name="connsiteY26" fmla="*/ 2168619 h 2491577"/>
                      <a:gd name="connsiteX27" fmla="*/ 743497 w 1316763"/>
                      <a:gd name="connsiteY27" fmla="*/ 2262004 h 2491577"/>
                      <a:gd name="connsiteX28" fmla="*/ 759062 w 1316763"/>
                      <a:gd name="connsiteY28" fmla="*/ 2328152 h 2491577"/>
                      <a:gd name="connsiteX29" fmla="*/ 790190 w 1316763"/>
                      <a:gd name="connsiteY29" fmla="*/ 2390409 h 2491577"/>
                      <a:gd name="connsiteX30" fmla="*/ 844665 w 1316763"/>
                      <a:gd name="connsiteY30" fmla="*/ 2448775 h 2491577"/>
                      <a:gd name="connsiteX31" fmla="*/ 875793 w 1316763"/>
                      <a:gd name="connsiteY31" fmla="*/ 2491577 h 2491577"/>
                      <a:gd name="connsiteX0" fmla="*/ 229877 w 1316763"/>
                      <a:gd name="connsiteY0" fmla="*/ 2367063 h 2491577"/>
                      <a:gd name="connsiteX1" fmla="*/ 288243 w 1316763"/>
                      <a:gd name="connsiteY1" fmla="*/ 2324261 h 2491577"/>
                      <a:gd name="connsiteX2" fmla="*/ 350500 w 1316763"/>
                      <a:gd name="connsiteY2" fmla="*/ 2285351 h 2491577"/>
                      <a:gd name="connsiteX3" fmla="*/ 401084 w 1316763"/>
                      <a:gd name="connsiteY3" fmla="*/ 2219203 h 2491577"/>
                      <a:gd name="connsiteX4" fmla="*/ 401084 w 1316763"/>
                      <a:gd name="connsiteY4" fmla="*/ 2137490 h 2491577"/>
                      <a:gd name="connsiteX5" fmla="*/ 362173 w 1316763"/>
                      <a:gd name="connsiteY5" fmla="*/ 2032431 h 2491577"/>
                      <a:gd name="connsiteX6" fmla="*/ 311589 w 1316763"/>
                      <a:gd name="connsiteY6" fmla="*/ 1935155 h 2491577"/>
                      <a:gd name="connsiteX7" fmla="*/ 140382 w 1316763"/>
                      <a:gd name="connsiteY7" fmla="*/ 1643325 h 2491577"/>
                      <a:gd name="connsiteX8" fmla="*/ 43106 w 1316763"/>
                      <a:gd name="connsiteY8" fmla="*/ 1339822 h 2491577"/>
                      <a:gd name="connsiteX9" fmla="*/ 4195 w 1316763"/>
                      <a:gd name="connsiteY9" fmla="*/ 1040210 h 2491577"/>
                      <a:gd name="connsiteX10" fmla="*/ 8086 w 1316763"/>
                      <a:gd name="connsiteY10" fmla="*/ 732816 h 2491577"/>
                      <a:gd name="connsiteX11" fmla="*/ 66452 w 1316763"/>
                      <a:gd name="connsiteY11" fmla="*/ 487679 h 2491577"/>
                      <a:gd name="connsiteX12" fmla="*/ 159838 w 1316763"/>
                      <a:gd name="connsiteY12" fmla="*/ 285344 h 2491577"/>
                      <a:gd name="connsiteX13" fmla="*/ 296025 w 1316763"/>
                      <a:gd name="connsiteY13" fmla="*/ 129701 h 2491577"/>
                      <a:gd name="connsiteX14" fmla="*/ 494469 w 1316763"/>
                      <a:gd name="connsiteY14" fmla="*/ 12969 h 2491577"/>
                      <a:gd name="connsiteX15" fmla="*/ 735715 w 1316763"/>
                      <a:gd name="connsiteY15" fmla="*/ 16860 h 2491577"/>
                      <a:gd name="connsiteX16" fmla="*/ 922486 w 1316763"/>
                      <a:gd name="connsiteY16" fmla="*/ 137484 h 2491577"/>
                      <a:gd name="connsiteX17" fmla="*/ 1113148 w 1316763"/>
                      <a:gd name="connsiteY17" fmla="*/ 363165 h 2491577"/>
                      <a:gd name="connsiteX18" fmla="*/ 1218207 w 1316763"/>
                      <a:gd name="connsiteY18" fmla="*/ 561609 h 2491577"/>
                      <a:gd name="connsiteX19" fmla="*/ 1296028 w 1316763"/>
                      <a:gd name="connsiteY19" fmla="*/ 787291 h 2491577"/>
                      <a:gd name="connsiteX20" fmla="*/ 1315484 w 1316763"/>
                      <a:gd name="connsiteY20" fmla="*/ 1063557 h 2491577"/>
                      <a:gd name="connsiteX21" fmla="*/ 1268791 w 1316763"/>
                      <a:gd name="connsiteY21" fmla="*/ 1343713 h 2491577"/>
                      <a:gd name="connsiteX22" fmla="*/ 1187079 w 1316763"/>
                      <a:gd name="connsiteY22" fmla="*/ 1581068 h 2491577"/>
                      <a:gd name="connsiteX23" fmla="*/ 1035327 w 1316763"/>
                      <a:gd name="connsiteY23" fmla="*/ 1810641 h 2491577"/>
                      <a:gd name="connsiteX24" fmla="*/ 899140 w 1316763"/>
                      <a:gd name="connsiteY24" fmla="*/ 1970174 h 2491577"/>
                      <a:gd name="connsiteX25" fmla="*/ 836883 w 1316763"/>
                      <a:gd name="connsiteY25" fmla="*/ 2055778 h 2491577"/>
                      <a:gd name="connsiteX26" fmla="*/ 766844 w 1316763"/>
                      <a:gd name="connsiteY26" fmla="*/ 2168619 h 2491577"/>
                      <a:gd name="connsiteX27" fmla="*/ 743497 w 1316763"/>
                      <a:gd name="connsiteY27" fmla="*/ 2262004 h 2491577"/>
                      <a:gd name="connsiteX28" fmla="*/ 759062 w 1316763"/>
                      <a:gd name="connsiteY28" fmla="*/ 2328152 h 2491577"/>
                      <a:gd name="connsiteX29" fmla="*/ 790190 w 1316763"/>
                      <a:gd name="connsiteY29" fmla="*/ 2390409 h 2491577"/>
                      <a:gd name="connsiteX30" fmla="*/ 844665 w 1316763"/>
                      <a:gd name="connsiteY30" fmla="*/ 2448775 h 2491577"/>
                      <a:gd name="connsiteX31" fmla="*/ 875793 w 1316763"/>
                      <a:gd name="connsiteY31" fmla="*/ 2491577 h 2491577"/>
                      <a:gd name="connsiteX0" fmla="*/ 229877 w 1316809"/>
                      <a:gd name="connsiteY0" fmla="*/ 2367063 h 2491577"/>
                      <a:gd name="connsiteX1" fmla="*/ 288243 w 1316809"/>
                      <a:gd name="connsiteY1" fmla="*/ 2324261 h 2491577"/>
                      <a:gd name="connsiteX2" fmla="*/ 350500 w 1316809"/>
                      <a:gd name="connsiteY2" fmla="*/ 2285351 h 2491577"/>
                      <a:gd name="connsiteX3" fmla="*/ 401084 w 1316809"/>
                      <a:gd name="connsiteY3" fmla="*/ 2219203 h 2491577"/>
                      <a:gd name="connsiteX4" fmla="*/ 401084 w 1316809"/>
                      <a:gd name="connsiteY4" fmla="*/ 2137490 h 2491577"/>
                      <a:gd name="connsiteX5" fmla="*/ 362173 w 1316809"/>
                      <a:gd name="connsiteY5" fmla="*/ 2032431 h 2491577"/>
                      <a:gd name="connsiteX6" fmla="*/ 311589 w 1316809"/>
                      <a:gd name="connsiteY6" fmla="*/ 1935155 h 2491577"/>
                      <a:gd name="connsiteX7" fmla="*/ 140382 w 1316809"/>
                      <a:gd name="connsiteY7" fmla="*/ 1643325 h 2491577"/>
                      <a:gd name="connsiteX8" fmla="*/ 43106 w 1316809"/>
                      <a:gd name="connsiteY8" fmla="*/ 1339822 h 2491577"/>
                      <a:gd name="connsiteX9" fmla="*/ 4195 w 1316809"/>
                      <a:gd name="connsiteY9" fmla="*/ 1040210 h 2491577"/>
                      <a:gd name="connsiteX10" fmla="*/ 8086 w 1316809"/>
                      <a:gd name="connsiteY10" fmla="*/ 732816 h 2491577"/>
                      <a:gd name="connsiteX11" fmla="*/ 66452 w 1316809"/>
                      <a:gd name="connsiteY11" fmla="*/ 487679 h 2491577"/>
                      <a:gd name="connsiteX12" fmla="*/ 159838 w 1316809"/>
                      <a:gd name="connsiteY12" fmla="*/ 285344 h 2491577"/>
                      <a:gd name="connsiteX13" fmla="*/ 296025 w 1316809"/>
                      <a:gd name="connsiteY13" fmla="*/ 129701 h 2491577"/>
                      <a:gd name="connsiteX14" fmla="*/ 494469 w 1316809"/>
                      <a:gd name="connsiteY14" fmla="*/ 12969 h 2491577"/>
                      <a:gd name="connsiteX15" fmla="*/ 735715 w 1316809"/>
                      <a:gd name="connsiteY15" fmla="*/ 16860 h 2491577"/>
                      <a:gd name="connsiteX16" fmla="*/ 922486 w 1316809"/>
                      <a:gd name="connsiteY16" fmla="*/ 137484 h 2491577"/>
                      <a:gd name="connsiteX17" fmla="*/ 1113148 w 1316809"/>
                      <a:gd name="connsiteY17" fmla="*/ 363165 h 2491577"/>
                      <a:gd name="connsiteX18" fmla="*/ 1218207 w 1316809"/>
                      <a:gd name="connsiteY18" fmla="*/ 561609 h 2491577"/>
                      <a:gd name="connsiteX19" fmla="*/ 1315484 w 1316809"/>
                      <a:gd name="connsiteY19" fmla="*/ 1063557 h 2491577"/>
                      <a:gd name="connsiteX20" fmla="*/ 1268791 w 1316809"/>
                      <a:gd name="connsiteY20" fmla="*/ 1343713 h 2491577"/>
                      <a:gd name="connsiteX21" fmla="*/ 1187079 w 1316809"/>
                      <a:gd name="connsiteY21" fmla="*/ 1581068 h 2491577"/>
                      <a:gd name="connsiteX22" fmla="*/ 1035327 w 1316809"/>
                      <a:gd name="connsiteY22" fmla="*/ 1810641 h 2491577"/>
                      <a:gd name="connsiteX23" fmla="*/ 899140 w 1316809"/>
                      <a:gd name="connsiteY23" fmla="*/ 1970174 h 2491577"/>
                      <a:gd name="connsiteX24" fmla="*/ 836883 w 1316809"/>
                      <a:gd name="connsiteY24" fmla="*/ 2055778 h 2491577"/>
                      <a:gd name="connsiteX25" fmla="*/ 766844 w 1316809"/>
                      <a:gd name="connsiteY25" fmla="*/ 2168619 h 2491577"/>
                      <a:gd name="connsiteX26" fmla="*/ 743497 w 1316809"/>
                      <a:gd name="connsiteY26" fmla="*/ 2262004 h 2491577"/>
                      <a:gd name="connsiteX27" fmla="*/ 759062 w 1316809"/>
                      <a:gd name="connsiteY27" fmla="*/ 2328152 h 2491577"/>
                      <a:gd name="connsiteX28" fmla="*/ 790190 w 1316809"/>
                      <a:gd name="connsiteY28" fmla="*/ 2390409 h 2491577"/>
                      <a:gd name="connsiteX29" fmla="*/ 844665 w 1316809"/>
                      <a:gd name="connsiteY29" fmla="*/ 2448775 h 2491577"/>
                      <a:gd name="connsiteX30" fmla="*/ 875793 w 1316809"/>
                      <a:gd name="connsiteY30" fmla="*/ 2491577 h 2491577"/>
                      <a:gd name="connsiteX0" fmla="*/ 229877 w 1318240"/>
                      <a:gd name="connsiteY0" fmla="*/ 2367063 h 2491577"/>
                      <a:gd name="connsiteX1" fmla="*/ 288243 w 1318240"/>
                      <a:gd name="connsiteY1" fmla="*/ 2324261 h 2491577"/>
                      <a:gd name="connsiteX2" fmla="*/ 350500 w 1318240"/>
                      <a:gd name="connsiteY2" fmla="*/ 2285351 h 2491577"/>
                      <a:gd name="connsiteX3" fmla="*/ 401084 w 1318240"/>
                      <a:gd name="connsiteY3" fmla="*/ 2219203 h 2491577"/>
                      <a:gd name="connsiteX4" fmla="*/ 401084 w 1318240"/>
                      <a:gd name="connsiteY4" fmla="*/ 2137490 h 2491577"/>
                      <a:gd name="connsiteX5" fmla="*/ 362173 w 1318240"/>
                      <a:gd name="connsiteY5" fmla="*/ 2032431 h 2491577"/>
                      <a:gd name="connsiteX6" fmla="*/ 311589 w 1318240"/>
                      <a:gd name="connsiteY6" fmla="*/ 1935155 h 2491577"/>
                      <a:gd name="connsiteX7" fmla="*/ 140382 w 1318240"/>
                      <a:gd name="connsiteY7" fmla="*/ 1643325 h 2491577"/>
                      <a:gd name="connsiteX8" fmla="*/ 43106 w 1318240"/>
                      <a:gd name="connsiteY8" fmla="*/ 1339822 h 2491577"/>
                      <a:gd name="connsiteX9" fmla="*/ 4195 w 1318240"/>
                      <a:gd name="connsiteY9" fmla="*/ 1040210 h 2491577"/>
                      <a:gd name="connsiteX10" fmla="*/ 8086 w 1318240"/>
                      <a:gd name="connsiteY10" fmla="*/ 732816 h 2491577"/>
                      <a:gd name="connsiteX11" fmla="*/ 66452 w 1318240"/>
                      <a:gd name="connsiteY11" fmla="*/ 487679 h 2491577"/>
                      <a:gd name="connsiteX12" fmla="*/ 159838 w 1318240"/>
                      <a:gd name="connsiteY12" fmla="*/ 285344 h 2491577"/>
                      <a:gd name="connsiteX13" fmla="*/ 296025 w 1318240"/>
                      <a:gd name="connsiteY13" fmla="*/ 129701 h 2491577"/>
                      <a:gd name="connsiteX14" fmla="*/ 494469 w 1318240"/>
                      <a:gd name="connsiteY14" fmla="*/ 12969 h 2491577"/>
                      <a:gd name="connsiteX15" fmla="*/ 735715 w 1318240"/>
                      <a:gd name="connsiteY15" fmla="*/ 16860 h 2491577"/>
                      <a:gd name="connsiteX16" fmla="*/ 922486 w 1318240"/>
                      <a:gd name="connsiteY16" fmla="*/ 137484 h 2491577"/>
                      <a:gd name="connsiteX17" fmla="*/ 1113148 w 1318240"/>
                      <a:gd name="connsiteY17" fmla="*/ 363165 h 2491577"/>
                      <a:gd name="connsiteX18" fmla="*/ 1218207 w 1318240"/>
                      <a:gd name="connsiteY18" fmla="*/ 561609 h 2491577"/>
                      <a:gd name="connsiteX19" fmla="*/ 1315484 w 1318240"/>
                      <a:gd name="connsiteY19" fmla="*/ 1063557 h 2491577"/>
                      <a:gd name="connsiteX20" fmla="*/ 1268791 w 1318240"/>
                      <a:gd name="connsiteY20" fmla="*/ 1343713 h 2491577"/>
                      <a:gd name="connsiteX21" fmla="*/ 1187079 w 1318240"/>
                      <a:gd name="connsiteY21" fmla="*/ 1581068 h 2491577"/>
                      <a:gd name="connsiteX22" fmla="*/ 1035327 w 1318240"/>
                      <a:gd name="connsiteY22" fmla="*/ 1810641 h 2491577"/>
                      <a:gd name="connsiteX23" fmla="*/ 899140 w 1318240"/>
                      <a:gd name="connsiteY23" fmla="*/ 1970174 h 2491577"/>
                      <a:gd name="connsiteX24" fmla="*/ 836883 w 1318240"/>
                      <a:gd name="connsiteY24" fmla="*/ 2055778 h 2491577"/>
                      <a:gd name="connsiteX25" fmla="*/ 766844 w 1318240"/>
                      <a:gd name="connsiteY25" fmla="*/ 2168619 h 2491577"/>
                      <a:gd name="connsiteX26" fmla="*/ 743497 w 1318240"/>
                      <a:gd name="connsiteY26" fmla="*/ 2262004 h 2491577"/>
                      <a:gd name="connsiteX27" fmla="*/ 759062 w 1318240"/>
                      <a:gd name="connsiteY27" fmla="*/ 2328152 h 2491577"/>
                      <a:gd name="connsiteX28" fmla="*/ 790190 w 1318240"/>
                      <a:gd name="connsiteY28" fmla="*/ 2390409 h 2491577"/>
                      <a:gd name="connsiteX29" fmla="*/ 844665 w 1318240"/>
                      <a:gd name="connsiteY29" fmla="*/ 2448775 h 2491577"/>
                      <a:gd name="connsiteX30" fmla="*/ 875793 w 1318240"/>
                      <a:gd name="connsiteY30" fmla="*/ 2491577 h 2491577"/>
                      <a:gd name="connsiteX0" fmla="*/ 229877 w 1318240"/>
                      <a:gd name="connsiteY0" fmla="*/ 2367063 h 2491577"/>
                      <a:gd name="connsiteX1" fmla="*/ 288243 w 1318240"/>
                      <a:gd name="connsiteY1" fmla="*/ 2324261 h 2491577"/>
                      <a:gd name="connsiteX2" fmla="*/ 350500 w 1318240"/>
                      <a:gd name="connsiteY2" fmla="*/ 2285351 h 2491577"/>
                      <a:gd name="connsiteX3" fmla="*/ 401084 w 1318240"/>
                      <a:gd name="connsiteY3" fmla="*/ 2219203 h 2491577"/>
                      <a:gd name="connsiteX4" fmla="*/ 401084 w 1318240"/>
                      <a:gd name="connsiteY4" fmla="*/ 2137490 h 2491577"/>
                      <a:gd name="connsiteX5" fmla="*/ 362173 w 1318240"/>
                      <a:gd name="connsiteY5" fmla="*/ 2032431 h 2491577"/>
                      <a:gd name="connsiteX6" fmla="*/ 311589 w 1318240"/>
                      <a:gd name="connsiteY6" fmla="*/ 1935155 h 2491577"/>
                      <a:gd name="connsiteX7" fmla="*/ 140382 w 1318240"/>
                      <a:gd name="connsiteY7" fmla="*/ 1643325 h 2491577"/>
                      <a:gd name="connsiteX8" fmla="*/ 43106 w 1318240"/>
                      <a:gd name="connsiteY8" fmla="*/ 1339822 h 2491577"/>
                      <a:gd name="connsiteX9" fmla="*/ 4195 w 1318240"/>
                      <a:gd name="connsiteY9" fmla="*/ 1040210 h 2491577"/>
                      <a:gd name="connsiteX10" fmla="*/ 8086 w 1318240"/>
                      <a:gd name="connsiteY10" fmla="*/ 732816 h 2491577"/>
                      <a:gd name="connsiteX11" fmla="*/ 66452 w 1318240"/>
                      <a:gd name="connsiteY11" fmla="*/ 487679 h 2491577"/>
                      <a:gd name="connsiteX12" fmla="*/ 159838 w 1318240"/>
                      <a:gd name="connsiteY12" fmla="*/ 285344 h 2491577"/>
                      <a:gd name="connsiteX13" fmla="*/ 296025 w 1318240"/>
                      <a:gd name="connsiteY13" fmla="*/ 129701 h 2491577"/>
                      <a:gd name="connsiteX14" fmla="*/ 494469 w 1318240"/>
                      <a:gd name="connsiteY14" fmla="*/ 12969 h 2491577"/>
                      <a:gd name="connsiteX15" fmla="*/ 735715 w 1318240"/>
                      <a:gd name="connsiteY15" fmla="*/ 16860 h 2491577"/>
                      <a:gd name="connsiteX16" fmla="*/ 922486 w 1318240"/>
                      <a:gd name="connsiteY16" fmla="*/ 137484 h 2491577"/>
                      <a:gd name="connsiteX17" fmla="*/ 1113148 w 1318240"/>
                      <a:gd name="connsiteY17" fmla="*/ 363165 h 2491577"/>
                      <a:gd name="connsiteX18" fmla="*/ 1218207 w 1318240"/>
                      <a:gd name="connsiteY18" fmla="*/ 561609 h 2491577"/>
                      <a:gd name="connsiteX19" fmla="*/ 1315484 w 1318240"/>
                      <a:gd name="connsiteY19" fmla="*/ 1063557 h 2491577"/>
                      <a:gd name="connsiteX20" fmla="*/ 1268791 w 1318240"/>
                      <a:gd name="connsiteY20" fmla="*/ 1343713 h 2491577"/>
                      <a:gd name="connsiteX21" fmla="*/ 1167624 w 1318240"/>
                      <a:gd name="connsiteY21" fmla="*/ 1604414 h 2491577"/>
                      <a:gd name="connsiteX22" fmla="*/ 1035327 w 1318240"/>
                      <a:gd name="connsiteY22" fmla="*/ 1810641 h 2491577"/>
                      <a:gd name="connsiteX23" fmla="*/ 899140 w 1318240"/>
                      <a:gd name="connsiteY23" fmla="*/ 1970174 h 2491577"/>
                      <a:gd name="connsiteX24" fmla="*/ 836883 w 1318240"/>
                      <a:gd name="connsiteY24" fmla="*/ 2055778 h 2491577"/>
                      <a:gd name="connsiteX25" fmla="*/ 766844 w 1318240"/>
                      <a:gd name="connsiteY25" fmla="*/ 2168619 h 2491577"/>
                      <a:gd name="connsiteX26" fmla="*/ 743497 w 1318240"/>
                      <a:gd name="connsiteY26" fmla="*/ 2262004 h 2491577"/>
                      <a:gd name="connsiteX27" fmla="*/ 759062 w 1318240"/>
                      <a:gd name="connsiteY27" fmla="*/ 2328152 h 2491577"/>
                      <a:gd name="connsiteX28" fmla="*/ 790190 w 1318240"/>
                      <a:gd name="connsiteY28" fmla="*/ 2390409 h 2491577"/>
                      <a:gd name="connsiteX29" fmla="*/ 844665 w 1318240"/>
                      <a:gd name="connsiteY29" fmla="*/ 2448775 h 2491577"/>
                      <a:gd name="connsiteX30" fmla="*/ 875793 w 1318240"/>
                      <a:gd name="connsiteY30" fmla="*/ 2491577 h 2491577"/>
                      <a:gd name="connsiteX0" fmla="*/ 229877 w 1319454"/>
                      <a:gd name="connsiteY0" fmla="*/ 2367063 h 2491577"/>
                      <a:gd name="connsiteX1" fmla="*/ 288243 w 1319454"/>
                      <a:gd name="connsiteY1" fmla="*/ 2324261 h 2491577"/>
                      <a:gd name="connsiteX2" fmla="*/ 350500 w 1319454"/>
                      <a:gd name="connsiteY2" fmla="*/ 2285351 h 2491577"/>
                      <a:gd name="connsiteX3" fmla="*/ 401084 w 1319454"/>
                      <a:gd name="connsiteY3" fmla="*/ 2219203 h 2491577"/>
                      <a:gd name="connsiteX4" fmla="*/ 401084 w 1319454"/>
                      <a:gd name="connsiteY4" fmla="*/ 2137490 h 2491577"/>
                      <a:gd name="connsiteX5" fmla="*/ 362173 w 1319454"/>
                      <a:gd name="connsiteY5" fmla="*/ 2032431 h 2491577"/>
                      <a:gd name="connsiteX6" fmla="*/ 311589 w 1319454"/>
                      <a:gd name="connsiteY6" fmla="*/ 1935155 h 2491577"/>
                      <a:gd name="connsiteX7" fmla="*/ 140382 w 1319454"/>
                      <a:gd name="connsiteY7" fmla="*/ 1643325 h 2491577"/>
                      <a:gd name="connsiteX8" fmla="*/ 43106 w 1319454"/>
                      <a:gd name="connsiteY8" fmla="*/ 1339822 h 2491577"/>
                      <a:gd name="connsiteX9" fmla="*/ 4195 w 1319454"/>
                      <a:gd name="connsiteY9" fmla="*/ 1040210 h 2491577"/>
                      <a:gd name="connsiteX10" fmla="*/ 8086 w 1319454"/>
                      <a:gd name="connsiteY10" fmla="*/ 732816 h 2491577"/>
                      <a:gd name="connsiteX11" fmla="*/ 66452 w 1319454"/>
                      <a:gd name="connsiteY11" fmla="*/ 487679 h 2491577"/>
                      <a:gd name="connsiteX12" fmla="*/ 159838 w 1319454"/>
                      <a:gd name="connsiteY12" fmla="*/ 285344 h 2491577"/>
                      <a:gd name="connsiteX13" fmla="*/ 296025 w 1319454"/>
                      <a:gd name="connsiteY13" fmla="*/ 129701 h 2491577"/>
                      <a:gd name="connsiteX14" fmla="*/ 494469 w 1319454"/>
                      <a:gd name="connsiteY14" fmla="*/ 12969 h 2491577"/>
                      <a:gd name="connsiteX15" fmla="*/ 735715 w 1319454"/>
                      <a:gd name="connsiteY15" fmla="*/ 16860 h 2491577"/>
                      <a:gd name="connsiteX16" fmla="*/ 922486 w 1319454"/>
                      <a:gd name="connsiteY16" fmla="*/ 137484 h 2491577"/>
                      <a:gd name="connsiteX17" fmla="*/ 1218207 w 1319454"/>
                      <a:gd name="connsiteY17" fmla="*/ 561609 h 2491577"/>
                      <a:gd name="connsiteX18" fmla="*/ 1315484 w 1319454"/>
                      <a:gd name="connsiteY18" fmla="*/ 1063557 h 2491577"/>
                      <a:gd name="connsiteX19" fmla="*/ 1268791 w 1319454"/>
                      <a:gd name="connsiteY19" fmla="*/ 1343713 h 2491577"/>
                      <a:gd name="connsiteX20" fmla="*/ 1167624 w 1319454"/>
                      <a:gd name="connsiteY20" fmla="*/ 1604414 h 2491577"/>
                      <a:gd name="connsiteX21" fmla="*/ 1035327 w 1319454"/>
                      <a:gd name="connsiteY21" fmla="*/ 1810641 h 2491577"/>
                      <a:gd name="connsiteX22" fmla="*/ 899140 w 1319454"/>
                      <a:gd name="connsiteY22" fmla="*/ 1970174 h 2491577"/>
                      <a:gd name="connsiteX23" fmla="*/ 836883 w 1319454"/>
                      <a:gd name="connsiteY23" fmla="*/ 2055778 h 2491577"/>
                      <a:gd name="connsiteX24" fmla="*/ 766844 w 1319454"/>
                      <a:gd name="connsiteY24" fmla="*/ 2168619 h 2491577"/>
                      <a:gd name="connsiteX25" fmla="*/ 743497 w 1319454"/>
                      <a:gd name="connsiteY25" fmla="*/ 2262004 h 2491577"/>
                      <a:gd name="connsiteX26" fmla="*/ 759062 w 1319454"/>
                      <a:gd name="connsiteY26" fmla="*/ 2328152 h 2491577"/>
                      <a:gd name="connsiteX27" fmla="*/ 790190 w 1319454"/>
                      <a:gd name="connsiteY27" fmla="*/ 2390409 h 2491577"/>
                      <a:gd name="connsiteX28" fmla="*/ 844665 w 1319454"/>
                      <a:gd name="connsiteY28" fmla="*/ 2448775 h 2491577"/>
                      <a:gd name="connsiteX29" fmla="*/ 875793 w 1319454"/>
                      <a:gd name="connsiteY29" fmla="*/ 2491577 h 2491577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54951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44665 w 1318759"/>
                      <a:gd name="connsiteY28" fmla="*/ 2435496 h 2497753"/>
                      <a:gd name="connsiteX29" fmla="*/ 875793 w 1318759"/>
                      <a:gd name="connsiteY29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350500 w 1318759"/>
                      <a:gd name="connsiteY2" fmla="*/ 2291527 h 2497753"/>
                      <a:gd name="connsiteX3" fmla="*/ 401084 w 1318759"/>
                      <a:gd name="connsiteY3" fmla="*/ 2225379 h 2497753"/>
                      <a:gd name="connsiteX4" fmla="*/ 401084 w 1318759"/>
                      <a:gd name="connsiteY4" fmla="*/ 2143666 h 2497753"/>
                      <a:gd name="connsiteX5" fmla="*/ 362173 w 1318759"/>
                      <a:gd name="connsiteY5" fmla="*/ 2038607 h 2497753"/>
                      <a:gd name="connsiteX6" fmla="*/ 311589 w 1318759"/>
                      <a:gd name="connsiteY6" fmla="*/ 1941331 h 2497753"/>
                      <a:gd name="connsiteX7" fmla="*/ 140382 w 1318759"/>
                      <a:gd name="connsiteY7" fmla="*/ 1649501 h 2497753"/>
                      <a:gd name="connsiteX8" fmla="*/ 43106 w 1318759"/>
                      <a:gd name="connsiteY8" fmla="*/ 1345998 h 2497753"/>
                      <a:gd name="connsiteX9" fmla="*/ 4195 w 1318759"/>
                      <a:gd name="connsiteY9" fmla="*/ 1046386 h 2497753"/>
                      <a:gd name="connsiteX10" fmla="*/ 8086 w 1318759"/>
                      <a:gd name="connsiteY10" fmla="*/ 738992 h 2497753"/>
                      <a:gd name="connsiteX11" fmla="*/ 66452 w 1318759"/>
                      <a:gd name="connsiteY11" fmla="*/ 493855 h 2497753"/>
                      <a:gd name="connsiteX12" fmla="*/ 159838 w 1318759"/>
                      <a:gd name="connsiteY12" fmla="*/ 291520 h 2497753"/>
                      <a:gd name="connsiteX13" fmla="*/ 296025 w 1318759"/>
                      <a:gd name="connsiteY13" fmla="*/ 135877 h 2497753"/>
                      <a:gd name="connsiteX14" fmla="*/ 494469 w 1318759"/>
                      <a:gd name="connsiteY14" fmla="*/ 19145 h 2497753"/>
                      <a:gd name="connsiteX15" fmla="*/ 735715 w 1318759"/>
                      <a:gd name="connsiteY15" fmla="*/ 23036 h 2497753"/>
                      <a:gd name="connsiteX16" fmla="*/ 1015872 w 1318759"/>
                      <a:gd name="connsiteY16" fmla="*/ 240937 h 2497753"/>
                      <a:gd name="connsiteX17" fmla="*/ 1218207 w 1318759"/>
                      <a:gd name="connsiteY17" fmla="*/ 567785 h 2497753"/>
                      <a:gd name="connsiteX18" fmla="*/ 1315484 w 1318759"/>
                      <a:gd name="connsiteY18" fmla="*/ 1069733 h 2497753"/>
                      <a:gd name="connsiteX19" fmla="*/ 1268791 w 1318759"/>
                      <a:gd name="connsiteY19" fmla="*/ 1349889 h 2497753"/>
                      <a:gd name="connsiteX20" fmla="*/ 1167624 w 1318759"/>
                      <a:gd name="connsiteY20" fmla="*/ 1610590 h 2497753"/>
                      <a:gd name="connsiteX21" fmla="*/ 1035327 w 1318759"/>
                      <a:gd name="connsiteY21" fmla="*/ 1816817 h 2497753"/>
                      <a:gd name="connsiteX22" fmla="*/ 899140 w 1318759"/>
                      <a:gd name="connsiteY22" fmla="*/ 1976350 h 2497753"/>
                      <a:gd name="connsiteX23" fmla="*/ 836883 w 1318759"/>
                      <a:gd name="connsiteY23" fmla="*/ 2061954 h 2497753"/>
                      <a:gd name="connsiteX24" fmla="*/ 766844 w 1318759"/>
                      <a:gd name="connsiteY24" fmla="*/ 2174795 h 2497753"/>
                      <a:gd name="connsiteX25" fmla="*/ 743497 w 1318759"/>
                      <a:gd name="connsiteY25" fmla="*/ 2268180 h 2497753"/>
                      <a:gd name="connsiteX26" fmla="*/ 759062 w 1318759"/>
                      <a:gd name="connsiteY26" fmla="*/ 2334328 h 2497753"/>
                      <a:gd name="connsiteX27" fmla="*/ 790190 w 1318759"/>
                      <a:gd name="connsiteY27" fmla="*/ 2396585 h 2497753"/>
                      <a:gd name="connsiteX28" fmla="*/ 875793 w 1318759"/>
                      <a:gd name="connsiteY28" fmla="*/ 2497753 h 2497753"/>
                      <a:gd name="connsiteX0" fmla="*/ 229877 w 1318759"/>
                      <a:gd name="connsiteY0" fmla="*/ 2373239 h 2497753"/>
                      <a:gd name="connsiteX1" fmla="*/ 288243 w 1318759"/>
                      <a:gd name="connsiteY1" fmla="*/ 2330437 h 2497753"/>
                      <a:gd name="connsiteX2" fmla="*/ 401084 w 1318759"/>
                      <a:gd name="connsiteY2" fmla="*/ 2225379 h 2497753"/>
                      <a:gd name="connsiteX3" fmla="*/ 401084 w 1318759"/>
                      <a:gd name="connsiteY3" fmla="*/ 2143666 h 2497753"/>
                      <a:gd name="connsiteX4" fmla="*/ 362173 w 1318759"/>
                      <a:gd name="connsiteY4" fmla="*/ 2038607 h 2497753"/>
                      <a:gd name="connsiteX5" fmla="*/ 311589 w 1318759"/>
                      <a:gd name="connsiteY5" fmla="*/ 1941331 h 2497753"/>
                      <a:gd name="connsiteX6" fmla="*/ 140382 w 1318759"/>
                      <a:gd name="connsiteY6" fmla="*/ 1649501 h 2497753"/>
                      <a:gd name="connsiteX7" fmla="*/ 43106 w 1318759"/>
                      <a:gd name="connsiteY7" fmla="*/ 1345998 h 2497753"/>
                      <a:gd name="connsiteX8" fmla="*/ 4195 w 1318759"/>
                      <a:gd name="connsiteY8" fmla="*/ 1046386 h 2497753"/>
                      <a:gd name="connsiteX9" fmla="*/ 8086 w 1318759"/>
                      <a:gd name="connsiteY9" fmla="*/ 738992 h 2497753"/>
                      <a:gd name="connsiteX10" fmla="*/ 66452 w 1318759"/>
                      <a:gd name="connsiteY10" fmla="*/ 493855 h 2497753"/>
                      <a:gd name="connsiteX11" fmla="*/ 159838 w 1318759"/>
                      <a:gd name="connsiteY11" fmla="*/ 291520 h 2497753"/>
                      <a:gd name="connsiteX12" fmla="*/ 296025 w 1318759"/>
                      <a:gd name="connsiteY12" fmla="*/ 135877 h 2497753"/>
                      <a:gd name="connsiteX13" fmla="*/ 494469 w 1318759"/>
                      <a:gd name="connsiteY13" fmla="*/ 19145 h 2497753"/>
                      <a:gd name="connsiteX14" fmla="*/ 735715 w 1318759"/>
                      <a:gd name="connsiteY14" fmla="*/ 23036 h 2497753"/>
                      <a:gd name="connsiteX15" fmla="*/ 1015872 w 1318759"/>
                      <a:gd name="connsiteY15" fmla="*/ 240937 h 2497753"/>
                      <a:gd name="connsiteX16" fmla="*/ 1218207 w 1318759"/>
                      <a:gd name="connsiteY16" fmla="*/ 567785 h 2497753"/>
                      <a:gd name="connsiteX17" fmla="*/ 1315484 w 1318759"/>
                      <a:gd name="connsiteY17" fmla="*/ 1069733 h 2497753"/>
                      <a:gd name="connsiteX18" fmla="*/ 1268791 w 1318759"/>
                      <a:gd name="connsiteY18" fmla="*/ 1349889 h 2497753"/>
                      <a:gd name="connsiteX19" fmla="*/ 1167624 w 1318759"/>
                      <a:gd name="connsiteY19" fmla="*/ 1610590 h 2497753"/>
                      <a:gd name="connsiteX20" fmla="*/ 1035327 w 1318759"/>
                      <a:gd name="connsiteY20" fmla="*/ 1816817 h 2497753"/>
                      <a:gd name="connsiteX21" fmla="*/ 899140 w 1318759"/>
                      <a:gd name="connsiteY21" fmla="*/ 1976350 h 2497753"/>
                      <a:gd name="connsiteX22" fmla="*/ 836883 w 1318759"/>
                      <a:gd name="connsiteY22" fmla="*/ 2061954 h 2497753"/>
                      <a:gd name="connsiteX23" fmla="*/ 766844 w 1318759"/>
                      <a:gd name="connsiteY23" fmla="*/ 2174795 h 2497753"/>
                      <a:gd name="connsiteX24" fmla="*/ 743497 w 1318759"/>
                      <a:gd name="connsiteY24" fmla="*/ 2268180 h 2497753"/>
                      <a:gd name="connsiteX25" fmla="*/ 759062 w 1318759"/>
                      <a:gd name="connsiteY25" fmla="*/ 2334328 h 2497753"/>
                      <a:gd name="connsiteX26" fmla="*/ 790190 w 1318759"/>
                      <a:gd name="connsiteY26" fmla="*/ 2396585 h 2497753"/>
                      <a:gd name="connsiteX27" fmla="*/ 875793 w 1318759"/>
                      <a:gd name="connsiteY27" fmla="*/ 2497753 h 2497753"/>
                      <a:gd name="connsiteX0" fmla="*/ 229877 w 1318759"/>
                      <a:gd name="connsiteY0" fmla="*/ 2373239 h 2497753"/>
                      <a:gd name="connsiteX1" fmla="*/ 319371 w 1318759"/>
                      <a:gd name="connsiteY1" fmla="*/ 2307091 h 2497753"/>
                      <a:gd name="connsiteX2" fmla="*/ 401084 w 1318759"/>
                      <a:gd name="connsiteY2" fmla="*/ 2225379 h 2497753"/>
                      <a:gd name="connsiteX3" fmla="*/ 401084 w 1318759"/>
                      <a:gd name="connsiteY3" fmla="*/ 2143666 h 2497753"/>
                      <a:gd name="connsiteX4" fmla="*/ 362173 w 1318759"/>
                      <a:gd name="connsiteY4" fmla="*/ 2038607 h 2497753"/>
                      <a:gd name="connsiteX5" fmla="*/ 311589 w 1318759"/>
                      <a:gd name="connsiteY5" fmla="*/ 1941331 h 2497753"/>
                      <a:gd name="connsiteX6" fmla="*/ 140382 w 1318759"/>
                      <a:gd name="connsiteY6" fmla="*/ 1649501 h 2497753"/>
                      <a:gd name="connsiteX7" fmla="*/ 43106 w 1318759"/>
                      <a:gd name="connsiteY7" fmla="*/ 1345998 h 2497753"/>
                      <a:gd name="connsiteX8" fmla="*/ 4195 w 1318759"/>
                      <a:gd name="connsiteY8" fmla="*/ 1046386 h 2497753"/>
                      <a:gd name="connsiteX9" fmla="*/ 8086 w 1318759"/>
                      <a:gd name="connsiteY9" fmla="*/ 738992 h 2497753"/>
                      <a:gd name="connsiteX10" fmla="*/ 66452 w 1318759"/>
                      <a:gd name="connsiteY10" fmla="*/ 493855 h 2497753"/>
                      <a:gd name="connsiteX11" fmla="*/ 159838 w 1318759"/>
                      <a:gd name="connsiteY11" fmla="*/ 291520 h 2497753"/>
                      <a:gd name="connsiteX12" fmla="*/ 296025 w 1318759"/>
                      <a:gd name="connsiteY12" fmla="*/ 135877 h 2497753"/>
                      <a:gd name="connsiteX13" fmla="*/ 494469 w 1318759"/>
                      <a:gd name="connsiteY13" fmla="*/ 19145 h 2497753"/>
                      <a:gd name="connsiteX14" fmla="*/ 735715 w 1318759"/>
                      <a:gd name="connsiteY14" fmla="*/ 23036 h 2497753"/>
                      <a:gd name="connsiteX15" fmla="*/ 1015872 w 1318759"/>
                      <a:gd name="connsiteY15" fmla="*/ 240937 h 2497753"/>
                      <a:gd name="connsiteX16" fmla="*/ 1218207 w 1318759"/>
                      <a:gd name="connsiteY16" fmla="*/ 567785 h 2497753"/>
                      <a:gd name="connsiteX17" fmla="*/ 1315484 w 1318759"/>
                      <a:gd name="connsiteY17" fmla="*/ 1069733 h 2497753"/>
                      <a:gd name="connsiteX18" fmla="*/ 1268791 w 1318759"/>
                      <a:gd name="connsiteY18" fmla="*/ 1349889 h 2497753"/>
                      <a:gd name="connsiteX19" fmla="*/ 1167624 w 1318759"/>
                      <a:gd name="connsiteY19" fmla="*/ 1610590 h 2497753"/>
                      <a:gd name="connsiteX20" fmla="*/ 1035327 w 1318759"/>
                      <a:gd name="connsiteY20" fmla="*/ 1816817 h 2497753"/>
                      <a:gd name="connsiteX21" fmla="*/ 899140 w 1318759"/>
                      <a:gd name="connsiteY21" fmla="*/ 1976350 h 2497753"/>
                      <a:gd name="connsiteX22" fmla="*/ 836883 w 1318759"/>
                      <a:gd name="connsiteY22" fmla="*/ 2061954 h 2497753"/>
                      <a:gd name="connsiteX23" fmla="*/ 766844 w 1318759"/>
                      <a:gd name="connsiteY23" fmla="*/ 2174795 h 2497753"/>
                      <a:gd name="connsiteX24" fmla="*/ 743497 w 1318759"/>
                      <a:gd name="connsiteY24" fmla="*/ 2268180 h 2497753"/>
                      <a:gd name="connsiteX25" fmla="*/ 759062 w 1318759"/>
                      <a:gd name="connsiteY25" fmla="*/ 2334328 h 2497753"/>
                      <a:gd name="connsiteX26" fmla="*/ 790190 w 1318759"/>
                      <a:gd name="connsiteY26" fmla="*/ 2396585 h 2497753"/>
                      <a:gd name="connsiteX27" fmla="*/ 875793 w 1318759"/>
                      <a:gd name="connsiteY27" fmla="*/ 2497753 h 2497753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401084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62173 w 1318664"/>
                      <a:gd name="connsiteY4" fmla="*/ 2039134 h 2498280"/>
                      <a:gd name="connsiteX5" fmla="*/ 311589 w 1318664"/>
                      <a:gd name="connsiteY5" fmla="*/ 1941858 h 2498280"/>
                      <a:gd name="connsiteX6" fmla="*/ 140382 w 1318664"/>
                      <a:gd name="connsiteY6" fmla="*/ 1650028 h 2498280"/>
                      <a:gd name="connsiteX7" fmla="*/ 43106 w 1318664"/>
                      <a:gd name="connsiteY7" fmla="*/ 1346525 h 2498280"/>
                      <a:gd name="connsiteX8" fmla="*/ 4195 w 1318664"/>
                      <a:gd name="connsiteY8" fmla="*/ 1046913 h 2498280"/>
                      <a:gd name="connsiteX9" fmla="*/ 8086 w 1318664"/>
                      <a:gd name="connsiteY9" fmla="*/ 739519 h 2498280"/>
                      <a:gd name="connsiteX10" fmla="*/ 66452 w 1318664"/>
                      <a:gd name="connsiteY10" fmla="*/ 494382 h 2498280"/>
                      <a:gd name="connsiteX11" fmla="*/ 159838 w 1318664"/>
                      <a:gd name="connsiteY11" fmla="*/ 292047 h 2498280"/>
                      <a:gd name="connsiteX12" fmla="*/ 296025 w 1318664"/>
                      <a:gd name="connsiteY12" fmla="*/ 136404 h 2498280"/>
                      <a:gd name="connsiteX13" fmla="*/ 494469 w 1318664"/>
                      <a:gd name="connsiteY13" fmla="*/ 19672 h 2498280"/>
                      <a:gd name="connsiteX14" fmla="*/ 735715 w 1318664"/>
                      <a:gd name="connsiteY14" fmla="*/ 23563 h 2498280"/>
                      <a:gd name="connsiteX15" fmla="*/ 1031436 w 1318664"/>
                      <a:gd name="connsiteY15" fmla="*/ 249246 h 2498280"/>
                      <a:gd name="connsiteX16" fmla="*/ 1218207 w 1318664"/>
                      <a:gd name="connsiteY16" fmla="*/ 568312 h 2498280"/>
                      <a:gd name="connsiteX17" fmla="*/ 1315484 w 1318664"/>
                      <a:gd name="connsiteY17" fmla="*/ 1070260 h 2498280"/>
                      <a:gd name="connsiteX18" fmla="*/ 1268791 w 1318664"/>
                      <a:gd name="connsiteY18" fmla="*/ 1350416 h 2498280"/>
                      <a:gd name="connsiteX19" fmla="*/ 1167624 w 1318664"/>
                      <a:gd name="connsiteY19" fmla="*/ 1611117 h 2498280"/>
                      <a:gd name="connsiteX20" fmla="*/ 1035327 w 1318664"/>
                      <a:gd name="connsiteY20" fmla="*/ 1817344 h 2498280"/>
                      <a:gd name="connsiteX21" fmla="*/ 899140 w 1318664"/>
                      <a:gd name="connsiteY21" fmla="*/ 1976877 h 2498280"/>
                      <a:gd name="connsiteX22" fmla="*/ 836883 w 1318664"/>
                      <a:gd name="connsiteY22" fmla="*/ 2062481 h 2498280"/>
                      <a:gd name="connsiteX23" fmla="*/ 766844 w 1318664"/>
                      <a:gd name="connsiteY23" fmla="*/ 2175322 h 2498280"/>
                      <a:gd name="connsiteX24" fmla="*/ 743497 w 1318664"/>
                      <a:gd name="connsiteY24" fmla="*/ 2268707 h 2498280"/>
                      <a:gd name="connsiteX25" fmla="*/ 759062 w 1318664"/>
                      <a:gd name="connsiteY25" fmla="*/ 2334855 h 2498280"/>
                      <a:gd name="connsiteX26" fmla="*/ 790190 w 1318664"/>
                      <a:gd name="connsiteY26" fmla="*/ 2397112 h 2498280"/>
                      <a:gd name="connsiteX27" fmla="*/ 875793 w 1318664"/>
                      <a:gd name="connsiteY27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62173 w 1318664"/>
                      <a:gd name="connsiteY4" fmla="*/ 2039134 h 2498280"/>
                      <a:gd name="connsiteX5" fmla="*/ 311589 w 1318664"/>
                      <a:gd name="connsiteY5" fmla="*/ 1941858 h 2498280"/>
                      <a:gd name="connsiteX6" fmla="*/ 140382 w 1318664"/>
                      <a:gd name="connsiteY6" fmla="*/ 1650028 h 2498280"/>
                      <a:gd name="connsiteX7" fmla="*/ 43106 w 1318664"/>
                      <a:gd name="connsiteY7" fmla="*/ 1346525 h 2498280"/>
                      <a:gd name="connsiteX8" fmla="*/ 4195 w 1318664"/>
                      <a:gd name="connsiteY8" fmla="*/ 1046913 h 2498280"/>
                      <a:gd name="connsiteX9" fmla="*/ 8086 w 1318664"/>
                      <a:gd name="connsiteY9" fmla="*/ 739519 h 2498280"/>
                      <a:gd name="connsiteX10" fmla="*/ 66452 w 1318664"/>
                      <a:gd name="connsiteY10" fmla="*/ 494382 h 2498280"/>
                      <a:gd name="connsiteX11" fmla="*/ 159838 w 1318664"/>
                      <a:gd name="connsiteY11" fmla="*/ 292047 h 2498280"/>
                      <a:gd name="connsiteX12" fmla="*/ 296025 w 1318664"/>
                      <a:gd name="connsiteY12" fmla="*/ 136404 h 2498280"/>
                      <a:gd name="connsiteX13" fmla="*/ 494469 w 1318664"/>
                      <a:gd name="connsiteY13" fmla="*/ 19672 h 2498280"/>
                      <a:gd name="connsiteX14" fmla="*/ 735715 w 1318664"/>
                      <a:gd name="connsiteY14" fmla="*/ 23563 h 2498280"/>
                      <a:gd name="connsiteX15" fmla="*/ 1031436 w 1318664"/>
                      <a:gd name="connsiteY15" fmla="*/ 249246 h 2498280"/>
                      <a:gd name="connsiteX16" fmla="*/ 1218207 w 1318664"/>
                      <a:gd name="connsiteY16" fmla="*/ 568312 h 2498280"/>
                      <a:gd name="connsiteX17" fmla="*/ 1315484 w 1318664"/>
                      <a:gd name="connsiteY17" fmla="*/ 1070260 h 2498280"/>
                      <a:gd name="connsiteX18" fmla="*/ 1268791 w 1318664"/>
                      <a:gd name="connsiteY18" fmla="*/ 1350416 h 2498280"/>
                      <a:gd name="connsiteX19" fmla="*/ 1167624 w 1318664"/>
                      <a:gd name="connsiteY19" fmla="*/ 1611117 h 2498280"/>
                      <a:gd name="connsiteX20" fmla="*/ 1035327 w 1318664"/>
                      <a:gd name="connsiteY20" fmla="*/ 1817344 h 2498280"/>
                      <a:gd name="connsiteX21" fmla="*/ 899140 w 1318664"/>
                      <a:gd name="connsiteY21" fmla="*/ 1976877 h 2498280"/>
                      <a:gd name="connsiteX22" fmla="*/ 836883 w 1318664"/>
                      <a:gd name="connsiteY22" fmla="*/ 2062481 h 2498280"/>
                      <a:gd name="connsiteX23" fmla="*/ 766844 w 1318664"/>
                      <a:gd name="connsiteY23" fmla="*/ 2175322 h 2498280"/>
                      <a:gd name="connsiteX24" fmla="*/ 743497 w 1318664"/>
                      <a:gd name="connsiteY24" fmla="*/ 2268707 h 2498280"/>
                      <a:gd name="connsiteX25" fmla="*/ 759062 w 1318664"/>
                      <a:gd name="connsiteY25" fmla="*/ 2334855 h 2498280"/>
                      <a:gd name="connsiteX26" fmla="*/ 790190 w 1318664"/>
                      <a:gd name="connsiteY26" fmla="*/ 2397112 h 2498280"/>
                      <a:gd name="connsiteX27" fmla="*/ 875793 w 1318664"/>
                      <a:gd name="connsiteY27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311589 w 1318664"/>
                      <a:gd name="connsiteY4" fmla="*/ 1941858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99140 w 1318664"/>
                      <a:gd name="connsiteY20" fmla="*/ 1976877 h 2498280"/>
                      <a:gd name="connsiteX21" fmla="*/ 836883 w 1318664"/>
                      <a:gd name="connsiteY21" fmla="*/ 2062481 h 2498280"/>
                      <a:gd name="connsiteX22" fmla="*/ 766844 w 1318664"/>
                      <a:gd name="connsiteY22" fmla="*/ 2175322 h 2498280"/>
                      <a:gd name="connsiteX23" fmla="*/ 743497 w 1318664"/>
                      <a:gd name="connsiteY23" fmla="*/ 2268707 h 2498280"/>
                      <a:gd name="connsiteX24" fmla="*/ 759062 w 1318664"/>
                      <a:gd name="connsiteY24" fmla="*/ 2334855 h 2498280"/>
                      <a:gd name="connsiteX25" fmla="*/ 790190 w 1318664"/>
                      <a:gd name="connsiteY25" fmla="*/ 2397112 h 2498280"/>
                      <a:gd name="connsiteX26" fmla="*/ 875793 w 1318664"/>
                      <a:gd name="connsiteY26" fmla="*/ 2498280 h 2498280"/>
                      <a:gd name="connsiteX0" fmla="*/ 229877 w 1318664"/>
                      <a:gd name="connsiteY0" fmla="*/ 2373766 h 2498280"/>
                      <a:gd name="connsiteX1" fmla="*/ 319371 w 1318664"/>
                      <a:gd name="connsiteY1" fmla="*/ 2307618 h 2498280"/>
                      <a:gd name="connsiteX2" fmla="*/ 397193 w 1318664"/>
                      <a:gd name="connsiteY2" fmla="*/ 2225906 h 2498280"/>
                      <a:gd name="connsiteX3" fmla="*/ 401084 w 1318664"/>
                      <a:gd name="connsiteY3" fmla="*/ 2144193 h 2498280"/>
                      <a:gd name="connsiteX4" fmla="*/ 284352 w 1318664"/>
                      <a:gd name="connsiteY4" fmla="*/ 1918512 h 2498280"/>
                      <a:gd name="connsiteX5" fmla="*/ 140382 w 1318664"/>
                      <a:gd name="connsiteY5" fmla="*/ 1650028 h 2498280"/>
                      <a:gd name="connsiteX6" fmla="*/ 43106 w 1318664"/>
                      <a:gd name="connsiteY6" fmla="*/ 1346525 h 2498280"/>
                      <a:gd name="connsiteX7" fmla="*/ 4195 w 1318664"/>
                      <a:gd name="connsiteY7" fmla="*/ 1046913 h 2498280"/>
                      <a:gd name="connsiteX8" fmla="*/ 8086 w 1318664"/>
                      <a:gd name="connsiteY8" fmla="*/ 739519 h 2498280"/>
                      <a:gd name="connsiteX9" fmla="*/ 66452 w 1318664"/>
                      <a:gd name="connsiteY9" fmla="*/ 494382 h 2498280"/>
                      <a:gd name="connsiteX10" fmla="*/ 159838 w 1318664"/>
                      <a:gd name="connsiteY10" fmla="*/ 292047 h 2498280"/>
                      <a:gd name="connsiteX11" fmla="*/ 296025 w 1318664"/>
                      <a:gd name="connsiteY11" fmla="*/ 136404 h 2498280"/>
                      <a:gd name="connsiteX12" fmla="*/ 494469 w 1318664"/>
                      <a:gd name="connsiteY12" fmla="*/ 19672 h 2498280"/>
                      <a:gd name="connsiteX13" fmla="*/ 735715 w 1318664"/>
                      <a:gd name="connsiteY13" fmla="*/ 23563 h 2498280"/>
                      <a:gd name="connsiteX14" fmla="*/ 1031436 w 1318664"/>
                      <a:gd name="connsiteY14" fmla="*/ 249246 h 2498280"/>
                      <a:gd name="connsiteX15" fmla="*/ 1218207 w 1318664"/>
                      <a:gd name="connsiteY15" fmla="*/ 568312 h 2498280"/>
                      <a:gd name="connsiteX16" fmla="*/ 1315484 w 1318664"/>
                      <a:gd name="connsiteY16" fmla="*/ 1070260 h 2498280"/>
                      <a:gd name="connsiteX17" fmla="*/ 1268791 w 1318664"/>
                      <a:gd name="connsiteY17" fmla="*/ 1350416 h 2498280"/>
                      <a:gd name="connsiteX18" fmla="*/ 1167624 w 1318664"/>
                      <a:gd name="connsiteY18" fmla="*/ 1611117 h 2498280"/>
                      <a:gd name="connsiteX19" fmla="*/ 1035327 w 1318664"/>
                      <a:gd name="connsiteY19" fmla="*/ 1817344 h 2498280"/>
                      <a:gd name="connsiteX20" fmla="*/ 836883 w 1318664"/>
                      <a:gd name="connsiteY20" fmla="*/ 2062481 h 2498280"/>
                      <a:gd name="connsiteX21" fmla="*/ 766844 w 1318664"/>
                      <a:gd name="connsiteY21" fmla="*/ 2175322 h 2498280"/>
                      <a:gd name="connsiteX22" fmla="*/ 743497 w 1318664"/>
                      <a:gd name="connsiteY22" fmla="*/ 2268707 h 2498280"/>
                      <a:gd name="connsiteX23" fmla="*/ 759062 w 1318664"/>
                      <a:gd name="connsiteY23" fmla="*/ 2334855 h 2498280"/>
                      <a:gd name="connsiteX24" fmla="*/ 790190 w 1318664"/>
                      <a:gd name="connsiteY24" fmla="*/ 2397112 h 2498280"/>
                      <a:gd name="connsiteX25" fmla="*/ 875793 w 1318664"/>
                      <a:gd name="connsiteY25" fmla="*/ 2498280 h 249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318664" h="2498280">
                        <a:moveTo>
                          <a:pt x="229877" y="2373766"/>
                        </a:moveTo>
                        <a:cubicBezTo>
                          <a:pt x="249008" y="2359174"/>
                          <a:pt x="291485" y="2332261"/>
                          <a:pt x="319371" y="2307618"/>
                        </a:cubicBezTo>
                        <a:cubicBezTo>
                          <a:pt x="347257" y="2282975"/>
                          <a:pt x="383574" y="2253144"/>
                          <a:pt x="397193" y="2225906"/>
                        </a:cubicBezTo>
                        <a:cubicBezTo>
                          <a:pt x="410812" y="2198669"/>
                          <a:pt x="419891" y="2195425"/>
                          <a:pt x="401084" y="2144193"/>
                        </a:cubicBezTo>
                        <a:cubicBezTo>
                          <a:pt x="382277" y="2092961"/>
                          <a:pt x="327802" y="2000873"/>
                          <a:pt x="284352" y="1918512"/>
                        </a:cubicBezTo>
                        <a:cubicBezTo>
                          <a:pt x="240902" y="1836151"/>
                          <a:pt x="180590" y="1745359"/>
                          <a:pt x="140382" y="1650028"/>
                        </a:cubicBezTo>
                        <a:cubicBezTo>
                          <a:pt x="100174" y="1554697"/>
                          <a:pt x="65804" y="1447044"/>
                          <a:pt x="43106" y="1346525"/>
                        </a:cubicBezTo>
                        <a:cubicBezTo>
                          <a:pt x="20408" y="1246006"/>
                          <a:pt x="10032" y="1148081"/>
                          <a:pt x="4195" y="1046913"/>
                        </a:cubicBezTo>
                        <a:cubicBezTo>
                          <a:pt x="-1642" y="945745"/>
                          <a:pt x="-2290" y="831607"/>
                          <a:pt x="8086" y="739519"/>
                        </a:cubicBezTo>
                        <a:cubicBezTo>
                          <a:pt x="18462" y="647431"/>
                          <a:pt x="41160" y="568961"/>
                          <a:pt x="66452" y="494382"/>
                        </a:cubicBezTo>
                        <a:cubicBezTo>
                          <a:pt x="91744" y="419803"/>
                          <a:pt x="121576" y="351710"/>
                          <a:pt x="159838" y="292047"/>
                        </a:cubicBezTo>
                        <a:cubicBezTo>
                          <a:pt x="198100" y="232384"/>
                          <a:pt x="240253" y="181800"/>
                          <a:pt x="296025" y="136404"/>
                        </a:cubicBezTo>
                        <a:cubicBezTo>
                          <a:pt x="351797" y="91008"/>
                          <a:pt x="421187" y="38479"/>
                          <a:pt x="494469" y="19672"/>
                        </a:cubicBezTo>
                        <a:cubicBezTo>
                          <a:pt x="567751" y="865"/>
                          <a:pt x="646220" y="-14699"/>
                          <a:pt x="735715" y="23563"/>
                        </a:cubicBezTo>
                        <a:cubicBezTo>
                          <a:pt x="825210" y="61825"/>
                          <a:pt x="947130" y="139000"/>
                          <a:pt x="1031436" y="249246"/>
                        </a:cubicBezTo>
                        <a:cubicBezTo>
                          <a:pt x="1115742" y="359492"/>
                          <a:pt x="1170866" y="431476"/>
                          <a:pt x="1218207" y="568312"/>
                        </a:cubicBezTo>
                        <a:cubicBezTo>
                          <a:pt x="1265548" y="705148"/>
                          <a:pt x="1334290" y="877652"/>
                          <a:pt x="1315484" y="1070260"/>
                        </a:cubicBezTo>
                        <a:cubicBezTo>
                          <a:pt x="1296678" y="1262868"/>
                          <a:pt x="1293434" y="1260273"/>
                          <a:pt x="1268791" y="1350416"/>
                        </a:cubicBezTo>
                        <a:cubicBezTo>
                          <a:pt x="1244148" y="1440559"/>
                          <a:pt x="1206535" y="1533296"/>
                          <a:pt x="1167624" y="1611117"/>
                        </a:cubicBezTo>
                        <a:cubicBezTo>
                          <a:pt x="1128713" y="1688938"/>
                          <a:pt x="1090451" y="1742117"/>
                          <a:pt x="1035327" y="1817344"/>
                        </a:cubicBezTo>
                        <a:cubicBezTo>
                          <a:pt x="980204" y="1892571"/>
                          <a:pt x="881630" y="2002818"/>
                          <a:pt x="836883" y="2062481"/>
                        </a:cubicBezTo>
                        <a:cubicBezTo>
                          <a:pt x="792136" y="2122144"/>
                          <a:pt x="782408" y="2140951"/>
                          <a:pt x="766844" y="2175322"/>
                        </a:cubicBezTo>
                        <a:cubicBezTo>
                          <a:pt x="751280" y="2209693"/>
                          <a:pt x="744794" y="2242118"/>
                          <a:pt x="743497" y="2268707"/>
                        </a:cubicBezTo>
                        <a:cubicBezTo>
                          <a:pt x="742200" y="2295296"/>
                          <a:pt x="751280" y="2313454"/>
                          <a:pt x="759062" y="2334855"/>
                        </a:cubicBezTo>
                        <a:cubicBezTo>
                          <a:pt x="766844" y="2356256"/>
                          <a:pt x="770735" y="2369875"/>
                          <a:pt x="790190" y="2397112"/>
                        </a:cubicBezTo>
                        <a:cubicBezTo>
                          <a:pt x="809645" y="2424349"/>
                          <a:pt x="857959" y="2477203"/>
                          <a:pt x="875793" y="2498280"/>
                        </a:cubicBezTo>
                      </a:path>
                    </a:pathLst>
                  </a:custGeom>
                  <a:ln w="15240">
                    <a:solidFill>
                      <a:schemeClr val="tx1"/>
                    </a:solidFill>
                  </a:ln>
                  <a:extLst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000" b="0" i="0" u="none" strike="noStrike" cap="none" normalizeH="0" baseline="-25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" name="Freihandform 44"/>
                  <p:cNvSpPr/>
                  <p:nvPr/>
                </p:nvSpPr>
                <p:spPr bwMode="auto">
                  <a:xfrm>
                    <a:off x="937452" y="2194566"/>
                    <a:ext cx="1115510" cy="2456181"/>
                  </a:xfrm>
                  <a:custGeom>
                    <a:avLst/>
                    <a:gdLst>
                      <a:gd name="connsiteX0" fmla="*/ 171501 w 1115510"/>
                      <a:gd name="connsiteY0" fmla="*/ 2350418 h 2468614"/>
                      <a:gd name="connsiteX1" fmla="*/ 408856 w 1115510"/>
                      <a:gd name="connsiteY1" fmla="*/ 2229796 h 2468614"/>
                      <a:gd name="connsiteX2" fmla="*/ 521697 w 1115510"/>
                      <a:gd name="connsiteY2" fmla="*/ 2148083 h 2468614"/>
                      <a:gd name="connsiteX3" fmla="*/ 669557 w 1115510"/>
                      <a:gd name="connsiteY3" fmla="*/ 2039133 h 2468614"/>
                      <a:gd name="connsiteX4" fmla="*/ 797962 w 1115510"/>
                      <a:gd name="connsiteY4" fmla="*/ 1906837 h 2468614"/>
                      <a:gd name="connsiteX5" fmla="*/ 903021 w 1115510"/>
                      <a:gd name="connsiteY5" fmla="*/ 1743413 h 2468614"/>
                      <a:gd name="connsiteX6" fmla="*/ 1004189 w 1115510"/>
                      <a:gd name="connsiteY6" fmla="*/ 1533295 h 2468614"/>
                      <a:gd name="connsiteX7" fmla="*/ 1062555 w 1115510"/>
                      <a:gd name="connsiteY7" fmla="*/ 1327069 h 2468614"/>
                      <a:gd name="connsiteX8" fmla="*/ 1113139 w 1115510"/>
                      <a:gd name="connsiteY8" fmla="*/ 1000219 h 2468614"/>
                      <a:gd name="connsiteX9" fmla="*/ 1101465 w 1115510"/>
                      <a:gd name="connsiteY9" fmla="*/ 805666 h 2468614"/>
                      <a:gd name="connsiteX10" fmla="*/ 1050882 w 1115510"/>
                      <a:gd name="connsiteY10" fmla="*/ 564420 h 2468614"/>
                      <a:gd name="connsiteX11" fmla="*/ 973060 w 1115510"/>
                      <a:gd name="connsiteY11" fmla="*/ 381540 h 2468614"/>
                      <a:gd name="connsiteX12" fmla="*/ 813527 w 1115510"/>
                      <a:gd name="connsiteY12" fmla="*/ 136403 h 2468614"/>
                      <a:gd name="connsiteX13" fmla="*/ 704577 w 1115510"/>
                      <a:gd name="connsiteY13" fmla="*/ 54691 h 2468614"/>
                      <a:gd name="connsiteX14" fmla="*/ 622865 w 1115510"/>
                      <a:gd name="connsiteY14" fmla="*/ 27453 h 2468614"/>
                      <a:gd name="connsiteX15" fmla="*/ 541152 w 1115510"/>
                      <a:gd name="connsiteY15" fmla="*/ 216 h 2468614"/>
                      <a:gd name="connsiteX16" fmla="*/ 436094 w 1115510"/>
                      <a:gd name="connsiteY16" fmla="*/ 15780 h 2468614"/>
                      <a:gd name="connsiteX17" fmla="*/ 385510 w 1115510"/>
                      <a:gd name="connsiteY17" fmla="*/ 35236 h 2468614"/>
                      <a:gd name="connsiteX18" fmla="*/ 296015 w 1115510"/>
                      <a:gd name="connsiteY18" fmla="*/ 74146 h 2468614"/>
                      <a:gd name="connsiteX19" fmla="*/ 225976 w 1115510"/>
                      <a:gd name="connsiteY19" fmla="*/ 140294 h 2468614"/>
                      <a:gd name="connsiteX20" fmla="*/ 105353 w 1115510"/>
                      <a:gd name="connsiteY20" fmla="*/ 307610 h 2468614"/>
                      <a:gd name="connsiteX21" fmla="*/ 23641 w 1115510"/>
                      <a:gd name="connsiteY21" fmla="*/ 521618 h 2468614"/>
                      <a:gd name="connsiteX22" fmla="*/ 294 w 1115510"/>
                      <a:gd name="connsiteY22" fmla="*/ 774538 h 2468614"/>
                      <a:gd name="connsiteX23" fmla="*/ 15859 w 1115510"/>
                      <a:gd name="connsiteY23" fmla="*/ 1043021 h 2468614"/>
                      <a:gd name="connsiteX24" fmla="*/ 85898 w 1115510"/>
                      <a:gd name="connsiteY24" fmla="*/ 1416563 h 2468614"/>
                      <a:gd name="connsiteX25" fmla="*/ 194848 w 1115510"/>
                      <a:gd name="connsiteY25" fmla="*/ 1700611 h 2468614"/>
                      <a:gd name="connsiteX26" fmla="*/ 319362 w 1115510"/>
                      <a:gd name="connsiteY26" fmla="*/ 1930184 h 2468614"/>
                      <a:gd name="connsiteX27" fmla="*/ 459440 w 1115510"/>
                      <a:gd name="connsiteY27" fmla="*/ 2136410 h 2468614"/>
                      <a:gd name="connsiteX28" fmla="*/ 506133 w 1115510"/>
                      <a:gd name="connsiteY28" fmla="*/ 2198667 h 2468614"/>
                      <a:gd name="connsiteX29" fmla="*/ 607300 w 1115510"/>
                      <a:gd name="connsiteY29" fmla="*/ 2315399 h 2468614"/>
                      <a:gd name="connsiteX30" fmla="*/ 681231 w 1115510"/>
                      <a:gd name="connsiteY30" fmla="*/ 2385438 h 2468614"/>
                      <a:gd name="connsiteX31" fmla="*/ 755161 w 1115510"/>
                      <a:gd name="connsiteY31" fmla="*/ 2467150 h 2468614"/>
                      <a:gd name="connsiteX0" fmla="*/ 171501 w 1115510"/>
                      <a:gd name="connsiteY0" fmla="*/ 2350272 h 2468468"/>
                      <a:gd name="connsiteX1" fmla="*/ 408856 w 1115510"/>
                      <a:gd name="connsiteY1" fmla="*/ 2229650 h 2468468"/>
                      <a:gd name="connsiteX2" fmla="*/ 521697 w 1115510"/>
                      <a:gd name="connsiteY2" fmla="*/ 2147937 h 2468468"/>
                      <a:gd name="connsiteX3" fmla="*/ 669557 w 1115510"/>
                      <a:gd name="connsiteY3" fmla="*/ 2038987 h 2468468"/>
                      <a:gd name="connsiteX4" fmla="*/ 797962 w 1115510"/>
                      <a:gd name="connsiteY4" fmla="*/ 1906691 h 2468468"/>
                      <a:gd name="connsiteX5" fmla="*/ 903021 w 1115510"/>
                      <a:gd name="connsiteY5" fmla="*/ 1743267 h 2468468"/>
                      <a:gd name="connsiteX6" fmla="*/ 1004189 w 1115510"/>
                      <a:gd name="connsiteY6" fmla="*/ 1533149 h 2468468"/>
                      <a:gd name="connsiteX7" fmla="*/ 1062555 w 1115510"/>
                      <a:gd name="connsiteY7" fmla="*/ 1326923 h 2468468"/>
                      <a:gd name="connsiteX8" fmla="*/ 1113139 w 1115510"/>
                      <a:gd name="connsiteY8" fmla="*/ 1000073 h 2468468"/>
                      <a:gd name="connsiteX9" fmla="*/ 1101465 w 1115510"/>
                      <a:gd name="connsiteY9" fmla="*/ 805520 h 2468468"/>
                      <a:gd name="connsiteX10" fmla="*/ 1050882 w 1115510"/>
                      <a:gd name="connsiteY10" fmla="*/ 564274 h 2468468"/>
                      <a:gd name="connsiteX11" fmla="*/ 973060 w 1115510"/>
                      <a:gd name="connsiteY11" fmla="*/ 381394 h 2468468"/>
                      <a:gd name="connsiteX12" fmla="*/ 813527 w 1115510"/>
                      <a:gd name="connsiteY12" fmla="*/ 136257 h 2468468"/>
                      <a:gd name="connsiteX13" fmla="*/ 704577 w 1115510"/>
                      <a:gd name="connsiteY13" fmla="*/ 54545 h 2468468"/>
                      <a:gd name="connsiteX14" fmla="*/ 628308 w 1115510"/>
                      <a:gd name="connsiteY14" fmla="*/ 21864 h 2468468"/>
                      <a:gd name="connsiteX15" fmla="*/ 541152 w 1115510"/>
                      <a:gd name="connsiteY15" fmla="*/ 70 h 2468468"/>
                      <a:gd name="connsiteX16" fmla="*/ 436094 w 1115510"/>
                      <a:gd name="connsiteY16" fmla="*/ 15634 h 2468468"/>
                      <a:gd name="connsiteX17" fmla="*/ 385510 w 1115510"/>
                      <a:gd name="connsiteY17" fmla="*/ 35090 h 2468468"/>
                      <a:gd name="connsiteX18" fmla="*/ 296015 w 1115510"/>
                      <a:gd name="connsiteY18" fmla="*/ 74000 h 2468468"/>
                      <a:gd name="connsiteX19" fmla="*/ 225976 w 1115510"/>
                      <a:gd name="connsiteY19" fmla="*/ 140148 h 2468468"/>
                      <a:gd name="connsiteX20" fmla="*/ 105353 w 1115510"/>
                      <a:gd name="connsiteY20" fmla="*/ 307464 h 2468468"/>
                      <a:gd name="connsiteX21" fmla="*/ 23641 w 1115510"/>
                      <a:gd name="connsiteY21" fmla="*/ 521472 h 2468468"/>
                      <a:gd name="connsiteX22" fmla="*/ 294 w 1115510"/>
                      <a:gd name="connsiteY22" fmla="*/ 774392 h 2468468"/>
                      <a:gd name="connsiteX23" fmla="*/ 15859 w 1115510"/>
                      <a:gd name="connsiteY23" fmla="*/ 1042875 h 2468468"/>
                      <a:gd name="connsiteX24" fmla="*/ 85898 w 1115510"/>
                      <a:gd name="connsiteY24" fmla="*/ 1416417 h 2468468"/>
                      <a:gd name="connsiteX25" fmla="*/ 194848 w 1115510"/>
                      <a:gd name="connsiteY25" fmla="*/ 1700465 h 2468468"/>
                      <a:gd name="connsiteX26" fmla="*/ 319362 w 1115510"/>
                      <a:gd name="connsiteY26" fmla="*/ 1930038 h 2468468"/>
                      <a:gd name="connsiteX27" fmla="*/ 459440 w 1115510"/>
                      <a:gd name="connsiteY27" fmla="*/ 2136264 h 2468468"/>
                      <a:gd name="connsiteX28" fmla="*/ 506133 w 1115510"/>
                      <a:gd name="connsiteY28" fmla="*/ 2198521 h 2468468"/>
                      <a:gd name="connsiteX29" fmla="*/ 607300 w 1115510"/>
                      <a:gd name="connsiteY29" fmla="*/ 2315253 h 2468468"/>
                      <a:gd name="connsiteX30" fmla="*/ 681231 w 1115510"/>
                      <a:gd name="connsiteY30" fmla="*/ 2385292 h 2468468"/>
                      <a:gd name="connsiteX31" fmla="*/ 755161 w 1115510"/>
                      <a:gd name="connsiteY31" fmla="*/ 2467004 h 246846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33149 h 2460148"/>
                      <a:gd name="connsiteX7" fmla="*/ 1062555 w 1115510"/>
                      <a:gd name="connsiteY7" fmla="*/ 1326923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26923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15249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28308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72 h 2460148"/>
                      <a:gd name="connsiteX1" fmla="*/ 408856 w 1115510"/>
                      <a:gd name="connsiteY1" fmla="*/ 2229650 h 2460148"/>
                      <a:gd name="connsiteX2" fmla="*/ 521697 w 1115510"/>
                      <a:gd name="connsiteY2" fmla="*/ 2147937 h 2460148"/>
                      <a:gd name="connsiteX3" fmla="*/ 669557 w 1115510"/>
                      <a:gd name="connsiteY3" fmla="*/ 2038987 h 2460148"/>
                      <a:gd name="connsiteX4" fmla="*/ 797962 w 1115510"/>
                      <a:gd name="connsiteY4" fmla="*/ 1906691 h 2460148"/>
                      <a:gd name="connsiteX5" fmla="*/ 903021 w 1115510"/>
                      <a:gd name="connsiteY5" fmla="*/ 1743267 h 2460148"/>
                      <a:gd name="connsiteX6" fmla="*/ 1004189 w 1115510"/>
                      <a:gd name="connsiteY6" fmla="*/ 1525367 h 2460148"/>
                      <a:gd name="connsiteX7" fmla="*/ 1062555 w 1115510"/>
                      <a:gd name="connsiteY7" fmla="*/ 1315249 h 2460148"/>
                      <a:gd name="connsiteX8" fmla="*/ 1113139 w 1115510"/>
                      <a:gd name="connsiteY8" fmla="*/ 1000073 h 2460148"/>
                      <a:gd name="connsiteX9" fmla="*/ 1101465 w 1115510"/>
                      <a:gd name="connsiteY9" fmla="*/ 805520 h 2460148"/>
                      <a:gd name="connsiteX10" fmla="*/ 1050882 w 1115510"/>
                      <a:gd name="connsiteY10" fmla="*/ 564274 h 2460148"/>
                      <a:gd name="connsiteX11" fmla="*/ 973060 w 1115510"/>
                      <a:gd name="connsiteY11" fmla="*/ 381394 h 2460148"/>
                      <a:gd name="connsiteX12" fmla="*/ 813527 w 1115510"/>
                      <a:gd name="connsiteY12" fmla="*/ 136257 h 2460148"/>
                      <a:gd name="connsiteX13" fmla="*/ 704577 w 1115510"/>
                      <a:gd name="connsiteY13" fmla="*/ 54545 h 2460148"/>
                      <a:gd name="connsiteX14" fmla="*/ 639981 w 1115510"/>
                      <a:gd name="connsiteY14" fmla="*/ 21864 h 2460148"/>
                      <a:gd name="connsiteX15" fmla="*/ 541152 w 1115510"/>
                      <a:gd name="connsiteY15" fmla="*/ 70 h 2460148"/>
                      <a:gd name="connsiteX16" fmla="*/ 436094 w 1115510"/>
                      <a:gd name="connsiteY16" fmla="*/ 15634 h 2460148"/>
                      <a:gd name="connsiteX17" fmla="*/ 385510 w 1115510"/>
                      <a:gd name="connsiteY17" fmla="*/ 35090 h 2460148"/>
                      <a:gd name="connsiteX18" fmla="*/ 296015 w 1115510"/>
                      <a:gd name="connsiteY18" fmla="*/ 74000 h 2460148"/>
                      <a:gd name="connsiteX19" fmla="*/ 225976 w 1115510"/>
                      <a:gd name="connsiteY19" fmla="*/ 140148 h 2460148"/>
                      <a:gd name="connsiteX20" fmla="*/ 105353 w 1115510"/>
                      <a:gd name="connsiteY20" fmla="*/ 307464 h 2460148"/>
                      <a:gd name="connsiteX21" fmla="*/ 23641 w 1115510"/>
                      <a:gd name="connsiteY21" fmla="*/ 521472 h 2460148"/>
                      <a:gd name="connsiteX22" fmla="*/ 294 w 1115510"/>
                      <a:gd name="connsiteY22" fmla="*/ 774392 h 2460148"/>
                      <a:gd name="connsiteX23" fmla="*/ 15859 w 1115510"/>
                      <a:gd name="connsiteY23" fmla="*/ 1042875 h 2460148"/>
                      <a:gd name="connsiteX24" fmla="*/ 85898 w 1115510"/>
                      <a:gd name="connsiteY24" fmla="*/ 1416417 h 2460148"/>
                      <a:gd name="connsiteX25" fmla="*/ 194848 w 1115510"/>
                      <a:gd name="connsiteY25" fmla="*/ 1700465 h 2460148"/>
                      <a:gd name="connsiteX26" fmla="*/ 319362 w 1115510"/>
                      <a:gd name="connsiteY26" fmla="*/ 1930038 h 2460148"/>
                      <a:gd name="connsiteX27" fmla="*/ 459440 w 1115510"/>
                      <a:gd name="connsiteY27" fmla="*/ 2136264 h 2460148"/>
                      <a:gd name="connsiteX28" fmla="*/ 506133 w 1115510"/>
                      <a:gd name="connsiteY28" fmla="*/ 2198521 h 2460148"/>
                      <a:gd name="connsiteX29" fmla="*/ 607300 w 1115510"/>
                      <a:gd name="connsiteY29" fmla="*/ 2315253 h 2460148"/>
                      <a:gd name="connsiteX30" fmla="*/ 681231 w 1115510"/>
                      <a:gd name="connsiteY30" fmla="*/ 2385292 h 2460148"/>
                      <a:gd name="connsiteX31" fmla="*/ 772094 w 1115510"/>
                      <a:gd name="connsiteY31" fmla="*/ 2458538 h 2460148"/>
                      <a:gd name="connsiteX0" fmla="*/ 171501 w 1115510"/>
                      <a:gd name="connsiteY0" fmla="*/ 2350269 h 2460145"/>
                      <a:gd name="connsiteX1" fmla="*/ 408856 w 1115510"/>
                      <a:gd name="connsiteY1" fmla="*/ 2229647 h 2460145"/>
                      <a:gd name="connsiteX2" fmla="*/ 521697 w 1115510"/>
                      <a:gd name="connsiteY2" fmla="*/ 2147934 h 2460145"/>
                      <a:gd name="connsiteX3" fmla="*/ 669557 w 1115510"/>
                      <a:gd name="connsiteY3" fmla="*/ 2038984 h 2460145"/>
                      <a:gd name="connsiteX4" fmla="*/ 797962 w 1115510"/>
                      <a:gd name="connsiteY4" fmla="*/ 1906688 h 2460145"/>
                      <a:gd name="connsiteX5" fmla="*/ 903021 w 1115510"/>
                      <a:gd name="connsiteY5" fmla="*/ 1743264 h 2460145"/>
                      <a:gd name="connsiteX6" fmla="*/ 1004189 w 1115510"/>
                      <a:gd name="connsiteY6" fmla="*/ 1525364 h 2460145"/>
                      <a:gd name="connsiteX7" fmla="*/ 1062555 w 1115510"/>
                      <a:gd name="connsiteY7" fmla="*/ 1315246 h 2460145"/>
                      <a:gd name="connsiteX8" fmla="*/ 1113139 w 1115510"/>
                      <a:gd name="connsiteY8" fmla="*/ 1000070 h 2460145"/>
                      <a:gd name="connsiteX9" fmla="*/ 1101465 w 1115510"/>
                      <a:gd name="connsiteY9" fmla="*/ 805517 h 2460145"/>
                      <a:gd name="connsiteX10" fmla="*/ 1050882 w 1115510"/>
                      <a:gd name="connsiteY10" fmla="*/ 564271 h 2460145"/>
                      <a:gd name="connsiteX11" fmla="*/ 973060 w 1115510"/>
                      <a:gd name="connsiteY11" fmla="*/ 381391 h 2460145"/>
                      <a:gd name="connsiteX12" fmla="*/ 813527 w 1115510"/>
                      <a:gd name="connsiteY12" fmla="*/ 136254 h 2460145"/>
                      <a:gd name="connsiteX13" fmla="*/ 704577 w 1115510"/>
                      <a:gd name="connsiteY13" fmla="*/ 54542 h 2460145"/>
                      <a:gd name="connsiteX14" fmla="*/ 639981 w 1115510"/>
                      <a:gd name="connsiteY14" fmla="*/ 21861 h 2460145"/>
                      <a:gd name="connsiteX15" fmla="*/ 541152 w 1115510"/>
                      <a:gd name="connsiteY15" fmla="*/ 67 h 2460145"/>
                      <a:gd name="connsiteX16" fmla="*/ 436094 w 1115510"/>
                      <a:gd name="connsiteY16" fmla="*/ 15631 h 2460145"/>
                      <a:gd name="connsiteX17" fmla="*/ 373836 w 1115510"/>
                      <a:gd name="connsiteY17" fmla="*/ 31196 h 2460145"/>
                      <a:gd name="connsiteX18" fmla="*/ 296015 w 1115510"/>
                      <a:gd name="connsiteY18" fmla="*/ 73997 h 2460145"/>
                      <a:gd name="connsiteX19" fmla="*/ 225976 w 1115510"/>
                      <a:gd name="connsiteY19" fmla="*/ 140145 h 2460145"/>
                      <a:gd name="connsiteX20" fmla="*/ 105353 w 1115510"/>
                      <a:gd name="connsiteY20" fmla="*/ 307461 h 2460145"/>
                      <a:gd name="connsiteX21" fmla="*/ 23641 w 1115510"/>
                      <a:gd name="connsiteY21" fmla="*/ 521469 h 2460145"/>
                      <a:gd name="connsiteX22" fmla="*/ 294 w 1115510"/>
                      <a:gd name="connsiteY22" fmla="*/ 774389 h 2460145"/>
                      <a:gd name="connsiteX23" fmla="*/ 15859 w 1115510"/>
                      <a:gd name="connsiteY23" fmla="*/ 1042872 h 2460145"/>
                      <a:gd name="connsiteX24" fmla="*/ 85898 w 1115510"/>
                      <a:gd name="connsiteY24" fmla="*/ 1416414 h 2460145"/>
                      <a:gd name="connsiteX25" fmla="*/ 194848 w 1115510"/>
                      <a:gd name="connsiteY25" fmla="*/ 1700462 h 2460145"/>
                      <a:gd name="connsiteX26" fmla="*/ 319362 w 1115510"/>
                      <a:gd name="connsiteY26" fmla="*/ 1930035 h 2460145"/>
                      <a:gd name="connsiteX27" fmla="*/ 459440 w 1115510"/>
                      <a:gd name="connsiteY27" fmla="*/ 2136261 h 2460145"/>
                      <a:gd name="connsiteX28" fmla="*/ 506133 w 1115510"/>
                      <a:gd name="connsiteY28" fmla="*/ 2198518 h 2460145"/>
                      <a:gd name="connsiteX29" fmla="*/ 607300 w 1115510"/>
                      <a:gd name="connsiteY29" fmla="*/ 2315250 h 2460145"/>
                      <a:gd name="connsiteX30" fmla="*/ 681231 w 1115510"/>
                      <a:gd name="connsiteY30" fmla="*/ 2385289 h 2460145"/>
                      <a:gd name="connsiteX31" fmla="*/ 772094 w 1115510"/>
                      <a:gd name="connsiteY31" fmla="*/ 2458535 h 2460145"/>
                      <a:gd name="connsiteX0" fmla="*/ 171501 w 1115510"/>
                      <a:gd name="connsiteY0" fmla="*/ 2350351 h 2460227"/>
                      <a:gd name="connsiteX1" fmla="*/ 408856 w 1115510"/>
                      <a:gd name="connsiteY1" fmla="*/ 2229729 h 2460227"/>
                      <a:gd name="connsiteX2" fmla="*/ 521697 w 1115510"/>
                      <a:gd name="connsiteY2" fmla="*/ 2148016 h 2460227"/>
                      <a:gd name="connsiteX3" fmla="*/ 669557 w 1115510"/>
                      <a:gd name="connsiteY3" fmla="*/ 2039066 h 2460227"/>
                      <a:gd name="connsiteX4" fmla="*/ 797962 w 1115510"/>
                      <a:gd name="connsiteY4" fmla="*/ 1906770 h 2460227"/>
                      <a:gd name="connsiteX5" fmla="*/ 903021 w 1115510"/>
                      <a:gd name="connsiteY5" fmla="*/ 1743346 h 2460227"/>
                      <a:gd name="connsiteX6" fmla="*/ 1004189 w 1115510"/>
                      <a:gd name="connsiteY6" fmla="*/ 1525446 h 2460227"/>
                      <a:gd name="connsiteX7" fmla="*/ 1062555 w 1115510"/>
                      <a:gd name="connsiteY7" fmla="*/ 1315328 h 2460227"/>
                      <a:gd name="connsiteX8" fmla="*/ 1113139 w 1115510"/>
                      <a:gd name="connsiteY8" fmla="*/ 1000152 h 2460227"/>
                      <a:gd name="connsiteX9" fmla="*/ 1101465 w 1115510"/>
                      <a:gd name="connsiteY9" fmla="*/ 805599 h 2460227"/>
                      <a:gd name="connsiteX10" fmla="*/ 1050882 w 1115510"/>
                      <a:gd name="connsiteY10" fmla="*/ 564353 h 2460227"/>
                      <a:gd name="connsiteX11" fmla="*/ 973060 w 1115510"/>
                      <a:gd name="connsiteY11" fmla="*/ 381473 h 2460227"/>
                      <a:gd name="connsiteX12" fmla="*/ 813527 w 1115510"/>
                      <a:gd name="connsiteY12" fmla="*/ 136336 h 2460227"/>
                      <a:gd name="connsiteX13" fmla="*/ 704577 w 1115510"/>
                      <a:gd name="connsiteY13" fmla="*/ 54624 h 2460227"/>
                      <a:gd name="connsiteX14" fmla="*/ 639981 w 1115510"/>
                      <a:gd name="connsiteY14" fmla="*/ 21943 h 2460227"/>
                      <a:gd name="connsiteX15" fmla="*/ 541152 w 1115510"/>
                      <a:gd name="connsiteY15" fmla="*/ 149 h 2460227"/>
                      <a:gd name="connsiteX16" fmla="*/ 436094 w 1115510"/>
                      <a:gd name="connsiteY16" fmla="*/ 15713 h 2460227"/>
                      <a:gd name="connsiteX17" fmla="*/ 296015 w 1115510"/>
                      <a:gd name="connsiteY17" fmla="*/ 74079 h 2460227"/>
                      <a:gd name="connsiteX18" fmla="*/ 225976 w 1115510"/>
                      <a:gd name="connsiteY18" fmla="*/ 140227 h 2460227"/>
                      <a:gd name="connsiteX19" fmla="*/ 105353 w 1115510"/>
                      <a:gd name="connsiteY19" fmla="*/ 307543 h 2460227"/>
                      <a:gd name="connsiteX20" fmla="*/ 23641 w 1115510"/>
                      <a:gd name="connsiteY20" fmla="*/ 521551 h 2460227"/>
                      <a:gd name="connsiteX21" fmla="*/ 294 w 1115510"/>
                      <a:gd name="connsiteY21" fmla="*/ 774471 h 2460227"/>
                      <a:gd name="connsiteX22" fmla="*/ 15859 w 1115510"/>
                      <a:gd name="connsiteY22" fmla="*/ 1042954 h 2460227"/>
                      <a:gd name="connsiteX23" fmla="*/ 85898 w 1115510"/>
                      <a:gd name="connsiteY23" fmla="*/ 1416496 h 2460227"/>
                      <a:gd name="connsiteX24" fmla="*/ 194848 w 1115510"/>
                      <a:gd name="connsiteY24" fmla="*/ 1700544 h 2460227"/>
                      <a:gd name="connsiteX25" fmla="*/ 319362 w 1115510"/>
                      <a:gd name="connsiteY25" fmla="*/ 1930117 h 2460227"/>
                      <a:gd name="connsiteX26" fmla="*/ 459440 w 1115510"/>
                      <a:gd name="connsiteY26" fmla="*/ 2136343 h 2460227"/>
                      <a:gd name="connsiteX27" fmla="*/ 506133 w 1115510"/>
                      <a:gd name="connsiteY27" fmla="*/ 2198600 h 2460227"/>
                      <a:gd name="connsiteX28" fmla="*/ 607300 w 1115510"/>
                      <a:gd name="connsiteY28" fmla="*/ 2315332 h 2460227"/>
                      <a:gd name="connsiteX29" fmla="*/ 681231 w 1115510"/>
                      <a:gd name="connsiteY29" fmla="*/ 2385371 h 2460227"/>
                      <a:gd name="connsiteX30" fmla="*/ 772094 w 1115510"/>
                      <a:gd name="connsiteY30" fmla="*/ 2458617 h 2460227"/>
                      <a:gd name="connsiteX0" fmla="*/ 171501 w 1115510"/>
                      <a:gd name="connsiteY0" fmla="*/ 2338351 h 2448227"/>
                      <a:gd name="connsiteX1" fmla="*/ 408856 w 1115510"/>
                      <a:gd name="connsiteY1" fmla="*/ 2217729 h 2448227"/>
                      <a:gd name="connsiteX2" fmla="*/ 521697 w 1115510"/>
                      <a:gd name="connsiteY2" fmla="*/ 2136016 h 2448227"/>
                      <a:gd name="connsiteX3" fmla="*/ 669557 w 1115510"/>
                      <a:gd name="connsiteY3" fmla="*/ 2027066 h 2448227"/>
                      <a:gd name="connsiteX4" fmla="*/ 797962 w 1115510"/>
                      <a:gd name="connsiteY4" fmla="*/ 1894770 h 2448227"/>
                      <a:gd name="connsiteX5" fmla="*/ 903021 w 1115510"/>
                      <a:gd name="connsiteY5" fmla="*/ 1731346 h 2448227"/>
                      <a:gd name="connsiteX6" fmla="*/ 1004189 w 1115510"/>
                      <a:gd name="connsiteY6" fmla="*/ 1513446 h 2448227"/>
                      <a:gd name="connsiteX7" fmla="*/ 1062555 w 1115510"/>
                      <a:gd name="connsiteY7" fmla="*/ 1303328 h 2448227"/>
                      <a:gd name="connsiteX8" fmla="*/ 1113139 w 1115510"/>
                      <a:gd name="connsiteY8" fmla="*/ 988152 h 2448227"/>
                      <a:gd name="connsiteX9" fmla="*/ 1101465 w 1115510"/>
                      <a:gd name="connsiteY9" fmla="*/ 793599 h 2448227"/>
                      <a:gd name="connsiteX10" fmla="*/ 1050882 w 1115510"/>
                      <a:gd name="connsiteY10" fmla="*/ 552353 h 2448227"/>
                      <a:gd name="connsiteX11" fmla="*/ 973060 w 1115510"/>
                      <a:gd name="connsiteY11" fmla="*/ 369473 h 2448227"/>
                      <a:gd name="connsiteX12" fmla="*/ 813527 w 1115510"/>
                      <a:gd name="connsiteY12" fmla="*/ 124336 h 2448227"/>
                      <a:gd name="connsiteX13" fmla="*/ 704577 w 1115510"/>
                      <a:gd name="connsiteY13" fmla="*/ 42624 h 2448227"/>
                      <a:gd name="connsiteX14" fmla="*/ 639981 w 1115510"/>
                      <a:gd name="connsiteY14" fmla="*/ 9943 h 2448227"/>
                      <a:gd name="connsiteX15" fmla="*/ 436094 w 1115510"/>
                      <a:gd name="connsiteY15" fmla="*/ 3713 h 2448227"/>
                      <a:gd name="connsiteX16" fmla="*/ 296015 w 1115510"/>
                      <a:gd name="connsiteY16" fmla="*/ 62079 h 2448227"/>
                      <a:gd name="connsiteX17" fmla="*/ 225976 w 1115510"/>
                      <a:gd name="connsiteY17" fmla="*/ 128227 h 2448227"/>
                      <a:gd name="connsiteX18" fmla="*/ 105353 w 1115510"/>
                      <a:gd name="connsiteY18" fmla="*/ 295543 h 2448227"/>
                      <a:gd name="connsiteX19" fmla="*/ 23641 w 1115510"/>
                      <a:gd name="connsiteY19" fmla="*/ 509551 h 2448227"/>
                      <a:gd name="connsiteX20" fmla="*/ 294 w 1115510"/>
                      <a:gd name="connsiteY20" fmla="*/ 762471 h 2448227"/>
                      <a:gd name="connsiteX21" fmla="*/ 15859 w 1115510"/>
                      <a:gd name="connsiteY21" fmla="*/ 1030954 h 2448227"/>
                      <a:gd name="connsiteX22" fmla="*/ 85898 w 1115510"/>
                      <a:gd name="connsiteY22" fmla="*/ 1404496 h 2448227"/>
                      <a:gd name="connsiteX23" fmla="*/ 194848 w 1115510"/>
                      <a:gd name="connsiteY23" fmla="*/ 1688544 h 2448227"/>
                      <a:gd name="connsiteX24" fmla="*/ 319362 w 1115510"/>
                      <a:gd name="connsiteY24" fmla="*/ 1918117 h 2448227"/>
                      <a:gd name="connsiteX25" fmla="*/ 459440 w 1115510"/>
                      <a:gd name="connsiteY25" fmla="*/ 2124343 h 2448227"/>
                      <a:gd name="connsiteX26" fmla="*/ 506133 w 1115510"/>
                      <a:gd name="connsiteY26" fmla="*/ 2186600 h 2448227"/>
                      <a:gd name="connsiteX27" fmla="*/ 607300 w 1115510"/>
                      <a:gd name="connsiteY27" fmla="*/ 2303332 h 2448227"/>
                      <a:gd name="connsiteX28" fmla="*/ 681231 w 1115510"/>
                      <a:gd name="connsiteY28" fmla="*/ 2373371 h 2448227"/>
                      <a:gd name="connsiteX29" fmla="*/ 772094 w 1115510"/>
                      <a:gd name="connsiteY29" fmla="*/ 2446617 h 2448227"/>
                      <a:gd name="connsiteX0" fmla="*/ 171501 w 1115510"/>
                      <a:gd name="connsiteY0" fmla="*/ 2342323 h 2452199"/>
                      <a:gd name="connsiteX1" fmla="*/ 408856 w 1115510"/>
                      <a:gd name="connsiteY1" fmla="*/ 2221701 h 2452199"/>
                      <a:gd name="connsiteX2" fmla="*/ 521697 w 1115510"/>
                      <a:gd name="connsiteY2" fmla="*/ 2139988 h 2452199"/>
                      <a:gd name="connsiteX3" fmla="*/ 669557 w 1115510"/>
                      <a:gd name="connsiteY3" fmla="*/ 2031038 h 2452199"/>
                      <a:gd name="connsiteX4" fmla="*/ 797962 w 1115510"/>
                      <a:gd name="connsiteY4" fmla="*/ 1898742 h 2452199"/>
                      <a:gd name="connsiteX5" fmla="*/ 903021 w 1115510"/>
                      <a:gd name="connsiteY5" fmla="*/ 1735318 h 2452199"/>
                      <a:gd name="connsiteX6" fmla="*/ 1004189 w 1115510"/>
                      <a:gd name="connsiteY6" fmla="*/ 1517418 h 2452199"/>
                      <a:gd name="connsiteX7" fmla="*/ 1062555 w 1115510"/>
                      <a:gd name="connsiteY7" fmla="*/ 1307300 h 2452199"/>
                      <a:gd name="connsiteX8" fmla="*/ 1113139 w 1115510"/>
                      <a:gd name="connsiteY8" fmla="*/ 992124 h 2452199"/>
                      <a:gd name="connsiteX9" fmla="*/ 1101465 w 1115510"/>
                      <a:gd name="connsiteY9" fmla="*/ 797571 h 2452199"/>
                      <a:gd name="connsiteX10" fmla="*/ 1050882 w 1115510"/>
                      <a:gd name="connsiteY10" fmla="*/ 556325 h 2452199"/>
                      <a:gd name="connsiteX11" fmla="*/ 973060 w 1115510"/>
                      <a:gd name="connsiteY11" fmla="*/ 373445 h 2452199"/>
                      <a:gd name="connsiteX12" fmla="*/ 813527 w 1115510"/>
                      <a:gd name="connsiteY12" fmla="*/ 128308 h 2452199"/>
                      <a:gd name="connsiteX13" fmla="*/ 639981 w 1115510"/>
                      <a:gd name="connsiteY13" fmla="*/ 13915 h 2452199"/>
                      <a:gd name="connsiteX14" fmla="*/ 436094 w 1115510"/>
                      <a:gd name="connsiteY14" fmla="*/ 7685 h 2452199"/>
                      <a:gd name="connsiteX15" fmla="*/ 296015 w 1115510"/>
                      <a:gd name="connsiteY15" fmla="*/ 66051 h 2452199"/>
                      <a:gd name="connsiteX16" fmla="*/ 225976 w 1115510"/>
                      <a:gd name="connsiteY16" fmla="*/ 132199 h 2452199"/>
                      <a:gd name="connsiteX17" fmla="*/ 105353 w 1115510"/>
                      <a:gd name="connsiteY17" fmla="*/ 299515 h 2452199"/>
                      <a:gd name="connsiteX18" fmla="*/ 23641 w 1115510"/>
                      <a:gd name="connsiteY18" fmla="*/ 513523 h 2452199"/>
                      <a:gd name="connsiteX19" fmla="*/ 294 w 1115510"/>
                      <a:gd name="connsiteY19" fmla="*/ 766443 h 2452199"/>
                      <a:gd name="connsiteX20" fmla="*/ 15859 w 1115510"/>
                      <a:gd name="connsiteY20" fmla="*/ 1034926 h 2452199"/>
                      <a:gd name="connsiteX21" fmla="*/ 85898 w 1115510"/>
                      <a:gd name="connsiteY21" fmla="*/ 1408468 h 2452199"/>
                      <a:gd name="connsiteX22" fmla="*/ 194848 w 1115510"/>
                      <a:gd name="connsiteY22" fmla="*/ 1692516 h 2452199"/>
                      <a:gd name="connsiteX23" fmla="*/ 319362 w 1115510"/>
                      <a:gd name="connsiteY23" fmla="*/ 1922089 h 2452199"/>
                      <a:gd name="connsiteX24" fmla="*/ 459440 w 1115510"/>
                      <a:gd name="connsiteY24" fmla="*/ 2128315 h 2452199"/>
                      <a:gd name="connsiteX25" fmla="*/ 506133 w 1115510"/>
                      <a:gd name="connsiteY25" fmla="*/ 2190572 h 2452199"/>
                      <a:gd name="connsiteX26" fmla="*/ 607300 w 1115510"/>
                      <a:gd name="connsiteY26" fmla="*/ 2307304 h 2452199"/>
                      <a:gd name="connsiteX27" fmla="*/ 681231 w 1115510"/>
                      <a:gd name="connsiteY27" fmla="*/ 2377343 h 2452199"/>
                      <a:gd name="connsiteX28" fmla="*/ 772094 w 1115510"/>
                      <a:gd name="connsiteY28" fmla="*/ 2450589 h 2452199"/>
                      <a:gd name="connsiteX0" fmla="*/ 171501 w 1115510"/>
                      <a:gd name="connsiteY0" fmla="*/ 2346792 h 2456668"/>
                      <a:gd name="connsiteX1" fmla="*/ 408856 w 1115510"/>
                      <a:gd name="connsiteY1" fmla="*/ 2226170 h 2456668"/>
                      <a:gd name="connsiteX2" fmla="*/ 521697 w 1115510"/>
                      <a:gd name="connsiteY2" fmla="*/ 2144457 h 2456668"/>
                      <a:gd name="connsiteX3" fmla="*/ 669557 w 1115510"/>
                      <a:gd name="connsiteY3" fmla="*/ 2035507 h 2456668"/>
                      <a:gd name="connsiteX4" fmla="*/ 797962 w 1115510"/>
                      <a:gd name="connsiteY4" fmla="*/ 1903211 h 2456668"/>
                      <a:gd name="connsiteX5" fmla="*/ 903021 w 1115510"/>
                      <a:gd name="connsiteY5" fmla="*/ 1739787 h 2456668"/>
                      <a:gd name="connsiteX6" fmla="*/ 1004189 w 1115510"/>
                      <a:gd name="connsiteY6" fmla="*/ 1521887 h 2456668"/>
                      <a:gd name="connsiteX7" fmla="*/ 1062555 w 1115510"/>
                      <a:gd name="connsiteY7" fmla="*/ 1311769 h 2456668"/>
                      <a:gd name="connsiteX8" fmla="*/ 1113139 w 1115510"/>
                      <a:gd name="connsiteY8" fmla="*/ 996593 h 2456668"/>
                      <a:gd name="connsiteX9" fmla="*/ 1101465 w 1115510"/>
                      <a:gd name="connsiteY9" fmla="*/ 802040 h 2456668"/>
                      <a:gd name="connsiteX10" fmla="*/ 1050882 w 1115510"/>
                      <a:gd name="connsiteY10" fmla="*/ 560794 h 2456668"/>
                      <a:gd name="connsiteX11" fmla="*/ 973060 w 1115510"/>
                      <a:gd name="connsiteY11" fmla="*/ 377914 h 2456668"/>
                      <a:gd name="connsiteX12" fmla="*/ 813527 w 1115510"/>
                      <a:gd name="connsiteY12" fmla="*/ 132777 h 2456668"/>
                      <a:gd name="connsiteX13" fmla="*/ 639981 w 1115510"/>
                      <a:gd name="connsiteY13" fmla="*/ 18384 h 2456668"/>
                      <a:gd name="connsiteX14" fmla="*/ 436094 w 1115510"/>
                      <a:gd name="connsiteY14" fmla="*/ 12154 h 2456668"/>
                      <a:gd name="connsiteX15" fmla="*/ 225976 w 1115510"/>
                      <a:gd name="connsiteY15" fmla="*/ 136668 h 2456668"/>
                      <a:gd name="connsiteX16" fmla="*/ 105353 w 1115510"/>
                      <a:gd name="connsiteY16" fmla="*/ 303984 h 2456668"/>
                      <a:gd name="connsiteX17" fmla="*/ 23641 w 1115510"/>
                      <a:gd name="connsiteY17" fmla="*/ 517992 h 2456668"/>
                      <a:gd name="connsiteX18" fmla="*/ 294 w 1115510"/>
                      <a:gd name="connsiteY18" fmla="*/ 770912 h 2456668"/>
                      <a:gd name="connsiteX19" fmla="*/ 15859 w 1115510"/>
                      <a:gd name="connsiteY19" fmla="*/ 1039395 h 2456668"/>
                      <a:gd name="connsiteX20" fmla="*/ 85898 w 1115510"/>
                      <a:gd name="connsiteY20" fmla="*/ 1412937 h 2456668"/>
                      <a:gd name="connsiteX21" fmla="*/ 194848 w 1115510"/>
                      <a:gd name="connsiteY21" fmla="*/ 1696985 h 2456668"/>
                      <a:gd name="connsiteX22" fmla="*/ 319362 w 1115510"/>
                      <a:gd name="connsiteY22" fmla="*/ 1926558 h 2456668"/>
                      <a:gd name="connsiteX23" fmla="*/ 459440 w 1115510"/>
                      <a:gd name="connsiteY23" fmla="*/ 2132784 h 2456668"/>
                      <a:gd name="connsiteX24" fmla="*/ 506133 w 1115510"/>
                      <a:gd name="connsiteY24" fmla="*/ 2195041 h 2456668"/>
                      <a:gd name="connsiteX25" fmla="*/ 607300 w 1115510"/>
                      <a:gd name="connsiteY25" fmla="*/ 2311773 h 2456668"/>
                      <a:gd name="connsiteX26" fmla="*/ 681231 w 1115510"/>
                      <a:gd name="connsiteY26" fmla="*/ 2381812 h 2456668"/>
                      <a:gd name="connsiteX27" fmla="*/ 772094 w 1115510"/>
                      <a:gd name="connsiteY27" fmla="*/ 2455058 h 2456668"/>
                      <a:gd name="connsiteX0" fmla="*/ 171501 w 1115510"/>
                      <a:gd name="connsiteY0" fmla="*/ 2345439 h 2455315"/>
                      <a:gd name="connsiteX1" fmla="*/ 408856 w 1115510"/>
                      <a:gd name="connsiteY1" fmla="*/ 2224817 h 2455315"/>
                      <a:gd name="connsiteX2" fmla="*/ 521697 w 1115510"/>
                      <a:gd name="connsiteY2" fmla="*/ 2143104 h 2455315"/>
                      <a:gd name="connsiteX3" fmla="*/ 669557 w 1115510"/>
                      <a:gd name="connsiteY3" fmla="*/ 2034154 h 2455315"/>
                      <a:gd name="connsiteX4" fmla="*/ 797962 w 1115510"/>
                      <a:gd name="connsiteY4" fmla="*/ 1901858 h 2455315"/>
                      <a:gd name="connsiteX5" fmla="*/ 903021 w 1115510"/>
                      <a:gd name="connsiteY5" fmla="*/ 1738434 h 2455315"/>
                      <a:gd name="connsiteX6" fmla="*/ 1004189 w 1115510"/>
                      <a:gd name="connsiteY6" fmla="*/ 1520534 h 2455315"/>
                      <a:gd name="connsiteX7" fmla="*/ 1062555 w 1115510"/>
                      <a:gd name="connsiteY7" fmla="*/ 1310416 h 2455315"/>
                      <a:gd name="connsiteX8" fmla="*/ 1113139 w 1115510"/>
                      <a:gd name="connsiteY8" fmla="*/ 995240 h 2455315"/>
                      <a:gd name="connsiteX9" fmla="*/ 1101465 w 1115510"/>
                      <a:gd name="connsiteY9" fmla="*/ 800687 h 2455315"/>
                      <a:gd name="connsiteX10" fmla="*/ 1050882 w 1115510"/>
                      <a:gd name="connsiteY10" fmla="*/ 559441 h 2455315"/>
                      <a:gd name="connsiteX11" fmla="*/ 973060 w 1115510"/>
                      <a:gd name="connsiteY11" fmla="*/ 376561 h 2455315"/>
                      <a:gd name="connsiteX12" fmla="*/ 813527 w 1115510"/>
                      <a:gd name="connsiteY12" fmla="*/ 131424 h 2455315"/>
                      <a:gd name="connsiteX13" fmla="*/ 639981 w 1115510"/>
                      <a:gd name="connsiteY13" fmla="*/ 17031 h 2455315"/>
                      <a:gd name="connsiteX14" fmla="*/ 436094 w 1115510"/>
                      <a:gd name="connsiteY14" fmla="*/ 10801 h 2455315"/>
                      <a:gd name="connsiteX15" fmla="*/ 241540 w 1115510"/>
                      <a:gd name="connsiteY15" fmla="*/ 115860 h 2455315"/>
                      <a:gd name="connsiteX16" fmla="*/ 105353 w 1115510"/>
                      <a:gd name="connsiteY16" fmla="*/ 302631 h 2455315"/>
                      <a:gd name="connsiteX17" fmla="*/ 23641 w 1115510"/>
                      <a:gd name="connsiteY17" fmla="*/ 516639 h 2455315"/>
                      <a:gd name="connsiteX18" fmla="*/ 294 w 1115510"/>
                      <a:gd name="connsiteY18" fmla="*/ 769559 h 2455315"/>
                      <a:gd name="connsiteX19" fmla="*/ 15859 w 1115510"/>
                      <a:gd name="connsiteY19" fmla="*/ 1038042 h 2455315"/>
                      <a:gd name="connsiteX20" fmla="*/ 85898 w 1115510"/>
                      <a:gd name="connsiteY20" fmla="*/ 1411584 h 2455315"/>
                      <a:gd name="connsiteX21" fmla="*/ 194848 w 1115510"/>
                      <a:gd name="connsiteY21" fmla="*/ 1695632 h 2455315"/>
                      <a:gd name="connsiteX22" fmla="*/ 319362 w 1115510"/>
                      <a:gd name="connsiteY22" fmla="*/ 1925205 h 2455315"/>
                      <a:gd name="connsiteX23" fmla="*/ 459440 w 1115510"/>
                      <a:gd name="connsiteY23" fmla="*/ 2131431 h 2455315"/>
                      <a:gd name="connsiteX24" fmla="*/ 506133 w 1115510"/>
                      <a:gd name="connsiteY24" fmla="*/ 2193688 h 2455315"/>
                      <a:gd name="connsiteX25" fmla="*/ 607300 w 1115510"/>
                      <a:gd name="connsiteY25" fmla="*/ 2310420 h 2455315"/>
                      <a:gd name="connsiteX26" fmla="*/ 681231 w 1115510"/>
                      <a:gd name="connsiteY26" fmla="*/ 2380459 h 2455315"/>
                      <a:gd name="connsiteX27" fmla="*/ 772094 w 1115510"/>
                      <a:gd name="connsiteY27" fmla="*/ 2453705 h 2455315"/>
                      <a:gd name="connsiteX0" fmla="*/ 171501 w 1115510"/>
                      <a:gd name="connsiteY0" fmla="*/ 2345439 h 2455315"/>
                      <a:gd name="connsiteX1" fmla="*/ 408856 w 1115510"/>
                      <a:gd name="connsiteY1" fmla="*/ 2224817 h 2455315"/>
                      <a:gd name="connsiteX2" fmla="*/ 521697 w 1115510"/>
                      <a:gd name="connsiteY2" fmla="*/ 2143104 h 2455315"/>
                      <a:gd name="connsiteX3" fmla="*/ 669557 w 1115510"/>
                      <a:gd name="connsiteY3" fmla="*/ 2034154 h 2455315"/>
                      <a:gd name="connsiteX4" fmla="*/ 797962 w 1115510"/>
                      <a:gd name="connsiteY4" fmla="*/ 1901858 h 2455315"/>
                      <a:gd name="connsiteX5" fmla="*/ 903021 w 1115510"/>
                      <a:gd name="connsiteY5" fmla="*/ 1738434 h 2455315"/>
                      <a:gd name="connsiteX6" fmla="*/ 1004189 w 1115510"/>
                      <a:gd name="connsiteY6" fmla="*/ 1520534 h 2455315"/>
                      <a:gd name="connsiteX7" fmla="*/ 1062555 w 1115510"/>
                      <a:gd name="connsiteY7" fmla="*/ 1310416 h 2455315"/>
                      <a:gd name="connsiteX8" fmla="*/ 1113139 w 1115510"/>
                      <a:gd name="connsiteY8" fmla="*/ 995240 h 2455315"/>
                      <a:gd name="connsiteX9" fmla="*/ 1101465 w 1115510"/>
                      <a:gd name="connsiteY9" fmla="*/ 785123 h 2455315"/>
                      <a:gd name="connsiteX10" fmla="*/ 1050882 w 1115510"/>
                      <a:gd name="connsiteY10" fmla="*/ 559441 h 2455315"/>
                      <a:gd name="connsiteX11" fmla="*/ 973060 w 1115510"/>
                      <a:gd name="connsiteY11" fmla="*/ 376561 h 2455315"/>
                      <a:gd name="connsiteX12" fmla="*/ 813527 w 1115510"/>
                      <a:gd name="connsiteY12" fmla="*/ 131424 h 2455315"/>
                      <a:gd name="connsiteX13" fmla="*/ 639981 w 1115510"/>
                      <a:gd name="connsiteY13" fmla="*/ 17031 h 2455315"/>
                      <a:gd name="connsiteX14" fmla="*/ 436094 w 1115510"/>
                      <a:gd name="connsiteY14" fmla="*/ 10801 h 2455315"/>
                      <a:gd name="connsiteX15" fmla="*/ 241540 w 1115510"/>
                      <a:gd name="connsiteY15" fmla="*/ 115860 h 2455315"/>
                      <a:gd name="connsiteX16" fmla="*/ 105353 w 1115510"/>
                      <a:gd name="connsiteY16" fmla="*/ 302631 h 2455315"/>
                      <a:gd name="connsiteX17" fmla="*/ 23641 w 1115510"/>
                      <a:gd name="connsiteY17" fmla="*/ 516639 h 2455315"/>
                      <a:gd name="connsiteX18" fmla="*/ 294 w 1115510"/>
                      <a:gd name="connsiteY18" fmla="*/ 769559 h 2455315"/>
                      <a:gd name="connsiteX19" fmla="*/ 15859 w 1115510"/>
                      <a:gd name="connsiteY19" fmla="*/ 1038042 h 2455315"/>
                      <a:gd name="connsiteX20" fmla="*/ 85898 w 1115510"/>
                      <a:gd name="connsiteY20" fmla="*/ 1411584 h 2455315"/>
                      <a:gd name="connsiteX21" fmla="*/ 194848 w 1115510"/>
                      <a:gd name="connsiteY21" fmla="*/ 1695632 h 2455315"/>
                      <a:gd name="connsiteX22" fmla="*/ 319362 w 1115510"/>
                      <a:gd name="connsiteY22" fmla="*/ 1925205 h 2455315"/>
                      <a:gd name="connsiteX23" fmla="*/ 459440 w 1115510"/>
                      <a:gd name="connsiteY23" fmla="*/ 2131431 h 2455315"/>
                      <a:gd name="connsiteX24" fmla="*/ 506133 w 1115510"/>
                      <a:gd name="connsiteY24" fmla="*/ 2193688 h 2455315"/>
                      <a:gd name="connsiteX25" fmla="*/ 607300 w 1115510"/>
                      <a:gd name="connsiteY25" fmla="*/ 2310420 h 2455315"/>
                      <a:gd name="connsiteX26" fmla="*/ 681231 w 1115510"/>
                      <a:gd name="connsiteY26" fmla="*/ 2380459 h 2455315"/>
                      <a:gd name="connsiteX27" fmla="*/ 772094 w 1115510"/>
                      <a:gd name="connsiteY27" fmla="*/ 2453705 h 2455315"/>
                      <a:gd name="connsiteX0" fmla="*/ 171501 w 1115510"/>
                      <a:gd name="connsiteY0" fmla="*/ 2346305 h 2456181"/>
                      <a:gd name="connsiteX1" fmla="*/ 408856 w 1115510"/>
                      <a:gd name="connsiteY1" fmla="*/ 2225683 h 2456181"/>
                      <a:gd name="connsiteX2" fmla="*/ 521697 w 1115510"/>
                      <a:gd name="connsiteY2" fmla="*/ 2143970 h 2456181"/>
                      <a:gd name="connsiteX3" fmla="*/ 669557 w 1115510"/>
                      <a:gd name="connsiteY3" fmla="*/ 2035020 h 2456181"/>
                      <a:gd name="connsiteX4" fmla="*/ 797962 w 1115510"/>
                      <a:gd name="connsiteY4" fmla="*/ 1902724 h 2456181"/>
                      <a:gd name="connsiteX5" fmla="*/ 903021 w 1115510"/>
                      <a:gd name="connsiteY5" fmla="*/ 1739300 h 2456181"/>
                      <a:gd name="connsiteX6" fmla="*/ 1004189 w 1115510"/>
                      <a:gd name="connsiteY6" fmla="*/ 1521400 h 2456181"/>
                      <a:gd name="connsiteX7" fmla="*/ 1062555 w 1115510"/>
                      <a:gd name="connsiteY7" fmla="*/ 1311282 h 2456181"/>
                      <a:gd name="connsiteX8" fmla="*/ 1113139 w 1115510"/>
                      <a:gd name="connsiteY8" fmla="*/ 996106 h 2456181"/>
                      <a:gd name="connsiteX9" fmla="*/ 1101465 w 1115510"/>
                      <a:gd name="connsiteY9" fmla="*/ 785989 h 2456181"/>
                      <a:gd name="connsiteX10" fmla="*/ 1050882 w 1115510"/>
                      <a:gd name="connsiteY10" fmla="*/ 560307 h 2456181"/>
                      <a:gd name="connsiteX11" fmla="*/ 973060 w 1115510"/>
                      <a:gd name="connsiteY11" fmla="*/ 377427 h 2456181"/>
                      <a:gd name="connsiteX12" fmla="*/ 829091 w 1115510"/>
                      <a:gd name="connsiteY12" fmla="*/ 147855 h 2456181"/>
                      <a:gd name="connsiteX13" fmla="*/ 639981 w 1115510"/>
                      <a:gd name="connsiteY13" fmla="*/ 17897 h 2456181"/>
                      <a:gd name="connsiteX14" fmla="*/ 436094 w 1115510"/>
                      <a:gd name="connsiteY14" fmla="*/ 11667 h 2456181"/>
                      <a:gd name="connsiteX15" fmla="*/ 241540 w 1115510"/>
                      <a:gd name="connsiteY15" fmla="*/ 116726 h 2456181"/>
                      <a:gd name="connsiteX16" fmla="*/ 105353 w 1115510"/>
                      <a:gd name="connsiteY16" fmla="*/ 303497 h 2456181"/>
                      <a:gd name="connsiteX17" fmla="*/ 23641 w 1115510"/>
                      <a:gd name="connsiteY17" fmla="*/ 517505 h 2456181"/>
                      <a:gd name="connsiteX18" fmla="*/ 294 w 1115510"/>
                      <a:gd name="connsiteY18" fmla="*/ 770425 h 2456181"/>
                      <a:gd name="connsiteX19" fmla="*/ 15859 w 1115510"/>
                      <a:gd name="connsiteY19" fmla="*/ 1038908 h 2456181"/>
                      <a:gd name="connsiteX20" fmla="*/ 85898 w 1115510"/>
                      <a:gd name="connsiteY20" fmla="*/ 1412450 h 2456181"/>
                      <a:gd name="connsiteX21" fmla="*/ 194848 w 1115510"/>
                      <a:gd name="connsiteY21" fmla="*/ 1696498 h 2456181"/>
                      <a:gd name="connsiteX22" fmla="*/ 319362 w 1115510"/>
                      <a:gd name="connsiteY22" fmla="*/ 1926071 h 2456181"/>
                      <a:gd name="connsiteX23" fmla="*/ 459440 w 1115510"/>
                      <a:gd name="connsiteY23" fmla="*/ 2132297 h 2456181"/>
                      <a:gd name="connsiteX24" fmla="*/ 506133 w 1115510"/>
                      <a:gd name="connsiteY24" fmla="*/ 2194554 h 2456181"/>
                      <a:gd name="connsiteX25" fmla="*/ 607300 w 1115510"/>
                      <a:gd name="connsiteY25" fmla="*/ 2311286 h 2456181"/>
                      <a:gd name="connsiteX26" fmla="*/ 681231 w 1115510"/>
                      <a:gd name="connsiteY26" fmla="*/ 2381325 h 2456181"/>
                      <a:gd name="connsiteX27" fmla="*/ 772094 w 1115510"/>
                      <a:gd name="connsiteY27" fmla="*/ 2454571 h 2456181"/>
                      <a:gd name="connsiteX0" fmla="*/ 171501 w 1115510"/>
                      <a:gd name="connsiteY0" fmla="*/ 2346305 h 2456181"/>
                      <a:gd name="connsiteX1" fmla="*/ 408856 w 1115510"/>
                      <a:gd name="connsiteY1" fmla="*/ 2225683 h 2456181"/>
                      <a:gd name="connsiteX2" fmla="*/ 521697 w 1115510"/>
                      <a:gd name="connsiteY2" fmla="*/ 2143970 h 2456181"/>
                      <a:gd name="connsiteX3" fmla="*/ 669557 w 1115510"/>
                      <a:gd name="connsiteY3" fmla="*/ 2035020 h 2456181"/>
                      <a:gd name="connsiteX4" fmla="*/ 797962 w 1115510"/>
                      <a:gd name="connsiteY4" fmla="*/ 1902724 h 2456181"/>
                      <a:gd name="connsiteX5" fmla="*/ 903021 w 1115510"/>
                      <a:gd name="connsiteY5" fmla="*/ 1739300 h 2456181"/>
                      <a:gd name="connsiteX6" fmla="*/ 1004189 w 1115510"/>
                      <a:gd name="connsiteY6" fmla="*/ 1521400 h 2456181"/>
                      <a:gd name="connsiteX7" fmla="*/ 1062555 w 1115510"/>
                      <a:gd name="connsiteY7" fmla="*/ 1311282 h 2456181"/>
                      <a:gd name="connsiteX8" fmla="*/ 1113139 w 1115510"/>
                      <a:gd name="connsiteY8" fmla="*/ 996106 h 2456181"/>
                      <a:gd name="connsiteX9" fmla="*/ 1101465 w 1115510"/>
                      <a:gd name="connsiteY9" fmla="*/ 785989 h 2456181"/>
                      <a:gd name="connsiteX10" fmla="*/ 1050882 w 1115510"/>
                      <a:gd name="connsiteY10" fmla="*/ 560307 h 2456181"/>
                      <a:gd name="connsiteX11" fmla="*/ 973060 w 1115510"/>
                      <a:gd name="connsiteY11" fmla="*/ 365754 h 2456181"/>
                      <a:gd name="connsiteX12" fmla="*/ 829091 w 1115510"/>
                      <a:gd name="connsiteY12" fmla="*/ 147855 h 2456181"/>
                      <a:gd name="connsiteX13" fmla="*/ 639981 w 1115510"/>
                      <a:gd name="connsiteY13" fmla="*/ 17897 h 2456181"/>
                      <a:gd name="connsiteX14" fmla="*/ 436094 w 1115510"/>
                      <a:gd name="connsiteY14" fmla="*/ 11667 h 2456181"/>
                      <a:gd name="connsiteX15" fmla="*/ 241540 w 1115510"/>
                      <a:gd name="connsiteY15" fmla="*/ 116726 h 2456181"/>
                      <a:gd name="connsiteX16" fmla="*/ 105353 w 1115510"/>
                      <a:gd name="connsiteY16" fmla="*/ 303497 h 2456181"/>
                      <a:gd name="connsiteX17" fmla="*/ 23641 w 1115510"/>
                      <a:gd name="connsiteY17" fmla="*/ 517505 h 2456181"/>
                      <a:gd name="connsiteX18" fmla="*/ 294 w 1115510"/>
                      <a:gd name="connsiteY18" fmla="*/ 770425 h 2456181"/>
                      <a:gd name="connsiteX19" fmla="*/ 15859 w 1115510"/>
                      <a:gd name="connsiteY19" fmla="*/ 1038908 h 2456181"/>
                      <a:gd name="connsiteX20" fmla="*/ 85898 w 1115510"/>
                      <a:gd name="connsiteY20" fmla="*/ 1412450 h 2456181"/>
                      <a:gd name="connsiteX21" fmla="*/ 194848 w 1115510"/>
                      <a:gd name="connsiteY21" fmla="*/ 1696498 h 2456181"/>
                      <a:gd name="connsiteX22" fmla="*/ 319362 w 1115510"/>
                      <a:gd name="connsiteY22" fmla="*/ 1926071 h 2456181"/>
                      <a:gd name="connsiteX23" fmla="*/ 459440 w 1115510"/>
                      <a:gd name="connsiteY23" fmla="*/ 2132297 h 2456181"/>
                      <a:gd name="connsiteX24" fmla="*/ 506133 w 1115510"/>
                      <a:gd name="connsiteY24" fmla="*/ 2194554 h 2456181"/>
                      <a:gd name="connsiteX25" fmla="*/ 607300 w 1115510"/>
                      <a:gd name="connsiteY25" fmla="*/ 2311286 h 2456181"/>
                      <a:gd name="connsiteX26" fmla="*/ 681231 w 1115510"/>
                      <a:gd name="connsiteY26" fmla="*/ 2381325 h 2456181"/>
                      <a:gd name="connsiteX27" fmla="*/ 772094 w 1115510"/>
                      <a:gd name="connsiteY27" fmla="*/ 2454571 h 2456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115510" h="2456181">
                        <a:moveTo>
                          <a:pt x="171501" y="2346305"/>
                        </a:moveTo>
                        <a:cubicBezTo>
                          <a:pt x="260995" y="2302855"/>
                          <a:pt x="350490" y="2259405"/>
                          <a:pt x="408856" y="2225683"/>
                        </a:cubicBezTo>
                        <a:cubicBezTo>
                          <a:pt x="467222" y="2191961"/>
                          <a:pt x="521697" y="2143970"/>
                          <a:pt x="521697" y="2143970"/>
                        </a:cubicBezTo>
                        <a:cubicBezTo>
                          <a:pt x="565147" y="2112193"/>
                          <a:pt x="623513" y="2075228"/>
                          <a:pt x="669557" y="2035020"/>
                        </a:cubicBezTo>
                        <a:cubicBezTo>
                          <a:pt x="715601" y="1994812"/>
                          <a:pt x="759051" y="1952011"/>
                          <a:pt x="797962" y="1902724"/>
                        </a:cubicBezTo>
                        <a:cubicBezTo>
                          <a:pt x="836873" y="1853437"/>
                          <a:pt x="868650" y="1802854"/>
                          <a:pt x="903021" y="1739300"/>
                        </a:cubicBezTo>
                        <a:cubicBezTo>
                          <a:pt x="937392" y="1675746"/>
                          <a:pt x="977600" y="1592736"/>
                          <a:pt x="1004189" y="1521400"/>
                        </a:cubicBezTo>
                        <a:cubicBezTo>
                          <a:pt x="1030778" y="1450064"/>
                          <a:pt x="1044397" y="1398831"/>
                          <a:pt x="1062555" y="1311282"/>
                        </a:cubicBezTo>
                        <a:cubicBezTo>
                          <a:pt x="1080713" y="1223733"/>
                          <a:pt x="1106654" y="1083655"/>
                          <a:pt x="1113139" y="996106"/>
                        </a:cubicBezTo>
                        <a:cubicBezTo>
                          <a:pt x="1119624" y="908557"/>
                          <a:pt x="1111841" y="858622"/>
                          <a:pt x="1101465" y="785989"/>
                        </a:cubicBezTo>
                        <a:cubicBezTo>
                          <a:pt x="1091089" y="713356"/>
                          <a:pt x="1072283" y="630346"/>
                          <a:pt x="1050882" y="560307"/>
                        </a:cubicBezTo>
                        <a:cubicBezTo>
                          <a:pt x="1029481" y="490268"/>
                          <a:pt x="1010025" y="434496"/>
                          <a:pt x="973060" y="365754"/>
                        </a:cubicBezTo>
                        <a:cubicBezTo>
                          <a:pt x="936095" y="297012"/>
                          <a:pt x="884604" y="205831"/>
                          <a:pt x="829091" y="147855"/>
                        </a:cubicBezTo>
                        <a:cubicBezTo>
                          <a:pt x="773578" y="89879"/>
                          <a:pt x="705480" y="40595"/>
                          <a:pt x="639981" y="17897"/>
                        </a:cubicBezTo>
                        <a:cubicBezTo>
                          <a:pt x="574482" y="-4801"/>
                          <a:pt x="502501" y="-4805"/>
                          <a:pt x="436094" y="11667"/>
                        </a:cubicBezTo>
                        <a:cubicBezTo>
                          <a:pt x="369687" y="28139"/>
                          <a:pt x="296664" y="68088"/>
                          <a:pt x="241540" y="116726"/>
                        </a:cubicBezTo>
                        <a:cubicBezTo>
                          <a:pt x="186417" y="165364"/>
                          <a:pt x="141669" y="236701"/>
                          <a:pt x="105353" y="303497"/>
                        </a:cubicBezTo>
                        <a:cubicBezTo>
                          <a:pt x="69037" y="370293"/>
                          <a:pt x="41151" y="439684"/>
                          <a:pt x="23641" y="517505"/>
                        </a:cubicBezTo>
                        <a:cubicBezTo>
                          <a:pt x="6131" y="595326"/>
                          <a:pt x="1591" y="683525"/>
                          <a:pt x="294" y="770425"/>
                        </a:cubicBezTo>
                        <a:cubicBezTo>
                          <a:pt x="-1003" y="857325"/>
                          <a:pt x="1592" y="931904"/>
                          <a:pt x="15859" y="1038908"/>
                        </a:cubicBezTo>
                        <a:cubicBezTo>
                          <a:pt x="30126" y="1145912"/>
                          <a:pt x="56067" y="1302852"/>
                          <a:pt x="85898" y="1412450"/>
                        </a:cubicBezTo>
                        <a:cubicBezTo>
                          <a:pt x="115729" y="1522048"/>
                          <a:pt x="155937" y="1610894"/>
                          <a:pt x="194848" y="1696498"/>
                        </a:cubicBezTo>
                        <a:cubicBezTo>
                          <a:pt x="233759" y="1782102"/>
                          <a:pt x="275263" y="1853438"/>
                          <a:pt x="319362" y="1926071"/>
                        </a:cubicBezTo>
                        <a:cubicBezTo>
                          <a:pt x="363461" y="1998704"/>
                          <a:pt x="428312" y="2087550"/>
                          <a:pt x="459440" y="2132297"/>
                        </a:cubicBezTo>
                        <a:cubicBezTo>
                          <a:pt x="490569" y="2177044"/>
                          <a:pt x="481490" y="2164722"/>
                          <a:pt x="506133" y="2194554"/>
                        </a:cubicBezTo>
                        <a:cubicBezTo>
                          <a:pt x="530776" y="2224385"/>
                          <a:pt x="578117" y="2280157"/>
                          <a:pt x="607300" y="2311286"/>
                        </a:cubicBezTo>
                        <a:cubicBezTo>
                          <a:pt x="636483" y="2342414"/>
                          <a:pt x="653765" y="2357444"/>
                          <a:pt x="681231" y="2381325"/>
                        </a:cubicBezTo>
                        <a:cubicBezTo>
                          <a:pt x="708697" y="2405206"/>
                          <a:pt x="756530" y="2466893"/>
                          <a:pt x="772094" y="2454571"/>
                        </a:cubicBezTo>
                      </a:path>
                    </a:pathLst>
                  </a:custGeom>
                  <a:ln w="15240">
                    <a:solidFill>
                      <a:schemeClr val="tx1"/>
                    </a:solidFill>
                  </a:ln>
                  <a:ex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000" b="0" i="0" u="none" strike="noStrike" cap="none" normalizeH="0" baseline="-25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42" name="Gerader Verbinder 41"/>
                <p:cNvCxnSpPr/>
                <p:nvPr/>
              </p:nvCxnSpPr>
              <p:spPr bwMode="auto">
                <a:xfrm>
                  <a:off x="2246814" y="6225229"/>
                  <a:ext cx="216763" cy="219860"/>
                </a:xfrm>
                <a:prstGeom prst="line">
                  <a:avLst/>
                </a:prstGeom>
                <a:noFill/>
                <a:ln w="50800" cap="rnd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" name="Gerader Verbinder 42"/>
                <p:cNvCxnSpPr/>
                <p:nvPr/>
              </p:nvCxnSpPr>
              <p:spPr bwMode="auto">
                <a:xfrm rot="6600000">
                  <a:off x="2930453" y="6366577"/>
                  <a:ext cx="216763" cy="219860"/>
                </a:xfrm>
                <a:prstGeom prst="line">
                  <a:avLst/>
                </a:prstGeom>
                <a:noFill/>
                <a:ln w="50800" cap="rnd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2" name="TextBox 35"/>
              <p:cNvSpPr txBox="1"/>
              <p:nvPr/>
            </p:nvSpPr>
            <p:spPr>
              <a:xfrm>
                <a:off x="5497196" y="4789789"/>
                <a:ext cx="1025907" cy="28469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  <a:spcBef>
                    <a:spcPts val="0"/>
                  </a:spcBef>
                </a:pPr>
                <a:r>
                  <a:rPr lang="en-US" sz="1600" baseline="0" dirty="0" smtClean="0">
                    <a:solidFill>
                      <a:srgbClr val="FF0000"/>
                    </a:solidFill>
                  </a:rPr>
                  <a:t>LFS</a:t>
                </a:r>
                <a:endParaRPr lang="en-US" sz="1600" baseline="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6" name="TextBox 35"/>
            <p:cNvSpPr txBox="1"/>
            <p:nvPr/>
          </p:nvSpPr>
          <p:spPr>
            <a:xfrm>
              <a:off x="3429368" y="4050716"/>
              <a:ext cx="1025907" cy="28469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US" sz="1600" baseline="0" dirty="0">
                  <a:solidFill>
                    <a:srgbClr val="0000FF"/>
                  </a:solidFill>
                </a:rPr>
                <a:t>H</a:t>
              </a:r>
              <a:r>
                <a:rPr lang="en-US" sz="1600" baseline="0" dirty="0" smtClean="0">
                  <a:solidFill>
                    <a:srgbClr val="0000FF"/>
                  </a:solidFill>
                </a:rPr>
                <a:t>FS</a:t>
              </a:r>
              <a:endParaRPr lang="en-US" sz="16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8" name="Rechteck 17"/>
            <p:cNvSpPr>
              <a:spLocks/>
            </p:cNvSpPr>
            <p:nvPr/>
          </p:nvSpPr>
          <p:spPr bwMode="auto">
            <a:xfrm>
              <a:off x="4204534" y="4110542"/>
              <a:ext cx="108000" cy="108000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hteck 46"/>
            <p:cNvSpPr>
              <a:spLocks/>
            </p:cNvSpPr>
            <p:nvPr/>
          </p:nvSpPr>
          <p:spPr bwMode="auto">
            <a:xfrm>
              <a:off x="5567043" y="4110542"/>
              <a:ext cx="108000" cy="108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9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are seen on the HFS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20</a:t>
            </a:r>
            <a:endParaRPr lang="en-US" altLang="de-DE" dirty="0"/>
          </a:p>
        </p:txBody>
      </p:sp>
      <p:pic>
        <p:nvPicPr>
          <p:cNvPr id="29" name="Grafik 28" descr="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00" y="2680466"/>
            <a:ext cx="4312847" cy="3240000"/>
          </a:xfrm>
          <a:prstGeom prst="rect">
            <a:avLst/>
          </a:prstGeom>
        </p:spPr>
      </p:pic>
      <p:pic>
        <p:nvPicPr>
          <p:cNvPr id="7" name="Grafik 6" descr="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0466"/>
            <a:ext cx="4312847" cy="3240000"/>
          </a:xfrm>
          <a:prstGeom prst="rect">
            <a:avLst/>
          </a:prstGeom>
        </p:spPr>
      </p:pic>
      <p:sp>
        <p:nvSpPr>
          <p:cNvPr id="8" name="Content Placeholder 2" descr=" 8"/>
          <p:cNvSpPr txBox="1">
            <a:spLocks/>
          </p:cNvSpPr>
          <p:nvPr/>
        </p:nvSpPr>
        <p:spPr>
          <a:xfrm>
            <a:off x="179389" y="981075"/>
            <a:ext cx="879208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Fluctuation signature visible on the HFS</a:t>
            </a:r>
          </a:p>
          <a:p>
            <a:pPr lvl="1" algn="just"/>
            <a:r>
              <a:rPr lang="en-US" kern="0" baseline="0" dirty="0" smtClean="0"/>
              <a:t>Similar onset as on the LFS</a:t>
            </a:r>
          </a:p>
          <a:p>
            <a:pPr lvl="1" algn="just"/>
            <a:r>
              <a:rPr lang="en-US" kern="0" baseline="0" dirty="0" smtClean="0"/>
              <a:t>Same frequencies as on LFS</a:t>
            </a:r>
          </a:p>
        </p:txBody>
      </p:sp>
      <p:grpSp>
        <p:nvGrpSpPr>
          <p:cNvPr id="9" name="Gruppieren 8" descr=" 9"/>
          <p:cNvGrpSpPr/>
          <p:nvPr/>
        </p:nvGrpSpPr>
        <p:grpSpPr>
          <a:xfrm>
            <a:off x="5557848" y="899659"/>
            <a:ext cx="1291763" cy="1770135"/>
            <a:chOff x="565138" y="899659"/>
            <a:chExt cx="1291763" cy="177013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791642" y="899659"/>
              <a:ext cx="961306" cy="152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65138" y="2423573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0000FF"/>
                  </a:solidFill>
                </a:rPr>
                <a:t>HFS</a:t>
              </a:r>
              <a:endParaRPr lang="en-US" sz="10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403894" y="2423573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FF0000"/>
                  </a:solidFill>
                </a:rPr>
                <a:t>LFS</a:t>
              </a:r>
              <a:endParaRPr lang="en-US" sz="1000" baseline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 descr=" 13"/>
          <p:cNvGrpSpPr/>
          <p:nvPr/>
        </p:nvGrpSpPr>
        <p:grpSpPr>
          <a:xfrm>
            <a:off x="7191362" y="1116410"/>
            <a:ext cx="1446227" cy="1345109"/>
            <a:chOff x="2519664" y="973797"/>
            <a:chExt cx="1446227" cy="134510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557" y="973797"/>
              <a:ext cx="1086441" cy="120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2519664" y="2072685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0000FF"/>
                  </a:solidFill>
                </a:rPr>
                <a:t>HFS</a:t>
              </a:r>
              <a:endParaRPr lang="en-US" sz="10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512884" y="2072684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FF0000"/>
                  </a:solidFill>
                </a:rPr>
                <a:t>LFS</a:t>
              </a:r>
              <a:endParaRPr lang="en-US" sz="1000" baseline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feld 12" descr=" 21"/>
          <p:cNvSpPr txBox="1"/>
          <p:nvPr/>
        </p:nvSpPr>
        <p:spPr>
          <a:xfrm>
            <a:off x="339913" y="2166370"/>
            <a:ext cx="415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/>
              <a:t>[</a:t>
            </a:r>
            <a:r>
              <a:rPr lang="en-US" sz="1400" baseline="0" dirty="0" smtClean="0"/>
              <a:t>F. M. Laggner et al., PPCF 2016</a:t>
            </a:r>
            <a:r>
              <a:rPr lang="en-US" sz="1600" baseline="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685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are seen on the HFS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20</a:t>
            </a:r>
            <a:endParaRPr lang="en-US" altLang="de-DE" dirty="0"/>
          </a:p>
        </p:txBody>
      </p:sp>
      <p:pic>
        <p:nvPicPr>
          <p:cNvPr id="29" name="Grafik 28" descr="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00" y="2680466"/>
            <a:ext cx="4312847" cy="3240000"/>
          </a:xfrm>
          <a:prstGeom prst="rect">
            <a:avLst/>
          </a:prstGeom>
        </p:spPr>
      </p:pic>
      <p:pic>
        <p:nvPicPr>
          <p:cNvPr id="7" name="Grafik 6" descr="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0466"/>
            <a:ext cx="4312847" cy="3240000"/>
          </a:xfrm>
          <a:prstGeom prst="rect">
            <a:avLst/>
          </a:prstGeom>
        </p:spPr>
      </p:pic>
      <p:sp>
        <p:nvSpPr>
          <p:cNvPr id="8" name="Content Placeholder 2" descr=" 8"/>
          <p:cNvSpPr txBox="1">
            <a:spLocks/>
          </p:cNvSpPr>
          <p:nvPr/>
        </p:nvSpPr>
        <p:spPr>
          <a:xfrm>
            <a:off x="179389" y="981075"/>
            <a:ext cx="8792083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Fluctuation signature visible on the HFS</a:t>
            </a:r>
          </a:p>
          <a:p>
            <a:pPr lvl="1" algn="just"/>
            <a:r>
              <a:rPr lang="en-US" kern="0" baseline="0" dirty="0" smtClean="0"/>
              <a:t>Similar onset as on the LFS</a:t>
            </a:r>
          </a:p>
          <a:p>
            <a:pPr lvl="1" algn="just"/>
            <a:r>
              <a:rPr lang="en-US" kern="0" baseline="0" dirty="0" smtClean="0"/>
              <a:t>Same frequencies as on LFS</a:t>
            </a:r>
          </a:p>
        </p:txBody>
      </p:sp>
      <p:grpSp>
        <p:nvGrpSpPr>
          <p:cNvPr id="9" name="Gruppieren 8" descr=" 9"/>
          <p:cNvGrpSpPr/>
          <p:nvPr/>
        </p:nvGrpSpPr>
        <p:grpSpPr>
          <a:xfrm>
            <a:off x="5557848" y="899659"/>
            <a:ext cx="1291763" cy="1770135"/>
            <a:chOff x="565138" y="899659"/>
            <a:chExt cx="1291763" cy="177013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791642" y="899659"/>
              <a:ext cx="961306" cy="152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65138" y="2423573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0000FF"/>
                  </a:solidFill>
                </a:rPr>
                <a:t>HFS</a:t>
              </a:r>
              <a:endParaRPr lang="en-US" sz="10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403894" y="2423573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FF0000"/>
                  </a:solidFill>
                </a:rPr>
                <a:t>LFS</a:t>
              </a:r>
              <a:endParaRPr lang="en-US" sz="1000" baseline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 descr=" 13"/>
          <p:cNvGrpSpPr/>
          <p:nvPr/>
        </p:nvGrpSpPr>
        <p:grpSpPr>
          <a:xfrm>
            <a:off x="7191362" y="1116410"/>
            <a:ext cx="1446227" cy="1345109"/>
            <a:chOff x="2519664" y="973797"/>
            <a:chExt cx="1446227" cy="134510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557" y="973797"/>
              <a:ext cx="1086441" cy="120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2519664" y="2072685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0000FF"/>
                  </a:solidFill>
                </a:rPr>
                <a:t>HFS</a:t>
              </a:r>
              <a:endParaRPr lang="en-US" sz="10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512884" y="2072684"/>
              <a:ext cx="453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>
                  <a:solidFill>
                    <a:srgbClr val="FF0000"/>
                  </a:solidFill>
                </a:rPr>
                <a:t>LFS</a:t>
              </a:r>
              <a:endParaRPr lang="en-US" sz="1000" baseline="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Gerade Verbindung mit Pfeil 17" descr=" 17"/>
          <p:cNvCxnSpPr/>
          <p:nvPr/>
        </p:nvCxnSpPr>
        <p:spPr>
          <a:xfrm>
            <a:off x="7390711" y="1245841"/>
            <a:ext cx="973357" cy="9561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 descr=" 20"/>
          <p:cNvCxnSpPr/>
          <p:nvPr/>
        </p:nvCxnSpPr>
        <p:spPr>
          <a:xfrm rot="5400000">
            <a:off x="7435008" y="1266724"/>
            <a:ext cx="973357" cy="9561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12" descr=" 21"/>
          <p:cNvSpPr txBox="1"/>
          <p:nvPr/>
        </p:nvSpPr>
        <p:spPr>
          <a:xfrm>
            <a:off x="339913" y="2166370"/>
            <a:ext cx="415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/>
              <a:t>[</a:t>
            </a:r>
            <a:r>
              <a:rPr lang="en-US" sz="1400" baseline="0" dirty="0" smtClean="0"/>
              <a:t>F. M. Laggner et al., PPCF 2016</a:t>
            </a:r>
            <a:r>
              <a:rPr lang="en-US" sz="1600" baseline="0" dirty="0" smtClean="0"/>
              <a:t>]</a:t>
            </a:r>
          </a:p>
        </p:txBody>
      </p:sp>
      <p:grpSp>
        <p:nvGrpSpPr>
          <p:cNvPr id="20" name="Gruppieren 20" descr=" 23"/>
          <p:cNvGrpSpPr/>
          <p:nvPr/>
        </p:nvGrpSpPr>
        <p:grpSpPr>
          <a:xfrm>
            <a:off x="1233192" y="6079926"/>
            <a:ext cx="6681283" cy="400110"/>
            <a:chOff x="500034" y="4929197"/>
            <a:chExt cx="6118079" cy="400110"/>
          </a:xfrm>
        </p:grpSpPr>
        <p:sp>
          <p:nvSpPr>
            <p:cNvPr id="22" name="Textfeld 16"/>
            <p:cNvSpPr txBox="1"/>
            <p:nvPr/>
          </p:nvSpPr>
          <p:spPr>
            <a:xfrm>
              <a:off x="1000101" y="4929197"/>
              <a:ext cx="5618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Supports large peeling component of mode structure</a:t>
              </a:r>
              <a:endParaRPr lang="en-US" kern="0" baseline="0" dirty="0">
                <a:solidFill>
                  <a:srgbClr val="C0504D">
                    <a:lumMod val="75000"/>
                  </a:srgbClr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3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4332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stability</a:t>
            </a:r>
            <a:endParaRPr lang="en-US" dirty="0"/>
          </a:p>
        </p:txBody>
      </p:sp>
      <p:sp>
        <p:nvSpPr>
          <p:cNvPr id="7" name="Inhaltsplatzhalter 2" descr=" 7"/>
          <p:cNvSpPr>
            <a:spLocks noGrp="1"/>
          </p:cNvSpPr>
          <p:nvPr>
            <p:ph idx="1"/>
          </p:nvPr>
        </p:nvSpPr>
        <p:spPr>
          <a:xfrm>
            <a:off x="179388" y="981076"/>
            <a:ext cx="4200511" cy="2055740"/>
          </a:xfrm>
        </p:spPr>
        <p:txBody>
          <a:bodyPr/>
          <a:lstStyle/>
          <a:p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Peeling-ballooning P-B theory:</a:t>
            </a:r>
          </a:p>
          <a:p>
            <a:pPr marL="342900" lvl="2" indent="-342900">
              <a:buChar char="•"/>
            </a:pPr>
            <a:endParaRPr lang="en-US" sz="1000" dirty="0" smtClean="0">
              <a:ea typeface="+mn-ea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Peeling Mode</a:t>
            </a:r>
          </a:p>
          <a:p>
            <a:pPr lvl="2"/>
            <a:r>
              <a:rPr lang="en-US" smtClean="0">
                <a:latin typeface="Arial" panose="020B0604020202020204" pitchFamily="34" charset="0"/>
              </a:rPr>
              <a:t>Current driven instability</a:t>
            </a:r>
          </a:p>
          <a:p>
            <a:pPr lvl="1">
              <a:buChar char=" "/>
            </a:pPr>
            <a:r>
              <a:rPr lang="en-US" smtClean="0"/>
              <a:t>               </a:t>
            </a:r>
            <a:endParaRPr lang="en-US" dirty="0" smtClean="0"/>
          </a:p>
          <a:p>
            <a:pPr lvl="2">
              <a:buChar char=" "/>
            </a:pPr>
            <a:r>
              <a:rPr lang="en-US" smtClean="0"/>
              <a:t>                           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sz="1000" dirty="0" smtClean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</a:t>
            </a:r>
            <a:endParaRPr lang="en-US" altLang="de-DE" dirty="0"/>
          </a:p>
        </p:txBody>
      </p:sp>
      <p:grpSp>
        <p:nvGrpSpPr>
          <p:cNvPr id="11" name="Group 10" descr=" 11"/>
          <p:cNvGrpSpPr/>
          <p:nvPr/>
        </p:nvGrpSpPr>
        <p:grpSpPr>
          <a:xfrm>
            <a:off x="4223289" y="2548800"/>
            <a:ext cx="4152323" cy="3850888"/>
            <a:chOff x="4223289" y="2548800"/>
            <a:chExt cx="4152323" cy="3850888"/>
          </a:xfrm>
        </p:grpSpPr>
        <p:pic>
          <p:nvPicPr>
            <p:cNvPr id="10" name="Picture 2" descr="D:\Users\flag\Dropbox\Präsentationen\2016_02_29 Vortrag DPG Hannover\StabilityDiagramWo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237" y="2548800"/>
              <a:ext cx="4143375" cy="348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12"/>
            <p:cNvSpPr txBox="1"/>
            <p:nvPr/>
          </p:nvSpPr>
          <p:spPr>
            <a:xfrm>
              <a:off x="4223289" y="6061134"/>
              <a:ext cx="4152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[</a:t>
              </a:r>
              <a:r>
                <a:rPr lang="en-US" sz="1400" baseline="0" dirty="0" smtClean="0"/>
                <a:t>P. B. Snyder et al., POP 2009</a:t>
              </a:r>
              <a:r>
                <a:rPr lang="en-US" sz="1600" baseline="0" dirty="0" smtClean="0"/>
                <a:t>]</a:t>
              </a:r>
            </a:p>
          </p:txBody>
        </p:sp>
      </p:grpSp>
      <p:grpSp>
        <p:nvGrpSpPr>
          <p:cNvPr id="12" name="Group 19" descr=" 20"/>
          <p:cNvGrpSpPr/>
          <p:nvPr/>
        </p:nvGrpSpPr>
        <p:grpSpPr>
          <a:xfrm>
            <a:off x="5168495" y="965147"/>
            <a:ext cx="2132844" cy="2185134"/>
            <a:chOff x="3937544" y="1870446"/>
            <a:chExt cx="2132844" cy="218513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4335537" y="1952876"/>
              <a:ext cx="1322408" cy="21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12"/>
            <p:cNvSpPr txBox="1"/>
            <p:nvPr/>
          </p:nvSpPr>
          <p:spPr>
            <a:xfrm>
              <a:off x="3937544" y="1870446"/>
              <a:ext cx="21328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/>
                <a:t>[</a:t>
              </a:r>
              <a:r>
                <a:rPr lang="en-US" sz="800" baseline="0" dirty="0" smtClean="0"/>
                <a:t>G. Huysmans, PPCF 2005</a:t>
              </a:r>
              <a:r>
                <a:rPr lang="en-US" sz="1000" baseline="0" dirty="0" smtClean="0"/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688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 descr=" 27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30" name="Rechteck 29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ideal MHD stability analysis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21</a:t>
            </a:r>
            <a:endParaRPr lang="en-US" altLang="de-DE" dirty="0"/>
          </a:p>
        </p:txBody>
      </p:sp>
      <p:grpSp>
        <p:nvGrpSpPr>
          <p:cNvPr id="21" name="Gruppieren 20" descr=" 21"/>
          <p:cNvGrpSpPr/>
          <p:nvPr/>
        </p:nvGrpSpPr>
        <p:grpSpPr>
          <a:xfrm>
            <a:off x="0" y="2795725"/>
            <a:ext cx="9123362" cy="3240000"/>
            <a:chOff x="0" y="2795725"/>
            <a:chExt cx="9123362" cy="324000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5725"/>
              <a:ext cx="4314382" cy="3240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980" y="2795725"/>
              <a:ext cx="4314382" cy="3240000"/>
            </a:xfrm>
            <a:prstGeom prst="rect">
              <a:avLst/>
            </a:prstGeom>
          </p:spPr>
        </p:pic>
      </p:grpSp>
      <p:sp>
        <p:nvSpPr>
          <p:cNvPr id="19" name="Rechteck 18" descr=" 19"/>
          <p:cNvSpPr/>
          <p:nvPr/>
        </p:nvSpPr>
        <p:spPr bwMode="auto">
          <a:xfrm>
            <a:off x="3545263" y="2795725"/>
            <a:ext cx="491160" cy="297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hteck 19" descr=" 20"/>
          <p:cNvSpPr/>
          <p:nvPr/>
        </p:nvSpPr>
        <p:spPr bwMode="auto">
          <a:xfrm>
            <a:off x="8348040" y="2795725"/>
            <a:ext cx="491160" cy="297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Content Placeholder 2" descr=" 28"/>
          <p:cNvSpPr txBox="1">
            <a:spLocks/>
          </p:cNvSpPr>
          <p:nvPr/>
        </p:nvSpPr>
        <p:spPr>
          <a:xfrm>
            <a:off x="179389" y="981076"/>
            <a:ext cx="8792083" cy="76934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Investigate possible drives for instabilities (peeling vs. ballooning)</a:t>
            </a:r>
          </a:p>
          <a:p>
            <a:pPr lvl="1" algn="just"/>
            <a:r>
              <a:rPr lang="en-US" kern="0" baseline="0" dirty="0" smtClean="0"/>
              <a:t>3 phases with presence of high frequency fluctuations &amp; clamped gradients</a:t>
            </a:r>
          </a:p>
        </p:txBody>
      </p:sp>
    </p:spTree>
    <p:extLst>
      <p:ext uri="{BB962C8B-B14F-4D97-AF65-F5344CB8AC3E}">
        <p14:creationId xmlns:p14="http://schemas.microsoft.com/office/powerpoint/2010/main" val="244707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 descr=" 27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30" name="Rechteck 29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ideal MHD stability analysis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21</a:t>
            </a:r>
            <a:endParaRPr lang="en-US" altLang="de-DE" dirty="0"/>
          </a:p>
        </p:txBody>
      </p:sp>
      <p:grpSp>
        <p:nvGrpSpPr>
          <p:cNvPr id="15" name="Gruppieren 14" descr=" 22"/>
          <p:cNvGrpSpPr/>
          <p:nvPr/>
        </p:nvGrpSpPr>
        <p:grpSpPr>
          <a:xfrm>
            <a:off x="0" y="2795725"/>
            <a:ext cx="9123362" cy="3240000"/>
            <a:chOff x="0" y="2795725"/>
            <a:chExt cx="9123362" cy="3240000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5725"/>
              <a:ext cx="4314382" cy="3240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980" y="2795725"/>
              <a:ext cx="4314382" cy="3240000"/>
            </a:xfrm>
            <a:prstGeom prst="rect">
              <a:avLst/>
            </a:prstGeom>
          </p:spPr>
        </p:pic>
      </p:grpSp>
      <p:sp>
        <p:nvSpPr>
          <p:cNvPr id="19" name="Rechteck 18" descr=" 19"/>
          <p:cNvSpPr/>
          <p:nvPr/>
        </p:nvSpPr>
        <p:spPr bwMode="auto">
          <a:xfrm>
            <a:off x="3545263" y="2795725"/>
            <a:ext cx="491160" cy="297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hteck 19" descr=" 20"/>
          <p:cNvSpPr/>
          <p:nvPr/>
        </p:nvSpPr>
        <p:spPr bwMode="auto">
          <a:xfrm>
            <a:off x="8348040" y="2795725"/>
            <a:ext cx="491160" cy="297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Content Placeholder 2" descr=" 28"/>
          <p:cNvSpPr txBox="1">
            <a:spLocks/>
          </p:cNvSpPr>
          <p:nvPr/>
        </p:nvSpPr>
        <p:spPr>
          <a:xfrm>
            <a:off x="179389" y="981076"/>
            <a:ext cx="8792083" cy="76934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Investigate possible drives for instabilities (peeling vs. ballooning)</a:t>
            </a:r>
          </a:p>
          <a:p>
            <a:pPr lvl="1" algn="just"/>
            <a:r>
              <a:rPr lang="en-US" kern="0" baseline="0" dirty="0" smtClean="0"/>
              <a:t>3 phases with presence of high frequency fluctuations &amp; clamped gradients</a:t>
            </a:r>
          </a:p>
        </p:txBody>
      </p:sp>
      <p:sp>
        <p:nvSpPr>
          <p:cNvPr id="18" name="Content Placeholder 2" descr=" 29"/>
          <p:cNvSpPr txBox="1">
            <a:spLocks/>
          </p:cNvSpPr>
          <p:nvPr/>
        </p:nvSpPr>
        <p:spPr>
          <a:xfrm>
            <a:off x="179388" y="1750423"/>
            <a:ext cx="8792083" cy="76934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No evolution of operational point</a:t>
            </a:r>
          </a:p>
          <a:p>
            <a:pPr algn="just"/>
            <a:r>
              <a:rPr lang="en-US" kern="0" baseline="0" dirty="0" smtClean="0"/>
              <a:t>No evolution of the stability boundary </a:t>
            </a:r>
          </a:p>
        </p:txBody>
      </p:sp>
    </p:spTree>
    <p:extLst>
      <p:ext uri="{BB962C8B-B14F-4D97-AF65-F5344CB8AC3E}">
        <p14:creationId xmlns:p14="http://schemas.microsoft.com/office/powerpoint/2010/main" val="136594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 descr=" 27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30" name="Rechteck 29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ideal MHD stability analysis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21</a:t>
            </a:r>
            <a:endParaRPr lang="en-US" altLang="de-DE" dirty="0"/>
          </a:p>
        </p:txBody>
      </p:sp>
      <p:grpSp>
        <p:nvGrpSpPr>
          <p:cNvPr id="15" name="Gruppieren 14" descr=" 22"/>
          <p:cNvGrpSpPr/>
          <p:nvPr/>
        </p:nvGrpSpPr>
        <p:grpSpPr>
          <a:xfrm>
            <a:off x="0" y="2795725"/>
            <a:ext cx="9123362" cy="3240000"/>
            <a:chOff x="0" y="2795725"/>
            <a:chExt cx="9123362" cy="3240000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95725"/>
              <a:ext cx="4314382" cy="3240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980" y="2795725"/>
              <a:ext cx="4314382" cy="3240000"/>
            </a:xfrm>
            <a:prstGeom prst="rect">
              <a:avLst/>
            </a:prstGeom>
          </p:spPr>
        </p:pic>
      </p:grpSp>
      <p:sp>
        <p:nvSpPr>
          <p:cNvPr id="19" name="Rechteck 18" descr=" 19"/>
          <p:cNvSpPr/>
          <p:nvPr/>
        </p:nvSpPr>
        <p:spPr bwMode="auto">
          <a:xfrm>
            <a:off x="3545263" y="2795725"/>
            <a:ext cx="491160" cy="297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hteck 19" descr=" 20"/>
          <p:cNvSpPr/>
          <p:nvPr/>
        </p:nvSpPr>
        <p:spPr bwMode="auto">
          <a:xfrm>
            <a:off x="8348040" y="2795725"/>
            <a:ext cx="491160" cy="297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uppieren 20" descr=" 23"/>
          <p:cNvGrpSpPr/>
          <p:nvPr/>
        </p:nvGrpSpPr>
        <p:grpSpPr>
          <a:xfrm>
            <a:off x="428802" y="6002673"/>
            <a:ext cx="7936297" cy="400110"/>
            <a:chOff x="500034" y="4929198"/>
            <a:chExt cx="7936297" cy="400110"/>
          </a:xfrm>
        </p:grpSpPr>
        <p:sp>
          <p:nvSpPr>
            <p:cNvPr id="22" name="Textfeld 16"/>
            <p:cNvSpPr txBox="1"/>
            <p:nvPr/>
          </p:nvSpPr>
          <p:spPr>
            <a:xfrm>
              <a:off x="1000100" y="4929198"/>
              <a:ext cx="74362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While high frequency fluctuations, pedestals consistent with P-B </a:t>
              </a:r>
              <a:endParaRPr kumimoji="0" lang="en-US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23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sp>
        <p:nvSpPr>
          <p:cNvPr id="28" name="Content Placeholder 2" descr=" 28"/>
          <p:cNvSpPr txBox="1">
            <a:spLocks/>
          </p:cNvSpPr>
          <p:nvPr/>
        </p:nvSpPr>
        <p:spPr>
          <a:xfrm>
            <a:off x="179389" y="981076"/>
            <a:ext cx="8792083" cy="76934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Investigate possible drives for instabilities (peeling vs. ballooning)</a:t>
            </a:r>
          </a:p>
          <a:p>
            <a:pPr lvl="1" algn="just"/>
            <a:r>
              <a:rPr lang="en-US" kern="0" baseline="0" dirty="0" smtClean="0"/>
              <a:t>3 phases with presence of high frequency fluctuations &amp; clamped gradients</a:t>
            </a:r>
          </a:p>
        </p:txBody>
      </p:sp>
      <p:sp>
        <p:nvSpPr>
          <p:cNvPr id="18" name="Content Placeholder 2" descr=" 29"/>
          <p:cNvSpPr txBox="1">
            <a:spLocks/>
          </p:cNvSpPr>
          <p:nvPr/>
        </p:nvSpPr>
        <p:spPr>
          <a:xfrm>
            <a:off x="179388" y="1750423"/>
            <a:ext cx="8792083" cy="76934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No evolution of operational point</a:t>
            </a:r>
          </a:p>
          <a:p>
            <a:pPr algn="just"/>
            <a:r>
              <a:rPr lang="en-US" kern="0" baseline="0" dirty="0" smtClean="0"/>
              <a:t>No evolution of the stability boundary </a:t>
            </a:r>
          </a:p>
        </p:txBody>
      </p:sp>
    </p:spTree>
    <p:extLst>
      <p:ext uri="{BB962C8B-B14F-4D97-AF65-F5344CB8AC3E}">
        <p14:creationId xmlns:p14="http://schemas.microsoft.com/office/powerpoint/2010/main" val="141555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to pedestal stability</a:t>
            </a:r>
          </a:p>
          <a:p>
            <a:pPr lvl="1" algn="just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Pedestal recovery and onset of magnetic fluctuations</a:t>
            </a:r>
          </a:p>
          <a:p>
            <a:pPr lvl="1"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Localization, poloidal and toroidal mode structure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Comparison of the pedestal recovery for different main ion species</a:t>
            </a:r>
          </a:p>
          <a:p>
            <a:pPr lvl="1" algn="just"/>
            <a:r>
              <a:rPr lang="en-US" dirty="0" smtClean="0"/>
              <a:t>Similar sequence of recovery phases in different species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Connecting the evolution of the outer divertor to the pedestal recovery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High recycling regime connected to density evolution</a:t>
            </a:r>
          </a:p>
          <a:p>
            <a:pPr lvl="1" algn="just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Summary &amp; conclusions</a:t>
            </a:r>
          </a:p>
          <a:p>
            <a:pPr lvl="1" algn="just"/>
            <a:endParaRPr lang="en-US" dirty="0" smtClean="0"/>
          </a:p>
          <a:p>
            <a:pPr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22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797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Pedestal top match in D and H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23</a:t>
            </a:r>
            <a:endParaRPr lang="en-US" altLang="de-DE" noProof="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6325127" y="737413"/>
            <a:ext cx="2768336" cy="5164584"/>
            <a:chOff x="9020786" y="846827"/>
            <a:chExt cx="3082123" cy="5749982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7"/>
            <a:stretch/>
          </p:blipFill>
          <p:spPr>
            <a:xfrm>
              <a:off x="9020786" y="4458748"/>
              <a:ext cx="3082123" cy="2138061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20"/>
            <a:stretch/>
          </p:blipFill>
          <p:spPr>
            <a:xfrm>
              <a:off x="9020786" y="846827"/>
              <a:ext cx="3082123" cy="1896373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8" b="17406"/>
            <a:stretch/>
          </p:blipFill>
          <p:spPr>
            <a:xfrm>
              <a:off x="9020786" y="2751140"/>
              <a:ext cx="3082123" cy="1719743"/>
            </a:xfrm>
            <a:prstGeom prst="rect">
              <a:avLst/>
            </a:prstGeom>
          </p:spPr>
        </p:pic>
      </p:grpSp>
      <p:grpSp>
        <p:nvGrpSpPr>
          <p:cNvPr id="11" name="Group 6"/>
          <p:cNvGrpSpPr/>
          <p:nvPr/>
        </p:nvGrpSpPr>
        <p:grpSpPr>
          <a:xfrm>
            <a:off x="5247315" y="1853065"/>
            <a:ext cx="1015008" cy="1507274"/>
            <a:chOff x="8091576" y="2010278"/>
            <a:chExt cx="1130058" cy="1678120"/>
          </a:xfrm>
        </p:grpSpPr>
        <p:sp>
          <p:nvSpPr>
            <p:cNvPr id="12" name="TextBox 12"/>
            <p:cNvSpPr txBox="1"/>
            <p:nvPr/>
          </p:nvSpPr>
          <p:spPr>
            <a:xfrm>
              <a:off x="8193600" y="2010278"/>
              <a:ext cx="931653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aseline="0" dirty="0" smtClean="0">
                  <a:solidFill>
                    <a:prstClr val="white"/>
                  </a:solidFill>
                  <a:latin typeface="+mj-lt"/>
                  <a:cs typeface="Arial" charset="0"/>
                </a:rPr>
                <a:t>D</a:t>
              </a:r>
              <a:endParaRPr lang="en-US" sz="2400" baseline="0" dirty="0">
                <a:solidFill>
                  <a:prstClr val="white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3" name="TextBox 17"/>
            <p:cNvSpPr txBox="1"/>
            <p:nvPr/>
          </p:nvSpPr>
          <p:spPr>
            <a:xfrm>
              <a:off x="8091576" y="2471946"/>
              <a:ext cx="1130058" cy="1216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00" baseline="0" dirty="0" smtClean="0">
                  <a:cs typeface="Arial" charset="0"/>
                </a:rPr>
                <a:t>gas puff</a:t>
              </a:r>
            </a:p>
            <a:p>
              <a:pPr algn="ctr">
                <a:spcBef>
                  <a:spcPct val="0"/>
                </a:spcBef>
              </a:pPr>
              <a:r>
                <a:rPr lang="en-GB" sz="1300" baseline="0" dirty="0"/>
                <a:t>1.5·10</a:t>
              </a:r>
              <a:r>
                <a:rPr lang="en-GB" sz="1300" baseline="30000" dirty="0"/>
                <a:t>21</a:t>
              </a:r>
              <a:r>
                <a:rPr lang="en-GB" sz="1300" baseline="0" dirty="0"/>
                <a:t> s</a:t>
              </a:r>
              <a:r>
                <a:rPr lang="en-GB" sz="1300" baseline="30000" dirty="0"/>
                <a:t>-1</a:t>
              </a:r>
            </a:p>
            <a:p>
              <a:pPr algn="ctr">
                <a:spcBef>
                  <a:spcPct val="0"/>
                </a:spcBef>
              </a:pPr>
              <a:endParaRPr lang="en-US" sz="1300" baseline="0" dirty="0" smtClean="0"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300" baseline="0" dirty="0" smtClean="0">
                  <a:cs typeface="Arial" charset="0"/>
                </a:rPr>
                <a:t>P</a:t>
              </a:r>
              <a:r>
                <a:rPr lang="en-US" sz="1300" dirty="0" smtClean="0">
                  <a:cs typeface="Arial" charset="0"/>
                </a:rPr>
                <a:t>heat</a:t>
              </a:r>
            </a:p>
            <a:p>
              <a:pPr algn="ctr">
                <a:spcBef>
                  <a:spcPct val="0"/>
                </a:spcBef>
              </a:pPr>
              <a:r>
                <a:rPr lang="en-US" sz="1300" baseline="0" dirty="0" smtClean="0">
                  <a:cs typeface="Arial" charset="0"/>
                </a:rPr>
                <a:t>~3.9 MW</a:t>
              </a:r>
            </a:p>
          </p:txBody>
        </p:sp>
      </p:grpSp>
      <p:grpSp>
        <p:nvGrpSpPr>
          <p:cNvPr id="14" name="Group 7"/>
          <p:cNvGrpSpPr/>
          <p:nvPr/>
        </p:nvGrpSpPr>
        <p:grpSpPr>
          <a:xfrm>
            <a:off x="5247315" y="3741498"/>
            <a:ext cx="1015008" cy="1522664"/>
            <a:chOff x="8097334" y="3551464"/>
            <a:chExt cx="1130058" cy="1695256"/>
          </a:xfrm>
        </p:grpSpPr>
        <p:sp>
          <p:nvSpPr>
            <p:cNvPr id="15" name="TextBox 14"/>
            <p:cNvSpPr txBox="1"/>
            <p:nvPr/>
          </p:nvSpPr>
          <p:spPr>
            <a:xfrm>
              <a:off x="8196536" y="3551464"/>
              <a:ext cx="931653" cy="4616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r>
                <a:rPr lang="en-US" sz="2400" dirty="0" smtClean="0"/>
                <a:t>H</a:t>
              </a:r>
              <a:endParaRPr lang="en-US" sz="2400" dirty="0"/>
            </a:p>
          </p:txBody>
        </p:sp>
        <p:sp>
          <p:nvSpPr>
            <p:cNvPr id="16" name="TextBox 18"/>
            <p:cNvSpPr txBox="1"/>
            <p:nvPr/>
          </p:nvSpPr>
          <p:spPr>
            <a:xfrm>
              <a:off x="8097334" y="4013134"/>
              <a:ext cx="1130058" cy="1233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gas puff</a:t>
              </a:r>
            </a:p>
            <a:p>
              <a:pPr algn="ctr">
                <a:spcBef>
                  <a:spcPct val="0"/>
                </a:spcBef>
              </a:pPr>
              <a:r>
                <a:rPr lang="en-GB" sz="1400" baseline="0" dirty="0" smtClean="0"/>
                <a:t>1</a:t>
              </a:r>
              <a:r>
                <a:rPr lang="en-GB" sz="1400" baseline="0" dirty="0"/>
                <a:t>2</a:t>
              </a:r>
              <a:r>
                <a:rPr lang="en-GB" sz="1400" baseline="0" dirty="0" smtClean="0"/>
                <a:t>·10</a:t>
              </a:r>
              <a:r>
                <a:rPr lang="en-GB" sz="1400" baseline="30000" dirty="0" smtClean="0"/>
                <a:t>21</a:t>
              </a:r>
              <a:r>
                <a:rPr lang="en-GB" sz="1400" baseline="0" dirty="0" smtClean="0"/>
                <a:t> </a:t>
              </a:r>
              <a:r>
                <a:rPr lang="en-GB" sz="1400" baseline="0" dirty="0"/>
                <a:t>s</a:t>
              </a:r>
              <a:r>
                <a:rPr lang="en-GB" sz="1400" baseline="30000" dirty="0"/>
                <a:t>-1</a:t>
              </a:r>
            </a:p>
            <a:p>
              <a:pPr algn="ctr">
                <a:spcBef>
                  <a:spcPct val="0"/>
                </a:spcBef>
              </a:pPr>
              <a:endParaRPr lang="en-US" sz="1300" baseline="0" dirty="0"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P</a:t>
              </a:r>
              <a:r>
                <a:rPr lang="en-US" sz="1300" dirty="0">
                  <a:cs typeface="Arial" charset="0"/>
                </a:rPr>
                <a:t>heat</a:t>
              </a:r>
            </a:p>
            <a:p>
              <a:pPr algn="ctr">
                <a:spcBef>
                  <a:spcPct val="0"/>
                </a:spcBef>
              </a:pPr>
              <a:r>
                <a:rPr lang="en-US" sz="1300" baseline="0" dirty="0" smtClean="0">
                  <a:cs typeface="Arial" charset="0"/>
                </a:rPr>
                <a:t>~7.5 </a:t>
              </a:r>
              <a:r>
                <a:rPr lang="en-US" sz="1300" baseline="0" dirty="0">
                  <a:cs typeface="Arial" charset="0"/>
                </a:rPr>
                <a:t>MW</a:t>
              </a: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179388" y="981075"/>
            <a:ext cx="5115211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2"/>
            <a:endParaRPr lang="en-US" kern="0" baseline="0" dirty="0"/>
          </a:p>
          <a:p>
            <a:r>
              <a:rPr lang="en-US" kern="0" baseline="0" dirty="0"/>
              <a:t>Match of the edge profiles</a:t>
            </a:r>
          </a:p>
          <a:p>
            <a:pPr lvl="1"/>
            <a:r>
              <a:rPr lang="en-US" altLang="en-US" kern="0" baseline="0" dirty="0"/>
              <a:t>I</a:t>
            </a:r>
            <a:r>
              <a:rPr lang="en-US" altLang="en-US" kern="0" dirty="0"/>
              <a:t>p</a:t>
            </a:r>
            <a:r>
              <a:rPr lang="en-US" altLang="en-US" kern="0" baseline="0" dirty="0"/>
              <a:t> ~ 1.0 MA, B</a:t>
            </a:r>
            <a:r>
              <a:rPr lang="en-US" altLang="en-US" kern="0" dirty="0"/>
              <a:t>t</a:t>
            </a:r>
            <a:r>
              <a:rPr lang="en-US" altLang="en-US" kern="0" baseline="0" dirty="0"/>
              <a:t> ~ -2.5 T</a:t>
            </a:r>
            <a:r>
              <a:rPr lang="de-AT" altLang="en-US" kern="0" baseline="0" dirty="0"/>
              <a:t>, q</a:t>
            </a:r>
            <a:r>
              <a:rPr lang="de-AT" altLang="en-US" kern="0" dirty="0"/>
              <a:t>95</a:t>
            </a:r>
            <a:r>
              <a:rPr lang="de-AT" altLang="en-US" kern="0" baseline="0" dirty="0"/>
              <a:t> ~ 3.8</a:t>
            </a:r>
          </a:p>
          <a:p>
            <a:endParaRPr lang="en-US" altLang="en-US" baseline="0" dirty="0">
              <a:solidFill>
                <a:prstClr val="black"/>
              </a:solidFill>
            </a:endParaRPr>
          </a:p>
          <a:p>
            <a:endParaRPr lang="en-US" altLang="en-US" baseline="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baseline="0" dirty="0">
                <a:solidFill>
                  <a:prstClr val="black"/>
                </a:solidFill>
              </a:rPr>
              <a:t>factor of ~2 higher heating power in </a:t>
            </a:r>
            <a:r>
              <a:rPr lang="en-US" altLang="en-US" baseline="0" dirty="0">
                <a:solidFill>
                  <a:srgbClr val="FF0000"/>
                </a:solidFill>
              </a:rPr>
              <a:t>H</a:t>
            </a:r>
          </a:p>
          <a:p>
            <a:pPr>
              <a:spcBef>
                <a:spcPts val="0"/>
              </a:spcBef>
            </a:pPr>
            <a:endParaRPr lang="en-US" altLang="en-US" baseline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altLang="en-US" baseline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baseline="0" dirty="0">
                <a:solidFill>
                  <a:prstClr val="black"/>
                </a:solidFill>
              </a:rPr>
              <a:t>factor of ~10 higher gas fueling rates in </a:t>
            </a:r>
            <a:r>
              <a:rPr lang="en-US" altLang="en-US" baseline="0" dirty="0">
                <a:solidFill>
                  <a:srgbClr val="FF0000"/>
                </a:solidFill>
              </a:rPr>
              <a:t>H </a:t>
            </a:r>
            <a:r>
              <a:rPr lang="en-US" altLang="en-US" baseline="0" dirty="0">
                <a:solidFill>
                  <a:prstClr val="black"/>
                </a:solidFill>
              </a:rPr>
              <a:t>required</a:t>
            </a:r>
          </a:p>
          <a:p>
            <a:pPr>
              <a:spcBef>
                <a:spcPts val="0"/>
              </a:spcBef>
            </a:pPr>
            <a:endParaRPr lang="en-US" kern="0" baseline="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endParaRPr lang="en-US" kern="0" baseline="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kern="0" baseline="0" dirty="0">
                <a:solidFill>
                  <a:prstClr val="black"/>
                </a:solidFill>
              </a:rPr>
              <a:t>Steeper pedestal ne profile in </a:t>
            </a:r>
            <a:r>
              <a:rPr lang="en-US" baseline="0" dirty="0">
                <a:solidFill>
                  <a:srgbClr val="0238D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617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discharges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24</a:t>
            </a:r>
            <a:endParaRPr lang="en-US" altLang="de-DE" noProof="0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6325127" y="737413"/>
            <a:ext cx="2769583" cy="5164584"/>
            <a:chOff x="6018921" y="668796"/>
            <a:chExt cx="2769583" cy="516458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09"/>
            <a:stretch/>
          </p:blipFill>
          <p:spPr>
            <a:xfrm>
              <a:off x="6018921" y="668796"/>
              <a:ext cx="2769583" cy="1702227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4" b="17693"/>
            <a:stretch/>
          </p:blipFill>
          <p:spPr>
            <a:xfrm>
              <a:off x="6018921" y="2374232"/>
              <a:ext cx="2768336" cy="154646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5"/>
            <a:stretch/>
          </p:blipFill>
          <p:spPr>
            <a:xfrm>
              <a:off x="6018921" y="3917482"/>
              <a:ext cx="2769583" cy="1915898"/>
            </a:xfrm>
            <a:prstGeom prst="rect">
              <a:avLst/>
            </a:prstGeom>
          </p:spPr>
        </p:pic>
      </p:grpSp>
      <p:grpSp>
        <p:nvGrpSpPr>
          <p:cNvPr id="10" name="Group 6"/>
          <p:cNvGrpSpPr/>
          <p:nvPr/>
        </p:nvGrpSpPr>
        <p:grpSpPr>
          <a:xfrm>
            <a:off x="5193822" y="2447651"/>
            <a:ext cx="1130058" cy="1687642"/>
            <a:chOff x="8091576" y="2010278"/>
            <a:chExt cx="1130058" cy="1687642"/>
          </a:xfrm>
        </p:grpSpPr>
        <p:sp>
          <p:nvSpPr>
            <p:cNvPr id="11" name="TextBox 12"/>
            <p:cNvSpPr txBox="1"/>
            <p:nvPr/>
          </p:nvSpPr>
          <p:spPr>
            <a:xfrm>
              <a:off x="8193600" y="2010278"/>
              <a:ext cx="931653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aseline="0" dirty="0" smtClean="0">
                  <a:solidFill>
                    <a:prstClr val="white"/>
                  </a:solidFill>
                  <a:latin typeface="+mj-lt"/>
                  <a:cs typeface="Arial" charset="0"/>
                </a:rPr>
                <a:t>He</a:t>
              </a:r>
              <a:endParaRPr lang="en-US" sz="2400" baseline="0" dirty="0">
                <a:solidFill>
                  <a:prstClr val="white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8091576" y="2471943"/>
              <a:ext cx="1130058" cy="12259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g</a:t>
              </a:r>
              <a:r>
                <a:rPr lang="en-US" sz="1300" baseline="0" dirty="0" smtClean="0">
                  <a:cs typeface="Arial" charset="0"/>
                </a:rPr>
                <a:t>as puff</a:t>
              </a:r>
            </a:p>
            <a:p>
              <a:pPr algn="ctr">
                <a:spcBef>
                  <a:spcPct val="0"/>
                </a:spcBef>
              </a:pPr>
              <a:r>
                <a:rPr lang="en-US" sz="1300" baseline="0" dirty="0">
                  <a:cs typeface="Arial" charset="0"/>
                </a:rPr>
                <a:t> </a:t>
              </a:r>
              <a:r>
                <a:rPr lang="en-US" sz="1300" baseline="0" dirty="0" smtClean="0">
                  <a:cs typeface="Arial" charset="0"/>
                </a:rPr>
                <a:t>0.1·10</a:t>
              </a:r>
              <a:r>
                <a:rPr lang="en-US" sz="1300" baseline="30000" dirty="0" smtClean="0">
                  <a:cs typeface="Arial" charset="0"/>
                </a:rPr>
                <a:t>21</a:t>
              </a:r>
              <a:r>
                <a:rPr lang="en-US" sz="1300" baseline="0" dirty="0" smtClean="0">
                  <a:cs typeface="Arial" charset="0"/>
                </a:rPr>
                <a:t> s</a:t>
              </a:r>
              <a:r>
                <a:rPr lang="en-US" sz="1300" baseline="30000" dirty="0" smtClean="0">
                  <a:cs typeface="Arial" charset="0"/>
                </a:rPr>
                <a:t>-1</a:t>
              </a:r>
            </a:p>
            <a:p>
              <a:pPr algn="ctr">
                <a:spcBef>
                  <a:spcPct val="0"/>
                </a:spcBef>
              </a:pPr>
              <a:endParaRPr lang="en-US" sz="1300" baseline="0" dirty="0" smtClean="0"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300" baseline="0" dirty="0" smtClean="0">
                  <a:cs typeface="Arial" charset="0"/>
                </a:rPr>
                <a:t>P</a:t>
              </a:r>
              <a:r>
                <a:rPr lang="en-US" sz="1300" dirty="0" smtClean="0">
                  <a:cs typeface="Arial" charset="0"/>
                </a:rPr>
                <a:t>heat</a:t>
              </a:r>
              <a:r>
                <a:rPr lang="en-US" sz="1300" baseline="0" dirty="0" smtClean="0">
                  <a:cs typeface="Arial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1300" baseline="0" dirty="0" smtClean="0">
                  <a:cs typeface="Arial" charset="0"/>
                </a:rPr>
                <a:t>~8.5 </a:t>
              </a:r>
              <a:r>
                <a:rPr lang="en-US" sz="1300" baseline="0" dirty="0">
                  <a:cs typeface="Arial" charset="0"/>
                </a:rPr>
                <a:t>MW</a:t>
              </a:r>
            </a:p>
            <a:p>
              <a:pPr algn="ctr">
                <a:spcBef>
                  <a:spcPct val="0"/>
                </a:spcBef>
              </a:pPr>
              <a:endParaRPr lang="en-US" sz="1300" baseline="30000" dirty="0">
                <a:cs typeface="Arial" charset="0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179388" y="981075"/>
            <a:ext cx="5115211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/>
              <a:t>Main ion density (</a:t>
            </a:r>
            <a:r>
              <a:rPr lang="en-US" baseline="0" dirty="0" smtClean="0"/>
              <a:t>n</a:t>
            </a:r>
            <a:r>
              <a:rPr lang="en-US" dirty="0" smtClean="0"/>
              <a:t>i</a:t>
            </a:r>
            <a:r>
              <a:rPr lang="en-US" baseline="0" dirty="0" smtClean="0"/>
              <a:t>) </a:t>
            </a:r>
            <a:r>
              <a:rPr lang="en-US" baseline="0" dirty="0"/>
              <a:t>~ 0.5 n</a:t>
            </a:r>
            <a:r>
              <a:rPr lang="en-US" dirty="0"/>
              <a:t>e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When comparable n</a:t>
            </a:r>
            <a:r>
              <a:rPr lang="en-US" dirty="0" smtClean="0"/>
              <a:t>e</a:t>
            </a:r>
            <a:r>
              <a:rPr lang="en-US" baseline="0" dirty="0" smtClean="0"/>
              <a:t> to </a:t>
            </a:r>
            <a:r>
              <a:rPr lang="en-US" baseline="0" dirty="0" smtClean="0">
                <a:solidFill>
                  <a:srgbClr val="0000FF"/>
                </a:solidFill>
              </a:rPr>
              <a:t>D</a:t>
            </a:r>
            <a:r>
              <a:rPr lang="en-US" baseline="0" dirty="0" smtClean="0"/>
              <a:t> and </a:t>
            </a:r>
            <a:r>
              <a:rPr lang="en-US" baseline="0" dirty="0" smtClean="0">
                <a:solidFill>
                  <a:srgbClr val="FF0000"/>
                </a:solidFill>
              </a:rPr>
              <a:t>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kern="0" baseline="0" dirty="0" smtClean="0"/>
              <a:t>ELM free</a:t>
            </a:r>
          </a:p>
          <a:p>
            <a:pPr lvl="2"/>
            <a:r>
              <a:rPr lang="en-US" kern="0" baseline="0" dirty="0"/>
              <a:t>E</a:t>
            </a:r>
            <a:r>
              <a:rPr lang="en-US" kern="0" baseline="0" dirty="0" smtClean="0"/>
              <a:t>dge pressure gradient not critical</a:t>
            </a:r>
          </a:p>
          <a:p>
            <a:endParaRPr lang="en-US" kern="0" baseline="0" dirty="0" smtClean="0"/>
          </a:p>
          <a:p>
            <a:endParaRPr lang="en-US" kern="0" baseline="0" dirty="0" smtClean="0"/>
          </a:p>
          <a:p>
            <a:r>
              <a:rPr lang="en-US" kern="0" baseline="0" dirty="0" smtClean="0"/>
              <a:t>Higher pedestal top n</a:t>
            </a:r>
            <a:r>
              <a:rPr lang="en-US" kern="0" dirty="0" smtClean="0"/>
              <a:t>e</a:t>
            </a:r>
            <a:r>
              <a:rPr lang="en-US" kern="0" baseline="0" dirty="0" smtClean="0"/>
              <a:t> required to get ELMs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976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Inter-ELM pedestal evolution similar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25</a:t>
            </a:r>
            <a:endParaRPr lang="en-US" altLang="de-DE" noProof="0" dirty="0"/>
          </a:p>
        </p:txBody>
      </p:sp>
      <p:grpSp>
        <p:nvGrpSpPr>
          <p:cNvPr id="8" name="Gruppieren 7" descr=" 8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6" name="Rechteck 5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pic>
        <p:nvPicPr>
          <p:cNvPr id="7" name="Grafik 6" descr="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32" y="3353462"/>
            <a:ext cx="3320835" cy="2493486"/>
          </a:xfrm>
          <a:prstGeom prst="rect">
            <a:avLst/>
          </a:prstGeom>
        </p:spPr>
      </p:pic>
      <p:grpSp>
        <p:nvGrpSpPr>
          <p:cNvPr id="14" name="Gruppieren 13" descr=" 14"/>
          <p:cNvGrpSpPr/>
          <p:nvPr/>
        </p:nvGrpSpPr>
        <p:grpSpPr>
          <a:xfrm>
            <a:off x="5735968" y="847802"/>
            <a:ext cx="3328706" cy="4999146"/>
            <a:chOff x="8267604" y="833272"/>
            <a:chExt cx="3835596" cy="5760408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833272"/>
              <a:ext cx="3835596" cy="2880000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3713680"/>
              <a:ext cx="3835596" cy="2880000"/>
            </a:xfrm>
            <a:prstGeom prst="rect">
              <a:avLst/>
            </a:prstGeom>
          </p:spPr>
        </p:pic>
      </p:grpSp>
      <p:sp>
        <p:nvSpPr>
          <p:cNvPr id="20" name="Inhaltsplatzhalter 5" descr=" 20"/>
          <p:cNvSpPr txBox="1">
            <a:spLocks/>
          </p:cNvSpPr>
          <p:nvPr/>
        </p:nvSpPr>
        <p:spPr>
          <a:xfrm>
            <a:off x="90000" y="875489"/>
            <a:ext cx="5645967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200" kern="0" baseline="0" dirty="0" smtClean="0"/>
          </a:p>
          <a:p>
            <a:r>
              <a:rPr lang="en-US" sz="2000" kern="0" baseline="0" dirty="0" smtClean="0"/>
              <a:t>Pedestal recovery phases</a:t>
            </a:r>
            <a:endParaRPr lang="en-US" sz="2000" kern="0" baseline="0" dirty="0" smtClean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1800" kern="0" baseline="0" dirty="0" smtClean="0"/>
              <a:t>n</a:t>
            </a:r>
            <a:r>
              <a:rPr lang="en-US" sz="1800" kern="0" dirty="0" smtClean="0"/>
              <a:t>e</a:t>
            </a:r>
            <a:r>
              <a:rPr lang="en-US" sz="1800" kern="0" baseline="0" dirty="0" smtClean="0"/>
              <a:t> pedestal (</a:t>
            </a:r>
            <a:r>
              <a:rPr lang="el-GR" sz="1800" kern="0" baseline="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Δ</a:t>
            </a:r>
            <a:r>
              <a:rPr lang="de-AT" sz="1800" kern="0" baseline="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t</a:t>
            </a:r>
            <a:r>
              <a:rPr lang="de-AT" sz="1800" kern="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n</a:t>
            </a:r>
            <a:r>
              <a:rPr lang="de-AT" sz="1800" kern="0" baseline="-3500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e</a:t>
            </a:r>
            <a:r>
              <a:rPr lang="en-US" sz="1800" kern="0" baseline="0" dirty="0" smtClean="0"/>
              <a:t>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1800" kern="0" baseline="0" dirty="0" smtClean="0"/>
              <a:t>T</a:t>
            </a:r>
            <a:r>
              <a:rPr lang="en-US" sz="1800" kern="0" dirty="0" smtClean="0"/>
              <a:t>e</a:t>
            </a:r>
            <a:r>
              <a:rPr lang="en-US" sz="1800" kern="0" baseline="0" dirty="0" smtClean="0"/>
              <a:t> pedestal (</a:t>
            </a:r>
            <a:r>
              <a:rPr lang="el-GR" sz="1800" kern="0" baseline="0" dirty="0">
                <a:solidFill>
                  <a:prstClr val="black"/>
                </a:solidFill>
                <a:latin typeface="Arial" panose="020B0604020202020204"/>
              </a:rPr>
              <a:t>Δ</a:t>
            </a:r>
            <a:r>
              <a:rPr lang="de-AT" sz="1800" kern="0" baseline="0" dirty="0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lang="de-AT" sz="1800" kern="0" dirty="0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lang="de-AT" sz="1800" kern="0" baseline="-35000" dirty="0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800" kern="0" baseline="0" dirty="0" smtClean="0"/>
              <a:t>)</a:t>
            </a:r>
          </a:p>
          <a:p>
            <a:pPr lvl="1"/>
            <a:endParaRPr lang="en-US" sz="2000" kern="0" baseline="0" dirty="0" smtClean="0"/>
          </a:p>
          <a:p>
            <a:r>
              <a:rPr lang="en-US" sz="2000" kern="0" baseline="0" dirty="0" smtClean="0"/>
              <a:t>Different timescales </a:t>
            </a:r>
          </a:p>
          <a:p>
            <a:pPr lvl="1"/>
            <a:r>
              <a:rPr lang="en-US" sz="2000" kern="0" baseline="0" dirty="0" smtClean="0"/>
              <a:t>attributed to changes in P</a:t>
            </a:r>
            <a:r>
              <a:rPr lang="en-US" sz="2000" kern="0" dirty="0" smtClean="0"/>
              <a:t>heat</a:t>
            </a:r>
            <a:r>
              <a:rPr lang="en-US" sz="2000" kern="0" baseline="0" dirty="0" smtClean="0"/>
              <a:t>, gas puff and neutral velocity</a:t>
            </a:r>
          </a:p>
          <a:p>
            <a:pPr lvl="1"/>
            <a:endParaRPr lang="en-US" sz="2000" kern="0" baseline="0" dirty="0"/>
          </a:p>
          <a:p>
            <a:r>
              <a:rPr lang="en-US" sz="2000" kern="0" baseline="0" dirty="0"/>
              <a:t>T</a:t>
            </a:r>
            <a:r>
              <a:rPr lang="en-US" sz="2000" kern="0" dirty="0"/>
              <a:t>i</a:t>
            </a:r>
            <a:r>
              <a:rPr lang="en-US" sz="2000" kern="0" baseline="0" dirty="0"/>
              <a:t> evolves on </a:t>
            </a:r>
          </a:p>
          <a:p>
            <a:pPr marL="0" indent="0">
              <a:buNone/>
            </a:pPr>
            <a:r>
              <a:rPr lang="en-US" sz="2000" kern="0" baseline="0" dirty="0"/>
              <a:t>   timescale of n</a:t>
            </a:r>
            <a:r>
              <a:rPr lang="en-US" sz="2000" kern="0" dirty="0"/>
              <a:t>e</a:t>
            </a:r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92717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Inter-ELM pedestal evolution similar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25</a:t>
            </a:r>
            <a:endParaRPr lang="en-US" altLang="de-DE" noProof="0" dirty="0"/>
          </a:p>
        </p:txBody>
      </p:sp>
      <p:grpSp>
        <p:nvGrpSpPr>
          <p:cNvPr id="8" name="Gruppieren 7" descr=" 8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6" name="Rechteck 5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pic>
        <p:nvPicPr>
          <p:cNvPr id="7" name="Grafik 6" descr="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32" y="3353462"/>
            <a:ext cx="3320835" cy="2493486"/>
          </a:xfrm>
          <a:prstGeom prst="rect">
            <a:avLst/>
          </a:prstGeom>
        </p:spPr>
      </p:pic>
      <p:grpSp>
        <p:nvGrpSpPr>
          <p:cNvPr id="14" name="Gruppieren 13" descr=" 14"/>
          <p:cNvGrpSpPr/>
          <p:nvPr/>
        </p:nvGrpSpPr>
        <p:grpSpPr>
          <a:xfrm>
            <a:off x="5735968" y="847802"/>
            <a:ext cx="3328706" cy="4999146"/>
            <a:chOff x="8267604" y="833272"/>
            <a:chExt cx="3835596" cy="5760408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833272"/>
              <a:ext cx="3835596" cy="2880000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3713680"/>
              <a:ext cx="3835596" cy="2880000"/>
            </a:xfrm>
            <a:prstGeom prst="rect">
              <a:avLst/>
            </a:prstGeom>
          </p:spPr>
        </p:pic>
      </p:grpSp>
      <p:grpSp>
        <p:nvGrpSpPr>
          <p:cNvPr id="15" name="Gruppieren 20" descr=" 13"/>
          <p:cNvGrpSpPr/>
          <p:nvPr/>
        </p:nvGrpSpPr>
        <p:grpSpPr>
          <a:xfrm>
            <a:off x="235030" y="6079713"/>
            <a:ext cx="8087130" cy="400110"/>
            <a:chOff x="500034" y="4929197"/>
            <a:chExt cx="6979536" cy="400110"/>
          </a:xfrm>
        </p:grpSpPr>
        <p:sp>
          <p:nvSpPr>
            <p:cNvPr id="17" name="Textfeld 16"/>
            <p:cNvSpPr txBox="1"/>
            <p:nvPr/>
          </p:nvSpPr>
          <p:spPr>
            <a:xfrm>
              <a:off x="1000101" y="4929197"/>
              <a:ext cx="6479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Indication for similar mechanisms acting in the pedestal recovery</a:t>
              </a:r>
            </a:p>
          </p:txBody>
        </p:sp>
        <p:cxnSp>
          <p:nvCxnSpPr>
            <p:cNvPr id="21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  <p:sp>
        <p:nvSpPr>
          <p:cNvPr id="20" name="Inhaltsplatzhalter 5" descr=" 20"/>
          <p:cNvSpPr txBox="1">
            <a:spLocks/>
          </p:cNvSpPr>
          <p:nvPr/>
        </p:nvSpPr>
        <p:spPr>
          <a:xfrm>
            <a:off x="90000" y="875489"/>
            <a:ext cx="5645967" cy="5670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200" kern="0" baseline="0" dirty="0" smtClean="0"/>
          </a:p>
          <a:p>
            <a:r>
              <a:rPr lang="en-US" sz="2000" kern="0" baseline="0" dirty="0" smtClean="0"/>
              <a:t>Pedestal recovery phases</a:t>
            </a:r>
            <a:endParaRPr lang="en-US" sz="2000" kern="0" baseline="0" dirty="0" smtClean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1800" kern="0" baseline="0" dirty="0" smtClean="0"/>
              <a:t>n</a:t>
            </a:r>
            <a:r>
              <a:rPr lang="en-US" sz="1800" kern="0" dirty="0" smtClean="0"/>
              <a:t>e</a:t>
            </a:r>
            <a:r>
              <a:rPr lang="en-US" sz="1800" kern="0" baseline="0" dirty="0" smtClean="0"/>
              <a:t> pedestal (</a:t>
            </a:r>
            <a:r>
              <a:rPr lang="el-GR" sz="1800" kern="0" baseline="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Δ</a:t>
            </a:r>
            <a:r>
              <a:rPr lang="de-AT" sz="1800" kern="0" baseline="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t</a:t>
            </a:r>
            <a:r>
              <a:rPr lang="de-AT" sz="1800" kern="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n</a:t>
            </a:r>
            <a:r>
              <a:rPr lang="de-AT" sz="1800" kern="0" baseline="-35000" dirty="0" smtClean="0">
                <a:solidFill>
                  <a:prstClr val="black"/>
                </a:solidFill>
                <a:latin typeface="Arial" panose="020B0604020202020204"/>
                <a:cs typeface="+mn-cs"/>
              </a:rPr>
              <a:t>e</a:t>
            </a:r>
            <a:r>
              <a:rPr lang="en-US" sz="1800" kern="0" baseline="0" dirty="0" smtClean="0"/>
              <a:t>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1800" kern="0" baseline="0" dirty="0" smtClean="0"/>
              <a:t>T</a:t>
            </a:r>
            <a:r>
              <a:rPr lang="en-US" sz="1800" kern="0" dirty="0" smtClean="0"/>
              <a:t>e</a:t>
            </a:r>
            <a:r>
              <a:rPr lang="en-US" sz="1800" kern="0" baseline="0" dirty="0" smtClean="0"/>
              <a:t> pedestal (</a:t>
            </a:r>
            <a:r>
              <a:rPr lang="el-GR" sz="1800" kern="0" baseline="0" dirty="0">
                <a:solidFill>
                  <a:prstClr val="black"/>
                </a:solidFill>
                <a:latin typeface="Arial" panose="020B0604020202020204"/>
              </a:rPr>
              <a:t>Δ</a:t>
            </a:r>
            <a:r>
              <a:rPr lang="de-AT" sz="1800" kern="0" baseline="0" dirty="0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lang="de-AT" sz="1800" kern="0" dirty="0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lang="de-AT" sz="1800" kern="0" baseline="-35000" dirty="0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800" kern="0" baseline="0" dirty="0" smtClean="0"/>
              <a:t>)</a:t>
            </a:r>
          </a:p>
          <a:p>
            <a:pPr lvl="1"/>
            <a:endParaRPr lang="en-US" sz="2000" kern="0" baseline="0" dirty="0" smtClean="0"/>
          </a:p>
          <a:p>
            <a:r>
              <a:rPr lang="en-US" sz="2000" kern="0" baseline="0" dirty="0" smtClean="0"/>
              <a:t>Different timescales </a:t>
            </a:r>
          </a:p>
          <a:p>
            <a:pPr lvl="1"/>
            <a:r>
              <a:rPr lang="en-US" sz="2000" kern="0" baseline="0" dirty="0" smtClean="0"/>
              <a:t>attributed to changes in P</a:t>
            </a:r>
            <a:r>
              <a:rPr lang="en-US" sz="2000" kern="0" dirty="0" smtClean="0"/>
              <a:t>heat</a:t>
            </a:r>
            <a:r>
              <a:rPr lang="en-US" sz="2000" kern="0" baseline="0" dirty="0" smtClean="0"/>
              <a:t>, gas puff and neutral velocity</a:t>
            </a:r>
          </a:p>
          <a:p>
            <a:pPr lvl="1"/>
            <a:endParaRPr lang="en-US" sz="2000" kern="0" baseline="0" dirty="0"/>
          </a:p>
          <a:p>
            <a:r>
              <a:rPr lang="en-US" sz="2000" kern="0" baseline="0" dirty="0"/>
              <a:t>T</a:t>
            </a:r>
            <a:r>
              <a:rPr lang="en-US" sz="2000" kern="0" dirty="0"/>
              <a:t>i</a:t>
            </a:r>
            <a:r>
              <a:rPr lang="en-US" sz="2000" kern="0" baseline="0" dirty="0"/>
              <a:t> evolves on </a:t>
            </a:r>
          </a:p>
          <a:p>
            <a:pPr marL="0" indent="0">
              <a:buNone/>
            </a:pPr>
            <a:r>
              <a:rPr lang="en-US" sz="2000" kern="0" baseline="0" dirty="0"/>
              <a:t>   timescale of n</a:t>
            </a:r>
            <a:r>
              <a:rPr lang="en-US" sz="2000" kern="0" dirty="0"/>
              <a:t>e</a:t>
            </a:r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19266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 descr="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Pre-ELM toroidal mode structures</a:t>
            </a:r>
            <a:endParaRPr lang="en-US" dirty="0"/>
          </a:p>
        </p:txBody>
      </p:sp>
      <p:sp>
        <p:nvSpPr>
          <p:cNvPr id="7" name="Inhaltsplatzhalter 6" descr=" 7"/>
          <p:cNvSpPr>
            <a:spLocks noGrp="1"/>
          </p:cNvSpPr>
          <p:nvPr>
            <p:ph idx="1"/>
          </p:nvPr>
        </p:nvSpPr>
        <p:spPr>
          <a:xfrm>
            <a:off x="179389" y="981075"/>
            <a:ext cx="5556578" cy="5472113"/>
          </a:xfrm>
        </p:spPr>
        <p:txBody>
          <a:bodyPr/>
          <a:lstStyle/>
          <a:p>
            <a:r>
              <a:rPr lang="en-US" dirty="0"/>
              <a:t>Negative n:</a:t>
            </a:r>
          </a:p>
          <a:p>
            <a:pPr lvl="1"/>
            <a:r>
              <a:rPr lang="en-US" dirty="0" smtClean="0"/>
              <a:t>Similar to the one observed in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aseline="-25000" dirty="0" smtClean="0"/>
              <a:t>e,ped </a:t>
            </a:r>
            <a:r>
              <a:rPr lang="en-US" dirty="0" smtClean="0"/>
              <a:t>variation</a:t>
            </a:r>
            <a:endParaRPr lang="en-US" baseline="-25000" dirty="0"/>
          </a:p>
          <a:p>
            <a:pPr lvl="2"/>
            <a:endParaRPr lang="en-US" dirty="0"/>
          </a:p>
          <a:p>
            <a:r>
              <a:rPr lang="en-US" dirty="0"/>
              <a:t>Two mode number branches with similar 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sz="1600" dirty="0">
                <a:solidFill>
                  <a:prstClr val="black"/>
                </a:solidFill>
              </a:rPr>
              <a:t>F. Mink et al., accepted in PPCF</a:t>
            </a:r>
            <a:r>
              <a:rPr lang="en-US" dirty="0">
                <a:solidFill>
                  <a:prstClr val="black"/>
                </a:solidFill>
              </a:rPr>
              <a:t>]</a:t>
            </a:r>
          </a:p>
          <a:p>
            <a:pPr lvl="1"/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lope </a:t>
            </a:r>
            <a:r>
              <a:rPr lang="en-US" dirty="0"/>
              <a:t>represents </a:t>
            </a:r>
          </a:p>
          <a:p>
            <a:pPr marL="0" indent="0">
              <a:buNone/>
            </a:pPr>
            <a:r>
              <a:rPr lang="en-US" dirty="0" smtClean="0"/>
              <a:t>     different </a:t>
            </a:r>
            <a:r>
              <a:rPr lang="en-US" dirty="0"/>
              <a:t>rotation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velocity </a:t>
            </a:r>
            <a:r>
              <a:rPr lang="en-US" dirty="0"/>
              <a:t>relative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to </a:t>
            </a:r>
            <a:r>
              <a:rPr lang="en-US" dirty="0"/>
              <a:t>the lab frame</a:t>
            </a:r>
          </a:p>
          <a:p>
            <a:pPr lvl="1"/>
            <a:endParaRPr lang="en-US" dirty="0"/>
          </a:p>
          <a:p>
            <a:endParaRPr lang="de-AT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26</a:t>
            </a:r>
            <a:endParaRPr lang="en-US" altLang="de-DE" noProof="0" dirty="0"/>
          </a:p>
        </p:txBody>
      </p:sp>
      <p:grpSp>
        <p:nvGrpSpPr>
          <p:cNvPr id="14" name="Gruppieren 13" descr=" 14"/>
          <p:cNvGrpSpPr/>
          <p:nvPr/>
        </p:nvGrpSpPr>
        <p:grpSpPr>
          <a:xfrm>
            <a:off x="5735968" y="844550"/>
            <a:ext cx="3328706" cy="5002236"/>
            <a:chOff x="8267604" y="833680"/>
            <a:chExt cx="3835596" cy="5763970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3717650"/>
              <a:ext cx="3835596" cy="2880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833680"/>
              <a:ext cx="3835596" cy="2880000"/>
            </a:xfrm>
            <a:prstGeom prst="rect">
              <a:avLst/>
            </a:prstGeom>
          </p:spPr>
        </p:pic>
      </p:grpSp>
      <p:pic>
        <p:nvPicPr>
          <p:cNvPr id="21" name="Grafik 20" descr="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8" y="3338250"/>
            <a:ext cx="3340879" cy="25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4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 descr="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Pre-ELM toroidal mode structures</a:t>
            </a:r>
            <a:endParaRPr lang="en-US" dirty="0"/>
          </a:p>
        </p:txBody>
      </p:sp>
      <p:sp>
        <p:nvSpPr>
          <p:cNvPr id="7" name="Inhaltsplatzhalter 6" descr=" 7"/>
          <p:cNvSpPr>
            <a:spLocks noGrp="1"/>
          </p:cNvSpPr>
          <p:nvPr>
            <p:ph idx="1"/>
          </p:nvPr>
        </p:nvSpPr>
        <p:spPr>
          <a:xfrm>
            <a:off x="179389" y="981075"/>
            <a:ext cx="5556578" cy="5472113"/>
          </a:xfrm>
        </p:spPr>
        <p:txBody>
          <a:bodyPr/>
          <a:lstStyle/>
          <a:p>
            <a:r>
              <a:rPr lang="en-US" dirty="0"/>
              <a:t>Negative n:</a:t>
            </a:r>
          </a:p>
          <a:p>
            <a:pPr lvl="1"/>
            <a:r>
              <a:rPr lang="en-US" dirty="0" smtClean="0"/>
              <a:t>Similar to the one observed in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aseline="-25000" dirty="0" smtClean="0"/>
              <a:t>e,ped </a:t>
            </a:r>
            <a:r>
              <a:rPr lang="en-US" dirty="0" smtClean="0"/>
              <a:t>variation</a:t>
            </a:r>
            <a:endParaRPr lang="en-US" baseline="-25000" dirty="0"/>
          </a:p>
          <a:p>
            <a:pPr lvl="2"/>
            <a:endParaRPr lang="en-US" dirty="0"/>
          </a:p>
          <a:p>
            <a:r>
              <a:rPr lang="en-US" dirty="0"/>
              <a:t>Two mode number branches with similar 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sz="1600" dirty="0">
                <a:solidFill>
                  <a:prstClr val="black"/>
                </a:solidFill>
              </a:rPr>
              <a:t>F. Mink et al., accepted in PPCF</a:t>
            </a:r>
            <a:r>
              <a:rPr lang="en-US" dirty="0">
                <a:solidFill>
                  <a:prstClr val="black"/>
                </a:solidFill>
              </a:rPr>
              <a:t>]</a:t>
            </a:r>
          </a:p>
          <a:p>
            <a:pPr lvl="1"/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lope </a:t>
            </a:r>
            <a:r>
              <a:rPr lang="en-US" dirty="0"/>
              <a:t>represents </a:t>
            </a:r>
          </a:p>
          <a:p>
            <a:pPr marL="0" indent="0">
              <a:buNone/>
            </a:pPr>
            <a:r>
              <a:rPr lang="en-US" dirty="0" smtClean="0"/>
              <a:t>     different </a:t>
            </a:r>
            <a:r>
              <a:rPr lang="en-US" dirty="0"/>
              <a:t>rotation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velocity </a:t>
            </a:r>
            <a:r>
              <a:rPr lang="en-US" dirty="0"/>
              <a:t>relative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to </a:t>
            </a:r>
            <a:r>
              <a:rPr lang="en-US" dirty="0"/>
              <a:t>the lab frame</a:t>
            </a:r>
          </a:p>
          <a:p>
            <a:pPr lvl="1"/>
            <a:endParaRPr lang="en-US" dirty="0"/>
          </a:p>
          <a:p>
            <a:endParaRPr lang="de-AT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26</a:t>
            </a:r>
            <a:endParaRPr lang="en-US" altLang="de-DE" noProof="0" dirty="0"/>
          </a:p>
        </p:txBody>
      </p:sp>
      <p:grpSp>
        <p:nvGrpSpPr>
          <p:cNvPr id="14" name="Gruppieren 13" descr=" 14"/>
          <p:cNvGrpSpPr/>
          <p:nvPr/>
        </p:nvGrpSpPr>
        <p:grpSpPr>
          <a:xfrm>
            <a:off x="5735968" y="844550"/>
            <a:ext cx="3328706" cy="5002236"/>
            <a:chOff x="8267604" y="833680"/>
            <a:chExt cx="3835596" cy="5763970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3717650"/>
              <a:ext cx="3835596" cy="2880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833680"/>
              <a:ext cx="3835596" cy="2880000"/>
            </a:xfrm>
            <a:prstGeom prst="rect">
              <a:avLst/>
            </a:prstGeom>
          </p:spPr>
        </p:pic>
      </p:grpSp>
      <p:pic>
        <p:nvPicPr>
          <p:cNvPr id="21" name="Grafik 20" descr="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8" y="3338250"/>
            <a:ext cx="3340879" cy="2508536"/>
          </a:xfrm>
          <a:prstGeom prst="rect">
            <a:avLst/>
          </a:prstGeom>
        </p:spPr>
      </p:pic>
      <p:grpSp>
        <p:nvGrpSpPr>
          <p:cNvPr id="11" name="Gruppieren 20" descr=" 11"/>
          <p:cNvGrpSpPr/>
          <p:nvPr/>
        </p:nvGrpSpPr>
        <p:grpSpPr>
          <a:xfrm>
            <a:off x="1777843" y="6053078"/>
            <a:ext cx="7519720" cy="400110"/>
            <a:chOff x="500034" y="4929197"/>
            <a:chExt cx="6489837" cy="400110"/>
          </a:xfrm>
        </p:grpSpPr>
        <p:sp>
          <p:nvSpPr>
            <p:cNvPr id="12" name="Textfeld 16"/>
            <p:cNvSpPr txBox="1"/>
            <p:nvPr/>
          </p:nvSpPr>
          <p:spPr>
            <a:xfrm>
              <a:off x="1000100" y="4929197"/>
              <a:ext cx="5989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E×B velocity affected by </a:t>
              </a: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changes in </a:t>
              </a: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  <a:sym typeface="Symbol" panose="05050102010706020507" pitchFamily="18" charset="2"/>
                </a:rPr>
                <a:t></a:t>
              </a: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n</a:t>
              </a:r>
              <a:r>
                <a:rPr lang="en-US" kern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e</a:t>
              </a: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 </a:t>
              </a:r>
              <a:endParaRPr lang="en-US" kern="0" baseline="0" dirty="0">
                <a:solidFill>
                  <a:srgbClr val="C0504D">
                    <a:lumMod val="75000"/>
                  </a:srgbClr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3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284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stability</a:t>
            </a:r>
            <a:endParaRPr lang="en-US" dirty="0"/>
          </a:p>
        </p:txBody>
      </p:sp>
      <p:sp>
        <p:nvSpPr>
          <p:cNvPr id="7" name="Inhaltsplatzhalter 2" descr=" 7"/>
          <p:cNvSpPr>
            <a:spLocks noGrp="1"/>
          </p:cNvSpPr>
          <p:nvPr>
            <p:ph idx="1"/>
          </p:nvPr>
        </p:nvSpPr>
        <p:spPr>
          <a:xfrm>
            <a:off x="179388" y="981076"/>
            <a:ext cx="4200511" cy="2055740"/>
          </a:xfrm>
        </p:spPr>
        <p:txBody>
          <a:bodyPr/>
          <a:lstStyle/>
          <a:p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Peeling-ballooning P-B theory:</a:t>
            </a:r>
          </a:p>
          <a:p>
            <a:pPr marL="342900" lvl="2" indent="-342900">
              <a:buChar char="•"/>
            </a:pPr>
            <a:endParaRPr lang="en-US" sz="1000" dirty="0" smtClean="0">
              <a:ea typeface="+mn-ea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Peeling Mode</a:t>
            </a:r>
          </a:p>
          <a:p>
            <a:pPr lvl="2"/>
            <a:r>
              <a:rPr lang="en-US" smtClean="0">
                <a:latin typeface="Arial" panose="020B0604020202020204" pitchFamily="34" charset="0"/>
              </a:rPr>
              <a:t>Current driven instability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Ballooning Mode</a:t>
            </a:r>
          </a:p>
          <a:p>
            <a:pPr lvl="2"/>
            <a:r>
              <a:rPr lang="en-US" smtClean="0">
                <a:latin typeface="Arial" panose="020B0604020202020204" pitchFamily="34" charset="0"/>
              </a:rPr>
              <a:t>Pressure driven instability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sz="1000" dirty="0" smtClean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</a:t>
            </a:r>
            <a:endParaRPr lang="en-US" altLang="de-DE" dirty="0"/>
          </a:p>
        </p:txBody>
      </p:sp>
      <p:grpSp>
        <p:nvGrpSpPr>
          <p:cNvPr id="11" name="Group 10" descr=" 11"/>
          <p:cNvGrpSpPr/>
          <p:nvPr/>
        </p:nvGrpSpPr>
        <p:grpSpPr>
          <a:xfrm>
            <a:off x="4223289" y="2548800"/>
            <a:ext cx="4152323" cy="3850888"/>
            <a:chOff x="4223289" y="2548800"/>
            <a:chExt cx="4152323" cy="3850888"/>
          </a:xfrm>
        </p:grpSpPr>
        <p:pic>
          <p:nvPicPr>
            <p:cNvPr id="10" name="Picture 2" descr="D:\Users\flag\Dropbox\Präsentationen\2016_02_29 Vortrag DPG Hannover\StabilityDiagramWo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237" y="2548800"/>
              <a:ext cx="4143375" cy="348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12"/>
            <p:cNvSpPr txBox="1"/>
            <p:nvPr/>
          </p:nvSpPr>
          <p:spPr>
            <a:xfrm>
              <a:off x="4223289" y="6061134"/>
              <a:ext cx="4152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[</a:t>
              </a:r>
              <a:r>
                <a:rPr lang="en-US" sz="1400" baseline="0" dirty="0" smtClean="0"/>
                <a:t>P. B. Snyder et al., POP 2009</a:t>
              </a:r>
              <a:r>
                <a:rPr lang="en-US" sz="1600" baseline="0" dirty="0" smtClean="0"/>
                <a:t>]</a:t>
              </a:r>
            </a:p>
          </p:txBody>
        </p:sp>
      </p:grpSp>
      <p:grpSp>
        <p:nvGrpSpPr>
          <p:cNvPr id="15" name="Group 23" descr=" 24"/>
          <p:cNvGrpSpPr/>
          <p:nvPr/>
        </p:nvGrpSpPr>
        <p:grpSpPr>
          <a:xfrm>
            <a:off x="7854031" y="3182779"/>
            <a:ext cx="1530345" cy="1578273"/>
            <a:chOff x="7906803" y="3418824"/>
            <a:chExt cx="1530345" cy="157827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803" y="3572347"/>
              <a:ext cx="1288520" cy="142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feld 12"/>
            <p:cNvSpPr txBox="1"/>
            <p:nvPr/>
          </p:nvSpPr>
          <p:spPr>
            <a:xfrm>
              <a:off x="8102523" y="3418824"/>
              <a:ext cx="13346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/>
                <a:t>[</a:t>
              </a:r>
              <a:r>
                <a:rPr lang="en-US" sz="800" baseline="0" dirty="0" smtClean="0"/>
                <a:t>U. Stroth, 2011</a:t>
              </a:r>
              <a:r>
                <a:rPr lang="en-US" sz="1000" baseline="0" dirty="0" smtClean="0"/>
                <a:t>]</a:t>
              </a:r>
            </a:p>
          </p:txBody>
        </p:sp>
      </p:grpSp>
      <p:grpSp>
        <p:nvGrpSpPr>
          <p:cNvPr id="12" name="Group 19" descr=" 20"/>
          <p:cNvGrpSpPr/>
          <p:nvPr/>
        </p:nvGrpSpPr>
        <p:grpSpPr>
          <a:xfrm>
            <a:off x="5168495" y="965147"/>
            <a:ext cx="2132844" cy="2185134"/>
            <a:chOff x="3937544" y="1870446"/>
            <a:chExt cx="2132844" cy="218513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4335537" y="1952876"/>
              <a:ext cx="1322408" cy="21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12"/>
            <p:cNvSpPr txBox="1"/>
            <p:nvPr/>
          </p:nvSpPr>
          <p:spPr>
            <a:xfrm>
              <a:off x="3937544" y="1870446"/>
              <a:ext cx="21328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/>
                <a:t>[</a:t>
              </a:r>
              <a:r>
                <a:rPr lang="en-US" sz="800" baseline="0" dirty="0" smtClean="0"/>
                <a:t>G. Huysmans, PPCF 2005</a:t>
              </a:r>
              <a:r>
                <a:rPr lang="en-US" sz="1000" baseline="0" dirty="0" smtClean="0"/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619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 descr="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 consistent with E×B</a:t>
            </a:r>
            <a:endParaRPr lang="en-US" dirty="0"/>
          </a:p>
        </p:txBody>
      </p:sp>
      <p:sp>
        <p:nvSpPr>
          <p:cNvPr id="12" name="Inhaltsplatzhalter 11" descr=" 12"/>
          <p:cNvSpPr>
            <a:spLocks noGrp="1"/>
          </p:cNvSpPr>
          <p:nvPr>
            <p:ph idx="1"/>
          </p:nvPr>
        </p:nvSpPr>
        <p:spPr>
          <a:xfrm>
            <a:off x="179389" y="981075"/>
            <a:ext cx="5286072" cy="547211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Data from pedestal parameter variation</a:t>
            </a:r>
          </a:p>
          <a:p>
            <a:pPr lvl="1" algn="just"/>
            <a:r>
              <a:rPr lang="en-GB" dirty="0" smtClean="0"/>
              <a:t>Selected </a:t>
            </a:r>
            <a:r>
              <a:rPr lang="en-GB" dirty="0"/>
              <a:t>to span wide range of </a:t>
            </a:r>
            <a:r>
              <a:rPr lang="en-GB" dirty="0">
                <a:sym typeface="Symbol"/>
              </a:rPr>
              <a:t></a:t>
            </a:r>
            <a:r>
              <a:rPr lang="en-GB" dirty="0"/>
              <a:t>p</a:t>
            </a:r>
            <a:r>
              <a:rPr lang="en-GB" baseline="-25000" dirty="0"/>
              <a:t>e</a:t>
            </a:r>
            <a:r>
              <a:rPr lang="en-GB" dirty="0"/>
              <a:t>/en</a:t>
            </a:r>
            <a:r>
              <a:rPr lang="en-GB" baseline="-25000" dirty="0"/>
              <a:t>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Transformed into E×B velocity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27</a:t>
            </a:r>
            <a:endParaRPr lang="en-US" altLang="de-DE" noProof="0" dirty="0"/>
          </a:p>
        </p:txBody>
      </p:sp>
      <p:grpSp>
        <p:nvGrpSpPr>
          <p:cNvPr id="13" name="Gruppieren 12" descr=" 13"/>
          <p:cNvGrpSpPr/>
          <p:nvPr/>
        </p:nvGrpSpPr>
        <p:grpSpPr>
          <a:xfrm>
            <a:off x="5150041" y="2072186"/>
            <a:ext cx="4152323" cy="3215499"/>
            <a:chOff x="8109239" y="2536060"/>
            <a:chExt cx="4152323" cy="3215499"/>
          </a:xfrm>
        </p:grpSpPr>
        <p:sp>
          <p:nvSpPr>
            <p:cNvPr id="14" name="Textfeld 13"/>
            <p:cNvSpPr txBox="1"/>
            <p:nvPr/>
          </p:nvSpPr>
          <p:spPr>
            <a:xfrm>
              <a:off x="8109239" y="5413005"/>
              <a:ext cx="4152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aseline="0" dirty="0" smtClean="0"/>
                <a:t>[</a:t>
              </a:r>
              <a:r>
                <a:rPr lang="de-AT" sz="1400" baseline="0" dirty="0" smtClean="0"/>
                <a:t>F. </a:t>
              </a:r>
              <a:r>
                <a:rPr lang="de-AT" sz="1400" baseline="0" dirty="0"/>
                <a:t>M</a:t>
              </a:r>
              <a:r>
                <a:rPr lang="de-AT" sz="1400" baseline="0" dirty="0" smtClean="0"/>
                <a:t>. Laggner et al., PPCF 2016</a:t>
              </a:r>
              <a:r>
                <a:rPr lang="de-AT" sz="1600" baseline="0" dirty="0" smtClean="0"/>
                <a:t>]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2" y="2536060"/>
              <a:ext cx="3835596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66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 descr="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 consistent with E×B</a:t>
            </a:r>
            <a:endParaRPr lang="en-US" dirty="0"/>
          </a:p>
        </p:txBody>
      </p:sp>
      <p:sp>
        <p:nvSpPr>
          <p:cNvPr id="12" name="Inhaltsplatzhalter 11" descr=" 12"/>
          <p:cNvSpPr>
            <a:spLocks noGrp="1"/>
          </p:cNvSpPr>
          <p:nvPr>
            <p:ph idx="1"/>
          </p:nvPr>
        </p:nvSpPr>
        <p:spPr>
          <a:xfrm>
            <a:off x="179389" y="981075"/>
            <a:ext cx="5286072" cy="547211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Data from pedestal parameter variation</a:t>
            </a:r>
          </a:p>
          <a:p>
            <a:pPr lvl="1" algn="just"/>
            <a:r>
              <a:rPr lang="en-GB" dirty="0" smtClean="0"/>
              <a:t>Selected </a:t>
            </a:r>
            <a:r>
              <a:rPr lang="en-GB" dirty="0"/>
              <a:t>to span wide range of </a:t>
            </a:r>
            <a:r>
              <a:rPr lang="en-GB" dirty="0">
                <a:sym typeface="Symbol"/>
              </a:rPr>
              <a:t></a:t>
            </a:r>
            <a:r>
              <a:rPr lang="en-GB" dirty="0"/>
              <a:t>p</a:t>
            </a:r>
            <a:r>
              <a:rPr lang="en-GB" baseline="-25000" dirty="0"/>
              <a:t>e</a:t>
            </a:r>
            <a:r>
              <a:rPr lang="en-GB" dirty="0"/>
              <a:t>/en</a:t>
            </a:r>
            <a:r>
              <a:rPr lang="en-GB" baseline="-25000" dirty="0"/>
              <a:t>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Transformed into E×B velocity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27</a:t>
            </a:r>
            <a:endParaRPr lang="en-US" altLang="de-DE" noProof="0" dirty="0"/>
          </a:p>
        </p:txBody>
      </p:sp>
      <p:pic>
        <p:nvPicPr>
          <p:cNvPr id="10" name="Grafik 9" descr="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04" y="2065161"/>
            <a:ext cx="3835596" cy="2880000"/>
          </a:xfrm>
          <a:prstGeom prst="rect">
            <a:avLst/>
          </a:prstGeom>
        </p:spPr>
      </p:pic>
      <p:grpSp>
        <p:nvGrpSpPr>
          <p:cNvPr id="16" name="Gruppieren 20" descr=" 17"/>
          <p:cNvGrpSpPr/>
          <p:nvPr/>
        </p:nvGrpSpPr>
        <p:grpSpPr>
          <a:xfrm>
            <a:off x="387310" y="3640659"/>
            <a:ext cx="4664402" cy="1015663"/>
            <a:chOff x="500034" y="4929197"/>
            <a:chExt cx="4025577" cy="1015663"/>
          </a:xfrm>
        </p:grpSpPr>
        <p:sp>
          <p:nvSpPr>
            <p:cNvPr id="17" name="Textfeld 16"/>
            <p:cNvSpPr txBox="1"/>
            <p:nvPr/>
          </p:nvSpPr>
          <p:spPr>
            <a:xfrm>
              <a:off x="1000100" y="4929197"/>
              <a:ext cx="35255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D,H and He plasmas have different rotation, therefore detected frequency is different</a:t>
              </a:r>
              <a:endParaRPr lang="en-US" kern="0" baseline="0" dirty="0">
                <a:solidFill>
                  <a:srgbClr val="C0504D">
                    <a:lumMod val="75000"/>
                  </a:srgbClr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8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8687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endParaRPr lang="en-US" dirty="0" smtClean="0"/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to pedestal stability</a:t>
            </a:r>
          </a:p>
          <a:p>
            <a:pPr lvl="1" algn="just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Pedestal recovery and onset of magnetic fluctuations</a:t>
            </a:r>
          </a:p>
          <a:p>
            <a:pPr lvl="1"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Localization, poloidal and toroidal mode structure</a:t>
            </a:r>
          </a:p>
          <a:p>
            <a:pPr lvl="1" algn="just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Comparison of the pedestal recovery for different main ion species</a:t>
            </a:r>
          </a:p>
          <a:p>
            <a:pPr lvl="1"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Similar sequence of recovery phases in different species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/>
              <a:t>Connecting the evolution of the outer divertor to the pedestal recovery</a:t>
            </a:r>
            <a:endParaRPr lang="en-US" dirty="0"/>
          </a:p>
          <a:p>
            <a:pPr lvl="1" algn="just"/>
            <a:r>
              <a:rPr lang="en-US" dirty="0" smtClean="0"/>
              <a:t>High recycling regime connected to density evolution</a:t>
            </a:r>
          </a:p>
          <a:p>
            <a:pPr lvl="1" algn="just"/>
            <a:endParaRPr lang="en-US" dirty="0" smtClean="0"/>
          </a:p>
          <a:p>
            <a:pPr algn="just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Summary &amp; conclusions</a:t>
            </a:r>
          </a:p>
          <a:p>
            <a:pPr lvl="1" algn="just"/>
            <a:endParaRPr lang="en-US" dirty="0" smtClean="0"/>
          </a:p>
          <a:p>
            <a:pPr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28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3898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19" descr=" 34"/>
          <p:cNvSpPr/>
          <p:nvPr/>
        </p:nvSpPr>
        <p:spPr>
          <a:xfrm>
            <a:off x="3719389" y="5391681"/>
            <a:ext cx="339877" cy="456405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uppieren 30" descr=" 31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32" name="Rechteck 31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of the divertor conditions</a:t>
            </a:r>
            <a:endParaRPr lang="de-AT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29</a:t>
            </a:r>
            <a:endParaRPr lang="en-US" altLang="de-DE" noProof="0" dirty="0"/>
          </a:p>
        </p:txBody>
      </p:sp>
      <p:grpSp>
        <p:nvGrpSpPr>
          <p:cNvPr id="6" name="Gruppieren 5" descr=" 6"/>
          <p:cNvGrpSpPr/>
          <p:nvPr/>
        </p:nvGrpSpPr>
        <p:grpSpPr>
          <a:xfrm>
            <a:off x="3709400" y="3373305"/>
            <a:ext cx="1241015" cy="2511185"/>
            <a:chOff x="4712872" y="3531482"/>
            <a:chExt cx="1318664" cy="2668312"/>
          </a:xfrm>
        </p:grpSpPr>
        <p:sp>
          <p:nvSpPr>
            <p:cNvPr id="7" name="Oval 19"/>
            <p:cNvSpPr/>
            <p:nvPr/>
          </p:nvSpPr>
          <p:spPr>
            <a:xfrm>
              <a:off x="5368436" y="5714831"/>
              <a:ext cx="361143" cy="484963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4712872" y="3531482"/>
              <a:ext cx="1318664" cy="2629832"/>
              <a:chOff x="2157311" y="3955056"/>
              <a:chExt cx="1318664" cy="2629832"/>
            </a:xfrm>
          </p:grpSpPr>
          <p:grpSp>
            <p:nvGrpSpPr>
              <p:cNvPr id="14" name="Gruppieren 13"/>
              <p:cNvGrpSpPr/>
              <p:nvPr/>
            </p:nvGrpSpPr>
            <p:grpSpPr>
              <a:xfrm>
                <a:off x="2157311" y="3955056"/>
                <a:ext cx="1318664" cy="2514770"/>
                <a:chOff x="863512" y="2135977"/>
                <a:chExt cx="1318664" cy="2514770"/>
              </a:xfrm>
            </p:grpSpPr>
            <p:sp>
              <p:nvSpPr>
                <p:cNvPr id="17" name="Freihandform 16"/>
                <p:cNvSpPr/>
                <p:nvPr/>
              </p:nvSpPr>
              <p:spPr bwMode="auto">
                <a:xfrm>
                  <a:off x="863512" y="2135977"/>
                  <a:ext cx="1318664" cy="2498280"/>
                </a:xfrm>
                <a:custGeom>
                  <a:avLst/>
                  <a:gdLst>
                    <a:gd name="connsiteX0" fmla="*/ 229877 w 1317181"/>
                    <a:gd name="connsiteY0" fmla="*/ 2367961 h 2493241"/>
                    <a:gd name="connsiteX1" fmla="*/ 288243 w 1317181"/>
                    <a:gd name="connsiteY1" fmla="*/ 2325159 h 2493241"/>
                    <a:gd name="connsiteX2" fmla="*/ 350500 w 1317181"/>
                    <a:gd name="connsiteY2" fmla="*/ 2286249 h 2493241"/>
                    <a:gd name="connsiteX3" fmla="*/ 401084 w 1317181"/>
                    <a:gd name="connsiteY3" fmla="*/ 2220101 h 2493241"/>
                    <a:gd name="connsiteX4" fmla="*/ 401084 w 1317181"/>
                    <a:gd name="connsiteY4" fmla="*/ 2138388 h 2493241"/>
                    <a:gd name="connsiteX5" fmla="*/ 362173 w 1317181"/>
                    <a:gd name="connsiteY5" fmla="*/ 2033329 h 2493241"/>
                    <a:gd name="connsiteX6" fmla="*/ 311589 w 1317181"/>
                    <a:gd name="connsiteY6" fmla="*/ 1936053 h 2493241"/>
                    <a:gd name="connsiteX7" fmla="*/ 245441 w 1317181"/>
                    <a:gd name="connsiteY7" fmla="*/ 1811539 h 2493241"/>
                    <a:gd name="connsiteX8" fmla="*/ 152056 w 1317181"/>
                    <a:gd name="connsiteY8" fmla="*/ 1640332 h 2493241"/>
                    <a:gd name="connsiteX9" fmla="*/ 43106 w 1317181"/>
                    <a:gd name="connsiteY9" fmla="*/ 1340720 h 2493241"/>
                    <a:gd name="connsiteX10" fmla="*/ 4195 w 1317181"/>
                    <a:gd name="connsiteY10" fmla="*/ 1041108 h 2493241"/>
                    <a:gd name="connsiteX11" fmla="*/ 8086 w 1317181"/>
                    <a:gd name="connsiteY11" fmla="*/ 733714 h 2493241"/>
                    <a:gd name="connsiteX12" fmla="*/ 66452 w 1317181"/>
                    <a:gd name="connsiteY12" fmla="*/ 488577 h 2493241"/>
                    <a:gd name="connsiteX13" fmla="*/ 159838 w 1317181"/>
                    <a:gd name="connsiteY13" fmla="*/ 286242 h 2493241"/>
                    <a:gd name="connsiteX14" fmla="*/ 296025 w 1317181"/>
                    <a:gd name="connsiteY14" fmla="*/ 130599 h 2493241"/>
                    <a:gd name="connsiteX15" fmla="*/ 424430 w 1317181"/>
                    <a:gd name="connsiteY15" fmla="*/ 44996 h 2493241"/>
                    <a:gd name="connsiteX16" fmla="*/ 541162 w 1317181"/>
                    <a:gd name="connsiteY16" fmla="*/ 2194 h 2493241"/>
                    <a:gd name="connsiteX17" fmla="*/ 751279 w 1317181"/>
                    <a:gd name="connsiteY17" fmla="*/ 17758 h 2493241"/>
                    <a:gd name="connsiteX18" fmla="*/ 922486 w 1317181"/>
                    <a:gd name="connsiteY18" fmla="*/ 115035 h 2493241"/>
                    <a:gd name="connsiteX19" fmla="*/ 1031436 w 1317181"/>
                    <a:gd name="connsiteY19" fmla="*/ 239549 h 2493241"/>
                    <a:gd name="connsiteX20" fmla="*/ 1113148 w 1317181"/>
                    <a:gd name="connsiteY20" fmla="*/ 364063 h 2493241"/>
                    <a:gd name="connsiteX21" fmla="*/ 1233771 w 1317181"/>
                    <a:gd name="connsiteY21" fmla="*/ 601418 h 2493241"/>
                    <a:gd name="connsiteX22" fmla="*/ 1299919 w 1317181"/>
                    <a:gd name="connsiteY22" fmla="*/ 792080 h 2493241"/>
                    <a:gd name="connsiteX23" fmla="*/ 1315484 w 1317181"/>
                    <a:gd name="connsiteY23" fmla="*/ 1064455 h 2493241"/>
                    <a:gd name="connsiteX24" fmla="*/ 1268791 w 1317181"/>
                    <a:gd name="connsiteY24" fmla="*/ 1344611 h 2493241"/>
                    <a:gd name="connsiteX25" fmla="*/ 1187079 w 1317181"/>
                    <a:gd name="connsiteY25" fmla="*/ 1585857 h 2493241"/>
                    <a:gd name="connsiteX26" fmla="*/ 1035327 w 1317181"/>
                    <a:gd name="connsiteY26" fmla="*/ 1811539 h 2493241"/>
                    <a:gd name="connsiteX27" fmla="*/ 899140 w 1317181"/>
                    <a:gd name="connsiteY27" fmla="*/ 1971072 h 2493241"/>
                    <a:gd name="connsiteX28" fmla="*/ 836883 w 1317181"/>
                    <a:gd name="connsiteY28" fmla="*/ 2056676 h 2493241"/>
                    <a:gd name="connsiteX29" fmla="*/ 766844 w 1317181"/>
                    <a:gd name="connsiteY29" fmla="*/ 2169517 h 2493241"/>
                    <a:gd name="connsiteX30" fmla="*/ 743497 w 1317181"/>
                    <a:gd name="connsiteY30" fmla="*/ 2262902 h 2493241"/>
                    <a:gd name="connsiteX31" fmla="*/ 759062 w 1317181"/>
                    <a:gd name="connsiteY31" fmla="*/ 2329050 h 2493241"/>
                    <a:gd name="connsiteX32" fmla="*/ 766844 w 1317181"/>
                    <a:gd name="connsiteY32" fmla="*/ 2352397 h 2493241"/>
                    <a:gd name="connsiteX33" fmla="*/ 790190 w 1317181"/>
                    <a:gd name="connsiteY33" fmla="*/ 2391307 h 2493241"/>
                    <a:gd name="connsiteX34" fmla="*/ 844665 w 1317181"/>
                    <a:gd name="connsiteY34" fmla="*/ 2449673 h 2493241"/>
                    <a:gd name="connsiteX35" fmla="*/ 875793 w 1317181"/>
                    <a:gd name="connsiteY35" fmla="*/ 2492475 h 2493241"/>
                    <a:gd name="connsiteX36" fmla="*/ 887467 w 1317181"/>
                    <a:gd name="connsiteY36" fmla="*/ 2492475 h 2493241"/>
                    <a:gd name="connsiteX0" fmla="*/ 229877 w 1317523"/>
                    <a:gd name="connsiteY0" fmla="*/ 2367961 h 2493241"/>
                    <a:gd name="connsiteX1" fmla="*/ 288243 w 1317523"/>
                    <a:gd name="connsiteY1" fmla="*/ 2325159 h 2493241"/>
                    <a:gd name="connsiteX2" fmla="*/ 350500 w 1317523"/>
                    <a:gd name="connsiteY2" fmla="*/ 2286249 h 2493241"/>
                    <a:gd name="connsiteX3" fmla="*/ 401084 w 1317523"/>
                    <a:gd name="connsiteY3" fmla="*/ 2220101 h 2493241"/>
                    <a:gd name="connsiteX4" fmla="*/ 401084 w 1317523"/>
                    <a:gd name="connsiteY4" fmla="*/ 2138388 h 2493241"/>
                    <a:gd name="connsiteX5" fmla="*/ 362173 w 1317523"/>
                    <a:gd name="connsiteY5" fmla="*/ 2033329 h 2493241"/>
                    <a:gd name="connsiteX6" fmla="*/ 311589 w 1317523"/>
                    <a:gd name="connsiteY6" fmla="*/ 1936053 h 2493241"/>
                    <a:gd name="connsiteX7" fmla="*/ 245441 w 1317523"/>
                    <a:gd name="connsiteY7" fmla="*/ 1811539 h 2493241"/>
                    <a:gd name="connsiteX8" fmla="*/ 152056 w 1317523"/>
                    <a:gd name="connsiteY8" fmla="*/ 1640332 h 2493241"/>
                    <a:gd name="connsiteX9" fmla="*/ 43106 w 1317523"/>
                    <a:gd name="connsiteY9" fmla="*/ 1340720 h 2493241"/>
                    <a:gd name="connsiteX10" fmla="*/ 4195 w 1317523"/>
                    <a:gd name="connsiteY10" fmla="*/ 1041108 h 2493241"/>
                    <a:gd name="connsiteX11" fmla="*/ 8086 w 1317523"/>
                    <a:gd name="connsiteY11" fmla="*/ 733714 h 2493241"/>
                    <a:gd name="connsiteX12" fmla="*/ 66452 w 1317523"/>
                    <a:gd name="connsiteY12" fmla="*/ 488577 h 2493241"/>
                    <a:gd name="connsiteX13" fmla="*/ 159838 w 1317523"/>
                    <a:gd name="connsiteY13" fmla="*/ 286242 h 2493241"/>
                    <a:gd name="connsiteX14" fmla="*/ 296025 w 1317523"/>
                    <a:gd name="connsiteY14" fmla="*/ 130599 h 2493241"/>
                    <a:gd name="connsiteX15" fmla="*/ 424430 w 1317523"/>
                    <a:gd name="connsiteY15" fmla="*/ 44996 h 2493241"/>
                    <a:gd name="connsiteX16" fmla="*/ 541162 w 1317523"/>
                    <a:gd name="connsiteY16" fmla="*/ 2194 h 2493241"/>
                    <a:gd name="connsiteX17" fmla="*/ 751279 w 1317523"/>
                    <a:gd name="connsiteY17" fmla="*/ 17758 h 2493241"/>
                    <a:gd name="connsiteX18" fmla="*/ 922486 w 1317523"/>
                    <a:gd name="connsiteY18" fmla="*/ 115035 h 2493241"/>
                    <a:gd name="connsiteX19" fmla="*/ 1031436 w 1317523"/>
                    <a:gd name="connsiteY19" fmla="*/ 239549 h 2493241"/>
                    <a:gd name="connsiteX20" fmla="*/ 1113148 w 1317523"/>
                    <a:gd name="connsiteY20" fmla="*/ 364063 h 2493241"/>
                    <a:gd name="connsiteX21" fmla="*/ 1218207 w 1317523"/>
                    <a:gd name="connsiteY21" fmla="*/ 562507 h 2493241"/>
                    <a:gd name="connsiteX22" fmla="*/ 1299919 w 1317523"/>
                    <a:gd name="connsiteY22" fmla="*/ 792080 h 2493241"/>
                    <a:gd name="connsiteX23" fmla="*/ 1315484 w 1317523"/>
                    <a:gd name="connsiteY23" fmla="*/ 1064455 h 2493241"/>
                    <a:gd name="connsiteX24" fmla="*/ 1268791 w 1317523"/>
                    <a:gd name="connsiteY24" fmla="*/ 1344611 h 2493241"/>
                    <a:gd name="connsiteX25" fmla="*/ 1187079 w 1317523"/>
                    <a:gd name="connsiteY25" fmla="*/ 1585857 h 2493241"/>
                    <a:gd name="connsiteX26" fmla="*/ 1035327 w 1317523"/>
                    <a:gd name="connsiteY26" fmla="*/ 1811539 h 2493241"/>
                    <a:gd name="connsiteX27" fmla="*/ 899140 w 1317523"/>
                    <a:gd name="connsiteY27" fmla="*/ 1971072 h 2493241"/>
                    <a:gd name="connsiteX28" fmla="*/ 836883 w 1317523"/>
                    <a:gd name="connsiteY28" fmla="*/ 2056676 h 2493241"/>
                    <a:gd name="connsiteX29" fmla="*/ 766844 w 1317523"/>
                    <a:gd name="connsiteY29" fmla="*/ 2169517 h 2493241"/>
                    <a:gd name="connsiteX30" fmla="*/ 743497 w 1317523"/>
                    <a:gd name="connsiteY30" fmla="*/ 2262902 h 2493241"/>
                    <a:gd name="connsiteX31" fmla="*/ 759062 w 1317523"/>
                    <a:gd name="connsiteY31" fmla="*/ 2329050 h 2493241"/>
                    <a:gd name="connsiteX32" fmla="*/ 766844 w 1317523"/>
                    <a:gd name="connsiteY32" fmla="*/ 2352397 h 2493241"/>
                    <a:gd name="connsiteX33" fmla="*/ 790190 w 1317523"/>
                    <a:gd name="connsiteY33" fmla="*/ 2391307 h 2493241"/>
                    <a:gd name="connsiteX34" fmla="*/ 844665 w 1317523"/>
                    <a:gd name="connsiteY34" fmla="*/ 2449673 h 2493241"/>
                    <a:gd name="connsiteX35" fmla="*/ 875793 w 1317523"/>
                    <a:gd name="connsiteY35" fmla="*/ 2492475 h 2493241"/>
                    <a:gd name="connsiteX36" fmla="*/ 887467 w 1317523"/>
                    <a:gd name="connsiteY36" fmla="*/ 2492475 h 2493241"/>
                    <a:gd name="connsiteX0" fmla="*/ 229877 w 1317523"/>
                    <a:gd name="connsiteY0" fmla="*/ 2367961 h 2493241"/>
                    <a:gd name="connsiteX1" fmla="*/ 288243 w 1317523"/>
                    <a:gd name="connsiteY1" fmla="*/ 2325159 h 2493241"/>
                    <a:gd name="connsiteX2" fmla="*/ 350500 w 1317523"/>
                    <a:gd name="connsiteY2" fmla="*/ 2286249 h 2493241"/>
                    <a:gd name="connsiteX3" fmla="*/ 401084 w 1317523"/>
                    <a:gd name="connsiteY3" fmla="*/ 2220101 h 2493241"/>
                    <a:gd name="connsiteX4" fmla="*/ 401084 w 1317523"/>
                    <a:gd name="connsiteY4" fmla="*/ 2138388 h 2493241"/>
                    <a:gd name="connsiteX5" fmla="*/ 362173 w 1317523"/>
                    <a:gd name="connsiteY5" fmla="*/ 2033329 h 2493241"/>
                    <a:gd name="connsiteX6" fmla="*/ 311589 w 1317523"/>
                    <a:gd name="connsiteY6" fmla="*/ 1936053 h 2493241"/>
                    <a:gd name="connsiteX7" fmla="*/ 245441 w 1317523"/>
                    <a:gd name="connsiteY7" fmla="*/ 1811539 h 2493241"/>
                    <a:gd name="connsiteX8" fmla="*/ 152056 w 1317523"/>
                    <a:gd name="connsiteY8" fmla="*/ 1640332 h 2493241"/>
                    <a:gd name="connsiteX9" fmla="*/ 43106 w 1317523"/>
                    <a:gd name="connsiteY9" fmla="*/ 1340720 h 2493241"/>
                    <a:gd name="connsiteX10" fmla="*/ 4195 w 1317523"/>
                    <a:gd name="connsiteY10" fmla="*/ 1041108 h 2493241"/>
                    <a:gd name="connsiteX11" fmla="*/ 8086 w 1317523"/>
                    <a:gd name="connsiteY11" fmla="*/ 733714 h 2493241"/>
                    <a:gd name="connsiteX12" fmla="*/ 66452 w 1317523"/>
                    <a:gd name="connsiteY12" fmla="*/ 488577 h 2493241"/>
                    <a:gd name="connsiteX13" fmla="*/ 159838 w 1317523"/>
                    <a:gd name="connsiteY13" fmla="*/ 286242 h 2493241"/>
                    <a:gd name="connsiteX14" fmla="*/ 296025 w 1317523"/>
                    <a:gd name="connsiteY14" fmla="*/ 130599 h 2493241"/>
                    <a:gd name="connsiteX15" fmla="*/ 424430 w 1317523"/>
                    <a:gd name="connsiteY15" fmla="*/ 44996 h 2493241"/>
                    <a:gd name="connsiteX16" fmla="*/ 541162 w 1317523"/>
                    <a:gd name="connsiteY16" fmla="*/ 2194 h 2493241"/>
                    <a:gd name="connsiteX17" fmla="*/ 751279 w 1317523"/>
                    <a:gd name="connsiteY17" fmla="*/ 17758 h 2493241"/>
                    <a:gd name="connsiteX18" fmla="*/ 922486 w 1317523"/>
                    <a:gd name="connsiteY18" fmla="*/ 115035 h 2493241"/>
                    <a:gd name="connsiteX19" fmla="*/ 1113148 w 1317523"/>
                    <a:gd name="connsiteY19" fmla="*/ 364063 h 2493241"/>
                    <a:gd name="connsiteX20" fmla="*/ 1218207 w 1317523"/>
                    <a:gd name="connsiteY20" fmla="*/ 562507 h 2493241"/>
                    <a:gd name="connsiteX21" fmla="*/ 1299919 w 1317523"/>
                    <a:gd name="connsiteY21" fmla="*/ 792080 h 2493241"/>
                    <a:gd name="connsiteX22" fmla="*/ 1315484 w 1317523"/>
                    <a:gd name="connsiteY22" fmla="*/ 1064455 h 2493241"/>
                    <a:gd name="connsiteX23" fmla="*/ 1268791 w 1317523"/>
                    <a:gd name="connsiteY23" fmla="*/ 1344611 h 2493241"/>
                    <a:gd name="connsiteX24" fmla="*/ 1187079 w 1317523"/>
                    <a:gd name="connsiteY24" fmla="*/ 1585857 h 2493241"/>
                    <a:gd name="connsiteX25" fmla="*/ 1035327 w 1317523"/>
                    <a:gd name="connsiteY25" fmla="*/ 1811539 h 2493241"/>
                    <a:gd name="connsiteX26" fmla="*/ 899140 w 1317523"/>
                    <a:gd name="connsiteY26" fmla="*/ 1971072 h 2493241"/>
                    <a:gd name="connsiteX27" fmla="*/ 836883 w 1317523"/>
                    <a:gd name="connsiteY27" fmla="*/ 2056676 h 2493241"/>
                    <a:gd name="connsiteX28" fmla="*/ 766844 w 1317523"/>
                    <a:gd name="connsiteY28" fmla="*/ 2169517 h 2493241"/>
                    <a:gd name="connsiteX29" fmla="*/ 743497 w 1317523"/>
                    <a:gd name="connsiteY29" fmla="*/ 2262902 h 2493241"/>
                    <a:gd name="connsiteX30" fmla="*/ 759062 w 1317523"/>
                    <a:gd name="connsiteY30" fmla="*/ 2329050 h 2493241"/>
                    <a:gd name="connsiteX31" fmla="*/ 766844 w 1317523"/>
                    <a:gd name="connsiteY31" fmla="*/ 2352397 h 2493241"/>
                    <a:gd name="connsiteX32" fmla="*/ 790190 w 1317523"/>
                    <a:gd name="connsiteY32" fmla="*/ 2391307 h 2493241"/>
                    <a:gd name="connsiteX33" fmla="*/ 844665 w 1317523"/>
                    <a:gd name="connsiteY33" fmla="*/ 2449673 h 2493241"/>
                    <a:gd name="connsiteX34" fmla="*/ 875793 w 1317523"/>
                    <a:gd name="connsiteY34" fmla="*/ 2492475 h 2493241"/>
                    <a:gd name="connsiteX35" fmla="*/ 887467 w 1317523"/>
                    <a:gd name="connsiteY35" fmla="*/ 2492475 h 2493241"/>
                    <a:gd name="connsiteX0" fmla="*/ 229877 w 1317523"/>
                    <a:gd name="connsiteY0" fmla="*/ 2368825 h 2494105"/>
                    <a:gd name="connsiteX1" fmla="*/ 288243 w 1317523"/>
                    <a:gd name="connsiteY1" fmla="*/ 2326023 h 2494105"/>
                    <a:gd name="connsiteX2" fmla="*/ 350500 w 1317523"/>
                    <a:gd name="connsiteY2" fmla="*/ 2287113 h 2494105"/>
                    <a:gd name="connsiteX3" fmla="*/ 401084 w 1317523"/>
                    <a:gd name="connsiteY3" fmla="*/ 2220965 h 2494105"/>
                    <a:gd name="connsiteX4" fmla="*/ 401084 w 1317523"/>
                    <a:gd name="connsiteY4" fmla="*/ 2139252 h 2494105"/>
                    <a:gd name="connsiteX5" fmla="*/ 362173 w 1317523"/>
                    <a:gd name="connsiteY5" fmla="*/ 2034193 h 2494105"/>
                    <a:gd name="connsiteX6" fmla="*/ 311589 w 1317523"/>
                    <a:gd name="connsiteY6" fmla="*/ 1936917 h 2494105"/>
                    <a:gd name="connsiteX7" fmla="*/ 245441 w 1317523"/>
                    <a:gd name="connsiteY7" fmla="*/ 1812403 h 2494105"/>
                    <a:gd name="connsiteX8" fmla="*/ 152056 w 1317523"/>
                    <a:gd name="connsiteY8" fmla="*/ 1641196 h 2494105"/>
                    <a:gd name="connsiteX9" fmla="*/ 43106 w 1317523"/>
                    <a:gd name="connsiteY9" fmla="*/ 1341584 h 2494105"/>
                    <a:gd name="connsiteX10" fmla="*/ 4195 w 1317523"/>
                    <a:gd name="connsiteY10" fmla="*/ 1041972 h 2494105"/>
                    <a:gd name="connsiteX11" fmla="*/ 8086 w 1317523"/>
                    <a:gd name="connsiteY11" fmla="*/ 734578 h 2494105"/>
                    <a:gd name="connsiteX12" fmla="*/ 66452 w 1317523"/>
                    <a:gd name="connsiteY12" fmla="*/ 489441 h 2494105"/>
                    <a:gd name="connsiteX13" fmla="*/ 159838 w 1317523"/>
                    <a:gd name="connsiteY13" fmla="*/ 287106 h 2494105"/>
                    <a:gd name="connsiteX14" fmla="*/ 296025 w 1317523"/>
                    <a:gd name="connsiteY14" fmla="*/ 131463 h 2494105"/>
                    <a:gd name="connsiteX15" fmla="*/ 424430 w 1317523"/>
                    <a:gd name="connsiteY15" fmla="*/ 45860 h 2494105"/>
                    <a:gd name="connsiteX16" fmla="*/ 541162 w 1317523"/>
                    <a:gd name="connsiteY16" fmla="*/ 3058 h 2494105"/>
                    <a:gd name="connsiteX17" fmla="*/ 751279 w 1317523"/>
                    <a:gd name="connsiteY17" fmla="*/ 18622 h 2494105"/>
                    <a:gd name="connsiteX18" fmla="*/ 922486 w 1317523"/>
                    <a:gd name="connsiteY18" fmla="*/ 139246 h 2494105"/>
                    <a:gd name="connsiteX19" fmla="*/ 1113148 w 1317523"/>
                    <a:gd name="connsiteY19" fmla="*/ 364927 h 2494105"/>
                    <a:gd name="connsiteX20" fmla="*/ 1218207 w 1317523"/>
                    <a:gd name="connsiteY20" fmla="*/ 563371 h 2494105"/>
                    <a:gd name="connsiteX21" fmla="*/ 1299919 w 1317523"/>
                    <a:gd name="connsiteY21" fmla="*/ 792944 h 2494105"/>
                    <a:gd name="connsiteX22" fmla="*/ 1315484 w 1317523"/>
                    <a:gd name="connsiteY22" fmla="*/ 1065319 h 2494105"/>
                    <a:gd name="connsiteX23" fmla="*/ 1268791 w 1317523"/>
                    <a:gd name="connsiteY23" fmla="*/ 1345475 h 2494105"/>
                    <a:gd name="connsiteX24" fmla="*/ 1187079 w 1317523"/>
                    <a:gd name="connsiteY24" fmla="*/ 1586721 h 2494105"/>
                    <a:gd name="connsiteX25" fmla="*/ 1035327 w 1317523"/>
                    <a:gd name="connsiteY25" fmla="*/ 1812403 h 2494105"/>
                    <a:gd name="connsiteX26" fmla="*/ 899140 w 1317523"/>
                    <a:gd name="connsiteY26" fmla="*/ 1971936 h 2494105"/>
                    <a:gd name="connsiteX27" fmla="*/ 836883 w 1317523"/>
                    <a:gd name="connsiteY27" fmla="*/ 2057540 h 2494105"/>
                    <a:gd name="connsiteX28" fmla="*/ 766844 w 1317523"/>
                    <a:gd name="connsiteY28" fmla="*/ 2170381 h 2494105"/>
                    <a:gd name="connsiteX29" fmla="*/ 743497 w 1317523"/>
                    <a:gd name="connsiteY29" fmla="*/ 2263766 h 2494105"/>
                    <a:gd name="connsiteX30" fmla="*/ 759062 w 1317523"/>
                    <a:gd name="connsiteY30" fmla="*/ 2329914 h 2494105"/>
                    <a:gd name="connsiteX31" fmla="*/ 766844 w 1317523"/>
                    <a:gd name="connsiteY31" fmla="*/ 2353261 h 2494105"/>
                    <a:gd name="connsiteX32" fmla="*/ 790190 w 1317523"/>
                    <a:gd name="connsiteY32" fmla="*/ 2392171 h 2494105"/>
                    <a:gd name="connsiteX33" fmla="*/ 844665 w 1317523"/>
                    <a:gd name="connsiteY33" fmla="*/ 2450537 h 2494105"/>
                    <a:gd name="connsiteX34" fmla="*/ 875793 w 1317523"/>
                    <a:gd name="connsiteY34" fmla="*/ 2493339 h 2494105"/>
                    <a:gd name="connsiteX35" fmla="*/ 887467 w 1317523"/>
                    <a:gd name="connsiteY35" fmla="*/ 2493339 h 2494105"/>
                    <a:gd name="connsiteX0" fmla="*/ 229877 w 1317523"/>
                    <a:gd name="connsiteY0" fmla="*/ 2368825 h 2494105"/>
                    <a:gd name="connsiteX1" fmla="*/ 288243 w 1317523"/>
                    <a:gd name="connsiteY1" fmla="*/ 2326023 h 2494105"/>
                    <a:gd name="connsiteX2" fmla="*/ 350500 w 1317523"/>
                    <a:gd name="connsiteY2" fmla="*/ 2287113 h 2494105"/>
                    <a:gd name="connsiteX3" fmla="*/ 401084 w 1317523"/>
                    <a:gd name="connsiteY3" fmla="*/ 2220965 h 2494105"/>
                    <a:gd name="connsiteX4" fmla="*/ 401084 w 1317523"/>
                    <a:gd name="connsiteY4" fmla="*/ 2139252 h 2494105"/>
                    <a:gd name="connsiteX5" fmla="*/ 362173 w 1317523"/>
                    <a:gd name="connsiteY5" fmla="*/ 2034193 h 2494105"/>
                    <a:gd name="connsiteX6" fmla="*/ 311589 w 1317523"/>
                    <a:gd name="connsiteY6" fmla="*/ 1936917 h 2494105"/>
                    <a:gd name="connsiteX7" fmla="*/ 245441 w 1317523"/>
                    <a:gd name="connsiteY7" fmla="*/ 1812403 h 2494105"/>
                    <a:gd name="connsiteX8" fmla="*/ 152056 w 1317523"/>
                    <a:gd name="connsiteY8" fmla="*/ 1641196 h 2494105"/>
                    <a:gd name="connsiteX9" fmla="*/ 43106 w 1317523"/>
                    <a:gd name="connsiteY9" fmla="*/ 1341584 h 2494105"/>
                    <a:gd name="connsiteX10" fmla="*/ 4195 w 1317523"/>
                    <a:gd name="connsiteY10" fmla="*/ 1041972 h 2494105"/>
                    <a:gd name="connsiteX11" fmla="*/ 8086 w 1317523"/>
                    <a:gd name="connsiteY11" fmla="*/ 734578 h 2494105"/>
                    <a:gd name="connsiteX12" fmla="*/ 66452 w 1317523"/>
                    <a:gd name="connsiteY12" fmla="*/ 489441 h 2494105"/>
                    <a:gd name="connsiteX13" fmla="*/ 159838 w 1317523"/>
                    <a:gd name="connsiteY13" fmla="*/ 287106 h 2494105"/>
                    <a:gd name="connsiteX14" fmla="*/ 296025 w 1317523"/>
                    <a:gd name="connsiteY14" fmla="*/ 131463 h 2494105"/>
                    <a:gd name="connsiteX15" fmla="*/ 424430 w 1317523"/>
                    <a:gd name="connsiteY15" fmla="*/ 45860 h 2494105"/>
                    <a:gd name="connsiteX16" fmla="*/ 541162 w 1317523"/>
                    <a:gd name="connsiteY16" fmla="*/ 3058 h 2494105"/>
                    <a:gd name="connsiteX17" fmla="*/ 735715 w 1317523"/>
                    <a:gd name="connsiteY17" fmla="*/ 18622 h 2494105"/>
                    <a:gd name="connsiteX18" fmla="*/ 922486 w 1317523"/>
                    <a:gd name="connsiteY18" fmla="*/ 139246 h 2494105"/>
                    <a:gd name="connsiteX19" fmla="*/ 1113148 w 1317523"/>
                    <a:gd name="connsiteY19" fmla="*/ 364927 h 2494105"/>
                    <a:gd name="connsiteX20" fmla="*/ 1218207 w 1317523"/>
                    <a:gd name="connsiteY20" fmla="*/ 563371 h 2494105"/>
                    <a:gd name="connsiteX21" fmla="*/ 1299919 w 1317523"/>
                    <a:gd name="connsiteY21" fmla="*/ 792944 h 2494105"/>
                    <a:gd name="connsiteX22" fmla="*/ 1315484 w 1317523"/>
                    <a:gd name="connsiteY22" fmla="*/ 1065319 h 2494105"/>
                    <a:gd name="connsiteX23" fmla="*/ 1268791 w 1317523"/>
                    <a:gd name="connsiteY23" fmla="*/ 1345475 h 2494105"/>
                    <a:gd name="connsiteX24" fmla="*/ 1187079 w 1317523"/>
                    <a:gd name="connsiteY24" fmla="*/ 1586721 h 2494105"/>
                    <a:gd name="connsiteX25" fmla="*/ 1035327 w 1317523"/>
                    <a:gd name="connsiteY25" fmla="*/ 1812403 h 2494105"/>
                    <a:gd name="connsiteX26" fmla="*/ 899140 w 1317523"/>
                    <a:gd name="connsiteY26" fmla="*/ 1971936 h 2494105"/>
                    <a:gd name="connsiteX27" fmla="*/ 836883 w 1317523"/>
                    <a:gd name="connsiteY27" fmla="*/ 2057540 h 2494105"/>
                    <a:gd name="connsiteX28" fmla="*/ 766844 w 1317523"/>
                    <a:gd name="connsiteY28" fmla="*/ 2170381 h 2494105"/>
                    <a:gd name="connsiteX29" fmla="*/ 743497 w 1317523"/>
                    <a:gd name="connsiteY29" fmla="*/ 2263766 h 2494105"/>
                    <a:gd name="connsiteX30" fmla="*/ 759062 w 1317523"/>
                    <a:gd name="connsiteY30" fmla="*/ 2329914 h 2494105"/>
                    <a:gd name="connsiteX31" fmla="*/ 766844 w 1317523"/>
                    <a:gd name="connsiteY31" fmla="*/ 2353261 h 2494105"/>
                    <a:gd name="connsiteX32" fmla="*/ 790190 w 1317523"/>
                    <a:gd name="connsiteY32" fmla="*/ 2392171 h 2494105"/>
                    <a:gd name="connsiteX33" fmla="*/ 844665 w 1317523"/>
                    <a:gd name="connsiteY33" fmla="*/ 2450537 h 2494105"/>
                    <a:gd name="connsiteX34" fmla="*/ 875793 w 1317523"/>
                    <a:gd name="connsiteY34" fmla="*/ 2493339 h 2494105"/>
                    <a:gd name="connsiteX35" fmla="*/ 887467 w 1317523"/>
                    <a:gd name="connsiteY35" fmla="*/ 2493339 h 2494105"/>
                    <a:gd name="connsiteX0" fmla="*/ 229877 w 1317523"/>
                    <a:gd name="connsiteY0" fmla="*/ 2355211 h 2480491"/>
                    <a:gd name="connsiteX1" fmla="*/ 288243 w 1317523"/>
                    <a:gd name="connsiteY1" fmla="*/ 2312409 h 2480491"/>
                    <a:gd name="connsiteX2" fmla="*/ 350500 w 1317523"/>
                    <a:gd name="connsiteY2" fmla="*/ 2273499 h 2480491"/>
                    <a:gd name="connsiteX3" fmla="*/ 401084 w 1317523"/>
                    <a:gd name="connsiteY3" fmla="*/ 2207351 h 2480491"/>
                    <a:gd name="connsiteX4" fmla="*/ 401084 w 1317523"/>
                    <a:gd name="connsiteY4" fmla="*/ 2125638 h 2480491"/>
                    <a:gd name="connsiteX5" fmla="*/ 362173 w 1317523"/>
                    <a:gd name="connsiteY5" fmla="*/ 2020579 h 2480491"/>
                    <a:gd name="connsiteX6" fmla="*/ 311589 w 1317523"/>
                    <a:gd name="connsiteY6" fmla="*/ 1923303 h 2480491"/>
                    <a:gd name="connsiteX7" fmla="*/ 245441 w 1317523"/>
                    <a:gd name="connsiteY7" fmla="*/ 1798789 h 2480491"/>
                    <a:gd name="connsiteX8" fmla="*/ 152056 w 1317523"/>
                    <a:gd name="connsiteY8" fmla="*/ 1627582 h 2480491"/>
                    <a:gd name="connsiteX9" fmla="*/ 43106 w 1317523"/>
                    <a:gd name="connsiteY9" fmla="*/ 1327970 h 2480491"/>
                    <a:gd name="connsiteX10" fmla="*/ 4195 w 1317523"/>
                    <a:gd name="connsiteY10" fmla="*/ 1028358 h 2480491"/>
                    <a:gd name="connsiteX11" fmla="*/ 8086 w 1317523"/>
                    <a:gd name="connsiteY11" fmla="*/ 720964 h 2480491"/>
                    <a:gd name="connsiteX12" fmla="*/ 66452 w 1317523"/>
                    <a:gd name="connsiteY12" fmla="*/ 475827 h 2480491"/>
                    <a:gd name="connsiteX13" fmla="*/ 159838 w 1317523"/>
                    <a:gd name="connsiteY13" fmla="*/ 273492 h 2480491"/>
                    <a:gd name="connsiteX14" fmla="*/ 296025 w 1317523"/>
                    <a:gd name="connsiteY14" fmla="*/ 117849 h 2480491"/>
                    <a:gd name="connsiteX15" fmla="*/ 424430 w 1317523"/>
                    <a:gd name="connsiteY15" fmla="*/ 32246 h 2480491"/>
                    <a:gd name="connsiteX16" fmla="*/ 735715 w 1317523"/>
                    <a:gd name="connsiteY16" fmla="*/ 5008 h 2480491"/>
                    <a:gd name="connsiteX17" fmla="*/ 922486 w 1317523"/>
                    <a:gd name="connsiteY17" fmla="*/ 125632 h 2480491"/>
                    <a:gd name="connsiteX18" fmla="*/ 1113148 w 1317523"/>
                    <a:gd name="connsiteY18" fmla="*/ 351313 h 2480491"/>
                    <a:gd name="connsiteX19" fmla="*/ 1218207 w 1317523"/>
                    <a:gd name="connsiteY19" fmla="*/ 549757 h 2480491"/>
                    <a:gd name="connsiteX20" fmla="*/ 1299919 w 1317523"/>
                    <a:gd name="connsiteY20" fmla="*/ 779330 h 2480491"/>
                    <a:gd name="connsiteX21" fmla="*/ 1315484 w 1317523"/>
                    <a:gd name="connsiteY21" fmla="*/ 1051705 h 2480491"/>
                    <a:gd name="connsiteX22" fmla="*/ 1268791 w 1317523"/>
                    <a:gd name="connsiteY22" fmla="*/ 1331861 h 2480491"/>
                    <a:gd name="connsiteX23" fmla="*/ 1187079 w 1317523"/>
                    <a:gd name="connsiteY23" fmla="*/ 1573107 h 2480491"/>
                    <a:gd name="connsiteX24" fmla="*/ 1035327 w 1317523"/>
                    <a:gd name="connsiteY24" fmla="*/ 1798789 h 2480491"/>
                    <a:gd name="connsiteX25" fmla="*/ 899140 w 1317523"/>
                    <a:gd name="connsiteY25" fmla="*/ 1958322 h 2480491"/>
                    <a:gd name="connsiteX26" fmla="*/ 836883 w 1317523"/>
                    <a:gd name="connsiteY26" fmla="*/ 2043926 h 2480491"/>
                    <a:gd name="connsiteX27" fmla="*/ 766844 w 1317523"/>
                    <a:gd name="connsiteY27" fmla="*/ 2156767 h 2480491"/>
                    <a:gd name="connsiteX28" fmla="*/ 743497 w 1317523"/>
                    <a:gd name="connsiteY28" fmla="*/ 2250152 h 2480491"/>
                    <a:gd name="connsiteX29" fmla="*/ 759062 w 1317523"/>
                    <a:gd name="connsiteY29" fmla="*/ 2316300 h 2480491"/>
                    <a:gd name="connsiteX30" fmla="*/ 766844 w 1317523"/>
                    <a:gd name="connsiteY30" fmla="*/ 2339647 h 2480491"/>
                    <a:gd name="connsiteX31" fmla="*/ 790190 w 1317523"/>
                    <a:gd name="connsiteY31" fmla="*/ 2378557 h 2480491"/>
                    <a:gd name="connsiteX32" fmla="*/ 844665 w 1317523"/>
                    <a:gd name="connsiteY32" fmla="*/ 2436923 h 2480491"/>
                    <a:gd name="connsiteX33" fmla="*/ 875793 w 1317523"/>
                    <a:gd name="connsiteY33" fmla="*/ 2479725 h 2480491"/>
                    <a:gd name="connsiteX34" fmla="*/ 887467 w 1317523"/>
                    <a:gd name="connsiteY34" fmla="*/ 2479725 h 2480491"/>
                    <a:gd name="connsiteX0" fmla="*/ 229877 w 1317523"/>
                    <a:gd name="connsiteY0" fmla="*/ 2367063 h 2492343"/>
                    <a:gd name="connsiteX1" fmla="*/ 288243 w 1317523"/>
                    <a:gd name="connsiteY1" fmla="*/ 2324261 h 2492343"/>
                    <a:gd name="connsiteX2" fmla="*/ 350500 w 1317523"/>
                    <a:gd name="connsiteY2" fmla="*/ 2285351 h 2492343"/>
                    <a:gd name="connsiteX3" fmla="*/ 401084 w 1317523"/>
                    <a:gd name="connsiteY3" fmla="*/ 2219203 h 2492343"/>
                    <a:gd name="connsiteX4" fmla="*/ 401084 w 1317523"/>
                    <a:gd name="connsiteY4" fmla="*/ 2137490 h 2492343"/>
                    <a:gd name="connsiteX5" fmla="*/ 362173 w 1317523"/>
                    <a:gd name="connsiteY5" fmla="*/ 2032431 h 2492343"/>
                    <a:gd name="connsiteX6" fmla="*/ 311589 w 1317523"/>
                    <a:gd name="connsiteY6" fmla="*/ 1935155 h 2492343"/>
                    <a:gd name="connsiteX7" fmla="*/ 245441 w 1317523"/>
                    <a:gd name="connsiteY7" fmla="*/ 1810641 h 2492343"/>
                    <a:gd name="connsiteX8" fmla="*/ 152056 w 1317523"/>
                    <a:gd name="connsiteY8" fmla="*/ 1639434 h 2492343"/>
                    <a:gd name="connsiteX9" fmla="*/ 43106 w 1317523"/>
                    <a:gd name="connsiteY9" fmla="*/ 1339822 h 2492343"/>
                    <a:gd name="connsiteX10" fmla="*/ 4195 w 1317523"/>
                    <a:gd name="connsiteY10" fmla="*/ 1040210 h 2492343"/>
                    <a:gd name="connsiteX11" fmla="*/ 8086 w 1317523"/>
                    <a:gd name="connsiteY11" fmla="*/ 732816 h 2492343"/>
                    <a:gd name="connsiteX12" fmla="*/ 66452 w 1317523"/>
                    <a:gd name="connsiteY12" fmla="*/ 487679 h 2492343"/>
                    <a:gd name="connsiteX13" fmla="*/ 159838 w 1317523"/>
                    <a:gd name="connsiteY13" fmla="*/ 285344 h 2492343"/>
                    <a:gd name="connsiteX14" fmla="*/ 296025 w 1317523"/>
                    <a:gd name="connsiteY14" fmla="*/ 129701 h 2492343"/>
                    <a:gd name="connsiteX15" fmla="*/ 494469 w 1317523"/>
                    <a:gd name="connsiteY15" fmla="*/ 12969 h 2492343"/>
                    <a:gd name="connsiteX16" fmla="*/ 735715 w 1317523"/>
                    <a:gd name="connsiteY16" fmla="*/ 16860 h 2492343"/>
                    <a:gd name="connsiteX17" fmla="*/ 922486 w 1317523"/>
                    <a:gd name="connsiteY17" fmla="*/ 137484 h 2492343"/>
                    <a:gd name="connsiteX18" fmla="*/ 1113148 w 1317523"/>
                    <a:gd name="connsiteY18" fmla="*/ 363165 h 2492343"/>
                    <a:gd name="connsiteX19" fmla="*/ 1218207 w 1317523"/>
                    <a:gd name="connsiteY19" fmla="*/ 561609 h 2492343"/>
                    <a:gd name="connsiteX20" fmla="*/ 1299919 w 1317523"/>
                    <a:gd name="connsiteY20" fmla="*/ 791182 h 2492343"/>
                    <a:gd name="connsiteX21" fmla="*/ 1315484 w 1317523"/>
                    <a:gd name="connsiteY21" fmla="*/ 1063557 h 2492343"/>
                    <a:gd name="connsiteX22" fmla="*/ 1268791 w 1317523"/>
                    <a:gd name="connsiteY22" fmla="*/ 1343713 h 2492343"/>
                    <a:gd name="connsiteX23" fmla="*/ 1187079 w 1317523"/>
                    <a:gd name="connsiteY23" fmla="*/ 1584959 h 2492343"/>
                    <a:gd name="connsiteX24" fmla="*/ 1035327 w 1317523"/>
                    <a:gd name="connsiteY24" fmla="*/ 1810641 h 2492343"/>
                    <a:gd name="connsiteX25" fmla="*/ 899140 w 1317523"/>
                    <a:gd name="connsiteY25" fmla="*/ 1970174 h 2492343"/>
                    <a:gd name="connsiteX26" fmla="*/ 836883 w 1317523"/>
                    <a:gd name="connsiteY26" fmla="*/ 2055778 h 2492343"/>
                    <a:gd name="connsiteX27" fmla="*/ 766844 w 1317523"/>
                    <a:gd name="connsiteY27" fmla="*/ 2168619 h 2492343"/>
                    <a:gd name="connsiteX28" fmla="*/ 743497 w 1317523"/>
                    <a:gd name="connsiteY28" fmla="*/ 2262004 h 2492343"/>
                    <a:gd name="connsiteX29" fmla="*/ 759062 w 1317523"/>
                    <a:gd name="connsiteY29" fmla="*/ 2328152 h 2492343"/>
                    <a:gd name="connsiteX30" fmla="*/ 766844 w 1317523"/>
                    <a:gd name="connsiteY30" fmla="*/ 2351499 h 2492343"/>
                    <a:gd name="connsiteX31" fmla="*/ 790190 w 1317523"/>
                    <a:gd name="connsiteY31" fmla="*/ 2390409 h 2492343"/>
                    <a:gd name="connsiteX32" fmla="*/ 844665 w 1317523"/>
                    <a:gd name="connsiteY32" fmla="*/ 2448775 h 2492343"/>
                    <a:gd name="connsiteX33" fmla="*/ 875793 w 1317523"/>
                    <a:gd name="connsiteY33" fmla="*/ 2491577 h 2492343"/>
                    <a:gd name="connsiteX34" fmla="*/ 887467 w 1317523"/>
                    <a:gd name="connsiteY34" fmla="*/ 2491577 h 2492343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4959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66844 w 1317523"/>
                    <a:gd name="connsiteY30" fmla="*/ 2351499 h 2491577"/>
                    <a:gd name="connsiteX31" fmla="*/ 790190 w 1317523"/>
                    <a:gd name="connsiteY31" fmla="*/ 2390409 h 2491577"/>
                    <a:gd name="connsiteX32" fmla="*/ 844665 w 1317523"/>
                    <a:gd name="connsiteY32" fmla="*/ 2448775 h 2491577"/>
                    <a:gd name="connsiteX33" fmla="*/ 875793 w 1317523"/>
                    <a:gd name="connsiteY33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4959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40382 w 1317523"/>
                    <a:gd name="connsiteY8" fmla="*/ 1643325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29877 w 1317523"/>
                    <a:gd name="connsiteY7" fmla="*/ 1806750 h 2491577"/>
                    <a:gd name="connsiteX8" fmla="*/ 140382 w 1317523"/>
                    <a:gd name="connsiteY8" fmla="*/ 1643325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140382 w 1317523"/>
                    <a:gd name="connsiteY7" fmla="*/ 1643325 h 2491577"/>
                    <a:gd name="connsiteX8" fmla="*/ 43106 w 1317523"/>
                    <a:gd name="connsiteY8" fmla="*/ 1339822 h 2491577"/>
                    <a:gd name="connsiteX9" fmla="*/ 4195 w 1317523"/>
                    <a:gd name="connsiteY9" fmla="*/ 1040210 h 2491577"/>
                    <a:gd name="connsiteX10" fmla="*/ 8086 w 1317523"/>
                    <a:gd name="connsiteY10" fmla="*/ 732816 h 2491577"/>
                    <a:gd name="connsiteX11" fmla="*/ 66452 w 1317523"/>
                    <a:gd name="connsiteY11" fmla="*/ 487679 h 2491577"/>
                    <a:gd name="connsiteX12" fmla="*/ 159838 w 1317523"/>
                    <a:gd name="connsiteY12" fmla="*/ 285344 h 2491577"/>
                    <a:gd name="connsiteX13" fmla="*/ 296025 w 1317523"/>
                    <a:gd name="connsiteY13" fmla="*/ 129701 h 2491577"/>
                    <a:gd name="connsiteX14" fmla="*/ 494469 w 1317523"/>
                    <a:gd name="connsiteY14" fmla="*/ 12969 h 2491577"/>
                    <a:gd name="connsiteX15" fmla="*/ 735715 w 1317523"/>
                    <a:gd name="connsiteY15" fmla="*/ 16860 h 2491577"/>
                    <a:gd name="connsiteX16" fmla="*/ 922486 w 1317523"/>
                    <a:gd name="connsiteY16" fmla="*/ 137484 h 2491577"/>
                    <a:gd name="connsiteX17" fmla="*/ 1113148 w 1317523"/>
                    <a:gd name="connsiteY17" fmla="*/ 363165 h 2491577"/>
                    <a:gd name="connsiteX18" fmla="*/ 1218207 w 1317523"/>
                    <a:gd name="connsiteY18" fmla="*/ 561609 h 2491577"/>
                    <a:gd name="connsiteX19" fmla="*/ 1299919 w 1317523"/>
                    <a:gd name="connsiteY19" fmla="*/ 791182 h 2491577"/>
                    <a:gd name="connsiteX20" fmla="*/ 1315484 w 1317523"/>
                    <a:gd name="connsiteY20" fmla="*/ 1063557 h 2491577"/>
                    <a:gd name="connsiteX21" fmla="*/ 1268791 w 1317523"/>
                    <a:gd name="connsiteY21" fmla="*/ 1343713 h 2491577"/>
                    <a:gd name="connsiteX22" fmla="*/ 1187079 w 1317523"/>
                    <a:gd name="connsiteY22" fmla="*/ 1581068 h 2491577"/>
                    <a:gd name="connsiteX23" fmla="*/ 1035327 w 1317523"/>
                    <a:gd name="connsiteY23" fmla="*/ 1810641 h 2491577"/>
                    <a:gd name="connsiteX24" fmla="*/ 899140 w 1317523"/>
                    <a:gd name="connsiteY24" fmla="*/ 1970174 h 2491577"/>
                    <a:gd name="connsiteX25" fmla="*/ 836883 w 1317523"/>
                    <a:gd name="connsiteY25" fmla="*/ 2055778 h 2491577"/>
                    <a:gd name="connsiteX26" fmla="*/ 766844 w 1317523"/>
                    <a:gd name="connsiteY26" fmla="*/ 2168619 h 2491577"/>
                    <a:gd name="connsiteX27" fmla="*/ 743497 w 1317523"/>
                    <a:gd name="connsiteY27" fmla="*/ 2262004 h 2491577"/>
                    <a:gd name="connsiteX28" fmla="*/ 759062 w 1317523"/>
                    <a:gd name="connsiteY28" fmla="*/ 2328152 h 2491577"/>
                    <a:gd name="connsiteX29" fmla="*/ 790190 w 1317523"/>
                    <a:gd name="connsiteY29" fmla="*/ 2390409 h 2491577"/>
                    <a:gd name="connsiteX30" fmla="*/ 844665 w 1317523"/>
                    <a:gd name="connsiteY30" fmla="*/ 2448775 h 2491577"/>
                    <a:gd name="connsiteX31" fmla="*/ 875793 w 1317523"/>
                    <a:gd name="connsiteY31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140382 w 1317523"/>
                    <a:gd name="connsiteY7" fmla="*/ 1643325 h 2491577"/>
                    <a:gd name="connsiteX8" fmla="*/ 43106 w 1317523"/>
                    <a:gd name="connsiteY8" fmla="*/ 1339822 h 2491577"/>
                    <a:gd name="connsiteX9" fmla="*/ 4195 w 1317523"/>
                    <a:gd name="connsiteY9" fmla="*/ 1040210 h 2491577"/>
                    <a:gd name="connsiteX10" fmla="*/ 8086 w 1317523"/>
                    <a:gd name="connsiteY10" fmla="*/ 732816 h 2491577"/>
                    <a:gd name="connsiteX11" fmla="*/ 66452 w 1317523"/>
                    <a:gd name="connsiteY11" fmla="*/ 487679 h 2491577"/>
                    <a:gd name="connsiteX12" fmla="*/ 159838 w 1317523"/>
                    <a:gd name="connsiteY12" fmla="*/ 285344 h 2491577"/>
                    <a:gd name="connsiteX13" fmla="*/ 296025 w 1317523"/>
                    <a:gd name="connsiteY13" fmla="*/ 129701 h 2491577"/>
                    <a:gd name="connsiteX14" fmla="*/ 494469 w 1317523"/>
                    <a:gd name="connsiteY14" fmla="*/ 12969 h 2491577"/>
                    <a:gd name="connsiteX15" fmla="*/ 735715 w 1317523"/>
                    <a:gd name="connsiteY15" fmla="*/ 16860 h 2491577"/>
                    <a:gd name="connsiteX16" fmla="*/ 922486 w 1317523"/>
                    <a:gd name="connsiteY16" fmla="*/ 137484 h 2491577"/>
                    <a:gd name="connsiteX17" fmla="*/ 1113148 w 1317523"/>
                    <a:gd name="connsiteY17" fmla="*/ 363165 h 2491577"/>
                    <a:gd name="connsiteX18" fmla="*/ 1218207 w 1317523"/>
                    <a:gd name="connsiteY18" fmla="*/ 561609 h 2491577"/>
                    <a:gd name="connsiteX19" fmla="*/ 1299919 w 1317523"/>
                    <a:gd name="connsiteY19" fmla="*/ 791182 h 2491577"/>
                    <a:gd name="connsiteX20" fmla="*/ 1315484 w 1317523"/>
                    <a:gd name="connsiteY20" fmla="*/ 1063557 h 2491577"/>
                    <a:gd name="connsiteX21" fmla="*/ 1268791 w 1317523"/>
                    <a:gd name="connsiteY21" fmla="*/ 1343713 h 2491577"/>
                    <a:gd name="connsiteX22" fmla="*/ 1187079 w 1317523"/>
                    <a:gd name="connsiteY22" fmla="*/ 1581068 h 2491577"/>
                    <a:gd name="connsiteX23" fmla="*/ 1035327 w 1317523"/>
                    <a:gd name="connsiteY23" fmla="*/ 1810641 h 2491577"/>
                    <a:gd name="connsiteX24" fmla="*/ 899140 w 1317523"/>
                    <a:gd name="connsiteY24" fmla="*/ 1970174 h 2491577"/>
                    <a:gd name="connsiteX25" fmla="*/ 836883 w 1317523"/>
                    <a:gd name="connsiteY25" fmla="*/ 2055778 h 2491577"/>
                    <a:gd name="connsiteX26" fmla="*/ 766844 w 1317523"/>
                    <a:gd name="connsiteY26" fmla="*/ 2168619 h 2491577"/>
                    <a:gd name="connsiteX27" fmla="*/ 743497 w 1317523"/>
                    <a:gd name="connsiteY27" fmla="*/ 2262004 h 2491577"/>
                    <a:gd name="connsiteX28" fmla="*/ 759062 w 1317523"/>
                    <a:gd name="connsiteY28" fmla="*/ 2328152 h 2491577"/>
                    <a:gd name="connsiteX29" fmla="*/ 790190 w 1317523"/>
                    <a:gd name="connsiteY29" fmla="*/ 2390409 h 2491577"/>
                    <a:gd name="connsiteX30" fmla="*/ 844665 w 1317523"/>
                    <a:gd name="connsiteY30" fmla="*/ 2448775 h 2491577"/>
                    <a:gd name="connsiteX31" fmla="*/ 875793 w 1317523"/>
                    <a:gd name="connsiteY31" fmla="*/ 2491577 h 2491577"/>
                    <a:gd name="connsiteX0" fmla="*/ 229877 w 1316763"/>
                    <a:gd name="connsiteY0" fmla="*/ 2367063 h 2491577"/>
                    <a:gd name="connsiteX1" fmla="*/ 288243 w 1316763"/>
                    <a:gd name="connsiteY1" fmla="*/ 2324261 h 2491577"/>
                    <a:gd name="connsiteX2" fmla="*/ 350500 w 1316763"/>
                    <a:gd name="connsiteY2" fmla="*/ 2285351 h 2491577"/>
                    <a:gd name="connsiteX3" fmla="*/ 401084 w 1316763"/>
                    <a:gd name="connsiteY3" fmla="*/ 2219203 h 2491577"/>
                    <a:gd name="connsiteX4" fmla="*/ 401084 w 1316763"/>
                    <a:gd name="connsiteY4" fmla="*/ 2137490 h 2491577"/>
                    <a:gd name="connsiteX5" fmla="*/ 362173 w 1316763"/>
                    <a:gd name="connsiteY5" fmla="*/ 2032431 h 2491577"/>
                    <a:gd name="connsiteX6" fmla="*/ 311589 w 1316763"/>
                    <a:gd name="connsiteY6" fmla="*/ 1935155 h 2491577"/>
                    <a:gd name="connsiteX7" fmla="*/ 140382 w 1316763"/>
                    <a:gd name="connsiteY7" fmla="*/ 1643325 h 2491577"/>
                    <a:gd name="connsiteX8" fmla="*/ 43106 w 1316763"/>
                    <a:gd name="connsiteY8" fmla="*/ 1339822 h 2491577"/>
                    <a:gd name="connsiteX9" fmla="*/ 4195 w 1316763"/>
                    <a:gd name="connsiteY9" fmla="*/ 1040210 h 2491577"/>
                    <a:gd name="connsiteX10" fmla="*/ 8086 w 1316763"/>
                    <a:gd name="connsiteY10" fmla="*/ 732816 h 2491577"/>
                    <a:gd name="connsiteX11" fmla="*/ 66452 w 1316763"/>
                    <a:gd name="connsiteY11" fmla="*/ 487679 h 2491577"/>
                    <a:gd name="connsiteX12" fmla="*/ 159838 w 1316763"/>
                    <a:gd name="connsiteY12" fmla="*/ 285344 h 2491577"/>
                    <a:gd name="connsiteX13" fmla="*/ 296025 w 1316763"/>
                    <a:gd name="connsiteY13" fmla="*/ 129701 h 2491577"/>
                    <a:gd name="connsiteX14" fmla="*/ 494469 w 1316763"/>
                    <a:gd name="connsiteY14" fmla="*/ 12969 h 2491577"/>
                    <a:gd name="connsiteX15" fmla="*/ 735715 w 1316763"/>
                    <a:gd name="connsiteY15" fmla="*/ 16860 h 2491577"/>
                    <a:gd name="connsiteX16" fmla="*/ 922486 w 1316763"/>
                    <a:gd name="connsiteY16" fmla="*/ 137484 h 2491577"/>
                    <a:gd name="connsiteX17" fmla="*/ 1113148 w 1316763"/>
                    <a:gd name="connsiteY17" fmla="*/ 363165 h 2491577"/>
                    <a:gd name="connsiteX18" fmla="*/ 1218207 w 1316763"/>
                    <a:gd name="connsiteY18" fmla="*/ 561609 h 2491577"/>
                    <a:gd name="connsiteX19" fmla="*/ 1296028 w 1316763"/>
                    <a:gd name="connsiteY19" fmla="*/ 787291 h 2491577"/>
                    <a:gd name="connsiteX20" fmla="*/ 1315484 w 1316763"/>
                    <a:gd name="connsiteY20" fmla="*/ 1063557 h 2491577"/>
                    <a:gd name="connsiteX21" fmla="*/ 1268791 w 1316763"/>
                    <a:gd name="connsiteY21" fmla="*/ 1343713 h 2491577"/>
                    <a:gd name="connsiteX22" fmla="*/ 1187079 w 1316763"/>
                    <a:gd name="connsiteY22" fmla="*/ 1581068 h 2491577"/>
                    <a:gd name="connsiteX23" fmla="*/ 1035327 w 1316763"/>
                    <a:gd name="connsiteY23" fmla="*/ 1810641 h 2491577"/>
                    <a:gd name="connsiteX24" fmla="*/ 899140 w 1316763"/>
                    <a:gd name="connsiteY24" fmla="*/ 1970174 h 2491577"/>
                    <a:gd name="connsiteX25" fmla="*/ 836883 w 1316763"/>
                    <a:gd name="connsiteY25" fmla="*/ 2055778 h 2491577"/>
                    <a:gd name="connsiteX26" fmla="*/ 766844 w 1316763"/>
                    <a:gd name="connsiteY26" fmla="*/ 2168619 h 2491577"/>
                    <a:gd name="connsiteX27" fmla="*/ 743497 w 1316763"/>
                    <a:gd name="connsiteY27" fmla="*/ 2262004 h 2491577"/>
                    <a:gd name="connsiteX28" fmla="*/ 759062 w 1316763"/>
                    <a:gd name="connsiteY28" fmla="*/ 2328152 h 2491577"/>
                    <a:gd name="connsiteX29" fmla="*/ 790190 w 1316763"/>
                    <a:gd name="connsiteY29" fmla="*/ 2390409 h 2491577"/>
                    <a:gd name="connsiteX30" fmla="*/ 844665 w 1316763"/>
                    <a:gd name="connsiteY30" fmla="*/ 2448775 h 2491577"/>
                    <a:gd name="connsiteX31" fmla="*/ 875793 w 1316763"/>
                    <a:gd name="connsiteY31" fmla="*/ 2491577 h 2491577"/>
                    <a:gd name="connsiteX0" fmla="*/ 229877 w 1316763"/>
                    <a:gd name="connsiteY0" fmla="*/ 2367063 h 2491577"/>
                    <a:gd name="connsiteX1" fmla="*/ 288243 w 1316763"/>
                    <a:gd name="connsiteY1" fmla="*/ 2324261 h 2491577"/>
                    <a:gd name="connsiteX2" fmla="*/ 350500 w 1316763"/>
                    <a:gd name="connsiteY2" fmla="*/ 2285351 h 2491577"/>
                    <a:gd name="connsiteX3" fmla="*/ 401084 w 1316763"/>
                    <a:gd name="connsiteY3" fmla="*/ 2219203 h 2491577"/>
                    <a:gd name="connsiteX4" fmla="*/ 401084 w 1316763"/>
                    <a:gd name="connsiteY4" fmla="*/ 2137490 h 2491577"/>
                    <a:gd name="connsiteX5" fmla="*/ 362173 w 1316763"/>
                    <a:gd name="connsiteY5" fmla="*/ 2032431 h 2491577"/>
                    <a:gd name="connsiteX6" fmla="*/ 311589 w 1316763"/>
                    <a:gd name="connsiteY6" fmla="*/ 1935155 h 2491577"/>
                    <a:gd name="connsiteX7" fmla="*/ 140382 w 1316763"/>
                    <a:gd name="connsiteY7" fmla="*/ 1643325 h 2491577"/>
                    <a:gd name="connsiteX8" fmla="*/ 43106 w 1316763"/>
                    <a:gd name="connsiteY8" fmla="*/ 1339822 h 2491577"/>
                    <a:gd name="connsiteX9" fmla="*/ 4195 w 1316763"/>
                    <a:gd name="connsiteY9" fmla="*/ 1040210 h 2491577"/>
                    <a:gd name="connsiteX10" fmla="*/ 8086 w 1316763"/>
                    <a:gd name="connsiteY10" fmla="*/ 732816 h 2491577"/>
                    <a:gd name="connsiteX11" fmla="*/ 66452 w 1316763"/>
                    <a:gd name="connsiteY11" fmla="*/ 487679 h 2491577"/>
                    <a:gd name="connsiteX12" fmla="*/ 159838 w 1316763"/>
                    <a:gd name="connsiteY12" fmla="*/ 285344 h 2491577"/>
                    <a:gd name="connsiteX13" fmla="*/ 296025 w 1316763"/>
                    <a:gd name="connsiteY13" fmla="*/ 129701 h 2491577"/>
                    <a:gd name="connsiteX14" fmla="*/ 494469 w 1316763"/>
                    <a:gd name="connsiteY14" fmla="*/ 12969 h 2491577"/>
                    <a:gd name="connsiteX15" fmla="*/ 735715 w 1316763"/>
                    <a:gd name="connsiteY15" fmla="*/ 16860 h 2491577"/>
                    <a:gd name="connsiteX16" fmla="*/ 922486 w 1316763"/>
                    <a:gd name="connsiteY16" fmla="*/ 137484 h 2491577"/>
                    <a:gd name="connsiteX17" fmla="*/ 1113148 w 1316763"/>
                    <a:gd name="connsiteY17" fmla="*/ 363165 h 2491577"/>
                    <a:gd name="connsiteX18" fmla="*/ 1218207 w 1316763"/>
                    <a:gd name="connsiteY18" fmla="*/ 561609 h 2491577"/>
                    <a:gd name="connsiteX19" fmla="*/ 1296028 w 1316763"/>
                    <a:gd name="connsiteY19" fmla="*/ 787291 h 2491577"/>
                    <a:gd name="connsiteX20" fmla="*/ 1315484 w 1316763"/>
                    <a:gd name="connsiteY20" fmla="*/ 1063557 h 2491577"/>
                    <a:gd name="connsiteX21" fmla="*/ 1268791 w 1316763"/>
                    <a:gd name="connsiteY21" fmla="*/ 1343713 h 2491577"/>
                    <a:gd name="connsiteX22" fmla="*/ 1187079 w 1316763"/>
                    <a:gd name="connsiteY22" fmla="*/ 1581068 h 2491577"/>
                    <a:gd name="connsiteX23" fmla="*/ 1035327 w 1316763"/>
                    <a:gd name="connsiteY23" fmla="*/ 1810641 h 2491577"/>
                    <a:gd name="connsiteX24" fmla="*/ 899140 w 1316763"/>
                    <a:gd name="connsiteY24" fmla="*/ 1970174 h 2491577"/>
                    <a:gd name="connsiteX25" fmla="*/ 836883 w 1316763"/>
                    <a:gd name="connsiteY25" fmla="*/ 2055778 h 2491577"/>
                    <a:gd name="connsiteX26" fmla="*/ 766844 w 1316763"/>
                    <a:gd name="connsiteY26" fmla="*/ 2168619 h 2491577"/>
                    <a:gd name="connsiteX27" fmla="*/ 743497 w 1316763"/>
                    <a:gd name="connsiteY27" fmla="*/ 2262004 h 2491577"/>
                    <a:gd name="connsiteX28" fmla="*/ 759062 w 1316763"/>
                    <a:gd name="connsiteY28" fmla="*/ 2328152 h 2491577"/>
                    <a:gd name="connsiteX29" fmla="*/ 790190 w 1316763"/>
                    <a:gd name="connsiteY29" fmla="*/ 2390409 h 2491577"/>
                    <a:gd name="connsiteX30" fmla="*/ 844665 w 1316763"/>
                    <a:gd name="connsiteY30" fmla="*/ 2448775 h 2491577"/>
                    <a:gd name="connsiteX31" fmla="*/ 875793 w 1316763"/>
                    <a:gd name="connsiteY31" fmla="*/ 2491577 h 2491577"/>
                    <a:gd name="connsiteX0" fmla="*/ 229877 w 1316809"/>
                    <a:gd name="connsiteY0" fmla="*/ 2367063 h 2491577"/>
                    <a:gd name="connsiteX1" fmla="*/ 288243 w 1316809"/>
                    <a:gd name="connsiteY1" fmla="*/ 2324261 h 2491577"/>
                    <a:gd name="connsiteX2" fmla="*/ 350500 w 1316809"/>
                    <a:gd name="connsiteY2" fmla="*/ 2285351 h 2491577"/>
                    <a:gd name="connsiteX3" fmla="*/ 401084 w 1316809"/>
                    <a:gd name="connsiteY3" fmla="*/ 2219203 h 2491577"/>
                    <a:gd name="connsiteX4" fmla="*/ 401084 w 1316809"/>
                    <a:gd name="connsiteY4" fmla="*/ 2137490 h 2491577"/>
                    <a:gd name="connsiteX5" fmla="*/ 362173 w 1316809"/>
                    <a:gd name="connsiteY5" fmla="*/ 2032431 h 2491577"/>
                    <a:gd name="connsiteX6" fmla="*/ 311589 w 1316809"/>
                    <a:gd name="connsiteY6" fmla="*/ 1935155 h 2491577"/>
                    <a:gd name="connsiteX7" fmla="*/ 140382 w 1316809"/>
                    <a:gd name="connsiteY7" fmla="*/ 1643325 h 2491577"/>
                    <a:gd name="connsiteX8" fmla="*/ 43106 w 1316809"/>
                    <a:gd name="connsiteY8" fmla="*/ 1339822 h 2491577"/>
                    <a:gd name="connsiteX9" fmla="*/ 4195 w 1316809"/>
                    <a:gd name="connsiteY9" fmla="*/ 1040210 h 2491577"/>
                    <a:gd name="connsiteX10" fmla="*/ 8086 w 1316809"/>
                    <a:gd name="connsiteY10" fmla="*/ 732816 h 2491577"/>
                    <a:gd name="connsiteX11" fmla="*/ 66452 w 1316809"/>
                    <a:gd name="connsiteY11" fmla="*/ 487679 h 2491577"/>
                    <a:gd name="connsiteX12" fmla="*/ 159838 w 1316809"/>
                    <a:gd name="connsiteY12" fmla="*/ 285344 h 2491577"/>
                    <a:gd name="connsiteX13" fmla="*/ 296025 w 1316809"/>
                    <a:gd name="connsiteY13" fmla="*/ 129701 h 2491577"/>
                    <a:gd name="connsiteX14" fmla="*/ 494469 w 1316809"/>
                    <a:gd name="connsiteY14" fmla="*/ 12969 h 2491577"/>
                    <a:gd name="connsiteX15" fmla="*/ 735715 w 1316809"/>
                    <a:gd name="connsiteY15" fmla="*/ 16860 h 2491577"/>
                    <a:gd name="connsiteX16" fmla="*/ 922486 w 1316809"/>
                    <a:gd name="connsiteY16" fmla="*/ 137484 h 2491577"/>
                    <a:gd name="connsiteX17" fmla="*/ 1113148 w 1316809"/>
                    <a:gd name="connsiteY17" fmla="*/ 363165 h 2491577"/>
                    <a:gd name="connsiteX18" fmla="*/ 1218207 w 1316809"/>
                    <a:gd name="connsiteY18" fmla="*/ 561609 h 2491577"/>
                    <a:gd name="connsiteX19" fmla="*/ 1315484 w 1316809"/>
                    <a:gd name="connsiteY19" fmla="*/ 1063557 h 2491577"/>
                    <a:gd name="connsiteX20" fmla="*/ 1268791 w 1316809"/>
                    <a:gd name="connsiteY20" fmla="*/ 1343713 h 2491577"/>
                    <a:gd name="connsiteX21" fmla="*/ 1187079 w 1316809"/>
                    <a:gd name="connsiteY21" fmla="*/ 1581068 h 2491577"/>
                    <a:gd name="connsiteX22" fmla="*/ 1035327 w 1316809"/>
                    <a:gd name="connsiteY22" fmla="*/ 1810641 h 2491577"/>
                    <a:gd name="connsiteX23" fmla="*/ 899140 w 1316809"/>
                    <a:gd name="connsiteY23" fmla="*/ 1970174 h 2491577"/>
                    <a:gd name="connsiteX24" fmla="*/ 836883 w 1316809"/>
                    <a:gd name="connsiteY24" fmla="*/ 2055778 h 2491577"/>
                    <a:gd name="connsiteX25" fmla="*/ 766844 w 1316809"/>
                    <a:gd name="connsiteY25" fmla="*/ 2168619 h 2491577"/>
                    <a:gd name="connsiteX26" fmla="*/ 743497 w 1316809"/>
                    <a:gd name="connsiteY26" fmla="*/ 2262004 h 2491577"/>
                    <a:gd name="connsiteX27" fmla="*/ 759062 w 1316809"/>
                    <a:gd name="connsiteY27" fmla="*/ 2328152 h 2491577"/>
                    <a:gd name="connsiteX28" fmla="*/ 790190 w 1316809"/>
                    <a:gd name="connsiteY28" fmla="*/ 2390409 h 2491577"/>
                    <a:gd name="connsiteX29" fmla="*/ 844665 w 1316809"/>
                    <a:gd name="connsiteY29" fmla="*/ 2448775 h 2491577"/>
                    <a:gd name="connsiteX30" fmla="*/ 875793 w 1316809"/>
                    <a:gd name="connsiteY30" fmla="*/ 2491577 h 2491577"/>
                    <a:gd name="connsiteX0" fmla="*/ 229877 w 1318240"/>
                    <a:gd name="connsiteY0" fmla="*/ 2367063 h 2491577"/>
                    <a:gd name="connsiteX1" fmla="*/ 288243 w 1318240"/>
                    <a:gd name="connsiteY1" fmla="*/ 2324261 h 2491577"/>
                    <a:gd name="connsiteX2" fmla="*/ 350500 w 1318240"/>
                    <a:gd name="connsiteY2" fmla="*/ 2285351 h 2491577"/>
                    <a:gd name="connsiteX3" fmla="*/ 401084 w 1318240"/>
                    <a:gd name="connsiteY3" fmla="*/ 2219203 h 2491577"/>
                    <a:gd name="connsiteX4" fmla="*/ 401084 w 1318240"/>
                    <a:gd name="connsiteY4" fmla="*/ 2137490 h 2491577"/>
                    <a:gd name="connsiteX5" fmla="*/ 362173 w 1318240"/>
                    <a:gd name="connsiteY5" fmla="*/ 2032431 h 2491577"/>
                    <a:gd name="connsiteX6" fmla="*/ 311589 w 1318240"/>
                    <a:gd name="connsiteY6" fmla="*/ 1935155 h 2491577"/>
                    <a:gd name="connsiteX7" fmla="*/ 140382 w 1318240"/>
                    <a:gd name="connsiteY7" fmla="*/ 1643325 h 2491577"/>
                    <a:gd name="connsiteX8" fmla="*/ 43106 w 1318240"/>
                    <a:gd name="connsiteY8" fmla="*/ 1339822 h 2491577"/>
                    <a:gd name="connsiteX9" fmla="*/ 4195 w 1318240"/>
                    <a:gd name="connsiteY9" fmla="*/ 1040210 h 2491577"/>
                    <a:gd name="connsiteX10" fmla="*/ 8086 w 1318240"/>
                    <a:gd name="connsiteY10" fmla="*/ 732816 h 2491577"/>
                    <a:gd name="connsiteX11" fmla="*/ 66452 w 1318240"/>
                    <a:gd name="connsiteY11" fmla="*/ 487679 h 2491577"/>
                    <a:gd name="connsiteX12" fmla="*/ 159838 w 1318240"/>
                    <a:gd name="connsiteY12" fmla="*/ 285344 h 2491577"/>
                    <a:gd name="connsiteX13" fmla="*/ 296025 w 1318240"/>
                    <a:gd name="connsiteY13" fmla="*/ 129701 h 2491577"/>
                    <a:gd name="connsiteX14" fmla="*/ 494469 w 1318240"/>
                    <a:gd name="connsiteY14" fmla="*/ 12969 h 2491577"/>
                    <a:gd name="connsiteX15" fmla="*/ 735715 w 1318240"/>
                    <a:gd name="connsiteY15" fmla="*/ 16860 h 2491577"/>
                    <a:gd name="connsiteX16" fmla="*/ 922486 w 1318240"/>
                    <a:gd name="connsiteY16" fmla="*/ 137484 h 2491577"/>
                    <a:gd name="connsiteX17" fmla="*/ 1113148 w 1318240"/>
                    <a:gd name="connsiteY17" fmla="*/ 363165 h 2491577"/>
                    <a:gd name="connsiteX18" fmla="*/ 1218207 w 1318240"/>
                    <a:gd name="connsiteY18" fmla="*/ 561609 h 2491577"/>
                    <a:gd name="connsiteX19" fmla="*/ 1315484 w 1318240"/>
                    <a:gd name="connsiteY19" fmla="*/ 1063557 h 2491577"/>
                    <a:gd name="connsiteX20" fmla="*/ 1268791 w 1318240"/>
                    <a:gd name="connsiteY20" fmla="*/ 1343713 h 2491577"/>
                    <a:gd name="connsiteX21" fmla="*/ 1187079 w 1318240"/>
                    <a:gd name="connsiteY21" fmla="*/ 1581068 h 2491577"/>
                    <a:gd name="connsiteX22" fmla="*/ 1035327 w 1318240"/>
                    <a:gd name="connsiteY22" fmla="*/ 1810641 h 2491577"/>
                    <a:gd name="connsiteX23" fmla="*/ 899140 w 1318240"/>
                    <a:gd name="connsiteY23" fmla="*/ 1970174 h 2491577"/>
                    <a:gd name="connsiteX24" fmla="*/ 836883 w 1318240"/>
                    <a:gd name="connsiteY24" fmla="*/ 2055778 h 2491577"/>
                    <a:gd name="connsiteX25" fmla="*/ 766844 w 1318240"/>
                    <a:gd name="connsiteY25" fmla="*/ 2168619 h 2491577"/>
                    <a:gd name="connsiteX26" fmla="*/ 743497 w 1318240"/>
                    <a:gd name="connsiteY26" fmla="*/ 2262004 h 2491577"/>
                    <a:gd name="connsiteX27" fmla="*/ 759062 w 1318240"/>
                    <a:gd name="connsiteY27" fmla="*/ 2328152 h 2491577"/>
                    <a:gd name="connsiteX28" fmla="*/ 790190 w 1318240"/>
                    <a:gd name="connsiteY28" fmla="*/ 2390409 h 2491577"/>
                    <a:gd name="connsiteX29" fmla="*/ 844665 w 1318240"/>
                    <a:gd name="connsiteY29" fmla="*/ 2448775 h 2491577"/>
                    <a:gd name="connsiteX30" fmla="*/ 875793 w 1318240"/>
                    <a:gd name="connsiteY30" fmla="*/ 2491577 h 2491577"/>
                    <a:gd name="connsiteX0" fmla="*/ 229877 w 1318240"/>
                    <a:gd name="connsiteY0" fmla="*/ 2367063 h 2491577"/>
                    <a:gd name="connsiteX1" fmla="*/ 288243 w 1318240"/>
                    <a:gd name="connsiteY1" fmla="*/ 2324261 h 2491577"/>
                    <a:gd name="connsiteX2" fmla="*/ 350500 w 1318240"/>
                    <a:gd name="connsiteY2" fmla="*/ 2285351 h 2491577"/>
                    <a:gd name="connsiteX3" fmla="*/ 401084 w 1318240"/>
                    <a:gd name="connsiteY3" fmla="*/ 2219203 h 2491577"/>
                    <a:gd name="connsiteX4" fmla="*/ 401084 w 1318240"/>
                    <a:gd name="connsiteY4" fmla="*/ 2137490 h 2491577"/>
                    <a:gd name="connsiteX5" fmla="*/ 362173 w 1318240"/>
                    <a:gd name="connsiteY5" fmla="*/ 2032431 h 2491577"/>
                    <a:gd name="connsiteX6" fmla="*/ 311589 w 1318240"/>
                    <a:gd name="connsiteY6" fmla="*/ 1935155 h 2491577"/>
                    <a:gd name="connsiteX7" fmla="*/ 140382 w 1318240"/>
                    <a:gd name="connsiteY7" fmla="*/ 1643325 h 2491577"/>
                    <a:gd name="connsiteX8" fmla="*/ 43106 w 1318240"/>
                    <a:gd name="connsiteY8" fmla="*/ 1339822 h 2491577"/>
                    <a:gd name="connsiteX9" fmla="*/ 4195 w 1318240"/>
                    <a:gd name="connsiteY9" fmla="*/ 1040210 h 2491577"/>
                    <a:gd name="connsiteX10" fmla="*/ 8086 w 1318240"/>
                    <a:gd name="connsiteY10" fmla="*/ 732816 h 2491577"/>
                    <a:gd name="connsiteX11" fmla="*/ 66452 w 1318240"/>
                    <a:gd name="connsiteY11" fmla="*/ 487679 h 2491577"/>
                    <a:gd name="connsiteX12" fmla="*/ 159838 w 1318240"/>
                    <a:gd name="connsiteY12" fmla="*/ 285344 h 2491577"/>
                    <a:gd name="connsiteX13" fmla="*/ 296025 w 1318240"/>
                    <a:gd name="connsiteY13" fmla="*/ 129701 h 2491577"/>
                    <a:gd name="connsiteX14" fmla="*/ 494469 w 1318240"/>
                    <a:gd name="connsiteY14" fmla="*/ 12969 h 2491577"/>
                    <a:gd name="connsiteX15" fmla="*/ 735715 w 1318240"/>
                    <a:gd name="connsiteY15" fmla="*/ 16860 h 2491577"/>
                    <a:gd name="connsiteX16" fmla="*/ 922486 w 1318240"/>
                    <a:gd name="connsiteY16" fmla="*/ 137484 h 2491577"/>
                    <a:gd name="connsiteX17" fmla="*/ 1113148 w 1318240"/>
                    <a:gd name="connsiteY17" fmla="*/ 363165 h 2491577"/>
                    <a:gd name="connsiteX18" fmla="*/ 1218207 w 1318240"/>
                    <a:gd name="connsiteY18" fmla="*/ 561609 h 2491577"/>
                    <a:gd name="connsiteX19" fmla="*/ 1315484 w 1318240"/>
                    <a:gd name="connsiteY19" fmla="*/ 1063557 h 2491577"/>
                    <a:gd name="connsiteX20" fmla="*/ 1268791 w 1318240"/>
                    <a:gd name="connsiteY20" fmla="*/ 1343713 h 2491577"/>
                    <a:gd name="connsiteX21" fmla="*/ 1167624 w 1318240"/>
                    <a:gd name="connsiteY21" fmla="*/ 1604414 h 2491577"/>
                    <a:gd name="connsiteX22" fmla="*/ 1035327 w 1318240"/>
                    <a:gd name="connsiteY22" fmla="*/ 1810641 h 2491577"/>
                    <a:gd name="connsiteX23" fmla="*/ 899140 w 1318240"/>
                    <a:gd name="connsiteY23" fmla="*/ 1970174 h 2491577"/>
                    <a:gd name="connsiteX24" fmla="*/ 836883 w 1318240"/>
                    <a:gd name="connsiteY24" fmla="*/ 2055778 h 2491577"/>
                    <a:gd name="connsiteX25" fmla="*/ 766844 w 1318240"/>
                    <a:gd name="connsiteY25" fmla="*/ 2168619 h 2491577"/>
                    <a:gd name="connsiteX26" fmla="*/ 743497 w 1318240"/>
                    <a:gd name="connsiteY26" fmla="*/ 2262004 h 2491577"/>
                    <a:gd name="connsiteX27" fmla="*/ 759062 w 1318240"/>
                    <a:gd name="connsiteY27" fmla="*/ 2328152 h 2491577"/>
                    <a:gd name="connsiteX28" fmla="*/ 790190 w 1318240"/>
                    <a:gd name="connsiteY28" fmla="*/ 2390409 h 2491577"/>
                    <a:gd name="connsiteX29" fmla="*/ 844665 w 1318240"/>
                    <a:gd name="connsiteY29" fmla="*/ 2448775 h 2491577"/>
                    <a:gd name="connsiteX30" fmla="*/ 875793 w 1318240"/>
                    <a:gd name="connsiteY30" fmla="*/ 2491577 h 2491577"/>
                    <a:gd name="connsiteX0" fmla="*/ 229877 w 1319454"/>
                    <a:gd name="connsiteY0" fmla="*/ 2367063 h 2491577"/>
                    <a:gd name="connsiteX1" fmla="*/ 288243 w 1319454"/>
                    <a:gd name="connsiteY1" fmla="*/ 2324261 h 2491577"/>
                    <a:gd name="connsiteX2" fmla="*/ 350500 w 1319454"/>
                    <a:gd name="connsiteY2" fmla="*/ 2285351 h 2491577"/>
                    <a:gd name="connsiteX3" fmla="*/ 401084 w 1319454"/>
                    <a:gd name="connsiteY3" fmla="*/ 2219203 h 2491577"/>
                    <a:gd name="connsiteX4" fmla="*/ 401084 w 1319454"/>
                    <a:gd name="connsiteY4" fmla="*/ 2137490 h 2491577"/>
                    <a:gd name="connsiteX5" fmla="*/ 362173 w 1319454"/>
                    <a:gd name="connsiteY5" fmla="*/ 2032431 h 2491577"/>
                    <a:gd name="connsiteX6" fmla="*/ 311589 w 1319454"/>
                    <a:gd name="connsiteY6" fmla="*/ 1935155 h 2491577"/>
                    <a:gd name="connsiteX7" fmla="*/ 140382 w 1319454"/>
                    <a:gd name="connsiteY7" fmla="*/ 1643325 h 2491577"/>
                    <a:gd name="connsiteX8" fmla="*/ 43106 w 1319454"/>
                    <a:gd name="connsiteY8" fmla="*/ 1339822 h 2491577"/>
                    <a:gd name="connsiteX9" fmla="*/ 4195 w 1319454"/>
                    <a:gd name="connsiteY9" fmla="*/ 1040210 h 2491577"/>
                    <a:gd name="connsiteX10" fmla="*/ 8086 w 1319454"/>
                    <a:gd name="connsiteY10" fmla="*/ 732816 h 2491577"/>
                    <a:gd name="connsiteX11" fmla="*/ 66452 w 1319454"/>
                    <a:gd name="connsiteY11" fmla="*/ 487679 h 2491577"/>
                    <a:gd name="connsiteX12" fmla="*/ 159838 w 1319454"/>
                    <a:gd name="connsiteY12" fmla="*/ 285344 h 2491577"/>
                    <a:gd name="connsiteX13" fmla="*/ 296025 w 1319454"/>
                    <a:gd name="connsiteY13" fmla="*/ 129701 h 2491577"/>
                    <a:gd name="connsiteX14" fmla="*/ 494469 w 1319454"/>
                    <a:gd name="connsiteY14" fmla="*/ 12969 h 2491577"/>
                    <a:gd name="connsiteX15" fmla="*/ 735715 w 1319454"/>
                    <a:gd name="connsiteY15" fmla="*/ 16860 h 2491577"/>
                    <a:gd name="connsiteX16" fmla="*/ 922486 w 1319454"/>
                    <a:gd name="connsiteY16" fmla="*/ 137484 h 2491577"/>
                    <a:gd name="connsiteX17" fmla="*/ 1218207 w 1319454"/>
                    <a:gd name="connsiteY17" fmla="*/ 561609 h 2491577"/>
                    <a:gd name="connsiteX18" fmla="*/ 1315484 w 1319454"/>
                    <a:gd name="connsiteY18" fmla="*/ 1063557 h 2491577"/>
                    <a:gd name="connsiteX19" fmla="*/ 1268791 w 1319454"/>
                    <a:gd name="connsiteY19" fmla="*/ 1343713 h 2491577"/>
                    <a:gd name="connsiteX20" fmla="*/ 1167624 w 1319454"/>
                    <a:gd name="connsiteY20" fmla="*/ 1604414 h 2491577"/>
                    <a:gd name="connsiteX21" fmla="*/ 1035327 w 1319454"/>
                    <a:gd name="connsiteY21" fmla="*/ 1810641 h 2491577"/>
                    <a:gd name="connsiteX22" fmla="*/ 899140 w 1319454"/>
                    <a:gd name="connsiteY22" fmla="*/ 1970174 h 2491577"/>
                    <a:gd name="connsiteX23" fmla="*/ 836883 w 1319454"/>
                    <a:gd name="connsiteY23" fmla="*/ 2055778 h 2491577"/>
                    <a:gd name="connsiteX24" fmla="*/ 766844 w 1319454"/>
                    <a:gd name="connsiteY24" fmla="*/ 2168619 h 2491577"/>
                    <a:gd name="connsiteX25" fmla="*/ 743497 w 1319454"/>
                    <a:gd name="connsiteY25" fmla="*/ 2262004 h 2491577"/>
                    <a:gd name="connsiteX26" fmla="*/ 759062 w 1319454"/>
                    <a:gd name="connsiteY26" fmla="*/ 2328152 h 2491577"/>
                    <a:gd name="connsiteX27" fmla="*/ 790190 w 1319454"/>
                    <a:gd name="connsiteY27" fmla="*/ 2390409 h 2491577"/>
                    <a:gd name="connsiteX28" fmla="*/ 844665 w 1319454"/>
                    <a:gd name="connsiteY28" fmla="*/ 2448775 h 2491577"/>
                    <a:gd name="connsiteX29" fmla="*/ 875793 w 1319454"/>
                    <a:gd name="connsiteY29" fmla="*/ 2491577 h 2491577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54951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75793 w 1318759"/>
                    <a:gd name="connsiteY28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401084 w 1318759"/>
                    <a:gd name="connsiteY2" fmla="*/ 2225379 h 2497753"/>
                    <a:gd name="connsiteX3" fmla="*/ 401084 w 1318759"/>
                    <a:gd name="connsiteY3" fmla="*/ 2143666 h 2497753"/>
                    <a:gd name="connsiteX4" fmla="*/ 362173 w 1318759"/>
                    <a:gd name="connsiteY4" fmla="*/ 2038607 h 2497753"/>
                    <a:gd name="connsiteX5" fmla="*/ 311589 w 1318759"/>
                    <a:gd name="connsiteY5" fmla="*/ 1941331 h 2497753"/>
                    <a:gd name="connsiteX6" fmla="*/ 140382 w 1318759"/>
                    <a:gd name="connsiteY6" fmla="*/ 1649501 h 2497753"/>
                    <a:gd name="connsiteX7" fmla="*/ 43106 w 1318759"/>
                    <a:gd name="connsiteY7" fmla="*/ 1345998 h 2497753"/>
                    <a:gd name="connsiteX8" fmla="*/ 4195 w 1318759"/>
                    <a:gd name="connsiteY8" fmla="*/ 1046386 h 2497753"/>
                    <a:gd name="connsiteX9" fmla="*/ 8086 w 1318759"/>
                    <a:gd name="connsiteY9" fmla="*/ 738992 h 2497753"/>
                    <a:gd name="connsiteX10" fmla="*/ 66452 w 1318759"/>
                    <a:gd name="connsiteY10" fmla="*/ 493855 h 2497753"/>
                    <a:gd name="connsiteX11" fmla="*/ 159838 w 1318759"/>
                    <a:gd name="connsiteY11" fmla="*/ 291520 h 2497753"/>
                    <a:gd name="connsiteX12" fmla="*/ 296025 w 1318759"/>
                    <a:gd name="connsiteY12" fmla="*/ 135877 h 2497753"/>
                    <a:gd name="connsiteX13" fmla="*/ 494469 w 1318759"/>
                    <a:gd name="connsiteY13" fmla="*/ 19145 h 2497753"/>
                    <a:gd name="connsiteX14" fmla="*/ 735715 w 1318759"/>
                    <a:gd name="connsiteY14" fmla="*/ 23036 h 2497753"/>
                    <a:gd name="connsiteX15" fmla="*/ 1015872 w 1318759"/>
                    <a:gd name="connsiteY15" fmla="*/ 240937 h 2497753"/>
                    <a:gd name="connsiteX16" fmla="*/ 1218207 w 1318759"/>
                    <a:gd name="connsiteY16" fmla="*/ 567785 h 2497753"/>
                    <a:gd name="connsiteX17" fmla="*/ 1315484 w 1318759"/>
                    <a:gd name="connsiteY17" fmla="*/ 1069733 h 2497753"/>
                    <a:gd name="connsiteX18" fmla="*/ 1268791 w 1318759"/>
                    <a:gd name="connsiteY18" fmla="*/ 1349889 h 2497753"/>
                    <a:gd name="connsiteX19" fmla="*/ 1167624 w 1318759"/>
                    <a:gd name="connsiteY19" fmla="*/ 1610590 h 2497753"/>
                    <a:gd name="connsiteX20" fmla="*/ 1035327 w 1318759"/>
                    <a:gd name="connsiteY20" fmla="*/ 1816817 h 2497753"/>
                    <a:gd name="connsiteX21" fmla="*/ 899140 w 1318759"/>
                    <a:gd name="connsiteY21" fmla="*/ 1976350 h 2497753"/>
                    <a:gd name="connsiteX22" fmla="*/ 836883 w 1318759"/>
                    <a:gd name="connsiteY22" fmla="*/ 2061954 h 2497753"/>
                    <a:gd name="connsiteX23" fmla="*/ 766844 w 1318759"/>
                    <a:gd name="connsiteY23" fmla="*/ 2174795 h 2497753"/>
                    <a:gd name="connsiteX24" fmla="*/ 743497 w 1318759"/>
                    <a:gd name="connsiteY24" fmla="*/ 2268180 h 2497753"/>
                    <a:gd name="connsiteX25" fmla="*/ 759062 w 1318759"/>
                    <a:gd name="connsiteY25" fmla="*/ 2334328 h 2497753"/>
                    <a:gd name="connsiteX26" fmla="*/ 790190 w 1318759"/>
                    <a:gd name="connsiteY26" fmla="*/ 2396585 h 2497753"/>
                    <a:gd name="connsiteX27" fmla="*/ 875793 w 1318759"/>
                    <a:gd name="connsiteY27" fmla="*/ 2497753 h 2497753"/>
                    <a:gd name="connsiteX0" fmla="*/ 229877 w 1318759"/>
                    <a:gd name="connsiteY0" fmla="*/ 2373239 h 2497753"/>
                    <a:gd name="connsiteX1" fmla="*/ 319371 w 1318759"/>
                    <a:gd name="connsiteY1" fmla="*/ 2307091 h 2497753"/>
                    <a:gd name="connsiteX2" fmla="*/ 401084 w 1318759"/>
                    <a:gd name="connsiteY2" fmla="*/ 2225379 h 2497753"/>
                    <a:gd name="connsiteX3" fmla="*/ 401084 w 1318759"/>
                    <a:gd name="connsiteY3" fmla="*/ 2143666 h 2497753"/>
                    <a:gd name="connsiteX4" fmla="*/ 362173 w 1318759"/>
                    <a:gd name="connsiteY4" fmla="*/ 2038607 h 2497753"/>
                    <a:gd name="connsiteX5" fmla="*/ 311589 w 1318759"/>
                    <a:gd name="connsiteY5" fmla="*/ 1941331 h 2497753"/>
                    <a:gd name="connsiteX6" fmla="*/ 140382 w 1318759"/>
                    <a:gd name="connsiteY6" fmla="*/ 1649501 h 2497753"/>
                    <a:gd name="connsiteX7" fmla="*/ 43106 w 1318759"/>
                    <a:gd name="connsiteY7" fmla="*/ 1345998 h 2497753"/>
                    <a:gd name="connsiteX8" fmla="*/ 4195 w 1318759"/>
                    <a:gd name="connsiteY8" fmla="*/ 1046386 h 2497753"/>
                    <a:gd name="connsiteX9" fmla="*/ 8086 w 1318759"/>
                    <a:gd name="connsiteY9" fmla="*/ 738992 h 2497753"/>
                    <a:gd name="connsiteX10" fmla="*/ 66452 w 1318759"/>
                    <a:gd name="connsiteY10" fmla="*/ 493855 h 2497753"/>
                    <a:gd name="connsiteX11" fmla="*/ 159838 w 1318759"/>
                    <a:gd name="connsiteY11" fmla="*/ 291520 h 2497753"/>
                    <a:gd name="connsiteX12" fmla="*/ 296025 w 1318759"/>
                    <a:gd name="connsiteY12" fmla="*/ 135877 h 2497753"/>
                    <a:gd name="connsiteX13" fmla="*/ 494469 w 1318759"/>
                    <a:gd name="connsiteY13" fmla="*/ 19145 h 2497753"/>
                    <a:gd name="connsiteX14" fmla="*/ 735715 w 1318759"/>
                    <a:gd name="connsiteY14" fmla="*/ 23036 h 2497753"/>
                    <a:gd name="connsiteX15" fmla="*/ 1015872 w 1318759"/>
                    <a:gd name="connsiteY15" fmla="*/ 240937 h 2497753"/>
                    <a:gd name="connsiteX16" fmla="*/ 1218207 w 1318759"/>
                    <a:gd name="connsiteY16" fmla="*/ 567785 h 2497753"/>
                    <a:gd name="connsiteX17" fmla="*/ 1315484 w 1318759"/>
                    <a:gd name="connsiteY17" fmla="*/ 1069733 h 2497753"/>
                    <a:gd name="connsiteX18" fmla="*/ 1268791 w 1318759"/>
                    <a:gd name="connsiteY18" fmla="*/ 1349889 h 2497753"/>
                    <a:gd name="connsiteX19" fmla="*/ 1167624 w 1318759"/>
                    <a:gd name="connsiteY19" fmla="*/ 1610590 h 2497753"/>
                    <a:gd name="connsiteX20" fmla="*/ 1035327 w 1318759"/>
                    <a:gd name="connsiteY20" fmla="*/ 1816817 h 2497753"/>
                    <a:gd name="connsiteX21" fmla="*/ 899140 w 1318759"/>
                    <a:gd name="connsiteY21" fmla="*/ 1976350 h 2497753"/>
                    <a:gd name="connsiteX22" fmla="*/ 836883 w 1318759"/>
                    <a:gd name="connsiteY22" fmla="*/ 2061954 h 2497753"/>
                    <a:gd name="connsiteX23" fmla="*/ 766844 w 1318759"/>
                    <a:gd name="connsiteY23" fmla="*/ 2174795 h 2497753"/>
                    <a:gd name="connsiteX24" fmla="*/ 743497 w 1318759"/>
                    <a:gd name="connsiteY24" fmla="*/ 2268180 h 2497753"/>
                    <a:gd name="connsiteX25" fmla="*/ 759062 w 1318759"/>
                    <a:gd name="connsiteY25" fmla="*/ 2334328 h 2497753"/>
                    <a:gd name="connsiteX26" fmla="*/ 790190 w 1318759"/>
                    <a:gd name="connsiteY26" fmla="*/ 2396585 h 2497753"/>
                    <a:gd name="connsiteX27" fmla="*/ 875793 w 1318759"/>
                    <a:gd name="connsiteY27" fmla="*/ 2497753 h 2497753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401084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62173 w 1318664"/>
                    <a:gd name="connsiteY4" fmla="*/ 2039134 h 2498280"/>
                    <a:gd name="connsiteX5" fmla="*/ 311589 w 1318664"/>
                    <a:gd name="connsiteY5" fmla="*/ 1941858 h 2498280"/>
                    <a:gd name="connsiteX6" fmla="*/ 140382 w 1318664"/>
                    <a:gd name="connsiteY6" fmla="*/ 1650028 h 2498280"/>
                    <a:gd name="connsiteX7" fmla="*/ 43106 w 1318664"/>
                    <a:gd name="connsiteY7" fmla="*/ 1346525 h 2498280"/>
                    <a:gd name="connsiteX8" fmla="*/ 4195 w 1318664"/>
                    <a:gd name="connsiteY8" fmla="*/ 1046913 h 2498280"/>
                    <a:gd name="connsiteX9" fmla="*/ 8086 w 1318664"/>
                    <a:gd name="connsiteY9" fmla="*/ 739519 h 2498280"/>
                    <a:gd name="connsiteX10" fmla="*/ 66452 w 1318664"/>
                    <a:gd name="connsiteY10" fmla="*/ 494382 h 2498280"/>
                    <a:gd name="connsiteX11" fmla="*/ 159838 w 1318664"/>
                    <a:gd name="connsiteY11" fmla="*/ 292047 h 2498280"/>
                    <a:gd name="connsiteX12" fmla="*/ 296025 w 1318664"/>
                    <a:gd name="connsiteY12" fmla="*/ 136404 h 2498280"/>
                    <a:gd name="connsiteX13" fmla="*/ 494469 w 1318664"/>
                    <a:gd name="connsiteY13" fmla="*/ 19672 h 2498280"/>
                    <a:gd name="connsiteX14" fmla="*/ 735715 w 1318664"/>
                    <a:gd name="connsiteY14" fmla="*/ 23563 h 2498280"/>
                    <a:gd name="connsiteX15" fmla="*/ 1031436 w 1318664"/>
                    <a:gd name="connsiteY15" fmla="*/ 249246 h 2498280"/>
                    <a:gd name="connsiteX16" fmla="*/ 1218207 w 1318664"/>
                    <a:gd name="connsiteY16" fmla="*/ 568312 h 2498280"/>
                    <a:gd name="connsiteX17" fmla="*/ 1315484 w 1318664"/>
                    <a:gd name="connsiteY17" fmla="*/ 1070260 h 2498280"/>
                    <a:gd name="connsiteX18" fmla="*/ 1268791 w 1318664"/>
                    <a:gd name="connsiteY18" fmla="*/ 1350416 h 2498280"/>
                    <a:gd name="connsiteX19" fmla="*/ 1167624 w 1318664"/>
                    <a:gd name="connsiteY19" fmla="*/ 1611117 h 2498280"/>
                    <a:gd name="connsiteX20" fmla="*/ 1035327 w 1318664"/>
                    <a:gd name="connsiteY20" fmla="*/ 1817344 h 2498280"/>
                    <a:gd name="connsiteX21" fmla="*/ 899140 w 1318664"/>
                    <a:gd name="connsiteY21" fmla="*/ 1976877 h 2498280"/>
                    <a:gd name="connsiteX22" fmla="*/ 836883 w 1318664"/>
                    <a:gd name="connsiteY22" fmla="*/ 2062481 h 2498280"/>
                    <a:gd name="connsiteX23" fmla="*/ 766844 w 1318664"/>
                    <a:gd name="connsiteY23" fmla="*/ 2175322 h 2498280"/>
                    <a:gd name="connsiteX24" fmla="*/ 743497 w 1318664"/>
                    <a:gd name="connsiteY24" fmla="*/ 2268707 h 2498280"/>
                    <a:gd name="connsiteX25" fmla="*/ 759062 w 1318664"/>
                    <a:gd name="connsiteY25" fmla="*/ 2334855 h 2498280"/>
                    <a:gd name="connsiteX26" fmla="*/ 790190 w 1318664"/>
                    <a:gd name="connsiteY26" fmla="*/ 2397112 h 2498280"/>
                    <a:gd name="connsiteX27" fmla="*/ 875793 w 1318664"/>
                    <a:gd name="connsiteY27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62173 w 1318664"/>
                    <a:gd name="connsiteY4" fmla="*/ 2039134 h 2498280"/>
                    <a:gd name="connsiteX5" fmla="*/ 311589 w 1318664"/>
                    <a:gd name="connsiteY5" fmla="*/ 1941858 h 2498280"/>
                    <a:gd name="connsiteX6" fmla="*/ 140382 w 1318664"/>
                    <a:gd name="connsiteY6" fmla="*/ 1650028 h 2498280"/>
                    <a:gd name="connsiteX7" fmla="*/ 43106 w 1318664"/>
                    <a:gd name="connsiteY7" fmla="*/ 1346525 h 2498280"/>
                    <a:gd name="connsiteX8" fmla="*/ 4195 w 1318664"/>
                    <a:gd name="connsiteY8" fmla="*/ 1046913 h 2498280"/>
                    <a:gd name="connsiteX9" fmla="*/ 8086 w 1318664"/>
                    <a:gd name="connsiteY9" fmla="*/ 739519 h 2498280"/>
                    <a:gd name="connsiteX10" fmla="*/ 66452 w 1318664"/>
                    <a:gd name="connsiteY10" fmla="*/ 494382 h 2498280"/>
                    <a:gd name="connsiteX11" fmla="*/ 159838 w 1318664"/>
                    <a:gd name="connsiteY11" fmla="*/ 292047 h 2498280"/>
                    <a:gd name="connsiteX12" fmla="*/ 296025 w 1318664"/>
                    <a:gd name="connsiteY12" fmla="*/ 136404 h 2498280"/>
                    <a:gd name="connsiteX13" fmla="*/ 494469 w 1318664"/>
                    <a:gd name="connsiteY13" fmla="*/ 19672 h 2498280"/>
                    <a:gd name="connsiteX14" fmla="*/ 735715 w 1318664"/>
                    <a:gd name="connsiteY14" fmla="*/ 23563 h 2498280"/>
                    <a:gd name="connsiteX15" fmla="*/ 1031436 w 1318664"/>
                    <a:gd name="connsiteY15" fmla="*/ 249246 h 2498280"/>
                    <a:gd name="connsiteX16" fmla="*/ 1218207 w 1318664"/>
                    <a:gd name="connsiteY16" fmla="*/ 568312 h 2498280"/>
                    <a:gd name="connsiteX17" fmla="*/ 1315484 w 1318664"/>
                    <a:gd name="connsiteY17" fmla="*/ 1070260 h 2498280"/>
                    <a:gd name="connsiteX18" fmla="*/ 1268791 w 1318664"/>
                    <a:gd name="connsiteY18" fmla="*/ 1350416 h 2498280"/>
                    <a:gd name="connsiteX19" fmla="*/ 1167624 w 1318664"/>
                    <a:gd name="connsiteY19" fmla="*/ 1611117 h 2498280"/>
                    <a:gd name="connsiteX20" fmla="*/ 1035327 w 1318664"/>
                    <a:gd name="connsiteY20" fmla="*/ 1817344 h 2498280"/>
                    <a:gd name="connsiteX21" fmla="*/ 899140 w 1318664"/>
                    <a:gd name="connsiteY21" fmla="*/ 1976877 h 2498280"/>
                    <a:gd name="connsiteX22" fmla="*/ 836883 w 1318664"/>
                    <a:gd name="connsiteY22" fmla="*/ 2062481 h 2498280"/>
                    <a:gd name="connsiteX23" fmla="*/ 766844 w 1318664"/>
                    <a:gd name="connsiteY23" fmla="*/ 2175322 h 2498280"/>
                    <a:gd name="connsiteX24" fmla="*/ 743497 w 1318664"/>
                    <a:gd name="connsiteY24" fmla="*/ 2268707 h 2498280"/>
                    <a:gd name="connsiteX25" fmla="*/ 759062 w 1318664"/>
                    <a:gd name="connsiteY25" fmla="*/ 2334855 h 2498280"/>
                    <a:gd name="connsiteX26" fmla="*/ 790190 w 1318664"/>
                    <a:gd name="connsiteY26" fmla="*/ 2397112 h 2498280"/>
                    <a:gd name="connsiteX27" fmla="*/ 875793 w 1318664"/>
                    <a:gd name="connsiteY27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11589 w 1318664"/>
                    <a:gd name="connsiteY4" fmla="*/ 1941858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36883 w 1318664"/>
                    <a:gd name="connsiteY20" fmla="*/ 2062481 h 2498280"/>
                    <a:gd name="connsiteX21" fmla="*/ 766844 w 1318664"/>
                    <a:gd name="connsiteY21" fmla="*/ 2175322 h 2498280"/>
                    <a:gd name="connsiteX22" fmla="*/ 743497 w 1318664"/>
                    <a:gd name="connsiteY22" fmla="*/ 2268707 h 2498280"/>
                    <a:gd name="connsiteX23" fmla="*/ 759062 w 1318664"/>
                    <a:gd name="connsiteY23" fmla="*/ 2334855 h 2498280"/>
                    <a:gd name="connsiteX24" fmla="*/ 790190 w 1318664"/>
                    <a:gd name="connsiteY24" fmla="*/ 2397112 h 2498280"/>
                    <a:gd name="connsiteX25" fmla="*/ 875793 w 1318664"/>
                    <a:gd name="connsiteY25" fmla="*/ 2498280 h 2498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18664" h="2498280">
                      <a:moveTo>
                        <a:pt x="229877" y="2373766"/>
                      </a:moveTo>
                      <a:cubicBezTo>
                        <a:pt x="249008" y="2359174"/>
                        <a:pt x="291485" y="2332261"/>
                        <a:pt x="319371" y="2307618"/>
                      </a:cubicBezTo>
                      <a:cubicBezTo>
                        <a:pt x="347257" y="2282975"/>
                        <a:pt x="383574" y="2253144"/>
                        <a:pt x="397193" y="2225906"/>
                      </a:cubicBezTo>
                      <a:cubicBezTo>
                        <a:pt x="410812" y="2198669"/>
                        <a:pt x="419891" y="2195425"/>
                        <a:pt x="401084" y="2144193"/>
                      </a:cubicBezTo>
                      <a:cubicBezTo>
                        <a:pt x="382277" y="2092961"/>
                        <a:pt x="327802" y="2000873"/>
                        <a:pt x="284352" y="1918512"/>
                      </a:cubicBezTo>
                      <a:cubicBezTo>
                        <a:pt x="240902" y="1836151"/>
                        <a:pt x="180590" y="1745359"/>
                        <a:pt x="140382" y="1650028"/>
                      </a:cubicBezTo>
                      <a:cubicBezTo>
                        <a:pt x="100174" y="1554697"/>
                        <a:pt x="65804" y="1447044"/>
                        <a:pt x="43106" y="1346525"/>
                      </a:cubicBezTo>
                      <a:cubicBezTo>
                        <a:pt x="20408" y="1246006"/>
                        <a:pt x="10032" y="1148081"/>
                        <a:pt x="4195" y="1046913"/>
                      </a:cubicBezTo>
                      <a:cubicBezTo>
                        <a:pt x="-1642" y="945745"/>
                        <a:pt x="-2290" y="831607"/>
                        <a:pt x="8086" y="739519"/>
                      </a:cubicBezTo>
                      <a:cubicBezTo>
                        <a:pt x="18462" y="647431"/>
                        <a:pt x="41160" y="568961"/>
                        <a:pt x="66452" y="494382"/>
                      </a:cubicBezTo>
                      <a:cubicBezTo>
                        <a:pt x="91744" y="419803"/>
                        <a:pt x="121576" y="351710"/>
                        <a:pt x="159838" y="292047"/>
                      </a:cubicBezTo>
                      <a:cubicBezTo>
                        <a:pt x="198100" y="232384"/>
                        <a:pt x="240253" y="181800"/>
                        <a:pt x="296025" y="136404"/>
                      </a:cubicBezTo>
                      <a:cubicBezTo>
                        <a:pt x="351797" y="91008"/>
                        <a:pt x="421187" y="38479"/>
                        <a:pt x="494469" y="19672"/>
                      </a:cubicBezTo>
                      <a:cubicBezTo>
                        <a:pt x="567751" y="865"/>
                        <a:pt x="646220" y="-14699"/>
                        <a:pt x="735715" y="23563"/>
                      </a:cubicBezTo>
                      <a:cubicBezTo>
                        <a:pt x="825210" y="61825"/>
                        <a:pt x="947130" y="139000"/>
                        <a:pt x="1031436" y="249246"/>
                      </a:cubicBezTo>
                      <a:cubicBezTo>
                        <a:pt x="1115742" y="359492"/>
                        <a:pt x="1170866" y="431476"/>
                        <a:pt x="1218207" y="568312"/>
                      </a:cubicBezTo>
                      <a:cubicBezTo>
                        <a:pt x="1265548" y="705148"/>
                        <a:pt x="1334290" y="877652"/>
                        <a:pt x="1315484" y="1070260"/>
                      </a:cubicBezTo>
                      <a:cubicBezTo>
                        <a:pt x="1296678" y="1262868"/>
                        <a:pt x="1293434" y="1260273"/>
                        <a:pt x="1268791" y="1350416"/>
                      </a:cubicBezTo>
                      <a:cubicBezTo>
                        <a:pt x="1244148" y="1440559"/>
                        <a:pt x="1206535" y="1533296"/>
                        <a:pt x="1167624" y="1611117"/>
                      </a:cubicBezTo>
                      <a:cubicBezTo>
                        <a:pt x="1128713" y="1688938"/>
                        <a:pt x="1090451" y="1742117"/>
                        <a:pt x="1035327" y="1817344"/>
                      </a:cubicBezTo>
                      <a:cubicBezTo>
                        <a:pt x="980204" y="1892571"/>
                        <a:pt x="881630" y="2002818"/>
                        <a:pt x="836883" y="2062481"/>
                      </a:cubicBezTo>
                      <a:cubicBezTo>
                        <a:pt x="792136" y="2122144"/>
                        <a:pt x="782408" y="2140951"/>
                        <a:pt x="766844" y="2175322"/>
                      </a:cubicBezTo>
                      <a:cubicBezTo>
                        <a:pt x="751280" y="2209693"/>
                        <a:pt x="744794" y="2242118"/>
                        <a:pt x="743497" y="2268707"/>
                      </a:cubicBezTo>
                      <a:cubicBezTo>
                        <a:pt x="742200" y="2295296"/>
                        <a:pt x="751280" y="2313454"/>
                        <a:pt x="759062" y="2334855"/>
                      </a:cubicBezTo>
                      <a:cubicBezTo>
                        <a:pt x="766844" y="2356256"/>
                        <a:pt x="770735" y="2369875"/>
                        <a:pt x="790190" y="2397112"/>
                      </a:cubicBezTo>
                      <a:cubicBezTo>
                        <a:pt x="809645" y="2424349"/>
                        <a:pt x="857959" y="2477203"/>
                        <a:pt x="875793" y="2498280"/>
                      </a:cubicBezTo>
                    </a:path>
                  </a:pathLst>
                </a:custGeom>
                <a:ln w="15240">
                  <a:solidFill>
                    <a:schemeClr val="tx1"/>
                  </a:solidFill>
                </a:ln>
                <a:extLst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ihandform 17"/>
                <p:cNvSpPr/>
                <p:nvPr/>
              </p:nvSpPr>
              <p:spPr bwMode="auto">
                <a:xfrm>
                  <a:off x="937452" y="2194566"/>
                  <a:ext cx="1115510" cy="2456181"/>
                </a:xfrm>
                <a:custGeom>
                  <a:avLst/>
                  <a:gdLst>
                    <a:gd name="connsiteX0" fmla="*/ 171501 w 1115510"/>
                    <a:gd name="connsiteY0" fmla="*/ 2350418 h 2468614"/>
                    <a:gd name="connsiteX1" fmla="*/ 408856 w 1115510"/>
                    <a:gd name="connsiteY1" fmla="*/ 2229796 h 2468614"/>
                    <a:gd name="connsiteX2" fmla="*/ 521697 w 1115510"/>
                    <a:gd name="connsiteY2" fmla="*/ 2148083 h 2468614"/>
                    <a:gd name="connsiteX3" fmla="*/ 669557 w 1115510"/>
                    <a:gd name="connsiteY3" fmla="*/ 2039133 h 2468614"/>
                    <a:gd name="connsiteX4" fmla="*/ 797962 w 1115510"/>
                    <a:gd name="connsiteY4" fmla="*/ 1906837 h 2468614"/>
                    <a:gd name="connsiteX5" fmla="*/ 903021 w 1115510"/>
                    <a:gd name="connsiteY5" fmla="*/ 1743413 h 2468614"/>
                    <a:gd name="connsiteX6" fmla="*/ 1004189 w 1115510"/>
                    <a:gd name="connsiteY6" fmla="*/ 1533295 h 2468614"/>
                    <a:gd name="connsiteX7" fmla="*/ 1062555 w 1115510"/>
                    <a:gd name="connsiteY7" fmla="*/ 1327069 h 2468614"/>
                    <a:gd name="connsiteX8" fmla="*/ 1113139 w 1115510"/>
                    <a:gd name="connsiteY8" fmla="*/ 1000219 h 2468614"/>
                    <a:gd name="connsiteX9" fmla="*/ 1101465 w 1115510"/>
                    <a:gd name="connsiteY9" fmla="*/ 805666 h 2468614"/>
                    <a:gd name="connsiteX10" fmla="*/ 1050882 w 1115510"/>
                    <a:gd name="connsiteY10" fmla="*/ 564420 h 2468614"/>
                    <a:gd name="connsiteX11" fmla="*/ 973060 w 1115510"/>
                    <a:gd name="connsiteY11" fmla="*/ 381540 h 2468614"/>
                    <a:gd name="connsiteX12" fmla="*/ 813527 w 1115510"/>
                    <a:gd name="connsiteY12" fmla="*/ 136403 h 2468614"/>
                    <a:gd name="connsiteX13" fmla="*/ 704577 w 1115510"/>
                    <a:gd name="connsiteY13" fmla="*/ 54691 h 2468614"/>
                    <a:gd name="connsiteX14" fmla="*/ 622865 w 1115510"/>
                    <a:gd name="connsiteY14" fmla="*/ 27453 h 2468614"/>
                    <a:gd name="connsiteX15" fmla="*/ 541152 w 1115510"/>
                    <a:gd name="connsiteY15" fmla="*/ 216 h 2468614"/>
                    <a:gd name="connsiteX16" fmla="*/ 436094 w 1115510"/>
                    <a:gd name="connsiteY16" fmla="*/ 15780 h 2468614"/>
                    <a:gd name="connsiteX17" fmla="*/ 385510 w 1115510"/>
                    <a:gd name="connsiteY17" fmla="*/ 35236 h 2468614"/>
                    <a:gd name="connsiteX18" fmla="*/ 296015 w 1115510"/>
                    <a:gd name="connsiteY18" fmla="*/ 74146 h 2468614"/>
                    <a:gd name="connsiteX19" fmla="*/ 225976 w 1115510"/>
                    <a:gd name="connsiteY19" fmla="*/ 140294 h 2468614"/>
                    <a:gd name="connsiteX20" fmla="*/ 105353 w 1115510"/>
                    <a:gd name="connsiteY20" fmla="*/ 307610 h 2468614"/>
                    <a:gd name="connsiteX21" fmla="*/ 23641 w 1115510"/>
                    <a:gd name="connsiteY21" fmla="*/ 521618 h 2468614"/>
                    <a:gd name="connsiteX22" fmla="*/ 294 w 1115510"/>
                    <a:gd name="connsiteY22" fmla="*/ 774538 h 2468614"/>
                    <a:gd name="connsiteX23" fmla="*/ 15859 w 1115510"/>
                    <a:gd name="connsiteY23" fmla="*/ 1043021 h 2468614"/>
                    <a:gd name="connsiteX24" fmla="*/ 85898 w 1115510"/>
                    <a:gd name="connsiteY24" fmla="*/ 1416563 h 2468614"/>
                    <a:gd name="connsiteX25" fmla="*/ 194848 w 1115510"/>
                    <a:gd name="connsiteY25" fmla="*/ 1700611 h 2468614"/>
                    <a:gd name="connsiteX26" fmla="*/ 319362 w 1115510"/>
                    <a:gd name="connsiteY26" fmla="*/ 1930184 h 2468614"/>
                    <a:gd name="connsiteX27" fmla="*/ 459440 w 1115510"/>
                    <a:gd name="connsiteY27" fmla="*/ 2136410 h 2468614"/>
                    <a:gd name="connsiteX28" fmla="*/ 506133 w 1115510"/>
                    <a:gd name="connsiteY28" fmla="*/ 2198667 h 2468614"/>
                    <a:gd name="connsiteX29" fmla="*/ 607300 w 1115510"/>
                    <a:gd name="connsiteY29" fmla="*/ 2315399 h 2468614"/>
                    <a:gd name="connsiteX30" fmla="*/ 681231 w 1115510"/>
                    <a:gd name="connsiteY30" fmla="*/ 2385438 h 2468614"/>
                    <a:gd name="connsiteX31" fmla="*/ 755161 w 1115510"/>
                    <a:gd name="connsiteY31" fmla="*/ 2467150 h 2468614"/>
                    <a:gd name="connsiteX0" fmla="*/ 171501 w 1115510"/>
                    <a:gd name="connsiteY0" fmla="*/ 2350272 h 2468468"/>
                    <a:gd name="connsiteX1" fmla="*/ 408856 w 1115510"/>
                    <a:gd name="connsiteY1" fmla="*/ 2229650 h 2468468"/>
                    <a:gd name="connsiteX2" fmla="*/ 521697 w 1115510"/>
                    <a:gd name="connsiteY2" fmla="*/ 2147937 h 2468468"/>
                    <a:gd name="connsiteX3" fmla="*/ 669557 w 1115510"/>
                    <a:gd name="connsiteY3" fmla="*/ 2038987 h 2468468"/>
                    <a:gd name="connsiteX4" fmla="*/ 797962 w 1115510"/>
                    <a:gd name="connsiteY4" fmla="*/ 1906691 h 2468468"/>
                    <a:gd name="connsiteX5" fmla="*/ 903021 w 1115510"/>
                    <a:gd name="connsiteY5" fmla="*/ 1743267 h 2468468"/>
                    <a:gd name="connsiteX6" fmla="*/ 1004189 w 1115510"/>
                    <a:gd name="connsiteY6" fmla="*/ 1533149 h 2468468"/>
                    <a:gd name="connsiteX7" fmla="*/ 1062555 w 1115510"/>
                    <a:gd name="connsiteY7" fmla="*/ 1326923 h 2468468"/>
                    <a:gd name="connsiteX8" fmla="*/ 1113139 w 1115510"/>
                    <a:gd name="connsiteY8" fmla="*/ 1000073 h 2468468"/>
                    <a:gd name="connsiteX9" fmla="*/ 1101465 w 1115510"/>
                    <a:gd name="connsiteY9" fmla="*/ 805520 h 2468468"/>
                    <a:gd name="connsiteX10" fmla="*/ 1050882 w 1115510"/>
                    <a:gd name="connsiteY10" fmla="*/ 564274 h 2468468"/>
                    <a:gd name="connsiteX11" fmla="*/ 973060 w 1115510"/>
                    <a:gd name="connsiteY11" fmla="*/ 381394 h 2468468"/>
                    <a:gd name="connsiteX12" fmla="*/ 813527 w 1115510"/>
                    <a:gd name="connsiteY12" fmla="*/ 136257 h 2468468"/>
                    <a:gd name="connsiteX13" fmla="*/ 704577 w 1115510"/>
                    <a:gd name="connsiteY13" fmla="*/ 54545 h 2468468"/>
                    <a:gd name="connsiteX14" fmla="*/ 628308 w 1115510"/>
                    <a:gd name="connsiteY14" fmla="*/ 21864 h 2468468"/>
                    <a:gd name="connsiteX15" fmla="*/ 541152 w 1115510"/>
                    <a:gd name="connsiteY15" fmla="*/ 70 h 2468468"/>
                    <a:gd name="connsiteX16" fmla="*/ 436094 w 1115510"/>
                    <a:gd name="connsiteY16" fmla="*/ 15634 h 2468468"/>
                    <a:gd name="connsiteX17" fmla="*/ 385510 w 1115510"/>
                    <a:gd name="connsiteY17" fmla="*/ 35090 h 2468468"/>
                    <a:gd name="connsiteX18" fmla="*/ 296015 w 1115510"/>
                    <a:gd name="connsiteY18" fmla="*/ 74000 h 2468468"/>
                    <a:gd name="connsiteX19" fmla="*/ 225976 w 1115510"/>
                    <a:gd name="connsiteY19" fmla="*/ 140148 h 2468468"/>
                    <a:gd name="connsiteX20" fmla="*/ 105353 w 1115510"/>
                    <a:gd name="connsiteY20" fmla="*/ 307464 h 2468468"/>
                    <a:gd name="connsiteX21" fmla="*/ 23641 w 1115510"/>
                    <a:gd name="connsiteY21" fmla="*/ 521472 h 2468468"/>
                    <a:gd name="connsiteX22" fmla="*/ 294 w 1115510"/>
                    <a:gd name="connsiteY22" fmla="*/ 774392 h 2468468"/>
                    <a:gd name="connsiteX23" fmla="*/ 15859 w 1115510"/>
                    <a:gd name="connsiteY23" fmla="*/ 1042875 h 2468468"/>
                    <a:gd name="connsiteX24" fmla="*/ 85898 w 1115510"/>
                    <a:gd name="connsiteY24" fmla="*/ 1416417 h 2468468"/>
                    <a:gd name="connsiteX25" fmla="*/ 194848 w 1115510"/>
                    <a:gd name="connsiteY25" fmla="*/ 1700465 h 2468468"/>
                    <a:gd name="connsiteX26" fmla="*/ 319362 w 1115510"/>
                    <a:gd name="connsiteY26" fmla="*/ 1930038 h 2468468"/>
                    <a:gd name="connsiteX27" fmla="*/ 459440 w 1115510"/>
                    <a:gd name="connsiteY27" fmla="*/ 2136264 h 2468468"/>
                    <a:gd name="connsiteX28" fmla="*/ 506133 w 1115510"/>
                    <a:gd name="connsiteY28" fmla="*/ 2198521 h 2468468"/>
                    <a:gd name="connsiteX29" fmla="*/ 607300 w 1115510"/>
                    <a:gd name="connsiteY29" fmla="*/ 2315253 h 2468468"/>
                    <a:gd name="connsiteX30" fmla="*/ 681231 w 1115510"/>
                    <a:gd name="connsiteY30" fmla="*/ 2385292 h 2468468"/>
                    <a:gd name="connsiteX31" fmla="*/ 755161 w 1115510"/>
                    <a:gd name="connsiteY31" fmla="*/ 2467004 h 246846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33149 h 2460148"/>
                    <a:gd name="connsiteX7" fmla="*/ 1062555 w 1115510"/>
                    <a:gd name="connsiteY7" fmla="*/ 1326923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26923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15249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15249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39981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69 h 2460145"/>
                    <a:gd name="connsiteX1" fmla="*/ 408856 w 1115510"/>
                    <a:gd name="connsiteY1" fmla="*/ 2229647 h 2460145"/>
                    <a:gd name="connsiteX2" fmla="*/ 521697 w 1115510"/>
                    <a:gd name="connsiteY2" fmla="*/ 2147934 h 2460145"/>
                    <a:gd name="connsiteX3" fmla="*/ 669557 w 1115510"/>
                    <a:gd name="connsiteY3" fmla="*/ 2038984 h 2460145"/>
                    <a:gd name="connsiteX4" fmla="*/ 797962 w 1115510"/>
                    <a:gd name="connsiteY4" fmla="*/ 1906688 h 2460145"/>
                    <a:gd name="connsiteX5" fmla="*/ 903021 w 1115510"/>
                    <a:gd name="connsiteY5" fmla="*/ 1743264 h 2460145"/>
                    <a:gd name="connsiteX6" fmla="*/ 1004189 w 1115510"/>
                    <a:gd name="connsiteY6" fmla="*/ 1525364 h 2460145"/>
                    <a:gd name="connsiteX7" fmla="*/ 1062555 w 1115510"/>
                    <a:gd name="connsiteY7" fmla="*/ 1315246 h 2460145"/>
                    <a:gd name="connsiteX8" fmla="*/ 1113139 w 1115510"/>
                    <a:gd name="connsiteY8" fmla="*/ 1000070 h 2460145"/>
                    <a:gd name="connsiteX9" fmla="*/ 1101465 w 1115510"/>
                    <a:gd name="connsiteY9" fmla="*/ 805517 h 2460145"/>
                    <a:gd name="connsiteX10" fmla="*/ 1050882 w 1115510"/>
                    <a:gd name="connsiteY10" fmla="*/ 564271 h 2460145"/>
                    <a:gd name="connsiteX11" fmla="*/ 973060 w 1115510"/>
                    <a:gd name="connsiteY11" fmla="*/ 381391 h 2460145"/>
                    <a:gd name="connsiteX12" fmla="*/ 813527 w 1115510"/>
                    <a:gd name="connsiteY12" fmla="*/ 136254 h 2460145"/>
                    <a:gd name="connsiteX13" fmla="*/ 704577 w 1115510"/>
                    <a:gd name="connsiteY13" fmla="*/ 54542 h 2460145"/>
                    <a:gd name="connsiteX14" fmla="*/ 639981 w 1115510"/>
                    <a:gd name="connsiteY14" fmla="*/ 21861 h 2460145"/>
                    <a:gd name="connsiteX15" fmla="*/ 541152 w 1115510"/>
                    <a:gd name="connsiteY15" fmla="*/ 67 h 2460145"/>
                    <a:gd name="connsiteX16" fmla="*/ 436094 w 1115510"/>
                    <a:gd name="connsiteY16" fmla="*/ 15631 h 2460145"/>
                    <a:gd name="connsiteX17" fmla="*/ 373836 w 1115510"/>
                    <a:gd name="connsiteY17" fmla="*/ 31196 h 2460145"/>
                    <a:gd name="connsiteX18" fmla="*/ 296015 w 1115510"/>
                    <a:gd name="connsiteY18" fmla="*/ 73997 h 2460145"/>
                    <a:gd name="connsiteX19" fmla="*/ 225976 w 1115510"/>
                    <a:gd name="connsiteY19" fmla="*/ 140145 h 2460145"/>
                    <a:gd name="connsiteX20" fmla="*/ 105353 w 1115510"/>
                    <a:gd name="connsiteY20" fmla="*/ 307461 h 2460145"/>
                    <a:gd name="connsiteX21" fmla="*/ 23641 w 1115510"/>
                    <a:gd name="connsiteY21" fmla="*/ 521469 h 2460145"/>
                    <a:gd name="connsiteX22" fmla="*/ 294 w 1115510"/>
                    <a:gd name="connsiteY22" fmla="*/ 774389 h 2460145"/>
                    <a:gd name="connsiteX23" fmla="*/ 15859 w 1115510"/>
                    <a:gd name="connsiteY23" fmla="*/ 1042872 h 2460145"/>
                    <a:gd name="connsiteX24" fmla="*/ 85898 w 1115510"/>
                    <a:gd name="connsiteY24" fmla="*/ 1416414 h 2460145"/>
                    <a:gd name="connsiteX25" fmla="*/ 194848 w 1115510"/>
                    <a:gd name="connsiteY25" fmla="*/ 1700462 h 2460145"/>
                    <a:gd name="connsiteX26" fmla="*/ 319362 w 1115510"/>
                    <a:gd name="connsiteY26" fmla="*/ 1930035 h 2460145"/>
                    <a:gd name="connsiteX27" fmla="*/ 459440 w 1115510"/>
                    <a:gd name="connsiteY27" fmla="*/ 2136261 h 2460145"/>
                    <a:gd name="connsiteX28" fmla="*/ 506133 w 1115510"/>
                    <a:gd name="connsiteY28" fmla="*/ 2198518 h 2460145"/>
                    <a:gd name="connsiteX29" fmla="*/ 607300 w 1115510"/>
                    <a:gd name="connsiteY29" fmla="*/ 2315250 h 2460145"/>
                    <a:gd name="connsiteX30" fmla="*/ 681231 w 1115510"/>
                    <a:gd name="connsiteY30" fmla="*/ 2385289 h 2460145"/>
                    <a:gd name="connsiteX31" fmla="*/ 772094 w 1115510"/>
                    <a:gd name="connsiteY31" fmla="*/ 2458535 h 2460145"/>
                    <a:gd name="connsiteX0" fmla="*/ 171501 w 1115510"/>
                    <a:gd name="connsiteY0" fmla="*/ 2350351 h 2460227"/>
                    <a:gd name="connsiteX1" fmla="*/ 408856 w 1115510"/>
                    <a:gd name="connsiteY1" fmla="*/ 2229729 h 2460227"/>
                    <a:gd name="connsiteX2" fmla="*/ 521697 w 1115510"/>
                    <a:gd name="connsiteY2" fmla="*/ 2148016 h 2460227"/>
                    <a:gd name="connsiteX3" fmla="*/ 669557 w 1115510"/>
                    <a:gd name="connsiteY3" fmla="*/ 2039066 h 2460227"/>
                    <a:gd name="connsiteX4" fmla="*/ 797962 w 1115510"/>
                    <a:gd name="connsiteY4" fmla="*/ 1906770 h 2460227"/>
                    <a:gd name="connsiteX5" fmla="*/ 903021 w 1115510"/>
                    <a:gd name="connsiteY5" fmla="*/ 1743346 h 2460227"/>
                    <a:gd name="connsiteX6" fmla="*/ 1004189 w 1115510"/>
                    <a:gd name="connsiteY6" fmla="*/ 1525446 h 2460227"/>
                    <a:gd name="connsiteX7" fmla="*/ 1062555 w 1115510"/>
                    <a:gd name="connsiteY7" fmla="*/ 1315328 h 2460227"/>
                    <a:gd name="connsiteX8" fmla="*/ 1113139 w 1115510"/>
                    <a:gd name="connsiteY8" fmla="*/ 1000152 h 2460227"/>
                    <a:gd name="connsiteX9" fmla="*/ 1101465 w 1115510"/>
                    <a:gd name="connsiteY9" fmla="*/ 805599 h 2460227"/>
                    <a:gd name="connsiteX10" fmla="*/ 1050882 w 1115510"/>
                    <a:gd name="connsiteY10" fmla="*/ 564353 h 2460227"/>
                    <a:gd name="connsiteX11" fmla="*/ 973060 w 1115510"/>
                    <a:gd name="connsiteY11" fmla="*/ 381473 h 2460227"/>
                    <a:gd name="connsiteX12" fmla="*/ 813527 w 1115510"/>
                    <a:gd name="connsiteY12" fmla="*/ 136336 h 2460227"/>
                    <a:gd name="connsiteX13" fmla="*/ 704577 w 1115510"/>
                    <a:gd name="connsiteY13" fmla="*/ 54624 h 2460227"/>
                    <a:gd name="connsiteX14" fmla="*/ 639981 w 1115510"/>
                    <a:gd name="connsiteY14" fmla="*/ 21943 h 2460227"/>
                    <a:gd name="connsiteX15" fmla="*/ 541152 w 1115510"/>
                    <a:gd name="connsiteY15" fmla="*/ 149 h 2460227"/>
                    <a:gd name="connsiteX16" fmla="*/ 436094 w 1115510"/>
                    <a:gd name="connsiteY16" fmla="*/ 15713 h 2460227"/>
                    <a:gd name="connsiteX17" fmla="*/ 296015 w 1115510"/>
                    <a:gd name="connsiteY17" fmla="*/ 74079 h 2460227"/>
                    <a:gd name="connsiteX18" fmla="*/ 225976 w 1115510"/>
                    <a:gd name="connsiteY18" fmla="*/ 140227 h 2460227"/>
                    <a:gd name="connsiteX19" fmla="*/ 105353 w 1115510"/>
                    <a:gd name="connsiteY19" fmla="*/ 307543 h 2460227"/>
                    <a:gd name="connsiteX20" fmla="*/ 23641 w 1115510"/>
                    <a:gd name="connsiteY20" fmla="*/ 521551 h 2460227"/>
                    <a:gd name="connsiteX21" fmla="*/ 294 w 1115510"/>
                    <a:gd name="connsiteY21" fmla="*/ 774471 h 2460227"/>
                    <a:gd name="connsiteX22" fmla="*/ 15859 w 1115510"/>
                    <a:gd name="connsiteY22" fmla="*/ 1042954 h 2460227"/>
                    <a:gd name="connsiteX23" fmla="*/ 85898 w 1115510"/>
                    <a:gd name="connsiteY23" fmla="*/ 1416496 h 2460227"/>
                    <a:gd name="connsiteX24" fmla="*/ 194848 w 1115510"/>
                    <a:gd name="connsiteY24" fmla="*/ 1700544 h 2460227"/>
                    <a:gd name="connsiteX25" fmla="*/ 319362 w 1115510"/>
                    <a:gd name="connsiteY25" fmla="*/ 1930117 h 2460227"/>
                    <a:gd name="connsiteX26" fmla="*/ 459440 w 1115510"/>
                    <a:gd name="connsiteY26" fmla="*/ 2136343 h 2460227"/>
                    <a:gd name="connsiteX27" fmla="*/ 506133 w 1115510"/>
                    <a:gd name="connsiteY27" fmla="*/ 2198600 h 2460227"/>
                    <a:gd name="connsiteX28" fmla="*/ 607300 w 1115510"/>
                    <a:gd name="connsiteY28" fmla="*/ 2315332 h 2460227"/>
                    <a:gd name="connsiteX29" fmla="*/ 681231 w 1115510"/>
                    <a:gd name="connsiteY29" fmla="*/ 2385371 h 2460227"/>
                    <a:gd name="connsiteX30" fmla="*/ 772094 w 1115510"/>
                    <a:gd name="connsiteY30" fmla="*/ 2458617 h 2460227"/>
                    <a:gd name="connsiteX0" fmla="*/ 171501 w 1115510"/>
                    <a:gd name="connsiteY0" fmla="*/ 2338351 h 2448227"/>
                    <a:gd name="connsiteX1" fmla="*/ 408856 w 1115510"/>
                    <a:gd name="connsiteY1" fmla="*/ 2217729 h 2448227"/>
                    <a:gd name="connsiteX2" fmla="*/ 521697 w 1115510"/>
                    <a:gd name="connsiteY2" fmla="*/ 2136016 h 2448227"/>
                    <a:gd name="connsiteX3" fmla="*/ 669557 w 1115510"/>
                    <a:gd name="connsiteY3" fmla="*/ 2027066 h 2448227"/>
                    <a:gd name="connsiteX4" fmla="*/ 797962 w 1115510"/>
                    <a:gd name="connsiteY4" fmla="*/ 1894770 h 2448227"/>
                    <a:gd name="connsiteX5" fmla="*/ 903021 w 1115510"/>
                    <a:gd name="connsiteY5" fmla="*/ 1731346 h 2448227"/>
                    <a:gd name="connsiteX6" fmla="*/ 1004189 w 1115510"/>
                    <a:gd name="connsiteY6" fmla="*/ 1513446 h 2448227"/>
                    <a:gd name="connsiteX7" fmla="*/ 1062555 w 1115510"/>
                    <a:gd name="connsiteY7" fmla="*/ 1303328 h 2448227"/>
                    <a:gd name="connsiteX8" fmla="*/ 1113139 w 1115510"/>
                    <a:gd name="connsiteY8" fmla="*/ 988152 h 2448227"/>
                    <a:gd name="connsiteX9" fmla="*/ 1101465 w 1115510"/>
                    <a:gd name="connsiteY9" fmla="*/ 793599 h 2448227"/>
                    <a:gd name="connsiteX10" fmla="*/ 1050882 w 1115510"/>
                    <a:gd name="connsiteY10" fmla="*/ 552353 h 2448227"/>
                    <a:gd name="connsiteX11" fmla="*/ 973060 w 1115510"/>
                    <a:gd name="connsiteY11" fmla="*/ 369473 h 2448227"/>
                    <a:gd name="connsiteX12" fmla="*/ 813527 w 1115510"/>
                    <a:gd name="connsiteY12" fmla="*/ 124336 h 2448227"/>
                    <a:gd name="connsiteX13" fmla="*/ 704577 w 1115510"/>
                    <a:gd name="connsiteY13" fmla="*/ 42624 h 2448227"/>
                    <a:gd name="connsiteX14" fmla="*/ 639981 w 1115510"/>
                    <a:gd name="connsiteY14" fmla="*/ 9943 h 2448227"/>
                    <a:gd name="connsiteX15" fmla="*/ 436094 w 1115510"/>
                    <a:gd name="connsiteY15" fmla="*/ 3713 h 2448227"/>
                    <a:gd name="connsiteX16" fmla="*/ 296015 w 1115510"/>
                    <a:gd name="connsiteY16" fmla="*/ 62079 h 2448227"/>
                    <a:gd name="connsiteX17" fmla="*/ 225976 w 1115510"/>
                    <a:gd name="connsiteY17" fmla="*/ 128227 h 2448227"/>
                    <a:gd name="connsiteX18" fmla="*/ 105353 w 1115510"/>
                    <a:gd name="connsiteY18" fmla="*/ 295543 h 2448227"/>
                    <a:gd name="connsiteX19" fmla="*/ 23641 w 1115510"/>
                    <a:gd name="connsiteY19" fmla="*/ 509551 h 2448227"/>
                    <a:gd name="connsiteX20" fmla="*/ 294 w 1115510"/>
                    <a:gd name="connsiteY20" fmla="*/ 762471 h 2448227"/>
                    <a:gd name="connsiteX21" fmla="*/ 15859 w 1115510"/>
                    <a:gd name="connsiteY21" fmla="*/ 1030954 h 2448227"/>
                    <a:gd name="connsiteX22" fmla="*/ 85898 w 1115510"/>
                    <a:gd name="connsiteY22" fmla="*/ 1404496 h 2448227"/>
                    <a:gd name="connsiteX23" fmla="*/ 194848 w 1115510"/>
                    <a:gd name="connsiteY23" fmla="*/ 1688544 h 2448227"/>
                    <a:gd name="connsiteX24" fmla="*/ 319362 w 1115510"/>
                    <a:gd name="connsiteY24" fmla="*/ 1918117 h 2448227"/>
                    <a:gd name="connsiteX25" fmla="*/ 459440 w 1115510"/>
                    <a:gd name="connsiteY25" fmla="*/ 2124343 h 2448227"/>
                    <a:gd name="connsiteX26" fmla="*/ 506133 w 1115510"/>
                    <a:gd name="connsiteY26" fmla="*/ 2186600 h 2448227"/>
                    <a:gd name="connsiteX27" fmla="*/ 607300 w 1115510"/>
                    <a:gd name="connsiteY27" fmla="*/ 2303332 h 2448227"/>
                    <a:gd name="connsiteX28" fmla="*/ 681231 w 1115510"/>
                    <a:gd name="connsiteY28" fmla="*/ 2373371 h 2448227"/>
                    <a:gd name="connsiteX29" fmla="*/ 772094 w 1115510"/>
                    <a:gd name="connsiteY29" fmla="*/ 2446617 h 2448227"/>
                    <a:gd name="connsiteX0" fmla="*/ 171501 w 1115510"/>
                    <a:gd name="connsiteY0" fmla="*/ 2342323 h 2452199"/>
                    <a:gd name="connsiteX1" fmla="*/ 408856 w 1115510"/>
                    <a:gd name="connsiteY1" fmla="*/ 2221701 h 2452199"/>
                    <a:gd name="connsiteX2" fmla="*/ 521697 w 1115510"/>
                    <a:gd name="connsiteY2" fmla="*/ 2139988 h 2452199"/>
                    <a:gd name="connsiteX3" fmla="*/ 669557 w 1115510"/>
                    <a:gd name="connsiteY3" fmla="*/ 2031038 h 2452199"/>
                    <a:gd name="connsiteX4" fmla="*/ 797962 w 1115510"/>
                    <a:gd name="connsiteY4" fmla="*/ 1898742 h 2452199"/>
                    <a:gd name="connsiteX5" fmla="*/ 903021 w 1115510"/>
                    <a:gd name="connsiteY5" fmla="*/ 1735318 h 2452199"/>
                    <a:gd name="connsiteX6" fmla="*/ 1004189 w 1115510"/>
                    <a:gd name="connsiteY6" fmla="*/ 1517418 h 2452199"/>
                    <a:gd name="connsiteX7" fmla="*/ 1062555 w 1115510"/>
                    <a:gd name="connsiteY7" fmla="*/ 1307300 h 2452199"/>
                    <a:gd name="connsiteX8" fmla="*/ 1113139 w 1115510"/>
                    <a:gd name="connsiteY8" fmla="*/ 992124 h 2452199"/>
                    <a:gd name="connsiteX9" fmla="*/ 1101465 w 1115510"/>
                    <a:gd name="connsiteY9" fmla="*/ 797571 h 2452199"/>
                    <a:gd name="connsiteX10" fmla="*/ 1050882 w 1115510"/>
                    <a:gd name="connsiteY10" fmla="*/ 556325 h 2452199"/>
                    <a:gd name="connsiteX11" fmla="*/ 973060 w 1115510"/>
                    <a:gd name="connsiteY11" fmla="*/ 373445 h 2452199"/>
                    <a:gd name="connsiteX12" fmla="*/ 813527 w 1115510"/>
                    <a:gd name="connsiteY12" fmla="*/ 128308 h 2452199"/>
                    <a:gd name="connsiteX13" fmla="*/ 639981 w 1115510"/>
                    <a:gd name="connsiteY13" fmla="*/ 13915 h 2452199"/>
                    <a:gd name="connsiteX14" fmla="*/ 436094 w 1115510"/>
                    <a:gd name="connsiteY14" fmla="*/ 7685 h 2452199"/>
                    <a:gd name="connsiteX15" fmla="*/ 296015 w 1115510"/>
                    <a:gd name="connsiteY15" fmla="*/ 66051 h 2452199"/>
                    <a:gd name="connsiteX16" fmla="*/ 225976 w 1115510"/>
                    <a:gd name="connsiteY16" fmla="*/ 132199 h 2452199"/>
                    <a:gd name="connsiteX17" fmla="*/ 105353 w 1115510"/>
                    <a:gd name="connsiteY17" fmla="*/ 299515 h 2452199"/>
                    <a:gd name="connsiteX18" fmla="*/ 23641 w 1115510"/>
                    <a:gd name="connsiteY18" fmla="*/ 513523 h 2452199"/>
                    <a:gd name="connsiteX19" fmla="*/ 294 w 1115510"/>
                    <a:gd name="connsiteY19" fmla="*/ 766443 h 2452199"/>
                    <a:gd name="connsiteX20" fmla="*/ 15859 w 1115510"/>
                    <a:gd name="connsiteY20" fmla="*/ 1034926 h 2452199"/>
                    <a:gd name="connsiteX21" fmla="*/ 85898 w 1115510"/>
                    <a:gd name="connsiteY21" fmla="*/ 1408468 h 2452199"/>
                    <a:gd name="connsiteX22" fmla="*/ 194848 w 1115510"/>
                    <a:gd name="connsiteY22" fmla="*/ 1692516 h 2452199"/>
                    <a:gd name="connsiteX23" fmla="*/ 319362 w 1115510"/>
                    <a:gd name="connsiteY23" fmla="*/ 1922089 h 2452199"/>
                    <a:gd name="connsiteX24" fmla="*/ 459440 w 1115510"/>
                    <a:gd name="connsiteY24" fmla="*/ 2128315 h 2452199"/>
                    <a:gd name="connsiteX25" fmla="*/ 506133 w 1115510"/>
                    <a:gd name="connsiteY25" fmla="*/ 2190572 h 2452199"/>
                    <a:gd name="connsiteX26" fmla="*/ 607300 w 1115510"/>
                    <a:gd name="connsiteY26" fmla="*/ 2307304 h 2452199"/>
                    <a:gd name="connsiteX27" fmla="*/ 681231 w 1115510"/>
                    <a:gd name="connsiteY27" fmla="*/ 2377343 h 2452199"/>
                    <a:gd name="connsiteX28" fmla="*/ 772094 w 1115510"/>
                    <a:gd name="connsiteY28" fmla="*/ 2450589 h 2452199"/>
                    <a:gd name="connsiteX0" fmla="*/ 171501 w 1115510"/>
                    <a:gd name="connsiteY0" fmla="*/ 2346792 h 2456668"/>
                    <a:gd name="connsiteX1" fmla="*/ 408856 w 1115510"/>
                    <a:gd name="connsiteY1" fmla="*/ 2226170 h 2456668"/>
                    <a:gd name="connsiteX2" fmla="*/ 521697 w 1115510"/>
                    <a:gd name="connsiteY2" fmla="*/ 2144457 h 2456668"/>
                    <a:gd name="connsiteX3" fmla="*/ 669557 w 1115510"/>
                    <a:gd name="connsiteY3" fmla="*/ 2035507 h 2456668"/>
                    <a:gd name="connsiteX4" fmla="*/ 797962 w 1115510"/>
                    <a:gd name="connsiteY4" fmla="*/ 1903211 h 2456668"/>
                    <a:gd name="connsiteX5" fmla="*/ 903021 w 1115510"/>
                    <a:gd name="connsiteY5" fmla="*/ 1739787 h 2456668"/>
                    <a:gd name="connsiteX6" fmla="*/ 1004189 w 1115510"/>
                    <a:gd name="connsiteY6" fmla="*/ 1521887 h 2456668"/>
                    <a:gd name="connsiteX7" fmla="*/ 1062555 w 1115510"/>
                    <a:gd name="connsiteY7" fmla="*/ 1311769 h 2456668"/>
                    <a:gd name="connsiteX8" fmla="*/ 1113139 w 1115510"/>
                    <a:gd name="connsiteY8" fmla="*/ 996593 h 2456668"/>
                    <a:gd name="connsiteX9" fmla="*/ 1101465 w 1115510"/>
                    <a:gd name="connsiteY9" fmla="*/ 802040 h 2456668"/>
                    <a:gd name="connsiteX10" fmla="*/ 1050882 w 1115510"/>
                    <a:gd name="connsiteY10" fmla="*/ 560794 h 2456668"/>
                    <a:gd name="connsiteX11" fmla="*/ 973060 w 1115510"/>
                    <a:gd name="connsiteY11" fmla="*/ 377914 h 2456668"/>
                    <a:gd name="connsiteX12" fmla="*/ 813527 w 1115510"/>
                    <a:gd name="connsiteY12" fmla="*/ 132777 h 2456668"/>
                    <a:gd name="connsiteX13" fmla="*/ 639981 w 1115510"/>
                    <a:gd name="connsiteY13" fmla="*/ 18384 h 2456668"/>
                    <a:gd name="connsiteX14" fmla="*/ 436094 w 1115510"/>
                    <a:gd name="connsiteY14" fmla="*/ 12154 h 2456668"/>
                    <a:gd name="connsiteX15" fmla="*/ 225976 w 1115510"/>
                    <a:gd name="connsiteY15" fmla="*/ 136668 h 2456668"/>
                    <a:gd name="connsiteX16" fmla="*/ 105353 w 1115510"/>
                    <a:gd name="connsiteY16" fmla="*/ 303984 h 2456668"/>
                    <a:gd name="connsiteX17" fmla="*/ 23641 w 1115510"/>
                    <a:gd name="connsiteY17" fmla="*/ 517992 h 2456668"/>
                    <a:gd name="connsiteX18" fmla="*/ 294 w 1115510"/>
                    <a:gd name="connsiteY18" fmla="*/ 770912 h 2456668"/>
                    <a:gd name="connsiteX19" fmla="*/ 15859 w 1115510"/>
                    <a:gd name="connsiteY19" fmla="*/ 1039395 h 2456668"/>
                    <a:gd name="connsiteX20" fmla="*/ 85898 w 1115510"/>
                    <a:gd name="connsiteY20" fmla="*/ 1412937 h 2456668"/>
                    <a:gd name="connsiteX21" fmla="*/ 194848 w 1115510"/>
                    <a:gd name="connsiteY21" fmla="*/ 1696985 h 2456668"/>
                    <a:gd name="connsiteX22" fmla="*/ 319362 w 1115510"/>
                    <a:gd name="connsiteY22" fmla="*/ 1926558 h 2456668"/>
                    <a:gd name="connsiteX23" fmla="*/ 459440 w 1115510"/>
                    <a:gd name="connsiteY23" fmla="*/ 2132784 h 2456668"/>
                    <a:gd name="connsiteX24" fmla="*/ 506133 w 1115510"/>
                    <a:gd name="connsiteY24" fmla="*/ 2195041 h 2456668"/>
                    <a:gd name="connsiteX25" fmla="*/ 607300 w 1115510"/>
                    <a:gd name="connsiteY25" fmla="*/ 2311773 h 2456668"/>
                    <a:gd name="connsiteX26" fmla="*/ 681231 w 1115510"/>
                    <a:gd name="connsiteY26" fmla="*/ 2381812 h 2456668"/>
                    <a:gd name="connsiteX27" fmla="*/ 772094 w 1115510"/>
                    <a:gd name="connsiteY27" fmla="*/ 2455058 h 2456668"/>
                    <a:gd name="connsiteX0" fmla="*/ 171501 w 1115510"/>
                    <a:gd name="connsiteY0" fmla="*/ 2345439 h 2455315"/>
                    <a:gd name="connsiteX1" fmla="*/ 408856 w 1115510"/>
                    <a:gd name="connsiteY1" fmla="*/ 2224817 h 2455315"/>
                    <a:gd name="connsiteX2" fmla="*/ 521697 w 1115510"/>
                    <a:gd name="connsiteY2" fmla="*/ 2143104 h 2455315"/>
                    <a:gd name="connsiteX3" fmla="*/ 669557 w 1115510"/>
                    <a:gd name="connsiteY3" fmla="*/ 2034154 h 2455315"/>
                    <a:gd name="connsiteX4" fmla="*/ 797962 w 1115510"/>
                    <a:gd name="connsiteY4" fmla="*/ 1901858 h 2455315"/>
                    <a:gd name="connsiteX5" fmla="*/ 903021 w 1115510"/>
                    <a:gd name="connsiteY5" fmla="*/ 1738434 h 2455315"/>
                    <a:gd name="connsiteX6" fmla="*/ 1004189 w 1115510"/>
                    <a:gd name="connsiteY6" fmla="*/ 1520534 h 2455315"/>
                    <a:gd name="connsiteX7" fmla="*/ 1062555 w 1115510"/>
                    <a:gd name="connsiteY7" fmla="*/ 1310416 h 2455315"/>
                    <a:gd name="connsiteX8" fmla="*/ 1113139 w 1115510"/>
                    <a:gd name="connsiteY8" fmla="*/ 995240 h 2455315"/>
                    <a:gd name="connsiteX9" fmla="*/ 1101465 w 1115510"/>
                    <a:gd name="connsiteY9" fmla="*/ 800687 h 2455315"/>
                    <a:gd name="connsiteX10" fmla="*/ 1050882 w 1115510"/>
                    <a:gd name="connsiteY10" fmla="*/ 559441 h 2455315"/>
                    <a:gd name="connsiteX11" fmla="*/ 973060 w 1115510"/>
                    <a:gd name="connsiteY11" fmla="*/ 376561 h 2455315"/>
                    <a:gd name="connsiteX12" fmla="*/ 813527 w 1115510"/>
                    <a:gd name="connsiteY12" fmla="*/ 131424 h 2455315"/>
                    <a:gd name="connsiteX13" fmla="*/ 639981 w 1115510"/>
                    <a:gd name="connsiteY13" fmla="*/ 17031 h 2455315"/>
                    <a:gd name="connsiteX14" fmla="*/ 436094 w 1115510"/>
                    <a:gd name="connsiteY14" fmla="*/ 10801 h 2455315"/>
                    <a:gd name="connsiteX15" fmla="*/ 241540 w 1115510"/>
                    <a:gd name="connsiteY15" fmla="*/ 115860 h 2455315"/>
                    <a:gd name="connsiteX16" fmla="*/ 105353 w 1115510"/>
                    <a:gd name="connsiteY16" fmla="*/ 302631 h 2455315"/>
                    <a:gd name="connsiteX17" fmla="*/ 23641 w 1115510"/>
                    <a:gd name="connsiteY17" fmla="*/ 516639 h 2455315"/>
                    <a:gd name="connsiteX18" fmla="*/ 294 w 1115510"/>
                    <a:gd name="connsiteY18" fmla="*/ 769559 h 2455315"/>
                    <a:gd name="connsiteX19" fmla="*/ 15859 w 1115510"/>
                    <a:gd name="connsiteY19" fmla="*/ 1038042 h 2455315"/>
                    <a:gd name="connsiteX20" fmla="*/ 85898 w 1115510"/>
                    <a:gd name="connsiteY20" fmla="*/ 1411584 h 2455315"/>
                    <a:gd name="connsiteX21" fmla="*/ 194848 w 1115510"/>
                    <a:gd name="connsiteY21" fmla="*/ 1695632 h 2455315"/>
                    <a:gd name="connsiteX22" fmla="*/ 319362 w 1115510"/>
                    <a:gd name="connsiteY22" fmla="*/ 1925205 h 2455315"/>
                    <a:gd name="connsiteX23" fmla="*/ 459440 w 1115510"/>
                    <a:gd name="connsiteY23" fmla="*/ 2131431 h 2455315"/>
                    <a:gd name="connsiteX24" fmla="*/ 506133 w 1115510"/>
                    <a:gd name="connsiteY24" fmla="*/ 2193688 h 2455315"/>
                    <a:gd name="connsiteX25" fmla="*/ 607300 w 1115510"/>
                    <a:gd name="connsiteY25" fmla="*/ 2310420 h 2455315"/>
                    <a:gd name="connsiteX26" fmla="*/ 681231 w 1115510"/>
                    <a:gd name="connsiteY26" fmla="*/ 2380459 h 2455315"/>
                    <a:gd name="connsiteX27" fmla="*/ 772094 w 1115510"/>
                    <a:gd name="connsiteY27" fmla="*/ 2453705 h 2455315"/>
                    <a:gd name="connsiteX0" fmla="*/ 171501 w 1115510"/>
                    <a:gd name="connsiteY0" fmla="*/ 2345439 h 2455315"/>
                    <a:gd name="connsiteX1" fmla="*/ 408856 w 1115510"/>
                    <a:gd name="connsiteY1" fmla="*/ 2224817 h 2455315"/>
                    <a:gd name="connsiteX2" fmla="*/ 521697 w 1115510"/>
                    <a:gd name="connsiteY2" fmla="*/ 2143104 h 2455315"/>
                    <a:gd name="connsiteX3" fmla="*/ 669557 w 1115510"/>
                    <a:gd name="connsiteY3" fmla="*/ 2034154 h 2455315"/>
                    <a:gd name="connsiteX4" fmla="*/ 797962 w 1115510"/>
                    <a:gd name="connsiteY4" fmla="*/ 1901858 h 2455315"/>
                    <a:gd name="connsiteX5" fmla="*/ 903021 w 1115510"/>
                    <a:gd name="connsiteY5" fmla="*/ 1738434 h 2455315"/>
                    <a:gd name="connsiteX6" fmla="*/ 1004189 w 1115510"/>
                    <a:gd name="connsiteY6" fmla="*/ 1520534 h 2455315"/>
                    <a:gd name="connsiteX7" fmla="*/ 1062555 w 1115510"/>
                    <a:gd name="connsiteY7" fmla="*/ 1310416 h 2455315"/>
                    <a:gd name="connsiteX8" fmla="*/ 1113139 w 1115510"/>
                    <a:gd name="connsiteY8" fmla="*/ 995240 h 2455315"/>
                    <a:gd name="connsiteX9" fmla="*/ 1101465 w 1115510"/>
                    <a:gd name="connsiteY9" fmla="*/ 785123 h 2455315"/>
                    <a:gd name="connsiteX10" fmla="*/ 1050882 w 1115510"/>
                    <a:gd name="connsiteY10" fmla="*/ 559441 h 2455315"/>
                    <a:gd name="connsiteX11" fmla="*/ 973060 w 1115510"/>
                    <a:gd name="connsiteY11" fmla="*/ 376561 h 2455315"/>
                    <a:gd name="connsiteX12" fmla="*/ 813527 w 1115510"/>
                    <a:gd name="connsiteY12" fmla="*/ 131424 h 2455315"/>
                    <a:gd name="connsiteX13" fmla="*/ 639981 w 1115510"/>
                    <a:gd name="connsiteY13" fmla="*/ 17031 h 2455315"/>
                    <a:gd name="connsiteX14" fmla="*/ 436094 w 1115510"/>
                    <a:gd name="connsiteY14" fmla="*/ 10801 h 2455315"/>
                    <a:gd name="connsiteX15" fmla="*/ 241540 w 1115510"/>
                    <a:gd name="connsiteY15" fmla="*/ 115860 h 2455315"/>
                    <a:gd name="connsiteX16" fmla="*/ 105353 w 1115510"/>
                    <a:gd name="connsiteY16" fmla="*/ 302631 h 2455315"/>
                    <a:gd name="connsiteX17" fmla="*/ 23641 w 1115510"/>
                    <a:gd name="connsiteY17" fmla="*/ 516639 h 2455315"/>
                    <a:gd name="connsiteX18" fmla="*/ 294 w 1115510"/>
                    <a:gd name="connsiteY18" fmla="*/ 769559 h 2455315"/>
                    <a:gd name="connsiteX19" fmla="*/ 15859 w 1115510"/>
                    <a:gd name="connsiteY19" fmla="*/ 1038042 h 2455315"/>
                    <a:gd name="connsiteX20" fmla="*/ 85898 w 1115510"/>
                    <a:gd name="connsiteY20" fmla="*/ 1411584 h 2455315"/>
                    <a:gd name="connsiteX21" fmla="*/ 194848 w 1115510"/>
                    <a:gd name="connsiteY21" fmla="*/ 1695632 h 2455315"/>
                    <a:gd name="connsiteX22" fmla="*/ 319362 w 1115510"/>
                    <a:gd name="connsiteY22" fmla="*/ 1925205 h 2455315"/>
                    <a:gd name="connsiteX23" fmla="*/ 459440 w 1115510"/>
                    <a:gd name="connsiteY23" fmla="*/ 2131431 h 2455315"/>
                    <a:gd name="connsiteX24" fmla="*/ 506133 w 1115510"/>
                    <a:gd name="connsiteY24" fmla="*/ 2193688 h 2455315"/>
                    <a:gd name="connsiteX25" fmla="*/ 607300 w 1115510"/>
                    <a:gd name="connsiteY25" fmla="*/ 2310420 h 2455315"/>
                    <a:gd name="connsiteX26" fmla="*/ 681231 w 1115510"/>
                    <a:gd name="connsiteY26" fmla="*/ 2380459 h 2455315"/>
                    <a:gd name="connsiteX27" fmla="*/ 772094 w 1115510"/>
                    <a:gd name="connsiteY27" fmla="*/ 2453705 h 2455315"/>
                    <a:gd name="connsiteX0" fmla="*/ 171501 w 1115510"/>
                    <a:gd name="connsiteY0" fmla="*/ 2346305 h 2456181"/>
                    <a:gd name="connsiteX1" fmla="*/ 408856 w 1115510"/>
                    <a:gd name="connsiteY1" fmla="*/ 2225683 h 2456181"/>
                    <a:gd name="connsiteX2" fmla="*/ 521697 w 1115510"/>
                    <a:gd name="connsiteY2" fmla="*/ 2143970 h 2456181"/>
                    <a:gd name="connsiteX3" fmla="*/ 669557 w 1115510"/>
                    <a:gd name="connsiteY3" fmla="*/ 2035020 h 2456181"/>
                    <a:gd name="connsiteX4" fmla="*/ 797962 w 1115510"/>
                    <a:gd name="connsiteY4" fmla="*/ 1902724 h 2456181"/>
                    <a:gd name="connsiteX5" fmla="*/ 903021 w 1115510"/>
                    <a:gd name="connsiteY5" fmla="*/ 1739300 h 2456181"/>
                    <a:gd name="connsiteX6" fmla="*/ 1004189 w 1115510"/>
                    <a:gd name="connsiteY6" fmla="*/ 1521400 h 2456181"/>
                    <a:gd name="connsiteX7" fmla="*/ 1062555 w 1115510"/>
                    <a:gd name="connsiteY7" fmla="*/ 1311282 h 2456181"/>
                    <a:gd name="connsiteX8" fmla="*/ 1113139 w 1115510"/>
                    <a:gd name="connsiteY8" fmla="*/ 996106 h 2456181"/>
                    <a:gd name="connsiteX9" fmla="*/ 1101465 w 1115510"/>
                    <a:gd name="connsiteY9" fmla="*/ 785989 h 2456181"/>
                    <a:gd name="connsiteX10" fmla="*/ 1050882 w 1115510"/>
                    <a:gd name="connsiteY10" fmla="*/ 560307 h 2456181"/>
                    <a:gd name="connsiteX11" fmla="*/ 973060 w 1115510"/>
                    <a:gd name="connsiteY11" fmla="*/ 377427 h 2456181"/>
                    <a:gd name="connsiteX12" fmla="*/ 829091 w 1115510"/>
                    <a:gd name="connsiteY12" fmla="*/ 147855 h 2456181"/>
                    <a:gd name="connsiteX13" fmla="*/ 639981 w 1115510"/>
                    <a:gd name="connsiteY13" fmla="*/ 17897 h 2456181"/>
                    <a:gd name="connsiteX14" fmla="*/ 436094 w 1115510"/>
                    <a:gd name="connsiteY14" fmla="*/ 11667 h 2456181"/>
                    <a:gd name="connsiteX15" fmla="*/ 241540 w 1115510"/>
                    <a:gd name="connsiteY15" fmla="*/ 116726 h 2456181"/>
                    <a:gd name="connsiteX16" fmla="*/ 105353 w 1115510"/>
                    <a:gd name="connsiteY16" fmla="*/ 303497 h 2456181"/>
                    <a:gd name="connsiteX17" fmla="*/ 23641 w 1115510"/>
                    <a:gd name="connsiteY17" fmla="*/ 517505 h 2456181"/>
                    <a:gd name="connsiteX18" fmla="*/ 294 w 1115510"/>
                    <a:gd name="connsiteY18" fmla="*/ 770425 h 2456181"/>
                    <a:gd name="connsiteX19" fmla="*/ 15859 w 1115510"/>
                    <a:gd name="connsiteY19" fmla="*/ 1038908 h 2456181"/>
                    <a:gd name="connsiteX20" fmla="*/ 85898 w 1115510"/>
                    <a:gd name="connsiteY20" fmla="*/ 1412450 h 2456181"/>
                    <a:gd name="connsiteX21" fmla="*/ 194848 w 1115510"/>
                    <a:gd name="connsiteY21" fmla="*/ 1696498 h 2456181"/>
                    <a:gd name="connsiteX22" fmla="*/ 319362 w 1115510"/>
                    <a:gd name="connsiteY22" fmla="*/ 1926071 h 2456181"/>
                    <a:gd name="connsiteX23" fmla="*/ 459440 w 1115510"/>
                    <a:gd name="connsiteY23" fmla="*/ 2132297 h 2456181"/>
                    <a:gd name="connsiteX24" fmla="*/ 506133 w 1115510"/>
                    <a:gd name="connsiteY24" fmla="*/ 2194554 h 2456181"/>
                    <a:gd name="connsiteX25" fmla="*/ 607300 w 1115510"/>
                    <a:gd name="connsiteY25" fmla="*/ 2311286 h 2456181"/>
                    <a:gd name="connsiteX26" fmla="*/ 681231 w 1115510"/>
                    <a:gd name="connsiteY26" fmla="*/ 2381325 h 2456181"/>
                    <a:gd name="connsiteX27" fmla="*/ 772094 w 1115510"/>
                    <a:gd name="connsiteY27" fmla="*/ 2454571 h 2456181"/>
                    <a:gd name="connsiteX0" fmla="*/ 171501 w 1115510"/>
                    <a:gd name="connsiteY0" fmla="*/ 2346305 h 2456181"/>
                    <a:gd name="connsiteX1" fmla="*/ 408856 w 1115510"/>
                    <a:gd name="connsiteY1" fmla="*/ 2225683 h 2456181"/>
                    <a:gd name="connsiteX2" fmla="*/ 521697 w 1115510"/>
                    <a:gd name="connsiteY2" fmla="*/ 2143970 h 2456181"/>
                    <a:gd name="connsiteX3" fmla="*/ 669557 w 1115510"/>
                    <a:gd name="connsiteY3" fmla="*/ 2035020 h 2456181"/>
                    <a:gd name="connsiteX4" fmla="*/ 797962 w 1115510"/>
                    <a:gd name="connsiteY4" fmla="*/ 1902724 h 2456181"/>
                    <a:gd name="connsiteX5" fmla="*/ 903021 w 1115510"/>
                    <a:gd name="connsiteY5" fmla="*/ 1739300 h 2456181"/>
                    <a:gd name="connsiteX6" fmla="*/ 1004189 w 1115510"/>
                    <a:gd name="connsiteY6" fmla="*/ 1521400 h 2456181"/>
                    <a:gd name="connsiteX7" fmla="*/ 1062555 w 1115510"/>
                    <a:gd name="connsiteY7" fmla="*/ 1311282 h 2456181"/>
                    <a:gd name="connsiteX8" fmla="*/ 1113139 w 1115510"/>
                    <a:gd name="connsiteY8" fmla="*/ 996106 h 2456181"/>
                    <a:gd name="connsiteX9" fmla="*/ 1101465 w 1115510"/>
                    <a:gd name="connsiteY9" fmla="*/ 785989 h 2456181"/>
                    <a:gd name="connsiteX10" fmla="*/ 1050882 w 1115510"/>
                    <a:gd name="connsiteY10" fmla="*/ 560307 h 2456181"/>
                    <a:gd name="connsiteX11" fmla="*/ 973060 w 1115510"/>
                    <a:gd name="connsiteY11" fmla="*/ 365754 h 2456181"/>
                    <a:gd name="connsiteX12" fmla="*/ 829091 w 1115510"/>
                    <a:gd name="connsiteY12" fmla="*/ 147855 h 2456181"/>
                    <a:gd name="connsiteX13" fmla="*/ 639981 w 1115510"/>
                    <a:gd name="connsiteY13" fmla="*/ 17897 h 2456181"/>
                    <a:gd name="connsiteX14" fmla="*/ 436094 w 1115510"/>
                    <a:gd name="connsiteY14" fmla="*/ 11667 h 2456181"/>
                    <a:gd name="connsiteX15" fmla="*/ 241540 w 1115510"/>
                    <a:gd name="connsiteY15" fmla="*/ 116726 h 2456181"/>
                    <a:gd name="connsiteX16" fmla="*/ 105353 w 1115510"/>
                    <a:gd name="connsiteY16" fmla="*/ 303497 h 2456181"/>
                    <a:gd name="connsiteX17" fmla="*/ 23641 w 1115510"/>
                    <a:gd name="connsiteY17" fmla="*/ 517505 h 2456181"/>
                    <a:gd name="connsiteX18" fmla="*/ 294 w 1115510"/>
                    <a:gd name="connsiteY18" fmla="*/ 770425 h 2456181"/>
                    <a:gd name="connsiteX19" fmla="*/ 15859 w 1115510"/>
                    <a:gd name="connsiteY19" fmla="*/ 1038908 h 2456181"/>
                    <a:gd name="connsiteX20" fmla="*/ 85898 w 1115510"/>
                    <a:gd name="connsiteY20" fmla="*/ 1412450 h 2456181"/>
                    <a:gd name="connsiteX21" fmla="*/ 194848 w 1115510"/>
                    <a:gd name="connsiteY21" fmla="*/ 1696498 h 2456181"/>
                    <a:gd name="connsiteX22" fmla="*/ 319362 w 1115510"/>
                    <a:gd name="connsiteY22" fmla="*/ 1926071 h 2456181"/>
                    <a:gd name="connsiteX23" fmla="*/ 459440 w 1115510"/>
                    <a:gd name="connsiteY23" fmla="*/ 2132297 h 2456181"/>
                    <a:gd name="connsiteX24" fmla="*/ 506133 w 1115510"/>
                    <a:gd name="connsiteY24" fmla="*/ 2194554 h 2456181"/>
                    <a:gd name="connsiteX25" fmla="*/ 607300 w 1115510"/>
                    <a:gd name="connsiteY25" fmla="*/ 2311286 h 2456181"/>
                    <a:gd name="connsiteX26" fmla="*/ 681231 w 1115510"/>
                    <a:gd name="connsiteY26" fmla="*/ 2381325 h 2456181"/>
                    <a:gd name="connsiteX27" fmla="*/ 772094 w 1115510"/>
                    <a:gd name="connsiteY27" fmla="*/ 2454571 h 2456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5510" h="2456181">
                      <a:moveTo>
                        <a:pt x="171501" y="2346305"/>
                      </a:moveTo>
                      <a:cubicBezTo>
                        <a:pt x="260995" y="2302855"/>
                        <a:pt x="350490" y="2259405"/>
                        <a:pt x="408856" y="2225683"/>
                      </a:cubicBezTo>
                      <a:cubicBezTo>
                        <a:pt x="467222" y="2191961"/>
                        <a:pt x="521697" y="2143970"/>
                        <a:pt x="521697" y="2143970"/>
                      </a:cubicBezTo>
                      <a:cubicBezTo>
                        <a:pt x="565147" y="2112193"/>
                        <a:pt x="623513" y="2075228"/>
                        <a:pt x="669557" y="2035020"/>
                      </a:cubicBezTo>
                      <a:cubicBezTo>
                        <a:pt x="715601" y="1994812"/>
                        <a:pt x="759051" y="1952011"/>
                        <a:pt x="797962" y="1902724"/>
                      </a:cubicBezTo>
                      <a:cubicBezTo>
                        <a:pt x="836873" y="1853437"/>
                        <a:pt x="868650" y="1802854"/>
                        <a:pt x="903021" y="1739300"/>
                      </a:cubicBezTo>
                      <a:cubicBezTo>
                        <a:pt x="937392" y="1675746"/>
                        <a:pt x="977600" y="1592736"/>
                        <a:pt x="1004189" y="1521400"/>
                      </a:cubicBezTo>
                      <a:cubicBezTo>
                        <a:pt x="1030778" y="1450064"/>
                        <a:pt x="1044397" y="1398831"/>
                        <a:pt x="1062555" y="1311282"/>
                      </a:cubicBezTo>
                      <a:cubicBezTo>
                        <a:pt x="1080713" y="1223733"/>
                        <a:pt x="1106654" y="1083655"/>
                        <a:pt x="1113139" y="996106"/>
                      </a:cubicBezTo>
                      <a:cubicBezTo>
                        <a:pt x="1119624" y="908557"/>
                        <a:pt x="1111841" y="858622"/>
                        <a:pt x="1101465" y="785989"/>
                      </a:cubicBezTo>
                      <a:cubicBezTo>
                        <a:pt x="1091089" y="713356"/>
                        <a:pt x="1072283" y="630346"/>
                        <a:pt x="1050882" y="560307"/>
                      </a:cubicBezTo>
                      <a:cubicBezTo>
                        <a:pt x="1029481" y="490268"/>
                        <a:pt x="1010025" y="434496"/>
                        <a:pt x="973060" y="365754"/>
                      </a:cubicBezTo>
                      <a:cubicBezTo>
                        <a:pt x="936095" y="297012"/>
                        <a:pt x="884604" y="205831"/>
                        <a:pt x="829091" y="147855"/>
                      </a:cubicBezTo>
                      <a:cubicBezTo>
                        <a:pt x="773578" y="89879"/>
                        <a:pt x="705480" y="40595"/>
                        <a:pt x="639981" y="17897"/>
                      </a:cubicBezTo>
                      <a:cubicBezTo>
                        <a:pt x="574482" y="-4801"/>
                        <a:pt x="502501" y="-4805"/>
                        <a:pt x="436094" y="11667"/>
                      </a:cubicBezTo>
                      <a:cubicBezTo>
                        <a:pt x="369687" y="28139"/>
                        <a:pt x="296664" y="68088"/>
                        <a:pt x="241540" y="116726"/>
                      </a:cubicBezTo>
                      <a:cubicBezTo>
                        <a:pt x="186417" y="165364"/>
                        <a:pt x="141669" y="236701"/>
                        <a:pt x="105353" y="303497"/>
                      </a:cubicBezTo>
                      <a:cubicBezTo>
                        <a:pt x="69037" y="370293"/>
                        <a:pt x="41151" y="439684"/>
                        <a:pt x="23641" y="517505"/>
                      </a:cubicBezTo>
                      <a:cubicBezTo>
                        <a:pt x="6131" y="595326"/>
                        <a:pt x="1591" y="683525"/>
                        <a:pt x="294" y="770425"/>
                      </a:cubicBezTo>
                      <a:cubicBezTo>
                        <a:pt x="-1003" y="857325"/>
                        <a:pt x="1592" y="931904"/>
                        <a:pt x="15859" y="1038908"/>
                      </a:cubicBezTo>
                      <a:cubicBezTo>
                        <a:pt x="30126" y="1145912"/>
                        <a:pt x="56067" y="1302852"/>
                        <a:pt x="85898" y="1412450"/>
                      </a:cubicBezTo>
                      <a:cubicBezTo>
                        <a:pt x="115729" y="1522048"/>
                        <a:pt x="155937" y="1610894"/>
                        <a:pt x="194848" y="1696498"/>
                      </a:cubicBezTo>
                      <a:cubicBezTo>
                        <a:pt x="233759" y="1782102"/>
                        <a:pt x="275263" y="1853438"/>
                        <a:pt x="319362" y="1926071"/>
                      </a:cubicBezTo>
                      <a:cubicBezTo>
                        <a:pt x="363461" y="1998704"/>
                        <a:pt x="428312" y="2087550"/>
                        <a:pt x="459440" y="2132297"/>
                      </a:cubicBezTo>
                      <a:cubicBezTo>
                        <a:pt x="490569" y="2177044"/>
                        <a:pt x="481490" y="2164722"/>
                        <a:pt x="506133" y="2194554"/>
                      </a:cubicBezTo>
                      <a:cubicBezTo>
                        <a:pt x="530776" y="2224385"/>
                        <a:pt x="578117" y="2280157"/>
                        <a:pt x="607300" y="2311286"/>
                      </a:cubicBezTo>
                      <a:cubicBezTo>
                        <a:pt x="636483" y="2342414"/>
                        <a:pt x="653765" y="2357444"/>
                        <a:pt x="681231" y="2381325"/>
                      </a:cubicBezTo>
                      <a:cubicBezTo>
                        <a:pt x="708697" y="2405206"/>
                        <a:pt x="756530" y="2466893"/>
                        <a:pt x="772094" y="2454571"/>
                      </a:cubicBezTo>
                    </a:path>
                  </a:pathLst>
                </a:custGeom>
                <a:ln w="15240">
                  <a:solidFill>
                    <a:schemeClr val="tx1"/>
                  </a:solidFill>
                </a:ln>
                <a:ex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15" name="Gerader Verbinder 14"/>
              <p:cNvCxnSpPr/>
              <p:nvPr/>
            </p:nvCxnSpPr>
            <p:spPr bwMode="auto">
              <a:xfrm>
                <a:off x="2246814" y="6225229"/>
                <a:ext cx="216763" cy="219860"/>
              </a:xfrm>
              <a:prstGeom prst="line">
                <a:avLst/>
              </a:prstGeom>
              <a:noFill/>
              <a:ln w="50800" cap="rnd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Gerader Verbinder 15"/>
              <p:cNvCxnSpPr/>
              <p:nvPr/>
            </p:nvCxnSpPr>
            <p:spPr bwMode="auto">
              <a:xfrm rot="6600000">
                <a:off x="2930453" y="6366577"/>
                <a:ext cx="216763" cy="219860"/>
              </a:xfrm>
              <a:prstGeom prst="line">
                <a:avLst/>
              </a:prstGeom>
              <a:noFill/>
              <a:ln w="50800" cap="rnd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0" name="Gruppieren 29" descr=" 30"/>
          <p:cNvGrpSpPr/>
          <p:nvPr/>
        </p:nvGrpSpPr>
        <p:grpSpPr>
          <a:xfrm>
            <a:off x="4979809" y="3128874"/>
            <a:ext cx="3781782" cy="2840030"/>
            <a:chOff x="4233600" y="3488400"/>
            <a:chExt cx="4140000" cy="3109043"/>
          </a:xfrm>
        </p:grpSpPr>
        <p:sp>
          <p:nvSpPr>
            <p:cNvPr id="28" name="Rectangle 16"/>
            <p:cNvSpPr/>
            <p:nvPr/>
          </p:nvSpPr>
          <p:spPr bwMode="auto">
            <a:xfrm>
              <a:off x="5919149" y="3804613"/>
              <a:ext cx="543464" cy="240102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600" y="3488400"/>
              <a:ext cx="4140000" cy="3109043"/>
            </a:xfrm>
            <a:prstGeom prst="rect">
              <a:avLst/>
            </a:prstGeom>
          </p:spPr>
        </p:pic>
      </p:grpSp>
      <p:cxnSp>
        <p:nvCxnSpPr>
          <p:cNvPr id="44" name="Gerade Verbindung mit Pfeil 8" descr=" 44"/>
          <p:cNvCxnSpPr/>
          <p:nvPr/>
        </p:nvCxnSpPr>
        <p:spPr>
          <a:xfrm flipH="1">
            <a:off x="3974583" y="3587227"/>
            <a:ext cx="3467617" cy="21333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8" descr=" 46"/>
          <p:cNvCxnSpPr/>
          <p:nvPr/>
        </p:nvCxnSpPr>
        <p:spPr>
          <a:xfrm flipH="1">
            <a:off x="4662610" y="5472178"/>
            <a:ext cx="2779590" cy="22039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 descr=" 57"/>
          <p:cNvSpPr txBox="1">
            <a:spLocks/>
          </p:cNvSpPr>
          <p:nvPr/>
        </p:nvSpPr>
        <p:spPr>
          <a:xfrm>
            <a:off x="179389" y="981075"/>
            <a:ext cx="8800710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Outer divertor in high recycling regime after the ELM crash</a:t>
            </a:r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/>
              <a:t>Occurrence depends on the gas </a:t>
            </a:r>
            <a:r>
              <a:rPr lang="en-US" kern="0" baseline="0" dirty="0" smtClean="0"/>
              <a:t>puff</a:t>
            </a:r>
            <a:endParaRPr lang="en-US" kern="0" baseline="0" dirty="0"/>
          </a:p>
        </p:txBody>
      </p:sp>
    </p:spTree>
    <p:extLst>
      <p:ext uri="{BB962C8B-B14F-4D97-AF65-F5344CB8AC3E}">
        <p14:creationId xmlns:p14="http://schemas.microsoft.com/office/powerpoint/2010/main" val="419109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19" descr=" 34"/>
          <p:cNvSpPr/>
          <p:nvPr/>
        </p:nvSpPr>
        <p:spPr>
          <a:xfrm>
            <a:off x="3719389" y="5391681"/>
            <a:ext cx="339877" cy="456405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uppieren 30" descr=" 31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32" name="Rechteck 31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of the divertor conditions</a:t>
            </a:r>
            <a:endParaRPr lang="de-AT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29</a:t>
            </a:r>
            <a:endParaRPr lang="en-US" altLang="de-DE" noProof="0" dirty="0"/>
          </a:p>
        </p:txBody>
      </p:sp>
      <p:grpSp>
        <p:nvGrpSpPr>
          <p:cNvPr id="6" name="Gruppieren 5" descr=" 6"/>
          <p:cNvGrpSpPr/>
          <p:nvPr/>
        </p:nvGrpSpPr>
        <p:grpSpPr>
          <a:xfrm>
            <a:off x="3709400" y="3373305"/>
            <a:ext cx="1241015" cy="2511185"/>
            <a:chOff x="4712872" y="3531482"/>
            <a:chExt cx="1318664" cy="2668312"/>
          </a:xfrm>
        </p:grpSpPr>
        <p:sp>
          <p:nvSpPr>
            <p:cNvPr id="7" name="Oval 19"/>
            <p:cNvSpPr/>
            <p:nvPr/>
          </p:nvSpPr>
          <p:spPr>
            <a:xfrm>
              <a:off x="5368436" y="5714831"/>
              <a:ext cx="361143" cy="484963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4712872" y="3531482"/>
              <a:ext cx="1318664" cy="2629832"/>
              <a:chOff x="2157311" y="3955056"/>
              <a:chExt cx="1318664" cy="2629832"/>
            </a:xfrm>
          </p:grpSpPr>
          <p:grpSp>
            <p:nvGrpSpPr>
              <p:cNvPr id="14" name="Gruppieren 13"/>
              <p:cNvGrpSpPr/>
              <p:nvPr/>
            </p:nvGrpSpPr>
            <p:grpSpPr>
              <a:xfrm>
                <a:off x="2157311" y="3955056"/>
                <a:ext cx="1318664" cy="2514770"/>
                <a:chOff x="863512" y="2135977"/>
                <a:chExt cx="1318664" cy="2514770"/>
              </a:xfrm>
            </p:grpSpPr>
            <p:sp>
              <p:nvSpPr>
                <p:cNvPr id="17" name="Freihandform 16"/>
                <p:cNvSpPr/>
                <p:nvPr/>
              </p:nvSpPr>
              <p:spPr bwMode="auto">
                <a:xfrm>
                  <a:off x="863512" y="2135977"/>
                  <a:ext cx="1318664" cy="2498280"/>
                </a:xfrm>
                <a:custGeom>
                  <a:avLst/>
                  <a:gdLst>
                    <a:gd name="connsiteX0" fmla="*/ 229877 w 1317181"/>
                    <a:gd name="connsiteY0" fmla="*/ 2367961 h 2493241"/>
                    <a:gd name="connsiteX1" fmla="*/ 288243 w 1317181"/>
                    <a:gd name="connsiteY1" fmla="*/ 2325159 h 2493241"/>
                    <a:gd name="connsiteX2" fmla="*/ 350500 w 1317181"/>
                    <a:gd name="connsiteY2" fmla="*/ 2286249 h 2493241"/>
                    <a:gd name="connsiteX3" fmla="*/ 401084 w 1317181"/>
                    <a:gd name="connsiteY3" fmla="*/ 2220101 h 2493241"/>
                    <a:gd name="connsiteX4" fmla="*/ 401084 w 1317181"/>
                    <a:gd name="connsiteY4" fmla="*/ 2138388 h 2493241"/>
                    <a:gd name="connsiteX5" fmla="*/ 362173 w 1317181"/>
                    <a:gd name="connsiteY5" fmla="*/ 2033329 h 2493241"/>
                    <a:gd name="connsiteX6" fmla="*/ 311589 w 1317181"/>
                    <a:gd name="connsiteY6" fmla="*/ 1936053 h 2493241"/>
                    <a:gd name="connsiteX7" fmla="*/ 245441 w 1317181"/>
                    <a:gd name="connsiteY7" fmla="*/ 1811539 h 2493241"/>
                    <a:gd name="connsiteX8" fmla="*/ 152056 w 1317181"/>
                    <a:gd name="connsiteY8" fmla="*/ 1640332 h 2493241"/>
                    <a:gd name="connsiteX9" fmla="*/ 43106 w 1317181"/>
                    <a:gd name="connsiteY9" fmla="*/ 1340720 h 2493241"/>
                    <a:gd name="connsiteX10" fmla="*/ 4195 w 1317181"/>
                    <a:gd name="connsiteY10" fmla="*/ 1041108 h 2493241"/>
                    <a:gd name="connsiteX11" fmla="*/ 8086 w 1317181"/>
                    <a:gd name="connsiteY11" fmla="*/ 733714 h 2493241"/>
                    <a:gd name="connsiteX12" fmla="*/ 66452 w 1317181"/>
                    <a:gd name="connsiteY12" fmla="*/ 488577 h 2493241"/>
                    <a:gd name="connsiteX13" fmla="*/ 159838 w 1317181"/>
                    <a:gd name="connsiteY13" fmla="*/ 286242 h 2493241"/>
                    <a:gd name="connsiteX14" fmla="*/ 296025 w 1317181"/>
                    <a:gd name="connsiteY14" fmla="*/ 130599 h 2493241"/>
                    <a:gd name="connsiteX15" fmla="*/ 424430 w 1317181"/>
                    <a:gd name="connsiteY15" fmla="*/ 44996 h 2493241"/>
                    <a:gd name="connsiteX16" fmla="*/ 541162 w 1317181"/>
                    <a:gd name="connsiteY16" fmla="*/ 2194 h 2493241"/>
                    <a:gd name="connsiteX17" fmla="*/ 751279 w 1317181"/>
                    <a:gd name="connsiteY17" fmla="*/ 17758 h 2493241"/>
                    <a:gd name="connsiteX18" fmla="*/ 922486 w 1317181"/>
                    <a:gd name="connsiteY18" fmla="*/ 115035 h 2493241"/>
                    <a:gd name="connsiteX19" fmla="*/ 1031436 w 1317181"/>
                    <a:gd name="connsiteY19" fmla="*/ 239549 h 2493241"/>
                    <a:gd name="connsiteX20" fmla="*/ 1113148 w 1317181"/>
                    <a:gd name="connsiteY20" fmla="*/ 364063 h 2493241"/>
                    <a:gd name="connsiteX21" fmla="*/ 1233771 w 1317181"/>
                    <a:gd name="connsiteY21" fmla="*/ 601418 h 2493241"/>
                    <a:gd name="connsiteX22" fmla="*/ 1299919 w 1317181"/>
                    <a:gd name="connsiteY22" fmla="*/ 792080 h 2493241"/>
                    <a:gd name="connsiteX23" fmla="*/ 1315484 w 1317181"/>
                    <a:gd name="connsiteY23" fmla="*/ 1064455 h 2493241"/>
                    <a:gd name="connsiteX24" fmla="*/ 1268791 w 1317181"/>
                    <a:gd name="connsiteY24" fmla="*/ 1344611 h 2493241"/>
                    <a:gd name="connsiteX25" fmla="*/ 1187079 w 1317181"/>
                    <a:gd name="connsiteY25" fmla="*/ 1585857 h 2493241"/>
                    <a:gd name="connsiteX26" fmla="*/ 1035327 w 1317181"/>
                    <a:gd name="connsiteY26" fmla="*/ 1811539 h 2493241"/>
                    <a:gd name="connsiteX27" fmla="*/ 899140 w 1317181"/>
                    <a:gd name="connsiteY27" fmla="*/ 1971072 h 2493241"/>
                    <a:gd name="connsiteX28" fmla="*/ 836883 w 1317181"/>
                    <a:gd name="connsiteY28" fmla="*/ 2056676 h 2493241"/>
                    <a:gd name="connsiteX29" fmla="*/ 766844 w 1317181"/>
                    <a:gd name="connsiteY29" fmla="*/ 2169517 h 2493241"/>
                    <a:gd name="connsiteX30" fmla="*/ 743497 w 1317181"/>
                    <a:gd name="connsiteY30" fmla="*/ 2262902 h 2493241"/>
                    <a:gd name="connsiteX31" fmla="*/ 759062 w 1317181"/>
                    <a:gd name="connsiteY31" fmla="*/ 2329050 h 2493241"/>
                    <a:gd name="connsiteX32" fmla="*/ 766844 w 1317181"/>
                    <a:gd name="connsiteY32" fmla="*/ 2352397 h 2493241"/>
                    <a:gd name="connsiteX33" fmla="*/ 790190 w 1317181"/>
                    <a:gd name="connsiteY33" fmla="*/ 2391307 h 2493241"/>
                    <a:gd name="connsiteX34" fmla="*/ 844665 w 1317181"/>
                    <a:gd name="connsiteY34" fmla="*/ 2449673 h 2493241"/>
                    <a:gd name="connsiteX35" fmla="*/ 875793 w 1317181"/>
                    <a:gd name="connsiteY35" fmla="*/ 2492475 h 2493241"/>
                    <a:gd name="connsiteX36" fmla="*/ 887467 w 1317181"/>
                    <a:gd name="connsiteY36" fmla="*/ 2492475 h 2493241"/>
                    <a:gd name="connsiteX0" fmla="*/ 229877 w 1317523"/>
                    <a:gd name="connsiteY0" fmla="*/ 2367961 h 2493241"/>
                    <a:gd name="connsiteX1" fmla="*/ 288243 w 1317523"/>
                    <a:gd name="connsiteY1" fmla="*/ 2325159 h 2493241"/>
                    <a:gd name="connsiteX2" fmla="*/ 350500 w 1317523"/>
                    <a:gd name="connsiteY2" fmla="*/ 2286249 h 2493241"/>
                    <a:gd name="connsiteX3" fmla="*/ 401084 w 1317523"/>
                    <a:gd name="connsiteY3" fmla="*/ 2220101 h 2493241"/>
                    <a:gd name="connsiteX4" fmla="*/ 401084 w 1317523"/>
                    <a:gd name="connsiteY4" fmla="*/ 2138388 h 2493241"/>
                    <a:gd name="connsiteX5" fmla="*/ 362173 w 1317523"/>
                    <a:gd name="connsiteY5" fmla="*/ 2033329 h 2493241"/>
                    <a:gd name="connsiteX6" fmla="*/ 311589 w 1317523"/>
                    <a:gd name="connsiteY6" fmla="*/ 1936053 h 2493241"/>
                    <a:gd name="connsiteX7" fmla="*/ 245441 w 1317523"/>
                    <a:gd name="connsiteY7" fmla="*/ 1811539 h 2493241"/>
                    <a:gd name="connsiteX8" fmla="*/ 152056 w 1317523"/>
                    <a:gd name="connsiteY8" fmla="*/ 1640332 h 2493241"/>
                    <a:gd name="connsiteX9" fmla="*/ 43106 w 1317523"/>
                    <a:gd name="connsiteY9" fmla="*/ 1340720 h 2493241"/>
                    <a:gd name="connsiteX10" fmla="*/ 4195 w 1317523"/>
                    <a:gd name="connsiteY10" fmla="*/ 1041108 h 2493241"/>
                    <a:gd name="connsiteX11" fmla="*/ 8086 w 1317523"/>
                    <a:gd name="connsiteY11" fmla="*/ 733714 h 2493241"/>
                    <a:gd name="connsiteX12" fmla="*/ 66452 w 1317523"/>
                    <a:gd name="connsiteY12" fmla="*/ 488577 h 2493241"/>
                    <a:gd name="connsiteX13" fmla="*/ 159838 w 1317523"/>
                    <a:gd name="connsiteY13" fmla="*/ 286242 h 2493241"/>
                    <a:gd name="connsiteX14" fmla="*/ 296025 w 1317523"/>
                    <a:gd name="connsiteY14" fmla="*/ 130599 h 2493241"/>
                    <a:gd name="connsiteX15" fmla="*/ 424430 w 1317523"/>
                    <a:gd name="connsiteY15" fmla="*/ 44996 h 2493241"/>
                    <a:gd name="connsiteX16" fmla="*/ 541162 w 1317523"/>
                    <a:gd name="connsiteY16" fmla="*/ 2194 h 2493241"/>
                    <a:gd name="connsiteX17" fmla="*/ 751279 w 1317523"/>
                    <a:gd name="connsiteY17" fmla="*/ 17758 h 2493241"/>
                    <a:gd name="connsiteX18" fmla="*/ 922486 w 1317523"/>
                    <a:gd name="connsiteY18" fmla="*/ 115035 h 2493241"/>
                    <a:gd name="connsiteX19" fmla="*/ 1031436 w 1317523"/>
                    <a:gd name="connsiteY19" fmla="*/ 239549 h 2493241"/>
                    <a:gd name="connsiteX20" fmla="*/ 1113148 w 1317523"/>
                    <a:gd name="connsiteY20" fmla="*/ 364063 h 2493241"/>
                    <a:gd name="connsiteX21" fmla="*/ 1218207 w 1317523"/>
                    <a:gd name="connsiteY21" fmla="*/ 562507 h 2493241"/>
                    <a:gd name="connsiteX22" fmla="*/ 1299919 w 1317523"/>
                    <a:gd name="connsiteY22" fmla="*/ 792080 h 2493241"/>
                    <a:gd name="connsiteX23" fmla="*/ 1315484 w 1317523"/>
                    <a:gd name="connsiteY23" fmla="*/ 1064455 h 2493241"/>
                    <a:gd name="connsiteX24" fmla="*/ 1268791 w 1317523"/>
                    <a:gd name="connsiteY24" fmla="*/ 1344611 h 2493241"/>
                    <a:gd name="connsiteX25" fmla="*/ 1187079 w 1317523"/>
                    <a:gd name="connsiteY25" fmla="*/ 1585857 h 2493241"/>
                    <a:gd name="connsiteX26" fmla="*/ 1035327 w 1317523"/>
                    <a:gd name="connsiteY26" fmla="*/ 1811539 h 2493241"/>
                    <a:gd name="connsiteX27" fmla="*/ 899140 w 1317523"/>
                    <a:gd name="connsiteY27" fmla="*/ 1971072 h 2493241"/>
                    <a:gd name="connsiteX28" fmla="*/ 836883 w 1317523"/>
                    <a:gd name="connsiteY28" fmla="*/ 2056676 h 2493241"/>
                    <a:gd name="connsiteX29" fmla="*/ 766844 w 1317523"/>
                    <a:gd name="connsiteY29" fmla="*/ 2169517 h 2493241"/>
                    <a:gd name="connsiteX30" fmla="*/ 743497 w 1317523"/>
                    <a:gd name="connsiteY30" fmla="*/ 2262902 h 2493241"/>
                    <a:gd name="connsiteX31" fmla="*/ 759062 w 1317523"/>
                    <a:gd name="connsiteY31" fmla="*/ 2329050 h 2493241"/>
                    <a:gd name="connsiteX32" fmla="*/ 766844 w 1317523"/>
                    <a:gd name="connsiteY32" fmla="*/ 2352397 h 2493241"/>
                    <a:gd name="connsiteX33" fmla="*/ 790190 w 1317523"/>
                    <a:gd name="connsiteY33" fmla="*/ 2391307 h 2493241"/>
                    <a:gd name="connsiteX34" fmla="*/ 844665 w 1317523"/>
                    <a:gd name="connsiteY34" fmla="*/ 2449673 h 2493241"/>
                    <a:gd name="connsiteX35" fmla="*/ 875793 w 1317523"/>
                    <a:gd name="connsiteY35" fmla="*/ 2492475 h 2493241"/>
                    <a:gd name="connsiteX36" fmla="*/ 887467 w 1317523"/>
                    <a:gd name="connsiteY36" fmla="*/ 2492475 h 2493241"/>
                    <a:gd name="connsiteX0" fmla="*/ 229877 w 1317523"/>
                    <a:gd name="connsiteY0" fmla="*/ 2367961 h 2493241"/>
                    <a:gd name="connsiteX1" fmla="*/ 288243 w 1317523"/>
                    <a:gd name="connsiteY1" fmla="*/ 2325159 h 2493241"/>
                    <a:gd name="connsiteX2" fmla="*/ 350500 w 1317523"/>
                    <a:gd name="connsiteY2" fmla="*/ 2286249 h 2493241"/>
                    <a:gd name="connsiteX3" fmla="*/ 401084 w 1317523"/>
                    <a:gd name="connsiteY3" fmla="*/ 2220101 h 2493241"/>
                    <a:gd name="connsiteX4" fmla="*/ 401084 w 1317523"/>
                    <a:gd name="connsiteY4" fmla="*/ 2138388 h 2493241"/>
                    <a:gd name="connsiteX5" fmla="*/ 362173 w 1317523"/>
                    <a:gd name="connsiteY5" fmla="*/ 2033329 h 2493241"/>
                    <a:gd name="connsiteX6" fmla="*/ 311589 w 1317523"/>
                    <a:gd name="connsiteY6" fmla="*/ 1936053 h 2493241"/>
                    <a:gd name="connsiteX7" fmla="*/ 245441 w 1317523"/>
                    <a:gd name="connsiteY7" fmla="*/ 1811539 h 2493241"/>
                    <a:gd name="connsiteX8" fmla="*/ 152056 w 1317523"/>
                    <a:gd name="connsiteY8" fmla="*/ 1640332 h 2493241"/>
                    <a:gd name="connsiteX9" fmla="*/ 43106 w 1317523"/>
                    <a:gd name="connsiteY9" fmla="*/ 1340720 h 2493241"/>
                    <a:gd name="connsiteX10" fmla="*/ 4195 w 1317523"/>
                    <a:gd name="connsiteY10" fmla="*/ 1041108 h 2493241"/>
                    <a:gd name="connsiteX11" fmla="*/ 8086 w 1317523"/>
                    <a:gd name="connsiteY11" fmla="*/ 733714 h 2493241"/>
                    <a:gd name="connsiteX12" fmla="*/ 66452 w 1317523"/>
                    <a:gd name="connsiteY12" fmla="*/ 488577 h 2493241"/>
                    <a:gd name="connsiteX13" fmla="*/ 159838 w 1317523"/>
                    <a:gd name="connsiteY13" fmla="*/ 286242 h 2493241"/>
                    <a:gd name="connsiteX14" fmla="*/ 296025 w 1317523"/>
                    <a:gd name="connsiteY14" fmla="*/ 130599 h 2493241"/>
                    <a:gd name="connsiteX15" fmla="*/ 424430 w 1317523"/>
                    <a:gd name="connsiteY15" fmla="*/ 44996 h 2493241"/>
                    <a:gd name="connsiteX16" fmla="*/ 541162 w 1317523"/>
                    <a:gd name="connsiteY16" fmla="*/ 2194 h 2493241"/>
                    <a:gd name="connsiteX17" fmla="*/ 751279 w 1317523"/>
                    <a:gd name="connsiteY17" fmla="*/ 17758 h 2493241"/>
                    <a:gd name="connsiteX18" fmla="*/ 922486 w 1317523"/>
                    <a:gd name="connsiteY18" fmla="*/ 115035 h 2493241"/>
                    <a:gd name="connsiteX19" fmla="*/ 1113148 w 1317523"/>
                    <a:gd name="connsiteY19" fmla="*/ 364063 h 2493241"/>
                    <a:gd name="connsiteX20" fmla="*/ 1218207 w 1317523"/>
                    <a:gd name="connsiteY20" fmla="*/ 562507 h 2493241"/>
                    <a:gd name="connsiteX21" fmla="*/ 1299919 w 1317523"/>
                    <a:gd name="connsiteY21" fmla="*/ 792080 h 2493241"/>
                    <a:gd name="connsiteX22" fmla="*/ 1315484 w 1317523"/>
                    <a:gd name="connsiteY22" fmla="*/ 1064455 h 2493241"/>
                    <a:gd name="connsiteX23" fmla="*/ 1268791 w 1317523"/>
                    <a:gd name="connsiteY23" fmla="*/ 1344611 h 2493241"/>
                    <a:gd name="connsiteX24" fmla="*/ 1187079 w 1317523"/>
                    <a:gd name="connsiteY24" fmla="*/ 1585857 h 2493241"/>
                    <a:gd name="connsiteX25" fmla="*/ 1035327 w 1317523"/>
                    <a:gd name="connsiteY25" fmla="*/ 1811539 h 2493241"/>
                    <a:gd name="connsiteX26" fmla="*/ 899140 w 1317523"/>
                    <a:gd name="connsiteY26" fmla="*/ 1971072 h 2493241"/>
                    <a:gd name="connsiteX27" fmla="*/ 836883 w 1317523"/>
                    <a:gd name="connsiteY27" fmla="*/ 2056676 h 2493241"/>
                    <a:gd name="connsiteX28" fmla="*/ 766844 w 1317523"/>
                    <a:gd name="connsiteY28" fmla="*/ 2169517 h 2493241"/>
                    <a:gd name="connsiteX29" fmla="*/ 743497 w 1317523"/>
                    <a:gd name="connsiteY29" fmla="*/ 2262902 h 2493241"/>
                    <a:gd name="connsiteX30" fmla="*/ 759062 w 1317523"/>
                    <a:gd name="connsiteY30" fmla="*/ 2329050 h 2493241"/>
                    <a:gd name="connsiteX31" fmla="*/ 766844 w 1317523"/>
                    <a:gd name="connsiteY31" fmla="*/ 2352397 h 2493241"/>
                    <a:gd name="connsiteX32" fmla="*/ 790190 w 1317523"/>
                    <a:gd name="connsiteY32" fmla="*/ 2391307 h 2493241"/>
                    <a:gd name="connsiteX33" fmla="*/ 844665 w 1317523"/>
                    <a:gd name="connsiteY33" fmla="*/ 2449673 h 2493241"/>
                    <a:gd name="connsiteX34" fmla="*/ 875793 w 1317523"/>
                    <a:gd name="connsiteY34" fmla="*/ 2492475 h 2493241"/>
                    <a:gd name="connsiteX35" fmla="*/ 887467 w 1317523"/>
                    <a:gd name="connsiteY35" fmla="*/ 2492475 h 2493241"/>
                    <a:gd name="connsiteX0" fmla="*/ 229877 w 1317523"/>
                    <a:gd name="connsiteY0" fmla="*/ 2368825 h 2494105"/>
                    <a:gd name="connsiteX1" fmla="*/ 288243 w 1317523"/>
                    <a:gd name="connsiteY1" fmla="*/ 2326023 h 2494105"/>
                    <a:gd name="connsiteX2" fmla="*/ 350500 w 1317523"/>
                    <a:gd name="connsiteY2" fmla="*/ 2287113 h 2494105"/>
                    <a:gd name="connsiteX3" fmla="*/ 401084 w 1317523"/>
                    <a:gd name="connsiteY3" fmla="*/ 2220965 h 2494105"/>
                    <a:gd name="connsiteX4" fmla="*/ 401084 w 1317523"/>
                    <a:gd name="connsiteY4" fmla="*/ 2139252 h 2494105"/>
                    <a:gd name="connsiteX5" fmla="*/ 362173 w 1317523"/>
                    <a:gd name="connsiteY5" fmla="*/ 2034193 h 2494105"/>
                    <a:gd name="connsiteX6" fmla="*/ 311589 w 1317523"/>
                    <a:gd name="connsiteY6" fmla="*/ 1936917 h 2494105"/>
                    <a:gd name="connsiteX7" fmla="*/ 245441 w 1317523"/>
                    <a:gd name="connsiteY7" fmla="*/ 1812403 h 2494105"/>
                    <a:gd name="connsiteX8" fmla="*/ 152056 w 1317523"/>
                    <a:gd name="connsiteY8" fmla="*/ 1641196 h 2494105"/>
                    <a:gd name="connsiteX9" fmla="*/ 43106 w 1317523"/>
                    <a:gd name="connsiteY9" fmla="*/ 1341584 h 2494105"/>
                    <a:gd name="connsiteX10" fmla="*/ 4195 w 1317523"/>
                    <a:gd name="connsiteY10" fmla="*/ 1041972 h 2494105"/>
                    <a:gd name="connsiteX11" fmla="*/ 8086 w 1317523"/>
                    <a:gd name="connsiteY11" fmla="*/ 734578 h 2494105"/>
                    <a:gd name="connsiteX12" fmla="*/ 66452 w 1317523"/>
                    <a:gd name="connsiteY12" fmla="*/ 489441 h 2494105"/>
                    <a:gd name="connsiteX13" fmla="*/ 159838 w 1317523"/>
                    <a:gd name="connsiteY13" fmla="*/ 287106 h 2494105"/>
                    <a:gd name="connsiteX14" fmla="*/ 296025 w 1317523"/>
                    <a:gd name="connsiteY14" fmla="*/ 131463 h 2494105"/>
                    <a:gd name="connsiteX15" fmla="*/ 424430 w 1317523"/>
                    <a:gd name="connsiteY15" fmla="*/ 45860 h 2494105"/>
                    <a:gd name="connsiteX16" fmla="*/ 541162 w 1317523"/>
                    <a:gd name="connsiteY16" fmla="*/ 3058 h 2494105"/>
                    <a:gd name="connsiteX17" fmla="*/ 751279 w 1317523"/>
                    <a:gd name="connsiteY17" fmla="*/ 18622 h 2494105"/>
                    <a:gd name="connsiteX18" fmla="*/ 922486 w 1317523"/>
                    <a:gd name="connsiteY18" fmla="*/ 139246 h 2494105"/>
                    <a:gd name="connsiteX19" fmla="*/ 1113148 w 1317523"/>
                    <a:gd name="connsiteY19" fmla="*/ 364927 h 2494105"/>
                    <a:gd name="connsiteX20" fmla="*/ 1218207 w 1317523"/>
                    <a:gd name="connsiteY20" fmla="*/ 563371 h 2494105"/>
                    <a:gd name="connsiteX21" fmla="*/ 1299919 w 1317523"/>
                    <a:gd name="connsiteY21" fmla="*/ 792944 h 2494105"/>
                    <a:gd name="connsiteX22" fmla="*/ 1315484 w 1317523"/>
                    <a:gd name="connsiteY22" fmla="*/ 1065319 h 2494105"/>
                    <a:gd name="connsiteX23" fmla="*/ 1268791 w 1317523"/>
                    <a:gd name="connsiteY23" fmla="*/ 1345475 h 2494105"/>
                    <a:gd name="connsiteX24" fmla="*/ 1187079 w 1317523"/>
                    <a:gd name="connsiteY24" fmla="*/ 1586721 h 2494105"/>
                    <a:gd name="connsiteX25" fmla="*/ 1035327 w 1317523"/>
                    <a:gd name="connsiteY25" fmla="*/ 1812403 h 2494105"/>
                    <a:gd name="connsiteX26" fmla="*/ 899140 w 1317523"/>
                    <a:gd name="connsiteY26" fmla="*/ 1971936 h 2494105"/>
                    <a:gd name="connsiteX27" fmla="*/ 836883 w 1317523"/>
                    <a:gd name="connsiteY27" fmla="*/ 2057540 h 2494105"/>
                    <a:gd name="connsiteX28" fmla="*/ 766844 w 1317523"/>
                    <a:gd name="connsiteY28" fmla="*/ 2170381 h 2494105"/>
                    <a:gd name="connsiteX29" fmla="*/ 743497 w 1317523"/>
                    <a:gd name="connsiteY29" fmla="*/ 2263766 h 2494105"/>
                    <a:gd name="connsiteX30" fmla="*/ 759062 w 1317523"/>
                    <a:gd name="connsiteY30" fmla="*/ 2329914 h 2494105"/>
                    <a:gd name="connsiteX31" fmla="*/ 766844 w 1317523"/>
                    <a:gd name="connsiteY31" fmla="*/ 2353261 h 2494105"/>
                    <a:gd name="connsiteX32" fmla="*/ 790190 w 1317523"/>
                    <a:gd name="connsiteY32" fmla="*/ 2392171 h 2494105"/>
                    <a:gd name="connsiteX33" fmla="*/ 844665 w 1317523"/>
                    <a:gd name="connsiteY33" fmla="*/ 2450537 h 2494105"/>
                    <a:gd name="connsiteX34" fmla="*/ 875793 w 1317523"/>
                    <a:gd name="connsiteY34" fmla="*/ 2493339 h 2494105"/>
                    <a:gd name="connsiteX35" fmla="*/ 887467 w 1317523"/>
                    <a:gd name="connsiteY35" fmla="*/ 2493339 h 2494105"/>
                    <a:gd name="connsiteX0" fmla="*/ 229877 w 1317523"/>
                    <a:gd name="connsiteY0" fmla="*/ 2368825 h 2494105"/>
                    <a:gd name="connsiteX1" fmla="*/ 288243 w 1317523"/>
                    <a:gd name="connsiteY1" fmla="*/ 2326023 h 2494105"/>
                    <a:gd name="connsiteX2" fmla="*/ 350500 w 1317523"/>
                    <a:gd name="connsiteY2" fmla="*/ 2287113 h 2494105"/>
                    <a:gd name="connsiteX3" fmla="*/ 401084 w 1317523"/>
                    <a:gd name="connsiteY3" fmla="*/ 2220965 h 2494105"/>
                    <a:gd name="connsiteX4" fmla="*/ 401084 w 1317523"/>
                    <a:gd name="connsiteY4" fmla="*/ 2139252 h 2494105"/>
                    <a:gd name="connsiteX5" fmla="*/ 362173 w 1317523"/>
                    <a:gd name="connsiteY5" fmla="*/ 2034193 h 2494105"/>
                    <a:gd name="connsiteX6" fmla="*/ 311589 w 1317523"/>
                    <a:gd name="connsiteY6" fmla="*/ 1936917 h 2494105"/>
                    <a:gd name="connsiteX7" fmla="*/ 245441 w 1317523"/>
                    <a:gd name="connsiteY7" fmla="*/ 1812403 h 2494105"/>
                    <a:gd name="connsiteX8" fmla="*/ 152056 w 1317523"/>
                    <a:gd name="connsiteY8" fmla="*/ 1641196 h 2494105"/>
                    <a:gd name="connsiteX9" fmla="*/ 43106 w 1317523"/>
                    <a:gd name="connsiteY9" fmla="*/ 1341584 h 2494105"/>
                    <a:gd name="connsiteX10" fmla="*/ 4195 w 1317523"/>
                    <a:gd name="connsiteY10" fmla="*/ 1041972 h 2494105"/>
                    <a:gd name="connsiteX11" fmla="*/ 8086 w 1317523"/>
                    <a:gd name="connsiteY11" fmla="*/ 734578 h 2494105"/>
                    <a:gd name="connsiteX12" fmla="*/ 66452 w 1317523"/>
                    <a:gd name="connsiteY12" fmla="*/ 489441 h 2494105"/>
                    <a:gd name="connsiteX13" fmla="*/ 159838 w 1317523"/>
                    <a:gd name="connsiteY13" fmla="*/ 287106 h 2494105"/>
                    <a:gd name="connsiteX14" fmla="*/ 296025 w 1317523"/>
                    <a:gd name="connsiteY14" fmla="*/ 131463 h 2494105"/>
                    <a:gd name="connsiteX15" fmla="*/ 424430 w 1317523"/>
                    <a:gd name="connsiteY15" fmla="*/ 45860 h 2494105"/>
                    <a:gd name="connsiteX16" fmla="*/ 541162 w 1317523"/>
                    <a:gd name="connsiteY16" fmla="*/ 3058 h 2494105"/>
                    <a:gd name="connsiteX17" fmla="*/ 735715 w 1317523"/>
                    <a:gd name="connsiteY17" fmla="*/ 18622 h 2494105"/>
                    <a:gd name="connsiteX18" fmla="*/ 922486 w 1317523"/>
                    <a:gd name="connsiteY18" fmla="*/ 139246 h 2494105"/>
                    <a:gd name="connsiteX19" fmla="*/ 1113148 w 1317523"/>
                    <a:gd name="connsiteY19" fmla="*/ 364927 h 2494105"/>
                    <a:gd name="connsiteX20" fmla="*/ 1218207 w 1317523"/>
                    <a:gd name="connsiteY20" fmla="*/ 563371 h 2494105"/>
                    <a:gd name="connsiteX21" fmla="*/ 1299919 w 1317523"/>
                    <a:gd name="connsiteY21" fmla="*/ 792944 h 2494105"/>
                    <a:gd name="connsiteX22" fmla="*/ 1315484 w 1317523"/>
                    <a:gd name="connsiteY22" fmla="*/ 1065319 h 2494105"/>
                    <a:gd name="connsiteX23" fmla="*/ 1268791 w 1317523"/>
                    <a:gd name="connsiteY23" fmla="*/ 1345475 h 2494105"/>
                    <a:gd name="connsiteX24" fmla="*/ 1187079 w 1317523"/>
                    <a:gd name="connsiteY24" fmla="*/ 1586721 h 2494105"/>
                    <a:gd name="connsiteX25" fmla="*/ 1035327 w 1317523"/>
                    <a:gd name="connsiteY25" fmla="*/ 1812403 h 2494105"/>
                    <a:gd name="connsiteX26" fmla="*/ 899140 w 1317523"/>
                    <a:gd name="connsiteY26" fmla="*/ 1971936 h 2494105"/>
                    <a:gd name="connsiteX27" fmla="*/ 836883 w 1317523"/>
                    <a:gd name="connsiteY27" fmla="*/ 2057540 h 2494105"/>
                    <a:gd name="connsiteX28" fmla="*/ 766844 w 1317523"/>
                    <a:gd name="connsiteY28" fmla="*/ 2170381 h 2494105"/>
                    <a:gd name="connsiteX29" fmla="*/ 743497 w 1317523"/>
                    <a:gd name="connsiteY29" fmla="*/ 2263766 h 2494105"/>
                    <a:gd name="connsiteX30" fmla="*/ 759062 w 1317523"/>
                    <a:gd name="connsiteY30" fmla="*/ 2329914 h 2494105"/>
                    <a:gd name="connsiteX31" fmla="*/ 766844 w 1317523"/>
                    <a:gd name="connsiteY31" fmla="*/ 2353261 h 2494105"/>
                    <a:gd name="connsiteX32" fmla="*/ 790190 w 1317523"/>
                    <a:gd name="connsiteY32" fmla="*/ 2392171 h 2494105"/>
                    <a:gd name="connsiteX33" fmla="*/ 844665 w 1317523"/>
                    <a:gd name="connsiteY33" fmla="*/ 2450537 h 2494105"/>
                    <a:gd name="connsiteX34" fmla="*/ 875793 w 1317523"/>
                    <a:gd name="connsiteY34" fmla="*/ 2493339 h 2494105"/>
                    <a:gd name="connsiteX35" fmla="*/ 887467 w 1317523"/>
                    <a:gd name="connsiteY35" fmla="*/ 2493339 h 2494105"/>
                    <a:gd name="connsiteX0" fmla="*/ 229877 w 1317523"/>
                    <a:gd name="connsiteY0" fmla="*/ 2355211 h 2480491"/>
                    <a:gd name="connsiteX1" fmla="*/ 288243 w 1317523"/>
                    <a:gd name="connsiteY1" fmla="*/ 2312409 h 2480491"/>
                    <a:gd name="connsiteX2" fmla="*/ 350500 w 1317523"/>
                    <a:gd name="connsiteY2" fmla="*/ 2273499 h 2480491"/>
                    <a:gd name="connsiteX3" fmla="*/ 401084 w 1317523"/>
                    <a:gd name="connsiteY3" fmla="*/ 2207351 h 2480491"/>
                    <a:gd name="connsiteX4" fmla="*/ 401084 w 1317523"/>
                    <a:gd name="connsiteY4" fmla="*/ 2125638 h 2480491"/>
                    <a:gd name="connsiteX5" fmla="*/ 362173 w 1317523"/>
                    <a:gd name="connsiteY5" fmla="*/ 2020579 h 2480491"/>
                    <a:gd name="connsiteX6" fmla="*/ 311589 w 1317523"/>
                    <a:gd name="connsiteY6" fmla="*/ 1923303 h 2480491"/>
                    <a:gd name="connsiteX7" fmla="*/ 245441 w 1317523"/>
                    <a:gd name="connsiteY7" fmla="*/ 1798789 h 2480491"/>
                    <a:gd name="connsiteX8" fmla="*/ 152056 w 1317523"/>
                    <a:gd name="connsiteY8" fmla="*/ 1627582 h 2480491"/>
                    <a:gd name="connsiteX9" fmla="*/ 43106 w 1317523"/>
                    <a:gd name="connsiteY9" fmla="*/ 1327970 h 2480491"/>
                    <a:gd name="connsiteX10" fmla="*/ 4195 w 1317523"/>
                    <a:gd name="connsiteY10" fmla="*/ 1028358 h 2480491"/>
                    <a:gd name="connsiteX11" fmla="*/ 8086 w 1317523"/>
                    <a:gd name="connsiteY11" fmla="*/ 720964 h 2480491"/>
                    <a:gd name="connsiteX12" fmla="*/ 66452 w 1317523"/>
                    <a:gd name="connsiteY12" fmla="*/ 475827 h 2480491"/>
                    <a:gd name="connsiteX13" fmla="*/ 159838 w 1317523"/>
                    <a:gd name="connsiteY13" fmla="*/ 273492 h 2480491"/>
                    <a:gd name="connsiteX14" fmla="*/ 296025 w 1317523"/>
                    <a:gd name="connsiteY14" fmla="*/ 117849 h 2480491"/>
                    <a:gd name="connsiteX15" fmla="*/ 424430 w 1317523"/>
                    <a:gd name="connsiteY15" fmla="*/ 32246 h 2480491"/>
                    <a:gd name="connsiteX16" fmla="*/ 735715 w 1317523"/>
                    <a:gd name="connsiteY16" fmla="*/ 5008 h 2480491"/>
                    <a:gd name="connsiteX17" fmla="*/ 922486 w 1317523"/>
                    <a:gd name="connsiteY17" fmla="*/ 125632 h 2480491"/>
                    <a:gd name="connsiteX18" fmla="*/ 1113148 w 1317523"/>
                    <a:gd name="connsiteY18" fmla="*/ 351313 h 2480491"/>
                    <a:gd name="connsiteX19" fmla="*/ 1218207 w 1317523"/>
                    <a:gd name="connsiteY19" fmla="*/ 549757 h 2480491"/>
                    <a:gd name="connsiteX20" fmla="*/ 1299919 w 1317523"/>
                    <a:gd name="connsiteY20" fmla="*/ 779330 h 2480491"/>
                    <a:gd name="connsiteX21" fmla="*/ 1315484 w 1317523"/>
                    <a:gd name="connsiteY21" fmla="*/ 1051705 h 2480491"/>
                    <a:gd name="connsiteX22" fmla="*/ 1268791 w 1317523"/>
                    <a:gd name="connsiteY22" fmla="*/ 1331861 h 2480491"/>
                    <a:gd name="connsiteX23" fmla="*/ 1187079 w 1317523"/>
                    <a:gd name="connsiteY23" fmla="*/ 1573107 h 2480491"/>
                    <a:gd name="connsiteX24" fmla="*/ 1035327 w 1317523"/>
                    <a:gd name="connsiteY24" fmla="*/ 1798789 h 2480491"/>
                    <a:gd name="connsiteX25" fmla="*/ 899140 w 1317523"/>
                    <a:gd name="connsiteY25" fmla="*/ 1958322 h 2480491"/>
                    <a:gd name="connsiteX26" fmla="*/ 836883 w 1317523"/>
                    <a:gd name="connsiteY26" fmla="*/ 2043926 h 2480491"/>
                    <a:gd name="connsiteX27" fmla="*/ 766844 w 1317523"/>
                    <a:gd name="connsiteY27" fmla="*/ 2156767 h 2480491"/>
                    <a:gd name="connsiteX28" fmla="*/ 743497 w 1317523"/>
                    <a:gd name="connsiteY28" fmla="*/ 2250152 h 2480491"/>
                    <a:gd name="connsiteX29" fmla="*/ 759062 w 1317523"/>
                    <a:gd name="connsiteY29" fmla="*/ 2316300 h 2480491"/>
                    <a:gd name="connsiteX30" fmla="*/ 766844 w 1317523"/>
                    <a:gd name="connsiteY30" fmla="*/ 2339647 h 2480491"/>
                    <a:gd name="connsiteX31" fmla="*/ 790190 w 1317523"/>
                    <a:gd name="connsiteY31" fmla="*/ 2378557 h 2480491"/>
                    <a:gd name="connsiteX32" fmla="*/ 844665 w 1317523"/>
                    <a:gd name="connsiteY32" fmla="*/ 2436923 h 2480491"/>
                    <a:gd name="connsiteX33" fmla="*/ 875793 w 1317523"/>
                    <a:gd name="connsiteY33" fmla="*/ 2479725 h 2480491"/>
                    <a:gd name="connsiteX34" fmla="*/ 887467 w 1317523"/>
                    <a:gd name="connsiteY34" fmla="*/ 2479725 h 2480491"/>
                    <a:gd name="connsiteX0" fmla="*/ 229877 w 1317523"/>
                    <a:gd name="connsiteY0" fmla="*/ 2367063 h 2492343"/>
                    <a:gd name="connsiteX1" fmla="*/ 288243 w 1317523"/>
                    <a:gd name="connsiteY1" fmla="*/ 2324261 h 2492343"/>
                    <a:gd name="connsiteX2" fmla="*/ 350500 w 1317523"/>
                    <a:gd name="connsiteY2" fmla="*/ 2285351 h 2492343"/>
                    <a:gd name="connsiteX3" fmla="*/ 401084 w 1317523"/>
                    <a:gd name="connsiteY3" fmla="*/ 2219203 h 2492343"/>
                    <a:gd name="connsiteX4" fmla="*/ 401084 w 1317523"/>
                    <a:gd name="connsiteY4" fmla="*/ 2137490 h 2492343"/>
                    <a:gd name="connsiteX5" fmla="*/ 362173 w 1317523"/>
                    <a:gd name="connsiteY5" fmla="*/ 2032431 h 2492343"/>
                    <a:gd name="connsiteX6" fmla="*/ 311589 w 1317523"/>
                    <a:gd name="connsiteY6" fmla="*/ 1935155 h 2492343"/>
                    <a:gd name="connsiteX7" fmla="*/ 245441 w 1317523"/>
                    <a:gd name="connsiteY7" fmla="*/ 1810641 h 2492343"/>
                    <a:gd name="connsiteX8" fmla="*/ 152056 w 1317523"/>
                    <a:gd name="connsiteY8" fmla="*/ 1639434 h 2492343"/>
                    <a:gd name="connsiteX9" fmla="*/ 43106 w 1317523"/>
                    <a:gd name="connsiteY9" fmla="*/ 1339822 h 2492343"/>
                    <a:gd name="connsiteX10" fmla="*/ 4195 w 1317523"/>
                    <a:gd name="connsiteY10" fmla="*/ 1040210 h 2492343"/>
                    <a:gd name="connsiteX11" fmla="*/ 8086 w 1317523"/>
                    <a:gd name="connsiteY11" fmla="*/ 732816 h 2492343"/>
                    <a:gd name="connsiteX12" fmla="*/ 66452 w 1317523"/>
                    <a:gd name="connsiteY12" fmla="*/ 487679 h 2492343"/>
                    <a:gd name="connsiteX13" fmla="*/ 159838 w 1317523"/>
                    <a:gd name="connsiteY13" fmla="*/ 285344 h 2492343"/>
                    <a:gd name="connsiteX14" fmla="*/ 296025 w 1317523"/>
                    <a:gd name="connsiteY14" fmla="*/ 129701 h 2492343"/>
                    <a:gd name="connsiteX15" fmla="*/ 494469 w 1317523"/>
                    <a:gd name="connsiteY15" fmla="*/ 12969 h 2492343"/>
                    <a:gd name="connsiteX16" fmla="*/ 735715 w 1317523"/>
                    <a:gd name="connsiteY16" fmla="*/ 16860 h 2492343"/>
                    <a:gd name="connsiteX17" fmla="*/ 922486 w 1317523"/>
                    <a:gd name="connsiteY17" fmla="*/ 137484 h 2492343"/>
                    <a:gd name="connsiteX18" fmla="*/ 1113148 w 1317523"/>
                    <a:gd name="connsiteY18" fmla="*/ 363165 h 2492343"/>
                    <a:gd name="connsiteX19" fmla="*/ 1218207 w 1317523"/>
                    <a:gd name="connsiteY19" fmla="*/ 561609 h 2492343"/>
                    <a:gd name="connsiteX20" fmla="*/ 1299919 w 1317523"/>
                    <a:gd name="connsiteY20" fmla="*/ 791182 h 2492343"/>
                    <a:gd name="connsiteX21" fmla="*/ 1315484 w 1317523"/>
                    <a:gd name="connsiteY21" fmla="*/ 1063557 h 2492343"/>
                    <a:gd name="connsiteX22" fmla="*/ 1268791 w 1317523"/>
                    <a:gd name="connsiteY22" fmla="*/ 1343713 h 2492343"/>
                    <a:gd name="connsiteX23" fmla="*/ 1187079 w 1317523"/>
                    <a:gd name="connsiteY23" fmla="*/ 1584959 h 2492343"/>
                    <a:gd name="connsiteX24" fmla="*/ 1035327 w 1317523"/>
                    <a:gd name="connsiteY24" fmla="*/ 1810641 h 2492343"/>
                    <a:gd name="connsiteX25" fmla="*/ 899140 w 1317523"/>
                    <a:gd name="connsiteY25" fmla="*/ 1970174 h 2492343"/>
                    <a:gd name="connsiteX26" fmla="*/ 836883 w 1317523"/>
                    <a:gd name="connsiteY26" fmla="*/ 2055778 h 2492343"/>
                    <a:gd name="connsiteX27" fmla="*/ 766844 w 1317523"/>
                    <a:gd name="connsiteY27" fmla="*/ 2168619 h 2492343"/>
                    <a:gd name="connsiteX28" fmla="*/ 743497 w 1317523"/>
                    <a:gd name="connsiteY28" fmla="*/ 2262004 h 2492343"/>
                    <a:gd name="connsiteX29" fmla="*/ 759062 w 1317523"/>
                    <a:gd name="connsiteY29" fmla="*/ 2328152 h 2492343"/>
                    <a:gd name="connsiteX30" fmla="*/ 766844 w 1317523"/>
                    <a:gd name="connsiteY30" fmla="*/ 2351499 h 2492343"/>
                    <a:gd name="connsiteX31" fmla="*/ 790190 w 1317523"/>
                    <a:gd name="connsiteY31" fmla="*/ 2390409 h 2492343"/>
                    <a:gd name="connsiteX32" fmla="*/ 844665 w 1317523"/>
                    <a:gd name="connsiteY32" fmla="*/ 2448775 h 2492343"/>
                    <a:gd name="connsiteX33" fmla="*/ 875793 w 1317523"/>
                    <a:gd name="connsiteY33" fmla="*/ 2491577 h 2492343"/>
                    <a:gd name="connsiteX34" fmla="*/ 887467 w 1317523"/>
                    <a:gd name="connsiteY34" fmla="*/ 2491577 h 2492343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4959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66844 w 1317523"/>
                    <a:gd name="connsiteY30" fmla="*/ 2351499 h 2491577"/>
                    <a:gd name="connsiteX31" fmla="*/ 790190 w 1317523"/>
                    <a:gd name="connsiteY31" fmla="*/ 2390409 h 2491577"/>
                    <a:gd name="connsiteX32" fmla="*/ 844665 w 1317523"/>
                    <a:gd name="connsiteY32" fmla="*/ 2448775 h 2491577"/>
                    <a:gd name="connsiteX33" fmla="*/ 875793 w 1317523"/>
                    <a:gd name="connsiteY33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4959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40382 w 1317523"/>
                    <a:gd name="connsiteY8" fmla="*/ 1643325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29877 w 1317523"/>
                    <a:gd name="connsiteY7" fmla="*/ 1806750 h 2491577"/>
                    <a:gd name="connsiteX8" fmla="*/ 140382 w 1317523"/>
                    <a:gd name="connsiteY8" fmla="*/ 1643325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140382 w 1317523"/>
                    <a:gd name="connsiteY7" fmla="*/ 1643325 h 2491577"/>
                    <a:gd name="connsiteX8" fmla="*/ 43106 w 1317523"/>
                    <a:gd name="connsiteY8" fmla="*/ 1339822 h 2491577"/>
                    <a:gd name="connsiteX9" fmla="*/ 4195 w 1317523"/>
                    <a:gd name="connsiteY9" fmla="*/ 1040210 h 2491577"/>
                    <a:gd name="connsiteX10" fmla="*/ 8086 w 1317523"/>
                    <a:gd name="connsiteY10" fmla="*/ 732816 h 2491577"/>
                    <a:gd name="connsiteX11" fmla="*/ 66452 w 1317523"/>
                    <a:gd name="connsiteY11" fmla="*/ 487679 h 2491577"/>
                    <a:gd name="connsiteX12" fmla="*/ 159838 w 1317523"/>
                    <a:gd name="connsiteY12" fmla="*/ 285344 h 2491577"/>
                    <a:gd name="connsiteX13" fmla="*/ 296025 w 1317523"/>
                    <a:gd name="connsiteY13" fmla="*/ 129701 h 2491577"/>
                    <a:gd name="connsiteX14" fmla="*/ 494469 w 1317523"/>
                    <a:gd name="connsiteY14" fmla="*/ 12969 h 2491577"/>
                    <a:gd name="connsiteX15" fmla="*/ 735715 w 1317523"/>
                    <a:gd name="connsiteY15" fmla="*/ 16860 h 2491577"/>
                    <a:gd name="connsiteX16" fmla="*/ 922486 w 1317523"/>
                    <a:gd name="connsiteY16" fmla="*/ 137484 h 2491577"/>
                    <a:gd name="connsiteX17" fmla="*/ 1113148 w 1317523"/>
                    <a:gd name="connsiteY17" fmla="*/ 363165 h 2491577"/>
                    <a:gd name="connsiteX18" fmla="*/ 1218207 w 1317523"/>
                    <a:gd name="connsiteY18" fmla="*/ 561609 h 2491577"/>
                    <a:gd name="connsiteX19" fmla="*/ 1299919 w 1317523"/>
                    <a:gd name="connsiteY19" fmla="*/ 791182 h 2491577"/>
                    <a:gd name="connsiteX20" fmla="*/ 1315484 w 1317523"/>
                    <a:gd name="connsiteY20" fmla="*/ 1063557 h 2491577"/>
                    <a:gd name="connsiteX21" fmla="*/ 1268791 w 1317523"/>
                    <a:gd name="connsiteY21" fmla="*/ 1343713 h 2491577"/>
                    <a:gd name="connsiteX22" fmla="*/ 1187079 w 1317523"/>
                    <a:gd name="connsiteY22" fmla="*/ 1581068 h 2491577"/>
                    <a:gd name="connsiteX23" fmla="*/ 1035327 w 1317523"/>
                    <a:gd name="connsiteY23" fmla="*/ 1810641 h 2491577"/>
                    <a:gd name="connsiteX24" fmla="*/ 899140 w 1317523"/>
                    <a:gd name="connsiteY24" fmla="*/ 1970174 h 2491577"/>
                    <a:gd name="connsiteX25" fmla="*/ 836883 w 1317523"/>
                    <a:gd name="connsiteY25" fmla="*/ 2055778 h 2491577"/>
                    <a:gd name="connsiteX26" fmla="*/ 766844 w 1317523"/>
                    <a:gd name="connsiteY26" fmla="*/ 2168619 h 2491577"/>
                    <a:gd name="connsiteX27" fmla="*/ 743497 w 1317523"/>
                    <a:gd name="connsiteY27" fmla="*/ 2262004 h 2491577"/>
                    <a:gd name="connsiteX28" fmla="*/ 759062 w 1317523"/>
                    <a:gd name="connsiteY28" fmla="*/ 2328152 h 2491577"/>
                    <a:gd name="connsiteX29" fmla="*/ 790190 w 1317523"/>
                    <a:gd name="connsiteY29" fmla="*/ 2390409 h 2491577"/>
                    <a:gd name="connsiteX30" fmla="*/ 844665 w 1317523"/>
                    <a:gd name="connsiteY30" fmla="*/ 2448775 h 2491577"/>
                    <a:gd name="connsiteX31" fmla="*/ 875793 w 1317523"/>
                    <a:gd name="connsiteY31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140382 w 1317523"/>
                    <a:gd name="connsiteY7" fmla="*/ 1643325 h 2491577"/>
                    <a:gd name="connsiteX8" fmla="*/ 43106 w 1317523"/>
                    <a:gd name="connsiteY8" fmla="*/ 1339822 h 2491577"/>
                    <a:gd name="connsiteX9" fmla="*/ 4195 w 1317523"/>
                    <a:gd name="connsiteY9" fmla="*/ 1040210 h 2491577"/>
                    <a:gd name="connsiteX10" fmla="*/ 8086 w 1317523"/>
                    <a:gd name="connsiteY10" fmla="*/ 732816 h 2491577"/>
                    <a:gd name="connsiteX11" fmla="*/ 66452 w 1317523"/>
                    <a:gd name="connsiteY11" fmla="*/ 487679 h 2491577"/>
                    <a:gd name="connsiteX12" fmla="*/ 159838 w 1317523"/>
                    <a:gd name="connsiteY12" fmla="*/ 285344 h 2491577"/>
                    <a:gd name="connsiteX13" fmla="*/ 296025 w 1317523"/>
                    <a:gd name="connsiteY13" fmla="*/ 129701 h 2491577"/>
                    <a:gd name="connsiteX14" fmla="*/ 494469 w 1317523"/>
                    <a:gd name="connsiteY14" fmla="*/ 12969 h 2491577"/>
                    <a:gd name="connsiteX15" fmla="*/ 735715 w 1317523"/>
                    <a:gd name="connsiteY15" fmla="*/ 16860 h 2491577"/>
                    <a:gd name="connsiteX16" fmla="*/ 922486 w 1317523"/>
                    <a:gd name="connsiteY16" fmla="*/ 137484 h 2491577"/>
                    <a:gd name="connsiteX17" fmla="*/ 1113148 w 1317523"/>
                    <a:gd name="connsiteY17" fmla="*/ 363165 h 2491577"/>
                    <a:gd name="connsiteX18" fmla="*/ 1218207 w 1317523"/>
                    <a:gd name="connsiteY18" fmla="*/ 561609 h 2491577"/>
                    <a:gd name="connsiteX19" fmla="*/ 1299919 w 1317523"/>
                    <a:gd name="connsiteY19" fmla="*/ 791182 h 2491577"/>
                    <a:gd name="connsiteX20" fmla="*/ 1315484 w 1317523"/>
                    <a:gd name="connsiteY20" fmla="*/ 1063557 h 2491577"/>
                    <a:gd name="connsiteX21" fmla="*/ 1268791 w 1317523"/>
                    <a:gd name="connsiteY21" fmla="*/ 1343713 h 2491577"/>
                    <a:gd name="connsiteX22" fmla="*/ 1187079 w 1317523"/>
                    <a:gd name="connsiteY22" fmla="*/ 1581068 h 2491577"/>
                    <a:gd name="connsiteX23" fmla="*/ 1035327 w 1317523"/>
                    <a:gd name="connsiteY23" fmla="*/ 1810641 h 2491577"/>
                    <a:gd name="connsiteX24" fmla="*/ 899140 w 1317523"/>
                    <a:gd name="connsiteY24" fmla="*/ 1970174 h 2491577"/>
                    <a:gd name="connsiteX25" fmla="*/ 836883 w 1317523"/>
                    <a:gd name="connsiteY25" fmla="*/ 2055778 h 2491577"/>
                    <a:gd name="connsiteX26" fmla="*/ 766844 w 1317523"/>
                    <a:gd name="connsiteY26" fmla="*/ 2168619 h 2491577"/>
                    <a:gd name="connsiteX27" fmla="*/ 743497 w 1317523"/>
                    <a:gd name="connsiteY27" fmla="*/ 2262004 h 2491577"/>
                    <a:gd name="connsiteX28" fmla="*/ 759062 w 1317523"/>
                    <a:gd name="connsiteY28" fmla="*/ 2328152 h 2491577"/>
                    <a:gd name="connsiteX29" fmla="*/ 790190 w 1317523"/>
                    <a:gd name="connsiteY29" fmla="*/ 2390409 h 2491577"/>
                    <a:gd name="connsiteX30" fmla="*/ 844665 w 1317523"/>
                    <a:gd name="connsiteY30" fmla="*/ 2448775 h 2491577"/>
                    <a:gd name="connsiteX31" fmla="*/ 875793 w 1317523"/>
                    <a:gd name="connsiteY31" fmla="*/ 2491577 h 2491577"/>
                    <a:gd name="connsiteX0" fmla="*/ 229877 w 1316763"/>
                    <a:gd name="connsiteY0" fmla="*/ 2367063 h 2491577"/>
                    <a:gd name="connsiteX1" fmla="*/ 288243 w 1316763"/>
                    <a:gd name="connsiteY1" fmla="*/ 2324261 h 2491577"/>
                    <a:gd name="connsiteX2" fmla="*/ 350500 w 1316763"/>
                    <a:gd name="connsiteY2" fmla="*/ 2285351 h 2491577"/>
                    <a:gd name="connsiteX3" fmla="*/ 401084 w 1316763"/>
                    <a:gd name="connsiteY3" fmla="*/ 2219203 h 2491577"/>
                    <a:gd name="connsiteX4" fmla="*/ 401084 w 1316763"/>
                    <a:gd name="connsiteY4" fmla="*/ 2137490 h 2491577"/>
                    <a:gd name="connsiteX5" fmla="*/ 362173 w 1316763"/>
                    <a:gd name="connsiteY5" fmla="*/ 2032431 h 2491577"/>
                    <a:gd name="connsiteX6" fmla="*/ 311589 w 1316763"/>
                    <a:gd name="connsiteY6" fmla="*/ 1935155 h 2491577"/>
                    <a:gd name="connsiteX7" fmla="*/ 140382 w 1316763"/>
                    <a:gd name="connsiteY7" fmla="*/ 1643325 h 2491577"/>
                    <a:gd name="connsiteX8" fmla="*/ 43106 w 1316763"/>
                    <a:gd name="connsiteY8" fmla="*/ 1339822 h 2491577"/>
                    <a:gd name="connsiteX9" fmla="*/ 4195 w 1316763"/>
                    <a:gd name="connsiteY9" fmla="*/ 1040210 h 2491577"/>
                    <a:gd name="connsiteX10" fmla="*/ 8086 w 1316763"/>
                    <a:gd name="connsiteY10" fmla="*/ 732816 h 2491577"/>
                    <a:gd name="connsiteX11" fmla="*/ 66452 w 1316763"/>
                    <a:gd name="connsiteY11" fmla="*/ 487679 h 2491577"/>
                    <a:gd name="connsiteX12" fmla="*/ 159838 w 1316763"/>
                    <a:gd name="connsiteY12" fmla="*/ 285344 h 2491577"/>
                    <a:gd name="connsiteX13" fmla="*/ 296025 w 1316763"/>
                    <a:gd name="connsiteY13" fmla="*/ 129701 h 2491577"/>
                    <a:gd name="connsiteX14" fmla="*/ 494469 w 1316763"/>
                    <a:gd name="connsiteY14" fmla="*/ 12969 h 2491577"/>
                    <a:gd name="connsiteX15" fmla="*/ 735715 w 1316763"/>
                    <a:gd name="connsiteY15" fmla="*/ 16860 h 2491577"/>
                    <a:gd name="connsiteX16" fmla="*/ 922486 w 1316763"/>
                    <a:gd name="connsiteY16" fmla="*/ 137484 h 2491577"/>
                    <a:gd name="connsiteX17" fmla="*/ 1113148 w 1316763"/>
                    <a:gd name="connsiteY17" fmla="*/ 363165 h 2491577"/>
                    <a:gd name="connsiteX18" fmla="*/ 1218207 w 1316763"/>
                    <a:gd name="connsiteY18" fmla="*/ 561609 h 2491577"/>
                    <a:gd name="connsiteX19" fmla="*/ 1296028 w 1316763"/>
                    <a:gd name="connsiteY19" fmla="*/ 787291 h 2491577"/>
                    <a:gd name="connsiteX20" fmla="*/ 1315484 w 1316763"/>
                    <a:gd name="connsiteY20" fmla="*/ 1063557 h 2491577"/>
                    <a:gd name="connsiteX21" fmla="*/ 1268791 w 1316763"/>
                    <a:gd name="connsiteY21" fmla="*/ 1343713 h 2491577"/>
                    <a:gd name="connsiteX22" fmla="*/ 1187079 w 1316763"/>
                    <a:gd name="connsiteY22" fmla="*/ 1581068 h 2491577"/>
                    <a:gd name="connsiteX23" fmla="*/ 1035327 w 1316763"/>
                    <a:gd name="connsiteY23" fmla="*/ 1810641 h 2491577"/>
                    <a:gd name="connsiteX24" fmla="*/ 899140 w 1316763"/>
                    <a:gd name="connsiteY24" fmla="*/ 1970174 h 2491577"/>
                    <a:gd name="connsiteX25" fmla="*/ 836883 w 1316763"/>
                    <a:gd name="connsiteY25" fmla="*/ 2055778 h 2491577"/>
                    <a:gd name="connsiteX26" fmla="*/ 766844 w 1316763"/>
                    <a:gd name="connsiteY26" fmla="*/ 2168619 h 2491577"/>
                    <a:gd name="connsiteX27" fmla="*/ 743497 w 1316763"/>
                    <a:gd name="connsiteY27" fmla="*/ 2262004 h 2491577"/>
                    <a:gd name="connsiteX28" fmla="*/ 759062 w 1316763"/>
                    <a:gd name="connsiteY28" fmla="*/ 2328152 h 2491577"/>
                    <a:gd name="connsiteX29" fmla="*/ 790190 w 1316763"/>
                    <a:gd name="connsiteY29" fmla="*/ 2390409 h 2491577"/>
                    <a:gd name="connsiteX30" fmla="*/ 844665 w 1316763"/>
                    <a:gd name="connsiteY30" fmla="*/ 2448775 h 2491577"/>
                    <a:gd name="connsiteX31" fmla="*/ 875793 w 1316763"/>
                    <a:gd name="connsiteY31" fmla="*/ 2491577 h 2491577"/>
                    <a:gd name="connsiteX0" fmla="*/ 229877 w 1316763"/>
                    <a:gd name="connsiteY0" fmla="*/ 2367063 h 2491577"/>
                    <a:gd name="connsiteX1" fmla="*/ 288243 w 1316763"/>
                    <a:gd name="connsiteY1" fmla="*/ 2324261 h 2491577"/>
                    <a:gd name="connsiteX2" fmla="*/ 350500 w 1316763"/>
                    <a:gd name="connsiteY2" fmla="*/ 2285351 h 2491577"/>
                    <a:gd name="connsiteX3" fmla="*/ 401084 w 1316763"/>
                    <a:gd name="connsiteY3" fmla="*/ 2219203 h 2491577"/>
                    <a:gd name="connsiteX4" fmla="*/ 401084 w 1316763"/>
                    <a:gd name="connsiteY4" fmla="*/ 2137490 h 2491577"/>
                    <a:gd name="connsiteX5" fmla="*/ 362173 w 1316763"/>
                    <a:gd name="connsiteY5" fmla="*/ 2032431 h 2491577"/>
                    <a:gd name="connsiteX6" fmla="*/ 311589 w 1316763"/>
                    <a:gd name="connsiteY6" fmla="*/ 1935155 h 2491577"/>
                    <a:gd name="connsiteX7" fmla="*/ 140382 w 1316763"/>
                    <a:gd name="connsiteY7" fmla="*/ 1643325 h 2491577"/>
                    <a:gd name="connsiteX8" fmla="*/ 43106 w 1316763"/>
                    <a:gd name="connsiteY8" fmla="*/ 1339822 h 2491577"/>
                    <a:gd name="connsiteX9" fmla="*/ 4195 w 1316763"/>
                    <a:gd name="connsiteY9" fmla="*/ 1040210 h 2491577"/>
                    <a:gd name="connsiteX10" fmla="*/ 8086 w 1316763"/>
                    <a:gd name="connsiteY10" fmla="*/ 732816 h 2491577"/>
                    <a:gd name="connsiteX11" fmla="*/ 66452 w 1316763"/>
                    <a:gd name="connsiteY11" fmla="*/ 487679 h 2491577"/>
                    <a:gd name="connsiteX12" fmla="*/ 159838 w 1316763"/>
                    <a:gd name="connsiteY12" fmla="*/ 285344 h 2491577"/>
                    <a:gd name="connsiteX13" fmla="*/ 296025 w 1316763"/>
                    <a:gd name="connsiteY13" fmla="*/ 129701 h 2491577"/>
                    <a:gd name="connsiteX14" fmla="*/ 494469 w 1316763"/>
                    <a:gd name="connsiteY14" fmla="*/ 12969 h 2491577"/>
                    <a:gd name="connsiteX15" fmla="*/ 735715 w 1316763"/>
                    <a:gd name="connsiteY15" fmla="*/ 16860 h 2491577"/>
                    <a:gd name="connsiteX16" fmla="*/ 922486 w 1316763"/>
                    <a:gd name="connsiteY16" fmla="*/ 137484 h 2491577"/>
                    <a:gd name="connsiteX17" fmla="*/ 1113148 w 1316763"/>
                    <a:gd name="connsiteY17" fmla="*/ 363165 h 2491577"/>
                    <a:gd name="connsiteX18" fmla="*/ 1218207 w 1316763"/>
                    <a:gd name="connsiteY18" fmla="*/ 561609 h 2491577"/>
                    <a:gd name="connsiteX19" fmla="*/ 1296028 w 1316763"/>
                    <a:gd name="connsiteY19" fmla="*/ 787291 h 2491577"/>
                    <a:gd name="connsiteX20" fmla="*/ 1315484 w 1316763"/>
                    <a:gd name="connsiteY20" fmla="*/ 1063557 h 2491577"/>
                    <a:gd name="connsiteX21" fmla="*/ 1268791 w 1316763"/>
                    <a:gd name="connsiteY21" fmla="*/ 1343713 h 2491577"/>
                    <a:gd name="connsiteX22" fmla="*/ 1187079 w 1316763"/>
                    <a:gd name="connsiteY22" fmla="*/ 1581068 h 2491577"/>
                    <a:gd name="connsiteX23" fmla="*/ 1035327 w 1316763"/>
                    <a:gd name="connsiteY23" fmla="*/ 1810641 h 2491577"/>
                    <a:gd name="connsiteX24" fmla="*/ 899140 w 1316763"/>
                    <a:gd name="connsiteY24" fmla="*/ 1970174 h 2491577"/>
                    <a:gd name="connsiteX25" fmla="*/ 836883 w 1316763"/>
                    <a:gd name="connsiteY25" fmla="*/ 2055778 h 2491577"/>
                    <a:gd name="connsiteX26" fmla="*/ 766844 w 1316763"/>
                    <a:gd name="connsiteY26" fmla="*/ 2168619 h 2491577"/>
                    <a:gd name="connsiteX27" fmla="*/ 743497 w 1316763"/>
                    <a:gd name="connsiteY27" fmla="*/ 2262004 h 2491577"/>
                    <a:gd name="connsiteX28" fmla="*/ 759062 w 1316763"/>
                    <a:gd name="connsiteY28" fmla="*/ 2328152 h 2491577"/>
                    <a:gd name="connsiteX29" fmla="*/ 790190 w 1316763"/>
                    <a:gd name="connsiteY29" fmla="*/ 2390409 h 2491577"/>
                    <a:gd name="connsiteX30" fmla="*/ 844665 w 1316763"/>
                    <a:gd name="connsiteY30" fmla="*/ 2448775 h 2491577"/>
                    <a:gd name="connsiteX31" fmla="*/ 875793 w 1316763"/>
                    <a:gd name="connsiteY31" fmla="*/ 2491577 h 2491577"/>
                    <a:gd name="connsiteX0" fmla="*/ 229877 w 1316809"/>
                    <a:gd name="connsiteY0" fmla="*/ 2367063 h 2491577"/>
                    <a:gd name="connsiteX1" fmla="*/ 288243 w 1316809"/>
                    <a:gd name="connsiteY1" fmla="*/ 2324261 h 2491577"/>
                    <a:gd name="connsiteX2" fmla="*/ 350500 w 1316809"/>
                    <a:gd name="connsiteY2" fmla="*/ 2285351 h 2491577"/>
                    <a:gd name="connsiteX3" fmla="*/ 401084 w 1316809"/>
                    <a:gd name="connsiteY3" fmla="*/ 2219203 h 2491577"/>
                    <a:gd name="connsiteX4" fmla="*/ 401084 w 1316809"/>
                    <a:gd name="connsiteY4" fmla="*/ 2137490 h 2491577"/>
                    <a:gd name="connsiteX5" fmla="*/ 362173 w 1316809"/>
                    <a:gd name="connsiteY5" fmla="*/ 2032431 h 2491577"/>
                    <a:gd name="connsiteX6" fmla="*/ 311589 w 1316809"/>
                    <a:gd name="connsiteY6" fmla="*/ 1935155 h 2491577"/>
                    <a:gd name="connsiteX7" fmla="*/ 140382 w 1316809"/>
                    <a:gd name="connsiteY7" fmla="*/ 1643325 h 2491577"/>
                    <a:gd name="connsiteX8" fmla="*/ 43106 w 1316809"/>
                    <a:gd name="connsiteY8" fmla="*/ 1339822 h 2491577"/>
                    <a:gd name="connsiteX9" fmla="*/ 4195 w 1316809"/>
                    <a:gd name="connsiteY9" fmla="*/ 1040210 h 2491577"/>
                    <a:gd name="connsiteX10" fmla="*/ 8086 w 1316809"/>
                    <a:gd name="connsiteY10" fmla="*/ 732816 h 2491577"/>
                    <a:gd name="connsiteX11" fmla="*/ 66452 w 1316809"/>
                    <a:gd name="connsiteY11" fmla="*/ 487679 h 2491577"/>
                    <a:gd name="connsiteX12" fmla="*/ 159838 w 1316809"/>
                    <a:gd name="connsiteY12" fmla="*/ 285344 h 2491577"/>
                    <a:gd name="connsiteX13" fmla="*/ 296025 w 1316809"/>
                    <a:gd name="connsiteY13" fmla="*/ 129701 h 2491577"/>
                    <a:gd name="connsiteX14" fmla="*/ 494469 w 1316809"/>
                    <a:gd name="connsiteY14" fmla="*/ 12969 h 2491577"/>
                    <a:gd name="connsiteX15" fmla="*/ 735715 w 1316809"/>
                    <a:gd name="connsiteY15" fmla="*/ 16860 h 2491577"/>
                    <a:gd name="connsiteX16" fmla="*/ 922486 w 1316809"/>
                    <a:gd name="connsiteY16" fmla="*/ 137484 h 2491577"/>
                    <a:gd name="connsiteX17" fmla="*/ 1113148 w 1316809"/>
                    <a:gd name="connsiteY17" fmla="*/ 363165 h 2491577"/>
                    <a:gd name="connsiteX18" fmla="*/ 1218207 w 1316809"/>
                    <a:gd name="connsiteY18" fmla="*/ 561609 h 2491577"/>
                    <a:gd name="connsiteX19" fmla="*/ 1315484 w 1316809"/>
                    <a:gd name="connsiteY19" fmla="*/ 1063557 h 2491577"/>
                    <a:gd name="connsiteX20" fmla="*/ 1268791 w 1316809"/>
                    <a:gd name="connsiteY20" fmla="*/ 1343713 h 2491577"/>
                    <a:gd name="connsiteX21" fmla="*/ 1187079 w 1316809"/>
                    <a:gd name="connsiteY21" fmla="*/ 1581068 h 2491577"/>
                    <a:gd name="connsiteX22" fmla="*/ 1035327 w 1316809"/>
                    <a:gd name="connsiteY22" fmla="*/ 1810641 h 2491577"/>
                    <a:gd name="connsiteX23" fmla="*/ 899140 w 1316809"/>
                    <a:gd name="connsiteY23" fmla="*/ 1970174 h 2491577"/>
                    <a:gd name="connsiteX24" fmla="*/ 836883 w 1316809"/>
                    <a:gd name="connsiteY24" fmla="*/ 2055778 h 2491577"/>
                    <a:gd name="connsiteX25" fmla="*/ 766844 w 1316809"/>
                    <a:gd name="connsiteY25" fmla="*/ 2168619 h 2491577"/>
                    <a:gd name="connsiteX26" fmla="*/ 743497 w 1316809"/>
                    <a:gd name="connsiteY26" fmla="*/ 2262004 h 2491577"/>
                    <a:gd name="connsiteX27" fmla="*/ 759062 w 1316809"/>
                    <a:gd name="connsiteY27" fmla="*/ 2328152 h 2491577"/>
                    <a:gd name="connsiteX28" fmla="*/ 790190 w 1316809"/>
                    <a:gd name="connsiteY28" fmla="*/ 2390409 h 2491577"/>
                    <a:gd name="connsiteX29" fmla="*/ 844665 w 1316809"/>
                    <a:gd name="connsiteY29" fmla="*/ 2448775 h 2491577"/>
                    <a:gd name="connsiteX30" fmla="*/ 875793 w 1316809"/>
                    <a:gd name="connsiteY30" fmla="*/ 2491577 h 2491577"/>
                    <a:gd name="connsiteX0" fmla="*/ 229877 w 1318240"/>
                    <a:gd name="connsiteY0" fmla="*/ 2367063 h 2491577"/>
                    <a:gd name="connsiteX1" fmla="*/ 288243 w 1318240"/>
                    <a:gd name="connsiteY1" fmla="*/ 2324261 h 2491577"/>
                    <a:gd name="connsiteX2" fmla="*/ 350500 w 1318240"/>
                    <a:gd name="connsiteY2" fmla="*/ 2285351 h 2491577"/>
                    <a:gd name="connsiteX3" fmla="*/ 401084 w 1318240"/>
                    <a:gd name="connsiteY3" fmla="*/ 2219203 h 2491577"/>
                    <a:gd name="connsiteX4" fmla="*/ 401084 w 1318240"/>
                    <a:gd name="connsiteY4" fmla="*/ 2137490 h 2491577"/>
                    <a:gd name="connsiteX5" fmla="*/ 362173 w 1318240"/>
                    <a:gd name="connsiteY5" fmla="*/ 2032431 h 2491577"/>
                    <a:gd name="connsiteX6" fmla="*/ 311589 w 1318240"/>
                    <a:gd name="connsiteY6" fmla="*/ 1935155 h 2491577"/>
                    <a:gd name="connsiteX7" fmla="*/ 140382 w 1318240"/>
                    <a:gd name="connsiteY7" fmla="*/ 1643325 h 2491577"/>
                    <a:gd name="connsiteX8" fmla="*/ 43106 w 1318240"/>
                    <a:gd name="connsiteY8" fmla="*/ 1339822 h 2491577"/>
                    <a:gd name="connsiteX9" fmla="*/ 4195 w 1318240"/>
                    <a:gd name="connsiteY9" fmla="*/ 1040210 h 2491577"/>
                    <a:gd name="connsiteX10" fmla="*/ 8086 w 1318240"/>
                    <a:gd name="connsiteY10" fmla="*/ 732816 h 2491577"/>
                    <a:gd name="connsiteX11" fmla="*/ 66452 w 1318240"/>
                    <a:gd name="connsiteY11" fmla="*/ 487679 h 2491577"/>
                    <a:gd name="connsiteX12" fmla="*/ 159838 w 1318240"/>
                    <a:gd name="connsiteY12" fmla="*/ 285344 h 2491577"/>
                    <a:gd name="connsiteX13" fmla="*/ 296025 w 1318240"/>
                    <a:gd name="connsiteY13" fmla="*/ 129701 h 2491577"/>
                    <a:gd name="connsiteX14" fmla="*/ 494469 w 1318240"/>
                    <a:gd name="connsiteY14" fmla="*/ 12969 h 2491577"/>
                    <a:gd name="connsiteX15" fmla="*/ 735715 w 1318240"/>
                    <a:gd name="connsiteY15" fmla="*/ 16860 h 2491577"/>
                    <a:gd name="connsiteX16" fmla="*/ 922486 w 1318240"/>
                    <a:gd name="connsiteY16" fmla="*/ 137484 h 2491577"/>
                    <a:gd name="connsiteX17" fmla="*/ 1113148 w 1318240"/>
                    <a:gd name="connsiteY17" fmla="*/ 363165 h 2491577"/>
                    <a:gd name="connsiteX18" fmla="*/ 1218207 w 1318240"/>
                    <a:gd name="connsiteY18" fmla="*/ 561609 h 2491577"/>
                    <a:gd name="connsiteX19" fmla="*/ 1315484 w 1318240"/>
                    <a:gd name="connsiteY19" fmla="*/ 1063557 h 2491577"/>
                    <a:gd name="connsiteX20" fmla="*/ 1268791 w 1318240"/>
                    <a:gd name="connsiteY20" fmla="*/ 1343713 h 2491577"/>
                    <a:gd name="connsiteX21" fmla="*/ 1187079 w 1318240"/>
                    <a:gd name="connsiteY21" fmla="*/ 1581068 h 2491577"/>
                    <a:gd name="connsiteX22" fmla="*/ 1035327 w 1318240"/>
                    <a:gd name="connsiteY22" fmla="*/ 1810641 h 2491577"/>
                    <a:gd name="connsiteX23" fmla="*/ 899140 w 1318240"/>
                    <a:gd name="connsiteY23" fmla="*/ 1970174 h 2491577"/>
                    <a:gd name="connsiteX24" fmla="*/ 836883 w 1318240"/>
                    <a:gd name="connsiteY24" fmla="*/ 2055778 h 2491577"/>
                    <a:gd name="connsiteX25" fmla="*/ 766844 w 1318240"/>
                    <a:gd name="connsiteY25" fmla="*/ 2168619 h 2491577"/>
                    <a:gd name="connsiteX26" fmla="*/ 743497 w 1318240"/>
                    <a:gd name="connsiteY26" fmla="*/ 2262004 h 2491577"/>
                    <a:gd name="connsiteX27" fmla="*/ 759062 w 1318240"/>
                    <a:gd name="connsiteY27" fmla="*/ 2328152 h 2491577"/>
                    <a:gd name="connsiteX28" fmla="*/ 790190 w 1318240"/>
                    <a:gd name="connsiteY28" fmla="*/ 2390409 h 2491577"/>
                    <a:gd name="connsiteX29" fmla="*/ 844665 w 1318240"/>
                    <a:gd name="connsiteY29" fmla="*/ 2448775 h 2491577"/>
                    <a:gd name="connsiteX30" fmla="*/ 875793 w 1318240"/>
                    <a:gd name="connsiteY30" fmla="*/ 2491577 h 2491577"/>
                    <a:gd name="connsiteX0" fmla="*/ 229877 w 1318240"/>
                    <a:gd name="connsiteY0" fmla="*/ 2367063 h 2491577"/>
                    <a:gd name="connsiteX1" fmla="*/ 288243 w 1318240"/>
                    <a:gd name="connsiteY1" fmla="*/ 2324261 h 2491577"/>
                    <a:gd name="connsiteX2" fmla="*/ 350500 w 1318240"/>
                    <a:gd name="connsiteY2" fmla="*/ 2285351 h 2491577"/>
                    <a:gd name="connsiteX3" fmla="*/ 401084 w 1318240"/>
                    <a:gd name="connsiteY3" fmla="*/ 2219203 h 2491577"/>
                    <a:gd name="connsiteX4" fmla="*/ 401084 w 1318240"/>
                    <a:gd name="connsiteY4" fmla="*/ 2137490 h 2491577"/>
                    <a:gd name="connsiteX5" fmla="*/ 362173 w 1318240"/>
                    <a:gd name="connsiteY5" fmla="*/ 2032431 h 2491577"/>
                    <a:gd name="connsiteX6" fmla="*/ 311589 w 1318240"/>
                    <a:gd name="connsiteY6" fmla="*/ 1935155 h 2491577"/>
                    <a:gd name="connsiteX7" fmla="*/ 140382 w 1318240"/>
                    <a:gd name="connsiteY7" fmla="*/ 1643325 h 2491577"/>
                    <a:gd name="connsiteX8" fmla="*/ 43106 w 1318240"/>
                    <a:gd name="connsiteY8" fmla="*/ 1339822 h 2491577"/>
                    <a:gd name="connsiteX9" fmla="*/ 4195 w 1318240"/>
                    <a:gd name="connsiteY9" fmla="*/ 1040210 h 2491577"/>
                    <a:gd name="connsiteX10" fmla="*/ 8086 w 1318240"/>
                    <a:gd name="connsiteY10" fmla="*/ 732816 h 2491577"/>
                    <a:gd name="connsiteX11" fmla="*/ 66452 w 1318240"/>
                    <a:gd name="connsiteY11" fmla="*/ 487679 h 2491577"/>
                    <a:gd name="connsiteX12" fmla="*/ 159838 w 1318240"/>
                    <a:gd name="connsiteY12" fmla="*/ 285344 h 2491577"/>
                    <a:gd name="connsiteX13" fmla="*/ 296025 w 1318240"/>
                    <a:gd name="connsiteY13" fmla="*/ 129701 h 2491577"/>
                    <a:gd name="connsiteX14" fmla="*/ 494469 w 1318240"/>
                    <a:gd name="connsiteY14" fmla="*/ 12969 h 2491577"/>
                    <a:gd name="connsiteX15" fmla="*/ 735715 w 1318240"/>
                    <a:gd name="connsiteY15" fmla="*/ 16860 h 2491577"/>
                    <a:gd name="connsiteX16" fmla="*/ 922486 w 1318240"/>
                    <a:gd name="connsiteY16" fmla="*/ 137484 h 2491577"/>
                    <a:gd name="connsiteX17" fmla="*/ 1113148 w 1318240"/>
                    <a:gd name="connsiteY17" fmla="*/ 363165 h 2491577"/>
                    <a:gd name="connsiteX18" fmla="*/ 1218207 w 1318240"/>
                    <a:gd name="connsiteY18" fmla="*/ 561609 h 2491577"/>
                    <a:gd name="connsiteX19" fmla="*/ 1315484 w 1318240"/>
                    <a:gd name="connsiteY19" fmla="*/ 1063557 h 2491577"/>
                    <a:gd name="connsiteX20" fmla="*/ 1268791 w 1318240"/>
                    <a:gd name="connsiteY20" fmla="*/ 1343713 h 2491577"/>
                    <a:gd name="connsiteX21" fmla="*/ 1167624 w 1318240"/>
                    <a:gd name="connsiteY21" fmla="*/ 1604414 h 2491577"/>
                    <a:gd name="connsiteX22" fmla="*/ 1035327 w 1318240"/>
                    <a:gd name="connsiteY22" fmla="*/ 1810641 h 2491577"/>
                    <a:gd name="connsiteX23" fmla="*/ 899140 w 1318240"/>
                    <a:gd name="connsiteY23" fmla="*/ 1970174 h 2491577"/>
                    <a:gd name="connsiteX24" fmla="*/ 836883 w 1318240"/>
                    <a:gd name="connsiteY24" fmla="*/ 2055778 h 2491577"/>
                    <a:gd name="connsiteX25" fmla="*/ 766844 w 1318240"/>
                    <a:gd name="connsiteY25" fmla="*/ 2168619 h 2491577"/>
                    <a:gd name="connsiteX26" fmla="*/ 743497 w 1318240"/>
                    <a:gd name="connsiteY26" fmla="*/ 2262004 h 2491577"/>
                    <a:gd name="connsiteX27" fmla="*/ 759062 w 1318240"/>
                    <a:gd name="connsiteY27" fmla="*/ 2328152 h 2491577"/>
                    <a:gd name="connsiteX28" fmla="*/ 790190 w 1318240"/>
                    <a:gd name="connsiteY28" fmla="*/ 2390409 h 2491577"/>
                    <a:gd name="connsiteX29" fmla="*/ 844665 w 1318240"/>
                    <a:gd name="connsiteY29" fmla="*/ 2448775 h 2491577"/>
                    <a:gd name="connsiteX30" fmla="*/ 875793 w 1318240"/>
                    <a:gd name="connsiteY30" fmla="*/ 2491577 h 2491577"/>
                    <a:gd name="connsiteX0" fmla="*/ 229877 w 1319454"/>
                    <a:gd name="connsiteY0" fmla="*/ 2367063 h 2491577"/>
                    <a:gd name="connsiteX1" fmla="*/ 288243 w 1319454"/>
                    <a:gd name="connsiteY1" fmla="*/ 2324261 h 2491577"/>
                    <a:gd name="connsiteX2" fmla="*/ 350500 w 1319454"/>
                    <a:gd name="connsiteY2" fmla="*/ 2285351 h 2491577"/>
                    <a:gd name="connsiteX3" fmla="*/ 401084 w 1319454"/>
                    <a:gd name="connsiteY3" fmla="*/ 2219203 h 2491577"/>
                    <a:gd name="connsiteX4" fmla="*/ 401084 w 1319454"/>
                    <a:gd name="connsiteY4" fmla="*/ 2137490 h 2491577"/>
                    <a:gd name="connsiteX5" fmla="*/ 362173 w 1319454"/>
                    <a:gd name="connsiteY5" fmla="*/ 2032431 h 2491577"/>
                    <a:gd name="connsiteX6" fmla="*/ 311589 w 1319454"/>
                    <a:gd name="connsiteY6" fmla="*/ 1935155 h 2491577"/>
                    <a:gd name="connsiteX7" fmla="*/ 140382 w 1319454"/>
                    <a:gd name="connsiteY7" fmla="*/ 1643325 h 2491577"/>
                    <a:gd name="connsiteX8" fmla="*/ 43106 w 1319454"/>
                    <a:gd name="connsiteY8" fmla="*/ 1339822 h 2491577"/>
                    <a:gd name="connsiteX9" fmla="*/ 4195 w 1319454"/>
                    <a:gd name="connsiteY9" fmla="*/ 1040210 h 2491577"/>
                    <a:gd name="connsiteX10" fmla="*/ 8086 w 1319454"/>
                    <a:gd name="connsiteY10" fmla="*/ 732816 h 2491577"/>
                    <a:gd name="connsiteX11" fmla="*/ 66452 w 1319454"/>
                    <a:gd name="connsiteY11" fmla="*/ 487679 h 2491577"/>
                    <a:gd name="connsiteX12" fmla="*/ 159838 w 1319454"/>
                    <a:gd name="connsiteY12" fmla="*/ 285344 h 2491577"/>
                    <a:gd name="connsiteX13" fmla="*/ 296025 w 1319454"/>
                    <a:gd name="connsiteY13" fmla="*/ 129701 h 2491577"/>
                    <a:gd name="connsiteX14" fmla="*/ 494469 w 1319454"/>
                    <a:gd name="connsiteY14" fmla="*/ 12969 h 2491577"/>
                    <a:gd name="connsiteX15" fmla="*/ 735715 w 1319454"/>
                    <a:gd name="connsiteY15" fmla="*/ 16860 h 2491577"/>
                    <a:gd name="connsiteX16" fmla="*/ 922486 w 1319454"/>
                    <a:gd name="connsiteY16" fmla="*/ 137484 h 2491577"/>
                    <a:gd name="connsiteX17" fmla="*/ 1218207 w 1319454"/>
                    <a:gd name="connsiteY17" fmla="*/ 561609 h 2491577"/>
                    <a:gd name="connsiteX18" fmla="*/ 1315484 w 1319454"/>
                    <a:gd name="connsiteY18" fmla="*/ 1063557 h 2491577"/>
                    <a:gd name="connsiteX19" fmla="*/ 1268791 w 1319454"/>
                    <a:gd name="connsiteY19" fmla="*/ 1343713 h 2491577"/>
                    <a:gd name="connsiteX20" fmla="*/ 1167624 w 1319454"/>
                    <a:gd name="connsiteY20" fmla="*/ 1604414 h 2491577"/>
                    <a:gd name="connsiteX21" fmla="*/ 1035327 w 1319454"/>
                    <a:gd name="connsiteY21" fmla="*/ 1810641 h 2491577"/>
                    <a:gd name="connsiteX22" fmla="*/ 899140 w 1319454"/>
                    <a:gd name="connsiteY22" fmla="*/ 1970174 h 2491577"/>
                    <a:gd name="connsiteX23" fmla="*/ 836883 w 1319454"/>
                    <a:gd name="connsiteY23" fmla="*/ 2055778 h 2491577"/>
                    <a:gd name="connsiteX24" fmla="*/ 766844 w 1319454"/>
                    <a:gd name="connsiteY24" fmla="*/ 2168619 h 2491577"/>
                    <a:gd name="connsiteX25" fmla="*/ 743497 w 1319454"/>
                    <a:gd name="connsiteY25" fmla="*/ 2262004 h 2491577"/>
                    <a:gd name="connsiteX26" fmla="*/ 759062 w 1319454"/>
                    <a:gd name="connsiteY26" fmla="*/ 2328152 h 2491577"/>
                    <a:gd name="connsiteX27" fmla="*/ 790190 w 1319454"/>
                    <a:gd name="connsiteY27" fmla="*/ 2390409 h 2491577"/>
                    <a:gd name="connsiteX28" fmla="*/ 844665 w 1319454"/>
                    <a:gd name="connsiteY28" fmla="*/ 2448775 h 2491577"/>
                    <a:gd name="connsiteX29" fmla="*/ 875793 w 1319454"/>
                    <a:gd name="connsiteY29" fmla="*/ 2491577 h 2491577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54951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75793 w 1318759"/>
                    <a:gd name="connsiteY28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401084 w 1318759"/>
                    <a:gd name="connsiteY2" fmla="*/ 2225379 h 2497753"/>
                    <a:gd name="connsiteX3" fmla="*/ 401084 w 1318759"/>
                    <a:gd name="connsiteY3" fmla="*/ 2143666 h 2497753"/>
                    <a:gd name="connsiteX4" fmla="*/ 362173 w 1318759"/>
                    <a:gd name="connsiteY4" fmla="*/ 2038607 h 2497753"/>
                    <a:gd name="connsiteX5" fmla="*/ 311589 w 1318759"/>
                    <a:gd name="connsiteY5" fmla="*/ 1941331 h 2497753"/>
                    <a:gd name="connsiteX6" fmla="*/ 140382 w 1318759"/>
                    <a:gd name="connsiteY6" fmla="*/ 1649501 h 2497753"/>
                    <a:gd name="connsiteX7" fmla="*/ 43106 w 1318759"/>
                    <a:gd name="connsiteY7" fmla="*/ 1345998 h 2497753"/>
                    <a:gd name="connsiteX8" fmla="*/ 4195 w 1318759"/>
                    <a:gd name="connsiteY8" fmla="*/ 1046386 h 2497753"/>
                    <a:gd name="connsiteX9" fmla="*/ 8086 w 1318759"/>
                    <a:gd name="connsiteY9" fmla="*/ 738992 h 2497753"/>
                    <a:gd name="connsiteX10" fmla="*/ 66452 w 1318759"/>
                    <a:gd name="connsiteY10" fmla="*/ 493855 h 2497753"/>
                    <a:gd name="connsiteX11" fmla="*/ 159838 w 1318759"/>
                    <a:gd name="connsiteY11" fmla="*/ 291520 h 2497753"/>
                    <a:gd name="connsiteX12" fmla="*/ 296025 w 1318759"/>
                    <a:gd name="connsiteY12" fmla="*/ 135877 h 2497753"/>
                    <a:gd name="connsiteX13" fmla="*/ 494469 w 1318759"/>
                    <a:gd name="connsiteY13" fmla="*/ 19145 h 2497753"/>
                    <a:gd name="connsiteX14" fmla="*/ 735715 w 1318759"/>
                    <a:gd name="connsiteY14" fmla="*/ 23036 h 2497753"/>
                    <a:gd name="connsiteX15" fmla="*/ 1015872 w 1318759"/>
                    <a:gd name="connsiteY15" fmla="*/ 240937 h 2497753"/>
                    <a:gd name="connsiteX16" fmla="*/ 1218207 w 1318759"/>
                    <a:gd name="connsiteY16" fmla="*/ 567785 h 2497753"/>
                    <a:gd name="connsiteX17" fmla="*/ 1315484 w 1318759"/>
                    <a:gd name="connsiteY17" fmla="*/ 1069733 h 2497753"/>
                    <a:gd name="connsiteX18" fmla="*/ 1268791 w 1318759"/>
                    <a:gd name="connsiteY18" fmla="*/ 1349889 h 2497753"/>
                    <a:gd name="connsiteX19" fmla="*/ 1167624 w 1318759"/>
                    <a:gd name="connsiteY19" fmla="*/ 1610590 h 2497753"/>
                    <a:gd name="connsiteX20" fmla="*/ 1035327 w 1318759"/>
                    <a:gd name="connsiteY20" fmla="*/ 1816817 h 2497753"/>
                    <a:gd name="connsiteX21" fmla="*/ 899140 w 1318759"/>
                    <a:gd name="connsiteY21" fmla="*/ 1976350 h 2497753"/>
                    <a:gd name="connsiteX22" fmla="*/ 836883 w 1318759"/>
                    <a:gd name="connsiteY22" fmla="*/ 2061954 h 2497753"/>
                    <a:gd name="connsiteX23" fmla="*/ 766844 w 1318759"/>
                    <a:gd name="connsiteY23" fmla="*/ 2174795 h 2497753"/>
                    <a:gd name="connsiteX24" fmla="*/ 743497 w 1318759"/>
                    <a:gd name="connsiteY24" fmla="*/ 2268180 h 2497753"/>
                    <a:gd name="connsiteX25" fmla="*/ 759062 w 1318759"/>
                    <a:gd name="connsiteY25" fmla="*/ 2334328 h 2497753"/>
                    <a:gd name="connsiteX26" fmla="*/ 790190 w 1318759"/>
                    <a:gd name="connsiteY26" fmla="*/ 2396585 h 2497753"/>
                    <a:gd name="connsiteX27" fmla="*/ 875793 w 1318759"/>
                    <a:gd name="connsiteY27" fmla="*/ 2497753 h 2497753"/>
                    <a:gd name="connsiteX0" fmla="*/ 229877 w 1318759"/>
                    <a:gd name="connsiteY0" fmla="*/ 2373239 h 2497753"/>
                    <a:gd name="connsiteX1" fmla="*/ 319371 w 1318759"/>
                    <a:gd name="connsiteY1" fmla="*/ 2307091 h 2497753"/>
                    <a:gd name="connsiteX2" fmla="*/ 401084 w 1318759"/>
                    <a:gd name="connsiteY2" fmla="*/ 2225379 h 2497753"/>
                    <a:gd name="connsiteX3" fmla="*/ 401084 w 1318759"/>
                    <a:gd name="connsiteY3" fmla="*/ 2143666 h 2497753"/>
                    <a:gd name="connsiteX4" fmla="*/ 362173 w 1318759"/>
                    <a:gd name="connsiteY4" fmla="*/ 2038607 h 2497753"/>
                    <a:gd name="connsiteX5" fmla="*/ 311589 w 1318759"/>
                    <a:gd name="connsiteY5" fmla="*/ 1941331 h 2497753"/>
                    <a:gd name="connsiteX6" fmla="*/ 140382 w 1318759"/>
                    <a:gd name="connsiteY6" fmla="*/ 1649501 h 2497753"/>
                    <a:gd name="connsiteX7" fmla="*/ 43106 w 1318759"/>
                    <a:gd name="connsiteY7" fmla="*/ 1345998 h 2497753"/>
                    <a:gd name="connsiteX8" fmla="*/ 4195 w 1318759"/>
                    <a:gd name="connsiteY8" fmla="*/ 1046386 h 2497753"/>
                    <a:gd name="connsiteX9" fmla="*/ 8086 w 1318759"/>
                    <a:gd name="connsiteY9" fmla="*/ 738992 h 2497753"/>
                    <a:gd name="connsiteX10" fmla="*/ 66452 w 1318759"/>
                    <a:gd name="connsiteY10" fmla="*/ 493855 h 2497753"/>
                    <a:gd name="connsiteX11" fmla="*/ 159838 w 1318759"/>
                    <a:gd name="connsiteY11" fmla="*/ 291520 h 2497753"/>
                    <a:gd name="connsiteX12" fmla="*/ 296025 w 1318759"/>
                    <a:gd name="connsiteY12" fmla="*/ 135877 h 2497753"/>
                    <a:gd name="connsiteX13" fmla="*/ 494469 w 1318759"/>
                    <a:gd name="connsiteY13" fmla="*/ 19145 h 2497753"/>
                    <a:gd name="connsiteX14" fmla="*/ 735715 w 1318759"/>
                    <a:gd name="connsiteY14" fmla="*/ 23036 h 2497753"/>
                    <a:gd name="connsiteX15" fmla="*/ 1015872 w 1318759"/>
                    <a:gd name="connsiteY15" fmla="*/ 240937 h 2497753"/>
                    <a:gd name="connsiteX16" fmla="*/ 1218207 w 1318759"/>
                    <a:gd name="connsiteY16" fmla="*/ 567785 h 2497753"/>
                    <a:gd name="connsiteX17" fmla="*/ 1315484 w 1318759"/>
                    <a:gd name="connsiteY17" fmla="*/ 1069733 h 2497753"/>
                    <a:gd name="connsiteX18" fmla="*/ 1268791 w 1318759"/>
                    <a:gd name="connsiteY18" fmla="*/ 1349889 h 2497753"/>
                    <a:gd name="connsiteX19" fmla="*/ 1167624 w 1318759"/>
                    <a:gd name="connsiteY19" fmla="*/ 1610590 h 2497753"/>
                    <a:gd name="connsiteX20" fmla="*/ 1035327 w 1318759"/>
                    <a:gd name="connsiteY20" fmla="*/ 1816817 h 2497753"/>
                    <a:gd name="connsiteX21" fmla="*/ 899140 w 1318759"/>
                    <a:gd name="connsiteY21" fmla="*/ 1976350 h 2497753"/>
                    <a:gd name="connsiteX22" fmla="*/ 836883 w 1318759"/>
                    <a:gd name="connsiteY22" fmla="*/ 2061954 h 2497753"/>
                    <a:gd name="connsiteX23" fmla="*/ 766844 w 1318759"/>
                    <a:gd name="connsiteY23" fmla="*/ 2174795 h 2497753"/>
                    <a:gd name="connsiteX24" fmla="*/ 743497 w 1318759"/>
                    <a:gd name="connsiteY24" fmla="*/ 2268180 h 2497753"/>
                    <a:gd name="connsiteX25" fmla="*/ 759062 w 1318759"/>
                    <a:gd name="connsiteY25" fmla="*/ 2334328 h 2497753"/>
                    <a:gd name="connsiteX26" fmla="*/ 790190 w 1318759"/>
                    <a:gd name="connsiteY26" fmla="*/ 2396585 h 2497753"/>
                    <a:gd name="connsiteX27" fmla="*/ 875793 w 1318759"/>
                    <a:gd name="connsiteY27" fmla="*/ 2497753 h 2497753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401084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62173 w 1318664"/>
                    <a:gd name="connsiteY4" fmla="*/ 2039134 h 2498280"/>
                    <a:gd name="connsiteX5" fmla="*/ 311589 w 1318664"/>
                    <a:gd name="connsiteY5" fmla="*/ 1941858 h 2498280"/>
                    <a:gd name="connsiteX6" fmla="*/ 140382 w 1318664"/>
                    <a:gd name="connsiteY6" fmla="*/ 1650028 h 2498280"/>
                    <a:gd name="connsiteX7" fmla="*/ 43106 w 1318664"/>
                    <a:gd name="connsiteY7" fmla="*/ 1346525 h 2498280"/>
                    <a:gd name="connsiteX8" fmla="*/ 4195 w 1318664"/>
                    <a:gd name="connsiteY8" fmla="*/ 1046913 h 2498280"/>
                    <a:gd name="connsiteX9" fmla="*/ 8086 w 1318664"/>
                    <a:gd name="connsiteY9" fmla="*/ 739519 h 2498280"/>
                    <a:gd name="connsiteX10" fmla="*/ 66452 w 1318664"/>
                    <a:gd name="connsiteY10" fmla="*/ 494382 h 2498280"/>
                    <a:gd name="connsiteX11" fmla="*/ 159838 w 1318664"/>
                    <a:gd name="connsiteY11" fmla="*/ 292047 h 2498280"/>
                    <a:gd name="connsiteX12" fmla="*/ 296025 w 1318664"/>
                    <a:gd name="connsiteY12" fmla="*/ 136404 h 2498280"/>
                    <a:gd name="connsiteX13" fmla="*/ 494469 w 1318664"/>
                    <a:gd name="connsiteY13" fmla="*/ 19672 h 2498280"/>
                    <a:gd name="connsiteX14" fmla="*/ 735715 w 1318664"/>
                    <a:gd name="connsiteY14" fmla="*/ 23563 h 2498280"/>
                    <a:gd name="connsiteX15" fmla="*/ 1031436 w 1318664"/>
                    <a:gd name="connsiteY15" fmla="*/ 249246 h 2498280"/>
                    <a:gd name="connsiteX16" fmla="*/ 1218207 w 1318664"/>
                    <a:gd name="connsiteY16" fmla="*/ 568312 h 2498280"/>
                    <a:gd name="connsiteX17" fmla="*/ 1315484 w 1318664"/>
                    <a:gd name="connsiteY17" fmla="*/ 1070260 h 2498280"/>
                    <a:gd name="connsiteX18" fmla="*/ 1268791 w 1318664"/>
                    <a:gd name="connsiteY18" fmla="*/ 1350416 h 2498280"/>
                    <a:gd name="connsiteX19" fmla="*/ 1167624 w 1318664"/>
                    <a:gd name="connsiteY19" fmla="*/ 1611117 h 2498280"/>
                    <a:gd name="connsiteX20" fmla="*/ 1035327 w 1318664"/>
                    <a:gd name="connsiteY20" fmla="*/ 1817344 h 2498280"/>
                    <a:gd name="connsiteX21" fmla="*/ 899140 w 1318664"/>
                    <a:gd name="connsiteY21" fmla="*/ 1976877 h 2498280"/>
                    <a:gd name="connsiteX22" fmla="*/ 836883 w 1318664"/>
                    <a:gd name="connsiteY22" fmla="*/ 2062481 h 2498280"/>
                    <a:gd name="connsiteX23" fmla="*/ 766844 w 1318664"/>
                    <a:gd name="connsiteY23" fmla="*/ 2175322 h 2498280"/>
                    <a:gd name="connsiteX24" fmla="*/ 743497 w 1318664"/>
                    <a:gd name="connsiteY24" fmla="*/ 2268707 h 2498280"/>
                    <a:gd name="connsiteX25" fmla="*/ 759062 w 1318664"/>
                    <a:gd name="connsiteY25" fmla="*/ 2334855 h 2498280"/>
                    <a:gd name="connsiteX26" fmla="*/ 790190 w 1318664"/>
                    <a:gd name="connsiteY26" fmla="*/ 2397112 h 2498280"/>
                    <a:gd name="connsiteX27" fmla="*/ 875793 w 1318664"/>
                    <a:gd name="connsiteY27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62173 w 1318664"/>
                    <a:gd name="connsiteY4" fmla="*/ 2039134 h 2498280"/>
                    <a:gd name="connsiteX5" fmla="*/ 311589 w 1318664"/>
                    <a:gd name="connsiteY5" fmla="*/ 1941858 h 2498280"/>
                    <a:gd name="connsiteX6" fmla="*/ 140382 w 1318664"/>
                    <a:gd name="connsiteY6" fmla="*/ 1650028 h 2498280"/>
                    <a:gd name="connsiteX7" fmla="*/ 43106 w 1318664"/>
                    <a:gd name="connsiteY7" fmla="*/ 1346525 h 2498280"/>
                    <a:gd name="connsiteX8" fmla="*/ 4195 w 1318664"/>
                    <a:gd name="connsiteY8" fmla="*/ 1046913 h 2498280"/>
                    <a:gd name="connsiteX9" fmla="*/ 8086 w 1318664"/>
                    <a:gd name="connsiteY9" fmla="*/ 739519 h 2498280"/>
                    <a:gd name="connsiteX10" fmla="*/ 66452 w 1318664"/>
                    <a:gd name="connsiteY10" fmla="*/ 494382 h 2498280"/>
                    <a:gd name="connsiteX11" fmla="*/ 159838 w 1318664"/>
                    <a:gd name="connsiteY11" fmla="*/ 292047 h 2498280"/>
                    <a:gd name="connsiteX12" fmla="*/ 296025 w 1318664"/>
                    <a:gd name="connsiteY12" fmla="*/ 136404 h 2498280"/>
                    <a:gd name="connsiteX13" fmla="*/ 494469 w 1318664"/>
                    <a:gd name="connsiteY13" fmla="*/ 19672 h 2498280"/>
                    <a:gd name="connsiteX14" fmla="*/ 735715 w 1318664"/>
                    <a:gd name="connsiteY14" fmla="*/ 23563 h 2498280"/>
                    <a:gd name="connsiteX15" fmla="*/ 1031436 w 1318664"/>
                    <a:gd name="connsiteY15" fmla="*/ 249246 h 2498280"/>
                    <a:gd name="connsiteX16" fmla="*/ 1218207 w 1318664"/>
                    <a:gd name="connsiteY16" fmla="*/ 568312 h 2498280"/>
                    <a:gd name="connsiteX17" fmla="*/ 1315484 w 1318664"/>
                    <a:gd name="connsiteY17" fmla="*/ 1070260 h 2498280"/>
                    <a:gd name="connsiteX18" fmla="*/ 1268791 w 1318664"/>
                    <a:gd name="connsiteY18" fmla="*/ 1350416 h 2498280"/>
                    <a:gd name="connsiteX19" fmla="*/ 1167624 w 1318664"/>
                    <a:gd name="connsiteY19" fmla="*/ 1611117 h 2498280"/>
                    <a:gd name="connsiteX20" fmla="*/ 1035327 w 1318664"/>
                    <a:gd name="connsiteY20" fmla="*/ 1817344 h 2498280"/>
                    <a:gd name="connsiteX21" fmla="*/ 899140 w 1318664"/>
                    <a:gd name="connsiteY21" fmla="*/ 1976877 h 2498280"/>
                    <a:gd name="connsiteX22" fmla="*/ 836883 w 1318664"/>
                    <a:gd name="connsiteY22" fmla="*/ 2062481 h 2498280"/>
                    <a:gd name="connsiteX23" fmla="*/ 766844 w 1318664"/>
                    <a:gd name="connsiteY23" fmla="*/ 2175322 h 2498280"/>
                    <a:gd name="connsiteX24" fmla="*/ 743497 w 1318664"/>
                    <a:gd name="connsiteY24" fmla="*/ 2268707 h 2498280"/>
                    <a:gd name="connsiteX25" fmla="*/ 759062 w 1318664"/>
                    <a:gd name="connsiteY25" fmla="*/ 2334855 h 2498280"/>
                    <a:gd name="connsiteX26" fmla="*/ 790190 w 1318664"/>
                    <a:gd name="connsiteY26" fmla="*/ 2397112 h 2498280"/>
                    <a:gd name="connsiteX27" fmla="*/ 875793 w 1318664"/>
                    <a:gd name="connsiteY27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11589 w 1318664"/>
                    <a:gd name="connsiteY4" fmla="*/ 1941858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36883 w 1318664"/>
                    <a:gd name="connsiteY20" fmla="*/ 2062481 h 2498280"/>
                    <a:gd name="connsiteX21" fmla="*/ 766844 w 1318664"/>
                    <a:gd name="connsiteY21" fmla="*/ 2175322 h 2498280"/>
                    <a:gd name="connsiteX22" fmla="*/ 743497 w 1318664"/>
                    <a:gd name="connsiteY22" fmla="*/ 2268707 h 2498280"/>
                    <a:gd name="connsiteX23" fmla="*/ 759062 w 1318664"/>
                    <a:gd name="connsiteY23" fmla="*/ 2334855 h 2498280"/>
                    <a:gd name="connsiteX24" fmla="*/ 790190 w 1318664"/>
                    <a:gd name="connsiteY24" fmla="*/ 2397112 h 2498280"/>
                    <a:gd name="connsiteX25" fmla="*/ 875793 w 1318664"/>
                    <a:gd name="connsiteY25" fmla="*/ 2498280 h 2498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18664" h="2498280">
                      <a:moveTo>
                        <a:pt x="229877" y="2373766"/>
                      </a:moveTo>
                      <a:cubicBezTo>
                        <a:pt x="249008" y="2359174"/>
                        <a:pt x="291485" y="2332261"/>
                        <a:pt x="319371" y="2307618"/>
                      </a:cubicBezTo>
                      <a:cubicBezTo>
                        <a:pt x="347257" y="2282975"/>
                        <a:pt x="383574" y="2253144"/>
                        <a:pt x="397193" y="2225906"/>
                      </a:cubicBezTo>
                      <a:cubicBezTo>
                        <a:pt x="410812" y="2198669"/>
                        <a:pt x="419891" y="2195425"/>
                        <a:pt x="401084" y="2144193"/>
                      </a:cubicBezTo>
                      <a:cubicBezTo>
                        <a:pt x="382277" y="2092961"/>
                        <a:pt x="327802" y="2000873"/>
                        <a:pt x="284352" y="1918512"/>
                      </a:cubicBezTo>
                      <a:cubicBezTo>
                        <a:pt x="240902" y="1836151"/>
                        <a:pt x="180590" y="1745359"/>
                        <a:pt x="140382" y="1650028"/>
                      </a:cubicBezTo>
                      <a:cubicBezTo>
                        <a:pt x="100174" y="1554697"/>
                        <a:pt x="65804" y="1447044"/>
                        <a:pt x="43106" y="1346525"/>
                      </a:cubicBezTo>
                      <a:cubicBezTo>
                        <a:pt x="20408" y="1246006"/>
                        <a:pt x="10032" y="1148081"/>
                        <a:pt x="4195" y="1046913"/>
                      </a:cubicBezTo>
                      <a:cubicBezTo>
                        <a:pt x="-1642" y="945745"/>
                        <a:pt x="-2290" y="831607"/>
                        <a:pt x="8086" y="739519"/>
                      </a:cubicBezTo>
                      <a:cubicBezTo>
                        <a:pt x="18462" y="647431"/>
                        <a:pt x="41160" y="568961"/>
                        <a:pt x="66452" y="494382"/>
                      </a:cubicBezTo>
                      <a:cubicBezTo>
                        <a:pt x="91744" y="419803"/>
                        <a:pt x="121576" y="351710"/>
                        <a:pt x="159838" y="292047"/>
                      </a:cubicBezTo>
                      <a:cubicBezTo>
                        <a:pt x="198100" y="232384"/>
                        <a:pt x="240253" y="181800"/>
                        <a:pt x="296025" y="136404"/>
                      </a:cubicBezTo>
                      <a:cubicBezTo>
                        <a:pt x="351797" y="91008"/>
                        <a:pt x="421187" y="38479"/>
                        <a:pt x="494469" y="19672"/>
                      </a:cubicBezTo>
                      <a:cubicBezTo>
                        <a:pt x="567751" y="865"/>
                        <a:pt x="646220" y="-14699"/>
                        <a:pt x="735715" y="23563"/>
                      </a:cubicBezTo>
                      <a:cubicBezTo>
                        <a:pt x="825210" y="61825"/>
                        <a:pt x="947130" y="139000"/>
                        <a:pt x="1031436" y="249246"/>
                      </a:cubicBezTo>
                      <a:cubicBezTo>
                        <a:pt x="1115742" y="359492"/>
                        <a:pt x="1170866" y="431476"/>
                        <a:pt x="1218207" y="568312"/>
                      </a:cubicBezTo>
                      <a:cubicBezTo>
                        <a:pt x="1265548" y="705148"/>
                        <a:pt x="1334290" y="877652"/>
                        <a:pt x="1315484" y="1070260"/>
                      </a:cubicBezTo>
                      <a:cubicBezTo>
                        <a:pt x="1296678" y="1262868"/>
                        <a:pt x="1293434" y="1260273"/>
                        <a:pt x="1268791" y="1350416"/>
                      </a:cubicBezTo>
                      <a:cubicBezTo>
                        <a:pt x="1244148" y="1440559"/>
                        <a:pt x="1206535" y="1533296"/>
                        <a:pt x="1167624" y="1611117"/>
                      </a:cubicBezTo>
                      <a:cubicBezTo>
                        <a:pt x="1128713" y="1688938"/>
                        <a:pt x="1090451" y="1742117"/>
                        <a:pt x="1035327" y="1817344"/>
                      </a:cubicBezTo>
                      <a:cubicBezTo>
                        <a:pt x="980204" y="1892571"/>
                        <a:pt x="881630" y="2002818"/>
                        <a:pt x="836883" y="2062481"/>
                      </a:cubicBezTo>
                      <a:cubicBezTo>
                        <a:pt x="792136" y="2122144"/>
                        <a:pt x="782408" y="2140951"/>
                        <a:pt x="766844" y="2175322"/>
                      </a:cubicBezTo>
                      <a:cubicBezTo>
                        <a:pt x="751280" y="2209693"/>
                        <a:pt x="744794" y="2242118"/>
                        <a:pt x="743497" y="2268707"/>
                      </a:cubicBezTo>
                      <a:cubicBezTo>
                        <a:pt x="742200" y="2295296"/>
                        <a:pt x="751280" y="2313454"/>
                        <a:pt x="759062" y="2334855"/>
                      </a:cubicBezTo>
                      <a:cubicBezTo>
                        <a:pt x="766844" y="2356256"/>
                        <a:pt x="770735" y="2369875"/>
                        <a:pt x="790190" y="2397112"/>
                      </a:cubicBezTo>
                      <a:cubicBezTo>
                        <a:pt x="809645" y="2424349"/>
                        <a:pt x="857959" y="2477203"/>
                        <a:pt x="875793" y="2498280"/>
                      </a:cubicBezTo>
                    </a:path>
                  </a:pathLst>
                </a:custGeom>
                <a:ln w="15240">
                  <a:solidFill>
                    <a:schemeClr val="tx1"/>
                  </a:solidFill>
                </a:ln>
                <a:extLst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ihandform 17"/>
                <p:cNvSpPr/>
                <p:nvPr/>
              </p:nvSpPr>
              <p:spPr bwMode="auto">
                <a:xfrm>
                  <a:off x="937452" y="2194566"/>
                  <a:ext cx="1115510" cy="2456181"/>
                </a:xfrm>
                <a:custGeom>
                  <a:avLst/>
                  <a:gdLst>
                    <a:gd name="connsiteX0" fmla="*/ 171501 w 1115510"/>
                    <a:gd name="connsiteY0" fmla="*/ 2350418 h 2468614"/>
                    <a:gd name="connsiteX1" fmla="*/ 408856 w 1115510"/>
                    <a:gd name="connsiteY1" fmla="*/ 2229796 h 2468614"/>
                    <a:gd name="connsiteX2" fmla="*/ 521697 w 1115510"/>
                    <a:gd name="connsiteY2" fmla="*/ 2148083 h 2468614"/>
                    <a:gd name="connsiteX3" fmla="*/ 669557 w 1115510"/>
                    <a:gd name="connsiteY3" fmla="*/ 2039133 h 2468614"/>
                    <a:gd name="connsiteX4" fmla="*/ 797962 w 1115510"/>
                    <a:gd name="connsiteY4" fmla="*/ 1906837 h 2468614"/>
                    <a:gd name="connsiteX5" fmla="*/ 903021 w 1115510"/>
                    <a:gd name="connsiteY5" fmla="*/ 1743413 h 2468614"/>
                    <a:gd name="connsiteX6" fmla="*/ 1004189 w 1115510"/>
                    <a:gd name="connsiteY6" fmla="*/ 1533295 h 2468614"/>
                    <a:gd name="connsiteX7" fmla="*/ 1062555 w 1115510"/>
                    <a:gd name="connsiteY7" fmla="*/ 1327069 h 2468614"/>
                    <a:gd name="connsiteX8" fmla="*/ 1113139 w 1115510"/>
                    <a:gd name="connsiteY8" fmla="*/ 1000219 h 2468614"/>
                    <a:gd name="connsiteX9" fmla="*/ 1101465 w 1115510"/>
                    <a:gd name="connsiteY9" fmla="*/ 805666 h 2468614"/>
                    <a:gd name="connsiteX10" fmla="*/ 1050882 w 1115510"/>
                    <a:gd name="connsiteY10" fmla="*/ 564420 h 2468614"/>
                    <a:gd name="connsiteX11" fmla="*/ 973060 w 1115510"/>
                    <a:gd name="connsiteY11" fmla="*/ 381540 h 2468614"/>
                    <a:gd name="connsiteX12" fmla="*/ 813527 w 1115510"/>
                    <a:gd name="connsiteY12" fmla="*/ 136403 h 2468614"/>
                    <a:gd name="connsiteX13" fmla="*/ 704577 w 1115510"/>
                    <a:gd name="connsiteY13" fmla="*/ 54691 h 2468614"/>
                    <a:gd name="connsiteX14" fmla="*/ 622865 w 1115510"/>
                    <a:gd name="connsiteY14" fmla="*/ 27453 h 2468614"/>
                    <a:gd name="connsiteX15" fmla="*/ 541152 w 1115510"/>
                    <a:gd name="connsiteY15" fmla="*/ 216 h 2468614"/>
                    <a:gd name="connsiteX16" fmla="*/ 436094 w 1115510"/>
                    <a:gd name="connsiteY16" fmla="*/ 15780 h 2468614"/>
                    <a:gd name="connsiteX17" fmla="*/ 385510 w 1115510"/>
                    <a:gd name="connsiteY17" fmla="*/ 35236 h 2468614"/>
                    <a:gd name="connsiteX18" fmla="*/ 296015 w 1115510"/>
                    <a:gd name="connsiteY18" fmla="*/ 74146 h 2468614"/>
                    <a:gd name="connsiteX19" fmla="*/ 225976 w 1115510"/>
                    <a:gd name="connsiteY19" fmla="*/ 140294 h 2468614"/>
                    <a:gd name="connsiteX20" fmla="*/ 105353 w 1115510"/>
                    <a:gd name="connsiteY20" fmla="*/ 307610 h 2468614"/>
                    <a:gd name="connsiteX21" fmla="*/ 23641 w 1115510"/>
                    <a:gd name="connsiteY21" fmla="*/ 521618 h 2468614"/>
                    <a:gd name="connsiteX22" fmla="*/ 294 w 1115510"/>
                    <a:gd name="connsiteY22" fmla="*/ 774538 h 2468614"/>
                    <a:gd name="connsiteX23" fmla="*/ 15859 w 1115510"/>
                    <a:gd name="connsiteY23" fmla="*/ 1043021 h 2468614"/>
                    <a:gd name="connsiteX24" fmla="*/ 85898 w 1115510"/>
                    <a:gd name="connsiteY24" fmla="*/ 1416563 h 2468614"/>
                    <a:gd name="connsiteX25" fmla="*/ 194848 w 1115510"/>
                    <a:gd name="connsiteY25" fmla="*/ 1700611 h 2468614"/>
                    <a:gd name="connsiteX26" fmla="*/ 319362 w 1115510"/>
                    <a:gd name="connsiteY26" fmla="*/ 1930184 h 2468614"/>
                    <a:gd name="connsiteX27" fmla="*/ 459440 w 1115510"/>
                    <a:gd name="connsiteY27" fmla="*/ 2136410 h 2468614"/>
                    <a:gd name="connsiteX28" fmla="*/ 506133 w 1115510"/>
                    <a:gd name="connsiteY28" fmla="*/ 2198667 h 2468614"/>
                    <a:gd name="connsiteX29" fmla="*/ 607300 w 1115510"/>
                    <a:gd name="connsiteY29" fmla="*/ 2315399 h 2468614"/>
                    <a:gd name="connsiteX30" fmla="*/ 681231 w 1115510"/>
                    <a:gd name="connsiteY30" fmla="*/ 2385438 h 2468614"/>
                    <a:gd name="connsiteX31" fmla="*/ 755161 w 1115510"/>
                    <a:gd name="connsiteY31" fmla="*/ 2467150 h 2468614"/>
                    <a:gd name="connsiteX0" fmla="*/ 171501 w 1115510"/>
                    <a:gd name="connsiteY0" fmla="*/ 2350272 h 2468468"/>
                    <a:gd name="connsiteX1" fmla="*/ 408856 w 1115510"/>
                    <a:gd name="connsiteY1" fmla="*/ 2229650 h 2468468"/>
                    <a:gd name="connsiteX2" fmla="*/ 521697 w 1115510"/>
                    <a:gd name="connsiteY2" fmla="*/ 2147937 h 2468468"/>
                    <a:gd name="connsiteX3" fmla="*/ 669557 w 1115510"/>
                    <a:gd name="connsiteY3" fmla="*/ 2038987 h 2468468"/>
                    <a:gd name="connsiteX4" fmla="*/ 797962 w 1115510"/>
                    <a:gd name="connsiteY4" fmla="*/ 1906691 h 2468468"/>
                    <a:gd name="connsiteX5" fmla="*/ 903021 w 1115510"/>
                    <a:gd name="connsiteY5" fmla="*/ 1743267 h 2468468"/>
                    <a:gd name="connsiteX6" fmla="*/ 1004189 w 1115510"/>
                    <a:gd name="connsiteY6" fmla="*/ 1533149 h 2468468"/>
                    <a:gd name="connsiteX7" fmla="*/ 1062555 w 1115510"/>
                    <a:gd name="connsiteY7" fmla="*/ 1326923 h 2468468"/>
                    <a:gd name="connsiteX8" fmla="*/ 1113139 w 1115510"/>
                    <a:gd name="connsiteY8" fmla="*/ 1000073 h 2468468"/>
                    <a:gd name="connsiteX9" fmla="*/ 1101465 w 1115510"/>
                    <a:gd name="connsiteY9" fmla="*/ 805520 h 2468468"/>
                    <a:gd name="connsiteX10" fmla="*/ 1050882 w 1115510"/>
                    <a:gd name="connsiteY10" fmla="*/ 564274 h 2468468"/>
                    <a:gd name="connsiteX11" fmla="*/ 973060 w 1115510"/>
                    <a:gd name="connsiteY11" fmla="*/ 381394 h 2468468"/>
                    <a:gd name="connsiteX12" fmla="*/ 813527 w 1115510"/>
                    <a:gd name="connsiteY12" fmla="*/ 136257 h 2468468"/>
                    <a:gd name="connsiteX13" fmla="*/ 704577 w 1115510"/>
                    <a:gd name="connsiteY13" fmla="*/ 54545 h 2468468"/>
                    <a:gd name="connsiteX14" fmla="*/ 628308 w 1115510"/>
                    <a:gd name="connsiteY14" fmla="*/ 21864 h 2468468"/>
                    <a:gd name="connsiteX15" fmla="*/ 541152 w 1115510"/>
                    <a:gd name="connsiteY15" fmla="*/ 70 h 2468468"/>
                    <a:gd name="connsiteX16" fmla="*/ 436094 w 1115510"/>
                    <a:gd name="connsiteY16" fmla="*/ 15634 h 2468468"/>
                    <a:gd name="connsiteX17" fmla="*/ 385510 w 1115510"/>
                    <a:gd name="connsiteY17" fmla="*/ 35090 h 2468468"/>
                    <a:gd name="connsiteX18" fmla="*/ 296015 w 1115510"/>
                    <a:gd name="connsiteY18" fmla="*/ 74000 h 2468468"/>
                    <a:gd name="connsiteX19" fmla="*/ 225976 w 1115510"/>
                    <a:gd name="connsiteY19" fmla="*/ 140148 h 2468468"/>
                    <a:gd name="connsiteX20" fmla="*/ 105353 w 1115510"/>
                    <a:gd name="connsiteY20" fmla="*/ 307464 h 2468468"/>
                    <a:gd name="connsiteX21" fmla="*/ 23641 w 1115510"/>
                    <a:gd name="connsiteY21" fmla="*/ 521472 h 2468468"/>
                    <a:gd name="connsiteX22" fmla="*/ 294 w 1115510"/>
                    <a:gd name="connsiteY22" fmla="*/ 774392 h 2468468"/>
                    <a:gd name="connsiteX23" fmla="*/ 15859 w 1115510"/>
                    <a:gd name="connsiteY23" fmla="*/ 1042875 h 2468468"/>
                    <a:gd name="connsiteX24" fmla="*/ 85898 w 1115510"/>
                    <a:gd name="connsiteY24" fmla="*/ 1416417 h 2468468"/>
                    <a:gd name="connsiteX25" fmla="*/ 194848 w 1115510"/>
                    <a:gd name="connsiteY25" fmla="*/ 1700465 h 2468468"/>
                    <a:gd name="connsiteX26" fmla="*/ 319362 w 1115510"/>
                    <a:gd name="connsiteY26" fmla="*/ 1930038 h 2468468"/>
                    <a:gd name="connsiteX27" fmla="*/ 459440 w 1115510"/>
                    <a:gd name="connsiteY27" fmla="*/ 2136264 h 2468468"/>
                    <a:gd name="connsiteX28" fmla="*/ 506133 w 1115510"/>
                    <a:gd name="connsiteY28" fmla="*/ 2198521 h 2468468"/>
                    <a:gd name="connsiteX29" fmla="*/ 607300 w 1115510"/>
                    <a:gd name="connsiteY29" fmla="*/ 2315253 h 2468468"/>
                    <a:gd name="connsiteX30" fmla="*/ 681231 w 1115510"/>
                    <a:gd name="connsiteY30" fmla="*/ 2385292 h 2468468"/>
                    <a:gd name="connsiteX31" fmla="*/ 755161 w 1115510"/>
                    <a:gd name="connsiteY31" fmla="*/ 2467004 h 246846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33149 h 2460148"/>
                    <a:gd name="connsiteX7" fmla="*/ 1062555 w 1115510"/>
                    <a:gd name="connsiteY7" fmla="*/ 1326923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26923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15249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15249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39981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69 h 2460145"/>
                    <a:gd name="connsiteX1" fmla="*/ 408856 w 1115510"/>
                    <a:gd name="connsiteY1" fmla="*/ 2229647 h 2460145"/>
                    <a:gd name="connsiteX2" fmla="*/ 521697 w 1115510"/>
                    <a:gd name="connsiteY2" fmla="*/ 2147934 h 2460145"/>
                    <a:gd name="connsiteX3" fmla="*/ 669557 w 1115510"/>
                    <a:gd name="connsiteY3" fmla="*/ 2038984 h 2460145"/>
                    <a:gd name="connsiteX4" fmla="*/ 797962 w 1115510"/>
                    <a:gd name="connsiteY4" fmla="*/ 1906688 h 2460145"/>
                    <a:gd name="connsiteX5" fmla="*/ 903021 w 1115510"/>
                    <a:gd name="connsiteY5" fmla="*/ 1743264 h 2460145"/>
                    <a:gd name="connsiteX6" fmla="*/ 1004189 w 1115510"/>
                    <a:gd name="connsiteY6" fmla="*/ 1525364 h 2460145"/>
                    <a:gd name="connsiteX7" fmla="*/ 1062555 w 1115510"/>
                    <a:gd name="connsiteY7" fmla="*/ 1315246 h 2460145"/>
                    <a:gd name="connsiteX8" fmla="*/ 1113139 w 1115510"/>
                    <a:gd name="connsiteY8" fmla="*/ 1000070 h 2460145"/>
                    <a:gd name="connsiteX9" fmla="*/ 1101465 w 1115510"/>
                    <a:gd name="connsiteY9" fmla="*/ 805517 h 2460145"/>
                    <a:gd name="connsiteX10" fmla="*/ 1050882 w 1115510"/>
                    <a:gd name="connsiteY10" fmla="*/ 564271 h 2460145"/>
                    <a:gd name="connsiteX11" fmla="*/ 973060 w 1115510"/>
                    <a:gd name="connsiteY11" fmla="*/ 381391 h 2460145"/>
                    <a:gd name="connsiteX12" fmla="*/ 813527 w 1115510"/>
                    <a:gd name="connsiteY12" fmla="*/ 136254 h 2460145"/>
                    <a:gd name="connsiteX13" fmla="*/ 704577 w 1115510"/>
                    <a:gd name="connsiteY13" fmla="*/ 54542 h 2460145"/>
                    <a:gd name="connsiteX14" fmla="*/ 639981 w 1115510"/>
                    <a:gd name="connsiteY14" fmla="*/ 21861 h 2460145"/>
                    <a:gd name="connsiteX15" fmla="*/ 541152 w 1115510"/>
                    <a:gd name="connsiteY15" fmla="*/ 67 h 2460145"/>
                    <a:gd name="connsiteX16" fmla="*/ 436094 w 1115510"/>
                    <a:gd name="connsiteY16" fmla="*/ 15631 h 2460145"/>
                    <a:gd name="connsiteX17" fmla="*/ 373836 w 1115510"/>
                    <a:gd name="connsiteY17" fmla="*/ 31196 h 2460145"/>
                    <a:gd name="connsiteX18" fmla="*/ 296015 w 1115510"/>
                    <a:gd name="connsiteY18" fmla="*/ 73997 h 2460145"/>
                    <a:gd name="connsiteX19" fmla="*/ 225976 w 1115510"/>
                    <a:gd name="connsiteY19" fmla="*/ 140145 h 2460145"/>
                    <a:gd name="connsiteX20" fmla="*/ 105353 w 1115510"/>
                    <a:gd name="connsiteY20" fmla="*/ 307461 h 2460145"/>
                    <a:gd name="connsiteX21" fmla="*/ 23641 w 1115510"/>
                    <a:gd name="connsiteY21" fmla="*/ 521469 h 2460145"/>
                    <a:gd name="connsiteX22" fmla="*/ 294 w 1115510"/>
                    <a:gd name="connsiteY22" fmla="*/ 774389 h 2460145"/>
                    <a:gd name="connsiteX23" fmla="*/ 15859 w 1115510"/>
                    <a:gd name="connsiteY23" fmla="*/ 1042872 h 2460145"/>
                    <a:gd name="connsiteX24" fmla="*/ 85898 w 1115510"/>
                    <a:gd name="connsiteY24" fmla="*/ 1416414 h 2460145"/>
                    <a:gd name="connsiteX25" fmla="*/ 194848 w 1115510"/>
                    <a:gd name="connsiteY25" fmla="*/ 1700462 h 2460145"/>
                    <a:gd name="connsiteX26" fmla="*/ 319362 w 1115510"/>
                    <a:gd name="connsiteY26" fmla="*/ 1930035 h 2460145"/>
                    <a:gd name="connsiteX27" fmla="*/ 459440 w 1115510"/>
                    <a:gd name="connsiteY27" fmla="*/ 2136261 h 2460145"/>
                    <a:gd name="connsiteX28" fmla="*/ 506133 w 1115510"/>
                    <a:gd name="connsiteY28" fmla="*/ 2198518 h 2460145"/>
                    <a:gd name="connsiteX29" fmla="*/ 607300 w 1115510"/>
                    <a:gd name="connsiteY29" fmla="*/ 2315250 h 2460145"/>
                    <a:gd name="connsiteX30" fmla="*/ 681231 w 1115510"/>
                    <a:gd name="connsiteY30" fmla="*/ 2385289 h 2460145"/>
                    <a:gd name="connsiteX31" fmla="*/ 772094 w 1115510"/>
                    <a:gd name="connsiteY31" fmla="*/ 2458535 h 2460145"/>
                    <a:gd name="connsiteX0" fmla="*/ 171501 w 1115510"/>
                    <a:gd name="connsiteY0" fmla="*/ 2350351 h 2460227"/>
                    <a:gd name="connsiteX1" fmla="*/ 408856 w 1115510"/>
                    <a:gd name="connsiteY1" fmla="*/ 2229729 h 2460227"/>
                    <a:gd name="connsiteX2" fmla="*/ 521697 w 1115510"/>
                    <a:gd name="connsiteY2" fmla="*/ 2148016 h 2460227"/>
                    <a:gd name="connsiteX3" fmla="*/ 669557 w 1115510"/>
                    <a:gd name="connsiteY3" fmla="*/ 2039066 h 2460227"/>
                    <a:gd name="connsiteX4" fmla="*/ 797962 w 1115510"/>
                    <a:gd name="connsiteY4" fmla="*/ 1906770 h 2460227"/>
                    <a:gd name="connsiteX5" fmla="*/ 903021 w 1115510"/>
                    <a:gd name="connsiteY5" fmla="*/ 1743346 h 2460227"/>
                    <a:gd name="connsiteX6" fmla="*/ 1004189 w 1115510"/>
                    <a:gd name="connsiteY6" fmla="*/ 1525446 h 2460227"/>
                    <a:gd name="connsiteX7" fmla="*/ 1062555 w 1115510"/>
                    <a:gd name="connsiteY7" fmla="*/ 1315328 h 2460227"/>
                    <a:gd name="connsiteX8" fmla="*/ 1113139 w 1115510"/>
                    <a:gd name="connsiteY8" fmla="*/ 1000152 h 2460227"/>
                    <a:gd name="connsiteX9" fmla="*/ 1101465 w 1115510"/>
                    <a:gd name="connsiteY9" fmla="*/ 805599 h 2460227"/>
                    <a:gd name="connsiteX10" fmla="*/ 1050882 w 1115510"/>
                    <a:gd name="connsiteY10" fmla="*/ 564353 h 2460227"/>
                    <a:gd name="connsiteX11" fmla="*/ 973060 w 1115510"/>
                    <a:gd name="connsiteY11" fmla="*/ 381473 h 2460227"/>
                    <a:gd name="connsiteX12" fmla="*/ 813527 w 1115510"/>
                    <a:gd name="connsiteY12" fmla="*/ 136336 h 2460227"/>
                    <a:gd name="connsiteX13" fmla="*/ 704577 w 1115510"/>
                    <a:gd name="connsiteY13" fmla="*/ 54624 h 2460227"/>
                    <a:gd name="connsiteX14" fmla="*/ 639981 w 1115510"/>
                    <a:gd name="connsiteY14" fmla="*/ 21943 h 2460227"/>
                    <a:gd name="connsiteX15" fmla="*/ 541152 w 1115510"/>
                    <a:gd name="connsiteY15" fmla="*/ 149 h 2460227"/>
                    <a:gd name="connsiteX16" fmla="*/ 436094 w 1115510"/>
                    <a:gd name="connsiteY16" fmla="*/ 15713 h 2460227"/>
                    <a:gd name="connsiteX17" fmla="*/ 296015 w 1115510"/>
                    <a:gd name="connsiteY17" fmla="*/ 74079 h 2460227"/>
                    <a:gd name="connsiteX18" fmla="*/ 225976 w 1115510"/>
                    <a:gd name="connsiteY18" fmla="*/ 140227 h 2460227"/>
                    <a:gd name="connsiteX19" fmla="*/ 105353 w 1115510"/>
                    <a:gd name="connsiteY19" fmla="*/ 307543 h 2460227"/>
                    <a:gd name="connsiteX20" fmla="*/ 23641 w 1115510"/>
                    <a:gd name="connsiteY20" fmla="*/ 521551 h 2460227"/>
                    <a:gd name="connsiteX21" fmla="*/ 294 w 1115510"/>
                    <a:gd name="connsiteY21" fmla="*/ 774471 h 2460227"/>
                    <a:gd name="connsiteX22" fmla="*/ 15859 w 1115510"/>
                    <a:gd name="connsiteY22" fmla="*/ 1042954 h 2460227"/>
                    <a:gd name="connsiteX23" fmla="*/ 85898 w 1115510"/>
                    <a:gd name="connsiteY23" fmla="*/ 1416496 h 2460227"/>
                    <a:gd name="connsiteX24" fmla="*/ 194848 w 1115510"/>
                    <a:gd name="connsiteY24" fmla="*/ 1700544 h 2460227"/>
                    <a:gd name="connsiteX25" fmla="*/ 319362 w 1115510"/>
                    <a:gd name="connsiteY25" fmla="*/ 1930117 h 2460227"/>
                    <a:gd name="connsiteX26" fmla="*/ 459440 w 1115510"/>
                    <a:gd name="connsiteY26" fmla="*/ 2136343 h 2460227"/>
                    <a:gd name="connsiteX27" fmla="*/ 506133 w 1115510"/>
                    <a:gd name="connsiteY27" fmla="*/ 2198600 h 2460227"/>
                    <a:gd name="connsiteX28" fmla="*/ 607300 w 1115510"/>
                    <a:gd name="connsiteY28" fmla="*/ 2315332 h 2460227"/>
                    <a:gd name="connsiteX29" fmla="*/ 681231 w 1115510"/>
                    <a:gd name="connsiteY29" fmla="*/ 2385371 h 2460227"/>
                    <a:gd name="connsiteX30" fmla="*/ 772094 w 1115510"/>
                    <a:gd name="connsiteY30" fmla="*/ 2458617 h 2460227"/>
                    <a:gd name="connsiteX0" fmla="*/ 171501 w 1115510"/>
                    <a:gd name="connsiteY0" fmla="*/ 2338351 h 2448227"/>
                    <a:gd name="connsiteX1" fmla="*/ 408856 w 1115510"/>
                    <a:gd name="connsiteY1" fmla="*/ 2217729 h 2448227"/>
                    <a:gd name="connsiteX2" fmla="*/ 521697 w 1115510"/>
                    <a:gd name="connsiteY2" fmla="*/ 2136016 h 2448227"/>
                    <a:gd name="connsiteX3" fmla="*/ 669557 w 1115510"/>
                    <a:gd name="connsiteY3" fmla="*/ 2027066 h 2448227"/>
                    <a:gd name="connsiteX4" fmla="*/ 797962 w 1115510"/>
                    <a:gd name="connsiteY4" fmla="*/ 1894770 h 2448227"/>
                    <a:gd name="connsiteX5" fmla="*/ 903021 w 1115510"/>
                    <a:gd name="connsiteY5" fmla="*/ 1731346 h 2448227"/>
                    <a:gd name="connsiteX6" fmla="*/ 1004189 w 1115510"/>
                    <a:gd name="connsiteY6" fmla="*/ 1513446 h 2448227"/>
                    <a:gd name="connsiteX7" fmla="*/ 1062555 w 1115510"/>
                    <a:gd name="connsiteY7" fmla="*/ 1303328 h 2448227"/>
                    <a:gd name="connsiteX8" fmla="*/ 1113139 w 1115510"/>
                    <a:gd name="connsiteY8" fmla="*/ 988152 h 2448227"/>
                    <a:gd name="connsiteX9" fmla="*/ 1101465 w 1115510"/>
                    <a:gd name="connsiteY9" fmla="*/ 793599 h 2448227"/>
                    <a:gd name="connsiteX10" fmla="*/ 1050882 w 1115510"/>
                    <a:gd name="connsiteY10" fmla="*/ 552353 h 2448227"/>
                    <a:gd name="connsiteX11" fmla="*/ 973060 w 1115510"/>
                    <a:gd name="connsiteY11" fmla="*/ 369473 h 2448227"/>
                    <a:gd name="connsiteX12" fmla="*/ 813527 w 1115510"/>
                    <a:gd name="connsiteY12" fmla="*/ 124336 h 2448227"/>
                    <a:gd name="connsiteX13" fmla="*/ 704577 w 1115510"/>
                    <a:gd name="connsiteY13" fmla="*/ 42624 h 2448227"/>
                    <a:gd name="connsiteX14" fmla="*/ 639981 w 1115510"/>
                    <a:gd name="connsiteY14" fmla="*/ 9943 h 2448227"/>
                    <a:gd name="connsiteX15" fmla="*/ 436094 w 1115510"/>
                    <a:gd name="connsiteY15" fmla="*/ 3713 h 2448227"/>
                    <a:gd name="connsiteX16" fmla="*/ 296015 w 1115510"/>
                    <a:gd name="connsiteY16" fmla="*/ 62079 h 2448227"/>
                    <a:gd name="connsiteX17" fmla="*/ 225976 w 1115510"/>
                    <a:gd name="connsiteY17" fmla="*/ 128227 h 2448227"/>
                    <a:gd name="connsiteX18" fmla="*/ 105353 w 1115510"/>
                    <a:gd name="connsiteY18" fmla="*/ 295543 h 2448227"/>
                    <a:gd name="connsiteX19" fmla="*/ 23641 w 1115510"/>
                    <a:gd name="connsiteY19" fmla="*/ 509551 h 2448227"/>
                    <a:gd name="connsiteX20" fmla="*/ 294 w 1115510"/>
                    <a:gd name="connsiteY20" fmla="*/ 762471 h 2448227"/>
                    <a:gd name="connsiteX21" fmla="*/ 15859 w 1115510"/>
                    <a:gd name="connsiteY21" fmla="*/ 1030954 h 2448227"/>
                    <a:gd name="connsiteX22" fmla="*/ 85898 w 1115510"/>
                    <a:gd name="connsiteY22" fmla="*/ 1404496 h 2448227"/>
                    <a:gd name="connsiteX23" fmla="*/ 194848 w 1115510"/>
                    <a:gd name="connsiteY23" fmla="*/ 1688544 h 2448227"/>
                    <a:gd name="connsiteX24" fmla="*/ 319362 w 1115510"/>
                    <a:gd name="connsiteY24" fmla="*/ 1918117 h 2448227"/>
                    <a:gd name="connsiteX25" fmla="*/ 459440 w 1115510"/>
                    <a:gd name="connsiteY25" fmla="*/ 2124343 h 2448227"/>
                    <a:gd name="connsiteX26" fmla="*/ 506133 w 1115510"/>
                    <a:gd name="connsiteY26" fmla="*/ 2186600 h 2448227"/>
                    <a:gd name="connsiteX27" fmla="*/ 607300 w 1115510"/>
                    <a:gd name="connsiteY27" fmla="*/ 2303332 h 2448227"/>
                    <a:gd name="connsiteX28" fmla="*/ 681231 w 1115510"/>
                    <a:gd name="connsiteY28" fmla="*/ 2373371 h 2448227"/>
                    <a:gd name="connsiteX29" fmla="*/ 772094 w 1115510"/>
                    <a:gd name="connsiteY29" fmla="*/ 2446617 h 2448227"/>
                    <a:gd name="connsiteX0" fmla="*/ 171501 w 1115510"/>
                    <a:gd name="connsiteY0" fmla="*/ 2342323 h 2452199"/>
                    <a:gd name="connsiteX1" fmla="*/ 408856 w 1115510"/>
                    <a:gd name="connsiteY1" fmla="*/ 2221701 h 2452199"/>
                    <a:gd name="connsiteX2" fmla="*/ 521697 w 1115510"/>
                    <a:gd name="connsiteY2" fmla="*/ 2139988 h 2452199"/>
                    <a:gd name="connsiteX3" fmla="*/ 669557 w 1115510"/>
                    <a:gd name="connsiteY3" fmla="*/ 2031038 h 2452199"/>
                    <a:gd name="connsiteX4" fmla="*/ 797962 w 1115510"/>
                    <a:gd name="connsiteY4" fmla="*/ 1898742 h 2452199"/>
                    <a:gd name="connsiteX5" fmla="*/ 903021 w 1115510"/>
                    <a:gd name="connsiteY5" fmla="*/ 1735318 h 2452199"/>
                    <a:gd name="connsiteX6" fmla="*/ 1004189 w 1115510"/>
                    <a:gd name="connsiteY6" fmla="*/ 1517418 h 2452199"/>
                    <a:gd name="connsiteX7" fmla="*/ 1062555 w 1115510"/>
                    <a:gd name="connsiteY7" fmla="*/ 1307300 h 2452199"/>
                    <a:gd name="connsiteX8" fmla="*/ 1113139 w 1115510"/>
                    <a:gd name="connsiteY8" fmla="*/ 992124 h 2452199"/>
                    <a:gd name="connsiteX9" fmla="*/ 1101465 w 1115510"/>
                    <a:gd name="connsiteY9" fmla="*/ 797571 h 2452199"/>
                    <a:gd name="connsiteX10" fmla="*/ 1050882 w 1115510"/>
                    <a:gd name="connsiteY10" fmla="*/ 556325 h 2452199"/>
                    <a:gd name="connsiteX11" fmla="*/ 973060 w 1115510"/>
                    <a:gd name="connsiteY11" fmla="*/ 373445 h 2452199"/>
                    <a:gd name="connsiteX12" fmla="*/ 813527 w 1115510"/>
                    <a:gd name="connsiteY12" fmla="*/ 128308 h 2452199"/>
                    <a:gd name="connsiteX13" fmla="*/ 639981 w 1115510"/>
                    <a:gd name="connsiteY13" fmla="*/ 13915 h 2452199"/>
                    <a:gd name="connsiteX14" fmla="*/ 436094 w 1115510"/>
                    <a:gd name="connsiteY14" fmla="*/ 7685 h 2452199"/>
                    <a:gd name="connsiteX15" fmla="*/ 296015 w 1115510"/>
                    <a:gd name="connsiteY15" fmla="*/ 66051 h 2452199"/>
                    <a:gd name="connsiteX16" fmla="*/ 225976 w 1115510"/>
                    <a:gd name="connsiteY16" fmla="*/ 132199 h 2452199"/>
                    <a:gd name="connsiteX17" fmla="*/ 105353 w 1115510"/>
                    <a:gd name="connsiteY17" fmla="*/ 299515 h 2452199"/>
                    <a:gd name="connsiteX18" fmla="*/ 23641 w 1115510"/>
                    <a:gd name="connsiteY18" fmla="*/ 513523 h 2452199"/>
                    <a:gd name="connsiteX19" fmla="*/ 294 w 1115510"/>
                    <a:gd name="connsiteY19" fmla="*/ 766443 h 2452199"/>
                    <a:gd name="connsiteX20" fmla="*/ 15859 w 1115510"/>
                    <a:gd name="connsiteY20" fmla="*/ 1034926 h 2452199"/>
                    <a:gd name="connsiteX21" fmla="*/ 85898 w 1115510"/>
                    <a:gd name="connsiteY21" fmla="*/ 1408468 h 2452199"/>
                    <a:gd name="connsiteX22" fmla="*/ 194848 w 1115510"/>
                    <a:gd name="connsiteY22" fmla="*/ 1692516 h 2452199"/>
                    <a:gd name="connsiteX23" fmla="*/ 319362 w 1115510"/>
                    <a:gd name="connsiteY23" fmla="*/ 1922089 h 2452199"/>
                    <a:gd name="connsiteX24" fmla="*/ 459440 w 1115510"/>
                    <a:gd name="connsiteY24" fmla="*/ 2128315 h 2452199"/>
                    <a:gd name="connsiteX25" fmla="*/ 506133 w 1115510"/>
                    <a:gd name="connsiteY25" fmla="*/ 2190572 h 2452199"/>
                    <a:gd name="connsiteX26" fmla="*/ 607300 w 1115510"/>
                    <a:gd name="connsiteY26" fmla="*/ 2307304 h 2452199"/>
                    <a:gd name="connsiteX27" fmla="*/ 681231 w 1115510"/>
                    <a:gd name="connsiteY27" fmla="*/ 2377343 h 2452199"/>
                    <a:gd name="connsiteX28" fmla="*/ 772094 w 1115510"/>
                    <a:gd name="connsiteY28" fmla="*/ 2450589 h 2452199"/>
                    <a:gd name="connsiteX0" fmla="*/ 171501 w 1115510"/>
                    <a:gd name="connsiteY0" fmla="*/ 2346792 h 2456668"/>
                    <a:gd name="connsiteX1" fmla="*/ 408856 w 1115510"/>
                    <a:gd name="connsiteY1" fmla="*/ 2226170 h 2456668"/>
                    <a:gd name="connsiteX2" fmla="*/ 521697 w 1115510"/>
                    <a:gd name="connsiteY2" fmla="*/ 2144457 h 2456668"/>
                    <a:gd name="connsiteX3" fmla="*/ 669557 w 1115510"/>
                    <a:gd name="connsiteY3" fmla="*/ 2035507 h 2456668"/>
                    <a:gd name="connsiteX4" fmla="*/ 797962 w 1115510"/>
                    <a:gd name="connsiteY4" fmla="*/ 1903211 h 2456668"/>
                    <a:gd name="connsiteX5" fmla="*/ 903021 w 1115510"/>
                    <a:gd name="connsiteY5" fmla="*/ 1739787 h 2456668"/>
                    <a:gd name="connsiteX6" fmla="*/ 1004189 w 1115510"/>
                    <a:gd name="connsiteY6" fmla="*/ 1521887 h 2456668"/>
                    <a:gd name="connsiteX7" fmla="*/ 1062555 w 1115510"/>
                    <a:gd name="connsiteY7" fmla="*/ 1311769 h 2456668"/>
                    <a:gd name="connsiteX8" fmla="*/ 1113139 w 1115510"/>
                    <a:gd name="connsiteY8" fmla="*/ 996593 h 2456668"/>
                    <a:gd name="connsiteX9" fmla="*/ 1101465 w 1115510"/>
                    <a:gd name="connsiteY9" fmla="*/ 802040 h 2456668"/>
                    <a:gd name="connsiteX10" fmla="*/ 1050882 w 1115510"/>
                    <a:gd name="connsiteY10" fmla="*/ 560794 h 2456668"/>
                    <a:gd name="connsiteX11" fmla="*/ 973060 w 1115510"/>
                    <a:gd name="connsiteY11" fmla="*/ 377914 h 2456668"/>
                    <a:gd name="connsiteX12" fmla="*/ 813527 w 1115510"/>
                    <a:gd name="connsiteY12" fmla="*/ 132777 h 2456668"/>
                    <a:gd name="connsiteX13" fmla="*/ 639981 w 1115510"/>
                    <a:gd name="connsiteY13" fmla="*/ 18384 h 2456668"/>
                    <a:gd name="connsiteX14" fmla="*/ 436094 w 1115510"/>
                    <a:gd name="connsiteY14" fmla="*/ 12154 h 2456668"/>
                    <a:gd name="connsiteX15" fmla="*/ 225976 w 1115510"/>
                    <a:gd name="connsiteY15" fmla="*/ 136668 h 2456668"/>
                    <a:gd name="connsiteX16" fmla="*/ 105353 w 1115510"/>
                    <a:gd name="connsiteY16" fmla="*/ 303984 h 2456668"/>
                    <a:gd name="connsiteX17" fmla="*/ 23641 w 1115510"/>
                    <a:gd name="connsiteY17" fmla="*/ 517992 h 2456668"/>
                    <a:gd name="connsiteX18" fmla="*/ 294 w 1115510"/>
                    <a:gd name="connsiteY18" fmla="*/ 770912 h 2456668"/>
                    <a:gd name="connsiteX19" fmla="*/ 15859 w 1115510"/>
                    <a:gd name="connsiteY19" fmla="*/ 1039395 h 2456668"/>
                    <a:gd name="connsiteX20" fmla="*/ 85898 w 1115510"/>
                    <a:gd name="connsiteY20" fmla="*/ 1412937 h 2456668"/>
                    <a:gd name="connsiteX21" fmla="*/ 194848 w 1115510"/>
                    <a:gd name="connsiteY21" fmla="*/ 1696985 h 2456668"/>
                    <a:gd name="connsiteX22" fmla="*/ 319362 w 1115510"/>
                    <a:gd name="connsiteY22" fmla="*/ 1926558 h 2456668"/>
                    <a:gd name="connsiteX23" fmla="*/ 459440 w 1115510"/>
                    <a:gd name="connsiteY23" fmla="*/ 2132784 h 2456668"/>
                    <a:gd name="connsiteX24" fmla="*/ 506133 w 1115510"/>
                    <a:gd name="connsiteY24" fmla="*/ 2195041 h 2456668"/>
                    <a:gd name="connsiteX25" fmla="*/ 607300 w 1115510"/>
                    <a:gd name="connsiteY25" fmla="*/ 2311773 h 2456668"/>
                    <a:gd name="connsiteX26" fmla="*/ 681231 w 1115510"/>
                    <a:gd name="connsiteY26" fmla="*/ 2381812 h 2456668"/>
                    <a:gd name="connsiteX27" fmla="*/ 772094 w 1115510"/>
                    <a:gd name="connsiteY27" fmla="*/ 2455058 h 2456668"/>
                    <a:gd name="connsiteX0" fmla="*/ 171501 w 1115510"/>
                    <a:gd name="connsiteY0" fmla="*/ 2345439 h 2455315"/>
                    <a:gd name="connsiteX1" fmla="*/ 408856 w 1115510"/>
                    <a:gd name="connsiteY1" fmla="*/ 2224817 h 2455315"/>
                    <a:gd name="connsiteX2" fmla="*/ 521697 w 1115510"/>
                    <a:gd name="connsiteY2" fmla="*/ 2143104 h 2455315"/>
                    <a:gd name="connsiteX3" fmla="*/ 669557 w 1115510"/>
                    <a:gd name="connsiteY3" fmla="*/ 2034154 h 2455315"/>
                    <a:gd name="connsiteX4" fmla="*/ 797962 w 1115510"/>
                    <a:gd name="connsiteY4" fmla="*/ 1901858 h 2455315"/>
                    <a:gd name="connsiteX5" fmla="*/ 903021 w 1115510"/>
                    <a:gd name="connsiteY5" fmla="*/ 1738434 h 2455315"/>
                    <a:gd name="connsiteX6" fmla="*/ 1004189 w 1115510"/>
                    <a:gd name="connsiteY6" fmla="*/ 1520534 h 2455315"/>
                    <a:gd name="connsiteX7" fmla="*/ 1062555 w 1115510"/>
                    <a:gd name="connsiteY7" fmla="*/ 1310416 h 2455315"/>
                    <a:gd name="connsiteX8" fmla="*/ 1113139 w 1115510"/>
                    <a:gd name="connsiteY8" fmla="*/ 995240 h 2455315"/>
                    <a:gd name="connsiteX9" fmla="*/ 1101465 w 1115510"/>
                    <a:gd name="connsiteY9" fmla="*/ 800687 h 2455315"/>
                    <a:gd name="connsiteX10" fmla="*/ 1050882 w 1115510"/>
                    <a:gd name="connsiteY10" fmla="*/ 559441 h 2455315"/>
                    <a:gd name="connsiteX11" fmla="*/ 973060 w 1115510"/>
                    <a:gd name="connsiteY11" fmla="*/ 376561 h 2455315"/>
                    <a:gd name="connsiteX12" fmla="*/ 813527 w 1115510"/>
                    <a:gd name="connsiteY12" fmla="*/ 131424 h 2455315"/>
                    <a:gd name="connsiteX13" fmla="*/ 639981 w 1115510"/>
                    <a:gd name="connsiteY13" fmla="*/ 17031 h 2455315"/>
                    <a:gd name="connsiteX14" fmla="*/ 436094 w 1115510"/>
                    <a:gd name="connsiteY14" fmla="*/ 10801 h 2455315"/>
                    <a:gd name="connsiteX15" fmla="*/ 241540 w 1115510"/>
                    <a:gd name="connsiteY15" fmla="*/ 115860 h 2455315"/>
                    <a:gd name="connsiteX16" fmla="*/ 105353 w 1115510"/>
                    <a:gd name="connsiteY16" fmla="*/ 302631 h 2455315"/>
                    <a:gd name="connsiteX17" fmla="*/ 23641 w 1115510"/>
                    <a:gd name="connsiteY17" fmla="*/ 516639 h 2455315"/>
                    <a:gd name="connsiteX18" fmla="*/ 294 w 1115510"/>
                    <a:gd name="connsiteY18" fmla="*/ 769559 h 2455315"/>
                    <a:gd name="connsiteX19" fmla="*/ 15859 w 1115510"/>
                    <a:gd name="connsiteY19" fmla="*/ 1038042 h 2455315"/>
                    <a:gd name="connsiteX20" fmla="*/ 85898 w 1115510"/>
                    <a:gd name="connsiteY20" fmla="*/ 1411584 h 2455315"/>
                    <a:gd name="connsiteX21" fmla="*/ 194848 w 1115510"/>
                    <a:gd name="connsiteY21" fmla="*/ 1695632 h 2455315"/>
                    <a:gd name="connsiteX22" fmla="*/ 319362 w 1115510"/>
                    <a:gd name="connsiteY22" fmla="*/ 1925205 h 2455315"/>
                    <a:gd name="connsiteX23" fmla="*/ 459440 w 1115510"/>
                    <a:gd name="connsiteY23" fmla="*/ 2131431 h 2455315"/>
                    <a:gd name="connsiteX24" fmla="*/ 506133 w 1115510"/>
                    <a:gd name="connsiteY24" fmla="*/ 2193688 h 2455315"/>
                    <a:gd name="connsiteX25" fmla="*/ 607300 w 1115510"/>
                    <a:gd name="connsiteY25" fmla="*/ 2310420 h 2455315"/>
                    <a:gd name="connsiteX26" fmla="*/ 681231 w 1115510"/>
                    <a:gd name="connsiteY26" fmla="*/ 2380459 h 2455315"/>
                    <a:gd name="connsiteX27" fmla="*/ 772094 w 1115510"/>
                    <a:gd name="connsiteY27" fmla="*/ 2453705 h 2455315"/>
                    <a:gd name="connsiteX0" fmla="*/ 171501 w 1115510"/>
                    <a:gd name="connsiteY0" fmla="*/ 2345439 h 2455315"/>
                    <a:gd name="connsiteX1" fmla="*/ 408856 w 1115510"/>
                    <a:gd name="connsiteY1" fmla="*/ 2224817 h 2455315"/>
                    <a:gd name="connsiteX2" fmla="*/ 521697 w 1115510"/>
                    <a:gd name="connsiteY2" fmla="*/ 2143104 h 2455315"/>
                    <a:gd name="connsiteX3" fmla="*/ 669557 w 1115510"/>
                    <a:gd name="connsiteY3" fmla="*/ 2034154 h 2455315"/>
                    <a:gd name="connsiteX4" fmla="*/ 797962 w 1115510"/>
                    <a:gd name="connsiteY4" fmla="*/ 1901858 h 2455315"/>
                    <a:gd name="connsiteX5" fmla="*/ 903021 w 1115510"/>
                    <a:gd name="connsiteY5" fmla="*/ 1738434 h 2455315"/>
                    <a:gd name="connsiteX6" fmla="*/ 1004189 w 1115510"/>
                    <a:gd name="connsiteY6" fmla="*/ 1520534 h 2455315"/>
                    <a:gd name="connsiteX7" fmla="*/ 1062555 w 1115510"/>
                    <a:gd name="connsiteY7" fmla="*/ 1310416 h 2455315"/>
                    <a:gd name="connsiteX8" fmla="*/ 1113139 w 1115510"/>
                    <a:gd name="connsiteY8" fmla="*/ 995240 h 2455315"/>
                    <a:gd name="connsiteX9" fmla="*/ 1101465 w 1115510"/>
                    <a:gd name="connsiteY9" fmla="*/ 785123 h 2455315"/>
                    <a:gd name="connsiteX10" fmla="*/ 1050882 w 1115510"/>
                    <a:gd name="connsiteY10" fmla="*/ 559441 h 2455315"/>
                    <a:gd name="connsiteX11" fmla="*/ 973060 w 1115510"/>
                    <a:gd name="connsiteY11" fmla="*/ 376561 h 2455315"/>
                    <a:gd name="connsiteX12" fmla="*/ 813527 w 1115510"/>
                    <a:gd name="connsiteY12" fmla="*/ 131424 h 2455315"/>
                    <a:gd name="connsiteX13" fmla="*/ 639981 w 1115510"/>
                    <a:gd name="connsiteY13" fmla="*/ 17031 h 2455315"/>
                    <a:gd name="connsiteX14" fmla="*/ 436094 w 1115510"/>
                    <a:gd name="connsiteY14" fmla="*/ 10801 h 2455315"/>
                    <a:gd name="connsiteX15" fmla="*/ 241540 w 1115510"/>
                    <a:gd name="connsiteY15" fmla="*/ 115860 h 2455315"/>
                    <a:gd name="connsiteX16" fmla="*/ 105353 w 1115510"/>
                    <a:gd name="connsiteY16" fmla="*/ 302631 h 2455315"/>
                    <a:gd name="connsiteX17" fmla="*/ 23641 w 1115510"/>
                    <a:gd name="connsiteY17" fmla="*/ 516639 h 2455315"/>
                    <a:gd name="connsiteX18" fmla="*/ 294 w 1115510"/>
                    <a:gd name="connsiteY18" fmla="*/ 769559 h 2455315"/>
                    <a:gd name="connsiteX19" fmla="*/ 15859 w 1115510"/>
                    <a:gd name="connsiteY19" fmla="*/ 1038042 h 2455315"/>
                    <a:gd name="connsiteX20" fmla="*/ 85898 w 1115510"/>
                    <a:gd name="connsiteY20" fmla="*/ 1411584 h 2455315"/>
                    <a:gd name="connsiteX21" fmla="*/ 194848 w 1115510"/>
                    <a:gd name="connsiteY21" fmla="*/ 1695632 h 2455315"/>
                    <a:gd name="connsiteX22" fmla="*/ 319362 w 1115510"/>
                    <a:gd name="connsiteY22" fmla="*/ 1925205 h 2455315"/>
                    <a:gd name="connsiteX23" fmla="*/ 459440 w 1115510"/>
                    <a:gd name="connsiteY23" fmla="*/ 2131431 h 2455315"/>
                    <a:gd name="connsiteX24" fmla="*/ 506133 w 1115510"/>
                    <a:gd name="connsiteY24" fmla="*/ 2193688 h 2455315"/>
                    <a:gd name="connsiteX25" fmla="*/ 607300 w 1115510"/>
                    <a:gd name="connsiteY25" fmla="*/ 2310420 h 2455315"/>
                    <a:gd name="connsiteX26" fmla="*/ 681231 w 1115510"/>
                    <a:gd name="connsiteY26" fmla="*/ 2380459 h 2455315"/>
                    <a:gd name="connsiteX27" fmla="*/ 772094 w 1115510"/>
                    <a:gd name="connsiteY27" fmla="*/ 2453705 h 2455315"/>
                    <a:gd name="connsiteX0" fmla="*/ 171501 w 1115510"/>
                    <a:gd name="connsiteY0" fmla="*/ 2346305 h 2456181"/>
                    <a:gd name="connsiteX1" fmla="*/ 408856 w 1115510"/>
                    <a:gd name="connsiteY1" fmla="*/ 2225683 h 2456181"/>
                    <a:gd name="connsiteX2" fmla="*/ 521697 w 1115510"/>
                    <a:gd name="connsiteY2" fmla="*/ 2143970 h 2456181"/>
                    <a:gd name="connsiteX3" fmla="*/ 669557 w 1115510"/>
                    <a:gd name="connsiteY3" fmla="*/ 2035020 h 2456181"/>
                    <a:gd name="connsiteX4" fmla="*/ 797962 w 1115510"/>
                    <a:gd name="connsiteY4" fmla="*/ 1902724 h 2456181"/>
                    <a:gd name="connsiteX5" fmla="*/ 903021 w 1115510"/>
                    <a:gd name="connsiteY5" fmla="*/ 1739300 h 2456181"/>
                    <a:gd name="connsiteX6" fmla="*/ 1004189 w 1115510"/>
                    <a:gd name="connsiteY6" fmla="*/ 1521400 h 2456181"/>
                    <a:gd name="connsiteX7" fmla="*/ 1062555 w 1115510"/>
                    <a:gd name="connsiteY7" fmla="*/ 1311282 h 2456181"/>
                    <a:gd name="connsiteX8" fmla="*/ 1113139 w 1115510"/>
                    <a:gd name="connsiteY8" fmla="*/ 996106 h 2456181"/>
                    <a:gd name="connsiteX9" fmla="*/ 1101465 w 1115510"/>
                    <a:gd name="connsiteY9" fmla="*/ 785989 h 2456181"/>
                    <a:gd name="connsiteX10" fmla="*/ 1050882 w 1115510"/>
                    <a:gd name="connsiteY10" fmla="*/ 560307 h 2456181"/>
                    <a:gd name="connsiteX11" fmla="*/ 973060 w 1115510"/>
                    <a:gd name="connsiteY11" fmla="*/ 377427 h 2456181"/>
                    <a:gd name="connsiteX12" fmla="*/ 829091 w 1115510"/>
                    <a:gd name="connsiteY12" fmla="*/ 147855 h 2456181"/>
                    <a:gd name="connsiteX13" fmla="*/ 639981 w 1115510"/>
                    <a:gd name="connsiteY13" fmla="*/ 17897 h 2456181"/>
                    <a:gd name="connsiteX14" fmla="*/ 436094 w 1115510"/>
                    <a:gd name="connsiteY14" fmla="*/ 11667 h 2456181"/>
                    <a:gd name="connsiteX15" fmla="*/ 241540 w 1115510"/>
                    <a:gd name="connsiteY15" fmla="*/ 116726 h 2456181"/>
                    <a:gd name="connsiteX16" fmla="*/ 105353 w 1115510"/>
                    <a:gd name="connsiteY16" fmla="*/ 303497 h 2456181"/>
                    <a:gd name="connsiteX17" fmla="*/ 23641 w 1115510"/>
                    <a:gd name="connsiteY17" fmla="*/ 517505 h 2456181"/>
                    <a:gd name="connsiteX18" fmla="*/ 294 w 1115510"/>
                    <a:gd name="connsiteY18" fmla="*/ 770425 h 2456181"/>
                    <a:gd name="connsiteX19" fmla="*/ 15859 w 1115510"/>
                    <a:gd name="connsiteY19" fmla="*/ 1038908 h 2456181"/>
                    <a:gd name="connsiteX20" fmla="*/ 85898 w 1115510"/>
                    <a:gd name="connsiteY20" fmla="*/ 1412450 h 2456181"/>
                    <a:gd name="connsiteX21" fmla="*/ 194848 w 1115510"/>
                    <a:gd name="connsiteY21" fmla="*/ 1696498 h 2456181"/>
                    <a:gd name="connsiteX22" fmla="*/ 319362 w 1115510"/>
                    <a:gd name="connsiteY22" fmla="*/ 1926071 h 2456181"/>
                    <a:gd name="connsiteX23" fmla="*/ 459440 w 1115510"/>
                    <a:gd name="connsiteY23" fmla="*/ 2132297 h 2456181"/>
                    <a:gd name="connsiteX24" fmla="*/ 506133 w 1115510"/>
                    <a:gd name="connsiteY24" fmla="*/ 2194554 h 2456181"/>
                    <a:gd name="connsiteX25" fmla="*/ 607300 w 1115510"/>
                    <a:gd name="connsiteY25" fmla="*/ 2311286 h 2456181"/>
                    <a:gd name="connsiteX26" fmla="*/ 681231 w 1115510"/>
                    <a:gd name="connsiteY26" fmla="*/ 2381325 h 2456181"/>
                    <a:gd name="connsiteX27" fmla="*/ 772094 w 1115510"/>
                    <a:gd name="connsiteY27" fmla="*/ 2454571 h 2456181"/>
                    <a:gd name="connsiteX0" fmla="*/ 171501 w 1115510"/>
                    <a:gd name="connsiteY0" fmla="*/ 2346305 h 2456181"/>
                    <a:gd name="connsiteX1" fmla="*/ 408856 w 1115510"/>
                    <a:gd name="connsiteY1" fmla="*/ 2225683 h 2456181"/>
                    <a:gd name="connsiteX2" fmla="*/ 521697 w 1115510"/>
                    <a:gd name="connsiteY2" fmla="*/ 2143970 h 2456181"/>
                    <a:gd name="connsiteX3" fmla="*/ 669557 w 1115510"/>
                    <a:gd name="connsiteY3" fmla="*/ 2035020 h 2456181"/>
                    <a:gd name="connsiteX4" fmla="*/ 797962 w 1115510"/>
                    <a:gd name="connsiteY4" fmla="*/ 1902724 h 2456181"/>
                    <a:gd name="connsiteX5" fmla="*/ 903021 w 1115510"/>
                    <a:gd name="connsiteY5" fmla="*/ 1739300 h 2456181"/>
                    <a:gd name="connsiteX6" fmla="*/ 1004189 w 1115510"/>
                    <a:gd name="connsiteY6" fmla="*/ 1521400 h 2456181"/>
                    <a:gd name="connsiteX7" fmla="*/ 1062555 w 1115510"/>
                    <a:gd name="connsiteY7" fmla="*/ 1311282 h 2456181"/>
                    <a:gd name="connsiteX8" fmla="*/ 1113139 w 1115510"/>
                    <a:gd name="connsiteY8" fmla="*/ 996106 h 2456181"/>
                    <a:gd name="connsiteX9" fmla="*/ 1101465 w 1115510"/>
                    <a:gd name="connsiteY9" fmla="*/ 785989 h 2456181"/>
                    <a:gd name="connsiteX10" fmla="*/ 1050882 w 1115510"/>
                    <a:gd name="connsiteY10" fmla="*/ 560307 h 2456181"/>
                    <a:gd name="connsiteX11" fmla="*/ 973060 w 1115510"/>
                    <a:gd name="connsiteY11" fmla="*/ 365754 h 2456181"/>
                    <a:gd name="connsiteX12" fmla="*/ 829091 w 1115510"/>
                    <a:gd name="connsiteY12" fmla="*/ 147855 h 2456181"/>
                    <a:gd name="connsiteX13" fmla="*/ 639981 w 1115510"/>
                    <a:gd name="connsiteY13" fmla="*/ 17897 h 2456181"/>
                    <a:gd name="connsiteX14" fmla="*/ 436094 w 1115510"/>
                    <a:gd name="connsiteY14" fmla="*/ 11667 h 2456181"/>
                    <a:gd name="connsiteX15" fmla="*/ 241540 w 1115510"/>
                    <a:gd name="connsiteY15" fmla="*/ 116726 h 2456181"/>
                    <a:gd name="connsiteX16" fmla="*/ 105353 w 1115510"/>
                    <a:gd name="connsiteY16" fmla="*/ 303497 h 2456181"/>
                    <a:gd name="connsiteX17" fmla="*/ 23641 w 1115510"/>
                    <a:gd name="connsiteY17" fmla="*/ 517505 h 2456181"/>
                    <a:gd name="connsiteX18" fmla="*/ 294 w 1115510"/>
                    <a:gd name="connsiteY18" fmla="*/ 770425 h 2456181"/>
                    <a:gd name="connsiteX19" fmla="*/ 15859 w 1115510"/>
                    <a:gd name="connsiteY19" fmla="*/ 1038908 h 2456181"/>
                    <a:gd name="connsiteX20" fmla="*/ 85898 w 1115510"/>
                    <a:gd name="connsiteY20" fmla="*/ 1412450 h 2456181"/>
                    <a:gd name="connsiteX21" fmla="*/ 194848 w 1115510"/>
                    <a:gd name="connsiteY21" fmla="*/ 1696498 h 2456181"/>
                    <a:gd name="connsiteX22" fmla="*/ 319362 w 1115510"/>
                    <a:gd name="connsiteY22" fmla="*/ 1926071 h 2456181"/>
                    <a:gd name="connsiteX23" fmla="*/ 459440 w 1115510"/>
                    <a:gd name="connsiteY23" fmla="*/ 2132297 h 2456181"/>
                    <a:gd name="connsiteX24" fmla="*/ 506133 w 1115510"/>
                    <a:gd name="connsiteY24" fmla="*/ 2194554 h 2456181"/>
                    <a:gd name="connsiteX25" fmla="*/ 607300 w 1115510"/>
                    <a:gd name="connsiteY25" fmla="*/ 2311286 h 2456181"/>
                    <a:gd name="connsiteX26" fmla="*/ 681231 w 1115510"/>
                    <a:gd name="connsiteY26" fmla="*/ 2381325 h 2456181"/>
                    <a:gd name="connsiteX27" fmla="*/ 772094 w 1115510"/>
                    <a:gd name="connsiteY27" fmla="*/ 2454571 h 2456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5510" h="2456181">
                      <a:moveTo>
                        <a:pt x="171501" y="2346305"/>
                      </a:moveTo>
                      <a:cubicBezTo>
                        <a:pt x="260995" y="2302855"/>
                        <a:pt x="350490" y="2259405"/>
                        <a:pt x="408856" y="2225683"/>
                      </a:cubicBezTo>
                      <a:cubicBezTo>
                        <a:pt x="467222" y="2191961"/>
                        <a:pt x="521697" y="2143970"/>
                        <a:pt x="521697" y="2143970"/>
                      </a:cubicBezTo>
                      <a:cubicBezTo>
                        <a:pt x="565147" y="2112193"/>
                        <a:pt x="623513" y="2075228"/>
                        <a:pt x="669557" y="2035020"/>
                      </a:cubicBezTo>
                      <a:cubicBezTo>
                        <a:pt x="715601" y="1994812"/>
                        <a:pt x="759051" y="1952011"/>
                        <a:pt x="797962" y="1902724"/>
                      </a:cubicBezTo>
                      <a:cubicBezTo>
                        <a:pt x="836873" y="1853437"/>
                        <a:pt x="868650" y="1802854"/>
                        <a:pt x="903021" y="1739300"/>
                      </a:cubicBezTo>
                      <a:cubicBezTo>
                        <a:pt x="937392" y="1675746"/>
                        <a:pt x="977600" y="1592736"/>
                        <a:pt x="1004189" y="1521400"/>
                      </a:cubicBezTo>
                      <a:cubicBezTo>
                        <a:pt x="1030778" y="1450064"/>
                        <a:pt x="1044397" y="1398831"/>
                        <a:pt x="1062555" y="1311282"/>
                      </a:cubicBezTo>
                      <a:cubicBezTo>
                        <a:pt x="1080713" y="1223733"/>
                        <a:pt x="1106654" y="1083655"/>
                        <a:pt x="1113139" y="996106"/>
                      </a:cubicBezTo>
                      <a:cubicBezTo>
                        <a:pt x="1119624" y="908557"/>
                        <a:pt x="1111841" y="858622"/>
                        <a:pt x="1101465" y="785989"/>
                      </a:cubicBezTo>
                      <a:cubicBezTo>
                        <a:pt x="1091089" y="713356"/>
                        <a:pt x="1072283" y="630346"/>
                        <a:pt x="1050882" y="560307"/>
                      </a:cubicBezTo>
                      <a:cubicBezTo>
                        <a:pt x="1029481" y="490268"/>
                        <a:pt x="1010025" y="434496"/>
                        <a:pt x="973060" y="365754"/>
                      </a:cubicBezTo>
                      <a:cubicBezTo>
                        <a:pt x="936095" y="297012"/>
                        <a:pt x="884604" y="205831"/>
                        <a:pt x="829091" y="147855"/>
                      </a:cubicBezTo>
                      <a:cubicBezTo>
                        <a:pt x="773578" y="89879"/>
                        <a:pt x="705480" y="40595"/>
                        <a:pt x="639981" y="17897"/>
                      </a:cubicBezTo>
                      <a:cubicBezTo>
                        <a:pt x="574482" y="-4801"/>
                        <a:pt x="502501" y="-4805"/>
                        <a:pt x="436094" y="11667"/>
                      </a:cubicBezTo>
                      <a:cubicBezTo>
                        <a:pt x="369687" y="28139"/>
                        <a:pt x="296664" y="68088"/>
                        <a:pt x="241540" y="116726"/>
                      </a:cubicBezTo>
                      <a:cubicBezTo>
                        <a:pt x="186417" y="165364"/>
                        <a:pt x="141669" y="236701"/>
                        <a:pt x="105353" y="303497"/>
                      </a:cubicBezTo>
                      <a:cubicBezTo>
                        <a:pt x="69037" y="370293"/>
                        <a:pt x="41151" y="439684"/>
                        <a:pt x="23641" y="517505"/>
                      </a:cubicBezTo>
                      <a:cubicBezTo>
                        <a:pt x="6131" y="595326"/>
                        <a:pt x="1591" y="683525"/>
                        <a:pt x="294" y="770425"/>
                      </a:cubicBezTo>
                      <a:cubicBezTo>
                        <a:pt x="-1003" y="857325"/>
                        <a:pt x="1592" y="931904"/>
                        <a:pt x="15859" y="1038908"/>
                      </a:cubicBezTo>
                      <a:cubicBezTo>
                        <a:pt x="30126" y="1145912"/>
                        <a:pt x="56067" y="1302852"/>
                        <a:pt x="85898" y="1412450"/>
                      </a:cubicBezTo>
                      <a:cubicBezTo>
                        <a:pt x="115729" y="1522048"/>
                        <a:pt x="155937" y="1610894"/>
                        <a:pt x="194848" y="1696498"/>
                      </a:cubicBezTo>
                      <a:cubicBezTo>
                        <a:pt x="233759" y="1782102"/>
                        <a:pt x="275263" y="1853438"/>
                        <a:pt x="319362" y="1926071"/>
                      </a:cubicBezTo>
                      <a:cubicBezTo>
                        <a:pt x="363461" y="1998704"/>
                        <a:pt x="428312" y="2087550"/>
                        <a:pt x="459440" y="2132297"/>
                      </a:cubicBezTo>
                      <a:cubicBezTo>
                        <a:pt x="490569" y="2177044"/>
                        <a:pt x="481490" y="2164722"/>
                        <a:pt x="506133" y="2194554"/>
                      </a:cubicBezTo>
                      <a:cubicBezTo>
                        <a:pt x="530776" y="2224385"/>
                        <a:pt x="578117" y="2280157"/>
                        <a:pt x="607300" y="2311286"/>
                      </a:cubicBezTo>
                      <a:cubicBezTo>
                        <a:pt x="636483" y="2342414"/>
                        <a:pt x="653765" y="2357444"/>
                        <a:pt x="681231" y="2381325"/>
                      </a:cubicBezTo>
                      <a:cubicBezTo>
                        <a:pt x="708697" y="2405206"/>
                        <a:pt x="756530" y="2466893"/>
                        <a:pt x="772094" y="2454571"/>
                      </a:cubicBezTo>
                    </a:path>
                  </a:pathLst>
                </a:custGeom>
                <a:ln w="15240">
                  <a:solidFill>
                    <a:schemeClr val="tx1"/>
                  </a:solidFill>
                </a:ln>
                <a:ex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15" name="Gerader Verbinder 14"/>
              <p:cNvCxnSpPr/>
              <p:nvPr/>
            </p:nvCxnSpPr>
            <p:spPr bwMode="auto">
              <a:xfrm>
                <a:off x="2246814" y="6225229"/>
                <a:ext cx="216763" cy="219860"/>
              </a:xfrm>
              <a:prstGeom prst="line">
                <a:avLst/>
              </a:prstGeom>
              <a:noFill/>
              <a:ln w="50800" cap="rnd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Gerader Verbinder 15"/>
              <p:cNvCxnSpPr/>
              <p:nvPr/>
            </p:nvCxnSpPr>
            <p:spPr bwMode="auto">
              <a:xfrm rot="6600000">
                <a:off x="2930453" y="6366577"/>
                <a:ext cx="216763" cy="219860"/>
              </a:xfrm>
              <a:prstGeom prst="line">
                <a:avLst/>
              </a:prstGeom>
              <a:noFill/>
              <a:ln w="50800" cap="rnd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4" name="Gruppieren 23" descr=" 26"/>
          <p:cNvGrpSpPr/>
          <p:nvPr/>
        </p:nvGrpSpPr>
        <p:grpSpPr>
          <a:xfrm>
            <a:off x="29057" y="3128874"/>
            <a:ext cx="3785508" cy="2842828"/>
            <a:chOff x="207345" y="890032"/>
            <a:chExt cx="4140000" cy="3109043"/>
          </a:xfrm>
        </p:grpSpPr>
        <p:sp>
          <p:nvSpPr>
            <p:cNvPr id="25" name="Rectangle 14"/>
            <p:cNvSpPr/>
            <p:nvPr/>
          </p:nvSpPr>
          <p:spPr bwMode="auto">
            <a:xfrm>
              <a:off x="1877994" y="2398138"/>
              <a:ext cx="543464" cy="121632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45" y="890032"/>
              <a:ext cx="4140000" cy="3109043"/>
            </a:xfrm>
            <a:prstGeom prst="rect">
              <a:avLst/>
            </a:prstGeom>
          </p:spPr>
        </p:pic>
      </p:grpSp>
      <p:grpSp>
        <p:nvGrpSpPr>
          <p:cNvPr id="30" name="Gruppieren 29" descr=" 30"/>
          <p:cNvGrpSpPr/>
          <p:nvPr/>
        </p:nvGrpSpPr>
        <p:grpSpPr>
          <a:xfrm>
            <a:off x="4979809" y="3128874"/>
            <a:ext cx="3781782" cy="2840030"/>
            <a:chOff x="4233600" y="3488400"/>
            <a:chExt cx="4140000" cy="3109043"/>
          </a:xfrm>
        </p:grpSpPr>
        <p:sp>
          <p:nvSpPr>
            <p:cNvPr id="28" name="Rectangle 16"/>
            <p:cNvSpPr/>
            <p:nvPr/>
          </p:nvSpPr>
          <p:spPr bwMode="auto">
            <a:xfrm>
              <a:off x="5919149" y="3804613"/>
              <a:ext cx="543464" cy="240102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600" y="3488400"/>
              <a:ext cx="4140000" cy="3109043"/>
            </a:xfrm>
            <a:prstGeom prst="rect">
              <a:avLst/>
            </a:prstGeom>
          </p:spPr>
        </p:pic>
      </p:grpSp>
      <p:cxnSp>
        <p:nvCxnSpPr>
          <p:cNvPr id="44" name="Gerade Verbindung mit Pfeil 8" descr=" 44"/>
          <p:cNvCxnSpPr/>
          <p:nvPr/>
        </p:nvCxnSpPr>
        <p:spPr>
          <a:xfrm flipH="1">
            <a:off x="3974583" y="3587227"/>
            <a:ext cx="3467617" cy="21333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8" descr=" 46"/>
          <p:cNvCxnSpPr/>
          <p:nvPr/>
        </p:nvCxnSpPr>
        <p:spPr>
          <a:xfrm flipH="1">
            <a:off x="4662610" y="5472178"/>
            <a:ext cx="2779590" cy="22039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 descr=" 57"/>
          <p:cNvSpPr txBox="1">
            <a:spLocks/>
          </p:cNvSpPr>
          <p:nvPr/>
        </p:nvSpPr>
        <p:spPr>
          <a:xfrm>
            <a:off x="179389" y="981075"/>
            <a:ext cx="8800710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Outer divertor in high recycling regime after the ELM crash</a:t>
            </a:r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/>
              <a:t>Occurrence depends on the gas </a:t>
            </a:r>
            <a:r>
              <a:rPr lang="en-US" kern="0" baseline="0" dirty="0" smtClean="0"/>
              <a:t>puff</a:t>
            </a:r>
            <a:endParaRPr lang="en-US" kern="0" baseline="0" dirty="0"/>
          </a:p>
        </p:txBody>
      </p:sp>
      <p:sp>
        <p:nvSpPr>
          <p:cNvPr id="27" name="Textfeld 12" descr=" 27"/>
          <p:cNvSpPr txBox="1"/>
          <p:nvPr/>
        </p:nvSpPr>
        <p:spPr>
          <a:xfrm>
            <a:off x="775309" y="1332594"/>
            <a:ext cx="352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 smtClean="0"/>
              <a:t>[</a:t>
            </a:r>
            <a:r>
              <a:rPr lang="de-DE" sz="1600" kern="0" baseline="0" dirty="0">
                <a:solidFill>
                  <a:prstClr val="black"/>
                </a:solidFill>
              </a:rPr>
              <a:t>M</a:t>
            </a:r>
            <a:r>
              <a:rPr lang="de-DE" altLang="es-ES" sz="1600" kern="0" baseline="0" dirty="0" smtClean="0">
                <a:solidFill>
                  <a:prstClr val="black"/>
                </a:solidFill>
              </a:rPr>
              <a:t>. Wischmeier </a:t>
            </a:r>
            <a:r>
              <a:rPr lang="de-AT" sz="1600" baseline="0" dirty="0" smtClean="0">
                <a:latin typeface="Arial" pitchFamily="34" charset="0"/>
                <a:cs typeface="Arial" pitchFamily="34" charset="0"/>
              </a:rPr>
              <a:t>et al., JNM 2007</a:t>
            </a:r>
            <a:r>
              <a:rPr lang="de-AT" baseline="0" dirty="0" smtClean="0"/>
              <a:t>]</a:t>
            </a:r>
            <a:endParaRPr lang="de-AT" baseline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3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19"/>
          <p:cNvSpPr/>
          <p:nvPr/>
        </p:nvSpPr>
        <p:spPr>
          <a:xfrm>
            <a:off x="3719389" y="5391681"/>
            <a:ext cx="339877" cy="456405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uppieren 30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32" name="Rechteck 31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of the divertor conditions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30</a:t>
            </a:r>
            <a:endParaRPr lang="en-US" altLang="de-DE" noProof="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709400" y="3373305"/>
            <a:ext cx="1241015" cy="2511185"/>
            <a:chOff x="4712872" y="3531482"/>
            <a:chExt cx="1318664" cy="2668312"/>
          </a:xfrm>
        </p:grpSpPr>
        <p:sp>
          <p:nvSpPr>
            <p:cNvPr id="7" name="Oval 19"/>
            <p:cNvSpPr/>
            <p:nvPr/>
          </p:nvSpPr>
          <p:spPr>
            <a:xfrm>
              <a:off x="5368436" y="5714831"/>
              <a:ext cx="361143" cy="484963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4712872" y="3531482"/>
              <a:ext cx="1318664" cy="2629832"/>
              <a:chOff x="2157311" y="3955056"/>
              <a:chExt cx="1318664" cy="2629832"/>
            </a:xfrm>
          </p:grpSpPr>
          <p:grpSp>
            <p:nvGrpSpPr>
              <p:cNvPr id="14" name="Gruppieren 13"/>
              <p:cNvGrpSpPr/>
              <p:nvPr/>
            </p:nvGrpSpPr>
            <p:grpSpPr>
              <a:xfrm>
                <a:off x="2157311" y="3955056"/>
                <a:ext cx="1318664" cy="2514770"/>
                <a:chOff x="863512" y="2135977"/>
                <a:chExt cx="1318664" cy="2514770"/>
              </a:xfrm>
            </p:grpSpPr>
            <p:sp>
              <p:nvSpPr>
                <p:cNvPr id="17" name="Freihandform 16"/>
                <p:cNvSpPr/>
                <p:nvPr/>
              </p:nvSpPr>
              <p:spPr bwMode="auto">
                <a:xfrm>
                  <a:off x="863512" y="2135977"/>
                  <a:ext cx="1318664" cy="2498280"/>
                </a:xfrm>
                <a:custGeom>
                  <a:avLst/>
                  <a:gdLst>
                    <a:gd name="connsiteX0" fmla="*/ 229877 w 1317181"/>
                    <a:gd name="connsiteY0" fmla="*/ 2367961 h 2493241"/>
                    <a:gd name="connsiteX1" fmla="*/ 288243 w 1317181"/>
                    <a:gd name="connsiteY1" fmla="*/ 2325159 h 2493241"/>
                    <a:gd name="connsiteX2" fmla="*/ 350500 w 1317181"/>
                    <a:gd name="connsiteY2" fmla="*/ 2286249 h 2493241"/>
                    <a:gd name="connsiteX3" fmla="*/ 401084 w 1317181"/>
                    <a:gd name="connsiteY3" fmla="*/ 2220101 h 2493241"/>
                    <a:gd name="connsiteX4" fmla="*/ 401084 w 1317181"/>
                    <a:gd name="connsiteY4" fmla="*/ 2138388 h 2493241"/>
                    <a:gd name="connsiteX5" fmla="*/ 362173 w 1317181"/>
                    <a:gd name="connsiteY5" fmla="*/ 2033329 h 2493241"/>
                    <a:gd name="connsiteX6" fmla="*/ 311589 w 1317181"/>
                    <a:gd name="connsiteY6" fmla="*/ 1936053 h 2493241"/>
                    <a:gd name="connsiteX7" fmla="*/ 245441 w 1317181"/>
                    <a:gd name="connsiteY7" fmla="*/ 1811539 h 2493241"/>
                    <a:gd name="connsiteX8" fmla="*/ 152056 w 1317181"/>
                    <a:gd name="connsiteY8" fmla="*/ 1640332 h 2493241"/>
                    <a:gd name="connsiteX9" fmla="*/ 43106 w 1317181"/>
                    <a:gd name="connsiteY9" fmla="*/ 1340720 h 2493241"/>
                    <a:gd name="connsiteX10" fmla="*/ 4195 w 1317181"/>
                    <a:gd name="connsiteY10" fmla="*/ 1041108 h 2493241"/>
                    <a:gd name="connsiteX11" fmla="*/ 8086 w 1317181"/>
                    <a:gd name="connsiteY11" fmla="*/ 733714 h 2493241"/>
                    <a:gd name="connsiteX12" fmla="*/ 66452 w 1317181"/>
                    <a:gd name="connsiteY12" fmla="*/ 488577 h 2493241"/>
                    <a:gd name="connsiteX13" fmla="*/ 159838 w 1317181"/>
                    <a:gd name="connsiteY13" fmla="*/ 286242 h 2493241"/>
                    <a:gd name="connsiteX14" fmla="*/ 296025 w 1317181"/>
                    <a:gd name="connsiteY14" fmla="*/ 130599 h 2493241"/>
                    <a:gd name="connsiteX15" fmla="*/ 424430 w 1317181"/>
                    <a:gd name="connsiteY15" fmla="*/ 44996 h 2493241"/>
                    <a:gd name="connsiteX16" fmla="*/ 541162 w 1317181"/>
                    <a:gd name="connsiteY16" fmla="*/ 2194 h 2493241"/>
                    <a:gd name="connsiteX17" fmla="*/ 751279 w 1317181"/>
                    <a:gd name="connsiteY17" fmla="*/ 17758 h 2493241"/>
                    <a:gd name="connsiteX18" fmla="*/ 922486 w 1317181"/>
                    <a:gd name="connsiteY18" fmla="*/ 115035 h 2493241"/>
                    <a:gd name="connsiteX19" fmla="*/ 1031436 w 1317181"/>
                    <a:gd name="connsiteY19" fmla="*/ 239549 h 2493241"/>
                    <a:gd name="connsiteX20" fmla="*/ 1113148 w 1317181"/>
                    <a:gd name="connsiteY20" fmla="*/ 364063 h 2493241"/>
                    <a:gd name="connsiteX21" fmla="*/ 1233771 w 1317181"/>
                    <a:gd name="connsiteY21" fmla="*/ 601418 h 2493241"/>
                    <a:gd name="connsiteX22" fmla="*/ 1299919 w 1317181"/>
                    <a:gd name="connsiteY22" fmla="*/ 792080 h 2493241"/>
                    <a:gd name="connsiteX23" fmla="*/ 1315484 w 1317181"/>
                    <a:gd name="connsiteY23" fmla="*/ 1064455 h 2493241"/>
                    <a:gd name="connsiteX24" fmla="*/ 1268791 w 1317181"/>
                    <a:gd name="connsiteY24" fmla="*/ 1344611 h 2493241"/>
                    <a:gd name="connsiteX25" fmla="*/ 1187079 w 1317181"/>
                    <a:gd name="connsiteY25" fmla="*/ 1585857 h 2493241"/>
                    <a:gd name="connsiteX26" fmla="*/ 1035327 w 1317181"/>
                    <a:gd name="connsiteY26" fmla="*/ 1811539 h 2493241"/>
                    <a:gd name="connsiteX27" fmla="*/ 899140 w 1317181"/>
                    <a:gd name="connsiteY27" fmla="*/ 1971072 h 2493241"/>
                    <a:gd name="connsiteX28" fmla="*/ 836883 w 1317181"/>
                    <a:gd name="connsiteY28" fmla="*/ 2056676 h 2493241"/>
                    <a:gd name="connsiteX29" fmla="*/ 766844 w 1317181"/>
                    <a:gd name="connsiteY29" fmla="*/ 2169517 h 2493241"/>
                    <a:gd name="connsiteX30" fmla="*/ 743497 w 1317181"/>
                    <a:gd name="connsiteY30" fmla="*/ 2262902 h 2493241"/>
                    <a:gd name="connsiteX31" fmla="*/ 759062 w 1317181"/>
                    <a:gd name="connsiteY31" fmla="*/ 2329050 h 2493241"/>
                    <a:gd name="connsiteX32" fmla="*/ 766844 w 1317181"/>
                    <a:gd name="connsiteY32" fmla="*/ 2352397 h 2493241"/>
                    <a:gd name="connsiteX33" fmla="*/ 790190 w 1317181"/>
                    <a:gd name="connsiteY33" fmla="*/ 2391307 h 2493241"/>
                    <a:gd name="connsiteX34" fmla="*/ 844665 w 1317181"/>
                    <a:gd name="connsiteY34" fmla="*/ 2449673 h 2493241"/>
                    <a:gd name="connsiteX35" fmla="*/ 875793 w 1317181"/>
                    <a:gd name="connsiteY35" fmla="*/ 2492475 h 2493241"/>
                    <a:gd name="connsiteX36" fmla="*/ 887467 w 1317181"/>
                    <a:gd name="connsiteY36" fmla="*/ 2492475 h 2493241"/>
                    <a:gd name="connsiteX0" fmla="*/ 229877 w 1317523"/>
                    <a:gd name="connsiteY0" fmla="*/ 2367961 h 2493241"/>
                    <a:gd name="connsiteX1" fmla="*/ 288243 w 1317523"/>
                    <a:gd name="connsiteY1" fmla="*/ 2325159 h 2493241"/>
                    <a:gd name="connsiteX2" fmla="*/ 350500 w 1317523"/>
                    <a:gd name="connsiteY2" fmla="*/ 2286249 h 2493241"/>
                    <a:gd name="connsiteX3" fmla="*/ 401084 w 1317523"/>
                    <a:gd name="connsiteY3" fmla="*/ 2220101 h 2493241"/>
                    <a:gd name="connsiteX4" fmla="*/ 401084 w 1317523"/>
                    <a:gd name="connsiteY4" fmla="*/ 2138388 h 2493241"/>
                    <a:gd name="connsiteX5" fmla="*/ 362173 w 1317523"/>
                    <a:gd name="connsiteY5" fmla="*/ 2033329 h 2493241"/>
                    <a:gd name="connsiteX6" fmla="*/ 311589 w 1317523"/>
                    <a:gd name="connsiteY6" fmla="*/ 1936053 h 2493241"/>
                    <a:gd name="connsiteX7" fmla="*/ 245441 w 1317523"/>
                    <a:gd name="connsiteY7" fmla="*/ 1811539 h 2493241"/>
                    <a:gd name="connsiteX8" fmla="*/ 152056 w 1317523"/>
                    <a:gd name="connsiteY8" fmla="*/ 1640332 h 2493241"/>
                    <a:gd name="connsiteX9" fmla="*/ 43106 w 1317523"/>
                    <a:gd name="connsiteY9" fmla="*/ 1340720 h 2493241"/>
                    <a:gd name="connsiteX10" fmla="*/ 4195 w 1317523"/>
                    <a:gd name="connsiteY10" fmla="*/ 1041108 h 2493241"/>
                    <a:gd name="connsiteX11" fmla="*/ 8086 w 1317523"/>
                    <a:gd name="connsiteY11" fmla="*/ 733714 h 2493241"/>
                    <a:gd name="connsiteX12" fmla="*/ 66452 w 1317523"/>
                    <a:gd name="connsiteY12" fmla="*/ 488577 h 2493241"/>
                    <a:gd name="connsiteX13" fmla="*/ 159838 w 1317523"/>
                    <a:gd name="connsiteY13" fmla="*/ 286242 h 2493241"/>
                    <a:gd name="connsiteX14" fmla="*/ 296025 w 1317523"/>
                    <a:gd name="connsiteY14" fmla="*/ 130599 h 2493241"/>
                    <a:gd name="connsiteX15" fmla="*/ 424430 w 1317523"/>
                    <a:gd name="connsiteY15" fmla="*/ 44996 h 2493241"/>
                    <a:gd name="connsiteX16" fmla="*/ 541162 w 1317523"/>
                    <a:gd name="connsiteY16" fmla="*/ 2194 h 2493241"/>
                    <a:gd name="connsiteX17" fmla="*/ 751279 w 1317523"/>
                    <a:gd name="connsiteY17" fmla="*/ 17758 h 2493241"/>
                    <a:gd name="connsiteX18" fmla="*/ 922486 w 1317523"/>
                    <a:gd name="connsiteY18" fmla="*/ 115035 h 2493241"/>
                    <a:gd name="connsiteX19" fmla="*/ 1031436 w 1317523"/>
                    <a:gd name="connsiteY19" fmla="*/ 239549 h 2493241"/>
                    <a:gd name="connsiteX20" fmla="*/ 1113148 w 1317523"/>
                    <a:gd name="connsiteY20" fmla="*/ 364063 h 2493241"/>
                    <a:gd name="connsiteX21" fmla="*/ 1218207 w 1317523"/>
                    <a:gd name="connsiteY21" fmla="*/ 562507 h 2493241"/>
                    <a:gd name="connsiteX22" fmla="*/ 1299919 w 1317523"/>
                    <a:gd name="connsiteY22" fmla="*/ 792080 h 2493241"/>
                    <a:gd name="connsiteX23" fmla="*/ 1315484 w 1317523"/>
                    <a:gd name="connsiteY23" fmla="*/ 1064455 h 2493241"/>
                    <a:gd name="connsiteX24" fmla="*/ 1268791 w 1317523"/>
                    <a:gd name="connsiteY24" fmla="*/ 1344611 h 2493241"/>
                    <a:gd name="connsiteX25" fmla="*/ 1187079 w 1317523"/>
                    <a:gd name="connsiteY25" fmla="*/ 1585857 h 2493241"/>
                    <a:gd name="connsiteX26" fmla="*/ 1035327 w 1317523"/>
                    <a:gd name="connsiteY26" fmla="*/ 1811539 h 2493241"/>
                    <a:gd name="connsiteX27" fmla="*/ 899140 w 1317523"/>
                    <a:gd name="connsiteY27" fmla="*/ 1971072 h 2493241"/>
                    <a:gd name="connsiteX28" fmla="*/ 836883 w 1317523"/>
                    <a:gd name="connsiteY28" fmla="*/ 2056676 h 2493241"/>
                    <a:gd name="connsiteX29" fmla="*/ 766844 w 1317523"/>
                    <a:gd name="connsiteY29" fmla="*/ 2169517 h 2493241"/>
                    <a:gd name="connsiteX30" fmla="*/ 743497 w 1317523"/>
                    <a:gd name="connsiteY30" fmla="*/ 2262902 h 2493241"/>
                    <a:gd name="connsiteX31" fmla="*/ 759062 w 1317523"/>
                    <a:gd name="connsiteY31" fmla="*/ 2329050 h 2493241"/>
                    <a:gd name="connsiteX32" fmla="*/ 766844 w 1317523"/>
                    <a:gd name="connsiteY32" fmla="*/ 2352397 h 2493241"/>
                    <a:gd name="connsiteX33" fmla="*/ 790190 w 1317523"/>
                    <a:gd name="connsiteY33" fmla="*/ 2391307 h 2493241"/>
                    <a:gd name="connsiteX34" fmla="*/ 844665 w 1317523"/>
                    <a:gd name="connsiteY34" fmla="*/ 2449673 h 2493241"/>
                    <a:gd name="connsiteX35" fmla="*/ 875793 w 1317523"/>
                    <a:gd name="connsiteY35" fmla="*/ 2492475 h 2493241"/>
                    <a:gd name="connsiteX36" fmla="*/ 887467 w 1317523"/>
                    <a:gd name="connsiteY36" fmla="*/ 2492475 h 2493241"/>
                    <a:gd name="connsiteX0" fmla="*/ 229877 w 1317523"/>
                    <a:gd name="connsiteY0" fmla="*/ 2367961 h 2493241"/>
                    <a:gd name="connsiteX1" fmla="*/ 288243 w 1317523"/>
                    <a:gd name="connsiteY1" fmla="*/ 2325159 h 2493241"/>
                    <a:gd name="connsiteX2" fmla="*/ 350500 w 1317523"/>
                    <a:gd name="connsiteY2" fmla="*/ 2286249 h 2493241"/>
                    <a:gd name="connsiteX3" fmla="*/ 401084 w 1317523"/>
                    <a:gd name="connsiteY3" fmla="*/ 2220101 h 2493241"/>
                    <a:gd name="connsiteX4" fmla="*/ 401084 w 1317523"/>
                    <a:gd name="connsiteY4" fmla="*/ 2138388 h 2493241"/>
                    <a:gd name="connsiteX5" fmla="*/ 362173 w 1317523"/>
                    <a:gd name="connsiteY5" fmla="*/ 2033329 h 2493241"/>
                    <a:gd name="connsiteX6" fmla="*/ 311589 w 1317523"/>
                    <a:gd name="connsiteY6" fmla="*/ 1936053 h 2493241"/>
                    <a:gd name="connsiteX7" fmla="*/ 245441 w 1317523"/>
                    <a:gd name="connsiteY7" fmla="*/ 1811539 h 2493241"/>
                    <a:gd name="connsiteX8" fmla="*/ 152056 w 1317523"/>
                    <a:gd name="connsiteY8" fmla="*/ 1640332 h 2493241"/>
                    <a:gd name="connsiteX9" fmla="*/ 43106 w 1317523"/>
                    <a:gd name="connsiteY9" fmla="*/ 1340720 h 2493241"/>
                    <a:gd name="connsiteX10" fmla="*/ 4195 w 1317523"/>
                    <a:gd name="connsiteY10" fmla="*/ 1041108 h 2493241"/>
                    <a:gd name="connsiteX11" fmla="*/ 8086 w 1317523"/>
                    <a:gd name="connsiteY11" fmla="*/ 733714 h 2493241"/>
                    <a:gd name="connsiteX12" fmla="*/ 66452 w 1317523"/>
                    <a:gd name="connsiteY12" fmla="*/ 488577 h 2493241"/>
                    <a:gd name="connsiteX13" fmla="*/ 159838 w 1317523"/>
                    <a:gd name="connsiteY13" fmla="*/ 286242 h 2493241"/>
                    <a:gd name="connsiteX14" fmla="*/ 296025 w 1317523"/>
                    <a:gd name="connsiteY14" fmla="*/ 130599 h 2493241"/>
                    <a:gd name="connsiteX15" fmla="*/ 424430 w 1317523"/>
                    <a:gd name="connsiteY15" fmla="*/ 44996 h 2493241"/>
                    <a:gd name="connsiteX16" fmla="*/ 541162 w 1317523"/>
                    <a:gd name="connsiteY16" fmla="*/ 2194 h 2493241"/>
                    <a:gd name="connsiteX17" fmla="*/ 751279 w 1317523"/>
                    <a:gd name="connsiteY17" fmla="*/ 17758 h 2493241"/>
                    <a:gd name="connsiteX18" fmla="*/ 922486 w 1317523"/>
                    <a:gd name="connsiteY18" fmla="*/ 115035 h 2493241"/>
                    <a:gd name="connsiteX19" fmla="*/ 1113148 w 1317523"/>
                    <a:gd name="connsiteY19" fmla="*/ 364063 h 2493241"/>
                    <a:gd name="connsiteX20" fmla="*/ 1218207 w 1317523"/>
                    <a:gd name="connsiteY20" fmla="*/ 562507 h 2493241"/>
                    <a:gd name="connsiteX21" fmla="*/ 1299919 w 1317523"/>
                    <a:gd name="connsiteY21" fmla="*/ 792080 h 2493241"/>
                    <a:gd name="connsiteX22" fmla="*/ 1315484 w 1317523"/>
                    <a:gd name="connsiteY22" fmla="*/ 1064455 h 2493241"/>
                    <a:gd name="connsiteX23" fmla="*/ 1268791 w 1317523"/>
                    <a:gd name="connsiteY23" fmla="*/ 1344611 h 2493241"/>
                    <a:gd name="connsiteX24" fmla="*/ 1187079 w 1317523"/>
                    <a:gd name="connsiteY24" fmla="*/ 1585857 h 2493241"/>
                    <a:gd name="connsiteX25" fmla="*/ 1035327 w 1317523"/>
                    <a:gd name="connsiteY25" fmla="*/ 1811539 h 2493241"/>
                    <a:gd name="connsiteX26" fmla="*/ 899140 w 1317523"/>
                    <a:gd name="connsiteY26" fmla="*/ 1971072 h 2493241"/>
                    <a:gd name="connsiteX27" fmla="*/ 836883 w 1317523"/>
                    <a:gd name="connsiteY27" fmla="*/ 2056676 h 2493241"/>
                    <a:gd name="connsiteX28" fmla="*/ 766844 w 1317523"/>
                    <a:gd name="connsiteY28" fmla="*/ 2169517 h 2493241"/>
                    <a:gd name="connsiteX29" fmla="*/ 743497 w 1317523"/>
                    <a:gd name="connsiteY29" fmla="*/ 2262902 h 2493241"/>
                    <a:gd name="connsiteX30" fmla="*/ 759062 w 1317523"/>
                    <a:gd name="connsiteY30" fmla="*/ 2329050 h 2493241"/>
                    <a:gd name="connsiteX31" fmla="*/ 766844 w 1317523"/>
                    <a:gd name="connsiteY31" fmla="*/ 2352397 h 2493241"/>
                    <a:gd name="connsiteX32" fmla="*/ 790190 w 1317523"/>
                    <a:gd name="connsiteY32" fmla="*/ 2391307 h 2493241"/>
                    <a:gd name="connsiteX33" fmla="*/ 844665 w 1317523"/>
                    <a:gd name="connsiteY33" fmla="*/ 2449673 h 2493241"/>
                    <a:gd name="connsiteX34" fmla="*/ 875793 w 1317523"/>
                    <a:gd name="connsiteY34" fmla="*/ 2492475 h 2493241"/>
                    <a:gd name="connsiteX35" fmla="*/ 887467 w 1317523"/>
                    <a:gd name="connsiteY35" fmla="*/ 2492475 h 2493241"/>
                    <a:gd name="connsiteX0" fmla="*/ 229877 w 1317523"/>
                    <a:gd name="connsiteY0" fmla="*/ 2368825 h 2494105"/>
                    <a:gd name="connsiteX1" fmla="*/ 288243 w 1317523"/>
                    <a:gd name="connsiteY1" fmla="*/ 2326023 h 2494105"/>
                    <a:gd name="connsiteX2" fmla="*/ 350500 w 1317523"/>
                    <a:gd name="connsiteY2" fmla="*/ 2287113 h 2494105"/>
                    <a:gd name="connsiteX3" fmla="*/ 401084 w 1317523"/>
                    <a:gd name="connsiteY3" fmla="*/ 2220965 h 2494105"/>
                    <a:gd name="connsiteX4" fmla="*/ 401084 w 1317523"/>
                    <a:gd name="connsiteY4" fmla="*/ 2139252 h 2494105"/>
                    <a:gd name="connsiteX5" fmla="*/ 362173 w 1317523"/>
                    <a:gd name="connsiteY5" fmla="*/ 2034193 h 2494105"/>
                    <a:gd name="connsiteX6" fmla="*/ 311589 w 1317523"/>
                    <a:gd name="connsiteY6" fmla="*/ 1936917 h 2494105"/>
                    <a:gd name="connsiteX7" fmla="*/ 245441 w 1317523"/>
                    <a:gd name="connsiteY7" fmla="*/ 1812403 h 2494105"/>
                    <a:gd name="connsiteX8" fmla="*/ 152056 w 1317523"/>
                    <a:gd name="connsiteY8" fmla="*/ 1641196 h 2494105"/>
                    <a:gd name="connsiteX9" fmla="*/ 43106 w 1317523"/>
                    <a:gd name="connsiteY9" fmla="*/ 1341584 h 2494105"/>
                    <a:gd name="connsiteX10" fmla="*/ 4195 w 1317523"/>
                    <a:gd name="connsiteY10" fmla="*/ 1041972 h 2494105"/>
                    <a:gd name="connsiteX11" fmla="*/ 8086 w 1317523"/>
                    <a:gd name="connsiteY11" fmla="*/ 734578 h 2494105"/>
                    <a:gd name="connsiteX12" fmla="*/ 66452 w 1317523"/>
                    <a:gd name="connsiteY12" fmla="*/ 489441 h 2494105"/>
                    <a:gd name="connsiteX13" fmla="*/ 159838 w 1317523"/>
                    <a:gd name="connsiteY13" fmla="*/ 287106 h 2494105"/>
                    <a:gd name="connsiteX14" fmla="*/ 296025 w 1317523"/>
                    <a:gd name="connsiteY14" fmla="*/ 131463 h 2494105"/>
                    <a:gd name="connsiteX15" fmla="*/ 424430 w 1317523"/>
                    <a:gd name="connsiteY15" fmla="*/ 45860 h 2494105"/>
                    <a:gd name="connsiteX16" fmla="*/ 541162 w 1317523"/>
                    <a:gd name="connsiteY16" fmla="*/ 3058 h 2494105"/>
                    <a:gd name="connsiteX17" fmla="*/ 751279 w 1317523"/>
                    <a:gd name="connsiteY17" fmla="*/ 18622 h 2494105"/>
                    <a:gd name="connsiteX18" fmla="*/ 922486 w 1317523"/>
                    <a:gd name="connsiteY18" fmla="*/ 139246 h 2494105"/>
                    <a:gd name="connsiteX19" fmla="*/ 1113148 w 1317523"/>
                    <a:gd name="connsiteY19" fmla="*/ 364927 h 2494105"/>
                    <a:gd name="connsiteX20" fmla="*/ 1218207 w 1317523"/>
                    <a:gd name="connsiteY20" fmla="*/ 563371 h 2494105"/>
                    <a:gd name="connsiteX21" fmla="*/ 1299919 w 1317523"/>
                    <a:gd name="connsiteY21" fmla="*/ 792944 h 2494105"/>
                    <a:gd name="connsiteX22" fmla="*/ 1315484 w 1317523"/>
                    <a:gd name="connsiteY22" fmla="*/ 1065319 h 2494105"/>
                    <a:gd name="connsiteX23" fmla="*/ 1268791 w 1317523"/>
                    <a:gd name="connsiteY23" fmla="*/ 1345475 h 2494105"/>
                    <a:gd name="connsiteX24" fmla="*/ 1187079 w 1317523"/>
                    <a:gd name="connsiteY24" fmla="*/ 1586721 h 2494105"/>
                    <a:gd name="connsiteX25" fmla="*/ 1035327 w 1317523"/>
                    <a:gd name="connsiteY25" fmla="*/ 1812403 h 2494105"/>
                    <a:gd name="connsiteX26" fmla="*/ 899140 w 1317523"/>
                    <a:gd name="connsiteY26" fmla="*/ 1971936 h 2494105"/>
                    <a:gd name="connsiteX27" fmla="*/ 836883 w 1317523"/>
                    <a:gd name="connsiteY27" fmla="*/ 2057540 h 2494105"/>
                    <a:gd name="connsiteX28" fmla="*/ 766844 w 1317523"/>
                    <a:gd name="connsiteY28" fmla="*/ 2170381 h 2494105"/>
                    <a:gd name="connsiteX29" fmla="*/ 743497 w 1317523"/>
                    <a:gd name="connsiteY29" fmla="*/ 2263766 h 2494105"/>
                    <a:gd name="connsiteX30" fmla="*/ 759062 w 1317523"/>
                    <a:gd name="connsiteY30" fmla="*/ 2329914 h 2494105"/>
                    <a:gd name="connsiteX31" fmla="*/ 766844 w 1317523"/>
                    <a:gd name="connsiteY31" fmla="*/ 2353261 h 2494105"/>
                    <a:gd name="connsiteX32" fmla="*/ 790190 w 1317523"/>
                    <a:gd name="connsiteY32" fmla="*/ 2392171 h 2494105"/>
                    <a:gd name="connsiteX33" fmla="*/ 844665 w 1317523"/>
                    <a:gd name="connsiteY33" fmla="*/ 2450537 h 2494105"/>
                    <a:gd name="connsiteX34" fmla="*/ 875793 w 1317523"/>
                    <a:gd name="connsiteY34" fmla="*/ 2493339 h 2494105"/>
                    <a:gd name="connsiteX35" fmla="*/ 887467 w 1317523"/>
                    <a:gd name="connsiteY35" fmla="*/ 2493339 h 2494105"/>
                    <a:gd name="connsiteX0" fmla="*/ 229877 w 1317523"/>
                    <a:gd name="connsiteY0" fmla="*/ 2368825 h 2494105"/>
                    <a:gd name="connsiteX1" fmla="*/ 288243 w 1317523"/>
                    <a:gd name="connsiteY1" fmla="*/ 2326023 h 2494105"/>
                    <a:gd name="connsiteX2" fmla="*/ 350500 w 1317523"/>
                    <a:gd name="connsiteY2" fmla="*/ 2287113 h 2494105"/>
                    <a:gd name="connsiteX3" fmla="*/ 401084 w 1317523"/>
                    <a:gd name="connsiteY3" fmla="*/ 2220965 h 2494105"/>
                    <a:gd name="connsiteX4" fmla="*/ 401084 w 1317523"/>
                    <a:gd name="connsiteY4" fmla="*/ 2139252 h 2494105"/>
                    <a:gd name="connsiteX5" fmla="*/ 362173 w 1317523"/>
                    <a:gd name="connsiteY5" fmla="*/ 2034193 h 2494105"/>
                    <a:gd name="connsiteX6" fmla="*/ 311589 w 1317523"/>
                    <a:gd name="connsiteY6" fmla="*/ 1936917 h 2494105"/>
                    <a:gd name="connsiteX7" fmla="*/ 245441 w 1317523"/>
                    <a:gd name="connsiteY7" fmla="*/ 1812403 h 2494105"/>
                    <a:gd name="connsiteX8" fmla="*/ 152056 w 1317523"/>
                    <a:gd name="connsiteY8" fmla="*/ 1641196 h 2494105"/>
                    <a:gd name="connsiteX9" fmla="*/ 43106 w 1317523"/>
                    <a:gd name="connsiteY9" fmla="*/ 1341584 h 2494105"/>
                    <a:gd name="connsiteX10" fmla="*/ 4195 w 1317523"/>
                    <a:gd name="connsiteY10" fmla="*/ 1041972 h 2494105"/>
                    <a:gd name="connsiteX11" fmla="*/ 8086 w 1317523"/>
                    <a:gd name="connsiteY11" fmla="*/ 734578 h 2494105"/>
                    <a:gd name="connsiteX12" fmla="*/ 66452 w 1317523"/>
                    <a:gd name="connsiteY12" fmla="*/ 489441 h 2494105"/>
                    <a:gd name="connsiteX13" fmla="*/ 159838 w 1317523"/>
                    <a:gd name="connsiteY13" fmla="*/ 287106 h 2494105"/>
                    <a:gd name="connsiteX14" fmla="*/ 296025 w 1317523"/>
                    <a:gd name="connsiteY14" fmla="*/ 131463 h 2494105"/>
                    <a:gd name="connsiteX15" fmla="*/ 424430 w 1317523"/>
                    <a:gd name="connsiteY15" fmla="*/ 45860 h 2494105"/>
                    <a:gd name="connsiteX16" fmla="*/ 541162 w 1317523"/>
                    <a:gd name="connsiteY16" fmla="*/ 3058 h 2494105"/>
                    <a:gd name="connsiteX17" fmla="*/ 735715 w 1317523"/>
                    <a:gd name="connsiteY17" fmla="*/ 18622 h 2494105"/>
                    <a:gd name="connsiteX18" fmla="*/ 922486 w 1317523"/>
                    <a:gd name="connsiteY18" fmla="*/ 139246 h 2494105"/>
                    <a:gd name="connsiteX19" fmla="*/ 1113148 w 1317523"/>
                    <a:gd name="connsiteY19" fmla="*/ 364927 h 2494105"/>
                    <a:gd name="connsiteX20" fmla="*/ 1218207 w 1317523"/>
                    <a:gd name="connsiteY20" fmla="*/ 563371 h 2494105"/>
                    <a:gd name="connsiteX21" fmla="*/ 1299919 w 1317523"/>
                    <a:gd name="connsiteY21" fmla="*/ 792944 h 2494105"/>
                    <a:gd name="connsiteX22" fmla="*/ 1315484 w 1317523"/>
                    <a:gd name="connsiteY22" fmla="*/ 1065319 h 2494105"/>
                    <a:gd name="connsiteX23" fmla="*/ 1268791 w 1317523"/>
                    <a:gd name="connsiteY23" fmla="*/ 1345475 h 2494105"/>
                    <a:gd name="connsiteX24" fmla="*/ 1187079 w 1317523"/>
                    <a:gd name="connsiteY24" fmla="*/ 1586721 h 2494105"/>
                    <a:gd name="connsiteX25" fmla="*/ 1035327 w 1317523"/>
                    <a:gd name="connsiteY25" fmla="*/ 1812403 h 2494105"/>
                    <a:gd name="connsiteX26" fmla="*/ 899140 w 1317523"/>
                    <a:gd name="connsiteY26" fmla="*/ 1971936 h 2494105"/>
                    <a:gd name="connsiteX27" fmla="*/ 836883 w 1317523"/>
                    <a:gd name="connsiteY27" fmla="*/ 2057540 h 2494105"/>
                    <a:gd name="connsiteX28" fmla="*/ 766844 w 1317523"/>
                    <a:gd name="connsiteY28" fmla="*/ 2170381 h 2494105"/>
                    <a:gd name="connsiteX29" fmla="*/ 743497 w 1317523"/>
                    <a:gd name="connsiteY29" fmla="*/ 2263766 h 2494105"/>
                    <a:gd name="connsiteX30" fmla="*/ 759062 w 1317523"/>
                    <a:gd name="connsiteY30" fmla="*/ 2329914 h 2494105"/>
                    <a:gd name="connsiteX31" fmla="*/ 766844 w 1317523"/>
                    <a:gd name="connsiteY31" fmla="*/ 2353261 h 2494105"/>
                    <a:gd name="connsiteX32" fmla="*/ 790190 w 1317523"/>
                    <a:gd name="connsiteY32" fmla="*/ 2392171 h 2494105"/>
                    <a:gd name="connsiteX33" fmla="*/ 844665 w 1317523"/>
                    <a:gd name="connsiteY33" fmla="*/ 2450537 h 2494105"/>
                    <a:gd name="connsiteX34" fmla="*/ 875793 w 1317523"/>
                    <a:gd name="connsiteY34" fmla="*/ 2493339 h 2494105"/>
                    <a:gd name="connsiteX35" fmla="*/ 887467 w 1317523"/>
                    <a:gd name="connsiteY35" fmla="*/ 2493339 h 2494105"/>
                    <a:gd name="connsiteX0" fmla="*/ 229877 w 1317523"/>
                    <a:gd name="connsiteY0" fmla="*/ 2355211 h 2480491"/>
                    <a:gd name="connsiteX1" fmla="*/ 288243 w 1317523"/>
                    <a:gd name="connsiteY1" fmla="*/ 2312409 h 2480491"/>
                    <a:gd name="connsiteX2" fmla="*/ 350500 w 1317523"/>
                    <a:gd name="connsiteY2" fmla="*/ 2273499 h 2480491"/>
                    <a:gd name="connsiteX3" fmla="*/ 401084 w 1317523"/>
                    <a:gd name="connsiteY3" fmla="*/ 2207351 h 2480491"/>
                    <a:gd name="connsiteX4" fmla="*/ 401084 w 1317523"/>
                    <a:gd name="connsiteY4" fmla="*/ 2125638 h 2480491"/>
                    <a:gd name="connsiteX5" fmla="*/ 362173 w 1317523"/>
                    <a:gd name="connsiteY5" fmla="*/ 2020579 h 2480491"/>
                    <a:gd name="connsiteX6" fmla="*/ 311589 w 1317523"/>
                    <a:gd name="connsiteY6" fmla="*/ 1923303 h 2480491"/>
                    <a:gd name="connsiteX7" fmla="*/ 245441 w 1317523"/>
                    <a:gd name="connsiteY7" fmla="*/ 1798789 h 2480491"/>
                    <a:gd name="connsiteX8" fmla="*/ 152056 w 1317523"/>
                    <a:gd name="connsiteY8" fmla="*/ 1627582 h 2480491"/>
                    <a:gd name="connsiteX9" fmla="*/ 43106 w 1317523"/>
                    <a:gd name="connsiteY9" fmla="*/ 1327970 h 2480491"/>
                    <a:gd name="connsiteX10" fmla="*/ 4195 w 1317523"/>
                    <a:gd name="connsiteY10" fmla="*/ 1028358 h 2480491"/>
                    <a:gd name="connsiteX11" fmla="*/ 8086 w 1317523"/>
                    <a:gd name="connsiteY11" fmla="*/ 720964 h 2480491"/>
                    <a:gd name="connsiteX12" fmla="*/ 66452 w 1317523"/>
                    <a:gd name="connsiteY12" fmla="*/ 475827 h 2480491"/>
                    <a:gd name="connsiteX13" fmla="*/ 159838 w 1317523"/>
                    <a:gd name="connsiteY13" fmla="*/ 273492 h 2480491"/>
                    <a:gd name="connsiteX14" fmla="*/ 296025 w 1317523"/>
                    <a:gd name="connsiteY14" fmla="*/ 117849 h 2480491"/>
                    <a:gd name="connsiteX15" fmla="*/ 424430 w 1317523"/>
                    <a:gd name="connsiteY15" fmla="*/ 32246 h 2480491"/>
                    <a:gd name="connsiteX16" fmla="*/ 735715 w 1317523"/>
                    <a:gd name="connsiteY16" fmla="*/ 5008 h 2480491"/>
                    <a:gd name="connsiteX17" fmla="*/ 922486 w 1317523"/>
                    <a:gd name="connsiteY17" fmla="*/ 125632 h 2480491"/>
                    <a:gd name="connsiteX18" fmla="*/ 1113148 w 1317523"/>
                    <a:gd name="connsiteY18" fmla="*/ 351313 h 2480491"/>
                    <a:gd name="connsiteX19" fmla="*/ 1218207 w 1317523"/>
                    <a:gd name="connsiteY19" fmla="*/ 549757 h 2480491"/>
                    <a:gd name="connsiteX20" fmla="*/ 1299919 w 1317523"/>
                    <a:gd name="connsiteY20" fmla="*/ 779330 h 2480491"/>
                    <a:gd name="connsiteX21" fmla="*/ 1315484 w 1317523"/>
                    <a:gd name="connsiteY21" fmla="*/ 1051705 h 2480491"/>
                    <a:gd name="connsiteX22" fmla="*/ 1268791 w 1317523"/>
                    <a:gd name="connsiteY22" fmla="*/ 1331861 h 2480491"/>
                    <a:gd name="connsiteX23" fmla="*/ 1187079 w 1317523"/>
                    <a:gd name="connsiteY23" fmla="*/ 1573107 h 2480491"/>
                    <a:gd name="connsiteX24" fmla="*/ 1035327 w 1317523"/>
                    <a:gd name="connsiteY24" fmla="*/ 1798789 h 2480491"/>
                    <a:gd name="connsiteX25" fmla="*/ 899140 w 1317523"/>
                    <a:gd name="connsiteY25" fmla="*/ 1958322 h 2480491"/>
                    <a:gd name="connsiteX26" fmla="*/ 836883 w 1317523"/>
                    <a:gd name="connsiteY26" fmla="*/ 2043926 h 2480491"/>
                    <a:gd name="connsiteX27" fmla="*/ 766844 w 1317523"/>
                    <a:gd name="connsiteY27" fmla="*/ 2156767 h 2480491"/>
                    <a:gd name="connsiteX28" fmla="*/ 743497 w 1317523"/>
                    <a:gd name="connsiteY28" fmla="*/ 2250152 h 2480491"/>
                    <a:gd name="connsiteX29" fmla="*/ 759062 w 1317523"/>
                    <a:gd name="connsiteY29" fmla="*/ 2316300 h 2480491"/>
                    <a:gd name="connsiteX30" fmla="*/ 766844 w 1317523"/>
                    <a:gd name="connsiteY30" fmla="*/ 2339647 h 2480491"/>
                    <a:gd name="connsiteX31" fmla="*/ 790190 w 1317523"/>
                    <a:gd name="connsiteY31" fmla="*/ 2378557 h 2480491"/>
                    <a:gd name="connsiteX32" fmla="*/ 844665 w 1317523"/>
                    <a:gd name="connsiteY32" fmla="*/ 2436923 h 2480491"/>
                    <a:gd name="connsiteX33" fmla="*/ 875793 w 1317523"/>
                    <a:gd name="connsiteY33" fmla="*/ 2479725 h 2480491"/>
                    <a:gd name="connsiteX34" fmla="*/ 887467 w 1317523"/>
                    <a:gd name="connsiteY34" fmla="*/ 2479725 h 2480491"/>
                    <a:gd name="connsiteX0" fmla="*/ 229877 w 1317523"/>
                    <a:gd name="connsiteY0" fmla="*/ 2367063 h 2492343"/>
                    <a:gd name="connsiteX1" fmla="*/ 288243 w 1317523"/>
                    <a:gd name="connsiteY1" fmla="*/ 2324261 h 2492343"/>
                    <a:gd name="connsiteX2" fmla="*/ 350500 w 1317523"/>
                    <a:gd name="connsiteY2" fmla="*/ 2285351 h 2492343"/>
                    <a:gd name="connsiteX3" fmla="*/ 401084 w 1317523"/>
                    <a:gd name="connsiteY3" fmla="*/ 2219203 h 2492343"/>
                    <a:gd name="connsiteX4" fmla="*/ 401084 w 1317523"/>
                    <a:gd name="connsiteY4" fmla="*/ 2137490 h 2492343"/>
                    <a:gd name="connsiteX5" fmla="*/ 362173 w 1317523"/>
                    <a:gd name="connsiteY5" fmla="*/ 2032431 h 2492343"/>
                    <a:gd name="connsiteX6" fmla="*/ 311589 w 1317523"/>
                    <a:gd name="connsiteY6" fmla="*/ 1935155 h 2492343"/>
                    <a:gd name="connsiteX7" fmla="*/ 245441 w 1317523"/>
                    <a:gd name="connsiteY7" fmla="*/ 1810641 h 2492343"/>
                    <a:gd name="connsiteX8" fmla="*/ 152056 w 1317523"/>
                    <a:gd name="connsiteY8" fmla="*/ 1639434 h 2492343"/>
                    <a:gd name="connsiteX9" fmla="*/ 43106 w 1317523"/>
                    <a:gd name="connsiteY9" fmla="*/ 1339822 h 2492343"/>
                    <a:gd name="connsiteX10" fmla="*/ 4195 w 1317523"/>
                    <a:gd name="connsiteY10" fmla="*/ 1040210 h 2492343"/>
                    <a:gd name="connsiteX11" fmla="*/ 8086 w 1317523"/>
                    <a:gd name="connsiteY11" fmla="*/ 732816 h 2492343"/>
                    <a:gd name="connsiteX12" fmla="*/ 66452 w 1317523"/>
                    <a:gd name="connsiteY12" fmla="*/ 487679 h 2492343"/>
                    <a:gd name="connsiteX13" fmla="*/ 159838 w 1317523"/>
                    <a:gd name="connsiteY13" fmla="*/ 285344 h 2492343"/>
                    <a:gd name="connsiteX14" fmla="*/ 296025 w 1317523"/>
                    <a:gd name="connsiteY14" fmla="*/ 129701 h 2492343"/>
                    <a:gd name="connsiteX15" fmla="*/ 494469 w 1317523"/>
                    <a:gd name="connsiteY15" fmla="*/ 12969 h 2492343"/>
                    <a:gd name="connsiteX16" fmla="*/ 735715 w 1317523"/>
                    <a:gd name="connsiteY16" fmla="*/ 16860 h 2492343"/>
                    <a:gd name="connsiteX17" fmla="*/ 922486 w 1317523"/>
                    <a:gd name="connsiteY17" fmla="*/ 137484 h 2492343"/>
                    <a:gd name="connsiteX18" fmla="*/ 1113148 w 1317523"/>
                    <a:gd name="connsiteY18" fmla="*/ 363165 h 2492343"/>
                    <a:gd name="connsiteX19" fmla="*/ 1218207 w 1317523"/>
                    <a:gd name="connsiteY19" fmla="*/ 561609 h 2492343"/>
                    <a:gd name="connsiteX20" fmla="*/ 1299919 w 1317523"/>
                    <a:gd name="connsiteY20" fmla="*/ 791182 h 2492343"/>
                    <a:gd name="connsiteX21" fmla="*/ 1315484 w 1317523"/>
                    <a:gd name="connsiteY21" fmla="*/ 1063557 h 2492343"/>
                    <a:gd name="connsiteX22" fmla="*/ 1268791 w 1317523"/>
                    <a:gd name="connsiteY22" fmla="*/ 1343713 h 2492343"/>
                    <a:gd name="connsiteX23" fmla="*/ 1187079 w 1317523"/>
                    <a:gd name="connsiteY23" fmla="*/ 1584959 h 2492343"/>
                    <a:gd name="connsiteX24" fmla="*/ 1035327 w 1317523"/>
                    <a:gd name="connsiteY24" fmla="*/ 1810641 h 2492343"/>
                    <a:gd name="connsiteX25" fmla="*/ 899140 w 1317523"/>
                    <a:gd name="connsiteY25" fmla="*/ 1970174 h 2492343"/>
                    <a:gd name="connsiteX26" fmla="*/ 836883 w 1317523"/>
                    <a:gd name="connsiteY26" fmla="*/ 2055778 h 2492343"/>
                    <a:gd name="connsiteX27" fmla="*/ 766844 w 1317523"/>
                    <a:gd name="connsiteY27" fmla="*/ 2168619 h 2492343"/>
                    <a:gd name="connsiteX28" fmla="*/ 743497 w 1317523"/>
                    <a:gd name="connsiteY28" fmla="*/ 2262004 h 2492343"/>
                    <a:gd name="connsiteX29" fmla="*/ 759062 w 1317523"/>
                    <a:gd name="connsiteY29" fmla="*/ 2328152 h 2492343"/>
                    <a:gd name="connsiteX30" fmla="*/ 766844 w 1317523"/>
                    <a:gd name="connsiteY30" fmla="*/ 2351499 h 2492343"/>
                    <a:gd name="connsiteX31" fmla="*/ 790190 w 1317523"/>
                    <a:gd name="connsiteY31" fmla="*/ 2390409 h 2492343"/>
                    <a:gd name="connsiteX32" fmla="*/ 844665 w 1317523"/>
                    <a:gd name="connsiteY32" fmla="*/ 2448775 h 2492343"/>
                    <a:gd name="connsiteX33" fmla="*/ 875793 w 1317523"/>
                    <a:gd name="connsiteY33" fmla="*/ 2491577 h 2492343"/>
                    <a:gd name="connsiteX34" fmla="*/ 887467 w 1317523"/>
                    <a:gd name="connsiteY34" fmla="*/ 2491577 h 2492343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4959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66844 w 1317523"/>
                    <a:gd name="connsiteY30" fmla="*/ 2351499 h 2491577"/>
                    <a:gd name="connsiteX31" fmla="*/ 790190 w 1317523"/>
                    <a:gd name="connsiteY31" fmla="*/ 2390409 h 2491577"/>
                    <a:gd name="connsiteX32" fmla="*/ 844665 w 1317523"/>
                    <a:gd name="connsiteY32" fmla="*/ 2448775 h 2491577"/>
                    <a:gd name="connsiteX33" fmla="*/ 875793 w 1317523"/>
                    <a:gd name="connsiteY33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4959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52056 w 1317523"/>
                    <a:gd name="connsiteY8" fmla="*/ 1639434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45441 w 1317523"/>
                    <a:gd name="connsiteY7" fmla="*/ 1810641 h 2491577"/>
                    <a:gd name="connsiteX8" fmla="*/ 140382 w 1317523"/>
                    <a:gd name="connsiteY8" fmla="*/ 1643325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229877 w 1317523"/>
                    <a:gd name="connsiteY7" fmla="*/ 1806750 h 2491577"/>
                    <a:gd name="connsiteX8" fmla="*/ 140382 w 1317523"/>
                    <a:gd name="connsiteY8" fmla="*/ 1643325 h 2491577"/>
                    <a:gd name="connsiteX9" fmla="*/ 43106 w 1317523"/>
                    <a:gd name="connsiteY9" fmla="*/ 1339822 h 2491577"/>
                    <a:gd name="connsiteX10" fmla="*/ 4195 w 1317523"/>
                    <a:gd name="connsiteY10" fmla="*/ 1040210 h 2491577"/>
                    <a:gd name="connsiteX11" fmla="*/ 8086 w 1317523"/>
                    <a:gd name="connsiteY11" fmla="*/ 732816 h 2491577"/>
                    <a:gd name="connsiteX12" fmla="*/ 66452 w 1317523"/>
                    <a:gd name="connsiteY12" fmla="*/ 487679 h 2491577"/>
                    <a:gd name="connsiteX13" fmla="*/ 159838 w 1317523"/>
                    <a:gd name="connsiteY13" fmla="*/ 285344 h 2491577"/>
                    <a:gd name="connsiteX14" fmla="*/ 296025 w 1317523"/>
                    <a:gd name="connsiteY14" fmla="*/ 129701 h 2491577"/>
                    <a:gd name="connsiteX15" fmla="*/ 494469 w 1317523"/>
                    <a:gd name="connsiteY15" fmla="*/ 12969 h 2491577"/>
                    <a:gd name="connsiteX16" fmla="*/ 735715 w 1317523"/>
                    <a:gd name="connsiteY16" fmla="*/ 16860 h 2491577"/>
                    <a:gd name="connsiteX17" fmla="*/ 922486 w 1317523"/>
                    <a:gd name="connsiteY17" fmla="*/ 137484 h 2491577"/>
                    <a:gd name="connsiteX18" fmla="*/ 1113148 w 1317523"/>
                    <a:gd name="connsiteY18" fmla="*/ 363165 h 2491577"/>
                    <a:gd name="connsiteX19" fmla="*/ 1218207 w 1317523"/>
                    <a:gd name="connsiteY19" fmla="*/ 561609 h 2491577"/>
                    <a:gd name="connsiteX20" fmla="*/ 1299919 w 1317523"/>
                    <a:gd name="connsiteY20" fmla="*/ 791182 h 2491577"/>
                    <a:gd name="connsiteX21" fmla="*/ 1315484 w 1317523"/>
                    <a:gd name="connsiteY21" fmla="*/ 1063557 h 2491577"/>
                    <a:gd name="connsiteX22" fmla="*/ 1268791 w 1317523"/>
                    <a:gd name="connsiteY22" fmla="*/ 1343713 h 2491577"/>
                    <a:gd name="connsiteX23" fmla="*/ 1187079 w 1317523"/>
                    <a:gd name="connsiteY23" fmla="*/ 1581068 h 2491577"/>
                    <a:gd name="connsiteX24" fmla="*/ 1035327 w 1317523"/>
                    <a:gd name="connsiteY24" fmla="*/ 1810641 h 2491577"/>
                    <a:gd name="connsiteX25" fmla="*/ 899140 w 1317523"/>
                    <a:gd name="connsiteY25" fmla="*/ 1970174 h 2491577"/>
                    <a:gd name="connsiteX26" fmla="*/ 836883 w 1317523"/>
                    <a:gd name="connsiteY26" fmla="*/ 2055778 h 2491577"/>
                    <a:gd name="connsiteX27" fmla="*/ 766844 w 1317523"/>
                    <a:gd name="connsiteY27" fmla="*/ 2168619 h 2491577"/>
                    <a:gd name="connsiteX28" fmla="*/ 743497 w 1317523"/>
                    <a:gd name="connsiteY28" fmla="*/ 2262004 h 2491577"/>
                    <a:gd name="connsiteX29" fmla="*/ 759062 w 1317523"/>
                    <a:gd name="connsiteY29" fmla="*/ 2328152 h 2491577"/>
                    <a:gd name="connsiteX30" fmla="*/ 790190 w 1317523"/>
                    <a:gd name="connsiteY30" fmla="*/ 2390409 h 2491577"/>
                    <a:gd name="connsiteX31" fmla="*/ 844665 w 1317523"/>
                    <a:gd name="connsiteY31" fmla="*/ 2448775 h 2491577"/>
                    <a:gd name="connsiteX32" fmla="*/ 875793 w 1317523"/>
                    <a:gd name="connsiteY32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140382 w 1317523"/>
                    <a:gd name="connsiteY7" fmla="*/ 1643325 h 2491577"/>
                    <a:gd name="connsiteX8" fmla="*/ 43106 w 1317523"/>
                    <a:gd name="connsiteY8" fmla="*/ 1339822 h 2491577"/>
                    <a:gd name="connsiteX9" fmla="*/ 4195 w 1317523"/>
                    <a:gd name="connsiteY9" fmla="*/ 1040210 h 2491577"/>
                    <a:gd name="connsiteX10" fmla="*/ 8086 w 1317523"/>
                    <a:gd name="connsiteY10" fmla="*/ 732816 h 2491577"/>
                    <a:gd name="connsiteX11" fmla="*/ 66452 w 1317523"/>
                    <a:gd name="connsiteY11" fmla="*/ 487679 h 2491577"/>
                    <a:gd name="connsiteX12" fmla="*/ 159838 w 1317523"/>
                    <a:gd name="connsiteY12" fmla="*/ 285344 h 2491577"/>
                    <a:gd name="connsiteX13" fmla="*/ 296025 w 1317523"/>
                    <a:gd name="connsiteY13" fmla="*/ 129701 h 2491577"/>
                    <a:gd name="connsiteX14" fmla="*/ 494469 w 1317523"/>
                    <a:gd name="connsiteY14" fmla="*/ 12969 h 2491577"/>
                    <a:gd name="connsiteX15" fmla="*/ 735715 w 1317523"/>
                    <a:gd name="connsiteY15" fmla="*/ 16860 h 2491577"/>
                    <a:gd name="connsiteX16" fmla="*/ 922486 w 1317523"/>
                    <a:gd name="connsiteY16" fmla="*/ 137484 h 2491577"/>
                    <a:gd name="connsiteX17" fmla="*/ 1113148 w 1317523"/>
                    <a:gd name="connsiteY17" fmla="*/ 363165 h 2491577"/>
                    <a:gd name="connsiteX18" fmla="*/ 1218207 w 1317523"/>
                    <a:gd name="connsiteY18" fmla="*/ 561609 h 2491577"/>
                    <a:gd name="connsiteX19" fmla="*/ 1299919 w 1317523"/>
                    <a:gd name="connsiteY19" fmla="*/ 791182 h 2491577"/>
                    <a:gd name="connsiteX20" fmla="*/ 1315484 w 1317523"/>
                    <a:gd name="connsiteY20" fmla="*/ 1063557 h 2491577"/>
                    <a:gd name="connsiteX21" fmla="*/ 1268791 w 1317523"/>
                    <a:gd name="connsiteY21" fmla="*/ 1343713 h 2491577"/>
                    <a:gd name="connsiteX22" fmla="*/ 1187079 w 1317523"/>
                    <a:gd name="connsiteY22" fmla="*/ 1581068 h 2491577"/>
                    <a:gd name="connsiteX23" fmla="*/ 1035327 w 1317523"/>
                    <a:gd name="connsiteY23" fmla="*/ 1810641 h 2491577"/>
                    <a:gd name="connsiteX24" fmla="*/ 899140 w 1317523"/>
                    <a:gd name="connsiteY24" fmla="*/ 1970174 h 2491577"/>
                    <a:gd name="connsiteX25" fmla="*/ 836883 w 1317523"/>
                    <a:gd name="connsiteY25" fmla="*/ 2055778 h 2491577"/>
                    <a:gd name="connsiteX26" fmla="*/ 766844 w 1317523"/>
                    <a:gd name="connsiteY26" fmla="*/ 2168619 h 2491577"/>
                    <a:gd name="connsiteX27" fmla="*/ 743497 w 1317523"/>
                    <a:gd name="connsiteY27" fmla="*/ 2262004 h 2491577"/>
                    <a:gd name="connsiteX28" fmla="*/ 759062 w 1317523"/>
                    <a:gd name="connsiteY28" fmla="*/ 2328152 h 2491577"/>
                    <a:gd name="connsiteX29" fmla="*/ 790190 w 1317523"/>
                    <a:gd name="connsiteY29" fmla="*/ 2390409 h 2491577"/>
                    <a:gd name="connsiteX30" fmla="*/ 844665 w 1317523"/>
                    <a:gd name="connsiteY30" fmla="*/ 2448775 h 2491577"/>
                    <a:gd name="connsiteX31" fmla="*/ 875793 w 1317523"/>
                    <a:gd name="connsiteY31" fmla="*/ 2491577 h 2491577"/>
                    <a:gd name="connsiteX0" fmla="*/ 229877 w 1317523"/>
                    <a:gd name="connsiteY0" fmla="*/ 2367063 h 2491577"/>
                    <a:gd name="connsiteX1" fmla="*/ 288243 w 1317523"/>
                    <a:gd name="connsiteY1" fmla="*/ 2324261 h 2491577"/>
                    <a:gd name="connsiteX2" fmla="*/ 350500 w 1317523"/>
                    <a:gd name="connsiteY2" fmla="*/ 2285351 h 2491577"/>
                    <a:gd name="connsiteX3" fmla="*/ 401084 w 1317523"/>
                    <a:gd name="connsiteY3" fmla="*/ 2219203 h 2491577"/>
                    <a:gd name="connsiteX4" fmla="*/ 401084 w 1317523"/>
                    <a:gd name="connsiteY4" fmla="*/ 2137490 h 2491577"/>
                    <a:gd name="connsiteX5" fmla="*/ 362173 w 1317523"/>
                    <a:gd name="connsiteY5" fmla="*/ 2032431 h 2491577"/>
                    <a:gd name="connsiteX6" fmla="*/ 311589 w 1317523"/>
                    <a:gd name="connsiteY6" fmla="*/ 1935155 h 2491577"/>
                    <a:gd name="connsiteX7" fmla="*/ 140382 w 1317523"/>
                    <a:gd name="connsiteY7" fmla="*/ 1643325 h 2491577"/>
                    <a:gd name="connsiteX8" fmla="*/ 43106 w 1317523"/>
                    <a:gd name="connsiteY8" fmla="*/ 1339822 h 2491577"/>
                    <a:gd name="connsiteX9" fmla="*/ 4195 w 1317523"/>
                    <a:gd name="connsiteY9" fmla="*/ 1040210 h 2491577"/>
                    <a:gd name="connsiteX10" fmla="*/ 8086 w 1317523"/>
                    <a:gd name="connsiteY10" fmla="*/ 732816 h 2491577"/>
                    <a:gd name="connsiteX11" fmla="*/ 66452 w 1317523"/>
                    <a:gd name="connsiteY11" fmla="*/ 487679 h 2491577"/>
                    <a:gd name="connsiteX12" fmla="*/ 159838 w 1317523"/>
                    <a:gd name="connsiteY12" fmla="*/ 285344 h 2491577"/>
                    <a:gd name="connsiteX13" fmla="*/ 296025 w 1317523"/>
                    <a:gd name="connsiteY13" fmla="*/ 129701 h 2491577"/>
                    <a:gd name="connsiteX14" fmla="*/ 494469 w 1317523"/>
                    <a:gd name="connsiteY14" fmla="*/ 12969 h 2491577"/>
                    <a:gd name="connsiteX15" fmla="*/ 735715 w 1317523"/>
                    <a:gd name="connsiteY15" fmla="*/ 16860 h 2491577"/>
                    <a:gd name="connsiteX16" fmla="*/ 922486 w 1317523"/>
                    <a:gd name="connsiteY16" fmla="*/ 137484 h 2491577"/>
                    <a:gd name="connsiteX17" fmla="*/ 1113148 w 1317523"/>
                    <a:gd name="connsiteY17" fmla="*/ 363165 h 2491577"/>
                    <a:gd name="connsiteX18" fmla="*/ 1218207 w 1317523"/>
                    <a:gd name="connsiteY18" fmla="*/ 561609 h 2491577"/>
                    <a:gd name="connsiteX19" fmla="*/ 1299919 w 1317523"/>
                    <a:gd name="connsiteY19" fmla="*/ 791182 h 2491577"/>
                    <a:gd name="connsiteX20" fmla="*/ 1315484 w 1317523"/>
                    <a:gd name="connsiteY20" fmla="*/ 1063557 h 2491577"/>
                    <a:gd name="connsiteX21" fmla="*/ 1268791 w 1317523"/>
                    <a:gd name="connsiteY21" fmla="*/ 1343713 h 2491577"/>
                    <a:gd name="connsiteX22" fmla="*/ 1187079 w 1317523"/>
                    <a:gd name="connsiteY22" fmla="*/ 1581068 h 2491577"/>
                    <a:gd name="connsiteX23" fmla="*/ 1035327 w 1317523"/>
                    <a:gd name="connsiteY23" fmla="*/ 1810641 h 2491577"/>
                    <a:gd name="connsiteX24" fmla="*/ 899140 w 1317523"/>
                    <a:gd name="connsiteY24" fmla="*/ 1970174 h 2491577"/>
                    <a:gd name="connsiteX25" fmla="*/ 836883 w 1317523"/>
                    <a:gd name="connsiteY25" fmla="*/ 2055778 h 2491577"/>
                    <a:gd name="connsiteX26" fmla="*/ 766844 w 1317523"/>
                    <a:gd name="connsiteY26" fmla="*/ 2168619 h 2491577"/>
                    <a:gd name="connsiteX27" fmla="*/ 743497 w 1317523"/>
                    <a:gd name="connsiteY27" fmla="*/ 2262004 h 2491577"/>
                    <a:gd name="connsiteX28" fmla="*/ 759062 w 1317523"/>
                    <a:gd name="connsiteY28" fmla="*/ 2328152 h 2491577"/>
                    <a:gd name="connsiteX29" fmla="*/ 790190 w 1317523"/>
                    <a:gd name="connsiteY29" fmla="*/ 2390409 h 2491577"/>
                    <a:gd name="connsiteX30" fmla="*/ 844665 w 1317523"/>
                    <a:gd name="connsiteY30" fmla="*/ 2448775 h 2491577"/>
                    <a:gd name="connsiteX31" fmla="*/ 875793 w 1317523"/>
                    <a:gd name="connsiteY31" fmla="*/ 2491577 h 2491577"/>
                    <a:gd name="connsiteX0" fmla="*/ 229877 w 1316763"/>
                    <a:gd name="connsiteY0" fmla="*/ 2367063 h 2491577"/>
                    <a:gd name="connsiteX1" fmla="*/ 288243 w 1316763"/>
                    <a:gd name="connsiteY1" fmla="*/ 2324261 h 2491577"/>
                    <a:gd name="connsiteX2" fmla="*/ 350500 w 1316763"/>
                    <a:gd name="connsiteY2" fmla="*/ 2285351 h 2491577"/>
                    <a:gd name="connsiteX3" fmla="*/ 401084 w 1316763"/>
                    <a:gd name="connsiteY3" fmla="*/ 2219203 h 2491577"/>
                    <a:gd name="connsiteX4" fmla="*/ 401084 w 1316763"/>
                    <a:gd name="connsiteY4" fmla="*/ 2137490 h 2491577"/>
                    <a:gd name="connsiteX5" fmla="*/ 362173 w 1316763"/>
                    <a:gd name="connsiteY5" fmla="*/ 2032431 h 2491577"/>
                    <a:gd name="connsiteX6" fmla="*/ 311589 w 1316763"/>
                    <a:gd name="connsiteY6" fmla="*/ 1935155 h 2491577"/>
                    <a:gd name="connsiteX7" fmla="*/ 140382 w 1316763"/>
                    <a:gd name="connsiteY7" fmla="*/ 1643325 h 2491577"/>
                    <a:gd name="connsiteX8" fmla="*/ 43106 w 1316763"/>
                    <a:gd name="connsiteY8" fmla="*/ 1339822 h 2491577"/>
                    <a:gd name="connsiteX9" fmla="*/ 4195 w 1316763"/>
                    <a:gd name="connsiteY9" fmla="*/ 1040210 h 2491577"/>
                    <a:gd name="connsiteX10" fmla="*/ 8086 w 1316763"/>
                    <a:gd name="connsiteY10" fmla="*/ 732816 h 2491577"/>
                    <a:gd name="connsiteX11" fmla="*/ 66452 w 1316763"/>
                    <a:gd name="connsiteY11" fmla="*/ 487679 h 2491577"/>
                    <a:gd name="connsiteX12" fmla="*/ 159838 w 1316763"/>
                    <a:gd name="connsiteY12" fmla="*/ 285344 h 2491577"/>
                    <a:gd name="connsiteX13" fmla="*/ 296025 w 1316763"/>
                    <a:gd name="connsiteY13" fmla="*/ 129701 h 2491577"/>
                    <a:gd name="connsiteX14" fmla="*/ 494469 w 1316763"/>
                    <a:gd name="connsiteY14" fmla="*/ 12969 h 2491577"/>
                    <a:gd name="connsiteX15" fmla="*/ 735715 w 1316763"/>
                    <a:gd name="connsiteY15" fmla="*/ 16860 h 2491577"/>
                    <a:gd name="connsiteX16" fmla="*/ 922486 w 1316763"/>
                    <a:gd name="connsiteY16" fmla="*/ 137484 h 2491577"/>
                    <a:gd name="connsiteX17" fmla="*/ 1113148 w 1316763"/>
                    <a:gd name="connsiteY17" fmla="*/ 363165 h 2491577"/>
                    <a:gd name="connsiteX18" fmla="*/ 1218207 w 1316763"/>
                    <a:gd name="connsiteY18" fmla="*/ 561609 h 2491577"/>
                    <a:gd name="connsiteX19" fmla="*/ 1296028 w 1316763"/>
                    <a:gd name="connsiteY19" fmla="*/ 787291 h 2491577"/>
                    <a:gd name="connsiteX20" fmla="*/ 1315484 w 1316763"/>
                    <a:gd name="connsiteY20" fmla="*/ 1063557 h 2491577"/>
                    <a:gd name="connsiteX21" fmla="*/ 1268791 w 1316763"/>
                    <a:gd name="connsiteY21" fmla="*/ 1343713 h 2491577"/>
                    <a:gd name="connsiteX22" fmla="*/ 1187079 w 1316763"/>
                    <a:gd name="connsiteY22" fmla="*/ 1581068 h 2491577"/>
                    <a:gd name="connsiteX23" fmla="*/ 1035327 w 1316763"/>
                    <a:gd name="connsiteY23" fmla="*/ 1810641 h 2491577"/>
                    <a:gd name="connsiteX24" fmla="*/ 899140 w 1316763"/>
                    <a:gd name="connsiteY24" fmla="*/ 1970174 h 2491577"/>
                    <a:gd name="connsiteX25" fmla="*/ 836883 w 1316763"/>
                    <a:gd name="connsiteY25" fmla="*/ 2055778 h 2491577"/>
                    <a:gd name="connsiteX26" fmla="*/ 766844 w 1316763"/>
                    <a:gd name="connsiteY26" fmla="*/ 2168619 h 2491577"/>
                    <a:gd name="connsiteX27" fmla="*/ 743497 w 1316763"/>
                    <a:gd name="connsiteY27" fmla="*/ 2262004 h 2491577"/>
                    <a:gd name="connsiteX28" fmla="*/ 759062 w 1316763"/>
                    <a:gd name="connsiteY28" fmla="*/ 2328152 h 2491577"/>
                    <a:gd name="connsiteX29" fmla="*/ 790190 w 1316763"/>
                    <a:gd name="connsiteY29" fmla="*/ 2390409 h 2491577"/>
                    <a:gd name="connsiteX30" fmla="*/ 844665 w 1316763"/>
                    <a:gd name="connsiteY30" fmla="*/ 2448775 h 2491577"/>
                    <a:gd name="connsiteX31" fmla="*/ 875793 w 1316763"/>
                    <a:gd name="connsiteY31" fmla="*/ 2491577 h 2491577"/>
                    <a:gd name="connsiteX0" fmla="*/ 229877 w 1316763"/>
                    <a:gd name="connsiteY0" fmla="*/ 2367063 h 2491577"/>
                    <a:gd name="connsiteX1" fmla="*/ 288243 w 1316763"/>
                    <a:gd name="connsiteY1" fmla="*/ 2324261 h 2491577"/>
                    <a:gd name="connsiteX2" fmla="*/ 350500 w 1316763"/>
                    <a:gd name="connsiteY2" fmla="*/ 2285351 h 2491577"/>
                    <a:gd name="connsiteX3" fmla="*/ 401084 w 1316763"/>
                    <a:gd name="connsiteY3" fmla="*/ 2219203 h 2491577"/>
                    <a:gd name="connsiteX4" fmla="*/ 401084 w 1316763"/>
                    <a:gd name="connsiteY4" fmla="*/ 2137490 h 2491577"/>
                    <a:gd name="connsiteX5" fmla="*/ 362173 w 1316763"/>
                    <a:gd name="connsiteY5" fmla="*/ 2032431 h 2491577"/>
                    <a:gd name="connsiteX6" fmla="*/ 311589 w 1316763"/>
                    <a:gd name="connsiteY6" fmla="*/ 1935155 h 2491577"/>
                    <a:gd name="connsiteX7" fmla="*/ 140382 w 1316763"/>
                    <a:gd name="connsiteY7" fmla="*/ 1643325 h 2491577"/>
                    <a:gd name="connsiteX8" fmla="*/ 43106 w 1316763"/>
                    <a:gd name="connsiteY8" fmla="*/ 1339822 h 2491577"/>
                    <a:gd name="connsiteX9" fmla="*/ 4195 w 1316763"/>
                    <a:gd name="connsiteY9" fmla="*/ 1040210 h 2491577"/>
                    <a:gd name="connsiteX10" fmla="*/ 8086 w 1316763"/>
                    <a:gd name="connsiteY10" fmla="*/ 732816 h 2491577"/>
                    <a:gd name="connsiteX11" fmla="*/ 66452 w 1316763"/>
                    <a:gd name="connsiteY11" fmla="*/ 487679 h 2491577"/>
                    <a:gd name="connsiteX12" fmla="*/ 159838 w 1316763"/>
                    <a:gd name="connsiteY12" fmla="*/ 285344 h 2491577"/>
                    <a:gd name="connsiteX13" fmla="*/ 296025 w 1316763"/>
                    <a:gd name="connsiteY13" fmla="*/ 129701 h 2491577"/>
                    <a:gd name="connsiteX14" fmla="*/ 494469 w 1316763"/>
                    <a:gd name="connsiteY14" fmla="*/ 12969 h 2491577"/>
                    <a:gd name="connsiteX15" fmla="*/ 735715 w 1316763"/>
                    <a:gd name="connsiteY15" fmla="*/ 16860 h 2491577"/>
                    <a:gd name="connsiteX16" fmla="*/ 922486 w 1316763"/>
                    <a:gd name="connsiteY16" fmla="*/ 137484 h 2491577"/>
                    <a:gd name="connsiteX17" fmla="*/ 1113148 w 1316763"/>
                    <a:gd name="connsiteY17" fmla="*/ 363165 h 2491577"/>
                    <a:gd name="connsiteX18" fmla="*/ 1218207 w 1316763"/>
                    <a:gd name="connsiteY18" fmla="*/ 561609 h 2491577"/>
                    <a:gd name="connsiteX19" fmla="*/ 1296028 w 1316763"/>
                    <a:gd name="connsiteY19" fmla="*/ 787291 h 2491577"/>
                    <a:gd name="connsiteX20" fmla="*/ 1315484 w 1316763"/>
                    <a:gd name="connsiteY20" fmla="*/ 1063557 h 2491577"/>
                    <a:gd name="connsiteX21" fmla="*/ 1268791 w 1316763"/>
                    <a:gd name="connsiteY21" fmla="*/ 1343713 h 2491577"/>
                    <a:gd name="connsiteX22" fmla="*/ 1187079 w 1316763"/>
                    <a:gd name="connsiteY22" fmla="*/ 1581068 h 2491577"/>
                    <a:gd name="connsiteX23" fmla="*/ 1035327 w 1316763"/>
                    <a:gd name="connsiteY23" fmla="*/ 1810641 h 2491577"/>
                    <a:gd name="connsiteX24" fmla="*/ 899140 w 1316763"/>
                    <a:gd name="connsiteY24" fmla="*/ 1970174 h 2491577"/>
                    <a:gd name="connsiteX25" fmla="*/ 836883 w 1316763"/>
                    <a:gd name="connsiteY25" fmla="*/ 2055778 h 2491577"/>
                    <a:gd name="connsiteX26" fmla="*/ 766844 w 1316763"/>
                    <a:gd name="connsiteY26" fmla="*/ 2168619 h 2491577"/>
                    <a:gd name="connsiteX27" fmla="*/ 743497 w 1316763"/>
                    <a:gd name="connsiteY27" fmla="*/ 2262004 h 2491577"/>
                    <a:gd name="connsiteX28" fmla="*/ 759062 w 1316763"/>
                    <a:gd name="connsiteY28" fmla="*/ 2328152 h 2491577"/>
                    <a:gd name="connsiteX29" fmla="*/ 790190 w 1316763"/>
                    <a:gd name="connsiteY29" fmla="*/ 2390409 h 2491577"/>
                    <a:gd name="connsiteX30" fmla="*/ 844665 w 1316763"/>
                    <a:gd name="connsiteY30" fmla="*/ 2448775 h 2491577"/>
                    <a:gd name="connsiteX31" fmla="*/ 875793 w 1316763"/>
                    <a:gd name="connsiteY31" fmla="*/ 2491577 h 2491577"/>
                    <a:gd name="connsiteX0" fmla="*/ 229877 w 1316809"/>
                    <a:gd name="connsiteY0" fmla="*/ 2367063 h 2491577"/>
                    <a:gd name="connsiteX1" fmla="*/ 288243 w 1316809"/>
                    <a:gd name="connsiteY1" fmla="*/ 2324261 h 2491577"/>
                    <a:gd name="connsiteX2" fmla="*/ 350500 w 1316809"/>
                    <a:gd name="connsiteY2" fmla="*/ 2285351 h 2491577"/>
                    <a:gd name="connsiteX3" fmla="*/ 401084 w 1316809"/>
                    <a:gd name="connsiteY3" fmla="*/ 2219203 h 2491577"/>
                    <a:gd name="connsiteX4" fmla="*/ 401084 w 1316809"/>
                    <a:gd name="connsiteY4" fmla="*/ 2137490 h 2491577"/>
                    <a:gd name="connsiteX5" fmla="*/ 362173 w 1316809"/>
                    <a:gd name="connsiteY5" fmla="*/ 2032431 h 2491577"/>
                    <a:gd name="connsiteX6" fmla="*/ 311589 w 1316809"/>
                    <a:gd name="connsiteY6" fmla="*/ 1935155 h 2491577"/>
                    <a:gd name="connsiteX7" fmla="*/ 140382 w 1316809"/>
                    <a:gd name="connsiteY7" fmla="*/ 1643325 h 2491577"/>
                    <a:gd name="connsiteX8" fmla="*/ 43106 w 1316809"/>
                    <a:gd name="connsiteY8" fmla="*/ 1339822 h 2491577"/>
                    <a:gd name="connsiteX9" fmla="*/ 4195 w 1316809"/>
                    <a:gd name="connsiteY9" fmla="*/ 1040210 h 2491577"/>
                    <a:gd name="connsiteX10" fmla="*/ 8086 w 1316809"/>
                    <a:gd name="connsiteY10" fmla="*/ 732816 h 2491577"/>
                    <a:gd name="connsiteX11" fmla="*/ 66452 w 1316809"/>
                    <a:gd name="connsiteY11" fmla="*/ 487679 h 2491577"/>
                    <a:gd name="connsiteX12" fmla="*/ 159838 w 1316809"/>
                    <a:gd name="connsiteY12" fmla="*/ 285344 h 2491577"/>
                    <a:gd name="connsiteX13" fmla="*/ 296025 w 1316809"/>
                    <a:gd name="connsiteY13" fmla="*/ 129701 h 2491577"/>
                    <a:gd name="connsiteX14" fmla="*/ 494469 w 1316809"/>
                    <a:gd name="connsiteY14" fmla="*/ 12969 h 2491577"/>
                    <a:gd name="connsiteX15" fmla="*/ 735715 w 1316809"/>
                    <a:gd name="connsiteY15" fmla="*/ 16860 h 2491577"/>
                    <a:gd name="connsiteX16" fmla="*/ 922486 w 1316809"/>
                    <a:gd name="connsiteY16" fmla="*/ 137484 h 2491577"/>
                    <a:gd name="connsiteX17" fmla="*/ 1113148 w 1316809"/>
                    <a:gd name="connsiteY17" fmla="*/ 363165 h 2491577"/>
                    <a:gd name="connsiteX18" fmla="*/ 1218207 w 1316809"/>
                    <a:gd name="connsiteY18" fmla="*/ 561609 h 2491577"/>
                    <a:gd name="connsiteX19" fmla="*/ 1315484 w 1316809"/>
                    <a:gd name="connsiteY19" fmla="*/ 1063557 h 2491577"/>
                    <a:gd name="connsiteX20" fmla="*/ 1268791 w 1316809"/>
                    <a:gd name="connsiteY20" fmla="*/ 1343713 h 2491577"/>
                    <a:gd name="connsiteX21" fmla="*/ 1187079 w 1316809"/>
                    <a:gd name="connsiteY21" fmla="*/ 1581068 h 2491577"/>
                    <a:gd name="connsiteX22" fmla="*/ 1035327 w 1316809"/>
                    <a:gd name="connsiteY22" fmla="*/ 1810641 h 2491577"/>
                    <a:gd name="connsiteX23" fmla="*/ 899140 w 1316809"/>
                    <a:gd name="connsiteY23" fmla="*/ 1970174 h 2491577"/>
                    <a:gd name="connsiteX24" fmla="*/ 836883 w 1316809"/>
                    <a:gd name="connsiteY24" fmla="*/ 2055778 h 2491577"/>
                    <a:gd name="connsiteX25" fmla="*/ 766844 w 1316809"/>
                    <a:gd name="connsiteY25" fmla="*/ 2168619 h 2491577"/>
                    <a:gd name="connsiteX26" fmla="*/ 743497 w 1316809"/>
                    <a:gd name="connsiteY26" fmla="*/ 2262004 h 2491577"/>
                    <a:gd name="connsiteX27" fmla="*/ 759062 w 1316809"/>
                    <a:gd name="connsiteY27" fmla="*/ 2328152 h 2491577"/>
                    <a:gd name="connsiteX28" fmla="*/ 790190 w 1316809"/>
                    <a:gd name="connsiteY28" fmla="*/ 2390409 h 2491577"/>
                    <a:gd name="connsiteX29" fmla="*/ 844665 w 1316809"/>
                    <a:gd name="connsiteY29" fmla="*/ 2448775 h 2491577"/>
                    <a:gd name="connsiteX30" fmla="*/ 875793 w 1316809"/>
                    <a:gd name="connsiteY30" fmla="*/ 2491577 h 2491577"/>
                    <a:gd name="connsiteX0" fmla="*/ 229877 w 1318240"/>
                    <a:gd name="connsiteY0" fmla="*/ 2367063 h 2491577"/>
                    <a:gd name="connsiteX1" fmla="*/ 288243 w 1318240"/>
                    <a:gd name="connsiteY1" fmla="*/ 2324261 h 2491577"/>
                    <a:gd name="connsiteX2" fmla="*/ 350500 w 1318240"/>
                    <a:gd name="connsiteY2" fmla="*/ 2285351 h 2491577"/>
                    <a:gd name="connsiteX3" fmla="*/ 401084 w 1318240"/>
                    <a:gd name="connsiteY3" fmla="*/ 2219203 h 2491577"/>
                    <a:gd name="connsiteX4" fmla="*/ 401084 w 1318240"/>
                    <a:gd name="connsiteY4" fmla="*/ 2137490 h 2491577"/>
                    <a:gd name="connsiteX5" fmla="*/ 362173 w 1318240"/>
                    <a:gd name="connsiteY5" fmla="*/ 2032431 h 2491577"/>
                    <a:gd name="connsiteX6" fmla="*/ 311589 w 1318240"/>
                    <a:gd name="connsiteY6" fmla="*/ 1935155 h 2491577"/>
                    <a:gd name="connsiteX7" fmla="*/ 140382 w 1318240"/>
                    <a:gd name="connsiteY7" fmla="*/ 1643325 h 2491577"/>
                    <a:gd name="connsiteX8" fmla="*/ 43106 w 1318240"/>
                    <a:gd name="connsiteY8" fmla="*/ 1339822 h 2491577"/>
                    <a:gd name="connsiteX9" fmla="*/ 4195 w 1318240"/>
                    <a:gd name="connsiteY9" fmla="*/ 1040210 h 2491577"/>
                    <a:gd name="connsiteX10" fmla="*/ 8086 w 1318240"/>
                    <a:gd name="connsiteY10" fmla="*/ 732816 h 2491577"/>
                    <a:gd name="connsiteX11" fmla="*/ 66452 w 1318240"/>
                    <a:gd name="connsiteY11" fmla="*/ 487679 h 2491577"/>
                    <a:gd name="connsiteX12" fmla="*/ 159838 w 1318240"/>
                    <a:gd name="connsiteY12" fmla="*/ 285344 h 2491577"/>
                    <a:gd name="connsiteX13" fmla="*/ 296025 w 1318240"/>
                    <a:gd name="connsiteY13" fmla="*/ 129701 h 2491577"/>
                    <a:gd name="connsiteX14" fmla="*/ 494469 w 1318240"/>
                    <a:gd name="connsiteY14" fmla="*/ 12969 h 2491577"/>
                    <a:gd name="connsiteX15" fmla="*/ 735715 w 1318240"/>
                    <a:gd name="connsiteY15" fmla="*/ 16860 h 2491577"/>
                    <a:gd name="connsiteX16" fmla="*/ 922486 w 1318240"/>
                    <a:gd name="connsiteY16" fmla="*/ 137484 h 2491577"/>
                    <a:gd name="connsiteX17" fmla="*/ 1113148 w 1318240"/>
                    <a:gd name="connsiteY17" fmla="*/ 363165 h 2491577"/>
                    <a:gd name="connsiteX18" fmla="*/ 1218207 w 1318240"/>
                    <a:gd name="connsiteY18" fmla="*/ 561609 h 2491577"/>
                    <a:gd name="connsiteX19" fmla="*/ 1315484 w 1318240"/>
                    <a:gd name="connsiteY19" fmla="*/ 1063557 h 2491577"/>
                    <a:gd name="connsiteX20" fmla="*/ 1268791 w 1318240"/>
                    <a:gd name="connsiteY20" fmla="*/ 1343713 h 2491577"/>
                    <a:gd name="connsiteX21" fmla="*/ 1187079 w 1318240"/>
                    <a:gd name="connsiteY21" fmla="*/ 1581068 h 2491577"/>
                    <a:gd name="connsiteX22" fmla="*/ 1035327 w 1318240"/>
                    <a:gd name="connsiteY22" fmla="*/ 1810641 h 2491577"/>
                    <a:gd name="connsiteX23" fmla="*/ 899140 w 1318240"/>
                    <a:gd name="connsiteY23" fmla="*/ 1970174 h 2491577"/>
                    <a:gd name="connsiteX24" fmla="*/ 836883 w 1318240"/>
                    <a:gd name="connsiteY24" fmla="*/ 2055778 h 2491577"/>
                    <a:gd name="connsiteX25" fmla="*/ 766844 w 1318240"/>
                    <a:gd name="connsiteY25" fmla="*/ 2168619 h 2491577"/>
                    <a:gd name="connsiteX26" fmla="*/ 743497 w 1318240"/>
                    <a:gd name="connsiteY26" fmla="*/ 2262004 h 2491577"/>
                    <a:gd name="connsiteX27" fmla="*/ 759062 w 1318240"/>
                    <a:gd name="connsiteY27" fmla="*/ 2328152 h 2491577"/>
                    <a:gd name="connsiteX28" fmla="*/ 790190 w 1318240"/>
                    <a:gd name="connsiteY28" fmla="*/ 2390409 h 2491577"/>
                    <a:gd name="connsiteX29" fmla="*/ 844665 w 1318240"/>
                    <a:gd name="connsiteY29" fmla="*/ 2448775 h 2491577"/>
                    <a:gd name="connsiteX30" fmla="*/ 875793 w 1318240"/>
                    <a:gd name="connsiteY30" fmla="*/ 2491577 h 2491577"/>
                    <a:gd name="connsiteX0" fmla="*/ 229877 w 1318240"/>
                    <a:gd name="connsiteY0" fmla="*/ 2367063 h 2491577"/>
                    <a:gd name="connsiteX1" fmla="*/ 288243 w 1318240"/>
                    <a:gd name="connsiteY1" fmla="*/ 2324261 h 2491577"/>
                    <a:gd name="connsiteX2" fmla="*/ 350500 w 1318240"/>
                    <a:gd name="connsiteY2" fmla="*/ 2285351 h 2491577"/>
                    <a:gd name="connsiteX3" fmla="*/ 401084 w 1318240"/>
                    <a:gd name="connsiteY3" fmla="*/ 2219203 h 2491577"/>
                    <a:gd name="connsiteX4" fmla="*/ 401084 w 1318240"/>
                    <a:gd name="connsiteY4" fmla="*/ 2137490 h 2491577"/>
                    <a:gd name="connsiteX5" fmla="*/ 362173 w 1318240"/>
                    <a:gd name="connsiteY5" fmla="*/ 2032431 h 2491577"/>
                    <a:gd name="connsiteX6" fmla="*/ 311589 w 1318240"/>
                    <a:gd name="connsiteY6" fmla="*/ 1935155 h 2491577"/>
                    <a:gd name="connsiteX7" fmla="*/ 140382 w 1318240"/>
                    <a:gd name="connsiteY7" fmla="*/ 1643325 h 2491577"/>
                    <a:gd name="connsiteX8" fmla="*/ 43106 w 1318240"/>
                    <a:gd name="connsiteY8" fmla="*/ 1339822 h 2491577"/>
                    <a:gd name="connsiteX9" fmla="*/ 4195 w 1318240"/>
                    <a:gd name="connsiteY9" fmla="*/ 1040210 h 2491577"/>
                    <a:gd name="connsiteX10" fmla="*/ 8086 w 1318240"/>
                    <a:gd name="connsiteY10" fmla="*/ 732816 h 2491577"/>
                    <a:gd name="connsiteX11" fmla="*/ 66452 w 1318240"/>
                    <a:gd name="connsiteY11" fmla="*/ 487679 h 2491577"/>
                    <a:gd name="connsiteX12" fmla="*/ 159838 w 1318240"/>
                    <a:gd name="connsiteY12" fmla="*/ 285344 h 2491577"/>
                    <a:gd name="connsiteX13" fmla="*/ 296025 w 1318240"/>
                    <a:gd name="connsiteY13" fmla="*/ 129701 h 2491577"/>
                    <a:gd name="connsiteX14" fmla="*/ 494469 w 1318240"/>
                    <a:gd name="connsiteY14" fmla="*/ 12969 h 2491577"/>
                    <a:gd name="connsiteX15" fmla="*/ 735715 w 1318240"/>
                    <a:gd name="connsiteY15" fmla="*/ 16860 h 2491577"/>
                    <a:gd name="connsiteX16" fmla="*/ 922486 w 1318240"/>
                    <a:gd name="connsiteY16" fmla="*/ 137484 h 2491577"/>
                    <a:gd name="connsiteX17" fmla="*/ 1113148 w 1318240"/>
                    <a:gd name="connsiteY17" fmla="*/ 363165 h 2491577"/>
                    <a:gd name="connsiteX18" fmla="*/ 1218207 w 1318240"/>
                    <a:gd name="connsiteY18" fmla="*/ 561609 h 2491577"/>
                    <a:gd name="connsiteX19" fmla="*/ 1315484 w 1318240"/>
                    <a:gd name="connsiteY19" fmla="*/ 1063557 h 2491577"/>
                    <a:gd name="connsiteX20" fmla="*/ 1268791 w 1318240"/>
                    <a:gd name="connsiteY20" fmla="*/ 1343713 h 2491577"/>
                    <a:gd name="connsiteX21" fmla="*/ 1167624 w 1318240"/>
                    <a:gd name="connsiteY21" fmla="*/ 1604414 h 2491577"/>
                    <a:gd name="connsiteX22" fmla="*/ 1035327 w 1318240"/>
                    <a:gd name="connsiteY22" fmla="*/ 1810641 h 2491577"/>
                    <a:gd name="connsiteX23" fmla="*/ 899140 w 1318240"/>
                    <a:gd name="connsiteY23" fmla="*/ 1970174 h 2491577"/>
                    <a:gd name="connsiteX24" fmla="*/ 836883 w 1318240"/>
                    <a:gd name="connsiteY24" fmla="*/ 2055778 h 2491577"/>
                    <a:gd name="connsiteX25" fmla="*/ 766844 w 1318240"/>
                    <a:gd name="connsiteY25" fmla="*/ 2168619 h 2491577"/>
                    <a:gd name="connsiteX26" fmla="*/ 743497 w 1318240"/>
                    <a:gd name="connsiteY26" fmla="*/ 2262004 h 2491577"/>
                    <a:gd name="connsiteX27" fmla="*/ 759062 w 1318240"/>
                    <a:gd name="connsiteY27" fmla="*/ 2328152 h 2491577"/>
                    <a:gd name="connsiteX28" fmla="*/ 790190 w 1318240"/>
                    <a:gd name="connsiteY28" fmla="*/ 2390409 h 2491577"/>
                    <a:gd name="connsiteX29" fmla="*/ 844665 w 1318240"/>
                    <a:gd name="connsiteY29" fmla="*/ 2448775 h 2491577"/>
                    <a:gd name="connsiteX30" fmla="*/ 875793 w 1318240"/>
                    <a:gd name="connsiteY30" fmla="*/ 2491577 h 2491577"/>
                    <a:gd name="connsiteX0" fmla="*/ 229877 w 1319454"/>
                    <a:gd name="connsiteY0" fmla="*/ 2367063 h 2491577"/>
                    <a:gd name="connsiteX1" fmla="*/ 288243 w 1319454"/>
                    <a:gd name="connsiteY1" fmla="*/ 2324261 h 2491577"/>
                    <a:gd name="connsiteX2" fmla="*/ 350500 w 1319454"/>
                    <a:gd name="connsiteY2" fmla="*/ 2285351 h 2491577"/>
                    <a:gd name="connsiteX3" fmla="*/ 401084 w 1319454"/>
                    <a:gd name="connsiteY3" fmla="*/ 2219203 h 2491577"/>
                    <a:gd name="connsiteX4" fmla="*/ 401084 w 1319454"/>
                    <a:gd name="connsiteY4" fmla="*/ 2137490 h 2491577"/>
                    <a:gd name="connsiteX5" fmla="*/ 362173 w 1319454"/>
                    <a:gd name="connsiteY5" fmla="*/ 2032431 h 2491577"/>
                    <a:gd name="connsiteX6" fmla="*/ 311589 w 1319454"/>
                    <a:gd name="connsiteY6" fmla="*/ 1935155 h 2491577"/>
                    <a:gd name="connsiteX7" fmla="*/ 140382 w 1319454"/>
                    <a:gd name="connsiteY7" fmla="*/ 1643325 h 2491577"/>
                    <a:gd name="connsiteX8" fmla="*/ 43106 w 1319454"/>
                    <a:gd name="connsiteY8" fmla="*/ 1339822 h 2491577"/>
                    <a:gd name="connsiteX9" fmla="*/ 4195 w 1319454"/>
                    <a:gd name="connsiteY9" fmla="*/ 1040210 h 2491577"/>
                    <a:gd name="connsiteX10" fmla="*/ 8086 w 1319454"/>
                    <a:gd name="connsiteY10" fmla="*/ 732816 h 2491577"/>
                    <a:gd name="connsiteX11" fmla="*/ 66452 w 1319454"/>
                    <a:gd name="connsiteY11" fmla="*/ 487679 h 2491577"/>
                    <a:gd name="connsiteX12" fmla="*/ 159838 w 1319454"/>
                    <a:gd name="connsiteY12" fmla="*/ 285344 h 2491577"/>
                    <a:gd name="connsiteX13" fmla="*/ 296025 w 1319454"/>
                    <a:gd name="connsiteY13" fmla="*/ 129701 h 2491577"/>
                    <a:gd name="connsiteX14" fmla="*/ 494469 w 1319454"/>
                    <a:gd name="connsiteY14" fmla="*/ 12969 h 2491577"/>
                    <a:gd name="connsiteX15" fmla="*/ 735715 w 1319454"/>
                    <a:gd name="connsiteY15" fmla="*/ 16860 h 2491577"/>
                    <a:gd name="connsiteX16" fmla="*/ 922486 w 1319454"/>
                    <a:gd name="connsiteY16" fmla="*/ 137484 h 2491577"/>
                    <a:gd name="connsiteX17" fmla="*/ 1218207 w 1319454"/>
                    <a:gd name="connsiteY17" fmla="*/ 561609 h 2491577"/>
                    <a:gd name="connsiteX18" fmla="*/ 1315484 w 1319454"/>
                    <a:gd name="connsiteY18" fmla="*/ 1063557 h 2491577"/>
                    <a:gd name="connsiteX19" fmla="*/ 1268791 w 1319454"/>
                    <a:gd name="connsiteY19" fmla="*/ 1343713 h 2491577"/>
                    <a:gd name="connsiteX20" fmla="*/ 1167624 w 1319454"/>
                    <a:gd name="connsiteY20" fmla="*/ 1604414 h 2491577"/>
                    <a:gd name="connsiteX21" fmla="*/ 1035327 w 1319454"/>
                    <a:gd name="connsiteY21" fmla="*/ 1810641 h 2491577"/>
                    <a:gd name="connsiteX22" fmla="*/ 899140 w 1319454"/>
                    <a:gd name="connsiteY22" fmla="*/ 1970174 h 2491577"/>
                    <a:gd name="connsiteX23" fmla="*/ 836883 w 1319454"/>
                    <a:gd name="connsiteY23" fmla="*/ 2055778 h 2491577"/>
                    <a:gd name="connsiteX24" fmla="*/ 766844 w 1319454"/>
                    <a:gd name="connsiteY24" fmla="*/ 2168619 h 2491577"/>
                    <a:gd name="connsiteX25" fmla="*/ 743497 w 1319454"/>
                    <a:gd name="connsiteY25" fmla="*/ 2262004 h 2491577"/>
                    <a:gd name="connsiteX26" fmla="*/ 759062 w 1319454"/>
                    <a:gd name="connsiteY26" fmla="*/ 2328152 h 2491577"/>
                    <a:gd name="connsiteX27" fmla="*/ 790190 w 1319454"/>
                    <a:gd name="connsiteY27" fmla="*/ 2390409 h 2491577"/>
                    <a:gd name="connsiteX28" fmla="*/ 844665 w 1319454"/>
                    <a:gd name="connsiteY28" fmla="*/ 2448775 h 2491577"/>
                    <a:gd name="connsiteX29" fmla="*/ 875793 w 1319454"/>
                    <a:gd name="connsiteY29" fmla="*/ 2491577 h 2491577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54951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44665 w 1318759"/>
                    <a:gd name="connsiteY28" fmla="*/ 2435496 h 2497753"/>
                    <a:gd name="connsiteX29" fmla="*/ 875793 w 1318759"/>
                    <a:gd name="connsiteY29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350500 w 1318759"/>
                    <a:gd name="connsiteY2" fmla="*/ 2291527 h 2497753"/>
                    <a:gd name="connsiteX3" fmla="*/ 401084 w 1318759"/>
                    <a:gd name="connsiteY3" fmla="*/ 2225379 h 2497753"/>
                    <a:gd name="connsiteX4" fmla="*/ 401084 w 1318759"/>
                    <a:gd name="connsiteY4" fmla="*/ 2143666 h 2497753"/>
                    <a:gd name="connsiteX5" fmla="*/ 362173 w 1318759"/>
                    <a:gd name="connsiteY5" fmla="*/ 2038607 h 2497753"/>
                    <a:gd name="connsiteX6" fmla="*/ 311589 w 1318759"/>
                    <a:gd name="connsiteY6" fmla="*/ 1941331 h 2497753"/>
                    <a:gd name="connsiteX7" fmla="*/ 140382 w 1318759"/>
                    <a:gd name="connsiteY7" fmla="*/ 1649501 h 2497753"/>
                    <a:gd name="connsiteX8" fmla="*/ 43106 w 1318759"/>
                    <a:gd name="connsiteY8" fmla="*/ 1345998 h 2497753"/>
                    <a:gd name="connsiteX9" fmla="*/ 4195 w 1318759"/>
                    <a:gd name="connsiteY9" fmla="*/ 1046386 h 2497753"/>
                    <a:gd name="connsiteX10" fmla="*/ 8086 w 1318759"/>
                    <a:gd name="connsiteY10" fmla="*/ 738992 h 2497753"/>
                    <a:gd name="connsiteX11" fmla="*/ 66452 w 1318759"/>
                    <a:gd name="connsiteY11" fmla="*/ 493855 h 2497753"/>
                    <a:gd name="connsiteX12" fmla="*/ 159838 w 1318759"/>
                    <a:gd name="connsiteY12" fmla="*/ 291520 h 2497753"/>
                    <a:gd name="connsiteX13" fmla="*/ 296025 w 1318759"/>
                    <a:gd name="connsiteY13" fmla="*/ 135877 h 2497753"/>
                    <a:gd name="connsiteX14" fmla="*/ 494469 w 1318759"/>
                    <a:gd name="connsiteY14" fmla="*/ 19145 h 2497753"/>
                    <a:gd name="connsiteX15" fmla="*/ 735715 w 1318759"/>
                    <a:gd name="connsiteY15" fmla="*/ 23036 h 2497753"/>
                    <a:gd name="connsiteX16" fmla="*/ 1015872 w 1318759"/>
                    <a:gd name="connsiteY16" fmla="*/ 240937 h 2497753"/>
                    <a:gd name="connsiteX17" fmla="*/ 1218207 w 1318759"/>
                    <a:gd name="connsiteY17" fmla="*/ 567785 h 2497753"/>
                    <a:gd name="connsiteX18" fmla="*/ 1315484 w 1318759"/>
                    <a:gd name="connsiteY18" fmla="*/ 1069733 h 2497753"/>
                    <a:gd name="connsiteX19" fmla="*/ 1268791 w 1318759"/>
                    <a:gd name="connsiteY19" fmla="*/ 1349889 h 2497753"/>
                    <a:gd name="connsiteX20" fmla="*/ 1167624 w 1318759"/>
                    <a:gd name="connsiteY20" fmla="*/ 1610590 h 2497753"/>
                    <a:gd name="connsiteX21" fmla="*/ 1035327 w 1318759"/>
                    <a:gd name="connsiteY21" fmla="*/ 1816817 h 2497753"/>
                    <a:gd name="connsiteX22" fmla="*/ 899140 w 1318759"/>
                    <a:gd name="connsiteY22" fmla="*/ 1976350 h 2497753"/>
                    <a:gd name="connsiteX23" fmla="*/ 836883 w 1318759"/>
                    <a:gd name="connsiteY23" fmla="*/ 2061954 h 2497753"/>
                    <a:gd name="connsiteX24" fmla="*/ 766844 w 1318759"/>
                    <a:gd name="connsiteY24" fmla="*/ 2174795 h 2497753"/>
                    <a:gd name="connsiteX25" fmla="*/ 743497 w 1318759"/>
                    <a:gd name="connsiteY25" fmla="*/ 2268180 h 2497753"/>
                    <a:gd name="connsiteX26" fmla="*/ 759062 w 1318759"/>
                    <a:gd name="connsiteY26" fmla="*/ 2334328 h 2497753"/>
                    <a:gd name="connsiteX27" fmla="*/ 790190 w 1318759"/>
                    <a:gd name="connsiteY27" fmla="*/ 2396585 h 2497753"/>
                    <a:gd name="connsiteX28" fmla="*/ 875793 w 1318759"/>
                    <a:gd name="connsiteY28" fmla="*/ 2497753 h 2497753"/>
                    <a:gd name="connsiteX0" fmla="*/ 229877 w 1318759"/>
                    <a:gd name="connsiteY0" fmla="*/ 2373239 h 2497753"/>
                    <a:gd name="connsiteX1" fmla="*/ 288243 w 1318759"/>
                    <a:gd name="connsiteY1" fmla="*/ 2330437 h 2497753"/>
                    <a:gd name="connsiteX2" fmla="*/ 401084 w 1318759"/>
                    <a:gd name="connsiteY2" fmla="*/ 2225379 h 2497753"/>
                    <a:gd name="connsiteX3" fmla="*/ 401084 w 1318759"/>
                    <a:gd name="connsiteY3" fmla="*/ 2143666 h 2497753"/>
                    <a:gd name="connsiteX4" fmla="*/ 362173 w 1318759"/>
                    <a:gd name="connsiteY4" fmla="*/ 2038607 h 2497753"/>
                    <a:gd name="connsiteX5" fmla="*/ 311589 w 1318759"/>
                    <a:gd name="connsiteY5" fmla="*/ 1941331 h 2497753"/>
                    <a:gd name="connsiteX6" fmla="*/ 140382 w 1318759"/>
                    <a:gd name="connsiteY6" fmla="*/ 1649501 h 2497753"/>
                    <a:gd name="connsiteX7" fmla="*/ 43106 w 1318759"/>
                    <a:gd name="connsiteY7" fmla="*/ 1345998 h 2497753"/>
                    <a:gd name="connsiteX8" fmla="*/ 4195 w 1318759"/>
                    <a:gd name="connsiteY8" fmla="*/ 1046386 h 2497753"/>
                    <a:gd name="connsiteX9" fmla="*/ 8086 w 1318759"/>
                    <a:gd name="connsiteY9" fmla="*/ 738992 h 2497753"/>
                    <a:gd name="connsiteX10" fmla="*/ 66452 w 1318759"/>
                    <a:gd name="connsiteY10" fmla="*/ 493855 h 2497753"/>
                    <a:gd name="connsiteX11" fmla="*/ 159838 w 1318759"/>
                    <a:gd name="connsiteY11" fmla="*/ 291520 h 2497753"/>
                    <a:gd name="connsiteX12" fmla="*/ 296025 w 1318759"/>
                    <a:gd name="connsiteY12" fmla="*/ 135877 h 2497753"/>
                    <a:gd name="connsiteX13" fmla="*/ 494469 w 1318759"/>
                    <a:gd name="connsiteY13" fmla="*/ 19145 h 2497753"/>
                    <a:gd name="connsiteX14" fmla="*/ 735715 w 1318759"/>
                    <a:gd name="connsiteY14" fmla="*/ 23036 h 2497753"/>
                    <a:gd name="connsiteX15" fmla="*/ 1015872 w 1318759"/>
                    <a:gd name="connsiteY15" fmla="*/ 240937 h 2497753"/>
                    <a:gd name="connsiteX16" fmla="*/ 1218207 w 1318759"/>
                    <a:gd name="connsiteY16" fmla="*/ 567785 h 2497753"/>
                    <a:gd name="connsiteX17" fmla="*/ 1315484 w 1318759"/>
                    <a:gd name="connsiteY17" fmla="*/ 1069733 h 2497753"/>
                    <a:gd name="connsiteX18" fmla="*/ 1268791 w 1318759"/>
                    <a:gd name="connsiteY18" fmla="*/ 1349889 h 2497753"/>
                    <a:gd name="connsiteX19" fmla="*/ 1167624 w 1318759"/>
                    <a:gd name="connsiteY19" fmla="*/ 1610590 h 2497753"/>
                    <a:gd name="connsiteX20" fmla="*/ 1035327 w 1318759"/>
                    <a:gd name="connsiteY20" fmla="*/ 1816817 h 2497753"/>
                    <a:gd name="connsiteX21" fmla="*/ 899140 w 1318759"/>
                    <a:gd name="connsiteY21" fmla="*/ 1976350 h 2497753"/>
                    <a:gd name="connsiteX22" fmla="*/ 836883 w 1318759"/>
                    <a:gd name="connsiteY22" fmla="*/ 2061954 h 2497753"/>
                    <a:gd name="connsiteX23" fmla="*/ 766844 w 1318759"/>
                    <a:gd name="connsiteY23" fmla="*/ 2174795 h 2497753"/>
                    <a:gd name="connsiteX24" fmla="*/ 743497 w 1318759"/>
                    <a:gd name="connsiteY24" fmla="*/ 2268180 h 2497753"/>
                    <a:gd name="connsiteX25" fmla="*/ 759062 w 1318759"/>
                    <a:gd name="connsiteY25" fmla="*/ 2334328 h 2497753"/>
                    <a:gd name="connsiteX26" fmla="*/ 790190 w 1318759"/>
                    <a:gd name="connsiteY26" fmla="*/ 2396585 h 2497753"/>
                    <a:gd name="connsiteX27" fmla="*/ 875793 w 1318759"/>
                    <a:gd name="connsiteY27" fmla="*/ 2497753 h 2497753"/>
                    <a:gd name="connsiteX0" fmla="*/ 229877 w 1318759"/>
                    <a:gd name="connsiteY0" fmla="*/ 2373239 h 2497753"/>
                    <a:gd name="connsiteX1" fmla="*/ 319371 w 1318759"/>
                    <a:gd name="connsiteY1" fmla="*/ 2307091 h 2497753"/>
                    <a:gd name="connsiteX2" fmla="*/ 401084 w 1318759"/>
                    <a:gd name="connsiteY2" fmla="*/ 2225379 h 2497753"/>
                    <a:gd name="connsiteX3" fmla="*/ 401084 w 1318759"/>
                    <a:gd name="connsiteY3" fmla="*/ 2143666 h 2497753"/>
                    <a:gd name="connsiteX4" fmla="*/ 362173 w 1318759"/>
                    <a:gd name="connsiteY4" fmla="*/ 2038607 h 2497753"/>
                    <a:gd name="connsiteX5" fmla="*/ 311589 w 1318759"/>
                    <a:gd name="connsiteY5" fmla="*/ 1941331 h 2497753"/>
                    <a:gd name="connsiteX6" fmla="*/ 140382 w 1318759"/>
                    <a:gd name="connsiteY6" fmla="*/ 1649501 h 2497753"/>
                    <a:gd name="connsiteX7" fmla="*/ 43106 w 1318759"/>
                    <a:gd name="connsiteY7" fmla="*/ 1345998 h 2497753"/>
                    <a:gd name="connsiteX8" fmla="*/ 4195 w 1318759"/>
                    <a:gd name="connsiteY8" fmla="*/ 1046386 h 2497753"/>
                    <a:gd name="connsiteX9" fmla="*/ 8086 w 1318759"/>
                    <a:gd name="connsiteY9" fmla="*/ 738992 h 2497753"/>
                    <a:gd name="connsiteX10" fmla="*/ 66452 w 1318759"/>
                    <a:gd name="connsiteY10" fmla="*/ 493855 h 2497753"/>
                    <a:gd name="connsiteX11" fmla="*/ 159838 w 1318759"/>
                    <a:gd name="connsiteY11" fmla="*/ 291520 h 2497753"/>
                    <a:gd name="connsiteX12" fmla="*/ 296025 w 1318759"/>
                    <a:gd name="connsiteY12" fmla="*/ 135877 h 2497753"/>
                    <a:gd name="connsiteX13" fmla="*/ 494469 w 1318759"/>
                    <a:gd name="connsiteY13" fmla="*/ 19145 h 2497753"/>
                    <a:gd name="connsiteX14" fmla="*/ 735715 w 1318759"/>
                    <a:gd name="connsiteY14" fmla="*/ 23036 h 2497753"/>
                    <a:gd name="connsiteX15" fmla="*/ 1015872 w 1318759"/>
                    <a:gd name="connsiteY15" fmla="*/ 240937 h 2497753"/>
                    <a:gd name="connsiteX16" fmla="*/ 1218207 w 1318759"/>
                    <a:gd name="connsiteY16" fmla="*/ 567785 h 2497753"/>
                    <a:gd name="connsiteX17" fmla="*/ 1315484 w 1318759"/>
                    <a:gd name="connsiteY17" fmla="*/ 1069733 h 2497753"/>
                    <a:gd name="connsiteX18" fmla="*/ 1268791 w 1318759"/>
                    <a:gd name="connsiteY18" fmla="*/ 1349889 h 2497753"/>
                    <a:gd name="connsiteX19" fmla="*/ 1167624 w 1318759"/>
                    <a:gd name="connsiteY19" fmla="*/ 1610590 h 2497753"/>
                    <a:gd name="connsiteX20" fmla="*/ 1035327 w 1318759"/>
                    <a:gd name="connsiteY20" fmla="*/ 1816817 h 2497753"/>
                    <a:gd name="connsiteX21" fmla="*/ 899140 w 1318759"/>
                    <a:gd name="connsiteY21" fmla="*/ 1976350 h 2497753"/>
                    <a:gd name="connsiteX22" fmla="*/ 836883 w 1318759"/>
                    <a:gd name="connsiteY22" fmla="*/ 2061954 h 2497753"/>
                    <a:gd name="connsiteX23" fmla="*/ 766844 w 1318759"/>
                    <a:gd name="connsiteY23" fmla="*/ 2174795 h 2497753"/>
                    <a:gd name="connsiteX24" fmla="*/ 743497 w 1318759"/>
                    <a:gd name="connsiteY24" fmla="*/ 2268180 h 2497753"/>
                    <a:gd name="connsiteX25" fmla="*/ 759062 w 1318759"/>
                    <a:gd name="connsiteY25" fmla="*/ 2334328 h 2497753"/>
                    <a:gd name="connsiteX26" fmla="*/ 790190 w 1318759"/>
                    <a:gd name="connsiteY26" fmla="*/ 2396585 h 2497753"/>
                    <a:gd name="connsiteX27" fmla="*/ 875793 w 1318759"/>
                    <a:gd name="connsiteY27" fmla="*/ 2497753 h 2497753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401084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62173 w 1318664"/>
                    <a:gd name="connsiteY4" fmla="*/ 2039134 h 2498280"/>
                    <a:gd name="connsiteX5" fmla="*/ 311589 w 1318664"/>
                    <a:gd name="connsiteY5" fmla="*/ 1941858 h 2498280"/>
                    <a:gd name="connsiteX6" fmla="*/ 140382 w 1318664"/>
                    <a:gd name="connsiteY6" fmla="*/ 1650028 h 2498280"/>
                    <a:gd name="connsiteX7" fmla="*/ 43106 w 1318664"/>
                    <a:gd name="connsiteY7" fmla="*/ 1346525 h 2498280"/>
                    <a:gd name="connsiteX8" fmla="*/ 4195 w 1318664"/>
                    <a:gd name="connsiteY8" fmla="*/ 1046913 h 2498280"/>
                    <a:gd name="connsiteX9" fmla="*/ 8086 w 1318664"/>
                    <a:gd name="connsiteY9" fmla="*/ 739519 h 2498280"/>
                    <a:gd name="connsiteX10" fmla="*/ 66452 w 1318664"/>
                    <a:gd name="connsiteY10" fmla="*/ 494382 h 2498280"/>
                    <a:gd name="connsiteX11" fmla="*/ 159838 w 1318664"/>
                    <a:gd name="connsiteY11" fmla="*/ 292047 h 2498280"/>
                    <a:gd name="connsiteX12" fmla="*/ 296025 w 1318664"/>
                    <a:gd name="connsiteY12" fmla="*/ 136404 h 2498280"/>
                    <a:gd name="connsiteX13" fmla="*/ 494469 w 1318664"/>
                    <a:gd name="connsiteY13" fmla="*/ 19672 h 2498280"/>
                    <a:gd name="connsiteX14" fmla="*/ 735715 w 1318664"/>
                    <a:gd name="connsiteY14" fmla="*/ 23563 h 2498280"/>
                    <a:gd name="connsiteX15" fmla="*/ 1031436 w 1318664"/>
                    <a:gd name="connsiteY15" fmla="*/ 249246 h 2498280"/>
                    <a:gd name="connsiteX16" fmla="*/ 1218207 w 1318664"/>
                    <a:gd name="connsiteY16" fmla="*/ 568312 h 2498280"/>
                    <a:gd name="connsiteX17" fmla="*/ 1315484 w 1318664"/>
                    <a:gd name="connsiteY17" fmla="*/ 1070260 h 2498280"/>
                    <a:gd name="connsiteX18" fmla="*/ 1268791 w 1318664"/>
                    <a:gd name="connsiteY18" fmla="*/ 1350416 h 2498280"/>
                    <a:gd name="connsiteX19" fmla="*/ 1167624 w 1318664"/>
                    <a:gd name="connsiteY19" fmla="*/ 1611117 h 2498280"/>
                    <a:gd name="connsiteX20" fmla="*/ 1035327 w 1318664"/>
                    <a:gd name="connsiteY20" fmla="*/ 1817344 h 2498280"/>
                    <a:gd name="connsiteX21" fmla="*/ 899140 w 1318664"/>
                    <a:gd name="connsiteY21" fmla="*/ 1976877 h 2498280"/>
                    <a:gd name="connsiteX22" fmla="*/ 836883 w 1318664"/>
                    <a:gd name="connsiteY22" fmla="*/ 2062481 h 2498280"/>
                    <a:gd name="connsiteX23" fmla="*/ 766844 w 1318664"/>
                    <a:gd name="connsiteY23" fmla="*/ 2175322 h 2498280"/>
                    <a:gd name="connsiteX24" fmla="*/ 743497 w 1318664"/>
                    <a:gd name="connsiteY24" fmla="*/ 2268707 h 2498280"/>
                    <a:gd name="connsiteX25" fmla="*/ 759062 w 1318664"/>
                    <a:gd name="connsiteY25" fmla="*/ 2334855 h 2498280"/>
                    <a:gd name="connsiteX26" fmla="*/ 790190 w 1318664"/>
                    <a:gd name="connsiteY26" fmla="*/ 2397112 h 2498280"/>
                    <a:gd name="connsiteX27" fmla="*/ 875793 w 1318664"/>
                    <a:gd name="connsiteY27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62173 w 1318664"/>
                    <a:gd name="connsiteY4" fmla="*/ 2039134 h 2498280"/>
                    <a:gd name="connsiteX5" fmla="*/ 311589 w 1318664"/>
                    <a:gd name="connsiteY5" fmla="*/ 1941858 h 2498280"/>
                    <a:gd name="connsiteX6" fmla="*/ 140382 w 1318664"/>
                    <a:gd name="connsiteY6" fmla="*/ 1650028 h 2498280"/>
                    <a:gd name="connsiteX7" fmla="*/ 43106 w 1318664"/>
                    <a:gd name="connsiteY7" fmla="*/ 1346525 h 2498280"/>
                    <a:gd name="connsiteX8" fmla="*/ 4195 w 1318664"/>
                    <a:gd name="connsiteY8" fmla="*/ 1046913 h 2498280"/>
                    <a:gd name="connsiteX9" fmla="*/ 8086 w 1318664"/>
                    <a:gd name="connsiteY9" fmla="*/ 739519 h 2498280"/>
                    <a:gd name="connsiteX10" fmla="*/ 66452 w 1318664"/>
                    <a:gd name="connsiteY10" fmla="*/ 494382 h 2498280"/>
                    <a:gd name="connsiteX11" fmla="*/ 159838 w 1318664"/>
                    <a:gd name="connsiteY11" fmla="*/ 292047 h 2498280"/>
                    <a:gd name="connsiteX12" fmla="*/ 296025 w 1318664"/>
                    <a:gd name="connsiteY12" fmla="*/ 136404 h 2498280"/>
                    <a:gd name="connsiteX13" fmla="*/ 494469 w 1318664"/>
                    <a:gd name="connsiteY13" fmla="*/ 19672 h 2498280"/>
                    <a:gd name="connsiteX14" fmla="*/ 735715 w 1318664"/>
                    <a:gd name="connsiteY14" fmla="*/ 23563 h 2498280"/>
                    <a:gd name="connsiteX15" fmla="*/ 1031436 w 1318664"/>
                    <a:gd name="connsiteY15" fmla="*/ 249246 h 2498280"/>
                    <a:gd name="connsiteX16" fmla="*/ 1218207 w 1318664"/>
                    <a:gd name="connsiteY16" fmla="*/ 568312 h 2498280"/>
                    <a:gd name="connsiteX17" fmla="*/ 1315484 w 1318664"/>
                    <a:gd name="connsiteY17" fmla="*/ 1070260 h 2498280"/>
                    <a:gd name="connsiteX18" fmla="*/ 1268791 w 1318664"/>
                    <a:gd name="connsiteY18" fmla="*/ 1350416 h 2498280"/>
                    <a:gd name="connsiteX19" fmla="*/ 1167624 w 1318664"/>
                    <a:gd name="connsiteY19" fmla="*/ 1611117 h 2498280"/>
                    <a:gd name="connsiteX20" fmla="*/ 1035327 w 1318664"/>
                    <a:gd name="connsiteY20" fmla="*/ 1817344 h 2498280"/>
                    <a:gd name="connsiteX21" fmla="*/ 899140 w 1318664"/>
                    <a:gd name="connsiteY21" fmla="*/ 1976877 h 2498280"/>
                    <a:gd name="connsiteX22" fmla="*/ 836883 w 1318664"/>
                    <a:gd name="connsiteY22" fmla="*/ 2062481 h 2498280"/>
                    <a:gd name="connsiteX23" fmla="*/ 766844 w 1318664"/>
                    <a:gd name="connsiteY23" fmla="*/ 2175322 h 2498280"/>
                    <a:gd name="connsiteX24" fmla="*/ 743497 w 1318664"/>
                    <a:gd name="connsiteY24" fmla="*/ 2268707 h 2498280"/>
                    <a:gd name="connsiteX25" fmla="*/ 759062 w 1318664"/>
                    <a:gd name="connsiteY25" fmla="*/ 2334855 h 2498280"/>
                    <a:gd name="connsiteX26" fmla="*/ 790190 w 1318664"/>
                    <a:gd name="connsiteY26" fmla="*/ 2397112 h 2498280"/>
                    <a:gd name="connsiteX27" fmla="*/ 875793 w 1318664"/>
                    <a:gd name="connsiteY27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311589 w 1318664"/>
                    <a:gd name="connsiteY4" fmla="*/ 1941858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99140 w 1318664"/>
                    <a:gd name="connsiteY20" fmla="*/ 1976877 h 2498280"/>
                    <a:gd name="connsiteX21" fmla="*/ 836883 w 1318664"/>
                    <a:gd name="connsiteY21" fmla="*/ 2062481 h 2498280"/>
                    <a:gd name="connsiteX22" fmla="*/ 766844 w 1318664"/>
                    <a:gd name="connsiteY22" fmla="*/ 2175322 h 2498280"/>
                    <a:gd name="connsiteX23" fmla="*/ 743497 w 1318664"/>
                    <a:gd name="connsiteY23" fmla="*/ 2268707 h 2498280"/>
                    <a:gd name="connsiteX24" fmla="*/ 759062 w 1318664"/>
                    <a:gd name="connsiteY24" fmla="*/ 2334855 h 2498280"/>
                    <a:gd name="connsiteX25" fmla="*/ 790190 w 1318664"/>
                    <a:gd name="connsiteY25" fmla="*/ 2397112 h 2498280"/>
                    <a:gd name="connsiteX26" fmla="*/ 875793 w 1318664"/>
                    <a:gd name="connsiteY26" fmla="*/ 2498280 h 2498280"/>
                    <a:gd name="connsiteX0" fmla="*/ 229877 w 1318664"/>
                    <a:gd name="connsiteY0" fmla="*/ 2373766 h 2498280"/>
                    <a:gd name="connsiteX1" fmla="*/ 319371 w 1318664"/>
                    <a:gd name="connsiteY1" fmla="*/ 2307618 h 2498280"/>
                    <a:gd name="connsiteX2" fmla="*/ 397193 w 1318664"/>
                    <a:gd name="connsiteY2" fmla="*/ 2225906 h 2498280"/>
                    <a:gd name="connsiteX3" fmla="*/ 401084 w 1318664"/>
                    <a:gd name="connsiteY3" fmla="*/ 2144193 h 2498280"/>
                    <a:gd name="connsiteX4" fmla="*/ 284352 w 1318664"/>
                    <a:gd name="connsiteY4" fmla="*/ 1918512 h 2498280"/>
                    <a:gd name="connsiteX5" fmla="*/ 140382 w 1318664"/>
                    <a:gd name="connsiteY5" fmla="*/ 1650028 h 2498280"/>
                    <a:gd name="connsiteX6" fmla="*/ 43106 w 1318664"/>
                    <a:gd name="connsiteY6" fmla="*/ 1346525 h 2498280"/>
                    <a:gd name="connsiteX7" fmla="*/ 4195 w 1318664"/>
                    <a:gd name="connsiteY7" fmla="*/ 1046913 h 2498280"/>
                    <a:gd name="connsiteX8" fmla="*/ 8086 w 1318664"/>
                    <a:gd name="connsiteY8" fmla="*/ 739519 h 2498280"/>
                    <a:gd name="connsiteX9" fmla="*/ 66452 w 1318664"/>
                    <a:gd name="connsiteY9" fmla="*/ 494382 h 2498280"/>
                    <a:gd name="connsiteX10" fmla="*/ 159838 w 1318664"/>
                    <a:gd name="connsiteY10" fmla="*/ 292047 h 2498280"/>
                    <a:gd name="connsiteX11" fmla="*/ 296025 w 1318664"/>
                    <a:gd name="connsiteY11" fmla="*/ 136404 h 2498280"/>
                    <a:gd name="connsiteX12" fmla="*/ 494469 w 1318664"/>
                    <a:gd name="connsiteY12" fmla="*/ 19672 h 2498280"/>
                    <a:gd name="connsiteX13" fmla="*/ 735715 w 1318664"/>
                    <a:gd name="connsiteY13" fmla="*/ 23563 h 2498280"/>
                    <a:gd name="connsiteX14" fmla="*/ 1031436 w 1318664"/>
                    <a:gd name="connsiteY14" fmla="*/ 249246 h 2498280"/>
                    <a:gd name="connsiteX15" fmla="*/ 1218207 w 1318664"/>
                    <a:gd name="connsiteY15" fmla="*/ 568312 h 2498280"/>
                    <a:gd name="connsiteX16" fmla="*/ 1315484 w 1318664"/>
                    <a:gd name="connsiteY16" fmla="*/ 1070260 h 2498280"/>
                    <a:gd name="connsiteX17" fmla="*/ 1268791 w 1318664"/>
                    <a:gd name="connsiteY17" fmla="*/ 1350416 h 2498280"/>
                    <a:gd name="connsiteX18" fmla="*/ 1167624 w 1318664"/>
                    <a:gd name="connsiteY18" fmla="*/ 1611117 h 2498280"/>
                    <a:gd name="connsiteX19" fmla="*/ 1035327 w 1318664"/>
                    <a:gd name="connsiteY19" fmla="*/ 1817344 h 2498280"/>
                    <a:gd name="connsiteX20" fmla="*/ 836883 w 1318664"/>
                    <a:gd name="connsiteY20" fmla="*/ 2062481 h 2498280"/>
                    <a:gd name="connsiteX21" fmla="*/ 766844 w 1318664"/>
                    <a:gd name="connsiteY21" fmla="*/ 2175322 h 2498280"/>
                    <a:gd name="connsiteX22" fmla="*/ 743497 w 1318664"/>
                    <a:gd name="connsiteY22" fmla="*/ 2268707 h 2498280"/>
                    <a:gd name="connsiteX23" fmla="*/ 759062 w 1318664"/>
                    <a:gd name="connsiteY23" fmla="*/ 2334855 h 2498280"/>
                    <a:gd name="connsiteX24" fmla="*/ 790190 w 1318664"/>
                    <a:gd name="connsiteY24" fmla="*/ 2397112 h 2498280"/>
                    <a:gd name="connsiteX25" fmla="*/ 875793 w 1318664"/>
                    <a:gd name="connsiteY25" fmla="*/ 2498280 h 2498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18664" h="2498280">
                      <a:moveTo>
                        <a:pt x="229877" y="2373766"/>
                      </a:moveTo>
                      <a:cubicBezTo>
                        <a:pt x="249008" y="2359174"/>
                        <a:pt x="291485" y="2332261"/>
                        <a:pt x="319371" y="2307618"/>
                      </a:cubicBezTo>
                      <a:cubicBezTo>
                        <a:pt x="347257" y="2282975"/>
                        <a:pt x="383574" y="2253144"/>
                        <a:pt x="397193" y="2225906"/>
                      </a:cubicBezTo>
                      <a:cubicBezTo>
                        <a:pt x="410812" y="2198669"/>
                        <a:pt x="419891" y="2195425"/>
                        <a:pt x="401084" y="2144193"/>
                      </a:cubicBezTo>
                      <a:cubicBezTo>
                        <a:pt x="382277" y="2092961"/>
                        <a:pt x="327802" y="2000873"/>
                        <a:pt x="284352" y="1918512"/>
                      </a:cubicBezTo>
                      <a:cubicBezTo>
                        <a:pt x="240902" y="1836151"/>
                        <a:pt x="180590" y="1745359"/>
                        <a:pt x="140382" y="1650028"/>
                      </a:cubicBezTo>
                      <a:cubicBezTo>
                        <a:pt x="100174" y="1554697"/>
                        <a:pt x="65804" y="1447044"/>
                        <a:pt x="43106" y="1346525"/>
                      </a:cubicBezTo>
                      <a:cubicBezTo>
                        <a:pt x="20408" y="1246006"/>
                        <a:pt x="10032" y="1148081"/>
                        <a:pt x="4195" y="1046913"/>
                      </a:cubicBezTo>
                      <a:cubicBezTo>
                        <a:pt x="-1642" y="945745"/>
                        <a:pt x="-2290" y="831607"/>
                        <a:pt x="8086" y="739519"/>
                      </a:cubicBezTo>
                      <a:cubicBezTo>
                        <a:pt x="18462" y="647431"/>
                        <a:pt x="41160" y="568961"/>
                        <a:pt x="66452" y="494382"/>
                      </a:cubicBezTo>
                      <a:cubicBezTo>
                        <a:pt x="91744" y="419803"/>
                        <a:pt x="121576" y="351710"/>
                        <a:pt x="159838" y="292047"/>
                      </a:cubicBezTo>
                      <a:cubicBezTo>
                        <a:pt x="198100" y="232384"/>
                        <a:pt x="240253" y="181800"/>
                        <a:pt x="296025" y="136404"/>
                      </a:cubicBezTo>
                      <a:cubicBezTo>
                        <a:pt x="351797" y="91008"/>
                        <a:pt x="421187" y="38479"/>
                        <a:pt x="494469" y="19672"/>
                      </a:cubicBezTo>
                      <a:cubicBezTo>
                        <a:pt x="567751" y="865"/>
                        <a:pt x="646220" y="-14699"/>
                        <a:pt x="735715" y="23563"/>
                      </a:cubicBezTo>
                      <a:cubicBezTo>
                        <a:pt x="825210" y="61825"/>
                        <a:pt x="947130" y="139000"/>
                        <a:pt x="1031436" y="249246"/>
                      </a:cubicBezTo>
                      <a:cubicBezTo>
                        <a:pt x="1115742" y="359492"/>
                        <a:pt x="1170866" y="431476"/>
                        <a:pt x="1218207" y="568312"/>
                      </a:cubicBezTo>
                      <a:cubicBezTo>
                        <a:pt x="1265548" y="705148"/>
                        <a:pt x="1334290" y="877652"/>
                        <a:pt x="1315484" y="1070260"/>
                      </a:cubicBezTo>
                      <a:cubicBezTo>
                        <a:pt x="1296678" y="1262868"/>
                        <a:pt x="1293434" y="1260273"/>
                        <a:pt x="1268791" y="1350416"/>
                      </a:cubicBezTo>
                      <a:cubicBezTo>
                        <a:pt x="1244148" y="1440559"/>
                        <a:pt x="1206535" y="1533296"/>
                        <a:pt x="1167624" y="1611117"/>
                      </a:cubicBezTo>
                      <a:cubicBezTo>
                        <a:pt x="1128713" y="1688938"/>
                        <a:pt x="1090451" y="1742117"/>
                        <a:pt x="1035327" y="1817344"/>
                      </a:cubicBezTo>
                      <a:cubicBezTo>
                        <a:pt x="980204" y="1892571"/>
                        <a:pt x="881630" y="2002818"/>
                        <a:pt x="836883" y="2062481"/>
                      </a:cubicBezTo>
                      <a:cubicBezTo>
                        <a:pt x="792136" y="2122144"/>
                        <a:pt x="782408" y="2140951"/>
                        <a:pt x="766844" y="2175322"/>
                      </a:cubicBezTo>
                      <a:cubicBezTo>
                        <a:pt x="751280" y="2209693"/>
                        <a:pt x="744794" y="2242118"/>
                        <a:pt x="743497" y="2268707"/>
                      </a:cubicBezTo>
                      <a:cubicBezTo>
                        <a:pt x="742200" y="2295296"/>
                        <a:pt x="751280" y="2313454"/>
                        <a:pt x="759062" y="2334855"/>
                      </a:cubicBezTo>
                      <a:cubicBezTo>
                        <a:pt x="766844" y="2356256"/>
                        <a:pt x="770735" y="2369875"/>
                        <a:pt x="790190" y="2397112"/>
                      </a:cubicBezTo>
                      <a:cubicBezTo>
                        <a:pt x="809645" y="2424349"/>
                        <a:pt x="857959" y="2477203"/>
                        <a:pt x="875793" y="2498280"/>
                      </a:cubicBezTo>
                    </a:path>
                  </a:pathLst>
                </a:custGeom>
                <a:ln w="15240">
                  <a:solidFill>
                    <a:schemeClr val="tx1"/>
                  </a:solidFill>
                </a:ln>
                <a:extLst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ihandform 17"/>
                <p:cNvSpPr/>
                <p:nvPr/>
              </p:nvSpPr>
              <p:spPr bwMode="auto">
                <a:xfrm>
                  <a:off x="937452" y="2194566"/>
                  <a:ext cx="1115510" cy="2456181"/>
                </a:xfrm>
                <a:custGeom>
                  <a:avLst/>
                  <a:gdLst>
                    <a:gd name="connsiteX0" fmla="*/ 171501 w 1115510"/>
                    <a:gd name="connsiteY0" fmla="*/ 2350418 h 2468614"/>
                    <a:gd name="connsiteX1" fmla="*/ 408856 w 1115510"/>
                    <a:gd name="connsiteY1" fmla="*/ 2229796 h 2468614"/>
                    <a:gd name="connsiteX2" fmla="*/ 521697 w 1115510"/>
                    <a:gd name="connsiteY2" fmla="*/ 2148083 h 2468614"/>
                    <a:gd name="connsiteX3" fmla="*/ 669557 w 1115510"/>
                    <a:gd name="connsiteY3" fmla="*/ 2039133 h 2468614"/>
                    <a:gd name="connsiteX4" fmla="*/ 797962 w 1115510"/>
                    <a:gd name="connsiteY4" fmla="*/ 1906837 h 2468614"/>
                    <a:gd name="connsiteX5" fmla="*/ 903021 w 1115510"/>
                    <a:gd name="connsiteY5" fmla="*/ 1743413 h 2468614"/>
                    <a:gd name="connsiteX6" fmla="*/ 1004189 w 1115510"/>
                    <a:gd name="connsiteY6" fmla="*/ 1533295 h 2468614"/>
                    <a:gd name="connsiteX7" fmla="*/ 1062555 w 1115510"/>
                    <a:gd name="connsiteY7" fmla="*/ 1327069 h 2468614"/>
                    <a:gd name="connsiteX8" fmla="*/ 1113139 w 1115510"/>
                    <a:gd name="connsiteY8" fmla="*/ 1000219 h 2468614"/>
                    <a:gd name="connsiteX9" fmla="*/ 1101465 w 1115510"/>
                    <a:gd name="connsiteY9" fmla="*/ 805666 h 2468614"/>
                    <a:gd name="connsiteX10" fmla="*/ 1050882 w 1115510"/>
                    <a:gd name="connsiteY10" fmla="*/ 564420 h 2468614"/>
                    <a:gd name="connsiteX11" fmla="*/ 973060 w 1115510"/>
                    <a:gd name="connsiteY11" fmla="*/ 381540 h 2468614"/>
                    <a:gd name="connsiteX12" fmla="*/ 813527 w 1115510"/>
                    <a:gd name="connsiteY12" fmla="*/ 136403 h 2468614"/>
                    <a:gd name="connsiteX13" fmla="*/ 704577 w 1115510"/>
                    <a:gd name="connsiteY13" fmla="*/ 54691 h 2468614"/>
                    <a:gd name="connsiteX14" fmla="*/ 622865 w 1115510"/>
                    <a:gd name="connsiteY14" fmla="*/ 27453 h 2468614"/>
                    <a:gd name="connsiteX15" fmla="*/ 541152 w 1115510"/>
                    <a:gd name="connsiteY15" fmla="*/ 216 h 2468614"/>
                    <a:gd name="connsiteX16" fmla="*/ 436094 w 1115510"/>
                    <a:gd name="connsiteY16" fmla="*/ 15780 h 2468614"/>
                    <a:gd name="connsiteX17" fmla="*/ 385510 w 1115510"/>
                    <a:gd name="connsiteY17" fmla="*/ 35236 h 2468614"/>
                    <a:gd name="connsiteX18" fmla="*/ 296015 w 1115510"/>
                    <a:gd name="connsiteY18" fmla="*/ 74146 h 2468614"/>
                    <a:gd name="connsiteX19" fmla="*/ 225976 w 1115510"/>
                    <a:gd name="connsiteY19" fmla="*/ 140294 h 2468614"/>
                    <a:gd name="connsiteX20" fmla="*/ 105353 w 1115510"/>
                    <a:gd name="connsiteY20" fmla="*/ 307610 h 2468614"/>
                    <a:gd name="connsiteX21" fmla="*/ 23641 w 1115510"/>
                    <a:gd name="connsiteY21" fmla="*/ 521618 h 2468614"/>
                    <a:gd name="connsiteX22" fmla="*/ 294 w 1115510"/>
                    <a:gd name="connsiteY22" fmla="*/ 774538 h 2468614"/>
                    <a:gd name="connsiteX23" fmla="*/ 15859 w 1115510"/>
                    <a:gd name="connsiteY23" fmla="*/ 1043021 h 2468614"/>
                    <a:gd name="connsiteX24" fmla="*/ 85898 w 1115510"/>
                    <a:gd name="connsiteY24" fmla="*/ 1416563 h 2468614"/>
                    <a:gd name="connsiteX25" fmla="*/ 194848 w 1115510"/>
                    <a:gd name="connsiteY25" fmla="*/ 1700611 h 2468614"/>
                    <a:gd name="connsiteX26" fmla="*/ 319362 w 1115510"/>
                    <a:gd name="connsiteY26" fmla="*/ 1930184 h 2468614"/>
                    <a:gd name="connsiteX27" fmla="*/ 459440 w 1115510"/>
                    <a:gd name="connsiteY27" fmla="*/ 2136410 h 2468614"/>
                    <a:gd name="connsiteX28" fmla="*/ 506133 w 1115510"/>
                    <a:gd name="connsiteY28" fmla="*/ 2198667 h 2468614"/>
                    <a:gd name="connsiteX29" fmla="*/ 607300 w 1115510"/>
                    <a:gd name="connsiteY29" fmla="*/ 2315399 h 2468614"/>
                    <a:gd name="connsiteX30" fmla="*/ 681231 w 1115510"/>
                    <a:gd name="connsiteY30" fmla="*/ 2385438 h 2468614"/>
                    <a:gd name="connsiteX31" fmla="*/ 755161 w 1115510"/>
                    <a:gd name="connsiteY31" fmla="*/ 2467150 h 2468614"/>
                    <a:gd name="connsiteX0" fmla="*/ 171501 w 1115510"/>
                    <a:gd name="connsiteY0" fmla="*/ 2350272 h 2468468"/>
                    <a:gd name="connsiteX1" fmla="*/ 408856 w 1115510"/>
                    <a:gd name="connsiteY1" fmla="*/ 2229650 h 2468468"/>
                    <a:gd name="connsiteX2" fmla="*/ 521697 w 1115510"/>
                    <a:gd name="connsiteY2" fmla="*/ 2147937 h 2468468"/>
                    <a:gd name="connsiteX3" fmla="*/ 669557 w 1115510"/>
                    <a:gd name="connsiteY3" fmla="*/ 2038987 h 2468468"/>
                    <a:gd name="connsiteX4" fmla="*/ 797962 w 1115510"/>
                    <a:gd name="connsiteY4" fmla="*/ 1906691 h 2468468"/>
                    <a:gd name="connsiteX5" fmla="*/ 903021 w 1115510"/>
                    <a:gd name="connsiteY5" fmla="*/ 1743267 h 2468468"/>
                    <a:gd name="connsiteX6" fmla="*/ 1004189 w 1115510"/>
                    <a:gd name="connsiteY6" fmla="*/ 1533149 h 2468468"/>
                    <a:gd name="connsiteX7" fmla="*/ 1062555 w 1115510"/>
                    <a:gd name="connsiteY7" fmla="*/ 1326923 h 2468468"/>
                    <a:gd name="connsiteX8" fmla="*/ 1113139 w 1115510"/>
                    <a:gd name="connsiteY8" fmla="*/ 1000073 h 2468468"/>
                    <a:gd name="connsiteX9" fmla="*/ 1101465 w 1115510"/>
                    <a:gd name="connsiteY9" fmla="*/ 805520 h 2468468"/>
                    <a:gd name="connsiteX10" fmla="*/ 1050882 w 1115510"/>
                    <a:gd name="connsiteY10" fmla="*/ 564274 h 2468468"/>
                    <a:gd name="connsiteX11" fmla="*/ 973060 w 1115510"/>
                    <a:gd name="connsiteY11" fmla="*/ 381394 h 2468468"/>
                    <a:gd name="connsiteX12" fmla="*/ 813527 w 1115510"/>
                    <a:gd name="connsiteY12" fmla="*/ 136257 h 2468468"/>
                    <a:gd name="connsiteX13" fmla="*/ 704577 w 1115510"/>
                    <a:gd name="connsiteY13" fmla="*/ 54545 h 2468468"/>
                    <a:gd name="connsiteX14" fmla="*/ 628308 w 1115510"/>
                    <a:gd name="connsiteY14" fmla="*/ 21864 h 2468468"/>
                    <a:gd name="connsiteX15" fmla="*/ 541152 w 1115510"/>
                    <a:gd name="connsiteY15" fmla="*/ 70 h 2468468"/>
                    <a:gd name="connsiteX16" fmla="*/ 436094 w 1115510"/>
                    <a:gd name="connsiteY16" fmla="*/ 15634 h 2468468"/>
                    <a:gd name="connsiteX17" fmla="*/ 385510 w 1115510"/>
                    <a:gd name="connsiteY17" fmla="*/ 35090 h 2468468"/>
                    <a:gd name="connsiteX18" fmla="*/ 296015 w 1115510"/>
                    <a:gd name="connsiteY18" fmla="*/ 74000 h 2468468"/>
                    <a:gd name="connsiteX19" fmla="*/ 225976 w 1115510"/>
                    <a:gd name="connsiteY19" fmla="*/ 140148 h 2468468"/>
                    <a:gd name="connsiteX20" fmla="*/ 105353 w 1115510"/>
                    <a:gd name="connsiteY20" fmla="*/ 307464 h 2468468"/>
                    <a:gd name="connsiteX21" fmla="*/ 23641 w 1115510"/>
                    <a:gd name="connsiteY21" fmla="*/ 521472 h 2468468"/>
                    <a:gd name="connsiteX22" fmla="*/ 294 w 1115510"/>
                    <a:gd name="connsiteY22" fmla="*/ 774392 h 2468468"/>
                    <a:gd name="connsiteX23" fmla="*/ 15859 w 1115510"/>
                    <a:gd name="connsiteY23" fmla="*/ 1042875 h 2468468"/>
                    <a:gd name="connsiteX24" fmla="*/ 85898 w 1115510"/>
                    <a:gd name="connsiteY24" fmla="*/ 1416417 h 2468468"/>
                    <a:gd name="connsiteX25" fmla="*/ 194848 w 1115510"/>
                    <a:gd name="connsiteY25" fmla="*/ 1700465 h 2468468"/>
                    <a:gd name="connsiteX26" fmla="*/ 319362 w 1115510"/>
                    <a:gd name="connsiteY26" fmla="*/ 1930038 h 2468468"/>
                    <a:gd name="connsiteX27" fmla="*/ 459440 w 1115510"/>
                    <a:gd name="connsiteY27" fmla="*/ 2136264 h 2468468"/>
                    <a:gd name="connsiteX28" fmla="*/ 506133 w 1115510"/>
                    <a:gd name="connsiteY28" fmla="*/ 2198521 h 2468468"/>
                    <a:gd name="connsiteX29" fmla="*/ 607300 w 1115510"/>
                    <a:gd name="connsiteY29" fmla="*/ 2315253 h 2468468"/>
                    <a:gd name="connsiteX30" fmla="*/ 681231 w 1115510"/>
                    <a:gd name="connsiteY30" fmla="*/ 2385292 h 2468468"/>
                    <a:gd name="connsiteX31" fmla="*/ 755161 w 1115510"/>
                    <a:gd name="connsiteY31" fmla="*/ 2467004 h 246846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33149 h 2460148"/>
                    <a:gd name="connsiteX7" fmla="*/ 1062555 w 1115510"/>
                    <a:gd name="connsiteY7" fmla="*/ 1326923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26923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15249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28308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72 h 2460148"/>
                    <a:gd name="connsiteX1" fmla="*/ 408856 w 1115510"/>
                    <a:gd name="connsiteY1" fmla="*/ 2229650 h 2460148"/>
                    <a:gd name="connsiteX2" fmla="*/ 521697 w 1115510"/>
                    <a:gd name="connsiteY2" fmla="*/ 2147937 h 2460148"/>
                    <a:gd name="connsiteX3" fmla="*/ 669557 w 1115510"/>
                    <a:gd name="connsiteY3" fmla="*/ 2038987 h 2460148"/>
                    <a:gd name="connsiteX4" fmla="*/ 797962 w 1115510"/>
                    <a:gd name="connsiteY4" fmla="*/ 1906691 h 2460148"/>
                    <a:gd name="connsiteX5" fmla="*/ 903021 w 1115510"/>
                    <a:gd name="connsiteY5" fmla="*/ 1743267 h 2460148"/>
                    <a:gd name="connsiteX6" fmla="*/ 1004189 w 1115510"/>
                    <a:gd name="connsiteY6" fmla="*/ 1525367 h 2460148"/>
                    <a:gd name="connsiteX7" fmla="*/ 1062555 w 1115510"/>
                    <a:gd name="connsiteY7" fmla="*/ 1315249 h 2460148"/>
                    <a:gd name="connsiteX8" fmla="*/ 1113139 w 1115510"/>
                    <a:gd name="connsiteY8" fmla="*/ 1000073 h 2460148"/>
                    <a:gd name="connsiteX9" fmla="*/ 1101465 w 1115510"/>
                    <a:gd name="connsiteY9" fmla="*/ 805520 h 2460148"/>
                    <a:gd name="connsiteX10" fmla="*/ 1050882 w 1115510"/>
                    <a:gd name="connsiteY10" fmla="*/ 564274 h 2460148"/>
                    <a:gd name="connsiteX11" fmla="*/ 973060 w 1115510"/>
                    <a:gd name="connsiteY11" fmla="*/ 381394 h 2460148"/>
                    <a:gd name="connsiteX12" fmla="*/ 813527 w 1115510"/>
                    <a:gd name="connsiteY12" fmla="*/ 136257 h 2460148"/>
                    <a:gd name="connsiteX13" fmla="*/ 704577 w 1115510"/>
                    <a:gd name="connsiteY13" fmla="*/ 54545 h 2460148"/>
                    <a:gd name="connsiteX14" fmla="*/ 639981 w 1115510"/>
                    <a:gd name="connsiteY14" fmla="*/ 21864 h 2460148"/>
                    <a:gd name="connsiteX15" fmla="*/ 541152 w 1115510"/>
                    <a:gd name="connsiteY15" fmla="*/ 70 h 2460148"/>
                    <a:gd name="connsiteX16" fmla="*/ 436094 w 1115510"/>
                    <a:gd name="connsiteY16" fmla="*/ 15634 h 2460148"/>
                    <a:gd name="connsiteX17" fmla="*/ 385510 w 1115510"/>
                    <a:gd name="connsiteY17" fmla="*/ 35090 h 2460148"/>
                    <a:gd name="connsiteX18" fmla="*/ 296015 w 1115510"/>
                    <a:gd name="connsiteY18" fmla="*/ 74000 h 2460148"/>
                    <a:gd name="connsiteX19" fmla="*/ 225976 w 1115510"/>
                    <a:gd name="connsiteY19" fmla="*/ 140148 h 2460148"/>
                    <a:gd name="connsiteX20" fmla="*/ 105353 w 1115510"/>
                    <a:gd name="connsiteY20" fmla="*/ 307464 h 2460148"/>
                    <a:gd name="connsiteX21" fmla="*/ 23641 w 1115510"/>
                    <a:gd name="connsiteY21" fmla="*/ 521472 h 2460148"/>
                    <a:gd name="connsiteX22" fmla="*/ 294 w 1115510"/>
                    <a:gd name="connsiteY22" fmla="*/ 774392 h 2460148"/>
                    <a:gd name="connsiteX23" fmla="*/ 15859 w 1115510"/>
                    <a:gd name="connsiteY23" fmla="*/ 1042875 h 2460148"/>
                    <a:gd name="connsiteX24" fmla="*/ 85898 w 1115510"/>
                    <a:gd name="connsiteY24" fmla="*/ 1416417 h 2460148"/>
                    <a:gd name="connsiteX25" fmla="*/ 194848 w 1115510"/>
                    <a:gd name="connsiteY25" fmla="*/ 1700465 h 2460148"/>
                    <a:gd name="connsiteX26" fmla="*/ 319362 w 1115510"/>
                    <a:gd name="connsiteY26" fmla="*/ 1930038 h 2460148"/>
                    <a:gd name="connsiteX27" fmla="*/ 459440 w 1115510"/>
                    <a:gd name="connsiteY27" fmla="*/ 2136264 h 2460148"/>
                    <a:gd name="connsiteX28" fmla="*/ 506133 w 1115510"/>
                    <a:gd name="connsiteY28" fmla="*/ 2198521 h 2460148"/>
                    <a:gd name="connsiteX29" fmla="*/ 607300 w 1115510"/>
                    <a:gd name="connsiteY29" fmla="*/ 2315253 h 2460148"/>
                    <a:gd name="connsiteX30" fmla="*/ 681231 w 1115510"/>
                    <a:gd name="connsiteY30" fmla="*/ 2385292 h 2460148"/>
                    <a:gd name="connsiteX31" fmla="*/ 772094 w 1115510"/>
                    <a:gd name="connsiteY31" fmla="*/ 2458538 h 2460148"/>
                    <a:gd name="connsiteX0" fmla="*/ 171501 w 1115510"/>
                    <a:gd name="connsiteY0" fmla="*/ 2350269 h 2460145"/>
                    <a:gd name="connsiteX1" fmla="*/ 408856 w 1115510"/>
                    <a:gd name="connsiteY1" fmla="*/ 2229647 h 2460145"/>
                    <a:gd name="connsiteX2" fmla="*/ 521697 w 1115510"/>
                    <a:gd name="connsiteY2" fmla="*/ 2147934 h 2460145"/>
                    <a:gd name="connsiteX3" fmla="*/ 669557 w 1115510"/>
                    <a:gd name="connsiteY3" fmla="*/ 2038984 h 2460145"/>
                    <a:gd name="connsiteX4" fmla="*/ 797962 w 1115510"/>
                    <a:gd name="connsiteY4" fmla="*/ 1906688 h 2460145"/>
                    <a:gd name="connsiteX5" fmla="*/ 903021 w 1115510"/>
                    <a:gd name="connsiteY5" fmla="*/ 1743264 h 2460145"/>
                    <a:gd name="connsiteX6" fmla="*/ 1004189 w 1115510"/>
                    <a:gd name="connsiteY6" fmla="*/ 1525364 h 2460145"/>
                    <a:gd name="connsiteX7" fmla="*/ 1062555 w 1115510"/>
                    <a:gd name="connsiteY7" fmla="*/ 1315246 h 2460145"/>
                    <a:gd name="connsiteX8" fmla="*/ 1113139 w 1115510"/>
                    <a:gd name="connsiteY8" fmla="*/ 1000070 h 2460145"/>
                    <a:gd name="connsiteX9" fmla="*/ 1101465 w 1115510"/>
                    <a:gd name="connsiteY9" fmla="*/ 805517 h 2460145"/>
                    <a:gd name="connsiteX10" fmla="*/ 1050882 w 1115510"/>
                    <a:gd name="connsiteY10" fmla="*/ 564271 h 2460145"/>
                    <a:gd name="connsiteX11" fmla="*/ 973060 w 1115510"/>
                    <a:gd name="connsiteY11" fmla="*/ 381391 h 2460145"/>
                    <a:gd name="connsiteX12" fmla="*/ 813527 w 1115510"/>
                    <a:gd name="connsiteY12" fmla="*/ 136254 h 2460145"/>
                    <a:gd name="connsiteX13" fmla="*/ 704577 w 1115510"/>
                    <a:gd name="connsiteY13" fmla="*/ 54542 h 2460145"/>
                    <a:gd name="connsiteX14" fmla="*/ 639981 w 1115510"/>
                    <a:gd name="connsiteY14" fmla="*/ 21861 h 2460145"/>
                    <a:gd name="connsiteX15" fmla="*/ 541152 w 1115510"/>
                    <a:gd name="connsiteY15" fmla="*/ 67 h 2460145"/>
                    <a:gd name="connsiteX16" fmla="*/ 436094 w 1115510"/>
                    <a:gd name="connsiteY16" fmla="*/ 15631 h 2460145"/>
                    <a:gd name="connsiteX17" fmla="*/ 373836 w 1115510"/>
                    <a:gd name="connsiteY17" fmla="*/ 31196 h 2460145"/>
                    <a:gd name="connsiteX18" fmla="*/ 296015 w 1115510"/>
                    <a:gd name="connsiteY18" fmla="*/ 73997 h 2460145"/>
                    <a:gd name="connsiteX19" fmla="*/ 225976 w 1115510"/>
                    <a:gd name="connsiteY19" fmla="*/ 140145 h 2460145"/>
                    <a:gd name="connsiteX20" fmla="*/ 105353 w 1115510"/>
                    <a:gd name="connsiteY20" fmla="*/ 307461 h 2460145"/>
                    <a:gd name="connsiteX21" fmla="*/ 23641 w 1115510"/>
                    <a:gd name="connsiteY21" fmla="*/ 521469 h 2460145"/>
                    <a:gd name="connsiteX22" fmla="*/ 294 w 1115510"/>
                    <a:gd name="connsiteY22" fmla="*/ 774389 h 2460145"/>
                    <a:gd name="connsiteX23" fmla="*/ 15859 w 1115510"/>
                    <a:gd name="connsiteY23" fmla="*/ 1042872 h 2460145"/>
                    <a:gd name="connsiteX24" fmla="*/ 85898 w 1115510"/>
                    <a:gd name="connsiteY24" fmla="*/ 1416414 h 2460145"/>
                    <a:gd name="connsiteX25" fmla="*/ 194848 w 1115510"/>
                    <a:gd name="connsiteY25" fmla="*/ 1700462 h 2460145"/>
                    <a:gd name="connsiteX26" fmla="*/ 319362 w 1115510"/>
                    <a:gd name="connsiteY26" fmla="*/ 1930035 h 2460145"/>
                    <a:gd name="connsiteX27" fmla="*/ 459440 w 1115510"/>
                    <a:gd name="connsiteY27" fmla="*/ 2136261 h 2460145"/>
                    <a:gd name="connsiteX28" fmla="*/ 506133 w 1115510"/>
                    <a:gd name="connsiteY28" fmla="*/ 2198518 h 2460145"/>
                    <a:gd name="connsiteX29" fmla="*/ 607300 w 1115510"/>
                    <a:gd name="connsiteY29" fmla="*/ 2315250 h 2460145"/>
                    <a:gd name="connsiteX30" fmla="*/ 681231 w 1115510"/>
                    <a:gd name="connsiteY30" fmla="*/ 2385289 h 2460145"/>
                    <a:gd name="connsiteX31" fmla="*/ 772094 w 1115510"/>
                    <a:gd name="connsiteY31" fmla="*/ 2458535 h 2460145"/>
                    <a:gd name="connsiteX0" fmla="*/ 171501 w 1115510"/>
                    <a:gd name="connsiteY0" fmla="*/ 2350351 h 2460227"/>
                    <a:gd name="connsiteX1" fmla="*/ 408856 w 1115510"/>
                    <a:gd name="connsiteY1" fmla="*/ 2229729 h 2460227"/>
                    <a:gd name="connsiteX2" fmla="*/ 521697 w 1115510"/>
                    <a:gd name="connsiteY2" fmla="*/ 2148016 h 2460227"/>
                    <a:gd name="connsiteX3" fmla="*/ 669557 w 1115510"/>
                    <a:gd name="connsiteY3" fmla="*/ 2039066 h 2460227"/>
                    <a:gd name="connsiteX4" fmla="*/ 797962 w 1115510"/>
                    <a:gd name="connsiteY4" fmla="*/ 1906770 h 2460227"/>
                    <a:gd name="connsiteX5" fmla="*/ 903021 w 1115510"/>
                    <a:gd name="connsiteY5" fmla="*/ 1743346 h 2460227"/>
                    <a:gd name="connsiteX6" fmla="*/ 1004189 w 1115510"/>
                    <a:gd name="connsiteY6" fmla="*/ 1525446 h 2460227"/>
                    <a:gd name="connsiteX7" fmla="*/ 1062555 w 1115510"/>
                    <a:gd name="connsiteY7" fmla="*/ 1315328 h 2460227"/>
                    <a:gd name="connsiteX8" fmla="*/ 1113139 w 1115510"/>
                    <a:gd name="connsiteY8" fmla="*/ 1000152 h 2460227"/>
                    <a:gd name="connsiteX9" fmla="*/ 1101465 w 1115510"/>
                    <a:gd name="connsiteY9" fmla="*/ 805599 h 2460227"/>
                    <a:gd name="connsiteX10" fmla="*/ 1050882 w 1115510"/>
                    <a:gd name="connsiteY10" fmla="*/ 564353 h 2460227"/>
                    <a:gd name="connsiteX11" fmla="*/ 973060 w 1115510"/>
                    <a:gd name="connsiteY11" fmla="*/ 381473 h 2460227"/>
                    <a:gd name="connsiteX12" fmla="*/ 813527 w 1115510"/>
                    <a:gd name="connsiteY12" fmla="*/ 136336 h 2460227"/>
                    <a:gd name="connsiteX13" fmla="*/ 704577 w 1115510"/>
                    <a:gd name="connsiteY13" fmla="*/ 54624 h 2460227"/>
                    <a:gd name="connsiteX14" fmla="*/ 639981 w 1115510"/>
                    <a:gd name="connsiteY14" fmla="*/ 21943 h 2460227"/>
                    <a:gd name="connsiteX15" fmla="*/ 541152 w 1115510"/>
                    <a:gd name="connsiteY15" fmla="*/ 149 h 2460227"/>
                    <a:gd name="connsiteX16" fmla="*/ 436094 w 1115510"/>
                    <a:gd name="connsiteY16" fmla="*/ 15713 h 2460227"/>
                    <a:gd name="connsiteX17" fmla="*/ 296015 w 1115510"/>
                    <a:gd name="connsiteY17" fmla="*/ 74079 h 2460227"/>
                    <a:gd name="connsiteX18" fmla="*/ 225976 w 1115510"/>
                    <a:gd name="connsiteY18" fmla="*/ 140227 h 2460227"/>
                    <a:gd name="connsiteX19" fmla="*/ 105353 w 1115510"/>
                    <a:gd name="connsiteY19" fmla="*/ 307543 h 2460227"/>
                    <a:gd name="connsiteX20" fmla="*/ 23641 w 1115510"/>
                    <a:gd name="connsiteY20" fmla="*/ 521551 h 2460227"/>
                    <a:gd name="connsiteX21" fmla="*/ 294 w 1115510"/>
                    <a:gd name="connsiteY21" fmla="*/ 774471 h 2460227"/>
                    <a:gd name="connsiteX22" fmla="*/ 15859 w 1115510"/>
                    <a:gd name="connsiteY22" fmla="*/ 1042954 h 2460227"/>
                    <a:gd name="connsiteX23" fmla="*/ 85898 w 1115510"/>
                    <a:gd name="connsiteY23" fmla="*/ 1416496 h 2460227"/>
                    <a:gd name="connsiteX24" fmla="*/ 194848 w 1115510"/>
                    <a:gd name="connsiteY24" fmla="*/ 1700544 h 2460227"/>
                    <a:gd name="connsiteX25" fmla="*/ 319362 w 1115510"/>
                    <a:gd name="connsiteY25" fmla="*/ 1930117 h 2460227"/>
                    <a:gd name="connsiteX26" fmla="*/ 459440 w 1115510"/>
                    <a:gd name="connsiteY26" fmla="*/ 2136343 h 2460227"/>
                    <a:gd name="connsiteX27" fmla="*/ 506133 w 1115510"/>
                    <a:gd name="connsiteY27" fmla="*/ 2198600 h 2460227"/>
                    <a:gd name="connsiteX28" fmla="*/ 607300 w 1115510"/>
                    <a:gd name="connsiteY28" fmla="*/ 2315332 h 2460227"/>
                    <a:gd name="connsiteX29" fmla="*/ 681231 w 1115510"/>
                    <a:gd name="connsiteY29" fmla="*/ 2385371 h 2460227"/>
                    <a:gd name="connsiteX30" fmla="*/ 772094 w 1115510"/>
                    <a:gd name="connsiteY30" fmla="*/ 2458617 h 2460227"/>
                    <a:gd name="connsiteX0" fmla="*/ 171501 w 1115510"/>
                    <a:gd name="connsiteY0" fmla="*/ 2338351 h 2448227"/>
                    <a:gd name="connsiteX1" fmla="*/ 408856 w 1115510"/>
                    <a:gd name="connsiteY1" fmla="*/ 2217729 h 2448227"/>
                    <a:gd name="connsiteX2" fmla="*/ 521697 w 1115510"/>
                    <a:gd name="connsiteY2" fmla="*/ 2136016 h 2448227"/>
                    <a:gd name="connsiteX3" fmla="*/ 669557 w 1115510"/>
                    <a:gd name="connsiteY3" fmla="*/ 2027066 h 2448227"/>
                    <a:gd name="connsiteX4" fmla="*/ 797962 w 1115510"/>
                    <a:gd name="connsiteY4" fmla="*/ 1894770 h 2448227"/>
                    <a:gd name="connsiteX5" fmla="*/ 903021 w 1115510"/>
                    <a:gd name="connsiteY5" fmla="*/ 1731346 h 2448227"/>
                    <a:gd name="connsiteX6" fmla="*/ 1004189 w 1115510"/>
                    <a:gd name="connsiteY6" fmla="*/ 1513446 h 2448227"/>
                    <a:gd name="connsiteX7" fmla="*/ 1062555 w 1115510"/>
                    <a:gd name="connsiteY7" fmla="*/ 1303328 h 2448227"/>
                    <a:gd name="connsiteX8" fmla="*/ 1113139 w 1115510"/>
                    <a:gd name="connsiteY8" fmla="*/ 988152 h 2448227"/>
                    <a:gd name="connsiteX9" fmla="*/ 1101465 w 1115510"/>
                    <a:gd name="connsiteY9" fmla="*/ 793599 h 2448227"/>
                    <a:gd name="connsiteX10" fmla="*/ 1050882 w 1115510"/>
                    <a:gd name="connsiteY10" fmla="*/ 552353 h 2448227"/>
                    <a:gd name="connsiteX11" fmla="*/ 973060 w 1115510"/>
                    <a:gd name="connsiteY11" fmla="*/ 369473 h 2448227"/>
                    <a:gd name="connsiteX12" fmla="*/ 813527 w 1115510"/>
                    <a:gd name="connsiteY12" fmla="*/ 124336 h 2448227"/>
                    <a:gd name="connsiteX13" fmla="*/ 704577 w 1115510"/>
                    <a:gd name="connsiteY13" fmla="*/ 42624 h 2448227"/>
                    <a:gd name="connsiteX14" fmla="*/ 639981 w 1115510"/>
                    <a:gd name="connsiteY14" fmla="*/ 9943 h 2448227"/>
                    <a:gd name="connsiteX15" fmla="*/ 436094 w 1115510"/>
                    <a:gd name="connsiteY15" fmla="*/ 3713 h 2448227"/>
                    <a:gd name="connsiteX16" fmla="*/ 296015 w 1115510"/>
                    <a:gd name="connsiteY16" fmla="*/ 62079 h 2448227"/>
                    <a:gd name="connsiteX17" fmla="*/ 225976 w 1115510"/>
                    <a:gd name="connsiteY17" fmla="*/ 128227 h 2448227"/>
                    <a:gd name="connsiteX18" fmla="*/ 105353 w 1115510"/>
                    <a:gd name="connsiteY18" fmla="*/ 295543 h 2448227"/>
                    <a:gd name="connsiteX19" fmla="*/ 23641 w 1115510"/>
                    <a:gd name="connsiteY19" fmla="*/ 509551 h 2448227"/>
                    <a:gd name="connsiteX20" fmla="*/ 294 w 1115510"/>
                    <a:gd name="connsiteY20" fmla="*/ 762471 h 2448227"/>
                    <a:gd name="connsiteX21" fmla="*/ 15859 w 1115510"/>
                    <a:gd name="connsiteY21" fmla="*/ 1030954 h 2448227"/>
                    <a:gd name="connsiteX22" fmla="*/ 85898 w 1115510"/>
                    <a:gd name="connsiteY22" fmla="*/ 1404496 h 2448227"/>
                    <a:gd name="connsiteX23" fmla="*/ 194848 w 1115510"/>
                    <a:gd name="connsiteY23" fmla="*/ 1688544 h 2448227"/>
                    <a:gd name="connsiteX24" fmla="*/ 319362 w 1115510"/>
                    <a:gd name="connsiteY24" fmla="*/ 1918117 h 2448227"/>
                    <a:gd name="connsiteX25" fmla="*/ 459440 w 1115510"/>
                    <a:gd name="connsiteY25" fmla="*/ 2124343 h 2448227"/>
                    <a:gd name="connsiteX26" fmla="*/ 506133 w 1115510"/>
                    <a:gd name="connsiteY26" fmla="*/ 2186600 h 2448227"/>
                    <a:gd name="connsiteX27" fmla="*/ 607300 w 1115510"/>
                    <a:gd name="connsiteY27" fmla="*/ 2303332 h 2448227"/>
                    <a:gd name="connsiteX28" fmla="*/ 681231 w 1115510"/>
                    <a:gd name="connsiteY28" fmla="*/ 2373371 h 2448227"/>
                    <a:gd name="connsiteX29" fmla="*/ 772094 w 1115510"/>
                    <a:gd name="connsiteY29" fmla="*/ 2446617 h 2448227"/>
                    <a:gd name="connsiteX0" fmla="*/ 171501 w 1115510"/>
                    <a:gd name="connsiteY0" fmla="*/ 2342323 h 2452199"/>
                    <a:gd name="connsiteX1" fmla="*/ 408856 w 1115510"/>
                    <a:gd name="connsiteY1" fmla="*/ 2221701 h 2452199"/>
                    <a:gd name="connsiteX2" fmla="*/ 521697 w 1115510"/>
                    <a:gd name="connsiteY2" fmla="*/ 2139988 h 2452199"/>
                    <a:gd name="connsiteX3" fmla="*/ 669557 w 1115510"/>
                    <a:gd name="connsiteY3" fmla="*/ 2031038 h 2452199"/>
                    <a:gd name="connsiteX4" fmla="*/ 797962 w 1115510"/>
                    <a:gd name="connsiteY4" fmla="*/ 1898742 h 2452199"/>
                    <a:gd name="connsiteX5" fmla="*/ 903021 w 1115510"/>
                    <a:gd name="connsiteY5" fmla="*/ 1735318 h 2452199"/>
                    <a:gd name="connsiteX6" fmla="*/ 1004189 w 1115510"/>
                    <a:gd name="connsiteY6" fmla="*/ 1517418 h 2452199"/>
                    <a:gd name="connsiteX7" fmla="*/ 1062555 w 1115510"/>
                    <a:gd name="connsiteY7" fmla="*/ 1307300 h 2452199"/>
                    <a:gd name="connsiteX8" fmla="*/ 1113139 w 1115510"/>
                    <a:gd name="connsiteY8" fmla="*/ 992124 h 2452199"/>
                    <a:gd name="connsiteX9" fmla="*/ 1101465 w 1115510"/>
                    <a:gd name="connsiteY9" fmla="*/ 797571 h 2452199"/>
                    <a:gd name="connsiteX10" fmla="*/ 1050882 w 1115510"/>
                    <a:gd name="connsiteY10" fmla="*/ 556325 h 2452199"/>
                    <a:gd name="connsiteX11" fmla="*/ 973060 w 1115510"/>
                    <a:gd name="connsiteY11" fmla="*/ 373445 h 2452199"/>
                    <a:gd name="connsiteX12" fmla="*/ 813527 w 1115510"/>
                    <a:gd name="connsiteY12" fmla="*/ 128308 h 2452199"/>
                    <a:gd name="connsiteX13" fmla="*/ 639981 w 1115510"/>
                    <a:gd name="connsiteY13" fmla="*/ 13915 h 2452199"/>
                    <a:gd name="connsiteX14" fmla="*/ 436094 w 1115510"/>
                    <a:gd name="connsiteY14" fmla="*/ 7685 h 2452199"/>
                    <a:gd name="connsiteX15" fmla="*/ 296015 w 1115510"/>
                    <a:gd name="connsiteY15" fmla="*/ 66051 h 2452199"/>
                    <a:gd name="connsiteX16" fmla="*/ 225976 w 1115510"/>
                    <a:gd name="connsiteY16" fmla="*/ 132199 h 2452199"/>
                    <a:gd name="connsiteX17" fmla="*/ 105353 w 1115510"/>
                    <a:gd name="connsiteY17" fmla="*/ 299515 h 2452199"/>
                    <a:gd name="connsiteX18" fmla="*/ 23641 w 1115510"/>
                    <a:gd name="connsiteY18" fmla="*/ 513523 h 2452199"/>
                    <a:gd name="connsiteX19" fmla="*/ 294 w 1115510"/>
                    <a:gd name="connsiteY19" fmla="*/ 766443 h 2452199"/>
                    <a:gd name="connsiteX20" fmla="*/ 15859 w 1115510"/>
                    <a:gd name="connsiteY20" fmla="*/ 1034926 h 2452199"/>
                    <a:gd name="connsiteX21" fmla="*/ 85898 w 1115510"/>
                    <a:gd name="connsiteY21" fmla="*/ 1408468 h 2452199"/>
                    <a:gd name="connsiteX22" fmla="*/ 194848 w 1115510"/>
                    <a:gd name="connsiteY22" fmla="*/ 1692516 h 2452199"/>
                    <a:gd name="connsiteX23" fmla="*/ 319362 w 1115510"/>
                    <a:gd name="connsiteY23" fmla="*/ 1922089 h 2452199"/>
                    <a:gd name="connsiteX24" fmla="*/ 459440 w 1115510"/>
                    <a:gd name="connsiteY24" fmla="*/ 2128315 h 2452199"/>
                    <a:gd name="connsiteX25" fmla="*/ 506133 w 1115510"/>
                    <a:gd name="connsiteY25" fmla="*/ 2190572 h 2452199"/>
                    <a:gd name="connsiteX26" fmla="*/ 607300 w 1115510"/>
                    <a:gd name="connsiteY26" fmla="*/ 2307304 h 2452199"/>
                    <a:gd name="connsiteX27" fmla="*/ 681231 w 1115510"/>
                    <a:gd name="connsiteY27" fmla="*/ 2377343 h 2452199"/>
                    <a:gd name="connsiteX28" fmla="*/ 772094 w 1115510"/>
                    <a:gd name="connsiteY28" fmla="*/ 2450589 h 2452199"/>
                    <a:gd name="connsiteX0" fmla="*/ 171501 w 1115510"/>
                    <a:gd name="connsiteY0" fmla="*/ 2346792 h 2456668"/>
                    <a:gd name="connsiteX1" fmla="*/ 408856 w 1115510"/>
                    <a:gd name="connsiteY1" fmla="*/ 2226170 h 2456668"/>
                    <a:gd name="connsiteX2" fmla="*/ 521697 w 1115510"/>
                    <a:gd name="connsiteY2" fmla="*/ 2144457 h 2456668"/>
                    <a:gd name="connsiteX3" fmla="*/ 669557 w 1115510"/>
                    <a:gd name="connsiteY3" fmla="*/ 2035507 h 2456668"/>
                    <a:gd name="connsiteX4" fmla="*/ 797962 w 1115510"/>
                    <a:gd name="connsiteY4" fmla="*/ 1903211 h 2456668"/>
                    <a:gd name="connsiteX5" fmla="*/ 903021 w 1115510"/>
                    <a:gd name="connsiteY5" fmla="*/ 1739787 h 2456668"/>
                    <a:gd name="connsiteX6" fmla="*/ 1004189 w 1115510"/>
                    <a:gd name="connsiteY6" fmla="*/ 1521887 h 2456668"/>
                    <a:gd name="connsiteX7" fmla="*/ 1062555 w 1115510"/>
                    <a:gd name="connsiteY7" fmla="*/ 1311769 h 2456668"/>
                    <a:gd name="connsiteX8" fmla="*/ 1113139 w 1115510"/>
                    <a:gd name="connsiteY8" fmla="*/ 996593 h 2456668"/>
                    <a:gd name="connsiteX9" fmla="*/ 1101465 w 1115510"/>
                    <a:gd name="connsiteY9" fmla="*/ 802040 h 2456668"/>
                    <a:gd name="connsiteX10" fmla="*/ 1050882 w 1115510"/>
                    <a:gd name="connsiteY10" fmla="*/ 560794 h 2456668"/>
                    <a:gd name="connsiteX11" fmla="*/ 973060 w 1115510"/>
                    <a:gd name="connsiteY11" fmla="*/ 377914 h 2456668"/>
                    <a:gd name="connsiteX12" fmla="*/ 813527 w 1115510"/>
                    <a:gd name="connsiteY12" fmla="*/ 132777 h 2456668"/>
                    <a:gd name="connsiteX13" fmla="*/ 639981 w 1115510"/>
                    <a:gd name="connsiteY13" fmla="*/ 18384 h 2456668"/>
                    <a:gd name="connsiteX14" fmla="*/ 436094 w 1115510"/>
                    <a:gd name="connsiteY14" fmla="*/ 12154 h 2456668"/>
                    <a:gd name="connsiteX15" fmla="*/ 225976 w 1115510"/>
                    <a:gd name="connsiteY15" fmla="*/ 136668 h 2456668"/>
                    <a:gd name="connsiteX16" fmla="*/ 105353 w 1115510"/>
                    <a:gd name="connsiteY16" fmla="*/ 303984 h 2456668"/>
                    <a:gd name="connsiteX17" fmla="*/ 23641 w 1115510"/>
                    <a:gd name="connsiteY17" fmla="*/ 517992 h 2456668"/>
                    <a:gd name="connsiteX18" fmla="*/ 294 w 1115510"/>
                    <a:gd name="connsiteY18" fmla="*/ 770912 h 2456668"/>
                    <a:gd name="connsiteX19" fmla="*/ 15859 w 1115510"/>
                    <a:gd name="connsiteY19" fmla="*/ 1039395 h 2456668"/>
                    <a:gd name="connsiteX20" fmla="*/ 85898 w 1115510"/>
                    <a:gd name="connsiteY20" fmla="*/ 1412937 h 2456668"/>
                    <a:gd name="connsiteX21" fmla="*/ 194848 w 1115510"/>
                    <a:gd name="connsiteY21" fmla="*/ 1696985 h 2456668"/>
                    <a:gd name="connsiteX22" fmla="*/ 319362 w 1115510"/>
                    <a:gd name="connsiteY22" fmla="*/ 1926558 h 2456668"/>
                    <a:gd name="connsiteX23" fmla="*/ 459440 w 1115510"/>
                    <a:gd name="connsiteY23" fmla="*/ 2132784 h 2456668"/>
                    <a:gd name="connsiteX24" fmla="*/ 506133 w 1115510"/>
                    <a:gd name="connsiteY24" fmla="*/ 2195041 h 2456668"/>
                    <a:gd name="connsiteX25" fmla="*/ 607300 w 1115510"/>
                    <a:gd name="connsiteY25" fmla="*/ 2311773 h 2456668"/>
                    <a:gd name="connsiteX26" fmla="*/ 681231 w 1115510"/>
                    <a:gd name="connsiteY26" fmla="*/ 2381812 h 2456668"/>
                    <a:gd name="connsiteX27" fmla="*/ 772094 w 1115510"/>
                    <a:gd name="connsiteY27" fmla="*/ 2455058 h 2456668"/>
                    <a:gd name="connsiteX0" fmla="*/ 171501 w 1115510"/>
                    <a:gd name="connsiteY0" fmla="*/ 2345439 h 2455315"/>
                    <a:gd name="connsiteX1" fmla="*/ 408856 w 1115510"/>
                    <a:gd name="connsiteY1" fmla="*/ 2224817 h 2455315"/>
                    <a:gd name="connsiteX2" fmla="*/ 521697 w 1115510"/>
                    <a:gd name="connsiteY2" fmla="*/ 2143104 h 2455315"/>
                    <a:gd name="connsiteX3" fmla="*/ 669557 w 1115510"/>
                    <a:gd name="connsiteY3" fmla="*/ 2034154 h 2455315"/>
                    <a:gd name="connsiteX4" fmla="*/ 797962 w 1115510"/>
                    <a:gd name="connsiteY4" fmla="*/ 1901858 h 2455315"/>
                    <a:gd name="connsiteX5" fmla="*/ 903021 w 1115510"/>
                    <a:gd name="connsiteY5" fmla="*/ 1738434 h 2455315"/>
                    <a:gd name="connsiteX6" fmla="*/ 1004189 w 1115510"/>
                    <a:gd name="connsiteY6" fmla="*/ 1520534 h 2455315"/>
                    <a:gd name="connsiteX7" fmla="*/ 1062555 w 1115510"/>
                    <a:gd name="connsiteY7" fmla="*/ 1310416 h 2455315"/>
                    <a:gd name="connsiteX8" fmla="*/ 1113139 w 1115510"/>
                    <a:gd name="connsiteY8" fmla="*/ 995240 h 2455315"/>
                    <a:gd name="connsiteX9" fmla="*/ 1101465 w 1115510"/>
                    <a:gd name="connsiteY9" fmla="*/ 800687 h 2455315"/>
                    <a:gd name="connsiteX10" fmla="*/ 1050882 w 1115510"/>
                    <a:gd name="connsiteY10" fmla="*/ 559441 h 2455315"/>
                    <a:gd name="connsiteX11" fmla="*/ 973060 w 1115510"/>
                    <a:gd name="connsiteY11" fmla="*/ 376561 h 2455315"/>
                    <a:gd name="connsiteX12" fmla="*/ 813527 w 1115510"/>
                    <a:gd name="connsiteY12" fmla="*/ 131424 h 2455315"/>
                    <a:gd name="connsiteX13" fmla="*/ 639981 w 1115510"/>
                    <a:gd name="connsiteY13" fmla="*/ 17031 h 2455315"/>
                    <a:gd name="connsiteX14" fmla="*/ 436094 w 1115510"/>
                    <a:gd name="connsiteY14" fmla="*/ 10801 h 2455315"/>
                    <a:gd name="connsiteX15" fmla="*/ 241540 w 1115510"/>
                    <a:gd name="connsiteY15" fmla="*/ 115860 h 2455315"/>
                    <a:gd name="connsiteX16" fmla="*/ 105353 w 1115510"/>
                    <a:gd name="connsiteY16" fmla="*/ 302631 h 2455315"/>
                    <a:gd name="connsiteX17" fmla="*/ 23641 w 1115510"/>
                    <a:gd name="connsiteY17" fmla="*/ 516639 h 2455315"/>
                    <a:gd name="connsiteX18" fmla="*/ 294 w 1115510"/>
                    <a:gd name="connsiteY18" fmla="*/ 769559 h 2455315"/>
                    <a:gd name="connsiteX19" fmla="*/ 15859 w 1115510"/>
                    <a:gd name="connsiteY19" fmla="*/ 1038042 h 2455315"/>
                    <a:gd name="connsiteX20" fmla="*/ 85898 w 1115510"/>
                    <a:gd name="connsiteY20" fmla="*/ 1411584 h 2455315"/>
                    <a:gd name="connsiteX21" fmla="*/ 194848 w 1115510"/>
                    <a:gd name="connsiteY21" fmla="*/ 1695632 h 2455315"/>
                    <a:gd name="connsiteX22" fmla="*/ 319362 w 1115510"/>
                    <a:gd name="connsiteY22" fmla="*/ 1925205 h 2455315"/>
                    <a:gd name="connsiteX23" fmla="*/ 459440 w 1115510"/>
                    <a:gd name="connsiteY23" fmla="*/ 2131431 h 2455315"/>
                    <a:gd name="connsiteX24" fmla="*/ 506133 w 1115510"/>
                    <a:gd name="connsiteY24" fmla="*/ 2193688 h 2455315"/>
                    <a:gd name="connsiteX25" fmla="*/ 607300 w 1115510"/>
                    <a:gd name="connsiteY25" fmla="*/ 2310420 h 2455315"/>
                    <a:gd name="connsiteX26" fmla="*/ 681231 w 1115510"/>
                    <a:gd name="connsiteY26" fmla="*/ 2380459 h 2455315"/>
                    <a:gd name="connsiteX27" fmla="*/ 772094 w 1115510"/>
                    <a:gd name="connsiteY27" fmla="*/ 2453705 h 2455315"/>
                    <a:gd name="connsiteX0" fmla="*/ 171501 w 1115510"/>
                    <a:gd name="connsiteY0" fmla="*/ 2345439 h 2455315"/>
                    <a:gd name="connsiteX1" fmla="*/ 408856 w 1115510"/>
                    <a:gd name="connsiteY1" fmla="*/ 2224817 h 2455315"/>
                    <a:gd name="connsiteX2" fmla="*/ 521697 w 1115510"/>
                    <a:gd name="connsiteY2" fmla="*/ 2143104 h 2455315"/>
                    <a:gd name="connsiteX3" fmla="*/ 669557 w 1115510"/>
                    <a:gd name="connsiteY3" fmla="*/ 2034154 h 2455315"/>
                    <a:gd name="connsiteX4" fmla="*/ 797962 w 1115510"/>
                    <a:gd name="connsiteY4" fmla="*/ 1901858 h 2455315"/>
                    <a:gd name="connsiteX5" fmla="*/ 903021 w 1115510"/>
                    <a:gd name="connsiteY5" fmla="*/ 1738434 h 2455315"/>
                    <a:gd name="connsiteX6" fmla="*/ 1004189 w 1115510"/>
                    <a:gd name="connsiteY6" fmla="*/ 1520534 h 2455315"/>
                    <a:gd name="connsiteX7" fmla="*/ 1062555 w 1115510"/>
                    <a:gd name="connsiteY7" fmla="*/ 1310416 h 2455315"/>
                    <a:gd name="connsiteX8" fmla="*/ 1113139 w 1115510"/>
                    <a:gd name="connsiteY8" fmla="*/ 995240 h 2455315"/>
                    <a:gd name="connsiteX9" fmla="*/ 1101465 w 1115510"/>
                    <a:gd name="connsiteY9" fmla="*/ 785123 h 2455315"/>
                    <a:gd name="connsiteX10" fmla="*/ 1050882 w 1115510"/>
                    <a:gd name="connsiteY10" fmla="*/ 559441 h 2455315"/>
                    <a:gd name="connsiteX11" fmla="*/ 973060 w 1115510"/>
                    <a:gd name="connsiteY11" fmla="*/ 376561 h 2455315"/>
                    <a:gd name="connsiteX12" fmla="*/ 813527 w 1115510"/>
                    <a:gd name="connsiteY12" fmla="*/ 131424 h 2455315"/>
                    <a:gd name="connsiteX13" fmla="*/ 639981 w 1115510"/>
                    <a:gd name="connsiteY13" fmla="*/ 17031 h 2455315"/>
                    <a:gd name="connsiteX14" fmla="*/ 436094 w 1115510"/>
                    <a:gd name="connsiteY14" fmla="*/ 10801 h 2455315"/>
                    <a:gd name="connsiteX15" fmla="*/ 241540 w 1115510"/>
                    <a:gd name="connsiteY15" fmla="*/ 115860 h 2455315"/>
                    <a:gd name="connsiteX16" fmla="*/ 105353 w 1115510"/>
                    <a:gd name="connsiteY16" fmla="*/ 302631 h 2455315"/>
                    <a:gd name="connsiteX17" fmla="*/ 23641 w 1115510"/>
                    <a:gd name="connsiteY17" fmla="*/ 516639 h 2455315"/>
                    <a:gd name="connsiteX18" fmla="*/ 294 w 1115510"/>
                    <a:gd name="connsiteY18" fmla="*/ 769559 h 2455315"/>
                    <a:gd name="connsiteX19" fmla="*/ 15859 w 1115510"/>
                    <a:gd name="connsiteY19" fmla="*/ 1038042 h 2455315"/>
                    <a:gd name="connsiteX20" fmla="*/ 85898 w 1115510"/>
                    <a:gd name="connsiteY20" fmla="*/ 1411584 h 2455315"/>
                    <a:gd name="connsiteX21" fmla="*/ 194848 w 1115510"/>
                    <a:gd name="connsiteY21" fmla="*/ 1695632 h 2455315"/>
                    <a:gd name="connsiteX22" fmla="*/ 319362 w 1115510"/>
                    <a:gd name="connsiteY22" fmla="*/ 1925205 h 2455315"/>
                    <a:gd name="connsiteX23" fmla="*/ 459440 w 1115510"/>
                    <a:gd name="connsiteY23" fmla="*/ 2131431 h 2455315"/>
                    <a:gd name="connsiteX24" fmla="*/ 506133 w 1115510"/>
                    <a:gd name="connsiteY24" fmla="*/ 2193688 h 2455315"/>
                    <a:gd name="connsiteX25" fmla="*/ 607300 w 1115510"/>
                    <a:gd name="connsiteY25" fmla="*/ 2310420 h 2455315"/>
                    <a:gd name="connsiteX26" fmla="*/ 681231 w 1115510"/>
                    <a:gd name="connsiteY26" fmla="*/ 2380459 h 2455315"/>
                    <a:gd name="connsiteX27" fmla="*/ 772094 w 1115510"/>
                    <a:gd name="connsiteY27" fmla="*/ 2453705 h 2455315"/>
                    <a:gd name="connsiteX0" fmla="*/ 171501 w 1115510"/>
                    <a:gd name="connsiteY0" fmla="*/ 2346305 h 2456181"/>
                    <a:gd name="connsiteX1" fmla="*/ 408856 w 1115510"/>
                    <a:gd name="connsiteY1" fmla="*/ 2225683 h 2456181"/>
                    <a:gd name="connsiteX2" fmla="*/ 521697 w 1115510"/>
                    <a:gd name="connsiteY2" fmla="*/ 2143970 h 2456181"/>
                    <a:gd name="connsiteX3" fmla="*/ 669557 w 1115510"/>
                    <a:gd name="connsiteY3" fmla="*/ 2035020 h 2456181"/>
                    <a:gd name="connsiteX4" fmla="*/ 797962 w 1115510"/>
                    <a:gd name="connsiteY4" fmla="*/ 1902724 h 2456181"/>
                    <a:gd name="connsiteX5" fmla="*/ 903021 w 1115510"/>
                    <a:gd name="connsiteY5" fmla="*/ 1739300 h 2456181"/>
                    <a:gd name="connsiteX6" fmla="*/ 1004189 w 1115510"/>
                    <a:gd name="connsiteY6" fmla="*/ 1521400 h 2456181"/>
                    <a:gd name="connsiteX7" fmla="*/ 1062555 w 1115510"/>
                    <a:gd name="connsiteY7" fmla="*/ 1311282 h 2456181"/>
                    <a:gd name="connsiteX8" fmla="*/ 1113139 w 1115510"/>
                    <a:gd name="connsiteY8" fmla="*/ 996106 h 2456181"/>
                    <a:gd name="connsiteX9" fmla="*/ 1101465 w 1115510"/>
                    <a:gd name="connsiteY9" fmla="*/ 785989 h 2456181"/>
                    <a:gd name="connsiteX10" fmla="*/ 1050882 w 1115510"/>
                    <a:gd name="connsiteY10" fmla="*/ 560307 h 2456181"/>
                    <a:gd name="connsiteX11" fmla="*/ 973060 w 1115510"/>
                    <a:gd name="connsiteY11" fmla="*/ 377427 h 2456181"/>
                    <a:gd name="connsiteX12" fmla="*/ 829091 w 1115510"/>
                    <a:gd name="connsiteY12" fmla="*/ 147855 h 2456181"/>
                    <a:gd name="connsiteX13" fmla="*/ 639981 w 1115510"/>
                    <a:gd name="connsiteY13" fmla="*/ 17897 h 2456181"/>
                    <a:gd name="connsiteX14" fmla="*/ 436094 w 1115510"/>
                    <a:gd name="connsiteY14" fmla="*/ 11667 h 2456181"/>
                    <a:gd name="connsiteX15" fmla="*/ 241540 w 1115510"/>
                    <a:gd name="connsiteY15" fmla="*/ 116726 h 2456181"/>
                    <a:gd name="connsiteX16" fmla="*/ 105353 w 1115510"/>
                    <a:gd name="connsiteY16" fmla="*/ 303497 h 2456181"/>
                    <a:gd name="connsiteX17" fmla="*/ 23641 w 1115510"/>
                    <a:gd name="connsiteY17" fmla="*/ 517505 h 2456181"/>
                    <a:gd name="connsiteX18" fmla="*/ 294 w 1115510"/>
                    <a:gd name="connsiteY18" fmla="*/ 770425 h 2456181"/>
                    <a:gd name="connsiteX19" fmla="*/ 15859 w 1115510"/>
                    <a:gd name="connsiteY19" fmla="*/ 1038908 h 2456181"/>
                    <a:gd name="connsiteX20" fmla="*/ 85898 w 1115510"/>
                    <a:gd name="connsiteY20" fmla="*/ 1412450 h 2456181"/>
                    <a:gd name="connsiteX21" fmla="*/ 194848 w 1115510"/>
                    <a:gd name="connsiteY21" fmla="*/ 1696498 h 2456181"/>
                    <a:gd name="connsiteX22" fmla="*/ 319362 w 1115510"/>
                    <a:gd name="connsiteY22" fmla="*/ 1926071 h 2456181"/>
                    <a:gd name="connsiteX23" fmla="*/ 459440 w 1115510"/>
                    <a:gd name="connsiteY23" fmla="*/ 2132297 h 2456181"/>
                    <a:gd name="connsiteX24" fmla="*/ 506133 w 1115510"/>
                    <a:gd name="connsiteY24" fmla="*/ 2194554 h 2456181"/>
                    <a:gd name="connsiteX25" fmla="*/ 607300 w 1115510"/>
                    <a:gd name="connsiteY25" fmla="*/ 2311286 h 2456181"/>
                    <a:gd name="connsiteX26" fmla="*/ 681231 w 1115510"/>
                    <a:gd name="connsiteY26" fmla="*/ 2381325 h 2456181"/>
                    <a:gd name="connsiteX27" fmla="*/ 772094 w 1115510"/>
                    <a:gd name="connsiteY27" fmla="*/ 2454571 h 2456181"/>
                    <a:gd name="connsiteX0" fmla="*/ 171501 w 1115510"/>
                    <a:gd name="connsiteY0" fmla="*/ 2346305 h 2456181"/>
                    <a:gd name="connsiteX1" fmla="*/ 408856 w 1115510"/>
                    <a:gd name="connsiteY1" fmla="*/ 2225683 h 2456181"/>
                    <a:gd name="connsiteX2" fmla="*/ 521697 w 1115510"/>
                    <a:gd name="connsiteY2" fmla="*/ 2143970 h 2456181"/>
                    <a:gd name="connsiteX3" fmla="*/ 669557 w 1115510"/>
                    <a:gd name="connsiteY3" fmla="*/ 2035020 h 2456181"/>
                    <a:gd name="connsiteX4" fmla="*/ 797962 w 1115510"/>
                    <a:gd name="connsiteY4" fmla="*/ 1902724 h 2456181"/>
                    <a:gd name="connsiteX5" fmla="*/ 903021 w 1115510"/>
                    <a:gd name="connsiteY5" fmla="*/ 1739300 h 2456181"/>
                    <a:gd name="connsiteX6" fmla="*/ 1004189 w 1115510"/>
                    <a:gd name="connsiteY6" fmla="*/ 1521400 h 2456181"/>
                    <a:gd name="connsiteX7" fmla="*/ 1062555 w 1115510"/>
                    <a:gd name="connsiteY7" fmla="*/ 1311282 h 2456181"/>
                    <a:gd name="connsiteX8" fmla="*/ 1113139 w 1115510"/>
                    <a:gd name="connsiteY8" fmla="*/ 996106 h 2456181"/>
                    <a:gd name="connsiteX9" fmla="*/ 1101465 w 1115510"/>
                    <a:gd name="connsiteY9" fmla="*/ 785989 h 2456181"/>
                    <a:gd name="connsiteX10" fmla="*/ 1050882 w 1115510"/>
                    <a:gd name="connsiteY10" fmla="*/ 560307 h 2456181"/>
                    <a:gd name="connsiteX11" fmla="*/ 973060 w 1115510"/>
                    <a:gd name="connsiteY11" fmla="*/ 365754 h 2456181"/>
                    <a:gd name="connsiteX12" fmla="*/ 829091 w 1115510"/>
                    <a:gd name="connsiteY12" fmla="*/ 147855 h 2456181"/>
                    <a:gd name="connsiteX13" fmla="*/ 639981 w 1115510"/>
                    <a:gd name="connsiteY13" fmla="*/ 17897 h 2456181"/>
                    <a:gd name="connsiteX14" fmla="*/ 436094 w 1115510"/>
                    <a:gd name="connsiteY14" fmla="*/ 11667 h 2456181"/>
                    <a:gd name="connsiteX15" fmla="*/ 241540 w 1115510"/>
                    <a:gd name="connsiteY15" fmla="*/ 116726 h 2456181"/>
                    <a:gd name="connsiteX16" fmla="*/ 105353 w 1115510"/>
                    <a:gd name="connsiteY16" fmla="*/ 303497 h 2456181"/>
                    <a:gd name="connsiteX17" fmla="*/ 23641 w 1115510"/>
                    <a:gd name="connsiteY17" fmla="*/ 517505 h 2456181"/>
                    <a:gd name="connsiteX18" fmla="*/ 294 w 1115510"/>
                    <a:gd name="connsiteY18" fmla="*/ 770425 h 2456181"/>
                    <a:gd name="connsiteX19" fmla="*/ 15859 w 1115510"/>
                    <a:gd name="connsiteY19" fmla="*/ 1038908 h 2456181"/>
                    <a:gd name="connsiteX20" fmla="*/ 85898 w 1115510"/>
                    <a:gd name="connsiteY20" fmla="*/ 1412450 h 2456181"/>
                    <a:gd name="connsiteX21" fmla="*/ 194848 w 1115510"/>
                    <a:gd name="connsiteY21" fmla="*/ 1696498 h 2456181"/>
                    <a:gd name="connsiteX22" fmla="*/ 319362 w 1115510"/>
                    <a:gd name="connsiteY22" fmla="*/ 1926071 h 2456181"/>
                    <a:gd name="connsiteX23" fmla="*/ 459440 w 1115510"/>
                    <a:gd name="connsiteY23" fmla="*/ 2132297 h 2456181"/>
                    <a:gd name="connsiteX24" fmla="*/ 506133 w 1115510"/>
                    <a:gd name="connsiteY24" fmla="*/ 2194554 h 2456181"/>
                    <a:gd name="connsiteX25" fmla="*/ 607300 w 1115510"/>
                    <a:gd name="connsiteY25" fmla="*/ 2311286 h 2456181"/>
                    <a:gd name="connsiteX26" fmla="*/ 681231 w 1115510"/>
                    <a:gd name="connsiteY26" fmla="*/ 2381325 h 2456181"/>
                    <a:gd name="connsiteX27" fmla="*/ 772094 w 1115510"/>
                    <a:gd name="connsiteY27" fmla="*/ 2454571 h 2456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5510" h="2456181">
                      <a:moveTo>
                        <a:pt x="171501" y="2346305"/>
                      </a:moveTo>
                      <a:cubicBezTo>
                        <a:pt x="260995" y="2302855"/>
                        <a:pt x="350490" y="2259405"/>
                        <a:pt x="408856" y="2225683"/>
                      </a:cubicBezTo>
                      <a:cubicBezTo>
                        <a:pt x="467222" y="2191961"/>
                        <a:pt x="521697" y="2143970"/>
                        <a:pt x="521697" y="2143970"/>
                      </a:cubicBezTo>
                      <a:cubicBezTo>
                        <a:pt x="565147" y="2112193"/>
                        <a:pt x="623513" y="2075228"/>
                        <a:pt x="669557" y="2035020"/>
                      </a:cubicBezTo>
                      <a:cubicBezTo>
                        <a:pt x="715601" y="1994812"/>
                        <a:pt x="759051" y="1952011"/>
                        <a:pt x="797962" y="1902724"/>
                      </a:cubicBezTo>
                      <a:cubicBezTo>
                        <a:pt x="836873" y="1853437"/>
                        <a:pt x="868650" y="1802854"/>
                        <a:pt x="903021" y="1739300"/>
                      </a:cubicBezTo>
                      <a:cubicBezTo>
                        <a:pt x="937392" y="1675746"/>
                        <a:pt x="977600" y="1592736"/>
                        <a:pt x="1004189" y="1521400"/>
                      </a:cubicBezTo>
                      <a:cubicBezTo>
                        <a:pt x="1030778" y="1450064"/>
                        <a:pt x="1044397" y="1398831"/>
                        <a:pt x="1062555" y="1311282"/>
                      </a:cubicBezTo>
                      <a:cubicBezTo>
                        <a:pt x="1080713" y="1223733"/>
                        <a:pt x="1106654" y="1083655"/>
                        <a:pt x="1113139" y="996106"/>
                      </a:cubicBezTo>
                      <a:cubicBezTo>
                        <a:pt x="1119624" y="908557"/>
                        <a:pt x="1111841" y="858622"/>
                        <a:pt x="1101465" y="785989"/>
                      </a:cubicBezTo>
                      <a:cubicBezTo>
                        <a:pt x="1091089" y="713356"/>
                        <a:pt x="1072283" y="630346"/>
                        <a:pt x="1050882" y="560307"/>
                      </a:cubicBezTo>
                      <a:cubicBezTo>
                        <a:pt x="1029481" y="490268"/>
                        <a:pt x="1010025" y="434496"/>
                        <a:pt x="973060" y="365754"/>
                      </a:cubicBezTo>
                      <a:cubicBezTo>
                        <a:pt x="936095" y="297012"/>
                        <a:pt x="884604" y="205831"/>
                        <a:pt x="829091" y="147855"/>
                      </a:cubicBezTo>
                      <a:cubicBezTo>
                        <a:pt x="773578" y="89879"/>
                        <a:pt x="705480" y="40595"/>
                        <a:pt x="639981" y="17897"/>
                      </a:cubicBezTo>
                      <a:cubicBezTo>
                        <a:pt x="574482" y="-4801"/>
                        <a:pt x="502501" y="-4805"/>
                        <a:pt x="436094" y="11667"/>
                      </a:cubicBezTo>
                      <a:cubicBezTo>
                        <a:pt x="369687" y="28139"/>
                        <a:pt x="296664" y="68088"/>
                        <a:pt x="241540" y="116726"/>
                      </a:cubicBezTo>
                      <a:cubicBezTo>
                        <a:pt x="186417" y="165364"/>
                        <a:pt x="141669" y="236701"/>
                        <a:pt x="105353" y="303497"/>
                      </a:cubicBezTo>
                      <a:cubicBezTo>
                        <a:pt x="69037" y="370293"/>
                        <a:pt x="41151" y="439684"/>
                        <a:pt x="23641" y="517505"/>
                      </a:cubicBezTo>
                      <a:cubicBezTo>
                        <a:pt x="6131" y="595326"/>
                        <a:pt x="1591" y="683525"/>
                        <a:pt x="294" y="770425"/>
                      </a:cubicBezTo>
                      <a:cubicBezTo>
                        <a:pt x="-1003" y="857325"/>
                        <a:pt x="1592" y="931904"/>
                        <a:pt x="15859" y="1038908"/>
                      </a:cubicBezTo>
                      <a:cubicBezTo>
                        <a:pt x="30126" y="1145912"/>
                        <a:pt x="56067" y="1302852"/>
                        <a:pt x="85898" y="1412450"/>
                      </a:cubicBezTo>
                      <a:cubicBezTo>
                        <a:pt x="115729" y="1522048"/>
                        <a:pt x="155937" y="1610894"/>
                        <a:pt x="194848" y="1696498"/>
                      </a:cubicBezTo>
                      <a:cubicBezTo>
                        <a:pt x="233759" y="1782102"/>
                        <a:pt x="275263" y="1853438"/>
                        <a:pt x="319362" y="1926071"/>
                      </a:cubicBezTo>
                      <a:cubicBezTo>
                        <a:pt x="363461" y="1998704"/>
                        <a:pt x="428312" y="2087550"/>
                        <a:pt x="459440" y="2132297"/>
                      </a:cubicBezTo>
                      <a:cubicBezTo>
                        <a:pt x="490569" y="2177044"/>
                        <a:pt x="481490" y="2164722"/>
                        <a:pt x="506133" y="2194554"/>
                      </a:cubicBezTo>
                      <a:cubicBezTo>
                        <a:pt x="530776" y="2224385"/>
                        <a:pt x="578117" y="2280157"/>
                        <a:pt x="607300" y="2311286"/>
                      </a:cubicBezTo>
                      <a:cubicBezTo>
                        <a:pt x="636483" y="2342414"/>
                        <a:pt x="653765" y="2357444"/>
                        <a:pt x="681231" y="2381325"/>
                      </a:cubicBezTo>
                      <a:cubicBezTo>
                        <a:pt x="708697" y="2405206"/>
                        <a:pt x="756530" y="2466893"/>
                        <a:pt x="772094" y="2454571"/>
                      </a:cubicBezTo>
                    </a:path>
                  </a:pathLst>
                </a:custGeom>
                <a:ln w="15240">
                  <a:solidFill>
                    <a:schemeClr val="tx1"/>
                  </a:solidFill>
                </a:ln>
                <a:ex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0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15" name="Gerader Verbinder 14"/>
              <p:cNvCxnSpPr/>
              <p:nvPr/>
            </p:nvCxnSpPr>
            <p:spPr bwMode="auto">
              <a:xfrm>
                <a:off x="2246814" y="6225229"/>
                <a:ext cx="216763" cy="219860"/>
              </a:xfrm>
              <a:prstGeom prst="line">
                <a:avLst/>
              </a:prstGeom>
              <a:noFill/>
              <a:ln w="50800" cap="rnd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Gerader Verbinder 15"/>
              <p:cNvCxnSpPr/>
              <p:nvPr/>
            </p:nvCxnSpPr>
            <p:spPr bwMode="auto">
              <a:xfrm rot="6600000">
                <a:off x="2930453" y="6366577"/>
                <a:ext cx="216763" cy="219860"/>
              </a:xfrm>
              <a:prstGeom prst="line">
                <a:avLst/>
              </a:prstGeom>
              <a:noFill/>
              <a:ln w="50800" cap="rnd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6" name="Gruppieren 25"/>
          <p:cNvGrpSpPr/>
          <p:nvPr/>
        </p:nvGrpSpPr>
        <p:grpSpPr>
          <a:xfrm>
            <a:off x="1556655" y="3469137"/>
            <a:ext cx="1989263" cy="2150886"/>
            <a:chOff x="1877994" y="1262159"/>
            <a:chExt cx="2175547" cy="2352304"/>
          </a:xfrm>
        </p:grpSpPr>
        <p:sp>
          <p:nvSpPr>
            <p:cNvPr id="21" name="Rectangle 14"/>
            <p:cNvSpPr/>
            <p:nvPr/>
          </p:nvSpPr>
          <p:spPr bwMode="auto">
            <a:xfrm>
              <a:off x="1877994" y="2398138"/>
              <a:ext cx="543464" cy="121632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1" t="11969" r="7097" b="81157"/>
            <a:stretch/>
          </p:blipFill>
          <p:spPr>
            <a:xfrm>
              <a:off x="2885567" y="1262159"/>
              <a:ext cx="1167974" cy="213746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1" y="3108888"/>
            <a:ext cx="3835596" cy="2880000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4955297" y="3130452"/>
            <a:ext cx="3835596" cy="2880000"/>
            <a:chOff x="4955297" y="3130452"/>
            <a:chExt cx="3835596" cy="2880000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6519513" y="3399343"/>
              <a:ext cx="1940431" cy="2257365"/>
              <a:chOff x="5919149" y="3784488"/>
              <a:chExt cx="2124233" cy="2471186"/>
            </a:xfrm>
          </p:grpSpPr>
          <p:sp>
            <p:nvSpPr>
              <p:cNvPr id="28" name="Rectangle 16"/>
              <p:cNvSpPr/>
              <p:nvPr/>
            </p:nvSpPr>
            <p:spPr bwMode="auto">
              <a:xfrm>
                <a:off x="5919149" y="3812255"/>
                <a:ext cx="481348" cy="2443419"/>
              </a:xfrm>
              <a:prstGeom prst="rect">
                <a:avLst/>
              </a:prstGeom>
              <a:solidFill>
                <a:srgbClr val="00B0F0">
                  <a:alpha val="35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9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38" t="76375" r="7976" b="14777"/>
              <a:stretch/>
            </p:blipFill>
            <p:spPr>
              <a:xfrm>
                <a:off x="6897182" y="3784488"/>
                <a:ext cx="1146200" cy="275086"/>
              </a:xfrm>
              <a:prstGeom prst="rect">
                <a:avLst/>
              </a:prstGeom>
            </p:spPr>
          </p:pic>
        </p:grp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297" y="3130452"/>
              <a:ext cx="3835596" cy="2880000"/>
            </a:xfrm>
            <a:prstGeom prst="rect">
              <a:avLst/>
            </a:prstGeom>
          </p:spPr>
        </p:pic>
      </p:grpSp>
      <p:cxnSp>
        <p:nvCxnSpPr>
          <p:cNvPr id="37" name="Gerade Verbindung mit Pfeil 8"/>
          <p:cNvCxnSpPr/>
          <p:nvPr/>
        </p:nvCxnSpPr>
        <p:spPr>
          <a:xfrm flipH="1">
            <a:off x="4766091" y="3685248"/>
            <a:ext cx="3136657" cy="205474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8"/>
          <p:cNvCxnSpPr/>
          <p:nvPr/>
        </p:nvCxnSpPr>
        <p:spPr>
          <a:xfrm>
            <a:off x="3005110" y="3717131"/>
            <a:ext cx="708801" cy="171095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179389" y="981075"/>
            <a:ext cx="8800710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Outer divertor in high recycling regime after the ELM crash</a:t>
            </a:r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Occurrence depends on the gas puff </a:t>
            </a:r>
          </a:p>
          <a:p>
            <a:pPr lvl="2"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Post-ELM n</a:t>
            </a:r>
            <a:r>
              <a:rPr lang="en-US" kern="0" baseline="-25000" dirty="0" smtClean="0"/>
              <a:t>e</a:t>
            </a:r>
            <a:r>
              <a:rPr lang="en-US" kern="0" baseline="0" dirty="0" smtClean="0"/>
              <a:t> increase at the outer target</a:t>
            </a:r>
          </a:p>
        </p:txBody>
      </p:sp>
      <p:sp>
        <p:nvSpPr>
          <p:cNvPr id="36" name="Textfeld 12"/>
          <p:cNvSpPr txBox="1"/>
          <p:nvPr/>
        </p:nvSpPr>
        <p:spPr>
          <a:xfrm>
            <a:off x="775309" y="1332594"/>
            <a:ext cx="352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 smtClean="0"/>
              <a:t>[</a:t>
            </a:r>
            <a:r>
              <a:rPr lang="de-DE" sz="1600" kern="0" baseline="0" dirty="0">
                <a:solidFill>
                  <a:prstClr val="black"/>
                </a:solidFill>
              </a:rPr>
              <a:t>M</a:t>
            </a:r>
            <a:r>
              <a:rPr lang="de-DE" altLang="es-ES" sz="1600" kern="0" baseline="0" dirty="0" smtClean="0">
                <a:solidFill>
                  <a:prstClr val="black"/>
                </a:solidFill>
              </a:rPr>
              <a:t>. Wischmeier </a:t>
            </a:r>
            <a:r>
              <a:rPr lang="de-AT" sz="1600" baseline="0" dirty="0" smtClean="0">
                <a:latin typeface="Arial" pitchFamily="34" charset="0"/>
                <a:cs typeface="Arial" pitchFamily="34" charset="0"/>
              </a:rPr>
              <a:t>et al., JNM 2007</a:t>
            </a:r>
            <a:r>
              <a:rPr lang="de-AT" baseline="0" dirty="0" smtClean="0"/>
              <a:t>]</a:t>
            </a:r>
            <a:endParaRPr lang="de-AT" baseline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12"/>
          <p:cNvSpPr txBox="1"/>
          <p:nvPr/>
        </p:nvSpPr>
        <p:spPr>
          <a:xfrm>
            <a:off x="3997632" y="1332594"/>
            <a:ext cx="352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 smtClean="0"/>
              <a:t>[</a:t>
            </a:r>
            <a:r>
              <a:rPr lang="de-DE" sz="1600" kern="0" baseline="0" dirty="0">
                <a:solidFill>
                  <a:prstClr val="black"/>
                </a:solidFill>
              </a:rPr>
              <a:t>S</a:t>
            </a:r>
            <a:r>
              <a:rPr lang="de-DE" altLang="es-ES" sz="1600" kern="0" baseline="0" dirty="0" smtClean="0">
                <a:solidFill>
                  <a:prstClr val="black"/>
                </a:solidFill>
              </a:rPr>
              <a:t>. Brezinsek </a:t>
            </a:r>
            <a:r>
              <a:rPr lang="de-AT" sz="1600" baseline="0" dirty="0" smtClean="0">
                <a:latin typeface="Arial" pitchFamily="34" charset="0"/>
                <a:cs typeface="Arial" pitchFamily="34" charset="0"/>
              </a:rPr>
              <a:t>et al., </a:t>
            </a:r>
            <a:r>
              <a:rPr lang="de-AT" sz="1600" baseline="0" dirty="0" smtClean="0"/>
              <a:t>Phys. Scr.</a:t>
            </a:r>
            <a:r>
              <a:rPr lang="de-AT" sz="1600" baseline="0" dirty="0" smtClean="0">
                <a:latin typeface="Arial" pitchFamily="34" charset="0"/>
                <a:cs typeface="Arial" pitchFamily="34" charset="0"/>
              </a:rPr>
              <a:t> 2016</a:t>
            </a:r>
            <a:r>
              <a:rPr lang="de-AT" baseline="0" dirty="0" smtClean="0"/>
              <a:t>]</a:t>
            </a:r>
            <a:endParaRPr lang="de-AT" baseline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divertor to pedestal 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31</a:t>
            </a:r>
            <a:endParaRPr lang="en-US" altLang="de-DE" noProof="0" dirty="0"/>
          </a:p>
        </p:txBody>
      </p:sp>
      <p:sp>
        <p:nvSpPr>
          <p:cNvPr id="34" name="Oval 19" descr=" 34"/>
          <p:cNvSpPr/>
          <p:nvPr/>
        </p:nvSpPr>
        <p:spPr>
          <a:xfrm>
            <a:off x="4326361" y="5428085"/>
            <a:ext cx="339877" cy="456405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uppieren 12" descr=" 13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14" name="Rechteck 13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grpSp>
        <p:nvGrpSpPr>
          <p:cNvPr id="44" name="Gruppieren 43" descr=" 44"/>
          <p:cNvGrpSpPr/>
          <p:nvPr/>
        </p:nvGrpSpPr>
        <p:grpSpPr>
          <a:xfrm>
            <a:off x="4978688" y="3334143"/>
            <a:ext cx="3835596" cy="2642169"/>
            <a:chOff x="4978688" y="3334143"/>
            <a:chExt cx="3835596" cy="2642169"/>
          </a:xfrm>
        </p:grpSpPr>
        <p:sp>
          <p:nvSpPr>
            <p:cNvPr id="46" name="Rectangle 14"/>
            <p:cNvSpPr/>
            <p:nvPr/>
          </p:nvSpPr>
          <p:spPr bwMode="auto">
            <a:xfrm>
              <a:off x="7220915" y="3401872"/>
              <a:ext cx="562244" cy="22320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8"/>
            <a:stretch/>
          </p:blipFill>
          <p:spPr>
            <a:xfrm>
              <a:off x="4978688" y="3334143"/>
              <a:ext cx="3835596" cy="2642169"/>
            </a:xfrm>
            <a:prstGeom prst="rect">
              <a:avLst/>
            </a:prstGeom>
          </p:spPr>
        </p:pic>
      </p:grpSp>
      <p:grpSp>
        <p:nvGrpSpPr>
          <p:cNvPr id="20" name="Gruppieren 19" descr=" 20"/>
          <p:cNvGrpSpPr/>
          <p:nvPr/>
        </p:nvGrpSpPr>
        <p:grpSpPr>
          <a:xfrm>
            <a:off x="3709397" y="3373306"/>
            <a:ext cx="1241015" cy="2474971"/>
            <a:chOff x="2157311" y="3955056"/>
            <a:chExt cx="1318664" cy="262983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2157311" y="3955056"/>
              <a:ext cx="1318664" cy="2514770"/>
              <a:chOff x="863512" y="2135977"/>
              <a:chExt cx="1318664" cy="2514770"/>
            </a:xfrm>
          </p:grpSpPr>
          <p:sp>
            <p:nvSpPr>
              <p:cNvPr id="24" name="Freihandform 23"/>
              <p:cNvSpPr/>
              <p:nvPr/>
            </p:nvSpPr>
            <p:spPr bwMode="auto">
              <a:xfrm>
                <a:off x="863512" y="2135977"/>
                <a:ext cx="1318664" cy="2498280"/>
              </a:xfrm>
              <a:custGeom>
                <a:avLst/>
                <a:gdLst>
                  <a:gd name="connsiteX0" fmla="*/ 229877 w 1317181"/>
                  <a:gd name="connsiteY0" fmla="*/ 2367961 h 2493241"/>
                  <a:gd name="connsiteX1" fmla="*/ 288243 w 1317181"/>
                  <a:gd name="connsiteY1" fmla="*/ 2325159 h 2493241"/>
                  <a:gd name="connsiteX2" fmla="*/ 350500 w 1317181"/>
                  <a:gd name="connsiteY2" fmla="*/ 2286249 h 2493241"/>
                  <a:gd name="connsiteX3" fmla="*/ 401084 w 1317181"/>
                  <a:gd name="connsiteY3" fmla="*/ 2220101 h 2493241"/>
                  <a:gd name="connsiteX4" fmla="*/ 401084 w 1317181"/>
                  <a:gd name="connsiteY4" fmla="*/ 2138388 h 2493241"/>
                  <a:gd name="connsiteX5" fmla="*/ 362173 w 1317181"/>
                  <a:gd name="connsiteY5" fmla="*/ 2033329 h 2493241"/>
                  <a:gd name="connsiteX6" fmla="*/ 311589 w 1317181"/>
                  <a:gd name="connsiteY6" fmla="*/ 1936053 h 2493241"/>
                  <a:gd name="connsiteX7" fmla="*/ 245441 w 1317181"/>
                  <a:gd name="connsiteY7" fmla="*/ 1811539 h 2493241"/>
                  <a:gd name="connsiteX8" fmla="*/ 152056 w 1317181"/>
                  <a:gd name="connsiteY8" fmla="*/ 1640332 h 2493241"/>
                  <a:gd name="connsiteX9" fmla="*/ 43106 w 1317181"/>
                  <a:gd name="connsiteY9" fmla="*/ 1340720 h 2493241"/>
                  <a:gd name="connsiteX10" fmla="*/ 4195 w 1317181"/>
                  <a:gd name="connsiteY10" fmla="*/ 1041108 h 2493241"/>
                  <a:gd name="connsiteX11" fmla="*/ 8086 w 1317181"/>
                  <a:gd name="connsiteY11" fmla="*/ 733714 h 2493241"/>
                  <a:gd name="connsiteX12" fmla="*/ 66452 w 1317181"/>
                  <a:gd name="connsiteY12" fmla="*/ 488577 h 2493241"/>
                  <a:gd name="connsiteX13" fmla="*/ 159838 w 1317181"/>
                  <a:gd name="connsiteY13" fmla="*/ 286242 h 2493241"/>
                  <a:gd name="connsiteX14" fmla="*/ 296025 w 1317181"/>
                  <a:gd name="connsiteY14" fmla="*/ 130599 h 2493241"/>
                  <a:gd name="connsiteX15" fmla="*/ 424430 w 1317181"/>
                  <a:gd name="connsiteY15" fmla="*/ 44996 h 2493241"/>
                  <a:gd name="connsiteX16" fmla="*/ 541162 w 1317181"/>
                  <a:gd name="connsiteY16" fmla="*/ 2194 h 2493241"/>
                  <a:gd name="connsiteX17" fmla="*/ 751279 w 1317181"/>
                  <a:gd name="connsiteY17" fmla="*/ 17758 h 2493241"/>
                  <a:gd name="connsiteX18" fmla="*/ 922486 w 1317181"/>
                  <a:gd name="connsiteY18" fmla="*/ 115035 h 2493241"/>
                  <a:gd name="connsiteX19" fmla="*/ 1031436 w 1317181"/>
                  <a:gd name="connsiteY19" fmla="*/ 239549 h 2493241"/>
                  <a:gd name="connsiteX20" fmla="*/ 1113148 w 1317181"/>
                  <a:gd name="connsiteY20" fmla="*/ 364063 h 2493241"/>
                  <a:gd name="connsiteX21" fmla="*/ 1233771 w 1317181"/>
                  <a:gd name="connsiteY21" fmla="*/ 601418 h 2493241"/>
                  <a:gd name="connsiteX22" fmla="*/ 1299919 w 1317181"/>
                  <a:gd name="connsiteY22" fmla="*/ 792080 h 2493241"/>
                  <a:gd name="connsiteX23" fmla="*/ 1315484 w 1317181"/>
                  <a:gd name="connsiteY23" fmla="*/ 1064455 h 2493241"/>
                  <a:gd name="connsiteX24" fmla="*/ 1268791 w 1317181"/>
                  <a:gd name="connsiteY24" fmla="*/ 1344611 h 2493241"/>
                  <a:gd name="connsiteX25" fmla="*/ 1187079 w 1317181"/>
                  <a:gd name="connsiteY25" fmla="*/ 1585857 h 2493241"/>
                  <a:gd name="connsiteX26" fmla="*/ 1035327 w 1317181"/>
                  <a:gd name="connsiteY26" fmla="*/ 1811539 h 2493241"/>
                  <a:gd name="connsiteX27" fmla="*/ 899140 w 1317181"/>
                  <a:gd name="connsiteY27" fmla="*/ 1971072 h 2493241"/>
                  <a:gd name="connsiteX28" fmla="*/ 836883 w 1317181"/>
                  <a:gd name="connsiteY28" fmla="*/ 2056676 h 2493241"/>
                  <a:gd name="connsiteX29" fmla="*/ 766844 w 1317181"/>
                  <a:gd name="connsiteY29" fmla="*/ 2169517 h 2493241"/>
                  <a:gd name="connsiteX30" fmla="*/ 743497 w 1317181"/>
                  <a:gd name="connsiteY30" fmla="*/ 2262902 h 2493241"/>
                  <a:gd name="connsiteX31" fmla="*/ 759062 w 1317181"/>
                  <a:gd name="connsiteY31" fmla="*/ 2329050 h 2493241"/>
                  <a:gd name="connsiteX32" fmla="*/ 766844 w 1317181"/>
                  <a:gd name="connsiteY32" fmla="*/ 2352397 h 2493241"/>
                  <a:gd name="connsiteX33" fmla="*/ 790190 w 1317181"/>
                  <a:gd name="connsiteY33" fmla="*/ 2391307 h 2493241"/>
                  <a:gd name="connsiteX34" fmla="*/ 844665 w 1317181"/>
                  <a:gd name="connsiteY34" fmla="*/ 2449673 h 2493241"/>
                  <a:gd name="connsiteX35" fmla="*/ 875793 w 1317181"/>
                  <a:gd name="connsiteY35" fmla="*/ 2492475 h 2493241"/>
                  <a:gd name="connsiteX36" fmla="*/ 887467 w 1317181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031436 w 1317523"/>
                  <a:gd name="connsiteY19" fmla="*/ 239549 h 2493241"/>
                  <a:gd name="connsiteX20" fmla="*/ 1113148 w 1317523"/>
                  <a:gd name="connsiteY20" fmla="*/ 364063 h 2493241"/>
                  <a:gd name="connsiteX21" fmla="*/ 1218207 w 1317523"/>
                  <a:gd name="connsiteY21" fmla="*/ 562507 h 2493241"/>
                  <a:gd name="connsiteX22" fmla="*/ 1299919 w 1317523"/>
                  <a:gd name="connsiteY22" fmla="*/ 792080 h 2493241"/>
                  <a:gd name="connsiteX23" fmla="*/ 1315484 w 1317523"/>
                  <a:gd name="connsiteY23" fmla="*/ 1064455 h 2493241"/>
                  <a:gd name="connsiteX24" fmla="*/ 1268791 w 1317523"/>
                  <a:gd name="connsiteY24" fmla="*/ 1344611 h 2493241"/>
                  <a:gd name="connsiteX25" fmla="*/ 1187079 w 1317523"/>
                  <a:gd name="connsiteY25" fmla="*/ 1585857 h 2493241"/>
                  <a:gd name="connsiteX26" fmla="*/ 1035327 w 1317523"/>
                  <a:gd name="connsiteY26" fmla="*/ 1811539 h 2493241"/>
                  <a:gd name="connsiteX27" fmla="*/ 899140 w 1317523"/>
                  <a:gd name="connsiteY27" fmla="*/ 1971072 h 2493241"/>
                  <a:gd name="connsiteX28" fmla="*/ 836883 w 1317523"/>
                  <a:gd name="connsiteY28" fmla="*/ 2056676 h 2493241"/>
                  <a:gd name="connsiteX29" fmla="*/ 766844 w 1317523"/>
                  <a:gd name="connsiteY29" fmla="*/ 2169517 h 2493241"/>
                  <a:gd name="connsiteX30" fmla="*/ 743497 w 1317523"/>
                  <a:gd name="connsiteY30" fmla="*/ 2262902 h 2493241"/>
                  <a:gd name="connsiteX31" fmla="*/ 759062 w 1317523"/>
                  <a:gd name="connsiteY31" fmla="*/ 2329050 h 2493241"/>
                  <a:gd name="connsiteX32" fmla="*/ 766844 w 1317523"/>
                  <a:gd name="connsiteY32" fmla="*/ 2352397 h 2493241"/>
                  <a:gd name="connsiteX33" fmla="*/ 790190 w 1317523"/>
                  <a:gd name="connsiteY33" fmla="*/ 2391307 h 2493241"/>
                  <a:gd name="connsiteX34" fmla="*/ 844665 w 1317523"/>
                  <a:gd name="connsiteY34" fmla="*/ 2449673 h 2493241"/>
                  <a:gd name="connsiteX35" fmla="*/ 875793 w 1317523"/>
                  <a:gd name="connsiteY35" fmla="*/ 2492475 h 2493241"/>
                  <a:gd name="connsiteX36" fmla="*/ 887467 w 1317523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113148 w 1317523"/>
                  <a:gd name="connsiteY19" fmla="*/ 364063 h 2493241"/>
                  <a:gd name="connsiteX20" fmla="*/ 1218207 w 1317523"/>
                  <a:gd name="connsiteY20" fmla="*/ 562507 h 2493241"/>
                  <a:gd name="connsiteX21" fmla="*/ 1299919 w 1317523"/>
                  <a:gd name="connsiteY21" fmla="*/ 792080 h 2493241"/>
                  <a:gd name="connsiteX22" fmla="*/ 1315484 w 1317523"/>
                  <a:gd name="connsiteY22" fmla="*/ 1064455 h 2493241"/>
                  <a:gd name="connsiteX23" fmla="*/ 1268791 w 1317523"/>
                  <a:gd name="connsiteY23" fmla="*/ 1344611 h 2493241"/>
                  <a:gd name="connsiteX24" fmla="*/ 1187079 w 1317523"/>
                  <a:gd name="connsiteY24" fmla="*/ 1585857 h 2493241"/>
                  <a:gd name="connsiteX25" fmla="*/ 1035327 w 1317523"/>
                  <a:gd name="connsiteY25" fmla="*/ 1811539 h 2493241"/>
                  <a:gd name="connsiteX26" fmla="*/ 899140 w 1317523"/>
                  <a:gd name="connsiteY26" fmla="*/ 1971072 h 2493241"/>
                  <a:gd name="connsiteX27" fmla="*/ 836883 w 1317523"/>
                  <a:gd name="connsiteY27" fmla="*/ 2056676 h 2493241"/>
                  <a:gd name="connsiteX28" fmla="*/ 766844 w 1317523"/>
                  <a:gd name="connsiteY28" fmla="*/ 2169517 h 2493241"/>
                  <a:gd name="connsiteX29" fmla="*/ 743497 w 1317523"/>
                  <a:gd name="connsiteY29" fmla="*/ 2262902 h 2493241"/>
                  <a:gd name="connsiteX30" fmla="*/ 759062 w 1317523"/>
                  <a:gd name="connsiteY30" fmla="*/ 2329050 h 2493241"/>
                  <a:gd name="connsiteX31" fmla="*/ 766844 w 1317523"/>
                  <a:gd name="connsiteY31" fmla="*/ 2352397 h 2493241"/>
                  <a:gd name="connsiteX32" fmla="*/ 790190 w 1317523"/>
                  <a:gd name="connsiteY32" fmla="*/ 2391307 h 2493241"/>
                  <a:gd name="connsiteX33" fmla="*/ 844665 w 1317523"/>
                  <a:gd name="connsiteY33" fmla="*/ 2449673 h 2493241"/>
                  <a:gd name="connsiteX34" fmla="*/ 875793 w 1317523"/>
                  <a:gd name="connsiteY34" fmla="*/ 2492475 h 2493241"/>
                  <a:gd name="connsiteX35" fmla="*/ 887467 w 1317523"/>
                  <a:gd name="connsiteY35" fmla="*/ 2492475 h 2493241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51279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35715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55211 h 2480491"/>
                  <a:gd name="connsiteX1" fmla="*/ 288243 w 1317523"/>
                  <a:gd name="connsiteY1" fmla="*/ 2312409 h 2480491"/>
                  <a:gd name="connsiteX2" fmla="*/ 350500 w 1317523"/>
                  <a:gd name="connsiteY2" fmla="*/ 2273499 h 2480491"/>
                  <a:gd name="connsiteX3" fmla="*/ 401084 w 1317523"/>
                  <a:gd name="connsiteY3" fmla="*/ 2207351 h 2480491"/>
                  <a:gd name="connsiteX4" fmla="*/ 401084 w 1317523"/>
                  <a:gd name="connsiteY4" fmla="*/ 2125638 h 2480491"/>
                  <a:gd name="connsiteX5" fmla="*/ 362173 w 1317523"/>
                  <a:gd name="connsiteY5" fmla="*/ 2020579 h 2480491"/>
                  <a:gd name="connsiteX6" fmla="*/ 311589 w 1317523"/>
                  <a:gd name="connsiteY6" fmla="*/ 1923303 h 2480491"/>
                  <a:gd name="connsiteX7" fmla="*/ 245441 w 1317523"/>
                  <a:gd name="connsiteY7" fmla="*/ 1798789 h 2480491"/>
                  <a:gd name="connsiteX8" fmla="*/ 152056 w 1317523"/>
                  <a:gd name="connsiteY8" fmla="*/ 1627582 h 2480491"/>
                  <a:gd name="connsiteX9" fmla="*/ 43106 w 1317523"/>
                  <a:gd name="connsiteY9" fmla="*/ 1327970 h 2480491"/>
                  <a:gd name="connsiteX10" fmla="*/ 4195 w 1317523"/>
                  <a:gd name="connsiteY10" fmla="*/ 1028358 h 2480491"/>
                  <a:gd name="connsiteX11" fmla="*/ 8086 w 1317523"/>
                  <a:gd name="connsiteY11" fmla="*/ 720964 h 2480491"/>
                  <a:gd name="connsiteX12" fmla="*/ 66452 w 1317523"/>
                  <a:gd name="connsiteY12" fmla="*/ 475827 h 2480491"/>
                  <a:gd name="connsiteX13" fmla="*/ 159838 w 1317523"/>
                  <a:gd name="connsiteY13" fmla="*/ 273492 h 2480491"/>
                  <a:gd name="connsiteX14" fmla="*/ 296025 w 1317523"/>
                  <a:gd name="connsiteY14" fmla="*/ 117849 h 2480491"/>
                  <a:gd name="connsiteX15" fmla="*/ 424430 w 1317523"/>
                  <a:gd name="connsiteY15" fmla="*/ 32246 h 2480491"/>
                  <a:gd name="connsiteX16" fmla="*/ 735715 w 1317523"/>
                  <a:gd name="connsiteY16" fmla="*/ 5008 h 2480491"/>
                  <a:gd name="connsiteX17" fmla="*/ 922486 w 1317523"/>
                  <a:gd name="connsiteY17" fmla="*/ 125632 h 2480491"/>
                  <a:gd name="connsiteX18" fmla="*/ 1113148 w 1317523"/>
                  <a:gd name="connsiteY18" fmla="*/ 351313 h 2480491"/>
                  <a:gd name="connsiteX19" fmla="*/ 1218207 w 1317523"/>
                  <a:gd name="connsiteY19" fmla="*/ 549757 h 2480491"/>
                  <a:gd name="connsiteX20" fmla="*/ 1299919 w 1317523"/>
                  <a:gd name="connsiteY20" fmla="*/ 779330 h 2480491"/>
                  <a:gd name="connsiteX21" fmla="*/ 1315484 w 1317523"/>
                  <a:gd name="connsiteY21" fmla="*/ 1051705 h 2480491"/>
                  <a:gd name="connsiteX22" fmla="*/ 1268791 w 1317523"/>
                  <a:gd name="connsiteY22" fmla="*/ 1331861 h 2480491"/>
                  <a:gd name="connsiteX23" fmla="*/ 1187079 w 1317523"/>
                  <a:gd name="connsiteY23" fmla="*/ 1573107 h 2480491"/>
                  <a:gd name="connsiteX24" fmla="*/ 1035327 w 1317523"/>
                  <a:gd name="connsiteY24" fmla="*/ 1798789 h 2480491"/>
                  <a:gd name="connsiteX25" fmla="*/ 899140 w 1317523"/>
                  <a:gd name="connsiteY25" fmla="*/ 1958322 h 2480491"/>
                  <a:gd name="connsiteX26" fmla="*/ 836883 w 1317523"/>
                  <a:gd name="connsiteY26" fmla="*/ 2043926 h 2480491"/>
                  <a:gd name="connsiteX27" fmla="*/ 766844 w 1317523"/>
                  <a:gd name="connsiteY27" fmla="*/ 2156767 h 2480491"/>
                  <a:gd name="connsiteX28" fmla="*/ 743497 w 1317523"/>
                  <a:gd name="connsiteY28" fmla="*/ 2250152 h 2480491"/>
                  <a:gd name="connsiteX29" fmla="*/ 759062 w 1317523"/>
                  <a:gd name="connsiteY29" fmla="*/ 2316300 h 2480491"/>
                  <a:gd name="connsiteX30" fmla="*/ 766844 w 1317523"/>
                  <a:gd name="connsiteY30" fmla="*/ 2339647 h 2480491"/>
                  <a:gd name="connsiteX31" fmla="*/ 790190 w 1317523"/>
                  <a:gd name="connsiteY31" fmla="*/ 2378557 h 2480491"/>
                  <a:gd name="connsiteX32" fmla="*/ 844665 w 1317523"/>
                  <a:gd name="connsiteY32" fmla="*/ 2436923 h 2480491"/>
                  <a:gd name="connsiteX33" fmla="*/ 875793 w 1317523"/>
                  <a:gd name="connsiteY33" fmla="*/ 2479725 h 2480491"/>
                  <a:gd name="connsiteX34" fmla="*/ 887467 w 1317523"/>
                  <a:gd name="connsiteY34" fmla="*/ 2479725 h 2480491"/>
                  <a:gd name="connsiteX0" fmla="*/ 229877 w 1317523"/>
                  <a:gd name="connsiteY0" fmla="*/ 2367063 h 2492343"/>
                  <a:gd name="connsiteX1" fmla="*/ 288243 w 1317523"/>
                  <a:gd name="connsiteY1" fmla="*/ 2324261 h 2492343"/>
                  <a:gd name="connsiteX2" fmla="*/ 350500 w 1317523"/>
                  <a:gd name="connsiteY2" fmla="*/ 2285351 h 2492343"/>
                  <a:gd name="connsiteX3" fmla="*/ 401084 w 1317523"/>
                  <a:gd name="connsiteY3" fmla="*/ 2219203 h 2492343"/>
                  <a:gd name="connsiteX4" fmla="*/ 401084 w 1317523"/>
                  <a:gd name="connsiteY4" fmla="*/ 2137490 h 2492343"/>
                  <a:gd name="connsiteX5" fmla="*/ 362173 w 1317523"/>
                  <a:gd name="connsiteY5" fmla="*/ 2032431 h 2492343"/>
                  <a:gd name="connsiteX6" fmla="*/ 311589 w 1317523"/>
                  <a:gd name="connsiteY6" fmla="*/ 1935155 h 2492343"/>
                  <a:gd name="connsiteX7" fmla="*/ 245441 w 1317523"/>
                  <a:gd name="connsiteY7" fmla="*/ 1810641 h 2492343"/>
                  <a:gd name="connsiteX8" fmla="*/ 152056 w 1317523"/>
                  <a:gd name="connsiteY8" fmla="*/ 1639434 h 2492343"/>
                  <a:gd name="connsiteX9" fmla="*/ 43106 w 1317523"/>
                  <a:gd name="connsiteY9" fmla="*/ 1339822 h 2492343"/>
                  <a:gd name="connsiteX10" fmla="*/ 4195 w 1317523"/>
                  <a:gd name="connsiteY10" fmla="*/ 1040210 h 2492343"/>
                  <a:gd name="connsiteX11" fmla="*/ 8086 w 1317523"/>
                  <a:gd name="connsiteY11" fmla="*/ 732816 h 2492343"/>
                  <a:gd name="connsiteX12" fmla="*/ 66452 w 1317523"/>
                  <a:gd name="connsiteY12" fmla="*/ 487679 h 2492343"/>
                  <a:gd name="connsiteX13" fmla="*/ 159838 w 1317523"/>
                  <a:gd name="connsiteY13" fmla="*/ 285344 h 2492343"/>
                  <a:gd name="connsiteX14" fmla="*/ 296025 w 1317523"/>
                  <a:gd name="connsiteY14" fmla="*/ 129701 h 2492343"/>
                  <a:gd name="connsiteX15" fmla="*/ 494469 w 1317523"/>
                  <a:gd name="connsiteY15" fmla="*/ 12969 h 2492343"/>
                  <a:gd name="connsiteX16" fmla="*/ 735715 w 1317523"/>
                  <a:gd name="connsiteY16" fmla="*/ 16860 h 2492343"/>
                  <a:gd name="connsiteX17" fmla="*/ 922486 w 1317523"/>
                  <a:gd name="connsiteY17" fmla="*/ 137484 h 2492343"/>
                  <a:gd name="connsiteX18" fmla="*/ 1113148 w 1317523"/>
                  <a:gd name="connsiteY18" fmla="*/ 363165 h 2492343"/>
                  <a:gd name="connsiteX19" fmla="*/ 1218207 w 1317523"/>
                  <a:gd name="connsiteY19" fmla="*/ 561609 h 2492343"/>
                  <a:gd name="connsiteX20" fmla="*/ 1299919 w 1317523"/>
                  <a:gd name="connsiteY20" fmla="*/ 791182 h 2492343"/>
                  <a:gd name="connsiteX21" fmla="*/ 1315484 w 1317523"/>
                  <a:gd name="connsiteY21" fmla="*/ 1063557 h 2492343"/>
                  <a:gd name="connsiteX22" fmla="*/ 1268791 w 1317523"/>
                  <a:gd name="connsiteY22" fmla="*/ 1343713 h 2492343"/>
                  <a:gd name="connsiteX23" fmla="*/ 1187079 w 1317523"/>
                  <a:gd name="connsiteY23" fmla="*/ 1584959 h 2492343"/>
                  <a:gd name="connsiteX24" fmla="*/ 1035327 w 1317523"/>
                  <a:gd name="connsiteY24" fmla="*/ 1810641 h 2492343"/>
                  <a:gd name="connsiteX25" fmla="*/ 899140 w 1317523"/>
                  <a:gd name="connsiteY25" fmla="*/ 1970174 h 2492343"/>
                  <a:gd name="connsiteX26" fmla="*/ 836883 w 1317523"/>
                  <a:gd name="connsiteY26" fmla="*/ 2055778 h 2492343"/>
                  <a:gd name="connsiteX27" fmla="*/ 766844 w 1317523"/>
                  <a:gd name="connsiteY27" fmla="*/ 2168619 h 2492343"/>
                  <a:gd name="connsiteX28" fmla="*/ 743497 w 1317523"/>
                  <a:gd name="connsiteY28" fmla="*/ 2262004 h 2492343"/>
                  <a:gd name="connsiteX29" fmla="*/ 759062 w 1317523"/>
                  <a:gd name="connsiteY29" fmla="*/ 2328152 h 2492343"/>
                  <a:gd name="connsiteX30" fmla="*/ 766844 w 1317523"/>
                  <a:gd name="connsiteY30" fmla="*/ 2351499 h 2492343"/>
                  <a:gd name="connsiteX31" fmla="*/ 790190 w 1317523"/>
                  <a:gd name="connsiteY31" fmla="*/ 2390409 h 2492343"/>
                  <a:gd name="connsiteX32" fmla="*/ 844665 w 1317523"/>
                  <a:gd name="connsiteY32" fmla="*/ 2448775 h 2492343"/>
                  <a:gd name="connsiteX33" fmla="*/ 875793 w 1317523"/>
                  <a:gd name="connsiteY33" fmla="*/ 2491577 h 2492343"/>
                  <a:gd name="connsiteX34" fmla="*/ 887467 w 1317523"/>
                  <a:gd name="connsiteY34" fmla="*/ 2491577 h 2492343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66844 w 1317523"/>
                  <a:gd name="connsiteY30" fmla="*/ 2351499 h 2491577"/>
                  <a:gd name="connsiteX31" fmla="*/ 790190 w 1317523"/>
                  <a:gd name="connsiteY31" fmla="*/ 2390409 h 2491577"/>
                  <a:gd name="connsiteX32" fmla="*/ 844665 w 1317523"/>
                  <a:gd name="connsiteY32" fmla="*/ 2448775 h 2491577"/>
                  <a:gd name="connsiteX33" fmla="*/ 875793 w 1317523"/>
                  <a:gd name="connsiteY33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29877 w 1317523"/>
                  <a:gd name="connsiteY7" fmla="*/ 1806750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809"/>
                  <a:gd name="connsiteY0" fmla="*/ 2367063 h 2491577"/>
                  <a:gd name="connsiteX1" fmla="*/ 288243 w 1316809"/>
                  <a:gd name="connsiteY1" fmla="*/ 2324261 h 2491577"/>
                  <a:gd name="connsiteX2" fmla="*/ 350500 w 1316809"/>
                  <a:gd name="connsiteY2" fmla="*/ 2285351 h 2491577"/>
                  <a:gd name="connsiteX3" fmla="*/ 401084 w 1316809"/>
                  <a:gd name="connsiteY3" fmla="*/ 2219203 h 2491577"/>
                  <a:gd name="connsiteX4" fmla="*/ 401084 w 1316809"/>
                  <a:gd name="connsiteY4" fmla="*/ 2137490 h 2491577"/>
                  <a:gd name="connsiteX5" fmla="*/ 362173 w 1316809"/>
                  <a:gd name="connsiteY5" fmla="*/ 2032431 h 2491577"/>
                  <a:gd name="connsiteX6" fmla="*/ 311589 w 1316809"/>
                  <a:gd name="connsiteY6" fmla="*/ 1935155 h 2491577"/>
                  <a:gd name="connsiteX7" fmla="*/ 140382 w 1316809"/>
                  <a:gd name="connsiteY7" fmla="*/ 1643325 h 2491577"/>
                  <a:gd name="connsiteX8" fmla="*/ 43106 w 1316809"/>
                  <a:gd name="connsiteY8" fmla="*/ 1339822 h 2491577"/>
                  <a:gd name="connsiteX9" fmla="*/ 4195 w 1316809"/>
                  <a:gd name="connsiteY9" fmla="*/ 1040210 h 2491577"/>
                  <a:gd name="connsiteX10" fmla="*/ 8086 w 1316809"/>
                  <a:gd name="connsiteY10" fmla="*/ 732816 h 2491577"/>
                  <a:gd name="connsiteX11" fmla="*/ 66452 w 1316809"/>
                  <a:gd name="connsiteY11" fmla="*/ 487679 h 2491577"/>
                  <a:gd name="connsiteX12" fmla="*/ 159838 w 1316809"/>
                  <a:gd name="connsiteY12" fmla="*/ 285344 h 2491577"/>
                  <a:gd name="connsiteX13" fmla="*/ 296025 w 1316809"/>
                  <a:gd name="connsiteY13" fmla="*/ 129701 h 2491577"/>
                  <a:gd name="connsiteX14" fmla="*/ 494469 w 1316809"/>
                  <a:gd name="connsiteY14" fmla="*/ 12969 h 2491577"/>
                  <a:gd name="connsiteX15" fmla="*/ 735715 w 1316809"/>
                  <a:gd name="connsiteY15" fmla="*/ 16860 h 2491577"/>
                  <a:gd name="connsiteX16" fmla="*/ 922486 w 1316809"/>
                  <a:gd name="connsiteY16" fmla="*/ 137484 h 2491577"/>
                  <a:gd name="connsiteX17" fmla="*/ 1113148 w 1316809"/>
                  <a:gd name="connsiteY17" fmla="*/ 363165 h 2491577"/>
                  <a:gd name="connsiteX18" fmla="*/ 1218207 w 1316809"/>
                  <a:gd name="connsiteY18" fmla="*/ 561609 h 2491577"/>
                  <a:gd name="connsiteX19" fmla="*/ 1315484 w 1316809"/>
                  <a:gd name="connsiteY19" fmla="*/ 1063557 h 2491577"/>
                  <a:gd name="connsiteX20" fmla="*/ 1268791 w 1316809"/>
                  <a:gd name="connsiteY20" fmla="*/ 1343713 h 2491577"/>
                  <a:gd name="connsiteX21" fmla="*/ 1187079 w 1316809"/>
                  <a:gd name="connsiteY21" fmla="*/ 1581068 h 2491577"/>
                  <a:gd name="connsiteX22" fmla="*/ 1035327 w 1316809"/>
                  <a:gd name="connsiteY22" fmla="*/ 1810641 h 2491577"/>
                  <a:gd name="connsiteX23" fmla="*/ 899140 w 1316809"/>
                  <a:gd name="connsiteY23" fmla="*/ 1970174 h 2491577"/>
                  <a:gd name="connsiteX24" fmla="*/ 836883 w 1316809"/>
                  <a:gd name="connsiteY24" fmla="*/ 2055778 h 2491577"/>
                  <a:gd name="connsiteX25" fmla="*/ 766844 w 1316809"/>
                  <a:gd name="connsiteY25" fmla="*/ 2168619 h 2491577"/>
                  <a:gd name="connsiteX26" fmla="*/ 743497 w 1316809"/>
                  <a:gd name="connsiteY26" fmla="*/ 2262004 h 2491577"/>
                  <a:gd name="connsiteX27" fmla="*/ 759062 w 1316809"/>
                  <a:gd name="connsiteY27" fmla="*/ 2328152 h 2491577"/>
                  <a:gd name="connsiteX28" fmla="*/ 790190 w 1316809"/>
                  <a:gd name="connsiteY28" fmla="*/ 2390409 h 2491577"/>
                  <a:gd name="connsiteX29" fmla="*/ 844665 w 1316809"/>
                  <a:gd name="connsiteY29" fmla="*/ 2448775 h 2491577"/>
                  <a:gd name="connsiteX30" fmla="*/ 875793 w 1316809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87079 w 1318240"/>
                  <a:gd name="connsiteY21" fmla="*/ 1581068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67624 w 1318240"/>
                  <a:gd name="connsiteY21" fmla="*/ 1604414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9454"/>
                  <a:gd name="connsiteY0" fmla="*/ 2367063 h 2491577"/>
                  <a:gd name="connsiteX1" fmla="*/ 288243 w 1319454"/>
                  <a:gd name="connsiteY1" fmla="*/ 2324261 h 2491577"/>
                  <a:gd name="connsiteX2" fmla="*/ 350500 w 1319454"/>
                  <a:gd name="connsiteY2" fmla="*/ 2285351 h 2491577"/>
                  <a:gd name="connsiteX3" fmla="*/ 401084 w 1319454"/>
                  <a:gd name="connsiteY3" fmla="*/ 2219203 h 2491577"/>
                  <a:gd name="connsiteX4" fmla="*/ 401084 w 1319454"/>
                  <a:gd name="connsiteY4" fmla="*/ 2137490 h 2491577"/>
                  <a:gd name="connsiteX5" fmla="*/ 362173 w 1319454"/>
                  <a:gd name="connsiteY5" fmla="*/ 2032431 h 2491577"/>
                  <a:gd name="connsiteX6" fmla="*/ 311589 w 1319454"/>
                  <a:gd name="connsiteY6" fmla="*/ 1935155 h 2491577"/>
                  <a:gd name="connsiteX7" fmla="*/ 140382 w 1319454"/>
                  <a:gd name="connsiteY7" fmla="*/ 1643325 h 2491577"/>
                  <a:gd name="connsiteX8" fmla="*/ 43106 w 1319454"/>
                  <a:gd name="connsiteY8" fmla="*/ 1339822 h 2491577"/>
                  <a:gd name="connsiteX9" fmla="*/ 4195 w 1319454"/>
                  <a:gd name="connsiteY9" fmla="*/ 1040210 h 2491577"/>
                  <a:gd name="connsiteX10" fmla="*/ 8086 w 1319454"/>
                  <a:gd name="connsiteY10" fmla="*/ 732816 h 2491577"/>
                  <a:gd name="connsiteX11" fmla="*/ 66452 w 1319454"/>
                  <a:gd name="connsiteY11" fmla="*/ 487679 h 2491577"/>
                  <a:gd name="connsiteX12" fmla="*/ 159838 w 1319454"/>
                  <a:gd name="connsiteY12" fmla="*/ 285344 h 2491577"/>
                  <a:gd name="connsiteX13" fmla="*/ 296025 w 1319454"/>
                  <a:gd name="connsiteY13" fmla="*/ 129701 h 2491577"/>
                  <a:gd name="connsiteX14" fmla="*/ 494469 w 1319454"/>
                  <a:gd name="connsiteY14" fmla="*/ 12969 h 2491577"/>
                  <a:gd name="connsiteX15" fmla="*/ 735715 w 1319454"/>
                  <a:gd name="connsiteY15" fmla="*/ 16860 h 2491577"/>
                  <a:gd name="connsiteX16" fmla="*/ 922486 w 1319454"/>
                  <a:gd name="connsiteY16" fmla="*/ 137484 h 2491577"/>
                  <a:gd name="connsiteX17" fmla="*/ 1218207 w 1319454"/>
                  <a:gd name="connsiteY17" fmla="*/ 561609 h 2491577"/>
                  <a:gd name="connsiteX18" fmla="*/ 1315484 w 1319454"/>
                  <a:gd name="connsiteY18" fmla="*/ 1063557 h 2491577"/>
                  <a:gd name="connsiteX19" fmla="*/ 1268791 w 1319454"/>
                  <a:gd name="connsiteY19" fmla="*/ 1343713 h 2491577"/>
                  <a:gd name="connsiteX20" fmla="*/ 1167624 w 1319454"/>
                  <a:gd name="connsiteY20" fmla="*/ 1604414 h 2491577"/>
                  <a:gd name="connsiteX21" fmla="*/ 1035327 w 1319454"/>
                  <a:gd name="connsiteY21" fmla="*/ 1810641 h 2491577"/>
                  <a:gd name="connsiteX22" fmla="*/ 899140 w 1319454"/>
                  <a:gd name="connsiteY22" fmla="*/ 1970174 h 2491577"/>
                  <a:gd name="connsiteX23" fmla="*/ 836883 w 1319454"/>
                  <a:gd name="connsiteY23" fmla="*/ 2055778 h 2491577"/>
                  <a:gd name="connsiteX24" fmla="*/ 766844 w 1319454"/>
                  <a:gd name="connsiteY24" fmla="*/ 2168619 h 2491577"/>
                  <a:gd name="connsiteX25" fmla="*/ 743497 w 1319454"/>
                  <a:gd name="connsiteY25" fmla="*/ 2262004 h 2491577"/>
                  <a:gd name="connsiteX26" fmla="*/ 759062 w 1319454"/>
                  <a:gd name="connsiteY26" fmla="*/ 2328152 h 2491577"/>
                  <a:gd name="connsiteX27" fmla="*/ 790190 w 1319454"/>
                  <a:gd name="connsiteY27" fmla="*/ 2390409 h 2491577"/>
                  <a:gd name="connsiteX28" fmla="*/ 844665 w 1319454"/>
                  <a:gd name="connsiteY28" fmla="*/ 2448775 h 2491577"/>
                  <a:gd name="connsiteX29" fmla="*/ 875793 w 1319454"/>
                  <a:gd name="connsiteY29" fmla="*/ 2491577 h 2491577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54951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75793 w 1318759"/>
                  <a:gd name="connsiteY28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759"/>
                  <a:gd name="connsiteY0" fmla="*/ 2373239 h 2497753"/>
                  <a:gd name="connsiteX1" fmla="*/ 319371 w 1318759"/>
                  <a:gd name="connsiteY1" fmla="*/ 2307091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401084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11589 w 1318664"/>
                  <a:gd name="connsiteY4" fmla="*/ 1941858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36883 w 1318664"/>
                  <a:gd name="connsiteY20" fmla="*/ 2062481 h 2498280"/>
                  <a:gd name="connsiteX21" fmla="*/ 766844 w 1318664"/>
                  <a:gd name="connsiteY21" fmla="*/ 2175322 h 2498280"/>
                  <a:gd name="connsiteX22" fmla="*/ 743497 w 1318664"/>
                  <a:gd name="connsiteY22" fmla="*/ 2268707 h 2498280"/>
                  <a:gd name="connsiteX23" fmla="*/ 759062 w 1318664"/>
                  <a:gd name="connsiteY23" fmla="*/ 2334855 h 2498280"/>
                  <a:gd name="connsiteX24" fmla="*/ 790190 w 1318664"/>
                  <a:gd name="connsiteY24" fmla="*/ 2397112 h 2498280"/>
                  <a:gd name="connsiteX25" fmla="*/ 875793 w 1318664"/>
                  <a:gd name="connsiteY25" fmla="*/ 2498280 h 249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18664" h="2498280">
                    <a:moveTo>
                      <a:pt x="229877" y="2373766"/>
                    </a:moveTo>
                    <a:cubicBezTo>
                      <a:pt x="249008" y="2359174"/>
                      <a:pt x="291485" y="2332261"/>
                      <a:pt x="319371" y="2307618"/>
                    </a:cubicBezTo>
                    <a:cubicBezTo>
                      <a:pt x="347257" y="2282975"/>
                      <a:pt x="383574" y="2253144"/>
                      <a:pt x="397193" y="2225906"/>
                    </a:cubicBezTo>
                    <a:cubicBezTo>
                      <a:pt x="410812" y="2198669"/>
                      <a:pt x="419891" y="2195425"/>
                      <a:pt x="401084" y="2144193"/>
                    </a:cubicBezTo>
                    <a:cubicBezTo>
                      <a:pt x="382277" y="2092961"/>
                      <a:pt x="327802" y="2000873"/>
                      <a:pt x="284352" y="1918512"/>
                    </a:cubicBezTo>
                    <a:cubicBezTo>
                      <a:pt x="240902" y="1836151"/>
                      <a:pt x="180590" y="1745359"/>
                      <a:pt x="140382" y="1650028"/>
                    </a:cubicBezTo>
                    <a:cubicBezTo>
                      <a:pt x="100174" y="1554697"/>
                      <a:pt x="65804" y="1447044"/>
                      <a:pt x="43106" y="1346525"/>
                    </a:cubicBezTo>
                    <a:cubicBezTo>
                      <a:pt x="20408" y="1246006"/>
                      <a:pt x="10032" y="1148081"/>
                      <a:pt x="4195" y="1046913"/>
                    </a:cubicBezTo>
                    <a:cubicBezTo>
                      <a:pt x="-1642" y="945745"/>
                      <a:pt x="-2290" y="831607"/>
                      <a:pt x="8086" y="739519"/>
                    </a:cubicBezTo>
                    <a:cubicBezTo>
                      <a:pt x="18462" y="647431"/>
                      <a:pt x="41160" y="568961"/>
                      <a:pt x="66452" y="494382"/>
                    </a:cubicBezTo>
                    <a:cubicBezTo>
                      <a:pt x="91744" y="419803"/>
                      <a:pt x="121576" y="351710"/>
                      <a:pt x="159838" y="292047"/>
                    </a:cubicBezTo>
                    <a:cubicBezTo>
                      <a:pt x="198100" y="232384"/>
                      <a:pt x="240253" y="181800"/>
                      <a:pt x="296025" y="136404"/>
                    </a:cubicBezTo>
                    <a:cubicBezTo>
                      <a:pt x="351797" y="91008"/>
                      <a:pt x="421187" y="38479"/>
                      <a:pt x="494469" y="19672"/>
                    </a:cubicBezTo>
                    <a:cubicBezTo>
                      <a:pt x="567751" y="865"/>
                      <a:pt x="646220" y="-14699"/>
                      <a:pt x="735715" y="23563"/>
                    </a:cubicBezTo>
                    <a:cubicBezTo>
                      <a:pt x="825210" y="61825"/>
                      <a:pt x="947130" y="139000"/>
                      <a:pt x="1031436" y="249246"/>
                    </a:cubicBezTo>
                    <a:cubicBezTo>
                      <a:pt x="1115742" y="359492"/>
                      <a:pt x="1170866" y="431476"/>
                      <a:pt x="1218207" y="568312"/>
                    </a:cubicBezTo>
                    <a:cubicBezTo>
                      <a:pt x="1265548" y="705148"/>
                      <a:pt x="1334290" y="877652"/>
                      <a:pt x="1315484" y="1070260"/>
                    </a:cubicBezTo>
                    <a:cubicBezTo>
                      <a:pt x="1296678" y="1262868"/>
                      <a:pt x="1293434" y="1260273"/>
                      <a:pt x="1268791" y="1350416"/>
                    </a:cubicBezTo>
                    <a:cubicBezTo>
                      <a:pt x="1244148" y="1440559"/>
                      <a:pt x="1206535" y="1533296"/>
                      <a:pt x="1167624" y="1611117"/>
                    </a:cubicBezTo>
                    <a:cubicBezTo>
                      <a:pt x="1128713" y="1688938"/>
                      <a:pt x="1090451" y="1742117"/>
                      <a:pt x="1035327" y="1817344"/>
                    </a:cubicBezTo>
                    <a:cubicBezTo>
                      <a:pt x="980204" y="1892571"/>
                      <a:pt x="881630" y="2002818"/>
                      <a:pt x="836883" y="2062481"/>
                    </a:cubicBezTo>
                    <a:cubicBezTo>
                      <a:pt x="792136" y="2122144"/>
                      <a:pt x="782408" y="2140951"/>
                      <a:pt x="766844" y="2175322"/>
                    </a:cubicBezTo>
                    <a:cubicBezTo>
                      <a:pt x="751280" y="2209693"/>
                      <a:pt x="744794" y="2242118"/>
                      <a:pt x="743497" y="2268707"/>
                    </a:cubicBezTo>
                    <a:cubicBezTo>
                      <a:pt x="742200" y="2295296"/>
                      <a:pt x="751280" y="2313454"/>
                      <a:pt x="759062" y="2334855"/>
                    </a:cubicBezTo>
                    <a:cubicBezTo>
                      <a:pt x="766844" y="2356256"/>
                      <a:pt x="770735" y="2369875"/>
                      <a:pt x="790190" y="2397112"/>
                    </a:cubicBezTo>
                    <a:cubicBezTo>
                      <a:pt x="809645" y="2424349"/>
                      <a:pt x="857959" y="2477203"/>
                      <a:pt x="875793" y="2498280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ihandform 24"/>
              <p:cNvSpPr/>
              <p:nvPr/>
            </p:nvSpPr>
            <p:spPr bwMode="auto">
              <a:xfrm>
                <a:off x="937452" y="2194566"/>
                <a:ext cx="1115510" cy="2456181"/>
              </a:xfrm>
              <a:custGeom>
                <a:avLst/>
                <a:gdLst>
                  <a:gd name="connsiteX0" fmla="*/ 171501 w 1115510"/>
                  <a:gd name="connsiteY0" fmla="*/ 2350418 h 2468614"/>
                  <a:gd name="connsiteX1" fmla="*/ 408856 w 1115510"/>
                  <a:gd name="connsiteY1" fmla="*/ 2229796 h 2468614"/>
                  <a:gd name="connsiteX2" fmla="*/ 521697 w 1115510"/>
                  <a:gd name="connsiteY2" fmla="*/ 2148083 h 2468614"/>
                  <a:gd name="connsiteX3" fmla="*/ 669557 w 1115510"/>
                  <a:gd name="connsiteY3" fmla="*/ 2039133 h 2468614"/>
                  <a:gd name="connsiteX4" fmla="*/ 797962 w 1115510"/>
                  <a:gd name="connsiteY4" fmla="*/ 1906837 h 2468614"/>
                  <a:gd name="connsiteX5" fmla="*/ 903021 w 1115510"/>
                  <a:gd name="connsiteY5" fmla="*/ 1743413 h 2468614"/>
                  <a:gd name="connsiteX6" fmla="*/ 1004189 w 1115510"/>
                  <a:gd name="connsiteY6" fmla="*/ 1533295 h 2468614"/>
                  <a:gd name="connsiteX7" fmla="*/ 1062555 w 1115510"/>
                  <a:gd name="connsiteY7" fmla="*/ 1327069 h 2468614"/>
                  <a:gd name="connsiteX8" fmla="*/ 1113139 w 1115510"/>
                  <a:gd name="connsiteY8" fmla="*/ 1000219 h 2468614"/>
                  <a:gd name="connsiteX9" fmla="*/ 1101465 w 1115510"/>
                  <a:gd name="connsiteY9" fmla="*/ 805666 h 2468614"/>
                  <a:gd name="connsiteX10" fmla="*/ 1050882 w 1115510"/>
                  <a:gd name="connsiteY10" fmla="*/ 564420 h 2468614"/>
                  <a:gd name="connsiteX11" fmla="*/ 973060 w 1115510"/>
                  <a:gd name="connsiteY11" fmla="*/ 381540 h 2468614"/>
                  <a:gd name="connsiteX12" fmla="*/ 813527 w 1115510"/>
                  <a:gd name="connsiteY12" fmla="*/ 136403 h 2468614"/>
                  <a:gd name="connsiteX13" fmla="*/ 704577 w 1115510"/>
                  <a:gd name="connsiteY13" fmla="*/ 54691 h 2468614"/>
                  <a:gd name="connsiteX14" fmla="*/ 622865 w 1115510"/>
                  <a:gd name="connsiteY14" fmla="*/ 27453 h 2468614"/>
                  <a:gd name="connsiteX15" fmla="*/ 541152 w 1115510"/>
                  <a:gd name="connsiteY15" fmla="*/ 216 h 2468614"/>
                  <a:gd name="connsiteX16" fmla="*/ 436094 w 1115510"/>
                  <a:gd name="connsiteY16" fmla="*/ 15780 h 2468614"/>
                  <a:gd name="connsiteX17" fmla="*/ 385510 w 1115510"/>
                  <a:gd name="connsiteY17" fmla="*/ 35236 h 2468614"/>
                  <a:gd name="connsiteX18" fmla="*/ 296015 w 1115510"/>
                  <a:gd name="connsiteY18" fmla="*/ 74146 h 2468614"/>
                  <a:gd name="connsiteX19" fmla="*/ 225976 w 1115510"/>
                  <a:gd name="connsiteY19" fmla="*/ 140294 h 2468614"/>
                  <a:gd name="connsiteX20" fmla="*/ 105353 w 1115510"/>
                  <a:gd name="connsiteY20" fmla="*/ 307610 h 2468614"/>
                  <a:gd name="connsiteX21" fmla="*/ 23641 w 1115510"/>
                  <a:gd name="connsiteY21" fmla="*/ 521618 h 2468614"/>
                  <a:gd name="connsiteX22" fmla="*/ 294 w 1115510"/>
                  <a:gd name="connsiteY22" fmla="*/ 774538 h 2468614"/>
                  <a:gd name="connsiteX23" fmla="*/ 15859 w 1115510"/>
                  <a:gd name="connsiteY23" fmla="*/ 1043021 h 2468614"/>
                  <a:gd name="connsiteX24" fmla="*/ 85898 w 1115510"/>
                  <a:gd name="connsiteY24" fmla="*/ 1416563 h 2468614"/>
                  <a:gd name="connsiteX25" fmla="*/ 194848 w 1115510"/>
                  <a:gd name="connsiteY25" fmla="*/ 1700611 h 2468614"/>
                  <a:gd name="connsiteX26" fmla="*/ 319362 w 1115510"/>
                  <a:gd name="connsiteY26" fmla="*/ 1930184 h 2468614"/>
                  <a:gd name="connsiteX27" fmla="*/ 459440 w 1115510"/>
                  <a:gd name="connsiteY27" fmla="*/ 2136410 h 2468614"/>
                  <a:gd name="connsiteX28" fmla="*/ 506133 w 1115510"/>
                  <a:gd name="connsiteY28" fmla="*/ 2198667 h 2468614"/>
                  <a:gd name="connsiteX29" fmla="*/ 607300 w 1115510"/>
                  <a:gd name="connsiteY29" fmla="*/ 2315399 h 2468614"/>
                  <a:gd name="connsiteX30" fmla="*/ 681231 w 1115510"/>
                  <a:gd name="connsiteY30" fmla="*/ 2385438 h 2468614"/>
                  <a:gd name="connsiteX31" fmla="*/ 755161 w 1115510"/>
                  <a:gd name="connsiteY31" fmla="*/ 2467150 h 2468614"/>
                  <a:gd name="connsiteX0" fmla="*/ 171501 w 1115510"/>
                  <a:gd name="connsiteY0" fmla="*/ 2350272 h 2468468"/>
                  <a:gd name="connsiteX1" fmla="*/ 408856 w 1115510"/>
                  <a:gd name="connsiteY1" fmla="*/ 2229650 h 2468468"/>
                  <a:gd name="connsiteX2" fmla="*/ 521697 w 1115510"/>
                  <a:gd name="connsiteY2" fmla="*/ 2147937 h 2468468"/>
                  <a:gd name="connsiteX3" fmla="*/ 669557 w 1115510"/>
                  <a:gd name="connsiteY3" fmla="*/ 2038987 h 2468468"/>
                  <a:gd name="connsiteX4" fmla="*/ 797962 w 1115510"/>
                  <a:gd name="connsiteY4" fmla="*/ 1906691 h 2468468"/>
                  <a:gd name="connsiteX5" fmla="*/ 903021 w 1115510"/>
                  <a:gd name="connsiteY5" fmla="*/ 1743267 h 2468468"/>
                  <a:gd name="connsiteX6" fmla="*/ 1004189 w 1115510"/>
                  <a:gd name="connsiteY6" fmla="*/ 1533149 h 2468468"/>
                  <a:gd name="connsiteX7" fmla="*/ 1062555 w 1115510"/>
                  <a:gd name="connsiteY7" fmla="*/ 1326923 h 2468468"/>
                  <a:gd name="connsiteX8" fmla="*/ 1113139 w 1115510"/>
                  <a:gd name="connsiteY8" fmla="*/ 1000073 h 2468468"/>
                  <a:gd name="connsiteX9" fmla="*/ 1101465 w 1115510"/>
                  <a:gd name="connsiteY9" fmla="*/ 805520 h 2468468"/>
                  <a:gd name="connsiteX10" fmla="*/ 1050882 w 1115510"/>
                  <a:gd name="connsiteY10" fmla="*/ 564274 h 2468468"/>
                  <a:gd name="connsiteX11" fmla="*/ 973060 w 1115510"/>
                  <a:gd name="connsiteY11" fmla="*/ 381394 h 2468468"/>
                  <a:gd name="connsiteX12" fmla="*/ 813527 w 1115510"/>
                  <a:gd name="connsiteY12" fmla="*/ 136257 h 2468468"/>
                  <a:gd name="connsiteX13" fmla="*/ 704577 w 1115510"/>
                  <a:gd name="connsiteY13" fmla="*/ 54545 h 2468468"/>
                  <a:gd name="connsiteX14" fmla="*/ 628308 w 1115510"/>
                  <a:gd name="connsiteY14" fmla="*/ 21864 h 2468468"/>
                  <a:gd name="connsiteX15" fmla="*/ 541152 w 1115510"/>
                  <a:gd name="connsiteY15" fmla="*/ 70 h 2468468"/>
                  <a:gd name="connsiteX16" fmla="*/ 436094 w 1115510"/>
                  <a:gd name="connsiteY16" fmla="*/ 15634 h 2468468"/>
                  <a:gd name="connsiteX17" fmla="*/ 385510 w 1115510"/>
                  <a:gd name="connsiteY17" fmla="*/ 35090 h 2468468"/>
                  <a:gd name="connsiteX18" fmla="*/ 296015 w 1115510"/>
                  <a:gd name="connsiteY18" fmla="*/ 74000 h 2468468"/>
                  <a:gd name="connsiteX19" fmla="*/ 225976 w 1115510"/>
                  <a:gd name="connsiteY19" fmla="*/ 140148 h 2468468"/>
                  <a:gd name="connsiteX20" fmla="*/ 105353 w 1115510"/>
                  <a:gd name="connsiteY20" fmla="*/ 307464 h 2468468"/>
                  <a:gd name="connsiteX21" fmla="*/ 23641 w 1115510"/>
                  <a:gd name="connsiteY21" fmla="*/ 521472 h 2468468"/>
                  <a:gd name="connsiteX22" fmla="*/ 294 w 1115510"/>
                  <a:gd name="connsiteY22" fmla="*/ 774392 h 2468468"/>
                  <a:gd name="connsiteX23" fmla="*/ 15859 w 1115510"/>
                  <a:gd name="connsiteY23" fmla="*/ 1042875 h 2468468"/>
                  <a:gd name="connsiteX24" fmla="*/ 85898 w 1115510"/>
                  <a:gd name="connsiteY24" fmla="*/ 1416417 h 2468468"/>
                  <a:gd name="connsiteX25" fmla="*/ 194848 w 1115510"/>
                  <a:gd name="connsiteY25" fmla="*/ 1700465 h 2468468"/>
                  <a:gd name="connsiteX26" fmla="*/ 319362 w 1115510"/>
                  <a:gd name="connsiteY26" fmla="*/ 1930038 h 2468468"/>
                  <a:gd name="connsiteX27" fmla="*/ 459440 w 1115510"/>
                  <a:gd name="connsiteY27" fmla="*/ 2136264 h 2468468"/>
                  <a:gd name="connsiteX28" fmla="*/ 506133 w 1115510"/>
                  <a:gd name="connsiteY28" fmla="*/ 2198521 h 2468468"/>
                  <a:gd name="connsiteX29" fmla="*/ 607300 w 1115510"/>
                  <a:gd name="connsiteY29" fmla="*/ 2315253 h 2468468"/>
                  <a:gd name="connsiteX30" fmla="*/ 681231 w 1115510"/>
                  <a:gd name="connsiteY30" fmla="*/ 2385292 h 2468468"/>
                  <a:gd name="connsiteX31" fmla="*/ 755161 w 1115510"/>
                  <a:gd name="connsiteY31" fmla="*/ 2467004 h 246846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33149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39981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69 h 2460145"/>
                  <a:gd name="connsiteX1" fmla="*/ 408856 w 1115510"/>
                  <a:gd name="connsiteY1" fmla="*/ 2229647 h 2460145"/>
                  <a:gd name="connsiteX2" fmla="*/ 521697 w 1115510"/>
                  <a:gd name="connsiteY2" fmla="*/ 2147934 h 2460145"/>
                  <a:gd name="connsiteX3" fmla="*/ 669557 w 1115510"/>
                  <a:gd name="connsiteY3" fmla="*/ 2038984 h 2460145"/>
                  <a:gd name="connsiteX4" fmla="*/ 797962 w 1115510"/>
                  <a:gd name="connsiteY4" fmla="*/ 1906688 h 2460145"/>
                  <a:gd name="connsiteX5" fmla="*/ 903021 w 1115510"/>
                  <a:gd name="connsiteY5" fmla="*/ 1743264 h 2460145"/>
                  <a:gd name="connsiteX6" fmla="*/ 1004189 w 1115510"/>
                  <a:gd name="connsiteY6" fmla="*/ 1525364 h 2460145"/>
                  <a:gd name="connsiteX7" fmla="*/ 1062555 w 1115510"/>
                  <a:gd name="connsiteY7" fmla="*/ 1315246 h 2460145"/>
                  <a:gd name="connsiteX8" fmla="*/ 1113139 w 1115510"/>
                  <a:gd name="connsiteY8" fmla="*/ 1000070 h 2460145"/>
                  <a:gd name="connsiteX9" fmla="*/ 1101465 w 1115510"/>
                  <a:gd name="connsiteY9" fmla="*/ 805517 h 2460145"/>
                  <a:gd name="connsiteX10" fmla="*/ 1050882 w 1115510"/>
                  <a:gd name="connsiteY10" fmla="*/ 564271 h 2460145"/>
                  <a:gd name="connsiteX11" fmla="*/ 973060 w 1115510"/>
                  <a:gd name="connsiteY11" fmla="*/ 381391 h 2460145"/>
                  <a:gd name="connsiteX12" fmla="*/ 813527 w 1115510"/>
                  <a:gd name="connsiteY12" fmla="*/ 136254 h 2460145"/>
                  <a:gd name="connsiteX13" fmla="*/ 704577 w 1115510"/>
                  <a:gd name="connsiteY13" fmla="*/ 54542 h 2460145"/>
                  <a:gd name="connsiteX14" fmla="*/ 639981 w 1115510"/>
                  <a:gd name="connsiteY14" fmla="*/ 21861 h 2460145"/>
                  <a:gd name="connsiteX15" fmla="*/ 541152 w 1115510"/>
                  <a:gd name="connsiteY15" fmla="*/ 67 h 2460145"/>
                  <a:gd name="connsiteX16" fmla="*/ 436094 w 1115510"/>
                  <a:gd name="connsiteY16" fmla="*/ 15631 h 2460145"/>
                  <a:gd name="connsiteX17" fmla="*/ 373836 w 1115510"/>
                  <a:gd name="connsiteY17" fmla="*/ 31196 h 2460145"/>
                  <a:gd name="connsiteX18" fmla="*/ 296015 w 1115510"/>
                  <a:gd name="connsiteY18" fmla="*/ 73997 h 2460145"/>
                  <a:gd name="connsiteX19" fmla="*/ 225976 w 1115510"/>
                  <a:gd name="connsiteY19" fmla="*/ 140145 h 2460145"/>
                  <a:gd name="connsiteX20" fmla="*/ 105353 w 1115510"/>
                  <a:gd name="connsiteY20" fmla="*/ 307461 h 2460145"/>
                  <a:gd name="connsiteX21" fmla="*/ 23641 w 1115510"/>
                  <a:gd name="connsiteY21" fmla="*/ 521469 h 2460145"/>
                  <a:gd name="connsiteX22" fmla="*/ 294 w 1115510"/>
                  <a:gd name="connsiteY22" fmla="*/ 774389 h 2460145"/>
                  <a:gd name="connsiteX23" fmla="*/ 15859 w 1115510"/>
                  <a:gd name="connsiteY23" fmla="*/ 1042872 h 2460145"/>
                  <a:gd name="connsiteX24" fmla="*/ 85898 w 1115510"/>
                  <a:gd name="connsiteY24" fmla="*/ 1416414 h 2460145"/>
                  <a:gd name="connsiteX25" fmla="*/ 194848 w 1115510"/>
                  <a:gd name="connsiteY25" fmla="*/ 1700462 h 2460145"/>
                  <a:gd name="connsiteX26" fmla="*/ 319362 w 1115510"/>
                  <a:gd name="connsiteY26" fmla="*/ 1930035 h 2460145"/>
                  <a:gd name="connsiteX27" fmla="*/ 459440 w 1115510"/>
                  <a:gd name="connsiteY27" fmla="*/ 2136261 h 2460145"/>
                  <a:gd name="connsiteX28" fmla="*/ 506133 w 1115510"/>
                  <a:gd name="connsiteY28" fmla="*/ 2198518 h 2460145"/>
                  <a:gd name="connsiteX29" fmla="*/ 607300 w 1115510"/>
                  <a:gd name="connsiteY29" fmla="*/ 2315250 h 2460145"/>
                  <a:gd name="connsiteX30" fmla="*/ 681231 w 1115510"/>
                  <a:gd name="connsiteY30" fmla="*/ 2385289 h 2460145"/>
                  <a:gd name="connsiteX31" fmla="*/ 772094 w 1115510"/>
                  <a:gd name="connsiteY31" fmla="*/ 2458535 h 2460145"/>
                  <a:gd name="connsiteX0" fmla="*/ 171501 w 1115510"/>
                  <a:gd name="connsiteY0" fmla="*/ 2350351 h 2460227"/>
                  <a:gd name="connsiteX1" fmla="*/ 408856 w 1115510"/>
                  <a:gd name="connsiteY1" fmla="*/ 2229729 h 2460227"/>
                  <a:gd name="connsiteX2" fmla="*/ 521697 w 1115510"/>
                  <a:gd name="connsiteY2" fmla="*/ 2148016 h 2460227"/>
                  <a:gd name="connsiteX3" fmla="*/ 669557 w 1115510"/>
                  <a:gd name="connsiteY3" fmla="*/ 2039066 h 2460227"/>
                  <a:gd name="connsiteX4" fmla="*/ 797962 w 1115510"/>
                  <a:gd name="connsiteY4" fmla="*/ 1906770 h 2460227"/>
                  <a:gd name="connsiteX5" fmla="*/ 903021 w 1115510"/>
                  <a:gd name="connsiteY5" fmla="*/ 1743346 h 2460227"/>
                  <a:gd name="connsiteX6" fmla="*/ 1004189 w 1115510"/>
                  <a:gd name="connsiteY6" fmla="*/ 1525446 h 2460227"/>
                  <a:gd name="connsiteX7" fmla="*/ 1062555 w 1115510"/>
                  <a:gd name="connsiteY7" fmla="*/ 1315328 h 2460227"/>
                  <a:gd name="connsiteX8" fmla="*/ 1113139 w 1115510"/>
                  <a:gd name="connsiteY8" fmla="*/ 1000152 h 2460227"/>
                  <a:gd name="connsiteX9" fmla="*/ 1101465 w 1115510"/>
                  <a:gd name="connsiteY9" fmla="*/ 805599 h 2460227"/>
                  <a:gd name="connsiteX10" fmla="*/ 1050882 w 1115510"/>
                  <a:gd name="connsiteY10" fmla="*/ 564353 h 2460227"/>
                  <a:gd name="connsiteX11" fmla="*/ 973060 w 1115510"/>
                  <a:gd name="connsiteY11" fmla="*/ 381473 h 2460227"/>
                  <a:gd name="connsiteX12" fmla="*/ 813527 w 1115510"/>
                  <a:gd name="connsiteY12" fmla="*/ 136336 h 2460227"/>
                  <a:gd name="connsiteX13" fmla="*/ 704577 w 1115510"/>
                  <a:gd name="connsiteY13" fmla="*/ 54624 h 2460227"/>
                  <a:gd name="connsiteX14" fmla="*/ 639981 w 1115510"/>
                  <a:gd name="connsiteY14" fmla="*/ 21943 h 2460227"/>
                  <a:gd name="connsiteX15" fmla="*/ 541152 w 1115510"/>
                  <a:gd name="connsiteY15" fmla="*/ 149 h 2460227"/>
                  <a:gd name="connsiteX16" fmla="*/ 436094 w 1115510"/>
                  <a:gd name="connsiteY16" fmla="*/ 15713 h 2460227"/>
                  <a:gd name="connsiteX17" fmla="*/ 296015 w 1115510"/>
                  <a:gd name="connsiteY17" fmla="*/ 74079 h 2460227"/>
                  <a:gd name="connsiteX18" fmla="*/ 225976 w 1115510"/>
                  <a:gd name="connsiteY18" fmla="*/ 140227 h 2460227"/>
                  <a:gd name="connsiteX19" fmla="*/ 105353 w 1115510"/>
                  <a:gd name="connsiteY19" fmla="*/ 307543 h 2460227"/>
                  <a:gd name="connsiteX20" fmla="*/ 23641 w 1115510"/>
                  <a:gd name="connsiteY20" fmla="*/ 521551 h 2460227"/>
                  <a:gd name="connsiteX21" fmla="*/ 294 w 1115510"/>
                  <a:gd name="connsiteY21" fmla="*/ 774471 h 2460227"/>
                  <a:gd name="connsiteX22" fmla="*/ 15859 w 1115510"/>
                  <a:gd name="connsiteY22" fmla="*/ 1042954 h 2460227"/>
                  <a:gd name="connsiteX23" fmla="*/ 85898 w 1115510"/>
                  <a:gd name="connsiteY23" fmla="*/ 1416496 h 2460227"/>
                  <a:gd name="connsiteX24" fmla="*/ 194848 w 1115510"/>
                  <a:gd name="connsiteY24" fmla="*/ 1700544 h 2460227"/>
                  <a:gd name="connsiteX25" fmla="*/ 319362 w 1115510"/>
                  <a:gd name="connsiteY25" fmla="*/ 1930117 h 2460227"/>
                  <a:gd name="connsiteX26" fmla="*/ 459440 w 1115510"/>
                  <a:gd name="connsiteY26" fmla="*/ 2136343 h 2460227"/>
                  <a:gd name="connsiteX27" fmla="*/ 506133 w 1115510"/>
                  <a:gd name="connsiteY27" fmla="*/ 2198600 h 2460227"/>
                  <a:gd name="connsiteX28" fmla="*/ 607300 w 1115510"/>
                  <a:gd name="connsiteY28" fmla="*/ 2315332 h 2460227"/>
                  <a:gd name="connsiteX29" fmla="*/ 681231 w 1115510"/>
                  <a:gd name="connsiteY29" fmla="*/ 2385371 h 2460227"/>
                  <a:gd name="connsiteX30" fmla="*/ 772094 w 1115510"/>
                  <a:gd name="connsiteY30" fmla="*/ 2458617 h 2460227"/>
                  <a:gd name="connsiteX0" fmla="*/ 171501 w 1115510"/>
                  <a:gd name="connsiteY0" fmla="*/ 2338351 h 2448227"/>
                  <a:gd name="connsiteX1" fmla="*/ 408856 w 1115510"/>
                  <a:gd name="connsiteY1" fmla="*/ 2217729 h 2448227"/>
                  <a:gd name="connsiteX2" fmla="*/ 521697 w 1115510"/>
                  <a:gd name="connsiteY2" fmla="*/ 2136016 h 2448227"/>
                  <a:gd name="connsiteX3" fmla="*/ 669557 w 1115510"/>
                  <a:gd name="connsiteY3" fmla="*/ 2027066 h 2448227"/>
                  <a:gd name="connsiteX4" fmla="*/ 797962 w 1115510"/>
                  <a:gd name="connsiteY4" fmla="*/ 1894770 h 2448227"/>
                  <a:gd name="connsiteX5" fmla="*/ 903021 w 1115510"/>
                  <a:gd name="connsiteY5" fmla="*/ 1731346 h 2448227"/>
                  <a:gd name="connsiteX6" fmla="*/ 1004189 w 1115510"/>
                  <a:gd name="connsiteY6" fmla="*/ 1513446 h 2448227"/>
                  <a:gd name="connsiteX7" fmla="*/ 1062555 w 1115510"/>
                  <a:gd name="connsiteY7" fmla="*/ 1303328 h 2448227"/>
                  <a:gd name="connsiteX8" fmla="*/ 1113139 w 1115510"/>
                  <a:gd name="connsiteY8" fmla="*/ 988152 h 2448227"/>
                  <a:gd name="connsiteX9" fmla="*/ 1101465 w 1115510"/>
                  <a:gd name="connsiteY9" fmla="*/ 793599 h 2448227"/>
                  <a:gd name="connsiteX10" fmla="*/ 1050882 w 1115510"/>
                  <a:gd name="connsiteY10" fmla="*/ 552353 h 2448227"/>
                  <a:gd name="connsiteX11" fmla="*/ 973060 w 1115510"/>
                  <a:gd name="connsiteY11" fmla="*/ 369473 h 2448227"/>
                  <a:gd name="connsiteX12" fmla="*/ 813527 w 1115510"/>
                  <a:gd name="connsiteY12" fmla="*/ 124336 h 2448227"/>
                  <a:gd name="connsiteX13" fmla="*/ 704577 w 1115510"/>
                  <a:gd name="connsiteY13" fmla="*/ 42624 h 2448227"/>
                  <a:gd name="connsiteX14" fmla="*/ 639981 w 1115510"/>
                  <a:gd name="connsiteY14" fmla="*/ 9943 h 2448227"/>
                  <a:gd name="connsiteX15" fmla="*/ 436094 w 1115510"/>
                  <a:gd name="connsiteY15" fmla="*/ 3713 h 2448227"/>
                  <a:gd name="connsiteX16" fmla="*/ 296015 w 1115510"/>
                  <a:gd name="connsiteY16" fmla="*/ 62079 h 2448227"/>
                  <a:gd name="connsiteX17" fmla="*/ 225976 w 1115510"/>
                  <a:gd name="connsiteY17" fmla="*/ 128227 h 2448227"/>
                  <a:gd name="connsiteX18" fmla="*/ 105353 w 1115510"/>
                  <a:gd name="connsiteY18" fmla="*/ 295543 h 2448227"/>
                  <a:gd name="connsiteX19" fmla="*/ 23641 w 1115510"/>
                  <a:gd name="connsiteY19" fmla="*/ 509551 h 2448227"/>
                  <a:gd name="connsiteX20" fmla="*/ 294 w 1115510"/>
                  <a:gd name="connsiteY20" fmla="*/ 762471 h 2448227"/>
                  <a:gd name="connsiteX21" fmla="*/ 15859 w 1115510"/>
                  <a:gd name="connsiteY21" fmla="*/ 1030954 h 2448227"/>
                  <a:gd name="connsiteX22" fmla="*/ 85898 w 1115510"/>
                  <a:gd name="connsiteY22" fmla="*/ 1404496 h 2448227"/>
                  <a:gd name="connsiteX23" fmla="*/ 194848 w 1115510"/>
                  <a:gd name="connsiteY23" fmla="*/ 1688544 h 2448227"/>
                  <a:gd name="connsiteX24" fmla="*/ 319362 w 1115510"/>
                  <a:gd name="connsiteY24" fmla="*/ 1918117 h 2448227"/>
                  <a:gd name="connsiteX25" fmla="*/ 459440 w 1115510"/>
                  <a:gd name="connsiteY25" fmla="*/ 2124343 h 2448227"/>
                  <a:gd name="connsiteX26" fmla="*/ 506133 w 1115510"/>
                  <a:gd name="connsiteY26" fmla="*/ 2186600 h 2448227"/>
                  <a:gd name="connsiteX27" fmla="*/ 607300 w 1115510"/>
                  <a:gd name="connsiteY27" fmla="*/ 2303332 h 2448227"/>
                  <a:gd name="connsiteX28" fmla="*/ 681231 w 1115510"/>
                  <a:gd name="connsiteY28" fmla="*/ 2373371 h 2448227"/>
                  <a:gd name="connsiteX29" fmla="*/ 772094 w 1115510"/>
                  <a:gd name="connsiteY29" fmla="*/ 2446617 h 2448227"/>
                  <a:gd name="connsiteX0" fmla="*/ 171501 w 1115510"/>
                  <a:gd name="connsiteY0" fmla="*/ 2342323 h 2452199"/>
                  <a:gd name="connsiteX1" fmla="*/ 408856 w 1115510"/>
                  <a:gd name="connsiteY1" fmla="*/ 2221701 h 2452199"/>
                  <a:gd name="connsiteX2" fmla="*/ 521697 w 1115510"/>
                  <a:gd name="connsiteY2" fmla="*/ 2139988 h 2452199"/>
                  <a:gd name="connsiteX3" fmla="*/ 669557 w 1115510"/>
                  <a:gd name="connsiteY3" fmla="*/ 2031038 h 2452199"/>
                  <a:gd name="connsiteX4" fmla="*/ 797962 w 1115510"/>
                  <a:gd name="connsiteY4" fmla="*/ 1898742 h 2452199"/>
                  <a:gd name="connsiteX5" fmla="*/ 903021 w 1115510"/>
                  <a:gd name="connsiteY5" fmla="*/ 1735318 h 2452199"/>
                  <a:gd name="connsiteX6" fmla="*/ 1004189 w 1115510"/>
                  <a:gd name="connsiteY6" fmla="*/ 1517418 h 2452199"/>
                  <a:gd name="connsiteX7" fmla="*/ 1062555 w 1115510"/>
                  <a:gd name="connsiteY7" fmla="*/ 1307300 h 2452199"/>
                  <a:gd name="connsiteX8" fmla="*/ 1113139 w 1115510"/>
                  <a:gd name="connsiteY8" fmla="*/ 992124 h 2452199"/>
                  <a:gd name="connsiteX9" fmla="*/ 1101465 w 1115510"/>
                  <a:gd name="connsiteY9" fmla="*/ 797571 h 2452199"/>
                  <a:gd name="connsiteX10" fmla="*/ 1050882 w 1115510"/>
                  <a:gd name="connsiteY10" fmla="*/ 556325 h 2452199"/>
                  <a:gd name="connsiteX11" fmla="*/ 973060 w 1115510"/>
                  <a:gd name="connsiteY11" fmla="*/ 373445 h 2452199"/>
                  <a:gd name="connsiteX12" fmla="*/ 813527 w 1115510"/>
                  <a:gd name="connsiteY12" fmla="*/ 128308 h 2452199"/>
                  <a:gd name="connsiteX13" fmla="*/ 639981 w 1115510"/>
                  <a:gd name="connsiteY13" fmla="*/ 13915 h 2452199"/>
                  <a:gd name="connsiteX14" fmla="*/ 436094 w 1115510"/>
                  <a:gd name="connsiteY14" fmla="*/ 7685 h 2452199"/>
                  <a:gd name="connsiteX15" fmla="*/ 296015 w 1115510"/>
                  <a:gd name="connsiteY15" fmla="*/ 66051 h 2452199"/>
                  <a:gd name="connsiteX16" fmla="*/ 225976 w 1115510"/>
                  <a:gd name="connsiteY16" fmla="*/ 132199 h 2452199"/>
                  <a:gd name="connsiteX17" fmla="*/ 105353 w 1115510"/>
                  <a:gd name="connsiteY17" fmla="*/ 299515 h 2452199"/>
                  <a:gd name="connsiteX18" fmla="*/ 23641 w 1115510"/>
                  <a:gd name="connsiteY18" fmla="*/ 513523 h 2452199"/>
                  <a:gd name="connsiteX19" fmla="*/ 294 w 1115510"/>
                  <a:gd name="connsiteY19" fmla="*/ 766443 h 2452199"/>
                  <a:gd name="connsiteX20" fmla="*/ 15859 w 1115510"/>
                  <a:gd name="connsiteY20" fmla="*/ 1034926 h 2452199"/>
                  <a:gd name="connsiteX21" fmla="*/ 85898 w 1115510"/>
                  <a:gd name="connsiteY21" fmla="*/ 1408468 h 2452199"/>
                  <a:gd name="connsiteX22" fmla="*/ 194848 w 1115510"/>
                  <a:gd name="connsiteY22" fmla="*/ 1692516 h 2452199"/>
                  <a:gd name="connsiteX23" fmla="*/ 319362 w 1115510"/>
                  <a:gd name="connsiteY23" fmla="*/ 1922089 h 2452199"/>
                  <a:gd name="connsiteX24" fmla="*/ 459440 w 1115510"/>
                  <a:gd name="connsiteY24" fmla="*/ 2128315 h 2452199"/>
                  <a:gd name="connsiteX25" fmla="*/ 506133 w 1115510"/>
                  <a:gd name="connsiteY25" fmla="*/ 2190572 h 2452199"/>
                  <a:gd name="connsiteX26" fmla="*/ 607300 w 1115510"/>
                  <a:gd name="connsiteY26" fmla="*/ 2307304 h 2452199"/>
                  <a:gd name="connsiteX27" fmla="*/ 681231 w 1115510"/>
                  <a:gd name="connsiteY27" fmla="*/ 2377343 h 2452199"/>
                  <a:gd name="connsiteX28" fmla="*/ 772094 w 1115510"/>
                  <a:gd name="connsiteY28" fmla="*/ 2450589 h 2452199"/>
                  <a:gd name="connsiteX0" fmla="*/ 171501 w 1115510"/>
                  <a:gd name="connsiteY0" fmla="*/ 2346792 h 2456668"/>
                  <a:gd name="connsiteX1" fmla="*/ 408856 w 1115510"/>
                  <a:gd name="connsiteY1" fmla="*/ 2226170 h 2456668"/>
                  <a:gd name="connsiteX2" fmla="*/ 521697 w 1115510"/>
                  <a:gd name="connsiteY2" fmla="*/ 2144457 h 2456668"/>
                  <a:gd name="connsiteX3" fmla="*/ 669557 w 1115510"/>
                  <a:gd name="connsiteY3" fmla="*/ 2035507 h 2456668"/>
                  <a:gd name="connsiteX4" fmla="*/ 797962 w 1115510"/>
                  <a:gd name="connsiteY4" fmla="*/ 1903211 h 2456668"/>
                  <a:gd name="connsiteX5" fmla="*/ 903021 w 1115510"/>
                  <a:gd name="connsiteY5" fmla="*/ 1739787 h 2456668"/>
                  <a:gd name="connsiteX6" fmla="*/ 1004189 w 1115510"/>
                  <a:gd name="connsiteY6" fmla="*/ 1521887 h 2456668"/>
                  <a:gd name="connsiteX7" fmla="*/ 1062555 w 1115510"/>
                  <a:gd name="connsiteY7" fmla="*/ 1311769 h 2456668"/>
                  <a:gd name="connsiteX8" fmla="*/ 1113139 w 1115510"/>
                  <a:gd name="connsiteY8" fmla="*/ 996593 h 2456668"/>
                  <a:gd name="connsiteX9" fmla="*/ 1101465 w 1115510"/>
                  <a:gd name="connsiteY9" fmla="*/ 802040 h 2456668"/>
                  <a:gd name="connsiteX10" fmla="*/ 1050882 w 1115510"/>
                  <a:gd name="connsiteY10" fmla="*/ 560794 h 2456668"/>
                  <a:gd name="connsiteX11" fmla="*/ 973060 w 1115510"/>
                  <a:gd name="connsiteY11" fmla="*/ 377914 h 2456668"/>
                  <a:gd name="connsiteX12" fmla="*/ 813527 w 1115510"/>
                  <a:gd name="connsiteY12" fmla="*/ 132777 h 2456668"/>
                  <a:gd name="connsiteX13" fmla="*/ 639981 w 1115510"/>
                  <a:gd name="connsiteY13" fmla="*/ 18384 h 2456668"/>
                  <a:gd name="connsiteX14" fmla="*/ 436094 w 1115510"/>
                  <a:gd name="connsiteY14" fmla="*/ 12154 h 2456668"/>
                  <a:gd name="connsiteX15" fmla="*/ 225976 w 1115510"/>
                  <a:gd name="connsiteY15" fmla="*/ 136668 h 2456668"/>
                  <a:gd name="connsiteX16" fmla="*/ 105353 w 1115510"/>
                  <a:gd name="connsiteY16" fmla="*/ 303984 h 2456668"/>
                  <a:gd name="connsiteX17" fmla="*/ 23641 w 1115510"/>
                  <a:gd name="connsiteY17" fmla="*/ 517992 h 2456668"/>
                  <a:gd name="connsiteX18" fmla="*/ 294 w 1115510"/>
                  <a:gd name="connsiteY18" fmla="*/ 770912 h 2456668"/>
                  <a:gd name="connsiteX19" fmla="*/ 15859 w 1115510"/>
                  <a:gd name="connsiteY19" fmla="*/ 1039395 h 2456668"/>
                  <a:gd name="connsiteX20" fmla="*/ 85898 w 1115510"/>
                  <a:gd name="connsiteY20" fmla="*/ 1412937 h 2456668"/>
                  <a:gd name="connsiteX21" fmla="*/ 194848 w 1115510"/>
                  <a:gd name="connsiteY21" fmla="*/ 1696985 h 2456668"/>
                  <a:gd name="connsiteX22" fmla="*/ 319362 w 1115510"/>
                  <a:gd name="connsiteY22" fmla="*/ 1926558 h 2456668"/>
                  <a:gd name="connsiteX23" fmla="*/ 459440 w 1115510"/>
                  <a:gd name="connsiteY23" fmla="*/ 2132784 h 2456668"/>
                  <a:gd name="connsiteX24" fmla="*/ 506133 w 1115510"/>
                  <a:gd name="connsiteY24" fmla="*/ 2195041 h 2456668"/>
                  <a:gd name="connsiteX25" fmla="*/ 607300 w 1115510"/>
                  <a:gd name="connsiteY25" fmla="*/ 2311773 h 2456668"/>
                  <a:gd name="connsiteX26" fmla="*/ 681231 w 1115510"/>
                  <a:gd name="connsiteY26" fmla="*/ 2381812 h 2456668"/>
                  <a:gd name="connsiteX27" fmla="*/ 772094 w 1115510"/>
                  <a:gd name="connsiteY27" fmla="*/ 2455058 h 2456668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800687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785123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77427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65754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15510" h="2456181">
                    <a:moveTo>
                      <a:pt x="171501" y="2346305"/>
                    </a:moveTo>
                    <a:cubicBezTo>
                      <a:pt x="260995" y="2302855"/>
                      <a:pt x="350490" y="2259405"/>
                      <a:pt x="408856" y="2225683"/>
                    </a:cubicBezTo>
                    <a:cubicBezTo>
                      <a:pt x="467222" y="2191961"/>
                      <a:pt x="521697" y="2143970"/>
                      <a:pt x="521697" y="2143970"/>
                    </a:cubicBezTo>
                    <a:cubicBezTo>
                      <a:pt x="565147" y="2112193"/>
                      <a:pt x="623513" y="2075228"/>
                      <a:pt x="669557" y="2035020"/>
                    </a:cubicBezTo>
                    <a:cubicBezTo>
                      <a:pt x="715601" y="1994812"/>
                      <a:pt x="759051" y="1952011"/>
                      <a:pt x="797962" y="1902724"/>
                    </a:cubicBezTo>
                    <a:cubicBezTo>
                      <a:pt x="836873" y="1853437"/>
                      <a:pt x="868650" y="1802854"/>
                      <a:pt x="903021" y="1739300"/>
                    </a:cubicBezTo>
                    <a:cubicBezTo>
                      <a:pt x="937392" y="1675746"/>
                      <a:pt x="977600" y="1592736"/>
                      <a:pt x="1004189" y="1521400"/>
                    </a:cubicBezTo>
                    <a:cubicBezTo>
                      <a:pt x="1030778" y="1450064"/>
                      <a:pt x="1044397" y="1398831"/>
                      <a:pt x="1062555" y="1311282"/>
                    </a:cubicBezTo>
                    <a:cubicBezTo>
                      <a:pt x="1080713" y="1223733"/>
                      <a:pt x="1106654" y="1083655"/>
                      <a:pt x="1113139" y="996106"/>
                    </a:cubicBezTo>
                    <a:cubicBezTo>
                      <a:pt x="1119624" y="908557"/>
                      <a:pt x="1111841" y="858622"/>
                      <a:pt x="1101465" y="785989"/>
                    </a:cubicBezTo>
                    <a:cubicBezTo>
                      <a:pt x="1091089" y="713356"/>
                      <a:pt x="1072283" y="630346"/>
                      <a:pt x="1050882" y="560307"/>
                    </a:cubicBezTo>
                    <a:cubicBezTo>
                      <a:pt x="1029481" y="490268"/>
                      <a:pt x="1010025" y="434496"/>
                      <a:pt x="973060" y="365754"/>
                    </a:cubicBezTo>
                    <a:cubicBezTo>
                      <a:pt x="936095" y="297012"/>
                      <a:pt x="884604" y="205831"/>
                      <a:pt x="829091" y="147855"/>
                    </a:cubicBezTo>
                    <a:cubicBezTo>
                      <a:pt x="773578" y="89879"/>
                      <a:pt x="705480" y="40595"/>
                      <a:pt x="639981" y="17897"/>
                    </a:cubicBezTo>
                    <a:cubicBezTo>
                      <a:pt x="574482" y="-4801"/>
                      <a:pt x="502501" y="-4805"/>
                      <a:pt x="436094" y="11667"/>
                    </a:cubicBezTo>
                    <a:cubicBezTo>
                      <a:pt x="369687" y="28139"/>
                      <a:pt x="296664" y="68088"/>
                      <a:pt x="241540" y="116726"/>
                    </a:cubicBezTo>
                    <a:cubicBezTo>
                      <a:pt x="186417" y="165364"/>
                      <a:pt x="141669" y="236701"/>
                      <a:pt x="105353" y="303497"/>
                    </a:cubicBezTo>
                    <a:cubicBezTo>
                      <a:pt x="69037" y="370293"/>
                      <a:pt x="41151" y="439684"/>
                      <a:pt x="23641" y="517505"/>
                    </a:cubicBezTo>
                    <a:cubicBezTo>
                      <a:pt x="6131" y="595326"/>
                      <a:pt x="1591" y="683525"/>
                      <a:pt x="294" y="770425"/>
                    </a:cubicBezTo>
                    <a:cubicBezTo>
                      <a:pt x="-1003" y="857325"/>
                      <a:pt x="1592" y="931904"/>
                      <a:pt x="15859" y="1038908"/>
                    </a:cubicBezTo>
                    <a:cubicBezTo>
                      <a:pt x="30126" y="1145912"/>
                      <a:pt x="56067" y="1302852"/>
                      <a:pt x="85898" y="1412450"/>
                    </a:cubicBezTo>
                    <a:cubicBezTo>
                      <a:pt x="115729" y="1522048"/>
                      <a:pt x="155937" y="1610894"/>
                      <a:pt x="194848" y="1696498"/>
                    </a:cubicBezTo>
                    <a:cubicBezTo>
                      <a:pt x="233759" y="1782102"/>
                      <a:pt x="275263" y="1853438"/>
                      <a:pt x="319362" y="1926071"/>
                    </a:cubicBezTo>
                    <a:cubicBezTo>
                      <a:pt x="363461" y="1998704"/>
                      <a:pt x="428312" y="2087550"/>
                      <a:pt x="459440" y="2132297"/>
                    </a:cubicBezTo>
                    <a:cubicBezTo>
                      <a:pt x="490569" y="2177044"/>
                      <a:pt x="481490" y="2164722"/>
                      <a:pt x="506133" y="2194554"/>
                    </a:cubicBezTo>
                    <a:cubicBezTo>
                      <a:pt x="530776" y="2224385"/>
                      <a:pt x="578117" y="2280157"/>
                      <a:pt x="607300" y="2311286"/>
                    </a:cubicBezTo>
                    <a:cubicBezTo>
                      <a:pt x="636483" y="2342414"/>
                      <a:pt x="653765" y="2357444"/>
                      <a:pt x="681231" y="2381325"/>
                    </a:cubicBezTo>
                    <a:cubicBezTo>
                      <a:pt x="708697" y="2405206"/>
                      <a:pt x="756530" y="2466893"/>
                      <a:pt x="772094" y="2454571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2" name="Gerader Verbinder 21"/>
            <p:cNvCxnSpPr/>
            <p:nvPr/>
          </p:nvCxnSpPr>
          <p:spPr bwMode="auto">
            <a:xfrm>
              <a:off x="2246814" y="6225229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/>
            <p:cNvCxnSpPr/>
            <p:nvPr/>
          </p:nvCxnSpPr>
          <p:spPr bwMode="auto">
            <a:xfrm rot="6600000">
              <a:off x="2930453" y="6366577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5" name="Gerade Verbindung mit Pfeil 8" descr=" 35"/>
          <p:cNvCxnSpPr/>
          <p:nvPr/>
        </p:nvCxnSpPr>
        <p:spPr>
          <a:xfrm flipH="1">
            <a:off x="4556779" y="4517873"/>
            <a:ext cx="701204" cy="10953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41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divertor to pedestal 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31</a:t>
            </a:r>
            <a:endParaRPr lang="en-US" altLang="de-DE" noProof="0" dirty="0"/>
          </a:p>
        </p:txBody>
      </p:sp>
      <p:sp>
        <p:nvSpPr>
          <p:cNvPr id="34" name="Oval 19" descr=" 34"/>
          <p:cNvSpPr/>
          <p:nvPr/>
        </p:nvSpPr>
        <p:spPr>
          <a:xfrm>
            <a:off x="4326361" y="5428085"/>
            <a:ext cx="339877" cy="456405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uppieren 12" descr=" 13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14" name="Rechteck 13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grpSp>
        <p:nvGrpSpPr>
          <p:cNvPr id="44" name="Gruppieren 43" descr=" 44"/>
          <p:cNvGrpSpPr/>
          <p:nvPr/>
        </p:nvGrpSpPr>
        <p:grpSpPr>
          <a:xfrm>
            <a:off x="4978688" y="3334143"/>
            <a:ext cx="3835596" cy="2642169"/>
            <a:chOff x="4978688" y="3334143"/>
            <a:chExt cx="3835596" cy="2642169"/>
          </a:xfrm>
        </p:grpSpPr>
        <p:sp>
          <p:nvSpPr>
            <p:cNvPr id="46" name="Rectangle 14"/>
            <p:cNvSpPr/>
            <p:nvPr/>
          </p:nvSpPr>
          <p:spPr bwMode="auto">
            <a:xfrm>
              <a:off x="7220915" y="3401872"/>
              <a:ext cx="562244" cy="22320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8"/>
            <a:stretch/>
          </p:blipFill>
          <p:spPr>
            <a:xfrm>
              <a:off x="4978688" y="3334143"/>
              <a:ext cx="3835596" cy="2642169"/>
            </a:xfrm>
            <a:prstGeom prst="rect">
              <a:avLst/>
            </a:prstGeom>
          </p:spPr>
        </p:pic>
      </p:grpSp>
      <p:grpSp>
        <p:nvGrpSpPr>
          <p:cNvPr id="20" name="Gruppieren 19" descr=" 20"/>
          <p:cNvGrpSpPr/>
          <p:nvPr/>
        </p:nvGrpSpPr>
        <p:grpSpPr>
          <a:xfrm>
            <a:off x="3709397" y="3373306"/>
            <a:ext cx="1241015" cy="2474971"/>
            <a:chOff x="2157311" y="3955056"/>
            <a:chExt cx="1318664" cy="262983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2157311" y="3955056"/>
              <a:ext cx="1318664" cy="2514770"/>
              <a:chOff x="863512" y="2135977"/>
              <a:chExt cx="1318664" cy="2514770"/>
            </a:xfrm>
          </p:grpSpPr>
          <p:sp>
            <p:nvSpPr>
              <p:cNvPr id="24" name="Freihandform 23"/>
              <p:cNvSpPr/>
              <p:nvPr/>
            </p:nvSpPr>
            <p:spPr bwMode="auto">
              <a:xfrm>
                <a:off x="863512" y="2135977"/>
                <a:ext cx="1318664" cy="2498280"/>
              </a:xfrm>
              <a:custGeom>
                <a:avLst/>
                <a:gdLst>
                  <a:gd name="connsiteX0" fmla="*/ 229877 w 1317181"/>
                  <a:gd name="connsiteY0" fmla="*/ 2367961 h 2493241"/>
                  <a:gd name="connsiteX1" fmla="*/ 288243 w 1317181"/>
                  <a:gd name="connsiteY1" fmla="*/ 2325159 h 2493241"/>
                  <a:gd name="connsiteX2" fmla="*/ 350500 w 1317181"/>
                  <a:gd name="connsiteY2" fmla="*/ 2286249 h 2493241"/>
                  <a:gd name="connsiteX3" fmla="*/ 401084 w 1317181"/>
                  <a:gd name="connsiteY3" fmla="*/ 2220101 h 2493241"/>
                  <a:gd name="connsiteX4" fmla="*/ 401084 w 1317181"/>
                  <a:gd name="connsiteY4" fmla="*/ 2138388 h 2493241"/>
                  <a:gd name="connsiteX5" fmla="*/ 362173 w 1317181"/>
                  <a:gd name="connsiteY5" fmla="*/ 2033329 h 2493241"/>
                  <a:gd name="connsiteX6" fmla="*/ 311589 w 1317181"/>
                  <a:gd name="connsiteY6" fmla="*/ 1936053 h 2493241"/>
                  <a:gd name="connsiteX7" fmla="*/ 245441 w 1317181"/>
                  <a:gd name="connsiteY7" fmla="*/ 1811539 h 2493241"/>
                  <a:gd name="connsiteX8" fmla="*/ 152056 w 1317181"/>
                  <a:gd name="connsiteY8" fmla="*/ 1640332 h 2493241"/>
                  <a:gd name="connsiteX9" fmla="*/ 43106 w 1317181"/>
                  <a:gd name="connsiteY9" fmla="*/ 1340720 h 2493241"/>
                  <a:gd name="connsiteX10" fmla="*/ 4195 w 1317181"/>
                  <a:gd name="connsiteY10" fmla="*/ 1041108 h 2493241"/>
                  <a:gd name="connsiteX11" fmla="*/ 8086 w 1317181"/>
                  <a:gd name="connsiteY11" fmla="*/ 733714 h 2493241"/>
                  <a:gd name="connsiteX12" fmla="*/ 66452 w 1317181"/>
                  <a:gd name="connsiteY12" fmla="*/ 488577 h 2493241"/>
                  <a:gd name="connsiteX13" fmla="*/ 159838 w 1317181"/>
                  <a:gd name="connsiteY13" fmla="*/ 286242 h 2493241"/>
                  <a:gd name="connsiteX14" fmla="*/ 296025 w 1317181"/>
                  <a:gd name="connsiteY14" fmla="*/ 130599 h 2493241"/>
                  <a:gd name="connsiteX15" fmla="*/ 424430 w 1317181"/>
                  <a:gd name="connsiteY15" fmla="*/ 44996 h 2493241"/>
                  <a:gd name="connsiteX16" fmla="*/ 541162 w 1317181"/>
                  <a:gd name="connsiteY16" fmla="*/ 2194 h 2493241"/>
                  <a:gd name="connsiteX17" fmla="*/ 751279 w 1317181"/>
                  <a:gd name="connsiteY17" fmla="*/ 17758 h 2493241"/>
                  <a:gd name="connsiteX18" fmla="*/ 922486 w 1317181"/>
                  <a:gd name="connsiteY18" fmla="*/ 115035 h 2493241"/>
                  <a:gd name="connsiteX19" fmla="*/ 1031436 w 1317181"/>
                  <a:gd name="connsiteY19" fmla="*/ 239549 h 2493241"/>
                  <a:gd name="connsiteX20" fmla="*/ 1113148 w 1317181"/>
                  <a:gd name="connsiteY20" fmla="*/ 364063 h 2493241"/>
                  <a:gd name="connsiteX21" fmla="*/ 1233771 w 1317181"/>
                  <a:gd name="connsiteY21" fmla="*/ 601418 h 2493241"/>
                  <a:gd name="connsiteX22" fmla="*/ 1299919 w 1317181"/>
                  <a:gd name="connsiteY22" fmla="*/ 792080 h 2493241"/>
                  <a:gd name="connsiteX23" fmla="*/ 1315484 w 1317181"/>
                  <a:gd name="connsiteY23" fmla="*/ 1064455 h 2493241"/>
                  <a:gd name="connsiteX24" fmla="*/ 1268791 w 1317181"/>
                  <a:gd name="connsiteY24" fmla="*/ 1344611 h 2493241"/>
                  <a:gd name="connsiteX25" fmla="*/ 1187079 w 1317181"/>
                  <a:gd name="connsiteY25" fmla="*/ 1585857 h 2493241"/>
                  <a:gd name="connsiteX26" fmla="*/ 1035327 w 1317181"/>
                  <a:gd name="connsiteY26" fmla="*/ 1811539 h 2493241"/>
                  <a:gd name="connsiteX27" fmla="*/ 899140 w 1317181"/>
                  <a:gd name="connsiteY27" fmla="*/ 1971072 h 2493241"/>
                  <a:gd name="connsiteX28" fmla="*/ 836883 w 1317181"/>
                  <a:gd name="connsiteY28" fmla="*/ 2056676 h 2493241"/>
                  <a:gd name="connsiteX29" fmla="*/ 766844 w 1317181"/>
                  <a:gd name="connsiteY29" fmla="*/ 2169517 h 2493241"/>
                  <a:gd name="connsiteX30" fmla="*/ 743497 w 1317181"/>
                  <a:gd name="connsiteY30" fmla="*/ 2262902 h 2493241"/>
                  <a:gd name="connsiteX31" fmla="*/ 759062 w 1317181"/>
                  <a:gd name="connsiteY31" fmla="*/ 2329050 h 2493241"/>
                  <a:gd name="connsiteX32" fmla="*/ 766844 w 1317181"/>
                  <a:gd name="connsiteY32" fmla="*/ 2352397 h 2493241"/>
                  <a:gd name="connsiteX33" fmla="*/ 790190 w 1317181"/>
                  <a:gd name="connsiteY33" fmla="*/ 2391307 h 2493241"/>
                  <a:gd name="connsiteX34" fmla="*/ 844665 w 1317181"/>
                  <a:gd name="connsiteY34" fmla="*/ 2449673 h 2493241"/>
                  <a:gd name="connsiteX35" fmla="*/ 875793 w 1317181"/>
                  <a:gd name="connsiteY35" fmla="*/ 2492475 h 2493241"/>
                  <a:gd name="connsiteX36" fmla="*/ 887467 w 1317181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031436 w 1317523"/>
                  <a:gd name="connsiteY19" fmla="*/ 239549 h 2493241"/>
                  <a:gd name="connsiteX20" fmla="*/ 1113148 w 1317523"/>
                  <a:gd name="connsiteY20" fmla="*/ 364063 h 2493241"/>
                  <a:gd name="connsiteX21" fmla="*/ 1218207 w 1317523"/>
                  <a:gd name="connsiteY21" fmla="*/ 562507 h 2493241"/>
                  <a:gd name="connsiteX22" fmla="*/ 1299919 w 1317523"/>
                  <a:gd name="connsiteY22" fmla="*/ 792080 h 2493241"/>
                  <a:gd name="connsiteX23" fmla="*/ 1315484 w 1317523"/>
                  <a:gd name="connsiteY23" fmla="*/ 1064455 h 2493241"/>
                  <a:gd name="connsiteX24" fmla="*/ 1268791 w 1317523"/>
                  <a:gd name="connsiteY24" fmla="*/ 1344611 h 2493241"/>
                  <a:gd name="connsiteX25" fmla="*/ 1187079 w 1317523"/>
                  <a:gd name="connsiteY25" fmla="*/ 1585857 h 2493241"/>
                  <a:gd name="connsiteX26" fmla="*/ 1035327 w 1317523"/>
                  <a:gd name="connsiteY26" fmla="*/ 1811539 h 2493241"/>
                  <a:gd name="connsiteX27" fmla="*/ 899140 w 1317523"/>
                  <a:gd name="connsiteY27" fmla="*/ 1971072 h 2493241"/>
                  <a:gd name="connsiteX28" fmla="*/ 836883 w 1317523"/>
                  <a:gd name="connsiteY28" fmla="*/ 2056676 h 2493241"/>
                  <a:gd name="connsiteX29" fmla="*/ 766844 w 1317523"/>
                  <a:gd name="connsiteY29" fmla="*/ 2169517 h 2493241"/>
                  <a:gd name="connsiteX30" fmla="*/ 743497 w 1317523"/>
                  <a:gd name="connsiteY30" fmla="*/ 2262902 h 2493241"/>
                  <a:gd name="connsiteX31" fmla="*/ 759062 w 1317523"/>
                  <a:gd name="connsiteY31" fmla="*/ 2329050 h 2493241"/>
                  <a:gd name="connsiteX32" fmla="*/ 766844 w 1317523"/>
                  <a:gd name="connsiteY32" fmla="*/ 2352397 h 2493241"/>
                  <a:gd name="connsiteX33" fmla="*/ 790190 w 1317523"/>
                  <a:gd name="connsiteY33" fmla="*/ 2391307 h 2493241"/>
                  <a:gd name="connsiteX34" fmla="*/ 844665 w 1317523"/>
                  <a:gd name="connsiteY34" fmla="*/ 2449673 h 2493241"/>
                  <a:gd name="connsiteX35" fmla="*/ 875793 w 1317523"/>
                  <a:gd name="connsiteY35" fmla="*/ 2492475 h 2493241"/>
                  <a:gd name="connsiteX36" fmla="*/ 887467 w 1317523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113148 w 1317523"/>
                  <a:gd name="connsiteY19" fmla="*/ 364063 h 2493241"/>
                  <a:gd name="connsiteX20" fmla="*/ 1218207 w 1317523"/>
                  <a:gd name="connsiteY20" fmla="*/ 562507 h 2493241"/>
                  <a:gd name="connsiteX21" fmla="*/ 1299919 w 1317523"/>
                  <a:gd name="connsiteY21" fmla="*/ 792080 h 2493241"/>
                  <a:gd name="connsiteX22" fmla="*/ 1315484 w 1317523"/>
                  <a:gd name="connsiteY22" fmla="*/ 1064455 h 2493241"/>
                  <a:gd name="connsiteX23" fmla="*/ 1268791 w 1317523"/>
                  <a:gd name="connsiteY23" fmla="*/ 1344611 h 2493241"/>
                  <a:gd name="connsiteX24" fmla="*/ 1187079 w 1317523"/>
                  <a:gd name="connsiteY24" fmla="*/ 1585857 h 2493241"/>
                  <a:gd name="connsiteX25" fmla="*/ 1035327 w 1317523"/>
                  <a:gd name="connsiteY25" fmla="*/ 1811539 h 2493241"/>
                  <a:gd name="connsiteX26" fmla="*/ 899140 w 1317523"/>
                  <a:gd name="connsiteY26" fmla="*/ 1971072 h 2493241"/>
                  <a:gd name="connsiteX27" fmla="*/ 836883 w 1317523"/>
                  <a:gd name="connsiteY27" fmla="*/ 2056676 h 2493241"/>
                  <a:gd name="connsiteX28" fmla="*/ 766844 w 1317523"/>
                  <a:gd name="connsiteY28" fmla="*/ 2169517 h 2493241"/>
                  <a:gd name="connsiteX29" fmla="*/ 743497 w 1317523"/>
                  <a:gd name="connsiteY29" fmla="*/ 2262902 h 2493241"/>
                  <a:gd name="connsiteX30" fmla="*/ 759062 w 1317523"/>
                  <a:gd name="connsiteY30" fmla="*/ 2329050 h 2493241"/>
                  <a:gd name="connsiteX31" fmla="*/ 766844 w 1317523"/>
                  <a:gd name="connsiteY31" fmla="*/ 2352397 h 2493241"/>
                  <a:gd name="connsiteX32" fmla="*/ 790190 w 1317523"/>
                  <a:gd name="connsiteY32" fmla="*/ 2391307 h 2493241"/>
                  <a:gd name="connsiteX33" fmla="*/ 844665 w 1317523"/>
                  <a:gd name="connsiteY33" fmla="*/ 2449673 h 2493241"/>
                  <a:gd name="connsiteX34" fmla="*/ 875793 w 1317523"/>
                  <a:gd name="connsiteY34" fmla="*/ 2492475 h 2493241"/>
                  <a:gd name="connsiteX35" fmla="*/ 887467 w 1317523"/>
                  <a:gd name="connsiteY35" fmla="*/ 2492475 h 2493241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51279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35715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55211 h 2480491"/>
                  <a:gd name="connsiteX1" fmla="*/ 288243 w 1317523"/>
                  <a:gd name="connsiteY1" fmla="*/ 2312409 h 2480491"/>
                  <a:gd name="connsiteX2" fmla="*/ 350500 w 1317523"/>
                  <a:gd name="connsiteY2" fmla="*/ 2273499 h 2480491"/>
                  <a:gd name="connsiteX3" fmla="*/ 401084 w 1317523"/>
                  <a:gd name="connsiteY3" fmla="*/ 2207351 h 2480491"/>
                  <a:gd name="connsiteX4" fmla="*/ 401084 w 1317523"/>
                  <a:gd name="connsiteY4" fmla="*/ 2125638 h 2480491"/>
                  <a:gd name="connsiteX5" fmla="*/ 362173 w 1317523"/>
                  <a:gd name="connsiteY5" fmla="*/ 2020579 h 2480491"/>
                  <a:gd name="connsiteX6" fmla="*/ 311589 w 1317523"/>
                  <a:gd name="connsiteY6" fmla="*/ 1923303 h 2480491"/>
                  <a:gd name="connsiteX7" fmla="*/ 245441 w 1317523"/>
                  <a:gd name="connsiteY7" fmla="*/ 1798789 h 2480491"/>
                  <a:gd name="connsiteX8" fmla="*/ 152056 w 1317523"/>
                  <a:gd name="connsiteY8" fmla="*/ 1627582 h 2480491"/>
                  <a:gd name="connsiteX9" fmla="*/ 43106 w 1317523"/>
                  <a:gd name="connsiteY9" fmla="*/ 1327970 h 2480491"/>
                  <a:gd name="connsiteX10" fmla="*/ 4195 w 1317523"/>
                  <a:gd name="connsiteY10" fmla="*/ 1028358 h 2480491"/>
                  <a:gd name="connsiteX11" fmla="*/ 8086 w 1317523"/>
                  <a:gd name="connsiteY11" fmla="*/ 720964 h 2480491"/>
                  <a:gd name="connsiteX12" fmla="*/ 66452 w 1317523"/>
                  <a:gd name="connsiteY12" fmla="*/ 475827 h 2480491"/>
                  <a:gd name="connsiteX13" fmla="*/ 159838 w 1317523"/>
                  <a:gd name="connsiteY13" fmla="*/ 273492 h 2480491"/>
                  <a:gd name="connsiteX14" fmla="*/ 296025 w 1317523"/>
                  <a:gd name="connsiteY14" fmla="*/ 117849 h 2480491"/>
                  <a:gd name="connsiteX15" fmla="*/ 424430 w 1317523"/>
                  <a:gd name="connsiteY15" fmla="*/ 32246 h 2480491"/>
                  <a:gd name="connsiteX16" fmla="*/ 735715 w 1317523"/>
                  <a:gd name="connsiteY16" fmla="*/ 5008 h 2480491"/>
                  <a:gd name="connsiteX17" fmla="*/ 922486 w 1317523"/>
                  <a:gd name="connsiteY17" fmla="*/ 125632 h 2480491"/>
                  <a:gd name="connsiteX18" fmla="*/ 1113148 w 1317523"/>
                  <a:gd name="connsiteY18" fmla="*/ 351313 h 2480491"/>
                  <a:gd name="connsiteX19" fmla="*/ 1218207 w 1317523"/>
                  <a:gd name="connsiteY19" fmla="*/ 549757 h 2480491"/>
                  <a:gd name="connsiteX20" fmla="*/ 1299919 w 1317523"/>
                  <a:gd name="connsiteY20" fmla="*/ 779330 h 2480491"/>
                  <a:gd name="connsiteX21" fmla="*/ 1315484 w 1317523"/>
                  <a:gd name="connsiteY21" fmla="*/ 1051705 h 2480491"/>
                  <a:gd name="connsiteX22" fmla="*/ 1268791 w 1317523"/>
                  <a:gd name="connsiteY22" fmla="*/ 1331861 h 2480491"/>
                  <a:gd name="connsiteX23" fmla="*/ 1187079 w 1317523"/>
                  <a:gd name="connsiteY23" fmla="*/ 1573107 h 2480491"/>
                  <a:gd name="connsiteX24" fmla="*/ 1035327 w 1317523"/>
                  <a:gd name="connsiteY24" fmla="*/ 1798789 h 2480491"/>
                  <a:gd name="connsiteX25" fmla="*/ 899140 w 1317523"/>
                  <a:gd name="connsiteY25" fmla="*/ 1958322 h 2480491"/>
                  <a:gd name="connsiteX26" fmla="*/ 836883 w 1317523"/>
                  <a:gd name="connsiteY26" fmla="*/ 2043926 h 2480491"/>
                  <a:gd name="connsiteX27" fmla="*/ 766844 w 1317523"/>
                  <a:gd name="connsiteY27" fmla="*/ 2156767 h 2480491"/>
                  <a:gd name="connsiteX28" fmla="*/ 743497 w 1317523"/>
                  <a:gd name="connsiteY28" fmla="*/ 2250152 h 2480491"/>
                  <a:gd name="connsiteX29" fmla="*/ 759062 w 1317523"/>
                  <a:gd name="connsiteY29" fmla="*/ 2316300 h 2480491"/>
                  <a:gd name="connsiteX30" fmla="*/ 766844 w 1317523"/>
                  <a:gd name="connsiteY30" fmla="*/ 2339647 h 2480491"/>
                  <a:gd name="connsiteX31" fmla="*/ 790190 w 1317523"/>
                  <a:gd name="connsiteY31" fmla="*/ 2378557 h 2480491"/>
                  <a:gd name="connsiteX32" fmla="*/ 844665 w 1317523"/>
                  <a:gd name="connsiteY32" fmla="*/ 2436923 h 2480491"/>
                  <a:gd name="connsiteX33" fmla="*/ 875793 w 1317523"/>
                  <a:gd name="connsiteY33" fmla="*/ 2479725 h 2480491"/>
                  <a:gd name="connsiteX34" fmla="*/ 887467 w 1317523"/>
                  <a:gd name="connsiteY34" fmla="*/ 2479725 h 2480491"/>
                  <a:gd name="connsiteX0" fmla="*/ 229877 w 1317523"/>
                  <a:gd name="connsiteY0" fmla="*/ 2367063 h 2492343"/>
                  <a:gd name="connsiteX1" fmla="*/ 288243 w 1317523"/>
                  <a:gd name="connsiteY1" fmla="*/ 2324261 h 2492343"/>
                  <a:gd name="connsiteX2" fmla="*/ 350500 w 1317523"/>
                  <a:gd name="connsiteY2" fmla="*/ 2285351 h 2492343"/>
                  <a:gd name="connsiteX3" fmla="*/ 401084 w 1317523"/>
                  <a:gd name="connsiteY3" fmla="*/ 2219203 h 2492343"/>
                  <a:gd name="connsiteX4" fmla="*/ 401084 w 1317523"/>
                  <a:gd name="connsiteY4" fmla="*/ 2137490 h 2492343"/>
                  <a:gd name="connsiteX5" fmla="*/ 362173 w 1317523"/>
                  <a:gd name="connsiteY5" fmla="*/ 2032431 h 2492343"/>
                  <a:gd name="connsiteX6" fmla="*/ 311589 w 1317523"/>
                  <a:gd name="connsiteY6" fmla="*/ 1935155 h 2492343"/>
                  <a:gd name="connsiteX7" fmla="*/ 245441 w 1317523"/>
                  <a:gd name="connsiteY7" fmla="*/ 1810641 h 2492343"/>
                  <a:gd name="connsiteX8" fmla="*/ 152056 w 1317523"/>
                  <a:gd name="connsiteY8" fmla="*/ 1639434 h 2492343"/>
                  <a:gd name="connsiteX9" fmla="*/ 43106 w 1317523"/>
                  <a:gd name="connsiteY9" fmla="*/ 1339822 h 2492343"/>
                  <a:gd name="connsiteX10" fmla="*/ 4195 w 1317523"/>
                  <a:gd name="connsiteY10" fmla="*/ 1040210 h 2492343"/>
                  <a:gd name="connsiteX11" fmla="*/ 8086 w 1317523"/>
                  <a:gd name="connsiteY11" fmla="*/ 732816 h 2492343"/>
                  <a:gd name="connsiteX12" fmla="*/ 66452 w 1317523"/>
                  <a:gd name="connsiteY12" fmla="*/ 487679 h 2492343"/>
                  <a:gd name="connsiteX13" fmla="*/ 159838 w 1317523"/>
                  <a:gd name="connsiteY13" fmla="*/ 285344 h 2492343"/>
                  <a:gd name="connsiteX14" fmla="*/ 296025 w 1317523"/>
                  <a:gd name="connsiteY14" fmla="*/ 129701 h 2492343"/>
                  <a:gd name="connsiteX15" fmla="*/ 494469 w 1317523"/>
                  <a:gd name="connsiteY15" fmla="*/ 12969 h 2492343"/>
                  <a:gd name="connsiteX16" fmla="*/ 735715 w 1317523"/>
                  <a:gd name="connsiteY16" fmla="*/ 16860 h 2492343"/>
                  <a:gd name="connsiteX17" fmla="*/ 922486 w 1317523"/>
                  <a:gd name="connsiteY17" fmla="*/ 137484 h 2492343"/>
                  <a:gd name="connsiteX18" fmla="*/ 1113148 w 1317523"/>
                  <a:gd name="connsiteY18" fmla="*/ 363165 h 2492343"/>
                  <a:gd name="connsiteX19" fmla="*/ 1218207 w 1317523"/>
                  <a:gd name="connsiteY19" fmla="*/ 561609 h 2492343"/>
                  <a:gd name="connsiteX20" fmla="*/ 1299919 w 1317523"/>
                  <a:gd name="connsiteY20" fmla="*/ 791182 h 2492343"/>
                  <a:gd name="connsiteX21" fmla="*/ 1315484 w 1317523"/>
                  <a:gd name="connsiteY21" fmla="*/ 1063557 h 2492343"/>
                  <a:gd name="connsiteX22" fmla="*/ 1268791 w 1317523"/>
                  <a:gd name="connsiteY22" fmla="*/ 1343713 h 2492343"/>
                  <a:gd name="connsiteX23" fmla="*/ 1187079 w 1317523"/>
                  <a:gd name="connsiteY23" fmla="*/ 1584959 h 2492343"/>
                  <a:gd name="connsiteX24" fmla="*/ 1035327 w 1317523"/>
                  <a:gd name="connsiteY24" fmla="*/ 1810641 h 2492343"/>
                  <a:gd name="connsiteX25" fmla="*/ 899140 w 1317523"/>
                  <a:gd name="connsiteY25" fmla="*/ 1970174 h 2492343"/>
                  <a:gd name="connsiteX26" fmla="*/ 836883 w 1317523"/>
                  <a:gd name="connsiteY26" fmla="*/ 2055778 h 2492343"/>
                  <a:gd name="connsiteX27" fmla="*/ 766844 w 1317523"/>
                  <a:gd name="connsiteY27" fmla="*/ 2168619 h 2492343"/>
                  <a:gd name="connsiteX28" fmla="*/ 743497 w 1317523"/>
                  <a:gd name="connsiteY28" fmla="*/ 2262004 h 2492343"/>
                  <a:gd name="connsiteX29" fmla="*/ 759062 w 1317523"/>
                  <a:gd name="connsiteY29" fmla="*/ 2328152 h 2492343"/>
                  <a:gd name="connsiteX30" fmla="*/ 766844 w 1317523"/>
                  <a:gd name="connsiteY30" fmla="*/ 2351499 h 2492343"/>
                  <a:gd name="connsiteX31" fmla="*/ 790190 w 1317523"/>
                  <a:gd name="connsiteY31" fmla="*/ 2390409 h 2492343"/>
                  <a:gd name="connsiteX32" fmla="*/ 844665 w 1317523"/>
                  <a:gd name="connsiteY32" fmla="*/ 2448775 h 2492343"/>
                  <a:gd name="connsiteX33" fmla="*/ 875793 w 1317523"/>
                  <a:gd name="connsiteY33" fmla="*/ 2491577 h 2492343"/>
                  <a:gd name="connsiteX34" fmla="*/ 887467 w 1317523"/>
                  <a:gd name="connsiteY34" fmla="*/ 2491577 h 2492343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66844 w 1317523"/>
                  <a:gd name="connsiteY30" fmla="*/ 2351499 h 2491577"/>
                  <a:gd name="connsiteX31" fmla="*/ 790190 w 1317523"/>
                  <a:gd name="connsiteY31" fmla="*/ 2390409 h 2491577"/>
                  <a:gd name="connsiteX32" fmla="*/ 844665 w 1317523"/>
                  <a:gd name="connsiteY32" fmla="*/ 2448775 h 2491577"/>
                  <a:gd name="connsiteX33" fmla="*/ 875793 w 1317523"/>
                  <a:gd name="connsiteY33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29877 w 1317523"/>
                  <a:gd name="connsiteY7" fmla="*/ 1806750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809"/>
                  <a:gd name="connsiteY0" fmla="*/ 2367063 h 2491577"/>
                  <a:gd name="connsiteX1" fmla="*/ 288243 w 1316809"/>
                  <a:gd name="connsiteY1" fmla="*/ 2324261 h 2491577"/>
                  <a:gd name="connsiteX2" fmla="*/ 350500 w 1316809"/>
                  <a:gd name="connsiteY2" fmla="*/ 2285351 h 2491577"/>
                  <a:gd name="connsiteX3" fmla="*/ 401084 w 1316809"/>
                  <a:gd name="connsiteY3" fmla="*/ 2219203 h 2491577"/>
                  <a:gd name="connsiteX4" fmla="*/ 401084 w 1316809"/>
                  <a:gd name="connsiteY4" fmla="*/ 2137490 h 2491577"/>
                  <a:gd name="connsiteX5" fmla="*/ 362173 w 1316809"/>
                  <a:gd name="connsiteY5" fmla="*/ 2032431 h 2491577"/>
                  <a:gd name="connsiteX6" fmla="*/ 311589 w 1316809"/>
                  <a:gd name="connsiteY6" fmla="*/ 1935155 h 2491577"/>
                  <a:gd name="connsiteX7" fmla="*/ 140382 w 1316809"/>
                  <a:gd name="connsiteY7" fmla="*/ 1643325 h 2491577"/>
                  <a:gd name="connsiteX8" fmla="*/ 43106 w 1316809"/>
                  <a:gd name="connsiteY8" fmla="*/ 1339822 h 2491577"/>
                  <a:gd name="connsiteX9" fmla="*/ 4195 w 1316809"/>
                  <a:gd name="connsiteY9" fmla="*/ 1040210 h 2491577"/>
                  <a:gd name="connsiteX10" fmla="*/ 8086 w 1316809"/>
                  <a:gd name="connsiteY10" fmla="*/ 732816 h 2491577"/>
                  <a:gd name="connsiteX11" fmla="*/ 66452 w 1316809"/>
                  <a:gd name="connsiteY11" fmla="*/ 487679 h 2491577"/>
                  <a:gd name="connsiteX12" fmla="*/ 159838 w 1316809"/>
                  <a:gd name="connsiteY12" fmla="*/ 285344 h 2491577"/>
                  <a:gd name="connsiteX13" fmla="*/ 296025 w 1316809"/>
                  <a:gd name="connsiteY13" fmla="*/ 129701 h 2491577"/>
                  <a:gd name="connsiteX14" fmla="*/ 494469 w 1316809"/>
                  <a:gd name="connsiteY14" fmla="*/ 12969 h 2491577"/>
                  <a:gd name="connsiteX15" fmla="*/ 735715 w 1316809"/>
                  <a:gd name="connsiteY15" fmla="*/ 16860 h 2491577"/>
                  <a:gd name="connsiteX16" fmla="*/ 922486 w 1316809"/>
                  <a:gd name="connsiteY16" fmla="*/ 137484 h 2491577"/>
                  <a:gd name="connsiteX17" fmla="*/ 1113148 w 1316809"/>
                  <a:gd name="connsiteY17" fmla="*/ 363165 h 2491577"/>
                  <a:gd name="connsiteX18" fmla="*/ 1218207 w 1316809"/>
                  <a:gd name="connsiteY18" fmla="*/ 561609 h 2491577"/>
                  <a:gd name="connsiteX19" fmla="*/ 1315484 w 1316809"/>
                  <a:gd name="connsiteY19" fmla="*/ 1063557 h 2491577"/>
                  <a:gd name="connsiteX20" fmla="*/ 1268791 w 1316809"/>
                  <a:gd name="connsiteY20" fmla="*/ 1343713 h 2491577"/>
                  <a:gd name="connsiteX21" fmla="*/ 1187079 w 1316809"/>
                  <a:gd name="connsiteY21" fmla="*/ 1581068 h 2491577"/>
                  <a:gd name="connsiteX22" fmla="*/ 1035327 w 1316809"/>
                  <a:gd name="connsiteY22" fmla="*/ 1810641 h 2491577"/>
                  <a:gd name="connsiteX23" fmla="*/ 899140 w 1316809"/>
                  <a:gd name="connsiteY23" fmla="*/ 1970174 h 2491577"/>
                  <a:gd name="connsiteX24" fmla="*/ 836883 w 1316809"/>
                  <a:gd name="connsiteY24" fmla="*/ 2055778 h 2491577"/>
                  <a:gd name="connsiteX25" fmla="*/ 766844 w 1316809"/>
                  <a:gd name="connsiteY25" fmla="*/ 2168619 h 2491577"/>
                  <a:gd name="connsiteX26" fmla="*/ 743497 w 1316809"/>
                  <a:gd name="connsiteY26" fmla="*/ 2262004 h 2491577"/>
                  <a:gd name="connsiteX27" fmla="*/ 759062 w 1316809"/>
                  <a:gd name="connsiteY27" fmla="*/ 2328152 h 2491577"/>
                  <a:gd name="connsiteX28" fmla="*/ 790190 w 1316809"/>
                  <a:gd name="connsiteY28" fmla="*/ 2390409 h 2491577"/>
                  <a:gd name="connsiteX29" fmla="*/ 844665 w 1316809"/>
                  <a:gd name="connsiteY29" fmla="*/ 2448775 h 2491577"/>
                  <a:gd name="connsiteX30" fmla="*/ 875793 w 1316809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87079 w 1318240"/>
                  <a:gd name="connsiteY21" fmla="*/ 1581068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67624 w 1318240"/>
                  <a:gd name="connsiteY21" fmla="*/ 1604414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9454"/>
                  <a:gd name="connsiteY0" fmla="*/ 2367063 h 2491577"/>
                  <a:gd name="connsiteX1" fmla="*/ 288243 w 1319454"/>
                  <a:gd name="connsiteY1" fmla="*/ 2324261 h 2491577"/>
                  <a:gd name="connsiteX2" fmla="*/ 350500 w 1319454"/>
                  <a:gd name="connsiteY2" fmla="*/ 2285351 h 2491577"/>
                  <a:gd name="connsiteX3" fmla="*/ 401084 w 1319454"/>
                  <a:gd name="connsiteY3" fmla="*/ 2219203 h 2491577"/>
                  <a:gd name="connsiteX4" fmla="*/ 401084 w 1319454"/>
                  <a:gd name="connsiteY4" fmla="*/ 2137490 h 2491577"/>
                  <a:gd name="connsiteX5" fmla="*/ 362173 w 1319454"/>
                  <a:gd name="connsiteY5" fmla="*/ 2032431 h 2491577"/>
                  <a:gd name="connsiteX6" fmla="*/ 311589 w 1319454"/>
                  <a:gd name="connsiteY6" fmla="*/ 1935155 h 2491577"/>
                  <a:gd name="connsiteX7" fmla="*/ 140382 w 1319454"/>
                  <a:gd name="connsiteY7" fmla="*/ 1643325 h 2491577"/>
                  <a:gd name="connsiteX8" fmla="*/ 43106 w 1319454"/>
                  <a:gd name="connsiteY8" fmla="*/ 1339822 h 2491577"/>
                  <a:gd name="connsiteX9" fmla="*/ 4195 w 1319454"/>
                  <a:gd name="connsiteY9" fmla="*/ 1040210 h 2491577"/>
                  <a:gd name="connsiteX10" fmla="*/ 8086 w 1319454"/>
                  <a:gd name="connsiteY10" fmla="*/ 732816 h 2491577"/>
                  <a:gd name="connsiteX11" fmla="*/ 66452 w 1319454"/>
                  <a:gd name="connsiteY11" fmla="*/ 487679 h 2491577"/>
                  <a:gd name="connsiteX12" fmla="*/ 159838 w 1319454"/>
                  <a:gd name="connsiteY12" fmla="*/ 285344 h 2491577"/>
                  <a:gd name="connsiteX13" fmla="*/ 296025 w 1319454"/>
                  <a:gd name="connsiteY13" fmla="*/ 129701 h 2491577"/>
                  <a:gd name="connsiteX14" fmla="*/ 494469 w 1319454"/>
                  <a:gd name="connsiteY14" fmla="*/ 12969 h 2491577"/>
                  <a:gd name="connsiteX15" fmla="*/ 735715 w 1319454"/>
                  <a:gd name="connsiteY15" fmla="*/ 16860 h 2491577"/>
                  <a:gd name="connsiteX16" fmla="*/ 922486 w 1319454"/>
                  <a:gd name="connsiteY16" fmla="*/ 137484 h 2491577"/>
                  <a:gd name="connsiteX17" fmla="*/ 1218207 w 1319454"/>
                  <a:gd name="connsiteY17" fmla="*/ 561609 h 2491577"/>
                  <a:gd name="connsiteX18" fmla="*/ 1315484 w 1319454"/>
                  <a:gd name="connsiteY18" fmla="*/ 1063557 h 2491577"/>
                  <a:gd name="connsiteX19" fmla="*/ 1268791 w 1319454"/>
                  <a:gd name="connsiteY19" fmla="*/ 1343713 h 2491577"/>
                  <a:gd name="connsiteX20" fmla="*/ 1167624 w 1319454"/>
                  <a:gd name="connsiteY20" fmla="*/ 1604414 h 2491577"/>
                  <a:gd name="connsiteX21" fmla="*/ 1035327 w 1319454"/>
                  <a:gd name="connsiteY21" fmla="*/ 1810641 h 2491577"/>
                  <a:gd name="connsiteX22" fmla="*/ 899140 w 1319454"/>
                  <a:gd name="connsiteY22" fmla="*/ 1970174 h 2491577"/>
                  <a:gd name="connsiteX23" fmla="*/ 836883 w 1319454"/>
                  <a:gd name="connsiteY23" fmla="*/ 2055778 h 2491577"/>
                  <a:gd name="connsiteX24" fmla="*/ 766844 w 1319454"/>
                  <a:gd name="connsiteY24" fmla="*/ 2168619 h 2491577"/>
                  <a:gd name="connsiteX25" fmla="*/ 743497 w 1319454"/>
                  <a:gd name="connsiteY25" fmla="*/ 2262004 h 2491577"/>
                  <a:gd name="connsiteX26" fmla="*/ 759062 w 1319454"/>
                  <a:gd name="connsiteY26" fmla="*/ 2328152 h 2491577"/>
                  <a:gd name="connsiteX27" fmla="*/ 790190 w 1319454"/>
                  <a:gd name="connsiteY27" fmla="*/ 2390409 h 2491577"/>
                  <a:gd name="connsiteX28" fmla="*/ 844665 w 1319454"/>
                  <a:gd name="connsiteY28" fmla="*/ 2448775 h 2491577"/>
                  <a:gd name="connsiteX29" fmla="*/ 875793 w 1319454"/>
                  <a:gd name="connsiteY29" fmla="*/ 2491577 h 2491577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54951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75793 w 1318759"/>
                  <a:gd name="connsiteY28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759"/>
                  <a:gd name="connsiteY0" fmla="*/ 2373239 h 2497753"/>
                  <a:gd name="connsiteX1" fmla="*/ 319371 w 1318759"/>
                  <a:gd name="connsiteY1" fmla="*/ 2307091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401084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11589 w 1318664"/>
                  <a:gd name="connsiteY4" fmla="*/ 1941858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36883 w 1318664"/>
                  <a:gd name="connsiteY20" fmla="*/ 2062481 h 2498280"/>
                  <a:gd name="connsiteX21" fmla="*/ 766844 w 1318664"/>
                  <a:gd name="connsiteY21" fmla="*/ 2175322 h 2498280"/>
                  <a:gd name="connsiteX22" fmla="*/ 743497 w 1318664"/>
                  <a:gd name="connsiteY22" fmla="*/ 2268707 h 2498280"/>
                  <a:gd name="connsiteX23" fmla="*/ 759062 w 1318664"/>
                  <a:gd name="connsiteY23" fmla="*/ 2334855 h 2498280"/>
                  <a:gd name="connsiteX24" fmla="*/ 790190 w 1318664"/>
                  <a:gd name="connsiteY24" fmla="*/ 2397112 h 2498280"/>
                  <a:gd name="connsiteX25" fmla="*/ 875793 w 1318664"/>
                  <a:gd name="connsiteY25" fmla="*/ 2498280 h 249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18664" h="2498280">
                    <a:moveTo>
                      <a:pt x="229877" y="2373766"/>
                    </a:moveTo>
                    <a:cubicBezTo>
                      <a:pt x="249008" y="2359174"/>
                      <a:pt x="291485" y="2332261"/>
                      <a:pt x="319371" y="2307618"/>
                    </a:cubicBezTo>
                    <a:cubicBezTo>
                      <a:pt x="347257" y="2282975"/>
                      <a:pt x="383574" y="2253144"/>
                      <a:pt x="397193" y="2225906"/>
                    </a:cubicBezTo>
                    <a:cubicBezTo>
                      <a:pt x="410812" y="2198669"/>
                      <a:pt x="419891" y="2195425"/>
                      <a:pt x="401084" y="2144193"/>
                    </a:cubicBezTo>
                    <a:cubicBezTo>
                      <a:pt x="382277" y="2092961"/>
                      <a:pt x="327802" y="2000873"/>
                      <a:pt x="284352" y="1918512"/>
                    </a:cubicBezTo>
                    <a:cubicBezTo>
                      <a:pt x="240902" y="1836151"/>
                      <a:pt x="180590" y="1745359"/>
                      <a:pt x="140382" y="1650028"/>
                    </a:cubicBezTo>
                    <a:cubicBezTo>
                      <a:pt x="100174" y="1554697"/>
                      <a:pt x="65804" y="1447044"/>
                      <a:pt x="43106" y="1346525"/>
                    </a:cubicBezTo>
                    <a:cubicBezTo>
                      <a:pt x="20408" y="1246006"/>
                      <a:pt x="10032" y="1148081"/>
                      <a:pt x="4195" y="1046913"/>
                    </a:cubicBezTo>
                    <a:cubicBezTo>
                      <a:pt x="-1642" y="945745"/>
                      <a:pt x="-2290" y="831607"/>
                      <a:pt x="8086" y="739519"/>
                    </a:cubicBezTo>
                    <a:cubicBezTo>
                      <a:pt x="18462" y="647431"/>
                      <a:pt x="41160" y="568961"/>
                      <a:pt x="66452" y="494382"/>
                    </a:cubicBezTo>
                    <a:cubicBezTo>
                      <a:pt x="91744" y="419803"/>
                      <a:pt x="121576" y="351710"/>
                      <a:pt x="159838" y="292047"/>
                    </a:cubicBezTo>
                    <a:cubicBezTo>
                      <a:pt x="198100" y="232384"/>
                      <a:pt x="240253" y="181800"/>
                      <a:pt x="296025" y="136404"/>
                    </a:cubicBezTo>
                    <a:cubicBezTo>
                      <a:pt x="351797" y="91008"/>
                      <a:pt x="421187" y="38479"/>
                      <a:pt x="494469" y="19672"/>
                    </a:cubicBezTo>
                    <a:cubicBezTo>
                      <a:pt x="567751" y="865"/>
                      <a:pt x="646220" y="-14699"/>
                      <a:pt x="735715" y="23563"/>
                    </a:cubicBezTo>
                    <a:cubicBezTo>
                      <a:pt x="825210" y="61825"/>
                      <a:pt x="947130" y="139000"/>
                      <a:pt x="1031436" y="249246"/>
                    </a:cubicBezTo>
                    <a:cubicBezTo>
                      <a:pt x="1115742" y="359492"/>
                      <a:pt x="1170866" y="431476"/>
                      <a:pt x="1218207" y="568312"/>
                    </a:cubicBezTo>
                    <a:cubicBezTo>
                      <a:pt x="1265548" y="705148"/>
                      <a:pt x="1334290" y="877652"/>
                      <a:pt x="1315484" y="1070260"/>
                    </a:cubicBezTo>
                    <a:cubicBezTo>
                      <a:pt x="1296678" y="1262868"/>
                      <a:pt x="1293434" y="1260273"/>
                      <a:pt x="1268791" y="1350416"/>
                    </a:cubicBezTo>
                    <a:cubicBezTo>
                      <a:pt x="1244148" y="1440559"/>
                      <a:pt x="1206535" y="1533296"/>
                      <a:pt x="1167624" y="1611117"/>
                    </a:cubicBezTo>
                    <a:cubicBezTo>
                      <a:pt x="1128713" y="1688938"/>
                      <a:pt x="1090451" y="1742117"/>
                      <a:pt x="1035327" y="1817344"/>
                    </a:cubicBezTo>
                    <a:cubicBezTo>
                      <a:pt x="980204" y="1892571"/>
                      <a:pt x="881630" y="2002818"/>
                      <a:pt x="836883" y="2062481"/>
                    </a:cubicBezTo>
                    <a:cubicBezTo>
                      <a:pt x="792136" y="2122144"/>
                      <a:pt x="782408" y="2140951"/>
                      <a:pt x="766844" y="2175322"/>
                    </a:cubicBezTo>
                    <a:cubicBezTo>
                      <a:pt x="751280" y="2209693"/>
                      <a:pt x="744794" y="2242118"/>
                      <a:pt x="743497" y="2268707"/>
                    </a:cubicBezTo>
                    <a:cubicBezTo>
                      <a:pt x="742200" y="2295296"/>
                      <a:pt x="751280" y="2313454"/>
                      <a:pt x="759062" y="2334855"/>
                    </a:cubicBezTo>
                    <a:cubicBezTo>
                      <a:pt x="766844" y="2356256"/>
                      <a:pt x="770735" y="2369875"/>
                      <a:pt x="790190" y="2397112"/>
                    </a:cubicBezTo>
                    <a:cubicBezTo>
                      <a:pt x="809645" y="2424349"/>
                      <a:pt x="857959" y="2477203"/>
                      <a:pt x="875793" y="2498280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ihandform 24"/>
              <p:cNvSpPr/>
              <p:nvPr/>
            </p:nvSpPr>
            <p:spPr bwMode="auto">
              <a:xfrm>
                <a:off x="937452" y="2194566"/>
                <a:ext cx="1115510" cy="2456181"/>
              </a:xfrm>
              <a:custGeom>
                <a:avLst/>
                <a:gdLst>
                  <a:gd name="connsiteX0" fmla="*/ 171501 w 1115510"/>
                  <a:gd name="connsiteY0" fmla="*/ 2350418 h 2468614"/>
                  <a:gd name="connsiteX1" fmla="*/ 408856 w 1115510"/>
                  <a:gd name="connsiteY1" fmla="*/ 2229796 h 2468614"/>
                  <a:gd name="connsiteX2" fmla="*/ 521697 w 1115510"/>
                  <a:gd name="connsiteY2" fmla="*/ 2148083 h 2468614"/>
                  <a:gd name="connsiteX3" fmla="*/ 669557 w 1115510"/>
                  <a:gd name="connsiteY3" fmla="*/ 2039133 h 2468614"/>
                  <a:gd name="connsiteX4" fmla="*/ 797962 w 1115510"/>
                  <a:gd name="connsiteY4" fmla="*/ 1906837 h 2468614"/>
                  <a:gd name="connsiteX5" fmla="*/ 903021 w 1115510"/>
                  <a:gd name="connsiteY5" fmla="*/ 1743413 h 2468614"/>
                  <a:gd name="connsiteX6" fmla="*/ 1004189 w 1115510"/>
                  <a:gd name="connsiteY6" fmla="*/ 1533295 h 2468614"/>
                  <a:gd name="connsiteX7" fmla="*/ 1062555 w 1115510"/>
                  <a:gd name="connsiteY7" fmla="*/ 1327069 h 2468614"/>
                  <a:gd name="connsiteX8" fmla="*/ 1113139 w 1115510"/>
                  <a:gd name="connsiteY8" fmla="*/ 1000219 h 2468614"/>
                  <a:gd name="connsiteX9" fmla="*/ 1101465 w 1115510"/>
                  <a:gd name="connsiteY9" fmla="*/ 805666 h 2468614"/>
                  <a:gd name="connsiteX10" fmla="*/ 1050882 w 1115510"/>
                  <a:gd name="connsiteY10" fmla="*/ 564420 h 2468614"/>
                  <a:gd name="connsiteX11" fmla="*/ 973060 w 1115510"/>
                  <a:gd name="connsiteY11" fmla="*/ 381540 h 2468614"/>
                  <a:gd name="connsiteX12" fmla="*/ 813527 w 1115510"/>
                  <a:gd name="connsiteY12" fmla="*/ 136403 h 2468614"/>
                  <a:gd name="connsiteX13" fmla="*/ 704577 w 1115510"/>
                  <a:gd name="connsiteY13" fmla="*/ 54691 h 2468614"/>
                  <a:gd name="connsiteX14" fmla="*/ 622865 w 1115510"/>
                  <a:gd name="connsiteY14" fmla="*/ 27453 h 2468614"/>
                  <a:gd name="connsiteX15" fmla="*/ 541152 w 1115510"/>
                  <a:gd name="connsiteY15" fmla="*/ 216 h 2468614"/>
                  <a:gd name="connsiteX16" fmla="*/ 436094 w 1115510"/>
                  <a:gd name="connsiteY16" fmla="*/ 15780 h 2468614"/>
                  <a:gd name="connsiteX17" fmla="*/ 385510 w 1115510"/>
                  <a:gd name="connsiteY17" fmla="*/ 35236 h 2468614"/>
                  <a:gd name="connsiteX18" fmla="*/ 296015 w 1115510"/>
                  <a:gd name="connsiteY18" fmla="*/ 74146 h 2468614"/>
                  <a:gd name="connsiteX19" fmla="*/ 225976 w 1115510"/>
                  <a:gd name="connsiteY19" fmla="*/ 140294 h 2468614"/>
                  <a:gd name="connsiteX20" fmla="*/ 105353 w 1115510"/>
                  <a:gd name="connsiteY20" fmla="*/ 307610 h 2468614"/>
                  <a:gd name="connsiteX21" fmla="*/ 23641 w 1115510"/>
                  <a:gd name="connsiteY21" fmla="*/ 521618 h 2468614"/>
                  <a:gd name="connsiteX22" fmla="*/ 294 w 1115510"/>
                  <a:gd name="connsiteY22" fmla="*/ 774538 h 2468614"/>
                  <a:gd name="connsiteX23" fmla="*/ 15859 w 1115510"/>
                  <a:gd name="connsiteY23" fmla="*/ 1043021 h 2468614"/>
                  <a:gd name="connsiteX24" fmla="*/ 85898 w 1115510"/>
                  <a:gd name="connsiteY24" fmla="*/ 1416563 h 2468614"/>
                  <a:gd name="connsiteX25" fmla="*/ 194848 w 1115510"/>
                  <a:gd name="connsiteY25" fmla="*/ 1700611 h 2468614"/>
                  <a:gd name="connsiteX26" fmla="*/ 319362 w 1115510"/>
                  <a:gd name="connsiteY26" fmla="*/ 1930184 h 2468614"/>
                  <a:gd name="connsiteX27" fmla="*/ 459440 w 1115510"/>
                  <a:gd name="connsiteY27" fmla="*/ 2136410 h 2468614"/>
                  <a:gd name="connsiteX28" fmla="*/ 506133 w 1115510"/>
                  <a:gd name="connsiteY28" fmla="*/ 2198667 h 2468614"/>
                  <a:gd name="connsiteX29" fmla="*/ 607300 w 1115510"/>
                  <a:gd name="connsiteY29" fmla="*/ 2315399 h 2468614"/>
                  <a:gd name="connsiteX30" fmla="*/ 681231 w 1115510"/>
                  <a:gd name="connsiteY30" fmla="*/ 2385438 h 2468614"/>
                  <a:gd name="connsiteX31" fmla="*/ 755161 w 1115510"/>
                  <a:gd name="connsiteY31" fmla="*/ 2467150 h 2468614"/>
                  <a:gd name="connsiteX0" fmla="*/ 171501 w 1115510"/>
                  <a:gd name="connsiteY0" fmla="*/ 2350272 h 2468468"/>
                  <a:gd name="connsiteX1" fmla="*/ 408856 w 1115510"/>
                  <a:gd name="connsiteY1" fmla="*/ 2229650 h 2468468"/>
                  <a:gd name="connsiteX2" fmla="*/ 521697 w 1115510"/>
                  <a:gd name="connsiteY2" fmla="*/ 2147937 h 2468468"/>
                  <a:gd name="connsiteX3" fmla="*/ 669557 w 1115510"/>
                  <a:gd name="connsiteY3" fmla="*/ 2038987 h 2468468"/>
                  <a:gd name="connsiteX4" fmla="*/ 797962 w 1115510"/>
                  <a:gd name="connsiteY4" fmla="*/ 1906691 h 2468468"/>
                  <a:gd name="connsiteX5" fmla="*/ 903021 w 1115510"/>
                  <a:gd name="connsiteY5" fmla="*/ 1743267 h 2468468"/>
                  <a:gd name="connsiteX6" fmla="*/ 1004189 w 1115510"/>
                  <a:gd name="connsiteY6" fmla="*/ 1533149 h 2468468"/>
                  <a:gd name="connsiteX7" fmla="*/ 1062555 w 1115510"/>
                  <a:gd name="connsiteY7" fmla="*/ 1326923 h 2468468"/>
                  <a:gd name="connsiteX8" fmla="*/ 1113139 w 1115510"/>
                  <a:gd name="connsiteY8" fmla="*/ 1000073 h 2468468"/>
                  <a:gd name="connsiteX9" fmla="*/ 1101465 w 1115510"/>
                  <a:gd name="connsiteY9" fmla="*/ 805520 h 2468468"/>
                  <a:gd name="connsiteX10" fmla="*/ 1050882 w 1115510"/>
                  <a:gd name="connsiteY10" fmla="*/ 564274 h 2468468"/>
                  <a:gd name="connsiteX11" fmla="*/ 973060 w 1115510"/>
                  <a:gd name="connsiteY11" fmla="*/ 381394 h 2468468"/>
                  <a:gd name="connsiteX12" fmla="*/ 813527 w 1115510"/>
                  <a:gd name="connsiteY12" fmla="*/ 136257 h 2468468"/>
                  <a:gd name="connsiteX13" fmla="*/ 704577 w 1115510"/>
                  <a:gd name="connsiteY13" fmla="*/ 54545 h 2468468"/>
                  <a:gd name="connsiteX14" fmla="*/ 628308 w 1115510"/>
                  <a:gd name="connsiteY14" fmla="*/ 21864 h 2468468"/>
                  <a:gd name="connsiteX15" fmla="*/ 541152 w 1115510"/>
                  <a:gd name="connsiteY15" fmla="*/ 70 h 2468468"/>
                  <a:gd name="connsiteX16" fmla="*/ 436094 w 1115510"/>
                  <a:gd name="connsiteY16" fmla="*/ 15634 h 2468468"/>
                  <a:gd name="connsiteX17" fmla="*/ 385510 w 1115510"/>
                  <a:gd name="connsiteY17" fmla="*/ 35090 h 2468468"/>
                  <a:gd name="connsiteX18" fmla="*/ 296015 w 1115510"/>
                  <a:gd name="connsiteY18" fmla="*/ 74000 h 2468468"/>
                  <a:gd name="connsiteX19" fmla="*/ 225976 w 1115510"/>
                  <a:gd name="connsiteY19" fmla="*/ 140148 h 2468468"/>
                  <a:gd name="connsiteX20" fmla="*/ 105353 w 1115510"/>
                  <a:gd name="connsiteY20" fmla="*/ 307464 h 2468468"/>
                  <a:gd name="connsiteX21" fmla="*/ 23641 w 1115510"/>
                  <a:gd name="connsiteY21" fmla="*/ 521472 h 2468468"/>
                  <a:gd name="connsiteX22" fmla="*/ 294 w 1115510"/>
                  <a:gd name="connsiteY22" fmla="*/ 774392 h 2468468"/>
                  <a:gd name="connsiteX23" fmla="*/ 15859 w 1115510"/>
                  <a:gd name="connsiteY23" fmla="*/ 1042875 h 2468468"/>
                  <a:gd name="connsiteX24" fmla="*/ 85898 w 1115510"/>
                  <a:gd name="connsiteY24" fmla="*/ 1416417 h 2468468"/>
                  <a:gd name="connsiteX25" fmla="*/ 194848 w 1115510"/>
                  <a:gd name="connsiteY25" fmla="*/ 1700465 h 2468468"/>
                  <a:gd name="connsiteX26" fmla="*/ 319362 w 1115510"/>
                  <a:gd name="connsiteY26" fmla="*/ 1930038 h 2468468"/>
                  <a:gd name="connsiteX27" fmla="*/ 459440 w 1115510"/>
                  <a:gd name="connsiteY27" fmla="*/ 2136264 h 2468468"/>
                  <a:gd name="connsiteX28" fmla="*/ 506133 w 1115510"/>
                  <a:gd name="connsiteY28" fmla="*/ 2198521 h 2468468"/>
                  <a:gd name="connsiteX29" fmla="*/ 607300 w 1115510"/>
                  <a:gd name="connsiteY29" fmla="*/ 2315253 h 2468468"/>
                  <a:gd name="connsiteX30" fmla="*/ 681231 w 1115510"/>
                  <a:gd name="connsiteY30" fmla="*/ 2385292 h 2468468"/>
                  <a:gd name="connsiteX31" fmla="*/ 755161 w 1115510"/>
                  <a:gd name="connsiteY31" fmla="*/ 2467004 h 246846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33149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39981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69 h 2460145"/>
                  <a:gd name="connsiteX1" fmla="*/ 408856 w 1115510"/>
                  <a:gd name="connsiteY1" fmla="*/ 2229647 h 2460145"/>
                  <a:gd name="connsiteX2" fmla="*/ 521697 w 1115510"/>
                  <a:gd name="connsiteY2" fmla="*/ 2147934 h 2460145"/>
                  <a:gd name="connsiteX3" fmla="*/ 669557 w 1115510"/>
                  <a:gd name="connsiteY3" fmla="*/ 2038984 h 2460145"/>
                  <a:gd name="connsiteX4" fmla="*/ 797962 w 1115510"/>
                  <a:gd name="connsiteY4" fmla="*/ 1906688 h 2460145"/>
                  <a:gd name="connsiteX5" fmla="*/ 903021 w 1115510"/>
                  <a:gd name="connsiteY5" fmla="*/ 1743264 h 2460145"/>
                  <a:gd name="connsiteX6" fmla="*/ 1004189 w 1115510"/>
                  <a:gd name="connsiteY6" fmla="*/ 1525364 h 2460145"/>
                  <a:gd name="connsiteX7" fmla="*/ 1062555 w 1115510"/>
                  <a:gd name="connsiteY7" fmla="*/ 1315246 h 2460145"/>
                  <a:gd name="connsiteX8" fmla="*/ 1113139 w 1115510"/>
                  <a:gd name="connsiteY8" fmla="*/ 1000070 h 2460145"/>
                  <a:gd name="connsiteX9" fmla="*/ 1101465 w 1115510"/>
                  <a:gd name="connsiteY9" fmla="*/ 805517 h 2460145"/>
                  <a:gd name="connsiteX10" fmla="*/ 1050882 w 1115510"/>
                  <a:gd name="connsiteY10" fmla="*/ 564271 h 2460145"/>
                  <a:gd name="connsiteX11" fmla="*/ 973060 w 1115510"/>
                  <a:gd name="connsiteY11" fmla="*/ 381391 h 2460145"/>
                  <a:gd name="connsiteX12" fmla="*/ 813527 w 1115510"/>
                  <a:gd name="connsiteY12" fmla="*/ 136254 h 2460145"/>
                  <a:gd name="connsiteX13" fmla="*/ 704577 w 1115510"/>
                  <a:gd name="connsiteY13" fmla="*/ 54542 h 2460145"/>
                  <a:gd name="connsiteX14" fmla="*/ 639981 w 1115510"/>
                  <a:gd name="connsiteY14" fmla="*/ 21861 h 2460145"/>
                  <a:gd name="connsiteX15" fmla="*/ 541152 w 1115510"/>
                  <a:gd name="connsiteY15" fmla="*/ 67 h 2460145"/>
                  <a:gd name="connsiteX16" fmla="*/ 436094 w 1115510"/>
                  <a:gd name="connsiteY16" fmla="*/ 15631 h 2460145"/>
                  <a:gd name="connsiteX17" fmla="*/ 373836 w 1115510"/>
                  <a:gd name="connsiteY17" fmla="*/ 31196 h 2460145"/>
                  <a:gd name="connsiteX18" fmla="*/ 296015 w 1115510"/>
                  <a:gd name="connsiteY18" fmla="*/ 73997 h 2460145"/>
                  <a:gd name="connsiteX19" fmla="*/ 225976 w 1115510"/>
                  <a:gd name="connsiteY19" fmla="*/ 140145 h 2460145"/>
                  <a:gd name="connsiteX20" fmla="*/ 105353 w 1115510"/>
                  <a:gd name="connsiteY20" fmla="*/ 307461 h 2460145"/>
                  <a:gd name="connsiteX21" fmla="*/ 23641 w 1115510"/>
                  <a:gd name="connsiteY21" fmla="*/ 521469 h 2460145"/>
                  <a:gd name="connsiteX22" fmla="*/ 294 w 1115510"/>
                  <a:gd name="connsiteY22" fmla="*/ 774389 h 2460145"/>
                  <a:gd name="connsiteX23" fmla="*/ 15859 w 1115510"/>
                  <a:gd name="connsiteY23" fmla="*/ 1042872 h 2460145"/>
                  <a:gd name="connsiteX24" fmla="*/ 85898 w 1115510"/>
                  <a:gd name="connsiteY24" fmla="*/ 1416414 h 2460145"/>
                  <a:gd name="connsiteX25" fmla="*/ 194848 w 1115510"/>
                  <a:gd name="connsiteY25" fmla="*/ 1700462 h 2460145"/>
                  <a:gd name="connsiteX26" fmla="*/ 319362 w 1115510"/>
                  <a:gd name="connsiteY26" fmla="*/ 1930035 h 2460145"/>
                  <a:gd name="connsiteX27" fmla="*/ 459440 w 1115510"/>
                  <a:gd name="connsiteY27" fmla="*/ 2136261 h 2460145"/>
                  <a:gd name="connsiteX28" fmla="*/ 506133 w 1115510"/>
                  <a:gd name="connsiteY28" fmla="*/ 2198518 h 2460145"/>
                  <a:gd name="connsiteX29" fmla="*/ 607300 w 1115510"/>
                  <a:gd name="connsiteY29" fmla="*/ 2315250 h 2460145"/>
                  <a:gd name="connsiteX30" fmla="*/ 681231 w 1115510"/>
                  <a:gd name="connsiteY30" fmla="*/ 2385289 h 2460145"/>
                  <a:gd name="connsiteX31" fmla="*/ 772094 w 1115510"/>
                  <a:gd name="connsiteY31" fmla="*/ 2458535 h 2460145"/>
                  <a:gd name="connsiteX0" fmla="*/ 171501 w 1115510"/>
                  <a:gd name="connsiteY0" fmla="*/ 2350351 h 2460227"/>
                  <a:gd name="connsiteX1" fmla="*/ 408856 w 1115510"/>
                  <a:gd name="connsiteY1" fmla="*/ 2229729 h 2460227"/>
                  <a:gd name="connsiteX2" fmla="*/ 521697 w 1115510"/>
                  <a:gd name="connsiteY2" fmla="*/ 2148016 h 2460227"/>
                  <a:gd name="connsiteX3" fmla="*/ 669557 w 1115510"/>
                  <a:gd name="connsiteY3" fmla="*/ 2039066 h 2460227"/>
                  <a:gd name="connsiteX4" fmla="*/ 797962 w 1115510"/>
                  <a:gd name="connsiteY4" fmla="*/ 1906770 h 2460227"/>
                  <a:gd name="connsiteX5" fmla="*/ 903021 w 1115510"/>
                  <a:gd name="connsiteY5" fmla="*/ 1743346 h 2460227"/>
                  <a:gd name="connsiteX6" fmla="*/ 1004189 w 1115510"/>
                  <a:gd name="connsiteY6" fmla="*/ 1525446 h 2460227"/>
                  <a:gd name="connsiteX7" fmla="*/ 1062555 w 1115510"/>
                  <a:gd name="connsiteY7" fmla="*/ 1315328 h 2460227"/>
                  <a:gd name="connsiteX8" fmla="*/ 1113139 w 1115510"/>
                  <a:gd name="connsiteY8" fmla="*/ 1000152 h 2460227"/>
                  <a:gd name="connsiteX9" fmla="*/ 1101465 w 1115510"/>
                  <a:gd name="connsiteY9" fmla="*/ 805599 h 2460227"/>
                  <a:gd name="connsiteX10" fmla="*/ 1050882 w 1115510"/>
                  <a:gd name="connsiteY10" fmla="*/ 564353 h 2460227"/>
                  <a:gd name="connsiteX11" fmla="*/ 973060 w 1115510"/>
                  <a:gd name="connsiteY11" fmla="*/ 381473 h 2460227"/>
                  <a:gd name="connsiteX12" fmla="*/ 813527 w 1115510"/>
                  <a:gd name="connsiteY12" fmla="*/ 136336 h 2460227"/>
                  <a:gd name="connsiteX13" fmla="*/ 704577 w 1115510"/>
                  <a:gd name="connsiteY13" fmla="*/ 54624 h 2460227"/>
                  <a:gd name="connsiteX14" fmla="*/ 639981 w 1115510"/>
                  <a:gd name="connsiteY14" fmla="*/ 21943 h 2460227"/>
                  <a:gd name="connsiteX15" fmla="*/ 541152 w 1115510"/>
                  <a:gd name="connsiteY15" fmla="*/ 149 h 2460227"/>
                  <a:gd name="connsiteX16" fmla="*/ 436094 w 1115510"/>
                  <a:gd name="connsiteY16" fmla="*/ 15713 h 2460227"/>
                  <a:gd name="connsiteX17" fmla="*/ 296015 w 1115510"/>
                  <a:gd name="connsiteY17" fmla="*/ 74079 h 2460227"/>
                  <a:gd name="connsiteX18" fmla="*/ 225976 w 1115510"/>
                  <a:gd name="connsiteY18" fmla="*/ 140227 h 2460227"/>
                  <a:gd name="connsiteX19" fmla="*/ 105353 w 1115510"/>
                  <a:gd name="connsiteY19" fmla="*/ 307543 h 2460227"/>
                  <a:gd name="connsiteX20" fmla="*/ 23641 w 1115510"/>
                  <a:gd name="connsiteY20" fmla="*/ 521551 h 2460227"/>
                  <a:gd name="connsiteX21" fmla="*/ 294 w 1115510"/>
                  <a:gd name="connsiteY21" fmla="*/ 774471 h 2460227"/>
                  <a:gd name="connsiteX22" fmla="*/ 15859 w 1115510"/>
                  <a:gd name="connsiteY22" fmla="*/ 1042954 h 2460227"/>
                  <a:gd name="connsiteX23" fmla="*/ 85898 w 1115510"/>
                  <a:gd name="connsiteY23" fmla="*/ 1416496 h 2460227"/>
                  <a:gd name="connsiteX24" fmla="*/ 194848 w 1115510"/>
                  <a:gd name="connsiteY24" fmla="*/ 1700544 h 2460227"/>
                  <a:gd name="connsiteX25" fmla="*/ 319362 w 1115510"/>
                  <a:gd name="connsiteY25" fmla="*/ 1930117 h 2460227"/>
                  <a:gd name="connsiteX26" fmla="*/ 459440 w 1115510"/>
                  <a:gd name="connsiteY26" fmla="*/ 2136343 h 2460227"/>
                  <a:gd name="connsiteX27" fmla="*/ 506133 w 1115510"/>
                  <a:gd name="connsiteY27" fmla="*/ 2198600 h 2460227"/>
                  <a:gd name="connsiteX28" fmla="*/ 607300 w 1115510"/>
                  <a:gd name="connsiteY28" fmla="*/ 2315332 h 2460227"/>
                  <a:gd name="connsiteX29" fmla="*/ 681231 w 1115510"/>
                  <a:gd name="connsiteY29" fmla="*/ 2385371 h 2460227"/>
                  <a:gd name="connsiteX30" fmla="*/ 772094 w 1115510"/>
                  <a:gd name="connsiteY30" fmla="*/ 2458617 h 2460227"/>
                  <a:gd name="connsiteX0" fmla="*/ 171501 w 1115510"/>
                  <a:gd name="connsiteY0" fmla="*/ 2338351 h 2448227"/>
                  <a:gd name="connsiteX1" fmla="*/ 408856 w 1115510"/>
                  <a:gd name="connsiteY1" fmla="*/ 2217729 h 2448227"/>
                  <a:gd name="connsiteX2" fmla="*/ 521697 w 1115510"/>
                  <a:gd name="connsiteY2" fmla="*/ 2136016 h 2448227"/>
                  <a:gd name="connsiteX3" fmla="*/ 669557 w 1115510"/>
                  <a:gd name="connsiteY3" fmla="*/ 2027066 h 2448227"/>
                  <a:gd name="connsiteX4" fmla="*/ 797962 w 1115510"/>
                  <a:gd name="connsiteY4" fmla="*/ 1894770 h 2448227"/>
                  <a:gd name="connsiteX5" fmla="*/ 903021 w 1115510"/>
                  <a:gd name="connsiteY5" fmla="*/ 1731346 h 2448227"/>
                  <a:gd name="connsiteX6" fmla="*/ 1004189 w 1115510"/>
                  <a:gd name="connsiteY6" fmla="*/ 1513446 h 2448227"/>
                  <a:gd name="connsiteX7" fmla="*/ 1062555 w 1115510"/>
                  <a:gd name="connsiteY7" fmla="*/ 1303328 h 2448227"/>
                  <a:gd name="connsiteX8" fmla="*/ 1113139 w 1115510"/>
                  <a:gd name="connsiteY8" fmla="*/ 988152 h 2448227"/>
                  <a:gd name="connsiteX9" fmla="*/ 1101465 w 1115510"/>
                  <a:gd name="connsiteY9" fmla="*/ 793599 h 2448227"/>
                  <a:gd name="connsiteX10" fmla="*/ 1050882 w 1115510"/>
                  <a:gd name="connsiteY10" fmla="*/ 552353 h 2448227"/>
                  <a:gd name="connsiteX11" fmla="*/ 973060 w 1115510"/>
                  <a:gd name="connsiteY11" fmla="*/ 369473 h 2448227"/>
                  <a:gd name="connsiteX12" fmla="*/ 813527 w 1115510"/>
                  <a:gd name="connsiteY12" fmla="*/ 124336 h 2448227"/>
                  <a:gd name="connsiteX13" fmla="*/ 704577 w 1115510"/>
                  <a:gd name="connsiteY13" fmla="*/ 42624 h 2448227"/>
                  <a:gd name="connsiteX14" fmla="*/ 639981 w 1115510"/>
                  <a:gd name="connsiteY14" fmla="*/ 9943 h 2448227"/>
                  <a:gd name="connsiteX15" fmla="*/ 436094 w 1115510"/>
                  <a:gd name="connsiteY15" fmla="*/ 3713 h 2448227"/>
                  <a:gd name="connsiteX16" fmla="*/ 296015 w 1115510"/>
                  <a:gd name="connsiteY16" fmla="*/ 62079 h 2448227"/>
                  <a:gd name="connsiteX17" fmla="*/ 225976 w 1115510"/>
                  <a:gd name="connsiteY17" fmla="*/ 128227 h 2448227"/>
                  <a:gd name="connsiteX18" fmla="*/ 105353 w 1115510"/>
                  <a:gd name="connsiteY18" fmla="*/ 295543 h 2448227"/>
                  <a:gd name="connsiteX19" fmla="*/ 23641 w 1115510"/>
                  <a:gd name="connsiteY19" fmla="*/ 509551 h 2448227"/>
                  <a:gd name="connsiteX20" fmla="*/ 294 w 1115510"/>
                  <a:gd name="connsiteY20" fmla="*/ 762471 h 2448227"/>
                  <a:gd name="connsiteX21" fmla="*/ 15859 w 1115510"/>
                  <a:gd name="connsiteY21" fmla="*/ 1030954 h 2448227"/>
                  <a:gd name="connsiteX22" fmla="*/ 85898 w 1115510"/>
                  <a:gd name="connsiteY22" fmla="*/ 1404496 h 2448227"/>
                  <a:gd name="connsiteX23" fmla="*/ 194848 w 1115510"/>
                  <a:gd name="connsiteY23" fmla="*/ 1688544 h 2448227"/>
                  <a:gd name="connsiteX24" fmla="*/ 319362 w 1115510"/>
                  <a:gd name="connsiteY24" fmla="*/ 1918117 h 2448227"/>
                  <a:gd name="connsiteX25" fmla="*/ 459440 w 1115510"/>
                  <a:gd name="connsiteY25" fmla="*/ 2124343 h 2448227"/>
                  <a:gd name="connsiteX26" fmla="*/ 506133 w 1115510"/>
                  <a:gd name="connsiteY26" fmla="*/ 2186600 h 2448227"/>
                  <a:gd name="connsiteX27" fmla="*/ 607300 w 1115510"/>
                  <a:gd name="connsiteY27" fmla="*/ 2303332 h 2448227"/>
                  <a:gd name="connsiteX28" fmla="*/ 681231 w 1115510"/>
                  <a:gd name="connsiteY28" fmla="*/ 2373371 h 2448227"/>
                  <a:gd name="connsiteX29" fmla="*/ 772094 w 1115510"/>
                  <a:gd name="connsiteY29" fmla="*/ 2446617 h 2448227"/>
                  <a:gd name="connsiteX0" fmla="*/ 171501 w 1115510"/>
                  <a:gd name="connsiteY0" fmla="*/ 2342323 h 2452199"/>
                  <a:gd name="connsiteX1" fmla="*/ 408856 w 1115510"/>
                  <a:gd name="connsiteY1" fmla="*/ 2221701 h 2452199"/>
                  <a:gd name="connsiteX2" fmla="*/ 521697 w 1115510"/>
                  <a:gd name="connsiteY2" fmla="*/ 2139988 h 2452199"/>
                  <a:gd name="connsiteX3" fmla="*/ 669557 w 1115510"/>
                  <a:gd name="connsiteY3" fmla="*/ 2031038 h 2452199"/>
                  <a:gd name="connsiteX4" fmla="*/ 797962 w 1115510"/>
                  <a:gd name="connsiteY4" fmla="*/ 1898742 h 2452199"/>
                  <a:gd name="connsiteX5" fmla="*/ 903021 w 1115510"/>
                  <a:gd name="connsiteY5" fmla="*/ 1735318 h 2452199"/>
                  <a:gd name="connsiteX6" fmla="*/ 1004189 w 1115510"/>
                  <a:gd name="connsiteY6" fmla="*/ 1517418 h 2452199"/>
                  <a:gd name="connsiteX7" fmla="*/ 1062555 w 1115510"/>
                  <a:gd name="connsiteY7" fmla="*/ 1307300 h 2452199"/>
                  <a:gd name="connsiteX8" fmla="*/ 1113139 w 1115510"/>
                  <a:gd name="connsiteY8" fmla="*/ 992124 h 2452199"/>
                  <a:gd name="connsiteX9" fmla="*/ 1101465 w 1115510"/>
                  <a:gd name="connsiteY9" fmla="*/ 797571 h 2452199"/>
                  <a:gd name="connsiteX10" fmla="*/ 1050882 w 1115510"/>
                  <a:gd name="connsiteY10" fmla="*/ 556325 h 2452199"/>
                  <a:gd name="connsiteX11" fmla="*/ 973060 w 1115510"/>
                  <a:gd name="connsiteY11" fmla="*/ 373445 h 2452199"/>
                  <a:gd name="connsiteX12" fmla="*/ 813527 w 1115510"/>
                  <a:gd name="connsiteY12" fmla="*/ 128308 h 2452199"/>
                  <a:gd name="connsiteX13" fmla="*/ 639981 w 1115510"/>
                  <a:gd name="connsiteY13" fmla="*/ 13915 h 2452199"/>
                  <a:gd name="connsiteX14" fmla="*/ 436094 w 1115510"/>
                  <a:gd name="connsiteY14" fmla="*/ 7685 h 2452199"/>
                  <a:gd name="connsiteX15" fmla="*/ 296015 w 1115510"/>
                  <a:gd name="connsiteY15" fmla="*/ 66051 h 2452199"/>
                  <a:gd name="connsiteX16" fmla="*/ 225976 w 1115510"/>
                  <a:gd name="connsiteY16" fmla="*/ 132199 h 2452199"/>
                  <a:gd name="connsiteX17" fmla="*/ 105353 w 1115510"/>
                  <a:gd name="connsiteY17" fmla="*/ 299515 h 2452199"/>
                  <a:gd name="connsiteX18" fmla="*/ 23641 w 1115510"/>
                  <a:gd name="connsiteY18" fmla="*/ 513523 h 2452199"/>
                  <a:gd name="connsiteX19" fmla="*/ 294 w 1115510"/>
                  <a:gd name="connsiteY19" fmla="*/ 766443 h 2452199"/>
                  <a:gd name="connsiteX20" fmla="*/ 15859 w 1115510"/>
                  <a:gd name="connsiteY20" fmla="*/ 1034926 h 2452199"/>
                  <a:gd name="connsiteX21" fmla="*/ 85898 w 1115510"/>
                  <a:gd name="connsiteY21" fmla="*/ 1408468 h 2452199"/>
                  <a:gd name="connsiteX22" fmla="*/ 194848 w 1115510"/>
                  <a:gd name="connsiteY22" fmla="*/ 1692516 h 2452199"/>
                  <a:gd name="connsiteX23" fmla="*/ 319362 w 1115510"/>
                  <a:gd name="connsiteY23" fmla="*/ 1922089 h 2452199"/>
                  <a:gd name="connsiteX24" fmla="*/ 459440 w 1115510"/>
                  <a:gd name="connsiteY24" fmla="*/ 2128315 h 2452199"/>
                  <a:gd name="connsiteX25" fmla="*/ 506133 w 1115510"/>
                  <a:gd name="connsiteY25" fmla="*/ 2190572 h 2452199"/>
                  <a:gd name="connsiteX26" fmla="*/ 607300 w 1115510"/>
                  <a:gd name="connsiteY26" fmla="*/ 2307304 h 2452199"/>
                  <a:gd name="connsiteX27" fmla="*/ 681231 w 1115510"/>
                  <a:gd name="connsiteY27" fmla="*/ 2377343 h 2452199"/>
                  <a:gd name="connsiteX28" fmla="*/ 772094 w 1115510"/>
                  <a:gd name="connsiteY28" fmla="*/ 2450589 h 2452199"/>
                  <a:gd name="connsiteX0" fmla="*/ 171501 w 1115510"/>
                  <a:gd name="connsiteY0" fmla="*/ 2346792 h 2456668"/>
                  <a:gd name="connsiteX1" fmla="*/ 408856 w 1115510"/>
                  <a:gd name="connsiteY1" fmla="*/ 2226170 h 2456668"/>
                  <a:gd name="connsiteX2" fmla="*/ 521697 w 1115510"/>
                  <a:gd name="connsiteY2" fmla="*/ 2144457 h 2456668"/>
                  <a:gd name="connsiteX3" fmla="*/ 669557 w 1115510"/>
                  <a:gd name="connsiteY3" fmla="*/ 2035507 h 2456668"/>
                  <a:gd name="connsiteX4" fmla="*/ 797962 w 1115510"/>
                  <a:gd name="connsiteY4" fmla="*/ 1903211 h 2456668"/>
                  <a:gd name="connsiteX5" fmla="*/ 903021 w 1115510"/>
                  <a:gd name="connsiteY5" fmla="*/ 1739787 h 2456668"/>
                  <a:gd name="connsiteX6" fmla="*/ 1004189 w 1115510"/>
                  <a:gd name="connsiteY6" fmla="*/ 1521887 h 2456668"/>
                  <a:gd name="connsiteX7" fmla="*/ 1062555 w 1115510"/>
                  <a:gd name="connsiteY7" fmla="*/ 1311769 h 2456668"/>
                  <a:gd name="connsiteX8" fmla="*/ 1113139 w 1115510"/>
                  <a:gd name="connsiteY8" fmla="*/ 996593 h 2456668"/>
                  <a:gd name="connsiteX9" fmla="*/ 1101465 w 1115510"/>
                  <a:gd name="connsiteY9" fmla="*/ 802040 h 2456668"/>
                  <a:gd name="connsiteX10" fmla="*/ 1050882 w 1115510"/>
                  <a:gd name="connsiteY10" fmla="*/ 560794 h 2456668"/>
                  <a:gd name="connsiteX11" fmla="*/ 973060 w 1115510"/>
                  <a:gd name="connsiteY11" fmla="*/ 377914 h 2456668"/>
                  <a:gd name="connsiteX12" fmla="*/ 813527 w 1115510"/>
                  <a:gd name="connsiteY12" fmla="*/ 132777 h 2456668"/>
                  <a:gd name="connsiteX13" fmla="*/ 639981 w 1115510"/>
                  <a:gd name="connsiteY13" fmla="*/ 18384 h 2456668"/>
                  <a:gd name="connsiteX14" fmla="*/ 436094 w 1115510"/>
                  <a:gd name="connsiteY14" fmla="*/ 12154 h 2456668"/>
                  <a:gd name="connsiteX15" fmla="*/ 225976 w 1115510"/>
                  <a:gd name="connsiteY15" fmla="*/ 136668 h 2456668"/>
                  <a:gd name="connsiteX16" fmla="*/ 105353 w 1115510"/>
                  <a:gd name="connsiteY16" fmla="*/ 303984 h 2456668"/>
                  <a:gd name="connsiteX17" fmla="*/ 23641 w 1115510"/>
                  <a:gd name="connsiteY17" fmla="*/ 517992 h 2456668"/>
                  <a:gd name="connsiteX18" fmla="*/ 294 w 1115510"/>
                  <a:gd name="connsiteY18" fmla="*/ 770912 h 2456668"/>
                  <a:gd name="connsiteX19" fmla="*/ 15859 w 1115510"/>
                  <a:gd name="connsiteY19" fmla="*/ 1039395 h 2456668"/>
                  <a:gd name="connsiteX20" fmla="*/ 85898 w 1115510"/>
                  <a:gd name="connsiteY20" fmla="*/ 1412937 h 2456668"/>
                  <a:gd name="connsiteX21" fmla="*/ 194848 w 1115510"/>
                  <a:gd name="connsiteY21" fmla="*/ 1696985 h 2456668"/>
                  <a:gd name="connsiteX22" fmla="*/ 319362 w 1115510"/>
                  <a:gd name="connsiteY22" fmla="*/ 1926558 h 2456668"/>
                  <a:gd name="connsiteX23" fmla="*/ 459440 w 1115510"/>
                  <a:gd name="connsiteY23" fmla="*/ 2132784 h 2456668"/>
                  <a:gd name="connsiteX24" fmla="*/ 506133 w 1115510"/>
                  <a:gd name="connsiteY24" fmla="*/ 2195041 h 2456668"/>
                  <a:gd name="connsiteX25" fmla="*/ 607300 w 1115510"/>
                  <a:gd name="connsiteY25" fmla="*/ 2311773 h 2456668"/>
                  <a:gd name="connsiteX26" fmla="*/ 681231 w 1115510"/>
                  <a:gd name="connsiteY26" fmla="*/ 2381812 h 2456668"/>
                  <a:gd name="connsiteX27" fmla="*/ 772094 w 1115510"/>
                  <a:gd name="connsiteY27" fmla="*/ 2455058 h 2456668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800687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785123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77427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65754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15510" h="2456181">
                    <a:moveTo>
                      <a:pt x="171501" y="2346305"/>
                    </a:moveTo>
                    <a:cubicBezTo>
                      <a:pt x="260995" y="2302855"/>
                      <a:pt x="350490" y="2259405"/>
                      <a:pt x="408856" y="2225683"/>
                    </a:cubicBezTo>
                    <a:cubicBezTo>
                      <a:pt x="467222" y="2191961"/>
                      <a:pt x="521697" y="2143970"/>
                      <a:pt x="521697" y="2143970"/>
                    </a:cubicBezTo>
                    <a:cubicBezTo>
                      <a:pt x="565147" y="2112193"/>
                      <a:pt x="623513" y="2075228"/>
                      <a:pt x="669557" y="2035020"/>
                    </a:cubicBezTo>
                    <a:cubicBezTo>
                      <a:pt x="715601" y="1994812"/>
                      <a:pt x="759051" y="1952011"/>
                      <a:pt x="797962" y="1902724"/>
                    </a:cubicBezTo>
                    <a:cubicBezTo>
                      <a:pt x="836873" y="1853437"/>
                      <a:pt x="868650" y="1802854"/>
                      <a:pt x="903021" y="1739300"/>
                    </a:cubicBezTo>
                    <a:cubicBezTo>
                      <a:pt x="937392" y="1675746"/>
                      <a:pt x="977600" y="1592736"/>
                      <a:pt x="1004189" y="1521400"/>
                    </a:cubicBezTo>
                    <a:cubicBezTo>
                      <a:pt x="1030778" y="1450064"/>
                      <a:pt x="1044397" y="1398831"/>
                      <a:pt x="1062555" y="1311282"/>
                    </a:cubicBezTo>
                    <a:cubicBezTo>
                      <a:pt x="1080713" y="1223733"/>
                      <a:pt x="1106654" y="1083655"/>
                      <a:pt x="1113139" y="996106"/>
                    </a:cubicBezTo>
                    <a:cubicBezTo>
                      <a:pt x="1119624" y="908557"/>
                      <a:pt x="1111841" y="858622"/>
                      <a:pt x="1101465" y="785989"/>
                    </a:cubicBezTo>
                    <a:cubicBezTo>
                      <a:pt x="1091089" y="713356"/>
                      <a:pt x="1072283" y="630346"/>
                      <a:pt x="1050882" y="560307"/>
                    </a:cubicBezTo>
                    <a:cubicBezTo>
                      <a:pt x="1029481" y="490268"/>
                      <a:pt x="1010025" y="434496"/>
                      <a:pt x="973060" y="365754"/>
                    </a:cubicBezTo>
                    <a:cubicBezTo>
                      <a:pt x="936095" y="297012"/>
                      <a:pt x="884604" y="205831"/>
                      <a:pt x="829091" y="147855"/>
                    </a:cubicBezTo>
                    <a:cubicBezTo>
                      <a:pt x="773578" y="89879"/>
                      <a:pt x="705480" y="40595"/>
                      <a:pt x="639981" y="17897"/>
                    </a:cubicBezTo>
                    <a:cubicBezTo>
                      <a:pt x="574482" y="-4801"/>
                      <a:pt x="502501" y="-4805"/>
                      <a:pt x="436094" y="11667"/>
                    </a:cubicBezTo>
                    <a:cubicBezTo>
                      <a:pt x="369687" y="28139"/>
                      <a:pt x="296664" y="68088"/>
                      <a:pt x="241540" y="116726"/>
                    </a:cubicBezTo>
                    <a:cubicBezTo>
                      <a:pt x="186417" y="165364"/>
                      <a:pt x="141669" y="236701"/>
                      <a:pt x="105353" y="303497"/>
                    </a:cubicBezTo>
                    <a:cubicBezTo>
                      <a:pt x="69037" y="370293"/>
                      <a:pt x="41151" y="439684"/>
                      <a:pt x="23641" y="517505"/>
                    </a:cubicBezTo>
                    <a:cubicBezTo>
                      <a:pt x="6131" y="595326"/>
                      <a:pt x="1591" y="683525"/>
                      <a:pt x="294" y="770425"/>
                    </a:cubicBezTo>
                    <a:cubicBezTo>
                      <a:pt x="-1003" y="857325"/>
                      <a:pt x="1592" y="931904"/>
                      <a:pt x="15859" y="1038908"/>
                    </a:cubicBezTo>
                    <a:cubicBezTo>
                      <a:pt x="30126" y="1145912"/>
                      <a:pt x="56067" y="1302852"/>
                      <a:pt x="85898" y="1412450"/>
                    </a:cubicBezTo>
                    <a:cubicBezTo>
                      <a:pt x="115729" y="1522048"/>
                      <a:pt x="155937" y="1610894"/>
                      <a:pt x="194848" y="1696498"/>
                    </a:cubicBezTo>
                    <a:cubicBezTo>
                      <a:pt x="233759" y="1782102"/>
                      <a:pt x="275263" y="1853438"/>
                      <a:pt x="319362" y="1926071"/>
                    </a:cubicBezTo>
                    <a:cubicBezTo>
                      <a:pt x="363461" y="1998704"/>
                      <a:pt x="428312" y="2087550"/>
                      <a:pt x="459440" y="2132297"/>
                    </a:cubicBezTo>
                    <a:cubicBezTo>
                      <a:pt x="490569" y="2177044"/>
                      <a:pt x="481490" y="2164722"/>
                      <a:pt x="506133" y="2194554"/>
                    </a:cubicBezTo>
                    <a:cubicBezTo>
                      <a:pt x="530776" y="2224385"/>
                      <a:pt x="578117" y="2280157"/>
                      <a:pt x="607300" y="2311286"/>
                    </a:cubicBezTo>
                    <a:cubicBezTo>
                      <a:pt x="636483" y="2342414"/>
                      <a:pt x="653765" y="2357444"/>
                      <a:pt x="681231" y="2381325"/>
                    </a:cubicBezTo>
                    <a:cubicBezTo>
                      <a:pt x="708697" y="2405206"/>
                      <a:pt x="756530" y="2466893"/>
                      <a:pt x="772094" y="2454571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2" name="Gerader Verbinder 21"/>
            <p:cNvCxnSpPr/>
            <p:nvPr/>
          </p:nvCxnSpPr>
          <p:spPr bwMode="auto">
            <a:xfrm>
              <a:off x="2246814" y="6225229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/>
            <p:cNvCxnSpPr/>
            <p:nvPr/>
          </p:nvCxnSpPr>
          <p:spPr bwMode="auto">
            <a:xfrm rot="6600000">
              <a:off x="2930453" y="6366577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uppieren 25" descr=" 8"/>
          <p:cNvGrpSpPr/>
          <p:nvPr/>
        </p:nvGrpSpPr>
        <p:grpSpPr>
          <a:xfrm>
            <a:off x="4769888" y="763134"/>
            <a:ext cx="4464852" cy="3843794"/>
            <a:chOff x="4769888" y="763134"/>
            <a:chExt cx="4464852" cy="384379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4971676" y="763134"/>
              <a:ext cx="4263064" cy="2880000"/>
              <a:chOff x="4255776" y="4090439"/>
              <a:chExt cx="4263064" cy="2880000"/>
            </a:xfrm>
          </p:grpSpPr>
          <p:pic>
            <p:nvPicPr>
              <p:cNvPr id="30" name="Grafik 29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9"/>
              <a:stretch/>
            </p:blipFill>
            <p:spPr>
              <a:xfrm>
                <a:off x="7906624" y="4090439"/>
                <a:ext cx="612216" cy="2880000"/>
              </a:xfrm>
              <a:prstGeom prst="rect">
                <a:avLst/>
              </a:prstGeom>
            </p:spPr>
          </p:pic>
          <p:pic>
            <p:nvPicPr>
              <p:cNvPr id="31" name="Grafik 30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77"/>
              <a:stretch/>
            </p:blipFill>
            <p:spPr>
              <a:xfrm>
                <a:off x="4255776" y="4090439"/>
                <a:ext cx="3835596" cy="2569621"/>
              </a:xfrm>
              <a:prstGeom prst="rect">
                <a:avLst/>
              </a:prstGeom>
            </p:spPr>
          </p:pic>
        </p:grpSp>
        <p:sp>
          <p:nvSpPr>
            <p:cNvPr id="28" name="Freihandform 27"/>
            <p:cNvSpPr/>
            <p:nvPr/>
          </p:nvSpPr>
          <p:spPr>
            <a:xfrm>
              <a:off x="4769888" y="4057129"/>
              <a:ext cx="71712" cy="549799"/>
            </a:xfrm>
            <a:custGeom>
              <a:avLst/>
              <a:gdLst>
                <a:gd name="connsiteX0" fmla="*/ 50 w 89011"/>
                <a:gd name="connsiteY0" fmla="*/ 0 h 596900"/>
                <a:gd name="connsiteX1" fmla="*/ 63550 w 89011"/>
                <a:gd name="connsiteY1" fmla="*/ 76200 h 596900"/>
                <a:gd name="connsiteX2" fmla="*/ 50 w 89011"/>
                <a:gd name="connsiteY2" fmla="*/ 152400 h 596900"/>
                <a:gd name="connsiteX3" fmla="*/ 76250 w 89011"/>
                <a:gd name="connsiteY3" fmla="*/ 241300 h 596900"/>
                <a:gd name="connsiteX4" fmla="*/ 25450 w 89011"/>
                <a:gd name="connsiteY4" fmla="*/ 342900 h 596900"/>
                <a:gd name="connsiteX5" fmla="*/ 88950 w 89011"/>
                <a:gd name="connsiteY5" fmla="*/ 419100 h 596900"/>
                <a:gd name="connsiteX6" fmla="*/ 38150 w 89011"/>
                <a:gd name="connsiteY6" fmla="*/ 508000 h 596900"/>
                <a:gd name="connsiteX7" fmla="*/ 88950 w 89011"/>
                <a:gd name="connsiteY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11" h="596900">
                  <a:moveTo>
                    <a:pt x="50" y="0"/>
                  </a:moveTo>
                  <a:cubicBezTo>
                    <a:pt x="31800" y="25400"/>
                    <a:pt x="63550" y="50800"/>
                    <a:pt x="63550" y="76200"/>
                  </a:cubicBezTo>
                  <a:cubicBezTo>
                    <a:pt x="63550" y="101600"/>
                    <a:pt x="-2067" y="124883"/>
                    <a:pt x="50" y="152400"/>
                  </a:cubicBezTo>
                  <a:cubicBezTo>
                    <a:pt x="2167" y="179917"/>
                    <a:pt x="72017" y="209550"/>
                    <a:pt x="76250" y="241300"/>
                  </a:cubicBezTo>
                  <a:cubicBezTo>
                    <a:pt x="80483" y="273050"/>
                    <a:pt x="23333" y="313267"/>
                    <a:pt x="25450" y="342900"/>
                  </a:cubicBezTo>
                  <a:cubicBezTo>
                    <a:pt x="27567" y="372533"/>
                    <a:pt x="86833" y="391583"/>
                    <a:pt x="88950" y="419100"/>
                  </a:cubicBezTo>
                  <a:cubicBezTo>
                    <a:pt x="91067" y="446617"/>
                    <a:pt x="38150" y="478367"/>
                    <a:pt x="38150" y="508000"/>
                  </a:cubicBezTo>
                  <a:cubicBezTo>
                    <a:pt x="38150" y="537633"/>
                    <a:pt x="84717" y="579967"/>
                    <a:pt x="88950" y="596900"/>
                  </a:cubicBezTo>
                </a:path>
              </a:pathLst>
            </a:cu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>
              <a:off x="4863034" y="2755295"/>
              <a:ext cx="175593" cy="1286314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Gerade Verbindung mit Pfeil 8" descr=" 35"/>
          <p:cNvCxnSpPr/>
          <p:nvPr/>
        </p:nvCxnSpPr>
        <p:spPr>
          <a:xfrm flipH="1">
            <a:off x="4556779" y="4517873"/>
            <a:ext cx="701204" cy="10953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83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divertor to pedestal 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31</a:t>
            </a:r>
            <a:endParaRPr lang="en-US" altLang="de-DE" noProof="0" dirty="0"/>
          </a:p>
        </p:txBody>
      </p:sp>
      <p:sp>
        <p:nvSpPr>
          <p:cNvPr id="34" name="Oval 19" descr=" 34"/>
          <p:cNvSpPr/>
          <p:nvPr/>
        </p:nvSpPr>
        <p:spPr>
          <a:xfrm>
            <a:off x="4326361" y="5428085"/>
            <a:ext cx="339877" cy="456405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uppieren 12" descr=" 13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14" name="Rechteck 13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grpSp>
        <p:nvGrpSpPr>
          <p:cNvPr id="44" name="Gruppieren 43" descr=" 44"/>
          <p:cNvGrpSpPr/>
          <p:nvPr/>
        </p:nvGrpSpPr>
        <p:grpSpPr>
          <a:xfrm>
            <a:off x="4978688" y="3334143"/>
            <a:ext cx="3835596" cy="2642169"/>
            <a:chOff x="4978688" y="3334143"/>
            <a:chExt cx="3835596" cy="2642169"/>
          </a:xfrm>
        </p:grpSpPr>
        <p:sp>
          <p:nvSpPr>
            <p:cNvPr id="46" name="Rectangle 14"/>
            <p:cNvSpPr/>
            <p:nvPr/>
          </p:nvSpPr>
          <p:spPr bwMode="auto">
            <a:xfrm>
              <a:off x="7220915" y="3401872"/>
              <a:ext cx="562244" cy="22320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8"/>
            <a:stretch/>
          </p:blipFill>
          <p:spPr>
            <a:xfrm>
              <a:off x="4978688" y="3334143"/>
              <a:ext cx="3835596" cy="2642169"/>
            </a:xfrm>
            <a:prstGeom prst="rect">
              <a:avLst/>
            </a:prstGeom>
          </p:spPr>
        </p:pic>
      </p:grpSp>
      <p:grpSp>
        <p:nvGrpSpPr>
          <p:cNvPr id="32" name="Gruppieren 31" descr=" 42"/>
          <p:cNvGrpSpPr/>
          <p:nvPr/>
        </p:nvGrpSpPr>
        <p:grpSpPr>
          <a:xfrm>
            <a:off x="-47215" y="3328347"/>
            <a:ext cx="3835596" cy="2653760"/>
            <a:chOff x="-47215" y="3328347"/>
            <a:chExt cx="3835596" cy="2653760"/>
          </a:xfrm>
        </p:grpSpPr>
        <p:sp>
          <p:nvSpPr>
            <p:cNvPr id="33" name="Rectangle 14"/>
            <p:cNvSpPr/>
            <p:nvPr/>
          </p:nvSpPr>
          <p:spPr bwMode="auto">
            <a:xfrm>
              <a:off x="2151866" y="3401872"/>
              <a:ext cx="562244" cy="22320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2" b="34"/>
            <a:stretch/>
          </p:blipFill>
          <p:spPr>
            <a:xfrm>
              <a:off x="-47215" y="3328347"/>
              <a:ext cx="3835596" cy="2653760"/>
            </a:xfrm>
            <a:prstGeom prst="rect">
              <a:avLst/>
            </a:prstGeom>
          </p:spPr>
        </p:pic>
      </p:grpSp>
      <p:sp>
        <p:nvSpPr>
          <p:cNvPr id="38" name="Oval 19" descr=" 18"/>
          <p:cNvSpPr/>
          <p:nvPr/>
        </p:nvSpPr>
        <p:spPr>
          <a:xfrm>
            <a:off x="4607386" y="4083830"/>
            <a:ext cx="418326" cy="561751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uppieren 19" descr=" 20"/>
          <p:cNvGrpSpPr/>
          <p:nvPr/>
        </p:nvGrpSpPr>
        <p:grpSpPr>
          <a:xfrm>
            <a:off x="3709397" y="3373306"/>
            <a:ext cx="1241015" cy="2474971"/>
            <a:chOff x="2157311" y="3955056"/>
            <a:chExt cx="1318664" cy="262983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2157311" y="3955056"/>
              <a:ext cx="1318664" cy="2514770"/>
              <a:chOff x="863512" y="2135977"/>
              <a:chExt cx="1318664" cy="2514770"/>
            </a:xfrm>
          </p:grpSpPr>
          <p:sp>
            <p:nvSpPr>
              <p:cNvPr id="24" name="Freihandform 23"/>
              <p:cNvSpPr/>
              <p:nvPr/>
            </p:nvSpPr>
            <p:spPr bwMode="auto">
              <a:xfrm>
                <a:off x="863512" y="2135977"/>
                <a:ext cx="1318664" cy="2498280"/>
              </a:xfrm>
              <a:custGeom>
                <a:avLst/>
                <a:gdLst>
                  <a:gd name="connsiteX0" fmla="*/ 229877 w 1317181"/>
                  <a:gd name="connsiteY0" fmla="*/ 2367961 h 2493241"/>
                  <a:gd name="connsiteX1" fmla="*/ 288243 w 1317181"/>
                  <a:gd name="connsiteY1" fmla="*/ 2325159 h 2493241"/>
                  <a:gd name="connsiteX2" fmla="*/ 350500 w 1317181"/>
                  <a:gd name="connsiteY2" fmla="*/ 2286249 h 2493241"/>
                  <a:gd name="connsiteX3" fmla="*/ 401084 w 1317181"/>
                  <a:gd name="connsiteY3" fmla="*/ 2220101 h 2493241"/>
                  <a:gd name="connsiteX4" fmla="*/ 401084 w 1317181"/>
                  <a:gd name="connsiteY4" fmla="*/ 2138388 h 2493241"/>
                  <a:gd name="connsiteX5" fmla="*/ 362173 w 1317181"/>
                  <a:gd name="connsiteY5" fmla="*/ 2033329 h 2493241"/>
                  <a:gd name="connsiteX6" fmla="*/ 311589 w 1317181"/>
                  <a:gd name="connsiteY6" fmla="*/ 1936053 h 2493241"/>
                  <a:gd name="connsiteX7" fmla="*/ 245441 w 1317181"/>
                  <a:gd name="connsiteY7" fmla="*/ 1811539 h 2493241"/>
                  <a:gd name="connsiteX8" fmla="*/ 152056 w 1317181"/>
                  <a:gd name="connsiteY8" fmla="*/ 1640332 h 2493241"/>
                  <a:gd name="connsiteX9" fmla="*/ 43106 w 1317181"/>
                  <a:gd name="connsiteY9" fmla="*/ 1340720 h 2493241"/>
                  <a:gd name="connsiteX10" fmla="*/ 4195 w 1317181"/>
                  <a:gd name="connsiteY10" fmla="*/ 1041108 h 2493241"/>
                  <a:gd name="connsiteX11" fmla="*/ 8086 w 1317181"/>
                  <a:gd name="connsiteY11" fmla="*/ 733714 h 2493241"/>
                  <a:gd name="connsiteX12" fmla="*/ 66452 w 1317181"/>
                  <a:gd name="connsiteY12" fmla="*/ 488577 h 2493241"/>
                  <a:gd name="connsiteX13" fmla="*/ 159838 w 1317181"/>
                  <a:gd name="connsiteY13" fmla="*/ 286242 h 2493241"/>
                  <a:gd name="connsiteX14" fmla="*/ 296025 w 1317181"/>
                  <a:gd name="connsiteY14" fmla="*/ 130599 h 2493241"/>
                  <a:gd name="connsiteX15" fmla="*/ 424430 w 1317181"/>
                  <a:gd name="connsiteY15" fmla="*/ 44996 h 2493241"/>
                  <a:gd name="connsiteX16" fmla="*/ 541162 w 1317181"/>
                  <a:gd name="connsiteY16" fmla="*/ 2194 h 2493241"/>
                  <a:gd name="connsiteX17" fmla="*/ 751279 w 1317181"/>
                  <a:gd name="connsiteY17" fmla="*/ 17758 h 2493241"/>
                  <a:gd name="connsiteX18" fmla="*/ 922486 w 1317181"/>
                  <a:gd name="connsiteY18" fmla="*/ 115035 h 2493241"/>
                  <a:gd name="connsiteX19" fmla="*/ 1031436 w 1317181"/>
                  <a:gd name="connsiteY19" fmla="*/ 239549 h 2493241"/>
                  <a:gd name="connsiteX20" fmla="*/ 1113148 w 1317181"/>
                  <a:gd name="connsiteY20" fmla="*/ 364063 h 2493241"/>
                  <a:gd name="connsiteX21" fmla="*/ 1233771 w 1317181"/>
                  <a:gd name="connsiteY21" fmla="*/ 601418 h 2493241"/>
                  <a:gd name="connsiteX22" fmla="*/ 1299919 w 1317181"/>
                  <a:gd name="connsiteY22" fmla="*/ 792080 h 2493241"/>
                  <a:gd name="connsiteX23" fmla="*/ 1315484 w 1317181"/>
                  <a:gd name="connsiteY23" fmla="*/ 1064455 h 2493241"/>
                  <a:gd name="connsiteX24" fmla="*/ 1268791 w 1317181"/>
                  <a:gd name="connsiteY24" fmla="*/ 1344611 h 2493241"/>
                  <a:gd name="connsiteX25" fmla="*/ 1187079 w 1317181"/>
                  <a:gd name="connsiteY25" fmla="*/ 1585857 h 2493241"/>
                  <a:gd name="connsiteX26" fmla="*/ 1035327 w 1317181"/>
                  <a:gd name="connsiteY26" fmla="*/ 1811539 h 2493241"/>
                  <a:gd name="connsiteX27" fmla="*/ 899140 w 1317181"/>
                  <a:gd name="connsiteY27" fmla="*/ 1971072 h 2493241"/>
                  <a:gd name="connsiteX28" fmla="*/ 836883 w 1317181"/>
                  <a:gd name="connsiteY28" fmla="*/ 2056676 h 2493241"/>
                  <a:gd name="connsiteX29" fmla="*/ 766844 w 1317181"/>
                  <a:gd name="connsiteY29" fmla="*/ 2169517 h 2493241"/>
                  <a:gd name="connsiteX30" fmla="*/ 743497 w 1317181"/>
                  <a:gd name="connsiteY30" fmla="*/ 2262902 h 2493241"/>
                  <a:gd name="connsiteX31" fmla="*/ 759062 w 1317181"/>
                  <a:gd name="connsiteY31" fmla="*/ 2329050 h 2493241"/>
                  <a:gd name="connsiteX32" fmla="*/ 766844 w 1317181"/>
                  <a:gd name="connsiteY32" fmla="*/ 2352397 h 2493241"/>
                  <a:gd name="connsiteX33" fmla="*/ 790190 w 1317181"/>
                  <a:gd name="connsiteY33" fmla="*/ 2391307 h 2493241"/>
                  <a:gd name="connsiteX34" fmla="*/ 844665 w 1317181"/>
                  <a:gd name="connsiteY34" fmla="*/ 2449673 h 2493241"/>
                  <a:gd name="connsiteX35" fmla="*/ 875793 w 1317181"/>
                  <a:gd name="connsiteY35" fmla="*/ 2492475 h 2493241"/>
                  <a:gd name="connsiteX36" fmla="*/ 887467 w 1317181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031436 w 1317523"/>
                  <a:gd name="connsiteY19" fmla="*/ 239549 h 2493241"/>
                  <a:gd name="connsiteX20" fmla="*/ 1113148 w 1317523"/>
                  <a:gd name="connsiteY20" fmla="*/ 364063 h 2493241"/>
                  <a:gd name="connsiteX21" fmla="*/ 1218207 w 1317523"/>
                  <a:gd name="connsiteY21" fmla="*/ 562507 h 2493241"/>
                  <a:gd name="connsiteX22" fmla="*/ 1299919 w 1317523"/>
                  <a:gd name="connsiteY22" fmla="*/ 792080 h 2493241"/>
                  <a:gd name="connsiteX23" fmla="*/ 1315484 w 1317523"/>
                  <a:gd name="connsiteY23" fmla="*/ 1064455 h 2493241"/>
                  <a:gd name="connsiteX24" fmla="*/ 1268791 w 1317523"/>
                  <a:gd name="connsiteY24" fmla="*/ 1344611 h 2493241"/>
                  <a:gd name="connsiteX25" fmla="*/ 1187079 w 1317523"/>
                  <a:gd name="connsiteY25" fmla="*/ 1585857 h 2493241"/>
                  <a:gd name="connsiteX26" fmla="*/ 1035327 w 1317523"/>
                  <a:gd name="connsiteY26" fmla="*/ 1811539 h 2493241"/>
                  <a:gd name="connsiteX27" fmla="*/ 899140 w 1317523"/>
                  <a:gd name="connsiteY27" fmla="*/ 1971072 h 2493241"/>
                  <a:gd name="connsiteX28" fmla="*/ 836883 w 1317523"/>
                  <a:gd name="connsiteY28" fmla="*/ 2056676 h 2493241"/>
                  <a:gd name="connsiteX29" fmla="*/ 766844 w 1317523"/>
                  <a:gd name="connsiteY29" fmla="*/ 2169517 h 2493241"/>
                  <a:gd name="connsiteX30" fmla="*/ 743497 w 1317523"/>
                  <a:gd name="connsiteY30" fmla="*/ 2262902 h 2493241"/>
                  <a:gd name="connsiteX31" fmla="*/ 759062 w 1317523"/>
                  <a:gd name="connsiteY31" fmla="*/ 2329050 h 2493241"/>
                  <a:gd name="connsiteX32" fmla="*/ 766844 w 1317523"/>
                  <a:gd name="connsiteY32" fmla="*/ 2352397 h 2493241"/>
                  <a:gd name="connsiteX33" fmla="*/ 790190 w 1317523"/>
                  <a:gd name="connsiteY33" fmla="*/ 2391307 h 2493241"/>
                  <a:gd name="connsiteX34" fmla="*/ 844665 w 1317523"/>
                  <a:gd name="connsiteY34" fmla="*/ 2449673 h 2493241"/>
                  <a:gd name="connsiteX35" fmla="*/ 875793 w 1317523"/>
                  <a:gd name="connsiteY35" fmla="*/ 2492475 h 2493241"/>
                  <a:gd name="connsiteX36" fmla="*/ 887467 w 1317523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113148 w 1317523"/>
                  <a:gd name="connsiteY19" fmla="*/ 364063 h 2493241"/>
                  <a:gd name="connsiteX20" fmla="*/ 1218207 w 1317523"/>
                  <a:gd name="connsiteY20" fmla="*/ 562507 h 2493241"/>
                  <a:gd name="connsiteX21" fmla="*/ 1299919 w 1317523"/>
                  <a:gd name="connsiteY21" fmla="*/ 792080 h 2493241"/>
                  <a:gd name="connsiteX22" fmla="*/ 1315484 w 1317523"/>
                  <a:gd name="connsiteY22" fmla="*/ 1064455 h 2493241"/>
                  <a:gd name="connsiteX23" fmla="*/ 1268791 w 1317523"/>
                  <a:gd name="connsiteY23" fmla="*/ 1344611 h 2493241"/>
                  <a:gd name="connsiteX24" fmla="*/ 1187079 w 1317523"/>
                  <a:gd name="connsiteY24" fmla="*/ 1585857 h 2493241"/>
                  <a:gd name="connsiteX25" fmla="*/ 1035327 w 1317523"/>
                  <a:gd name="connsiteY25" fmla="*/ 1811539 h 2493241"/>
                  <a:gd name="connsiteX26" fmla="*/ 899140 w 1317523"/>
                  <a:gd name="connsiteY26" fmla="*/ 1971072 h 2493241"/>
                  <a:gd name="connsiteX27" fmla="*/ 836883 w 1317523"/>
                  <a:gd name="connsiteY27" fmla="*/ 2056676 h 2493241"/>
                  <a:gd name="connsiteX28" fmla="*/ 766844 w 1317523"/>
                  <a:gd name="connsiteY28" fmla="*/ 2169517 h 2493241"/>
                  <a:gd name="connsiteX29" fmla="*/ 743497 w 1317523"/>
                  <a:gd name="connsiteY29" fmla="*/ 2262902 h 2493241"/>
                  <a:gd name="connsiteX30" fmla="*/ 759062 w 1317523"/>
                  <a:gd name="connsiteY30" fmla="*/ 2329050 h 2493241"/>
                  <a:gd name="connsiteX31" fmla="*/ 766844 w 1317523"/>
                  <a:gd name="connsiteY31" fmla="*/ 2352397 h 2493241"/>
                  <a:gd name="connsiteX32" fmla="*/ 790190 w 1317523"/>
                  <a:gd name="connsiteY32" fmla="*/ 2391307 h 2493241"/>
                  <a:gd name="connsiteX33" fmla="*/ 844665 w 1317523"/>
                  <a:gd name="connsiteY33" fmla="*/ 2449673 h 2493241"/>
                  <a:gd name="connsiteX34" fmla="*/ 875793 w 1317523"/>
                  <a:gd name="connsiteY34" fmla="*/ 2492475 h 2493241"/>
                  <a:gd name="connsiteX35" fmla="*/ 887467 w 1317523"/>
                  <a:gd name="connsiteY35" fmla="*/ 2492475 h 2493241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51279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35715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55211 h 2480491"/>
                  <a:gd name="connsiteX1" fmla="*/ 288243 w 1317523"/>
                  <a:gd name="connsiteY1" fmla="*/ 2312409 h 2480491"/>
                  <a:gd name="connsiteX2" fmla="*/ 350500 w 1317523"/>
                  <a:gd name="connsiteY2" fmla="*/ 2273499 h 2480491"/>
                  <a:gd name="connsiteX3" fmla="*/ 401084 w 1317523"/>
                  <a:gd name="connsiteY3" fmla="*/ 2207351 h 2480491"/>
                  <a:gd name="connsiteX4" fmla="*/ 401084 w 1317523"/>
                  <a:gd name="connsiteY4" fmla="*/ 2125638 h 2480491"/>
                  <a:gd name="connsiteX5" fmla="*/ 362173 w 1317523"/>
                  <a:gd name="connsiteY5" fmla="*/ 2020579 h 2480491"/>
                  <a:gd name="connsiteX6" fmla="*/ 311589 w 1317523"/>
                  <a:gd name="connsiteY6" fmla="*/ 1923303 h 2480491"/>
                  <a:gd name="connsiteX7" fmla="*/ 245441 w 1317523"/>
                  <a:gd name="connsiteY7" fmla="*/ 1798789 h 2480491"/>
                  <a:gd name="connsiteX8" fmla="*/ 152056 w 1317523"/>
                  <a:gd name="connsiteY8" fmla="*/ 1627582 h 2480491"/>
                  <a:gd name="connsiteX9" fmla="*/ 43106 w 1317523"/>
                  <a:gd name="connsiteY9" fmla="*/ 1327970 h 2480491"/>
                  <a:gd name="connsiteX10" fmla="*/ 4195 w 1317523"/>
                  <a:gd name="connsiteY10" fmla="*/ 1028358 h 2480491"/>
                  <a:gd name="connsiteX11" fmla="*/ 8086 w 1317523"/>
                  <a:gd name="connsiteY11" fmla="*/ 720964 h 2480491"/>
                  <a:gd name="connsiteX12" fmla="*/ 66452 w 1317523"/>
                  <a:gd name="connsiteY12" fmla="*/ 475827 h 2480491"/>
                  <a:gd name="connsiteX13" fmla="*/ 159838 w 1317523"/>
                  <a:gd name="connsiteY13" fmla="*/ 273492 h 2480491"/>
                  <a:gd name="connsiteX14" fmla="*/ 296025 w 1317523"/>
                  <a:gd name="connsiteY14" fmla="*/ 117849 h 2480491"/>
                  <a:gd name="connsiteX15" fmla="*/ 424430 w 1317523"/>
                  <a:gd name="connsiteY15" fmla="*/ 32246 h 2480491"/>
                  <a:gd name="connsiteX16" fmla="*/ 735715 w 1317523"/>
                  <a:gd name="connsiteY16" fmla="*/ 5008 h 2480491"/>
                  <a:gd name="connsiteX17" fmla="*/ 922486 w 1317523"/>
                  <a:gd name="connsiteY17" fmla="*/ 125632 h 2480491"/>
                  <a:gd name="connsiteX18" fmla="*/ 1113148 w 1317523"/>
                  <a:gd name="connsiteY18" fmla="*/ 351313 h 2480491"/>
                  <a:gd name="connsiteX19" fmla="*/ 1218207 w 1317523"/>
                  <a:gd name="connsiteY19" fmla="*/ 549757 h 2480491"/>
                  <a:gd name="connsiteX20" fmla="*/ 1299919 w 1317523"/>
                  <a:gd name="connsiteY20" fmla="*/ 779330 h 2480491"/>
                  <a:gd name="connsiteX21" fmla="*/ 1315484 w 1317523"/>
                  <a:gd name="connsiteY21" fmla="*/ 1051705 h 2480491"/>
                  <a:gd name="connsiteX22" fmla="*/ 1268791 w 1317523"/>
                  <a:gd name="connsiteY22" fmla="*/ 1331861 h 2480491"/>
                  <a:gd name="connsiteX23" fmla="*/ 1187079 w 1317523"/>
                  <a:gd name="connsiteY23" fmla="*/ 1573107 h 2480491"/>
                  <a:gd name="connsiteX24" fmla="*/ 1035327 w 1317523"/>
                  <a:gd name="connsiteY24" fmla="*/ 1798789 h 2480491"/>
                  <a:gd name="connsiteX25" fmla="*/ 899140 w 1317523"/>
                  <a:gd name="connsiteY25" fmla="*/ 1958322 h 2480491"/>
                  <a:gd name="connsiteX26" fmla="*/ 836883 w 1317523"/>
                  <a:gd name="connsiteY26" fmla="*/ 2043926 h 2480491"/>
                  <a:gd name="connsiteX27" fmla="*/ 766844 w 1317523"/>
                  <a:gd name="connsiteY27" fmla="*/ 2156767 h 2480491"/>
                  <a:gd name="connsiteX28" fmla="*/ 743497 w 1317523"/>
                  <a:gd name="connsiteY28" fmla="*/ 2250152 h 2480491"/>
                  <a:gd name="connsiteX29" fmla="*/ 759062 w 1317523"/>
                  <a:gd name="connsiteY29" fmla="*/ 2316300 h 2480491"/>
                  <a:gd name="connsiteX30" fmla="*/ 766844 w 1317523"/>
                  <a:gd name="connsiteY30" fmla="*/ 2339647 h 2480491"/>
                  <a:gd name="connsiteX31" fmla="*/ 790190 w 1317523"/>
                  <a:gd name="connsiteY31" fmla="*/ 2378557 h 2480491"/>
                  <a:gd name="connsiteX32" fmla="*/ 844665 w 1317523"/>
                  <a:gd name="connsiteY32" fmla="*/ 2436923 h 2480491"/>
                  <a:gd name="connsiteX33" fmla="*/ 875793 w 1317523"/>
                  <a:gd name="connsiteY33" fmla="*/ 2479725 h 2480491"/>
                  <a:gd name="connsiteX34" fmla="*/ 887467 w 1317523"/>
                  <a:gd name="connsiteY34" fmla="*/ 2479725 h 2480491"/>
                  <a:gd name="connsiteX0" fmla="*/ 229877 w 1317523"/>
                  <a:gd name="connsiteY0" fmla="*/ 2367063 h 2492343"/>
                  <a:gd name="connsiteX1" fmla="*/ 288243 w 1317523"/>
                  <a:gd name="connsiteY1" fmla="*/ 2324261 h 2492343"/>
                  <a:gd name="connsiteX2" fmla="*/ 350500 w 1317523"/>
                  <a:gd name="connsiteY2" fmla="*/ 2285351 h 2492343"/>
                  <a:gd name="connsiteX3" fmla="*/ 401084 w 1317523"/>
                  <a:gd name="connsiteY3" fmla="*/ 2219203 h 2492343"/>
                  <a:gd name="connsiteX4" fmla="*/ 401084 w 1317523"/>
                  <a:gd name="connsiteY4" fmla="*/ 2137490 h 2492343"/>
                  <a:gd name="connsiteX5" fmla="*/ 362173 w 1317523"/>
                  <a:gd name="connsiteY5" fmla="*/ 2032431 h 2492343"/>
                  <a:gd name="connsiteX6" fmla="*/ 311589 w 1317523"/>
                  <a:gd name="connsiteY6" fmla="*/ 1935155 h 2492343"/>
                  <a:gd name="connsiteX7" fmla="*/ 245441 w 1317523"/>
                  <a:gd name="connsiteY7" fmla="*/ 1810641 h 2492343"/>
                  <a:gd name="connsiteX8" fmla="*/ 152056 w 1317523"/>
                  <a:gd name="connsiteY8" fmla="*/ 1639434 h 2492343"/>
                  <a:gd name="connsiteX9" fmla="*/ 43106 w 1317523"/>
                  <a:gd name="connsiteY9" fmla="*/ 1339822 h 2492343"/>
                  <a:gd name="connsiteX10" fmla="*/ 4195 w 1317523"/>
                  <a:gd name="connsiteY10" fmla="*/ 1040210 h 2492343"/>
                  <a:gd name="connsiteX11" fmla="*/ 8086 w 1317523"/>
                  <a:gd name="connsiteY11" fmla="*/ 732816 h 2492343"/>
                  <a:gd name="connsiteX12" fmla="*/ 66452 w 1317523"/>
                  <a:gd name="connsiteY12" fmla="*/ 487679 h 2492343"/>
                  <a:gd name="connsiteX13" fmla="*/ 159838 w 1317523"/>
                  <a:gd name="connsiteY13" fmla="*/ 285344 h 2492343"/>
                  <a:gd name="connsiteX14" fmla="*/ 296025 w 1317523"/>
                  <a:gd name="connsiteY14" fmla="*/ 129701 h 2492343"/>
                  <a:gd name="connsiteX15" fmla="*/ 494469 w 1317523"/>
                  <a:gd name="connsiteY15" fmla="*/ 12969 h 2492343"/>
                  <a:gd name="connsiteX16" fmla="*/ 735715 w 1317523"/>
                  <a:gd name="connsiteY16" fmla="*/ 16860 h 2492343"/>
                  <a:gd name="connsiteX17" fmla="*/ 922486 w 1317523"/>
                  <a:gd name="connsiteY17" fmla="*/ 137484 h 2492343"/>
                  <a:gd name="connsiteX18" fmla="*/ 1113148 w 1317523"/>
                  <a:gd name="connsiteY18" fmla="*/ 363165 h 2492343"/>
                  <a:gd name="connsiteX19" fmla="*/ 1218207 w 1317523"/>
                  <a:gd name="connsiteY19" fmla="*/ 561609 h 2492343"/>
                  <a:gd name="connsiteX20" fmla="*/ 1299919 w 1317523"/>
                  <a:gd name="connsiteY20" fmla="*/ 791182 h 2492343"/>
                  <a:gd name="connsiteX21" fmla="*/ 1315484 w 1317523"/>
                  <a:gd name="connsiteY21" fmla="*/ 1063557 h 2492343"/>
                  <a:gd name="connsiteX22" fmla="*/ 1268791 w 1317523"/>
                  <a:gd name="connsiteY22" fmla="*/ 1343713 h 2492343"/>
                  <a:gd name="connsiteX23" fmla="*/ 1187079 w 1317523"/>
                  <a:gd name="connsiteY23" fmla="*/ 1584959 h 2492343"/>
                  <a:gd name="connsiteX24" fmla="*/ 1035327 w 1317523"/>
                  <a:gd name="connsiteY24" fmla="*/ 1810641 h 2492343"/>
                  <a:gd name="connsiteX25" fmla="*/ 899140 w 1317523"/>
                  <a:gd name="connsiteY25" fmla="*/ 1970174 h 2492343"/>
                  <a:gd name="connsiteX26" fmla="*/ 836883 w 1317523"/>
                  <a:gd name="connsiteY26" fmla="*/ 2055778 h 2492343"/>
                  <a:gd name="connsiteX27" fmla="*/ 766844 w 1317523"/>
                  <a:gd name="connsiteY27" fmla="*/ 2168619 h 2492343"/>
                  <a:gd name="connsiteX28" fmla="*/ 743497 w 1317523"/>
                  <a:gd name="connsiteY28" fmla="*/ 2262004 h 2492343"/>
                  <a:gd name="connsiteX29" fmla="*/ 759062 w 1317523"/>
                  <a:gd name="connsiteY29" fmla="*/ 2328152 h 2492343"/>
                  <a:gd name="connsiteX30" fmla="*/ 766844 w 1317523"/>
                  <a:gd name="connsiteY30" fmla="*/ 2351499 h 2492343"/>
                  <a:gd name="connsiteX31" fmla="*/ 790190 w 1317523"/>
                  <a:gd name="connsiteY31" fmla="*/ 2390409 h 2492343"/>
                  <a:gd name="connsiteX32" fmla="*/ 844665 w 1317523"/>
                  <a:gd name="connsiteY32" fmla="*/ 2448775 h 2492343"/>
                  <a:gd name="connsiteX33" fmla="*/ 875793 w 1317523"/>
                  <a:gd name="connsiteY33" fmla="*/ 2491577 h 2492343"/>
                  <a:gd name="connsiteX34" fmla="*/ 887467 w 1317523"/>
                  <a:gd name="connsiteY34" fmla="*/ 2491577 h 2492343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66844 w 1317523"/>
                  <a:gd name="connsiteY30" fmla="*/ 2351499 h 2491577"/>
                  <a:gd name="connsiteX31" fmla="*/ 790190 w 1317523"/>
                  <a:gd name="connsiteY31" fmla="*/ 2390409 h 2491577"/>
                  <a:gd name="connsiteX32" fmla="*/ 844665 w 1317523"/>
                  <a:gd name="connsiteY32" fmla="*/ 2448775 h 2491577"/>
                  <a:gd name="connsiteX33" fmla="*/ 875793 w 1317523"/>
                  <a:gd name="connsiteY33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29877 w 1317523"/>
                  <a:gd name="connsiteY7" fmla="*/ 1806750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809"/>
                  <a:gd name="connsiteY0" fmla="*/ 2367063 h 2491577"/>
                  <a:gd name="connsiteX1" fmla="*/ 288243 w 1316809"/>
                  <a:gd name="connsiteY1" fmla="*/ 2324261 h 2491577"/>
                  <a:gd name="connsiteX2" fmla="*/ 350500 w 1316809"/>
                  <a:gd name="connsiteY2" fmla="*/ 2285351 h 2491577"/>
                  <a:gd name="connsiteX3" fmla="*/ 401084 w 1316809"/>
                  <a:gd name="connsiteY3" fmla="*/ 2219203 h 2491577"/>
                  <a:gd name="connsiteX4" fmla="*/ 401084 w 1316809"/>
                  <a:gd name="connsiteY4" fmla="*/ 2137490 h 2491577"/>
                  <a:gd name="connsiteX5" fmla="*/ 362173 w 1316809"/>
                  <a:gd name="connsiteY5" fmla="*/ 2032431 h 2491577"/>
                  <a:gd name="connsiteX6" fmla="*/ 311589 w 1316809"/>
                  <a:gd name="connsiteY6" fmla="*/ 1935155 h 2491577"/>
                  <a:gd name="connsiteX7" fmla="*/ 140382 w 1316809"/>
                  <a:gd name="connsiteY7" fmla="*/ 1643325 h 2491577"/>
                  <a:gd name="connsiteX8" fmla="*/ 43106 w 1316809"/>
                  <a:gd name="connsiteY8" fmla="*/ 1339822 h 2491577"/>
                  <a:gd name="connsiteX9" fmla="*/ 4195 w 1316809"/>
                  <a:gd name="connsiteY9" fmla="*/ 1040210 h 2491577"/>
                  <a:gd name="connsiteX10" fmla="*/ 8086 w 1316809"/>
                  <a:gd name="connsiteY10" fmla="*/ 732816 h 2491577"/>
                  <a:gd name="connsiteX11" fmla="*/ 66452 w 1316809"/>
                  <a:gd name="connsiteY11" fmla="*/ 487679 h 2491577"/>
                  <a:gd name="connsiteX12" fmla="*/ 159838 w 1316809"/>
                  <a:gd name="connsiteY12" fmla="*/ 285344 h 2491577"/>
                  <a:gd name="connsiteX13" fmla="*/ 296025 w 1316809"/>
                  <a:gd name="connsiteY13" fmla="*/ 129701 h 2491577"/>
                  <a:gd name="connsiteX14" fmla="*/ 494469 w 1316809"/>
                  <a:gd name="connsiteY14" fmla="*/ 12969 h 2491577"/>
                  <a:gd name="connsiteX15" fmla="*/ 735715 w 1316809"/>
                  <a:gd name="connsiteY15" fmla="*/ 16860 h 2491577"/>
                  <a:gd name="connsiteX16" fmla="*/ 922486 w 1316809"/>
                  <a:gd name="connsiteY16" fmla="*/ 137484 h 2491577"/>
                  <a:gd name="connsiteX17" fmla="*/ 1113148 w 1316809"/>
                  <a:gd name="connsiteY17" fmla="*/ 363165 h 2491577"/>
                  <a:gd name="connsiteX18" fmla="*/ 1218207 w 1316809"/>
                  <a:gd name="connsiteY18" fmla="*/ 561609 h 2491577"/>
                  <a:gd name="connsiteX19" fmla="*/ 1315484 w 1316809"/>
                  <a:gd name="connsiteY19" fmla="*/ 1063557 h 2491577"/>
                  <a:gd name="connsiteX20" fmla="*/ 1268791 w 1316809"/>
                  <a:gd name="connsiteY20" fmla="*/ 1343713 h 2491577"/>
                  <a:gd name="connsiteX21" fmla="*/ 1187079 w 1316809"/>
                  <a:gd name="connsiteY21" fmla="*/ 1581068 h 2491577"/>
                  <a:gd name="connsiteX22" fmla="*/ 1035327 w 1316809"/>
                  <a:gd name="connsiteY22" fmla="*/ 1810641 h 2491577"/>
                  <a:gd name="connsiteX23" fmla="*/ 899140 w 1316809"/>
                  <a:gd name="connsiteY23" fmla="*/ 1970174 h 2491577"/>
                  <a:gd name="connsiteX24" fmla="*/ 836883 w 1316809"/>
                  <a:gd name="connsiteY24" fmla="*/ 2055778 h 2491577"/>
                  <a:gd name="connsiteX25" fmla="*/ 766844 w 1316809"/>
                  <a:gd name="connsiteY25" fmla="*/ 2168619 h 2491577"/>
                  <a:gd name="connsiteX26" fmla="*/ 743497 w 1316809"/>
                  <a:gd name="connsiteY26" fmla="*/ 2262004 h 2491577"/>
                  <a:gd name="connsiteX27" fmla="*/ 759062 w 1316809"/>
                  <a:gd name="connsiteY27" fmla="*/ 2328152 h 2491577"/>
                  <a:gd name="connsiteX28" fmla="*/ 790190 w 1316809"/>
                  <a:gd name="connsiteY28" fmla="*/ 2390409 h 2491577"/>
                  <a:gd name="connsiteX29" fmla="*/ 844665 w 1316809"/>
                  <a:gd name="connsiteY29" fmla="*/ 2448775 h 2491577"/>
                  <a:gd name="connsiteX30" fmla="*/ 875793 w 1316809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87079 w 1318240"/>
                  <a:gd name="connsiteY21" fmla="*/ 1581068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67624 w 1318240"/>
                  <a:gd name="connsiteY21" fmla="*/ 1604414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9454"/>
                  <a:gd name="connsiteY0" fmla="*/ 2367063 h 2491577"/>
                  <a:gd name="connsiteX1" fmla="*/ 288243 w 1319454"/>
                  <a:gd name="connsiteY1" fmla="*/ 2324261 h 2491577"/>
                  <a:gd name="connsiteX2" fmla="*/ 350500 w 1319454"/>
                  <a:gd name="connsiteY2" fmla="*/ 2285351 h 2491577"/>
                  <a:gd name="connsiteX3" fmla="*/ 401084 w 1319454"/>
                  <a:gd name="connsiteY3" fmla="*/ 2219203 h 2491577"/>
                  <a:gd name="connsiteX4" fmla="*/ 401084 w 1319454"/>
                  <a:gd name="connsiteY4" fmla="*/ 2137490 h 2491577"/>
                  <a:gd name="connsiteX5" fmla="*/ 362173 w 1319454"/>
                  <a:gd name="connsiteY5" fmla="*/ 2032431 h 2491577"/>
                  <a:gd name="connsiteX6" fmla="*/ 311589 w 1319454"/>
                  <a:gd name="connsiteY6" fmla="*/ 1935155 h 2491577"/>
                  <a:gd name="connsiteX7" fmla="*/ 140382 w 1319454"/>
                  <a:gd name="connsiteY7" fmla="*/ 1643325 h 2491577"/>
                  <a:gd name="connsiteX8" fmla="*/ 43106 w 1319454"/>
                  <a:gd name="connsiteY8" fmla="*/ 1339822 h 2491577"/>
                  <a:gd name="connsiteX9" fmla="*/ 4195 w 1319454"/>
                  <a:gd name="connsiteY9" fmla="*/ 1040210 h 2491577"/>
                  <a:gd name="connsiteX10" fmla="*/ 8086 w 1319454"/>
                  <a:gd name="connsiteY10" fmla="*/ 732816 h 2491577"/>
                  <a:gd name="connsiteX11" fmla="*/ 66452 w 1319454"/>
                  <a:gd name="connsiteY11" fmla="*/ 487679 h 2491577"/>
                  <a:gd name="connsiteX12" fmla="*/ 159838 w 1319454"/>
                  <a:gd name="connsiteY12" fmla="*/ 285344 h 2491577"/>
                  <a:gd name="connsiteX13" fmla="*/ 296025 w 1319454"/>
                  <a:gd name="connsiteY13" fmla="*/ 129701 h 2491577"/>
                  <a:gd name="connsiteX14" fmla="*/ 494469 w 1319454"/>
                  <a:gd name="connsiteY14" fmla="*/ 12969 h 2491577"/>
                  <a:gd name="connsiteX15" fmla="*/ 735715 w 1319454"/>
                  <a:gd name="connsiteY15" fmla="*/ 16860 h 2491577"/>
                  <a:gd name="connsiteX16" fmla="*/ 922486 w 1319454"/>
                  <a:gd name="connsiteY16" fmla="*/ 137484 h 2491577"/>
                  <a:gd name="connsiteX17" fmla="*/ 1218207 w 1319454"/>
                  <a:gd name="connsiteY17" fmla="*/ 561609 h 2491577"/>
                  <a:gd name="connsiteX18" fmla="*/ 1315484 w 1319454"/>
                  <a:gd name="connsiteY18" fmla="*/ 1063557 h 2491577"/>
                  <a:gd name="connsiteX19" fmla="*/ 1268791 w 1319454"/>
                  <a:gd name="connsiteY19" fmla="*/ 1343713 h 2491577"/>
                  <a:gd name="connsiteX20" fmla="*/ 1167624 w 1319454"/>
                  <a:gd name="connsiteY20" fmla="*/ 1604414 h 2491577"/>
                  <a:gd name="connsiteX21" fmla="*/ 1035327 w 1319454"/>
                  <a:gd name="connsiteY21" fmla="*/ 1810641 h 2491577"/>
                  <a:gd name="connsiteX22" fmla="*/ 899140 w 1319454"/>
                  <a:gd name="connsiteY22" fmla="*/ 1970174 h 2491577"/>
                  <a:gd name="connsiteX23" fmla="*/ 836883 w 1319454"/>
                  <a:gd name="connsiteY23" fmla="*/ 2055778 h 2491577"/>
                  <a:gd name="connsiteX24" fmla="*/ 766844 w 1319454"/>
                  <a:gd name="connsiteY24" fmla="*/ 2168619 h 2491577"/>
                  <a:gd name="connsiteX25" fmla="*/ 743497 w 1319454"/>
                  <a:gd name="connsiteY25" fmla="*/ 2262004 h 2491577"/>
                  <a:gd name="connsiteX26" fmla="*/ 759062 w 1319454"/>
                  <a:gd name="connsiteY26" fmla="*/ 2328152 h 2491577"/>
                  <a:gd name="connsiteX27" fmla="*/ 790190 w 1319454"/>
                  <a:gd name="connsiteY27" fmla="*/ 2390409 h 2491577"/>
                  <a:gd name="connsiteX28" fmla="*/ 844665 w 1319454"/>
                  <a:gd name="connsiteY28" fmla="*/ 2448775 h 2491577"/>
                  <a:gd name="connsiteX29" fmla="*/ 875793 w 1319454"/>
                  <a:gd name="connsiteY29" fmla="*/ 2491577 h 2491577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54951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75793 w 1318759"/>
                  <a:gd name="connsiteY28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759"/>
                  <a:gd name="connsiteY0" fmla="*/ 2373239 h 2497753"/>
                  <a:gd name="connsiteX1" fmla="*/ 319371 w 1318759"/>
                  <a:gd name="connsiteY1" fmla="*/ 2307091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401084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11589 w 1318664"/>
                  <a:gd name="connsiteY4" fmla="*/ 1941858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36883 w 1318664"/>
                  <a:gd name="connsiteY20" fmla="*/ 2062481 h 2498280"/>
                  <a:gd name="connsiteX21" fmla="*/ 766844 w 1318664"/>
                  <a:gd name="connsiteY21" fmla="*/ 2175322 h 2498280"/>
                  <a:gd name="connsiteX22" fmla="*/ 743497 w 1318664"/>
                  <a:gd name="connsiteY22" fmla="*/ 2268707 h 2498280"/>
                  <a:gd name="connsiteX23" fmla="*/ 759062 w 1318664"/>
                  <a:gd name="connsiteY23" fmla="*/ 2334855 h 2498280"/>
                  <a:gd name="connsiteX24" fmla="*/ 790190 w 1318664"/>
                  <a:gd name="connsiteY24" fmla="*/ 2397112 h 2498280"/>
                  <a:gd name="connsiteX25" fmla="*/ 875793 w 1318664"/>
                  <a:gd name="connsiteY25" fmla="*/ 2498280 h 249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18664" h="2498280">
                    <a:moveTo>
                      <a:pt x="229877" y="2373766"/>
                    </a:moveTo>
                    <a:cubicBezTo>
                      <a:pt x="249008" y="2359174"/>
                      <a:pt x="291485" y="2332261"/>
                      <a:pt x="319371" y="2307618"/>
                    </a:cubicBezTo>
                    <a:cubicBezTo>
                      <a:pt x="347257" y="2282975"/>
                      <a:pt x="383574" y="2253144"/>
                      <a:pt x="397193" y="2225906"/>
                    </a:cubicBezTo>
                    <a:cubicBezTo>
                      <a:pt x="410812" y="2198669"/>
                      <a:pt x="419891" y="2195425"/>
                      <a:pt x="401084" y="2144193"/>
                    </a:cubicBezTo>
                    <a:cubicBezTo>
                      <a:pt x="382277" y="2092961"/>
                      <a:pt x="327802" y="2000873"/>
                      <a:pt x="284352" y="1918512"/>
                    </a:cubicBezTo>
                    <a:cubicBezTo>
                      <a:pt x="240902" y="1836151"/>
                      <a:pt x="180590" y="1745359"/>
                      <a:pt x="140382" y="1650028"/>
                    </a:cubicBezTo>
                    <a:cubicBezTo>
                      <a:pt x="100174" y="1554697"/>
                      <a:pt x="65804" y="1447044"/>
                      <a:pt x="43106" y="1346525"/>
                    </a:cubicBezTo>
                    <a:cubicBezTo>
                      <a:pt x="20408" y="1246006"/>
                      <a:pt x="10032" y="1148081"/>
                      <a:pt x="4195" y="1046913"/>
                    </a:cubicBezTo>
                    <a:cubicBezTo>
                      <a:pt x="-1642" y="945745"/>
                      <a:pt x="-2290" y="831607"/>
                      <a:pt x="8086" y="739519"/>
                    </a:cubicBezTo>
                    <a:cubicBezTo>
                      <a:pt x="18462" y="647431"/>
                      <a:pt x="41160" y="568961"/>
                      <a:pt x="66452" y="494382"/>
                    </a:cubicBezTo>
                    <a:cubicBezTo>
                      <a:pt x="91744" y="419803"/>
                      <a:pt x="121576" y="351710"/>
                      <a:pt x="159838" y="292047"/>
                    </a:cubicBezTo>
                    <a:cubicBezTo>
                      <a:pt x="198100" y="232384"/>
                      <a:pt x="240253" y="181800"/>
                      <a:pt x="296025" y="136404"/>
                    </a:cubicBezTo>
                    <a:cubicBezTo>
                      <a:pt x="351797" y="91008"/>
                      <a:pt x="421187" y="38479"/>
                      <a:pt x="494469" y="19672"/>
                    </a:cubicBezTo>
                    <a:cubicBezTo>
                      <a:pt x="567751" y="865"/>
                      <a:pt x="646220" y="-14699"/>
                      <a:pt x="735715" y="23563"/>
                    </a:cubicBezTo>
                    <a:cubicBezTo>
                      <a:pt x="825210" y="61825"/>
                      <a:pt x="947130" y="139000"/>
                      <a:pt x="1031436" y="249246"/>
                    </a:cubicBezTo>
                    <a:cubicBezTo>
                      <a:pt x="1115742" y="359492"/>
                      <a:pt x="1170866" y="431476"/>
                      <a:pt x="1218207" y="568312"/>
                    </a:cubicBezTo>
                    <a:cubicBezTo>
                      <a:pt x="1265548" y="705148"/>
                      <a:pt x="1334290" y="877652"/>
                      <a:pt x="1315484" y="1070260"/>
                    </a:cubicBezTo>
                    <a:cubicBezTo>
                      <a:pt x="1296678" y="1262868"/>
                      <a:pt x="1293434" y="1260273"/>
                      <a:pt x="1268791" y="1350416"/>
                    </a:cubicBezTo>
                    <a:cubicBezTo>
                      <a:pt x="1244148" y="1440559"/>
                      <a:pt x="1206535" y="1533296"/>
                      <a:pt x="1167624" y="1611117"/>
                    </a:cubicBezTo>
                    <a:cubicBezTo>
                      <a:pt x="1128713" y="1688938"/>
                      <a:pt x="1090451" y="1742117"/>
                      <a:pt x="1035327" y="1817344"/>
                    </a:cubicBezTo>
                    <a:cubicBezTo>
                      <a:pt x="980204" y="1892571"/>
                      <a:pt x="881630" y="2002818"/>
                      <a:pt x="836883" y="2062481"/>
                    </a:cubicBezTo>
                    <a:cubicBezTo>
                      <a:pt x="792136" y="2122144"/>
                      <a:pt x="782408" y="2140951"/>
                      <a:pt x="766844" y="2175322"/>
                    </a:cubicBezTo>
                    <a:cubicBezTo>
                      <a:pt x="751280" y="2209693"/>
                      <a:pt x="744794" y="2242118"/>
                      <a:pt x="743497" y="2268707"/>
                    </a:cubicBezTo>
                    <a:cubicBezTo>
                      <a:pt x="742200" y="2295296"/>
                      <a:pt x="751280" y="2313454"/>
                      <a:pt x="759062" y="2334855"/>
                    </a:cubicBezTo>
                    <a:cubicBezTo>
                      <a:pt x="766844" y="2356256"/>
                      <a:pt x="770735" y="2369875"/>
                      <a:pt x="790190" y="2397112"/>
                    </a:cubicBezTo>
                    <a:cubicBezTo>
                      <a:pt x="809645" y="2424349"/>
                      <a:pt x="857959" y="2477203"/>
                      <a:pt x="875793" y="2498280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ihandform 24"/>
              <p:cNvSpPr/>
              <p:nvPr/>
            </p:nvSpPr>
            <p:spPr bwMode="auto">
              <a:xfrm>
                <a:off x="937452" y="2194566"/>
                <a:ext cx="1115510" cy="2456181"/>
              </a:xfrm>
              <a:custGeom>
                <a:avLst/>
                <a:gdLst>
                  <a:gd name="connsiteX0" fmla="*/ 171501 w 1115510"/>
                  <a:gd name="connsiteY0" fmla="*/ 2350418 h 2468614"/>
                  <a:gd name="connsiteX1" fmla="*/ 408856 w 1115510"/>
                  <a:gd name="connsiteY1" fmla="*/ 2229796 h 2468614"/>
                  <a:gd name="connsiteX2" fmla="*/ 521697 w 1115510"/>
                  <a:gd name="connsiteY2" fmla="*/ 2148083 h 2468614"/>
                  <a:gd name="connsiteX3" fmla="*/ 669557 w 1115510"/>
                  <a:gd name="connsiteY3" fmla="*/ 2039133 h 2468614"/>
                  <a:gd name="connsiteX4" fmla="*/ 797962 w 1115510"/>
                  <a:gd name="connsiteY4" fmla="*/ 1906837 h 2468614"/>
                  <a:gd name="connsiteX5" fmla="*/ 903021 w 1115510"/>
                  <a:gd name="connsiteY5" fmla="*/ 1743413 h 2468614"/>
                  <a:gd name="connsiteX6" fmla="*/ 1004189 w 1115510"/>
                  <a:gd name="connsiteY6" fmla="*/ 1533295 h 2468614"/>
                  <a:gd name="connsiteX7" fmla="*/ 1062555 w 1115510"/>
                  <a:gd name="connsiteY7" fmla="*/ 1327069 h 2468614"/>
                  <a:gd name="connsiteX8" fmla="*/ 1113139 w 1115510"/>
                  <a:gd name="connsiteY8" fmla="*/ 1000219 h 2468614"/>
                  <a:gd name="connsiteX9" fmla="*/ 1101465 w 1115510"/>
                  <a:gd name="connsiteY9" fmla="*/ 805666 h 2468614"/>
                  <a:gd name="connsiteX10" fmla="*/ 1050882 w 1115510"/>
                  <a:gd name="connsiteY10" fmla="*/ 564420 h 2468614"/>
                  <a:gd name="connsiteX11" fmla="*/ 973060 w 1115510"/>
                  <a:gd name="connsiteY11" fmla="*/ 381540 h 2468614"/>
                  <a:gd name="connsiteX12" fmla="*/ 813527 w 1115510"/>
                  <a:gd name="connsiteY12" fmla="*/ 136403 h 2468614"/>
                  <a:gd name="connsiteX13" fmla="*/ 704577 w 1115510"/>
                  <a:gd name="connsiteY13" fmla="*/ 54691 h 2468614"/>
                  <a:gd name="connsiteX14" fmla="*/ 622865 w 1115510"/>
                  <a:gd name="connsiteY14" fmla="*/ 27453 h 2468614"/>
                  <a:gd name="connsiteX15" fmla="*/ 541152 w 1115510"/>
                  <a:gd name="connsiteY15" fmla="*/ 216 h 2468614"/>
                  <a:gd name="connsiteX16" fmla="*/ 436094 w 1115510"/>
                  <a:gd name="connsiteY16" fmla="*/ 15780 h 2468614"/>
                  <a:gd name="connsiteX17" fmla="*/ 385510 w 1115510"/>
                  <a:gd name="connsiteY17" fmla="*/ 35236 h 2468614"/>
                  <a:gd name="connsiteX18" fmla="*/ 296015 w 1115510"/>
                  <a:gd name="connsiteY18" fmla="*/ 74146 h 2468614"/>
                  <a:gd name="connsiteX19" fmla="*/ 225976 w 1115510"/>
                  <a:gd name="connsiteY19" fmla="*/ 140294 h 2468614"/>
                  <a:gd name="connsiteX20" fmla="*/ 105353 w 1115510"/>
                  <a:gd name="connsiteY20" fmla="*/ 307610 h 2468614"/>
                  <a:gd name="connsiteX21" fmla="*/ 23641 w 1115510"/>
                  <a:gd name="connsiteY21" fmla="*/ 521618 h 2468614"/>
                  <a:gd name="connsiteX22" fmla="*/ 294 w 1115510"/>
                  <a:gd name="connsiteY22" fmla="*/ 774538 h 2468614"/>
                  <a:gd name="connsiteX23" fmla="*/ 15859 w 1115510"/>
                  <a:gd name="connsiteY23" fmla="*/ 1043021 h 2468614"/>
                  <a:gd name="connsiteX24" fmla="*/ 85898 w 1115510"/>
                  <a:gd name="connsiteY24" fmla="*/ 1416563 h 2468614"/>
                  <a:gd name="connsiteX25" fmla="*/ 194848 w 1115510"/>
                  <a:gd name="connsiteY25" fmla="*/ 1700611 h 2468614"/>
                  <a:gd name="connsiteX26" fmla="*/ 319362 w 1115510"/>
                  <a:gd name="connsiteY26" fmla="*/ 1930184 h 2468614"/>
                  <a:gd name="connsiteX27" fmla="*/ 459440 w 1115510"/>
                  <a:gd name="connsiteY27" fmla="*/ 2136410 h 2468614"/>
                  <a:gd name="connsiteX28" fmla="*/ 506133 w 1115510"/>
                  <a:gd name="connsiteY28" fmla="*/ 2198667 h 2468614"/>
                  <a:gd name="connsiteX29" fmla="*/ 607300 w 1115510"/>
                  <a:gd name="connsiteY29" fmla="*/ 2315399 h 2468614"/>
                  <a:gd name="connsiteX30" fmla="*/ 681231 w 1115510"/>
                  <a:gd name="connsiteY30" fmla="*/ 2385438 h 2468614"/>
                  <a:gd name="connsiteX31" fmla="*/ 755161 w 1115510"/>
                  <a:gd name="connsiteY31" fmla="*/ 2467150 h 2468614"/>
                  <a:gd name="connsiteX0" fmla="*/ 171501 w 1115510"/>
                  <a:gd name="connsiteY0" fmla="*/ 2350272 h 2468468"/>
                  <a:gd name="connsiteX1" fmla="*/ 408856 w 1115510"/>
                  <a:gd name="connsiteY1" fmla="*/ 2229650 h 2468468"/>
                  <a:gd name="connsiteX2" fmla="*/ 521697 w 1115510"/>
                  <a:gd name="connsiteY2" fmla="*/ 2147937 h 2468468"/>
                  <a:gd name="connsiteX3" fmla="*/ 669557 w 1115510"/>
                  <a:gd name="connsiteY3" fmla="*/ 2038987 h 2468468"/>
                  <a:gd name="connsiteX4" fmla="*/ 797962 w 1115510"/>
                  <a:gd name="connsiteY4" fmla="*/ 1906691 h 2468468"/>
                  <a:gd name="connsiteX5" fmla="*/ 903021 w 1115510"/>
                  <a:gd name="connsiteY5" fmla="*/ 1743267 h 2468468"/>
                  <a:gd name="connsiteX6" fmla="*/ 1004189 w 1115510"/>
                  <a:gd name="connsiteY6" fmla="*/ 1533149 h 2468468"/>
                  <a:gd name="connsiteX7" fmla="*/ 1062555 w 1115510"/>
                  <a:gd name="connsiteY7" fmla="*/ 1326923 h 2468468"/>
                  <a:gd name="connsiteX8" fmla="*/ 1113139 w 1115510"/>
                  <a:gd name="connsiteY8" fmla="*/ 1000073 h 2468468"/>
                  <a:gd name="connsiteX9" fmla="*/ 1101465 w 1115510"/>
                  <a:gd name="connsiteY9" fmla="*/ 805520 h 2468468"/>
                  <a:gd name="connsiteX10" fmla="*/ 1050882 w 1115510"/>
                  <a:gd name="connsiteY10" fmla="*/ 564274 h 2468468"/>
                  <a:gd name="connsiteX11" fmla="*/ 973060 w 1115510"/>
                  <a:gd name="connsiteY11" fmla="*/ 381394 h 2468468"/>
                  <a:gd name="connsiteX12" fmla="*/ 813527 w 1115510"/>
                  <a:gd name="connsiteY12" fmla="*/ 136257 h 2468468"/>
                  <a:gd name="connsiteX13" fmla="*/ 704577 w 1115510"/>
                  <a:gd name="connsiteY13" fmla="*/ 54545 h 2468468"/>
                  <a:gd name="connsiteX14" fmla="*/ 628308 w 1115510"/>
                  <a:gd name="connsiteY14" fmla="*/ 21864 h 2468468"/>
                  <a:gd name="connsiteX15" fmla="*/ 541152 w 1115510"/>
                  <a:gd name="connsiteY15" fmla="*/ 70 h 2468468"/>
                  <a:gd name="connsiteX16" fmla="*/ 436094 w 1115510"/>
                  <a:gd name="connsiteY16" fmla="*/ 15634 h 2468468"/>
                  <a:gd name="connsiteX17" fmla="*/ 385510 w 1115510"/>
                  <a:gd name="connsiteY17" fmla="*/ 35090 h 2468468"/>
                  <a:gd name="connsiteX18" fmla="*/ 296015 w 1115510"/>
                  <a:gd name="connsiteY18" fmla="*/ 74000 h 2468468"/>
                  <a:gd name="connsiteX19" fmla="*/ 225976 w 1115510"/>
                  <a:gd name="connsiteY19" fmla="*/ 140148 h 2468468"/>
                  <a:gd name="connsiteX20" fmla="*/ 105353 w 1115510"/>
                  <a:gd name="connsiteY20" fmla="*/ 307464 h 2468468"/>
                  <a:gd name="connsiteX21" fmla="*/ 23641 w 1115510"/>
                  <a:gd name="connsiteY21" fmla="*/ 521472 h 2468468"/>
                  <a:gd name="connsiteX22" fmla="*/ 294 w 1115510"/>
                  <a:gd name="connsiteY22" fmla="*/ 774392 h 2468468"/>
                  <a:gd name="connsiteX23" fmla="*/ 15859 w 1115510"/>
                  <a:gd name="connsiteY23" fmla="*/ 1042875 h 2468468"/>
                  <a:gd name="connsiteX24" fmla="*/ 85898 w 1115510"/>
                  <a:gd name="connsiteY24" fmla="*/ 1416417 h 2468468"/>
                  <a:gd name="connsiteX25" fmla="*/ 194848 w 1115510"/>
                  <a:gd name="connsiteY25" fmla="*/ 1700465 h 2468468"/>
                  <a:gd name="connsiteX26" fmla="*/ 319362 w 1115510"/>
                  <a:gd name="connsiteY26" fmla="*/ 1930038 h 2468468"/>
                  <a:gd name="connsiteX27" fmla="*/ 459440 w 1115510"/>
                  <a:gd name="connsiteY27" fmla="*/ 2136264 h 2468468"/>
                  <a:gd name="connsiteX28" fmla="*/ 506133 w 1115510"/>
                  <a:gd name="connsiteY28" fmla="*/ 2198521 h 2468468"/>
                  <a:gd name="connsiteX29" fmla="*/ 607300 w 1115510"/>
                  <a:gd name="connsiteY29" fmla="*/ 2315253 h 2468468"/>
                  <a:gd name="connsiteX30" fmla="*/ 681231 w 1115510"/>
                  <a:gd name="connsiteY30" fmla="*/ 2385292 h 2468468"/>
                  <a:gd name="connsiteX31" fmla="*/ 755161 w 1115510"/>
                  <a:gd name="connsiteY31" fmla="*/ 2467004 h 246846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33149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39981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69 h 2460145"/>
                  <a:gd name="connsiteX1" fmla="*/ 408856 w 1115510"/>
                  <a:gd name="connsiteY1" fmla="*/ 2229647 h 2460145"/>
                  <a:gd name="connsiteX2" fmla="*/ 521697 w 1115510"/>
                  <a:gd name="connsiteY2" fmla="*/ 2147934 h 2460145"/>
                  <a:gd name="connsiteX3" fmla="*/ 669557 w 1115510"/>
                  <a:gd name="connsiteY3" fmla="*/ 2038984 h 2460145"/>
                  <a:gd name="connsiteX4" fmla="*/ 797962 w 1115510"/>
                  <a:gd name="connsiteY4" fmla="*/ 1906688 h 2460145"/>
                  <a:gd name="connsiteX5" fmla="*/ 903021 w 1115510"/>
                  <a:gd name="connsiteY5" fmla="*/ 1743264 h 2460145"/>
                  <a:gd name="connsiteX6" fmla="*/ 1004189 w 1115510"/>
                  <a:gd name="connsiteY6" fmla="*/ 1525364 h 2460145"/>
                  <a:gd name="connsiteX7" fmla="*/ 1062555 w 1115510"/>
                  <a:gd name="connsiteY7" fmla="*/ 1315246 h 2460145"/>
                  <a:gd name="connsiteX8" fmla="*/ 1113139 w 1115510"/>
                  <a:gd name="connsiteY8" fmla="*/ 1000070 h 2460145"/>
                  <a:gd name="connsiteX9" fmla="*/ 1101465 w 1115510"/>
                  <a:gd name="connsiteY9" fmla="*/ 805517 h 2460145"/>
                  <a:gd name="connsiteX10" fmla="*/ 1050882 w 1115510"/>
                  <a:gd name="connsiteY10" fmla="*/ 564271 h 2460145"/>
                  <a:gd name="connsiteX11" fmla="*/ 973060 w 1115510"/>
                  <a:gd name="connsiteY11" fmla="*/ 381391 h 2460145"/>
                  <a:gd name="connsiteX12" fmla="*/ 813527 w 1115510"/>
                  <a:gd name="connsiteY12" fmla="*/ 136254 h 2460145"/>
                  <a:gd name="connsiteX13" fmla="*/ 704577 w 1115510"/>
                  <a:gd name="connsiteY13" fmla="*/ 54542 h 2460145"/>
                  <a:gd name="connsiteX14" fmla="*/ 639981 w 1115510"/>
                  <a:gd name="connsiteY14" fmla="*/ 21861 h 2460145"/>
                  <a:gd name="connsiteX15" fmla="*/ 541152 w 1115510"/>
                  <a:gd name="connsiteY15" fmla="*/ 67 h 2460145"/>
                  <a:gd name="connsiteX16" fmla="*/ 436094 w 1115510"/>
                  <a:gd name="connsiteY16" fmla="*/ 15631 h 2460145"/>
                  <a:gd name="connsiteX17" fmla="*/ 373836 w 1115510"/>
                  <a:gd name="connsiteY17" fmla="*/ 31196 h 2460145"/>
                  <a:gd name="connsiteX18" fmla="*/ 296015 w 1115510"/>
                  <a:gd name="connsiteY18" fmla="*/ 73997 h 2460145"/>
                  <a:gd name="connsiteX19" fmla="*/ 225976 w 1115510"/>
                  <a:gd name="connsiteY19" fmla="*/ 140145 h 2460145"/>
                  <a:gd name="connsiteX20" fmla="*/ 105353 w 1115510"/>
                  <a:gd name="connsiteY20" fmla="*/ 307461 h 2460145"/>
                  <a:gd name="connsiteX21" fmla="*/ 23641 w 1115510"/>
                  <a:gd name="connsiteY21" fmla="*/ 521469 h 2460145"/>
                  <a:gd name="connsiteX22" fmla="*/ 294 w 1115510"/>
                  <a:gd name="connsiteY22" fmla="*/ 774389 h 2460145"/>
                  <a:gd name="connsiteX23" fmla="*/ 15859 w 1115510"/>
                  <a:gd name="connsiteY23" fmla="*/ 1042872 h 2460145"/>
                  <a:gd name="connsiteX24" fmla="*/ 85898 w 1115510"/>
                  <a:gd name="connsiteY24" fmla="*/ 1416414 h 2460145"/>
                  <a:gd name="connsiteX25" fmla="*/ 194848 w 1115510"/>
                  <a:gd name="connsiteY25" fmla="*/ 1700462 h 2460145"/>
                  <a:gd name="connsiteX26" fmla="*/ 319362 w 1115510"/>
                  <a:gd name="connsiteY26" fmla="*/ 1930035 h 2460145"/>
                  <a:gd name="connsiteX27" fmla="*/ 459440 w 1115510"/>
                  <a:gd name="connsiteY27" fmla="*/ 2136261 h 2460145"/>
                  <a:gd name="connsiteX28" fmla="*/ 506133 w 1115510"/>
                  <a:gd name="connsiteY28" fmla="*/ 2198518 h 2460145"/>
                  <a:gd name="connsiteX29" fmla="*/ 607300 w 1115510"/>
                  <a:gd name="connsiteY29" fmla="*/ 2315250 h 2460145"/>
                  <a:gd name="connsiteX30" fmla="*/ 681231 w 1115510"/>
                  <a:gd name="connsiteY30" fmla="*/ 2385289 h 2460145"/>
                  <a:gd name="connsiteX31" fmla="*/ 772094 w 1115510"/>
                  <a:gd name="connsiteY31" fmla="*/ 2458535 h 2460145"/>
                  <a:gd name="connsiteX0" fmla="*/ 171501 w 1115510"/>
                  <a:gd name="connsiteY0" fmla="*/ 2350351 h 2460227"/>
                  <a:gd name="connsiteX1" fmla="*/ 408856 w 1115510"/>
                  <a:gd name="connsiteY1" fmla="*/ 2229729 h 2460227"/>
                  <a:gd name="connsiteX2" fmla="*/ 521697 w 1115510"/>
                  <a:gd name="connsiteY2" fmla="*/ 2148016 h 2460227"/>
                  <a:gd name="connsiteX3" fmla="*/ 669557 w 1115510"/>
                  <a:gd name="connsiteY3" fmla="*/ 2039066 h 2460227"/>
                  <a:gd name="connsiteX4" fmla="*/ 797962 w 1115510"/>
                  <a:gd name="connsiteY4" fmla="*/ 1906770 h 2460227"/>
                  <a:gd name="connsiteX5" fmla="*/ 903021 w 1115510"/>
                  <a:gd name="connsiteY5" fmla="*/ 1743346 h 2460227"/>
                  <a:gd name="connsiteX6" fmla="*/ 1004189 w 1115510"/>
                  <a:gd name="connsiteY6" fmla="*/ 1525446 h 2460227"/>
                  <a:gd name="connsiteX7" fmla="*/ 1062555 w 1115510"/>
                  <a:gd name="connsiteY7" fmla="*/ 1315328 h 2460227"/>
                  <a:gd name="connsiteX8" fmla="*/ 1113139 w 1115510"/>
                  <a:gd name="connsiteY8" fmla="*/ 1000152 h 2460227"/>
                  <a:gd name="connsiteX9" fmla="*/ 1101465 w 1115510"/>
                  <a:gd name="connsiteY9" fmla="*/ 805599 h 2460227"/>
                  <a:gd name="connsiteX10" fmla="*/ 1050882 w 1115510"/>
                  <a:gd name="connsiteY10" fmla="*/ 564353 h 2460227"/>
                  <a:gd name="connsiteX11" fmla="*/ 973060 w 1115510"/>
                  <a:gd name="connsiteY11" fmla="*/ 381473 h 2460227"/>
                  <a:gd name="connsiteX12" fmla="*/ 813527 w 1115510"/>
                  <a:gd name="connsiteY12" fmla="*/ 136336 h 2460227"/>
                  <a:gd name="connsiteX13" fmla="*/ 704577 w 1115510"/>
                  <a:gd name="connsiteY13" fmla="*/ 54624 h 2460227"/>
                  <a:gd name="connsiteX14" fmla="*/ 639981 w 1115510"/>
                  <a:gd name="connsiteY14" fmla="*/ 21943 h 2460227"/>
                  <a:gd name="connsiteX15" fmla="*/ 541152 w 1115510"/>
                  <a:gd name="connsiteY15" fmla="*/ 149 h 2460227"/>
                  <a:gd name="connsiteX16" fmla="*/ 436094 w 1115510"/>
                  <a:gd name="connsiteY16" fmla="*/ 15713 h 2460227"/>
                  <a:gd name="connsiteX17" fmla="*/ 296015 w 1115510"/>
                  <a:gd name="connsiteY17" fmla="*/ 74079 h 2460227"/>
                  <a:gd name="connsiteX18" fmla="*/ 225976 w 1115510"/>
                  <a:gd name="connsiteY18" fmla="*/ 140227 h 2460227"/>
                  <a:gd name="connsiteX19" fmla="*/ 105353 w 1115510"/>
                  <a:gd name="connsiteY19" fmla="*/ 307543 h 2460227"/>
                  <a:gd name="connsiteX20" fmla="*/ 23641 w 1115510"/>
                  <a:gd name="connsiteY20" fmla="*/ 521551 h 2460227"/>
                  <a:gd name="connsiteX21" fmla="*/ 294 w 1115510"/>
                  <a:gd name="connsiteY21" fmla="*/ 774471 h 2460227"/>
                  <a:gd name="connsiteX22" fmla="*/ 15859 w 1115510"/>
                  <a:gd name="connsiteY22" fmla="*/ 1042954 h 2460227"/>
                  <a:gd name="connsiteX23" fmla="*/ 85898 w 1115510"/>
                  <a:gd name="connsiteY23" fmla="*/ 1416496 h 2460227"/>
                  <a:gd name="connsiteX24" fmla="*/ 194848 w 1115510"/>
                  <a:gd name="connsiteY24" fmla="*/ 1700544 h 2460227"/>
                  <a:gd name="connsiteX25" fmla="*/ 319362 w 1115510"/>
                  <a:gd name="connsiteY25" fmla="*/ 1930117 h 2460227"/>
                  <a:gd name="connsiteX26" fmla="*/ 459440 w 1115510"/>
                  <a:gd name="connsiteY26" fmla="*/ 2136343 h 2460227"/>
                  <a:gd name="connsiteX27" fmla="*/ 506133 w 1115510"/>
                  <a:gd name="connsiteY27" fmla="*/ 2198600 h 2460227"/>
                  <a:gd name="connsiteX28" fmla="*/ 607300 w 1115510"/>
                  <a:gd name="connsiteY28" fmla="*/ 2315332 h 2460227"/>
                  <a:gd name="connsiteX29" fmla="*/ 681231 w 1115510"/>
                  <a:gd name="connsiteY29" fmla="*/ 2385371 h 2460227"/>
                  <a:gd name="connsiteX30" fmla="*/ 772094 w 1115510"/>
                  <a:gd name="connsiteY30" fmla="*/ 2458617 h 2460227"/>
                  <a:gd name="connsiteX0" fmla="*/ 171501 w 1115510"/>
                  <a:gd name="connsiteY0" fmla="*/ 2338351 h 2448227"/>
                  <a:gd name="connsiteX1" fmla="*/ 408856 w 1115510"/>
                  <a:gd name="connsiteY1" fmla="*/ 2217729 h 2448227"/>
                  <a:gd name="connsiteX2" fmla="*/ 521697 w 1115510"/>
                  <a:gd name="connsiteY2" fmla="*/ 2136016 h 2448227"/>
                  <a:gd name="connsiteX3" fmla="*/ 669557 w 1115510"/>
                  <a:gd name="connsiteY3" fmla="*/ 2027066 h 2448227"/>
                  <a:gd name="connsiteX4" fmla="*/ 797962 w 1115510"/>
                  <a:gd name="connsiteY4" fmla="*/ 1894770 h 2448227"/>
                  <a:gd name="connsiteX5" fmla="*/ 903021 w 1115510"/>
                  <a:gd name="connsiteY5" fmla="*/ 1731346 h 2448227"/>
                  <a:gd name="connsiteX6" fmla="*/ 1004189 w 1115510"/>
                  <a:gd name="connsiteY6" fmla="*/ 1513446 h 2448227"/>
                  <a:gd name="connsiteX7" fmla="*/ 1062555 w 1115510"/>
                  <a:gd name="connsiteY7" fmla="*/ 1303328 h 2448227"/>
                  <a:gd name="connsiteX8" fmla="*/ 1113139 w 1115510"/>
                  <a:gd name="connsiteY8" fmla="*/ 988152 h 2448227"/>
                  <a:gd name="connsiteX9" fmla="*/ 1101465 w 1115510"/>
                  <a:gd name="connsiteY9" fmla="*/ 793599 h 2448227"/>
                  <a:gd name="connsiteX10" fmla="*/ 1050882 w 1115510"/>
                  <a:gd name="connsiteY10" fmla="*/ 552353 h 2448227"/>
                  <a:gd name="connsiteX11" fmla="*/ 973060 w 1115510"/>
                  <a:gd name="connsiteY11" fmla="*/ 369473 h 2448227"/>
                  <a:gd name="connsiteX12" fmla="*/ 813527 w 1115510"/>
                  <a:gd name="connsiteY12" fmla="*/ 124336 h 2448227"/>
                  <a:gd name="connsiteX13" fmla="*/ 704577 w 1115510"/>
                  <a:gd name="connsiteY13" fmla="*/ 42624 h 2448227"/>
                  <a:gd name="connsiteX14" fmla="*/ 639981 w 1115510"/>
                  <a:gd name="connsiteY14" fmla="*/ 9943 h 2448227"/>
                  <a:gd name="connsiteX15" fmla="*/ 436094 w 1115510"/>
                  <a:gd name="connsiteY15" fmla="*/ 3713 h 2448227"/>
                  <a:gd name="connsiteX16" fmla="*/ 296015 w 1115510"/>
                  <a:gd name="connsiteY16" fmla="*/ 62079 h 2448227"/>
                  <a:gd name="connsiteX17" fmla="*/ 225976 w 1115510"/>
                  <a:gd name="connsiteY17" fmla="*/ 128227 h 2448227"/>
                  <a:gd name="connsiteX18" fmla="*/ 105353 w 1115510"/>
                  <a:gd name="connsiteY18" fmla="*/ 295543 h 2448227"/>
                  <a:gd name="connsiteX19" fmla="*/ 23641 w 1115510"/>
                  <a:gd name="connsiteY19" fmla="*/ 509551 h 2448227"/>
                  <a:gd name="connsiteX20" fmla="*/ 294 w 1115510"/>
                  <a:gd name="connsiteY20" fmla="*/ 762471 h 2448227"/>
                  <a:gd name="connsiteX21" fmla="*/ 15859 w 1115510"/>
                  <a:gd name="connsiteY21" fmla="*/ 1030954 h 2448227"/>
                  <a:gd name="connsiteX22" fmla="*/ 85898 w 1115510"/>
                  <a:gd name="connsiteY22" fmla="*/ 1404496 h 2448227"/>
                  <a:gd name="connsiteX23" fmla="*/ 194848 w 1115510"/>
                  <a:gd name="connsiteY23" fmla="*/ 1688544 h 2448227"/>
                  <a:gd name="connsiteX24" fmla="*/ 319362 w 1115510"/>
                  <a:gd name="connsiteY24" fmla="*/ 1918117 h 2448227"/>
                  <a:gd name="connsiteX25" fmla="*/ 459440 w 1115510"/>
                  <a:gd name="connsiteY25" fmla="*/ 2124343 h 2448227"/>
                  <a:gd name="connsiteX26" fmla="*/ 506133 w 1115510"/>
                  <a:gd name="connsiteY26" fmla="*/ 2186600 h 2448227"/>
                  <a:gd name="connsiteX27" fmla="*/ 607300 w 1115510"/>
                  <a:gd name="connsiteY27" fmla="*/ 2303332 h 2448227"/>
                  <a:gd name="connsiteX28" fmla="*/ 681231 w 1115510"/>
                  <a:gd name="connsiteY28" fmla="*/ 2373371 h 2448227"/>
                  <a:gd name="connsiteX29" fmla="*/ 772094 w 1115510"/>
                  <a:gd name="connsiteY29" fmla="*/ 2446617 h 2448227"/>
                  <a:gd name="connsiteX0" fmla="*/ 171501 w 1115510"/>
                  <a:gd name="connsiteY0" fmla="*/ 2342323 h 2452199"/>
                  <a:gd name="connsiteX1" fmla="*/ 408856 w 1115510"/>
                  <a:gd name="connsiteY1" fmla="*/ 2221701 h 2452199"/>
                  <a:gd name="connsiteX2" fmla="*/ 521697 w 1115510"/>
                  <a:gd name="connsiteY2" fmla="*/ 2139988 h 2452199"/>
                  <a:gd name="connsiteX3" fmla="*/ 669557 w 1115510"/>
                  <a:gd name="connsiteY3" fmla="*/ 2031038 h 2452199"/>
                  <a:gd name="connsiteX4" fmla="*/ 797962 w 1115510"/>
                  <a:gd name="connsiteY4" fmla="*/ 1898742 h 2452199"/>
                  <a:gd name="connsiteX5" fmla="*/ 903021 w 1115510"/>
                  <a:gd name="connsiteY5" fmla="*/ 1735318 h 2452199"/>
                  <a:gd name="connsiteX6" fmla="*/ 1004189 w 1115510"/>
                  <a:gd name="connsiteY6" fmla="*/ 1517418 h 2452199"/>
                  <a:gd name="connsiteX7" fmla="*/ 1062555 w 1115510"/>
                  <a:gd name="connsiteY7" fmla="*/ 1307300 h 2452199"/>
                  <a:gd name="connsiteX8" fmla="*/ 1113139 w 1115510"/>
                  <a:gd name="connsiteY8" fmla="*/ 992124 h 2452199"/>
                  <a:gd name="connsiteX9" fmla="*/ 1101465 w 1115510"/>
                  <a:gd name="connsiteY9" fmla="*/ 797571 h 2452199"/>
                  <a:gd name="connsiteX10" fmla="*/ 1050882 w 1115510"/>
                  <a:gd name="connsiteY10" fmla="*/ 556325 h 2452199"/>
                  <a:gd name="connsiteX11" fmla="*/ 973060 w 1115510"/>
                  <a:gd name="connsiteY11" fmla="*/ 373445 h 2452199"/>
                  <a:gd name="connsiteX12" fmla="*/ 813527 w 1115510"/>
                  <a:gd name="connsiteY12" fmla="*/ 128308 h 2452199"/>
                  <a:gd name="connsiteX13" fmla="*/ 639981 w 1115510"/>
                  <a:gd name="connsiteY13" fmla="*/ 13915 h 2452199"/>
                  <a:gd name="connsiteX14" fmla="*/ 436094 w 1115510"/>
                  <a:gd name="connsiteY14" fmla="*/ 7685 h 2452199"/>
                  <a:gd name="connsiteX15" fmla="*/ 296015 w 1115510"/>
                  <a:gd name="connsiteY15" fmla="*/ 66051 h 2452199"/>
                  <a:gd name="connsiteX16" fmla="*/ 225976 w 1115510"/>
                  <a:gd name="connsiteY16" fmla="*/ 132199 h 2452199"/>
                  <a:gd name="connsiteX17" fmla="*/ 105353 w 1115510"/>
                  <a:gd name="connsiteY17" fmla="*/ 299515 h 2452199"/>
                  <a:gd name="connsiteX18" fmla="*/ 23641 w 1115510"/>
                  <a:gd name="connsiteY18" fmla="*/ 513523 h 2452199"/>
                  <a:gd name="connsiteX19" fmla="*/ 294 w 1115510"/>
                  <a:gd name="connsiteY19" fmla="*/ 766443 h 2452199"/>
                  <a:gd name="connsiteX20" fmla="*/ 15859 w 1115510"/>
                  <a:gd name="connsiteY20" fmla="*/ 1034926 h 2452199"/>
                  <a:gd name="connsiteX21" fmla="*/ 85898 w 1115510"/>
                  <a:gd name="connsiteY21" fmla="*/ 1408468 h 2452199"/>
                  <a:gd name="connsiteX22" fmla="*/ 194848 w 1115510"/>
                  <a:gd name="connsiteY22" fmla="*/ 1692516 h 2452199"/>
                  <a:gd name="connsiteX23" fmla="*/ 319362 w 1115510"/>
                  <a:gd name="connsiteY23" fmla="*/ 1922089 h 2452199"/>
                  <a:gd name="connsiteX24" fmla="*/ 459440 w 1115510"/>
                  <a:gd name="connsiteY24" fmla="*/ 2128315 h 2452199"/>
                  <a:gd name="connsiteX25" fmla="*/ 506133 w 1115510"/>
                  <a:gd name="connsiteY25" fmla="*/ 2190572 h 2452199"/>
                  <a:gd name="connsiteX26" fmla="*/ 607300 w 1115510"/>
                  <a:gd name="connsiteY26" fmla="*/ 2307304 h 2452199"/>
                  <a:gd name="connsiteX27" fmla="*/ 681231 w 1115510"/>
                  <a:gd name="connsiteY27" fmla="*/ 2377343 h 2452199"/>
                  <a:gd name="connsiteX28" fmla="*/ 772094 w 1115510"/>
                  <a:gd name="connsiteY28" fmla="*/ 2450589 h 2452199"/>
                  <a:gd name="connsiteX0" fmla="*/ 171501 w 1115510"/>
                  <a:gd name="connsiteY0" fmla="*/ 2346792 h 2456668"/>
                  <a:gd name="connsiteX1" fmla="*/ 408856 w 1115510"/>
                  <a:gd name="connsiteY1" fmla="*/ 2226170 h 2456668"/>
                  <a:gd name="connsiteX2" fmla="*/ 521697 w 1115510"/>
                  <a:gd name="connsiteY2" fmla="*/ 2144457 h 2456668"/>
                  <a:gd name="connsiteX3" fmla="*/ 669557 w 1115510"/>
                  <a:gd name="connsiteY3" fmla="*/ 2035507 h 2456668"/>
                  <a:gd name="connsiteX4" fmla="*/ 797962 w 1115510"/>
                  <a:gd name="connsiteY4" fmla="*/ 1903211 h 2456668"/>
                  <a:gd name="connsiteX5" fmla="*/ 903021 w 1115510"/>
                  <a:gd name="connsiteY5" fmla="*/ 1739787 h 2456668"/>
                  <a:gd name="connsiteX6" fmla="*/ 1004189 w 1115510"/>
                  <a:gd name="connsiteY6" fmla="*/ 1521887 h 2456668"/>
                  <a:gd name="connsiteX7" fmla="*/ 1062555 w 1115510"/>
                  <a:gd name="connsiteY7" fmla="*/ 1311769 h 2456668"/>
                  <a:gd name="connsiteX8" fmla="*/ 1113139 w 1115510"/>
                  <a:gd name="connsiteY8" fmla="*/ 996593 h 2456668"/>
                  <a:gd name="connsiteX9" fmla="*/ 1101465 w 1115510"/>
                  <a:gd name="connsiteY9" fmla="*/ 802040 h 2456668"/>
                  <a:gd name="connsiteX10" fmla="*/ 1050882 w 1115510"/>
                  <a:gd name="connsiteY10" fmla="*/ 560794 h 2456668"/>
                  <a:gd name="connsiteX11" fmla="*/ 973060 w 1115510"/>
                  <a:gd name="connsiteY11" fmla="*/ 377914 h 2456668"/>
                  <a:gd name="connsiteX12" fmla="*/ 813527 w 1115510"/>
                  <a:gd name="connsiteY12" fmla="*/ 132777 h 2456668"/>
                  <a:gd name="connsiteX13" fmla="*/ 639981 w 1115510"/>
                  <a:gd name="connsiteY13" fmla="*/ 18384 h 2456668"/>
                  <a:gd name="connsiteX14" fmla="*/ 436094 w 1115510"/>
                  <a:gd name="connsiteY14" fmla="*/ 12154 h 2456668"/>
                  <a:gd name="connsiteX15" fmla="*/ 225976 w 1115510"/>
                  <a:gd name="connsiteY15" fmla="*/ 136668 h 2456668"/>
                  <a:gd name="connsiteX16" fmla="*/ 105353 w 1115510"/>
                  <a:gd name="connsiteY16" fmla="*/ 303984 h 2456668"/>
                  <a:gd name="connsiteX17" fmla="*/ 23641 w 1115510"/>
                  <a:gd name="connsiteY17" fmla="*/ 517992 h 2456668"/>
                  <a:gd name="connsiteX18" fmla="*/ 294 w 1115510"/>
                  <a:gd name="connsiteY18" fmla="*/ 770912 h 2456668"/>
                  <a:gd name="connsiteX19" fmla="*/ 15859 w 1115510"/>
                  <a:gd name="connsiteY19" fmla="*/ 1039395 h 2456668"/>
                  <a:gd name="connsiteX20" fmla="*/ 85898 w 1115510"/>
                  <a:gd name="connsiteY20" fmla="*/ 1412937 h 2456668"/>
                  <a:gd name="connsiteX21" fmla="*/ 194848 w 1115510"/>
                  <a:gd name="connsiteY21" fmla="*/ 1696985 h 2456668"/>
                  <a:gd name="connsiteX22" fmla="*/ 319362 w 1115510"/>
                  <a:gd name="connsiteY22" fmla="*/ 1926558 h 2456668"/>
                  <a:gd name="connsiteX23" fmla="*/ 459440 w 1115510"/>
                  <a:gd name="connsiteY23" fmla="*/ 2132784 h 2456668"/>
                  <a:gd name="connsiteX24" fmla="*/ 506133 w 1115510"/>
                  <a:gd name="connsiteY24" fmla="*/ 2195041 h 2456668"/>
                  <a:gd name="connsiteX25" fmla="*/ 607300 w 1115510"/>
                  <a:gd name="connsiteY25" fmla="*/ 2311773 h 2456668"/>
                  <a:gd name="connsiteX26" fmla="*/ 681231 w 1115510"/>
                  <a:gd name="connsiteY26" fmla="*/ 2381812 h 2456668"/>
                  <a:gd name="connsiteX27" fmla="*/ 772094 w 1115510"/>
                  <a:gd name="connsiteY27" fmla="*/ 2455058 h 2456668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800687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785123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77427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65754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15510" h="2456181">
                    <a:moveTo>
                      <a:pt x="171501" y="2346305"/>
                    </a:moveTo>
                    <a:cubicBezTo>
                      <a:pt x="260995" y="2302855"/>
                      <a:pt x="350490" y="2259405"/>
                      <a:pt x="408856" y="2225683"/>
                    </a:cubicBezTo>
                    <a:cubicBezTo>
                      <a:pt x="467222" y="2191961"/>
                      <a:pt x="521697" y="2143970"/>
                      <a:pt x="521697" y="2143970"/>
                    </a:cubicBezTo>
                    <a:cubicBezTo>
                      <a:pt x="565147" y="2112193"/>
                      <a:pt x="623513" y="2075228"/>
                      <a:pt x="669557" y="2035020"/>
                    </a:cubicBezTo>
                    <a:cubicBezTo>
                      <a:pt x="715601" y="1994812"/>
                      <a:pt x="759051" y="1952011"/>
                      <a:pt x="797962" y="1902724"/>
                    </a:cubicBezTo>
                    <a:cubicBezTo>
                      <a:pt x="836873" y="1853437"/>
                      <a:pt x="868650" y="1802854"/>
                      <a:pt x="903021" y="1739300"/>
                    </a:cubicBezTo>
                    <a:cubicBezTo>
                      <a:pt x="937392" y="1675746"/>
                      <a:pt x="977600" y="1592736"/>
                      <a:pt x="1004189" y="1521400"/>
                    </a:cubicBezTo>
                    <a:cubicBezTo>
                      <a:pt x="1030778" y="1450064"/>
                      <a:pt x="1044397" y="1398831"/>
                      <a:pt x="1062555" y="1311282"/>
                    </a:cubicBezTo>
                    <a:cubicBezTo>
                      <a:pt x="1080713" y="1223733"/>
                      <a:pt x="1106654" y="1083655"/>
                      <a:pt x="1113139" y="996106"/>
                    </a:cubicBezTo>
                    <a:cubicBezTo>
                      <a:pt x="1119624" y="908557"/>
                      <a:pt x="1111841" y="858622"/>
                      <a:pt x="1101465" y="785989"/>
                    </a:cubicBezTo>
                    <a:cubicBezTo>
                      <a:pt x="1091089" y="713356"/>
                      <a:pt x="1072283" y="630346"/>
                      <a:pt x="1050882" y="560307"/>
                    </a:cubicBezTo>
                    <a:cubicBezTo>
                      <a:pt x="1029481" y="490268"/>
                      <a:pt x="1010025" y="434496"/>
                      <a:pt x="973060" y="365754"/>
                    </a:cubicBezTo>
                    <a:cubicBezTo>
                      <a:pt x="936095" y="297012"/>
                      <a:pt x="884604" y="205831"/>
                      <a:pt x="829091" y="147855"/>
                    </a:cubicBezTo>
                    <a:cubicBezTo>
                      <a:pt x="773578" y="89879"/>
                      <a:pt x="705480" y="40595"/>
                      <a:pt x="639981" y="17897"/>
                    </a:cubicBezTo>
                    <a:cubicBezTo>
                      <a:pt x="574482" y="-4801"/>
                      <a:pt x="502501" y="-4805"/>
                      <a:pt x="436094" y="11667"/>
                    </a:cubicBezTo>
                    <a:cubicBezTo>
                      <a:pt x="369687" y="28139"/>
                      <a:pt x="296664" y="68088"/>
                      <a:pt x="241540" y="116726"/>
                    </a:cubicBezTo>
                    <a:cubicBezTo>
                      <a:pt x="186417" y="165364"/>
                      <a:pt x="141669" y="236701"/>
                      <a:pt x="105353" y="303497"/>
                    </a:cubicBezTo>
                    <a:cubicBezTo>
                      <a:pt x="69037" y="370293"/>
                      <a:pt x="41151" y="439684"/>
                      <a:pt x="23641" y="517505"/>
                    </a:cubicBezTo>
                    <a:cubicBezTo>
                      <a:pt x="6131" y="595326"/>
                      <a:pt x="1591" y="683525"/>
                      <a:pt x="294" y="770425"/>
                    </a:cubicBezTo>
                    <a:cubicBezTo>
                      <a:pt x="-1003" y="857325"/>
                      <a:pt x="1592" y="931904"/>
                      <a:pt x="15859" y="1038908"/>
                    </a:cubicBezTo>
                    <a:cubicBezTo>
                      <a:pt x="30126" y="1145912"/>
                      <a:pt x="56067" y="1302852"/>
                      <a:pt x="85898" y="1412450"/>
                    </a:cubicBezTo>
                    <a:cubicBezTo>
                      <a:pt x="115729" y="1522048"/>
                      <a:pt x="155937" y="1610894"/>
                      <a:pt x="194848" y="1696498"/>
                    </a:cubicBezTo>
                    <a:cubicBezTo>
                      <a:pt x="233759" y="1782102"/>
                      <a:pt x="275263" y="1853438"/>
                      <a:pt x="319362" y="1926071"/>
                    </a:cubicBezTo>
                    <a:cubicBezTo>
                      <a:pt x="363461" y="1998704"/>
                      <a:pt x="428312" y="2087550"/>
                      <a:pt x="459440" y="2132297"/>
                    </a:cubicBezTo>
                    <a:cubicBezTo>
                      <a:pt x="490569" y="2177044"/>
                      <a:pt x="481490" y="2164722"/>
                      <a:pt x="506133" y="2194554"/>
                    </a:cubicBezTo>
                    <a:cubicBezTo>
                      <a:pt x="530776" y="2224385"/>
                      <a:pt x="578117" y="2280157"/>
                      <a:pt x="607300" y="2311286"/>
                    </a:cubicBezTo>
                    <a:cubicBezTo>
                      <a:pt x="636483" y="2342414"/>
                      <a:pt x="653765" y="2357444"/>
                      <a:pt x="681231" y="2381325"/>
                    </a:cubicBezTo>
                    <a:cubicBezTo>
                      <a:pt x="708697" y="2405206"/>
                      <a:pt x="756530" y="2466893"/>
                      <a:pt x="772094" y="2454571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2" name="Gerader Verbinder 21"/>
            <p:cNvCxnSpPr/>
            <p:nvPr/>
          </p:nvCxnSpPr>
          <p:spPr bwMode="auto">
            <a:xfrm>
              <a:off x="2246814" y="6225229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/>
            <p:cNvCxnSpPr/>
            <p:nvPr/>
          </p:nvCxnSpPr>
          <p:spPr bwMode="auto">
            <a:xfrm rot="6600000">
              <a:off x="2930453" y="6366577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uppieren 25" descr=" 8"/>
          <p:cNvGrpSpPr/>
          <p:nvPr/>
        </p:nvGrpSpPr>
        <p:grpSpPr>
          <a:xfrm>
            <a:off x="4769888" y="763134"/>
            <a:ext cx="4464852" cy="3843794"/>
            <a:chOff x="4769888" y="763134"/>
            <a:chExt cx="4464852" cy="384379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4971676" y="763134"/>
              <a:ext cx="4263064" cy="2880000"/>
              <a:chOff x="4255776" y="4090439"/>
              <a:chExt cx="4263064" cy="2880000"/>
            </a:xfrm>
          </p:grpSpPr>
          <p:pic>
            <p:nvPicPr>
              <p:cNvPr id="30" name="Grafik 2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9"/>
              <a:stretch/>
            </p:blipFill>
            <p:spPr>
              <a:xfrm>
                <a:off x="7906624" y="4090439"/>
                <a:ext cx="612216" cy="2880000"/>
              </a:xfrm>
              <a:prstGeom prst="rect">
                <a:avLst/>
              </a:prstGeom>
            </p:spPr>
          </p:pic>
          <p:pic>
            <p:nvPicPr>
              <p:cNvPr id="31" name="Grafik 3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77"/>
              <a:stretch/>
            </p:blipFill>
            <p:spPr>
              <a:xfrm>
                <a:off x="4255776" y="4090439"/>
                <a:ext cx="3835596" cy="2569621"/>
              </a:xfrm>
              <a:prstGeom prst="rect">
                <a:avLst/>
              </a:prstGeom>
            </p:spPr>
          </p:pic>
        </p:grpSp>
        <p:sp>
          <p:nvSpPr>
            <p:cNvPr id="28" name="Freihandform 27"/>
            <p:cNvSpPr/>
            <p:nvPr/>
          </p:nvSpPr>
          <p:spPr>
            <a:xfrm>
              <a:off x="4769888" y="4057129"/>
              <a:ext cx="71712" cy="549799"/>
            </a:xfrm>
            <a:custGeom>
              <a:avLst/>
              <a:gdLst>
                <a:gd name="connsiteX0" fmla="*/ 50 w 89011"/>
                <a:gd name="connsiteY0" fmla="*/ 0 h 596900"/>
                <a:gd name="connsiteX1" fmla="*/ 63550 w 89011"/>
                <a:gd name="connsiteY1" fmla="*/ 76200 h 596900"/>
                <a:gd name="connsiteX2" fmla="*/ 50 w 89011"/>
                <a:gd name="connsiteY2" fmla="*/ 152400 h 596900"/>
                <a:gd name="connsiteX3" fmla="*/ 76250 w 89011"/>
                <a:gd name="connsiteY3" fmla="*/ 241300 h 596900"/>
                <a:gd name="connsiteX4" fmla="*/ 25450 w 89011"/>
                <a:gd name="connsiteY4" fmla="*/ 342900 h 596900"/>
                <a:gd name="connsiteX5" fmla="*/ 88950 w 89011"/>
                <a:gd name="connsiteY5" fmla="*/ 419100 h 596900"/>
                <a:gd name="connsiteX6" fmla="*/ 38150 w 89011"/>
                <a:gd name="connsiteY6" fmla="*/ 508000 h 596900"/>
                <a:gd name="connsiteX7" fmla="*/ 88950 w 89011"/>
                <a:gd name="connsiteY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11" h="596900">
                  <a:moveTo>
                    <a:pt x="50" y="0"/>
                  </a:moveTo>
                  <a:cubicBezTo>
                    <a:pt x="31800" y="25400"/>
                    <a:pt x="63550" y="50800"/>
                    <a:pt x="63550" y="76200"/>
                  </a:cubicBezTo>
                  <a:cubicBezTo>
                    <a:pt x="63550" y="101600"/>
                    <a:pt x="-2067" y="124883"/>
                    <a:pt x="50" y="152400"/>
                  </a:cubicBezTo>
                  <a:cubicBezTo>
                    <a:pt x="2167" y="179917"/>
                    <a:pt x="72017" y="209550"/>
                    <a:pt x="76250" y="241300"/>
                  </a:cubicBezTo>
                  <a:cubicBezTo>
                    <a:pt x="80483" y="273050"/>
                    <a:pt x="23333" y="313267"/>
                    <a:pt x="25450" y="342900"/>
                  </a:cubicBezTo>
                  <a:cubicBezTo>
                    <a:pt x="27567" y="372533"/>
                    <a:pt x="86833" y="391583"/>
                    <a:pt x="88950" y="419100"/>
                  </a:cubicBezTo>
                  <a:cubicBezTo>
                    <a:pt x="91067" y="446617"/>
                    <a:pt x="38150" y="478367"/>
                    <a:pt x="38150" y="508000"/>
                  </a:cubicBezTo>
                  <a:cubicBezTo>
                    <a:pt x="38150" y="537633"/>
                    <a:pt x="84717" y="579967"/>
                    <a:pt x="88950" y="596900"/>
                  </a:cubicBezTo>
                </a:path>
              </a:pathLst>
            </a:cu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>
              <a:off x="4863034" y="2755295"/>
              <a:ext cx="175593" cy="1286314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Gerade Verbindung mit Pfeil 8" descr=" 35"/>
          <p:cNvCxnSpPr/>
          <p:nvPr/>
        </p:nvCxnSpPr>
        <p:spPr>
          <a:xfrm flipH="1">
            <a:off x="4556779" y="4517873"/>
            <a:ext cx="701204" cy="10953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8" descr=" 32"/>
          <p:cNvCxnSpPr/>
          <p:nvPr/>
        </p:nvCxnSpPr>
        <p:spPr>
          <a:xfrm flipV="1">
            <a:off x="3142350" y="4380543"/>
            <a:ext cx="1805069" cy="22014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36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divertor to pedestal 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31</a:t>
            </a:r>
            <a:endParaRPr lang="en-US" altLang="de-DE" noProof="0" dirty="0"/>
          </a:p>
        </p:txBody>
      </p:sp>
      <p:sp>
        <p:nvSpPr>
          <p:cNvPr id="34" name="Oval 19" descr=" 34"/>
          <p:cNvSpPr/>
          <p:nvPr/>
        </p:nvSpPr>
        <p:spPr>
          <a:xfrm>
            <a:off x="4326361" y="5428085"/>
            <a:ext cx="339877" cy="456405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uppieren 12" descr=" 13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14" name="Rechteck 13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grpSp>
        <p:nvGrpSpPr>
          <p:cNvPr id="44" name="Gruppieren 43" descr=" 44"/>
          <p:cNvGrpSpPr/>
          <p:nvPr/>
        </p:nvGrpSpPr>
        <p:grpSpPr>
          <a:xfrm>
            <a:off x="4978688" y="3334143"/>
            <a:ext cx="3835596" cy="2642169"/>
            <a:chOff x="4978688" y="3334143"/>
            <a:chExt cx="3835596" cy="2642169"/>
          </a:xfrm>
        </p:grpSpPr>
        <p:sp>
          <p:nvSpPr>
            <p:cNvPr id="46" name="Rectangle 14"/>
            <p:cNvSpPr/>
            <p:nvPr/>
          </p:nvSpPr>
          <p:spPr bwMode="auto">
            <a:xfrm>
              <a:off x="7220915" y="3401872"/>
              <a:ext cx="562244" cy="22320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8"/>
            <a:stretch/>
          </p:blipFill>
          <p:spPr>
            <a:xfrm>
              <a:off x="4978688" y="3334143"/>
              <a:ext cx="3835596" cy="2642169"/>
            </a:xfrm>
            <a:prstGeom prst="rect">
              <a:avLst/>
            </a:prstGeom>
          </p:spPr>
        </p:pic>
      </p:grpSp>
      <p:pic>
        <p:nvPicPr>
          <p:cNvPr id="39" name="Grafik 38" descr=" 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b="10824"/>
          <a:stretch/>
        </p:blipFill>
        <p:spPr>
          <a:xfrm>
            <a:off x="-40203" y="991182"/>
            <a:ext cx="3835596" cy="2337620"/>
          </a:xfrm>
          <a:prstGeom prst="rect">
            <a:avLst/>
          </a:prstGeom>
        </p:spPr>
      </p:pic>
      <p:grpSp>
        <p:nvGrpSpPr>
          <p:cNvPr id="32" name="Gruppieren 31" descr=" 42"/>
          <p:cNvGrpSpPr/>
          <p:nvPr/>
        </p:nvGrpSpPr>
        <p:grpSpPr>
          <a:xfrm>
            <a:off x="-47215" y="3328347"/>
            <a:ext cx="3835596" cy="2653760"/>
            <a:chOff x="-47215" y="3328347"/>
            <a:chExt cx="3835596" cy="2653760"/>
          </a:xfrm>
        </p:grpSpPr>
        <p:sp>
          <p:nvSpPr>
            <p:cNvPr id="33" name="Rectangle 14"/>
            <p:cNvSpPr/>
            <p:nvPr/>
          </p:nvSpPr>
          <p:spPr bwMode="auto">
            <a:xfrm>
              <a:off x="2151866" y="3401872"/>
              <a:ext cx="562244" cy="22320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2" b="34"/>
            <a:stretch/>
          </p:blipFill>
          <p:spPr>
            <a:xfrm>
              <a:off x="-47215" y="3328347"/>
              <a:ext cx="3835596" cy="2653760"/>
            </a:xfrm>
            <a:prstGeom prst="rect">
              <a:avLst/>
            </a:prstGeom>
          </p:spPr>
        </p:pic>
      </p:grpSp>
      <p:sp>
        <p:nvSpPr>
          <p:cNvPr id="38" name="Oval 19" descr=" 18"/>
          <p:cNvSpPr/>
          <p:nvPr/>
        </p:nvSpPr>
        <p:spPr>
          <a:xfrm>
            <a:off x="4607386" y="4083830"/>
            <a:ext cx="418326" cy="561751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uppieren 19" descr=" 20"/>
          <p:cNvGrpSpPr/>
          <p:nvPr/>
        </p:nvGrpSpPr>
        <p:grpSpPr>
          <a:xfrm>
            <a:off x="3709397" y="3373306"/>
            <a:ext cx="1241015" cy="2474971"/>
            <a:chOff x="2157311" y="3955056"/>
            <a:chExt cx="1318664" cy="262983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2157311" y="3955056"/>
              <a:ext cx="1318664" cy="2514770"/>
              <a:chOff x="863512" y="2135977"/>
              <a:chExt cx="1318664" cy="2514770"/>
            </a:xfrm>
          </p:grpSpPr>
          <p:sp>
            <p:nvSpPr>
              <p:cNvPr id="24" name="Freihandform 23"/>
              <p:cNvSpPr/>
              <p:nvPr/>
            </p:nvSpPr>
            <p:spPr bwMode="auto">
              <a:xfrm>
                <a:off x="863512" y="2135977"/>
                <a:ext cx="1318664" cy="2498280"/>
              </a:xfrm>
              <a:custGeom>
                <a:avLst/>
                <a:gdLst>
                  <a:gd name="connsiteX0" fmla="*/ 229877 w 1317181"/>
                  <a:gd name="connsiteY0" fmla="*/ 2367961 h 2493241"/>
                  <a:gd name="connsiteX1" fmla="*/ 288243 w 1317181"/>
                  <a:gd name="connsiteY1" fmla="*/ 2325159 h 2493241"/>
                  <a:gd name="connsiteX2" fmla="*/ 350500 w 1317181"/>
                  <a:gd name="connsiteY2" fmla="*/ 2286249 h 2493241"/>
                  <a:gd name="connsiteX3" fmla="*/ 401084 w 1317181"/>
                  <a:gd name="connsiteY3" fmla="*/ 2220101 h 2493241"/>
                  <a:gd name="connsiteX4" fmla="*/ 401084 w 1317181"/>
                  <a:gd name="connsiteY4" fmla="*/ 2138388 h 2493241"/>
                  <a:gd name="connsiteX5" fmla="*/ 362173 w 1317181"/>
                  <a:gd name="connsiteY5" fmla="*/ 2033329 h 2493241"/>
                  <a:gd name="connsiteX6" fmla="*/ 311589 w 1317181"/>
                  <a:gd name="connsiteY6" fmla="*/ 1936053 h 2493241"/>
                  <a:gd name="connsiteX7" fmla="*/ 245441 w 1317181"/>
                  <a:gd name="connsiteY7" fmla="*/ 1811539 h 2493241"/>
                  <a:gd name="connsiteX8" fmla="*/ 152056 w 1317181"/>
                  <a:gd name="connsiteY8" fmla="*/ 1640332 h 2493241"/>
                  <a:gd name="connsiteX9" fmla="*/ 43106 w 1317181"/>
                  <a:gd name="connsiteY9" fmla="*/ 1340720 h 2493241"/>
                  <a:gd name="connsiteX10" fmla="*/ 4195 w 1317181"/>
                  <a:gd name="connsiteY10" fmla="*/ 1041108 h 2493241"/>
                  <a:gd name="connsiteX11" fmla="*/ 8086 w 1317181"/>
                  <a:gd name="connsiteY11" fmla="*/ 733714 h 2493241"/>
                  <a:gd name="connsiteX12" fmla="*/ 66452 w 1317181"/>
                  <a:gd name="connsiteY12" fmla="*/ 488577 h 2493241"/>
                  <a:gd name="connsiteX13" fmla="*/ 159838 w 1317181"/>
                  <a:gd name="connsiteY13" fmla="*/ 286242 h 2493241"/>
                  <a:gd name="connsiteX14" fmla="*/ 296025 w 1317181"/>
                  <a:gd name="connsiteY14" fmla="*/ 130599 h 2493241"/>
                  <a:gd name="connsiteX15" fmla="*/ 424430 w 1317181"/>
                  <a:gd name="connsiteY15" fmla="*/ 44996 h 2493241"/>
                  <a:gd name="connsiteX16" fmla="*/ 541162 w 1317181"/>
                  <a:gd name="connsiteY16" fmla="*/ 2194 h 2493241"/>
                  <a:gd name="connsiteX17" fmla="*/ 751279 w 1317181"/>
                  <a:gd name="connsiteY17" fmla="*/ 17758 h 2493241"/>
                  <a:gd name="connsiteX18" fmla="*/ 922486 w 1317181"/>
                  <a:gd name="connsiteY18" fmla="*/ 115035 h 2493241"/>
                  <a:gd name="connsiteX19" fmla="*/ 1031436 w 1317181"/>
                  <a:gd name="connsiteY19" fmla="*/ 239549 h 2493241"/>
                  <a:gd name="connsiteX20" fmla="*/ 1113148 w 1317181"/>
                  <a:gd name="connsiteY20" fmla="*/ 364063 h 2493241"/>
                  <a:gd name="connsiteX21" fmla="*/ 1233771 w 1317181"/>
                  <a:gd name="connsiteY21" fmla="*/ 601418 h 2493241"/>
                  <a:gd name="connsiteX22" fmla="*/ 1299919 w 1317181"/>
                  <a:gd name="connsiteY22" fmla="*/ 792080 h 2493241"/>
                  <a:gd name="connsiteX23" fmla="*/ 1315484 w 1317181"/>
                  <a:gd name="connsiteY23" fmla="*/ 1064455 h 2493241"/>
                  <a:gd name="connsiteX24" fmla="*/ 1268791 w 1317181"/>
                  <a:gd name="connsiteY24" fmla="*/ 1344611 h 2493241"/>
                  <a:gd name="connsiteX25" fmla="*/ 1187079 w 1317181"/>
                  <a:gd name="connsiteY25" fmla="*/ 1585857 h 2493241"/>
                  <a:gd name="connsiteX26" fmla="*/ 1035327 w 1317181"/>
                  <a:gd name="connsiteY26" fmla="*/ 1811539 h 2493241"/>
                  <a:gd name="connsiteX27" fmla="*/ 899140 w 1317181"/>
                  <a:gd name="connsiteY27" fmla="*/ 1971072 h 2493241"/>
                  <a:gd name="connsiteX28" fmla="*/ 836883 w 1317181"/>
                  <a:gd name="connsiteY28" fmla="*/ 2056676 h 2493241"/>
                  <a:gd name="connsiteX29" fmla="*/ 766844 w 1317181"/>
                  <a:gd name="connsiteY29" fmla="*/ 2169517 h 2493241"/>
                  <a:gd name="connsiteX30" fmla="*/ 743497 w 1317181"/>
                  <a:gd name="connsiteY30" fmla="*/ 2262902 h 2493241"/>
                  <a:gd name="connsiteX31" fmla="*/ 759062 w 1317181"/>
                  <a:gd name="connsiteY31" fmla="*/ 2329050 h 2493241"/>
                  <a:gd name="connsiteX32" fmla="*/ 766844 w 1317181"/>
                  <a:gd name="connsiteY32" fmla="*/ 2352397 h 2493241"/>
                  <a:gd name="connsiteX33" fmla="*/ 790190 w 1317181"/>
                  <a:gd name="connsiteY33" fmla="*/ 2391307 h 2493241"/>
                  <a:gd name="connsiteX34" fmla="*/ 844665 w 1317181"/>
                  <a:gd name="connsiteY34" fmla="*/ 2449673 h 2493241"/>
                  <a:gd name="connsiteX35" fmla="*/ 875793 w 1317181"/>
                  <a:gd name="connsiteY35" fmla="*/ 2492475 h 2493241"/>
                  <a:gd name="connsiteX36" fmla="*/ 887467 w 1317181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031436 w 1317523"/>
                  <a:gd name="connsiteY19" fmla="*/ 239549 h 2493241"/>
                  <a:gd name="connsiteX20" fmla="*/ 1113148 w 1317523"/>
                  <a:gd name="connsiteY20" fmla="*/ 364063 h 2493241"/>
                  <a:gd name="connsiteX21" fmla="*/ 1218207 w 1317523"/>
                  <a:gd name="connsiteY21" fmla="*/ 562507 h 2493241"/>
                  <a:gd name="connsiteX22" fmla="*/ 1299919 w 1317523"/>
                  <a:gd name="connsiteY22" fmla="*/ 792080 h 2493241"/>
                  <a:gd name="connsiteX23" fmla="*/ 1315484 w 1317523"/>
                  <a:gd name="connsiteY23" fmla="*/ 1064455 h 2493241"/>
                  <a:gd name="connsiteX24" fmla="*/ 1268791 w 1317523"/>
                  <a:gd name="connsiteY24" fmla="*/ 1344611 h 2493241"/>
                  <a:gd name="connsiteX25" fmla="*/ 1187079 w 1317523"/>
                  <a:gd name="connsiteY25" fmla="*/ 1585857 h 2493241"/>
                  <a:gd name="connsiteX26" fmla="*/ 1035327 w 1317523"/>
                  <a:gd name="connsiteY26" fmla="*/ 1811539 h 2493241"/>
                  <a:gd name="connsiteX27" fmla="*/ 899140 w 1317523"/>
                  <a:gd name="connsiteY27" fmla="*/ 1971072 h 2493241"/>
                  <a:gd name="connsiteX28" fmla="*/ 836883 w 1317523"/>
                  <a:gd name="connsiteY28" fmla="*/ 2056676 h 2493241"/>
                  <a:gd name="connsiteX29" fmla="*/ 766844 w 1317523"/>
                  <a:gd name="connsiteY29" fmla="*/ 2169517 h 2493241"/>
                  <a:gd name="connsiteX30" fmla="*/ 743497 w 1317523"/>
                  <a:gd name="connsiteY30" fmla="*/ 2262902 h 2493241"/>
                  <a:gd name="connsiteX31" fmla="*/ 759062 w 1317523"/>
                  <a:gd name="connsiteY31" fmla="*/ 2329050 h 2493241"/>
                  <a:gd name="connsiteX32" fmla="*/ 766844 w 1317523"/>
                  <a:gd name="connsiteY32" fmla="*/ 2352397 h 2493241"/>
                  <a:gd name="connsiteX33" fmla="*/ 790190 w 1317523"/>
                  <a:gd name="connsiteY33" fmla="*/ 2391307 h 2493241"/>
                  <a:gd name="connsiteX34" fmla="*/ 844665 w 1317523"/>
                  <a:gd name="connsiteY34" fmla="*/ 2449673 h 2493241"/>
                  <a:gd name="connsiteX35" fmla="*/ 875793 w 1317523"/>
                  <a:gd name="connsiteY35" fmla="*/ 2492475 h 2493241"/>
                  <a:gd name="connsiteX36" fmla="*/ 887467 w 1317523"/>
                  <a:gd name="connsiteY36" fmla="*/ 2492475 h 2493241"/>
                  <a:gd name="connsiteX0" fmla="*/ 229877 w 1317523"/>
                  <a:gd name="connsiteY0" fmla="*/ 2367961 h 2493241"/>
                  <a:gd name="connsiteX1" fmla="*/ 288243 w 1317523"/>
                  <a:gd name="connsiteY1" fmla="*/ 2325159 h 2493241"/>
                  <a:gd name="connsiteX2" fmla="*/ 350500 w 1317523"/>
                  <a:gd name="connsiteY2" fmla="*/ 2286249 h 2493241"/>
                  <a:gd name="connsiteX3" fmla="*/ 401084 w 1317523"/>
                  <a:gd name="connsiteY3" fmla="*/ 2220101 h 2493241"/>
                  <a:gd name="connsiteX4" fmla="*/ 401084 w 1317523"/>
                  <a:gd name="connsiteY4" fmla="*/ 2138388 h 2493241"/>
                  <a:gd name="connsiteX5" fmla="*/ 362173 w 1317523"/>
                  <a:gd name="connsiteY5" fmla="*/ 2033329 h 2493241"/>
                  <a:gd name="connsiteX6" fmla="*/ 311589 w 1317523"/>
                  <a:gd name="connsiteY6" fmla="*/ 1936053 h 2493241"/>
                  <a:gd name="connsiteX7" fmla="*/ 245441 w 1317523"/>
                  <a:gd name="connsiteY7" fmla="*/ 1811539 h 2493241"/>
                  <a:gd name="connsiteX8" fmla="*/ 152056 w 1317523"/>
                  <a:gd name="connsiteY8" fmla="*/ 1640332 h 2493241"/>
                  <a:gd name="connsiteX9" fmla="*/ 43106 w 1317523"/>
                  <a:gd name="connsiteY9" fmla="*/ 1340720 h 2493241"/>
                  <a:gd name="connsiteX10" fmla="*/ 4195 w 1317523"/>
                  <a:gd name="connsiteY10" fmla="*/ 1041108 h 2493241"/>
                  <a:gd name="connsiteX11" fmla="*/ 8086 w 1317523"/>
                  <a:gd name="connsiteY11" fmla="*/ 733714 h 2493241"/>
                  <a:gd name="connsiteX12" fmla="*/ 66452 w 1317523"/>
                  <a:gd name="connsiteY12" fmla="*/ 488577 h 2493241"/>
                  <a:gd name="connsiteX13" fmla="*/ 159838 w 1317523"/>
                  <a:gd name="connsiteY13" fmla="*/ 286242 h 2493241"/>
                  <a:gd name="connsiteX14" fmla="*/ 296025 w 1317523"/>
                  <a:gd name="connsiteY14" fmla="*/ 130599 h 2493241"/>
                  <a:gd name="connsiteX15" fmla="*/ 424430 w 1317523"/>
                  <a:gd name="connsiteY15" fmla="*/ 44996 h 2493241"/>
                  <a:gd name="connsiteX16" fmla="*/ 541162 w 1317523"/>
                  <a:gd name="connsiteY16" fmla="*/ 2194 h 2493241"/>
                  <a:gd name="connsiteX17" fmla="*/ 751279 w 1317523"/>
                  <a:gd name="connsiteY17" fmla="*/ 17758 h 2493241"/>
                  <a:gd name="connsiteX18" fmla="*/ 922486 w 1317523"/>
                  <a:gd name="connsiteY18" fmla="*/ 115035 h 2493241"/>
                  <a:gd name="connsiteX19" fmla="*/ 1113148 w 1317523"/>
                  <a:gd name="connsiteY19" fmla="*/ 364063 h 2493241"/>
                  <a:gd name="connsiteX20" fmla="*/ 1218207 w 1317523"/>
                  <a:gd name="connsiteY20" fmla="*/ 562507 h 2493241"/>
                  <a:gd name="connsiteX21" fmla="*/ 1299919 w 1317523"/>
                  <a:gd name="connsiteY21" fmla="*/ 792080 h 2493241"/>
                  <a:gd name="connsiteX22" fmla="*/ 1315484 w 1317523"/>
                  <a:gd name="connsiteY22" fmla="*/ 1064455 h 2493241"/>
                  <a:gd name="connsiteX23" fmla="*/ 1268791 w 1317523"/>
                  <a:gd name="connsiteY23" fmla="*/ 1344611 h 2493241"/>
                  <a:gd name="connsiteX24" fmla="*/ 1187079 w 1317523"/>
                  <a:gd name="connsiteY24" fmla="*/ 1585857 h 2493241"/>
                  <a:gd name="connsiteX25" fmla="*/ 1035327 w 1317523"/>
                  <a:gd name="connsiteY25" fmla="*/ 1811539 h 2493241"/>
                  <a:gd name="connsiteX26" fmla="*/ 899140 w 1317523"/>
                  <a:gd name="connsiteY26" fmla="*/ 1971072 h 2493241"/>
                  <a:gd name="connsiteX27" fmla="*/ 836883 w 1317523"/>
                  <a:gd name="connsiteY27" fmla="*/ 2056676 h 2493241"/>
                  <a:gd name="connsiteX28" fmla="*/ 766844 w 1317523"/>
                  <a:gd name="connsiteY28" fmla="*/ 2169517 h 2493241"/>
                  <a:gd name="connsiteX29" fmla="*/ 743497 w 1317523"/>
                  <a:gd name="connsiteY29" fmla="*/ 2262902 h 2493241"/>
                  <a:gd name="connsiteX30" fmla="*/ 759062 w 1317523"/>
                  <a:gd name="connsiteY30" fmla="*/ 2329050 h 2493241"/>
                  <a:gd name="connsiteX31" fmla="*/ 766844 w 1317523"/>
                  <a:gd name="connsiteY31" fmla="*/ 2352397 h 2493241"/>
                  <a:gd name="connsiteX32" fmla="*/ 790190 w 1317523"/>
                  <a:gd name="connsiteY32" fmla="*/ 2391307 h 2493241"/>
                  <a:gd name="connsiteX33" fmla="*/ 844665 w 1317523"/>
                  <a:gd name="connsiteY33" fmla="*/ 2449673 h 2493241"/>
                  <a:gd name="connsiteX34" fmla="*/ 875793 w 1317523"/>
                  <a:gd name="connsiteY34" fmla="*/ 2492475 h 2493241"/>
                  <a:gd name="connsiteX35" fmla="*/ 887467 w 1317523"/>
                  <a:gd name="connsiteY35" fmla="*/ 2492475 h 2493241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51279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68825 h 2494105"/>
                  <a:gd name="connsiteX1" fmla="*/ 288243 w 1317523"/>
                  <a:gd name="connsiteY1" fmla="*/ 2326023 h 2494105"/>
                  <a:gd name="connsiteX2" fmla="*/ 350500 w 1317523"/>
                  <a:gd name="connsiteY2" fmla="*/ 2287113 h 2494105"/>
                  <a:gd name="connsiteX3" fmla="*/ 401084 w 1317523"/>
                  <a:gd name="connsiteY3" fmla="*/ 2220965 h 2494105"/>
                  <a:gd name="connsiteX4" fmla="*/ 401084 w 1317523"/>
                  <a:gd name="connsiteY4" fmla="*/ 2139252 h 2494105"/>
                  <a:gd name="connsiteX5" fmla="*/ 362173 w 1317523"/>
                  <a:gd name="connsiteY5" fmla="*/ 2034193 h 2494105"/>
                  <a:gd name="connsiteX6" fmla="*/ 311589 w 1317523"/>
                  <a:gd name="connsiteY6" fmla="*/ 1936917 h 2494105"/>
                  <a:gd name="connsiteX7" fmla="*/ 245441 w 1317523"/>
                  <a:gd name="connsiteY7" fmla="*/ 1812403 h 2494105"/>
                  <a:gd name="connsiteX8" fmla="*/ 152056 w 1317523"/>
                  <a:gd name="connsiteY8" fmla="*/ 1641196 h 2494105"/>
                  <a:gd name="connsiteX9" fmla="*/ 43106 w 1317523"/>
                  <a:gd name="connsiteY9" fmla="*/ 1341584 h 2494105"/>
                  <a:gd name="connsiteX10" fmla="*/ 4195 w 1317523"/>
                  <a:gd name="connsiteY10" fmla="*/ 1041972 h 2494105"/>
                  <a:gd name="connsiteX11" fmla="*/ 8086 w 1317523"/>
                  <a:gd name="connsiteY11" fmla="*/ 734578 h 2494105"/>
                  <a:gd name="connsiteX12" fmla="*/ 66452 w 1317523"/>
                  <a:gd name="connsiteY12" fmla="*/ 489441 h 2494105"/>
                  <a:gd name="connsiteX13" fmla="*/ 159838 w 1317523"/>
                  <a:gd name="connsiteY13" fmla="*/ 287106 h 2494105"/>
                  <a:gd name="connsiteX14" fmla="*/ 296025 w 1317523"/>
                  <a:gd name="connsiteY14" fmla="*/ 131463 h 2494105"/>
                  <a:gd name="connsiteX15" fmla="*/ 424430 w 1317523"/>
                  <a:gd name="connsiteY15" fmla="*/ 45860 h 2494105"/>
                  <a:gd name="connsiteX16" fmla="*/ 541162 w 1317523"/>
                  <a:gd name="connsiteY16" fmla="*/ 3058 h 2494105"/>
                  <a:gd name="connsiteX17" fmla="*/ 735715 w 1317523"/>
                  <a:gd name="connsiteY17" fmla="*/ 18622 h 2494105"/>
                  <a:gd name="connsiteX18" fmla="*/ 922486 w 1317523"/>
                  <a:gd name="connsiteY18" fmla="*/ 139246 h 2494105"/>
                  <a:gd name="connsiteX19" fmla="*/ 1113148 w 1317523"/>
                  <a:gd name="connsiteY19" fmla="*/ 364927 h 2494105"/>
                  <a:gd name="connsiteX20" fmla="*/ 1218207 w 1317523"/>
                  <a:gd name="connsiteY20" fmla="*/ 563371 h 2494105"/>
                  <a:gd name="connsiteX21" fmla="*/ 1299919 w 1317523"/>
                  <a:gd name="connsiteY21" fmla="*/ 792944 h 2494105"/>
                  <a:gd name="connsiteX22" fmla="*/ 1315484 w 1317523"/>
                  <a:gd name="connsiteY22" fmla="*/ 1065319 h 2494105"/>
                  <a:gd name="connsiteX23" fmla="*/ 1268791 w 1317523"/>
                  <a:gd name="connsiteY23" fmla="*/ 1345475 h 2494105"/>
                  <a:gd name="connsiteX24" fmla="*/ 1187079 w 1317523"/>
                  <a:gd name="connsiteY24" fmla="*/ 1586721 h 2494105"/>
                  <a:gd name="connsiteX25" fmla="*/ 1035327 w 1317523"/>
                  <a:gd name="connsiteY25" fmla="*/ 1812403 h 2494105"/>
                  <a:gd name="connsiteX26" fmla="*/ 899140 w 1317523"/>
                  <a:gd name="connsiteY26" fmla="*/ 1971936 h 2494105"/>
                  <a:gd name="connsiteX27" fmla="*/ 836883 w 1317523"/>
                  <a:gd name="connsiteY27" fmla="*/ 2057540 h 2494105"/>
                  <a:gd name="connsiteX28" fmla="*/ 766844 w 1317523"/>
                  <a:gd name="connsiteY28" fmla="*/ 2170381 h 2494105"/>
                  <a:gd name="connsiteX29" fmla="*/ 743497 w 1317523"/>
                  <a:gd name="connsiteY29" fmla="*/ 2263766 h 2494105"/>
                  <a:gd name="connsiteX30" fmla="*/ 759062 w 1317523"/>
                  <a:gd name="connsiteY30" fmla="*/ 2329914 h 2494105"/>
                  <a:gd name="connsiteX31" fmla="*/ 766844 w 1317523"/>
                  <a:gd name="connsiteY31" fmla="*/ 2353261 h 2494105"/>
                  <a:gd name="connsiteX32" fmla="*/ 790190 w 1317523"/>
                  <a:gd name="connsiteY32" fmla="*/ 2392171 h 2494105"/>
                  <a:gd name="connsiteX33" fmla="*/ 844665 w 1317523"/>
                  <a:gd name="connsiteY33" fmla="*/ 2450537 h 2494105"/>
                  <a:gd name="connsiteX34" fmla="*/ 875793 w 1317523"/>
                  <a:gd name="connsiteY34" fmla="*/ 2493339 h 2494105"/>
                  <a:gd name="connsiteX35" fmla="*/ 887467 w 1317523"/>
                  <a:gd name="connsiteY35" fmla="*/ 2493339 h 2494105"/>
                  <a:gd name="connsiteX0" fmla="*/ 229877 w 1317523"/>
                  <a:gd name="connsiteY0" fmla="*/ 2355211 h 2480491"/>
                  <a:gd name="connsiteX1" fmla="*/ 288243 w 1317523"/>
                  <a:gd name="connsiteY1" fmla="*/ 2312409 h 2480491"/>
                  <a:gd name="connsiteX2" fmla="*/ 350500 w 1317523"/>
                  <a:gd name="connsiteY2" fmla="*/ 2273499 h 2480491"/>
                  <a:gd name="connsiteX3" fmla="*/ 401084 w 1317523"/>
                  <a:gd name="connsiteY3" fmla="*/ 2207351 h 2480491"/>
                  <a:gd name="connsiteX4" fmla="*/ 401084 w 1317523"/>
                  <a:gd name="connsiteY4" fmla="*/ 2125638 h 2480491"/>
                  <a:gd name="connsiteX5" fmla="*/ 362173 w 1317523"/>
                  <a:gd name="connsiteY5" fmla="*/ 2020579 h 2480491"/>
                  <a:gd name="connsiteX6" fmla="*/ 311589 w 1317523"/>
                  <a:gd name="connsiteY6" fmla="*/ 1923303 h 2480491"/>
                  <a:gd name="connsiteX7" fmla="*/ 245441 w 1317523"/>
                  <a:gd name="connsiteY7" fmla="*/ 1798789 h 2480491"/>
                  <a:gd name="connsiteX8" fmla="*/ 152056 w 1317523"/>
                  <a:gd name="connsiteY8" fmla="*/ 1627582 h 2480491"/>
                  <a:gd name="connsiteX9" fmla="*/ 43106 w 1317523"/>
                  <a:gd name="connsiteY9" fmla="*/ 1327970 h 2480491"/>
                  <a:gd name="connsiteX10" fmla="*/ 4195 w 1317523"/>
                  <a:gd name="connsiteY10" fmla="*/ 1028358 h 2480491"/>
                  <a:gd name="connsiteX11" fmla="*/ 8086 w 1317523"/>
                  <a:gd name="connsiteY11" fmla="*/ 720964 h 2480491"/>
                  <a:gd name="connsiteX12" fmla="*/ 66452 w 1317523"/>
                  <a:gd name="connsiteY12" fmla="*/ 475827 h 2480491"/>
                  <a:gd name="connsiteX13" fmla="*/ 159838 w 1317523"/>
                  <a:gd name="connsiteY13" fmla="*/ 273492 h 2480491"/>
                  <a:gd name="connsiteX14" fmla="*/ 296025 w 1317523"/>
                  <a:gd name="connsiteY14" fmla="*/ 117849 h 2480491"/>
                  <a:gd name="connsiteX15" fmla="*/ 424430 w 1317523"/>
                  <a:gd name="connsiteY15" fmla="*/ 32246 h 2480491"/>
                  <a:gd name="connsiteX16" fmla="*/ 735715 w 1317523"/>
                  <a:gd name="connsiteY16" fmla="*/ 5008 h 2480491"/>
                  <a:gd name="connsiteX17" fmla="*/ 922486 w 1317523"/>
                  <a:gd name="connsiteY17" fmla="*/ 125632 h 2480491"/>
                  <a:gd name="connsiteX18" fmla="*/ 1113148 w 1317523"/>
                  <a:gd name="connsiteY18" fmla="*/ 351313 h 2480491"/>
                  <a:gd name="connsiteX19" fmla="*/ 1218207 w 1317523"/>
                  <a:gd name="connsiteY19" fmla="*/ 549757 h 2480491"/>
                  <a:gd name="connsiteX20" fmla="*/ 1299919 w 1317523"/>
                  <a:gd name="connsiteY20" fmla="*/ 779330 h 2480491"/>
                  <a:gd name="connsiteX21" fmla="*/ 1315484 w 1317523"/>
                  <a:gd name="connsiteY21" fmla="*/ 1051705 h 2480491"/>
                  <a:gd name="connsiteX22" fmla="*/ 1268791 w 1317523"/>
                  <a:gd name="connsiteY22" fmla="*/ 1331861 h 2480491"/>
                  <a:gd name="connsiteX23" fmla="*/ 1187079 w 1317523"/>
                  <a:gd name="connsiteY23" fmla="*/ 1573107 h 2480491"/>
                  <a:gd name="connsiteX24" fmla="*/ 1035327 w 1317523"/>
                  <a:gd name="connsiteY24" fmla="*/ 1798789 h 2480491"/>
                  <a:gd name="connsiteX25" fmla="*/ 899140 w 1317523"/>
                  <a:gd name="connsiteY25" fmla="*/ 1958322 h 2480491"/>
                  <a:gd name="connsiteX26" fmla="*/ 836883 w 1317523"/>
                  <a:gd name="connsiteY26" fmla="*/ 2043926 h 2480491"/>
                  <a:gd name="connsiteX27" fmla="*/ 766844 w 1317523"/>
                  <a:gd name="connsiteY27" fmla="*/ 2156767 h 2480491"/>
                  <a:gd name="connsiteX28" fmla="*/ 743497 w 1317523"/>
                  <a:gd name="connsiteY28" fmla="*/ 2250152 h 2480491"/>
                  <a:gd name="connsiteX29" fmla="*/ 759062 w 1317523"/>
                  <a:gd name="connsiteY29" fmla="*/ 2316300 h 2480491"/>
                  <a:gd name="connsiteX30" fmla="*/ 766844 w 1317523"/>
                  <a:gd name="connsiteY30" fmla="*/ 2339647 h 2480491"/>
                  <a:gd name="connsiteX31" fmla="*/ 790190 w 1317523"/>
                  <a:gd name="connsiteY31" fmla="*/ 2378557 h 2480491"/>
                  <a:gd name="connsiteX32" fmla="*/ 844665 w 1317523"/>
                  <a:gd name="connsiteY32" fmla="*/ 2436923 h 2480491"/>
                  <a:gd name="connsiteX33" fmla="*/ 875793 w 1317523"/>
                  <a:gd name="connsiteY33" fmla="*/ 2479725 h 2480491"/>
                  <a:gd name="connsiteX34" fmla="*/ 887467 w 1317523"/>
                  <a:gd name="connsiteY34" fmla="*/ 2479725 h 2480491"/>
                  <a:gd name="connsiteX0" fmla="*/ 229877 w 1317523"/>
                  <a:gd name="connsiteY0" fmla="*/ 2367063 h 2492343"/>
                  <a:gd name="connsiteX1" fmla="*/ 288243 w 1317523"/>
                  <a:gd name="connsiteY1" fmla="*/ 2324261 h 2492343"/>
                  <a:gd name="connsiteX2" fmla="*/ 350500 w 1317523"/>
                  <a:gd name="connsiteY2" fmla="*/ 2285351 h 2492343"/>
                  <a:gd name="connsiteX3" fmla="*/ 401084 w 1317523"/>
                  <a:gd name="connsiteY3" fmla="*/ 2219203 h 2492343"/>
                  <a:gd name="connsiteX4" fmla="*/ 401084 w 1317523"/>
                  <a:gd name="connsiteY4" fmla="*/ 2137490 h 2492343"/>
                  <a:gd name="connsiteX5" fmla="*/ 362173 w 1317523"/>
                  <a:gd name="connsiteY5" fmla="*/ 2032431 h 2492343"/>
                  <a:gd name="connsiteX6" fmla="*/ 311589 w 1317523"/>
                  <a:gd name="connsiteY6" fmla="*/ 1935155 h 2492343"/>
                  <a:gd name="connsiteX7" fmla="*/ 245441 w 1317523"/>
                  <a:gd name="connsiteY7" fmla="*/ 1810641 h 2492343"/>
                  <a:gd name="connsiteX8" fmla="*/ 152056 w 1317523"/>
                  <a:gd name="connsiteY8" fmla="*/ 1639434 h 2492343"/>
                  <a:gd name="connsiteX9" fmla="*/ 43106 w 1317523"/>
                  <a:gd name="connsiteY9" fmla="*/ 1339822 h 2492343"/>
                  <a:gd name="connsiteX10" fmla="*/ 4195 w 1317523"/>
                  <a:gd name="connsiteY10" fmla="*/ 1040210 h 2492343"/>
                  <a:gd name="connsiteX11" fmla="*/ 8086 w 1317523"/>
                  <a:gd name="connsiteY11" fmla="*/ 732816 h 2492343"/>
                  <a:gd name="connsiteX12" fmla="*/ 66452 w 1317523"/>
                  <a:gd name="connsiteY12" fmla="*/ 487679 h 2492343"/>
                  <a:gd name="connsiteX13" fmla="*/ 159838 w 1317523"/>
                  <a:gd name="connsiteY13" fmla="*/ 285344 h 2492343"/>
                  <a:gd name="connsiteX14" fmla="*/ 296025 w 1317523"/>
                  <a:gd name="connsiteY14" fmla="*/ 129701 h 2492343"/>
                  <a:gd name="connsiteX15" fmla="*/ 494469 w 1317523"/>
                  <a:gd name="connsiteY15" fmla="*/ 12969 h 2492343"/>
                  <a:gd name="connsiteX16" fmla="*/ 735715 w 1317523"/>
                  <a:gd name="connsiteY16" fmla="*/ 16860 h 2492343"/>
                  <a:gd name="connsiteX17" fmla="*/ 922486 w 1317523"/>
                  <a:gd name="connsiteY17" fmla="*/ 137484 h 2492343"/>
                  <a:gd name="connsiteX18" fmla="*/ 1113148 w 1317523"/>
                  <a:gd name="connsiteY18" fmla="*/ 363165 h 2492343"/>
                  <a:gd name="connsiteX19" fmla="*/ 1218207 w 1317523"/>
                  <a:gd name="connsiteY19" fmla="*/ 561609 h 2492343"/>
                  <a:gd name="connsiteX20" fmla="*/ 1299919 w 1317523"/>
                  <a:gd name="connsiteY20" fmla="*/ 791182 h 2492343"/>
                  <a:gd name="connsiteX21" fmla="*/ 1315484 w 1317523"/>
                  <a:gd name="connsiteY21" fmla="*/ 1063557 h 2492343"/>
                  <a:gd name="connsiteX22" fmla="*/ 1268791 w 1317523"/>
                  <a:gd name="connsiteY22" fmla="*/ 1343713 h 2492343"/>
                  <a:gd name="connsiteX23" fmla="*/ 1187079 w 1317523"/>
                  <a:gd name="connsiteY23" fmla="*/ 1584959 h 2492343"/>
                  <a:gd name="connsiteX24" fmla="*/ 1035327 w 1317523"/>
                  <a:gd name="connsiteY24" fmla="*/ 1810641 h 2492343"/>
                  <a:gd name="connsiteX25" fmla="*/ 899140 w 1317523"/>
                  <a:gd name="connsiteY25" fmla="*/ 1970174 h 2492343"/>
                  <a:gd name="connsiteX26" fmla="*/ 836883 w 1317523"/>
                  <a:gd name="connsiteY26" fmla="*/ 2055778 h 2492343"/>
                  <a:gd name="connsiteX27" fmla="*/ 766844 w 1317523"/>
                  <a:gd name="connsiteY27" fmla="*/ 2168619 h 2492343"/>
                  <a:gd name="connsiteX28" fmla="*/ 743497 w 1317523"/>
                  <a:gd name="connsiteY28" fmla="*/ 2262004 h 2492343"/>
                  <a:gd name="connsiteX29" fmla="*/ 759062 w 1317523"/>
                  <a:gd name="connsiteY29" fmla="*/ 2328152 h 2492343"/>
                  <a:gd name="connsiteX30" fmla="*/ 766844 w 1317523"/>
                  <a:gd name="connsiteY30" fmla="*/ 2351499 h 2492343"/>
                  <a:gd name="connsiteX31" fmla="*/ 790190 w 1317523"/>
                  <a:gd name="connsiteY31" fmla="*/ 2390409 h 2492343"/>
                  <a:gd name="connsiteX32" fmla="*/ 844665 w 1317523"/>
                  <a:gd name="connsiteY32" fmla="*/ 2448775 h 2492343"/>
                  <a:gd name="connsiteX33" fmla="*/ 875793 w 1317523"/>
                  <a:gd name="connsiteY33" fmla="*/ 2491577 h 2492343"/>
                  <a:gd name="connsiteX34" fmla="*/ 887467 w 1317523"/>
                  <a:gd name="connsiteY34" fmla="*/ 2491577 h 2492343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66844 w 1317523"/>
                  <a:gd name="connsiteY30" fmla="*/ 2351499 h 2491577"/>
                  <a:gd name="connsiteX31" fmla="*/ 790190 w 1317523"/>
                  <a:gd name="connsiteY31" fmla="*/ 2390409 h 2491577"/>
                  <a:gd name="connsiteX32" fmla="*/ 844665 w 1317523"/>
                  <a:gd name="connsiteY32" fmla="*/ 2448775 h 2491577"/>
                  <a:gd name="connsiteX33" fmla="*/ 875793 w 1317523"/>
                  <a:gd name="connsiteY33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4959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52056 w 1317523"/>
                  <a:gd name="connsiteY8" fmla="*/ 1639434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45441 w 1317523"/>
                  <a:gd name="connsiteY7" fmla="*/ 1810641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229877 w 1317523"/>
                  <a:gd name="connsiteY7" fmla="*/ 1806750 h 2491577"/>
                  <a:gd name="connsiteX8" fmla="*/ 140382 w 1317523"/>
                  <a:gd name="connsiteY8" fmla="*/ 1643325 h 2491577"/>
                  <a:gd name="connsiteX9" fmla="*/ 43106 w 1317523"/>
                  <a:gd name="connsiteY9" fmla="*/ 1339822 h 2491577"/>
                  <a:gd name="connsiteX10" fmla="*/ 4195 w 1317523"/>
                  <a:gd name="connsiteY10" fmla="*/ 1040210 h 2491577"/>
                  <a:gd name="connsiteX11" fmla="*/ 8086 w 1317523"/>
                  <a:gd name="connsiteY11" fmla="*/ 732816 h 2491577"/>
                  <a:gd name="connsiteX12" fmla="*/ 66452 w 1317523"/>
                  <a:gd name="connsiteY12" fmla="*/ 487679 h 2491577"/>
                  <a:gd name="connsiteX13" fmla="*/ 159838 w 1317523"/>
                  <a:gd name="connsiteY13" fmla="*/ 285344 h 2491577"/>
                  <a:gd name="connsiteX14" fmla="*/ 296025 w 1317523"/>
                  <a:gd name="connsiteY14" fmla="*/ 129701 h 2491577"/>
                  <a:gd name="connsiteX15" fmla="*/ 494469 w 1317523"/>
                  <a:gd name="connsiteY15" fmla="*/ 12969 h 2491577"/>
                  <a:gd name="connsiteX16" fmla="*/ 735715 w 1317523"/>
                  <a:gd name="connsiteY16" fmla="*/ 16860 h 2491577"/>
                  <a:gd name="connsiteX17" fmla="*/ 922486 w 1317523"/>
                  <a:gd name="connsiteY17" fmla="*/ 137484 h 2491577"/>
                  <a:gd name="connsiteX18" fmla="*/ 1113148 w 1317523"/>
                  <a:gd name="connsiteY18" fmla="*/ 363165 h 2491577"/>
                  <a:gd name="connsiteX19" fmla="*/ 1218207 w 1317523"/>
                  <a:gd name="connsiteY19" fmla="*/ 561609 h 2491577"/>
                  <a:gd name="connsiteX20" fmla="*/ 1299919 w 1317523"/>
                  <a:gd name="connsiteY20" fmla="*/ 791182 h 2491577"/>
                  <a:gd name="connsiteX21" fmla="*/ 1315484 w 1317523"/>
                  <a:gd name="connsiteY21" fmla="*/ 1063557 h 2491577"/>
                  <a:gd name="connsiteX22" fmla="*/ 1268791 w 1317523"/>
                  <a:gd name="connsiteY22" fmla="*/ 1343713 h 2491577"/>
                  <a:gd name="connsiteX23" fmla="*/ 1187079 w 1317523"/>
                  <a:gd name="connsiteY23" fmla="*/ 1581068 h 2491577"/>
                  <a:gd name="connsiteX24" fmla="*/ 1035327 w 1317523"/>
                  <a:gd name="connsiteY24" fmla="*/ 1810641 h 2491577"/>
                  <a:gd name="connsiteX25" fmla="*/ 899140 w 1317523"/>
                  <a:gd name="connsiteY25" fmla="*/ 1970174 h 2491577"/>
                  <a:gd name="connsiteX26" fmla="*/ 836883 w 1317523"/>
                  <a:gd name="connsiteY26" fmla="*/ 2055778 h 2491577"/>
                  <a:gd name="connsiteX27" fmla="*/ 766844 w 1317523"/>
                  <a:gd name="connsiteY27" fmla="*/ 2168619 h 2491577"/>
                  <a:gd name="connsiteX28" fmla="*/ 743497 w 1317523"/>
                  <a:gd name="connsiteY28" fmla="*/ 2262004 h 2491577"/>
                  <a:gd name="connsiteX29" fmla="*/ 759062 w 1317523"/>
                  <a:gd name="connsiteY29" fmla="*/ 2328152 h 2491577"/>
                  <a:gd name="connsiteX30" fmla="*/ 790190 w 1317523"/>
                  <a:gd name="connsiteY30" fmla="*/ 2390409 h 2491577"/>
                  <a:gd name="connsiteX31" fmla="*/ 844665 w 1317523"/>
                  <a:gd name="connsiteY31" fmla="*/ 2448775 h 2491577"/>
                  <a:gd name="connsiteX32" fmla="*/ 875793 w 1317523"/>
                  <a:gd name="connsiteY32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7523"/>
                  <a:gd name="connsiteY0" fmla="*/ 2367063 h 2491577"/>
                  <a:gd name="connsiteX1" fmla="*/ 288243 w 1317523"/>
                  <a:gd name="connsiteY1" fmla="*/ 2324261 h 2491577"/>
                  <a:gd name="connsiteX2" fmla="*/ 350500 w 1317523"/>
                  <a:gd name="connsiteY2" fmla="*/ 2285351 h 2491577"/>
                  <a:gd name="connsiteX3" fmla="*/ 401084 w 1317523"/>
                  <a:gd name="connsiteY3" fmla="*/ 2219203 h 2491577"/>
                  <a:gd name="connsiteX4" fmla="*/ 401084 w 1317523"/>
                  <a:gd name="connsiteY4" fmla="*/ 2137490 h 2491577"/>
                  <a:gd name="connsiteX5" fmla="*/ 362173 w 1317523"/>
                  <a:gd name="connsiteY5" fmla="*/ 2032431 h 2491577"/>
                  <a:gd name="connsiteX6" fmla="*/ 311589 w 1317523"/>
                  <a:gd name="connsiteY6" fmla="*/ 1935155 h 2491577"/>
                  <a:gd name="connsiteX7" fmla="*/ 140382 w 1317523"/>
                  <a:gd name="connsiteY7" fmla="*/ 1643325 h 2491577"/>
                  <a:gd name="connsiteX8" fmla="*/ 43106 w 1317523"/>
                  <a:gd name="connsiteY8" fmla="*/ 1339822 h 2491577"/>
                  <a:gd name="connsiteX9" fmla="*/ 4195 w 1317523"/>
                  <a:gd name="connsiteY9" fmla="*/ 1040210 h 2491577"/>
                  <a:gd name="connsiteX10" fmla="*/ 8086 w 1317523"/>
                  <a:gd name="connsiteY10" fmla="*/ 732816 h 2491577"/>
                  <a:gd name="connsiteX11" fmla="*/ 66452 w 1317523"/>
                  <a:gd name="connsiteY11" fmla="*/ 487679 h 2491577"/>
                  <a:gd name="connsiteX12" fmla="*/ 159838 w 1317523"/>
                  <a:gd name="connsiteY12" fmla="*/ 285344 h 2491577"/>
                  <a:gd name="connsiteX13" fmla="*/ 296025 w 1317523"/>
                  <a:gd name="connsiteY13" fmla="*/ 129701 h 2491577"/>
                  <a:gd name="connsiteX14" fmla="*/ 494469 w 1317523"/>
                  <a:gd name="connsiteY14" fmla="*/ 12969 h 2491577"/>
                  <a:gd name="connsiteX15" fmla="*/ 735715 w 1317523"/>
                  <a:gd name="connsiteY15" fmla="*/ 16860 h 2491577"/>
                  <a:gd name="connsiteX16" fmla="*/ 922486 w 1317523"/>
                  <a:gd name="connsiteY16" fmla="*/ 137484 h 2491577"/>
                  <a:gd name="connsiteX17" fmla="*/ 1113148 w 1317523"/>
                  <a:gd name="connsiteY17" fmla="*/ 363165 h 2491577"/>
                  <a:gd name="connsiteX18" fmla="*/ 1218207 w 1317523"/>
                  <a:gd name="connsiteY18" fmla="*/ 561609 h 2491577"/>
                  <a:gd name="connsiteX19" fmla="*/ 1299919 w 1317523"/>
                  <a:gd name="connsiteY19" fmla="*/ 791182 h 2491577"/>
                  <a:gd name="connsiteX20" fmla="*/ 1315484 w 1317523"/>
                  <a:gd name="connsiteY20" fmla="*/ 1063557 h 2491577"/>
                  <a:gd name="connsiteX21" fmla="*/ 1268791 w 1317523"/>
                  <a:gd name="connsiteY21" fmla="*/ 1343713 h 2491577"/>
                  <a:gd name="connsiteX22" fmla="*/ 1187079 w 1317523"/>
                  <a:gd name="connsiteY22" fmla="*/ 1581068 h 2491577"/>
                  <a:gd name="connsiteX23" fmla="*/ 1035327 w 1317523"/>
                  <a:gd name="connsiteY23" fmla="*/ 1810641 h 2491577"/>
                  <a:gd name="connsiteX24" fmla="*/ 899140 w 1317523"/>
                  <a:gd name="connsiteY24" fmla="*/ 1970174 h 2491577"/>
                  <a:gd name="connsiteX25" fmla="*/ 836883 w 1317523"/>
                  <a:gd name="connsiteY25" fmla="*/ 2055778 h 2491577"/>
                  <a:gd name="connsiteX26" fmla="*/ 766844 w 1317523"/>
                  <a:gd name="connsiteY26" fmla="*/ 2168619 h 2491577"/>
                  <a:gd name="connsiteX27" fmla="*/ 743497 w 1317523"/>
                  <a:gd name="connsiteY27" fmla="*/ 2262004 h 2491577"/>
                  <a:gd name="connsiteX28" fmla="*/ 759062 w 1317523"/>
                  <a:gd name="connsiteY28" fmla="*/ 2328152 h 2491577"/>
                  <a:gd name="connsiteX29" fmla="*/ 790190 w 1317523"/>
                  <a:gd name="connsiteY29" fmla="*/ 2390409 h 2491577"/>
                  <a:gd name="connsiteX30" fmla="*/ 844665 w 1317523"/>
                  <a:gd name="connsiteY30" fmla="*/ 2448775 h 2491577"/>
                  <a:gd name="connsiteX31" fmla="*/ 875793 w 131752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763"/>
                  <a:gd name="connsiteY0" fmla="*/ 2367063 h 2491577"/>
                  <a:gd name="connsiteX1" fmla="*/ 288243 w 1316763"/>
                  <a:gd name="connsiteY1" fmla="*/ 2324261 h 2491577"/>
                  <a:gd name="connsiteX2" fmla="*/ 350500 w 1316763"/>
                  <a:gd name="connsiteY2" fmla="*/ 2285351 h 2491577"/>
                  <a:gd name="connsiteX3" fmla="*/ 401084 w 1316763"/>
                  <a:gd name="connsiteY3" fmla="*/ 2219203 h 2491577"/>
                  <a:gd name="connsiteX4" fmla="*/ 401084 w 1316763"/>
                  <a:gd name="connsiteY4" fmla="*/ 2137490 h 2491577"/>
                  <a:gd name="connsiteX5" fmla="*/ 362173 w 1316763"/>
                  <a:gd name="connsiteY5" fmla="*/ 2032431 h 2491577"/>
                  <a:gd name="connsiteX6" fmla="*/ 311589 w 1316763"/>
                  <a:gd name="connsiteY6" fmla="*/ 1935155 h 2491577"/>
                  <a:gd name="connsiteX7" fmla="*/ 140382 w 1316763"/>
                  <a:gd name="connsiteY7" fmla="*/ 1643325 h 2491577"/>
                  <a:gd name="connsiteX8" fmla="*/ 43106 w 1316763"/>
                  <a:gd name="connsiteY8" fmla="*/ 1339822 h 2491577"/>
                  <a:gd name="connsiteX9" fmla="*/ 4195 w 1316763"/>
                  <a:gd name="connsiteY9" fmla="*/ 1040210 h 2491577"/>
                  <a:gd name="connsiteX10" fmla="*/ 8086 w 1316763"/>
                  <a:gd name="connsiteY10" fmla="*/ 732816 h 2491577"/>
                  <a:gd name="connsiteX11" fmla="*/ 66452 w 1316763"/>
                  <a:gd name="connsiteY11" fmla="*/ 487679 h 2491577"/>
                  <a:gd name="connsiteX12" fmla="*/ 159838 w 1316763"/>
                  <a:gd name="connsiteY12" fmla="*/ 285344 h 2491577"/>
                  <a:gd name="connsiteX13" fmla="*/ 296025 w 1316763"/>
                  <a:gd name="connsiteY13" fmla="*/ 129701 h 2491577"/>
                  <a:gd name="connsiteX14" fmla="*/ 494469 w 1316763"/>
                  <a:gd name="connsiteY14" fmla="*/ 12969 h 2491577"/>
                  <a:gd name="connsiteX15" fmla="*/ 735715 w 1316763"/>
                  <a:gd name="connsiteY15" fmla="*/ 16860 h 2491577"/>
                  <a:gd name="connsiteX16" fmla="*/ 922486 w 1316763"/>
                  <a:gd name="connsiteY16" fmla="*/ 137484 h 2491577"/>
                  <a:gd name="connsiteX17" fmla="*/ 1113148 w 1316763"/>
                  <a:gd name="connsiteY17" fmla="*/ 363165 h 2491577"/>
                  <a:gd name="connsiteX18" fmla="*/ 1218207 w 1316763"/>
                  <a:gd name="connsiteY18" fmla="*/ 561609 h 2491577"/>
                  <a:gd name="connsiteX19" fmla="*/ 1296028 w 1316763"/>
                  <a:gd name="connsiteY19" fmla="*/ 787291 h 2491577"/>
                  <a:gd name="connsiteX20" fmla="*/ 1315484 w 1316763"/>
                  <a:gd name="connsiteY20" fmla="*/ 1063557 h 2491577"/>
                  <a:gd name="connsiteX21" fmla="*/ 1268791 w 1316763"/>
                  <a:gd name="connsiteY21" fmla="*/ 1343713 h 2491577"/>
                  <a:gd name="connsiteX22" fmla="*/ 1187079 w 1316763"/>
                  <a:gd name="connsiteY22" fmla="*/ 1581068 h 2491577"/>
                  <a:gd name="connsiteX23" fmla="*/ 1035327 w 1316763"/>
                  <a:gd name="connsiteY23" fmla="*/ 1810641 h 2491577"/>
                  <a:gd name="connsiteX24" fmla="*/ 899140 w 1316763"/>
                  <a:gd name="connsiteY24" fmla="*/ 1970174 h 2491577"/>
                  <a:gd name="connsiteX25" fmla="*/ 836883 w 1316763"/>
                  <a:gd name="connsiteY25" fmla="*/ 2055778 h 2491577"/>
                  <a:gd name="connsiteX26" fmla="*/ 766844 w 1316763"/>
                  <a:gd name="connsiteY26" fmla="*/ 2168619 h 2491577"/>
                  <a:gd name="connsiteX27" fmla="*/ 743497 w 1316763"/>
                  <a:gd name="connsiteY27" fmla="*/ 2262004 h 2491577"/>
                  <a:gd name="connsiteX28" fmla="*/ 759062 w 1316763"/>
                  <a:gd name="connsiteY28" fmla="*/ 2328152 h 2491577"/>
                  <a:gd name="connsiteX29" fmla="*/ 790190 w 1316763"/>
                  <a:gd name="connsiteY29" fmla="*/ 2390409 h 2491577"/>
                  <a:gd name="connsiteX30" fmla="*/ 844665 w 1316763"/>
                  <a:gd name="connsiteY30" fmla="*/ 2448775 h 2491577"/>
                  <a:gd name="connsiteX31" fmla="*/ 875793 w 1316763"/>
                  <a:gd name="connsiteY31" fmla="*/ 2491577 h 2491577"/>
                  <a:gd name="connsiteX0" fmla="*/ 229877 w 1316809"/>
                  <a:gd name="connsiteY0" fmla="*/ 2367063 h 2491577"/>
                  <a:gd name="connsiteX1" fmla="*/ 288243 w 1316809"/>
                  <a:gd name="connsiteY1" fmla="*/ 2324261 h 2491577"/>
                  <a:gd name="connsiteX2" fmla="*/ 350500 w 1316809"/>
                  <a:gd name="connsiteY2" fmla="*/ 2285351 h 2491577"/>
                  <a:gd name="connsiteX3" fmla="*/ 401084 w 1316809"/>
                  <a:gd name="connsiteY3" fmla="*/ 2219203 h 2491577"/>
                  <a:gd name="connsiteX4" fmla="*/ 401084 w 1316809"/>
                  <a:gd name="connsiteY4" fmla="*/ 2137490 h 2491577"/>
                  <a:gd name="connsiteX5" fmla="*/ 362173 w 1316809"/>
                  <a:gd name="connsiteY5" fmla="*/ 2032431 h 2491577"/>
                  <a:gd name="connsiteX6" fmla="*/ 311589 w 1316809"/>
                  <a:gd name="connsiteY6" fmla="*/ 1935155 h 2491577"/>
                  <a:gd name="connsiteX7" fmla="*/ 140382 w 1316809"/>
                  <a:gd name="connsiteY7" fmla="*/ 1643325 h 2491577"/>
                  <a:gd name="connsiteX8" fmla="*/ 43106 w 1316809"/>
                  <a:gd name="connsiteY8" fmla="*/ 1339822 h 2491577"/>
                  <a:gd name="connsiteX9" fmla="*/ 4195 w 1316809"/>
                  <a:gd name="connsiteY9" fmla="*/ 1040210 h 2491577"/>
                  <a:gd name="connsiteX10" fmla="*/ 8086 w 1316809"/>
                  <a:gd name="connsiteY10" fmla="*/ 732816 h 2491577"/>
                  <a:gd name="connsiteX11" fmla="*/ 66452 w 1316809"/>
                  <a:gd name="connsiteY11" fmla="*/ 487679 h 2491577"/>
                  <a:gd name="connsiteX12" fmla="*/ 159838 w 1316809"/>
                  <a:gd name="connsiteY12" fmla="*/ 285344 h 2491577"/>
                  <a:gd name="connsiteX13" fmla="*/ 296025 w 1316809"/>
                  <a:gd name="connsiteY13" fmla="*/ 129701 h 2491577"/>
                  <a:gd name="connsiteX14" fmla="*/ 494469 w 1316809"/>
                  <a:gd name="connsiteY14" fmla="*/ 12969 h 2491577"/>
                  <a:gd name="connsiteX15" fmla="*/ 735715 w 1316809"/>
                  <a:gd name="connsiteY15" fmla="*/ 16860 h 2491577"/>
                  <a:gd name="connsiteX16" fmla="*/ 922486 w 1316809"/>
                  <a:gd name="connsiteY16" fmla="*/ 137484 h 2491577"/>
                  <a:gd name="connsiteX17" fmla="*/ 1113148 w 1316809"/>
                  <a:gd name="connsiteY17" fmla="*/ 363165 h 2491577"/>
                  <a:gd name="connsiteX18" fmla="*/ 1218207 w 1316809"/>
                  <a:gd name="connsiteY18" fmla="*/ 561609 h 2491577"/>
                  <a:gd name="connsiteX19" fmla="*/ 1315484 w 1316809"/>
                  <a:gd name="connsiteY19" fmla="*/ 1063557 h 2491577"/>
                  <a:gd name="connsiteX20" fmla="*/ 1268791 w 1316809"/>
                  <a:gd name="connsiteY20" fmla="*/ 1343713 h 2491577"/>
                  <a:gd name="connsiteX21" fmla="*/ 1187079 w 1316809"/>
                  <a:gd name="connsiteY21" fmla="*/ 1581068 h 2491577"/>
                  <a:gd name="connsiteX22" fmla="*/ 1035327 w 1316809"/>
                  <a:gd name="connsiteY22" fmla="*/ 1810641 h 2491577"/>
                  <a:gd name="connsiteX23" fmla="*/ 899140 w 1316809"/>
                  <a:gd name="connsiteY23" fmla="*/ 1970174 h 2491577"/>
                  <a:gd name="connsiteX24" fmla="*/ 836883 w 1316809"/>
                  <a:gd name="connsiteY24" fmla="*/ 2055778 h 2491577"/>
                  <a:gd name="connsiteX25" fmla="*/ 766844 w 1316809"/>
                  <a:gd name="connsiteY25" fmla="*/ 2168619 h 2491577"/>
                  <a:gd name="connsiteX26" fmla="*/ 743497 w 1316809"/>
                  <a:gd name="connsiteY26" fmla="*/ 2262004 h 2491577"/>
                  <a:gd name="connsiteX27" fmla="*/ 759062 w 1316809"/>
                  <a:gd name="connsiteY27" fmla="*/ 2328152 h 2491577"/>
                  <a:gd name="connsiteX28" fmla="*/ 790190 w 1316809"/>
                  <a:gd name="connsiteY28" fmla="*/ 2390409 h 2491577"/>
                  <a:gd name="connsiteX29" fmla="*/ 844665 w 1316809"/>
                  <a:gd name="connsiteY29" fmla="*/ 2448775 h 2491577"/>
                  <a:gd name="connsiteX30" fmla="*/ 875793 w 1316809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87079 w 1318240"/>
                  <a:gd name="connsiteY21" fmla="*/ 1581068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8240"/>
                  <a:gd name="connsiteY0" fmla="*/ 2367063 h 2491577"/>
                  <a:gd name="connsiteX1" fmla="*/ 288243 w 1318240"/>
                  <a:gd name="connsiteY1" fmla="*/ 2324261 h 2491577"/>
                  <a:gd name="connsiteX2" fmla="*/ 350500 w 1318240"/>
                  <a:gd name="connsiteY2" fmla="*/ 2285351 h 2491577"/>
                  <a:gd name="connsiteX3" fmla="*/ 401084 w 1318240"/>
                  <a:gd name="connsiteY3" fmla="*/ 2219203 h 2491577"/>
                  <a:gd name="connsiteX4" fmla="*/ 401084 w 1318240"/>
                  <a:gd name="connsiteY4" fmla="*/ 2137490 h 2491577"/>
                  <a:gd name="connsiteX5" fmla="*/ 362173 w 1318240"/>
                  <a:gd name="connsiteY5" fmla="*/ 2032431 h 2491577"/>
                  <a:gd name="connsiteX6" fmla="*/ 311589 w 1318240"/>
                  <a:gd name="connsiteY6" fmla="*/ 1935155 h 2491577"/>
                  <a:gd name="connsiteX7" fmla="*/ 140382 w 1318240"/>
                  <a:gd name="connsiteY7" fmla="*/ 1643325 h 2491577"/>
                  <a:gd name="connsiteX8" fmla="*/ 43106 w 1318240"/>
                  <a:gd name="connsiteY8" fmla="*/ 1339822 h 2491577"/>
                  <a:gd name="connsiteX9" fmla="*/ 4195 w 1318240"/>
                  <a:gd name="connsiteY9" fmla="*/ 1040210 h 2491577"/>
                  <a:gd name="connsiteX10" fmla="*/ 8086 w 1318240"/>
                  <a:gd name="connsiteY10" fmla="*/ 732816 h 2491577"/>
                  <a:gd name="connsiteX11" fmla="*/ 66452 w 1318240"/>
                  <a:gd name="connsiteY11" fmla="*/ 487679 h 2491577"/>
                  <a:gd name="connsiteX12" fmla="*/ 159838 w 1318240"/>
                  <a:gd name="connsiteY12" fmla="*/ 285344 h 2491577"/>
                  <a:gd name="connsiteX13" fmla="*/ 296025 w 1318240"/>
                  <a:gd name="connsiteY13" fmla="*/ 129701 h 2491577"/>
                  <a:gd name="connsiteX14" fmla="*/ 494469 w 1318240"/>
                  <a:gd name="connsiteY14" fmla="*/ 12969 h 2491577"/>
                  <a:gd name="connsiteX15" fmla="*/ 735715 w 1318240"/>
                  <a:gd name="connsiteY15" fmla="*/ 16860 h 2491577"/>
                  <a:gd name="connsiteX16" fmla="*/ 922486 w 1318240"/>
                  <a:gd name="connsiteY16" fmla="*/ 137484 h 2491577"/>
                  <a:gd name="connsiteX17" fmla="*/ 1113148 w 1318240"/>
                  <a:gd name="connsiteY17" fmla="*/ 363165 h 2491577"/>
                  <a:gd name="connsiteX18" fmla="*/ 1218207 w 1318240"/>
                  <a:gd name="connsiteY18" fmla="*/ 561609 h 2491577"/>
                  <a:gd name="connsiteX19" fmla="*/ 1315484 w 1318240"/>
                  <a:gd name="connsiteY19" fmla="*/ 1063557 h 2491577"/>
                  <a:gd name="connsiteX20" fmla="*/ 1268791 w 1318240"/>
                  <a:gd name="connsiteY20" fmla="*/ 1343713 h 2491577"/>
                  <a:gd name="connsiteX21" fmla="*/ 1167624 w 1318240"/>
                  <a:gd name="connsiteY21" fmla="*/ 1604414 h 2491577"/>
                  <a:gd name="connsiteX22" fmla="*/ 1035327 w 1318240"/>
                  <a:gd name="connsiteY22" fmla="*/ 1810641 h 2491577"/>
                  <a:gd name="connsiteX23" fmla="*/ 899140 w 1318240"/>
                  <a:gd name="connsiteY23" fmla="*/ 1970174 h 2491577"/>
                  <a:gd name="connsiteX24" fmla="*/ 836883 w 1318240"/>
                  <a:gd name="connsiteY24" fmla="*/ 2055778 h 2491577"/>
                  <a:gd name="connsiteX25" fmla="*/ 766844 w 1318240"/>
                  <a:gd name="connsiteY25" fmla="*/ 2168619 h 2491577"/>
                  <a:gd name="connsiteX26" fmla="*/ 743497 w 1318240"/>
                  <a:gd name="connsiteY26" fmla="*/ 2262004 h 2491577"/>
                  <a:gd name="connsiteX27" fmla="*/ 759062 w 1318240"/>
                  <a:gd name="connsiteY27" fmla="*/ 2328152 h 2491577"/>
                  <a:gd name="connsiteX28" fmla="*/ 790190 w 1318240"/>
                  <a:gd name="connsiteY28" fmla="*/ 2390409 h 2491577"/>
                  <a:gd name="connsiteX29" fmla="*/ 844665 w 1318240"/>
                  <a:gd name="connsiteY29" fmla="*/ 2448775 h 2491577"/>
                  <a:gd name="connsiteX30" fmla="*/ 875793 w 1318240"/>
                  <a:gd name="connsiteY30" fmla="*/ 2491577 h 2491577"/>
                  <a:gd name="connsiteX0" fmla="*/ 229877 w 1319454"/>
                  <a:gd name="connsiteY0" fmla="*/ 2367063 h 2491577"/>
                  <a:gd name="connsiteX1" fmla="*/ 288243 w 1319454"/>
                  <a:gd name="connsiteY1" fmla="*/ 2324261 h 2491577"/>
                  <a:gd name="connsiteX2" fmla="*/ 350500 w 1319454"/>
                  <a:gd name="connsiteY2" fmla="*/ 2285351 h 2491577"/>
                  <a:gd name="connsiteX3" fmla="*/ 401084 w 1319454"/>
                  <a:gd name="connsiteY3" fmla="*/ 2219203 h 2491577"/>
                  <a:gd name="connsiteX4" fmla="*/ 401084 w 1319454"/>
                  <a:gd name="connsiteY4" fmla="*/ 2137490 h 2491577"/>
                  <a:gd name="connsiteX5" fmla="*/ 362173 w 1319454"/>
                  <a:gd name="connsiteY5" fmla="*/ 2032431 h 2491577"/>
                  <a:gd name="connsiteX6" fmla="*/ 311589 w 1319454"/>
                  <a:gd name="connsiteY6" fmla="*/ 1935155 h 2491577"/>
                  <a:gd name="connsiteX7" fmla="*/ 140382 w 1319454"/>
                  <a:gd name="connsiteY7" fmla="*/ 1643325 h 2491577"/>
                  <a:gd name="connsiteX8" fmla="*/ 43106 w 1319454"/>
                  <a:gd name="connsiteY8" fmla="*/ 1339822 h 2491577"/>
                  <a:gd name="connsiteX9" fmla="*/ 4195 w 1319454"/>
                  <a:gd name="connsiteY9" fmla="*/ 1040210 h 2491577"/>
                  <a:gd name="connsiteX10" fmla="*/ 8086 w 1319454"/>
                  <a:gd name="connsiteY10" fmla="*/ 732816 h 2491577"/>
                  <a:gd name="connsiteX11" fmla="*/ 66452 w 1319454"/>
                  <a:gd name="connsiteY11" fmla="*/ 487679 h 2491577"/>
                  <a:gd name="connsiteX12" fmla="*/ 159838 w 1319454"/>
                  <a:gd name="connsiteY12" fmla="*/ 285344 h 2491577"/>
                  <a:gd name="connsiteX13" fmla="*/ 296025 w 1319454"/>
                  <a:gd name="connsiteY13" fmla="*/ 129701 h 2491577"/>
                  <a:gd name="connsiteX14" fmla="*/ 494469 w 1319454"/>
                  <a:gd name="connsiteY14" fmla="*/ 12969 h 2491577"/>
                  <a:gd name="connsiteX15" fmla="*/ 735715 w 1319454"/>
                  <a:gd name="connsiteY15" fmla="*/ 16860 h 2491577"/>
                  <a:gd name="connsiteX16" fmla="*/ 922486 w 1319454"/>
                  <a:gd name="connsiteY16" fmla="*/ 137484 h 2491577"/>
                  <a:gd name="connsiteX17" fmla="*/ 1218207 w 1319454"/>
                  <a:gd name="connsiteY17" fmla="*/ 561609 h 2491577"/>
                  <a:gd name="connsiteX18" fmla="*/ 1315484 w 1319454"/>
                  <a:gd name="connsiteY18" fmla="*/ 1063557 h 2491577"/>
                  <a:gd name="connsiteX19" fmla="*/ 1268791 w 1319454"/>
                  <a:gd name="connsiteY19" fmla="*/ 1343713 h 2491577"/>
                  <a:gd name="connsiteX20" fmla="*/ 1167624 w 1319454"/>
                  <a:gd name="connsiteY20" fmla="*/ 1604414 h 2491577"/>
                  <a:gd name="connsiteX21" fmla="*/ 1035327 w 1319454"/>
                  <a:gd name="connsiteY21" fmla="*/ 1810641 h 2491577"/>
                  <a:gd name="connsiteX22" fmla="*/ 899140 w 1319454"/>
                  <a:gd name="connsiteY22" fmla="*/ 1970174 h 2491577"/>
                  <a:gd name="connsiteX23" fmla="*/ 836883 w 1319454"/>
                  <a:gd name="connsiteY23" fmla="*/ 2055778 h 2491577"/>
                  <a:gd name="connsiteX24" fmla="*/ 766844 w 1319454"/>
                  <a:gd name="connsiteY24" fmla="*/ 2168619 h 2491577"/>
                  <a:gd name="connsiteX25" fmla="*/ 743497 w 1319454"/>
                  <a:gd name="connsiteY25" fmla="*/ 2262004 h 2491577"/>
                  <a:gd name="connsiteX26" fmla="*/ 759062 w 1319454"/>
                  <a:gd name="connsiteY26" fmla="*/ 2328152 h 2491577"/>
                  <a:gd name="connsiteX27" fmla="*/ 790190 w 1319454"/>
                  <a:gd name="connsiteY27" fmla="*/ 2390409 h 2491577"/>
                  <a:gd name="connsiteX28" fmla="*/ 844665 w 1319454"/>
                  <a:gd name="connsiteY28" fmla="*/ 2448775 h 2491577"/>
                  <a:gd name="connsiteX29" fmla="*/ 875793 w 1319454"/>
                  <a:gd name="connsiteY29" fmla="*/ 2491577 h 2491577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54951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44665 w 1318759"/>
                  <a:gd name="connsiteY28" fmla="*/ 2435496 h 2497753"/>
                  <a:gd name="connsiteX29" fmla="*/ 875793 w 1318759"/>
                  <a:gd name="connsiteY29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350500 w 1318759"/>
                  <a:gd name="connsiteY2" fmla="*/ 2291527 h 2497753"/>
                  <a:gd name="connsiteX3" fmla="*/ 401084 w 1318759"/>
                  <a:gd name="connsiteY3" fmla="*/ 2225379 h 2497753"/>
                  <a:gd name="connsiteX4" fmla="*/ 401084 w 1318759"/>
                  <a:gd name="connsiteY4" fmla="*/ 2143666 h 2497753"/>
                  <a:gd name="connsiteX5" fmla="*/ 362173 w 1318759"/>
                  <a:gd name="connsiteY5" fmla="*/ 2038607 h 2497753"/>
                  <a:gd name="connsiteX6" fmla="*/ 311589 w 1318759"/>
                  <a:gd name="connsiteY6" fmla="*/ 1941331 h 2497753"/>
                  <a:gd name="connsiteX7" fmla="*/ 140382 w 1318759"/>
                  <a:gd name="connsiteY7" fmla="*/ 1649501 h 2497753"/>
                  <a:gd name="connsiteX8" fmla="*/ 43106 w 1318759"/>
                  <a:gd name="connsiteY8" fmla="*/ 1345998 h 2497753"/>
                  <a:gd name="connsiteX9" fmla="*/ 4195 w 1318759"/>
                  <a:gd name="connsiteY9" fmla="*/ 1046386 h 2497753"/>
                  <a:gd name="connsiteX10" fmla="*/ 8086 w 1318759"/>
                  <a:gd name="connsiteY10" fmla="*/ 738992 h 2497753"/>
                  <a:gd name="connsiteX11" fmla="*/ 66452 w 1318759"/>
                  <a:gd name="connsiteY11" fmla="*/ 493855 h 2497753"/>
                  <a:gd name="connsiteX12" fmla="*/ 159838 w 1318759"/>
                  <a:gd name="connsiteY12" fmla="*/ 291520 h 2497753"/>
                  <a:gd name="connsiteX13" fmla="*/ 296025 w 1318759"/>
                  <a:gd name="connsiteY13" fmla="*/ 135877 h 2497753"/>
                  <a:gd name="connsiteX14" fmla="*/ 494469 w 1318759"/>
                  <a:gd name="connsiteY14" fmla="*/ 19145 h 2497753"/>
                  <a:gd name="connsiteX15" fmla="*/ 735715 w 1318759"/>
                  <a:gd name="connsiteY15" fmla="*/ 23036 h 2497753"/>
                  <a:gd name="connsiteX16" fmla="*/ 1015872 w 1318759"/>
                  <a:gd name="connsiteY16" fmla="*/ 240937 h 2497753"/>
                  <a:gd name="connsiteX17" fmla="*/ 1218207 w 1318759"/>
                  <a:gd name="connsiteY17" fmla="*/ 567785 h 2497753"/>
                  <a:gd name="connsiteX18" fmla="*/ 1315484 w 1318759"/>
                  <a:gd name="connsiteY18" fmla="*/ 1069733 h 2497753"/>
                  <a:gd name="connsiteX19" fmla="*/ 1268791 w 1318759"/>
                  <a:gd name="connsiteY19" fmla="*/ 1349889 h 2497753"/>
                  <a:gd name="connsiteX20" fmla="*/ 1167624 w 1318759"/>
                  <a:gd name="connsiteY20" fmla="*/ 1610590 h 2497753"/>
                  <a:gd name="connsiteX21" fmla="*/ 1035327 w 1318759"/>
                  <a:gd name="connsiteY21" fmla="*/ 1816817 h 2497753"/>
                  <a:gd name="connsiteX22" fmla="*/ 899140 w 1318759"/>
                  <a:gd name="connsiteY22" fmla="*/ 1976350 h 2497753"/>
                  <a:gd name="connsiteX23" fmla="*/ 836883 w 1318759"/>
                  <a:gd name="connsiteY23" fmla="*/ 2061954 h 2497753"/>
                  <a:gd name="connsiteX24" fmla="*/ 766844 w 1318759"/>
                  <a:gd name="connsiteY24" fmla="*/ 2174795 h 2497753"/>
                  <a:gd name="connsiteX25" fmla="*/ 743497 w 1318759"/>
                  <a:gd name="connsiteY25" fmla="*/ 2268180 h 2497753"/>
                  <a:gd name="connsiteX26" fmla="*/ 759062 w 1318759"/>
                  <a:gd name="connsiteY26" fmla="*/ 2334328 h 2497753"/>
                  <a:gd name="connsiteX27" fmla="*/ 790190 w 1318759"/>
                  <a:gd name="connsiteY27" fmla="*/ 2396585 h 2497753"/>
                  <a:gd name="connsiteX28" fmla="*/ 875793 w 1318759"/>
                  <a:gd name="connsiteY28" fmla="*/ 2497753 h 2497753"/>
                  <a:gd name="connsiteX0" fmla="*/ 229877 w 1318759"/>
                  <a:gd name="connsiteY0" fmla="*/ 2373239 h 2497753"/>
                  <a:gd name="connsiteX1" fmla="*/ 288243 w 1318759"/>
                  <a:gd name="connsiteY1" fmla="*/ 2330437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759"/>
                  <a:gd name="connsiteY0" fmla="*/ 2373239 h 2497753"/>
                  <a:gd name="connsiteX1" fmla="*/ 319371 w 1318759"/>
                  <a:gd name="connsiteY1" fmla="*/ 2307091 h 2497753"/>
                  <a:gd name="connsiteX2" fmla="*/ 401084 w 1318759"/>
                  <a:gd name="connsiteY2" fmla="*/ 2225379 h 2497753"/>
                  <a:gd name="connsiteX3" fmla="*/ 401084 w 1318759"/>
                  <a:gd name="connsiteY3" fmla="*/ 2143666 h 2497753"/>
                  <a:gd name="connsiteX4" fmla="*/ 362173 w 1318759"/>
                  <a:gd name="connsiteY4" fmla="*/ 2038607 h 2497753"/>
                  <a:gd name="connsiteX5" fmla="*/ 311589 w 1318759"/>
                  <a:gd name="connsiteY5" fmla="*/ 1941331 h 2497753"/>
                  <a:gd name="connsiteX6" fmla="*/ 140382 w 1318759"/>
                  <a:gd name="connsiteY6" fmla="*/ 1649501 h 2497753"/>
                  <a:gd name="connsiteX7" fmla="*/ 43106 w 1318759"/>
                  <a:gd name="connsiteY7" fmla="*/ 1345998 h 2497753"/>
                  <a:gd name="connsiteX8" fmla="*/ 4195 w 1318759"/>
                  <a:gd name="connsiteY8" fmla="*/ 1046386 h 2497753"/>
                  <a:gd name="connsiteX9" fmla="*/ 8086 w 1318759"/>
                  <a:gd name="connsiteY9" fmla="*/ 738992 h 2497753"/>
                  <a:gd name="connsiteX10" fmla="*/ 66452 w 1318759"/>
                  <a:gd name="connsiteY10" fmla="*/ 493855 h 2497753"/>
                  <a:gd name="connsiteX11" fmla="*/ 159838 w 1318759"/>
                  <a:gd name="connsiteY11" fmla="*/ 291520 h 2497753"/>
                  <a:gd name="connsiteX12" fmla="*/ 296025 w 1318759"/>
                  <a:gd name="connsiteY12" fmla="*/ 135877 h 2497753"/>
                  <a:gd name="connsiteX13" fmla="*/ 494469 w 1318759"/>
                  <a:gd name="connsiteY13" fmla="*/ 19145 h 2497753"/>
                  <a:gd name="connsiteX14" fmla="*/ 735715 w 1318759"/>
                  <a:gd name="connsiteY14" fmla="*/ 23036 h 2497753"/>
                  <a:gd name="connsiteX15" fmla="*/ 1015872 w 1318759"/>
                  <a:gd name="connsiteY15" fmla="*/ 240937 h 2497753"/>
                  <a:gd name="connsiteX16" fmla="*/ 1218207 w 1318759"/>
                  <a:gd name="connsiteY16" fmla="*/ 567785 h 2497753"/>
                  <a:gd name="connsiteX17" fmla="*/ 1315484 w 1318759"/>
                  <a:gd name="connsiteY17" fmla="*/ 1069733 h 2497753"/>
                  <a:gd name="connsiteX18" fmla="*/ 1268791 w 1318759"/>
                  <a:gd name="connsiteY18" fmla="*/ 1349889 h 2497753"/>
                  <a:gd name="connsiteX19" fmla="*/ 1167624 w 1318759"/>
                  <a:gd name="connsiteY19" fmla="*/ 1610590 h 2497753"/>
                  <a:gd name="connsiteX20" fmla="*/ 1035327 w 1318759"/>
                  <a:gd name="connsiteY20" fmla="*/ 1816817 h 2497753"/>
                  <a:gd name="connsiteX21" fmla="*/ 899140 w 1318759"/>
                  <a:gd name="connsiteY21" fmla="*/ 1976350 h 2497753"/>
                  <a:gd name="connsiteX22" fmla="*/ 836883 w 1318759"/>
                  <a:gd name="connsiteY22" fmla="*/ 2061954 h 2497753"/>
                  <a:gd name="connsiteX23" fmla="*/ 766844 w 1318759"/>
                  <a:gd name="connsiteY23" fmla="*/ 2174795 h 2497753"/>
                  <a:gd name="connsiteX24" fmla="*/ 743497 w 1318759"/>
                  <a:gd name="connsiteY24" fmla="*/ 2268180 h 2497753"/>
                  <a:gd name="connsiteX25" fmla="*/ 759062 w 1318759"/>
                  <a:gd name="connsiteY25" fmla="*/ 2334328 h 2497753"/>
                  <a:gd name="connsiteX26" fmla="*/ 790190 w 1318759"/>
                  <a:gd name="connsiteY26" fmla="*/ 2396585 h 2497753"/>
                  <a:gd name="connsiteX27" fmla="*/ 875793 w 1318759"/>
                  <a:gd name="connsiteY27" fmla="*/ 2497753 h 2497753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401084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62173 w 1318664"/>
                  <a:gd name="connsiteY4" fmla="*/ 2039134 h 2498280"/>
                  <a:gd name="connsiteX5" fmla="*/ 311589 w 1318664"/>
                  <a:gd name="connsiteY5" fmla="*/ 1941858 h 2498280"/>
                  <a:gd name="connsiteX6" fmla="*/ 140382 w 1318664"/>
                  <a:gd name="connsiteY6" fmla="*/ 1650028 h 2498280"/>
                  <a:gd name="connsiteX7" fmla="*/ 43106 w 1318664"/>
                  <a:gd name="connsiteY7" fmla="*/ 1346525 h 2498280"/>
                  <a:gd name="connsiteX8" fmla="*/ 4195 w 1318664"/>
                  <a:gd name="connsiteY8" fmla="*/ 1046913 h 2498280"/>
                  <a:gd name="connsiteX9" fmla="*/ 8086 w 1318664"/>
                  <a:gd name="connsiteY9" fmla="*/ 739519 h 2498280"/>
                  <a:gd name="connsiteX10" fmla="*/ 66452 w 1318664"/>
                  <a:gd name="connsiteY10" fmla="*/ 494382 h 2498280"/>
                  <a:gd name="connsiteX11" fmla="*/ 159838 w 1318664"/>
                  <a:gd name="connsiteY11" fmla="*/ 292047 h 2498280"/>
                  <a:gd name="connsiteX12" fmla="*/ 296025 w 1318664"/>
                  <a:gd name="connsiteY12" fmla="*/ 136404 h 2498280"/>
                  <a:gd name="connsiteX13" fmla="*/ 494469 w 1318664"/>
                  <a:gd name="connsiteY13" fmla="*/ 19672 h 2498280"/>
                  <a:gd name="connsiteX14" fmla="*/ 735715 w 1318664"/>
                  <a:gd name="connsiteY14" fmla="*/ 23563 h 2498280"/>
                  <a:gd name="connsiteX15" fmla="*/ 1031436 w 1318664"/>
                  <a:gd name="connsiteY15" fmla="*/ 249246 h 2498280"/>
                  <a:gd name="connsiteX16" fmla="*/ 1218207 w 1318664"/>
                  <a:gd name="connsiteY16" fmla="*/ 568312 h 2498280"/>
                  <a:gd name="connsiteX17" fmla="*/ 1315484 w 1318664"/>
                  <a:gd name="connsiteY17" fmla="*/ 1070260 h 2498280"/>
                  <a:gd name="connsiteX18" fmla="*/ 1268791 w 1318664"/>
                  <a:gd name="connsiteY18" fmla="*/ 1350416 h 2498280"/>
                  <a:gd name="connsiteX19" fmla="*/ 1167624 w 1318664"/>
                  <a:gd name="connsiteY19" fmla="*/ 1611117 h 2498280"/>
                  <a:gd name="connsiteX20" fmla="*/ 1035327 w 1318664"/>
                  <a:gd name="connsiteY20" fmla="*/ 1817344 h 2498280"/>
                  <a:gd name="connsiteX21" fmla="*/ 899140 w 1318664"/>
                  <a:gd name="connsiteY21" fmla="*/ 1976877 h 2498280"/>
                  <a:gd name="connsiteX22" fmla="*/ 836883 w 1318664"/>
                  <a:gd name="connsiteY22" fmla="*/ 2062481 h 2498280"/>
                  <a:gd name="connsiteX23" fmla="*/ 766844 w 1318664"/>
                  <a:gd name="connsiteY23" fmla="*/ 2175322 h 2498280"/>
                  <a:gd name="connsiteX24" fmla="*/ 743497 w 1318664"/>
                  <a:gd name="connsiteY24" fmla="*/ 2268707 h 2498280"/>
                  <a:gd name="connsiteX25" fmla="*/ 759062 w 1318664"/>
                  <a:gd name="connsiteY25" fmla="*/ 2334855 h 2498280"/>
                  <a:gd name="connsiteX26" fmla="*/ 790190 w 1318664"/>
                  <a:gd name="connsiteY26" fmla="*/ 2397112 h 2498280"/>
                  <a:gd name="connsiteX27" fmla="*/ 875793 w 1318664"/>
                  <a:gd name="connsiteY27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311589 w 1318664"/>
                  <a:gd name="connsiteY4" fmla="*/ 1941858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99140 w 1318664"/>
                  <a:gd name="connsiteY20" fmla="*/ 1976877 h 2498280"/>
                  <a:gd name="connsiteX21" fmla="*/ 836883 w 1318664"/>
                  <a:gd name="connsiteY21" fmla="*/ 2062481 h 2498280"/>
                  <a:gd name="connsiteX22" fmla="*/ 766844 w 1318664"/>
                  <a:gd name="connsiteY22" fmla="*/ 2175322 h 2498280"/>
                  <a:gd name="connsiteX23" fmla="*/ 743497 w 1318664"/>
                  <a:gd name="connsiteY23" fmla="*/ 2268707 h 2498280"/>
                  <a:gd name="connsiteX24" fmla="*/ 759062 w 1318664"/>
                  <a:gd name="connsiteY24" fmla="*/ 2334855 h 2498280"/>
                  <a:gd name="connsiteX25" fmla="*/ 790190 w 1318664"/>
                  <a:gd name="connsiteY25" fmla="*/ 2397112 h 2498280"/>
                  <a:gd name="connsiteX26" fmla="*/ 875793 w 1318664"/>
                  <a:gd name="connsiteY26" fmla="*/ 2498280 h 2498280"/>
                  <a:gd name="connsiteX0" fmla="*/ 229877 w 1318664"/>
                  <a:gd name="connsiteY0" fmla="*/ 2373766 h 2498280"/>
                  <a:gd name="connsiteX1" fmla="*/ 319371 w 1318664"/>
                  <a:gd name="connsiteY1" fmla="*/ 2307618 h 2498280"/>
                  <a:gd name="connsiteX2" fmla="*/ 397193 w 1318664"/>
                  <a:gd name="connsiteY2" fmla="*/ 2225906 h 2498280"/>
                  <a:gd name="connsiteX3" fmla="*/ 401084 w 1318664"/>
                  <a:gd name="connsiteY3" fmla="*/ 2144193 h 2498280"/>
                  <a:gd name="connsiteX4" fmla="*/ 284352 w 1318664"/>
                  <a:gd name="connsiteY4" fmla="*/ 1918512 h 2498280"/>
                  <a:gd name="connsiteX5" fmla="*/ 140382 w 1318664"/>
                  <a:gd name="connsiteY5" fmla="*/ 1650028 h 2498280"/>
                  <a:gd name="connsiteX6" fmla="*/ 43106 w 1318664"/>
                  <a:gd name="connsiteY6" fmla="*/ 1346525 h 2498280"/>
                  <a:gd name="connsiteX7" fmla="*/ 4195 w 1318664"/>
                  <a:gd name="connsiteY7" fmla="*/ 1046913 h 2498280"/>
                  <a:gd name="connsiteX8" fmla="*/ 8086 w 1318664"/>
                  <a:gd name="connsiteY8" fmla="*/ 739519 h 2498280"/>
                  <a:gd name="connsiteX9" fmla="*/ 66452 w 1318664"/>
                  <a:gd name="connsiteY9" fmla="*/ 494382 h 2498280"/>
                  <a:gd name="connsiteX10" fmla="*/ 159838 w 1318664"/>
                  <a:gd name="connsiteY10" fmla="*/ 292047 h 2498280"/>
                  <a:gd name="connsiteX11" fmla="*/ 296025 w 1318664"/>
                  <a:gd name="connsiteY11" fmla="*/ 136404 h 2498280"/>
                  <a:gd name="connsiteX12" fmla="*/ 494469 w 1318664"/>
                  <a:gd name="connsiteY12" fmla="*/ 19672 h 2498280"/>
                  <a:gd name="connsiteX13" fmla="*/ 735715 w 1318664"/>
                  <a:gd name="connsiteY13" fmla="*/ 23563 h 2498280"/>
                  <a:gd name="connsiteX14" fmla="*/ 1031436 w 1318664"/>
                  <a:gd name="connsiteY14" fmla="*/ 249246 h 2498280"/>
                  <a:gd name="connsiteX15" fmla="*/ 1218207 w 1318664"/>
                  <a:gd name="connsiteY15" fmla="*/ 568312 h 2498280"/>
                  <a:gd name="connsiteX16" fmla="*/ 1315484 w 1318664"/>
                  <a:gd name="connsiteY16" fmla="*/ 1070260 h 2498280"/>
                  <a:gd name="connsiteX17" fmla="*/ 1268791 w 1318664"/>
                  <a:gd name="connsiteY17" fmla="*/ 1350416 h 2498280"/>
                  <a:gd name="connsiteX18" fmla="*/ 1167624 w 1318664"/>
                  <a:gd name="connsiteY18" fmla="*/ 1611117 h 2498280"/>
                  <a:gd name="connsiteX19" fmla="*/ 1035327 w 1318664"/>
                  <a:gd name="connsiteY19" fmla="*/ 1817344 h 2498280"/>
                  <a:gd name="connsiteX20" fmla="*/ 836883 w 1318664"/>
                  <a:gd name="connsiteY20" fmla="*/ 2062481 h 2498280"/>
                  <a:gd name="connsiteX21" fmla="*/ 766844 w 1318664"/>
                  <a:gd name="connsiteY21" fmla="*/ 2175322 h 2498280"/>
                  <a:gd name="connsiteX22" fmla="*/ 743497 w 1318664"/>
                  <a:gd name="connsiteY22" fmla="*/ 2268707 h 2498280"/>
                  <a:gd name="connsiteX23" fmla="*/ 759062 w 1318664"/>
                  <a:gd name="connsiteY23" fmla="*/ 2334855 h 2498280"/>
                  <a:gd name="connsiteX24" fmla="*/ 790190 w 1318664"/>
                  <a:gd name="connsiteY24" fmla="*/ 2397112 h 2498280"/>
                  <a:gd name="connsiteX25" fmla="*/ 875793 w 1318664"/>
                  <a:gd name="connsiteY25" fmla="*/ 2498280 h 249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18664" h="2498280">
                    <a:moveTo>
                      <a:pt x="229877" y="2373766"/>
                    </a:moveTo>
                    <a:cubicBezTo>
                      <a:pt x="249008" y="2359174"/>
                      <a:pt x="291485" y="2332261"/>
                      <a:pt x="319371" y="2307618"/>
                    </a:cubicBezTo>
                    <a:cubicBezTo>
                      <a:pt x="347257" y="2282975"/>
                      <a:pt x="383574" y="2253144"/>
                      <a:pt x="397193" y="2225906"/>
                    </a:cubicBezTo>
                    <a:cubicBezTo>
                      <a:pt x="410812" y="2198669"/>
                      <a:pt x="419891" y="2195425"/>
                      <a:pt x="401084" y="2144193"/>
                    </a:cubicBezTo>
                    <a:cubicBezTo>
                      <a:pt x="382277" y="2092961"/>
                      <a:pt x="327802" y="2000873"/>
                      <a:pt x="284352" y="1918512"/>
                    </a:cubicBezTo>
                    <a:cubicBezTo>
                      <a:pt x="240902" y="1836151"/>
                      <a:pt x="180590" y="1745359"/>
                      <a:pt x="140382" y="1650028"/>
                    </a:cubicBezTo>
                    <a:cubicBezTo>
                      <a:pt x="100174" y="1554697"/>
                      <a:pt x="65804" y="1447044"/>
                      <a:pt x="43106" y="1346525"/>
                    </a:cubicBezTo>
                    <a:cubicBezTo>
                      <a:pt x="20408" y="1246006"/>
                      <a:pt x="10032" y="1148081"/>
                      <a:pt x="4195" y="1046913"/>
                    </a:cubicBezTo>
                    <a:cubicBezTo>
                      <a:pt x="-1642" y="945745"/>
                      <a:pt x="-2290" y="831607"/>
                      <a:pt x="8086" y="739519"/>
                    </a:cubicBezTo>
                    <a:cubicBezTo>
                      <a:pt x="18462" y="647431"/>
                      <a:pt x="41160" y="568961"/>
                      <a:pt x="66452" y="494382"/>
                    </a:cubicBezTo>
                    <a:cubicBezTo>
                      <a:pt x="91744" y="419803"/>
                      <a:pt x="121576" y="351710"/>
                      <a:pt x="159838" y="292047"/>
                    </a:cubicBezTo>
                    <a:cubicBezTo>
                      <a:pt x="198100" y="232384"/>
                      <a:pt x="240253" y="181800"/>
                      <a:pt x="296025" y="136404"/>
                    </a:cubicBezTo>
                    <a:cubicBezTo>
                      <a:pt x="351797" y="91008"/>
                      <a:pt x="421187" y="38479"/>
                      <a:pt x="494469" y="19672"/>
                    </a:cubicBezTo>
                    <a:cubicBezTo>
                      <a:pt x="567751" y="865"/>
                      <a:pt x="646220" y="-14699"/>
                      <a:pt x="735715" y="23563"/>
                    </a:cubicBezTo>
                    <a:cubicBezTo>
                      <a:pt x="825210" y="61825"/>
                      <a:pt x="947130" y="139000"/>
                      <a:pt x="1031436" y="249246"/>
                    </a:cubicBezTo>
                    <a:cubicBezTo>
                      <a:pt x="1115742" y="359492"/>
                      <a:pt x="1170866" y="431476"/>
                      <a:pt x="1218207" y="568312"/>
                    </a:cubicBezTo>
                    <a:cubicBezTo>
                      <a:pt x="1265548" y="705148"/>
                      <a:pt x="1334290" y="877652"/>
                      <a:pt x="1315484" y="1070260"/>
                    </a:cubicBezTo>
                    <a:cubicBezTo>
                      <a:pt x="1296678" y="1262868"/>
                      <a:pt x="1293434" y="1260273"/>
                      <a:pt x="1268791" y="1350416"/>
                    </a:cubicBezTo>
                    <a:cubicBezTo>
                      <a:pt x="1244148" y="1440559"/>
                      <a:pt x="1206535" y="1533296"/>
                      <a:pt x="1167624" y="1611117"/>
                    </a:cubicBezTo>
                    <a:cubicBezTo>
                      <a:pt x="1128713" y="1688938"/>
                      <a:pt x="1090451" y="1742117"/>
                      <a:pt x="1035327" y="1817344"/>
                    </a:cubicBezTo>
                    <a:cubicBezTo>
                      <a:pt x="980204" y="1892571"/>
                      <a:pt x="881630" y="2002818"/>
                      <a:pt x="836883" y="2062481"/>
                    </a:cubicBezTo>
                    <a:cubicBezTo>
                      <a:pt x="792136" y="2122144"/>
                      <a:pt x="782408" y="2140951"/>
                      <a:pt x="766844" y="2175322"/>
                    </a:cubicBezTo>
                    <a:cubicBezTo>
                      <a:pt x="751280" y="2209693"/>
                      <a:pt x="744794" y="2242118"/>
                      <a:pt x="743497" y="2268707"/>
                    </a:cubicBezTo>
                    <a:cubicBezTo>
                      <a:pt x="742200" y="2295296"/>
                      <a:pt x="751280" y="2313454"/>
                      <a:pt x="759062" y="2334855"/>
                    </a:cubicBezTo>
                    <a:cubicBezTo>
                      <a:pt x="766844" y="2356256"/>
                      <a:pt x="770735" y="2369875"/>
                      <a:pt x="790190" y="2397112"/>
                    </a:cubicBezTo>
                    <a:cubicBezTo>
                      <a:pt x="809645" y="2424349"/>
                      <a:pt x="857959" y="2477203"/>
                      <a:pt x="875793" y="2498280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ihandform 24"/>
              <p:cNvSpPr/>
              <p:nvPr/>
            </p:nvSpPr>
            <p:spPr bwMode="auto">
              <a:xfrm>
                <a:off x="937452" y="2194566"/>
                <a:ext cx="1115510" cy="2456181"/>
              </a:xfrm>
              <a:custGeom>
                <a:avLst/>
                <a:gdLst>
                  <a:gd name="connsiteX0" fmla="*/ 171501 w 1115510"/>
                  <a:gd name="connsiteY0" fmla="*/ 2350418 h 2468614"/>
                  <a:gd name="connsiteX1" fmla="*/ 408856 w 1115510"/>
                  <a:gd name="connsiteY1" fmla="*/ 2229796 h 2468614"/>
                  <a:gd name="connsiteX2" fmla="*/ 521697 w 1115510"/>
                  <a:gd name="connsiteY2" fmla="*/ 2148083 h 2468614"/>
                  <a:gd name="connsiteX3" fmla="*/ 669557 w 1115510"/>
                  <a:gd name="connsiteY3" fmla="*/ 2039133 h 2468614"/>
                  <a:gd name="connsiteX4" fmla="*/ 797962 w 1115510"/>
                  <a:gd name="connsiteY4" fmla="*/ 1906837 h 2468614"/>
                  <a:gd name="connsiteX5" fmla="*/ 903021 w 1115510"/>
                  <a:gd name="connsiteY5" fmla="*/ 1743413 h 2468614"/>
                  <a:gd name="connsiteX6" fmla="*/ 1004189 w 1115510"/>
                  <a:gd name="connsiteY6" fmla="*/ 1533295 h 2468614"/>
                  <a:gd name="connsiteX7" fmla="*/ 1062555 w 1115510"/>
                  <a:gd name="connsiteY7" fmla="*/ 1327069 h 2468614"/>
                  <a:gd name="connsiteX8" fmla="*/ 1113139 w 1115510"/>
                  <a:gd name="connsiteY8" fmla="*/ 1000219 h 2468614"/>
                  <a:gd name="connsiteX9" fmla="*/ 1101465 w 1115510"/>
                  <a:gd name="connsiteY9" fmla="*/ 805666 h 2468614"/>
                  <a:gd name="connsiteX10" fmla="*/ 1050882 w 1115510"/>
                  <a:gd name="connsiteY10" fmla="*/ 564420 h 2468614"/>
                  <a:gd name="connsiteX11" fmla="*/ 973060 w 1115510"/>
                  <a:gd name="connsiteY11" fmla="*/ 381540 h 2468614"/>
                  <a:gd name="connsiteX12" fmla="*/ 813527 w 1115510"/>
                  <a:gd name="connsiteY12" fmla="*/ 136403 h 2468614"/>
                  <a:gd name="connsiteX13" fmla="*/ 704577 w 1115510"/>
                  <a:gd name="connsiteY13" fmla="*/ 54691 h 2468614"/>
                  <a:gd name="connsiteX14" fmla="*/ 622865 w 1115510"/>
                  <a:gd name="connsiteY14" fmla="*/ 27453 h 2468614"/>
                  <a:gd name="connsiteX15" fmla="*/ 541152 w 1115510"/>
                  <a:gd name="connsiteY15" fmla="*/ 216 h 2468614"/>
                  <a:gd name="connsiteX16" fmla="*/ 436094 w 1115510"/>
                  <a:gd name="connsiteY16" fmla="*/ 15780 h 2468614"/>
                  <a:gd name="connsiteX17" fmla="*/ 385510 w 1115510"/>
                  <a:gd name="connsiteY17" fmla="*/ 35236 h 2468614"/>
                  <a:gd name="connsiteX18" fmla="*/ 296015 w 1115510"/>
                  <a:gd name="connsiteY18" fmla="*/ 74146 h 2468614"/>
                  <a:gd name="connsiteX19" fmla="*/ 225976 w 1115510"/>
                  <a:gd name="connsiteY19" fmla="*/ 140294 h 2468614"/>
                  <a:gd name="connsiteX20" fmla="*/ 105353 w 1115510"/>
                  <a:gd name="connsiteY20" fmla="*/ 307610 h 2468614"/>
                  <a:gd name="connsiteX21" fmla="*/ 23641 w 1115510"/>
                  <a:gd name="connsiteY21" fmla="*/ 521618 h 2468614"/>
                  <a:gd name="connsiteX22" fmla="*/ 294 w 1115510"/>
                  <a:gd name="connsiteY22" fmla="*/ 774538 h 2468614"/>
                  <a:gd name="connsiteX23" fmla="*/ 15859 w 1115510"/>
                  <a:gd name="connsiteY23" fmla="*/ 1043021 h 2468614"/>
                  <a:gd name="connsiteX24" fmla="*/ 85898 w 1115510"/>
                  <a:gd name="connsiteY24" fmla="*/ 1416563 h 2468614"/>
                  <a:gd name="connsiteX25" fmla="*/ 194848 w 1115510"/>
                  <a:gd name="connsiteY25" fmla="*/ 1700611 h 2468614"/>
                  <a:gd name="connsiteX26" fmla="*/ 319362 w 1115510"/>
                  <a:gd name="connsiteY26" fmla="*/ 1930184 h 2468614"/>
                  <a:gd name="connsiteX27" fmla="*/ 459440 w 1115510"/>
                  <a:gd name="connsiteY27" fmla="*/ 2136410 h 2468614"/>
                  <a:gd name="connsiteX28" fmla="*/ 506133 w 1115510"/>
                  <a:gd name="connsiteY28" fmla="*/ 2198667 h 2468614"/>
                  <a:gd name="connsiteX29" fmla="*/ 607300 w 1115510"/>
                  <a:gd name="connsiteY29" fmla="*/ 2315399 h 2468614"/>
                  <a:gd name="connsiteX30" fmla="*/ 681231 w 1115510"/>
                  <a:gd name="connsiteY30" fmla="*/ 2385438 h 2468614"/>
                  <a:gd name="connsiteX31" fmla="*/ 755161 w 1115510"/>
                  <a:gd name="connsiteY31" fmla="*/ 2467150 h 2468614"/>
                  <a:gd name="connsiteX0" fmla="*/ 171501 w 1115510"/>
                  <a:gd name="connsiteY0" fmla="*/ 2350272 h 2468468"/>
                  <a:gd name="connsiteX1" fmla="*/ 408856 w 1115510"/>
                  <a:gd name="connsiteY1" fmla="*/ 2229650 h 2468468"/>
                  <a:gd name="connsiteX2" fmla="*/ 521697 w 1115510"/>
                  <a:gd name="connsiteY2" fmla="*/ 2147937 h 2468468"/>
                  <a:gd name="connsiteX3" fmla="*/ 669557 w 1115510"/>
                  <a:gd name="connsiteY3" fmla="*/ 2038987 h 2468468"/>
                  <a:gd name="connsiteX4" fmla="*/ 797962 w 1115510"/>
                  <a:gd name="connsiteY4" fmla="*/ 1906691 h 2468468"/>
                  <a:gd name="connsiteX5" fmla="*/ 903021 w 1115510"/>
                  <a:gd name="connsiteY5" fmla="*/ 1743267 h 2468468"/>
                  <a:gd name="connsiteX6" fmla="*/ 1004189 w 1115510"/>
                  <a:gd name="connsiteY6" fmla="*/ 1533149 h 2468468"/>
                  <a:gd name="connsiteX7" fmla="*/ 1062555 w 1115510"/>
                  <a:gd name="connsiteY7" fmla="*/ 1326923 h 2468468"/>
                  <a:gd name="connsiteX8" fmla="*/ 1113139 w 1115510"/>
                  <a:gd name="connsiteY8" fmla="*/ 1000073 h 2468468"/>
                  <a:gd name="connsiteX9" fmla="*/ 1101465 w 1115510"/>
                  <a:gd name="connsiteY9" fmla="*/ 805520 h 2468468"/>
                  <a:gd name="connsiteX10" fmla="*/ 1050882 w 1115510"/>
                  <a:gd name="connsiteY10" fmla="*/ 564274 h 2468468"/>
                  <a:gd name="connsiteX11" fmla="*/ 973060 w 1115510"/>
                  <a:gd name="connsiteY11" fmla="*/ 381394 h 2468468"/>
                  <a:gd name="connsiteX12" fmla="*/ 813527 w 1115510"/>
                  <a:gd name="connsiteY12" fmla="*/ 136257 h 2468468"/>
                  <a:gd name="connsiteX13" fmla="*/ 704577 w 1115510"/>
                  <a:gd name="connsiteY13" fmla="*/ 54545 h 2468468"/>
                  <a:gd name="connsiteX14" fmla="*/ 628308 w 1115510"/>
                  <a:gd name="connsiteY14" fmla="*/ 21864 h 2468468"/>
                  <a:gd name="connsiteX15" fmla="*/ 541152 w 1115510"/>
                  <a:gd name="connsiteY15" fmla="*/ 70 h 2468468"/>
                  <a:gd name="connsiteX16" fmla="*/ 436094 w 1115510"/>
                  <a:gd name="connsiteY16" fmla="*/ 15634 h 2468468"/>
                  <a:gd name="connsiteX17" fmla="*/ 385510 w 1115510"/>
                  <a:gd name="connsiteY17" fmla="*/ 35090 h 2468468"/>
                  <a:gd name="connsiteX18" fmla="*/ 296015 w 1115510"/>
                  <a:gd name="connsiteY18" fmla="*/ 74000 h 2468468"/>
                  <a:gd name="connsiteX19" fmla="*/ 225976 w 1115510"/>
                  <a:gd name="connsiteY19" fmla="*/ 140148 h 2468468"/>
                  <a:gd name="connsiteX20" fmla="*/ 105353 w 1115510"/>
                  <a:gd name="connsiteY20" fmla="*/ 307464 h 2468468"/>
                  <a:gd name="connsiteX21" fmla="*/ 23641 w 1115510"/>
                  <a:gd name="connsiteY21" fmla="*/ 521472 h 2468468"/>
                  <a:gd name="connsiteX22" fmla="*/ 294 w 1115510"/>
                  <a:gd name="connsiteY22" fmla="*/ 774392 h 2468468"/>
                  <a:gd name="connsiteX23" fmla="*/ 15859 w 1115510"/>
                  <a:gd name="connsiteY23" fmla="*/ 1042875 h 2468468"/>
                  <a:gd name="connsiteX24" fmla="*/ 85898 w 1115510"/>
                  <a:gd name="connsiteY24" fmla="*/ 1416417 h 2468468"/>
                  <a:gd name="connsiteX25" fmla="*/ 194848 w 1115510"/>
                  <a:gd name="connsiteY25" fmla="*/ 1700465 h 2468468"/>
                  <a:gd name="connsiteX26" fmla="*/ 319362 w 1115510"/>
                  <a:gd name="connsiteY26" fmla="*/ 1930038 h 2468468"/>
                  <a:gd name="connsiteX27" fmla="*/ 459440 w 1115510"/>
                  <a:gd name="connsiteY27" fmla="*/ 2136264 h 2468468"/>
                  <a:gd name="connsiteX28" fmla="*/ 506133 w 1115510"/>
                  <a:gd name="connsiteY28" fmla="*/ 2198521 h 2468468"/>
                  <a:gd name="connsiteX29" fmla="*/ 607300 w 1115510"/>
                  <a:gd name="connsiteY29" fmla="*/ 2315253 h 2468468"/>
                  <a:gd name="connsiteX30" fmla="*/ 681231 w 1115510"/>
                  <a:gd name="connsiteY30" fmla="*/ 2385292 h 2468468"/>
                  <a:gd name="connsiteX31" fmla="*/ 755161 w 1115510"/>
                  <a:gd name="connsiteY31" fmla="*/ 2467004 h 246846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33149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26923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28308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72 h 2460148"/>
                  <a:gd name="connsiteX1" fmla="*/ 408856 w 1115510"/>
                  <a:gd name="connsiteY1" fmla="*/ 2229650 h 2460148"/>
                  <a:gd name="connsiteX2" fmla="*/ 521697 w 1115510"/>
                  <a:gd name="connsiteY2" fmla="*/ 2147937 h 2460148"/>
                  <a:gd name="connsiteX3" fmla="*/ 669557 w 1115510"/>
                  <a:gd name="connsiteY3" fmla="*/ 2038987 h 2460148"/>
                  <a:gd name="connsiteX4" fmla="*/ 797962 w 1115510"/>
                  <a:gd name="connsiteY4" fmla="*/ 1906691 h 2460148"/>
                  <a:gd name="connsiteX5" fmla="*/ 903021 w 1115510"/>
                  <a:gd name="connsiteY5" fmla="*/ 1743267 h 2460148"/>
                  <a:gd name="connsiteX6" fmla="*/ 1004189 w 1115510"/>
                  <a:gd name="connsiteY6" fmla="*/ 1525367 h 2460148"/>
                  <a:gd name="connsiteX7" fmla="*/ 1062555 w 1115510"/>
                  <a:gd name="connsiteY7" fmla="*/ 1315249 h 2460148"/>
                  <a:gd name="connsiteX8" fmla="*/ 1113139 w 1115510"/>
                  <a:gd name="connsiteY8" fmla="*/ 1000073 h 2460148"/>
                  <a:gd name="connsiteX9" fmla="*/ 1101465 w 1115510"/>
                  <a:gd name="connsiteY9" fmla="*/ 805520 h 2460148"/>
                  <a:gd name="connsiteX10" fmla="*/ 1050882 w 1115510"/>
                  <a:gd name="connsiteY10" fmla="*/ 564274 h 2460148"/>
                  <a:gd name="connsiteX11" fmla="*/ 973060 w 1115510"/>
                  <a:gd name="connsiteY11" fmla="*/ 381394 h 2460148"/>
                  <a:gd name="connsiteX12" fmla="*/ 813527 w 1115510"/>
                  <a:gd name="connsiteY12" fmla="*/ 136257 h 2460148"/>
                  <a:gd name="connsiteX13" fmla="*/ 704577 w 1115510"/>
                  <a:gd name="connsiteY13" fmla="*/ 54545 h 2460148"/>
                  <a:gd name="connsiteX14" fmla="*/ 639981 w 1115510"/>
                  <a:gd name="connsiteY14" fmla="*/ 21864 h 2460148"/>
                  <a:gd name="connsiteX15" fmla="*/ 541152 w 1115510"/>
                  <a:gd name="connsiteY15" fmla="*/ 70 h 2460148"/>
                  <a:gd name="connsiteX16" fmla="*/ 436094 w 1115510"/>
                  <a:gd name="connsiteY16" fmla="*/ 15634 h 2460148"/>
                  <a:gd name="connsiteX17" fmla="*/ 385510 w 1115510"/>
                  <a:gd name="connsiteY17" fmla="*/ 35090 h 2460148"/>
                  <a:gd name="connsiteX18" fmla="*/ 296015 w 1115510"/>
                  <a:gd name="connsiteY18" fmla="*/ 74000 h 2460148"/>
                  <a:gd name="connsiteX19" fmla="*/ 225976 w 1115510"/>
                  <a:gd name="connsiteY19" fmla="*/ 140148 h 2460148"/>
                  <a:gd name="connsiteX20" fmla="*/ 105353 w 1115510"/>
                  <a:gd name="connsiteY20" fmla="*/ 307464 h 2460148"/>
                  <a:gd name="connsiteX21" fmla="*/ 23641 w 1115510"/>
                  <a:gd name="connsiteY21" fmla="*/ 521472 h 2460148"/>
                  <a:gd name="connsiteX22" fmla="*/ 294 w 1115510"/>
                  <a:gd name="connsiteY22" fmla="*/ 774392 h 2460148"/>
                  <a:gd name="connsiteX23" fmla="*/ 15859 w 1115510"/>
                  <a:gd name="connsiteY23" fmla="*/ 1042875 h 2460148"/>
                  <a:gd name="connsiteX24" fmla="*/ 85898 w 1115510"/>
                  <a:gd name="connsiteY24" fmla="*/ 1416417 h 2460148"/>
                  <a:gd name="connsiteX25" fmla="*/ 194848 w 1115510"/>
                  <a:gd name="connsiteY25" fmla="*/ 1700465 h 2460148"/>
                  <a:gd name="connsiteX26" fmla="*/ 319362 w 1115510"/>
                  <a:gd name="connsiteY26" fmla="*/ 1930038 h 2460148"/>
                  <a:gd name="connsiteX27" fmla="*/ 459440 w 1115510"/>
                  <a:gd name="connsiteY27" fmla="*/ 2136264 h 2460148"/>
                  <a:gd name="connsiteX28" fmla="*/ 506133 w 1115510"/>
                  <a:gd name="connsiteY28" fmla="*/ 2198521 h 2460148"/>
                  <a:gd name="connsiteX29" fmla="*/ 607300 w 1115510"/>
                  <a:gd name="connsiteY29" fmla="*/ 2315253 h 2460148"/>
                  <a:gd name="connsiteX30" fmla="*/ 681231 w 1115510"/>
                  <a:gd name="connsiteY30" fmla="*/ 2385292 h 2460148"/>
                  <a:gd name="connsiteX31" fmla="*/ 772094 w 1115510"/>
                  <a:gd name="connsiteY31" fmla="*/ 2458538 h 2460148"/>
                  <a:gd name="connsiteX0" fmla="*/ 171501 w 1115510"/>
                  <a:gd name="connsiteY0" fmla="*/ 2350269 h 2460145"/>
                  <a:gd name="connsiteX1" fmla="*/ 408856 w 1115510"/>
                  <a:gd name="connsiteY1" fmla="*/ 2229647 h 2460145"/>
                  <a:gd name="connsiteX2" fmla="*/ 521697 w 1115510"/>
                  <a:gd name="connsiteY2" fmla="*/ 2147934 h 2460145"/>
                  <a:gd name="connsiteX3" fmla="*/ 669557 w 1115510"/>
                  <a:gd name="connsiteY3" fmla="*/ 2038984 h 2460145"/>
                  <a:gd name="connsiteX4" fmla="*/ 797962 w 1115510"/>
                  <a:gd name="connsiteY4" fmla="*/ 1906688 h 2460145"/>
                  <a:gd name="connsiteX5" fmla="*/ 903021 w 1115510"/>
                  <a:gd name="connsiteY5" fmla="*/ 1743264 h 2460145"/>
                  <a:gd name="connsiteX6" fmla="*/ 1004189 w 1115510"/>
                  <a:gd name="connsiteY6" fmla="*/ 1525364 h 2460145"/>
                  <a:gd name="connsiteX7" fmla="*/ 1062555 w 1115510"/>
                  <a:gd name="connsiteY7" fmla="*/ 1315246 h 2460145"/>
                  <a:gd name="connsiteX8" fmla="*/ 1113139 w 1115510"/>
                  <a:gd name="connsiteY8" fmla="*/ 1000070 h 2460145"/>
                  <a:gd name="connsiteX9" fmla="*/ 1101465 w 1115510"/>
                  <a:gd name="connsiteY9" fmla="*/ 805517 h 2460145"/>
                  <a:gd name="connsiteX10" fmla="*/ 1050882 w 1115510"/>
                  <a:gd name="connsiteY10" fmla="*/ 564271 h 2460145"/>
                  <a:gd name="connsiteX11" fmla="*/ 973060 w 1115510"/>
                  <a:gd name="connsiteY11" fmla="*/ 381391 h 2460145"/>
                  <a:gd name="connsiteX12" fmla="*/ 813527 w 1115510"/>
                  <a:gd name="connsiteY12" fmla="*/ 136254 h 2460145"/>
                  <a:gd name="connsiteX13" fmla="*/ 704577 w 1115510"/>
                  <a:gd name="connsiteY13" fmla="*/ 54542 h 2460145"/>
                  <a:gd name="connsiteX14" fmla="*/ 639981 w 1115510"/>
                  <a:gd name="connsiteY14" fmla="*/ 21861 h 2460145"/>
                  <a:gd name="connsiteX15" fmla="*/ 541152 w 1115510"/>
                  <a:gd name="connsiteY15" fmla="*/ 67 h 2460145"/>
                  <a:gd name="connsiteX16" fmla="*/ 436094 w 1115510"/>
                  <a:gd name="connsiteY16" fmla="*/ 15631 h 2460145"/>
                  <a:gd name="connsiteX17" fmla="*/ 373836 w 1115510"/>
                  <a:gd name="connsiteY17" fmla="*/ 31196 h 2460145"/>
                  <a:gd name="connsiteX18" fmla="*/ 296015 w 1115510"/>
                  <a:gd name="connsiteY18" fmla="*/ 73997 h 2460145"/>
                  <a:gd name="connsiteX19" fmla="*/ 225976 w 1115510"/>
                  <a:gd name="connsiteY19" fmla="*/ 140145 h 2460145"/>
                  <a:gd name="connsiteX20" fmla="*/ 105353 w 1115510"/>
                  <a:gd name="connsiteY20" fmla="*/ 307461 h 2460145"/>
                  <a:gd name="connsiteX21" fmla="*/ 23641 w 1115510"/>
                  <a:gd name="connsiteY21" fmla="*/ 521469 h 2460145"/>
                  <a:gd name="connsiteX22" fmla="*/ 294 w 1115510"/>
                  <a:gd name="connsiteY22" fmla="*/ 774389 h 2460145"/>
                  <a:gd name="connsiteX23" fmla="*/ 15859 w 1115510"/>
                  <a:gd name="connsiteY23" fmla="*/ 1042872 h 2460145"/>
                  <a:gd name="connsiteX24" fmla="*/ 85898 w 1115510"/>
                  <a:gd name="connsiteY24" fmla="*/ 1416414 h 2460145"/>
                  <a:gd name="connsiteX25" fmla="*/ 194848 w 1115510"/>
                  <a:gd name="connsiteY25" fmla="*/ 1700462 h 2460145"/>
                  <a:gd name="connsiteX26" fmla="*/ 319362 w 1115510"/>
                  <a:gd name="connsiteY26" fmla="*/ 1930035 h 2460145"/>
                  <a:gd name="connsiteX27" fmla="*/ 459440 w 1115510"/>
                  <a:gd name="connsiteY27" fmla="*/ 2136261 h 2460145"/>
                  <a:gd name="connsiteX28" fmla="*/ 506133 w 1115510"/>
                  <a:gd name="connsiteY28" fmla="*/ 2198518 h 2460145"/>
                  <a:gd name="connsiteX29" fmla="*/ 607300 w 1115510"/>
                  <a:gd name="connsiteY29" fmla="*/ 2315250 h 2460145"/>
                  <a:gd name="connsiteX30" fmla="*/ 681231 w 1115510"/>
                  <a:gd name="connsiteY30" fmla="*/ 2385289 h 2460145"/>
                  <a:gd name="connsiteX31" fmla="*/ 772094 w 1115510"/>
                  <a:gd name="connsiteY31" fmla="*/ 2458535 h 2460145"/>
                  <a:gd name="connsiteX0" fmla="*/ 171501 w 1115510"/>
                  <a:gd name="connsiteY0" fmla="*/ 2350351 h 2460227"/>
                  <a:gd name="connsiteX1" fmla="*/ 408856 w 1115510"/>
                  <a:gd name="connsiteY1" fmla="*/ 2229729 h 2460227"/>
                  <a:gd name="connsiteX2" fmla="*/ 521697 w 1115510"/>
                  <a:gd name="connsiteY2" fmla="*/ 2148016 h 2460227"/>
                  <a:gd name="connsiteX3" fmla="*/ 669557 w 1115510"/>
                  <a:gd name="connsiteY3" fmla="*/ 2039066 h 2460227"/>
                  <a:gd name="connsiteX4" fmla="*/ 797962 w 1115510"/>
                  <a:gd name="connsiteY4" fmla="*/ 1906770 h 2460227"/>
                  <a:gd name="connsiteX5" fmla="*/ 903021 w 1115510"/>
                  <a:gd name="connsiteY5" fmla="*/ 1743346 h 2460227"/>
                  <a:gd name="connsiteX6" fmla="*/ 1004189 w 1115510"/>
                  <a:gd name="connsiteY6" fmla="*/ 1525446 h 2460227"/>
                  <a:gd name="connsiteX7" fmla="*/ 1062555 w 1115510"/>
                  <a:gd name="connsiteY7" fmla="*/ 1315328 h 2460227"/>
                  <a:gd name="connsiteX8" fmla="*/ 1113139 w 1115510"/>
                  <a:gd name="connsiteY8" fmla="*/ 1000152 h 2460227"/>
                  <a:gd name="connsiteX9" fmla="*/ 1101465 w 1115510"/>
                  <a:gd name="connsiteY9" fmla="*/ 805599 h 2460227"/>
                  <a:gd name="connsiteX10" fmla="*/ 1050882 w 1115510"/>
                  <a:gd name="connsiteY10" fmla="*/ 564353 h 2460227"/>
                  <a:gd name="connsiteX11" fmla="*/ 973060 w 1115510"/>
                  <a:gd name="connsiteY11" fmla="*/ 381473 h 2460227"/>
                  <a:gd name="connsiteX12" fmla="*/ 813527 w 1115510"/>
                  <a:gd name="connsiteY12" fmla="*/ 136336 h 2460227"/>
                  <a:gd name="connsiteX13" fmla="*/ 704577 w 1115510"/>
                  <a:gd name="connsiteY13" fmla="*/ 54624 h 2460227"/>
                  <a:gd name="connsiteX14" fmla="*/ 639981 w 1115510"/>
                  <a:gd name="connsiteY14" fmla="*/ 21943 h 2460227"/>
                  <a:gd name="connsiteX15" fmla="*/ 541152 w 1115510"/>
                  <a:gd name="connsiteY15" fmla="*/ 149 h 2460227"/>
                  <a:gd name="connsiteX16" fmla="*/ 436094 w 1115510"/>
                  <a:gd name="connsiteY16" fmla="*/ 15713 h 2460227"/>
                  <a:gd name="connsiteX17" fmla="*/ 296015 w 1115510"/>
                  <a:gd name="connsiteY17" fmla="*/ 74079 h 2460227"/>
                  <a:gd name="connsiteX18" fmla="*/ 225976 w 1115510"/>
                  <a:gd name="connsiteY18" fmla="*/ 140227 h 2460227"/>
                  <a:gd name="connsiteX19" fmla="*/ 105353 w 1115510"/>
                  <a:gd name="connsiteY19" fmla="*/ 307543 h 2460227"/>
                  <a:gd name="connsiteX20" fmla="*/ 23641 w 1115510"/>
                  <a:gd name="connsiteY20" fmla="*/ 521551 h 2460227"/>
                  <a:gd name="connsiteX21" fmla="*/ 294 w 1115510"/>
                  <a:gd name="connsiteY21" fmla="*/ 774471 h 2460227"/>
                  <a:gd name="connsiteX22" fmla="*/ 15859 w 1115510"/>
                  <a:gd name="connsiteY22" fmla="*/ 1042954 h 2460227"/>
                  <a:gd name="connsiteX23" fmla="*/ 85898 w 1115510"/>
                  <a:gd name="connsiteY23" fmla="*/ 1416496 h 2460227"/>
                  <a:gd name="connsiteX24" fmla="*/ 194848 w 1115510"/>
                  <a:gd name="connsiteY24" fmla="*/ 1700544 h 2460227"/>
                  <a:gd name="connsiteX25" fmla="*/ 319362 w 1115510"/>
                  <a:gd name="connsiteY25" fmla="*/ 1930117 h 2460227"/>
                  <a:gd name="connsiteX26" fmla="*/ 459440 w 1115510"/>
                  <a:gd name="connsiteY26" fmla="*/ 2136343 h 2460227"/>
                  <a:gd name="connsiteX27" fmla="*/ 506133 w 1115510"/>
                  <a:gd name="connsiteY27" fmla="*/ 2198600 h 2460227"/>
                  <a:gd name="connsiteX28" fmla="*/ 607300 w 1115510"/>
                  <a:gd name="connsiteY28" fmla="*/ 2315332 h 2460227"/>
                  <a:gd name="connsiteX29" fmla="*/ 681231 w 1115510"/>
                  <a:gd name="connsiteY29" fmla="*/ 2385371 h 2460227"/>
                  <a:gd name="connsiteX30" fmla="*/ 772094 w 1115510"/>
                  <a:gd name="connsiteY30" fmla="*/ 2458617 h 2460227"/>
                  <a:gd name="connsiteX0" fmla="*/ 171501 w 1115510"/>
                  <a:gd name="connsiteY0" fmla="*/ 2338351 h 2448227"/>
                  <a:gd name="connsiteX1" fmla="*/ 408856 w 1115510"/>
                  <a:gd name="connsiteY1" fmla="*/ 2217729 h 2448227"/>
                  <a:gd name="connsiteX2" fmla="*/ 521697 w 1115510"/>
                  <a:gd name="connsiteY2" fmla="*/ 2136016 h 2448227"/>
                  <a:gd name="connsiteX3" fmla="*/ 669557 w 1115510"/>
                  <a:gd name="connsiteY3" fmla="*/ 2027066 h 2448227"/>
                  <a:gd name="connsiteX4" fmla="*/ 797962 w 1115510"/>
                  <a:gd name="connsiteY4" fmla="*/ 1894770 h 2448227"/>
                  <a:gd name="connsiteX5" fmla="*/ 903021 w 1115510"/>
                  <a:gd name="connsiteY5" fmla="*/ 1731346 h 2448227"/>
                  <a:gd name="connsiteX6" fmla="*/ 1004189 w 1115510"/>
                  <a:gd name="connsiteY6" fmla="*/ 1513446 h 2448227"/>
                  <a:gd name="connsiteX7" fmla="*/ 1062555 w 1115510"/>
                  <a:gd name="connsiteY7" fmla="*/ 1303328 h 2448227"/>
                  <a:gd name="connsiteX8" fmla="*/ 1113139 w 1115510"/>
                  <a:gd name="connsiteY8" fmla="*/ 988152 h 2448227"/>
                  <a:gd name="connsiteX9" fmla="*/ 1101465 w 1115510"/>
                  <a:gd name="connsiteY9" fmla="*/ 793599 h 2448227"/>
                  <a:gd name="connsiteX10" fmla="*/ 1050882 w 1115510"/>
                  <a:gd name="connsiteY10" fmla="*/ 552353 h 2448227"/>
                  <a:gd name="connsiteX11" fmla="*/ 973060 w 1115510"/>
                  <a:gd name="connsiteY11" fmla="*/ 369473 h 2448227"/>
                  <a:gd name="connsiteX12" fmla="*/ 813527 w 1115510"/>
                  <a:gd name="connsiteY12" fmla="*/ 124336 h 2448227"/>
                  <a:gd name="connsiteX13" fmla="*/ 704577 w 1115510"/>
                  <a:gd name="connsiteY13" fmla="*/ 42624 h 2448227"/>
                  <a:gd name="connsiteX14" fmla="*/ 639981 w 1115510"/>
                  <a:gd name="connsiteY14" fmla="*/ 9943 h 2448227"/>
                  <a:gd name="connsiteX15" fmla="*/ 436094 w 1115510"/>
                  <a:gd name="connsiteY15" fmla="*/ 3713 h 2448227"/>
                  <a:gd name="connsiteX16" fmla="*/ 296015 w 1115510"/>
                  <a:gd name="connsiteY16" fmla="*/ 62079 h 2448227"/>
                  <a:gd name="connsiteX17" fmla="*/ 225976 w 1115510"/>
                  <a:gd name="connsiteY17" fmla="*/ 128227 h 2448227"/>
                  <a:gd name="connsiteX18" fmla="*/ 105353 w 1115510"/>
                  <a:gd name="connsiteY18" fmla="*/ 295543 h 2448227"/>
                  <a:gd name="connsiteX19" fmla="*/ 23641 w 1115510"/>
                  <a:gd name="connsiteY19" fmla="*/ 509551 h 2448227"/>
                  <a:gd name="connsiteX20" fmla="*/ 294 w 1115510"/>
                  <a:gd name="connsiteY20" fmla="*/ 762471 h 2448227"/>
                  <a:gd name="connsiteX21" fmla="*/ 15859 w 1115510"/>
                  <a:gd name="connsiteY21" fmla="*/ 1030954 h 2448227"/>
                  <a:gd name="connsiteX22" fmla="*/ 85898 w 1115510"/>
                  <a:gd name="connsiteY22" fmla="*/ 1404496 h 2448227"/>
                  <a:gd name="connsiteX23" fmla="*/ 194848 w 1115510"/>
                  <a:gd name="connsiteY23" fmla="*/ 1688544 h 2448227"/>
                  <a:gd name="connsiteX24" fmla="*/ 319362 w 1115510"/>
                  <a:gd name="connsiteY24" fmla="*/ 1918117 h 2448227"/>
                  <a:gd name="connsiteX25" fmla="*/ 459440 w 1115510"/>
                  <a:gd name="connsiteY25" fmla="*/ 2124343 h 2448227"/>
                  <a:gd name="connsiteX26" fmla="*/ 506133 w 1115510"/>
                  <a:gd name="connsiteY26" fmla="*/ 2186600 h 2448227"/>
                  <a:gd name="connsiteX27" fmla="*/ 607300 w 1115510"/>
                  <a:gd name="connsiteY27" fmla="*/ 2303332 h 2448227"/>
                  <a:gd name="connsiteX28" fmla="*/ 681231 w 1115510"/>
                  <a:gd name="connsiteY28" fmla="*/ 2373371 h 2448227"/>
                  <a:gd name="connsiteX29" fmla="*/ 772094 w 1115510"/>
                  <a:gd name="connsiteY29" fmla="*/ 2446617 h 2448227"/>
                  <a:gd name="connsiteX0" fmla="*/ 171501 w 1115510"/>
                  <a:gd name="connsiteY0" fmla="*/ 2342323 h 2452199"/>
                  <a:gd name="connsiteX1" fmla="*/ 408856 w 1115510"/>
                  <a:gd name="connsiteY1" fmla="*/ 2221701 h 2452199"/>
                  <a:gd name="connsiteX2" fmla="*/ 521697 w 1115510"/>
                  <a:gd name="connsiteY2" fmla="*/ 2139988 h 2452199"/>
                  <a:gd name="connsiteX3" fmla="*/ 669557 w 1115510"/>
                  <a:gd name="connsiteY3" fmla="*/ 2031038 h 2452199"/>
                  <a:gd name="connsiteX4" fmla="*/ 797962 w 1115510"/>
                  <a:gd name="connsiteY4" fmla="*/ 1898742 h 2452199"/>
                  <a:gd name="connsiteX5" fmla="*/ 903021 w 1115510"/>
                  <a:gd name="connsiteY5" fmla="*/ 1735318 h 2452199"/>
                  <a:gd name="connsiteX6" fmla="*/ 1004189 w 1115510"/>
                  <a:gd name="connsiteY6" fmla="*/ 1517418 h 2452199"/>
                  <a:gd name="connsiteX7" fmla="*/ 1062555 w 1115510"/>
                  <a:gd name="connsiteY7" fmla="*/ 1307300 h 2452199"/>
                  <a:gd name="connsiteX8" fmla="*/ 1113139 w 1115510"/>
                  <a:gd name="connsiteY8" fmla="*/ 992124 h 2452199"/>
                  <a:gd name="connsiteX9" fmla="*/ 1101465 w 1115510"/>
                  <a:gd name="connsiteY9" fmla="*/ 797571 h 2452199"/>
                  <a:gd name="connsiteX10" fmla="*/ 1050882 w 1115510"/>
                  <a:gd name="connsiteY10" fmla="*/ 556325 h 2452199"/>
                  <a:gd name="connsiteX11" fmla="*/ 973060 w 1115510"/>
                  <a:gd name="connsiteY11" fmla="*/ 373445 h 2452199"/>
                  <a:gd name="connsiteX12" fmla="*/ 813527 w 1115510"/>
                  <a:gd name="connsiteY12" fmla="*/ 128308 h 2452199"/>
                  <a:gd name="connsiteX13" fmla="*/ 639981 w 1115510"/>
                  <a:gd name="connsiteY13" fmla="*/ 13915 h 2452199"/>
                  <a:gd name="connsiteX14" fmla="*/ 436094 w 1115510"/>
                  <a:gd name="connsiteY14" fmla="*/ 7685 h 2452199"/>
                  <a:gd name="connsiteX15" fmla="*/ 296015 w 1115510"/>
                  <a:gd name="connsiteY15" fmla="*/ 66051 h 2452199"/>
                  <a:gd name="connsiteX16" fmla="*/ 225976 w 1115510"/>
                  <a:gd name="connsiteY16" fmla="*/ 132199 h 2452199"/>
                  <a:gd name="connsiteX17" fmla="*/ 105353 w 1115510"/>
                  <a:gd name="connsiteY17" fmla="*/ 299515 h 2452199"/>
                  <a:gd name="connsiteX18" fmla="*/ 23641 w 1115510"/>
                  <a:gd name="connsiteY18" fmla="*/ 513523 h 2452199"/>
                  <a:gd name="connsiteX19" fmla="*/ 294 w 1115510"/>
                  <a:gd name="connsiteY19" fmla="*/ 766443 h 2452199"/>
                  <a:gd name="connsiteX20" fmla="*/ 15859 w 1115510"/>
                  <a:gd name="connsiteY20" fmla="*/ 1034926 h 2452199"/>
                  <a:gd name="connsiteX21" fmla="*/ 85898 w 1115510"/>
                  <a:gd name="connsiteY21" fmla="*/ 1408468 h 2452199"/>
                  <a:gd name="connsiteX22" fmla="*/ 194848 w 1115510"/>
                  <a:gd name="connsiteY22" fmla="*/ 1692516 h 2452199"/>
                  <a:gd name="connsiteX23" fmla="*/ 319362 w 1115510"/>
                  <a:gd name="connsiteY23" fmla="*/ 1922089 h 2452199"/>
                  <a:gd name="connsiteX24" fmla="*/ 459440 w 1115510"/>
                  <a:gd name="connsiteY24" fmla="*/ 2128315 h 2452199"/>
                  <a:gd name="connsiteX25" fmla="*/ 506133 w 1115510"/>
                  <a:gd name="connsiteY25" fmla="*/ 2190572 h 2452199"/>
                  <a:gd name="connsiteX26" fmla="*/ 607300 w 1115510"/>
                  <a:gd name="connsiteY26" fmla="*/ 2307304 h 2452199"/>
                  <a:gd name="connsiteX27" fmla="*/ 681231 w 1115510"/>
                  <a:gd name="connsiteY27" fmla="*/ 2377343 h 2452199"/>
                  <a:gd name="connsiteX28" fmla="*/ 772094 w 1115510"/>
                  <a:gd name="connsiteY28" fmla="*/ 2450589 h 2452199"/>
                  <a:gd name="connsiteX0" fmla="*/ 171501 w 1115510"/>
                  <a:gd name="connsiteY0" fmla="*/ 2346792 h 2456668"/>
                  <a:gd name="connsiteX1" fmla="*/ 408856 w 1115510"/>
                  <a:gd name="connsiteY1" fmla="*/ 2226170 h 2456668"/>
                  <a:gd name="connsiteX2" fmla="*/ 521697 w 1115510"/>
                  <a:gd name="connsiteY2" fmla="*/ 2144457 h 2456668"/>
                  <a:gd name="connsiteX3" fmla="*/ 669557 w 1115510"/>
                  <a:gd name="connsiteY3" fmla="*/ 2035507 h 2456668"/>
                  <a:gd name="connsiteX4" fmla="*/ 797962 w 1115510"/>
                  <a:gd name="connsiteY4" fmla="*/ 1903211 h 2456668"/>
                  <a:gd name="connsiteX5" fmla="*/ 903021 w 1115510"/>
                  <a:gd name="connsiteY5" fmla="*/ 1739787 h 2456668"/>
                  <a:gd name="connsiteX6" fmla="*/ 1004189 w 1115510"/>
                  <a:gd name="connsiteY6" fmla="*/ 1521887 h 2456668"/>
                  <a:gd name="connsiteX7" fmla="*/ 1062555 w 1115510"/>
                  <a:gd name="connsiteY7" fmla="*/ 1311769 h 2456668"/>
                  <a:gd name="connsiteX8" fmla="*/ 1113139 w 1115510"/>
                  <a:gd name="connsiteY8" fmla="*/ 996593 h 2456668"/>
                  <a:gd name="connsiteX9" fmla="*/ 1101465 w 1115510"/>
                  <a:gd name="connsiteY9" fmla="*/ 802040 h 2456668"/>
                  <a:gd name="connsiteX10" fmla="*/ 1050882 w 1115510"/>
                  <a:gd name="connsiteY10" fmla="*/ 560794 h 2456668"/>
                  <a:gd name="connsiteX11" fmla="*/ 973060 w 1115510"/>
                  <a:gd name="connsiteY11" fmla="*/ 377914 h 2456668"/>
                  <a:gd name="connsiteX12" fmla="*/ 813527 w 1115510"/>
                  <a:gd name="connsiteY12" fmla="*/ 132777 h 2456668"/>
                  <a:gd name="connsiteX13" fmla="*/ 639981 w 1115510"/>
                  <a:gd name="connsiteY13" fmla="*/ 18384 h 2456668"/>
                  <a:gd name="connsiteX14" fmla="*/ 436094 w 1115510"/>
                  <a:gd name="connsiteY14" fmla="*/ 12154 h 2456668"/>
                  <a:gd name="connsiteX15" fmla="*/ 225976 w 1115510"/>
                  <a:gd name="connsiteY15" fmla="*/ 136668 h 2456668"/>
                  <a:gd name="connsiteX16" fmla="*/ 105353 w 1115510"/>
                  <a:gd name="connsiteY16" fmla="*/ 303984 h 2456668"/>
                  <a:gd name="connsiteX17" fmla="*/ 23641 w 1115510"/>
                  <a:gd name="connsiteY17" fmla="*/ 517992 h 2456668"/>
                  <a:gd name="connsiteX18" fmla="*/ 294 w 1115510"/>
                  <a:gd name="connsiteY18" fmla="*/ 770912 h 2456668"/>
                  <a:gd name="connsiteX19" fmla="*/ 15859 w 1115510"/>
                  <a:gd name="connsiteY19" fmla="*/ 1039395 h 2456668"/>
                  <a:gd name="connsiteX20" fmla="*/ 85898 w 1115510"/>
                  <a:gd name="connsiteY20" fmla="*/ 1412937 h 2456668"/>
                  <a:gd name="connsiteX21" fmla="*/ 194848 w 1115510"/>
                  <a:gd name="connsiteY21" fmla="*/ 1696985 h 2456668"/>
                  <a:gd name="connsiteX22" fmla="*/ 319362 w 1115510"/>
                  <a:gd name="connsiteY22" fmla="*/ 1926558 h 2456668"/>
                  <a:gd name="connsiteX23" fmla="*/ 459440 w 1115510"/>
                  <a:gd name="connsiteY23" fmla="*/ 2132784 h 2456668"/>
                  <a:gd name="connsiteX24" fmla="*/ 506133 w 1115510"/>
                  <a:gd name="connsiteY24" fmla="*/ 2195041 h 2456668"/>
                  <a:gd name="connsiteX25" fmla="*/ 607300 w 1115510"/>
                  <a:gd name="connsiteY25" fmla="*/ 2311773 h 2456668"/>
                  <a:gd name="connsiteX26" fmla="*/ 681231 w 1115510"/>
                  <a:gd name="connsiteY26" fmla="*/ 2381812 h 2456668"/>
                  <a:gd name="connsiteX27" fmla="*/ 772094 w 1115510"/>
                  <a:gd name="connsiteY27" fmla="*/ 2455058 h 2456668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800687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5439 h 2455315"/>
                  <a:gd name="connsiteX1" fmla="*/ 408856 w 1115510"/>
                  <a:gd name="connsiteY1" fmla="*/ 2224817 h 2455315"/>
                  <a:gd name="connsiteX2" fmla="*/ 521697 w 1115510"/>
                  <a:gd name="connsiteY2" fmla="*/ 2143104 h 2455315"/>
                  <a:gd name="connsiteX3" fmla="*/ 669557 w 1115510"/>
                  <a:gd name="connsiteY3" fmla="*/ 2034154 h 2455315"/>
                  <a:gd name="connsiteX4" fmla="*/ 797962 w 1115510"/>
                  <a:gd name="connsiteY4" fmla="*/ 1901858 h 2455315"/>
                  <a:gd name="connsiteX5" fmla="*/ 903021 w 1115510"/>
                  <a:gd name="connsiteY5" fmla="*/ 1738434 h 2455315"/>
                  <a:gd name="connsiteX6" fmla="*/ 1004189 w 1115510"/>
                  <a:gd name="connsiteY6" fmla="*/ 1520534 h 2455315"/>
                  <a:gd name="connsiteX7" fmla="*/ 1062555 w 1115510"/>
                  <a:gd name="connsiteY7" fmla="*/ 1310416 h 2455315"/>
                  <a:gd name="connsiteX8" fmla="*/ 1113139 w 1115510"/>
                  <a:gd name="connsiteY8" fmla="*/ 995240 h 2455315"/>
                  <a:gd name="connsiteX9" fmla="*/ 1101465 w 1115510"/>
                  <a:gd name="connsiteY9" fmla="*/ 785123 h 2455315"/>
                  <a:gd name="connsiteX10" fmla="*/ 1050882 w 1115510"/>
                  <a:gd name="connsiteY10" fmla="*/ 559441 h 2455315"/>
                  <a:gd name="connsiteX11" fmla="*/ 973060 w 1115510"/>
                  <a:gd name="connsiteY11" fmla="*/ 376561 h 2455315"/>
                  <a:gd name="connsiteX12" fmla="*/ 813527 w 1115510"/>
                  <a:gd name="connsiteY12" fmla="*/ 131424 h 2455315"/>
                  <a:gd name="connsiteX13" fmla="*/ 639981 w 1115510"/>
                  <a:gd name="connsiteY13" fmla="*/ 17031 h 2455315"/>
                  <a:gd name="connsiteX14" fmla="*/ 436094 w 1115510"/>
                  <a:gd name="connsiteY14" fmla="*/ 10801 h 2455315"/>
                  <a:gd name="connsiteX15" fmla="*/ 241540 w 1115510"/>
                  <a:gd name="connsiteY15" fmla="*/ 115860 h 2455315"/>
                  <a:gd name="connsiteX16" fmla="*/ 105353 w 1115510"/>
                  <a:gd name="connsiteY16" fmla="*/ 302631 h 2455315"/>
                  <a:gd name="connsiteX17" fmla="*/ 23641 w 1115510"/>
                  <a:gd name="connsiteY17" fmla="*/ 516639 h 2455315"/>
                  <a:gd name="connsiteX18" fmla="*/ 294 w 1115510"/>
                  <a:gd name="connsiteY18" fmla="*/ 769559 h 2455315"/>
                  <a:gd name="connsiteX19" fmla="*/ 15859 w 1115510"/>
                  <a:gd name="connsiteY19" fmla="*/ 1038042 h 2455315"/>
                  <a:gd name="connsiteX20" fmla="*/ 85898 w 1115510"/>
                  <a:gd name="connsiteY20" fmla="*/ 1411584 h 2455315"/>
                  <a:gd name="connsiteX21" fmla="*/ 194848 w 1115510"/>
                  <a:gd name="connsiteY21" fmla="*/ 1695632 h 2455315"/>
                  <a:gd name="connsiteX22" fmla="*/ 319362 w 1115510"/>
                  <a:gd name="connsiteY22" fmla="*/ 1925205 h 2455315"/>
                  <a:gd name="connsiteX23" fmla="*/ 459440 w 1115510"/>
                  <a:gd name="connsiteY23" fmla="*/ 2131431 h 2455315"/>
                  <a:gd name="connsiteX24" fmla="*/ 506133 w 1115510"/>
                  <a:gd name="connsiteY24" fmla="*/ 2193688 h 2455315"/>
                  <a:gd name="connsiteX25" fmla="*/ 607300 w 1115510"/>
                  <a:gd name="connsiteY25" fmla="*/ 2310420 h 2455315"/>
                  <a:gd name="connsiteX26" fmla="*/ 681231 w 1115510"/>
                  <a:gd name="connsiteY26" fmla="*/ 2380459 h 2455315"/>
                  <a:gd name="connsiteX27" fmla="*/ 772094 w 1115510"/>
                  <a:gd name="connsiteY27" fmla="*/ 2453705 h 2455315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77427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  <a:gd name="connsiteX0" fmla="*/ 171501 w 1115510"/>
                  <a:gd name="connsiteY0" fmla="*/ 2346305 h 2456181"/>
                  <a:gd name="connsiteX1" fmla="*/ 408856 w 1115510"/>
                  <a:gd name="connsiteY1" fmla="*/ 2225683 h 2456181"/>
                  <a:gd name="connsiteX2" fmla="*/ 521697 w 1115510"/>
                  <a:gd name="connsiteY2" fmla="*/ 2143970 h 2456181"/>
                  <a:gd name="connsiteX3" fmla="*/ 669557 w 1115510"/>
                  <a:gd name="connsiteY3" fmla="*/ 2035020 h 2456181"/>
                  <a:gd name="connsiteX4" fmla="*/ 797962 w 1115510"/>
                  <a:gd name="connsiteY4" fmla="*/ 1902724 h 2456181"/>
                  <a:gd name="connsiteX5" fmla="*/ 903021 w 1115510"/>
                  <a:gd name="connsiteY5" fmla="*/ 1739300 h 2456181"/>
                  <a:gd name="connsiteX6" fmla="*/ 1004189 w 1115510"/>
                  <a:gd name="connsiteY6" fmla="*/ 1521400 h 2456181"/>
                  <a:gd name="connsiteX7" fmla="*/ 1062555 w 1115510"/>
                  <a:gd name="connsiteY7" fmla="*/ 1311282 h 2456181"/>
                  <a:gd name="connsiteX8" fmla="*/ 1113139 w 1115510"/>
                  <a:gd name="connsiteY8" fmla="*/ 996106 h 2456181"/>
                  <a:gd name="connsiteX9" fmla="*/ 1101465 w 1115510"/>
                  <a:gd name="connsiteY9" fmla="*/ 785989 h 2456181"/>
                  <a:gd name="connsiteX10" fmla="*/ 1050882 w 1115510"/>
                  <a:gd name="connsiteY10" fmla="*/ 560307 h 2456181"/>
                  <a:gd name="connsiteX11" fmla="*/ 973060 w 1115510"/>
                  <a:gd name="connsiteY11" fmla="*/ 365754 h 2456181"/>
                  <a:gd name="connsiteX12" fmla="*/ 829091 w 1115510"/>
                  <a:gd name="connsiteY12" fmla="*/ 147855 h 2456181"/>
                  <a:gd name="connsiteX13" fmla="*/ 639981 w 1115510"/>
                  <a:gd name="connsiteY13" fmla="*/ 17897 h 2456181"/>
                  <a:gd name="connsiteX14" fmla="*/ 436094 w 1115510"/>
                  <a:gd name="connsiteY14" fmla="*/ 11667 h 2456181"/>
                  <a:gd name="connsiteX15" fmla="*/ 241540 w 1115510"/>
                  <a:gd name="connsiteY15" fmla="*/ 116726 h 2456181"/>
                  <a:gd name="connsiteX16" fmla="*/ 105353 w 1115510"/>
                  <a:gd name="connsiteY16" fmla="*/ 303497 h 2456181"/>
                  <a:gd name="connsiteX17" fmla="*/ 23641 w 1115510"/>
                  <a:gd name="connsiteY17" fmla="*/ 517505 h 2456181"/>
                  <a:gd name="connsiteX18" fmla="*/ 294 w 1115510"/>
                  <a:gd name="connsiteY18" fmla="*/ 770425 h 2456181"/>
                  <a:gd name="connsiteX19" fmla="*/ 15859 w 1115510"/>
                  <a:gd name="connsiteY19" fmla="*/ 1038908 h 2456181"/>
                  <a:gd name="connsiteX20" fmla="*/ 85898 w 1115510"/>
                  <a:gd name="connsiteY20" fmla="*/ 1412450 h 2456181"/>
                  <a:gd name="connsiteX21" fmla="*/ 194848 w 1115510"/>
                  <a:gd name="connsiteY21" fmla="*/ 1696498 h 2456181"/>
                  <a:gd name="connsiteX22" fmla="*/ 319362 w 1115510"/>
                  <a:gd name="connsiteY22" fmla="*/ 1926071 h 2456181"/>
                  <a:gd name="connsiteX23" fmla="*/ 459440 w 1115510"/>
                  <a:gd name="connsiteY23" fmla="*/ 2132297 h 2456181"/>
                  <a:gd name="connsiteX24" fmla="*/ 506133 w 1115510"/>
                  <a:gd name="connsiteY24" fmla="*/ 2194554 h 2456181"/>
                  <a:gd name="connsiteX25" fmla="*/ 607300 w 1115510"/>
                  <a:gd name="connsiteY25" fmla="*/ 2311286 h 2456181"/>
                  <a:gd name="connsiteX26" fmla="*/ 681231 w 1115510"/>
                  <a:gd name="connsiteY26" fmla="*/ 2381325 h 2456181"/>
                  <a:gd name="connsiteX27" fmla="*/ 772094 w 1115510"/>
                  <a:gd name="connsiteY27" fmla="*/ 2454571 h 245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15510" h="2456181">
                    <a:moveTo>
                      <a:pt x="171501" y="2346305"/>
                    </a:moveTo>
                    <a:cubicBezTo>
                      <a:pt x="260995" y="2302855"/>
                      <a:pt x="350490" y="2259405"/>
                      <a:pt x="408856" y="2225683"/>
                    </a:cubicBezTo>
                    <a:cubicBezTo>
                      <a:pt x="467222" y="2191961"/>
                      <a:pt x="521697" y="2143970"/>
                      <a:pt x="521697" y="2143970"/>
                    </a:cubicBezTo>
                    <a:cubicBezTo>
                      <a:pt x="565147" y="2112193"/>
                      <a:pt x="623513" y="2075228"/>
                      <a:pt x="669557" y="2035020"/>
                    </a:cubicBezTo>
                    <a:cubicBezTo>
                      <a:pt x="715601" y="1994812"/>
                      <a:pt x="759051" y="1952011"/>
                      <a:pt x="797962" y="1902724"/>
                    </a:cubicBezTo>
                    <a:cubicBezTo>
                      <a:pt x="836873" y="1853437"/>
                      <a:pt x="868650" y="1802854"/>
                      <a:pt x="903021" y="1739300"/>
                    </a:cubicBezTo>
                    <a:cubicBezTo>
                      <a:pt x="937392" y="1675746"/>
                      <a:pt x="977600" y="1592736"/>
                      <a:pt x="1004189" y="1521400"/>
                    </a:cubicBezTo>
                    <a:cubicBezTo>
                      <a:pt x="1030778" y="1450064"/>
                      <a:pt x="1044397" y="1398831"/>
                      <a:pt x="1062555" y="1311282"/>
                    </a:cubicBezTo>
                    <a:cubicBezTo>
                      <a:pt x="1080713" y="1223733"/>
                      <a:pt x="1106654" y="1083655"/>
                      <a:pt x="1113139" y="996106"/>
                    </a:cubicBezTo>
                    <a:cubicBezTo>
                      <a:pt x="1119624" y="908557"/>
                      <a:pt x="1111841" y="858622"/>
                      <a:pt x="1101465" y="785989"/>
                    </a:cubicBezTo>
                    <a:cubicBezTo>
                      <a:pt x="1091089" y="713356"/>
                      <a:pt x="1072283" y="630346"/>
                      <a:pt x="1050882" y="560307"/>
                    </a:cubicBezTo>
                    <a:cubicBezTo>
                      <a:pt x="1029481" y="490268"/>
                      <a:pt x="1010025" y="434496"/>
                      <a:pt x="973060" y="365754"/>
                    </a:cubicBezTo>
                    <a:cubicBezTo>
                      <a:pt x="936095" y="297012"/>
                      <a:pt x="884604" y="205831"/>
                      <a:pt x="829091" y="147855"/>
                    </a:cubicBezTo>
                    <a:cubicBezTo>
                      <a:pt x="773578" y="89879"/>
                      <a:pt x="705480" y="40595"/>
                      <a:pt x="639981" y="17897"/>
                    </a:cubicBezTo>
                    <a:cubicBezTo>
                      <a:pt x="574482" y="-4801"/>
                      <a:pt x="502501" y="-4805"/>
                      <a:pt x="436094" y="11667"/>
                    </a:cubicBezTo>
                    <a:cubicBezTo>
                      <a:pt x="369687" y="28139"/>
                      <a:pt x="296664" y="68088"/>
                      <a:pt x="241540" y="116726"/>
                    </a:cubicBezTo>
                    <a:cubicBezTo>
                      <a:pt x="186417" y="165364"/>
                      <a:pt x="141669" y="236701"/>
                      <a:pt x="105353" y="303497"/>
                    </a:cubicBezTo>
                    <a:cubicBezTo>
                      <a:pt x="69037" y="370293"/>
                      <a:pt x="41151" y="439684"/>
                      <a:pt x="23641" y="517505"/>
                    </a:cubicBezTo>
                    <a:cubicBezTo>
                      <a:pt x="6131" y="595326"/>
                      <a:pt x="1591" y="683525"/>
                      <a:pt x="294" y="770425"/>
                    </a:cubicBezTo>
                    <a:cubicBezTo>
                      <a:pt x="-1003" y="857325"/>
                      <a:pt x="1592" y="931904"/>
                      <a:pt x="15859" y="1038908"/>
                    </a:cubicBezTo>
                    <a:cubicBezTo>
                      <a:pt x="30126" y="1145912"/>
                      <a:pt x="56067" y="1302852"/>
                      <a:pt x="85898" y="1412450"/>
                    </a:cubicBezTo>
                    <a:cubicBezTo>
                      <a:pt x="115729" y="1522048"/>
                      <a:pt x="155937" y="1610894"/>
                      <a:pt x="194848" y="1696498"/>
                    </a:cubicBezTo>
                    <a:cubicBezTo>
                      <a:pt x="233759" y="1782102"/>
                      <a:pt x="275263" y="1853438"/>
                      <a:pt x="319362" y="1926071"/>
                    </a:cubicBezTo>
                    <a:cubicBezTo>
                      <a:pt x="363461" y="1998704"/>
                      <a:pt x="428312" y="2087550"/>
                      <a:pt x="459440" y="2132297"/>
                    </a:cubicBezTo>
                    <a:cubicBezTo>
                      <a:pt x="490569" y="2177044"/>
                      <a:pt x="481490" y="2164722"/>
                      <a:pt x="506133" y="2194554"/>
                    </a:cubicBezTo>
                    <a:cubicBezTo>
                      <a:pt x="530776" y="2224385"/>
                      <a:pt x="578117" y="2280157"/>
                      <a:pt x="607300" y="2311286"/>
                    </a:cubicBezTo>
                    <a:cubicBezTo>
                      <a:pt x="636483" y="2342414"/>
                      <a:pt x="653765" y="2357444"/>
                      <a:pt x="681231" y="2381325"/>
                    </a:cubicBezTo>
                    <a:cubicBezTo>
                      <a:pt x="708697" y="2405206"/>
                      <a:pt x="756530" y="2466893"/>
                      <a:pt x="772094" y="2454571"/>
                    </a:cubicBezTo>
                  </a:path>
                </a:pathLst>
              </a:custGeom>
              <a:ln w="15240">
                <a:solidFill>
                  <a:schemeClr val="tx1"/>
                </a:solidFill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2" name="Gerader Verbinder 21"/>
            <p:cNvCxnSpPr/>
            <p:nvPr/>
          </p:nvCxnSpPr>
          <p:spPr bwMode="auto">
            <a:xfrm>
              <a:off x="2246814" y="6225229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/>
            <p:cNvCxnSpPr/>
            <p:nvPr/>
          </p:nvCxnSpPr>
          <p:spPr bwMode="auto">
            <a:xfrm rot="6600000">
              <a:off x="2930453" y="6366577"/>
              <a:ext cx="216763" cy="219860"/>
            </a:xfrm>
            <a:prstGeom prst="line">
              <a:avLst/>
            </a:prstGeom>
            <a:noFill/>
            <a:ln w="50800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uppieren 25" descr=" 8"/>
          <p:cNvGrpSpPr/>
          <p:nvPr/>
        </p:nvGrpSpPr>
        <p:grpSpPr>
          <a:xfrm>
            <a:off x="4769888" y="763134"/>
            <a:ext cx="4464852" cy="3843794"/>
            <a:chOff x="4769888" y="763134"/>
            <a:chExt cx="4464852" cy="384379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4971676" y="763134"/>
              <a:ext cx="4263064" cy="2880000"/>
              <a:chOff x="4255776" y="4090439"/>
              <a:chExt cx="4263064" cy="2880000"/>
            </a:xfrm>
          </p:grpSpPr>
          <p:pic>
            <p:nvPicPr>
              <p:cNvPr id="30" name="Grafik 29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9"/>
              <a:stretch/>
            </p:blipFill>
            <p:spPr>
              <a:xfrm>
                <a:off x="7906624" y="4090439"/>
                <a:ext cx="612216" cy="2880000"/>
              </a:xfrm>
              <a:prstGeom prst="rect">
                <a:avLst/>
              </a:prstGeom>
            </p:spPr>
          </p:pic>
          <p:pic>
            <p:nvPicPr>
              <p:cNvPr id="31" name="Grafik 30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77"/>
              <a:stretch/>
            </p:blipFill>
            <p:spPr>
              <a:xfrm>
                <a:off x="4255776" y="4090439"/>
                <a:ext cx="3835596" cy="2569621"/>
              </a:xfrm>
              <a:prstGeom prst="rect">
                <a:avLst/>
              </a:prstGeom>
            </p:spPr>
          </p:pic>
        </p:grpSp>
        <p:sp>
          <p:nvSpPr>
            <p:cNvPr id="28" name="Freihandform 27"/>
            <p:cNvSpPr/>
            <p:nvPr/>
          </p:nvSpPr>
          <p:spPr>
            <a:xfrm>
              <a:off x="4769888" y="4057129"/>
              <a:ext cx="71712" cy="549799"/>
            </a:xfrm>
            <a:custGeom>
              <a:avLst/>
              <a:gdLst>
                <a:gd name="connsiteX0" fmla="*/ 50 w 89011"/>
                <a:gd name="connsiteY0" fmla="*/ 0 h 596900"/>
                <a:gd name="connsiteX1" fmla="*/ 63550 w 89011"/>
                <a:gd name="connsiteY1" fmla="*/ 76200 h 596900"/>
                <a:gd name="connsiteX2" fmla="*/ 50 w 89011"/>
                <a:gd name="connsiteY2" fmla="*/ 152400 h 596900"/>
                <a:gd name="connsiteX3" fmla="*/ 76250 w 89011"/>
                <a:gd name="connsiteY3" fmla="*/ 241300 h 596900"/>
                <a:gd name="connsiteX4" fmla="*/ 25450 w 89011"/>
                <a:gd name="connsiteY4" fmla="*/ 342900 h 596900"/>
                <a:gd name="connsiteX5" fmla="*/ 88950 w 89011"/>
                <a:gd name="connsiteY5" fmla="*/ 419100 h 596900"/>
                <a:gd name="connsiteX6" fmla="*/ 38150 w 89011"/>
                <a:gd name="connsiteY6" fmla="*/ 508000 h 596900"/>
                <a:gd name="connsiteX7" fmla="*/ 88950 w 89011"/>
                <a:gd name="connsiteY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11" h="596900">
                  <a:moveTo>
                    <a:pt x="50" y="0"/>
                  </a:moveTo>
                  <a:cubicBezTo>
                    <a:pt x="31800" y="25400"/>
                    <a:pt x="63550" y="50800"/>
                    <a:pt x="63550" y="76200"/>
                  </a:cubicBezTo>
                  <a:cubicBezTo>
                    <a:pt x="63550" y="101600"/>
                    <a:pt x="-2067" y="124883"/>
                    <a:pt x="50" y="152400"/>
                  </a:cubicBezTo>
                  <a:cubicBezTo>
                    <a:pt x="2167" y="179917"/>
                    <a:pt x="72017" y="209550"/>
                    <a:pt x="76250" y="241300"/>
                  </a:cubicBezTo>
                  <a:cubicBezTo>
                    <a:pt x="80483" y="273050"/>
                    <a:pt x="23333" y="313267"/>
                    <a:pt x="25450" y="342900"/>
                  </a:cubicBezTo>
                  <a:cubicBezTo>
                    <a:pt x="27567" y="372533"/>
                    <a:pt x="86833" y="391583"/>
                    <a:pt x="88950" y="419100"/>
                  </a:cubicBezTo>
                  <a:cubicBezTo>
                    <a:pt x="91067" y="446617"/>
                    <a:pt x="38150" y="478367"/>
                    <a:pt x="38150" y="508000"/>
                  </a:cubicBezTo>
                  <a:cubicBezTo>
                    <a:pt x="38150" y="537633"/>
                    <a:pt x="84717" y="579967"/>
                    <a:pt x="88950" y="596900"/>
                  </a:cubicBezTo>
                </a:path>
              </a:pathLst>
            </a:cu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>
              <a:off x="4863034" y="2755295"/>
              <a:ext cx="175593" cy="1286314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Gerade Verbindung mit Pfeil 8" descr=" 28"/>
          <p:cNvCxnSpPr/>
          <p:nvPr/>
        </p:nvCxnSpPr>
        <p:spPr>
          <a:xfrm>
            <a:off x="3650620" y="1738058"/>
            <a:ext cx="1119268" cy="257567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8" descr=" 35"/>
          <p:cNvCxnSpPr/>
          <p:nvPr/>
        </p:nvCxnSpPr>
        <p:spPr>
          <a:xfrm flipH="1">
            <a:off x="4556779" y="4517873"/>
            <a:ext cx="701204" cy="10953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8" descr=" 32"/>
          <p:cNvCxnSpPr/>
          <p:nvPr/>
        </p:nvCxnSpPr>
        <p:spPr>
          <a:xfrm flipV="1">
            <a:off x="3142350" y="4380543"/>
            <a:ext cx="1805069" cy="22014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29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stability</a:t>
            </a:r>
            <a:endParaRPr lang="en-US" dirty="0"/>
          </a:p>
        </p:txBody>
      </p:sp>
      <p:sp>
        <p:nvSpPr>
          <p:cNvPr id="7" name="Inhaltsplatzhalter 2" descr=" 7"/>
          <p:cNvSpPr>
            <a:spLocks noGrp="1"/>
          </p:cNvSpPr>
          <p:nvPr>
            <p:ph idx="1"/>
          </p:nvPr>
        </p:nvSpPr>
        <p:spPr>
          <a:xfrm>
            <a:off x="179388" y="981076"/>
            <a:ext cx="4200511" cy="2055740"/>
          </a:xfrm>
        </p:spPr>
        <p:txBody>
          <a:bodyPr/>
          <a:lstStyle/>
          <a:p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Peeling-ballooning P-B theory:</a:t>
            </a:r>
          </a:p>
          <a:p>
            <a:pPr marL="342900" lvl="2" indent="-342900">
              <a:buChar char="•"/>
            </a:pPr>
            <a:endParaRPr lang="en-US" sz="1000" dirty="0" smtClean="0">
              <a:ea typeface="+mn-ea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Peeling Mode</a:t>
            </a:r>
          </a:p>
          <a:p>
            <a:pPr lvl="2"/>
            <a:r>
              <a:rPr lang="en-US" smtClean="0">
                <a:latin typeface="Arial" panose="020B0604020202020204" pitchFamily="34" charset="0"/>
              </a:rPr>
              <a:t>Current driven instability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Ballooning Mode</a:t>
            </a:r>
          </a:p>
          <a:p>
            <a:pPr lvl="2"/>
            <a:r>
              <a:rPr lang="en-US" smtClean="0">
                <a:latin typeface="Arial" panose="020B0604020202020204" pitchFamily="34" charset="0"/>
              </a:rPr>
              <a:t>Pressure driven instability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sz="1000" dirty="0" smtClean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</a:t>
            </a:r>
            <a:endParaRPr lang="en-US" altLang="de-DE" dirty="0"/>
          </a:p>
        </p:txBody>
      </p:sp>
      <p:grpSp>
        <p:nvGrpSpPr>
          <p:cNvPr id="11" name="Group 10" descr=" 11"/>
          <p:cNvGrpSpPr/>
          <p:nvPr/>
        </p:nvGrpSpPr>
        <p:grpSpPr>
          <a:xfrm>
            <a:off x="4223289" y="2548800"/>
            <a:ext cx="4152323" cy="3850888"/>
            <a:chOff x="4223289" y="2548800"/>
            <a:chExt cx="4152323" cy="3850888"/>
          </a:xfrm>
        </p:grpSpPr>
        <p:pic>
          <p:nvPicPr>
            <p:cNvPr id="10" name="Picture 2" descr="D:\Users\flag\Dropbox\Präsentationen\2016_02_29 Vortrag DPG Hannover\StabilityDiagramWo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237" y="2548800"/>
              <a:ext cx="4143375" cy="348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12"/>
            <p:cNvSpPr txBox="1"/>
            <p:nvPr/>
          </p:nvSpPr>
          <p:spPr>
            <a:xfrm>
              <a:off x="4223289" y="6061134"/>
              <a:ext cx="4152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[</a:t>
              </a:r>
              <a:r>
                <a:rPr lang="en-US" sz="1400" baseline="0" dirty="0" smtClean="0"/>
                <a:t>P. B. Snyder et al., POP 2009</a:t>
              </a:r>
              <a:r>
                <a:rPr lang="en-US" sz="1600" baseline="0" dirty="0" smtClean="0"/>
                <a:t>]</a:t>
              </a:r>
            </a:p>
          </p:txBody>
        </p:sp>
      </p:grpSp>
      <p:grpSp>
        <p:nvGrpSpPr>
          <p:cNvPr id="15" name="Group 23" descr=" 24"/>
          <p:cNvGrpSpPr/>
          <p:nvPr/>
        </p:nvGrpSpPr>
        <p:grpSpPr>
          <a:xfrm>
            <a:off x="7854031" y="3182779"/>
            <a:ext cx="1530345" cy="1578273"/>
            <a:chOff x="7906803" y="3418824"/>
            <a:chExt cx="1530345" cy="157827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803" y="3572347"/>
              <a:ext cx="1288520" cy="142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feld 12"/>
            <p:cNvSpPr txBox="1"/>
            <p:nvPr/>
          </p:nvSpPr>
          <p:spPr>
            <a:xfrm>
              <a:off x="8102523" y="3418824"/>
              <a:ext cx="13346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/>
                <a:t>[</a:t>
              </a:r>
              <a:r>
                <a:rPr lang="en-US" sz="800" baseline="0" dirty="0" smtClean="0"/>
                <a:t>U. Stroth, 2011</a:t>
              </a:r>
              <a:r>
                <a:rPr lang="en-US" sz="1000" baseline="0" dirty="0" smtClean="0"/>
                <a:t>]</a:t>
              </a:r>
            </a:p>
          </p:txBody>
        </p:sp>
      </p:grpSp>
      <p:grpSp>
        <p:nvGrpSpPr>
          <p:cNvPr id="12" name="Group 19" descr=" 20"/>
          <p:cNvGrpSpPr/>
          <p:nvPr/>
        </p:nvGrpSpPr>
        <p:grpSpPr>
          <a:xfrm>
            <a:off x="5168495" y="965147"/>
            <a:ext cx="2132844" cy="2185134"/>
            <a:chOff x="3937544" y="1870446"/>
            <a:chExt cx="2132844" cy="218513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4335537" y="1952876"/>
              <a:ext cx="1322408" cy="21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12"/>
            <p:cNvSpPr txBox="1"/>
            <p:nvPr/>
          </p:nvSpPr>
          <p:spPr>
            <a:xfrm>
              <a:off x="3937544" y="1870446"/>
              <a:ext cx="21328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0" dirty="0" smtClean="0"/>
                <a:t>[</a:t>
              </a:r>
              <a:r>
                <a:rPr lang="en-US" sz="800" baseline="0" dirty="0" smtClean="0"/>
                <a:t>G. Huysmans, PPCF 2005</a:t>
              </a:r>
              <a:r>
                <a:rPr lang="en-US" sz="1000" baseline="0" dirty="0" smtClean="0"/>
                <a:t>]</a:t>
              </a:r>
            </a:p>
          </p:txBody>
        </p:sp>
      </p:grpSp>
      <p:sp>
        <p:nvSpPr>
          <p:cNvPr id="18" name="Inhaltsplatzhalter 2" descr=" 16"/>
          <p:cNvSpPr txBox="1">
            <a:spLocks/>
          </p:cNvSpPr>
          <p:nvPr/>
        </p:nvSpPr>
        <p:spPr bwMode="auto">
          <a:xfrm>
            <a:off x="179387" y="3381219"/>
            <a:ext cx="4200511" cy="311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2"/>
            <a:endParaRPr lang="en-US" kern="0" baseline="0" dirty="0" smtClean="0">
              <a:sym typeface="Symbol"/>
            </a:endParaRPr>
          </a:p>
          <a:p>
            <a:pPr lvl="2"/>
            <a:endParaRPr lang="en-US" kern="0" baseline="0" dirty="0" smtClean="0"/>
          </a:p>
          <a:p>
            <a:r>
              <a:rPr lang="en-US" kern="0" baseline="0" dirty="0" smtClean="0"/>
              <a:t>P-B gives a ‘hard’ limit for the edge pressure</a:t>
            </a:r>
          </a:p>
        </p:txBody>
      </p:sp>
    </p:spTree>
    <p:extLst>
      <p:ext uri="{BB962C8B-B14F-4D97-AF65-F5344CB8AC3E}">
        <p14:creationId xmlns:p14="http://schemas.microsoft.com/office/powerpoint/2010/main" val="290770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1D-estimation of transport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32</a:t>
            </a:r>
            <a:endParaRPr lang="en-US" altLang="de-DE" noProof="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16" name="Rechteck 15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179387" y="899659"/>
            <a:ext cx="4734639" cy="2339781"/>
            <a:chOff x="4571999" y="981075"/>
            <a:chExt cx="4734639" cy="2339781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4571999" y="1410563"/>
              <a:ext cx="4734639" cy="1910293"/>
              <a:chOff x="4571999" y="1410563"/>
              <a:chExt cx="4734639" cy="1910293"/>
            </a:xfrm>
          </p:grpSpPr>
          <p:sp>
            <p:nvSpPr>
              <p:cNvPr id="19" name="Rectangle 8"/>
              <p:cNvSpPr/>
              <p:nvPr/>
            </p:nvSpPr>
            <p:spPr bwMode="auto">
              <a:xfrm>
                <a:off x="7091835" y="1410563"/>
                <a:ext cx="426263" cy="72835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Content Placeholder 2"/>
              <p:cNvSpPr txBox="1">
                <a:spLocks/>
              </p:cNvSpPr>
              <p:nvPr/>
            </p:nvSpPr>
            <p:spPr>
              <a:xfrm>
                <a:off x="4571999" y="2132482"/>
                <a:ext cx="4734639" cy="118837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en-GB" kern="0" baseline="0" dirty="0" smtClean="0"/>
                  <a:t>Estimation of the source (S</a:t>
                </a:r>
                <a:r>
                  <a:rPr lang="en-GB" kern="0" dirty="0" smtClean="0"/>
                  <a:t>i</a:t>
                </a:r>
                <a:r>
                  <a:rPr lang="en-GB" kern="0" baseline="0" dirty="0" smtClean="0"/>
                  <a:t>) by 1D neutral transport code KN1D</a:t>
                </a:r>
              </a:p>
              <a:p>
                <a:endParaRPr lang="en-GB" kern="0" baseline="0" dirty="0"/>
              </a:p>
            </p:txBody>
          </p:sp>
        </p:grpSp>
        <p:sp>
          <p:nvSpPr>
            <p:cNvPr id="23" name="Rectangle 8"/>
            <p:cNvSpPr/>
            <p:nvPr/>
          </p:nvSpPr>
          <p:spPr bwMode="auto">
            <a:xfrm>
              <a:off x="5742734" y="1410563"/>
              <a:ext cx="385333" cy="72835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4572000" y="981075"/>
              <a:ext cx="4391728" cy="1188374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algn="just"/>
              <a:r>
                <a:rPr lang="en-GB" kern="0" baseline="0" dirty="0" smtClean="0"/>
                <a:t>Continuity equation:</a:t>
              </a:r>
              <a:endParaRPr lang="en-GB" kern="0" baseline="0" dirty="0"/>
            </a:p>
          </p:txBody>
        </p:sp>
        <p:graphicFrame>
          <p:nvGraphicFramePr>
            <p:cNvPr id="25" name="Objek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6577641"/>
                </p:ext>
              </p:extLst>
            </p:nvPr>
          </p:nvGraphicFramePr>
          <p:xfrm>
            <a:off x="5707063" y="1389063"/>
            <a:ext cx="183197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0" name="Formel" r:id="rId5" imgW="977760" imgH="393480" progId="Equation.3">
                    <p:embed/>
                  </p:oleObj>
                </mc:Choice>
                <mc:Fallback>
                  <p:oleObj name="Formel" r:id="rId5" imgW="977760" imgH="393480" progId="Equation.3">
                    <p:embed/>
                    <p:pic>
                      <p:nvPicPr>
                        <p:cNvPr id="64" name="Objekt 3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707063" y="1389063"/>
                          <a:ext cx="1831975" cy="736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Textfeld 12"/>
          <p:cNvSpPr txBox="1"/>
          <p:nvPr/>
        </p:nvSpPr>
        <p:spPr>
          <a:xfrm>
            <a:off x="785932" y="2702555"/>
            <a:ext cx="352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 smtClean="0"/>
              <a:t>[</a:t>
            </a:r>
            <a:r>
              <a:rPr lang="de-DE" altLang="es-ES" sz="1600" kern="0" baseline="0" dirty="0" smtClean="0">
                <a:solidFill>
                  <a:prstClr val="black"/>
                </a:solidFill>
              </a:rPr>
              <a:t>B. LaBombard</a:t>
            </a:r>
            <a:r>
              <a:rPr lang="de-AT" sz="1600" baseline="0" dirty="0" smtClean="0">
                <a:latin typeface="Arial" pitchFamily="34" charset="0"/>
                <a:cs typeface="Arial" pitchFamily="34" charset="0"/>
              </a:rPr>
              <a:t>, PSFC report 2000</a:t>
            </a:r>
            <a:r>
              <a:rPr lang="de-AT" baseline="0" dirty="0" smtClean="0"/>
              <a:t>]</a:t>
            </a:r>
            <a:endParaRPr lang="de-AT" baseline="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4971600" y="763134"/>
            <a:ext cx="4263064" cy="5208567"/>
            <a:chOff x="4971600" y="763134"/>
            <a:chExt cx="4263064" cy="5208567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971600" y="763134"/>
              <a:ext cx="4263064" cy="2880000"/>
              <a:chOff x="4255776" y="4090439"/>
              <a:chExt cx="4263064" cy="2880000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9"/>
              <a:stretch/>
            </p:blipFill>
            <p:spPr>
              <a:xfrm>
                <a:off x="7906624" y="4090439"/>
                <a:ext cx="612216" cy="2880000"/>
              </a:xfrm>
              <a:prstGeom prst="rect">
                <a:avLst/>
              </a:prstGeom>
            </p:spPr>
          </p:pic>
          <p:pic>
            <p:nvPicPr>
              <p:cNvPr id="14" name="Grafik 13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77"/>
              <a:stretch/>
            </p:blipFill>
            <p:spPr>
              <a:xfrm>
                <a:off x="4255776" y="4090439"/>
                <a:ext cx="3835596" cy="2569621"/>
              </a:xfrm>
              <a:prstGeom prst="rect">
                <a:avLst/>
              </a:prstGeom>
            </p:spPr>
          </p:pic>
        </p:grpSp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0"/>
            <a:stretch/>
          </p:blipFill>
          <p:spPr>
            <a:xfrm>
              <a:off x="4973637" y="3336512"/>
              <a:ext cx="3835596" cy="2635189"/>
            </a:xfrm>
            <a:prstGeom prst="rect">
              <a:avLst/>
            </a:prstGeom>
          </p:spPr>
        </p:pic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1" y="3098133"/>
            <a:ext cx="3835596" cy="2880000"/>
          </a:xfrm>
          <a:prstGeom prst="rect">
            <a:avLst/>
          </a:prstGeom>
        </p:spPr>
      </p:pic>
      <p:sp>
        <p:nvSpPr>
          <p:cNvPr id="28" name="Rectangle 14"/>
          <p:cNvSpPr/>
          <p:nvPr/>
        </p:nvSpPr>
        <p:spPr bwMode="auto">
          <a:xfrm>
            <a:off x="7220915" y="3401872"/>
            <a:ext cx="562244" cy="2232000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4"/>
          <p:cNvSpPr/>
          <p:nvPr/>
        </p:nvSpPr>
        <p:spPr bwMode="auto">
          <a:xfrm>
            <a:off x="2151866" y="3401872"/>
            <a:ext cx="562244" cy="2232000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transport dynamic after ELM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33</a:t>
            </a:r>
            <a:endParaRPr lang="en-US" altLang="de-DE" noProof="0" dirty="0"/>
          </a:p>
        </p:txBody>
      </p:sp>
      <p:grpSp>
        <p:nvGrpSpPr>
          <p:cNvPr id="15" name="Gruppieren 14" descr=" 15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16" name="Rechteck 15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grpSp>
        <p:nvGrpSpPr>
          <p:cNvPr id="18" name="Gruppieren 17" descr=" 18"/>
          <p:cNvGrpSpPr/>
          <p:nvPr/>
        </p:nvGrpSpPr>
        <p:grpSpPr>
          <a:xfrm>
            <a:off x="179387" y="899659"/>
            <a:ext cx="4734639" cy="5326637"/>
            <a:chOff x="4571999" y="981075"/>
            <a:chExt cx="4734639" cy="532663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4571999" y="1410563"/>
              <a:ext cx="4734639" cy="4897149"/>
              <a:chOff x="4571999" y="1410563"/>
              <a:chExt cx="4734639" cy="4897149"/>
            </a:xfrm>
          </p:grpSpPr>
          <p:sp>
            <p:nvSpPr>
              <p:cNvPr id="23" name="Rectangle 8"/>
              <p:cNvSpPr/>
              <p:nvPr/>
            </p:nvSpPr>
            <p:spPr bwMode="auto">
              <a:xfrm>
                <a:off x="7091835" y="1410563"/>
                <a:ext cx="426263" cy="72835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4571999" y="2132482"/>
                <a:ext cx="4734639" cy="417523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en-GB" kern="0" baseline="0" dirty="0" smtClean="0"/>
                  <a:t>Diffusive particle flux assumed</a:t>
                </a:r>
                <a:endParaRPr lang="en-GB" kern="0" baseline="0" dirty="0"/>
              </a:p>
              <a:p>
                <a:endParaRPr lang="en-GB" kern="0" baseline="0" dirty="0"/>
              </a:p>
              <a:p>
                <a:pPr lvl="1"/>
                <a:endParaRPr lang="en-GB" kern="0" baseline="0" dirty="0"/>
              </a:p>
              <a:p>
                <a:r>
                  <a:rPr lang="en-GB" kern="0" baseline="0" dirty="0" smtClean="0"/>
                  <a:t>Prior ELM </a:t>
                </a:r>
              </a:p>
              <a:p>
                <a:pPr lvl="1"/>
                <a:r>
                  <a:rPr lang="en-GB" kern="0" baseline="0" dirty="0" smtClean="0"/>
                  <a:t>reference </a:t>
                </a:r>
                <a:r>
                  <a:rPr lang="en-GB" kern="0" baseline="0" dirty="0"/>
                  <a:t>scale for S</a:t>
                </a:r>
                <a:r>
                  <a:rPr lang="en-GB" kern="0" dirty="0"/>
                  <a:t>i</a:t>
                </a:r>
                <a:endParaRPr lang="en-GB" kern="0" baseline="0" dirty="0"/>
              </a:p>
              <a:p>
                <a:pPr lvl="2"/>
                <a:r>
                  <a:rPr lang="en-GB" kern="0" baseline="0" dirty="0" smtClean="0"/>
                  <a:t>D assumed 0.25 m</a:t>
                </a:r>
                <a:r>
                  <a:rPr lang="en-GB" kern="0" baseline="30000" dirty="0" smtClean="0"/>
                  <a:t>2</a:t>
                </a:r>
                <a:r>
                  <a:rPr lang="en-GB" kern="0" baseline="0" dirty="0" smtClean="0"/>
                  <a:t>/s (</a:t>
                </a:r>
                <a:r>
                  <a:rPr lang="en-GB" kern="0" baseline="0" dirty="0" smtClean="0">
                    <a:sym typeface="Symbol" panose="05050102010706020507" pitchFamily="18" charset="2"/>
                  </a:rPr>
                  <a:t></a:t>
                </a:r>
                <a:r>
                  <a:rPr lang="en-GB" kern="0" dirty="0" smtClean="0">
                    <a:sym typeface="Symbol" panose="05050102010706020507" pitchFamily="18" charset="2"/>
                  </a:rPr>
                  <a:t>pol</a:t>
                </a:r>
                <a:r>
                  <a:rPr lang="en-GB" kern="0" baseline="0" dirty="0">
                    <a:sym typeface="Symbol" panose="05050102010706020507" pitchFamily="18" charset="2"/>
                  </a:rPr>
                  <a:t> </a:t>
                </a:r>
                <a:r>
                  <a:rPr lang="en-GB" kern="0" baseline="0" dirty="0" smtClean="0">
                    <a:sym typeface="Symbol" panose="05050102010706020507" pitchFamily="18" charset="2"/>
                  </a:rPr>
                  <a:t>0.96</a:t>
                </a:r>
                <a:r>
                  <a:rPr lang="en-GB" kern="0" baseline="0" dirty="0" smtClean="0"/>
                  <a:t>)</a:t>
                </a:r>
              </a:p>
              <a:p>
                <a:pPr lvl="2"/>
                <a:r>
                  <a:rPr lang="en-GB" sz="1600" kern="0" baseline="0" dirty="0" smtClean="0"/>
                  <a:t>Determination of </a:t>
                </a:r>
                <a:r>
                  <a:rPr lang="el-GR" kern="0" baseline="0" dirty="0" smtClean="0">
                    <a:sym typeface="Symbol" panose="05050102010706020507" pitchFamily="18" charset="2"/>
                  </a:rPr>
                  <a:t></a:t>
                </a:r>
                <a:endParaRPr lang="de-AT" kern="0" baseline="0" dirty="0" smtClean="0">
                  <a:sym typeface="Symbol" panose="05050102010706020507" pitchFamily="18" charset="2"/>
                </a:endParaRPr>
              </a:p>
              <a:p>
                <a:r>
                  <a:rPr lang="en-GB" kern="0" baseline="0" dirty="0" smtClean="0"/>
                  <a:t>Post ELM</a:t>
                </a:r>
              </a:p>
              <a:p>
                <a:pPr lvl="1"/>
                <a:r>
                  <a:rPr lang="en-GB" kern="0" baseline="0" dirty="0" smtClean="0"/>
                  <a:t>D significantly decreases when magnetic activity is low</a:t>
                </a:r>
              </a:p>
              <a:p>
                <a:pPr lvl="1"/>
                <a:r>
                  <a:rPr lang="en-GB" kern="0" baseline="0" dirty="0" smtClean="0"/>
                  <a:t>D increase when fluctuations set in</a:t>
                </a:r>
                <a:endParaRPr lang="en-GB" kern="0" baseline="0" dirty="0"/>
              </a:p>
            </p:txBody>
          </p:sp>
        </p:grpSp>
        <p:sp>
          <p:nvSpPr>
            <p:cNvPr id="20" name="Rectangle 8"/>
            <p:cNvSpPr/>
            <p:nvPr/>
          </p:nvSpPr>
          <p:spPr bwMode="auto">
            <a:xfrm>
              <a:off x="5742734" y="1410563"/>
              <a:ext cx="385333" cy="72835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572000" y="981075"/>
              <a:ext cx="4391728" cy="1188374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algn="just"/>
              <a:r>
                <a:rPr lang="en-GB" kern="0" baseline="0" dirty="0" smtClean="0"/>
                <a:t>Continuity equation:</a:t>
              </a:r>
              <a:endParaRPr lang="en-GB" kern="0" baseline="0" dirty="0"/>
            </a:p>
          </p:txBody>
        </p:sp>
        <p:graphicFrame>
          <p:nvGraphicFramePr>
            <p:cNvPr id="22" name="Objek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2950215"/>
                </p:ext>
              </p:extLst>
            </p:nvPr>
          </p:nvGraphicFramePr>
          <p:xfrm>
            <a:off x="5707063" y="1389063"/>
            <a:ext cx="183197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4" name="Formel" r:id="rId5" imgW="977760" imgH="393480" progId="Equation.3">
                    <p:embed/>
                  </p:oleObj>
                </mc:Choice>
                <mc:Fallback>
                  <p:oleObj name="Formel" r:id="rId5" imgW="977760" imgH="393480" progId="Equation.3">
                    <p:embed/>
                    <p:pic>
                      <p:nvPicPr>
                        <p:cNvPr id="25" name="Objekt 3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707063" y="1389063"/>
                          <a:ext cx="1831975" cy="736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" name="Objekt 32" descr="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490432"/>
              </p:ext>
            </p:extLst>
          </p:nvPr>
        </p:nvGraphicFramePr>
        <p:xfrm>
          <a:off x="1427866" y="2365097"/>
          <a:ext cx="12128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" name="Formel" r:id="rId7" imgW="647640" imgH="393480" progId="Equation.3">
                  <p:embed/>
                </p:oleObj>
              </mc:Choice>
              <mc:Fallback>
                <p:oleObj name="Formel" r:id="rId7" imgW="647640" imgH="393480" progId="Equation.3">
                  <p:embed/>
                  <p:pic>
                    <p:nvPicPr>
                      <p:cNvPr id="32" name="Objekt 3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7866" y="2365097"/>
                        <a:ext cx="121285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uppieren 7" descr=" 8"/>
          <p:cNvGrpSpPr/>
          <p:nvPr/>
        </p:nvGrpSpPr>
        <p:grpSpPr>
          <a:xfrm>
            <a:off x="4971600" y="763134"/>
            <a:ext cx="4263064" cy="5215577"/>
            <a:chOff x="4971600" y="763134"/>
            <a:chExt cx="4263064" cy="5215577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971600" y="763134"/>
              <a:ext cx="4263064" cy="2880000"/>
              <a:chOff x="4255776" y="4090439"/>
              <a:chExt cx="4263064" cy="2880000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9"/>
              <a:stretch/>
            </p:blipFill>
            <p:spPr>
              <a:xfrm>
                <a:off x="7906624" y="4090439"/>
                <a:ext cx="612216" cy="2880000"/>
              </a:xfrm>
              <a:prstGeom prst="rect">
                <a:avLst/>
              </a:prstGeom>
            </p:spPr>
          </p:pic>
          <p:pic>
            <p:nvPicPr>
              <p:cNvPr id="14" name="Grafik 13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77"/>
              <a:stretch/>
            </p:blipFill>
            <p:spPr>
              <a:xfrm>
                <a:off x="4255776" y="4090439"/>
                <a:ext cx="3835596" cy="2569621"/>
              </a:xfrm>
              <a:prstGeom prst="rect">
                <a:avLst/>
              </a:prstGeom>
            </p:spPr>
          </p:pic>
        </p:grpSp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7"/>
            <a:stretch/>
          </p:blipFill>
          <p:spPr>
            <a:xfrm>
              <a:off x="4971600" y="3336513"/>
              <a:ext cx="3835596" cy="2642198"/>
            </a:xfrm>
            <a:prstGeom prst="rect">
              <a:avLst/>
            </a:prstGeom>
          </p:spPr>
        </p:pic>
      </p:grpSp>
      <p:sp>
        <p:nvSpPr>
          <p:cNvPr id="27" name="Rectangle 14" descr=" 27"/>
          <p:cNvSpPr/>
          <p:nvPr/>
        </p:nvSpPr>
        <p:spPr bwMode="auto">
          <a:xfrm>
            <a:off x="7220915" y="3401872"/>
            <a:ext cx="562244" cy="2232000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9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transport dynamic after ELM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noProof="0" smtClean="0"/>
              <a:t>NSTX-U Seminar, Princeton, November 14th, 2016 </a:t>
            </a:r>
            <a:endParaRPr lang="en-US" altLang="de-DE" noProof="0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noProof="0" smtClean="0"/>
              <a:t>F. M. Laggner</a:t>
            </a:r>
            <a:endParaRPr lang="en-US" altLang="de-DE" noProof="0" dirty="0"/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noProof="0" smtClean="0"/>
              <a:t>33</a:t>
            </a:r>
            <a:endParaRPr lang="en-US" altLang="de-DE" noProof="0" dirty="0"/>
          </a:p>
        </p:txBody>
      </p:sp>
      <p:grpSp>
        <p:nvGrpSpPr>
          <p:cNvPr id="15" name="Gruppieren 14" descr=" 15"/>
          <p:cNvGrpSpPr/>
          <p:nvPr/>
        </p:nvGrpSpPr>
        <p:grpSpPr>
          <a:xfrm>
            <a:off x="8236580" y="5716745"/>
            <a:ext cx="774070" cy="728617"/>
            <a:chOff x="8236580" y="5716745"/>
            <a:chExt cx="774070" cy="728617"/>
          </a:xfrm>
        </p:grpSpPr>
        <p:sp>
          <p:nvSpPr>
            <p:cNvPr id="16" name="Rechteck 15"/>
            <p:cNvSpPr/>
            <p:nvPr/>
          </p:nvSpPr>
          <p:spPr bwMode="auto">
            <a:xfrm>
              <a:off x="8236580" y="5716745"/>
              <a:ext cx="774070" cy="72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3" y="5845820"/>
              <a:ext cx="599542" cy="599542"/>
            </a:xfrm>
            <a:prstGeom prst="rect">
              <a:avLst/>
            </a:prstGeom>
          </p:spPr>
        </p:pic>
      </p:grpSp>
      <p:grpSp>
        <p:nvGrpSpPr>
          <p:cNvPr id="18" name="Gruppieren 17" descr=" 18"/>
          <p:cNvGrpSpPr/>
          <p:nvPr/>
        </p:nvGrpSpPr>
        <p:grpSpPr>
          <a:xfrm>
            <a:off x="179387" y="899659"/>
            <a:ext cx="4734639" cy="5326637"/>
            <a:chOff x="4571999" y="981075"/>
            <a:chExt cx="4734639" cy="532663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4571999" y="1410563"/>
              <a:ext cx="4734639" cy="4897149"/>
              <a:chOff x="4571999" y="1410563"/>
              <a:chExt cx="4734639" cy="4897149"/>
            </a:xfrm>
          </p:grpSpPr>
          <p:sp>
            <p:nvSpPr>
              <p:cNvPr id="23" name="Rectangle 8"/>
              <p:cNvSpPr/>
              <p:nvPr/>
            </p:nvSpPr>
            <p:spPr bwMode="auto">
              <a:xfrm>
                <a:off x="7091835" y="1410563"/>
                <a:ext cx="426263" cy="72835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4571999" y="2132482"/>
                <a:ext cx="4734639" cy="417523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en-GB" kern="0" baseline="0" dirty="0" smtClean="0"/>
                  <a:t>Diffusive particle flux assumed</a:t>
                </a:r>
                <a:endParaRPr lang="en-GB" kern="0" baseline="0" dirty="0"/>
              </a:p>
              <a:p>
                <a:endParaRPr lang="en-GB" kern="0" baseline="0" dirty="0"/>
              </a:p>
              <a:p>
                <a:pPr lvl="1"/>
                <a:endParaRPr lang="en-GB" kern="0" baseline="0" dirty="0"/>
              </a:p>
              <a:p>
                <a:r>
                  <a:rPr lang="en-GB" kern="0" baseline="0" dirty="0" smtClean="0"/>
                  <a:t>Prior ELM </a:t>
                </a:r>
              </a:p>
              <a:p>
                <a:pPr lvl="1"/>
                <a:r>
                  <a:rPr lang="en-GB" kern="0" baseline="0" dirty="0" smtClean="0"/>
                  <a:t>reference </a:t>
                </a:r>
                <a:r>
                  <a:rPr lang="en-GB" kern="0" baseline="0" dirty="0"/>
                  <a:t>scale for S</a:t>
                </a:r>
                <a:r>
                  <a:rPr lang="en-GB" kern="0" dirty="0"/>
                  <a:t>i</a:t>
                </a:r>
                <a:endParaRPr lang="en-GB" kern="0" baseline="0" dirty="0"/>
              </a:p>
              <a:p>
                <a:pPr lvl="2"/>
                <a:r>
                  <a:rPr lang="en-GB" kern="0" baseline="0" dirty="0" smtClean="0"/>
                  <a:t>D assumed 0.25 m</a:t>
                </a:r>
                <a:r>
                  <a:rPr lang="en-GB" kern="0" baseline="30000" dirty="0" smtClean="0"/>
                  <a:t>2</a:t>
                </a:r>
                <a:r>
                  <a:rPr lang="en-GB" kern="0" baseline="0" dirty="0" smtClean="0"/>
                  <a:t>/s (</a:t>
                </a:r>
                <a:r>
                  <a:rPr lang="en-GB" kern="0" baseline="0" dirty="0" smtClean="0">
                    <a:sym typeface="Symbol" panose="05050102010706020507" pitchFamily="18" charset="2"/>
                  </a:rPr>
                  <a:t></a:t>
                </a:r>
                <a:r>
                  <a:rPr lang="en-GB" kern="0" dirty="0" smtClean="0">
                    <a:sym typeface="Symbol" panose="05050102010706020507" pitchFamily="18" charset="2"/>
                  </a:rPr>
                  <a:t>pol</a:t>
                </a:r>
                <a:r>
                  <a:rPr lang="en-GB" kern="0" baseline="0" dirty="0">
                    <a:sym typeface="Symbol" panose="05050102010706020507" pitchFamily="18" charset="2"/>
                  </a:rPr>
                  <a:t> </a:t>
                </a:r>
                <a:r>
                  <a:rPr lang="en-GB" kern="0" baseline="0" dirty="0" smtClean="0">
                    <a:sym typeface="Symbol" panose="05050102010706020507" pitchFamily="18" charset="2"/>
                  </a:rPr>
                  <a:t>0.96</a:t>
                </a:r>
                <a:r>
                  <a:rPr lang="en-GB" kern="0" baseline="0" dirty="0" smtClean="0"/>
                  <a:t>)</a:t>
                </a:r>
              </a:p>
              <a:p>
                <a:pPr lvl="2"/>
                <a:r>
                  <a:rPr lang="en-GB" sz="1600" kern="0" baseline="0" dirty="0" smtClean="0"/>
                  <a:t>Determination of </a:t>
                </a:r>
                <a:r>
                  <a:rPr lang="el-GR" kern="0" baseline="0" dirty="0" smtClean="0">
                    <a:sym typeface="Symbol" panose="05050102010706020507" pitchFamily="18" charset="2"/>
                  </a:rPr>
                  <a:t></a:t>
                </a:r>
                <a:endParaRPr lang="de-AT" kern="0" baseline="0" dirty="0" smtClean="0">
                  <a:sym typeface="Symbol" panose="05050102010706020507" pitchFamily="18" charset="2"/>
                </a:endParaRPr>
              </a:p>
              <a:p>
                <a:r>
                  <a:rPr lang="en-GB" kern="0" baseline="0" dirty="0" smtClean="0"/>
                  <a:t>Post ELM</a:t>
                </a:r>
              </a:p>
              <a:p>
                <a:pPr lvl="1"/>
                <a:r>
                  <a:rPr lang="en-GB" kern="0" baseline="0" dirty="0" smtClean="0"/>
                  <a:t>D significantly decreases when magnetic activity is low</a:t>
                </a:r>
              </a:p>
              <a:p>
                <a:pPr lvl="1"/>
                <a:r>
                  <a:rPr lang="en-GB" kern="0" baseline="0" dirty="0" smtClean="0"/>
                  <a:t>D increase when fluctuations set in</a:t>
                </a:r>
                <a:endParaRPr lang="en-GB" kern="0" baseline="0" dirty="0"/>
              </a:p>
            </p:txBody>
          </p:sp>
        </p:grpSp>
        <p:sp>
          <p:nvSpPr>
            <p:cNvPr id="20" name="Rectangle 8"/>
            <p:cNvSpPr/>
            <p:nvPr/>
          </p:nvSpPr>
          <p:spPr bwMode="auto">
            <a:xfrm>
              <a:off x="5742734" y="1410563"/>
              <a:ext cx="385333" cy="72835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572000" y="981075"/>
              <a:ext cx="4391728" cy="1188374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algn="just"/>
              <a:r>
                <a:rPr lang="en-GB" kern="0" baseline="0" dirty="0" smtClean="0"/>
                <a:t>Continuity equation:</a:t>
              </a:r>
              <a:endParaRPr lang="en-GB" kern="0" baseline="0" dirty="0"/>
            </a:p>
          </p:txBody>
        </p:sp>
        <p:graphicFrame>
          <p:nvGraphicFramePr>
            <p:cNvPr id="22" name="Objek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2950215"/>
                </p:ext>
              </p:extLst>
            </p:nvPr>
          </p:nvGraphicFramePr>
          <p:xfrm>
            <a:off x="5707063" y="1389063"/>
            <a:ext cx="183197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" name="Formel" r:id="rId5" imgW="977760" imgH="393480" progId="Equation.3">
                    <p:embed/>
                  </p:oleObj>
                </mc:Choice>
                <mc:Fallback>
                  <p:oleObj name="Formel" r:id="rId5" imgW="977760" imgH="393480" progId="Equation.3">
                    <p:embed/>
                    <p:pic>
                      <p:nvPicPr>
                        <p:cNvPr id="22" name="Objekt 3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707063" y="1389063"/>
                          <a:ext cx="1831975" cy="736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" name="Objekt 32" descr="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970945"/>
              </p:ext>
            </p:extLst>
          </p:nvPr>
        </p:nvGraphicFramePr>
        <p:xfrm>
          <a:off x="1427866" y="2365097"/>
          <a:ext cx="12128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Formel" r:id="rId7" imgW="647640" imgH="393480" progId="Equation.3">
                  <p:embed/>
                </p:oleObj>
              </mc:Choice>
              <mc:Fallback>
                <p:oleObj name="Formel" r:id="rId7" imgW="647640" imgH="393480" progId="Equation.3">
                  <p:embed/>
                  <p:pic>
                    <p:nvPicPr>
                      <p:cNvPr id="26" name="Objekt 32" descr=" 2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7866" y="2365097"/>
                        <a:ext cx="121285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uppieren 7" descr=" 8"/>
          <p:cNvGrpSpPr/>
          <p:nvPr/>
        </p:nvGrpSpPr>
        <p:grpSpPr>
          <a:xfrm>
            <a:off x="4971600" y="763134"/>
            <a:ext cx="4263064" cy="5215577"/>
            <a:chOff x="4971600" y="763134"/>
            <a:chExt cx="4263064" cy="5215577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971600" y="763134"/>
              <a:ext cx="4263064" cy="2880000"/>
              <a:chOff x="4255776" y="4090439"/>
              <a:chExt cx="4263064" cy="2880000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9"/>
              <a:stretch/>
            </p:blipFill>
            <p:spPr>
              <a:xfrm>
                <a:off x="7906624" y="4090439"/>
                <a:ext cx="612216" cy="2880000"/>
              </a:xfrm>
              <a:prstGeom prst="rect">
                <a:avLst/>
              </a:prstGeom>
            </p:spPr>
          </p:pic>
          <p:pic>
            <p:nvPicPr>
              <p:cNvPr id="14" name="Grafik 13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77"/>
              <a:stretch/>
            </p:blipFill>
            <p:spPr>
              <a:xfrm>
                <a:off x="4255776" y="4090439"/>
                <a:ext cx="3835596" cy="2569621"/>
              </a:xfrm>
              <a:prstGeom prst="rect">
                <a:avLst/>
              </a:prstGeom>
            </p:spPr>
          </p:pic>
        </p:grpSp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7"/>
            <a:stretch/>
          </p:blipFill>
          <p:spPr>
            <a:xfrm>
              <a:off x="4971600" y="3336513"/>
              <a:ext cx="3835596" cy="2642198"/>
            </a:xfrm>
            <a:prstGeom prst="rect">
              <a:avLst/>
            </a:prstGeom>
          </p:spPr>
        </p:pic>
      </p:grpSp>
      <p:sp>
        <p:nvSpPr>
          <p:cNvPr id="27" name="Rectangle 14" descr=" 27"/>
          <p:cNvSpPr/>
          <p:nvPr/>
        </p:nvSpPr>
        <p:spPr bwMode="auto">
          <a:xfrm>
            <a:off x="7220915" y="3401872"/>
            <a:ext cx="562244" cy="2232000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uppieren 20" descr=" 28"/>
          <p:cNvGrpSpPr/>
          <p:nvPr/>
        </p:nvGrpSpPr>
        <p:grpSpPr>
          <a:xfrm>
            <a:off x="1777843" y="6053078"/>
            <a:ext cx="7519720" cy="400110"/>
            <a:chOff x="500034" y="4929197"/>
            <a:chExt cx="6489837" cy="400110"/>
          </a:xfrm>
        </p:grpSpPr>
        <p:sp>
          <p:nvSpPr>
            <p:cNvPr id="29" name="Textfeld 16"/>
            <p:cNvSpPr txBox="1"/>
            <p:nvPr/>
          </p:nvSpPr>
          <p:spPr>
            <a:xfrm>
              <a:off x="1000100" y="4929197"/>
              <a:ext cx="5989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baseline="0" dirty="0" smtClean="0">
                  <a:solidFill>
                    <a:srgbClr val="C0504D">
                      <a:lumMod val="75000"/>
                    </a:srgbClr>
                  </a:solidFill>
                  <a:latin typeface="Arial" charset="0"/>
                  <a:cs typeface="Arial" charset="0"/>
                </a:rPr>
                <a:t>Indication for change of particle transport </a:t>
              </a:r>
              <a:endParaRPr lang="en-US" kern="0" baseline="0" dirty="0">
                <a:solidFill>
                  <a:srgbClr val="C0504D">
                    <a:lumMod val="75000"/>
                  </a:srgbClr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30" name="Straight Arrow Connector 4"/>
            <p:cNvCxnSpPr>
              <a:cxnSpLocks noChangeShapeType="1"/>
            </p:cNvCxnSpPr>
            <p:nvPr/>
          </p:nvCxnSpPr>
          <p:spPr bwMode="auto">
            <a:xfrm>
              <a:off x="500034" y="5143512"/>
              <a:ext cx="500066" cy="1588"/>
            </a:xfrm>
            <a:prstGeom prst="straightConnector1">
              <a:avLst/>
            </a:prstGeom>
            <a:noFill/>
            <a:ln w="50800" cap="flat" cmpd="sng" algn="ctr">
              <a:solidFill>
                <a:srgbClr val="C0504D"/>
              </a:solidFill>
              <a:prstDash val="solid"/>
              <a:headEnd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6920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conclusions</a:t>
            </a:r>
            <a:endParaRPr lang="en-US" dirty="0"/>
          </a:p>
        </p:txBody>
      </p:sp>
      <p:sp>
        <p:nvSpPr>
          <p:cNvPr id="4" name="Date Placehold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ooter Placehold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34</a:t>
            </a:r>
            <a:endParaRPr lang="en-US" altLang="de-DE" dirty="0"/>
          </a:p>
        </p:txBody>
      </p:sp>
      <p:sp>
        <p:nvSpPr>
          <p:cNvPr id="8" name="Content Placeholder 2" descr=" 8"/>
          <p:cNvSpPr txBox="1">
            <a:spLocks/>
          </p:cNvSpPr>
          <p:nvPr/>
        </p:nvSpPr>
        <p:spPr>
          <a:xfrm>
            <a:off x="179389" y="981075"/>
            <a:ext cx="883126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Magnetic fluctuations correlated with pedestal evolution</a:t>
            </a:r>
          </a:p>
          <a:p>
            <a:pPr lvl="1" algn="just"/>
            <a:r>
              <a:rPr lang="en-US" kern="0" baseline="0" dirty="0" smtClean="0"/>
              <a:t>Onset correlated to the recovery of T</a:t>
            </a:r>
            <a:r>
              <a:rPr lang="en-US" kern="0" dirty="0" smtClean="0"/>
              <a:t>e,ped</a:t>
            </a:r>
            <a:r>
              <a:rPr lang="en-US" kern="0" baseline="0" dirty="0"/>
              <a:t> </a:t>
            </a:r>
            <a:r>
              <a:rPr lang="en-US" kern="0" baseline="0" dirty="0" smtClean="0"/>
              <a:t>(clamping of </a:t>
            </a:r>
            <a:r>
              <a:rPr lang="en-US" kern="0" baseline="0" dirty="0" smtClean="0">
                <a:sym typeface="Symbol" panose="05050102010706020507" pitchFamily="18" charset="2"/>
              </a:rPr>
              <a:t>n</a:t>
            </a:r>
            <a:r>
              <a:rPr lang="en-US" kern="0" dirty="0" smtClean="0">
                <a:sym typeface="Symbol" panose="05050102010706020507" pitchFamily="18" charset="2"/>
              </a:rPr>
              <a:t>e</a:t>
            </a:r>
            <a:r>
              <a:rPr lang="en-US" kern="0" baseline="0" dirty="0" smtClean="0">
                <a:sym typeface="Symbol" panose="05050102010706020507" pitchFamily="18" charset="2"/>
              </a:rPr>
              <a:t> and T</a:t>
            </a:r>
            <a:r>
              <a:rPr lang="en-US" kern="0" dirty="0" smtClean="0">
                <a:sym typeface="Symbol" panose="05050102010706020507" pitchFamily="18" charset="2"/>
              </a:rPr>
              <a:t>e</a:t>
            </a:r>
            <a:r>
              <a:rPr lang="en-US" kern="0" baseline="0" dirty="0">
                <a:sym typeface="Symbol" panose="05050102010706020507" pitchFamily="18" charset="2"/>
              </a:rPr>
              <a:t>)</a:t>
            </a:r>
            <a:r>
              <a:rPr lang="en-US" kern="0" baseline="0" dirty="0" smtClean="0">
                <a:sym typeface="Symbol" panose="05050102010706020507" pitchFamily="18" charset="2"/>
              </a:rPr>
              <a:t> </a:t>
            </a: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D</a:t>
            </a:r>
            <a:r>
              <a:rPr lang="en-US" kern="0" baseline="0" dirty="0" smtClean="0">
                <a:sym typeface="Symbol" panose="05050102010706020507" pitchFamily="18" charset="2"/>
              </a:rPr>
              <a:t>etected </a:t>
            </a:r>
            <a:r>
              <a:rPr lang="en-US" kern="0" baseline="0" dirty="0">
                <a:sym typeface="Symbol" panose="05050102010706020507" pitchFamily="18" charset="2"/>
              </a:rPr>
              <a:t>frequency scales with </a:t>
            </a:r>
            <a:r>
              <a:rPr lang="en-US" kern="0" baseline="0" dirty="0" smtClean="0">
                <a:sym typeface="Symbol" panose="05050102010706020507" pitchFamily="18" charset="2"/>
              </a:rPr>
              <a:t>background velocity</a:t>
            </a:r>
            <a:endParaRPr lang="en-US" kern="0" baseline="0" dirty="0">
              <a:sym typeface="Symbol" panose="05050102010706020507" pitchFamily="18" charset="2"/>
            </a:endParaRP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Toroidal mode structure with n ~ -11 in all investigated cases</a:t>
            </a: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Fluctuations are detectable on the HFS</a:t>
            </a:r>
          </a:p>
          <a:p>
            <a:pPr lvl="2" algn="just"/>
            <a:r>
              <a:rPr lang="en-US" sz="2000" kern="0" baseline="0" dirty="0" smtClean="0">
                <a:sym typeface="Symbol" panose="05050102010706020507" pitchFamily="18" charset="2"/>
              </a:rPr>
              <a:t>Instability located in the steep gradient region, large scale toroidal structure with significant peeling component</a:t>
            </a:r>
          </a:p>
          <a:p>
            <a:pPr algn="just"/>
            <a:endParaRPr lang="en-US" sz="1000" kern="0" baseline="0" dirty="0" smtClean="0">
              <a:sym typeface="Symbol" panose="05050102010706020507" pitchFamily="18" charset="2"/>
            </a:endParaRPr>
          </a:p>
          <a:p>
            <a:pPr algn="just">
              <a:buChar char=" "/>
            </a:pPr>
            <a:r>
              <a:rPr lang="en-US" kern="0" baseline="0" smtClean="0">
                <a:sym typeface="Symbol" panose="05050102010706020507" pitchFamily="18" charset="2"/>
              </a:rPr>
              <a:t>                                 </a:t>
            </a:r>
            <a:endParaRPr lang="en-US" kern="0" baseline="0" dirty="0" smtClean="0">
              <a:sym typeface="Symbol" panose="05050102010706020507" pitchFamily="18" charset="2"/>
            </a:endParaRPr>
          </a:p>
          <a:p>
            <a:pPr lvl="1" algn="just">
              <a:buChar char=" "/>
            </a:pPr>
            <a:r>
              <a:rPr lang="en-US" kern="0" baseline="0" smtClean="0">
                <a:sym typeface="Symbol" panose="05050102010706020507" pitchFamily="18" charset="2"/>
              </a:rPr>
              <a:t>                                          </a:t>
            </a:r>
            <a:endParaRPr lang="en-US" kern="0" baseline="0" dirty="0">
              <a:sym typeface="Symbol" panose="05050102010706020507" pitchFamily="18" charset="2"/>
            </a:endParaRPr>
          </a:p>
          <a:p>
            <a:pPr lvl="1" algn="just">
              <a:buChar char=" "/>
            </a:pPr>
            <a:r>
              <a:rPr lang="en-US" kern="0" baseline="0" smtClean="0">
                <a:sym typeface="Symbol" panose="05050102010706020507" pitchFamily="18" charset="2"/>
              </a:rPr>
              <a:t>                                          </a:t>
            </a:r>
            <a:endParaRPr lang="en-US" kern="0" baseline="0" dirty="0" smtClean="0">
              <a:sym typeface="Symbol" panose="05050102010706020507" pitchFamily="18" charset="2"/>
            </a:endParaRPr>
          </a:p>
          <a:p>
            <a:pPr lvl="2" algn="just">
              <a:buChar char=" "/>
            </a:pPr>
            <a:r>
              <a:rPr lang="en-US" sz="2000" kern="0" baseline="0" smtClean="0">
                <a:sym typeface="Symbol" panose="05050102010706020507" pitchFamily="18" charset="2"/>
              </a:rPr>
              <a:t>                                                               </a:t>
            </a:r>
            <a:endParaRPr lang="en-US" sz="2000" kern="0" baseline="0" dirty="0" smtClean="0">
              <a:sym typeface="Symbol" panose="05050102010706020507" pitchFamily="18" charset="2"/>
            </a:endParaRPr>
          </a:p>
          <a:p>
            <a:pPr algn="just"/>
            <a:endParaRPr lang="en-US" sz="1000" kern="0" baseline="0" dirty="0" smtClean="0">
              <a:sym typeface="Symbol" panose="05050102010706020507" pitchFamily="18" charset="2"/>
            </a:endParaRPr>
          </a:p>
          <a:p>
            <a:pPr algn="just">
              <a:buChar char=" "/>
            </a:pPr>
            <a:r>
              <a:rPr lang="en-US" kern="0" baseline="0" smtClean="0">
                <a:sym typeface="Symbol" panose="05050102010706020507" pitchFamily="18" charset="2"/>
              </a:rPr>
              <a:t>                                   </a:t>
            </a:r>
            <a:endParaRPr lang="en-US" kern="0" baseline="0" dirty="0" smtClean="0">
              <a:sym typeface="Symbol" panose="05050102010706020507" pitchFamily="18" charset="2"/>
            </a:endParaRPr>
          </a:p>
          <a:p>
            <a:pPr lvl="1" algn="just">
              <a:buChar char=" "/>
            </a:pPr>
            <a:r>
              <a:rPr lang="en-US" kern="0" baseline="0" smtClean="0">
                <a:sym typeface="Symbol" panose="05050102010706020507" pitchFamily="18" charset="2"/>
              </a:rPr>
              <a:t>                                                          </a:t>
            </a:r>
            <a:r>
              <a:rPr lang="en-US" kern="0" smtClean="0">
                <a:sym typeface="Symbol" panose="05050102010706020507" pitchFamily="18" charset="2"/>
              </a:rPr>
              <a:t>  </a:t>
            </a:r>
            <a:r>
              <a:rPr lang="en-US" kern="0" baseline="0" smtClean="0">
                <a:sym typeface="Symbol" panose="05050102010706020507" pitchFamily="18" charset="2"/>
              </a:rPr>
              <a:t>        </a:t>
            </a:r>
            <a:endParaRPr lang="en-US" kern="0" dirty="0" smtClean="0">
              <a:sym typeface="Symbol" panose="05050102010706020507" pitchFamily="18" charset="2"/>
            </a:endParaRPr>
          </a:p>
          <a:p>
            <a:pPr lvl="2" algn="just">
              <a:buChar char=" "/>
            </a:pPr>
            <a:r>
              <a:rPr lang="en-US" sz="2000" kern="0" baseline="0" smtClean="0"/>
              <a:t>                                           </a:t>
            </a:r>
            <a:endParaRPr lang="en-US" sz="2000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8265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conclusions</a:t>
            </a:r>
            <a:endParaRPr lang="en-US" dirty="0"/>
          </a:p>
        </p:txBody>
      </p:sp>
      <p:sp>
        <p:nvSpPr>
          <p:cNvPr id="4" name="Date Placehold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ooter Placehold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34</a:t>
            </a:r>
            <a:endParaRPr lang="en-US" altLang="de-DE" dirty="0"/>
          </a:p>
        </p:txBody>
      </p:sp>
      <p:sp>
        <p:nvSpPr>
          <p:cNvPr id="8" name="Content Placeholder 2" descr=" 8"/>
          <p:cNvSpPr txBox="1">
            <a:spLocks/>
          </p:cNvSpPr>
          <p:nvPr/>
        </p:nvSpPr>
        <p:spPr>
          <a:xfrm>
            <a:off x="179389" y="981075"/>
            <a:ext cx="883126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Magnetic fluctuations correlated with pedestal evolution</a:t>
            </a:r>
          </a:p>
          <a:p>
            <a:pPr lvl="1" algn="just"/>
            <a:r>
              <a:rPr lang="en-US" kern="0" baseline="0" dirty="0" smtClean="0"/>
              <a:t>Onset correlated to the recovery of T</a:t>
            </a:r>
            <a:r>
              <a:rPr lang="en-US" kern="0" dirty="0" smtClean="0"/>
              <a:t>e,ped</a:t>
            </a:r>
            <a:r>
              <a:rPr lang="en-US" kern="0" baseline="0" dirty="0"/>
              <a:t> </a:t>
            </a:r>
            <a:r>
              <a:rPr lang="en-US" kern="0" baseline="0" dirty="0" smtClean="0"/>
              <a:t>(clamping of </a:t>
            </a:r>
            <a:r>
              <a:rPr lang="en-US" kern="0" baseline="0" dirty="0" smtClean="0">
                <a:sym typeface="Symbol" panose="05050102010706020507" pitchFamily="18" charset="2"/>
              </a:rPr>
              <a:t>n</a:t>
            </a:r>
            <a:r>
              <a:rPr lang="en-US" kern="0" dirty="0" smtClean="0">
                <a:sym typeface="Symbol" panose="05050102010706020507" pitchFamily="18" charset="2"/>
              </a:rPr>
              <a:t>e</a:t>
            </a:r>
            <a:r>
              <a:rPr lang="en-US" kern="0" baseline="0" dirty="0" smtClean="0">
                <a:sym typeface="Symbol" panose="05050102010706020507" pitchFamily="18" charset="2"/>
              </a:rPr>
              <a:t> and T</a:t>
            </a:r>
            <a:r>
              <a:rPr lang="en-US" kern="0" dirty="0" smtClean="0">
                <a:sym typeface="Symbol" panose="05050102010706020507" pitchFamily="18" charset="2"/>
              </a:rPr>
              <a:t>e</a:t>
            </a:r>
            <a:r>
              <a:rPr lang="en-US" kern="0" baseline="0" dirty="0">
                <a:sym typeface="Symbol" panose="05050102010706020507" pitchFamily="18" charset="2"/>
              </a:rPr>
              <a:t>)</a:t>
            </a:r>
            <a:r>
              <a:rPr lang="en-US" kern="0" baseline="0" dirty="0" smtClean="0">
                <a:sym typeface="Symbol" panose="05050102010706020507" pitchFamily="18" charset="2"/>
              </a:rPr>
              <a:t> </a:t>
            </a: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D</a:t>
            </a:r>
            <a:r>
              <a:rPr lang="en-US" kern="0" baseline="0" dirty="0" smtClean="0">
                <a:sym typeface="Symbol" panose="05050102010706020507" pitchFamily="18" charset="2"/>
              </a:rPr>
              <a:t>etected </a:t>
            </a:r>
            <a:r>
              <a:rPr lang="en-US" kern="0" baseline="0" dirty="0">
                <a:sym typeface="Symbol" panose="05050102010706020507" pitchFamily="18" charset="2"/>
              </a:rPr>
              <a:t>frequency scales with </a:t>
            </a:r>
            <a:r>
              <a:rPr lang="en-US" kern="0" baseline="0" dirty="0" smtClean="0">
                <a:sym typeface="Symbol" panose="05050102010706020507" pitchFamily="18" charset="2"/>
              </a:rPr>
              <a:t>background velocity</a:t>
            </a:r>
            <a:endParaRPr lang="en-US" kern="0" baseline="0" dirty="0">
              <a:sym typeface="Symbol" panose="05050102010706020507" pitchFamily="18" charset="2"/>
            </a:endParaRP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Toroidal mode structure with n ~ -11 in all investigated cases</a:t>
            </a: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Fluctuations are detectable on the HFS</a:t>
            </a:r>
          </a:p>
          <a:p>
            <a:pPr lvl="2" algn="just"/>
            <a:r>
              <a:rPr lang="en-US" sz="2000" kern="0" baseline="0" dirty="0" smtClean="0">
                <a:sym typeface="Symbol" panose="05050102010706020507" pitchFamily="18" charset="2"/>
              </a:rPr>
              <a:t>Instability located in the steep gradient region, large scale toroidal structure with significant peeling component</a:t>
            </a:r>
          </a:p>
          <a:p>
            <a:pPr algn="just"/>
            <a:endParaRPr lang="en-US" sz="1000" kern="0" baseline="0" dirty="0" smtClean="0">
              <a:sym typeface="Symbol" panose="05050102010706020507" pitchFamily="18" charset="2"/>
            </a:endParaRPr>
          </a:p>
          <a:p>
            <a:pPr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Identified in D, H and He plasmas</a:t>
            </a:r>
          </a:p>
          <a:p>
            <a:pPr lvl="1"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Similar sequence pedestal recovery phases </a:t>
            </a:r>
          </a:p>
          <a:p>
            <a:pPr lvl="1"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Pre-ELM toroidal mode structure comparable</a:t>
            </a:r>
          </a:p>
          <a:p>
            <a:pPr lvl="2" algn="just"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000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Mechanisms in pedestal recovery independent of main ion species</a:t>
            </a:r>
          </a:p>
          <a:p>
            <a:pPr algn="just"/>
            <a:endParaRPr lang="en-US" sz="1000" kern="0" baseline="0" dirty="0" smtClean="0">
              <a:sym typeface="Symbol" panose="05050102010706020507" pitchFamily="18" charset="2"/>
            </a:endParaRPr>
          </a:p>
          <a:p>
            <a:pPr algn="just">
              <a:buChar char=" "/>
            </a:pPr>
            <a:r>
              <a:rPr lang="en-US" kern="0" baseline="0" smtClean="0">
                <a:sym typeface="Symbol" panose="05050102010706020507" pitchFamily="18" charset="2"/>
              </a:rPr>
              <a:t>                                   </a:t>
            </a:r>
            <a:endParaRPr lang="en-US" kern="0" baseline="0" dirty="0" smtClean="0">
              <a:sym typeface="Symbol" panose="05050102010706020507" pitchFamily="18" charset="2"/>
            </a:endParaRPr>
          </a:p>
          <a:p>
            <a:pPr lvl="1" algn="just">
              <a:buChar char=" "/>
            </a:pPr>
            <a:r>
              <a:rPr lang="en-US" kern="0" baseline="0" smtClean="0">
                <a:sym typeface="Symbol" panose="05050102010706020507" pitchFamily="18" charset="2"/>
              </a:rPr>
              <a:t>                                                          </a:t>
            </a:r>
            <a:r>
              <a:rPr lang="en-US" kern="0" smtClean="0">
                <a:sym typeface="Symbol" panose="05050102010706020507" pitchFamily="18" charset="2"/>
              </a:rPr>
              <a:t>  </a:t>
            </a:r>
            <a:r>
              <a:rPr lang="en-US" kern="0" baseline="0" smtClean="0">
                <a:sym typeface="Symbol" panose="05050102010706020507" pitchFamily="18" charset="2"/>
              </a:rPr>
              <a:t>        </a:t>
            </a:r>
            <a:endParaRPr lang="en-US" kern="0" dirty="0" smtClean="0">
              <a:sym typeface="Symbol" panose="05050102010706020507" pitchFamily="18" charset="2"/>
            </a:endParaRPr>
          </a:p>
          <a:p>
            <a:pPr lvl="2" algn="just">
              <a:buChar char=" "/>
            </a:pPr>
            <a:r>
              <a:rPr lang="en-US" sz="2000" kern="0" baseline="0" smtClean="0"/>
              <a:t>                                           </a:t>
            </a:r>
            <a:endParaRPr lang="en-US" sz="2000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3932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conclusions</a:t>
            </a:r>
            <a:endParaRPr lang="en-US" dirty="0"/>
          </a:p>
        </p:txBody>
      </p:sp>
      <p:sp>
        <p:nvSpPr>
          <p:cNvPr id="4" name="Date Placehold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ooter Placehold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34</a:t>
            </a:r>
            <a:endParaRPr lang="en-US" altLang="de-DE" dirty="0"/>
          </a:p>
        </p:txBody>
      </p:sp>
      <p:sp>
        <p:nvSpPr>
          <p:cNvPr id="8" name="Content Placeholder 2" descr=" 8"/>
          <p:cNvSpPr txBox="1">
            <a:spLocks/>
          </p:cNvSpPr>
          <p:nvPr/>
        </p:nvSpPr>
        <p:spPr>
          <a:xfrm>
            <a:off x="179389" y="981075"/>
            <a:ext cx="883126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en-US" kern="0" baseline="0" dirty="0" smtClean="0"/>
              <a:t>Magnetic fluctuations correlated with pedestal evolution</a:t>
            </a:r>
          </a:p>
          <a:p>
            <a:pPr lvl="1" algn="just"/>
            <a:r>
              <a:rPr lang="en-US" kern="0" baseline="0" dirty="0" smtClean="0"/>
              <a:t>Onset correlated to the recovery of T</a:t>
            </a:r>
            <a:r>
              <a:rPr lang="en-US" kern="0" dirty="0" smtClean="0"/>
              <a:t>e,ped</a:t>
            </a:r>
            <a:r>
              <a:rPr lang="en-US" kern="0" baseline="0" dirty="0"/>
              <a:t> </a:t>
            </a:r>
            <a:r>
              <a:rPr lang="en-US" kern="0" baseline="0" dirty="0" smtClean="0"/>
              <a:t>(clamping of </a:t>
            </a:r>
            <a:r>
              <a:rPr lang="en-US" kern="0" baseline="0" dirty="0" smtClean="0">
                <a:sym typeface="Symbol" panose="05050102010706020507" pitchFamily="18" charset="2"/>
              </a:rPr>
              <a:t>n</a:t>
            </a:r>
            <a:r>
              <a:rPr lang="en-US" kern="0" dirty="0" smtClean="0">
                <a:sym typeface="Symbol" panose="05050102010706020507" pitchFamily="18" charset="2"/>
              </a:rPr>
              <a:t>e</a:t>
            </a:r>
            <a:r>
              <a:rPr lang="en-US" kern="0" baseline="0" dirty="0" smtClean="0">
                <a:sym typeface="Symbol" panose="05050102010706020507" pitchFamily="18" charset="2"/>
              </a:rPr>
              <a:t> and T</a:t>
            </a:r>
            <a:r>
              <a:rPr lang="en-US" kern="0" dirty="0" smtClean="0">
                <a:sym typeface="Symbol" panose="05050102010706020507" pitchFamily="18" charset="2"/>
              </a:rPr>
              <a:t>e</a:t>
            </a:r>
            <a:r>
              <a:rPr lang="en-US" kern="0" baseline="0" dirty="0">
                <a:sym typeface="Symbol" panose="05050102010706020507" pitchFamily="18" charset="2"/>
              </a:rPr>
              <a:t>)</a:t>
            </a:r>
            <a:r>
              <a:rPr lang="en-US" kern="0" baseline="0" dirty="0" smtClean="0">
                <a:sym typeface="Symbol" panose="05050102010706020507" pitchFamily="18" charset="2"/>
              </a:rPr>
              <a:t> </a:t>
            </a: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D</a:t>
            </a:r>
            <a:r>
              <a:rPr lang="en-US" kern="0" baseline="0" dirty="0" smtClean="0">
                <a:sym typeface="Symbol" panose="05050102010706020507" pitchFamily="18" charset="2"/>
              </a:rPr>
              <a:t>etected </a:t>
            </a:r>
            <a:r>
              <a:rPr lang="en-US" kern="0" baseline="0" dirty="0">
                <a:sym typeface="Symbol" panose="05050102010706020507" pitchFamily="18" charset="2"/>
              </a:rPr>
              <a:t>frequency scales with </a:t>
            </a:r>
            <a:r>
              <a:rPr lang="en-US" kern="0" baseline="0" dirty="0" smtClean="0">
                <a:sym typeface="Symbol" panose="05050102010706020507" pitchFamily="18" charset="2"/>
              </a:rPr>
              <a:t>background velocity</a:t>
            </a:r>
            <a:endParaRPr lang="en-US" kern="0" baseline="0" dirty="0">
              <a:sym typeface="Symbol" panose="05050102010706020507" pitchFamily="18" charset="2"/>
            </a:endParaRP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Toroidal mode structure with n ~ -11 in all investigated cases</a:t>
            </a:r>
          </a:p>
          <a:p>
            <a:pPr lvl="1" algn="just"/>
            <a:r>
              <a:rPr lang="en-US" kern="0" baseline="0" dirty="0">
                <a:sym typeface="Symbol" panose="05050102010706020507" pitchFamily="18" charset="2"/>
              </a:rPr>
              <a:t>Fluctuations are detectable on the HFS</a:t>
            </a:r>
          </a:p>
          <a:p>
            <a:pPr lvl="2" algn="just"/>
            <a:r>
              <a:rPr lang="en-US" sz="2000" kern="0" baseline="0" dirty="0" smtClean="0">
                <a:sym typeface="Symbol" panose="05050102010706020507" pitchFamily="18" charset="2"/>
              </a:rPr>
              <a:t>Instability located in the steep gradient region, large scale toroidal structure with significant peeling component</a:t>
            </a:r>
          </a:p>
          <a:p>
            <a:pPr algn="just"/>
            <a:endParaRPr lang="en-US" sz="1000" kern="0" baseline="0" dirty="0" smtClean="0">
              <a:sym typeface="Symbol" panose="05050102010706020507" pitchFamily="18" charset="2"/>
            </a:endParaRPr>
          </a:p>
          <a:p>
            <a:pPr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Identified in D, H and He plasmas</a:t>
            </a:r>
          </a:p>
          <a:p>
            <a:pPr lvl="1"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Similar sequence pedestal recovery phases </a:t>
            </a:r>
          </a:p>
          <a:p>
            <a:pPr lvl="1"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Pre-ELM toroidal mode structure comparable</a:t>
            </a:r>
          </a:p>
          <a:p>
            <a:pPr lvl="2" algn="just"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000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Mechanisms in pedestal recovery independent of main ion species</a:t>
            </a:r>
          </a:p>
          <a:p>
            <a:pPr algn="just"/>
            <a:endParaRPr lang="en-US" sz="1000" kern="0" baseline="0" dirty="0" smtClean="0">
              <a:sym typeface="Symbol" panose="05050102010706020507" pitchFamily="18" charset="2"/>
            </a:endParaRPr>
          </a:p>
          <a:p>
            <a:pPr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Divertor evolution during ELM-cycle</a:t>
            </a:r>
          </a:p>
          <a:p>
            <a:pPr lvl="1" algn="just"/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High recycling regime in the outer divertor connected to n</a:t>
            </a:r>
            <a:r>
              <a:rPr lang="en-US" kern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 </a:t>
            </a:r>
            <a:r>
              <a:rPr lang="en-US" kern="0" baseline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recovery</a:t>
            </a:r>
            <a:endParaRPr lang="en-US" kern="0" smtClean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  <a:p>
            <a:pPr lvl="2" algn="just"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000" kern="0" baseline="0" smtClean="0">
                <a:latin typeface="Arial" pitchFamily="34" charset="0"/>
                <a:cs typeface="Arial" pitchFamily="34" charset="0"/>
              </a:rPr>
              <a:t>Indication for change of particle transport</a:t>
            </a:r>
            <a:endParaRPr lang="en-US" sz="2000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92314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Backup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706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775308" y="186872"/>
            <a:ext cx="7464019" cy="576262"/>
          </a:xfrm>
        </p:spPr>
        <p:txBody>
          <a:bodyPr/>
          <a:lstStyle/>
          <a:p>
            <a:r>
              <a:rPr lang="en-US" dirty="0" smtClean="0"/>
              <a:t>Comparison to results from JOREK</a:t>
            </a:r>
            <a:endParaRPr lang="en-US" dirty="0"/>
          </a:p>
        </p:txBody>
      </p:sp>
      <p:sp>
        <p:nvSpPr>
          <p:cNvPr id="3" name="Date Placehold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Slide Number Placehold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36</a:t>
            </a:r>
            <a:endParaRPr lang="en-US" altLang="de-DE" dirty="0"/>
          </a:p>
        </p:txBody>
      </p:sp>
      <p:sp>
        <p:nvSpPr>
          <p:cNvPr id="7" name="Content Placeholder 2" descr=" 7"/>
          <p:cNvSpPr txBox="1">
            <a:spLocks/>
          </p:cNvSpPr>
          <p:nvPr/>
        </p:nvSpPr>
        <p:spPr>
          <a:xfrm>
            <a:off x="179388" y="971347"/>
            <a:ext cx="495804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With diamagnetic rotation (tau</a:t>
            </a:r>
            <a:r>
              <a:rPr lang="en-US" kern="0" dirty="0" smtClean="0"/>
              <a:t>IC</a:t>
            </a:r>
            <a:r>
              <a:rPr lang="en-US" kern="0" baseline="0" dirty="0" smtClean="0">
                <a:sym typeface="Symbol" panose="05050102010706020507" pitchFamily="18" charset="2"/>
              </a:rPr>
              <a:t>&gt;0</a:t>
            </a:r>
            <a:r>
              <a:rPr lang="en-US" kern="0" baseline="0" dirty="0" smtClean="0"/>
              <a:t>) high n are stabilized</a:t>
            </a:r>
          </a:p>
          <a:p>
            <a:pPr lvl="1" algn="just"/>
            <a:r>
              <a:rPr lang="en-US" kern="0" baseline="0" dirty="0" smtClean="0"/>
              <a:t>Most unstable: 4 ≤ n ≤ 12 (here: n = 12)</a:t>
            </a:r>
          </a:p>
          <a:p>
            <a:pPr algn="just"/>
            <a:endParaRPr lang="en-US" sz="1800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800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har char=" "/>
            </a:pPr>
            <a:r>
              <a:rPr lang="en-US" kern="0" baseline="0" smtClean="0"/>
              <a:t>                  </a:t>
            </a:r>
            <a:endParaRPr lang="en-US" kern="0" baseline="0" dirty="0" smtClean="0"/>
          </a:p>
          <a:p>
            <a:pPr lvl="1" algn="just">
              <a:buChar char=" "/>
            </a:pPr>
            <a:r>
              <a:rPr lang="en-US" kern="0" baseline="0" smtClean="0"/>
              <a:t>                           </a:t>
            </a:r>
            <a:endParaRPr lang="en-US" kern="0" baseline="0" dirty="0" smtClean="0"/>
          </a:p>
          <a:p>
            <a:pPr lvl="1" algn="just">
              <a:buChar char=" "/>
            </a:pPr>
            <a:r>
              <a:rPr lang="en-US" kern="0" baseline="0" smtClean="0"/>
              <a:t>                               </a:t>
            </a:r>
            <a:endParaRPr lang="en-US" kern="0" baseline="0" dirty="0" smtClean="0"/>
          </a:p>
          <a:p>
            <a:pPr lvl="2" algn="just">
              <a:buChar char=" "/>
            </a:pPr>
            <a:r>
              <a:rPr lang="en-US" kern="0" baseline="0" smtClean="0"/>
              <a:t>                </a:t>
            </a:r>
            <a:endParaRPr lang="en-US" kern="0" baseline="0" dirty="0" smtClean="0"/>
          </a:p>
          <a:p>
            <a:pPr lvl="1" algn="just">
              <a:buChar char=" "/>
            </a:pPr>
            <a:r>
              <a:rPr lang="en-US" sz="1600" kern="0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1600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Char char=" "/>
            </a:pPr>
            <a:r>
              <a:rPr lang="en-US" kern="0" baseline="0" smtClean="0"/>
              <a:t>                   </a:t>
            </a:r>
            <a:endParaRPr lang="en-US" kern="0" baseline="0" dirty="0" smtClean="0"/>
          </a:p>
          <a:p>
            <a:pPr lvl="2" algn="just">
              <a:buChar char=" "/>
            </a:pPr>
            <a:r>
              <a:rPr lang="en-US" kern="0" baseline="0" smtClean="0"/>
              <a:t>            </a:t>
            </a:r>
            <a:r>
              <a:rPr lang="en-US" kern="0" baseline="0" smtClean="0">
                <a:sym typeface="Symbol"/>
              </a:rPr>
              <a:t> </a:t>
            </a:r>
            <a:r>
              <a:rPr lang="en-US" kern="0" baseline="0" smtClean="0"/>
              <a:t>                 </a:t>
            </a:r>
            <a:endParaRPr lang="en-US" kern="0" baseline="0" dirty="0"/>
          </a:p>
        </p:txBody>
      </p:sp>
      <p:pic>
        <p:nvPicPr>
          <p:cNvPr id="6" name="Grafik 5" descr="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5694" y="804479"/>
            <a:ext cx="2101176" cy="2569546"/>
          </a:xfrm>
          <a:prstGeom prst="rect">
            <a:avLst/>
          </a:prstGeom>
        </p:spPr>
      </p:pic>
      <p:sp>
        <p:nvSpPr>
          <p:cNvPr id="13" name="Textfeld 12" descr=" 13"/>
          <p:cNvSpPr txBox="1"/>
          <p:nvPr/>
        </p:nvSpPr>
        <p:spPr>
          <a:xfrm>
            <a:off x="4390120" y="3330864"/>
            <a:ext cx="415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/>
              <a:t>[</a:t>
            </a:r>
            <a:r>
              <a:rPr lang="en-US" sz="1400" baseline="0" dirty="0" smtClean="0"/>
              <a:t>F. Orain, A. Lessig et al., EPS 2016</a:t>
            </a:r>
            <a:r>
              <a:rPr lang="en-US" sz="1600" baseline="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2914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775308" y="186872"/>
            <a:ext cx="7464019" cy="576262"/>
          </a:xfrm>
        </p:spPr>
        <p:txBody>
          <a:bodyPr/>
          <a:lstStyle/>
          <a:p>
            <a:r>
              <a:rPr lang="en-US" dirty="0" smtClean="0"/>
              <a:t>Comparison to results from JOREK</a:t>
            </a:r>
            <a:endParaRPr lang="en-US" dirty="0"/>
          </a:p>
        </p:txBody>
      </p:sp>
      <p:sp>
        <p:nvSpPr>
          <p:cNvPr id="3" name="Date Placehold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5" name="Slide Number Placehold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36</a:t>
            </a:r>
            <a:endParaRPr lang="en-US" altLang="de-DE" dirty="0"/>
          </a:p>
        </p:txBody>
      </p:sp>
      <p:sp>
        <p:nvSpPr>
          <p:cNvPr id="7" name="Content Placeholder 2" descr=" 7"/>
          <p:cNvSpPr txBox="1">
            <a:spLocks/>
          </p:cNvSpPr>
          <p:nvPr/>
        </p:nvSpPr>
        <p:spPr>
          <a:xfrm>
            <a:off x="179388" y="971347"/>
            <a:ext cx="4958041" cy="54721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en-US" kern="0" baseline="0" dirty="0" smtClean="0"/>
          </a:p>
          <a:p>
            <a:pPr algn="just"/>
            <a:endParaRPr lang="en-US" kern="0" baseline="0" dirty="0" smtClean="0"/>
          </a:p>
          <a:p>
            <a:pPr algn="just"/>
            <a:r>
              <a:rPr lang="en-US" kern="0" baseline="0" dirty="0" smtClean="0"/>
              <a:t>With diamagnetic rotation (tau</a:t>
            </a:r>
            <a:r>
              <a:rPr lang="en-US" kern="0" dirty="0" smtClean="0"/>
              <a:t>IC</a:t>
            </a:r>
            <a:r>
              <a:rPr lang="en-US" kern="0" baseline="0" dirty="0" smtClean="0">
                <a:sym typeface="Symbol" panose="05050102010706020507" pitchFamily="18" charset="2"/>
              </a:rPr>
              <a:t>&gt;0</a:t>
            </a:r>
            <a:r>
              <a:rPr lang="en-US" kern="0" baseline="0" dirty="0" smtClean="0"/>
              <a:t>) high n are stabilized</a:t>
            </a:r>
          </a:p>
          <a:p>
            <a:pPr lvl="1" algn="just"/>
            <a:r>
              <a:rPr lang="en-US" kern="0" baseline="0" dirty="0" smtClean="0"/>
              <a:t>Most unstable: 4 ≤ n ≤ 12 (here: n = 12)</a:t>
            </a:r>
          </a:p>
          <a:p>
            <a:pPr algn="just"/>
            <a:endParaRPr lang="en-US" sz="1800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800" kern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kern="0" baseline="0" smtClean="0">
                <a:latin typeface="Arial" pitchFamily="34" charset="0"/>
                <a:cs typeface="Arial" pitchFamily="34" charset="0"/>
              </a:rPr>
              <a:t>Multi n simulation</a:t>
            </a:r>
          </a:p>
          <a:p>
            <a:pPr marL="457200" lvl="1" indent="0" algn="just"/>
            <a:r>
              <a:rPr lang="en-US" kern="0" baseline="0" smtClean="0">
                <a:latin typeface="Arial" pitchFamily="34" charset="0"/>
                <a:cs typeface="Arial" pitchFamily="34" charset="0"/>
              </a:rPr>
              <a:t>Medium n pre-ELM structures</a:t>
            </a:r>
          </a:p>
          <a:p>
            <a:pPr marL="457200" lvl="1" indent="0" algn="just"/>
            <a:r>
              <a:rPr lang="en-US" kern="0" baseline="0" smtClean="0">
                <a:latin typeface="Arial" pitchFamily="34" charset="0"/>
                <a:cs typeface="Arial" pitchFamily="34" charset="0"/>
              </a:rPr>
              <a:t>Non-linear coupling of medium n</a:t>
            </a:r>
          </a:p>
          <a:p>
            <a:pPr lvl="2" algn="just"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kern="0" baseline="0" smtClean="0">
                <a:latin typeface="Arial" pitchFamily="34" charset="0"/>
                <a:cs typeface="Arial" pitchFamily="34" charset="0"/>
              </a:rPr>
              <a:t>Low n structures</a:t>
            </a:r>
          </a:p>
          <a:p>
            <a:pPr marL="457200" lvl="1" indent="0" algn="just">
              <a:buNone/>
            </a:pPr>
            <a:r>
              <a:rPr lang="en-US" sz="1600" kern="0" baseline="0" smtClean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	</a:t>
            </a:r>
            <a:r>
              <a:rPr lang="en-US" sz="1600" baseline="0" smtClean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[</a:t>
            </a:r>
            <a:r>
              <a:rPr lang="en-US" sz="1400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I. Krebs et al., PoP 2013</a:t>
            </a:r>
            <a:r>
              <a:rPr lang="en-US" sz="1600" baseline="0" smtClean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]</a:t>
            </a:r>
          </a:p>
          <a:p>
            <a:pPr marL="457200" lvl="1" indent="0" algn="just"/>
            <a:r>
              <a:rPr lang="en-US" kern="0" baseline="0" smtClean="0">
                <a:latin typeface="Arial" pitchFamily="34" charset="0"/>
                <a:cs typeface="Arial" pitchFamily="34" charset="0"/>
              </a:rPr>
              <a:t>Saturation of modes</a:t>
            </a:r>
          </a:p>
          <a:p>
            <a:pPr lvl="2" algn="just"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kern="0" baseline="0" smtClean="0">
                <a:latin typeface="Arial" pitchFamily="34" charset="0"/>
                <a:cs typeface="Arial" pitchFamily="34" charset="0"/>
              </a:rPr>
              <a:t>Clamping of </a:t>
            </a:r>
            <a:r>
              <a:rPr lang="en-US" kern="0" baseline="0" smtClean="0">
                <a:latin typeface="Arial" panose="020B0604020202020204" pitchFamily="34" charset="0"/>
                <a:cs typeface="Arial" pitchFamily="34" charset="0"/>
                <a:sym typeface="Symbol"/>
              </a:rPr>
              <a:t></a:t>
            </a:r>
            <a:r>
              <a:rPr lang="en-US" kern="0" baseline="0" smtClean="0">
                <a:latin typeface="Arial" pitchFamily="34" charset="0"/>
                <a:cs typeface="Arial" pitchFamily="34" charset="0"/>
              </a:rPr>
              <a:t>p (‘soft limit’)</a:t>
            </a:r>
            <a:endParaRPr lang="en-US" kern="0" baseline="0" dirty="0"/>
          </a:p>
        </p:txBody>
      </p:sp>
      <p:pic>
        <p:nvPicPr>
          <p:cNvPr id="6" name="Grafik 5" descr="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5694" y="804479"/>
            <a:ext cx="2101176" cy="2569546"/>
          </a:xfrm>
          <a:prstGeom prst="rect">
            <a:avLst/>
          </a:prstGeom>
        </p:spPr>
      </p:pic>
      <p:sp>
        <p:nvSpPr>
          <p:cNvPr id="13" name="Textfeld 12" descr=" 13"/>
          <p:cNvSpPr txBox="1"/>
          <p:nvPr/>
        </p:nvSpPr>
        <p:spPr>
          <a:xfrm>
            <a:off x="4390120" y="3330864"/>
            <a:ext cx="415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/>
              <a:t>[</a:t>
            </a:r>
            <a:r>
              <a:rPr lang="en-US" sz="1400" baseline="0" dirty="0" smtClean="0"/>
              <a:t>F. Orain, A. Lessig et al., EPS 2016</a:t>
            </a:r>
            <a:r>
              <a:rPr lang="en-US" sz="1600" baseline="0" dirty="0" smtClean="0"/>
              <a:t>]</a:t>
            </a:r>
          </a:p>
        </p:txBody>
      </p:sp>
      <p:pic>
        <p:nvPicPr>
          <p:cNvPr id="9" name="Grafik 8" descr="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68" y="3669289"/>
            <a:ext cx="3446226" cy="292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2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frequent &amp; larger ELMs in H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F. M. Laggner</a:t>
            </a:r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37</a:t>
            </a:r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9" name="Inhaltsplatzhalter 5" descr=" 9"/>
          <p:cNvSpPr txBox="1">
            <a:spLocks/>
          </p:cNvSpPr>
          <p:nvPr/>
        </p:nvSpPr>
        <p:spPr>
          <a:xfrm>
            <a:off x="67500" y="1513867"/>
            <a:ext cx="5408290" cy="4252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kern="0" baseline="0" dirty="0">
              <a:solidFill>
                <a:prstClr val="black"/>
              </a:solidFill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f</a:t>
            </a:r>
            <a:r>
              <a:rPr lang="en-US" sz="2100" kern="0" dirty="0">
                <a:solidFill>
                  <a:prstClr val="black"/>
                </a:solidFill>
              </a:rPr>
              <a:t>ELM </a:t>
            </a:r>
            <a:r>
              <a:rPr lang="en-US" sz="2100" kern="0" baseline="0" dirty="0">
                <a:solidFill>
                  <a:prstClr val="black"/>
                </a:solidFill>
              </a:rPr>
              <a:t>doubles from </a:t>
            </a:r>
            <a:r>
              <a:rPr lang="en-US" sz="2100" baseline="0" dirty="0">
                <a:solidFill>
                  <a:srgbClr val="0238D0"/>
                </a:solidFill>
              </a:rPr>
              <a:t>D</a:t>
            </a:r>
            <a:r>
              <a:rPr lang="en-US" sz="2100" kern="0" baseline="0" dirty="0">
                <a:solidFill>
                  <a:prstClr val="black"/>
                </a:solidFill>
              </a:rPr>
              <a:t> to </a:t>
            </a:r>
            <a:r>
              <a:rPr lang="en-US" sz="2100" baseline="0" dirty="0">
                <a:solidFill>
                  <a:srgbClr val="FF0000"/>
                </a:solidFill>
              </a:rPr>
              <a:t>H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kern="0" baseline="0" dirty="0">
                <a:solidFill>
                  <a:prstClr val="black"/>
                </a:solidFill>
              </a:rPr>
              <a:t>ELM frequency (f</a:t>
            </a:r>
            <a:r>
              <a:rPr lang="en-US" sz="1500" kern="0" dirty="0">
                <a:solidFill>
                  <a:prstClr val="black"/>
                </a:solidFill>
              </a:rPr>
              <a:t>ELM</a:t>
            </a:r>
            <a:r>
              <a:rPr lang="en-US" sz="1500" kern="0" baseline="0" dirty="0">
                <a:solidFill>
                  <a:prstClr val="black"/>
                </a:solidFill>
              </a:rPr>
              <a:t>)</a:t>
            </a: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ΔW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MHD 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in </a:t>
            </a:r>
            <a:r>
              <a:rPr lang="en-US" sz="2100" baseline="0" dirty="0">
                <a:solidFill>
                  <a:srgbClr val="FF0000"/>
                </a:solidFill>
                <a:cs typeface="Arial" charset="0"/>
              </a:rPr>
              <a:t>H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 twice as large as in </a:t>
            </a:r>
            <a:r>
              <a:rPr lang="en-US" sz="2100" baseline="0" dirty="0">
                <a:solidFill>
                  <a:srgbClr val="0000FF"/>
                </a:solidFill>
                <a:cs typeface="Arial" charset="0"/>
              </a:rPr>
              <a:t>D</a:t>
            </a:r>
            <a:endParaRPr lang="en-US" sz="2100" baseline="0" dirty="0">
              <a:solidFill>
                <a:prstClr val="black"/>
              </a:solidFill>
              <a:cs typeface="Arial" charset="0"/>
            </a:endParaRP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ELM energy loss (ΔW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MHD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baseline="0" dirty="0">
              <a:solidFill>
                <a:prstClr val="black"/>
              </a:solidFill>
              <a:cs typeface="Arial" charset="0"/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P</a:t>
            </a:r>
            <a:r>
              <a:rPr lang="de-AT" sz="2100" dirty="0">
                <a:solidFill>
                  <a:prstClr val="black"/>
                </a:solidFill>
                <a:cs typeface="Arial" charset="0"/>
              </a:rPr>
              <a:t>ELM  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4 times higher in </a:t>
            </a:r>
            <a:r>
              <a:rPr lang="en-US" sz="2100" baseline="0" dirty="0">
                <a:solidFill>
                  <a:srgbClr val="FF0000"/>
                </a:solidFill>
                <a:cs typeface="Arial" charset="0"/>
              </a:rPr>
              <a:t>H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 than in </a:t>
            </a:r>
            <a:r>
              <a:rPr lang="en-US" sz="2100" baseline="0" dirty="0">
                <a:solidFill>
                  <a:srgbClr val="0000FF"/>
                </a:solidFill>
                <a:cs typeface="Arial" charset="0"/>
              </a:rPr>
              <a:t>D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Power loss by ELMs (P</a:t>
            </a:r>
            <a:r>
              <a:rPr lang="de-AT" sz="1500" dirty="0">
                <a:solidFill>
                  <a:prstClr val="black"/>
                </a:solidFill>
                <a:cs typeface="Arial" charset="0"/>
              </a:rPr>
              <a:t>ELM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baseline="0" dirty="0">
              <a:solidFill>
                <a:prstClr val="black"/>
              </a:solidFill>
              <a:cs typeface="Arial" charset="0"/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P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net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-P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ELM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-P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rad,sep 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1.8 times larger in </a:t>
            </a:r>
            <a:r>
              <a:rPr lang="en-US" sz="2100" baseline="0" dirty="0">
                <a:solidFill>
                  <a:srgbClr val="FF0000"/>
                </a:solidFill>
                <a:cs typeface="Arial" charset="0"/>
              </a:rPr>
              <a:t>H</a:t>
            </a:r>
            <a:endParaRPr lang="en-US" sz="2100" baseline="0" dirty="0">
              <a:solidFill>
                <a:prstClr val="black"/>
              </a:solidFill>
              <a:cs typeface="Arial" charset="0"/>
            </a:endParaRP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Corrected heating power (P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net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Radiated power inside the separatrix (P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rad,sep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baseline="0" dirty="0">
              <a:solidFill>
                <a:prstClr val="black"/>
              </a:solidFill>
              <a:cs typeface="Arial" charset="0"/>
            </a:endParaRPr>
          </a:p>
          <a:p>
            <a:pPr algn="just" defTabSz="685800" fontAlgn="auto">
              <a:spcBef>
                <a:spcPts val="750"/>
              </a:spcBef>
              <a:spcAft>
                <a:spcPts val="0"/>
              </a:spcAft>
              <a:buFont typeface="Wingdings" panose="05000000000000000000" pitchFamily="2" charset="2"/>
              <a:buChar char=" "/>
            </a:pPr>
            <a:r>
              <a:rPr lang="en-US" sz="2100" baseline="0" smtClean="0">
                <a:solidFill>
                  <a:prstClr val="black"/>
                </a:solidFill>
                <a:cs typeface="Arial" charset="0"/>
              </a:rPr>
              <a:t>                                         </a:t>
            </a:r>
            <a:r>
              <a:rPr lang="en-US" sz="2100" baseline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100" baseline="0" smtClean="0">
                <a:solidFill>
                  <a:prstClr val="black"/>
                </a:solidFill>
                <a:cs typeface="Arial" charset="0"/>
              </a:rPr>
              <a:t> </a:t>
            </a:r>
            <a:endParaRPr lang="en-US" sz="2100" baseline="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0" name="Group 6" descr=" 10"/>
          <p:cNvGrpSpPr/>
          <p:nvPr/>
        </p:nvGrpSpPr>
        <p:grpSpPr>
          <a:xfrm>
            <a:off x="5401388" y="1987102"/>
            <a:ext cx="847544" cy="1846659"/>
            <a:chOff x="8091576" y="2010278"/>
            <a:chExt cx="1130058" cy="2462213"/>
          </a:xfrm>
        </p:grpSpPr>
        <p:sp>
          <p:nvSpPr>
            <p:cNvPr id="11" name="TextBox 12"/>
            <p:cNvSpPr txBox="1"/>
            <p:nvPr/>
          </p:nvSpPr>
          <p:spPr>
            <a:xfrm>
              <a:off x="8193600" y="2010278"/>
              <a:ext cx="931653" cy="49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1800" baseline="0" dirty="0">
                  <a:solidFill>
                    <a:prstClr val="white"/>
                  </a:solidFill>
                  <a:latin typeface="Arial" panose="020B0604020202020204"/>
                  <a:cs typeface="Arial" charset="0"/>
                </a:rPr>
                <a:t>D</a:t>
              </a: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8091576" y="2471943"/>
              <a:ext cx="1130058" cy="20005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f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ELM</a:t>
              </a: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 ~ 50 Hz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ΔW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MHD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~20 kJ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net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~3.8 MW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rad,sep</a:t>
              </a: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~1.3 MW</a:t>
              </a:r>
              <a:endParaRPr lang="en-US" sz="975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grpSp>
        <p:nvGrpSpPr>
          <p:cNvPr id="13" name="Group 7" descr=" 13"/>
          <p:cNvGrpSpPr/>
          <p:nvPr/>
        </p:nvGrpSpPr>
        <p:grpSpPr>
          <a:xfrm>
            <a:off x="5401388" y="4145613"/>
            <a:ext cx="847544" cy="1946687"/>
            <a:chOff x="8097334" y="3551464"/>
            <a:chExt cx="1130058" cy="2595582"/>
          </a:xfrm>
        </p:grpSpPr>
        <p:sp>
          <p:nvSpPr>
            <p:cNvPr id="14" name="TextBox 14"/>
            <p:cNvSpPr txBox="1"/>
            <p:nvPr/>
          </p:nvSpPr>
          <p:spPr>
            <a:xfrm>
              <a:off x="8196537" y="3551464"/>
              <a:ext cx="931653" cy="49244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800" dirty="0">
                  <a:latin typeface="Arial" panose="020B0604020202020204"/>
                </a:rPr>
                <a:t>H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8097334" y="4013129"/>
              <a:ext cx="1130058" cy="2133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f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ELM</a:t>
              </a: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 ~100 Hz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ΔW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MHD</a:t>
              </a: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~37 kJ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net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~7.3 MW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rad,sep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~0.7 MW</a:t>
              </a:r>
              <a:endParaRPr lang="en-US" sz="975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grpSp>
        <p:nvGrpSpPr>
          <p:cNvPr id="17" name="Gruppieren 16" descr=" 17"/>
          <p:cNvGrpSpPr/>
          <p:nvPr/>
        </p:nvGrpSpPr>
        <p:grpSpPr>
          <a:xfrm>
            <a:off x="6200703" y="1489954"/>
            <a:ext cx="2876697" cy="2160000"/>
            <a:chOff x="8267604" y="843605"/>
            <a:chExt cx="3835596" cy="2880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843605"/>
              <a:ext cx="3835596" cy="2880000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8739682" y="867600"/>
              <a:ext cx="355588" cy="25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de-AT" sz="1350" baseline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8" name="Gruppieren 17" descr=" 18"/>
          <p:cNvGrpSpPr/>
          <p:nvPr/>
        </p:nvGrpSpPr>
        <p:grpSpPr>
          <a:xfrm>
            <a:off x="6200703" y="3648465"/>
            <a:ext cx="2876697" cy="2160000"/>
            <a:chOff x="8267604" y="3721620"/>
            <a:chExt cx="3835596" cy="28800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3721620"/>
              <a:ext cx="3835596" cy="2880000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8739682" y="3747600"/>
              <a:ext cx="355588" cy="25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de-AT" sz="1350" baseline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72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 descr="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evolution – ELM cycle</a:t>
            </a:r>
            <a:endParaRPr lang="en-US" dirty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4</a:t>
            </a:r>
            <a:endParaRPr lang="en-US" altLang="de-DE" dirty="0"/>
          </a:p>
        </p:txBody>
      </p:sp>
      <p:grpSp>
        <p:nvGrpSpPr>
          <p:cNvPr id="41" name="Group 1" descr=" 41"/>
          <p:cNvGrpSpPr/>
          <p:nvPr/>
        </p:nvGrpSpPr>
        <p:grpSpPr>
          <a:xfrm>
            <a:off x="4731108" y="2547734"/>
            <a:ext cx="4176815" cy="3564519"/>
            <a:chOff x="4731108" y="2547734"/>
            <a:chExt cx="4176815" cy="3564519"/>
          </a:xfrm>
        </p:grpSpPr>
        <p:sp>
          <p:nvSpPr>
            <p:cNvPr id="44" name="TextBox 35"/>
            <p:cNvSpPr txBox="1"/>
            <p:nvPr/>
          </p:nvSpPr>
          <p:spPr>
            <a:xfrm>
              <a:off x="6204857" y="5343263"/>
              <a:ext cx="1102180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sp>
          <p:nvSpPr>
            <p:cNvPr id="45" name="TextBox 36"/>
            <p:cNvSpPr txBox="1"/>
            <p:nvPr/>
          </p:nvSpPr>
          <p:spPr>
            <a:xfrm rot="16200000">
              <a:off x="4294826" y="4115571"/>
              <a:ext cx="1211118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grpSp>
          <p:nvGrpSpPr>
            <p:cNvPr id="46" name="Gruppieren 45"/>
            <p:cNvGrpSpPr/>
            <p:nvPr/>
          </p:nvGrpSpPr>
          <p:grpSpPr>
            <a:xfrm>
              <a:off x="4755600" y="2547734"/>
              <a:ext cx="4152323" cy="3564519"/>
              <a:chOff x="4755600" y="2547734"/>
              <a:chExt cx="4152323" cy="3564519"/>
            </a:xfrm>
          </p:grpSpPr>
          <p:sp>
            <p:nvSpPr>
              <p:cNvPr id="47" name="Textfeld 12"/>
              <p:cNvSpPr txBox="1"/>
              <p:nvPr/>
            </p:nvSpPr>
            <p:spPr>
              <a:xfrm>
                <a:off x="4755600" y="5773699"/>
                <a:ext cx="41523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600" baseline="0" dirty="0" smtClean="0"/>
                  <a:t>[</a:t>
                </a:r>
                <a:r>
                  <a:rPr lang="de-AT" sz="1400" baseline="0" dirty="0" smtClean="0"/>
                  <a:t>P. B. Snyder et al., POP 2012</a:t>
                </a:r>
                <a:r>
                  <a:rPr lang="de-AT" sz="1600" baseline="0" dirty="0" smtClean="0"/>
                  <a:t>]</a:t>
                </a:r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600" y="2547734"/>
                <a:ext cx="4140000" cy="3134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" name="Group 2057" descr=" 49"/>
          <p:cNvGrpSpPr/>
          <p:nvPr/>
        </p:nvGrpSpPr>
        <p:grpSpPr>
          <a:xfrm>
            <a:off x="5702455" y="888451"/>
            <a:ext cx="2461826" cy="1833834"/>
            <a:chOff x="5702455" y="869499"/>
            <a:chExt cx="2461826" cy="1833834"/>
          </a:xfrm>
        </p:grpSpPr>
        <p:sp>
          <p:nvSpPr>
            <p:cNvPr id="50" name="Arc 2056"/>
            <p:cNvSpPr/>
            <p:nvPr/>
          </p:nvSpPr>
          <p:spPr bwMode="auto">
            <a:xfrm>
              <a:off x="7642228" y="1597160"/>
              <a:ext cx="275670" cy="842213"/>
            </a:xfrm>
            <a:custGeom>
              <a:avLst/>
              <a:gdLst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2" fmla="*/ 263073 w 526145"/>
                <a:gd name="connsiteY2" fmla="*/ 816401 h 1632802"/>
                <a:gd name="connsiteX3" fmla="*/ 263072 w 526145"/>
                <a:gd name="connsiteY3" fmla="*/ 0 h 1632802"/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203610 w 268230"/>
                <a:gd name="connsiteY2" fmla="*/ 68050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113591 w 268230"/>
                <a:gd name="connsiteY1" fmla="*/ 192504 h 838132"/>
                <a:gd name="connsiteX2" fmla="*/ 263073 w 268230"/>
                <a:gd name="connsiteY2" fmla="*/ 816401 h 838132"/>
                <a:gd name="connsiteX3" fmla="*/ 203610 w 268230"/>
                <a:gd name="connsiteY3" fmla="*/ 680500 h 838132"/>
                <a:gd name="connsiteX0" fmla="*/ 0 w 268907"/>
                <a:gd name="connsiteY0" fmla="*/ 20796 h 858928"/>
                <a:gd name="connsiteX1" fmla="*/ 118328 w 268907"/>
                <a:gd name="connsiteY1" fmla="*/ 222776 h 858928"/>
                <a:gd name="connsiteX2" fmla="*/ 263073 w 268907"/>
                <a:gd name="connsiteY2" fmla="*/ 837197 h 858928"/>
                <a:gd name="connsiteX3" fmla="*/ 1 w 268907"/>
                <a:gd name="connsiteY3" fmla="*/ 837197 h 858928"/>
                <a:gd name="connsiteX4" fmla="*/ 0 w 268907"/>
                <a:gd name="connsiteY4" fmla="*/ 20796 h 858928"/>
                <a:gd name="connsiteX0" fmla="*/ 0 w 268907"/>
                <a:gd name="connsiteY0" fmla="*/ 20796 h 858928"/>
                <a:gd name="connsiteX1" fmla="*/ 113591 w 268907"/>
                <a:gd name="connsiteY1" fmla="*/ 213300 h 858928"/>
                <a:gd name="connsiteX2" fmla="*/ 263073 w 268907"/>
                <a:gd name="connsiteY2" fmla="*/ 837197 h 858928"/>
                <a:gd name="connsiteX3" fmla="*/ 203610 w 268907"/>
                <a:gd name="connsiteY3" fmla="*/ 701296 h 858928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13591 w 268907"/>
                <a:gd name="connsiteY1" fmla="*/ 213300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75670"/>
                <a:gd name="connsiteY0" fmla="*/ 6028 h 837533"/>
                <a:gd name="connsiteX1" fmla="*/ 208347 w 275670"/>
                <a:gd name="connsiteY1" fmla="*/ 710217 h 837533"/>
                <a:gd name="connsiteX2" fmla="*/ 263073 w 275670"/>
                <a:gd name="connsiteY2" fmla="*/ 822429 h 837533"/>
                <a:gd name="connsiteX3" fmla="*/ 1 w 275670"/>
                <a:gd name="connsiteY3" fmla="*/ 822429 h 837533"/>
                <a:gd name="connsiteX4" fmla="*/ 0 w 275670"/>
                <a:gd name="connsiteY4" fmla="*/ 6028 h 837533"/>
                <a:gd name="connsiteX0" fmla="*/ 0 w 275670"/>
                <a:gd name="connsiteY0" fmla="*/ 6028 h 837533"/>
                <a:gd name="connsiteX1" fmla="*/ 146756 w 275670"/>
                <a:gd name="connsiteY1" fmla="*/ 473326 h 837533"/>
                <a:gd name="connsiteX2" fmla="*/ 263073 w 275670"/>
                <a:gd name="connsiteY2" fmla="*/ 822429 h 837533"/>
                <a:gd name="connsiteX3" fmla="*/ 142019 w 275670"/>
                <a:gd name="connsiteY3" fmla="*/ 601247 h 837533"/>
                <a:gd name="connsiteX0" fmla="*/ 0 w 275670"/>
                <a:gd name="connsiteY0" fmla="*/ 10708 h 842213"/>
                <a:gd name="connsiteX1" fmla="*/ 208347 w 275670"/>
                <a:gd name="connsiteY1" fmla="*/ 714897 h 842213"/>
                <a:gd name="connsiteX2" fmla="*/ 263073 w 275670"/>
                <a:gd name="connsiteY2" fmla="*/ 827109 h 842213"/>
                <a:gd name="connsiteX3" fmla="*/ 1 w 275670"/>
                <a:gd name="connsiteY3" fmla="*/ 827109 h 842213"/>
                <a:gd name="connsiteX4" fmla="*/ 0 w 275670"/>
                <a:gd name="connsiteY4" fmla="*/ 10708 h 842213"/>
                <a:gd name="connsiteX0" fmla="*/ 0 w 275670"/>
                <a:gd name="connsiteY0" fmla="*/ 10708 h 842213"/>
                <a:gd name="connsiteX1" fmla="*/ 146756 w 275670"/>
                <a:gd name="connsiteY1" fmla="*/ 478006 h 842213"/>
                <a:gd name="connsiteX2" fmla="*/ 263073 w 275670"/>
                <a:gd name="connsiteY2" fmla="*/ 827109 h 842213"/>
                <a:gd name="connsiteX3" fmla="*/ 142019 w 275670"/>
                <a:gd name="connsiteY3" fmla="*/ 605927 h 84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670" h="842213" stroke="0" extrusionOk="0">
                  <a:moveTo>
                    <a:pt x="0" y="10708"/>
                  </a:moveTo>
                  <a:cubicBezTo>
                    <a:pt x="35514" y="-64058"/>
                    <a:pt x="159764" y="261396"/>
                    <a:pt x="208347" y="714897"/>
                  </a:cubicBezTo>
                  <a:cubicBezTo>
                    <a:pt x="252193" y="850964"/>
                    <a:pt x="298587" y="752343"/>
                    <a:pt x="263073" y="827109"/>
                  </a:cubicBezTo>
                  <a:lnTo>
                    <a:pt x="1" y="827109"/>
                  </a:lnTo>
                  <a:cubicBezTo>
                    <a:pt x="1" y="554975"/>
                    <a:pt x="0" y="282842"/>
                    <a:pt x="0" y="10708"/>
                  </a:cubicBezTo>
                  <a:close/>
                </a:path>
                <a:path w="275670" h="842213" fill="none">
                  <a:moveTo>
                    <a:pt x="0" y="10708"/>
                  </a:moveTo>
                  <a:cubicBezTo>
                    <a:pt x="37883" y="81484"/>
                    <a:pt x="145551" y="332463"/>
                    <a:pt x="146756" y="478006"/>
                  </a:cubicBezTo>
                  <a:cubicBezTo>
                    <a:pt x="190602" y="614073"/>
                    <a:pt x="267021" y="784469"/>
                    <a:pt x="263073" y="827109"/>
                  </a:cubicBezTo>
                  <a:cubicBezTo>
                    <a:pt x="285164" y="901044"/>
                    <a:pt x="169213" y="683592"/>
                    <a:pt x="142019" y="605927"/>
                  </a:cubicBezTo>
                </a:path>
              </a:pathLst>
            </a:custGeom>
            <a:solidFill>
              <a:srgbClr val="FFC000">
                <a:alpha val="6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40"/>
            <p:cNvSpPr txBox="1"/>
            <p:nvPr/>
          </p:nvSpPr>
          <p:spPr>
            <a:xfrm rot="16200000">
              <a:off x="6114487" y="1854146"/>
              <a:ext cx="797380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height</a:t>
              </a:r>
              <a:endParaRPr lang="en-GB" sz="1600" baseline="0" dirty="0"/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7413163" y="904633"/>
              <a:ext cx="718458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width</a:t>
              </a:r>
              <a:endParaRPr lang="en-GB" sz="1600" baseline="0" dirty="0"/>
            </a:p>
          </p:txBody>
        </p:sp>
        <p:grpSp>
          <p:nvGrpSpPr>
            <p:cNvPr id="53" name="Group 24"/>
            <p:cNvGrpSpPr/>
            <p:nvPr/>
          </p:nvGrpSpPr>
          <p:grpSpPr>
            <a:xfrm>
              <a:off x="5702455" y="869499"/>
              <a:ext cx="2461826" cy="1833834"/>
              <a:chOff x="5702455" y="869499"/>
              <a:chExt cx="2461826" cy="1833834"/>
            </a:xfrm>
          </p:grpSpPr>
          <p:sp>
            <p:nvSpPr>
              <p:cNvPr id="59" name="Freeform 13"/>
              <p:cNvSpPr/>
              <p:nvPr/>
            </p:nvSpPr>
            <p:spPr bwMode="auto">
              <a:xfrm>
                <a:off x="6049729" y="1087564"/>
                <a:ext cx="1853290" cy="1334548"/>
              </a:xfrm>
              <a:custGeom>
                <a:avLst/>
                <a:gdLst>
                  <a:gd name="connsiteX0" fmla="*/ 0 w 2179864"/>
                  <a:gd name="connsiteY0" fmla="*/ 0 h 2163536"/>
                  <a:gd name="connsiteX1" fmla="*/ 244928 w 2179864"/>
                  <a:gd name="connsiteY1" fmla="*/ 73479 h 2163536"/>
                  <a:gd name="connsiteX2" fmla="*/ 669471 w 2179864"/>
                  <a:gd name="connsiteY2" fmla="*/ 171450 h 2163536"/>
                  <a:gd name="connsiteX3" fmla="*/ 1045028 w 2179864"/>
                  <a:gd name="connsiteY3" fmla="*/ 334736 h 2163536"/>
                  <a:gd name="connsiteX4" fmla="*/ 1494064 w 2179864"/>
                  <a:gd name="connsiteY4" fmla="*/ 555172 h 2163536"/>
                  <a:gd name="connsiteX5" fmla="*/ 1943100 w 2179864"/>
                  <a:gd name="connsiteY5" fmla="*/ 889907 h 2163536"/>
                  <a:gd name="connsiteX6" fmla="*/ 2114550 w 2179864"/>
                  <a:gd name="connsiteY6" fmla="*/ 1281793 h 2163536"/>
                  <a:gd name="connsiteX7" fmla="*/ 2155371 w 2179864"/>
                  <a:gd name="connsiteY7" fmla="*/ 1943100 h 2163536"/>
                  <a:gd name="connsiteX8" fmla="*/ 2179864 w 2179864"/>
                  <a:gd name="connsiteY8" fmla="*/ 2163536 h 2163536"/>
                  <a:gd name="connsiteX0" fmla="*/ 0 w 1934936"/>
                  <a:gd name="connsiteY0" fmla="*/ -1 h 2090056"/>
                  <a:gd name="connsiteX1" fmla="*/ 424543 w 1934936"/>
                  <a:gd name="connsiteY1" fmla="*/ 97970 h 2090056"/>
                  <a:gd name="connsiteX2" fmla="*/ 800100 w 1934936"/>
                  <a:gd name="connsiteY2" fmla="*/ 261256 h 2090056"/>
                  <a:gd name="connsiteX3" fmla="*/ 1249136 w 1934936"/>
                  <a:gd name="connsiteY3" fmla="*/ 481692 h 2090056"/>
                  <a:gd name="connsiteX4" fmla="*/ 1698172 w 1934936"/>
                  <a:gd name="connsiteY4" fmla="*/ 816427 h 2090056"/>
                  <a:gd name="connsiteX5" fmla="*/ 1869622 w 1934936"/>
                  <a:gd name="connsiteY5" fmla="*/ 1208313 h 2090056"/>
                  <a:gd name="connsiteX6" fmla="*/ 1910443 w 1934936"/>
                  <a:gd name="connsiteY6" fmla="*/ 1869620 h 2090056"/>
                  <a:gd name="connsiteX7" fmla="*/ 1934936 w 1934936"/>
                  <a:gd name="connsiteY7" fmla="*/ 2090056 h 2090056"/>
                  <a:gd name="connsiteX0" fmla="*/ 0 w 1510393"/>
                  <a:gd name="connsiteY0" fmla="*/ 1 h 1992087"/>
                  <a:gd name="connsiteX1" fmla="*/ 375557 w 1510393"/>
                  <a:gd name="connsiteY1" fmla="*/ 163287 h 1992087"/>
                  <a:gd name="connsiteX2" fmla="*/ 824593 w 1510393"/>
                  <a:gd name="connsiteY2" fmla="*/ 383723 h 1992087"/>
                  <a:gd name="connsiteX3" fmla="*/ 1273629 w 1510393"/>
                  <a:gd name="connsiteY3" fmla="*/ 718458 h 1992087"/>
                  <a:gd name="connsiteX4" fmla="*/ 1445079 w 1510393"/>
                  <a:gd name="connsiteY4" fmla="*/ 1110344 h 1992087"/>
                  <a:gd name="connsiteX5" fmla="*/ 1485900 w 1510393"/>
                  <a:gd name="connsiteY5" fmla="*/ 1771651 h 1992087"/>
                  <a:gd name="connsiteX6" fmla="*/ 1510393 w 1510393"/>
                  <a:gd name="connsiteY6" fmla="*/ 1992087 h 1992087"/>
                  <a:gd name="connsiteX0" fmla="*/ 0 w 1134836"/>
                  <a:gd name="connsiteY0" fmla="*/ 1 h 1828801"/>
                  <a:gd name="connsiteX1" fmla="*/ 449036 w 1134836"/>
                  <a:gd name="connsiteY1" fmla="*/ 220437 h 1828801"/>
                  <a:gd name="connsiteX2" fmla="*/ 898072 w 1134836"/>
                  <a:gd name="connsiteY2" fmla="*/ 555172 h 1828801"/>
                  <a:gd name="connsiteX3" fmla="*/ 1069522 w 1134836"/>
                  <a:gd name="connsiteY3" fmla="*/ 947058 h 1828801"/>
                  <a:gd name="connsiteX4" fmla="*/ 1110343 w 1134836"/>
                  <a:gd name="connsiteY4" fmla="*/ 1608365 h 1828801"/>
                  <a:gd name="connsiteX5" fmla="*/ 1134836 w 1134836"/>
                  <a:gd name="connsiteY5" fmla="*/ 1828801 h 1828801"/>
                  <a:gd name="connsiteX0" fmla="*/ -1 w 685799"/>
                  <a:gd name="connsiteY0" fmla="*/ 1 h 1608365"/>
                  <a:gd name="connsiteX1" fmla="*/ 449035 w 685799"/>
                  <a:gd name="connsiteY1" fmla="*/ 334736 h 1608365"/>
                  <a:gd name="connsiteX2" fmla="*/ 620485 w 685799"/>
                  <a:gd name="connsiteY2" fmla="*/ 726622 h 1608365"/>
                  <a:gd name="connsiteX3" fmla="*/ 661306 w 685799"/>
                  <a:gd name="connsiteY3" fmla="*/ 1387929 h 1608365"/>
                  <a:gd name="connsiteX4" fmla="*/ 685799 w 685799"/>
                  <a:gd name="connsiteY4" fmla="*/ 1608365 h 160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99" h="1608365">
                    <a:moveTo>
                      <a:pt x="-1" y="1"/>
                    </a:moveTo>
                    <a:cubicBezTo>
                      <a:pt x="149678" y="92530"/>
                      <a:pt x="345621" y="213633"/>
                      <a:pt x="449035" y="334736"/>
                    </a:cubicBezTo>
                    <a:cubicBezTo>
                      <a:pt x="552449" y="455839"/>
                      <a:pt x="585107" y="551090"/>
                      <a:pt x="620485" y="726622"/>
                    </a:cubicBezTo>
                    <a:cubicBezTo>
                      <a:pt x="655864" y="902154"/>
                      <a:pt x="650420" y="1240972"/>
                      <a:pt x="661306" y="1387929"/>
                    </a:cubicBezTo>
                    <a:cubicBezTo>
                      <a:pt x="672192" y="1534886"/>
                      <a:pt x="684438" y="1568904"/>
                      <a:pt x="685799" y="1608365"/>
                    </a:cubicBezTo>
                  </a:path>
                </a:pathLst>
              </a:custGeom>
              <a:noFill/>
              <a:ln w="44450">
                <a:solidFill>
                  <a:srgbClr val="0000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0" name="Straight Arrow Connector 9"/>
              <p:cNvCxnSpPr/>
              <p:nvPr/>
            </p:nvCxnSpPr>
            <p:spPr bwMode="auto">
              <a:xfrm flipV="1">
                <a:off x="6049729" y="869499"/>
                <a:ext cx="0" cy="15526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23"/>
              <p:cNvCxnSpPr/>
              <p:nvPr/>
            </p:nvCxnSpPr>
            <p:spPr bwMode="auto">
              <a:xfrm>
                <a:off x="6049729" y="2422113"/>
                <a:ext cx="2114552" cy="1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TextBox 25"/>
              <p:cNvSpPr txBox="1"/>
              <p:nvPr/>
            </p:nvSpPr>
            <p:spPr>
              <a:xfrm rot="16200000">
                <a:off x="5273940" y="1476527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pressure</a:t>
                </a:r>
                <a:endParaRPr lang="en-GB" sz="1600" baseline="0" dirty="0"/>
              </a:p>
            </p:txBody>
          </p:sp>
          <p:sp>
            <p:nvSpPr>
              <p:cNvPr id="63" name="TextBox 26"/>
              <p:cNvSpPr txBox="1"/>
              <p:nvPr/>
            </p:nvSpPr>
            <p:spPr>
              <a:xfrm>
                <a:off x="6509213" y="2364779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radius</a:t>
                </a:r>
                <a:endParaRPr lang="en-GB" sz="1600" baseline="0" dirty="0"/>
              </a:p>
            </p:txBody>
          </p:sp>
        </p:grpSp>
        <p:cxnSp>
          <p:nvCxnSpPr>
            <p:cNvPr id="54" name="Straight Arrow Connector 28"/>
            <p:cNvCxnSpPr/>
            <p:nvPr/>
          </p:nvCxnSpPr>
          <p:spPr bwMode="auto">
            <a:xfrm>
              <a:off x="6678377" y="1624734"/>
              <a:ext cx="963389" cy="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30"/>
            <p:cNvCxnSpPr/>
            <p:nvPr/>
          </p:nvCxnSpPr>
          <p:spPr bwMode="auto">
            <a:xfrm flipV="1">
              <a:off x="7903019" y="1249136"/>
              <a:ext cx="0" cy="117297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31"/>
            <p:cNvCxnSpPr/>
            <p:nvPr/>
          </p:nvCxnSpPr>
          <p:spPr bwMode="auto">
            <a:xfrm flipV="1">
              <a:off x="7641766" y="1249137"/>
              <a:ext cx="0" cy="117297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36"/>
            <p:cNvCxnSpPr/>
            <p:nvPr/>
          </p:nvCxnSpPr>
          <p:spPr bwMode="auto">
            <a:xfrm flipV="1">
              <a:off x="6686550" y="1624734"/>
              <a:ext cx="0" cy="79737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38"/>
            <p:cNvCxnSpPr/>
            <p:nvPr/>
          </p:nvCxnSpPr>
          <p:spPr bwMode="auto">
            <a:xfrm>
              <a:off x="7641766" y="1249136"/>
              <a:ext cx="261252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Content Placeholder 2" descr=" 64"/>
          <p:cNvSpPr txBox="1">
            <a:spLocks/>
          </p:cNvSpPr>
          <p:nvPr/>
        </p:nvSpPr>
        <p:spPr>
          <a:xfrm>
            <a:off x="179389" y="981075"/>
            <a:ext cx="4576211" cy="2170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kern="0" baseline="0" dirty="0" smtClean="0">
              <a:sym typeface="Symbol" panose="05050102010706020507" pitchFamily="18" charset="2"/>
            </a:endParaRPr>
          </a:p>
        </p:txBody>
      </p:sp>
      <p:sp>
        <p:nvSpPr>
          <p:cNvPr id="68" name="Content Placeholder 2" descr=" 68"/>
          <p:cNvSpPr txBox="1">
            <a:spLocks/>
          </p:cNvSpPr>
          <p:nvPr/>
        </p:nvSpPr>
        <p:spPr>
          <a:xfrm>
            <a:off x="154898" y="896989"/>
            <a:ext cx="4576210" cy="24812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baseline="0" dirty="0" smtClean="0"/>
              <a:t>Model for type-I ELM cycle</a:t>
            </a:r>
          </a:p>
          <a:p>
            <a:pPr lvl="1">
              <a:buFont typeface="+mj-lt"/>
              <a:buChar char=" "/>
            </a:pPr>
            <a:r>
              <a:rPr lang="en-GB" kern="0" baseline="0" smtClean="0"/>
              <a:t>  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                         </a:t>
            </a:r>
            <a:endParaRPr lang="en-GB" kern="0" baseline="0" dirty="0" smtClean="0"/>
          </a:p>
          <a:p>
            <a:pPr lvl="1">
              <a:buFont typeface="+mj-lt"/>
              <a:buChar char=" "/>
            </a:pPr>
            <a:r>
              <a:rPr lang="en-GB" kern="0" baseline="0" smtClean="0"/>
              <a:t>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</a:t>
            </a:r>
            <a:endParaRPr lang="en-GB" kern="0" baseline="0" dirty="0" smtClean="0"/>
          </a:p>
          <a:p>
            <a:pPr lvl="1">
              <a:buFont typeface="+mj-lt"/>
              <a:buChar char=" "/>
            </a:pPr>
            <a:r>
              <a:rPr lang="en-GB" kern="0" baseline="0" smtClean="0"/>
              <a:t> 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  </a:t>
            </a:r>
            <a:endParaRPr lang="en-GB" kern="0" baseline="0" dirty="0" smtClean="0"/>
          </a:p>
          <a:p>
            <a:pPr lvl="1">
              <a:buFont typeface="+mj-lt"/>
              <a:buAutoNum type="arabicParenBoth"/>
            </a:pPr>
            <a:endParaRPr lang="en-GB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4432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frequent &amp; larger ELMs in H</a:t>
            </a:r>
            <a:endParaRPr lang="en-US" dirty="0"/>
          </a:p>
        </p:txBody>
      </p:sp>
      <p:sp>
        <p:nvSpPr>
          <p:cNvPr id="3" name="Datumsplatzhalter 2" descr="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4" name="Fußzeilenplatzhalter 3" descr="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F. M. Laggner</a:t>
            </a:r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 descr="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37</a:t>
            </a:r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9" name="Inhaltsplatzhalter 5" descr=" 9"/>
          <p:cNvSpPr txBox="1">
            <a:spLocks/>
          </p:cNvSpPr>
          <p:nvPr/>
        </p:nvSpPr>
        <p:spPr>
          <a:xfrm>
            <a:off x="67500" y="1513867"/>
            <a:ext cx="5408290" cy="4252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kern="0" baseline="0" dirty="0">
              <a:solidFill>
                <a:prstClr val="black"/>
              </a:solidFill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f</a:t>
            </a:r>
            <a:r>
              <a:rPr lang="en-US" sz="2100" kern="0" dirty="0">
                <a:solidFill>
                  <a:prstClr val="black"/>
                </a:solidFill>
              </a:rPr>
              <a:t>ELM </a:t>
            </a:r>
            <a:r>
              <a:rPr lang="en-US" sz="2100" kern="0" baseline="0" dirty="0">
                <a:solidFill>
                  <a:prstClr val="black"/>
                </a:solidFill>
              </a:rPr>
              <a:t>doubles from </a:t>
            </a:r>
            <a:r>
              <a:rPr lang="en-US" sz="2100" baseline="0" dirty="0">
                <a:solidFill>
                  <a:srgbClr val="0238D0"/>
                </a:solidFill>
              </a:rPr>
              <a:t>D</a:t>
            </a:r>
            <a:r>
              <a:rPr lang="en-US" sz="2100" kern="0" baseline="0" dirty="0">
                <a:solidFill>
                  <a:prstClr val="black"/>
                </a:solidFill>
              </a:rPr>
              <a:t> to </a:t>
            </a:r>
            <a:r>
              <a:rPr lang="en-US" sz="2100" baseline="0" dirty="0">
                <a:solidFill>
                  <a:srgbClr val="FF0000"/>
                </a:solidFill>
              </a:rPr>
              <a:t>H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kern="0" baseline="0" dirty="0">
                <a:solidFill>
                  <a:prstClr val="black"/>
                </a:solidFill>
              </a:rPr>
              <a:t>ELM frequency (f</a:t>
            </a:r>
            <a:r>
              <a:rPr lang="en-US" sz="1500" kern="0" dirty="0">
                <a:solidFill>
                  <a:prstClr val="black"/>
                </a:solidFill>
              </a:rPr>
              <a:t>ELM</a:t>
            </a:r>
            <a:r>
              <a:rPr lang="en-US" sz="1500" kern="0" baseline="0" dirty="0">
                <a:solidFill>
                  <a:prstClr val="black"/>
                </a:solidFill>
              </a:rPr>
              <a:t>)</a:t>
            </a: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ΔW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MHD 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in </a:t>
            </a:r>
            <a:r>
              <a:rPr lang="en-US" sz="2100" baseline="0" dirty="0">
                <a:solidFill>
                  <a:srgbClr val="FF0000"/>
                </a:solidFill>
                <a:cs typeface="Arial" charset="0"/>
              </a:rPr>
              <a:t>H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 twice as large as in </a:t>
            </a:r>
            <a:r>
              <a:rPr lang="en-US" sz="2100" baseline="0" dirty="0">
                <a:solidFill>
                  <a:srgbClr val="0000FF"/>
                </a:solidFill>
                <a:cs typeface="Arial" charset="0"/>
              </a:rPr>
              <a:t>D</a:t>
            </a:r>
            <a:endParaRPr lang="en-US" sz="2100" baseline="0" dirty="0">
              <a:solidFill>
                <a:prstClr val="black"/>
              </a:solidFill>
              <a:cs typeface="Arial" charset="0"/>
            </a:endParaRP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ELM energy loss (ΔW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MHD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baseline="0" dirty="0">
              <a:solidFill>
                <a:prstClr val="black"/>
              </a:solidFill>
              <a:cs typeface="Arial" charset="0"/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P</a:t>
            </a:r>
            <a:r>
              <a:rPr lang="de-AT" sz="2100" dirty="0">
                <a:solidFill>
                  <a:prstClr val="black"/>
                </a:solidFill>
                <a:cs typeface="Arial" charset="0"/>
              </a:rPr>
              <a:t>ELM  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4 times higher in </a:t>
            </a:r>
            <a:r>
              <a:rPr lang="en-US" sz="2100" baseline="0" dirty="0">
                <a:solidFill>
                  <a:srgbClr val="FF0000"/>
                </a:solidFill>
                <a:cs typeface="Arial" charset="0"/>
              </a:rPr>
              <a:t>H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 than in </a:t>
            </a:r>
            <a:r>
              <a:rPr lang="en-US" sz="2100" baseline="0" dirty="0">
                <a:solidFill>
                  <a:srgbClr val="0000FF"/>
                </a:solidFill>
                <a:cs typeface="Arial" charset="0"/>
              </a:rPr>
              <a:t>D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Power loss by ELMs (P</a:t>
            </a:r>
            <a:r>
              <a:rPr lang="de-AT" sz="1500" dirty="0">
                <a:solidFill>
                  <a:prstClr val="black"/>
                </a:solidFill>
                <a:cs typeface="Arial" charset="0"/>
              </a:rPr>
              <a:t>ELM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baseline="0" dirty="0">
              <a:solidFill>
                <a:prstClr val="black"/>
              </a:solidFill>
              <a:cs typeface="Arial" charset="0"/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P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net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-P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ELM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-P</a:t>
            </a:r>
            <a:r>
              <a:rPr lang="en-US" sz="2100" dirty="0">
                <a:solidFill>
                  <a:prstClr val="black"/>
                </a:solidFill>
                <a:cs typeface="Arial" charset="0"/>
              </a:rPr>
              <a:t>rad,sep </a:t>
            </a:r>
            <a:r>
              <a:rPr lang="en-US" sz="2100" baseline="0" dirty="0">
                <a:solidFill>
                  <a:prstClr val="black"/>
                </a:solidFill>
                <a:cs typeface="Arial" charset="0"/>
              </a:rPr>
              <a:t>1.8 times larger in </a:t>
            </a:r>
            <a:r>
              <a:rPr lang="en-US" sz="2100" baseline="0" dirty="0">
                <a:solidFill>
                  <a:srgbClr val="FF0000"/>
                </a:solidFill>
                <a:cs typeface="Arial" charset="0"/>
              </a:rPr>
              <a:t>H</a:t>
            </a:r>
            <a:endParaRPr lang="en-US" sz="2100" baseline="0" dirty="0">
              <a:solidFill>
                <a:prstClr val="black"/>
              </a:solidFill>
              <a:cs typeface="Arial" charset="0"/>
            </a:endParaRP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Corrected heating power (P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net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Radiated power inside the separatrix (P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rad,sep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baseline="0" dirty="0">
              <a:solidFill>
                <a:prstClr val="black"/>
              </a:solidFill>
              <a:cs typeface="Arial" charset="0"/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aseline="0" smtClean="0">
                <a:solidFill>
                  <a:srgbClr val="000000"/>
                </a:solidFill>
                <a:cs typeface="Arial" charset="0"/>
              </a:rPr>
              <a:t>Larger power flux across the pedestal in </a:t>
            </a:r>
            <a:r>
              <a:rPr lang="en-US" sz="2100" baseline="0" smtClean="0">
                <a:solidFill>
                  <a:srgbClr val="FF0000"/>
                </a:solidFill>
                <a:cs typeface="Arial" charset="0"/>
              </a:rPr>
              <a:t>H</a:t>
            </a:r>
            <a:endParaRPr lang="en-US" sz="2100" baseline="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0" name="Group 6" descr=" 10"/>
          <p:cNvGrpSpPr/>
          <p:nvPr/>
        </p:nvGrpSpPr>
        <p:grpSpPr>
          <a:xfrm>
            <a:off x="5401388" y="1987102"/>
            <a:ext cx="847544" cy="1846659"/>
            <a:chOff x="8091576" y="2010278"/>
            <a:chExt cx="1130058" cy="2462213"/>
          </a:xfrm>
        </p:grpSpPr>
        <p:sp>
          <p:nvSpPr>
            <p:cNvPr id="11" name="TextBox 12"/>
            <p:cNvSpPr txBox="1"/>
            <p:nvPr/>
          </p:nvSpPr>
          <p:spPr>
            <a:xfrm>
              <a:off x="8193600" y="2010278"/>
              <a:ext cx="931653" cy="49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1800" baseline="0" dirty="0">
                  <a:solidFill>
                    <a:prstClr val="white"/>
                  </a:solidFill>
                  <a:latin typeface="Arial" panose="020B0604020202020204"/>
                  <a:cs typeface="Arial" charset="0"/>
                </a:rPr>
                <a:t>D</a:t>
              </a: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8091576" y="2471943"/>
              <a:ext cx="1130058" cy="20005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f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ELM</a:t>
              </a: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 ~ 50 Hz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ΔW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MHD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~20 kJ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net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~3.8 MW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rad,sep</a:t>
              </a: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~1.3 MW</a:t>
              </a:r>
              <a:endParaRPr lang="en-US" sz="975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grpSp>
        <p:nvGrpSpPr>
          <p:cNvPr id="13" name="Group 7" descr=" 13"/>
          <p:cNvGrpSpPr/>
          <p:nvPr/>
        </p:nvGrpSpPr>
        <p:grpSpPr>
          <a:xfrm>
            <a:off x="5401388" y="4145613"/>
            <a:ext cx="847544" cy="1946687"/>
            <a:chOff x="8097334" y="3551464"/>
            <a:chExt cx="1130058" cy="2595582"/>
          </a:xfrm>
        </p:grpSpPr>
        <p:sp>
          <p:nvSpPr>
            <p:cNvPr id="14" name="TextBox 14"/>
            <p:cNvSpPr txBox="1"/>
            <p:nvPr/>
          </p:nvSpPr>
          <p:spPr>
            <a:xfrm>
              <a:off x="8196537" y="3551464"/>
              <a:ext cx="931653" cy="49244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800" dirty="0">
                  <a:latin typeface="Arial" panose="020B0604020202020204"/>
                </a:rPr>
                <a:t>H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8097334" y="4013129"/>
              <a:ext cx="1130058" cy="2133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f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ELM</a:t>
              </a: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 ~100 Hz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ΔW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MHD</a:t>
              </a: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~37 kJ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net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~7.3 MW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450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rad,sep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~0.7 MW</a:t>
              </a:r>
              <a:endParaRPr lang="en-US" sz="975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grpSp>
        <p:nvGrpSpPr>
          <p:cNvPr id="17" name="Gruppieren 16" descr=" 17"/>
          <p:cNvGrpSpPr/>
          <p:nvPr/>
        </p:nvGrpSpPr>
        <p:grpSpPr>
          <a:xfrm>
            <a:off x="6200703" y="1489954"/>
            <a:ext cx="2876697" cy="2160000"/>
            <a:chOff x="8267604" y="843605"/>
            <a:chExt cx="3835596" cy="2880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843605"/>
              <a:ext cx="3835596" cy="2880000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8739682" y="867600"/>
              <a:ext cx="355588" cy="25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de-AT" sz="1350" baseline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8" name="Gruppieren 17" descr=" 18"/>
          <p:cNvGrpSpPr/>
          <p:nvPr/>
        </p:nvGrpSpPr>
        <p:grpSpPr>
          <a:xfrm>
            <a:off x="6200703" y="3648465"/>
            <a:ext cx="2876697" cy="2160000"/>
            <a:chOff x="8267604" y="3721620"/>
            <a:chExt cx="3835596" cy="28800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3721620"/>
              <a:ext cx="3835596" cy="2880000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8739682" y="3747600"/>
              <a:ext cx="355588" cy="25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de-AT" sz="1350" baseline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8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pedestal evolution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F. M. Laggner</a:t>
            </a:r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38</a:t>
            </a:r>
            <a:endParaRPr lang="en-US" altLang="de-DE" dirty="0">
              <a:solidFill>
                <a:prstClr val="black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200703" y="1493668"/>
            <a:ext cx="2876697" cy="2160000"/>
            <a:chOff x="8267604" y="848557"/>
            <a:chExt cx="3835596" cy="2880000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848557"/>
              <a:ext cx="3835596" cy="2880000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8739682" y="875489"/>
              <a:ext cx="355588" cy="2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de-AT" sz="1350" baseline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200703" y="3645182"/>
            <a:ext cx="2876697" cy="2160000"/>
            <a:chOff x="8267604" y="3717242"/>
            <a:chExt cx="3835596" cy="2880000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04" y="3717242"/>
              <a:ext cx="3835596" cy="2880000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8740800" y="3740400"/>
              <a:ext cx="355588" cy="25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de-AT" sz="1350" baseline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29" name="Group 6"/>
          <p:cNvGrpSpPr/>
          <p:nvPr/>
        </p:nvGrpSpPr>
        <p:grpSpPr>
          <a:xfrm>
            <a:off x="5401388" y="1987103"/>
            <a:ext cx="847544" cy="888705"/>
            <a:chOff x="8091576" y="2010278"/>
            <a:chExt cx="1130058" cy="1184939"/>
          </a:xfrm>
        </p:grpSpPr>
        <p:sp>
          <p:nvSpPr>
            <p:cNvPr id="30" name="TextBox 12"/>
            <p:cNvSpPr txBox="1"/>
            <p:nvPr/>
          </p:nvSpPr>
          <p:spPr>
            <a:xfrm>
              <a:off x="8193600" y="2010278"/>
              <a:ext cx="931653" cy="49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1800" baseline="0" dirty="0">
                  <a:solidFill>
                    <a:prstClr val="white"/>
                  </a:solidFill>
                  <a:latin typeface="Arial" panose="020B0604020202020204"/>
                  <a:cs typeface="Arial" charset="0"/>
                </a:rPr>
                <a:t>D</a:t>
              </a:r>
            </a:p>
          </p:txBody>
        </p:sp>
        <p:sp>
          <p:nvSpPr>
            <p:cNvPr id="31" name="TextBox 17"/>
            <p:cNvSpPr txBox="1"/>
            <p:nvPr/>
          </p:nvSpPr>
          <p:spPr>
            <a:xfrm>
              <a:off x="8091576" y="2471943"/>
              <a:ext cx="1130058" cy="7232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gas puff </a:t>
              </a:r>
              <a:r>
                <a:rPr lang="en-GB" sz="975" baseline="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1.5·10</a:t>
              </a:r>
              <a:r>
                <a:rPr lang="en-GB" sz="975" baseline="3000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21</a:t>
              </a:r>
              <a:r>
                <a:rPr lang="en-GB" sz="975" baseline="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 s</a:t>
              </a:r>
              <a:r>
                <a:rPr lang="en-GB" sz="975" baseline="3000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-1</a:t>
              </a:r>
            </a:p>
          </p:txBody>
        </p:sp>
      </p:grpSp>
      <p:grpSp>
        <p:nvGrpSpPr>
          <p:cNvPr id="32" name="Group 7"/>
          <p:cNvGrpSpPr/>
          <p:nvPr/>
        </p:nvGrpSpPr>
        <p:grpSpPr>
          <a:xfrm>
            <a:off x="5401388" y="4145614"/>
            <a:ext cx="847544" cy="888705"/>
            <a:chOff x="8097334" y="3551464"/>
            <a:chExt cx="1130058" cy="1184939"/>
          </a:xfrm>
        </p:grpSpPr>
        <p:sp>
          <p:nvSpPr>
            <p:cNvPr id="33" name="TextBox 14"/>
            <p:cNvSpPr txBox="1"/>
            <p:nvPr/>
          </p:nvSpPr>
          <p:spPr>
            <a:xfrm>
              <a:off x="8196537" y="3551464"/>
              <a:ext cx="931653" cy="49244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800" dirty="0">
                  <a:latin typeface="Arial" panose="020B0604020202020204"/>
                </a:rPr>
                <a:t>H</a:t>
              </a:r>
            </a:p>
          </p:txBody>
        </p:sp>
        <p:sp>
          <p:nvSpPr>
            <p:cNvPr id="34" name="TextBox 18"/>
            <p:cNvSpPr txBox="1"/>
            <p:nvPr/>
          </p:nvSpPr>
          <p:spPr>
            <a:xfrm>
              <a:off x="8097334" y="4013129"/>
              <a:ext cx="1130058" cy="7232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altLang="en-US" sz="975" baseline="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gas puff </a:t>
              </a:r>
              <a:r>
                <a:rPr lang="en-GB" sz="975" baseline="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12·10</a:t>
              </a:r>
              <a:r>
                <a:rPr lang="en-GB" sz="975" baseline="3000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21</a:t>
              </a:r>
              <a:r>
                <a:rPr lang="en-GB" sz="975" baseline="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 s</a:t>
              </a:r>
              <a:r>
                <a:rPr lang="en-GB" sz="975" baseline="30000" dirty="0">
                  <a:solidFill>
                    <a:prstClr val="black"/>
                  </a:solidFill>
                  <a:latin typeface="Arial" panose="020B0604020202020204"/>
                  <a:cs typeface="+mn-cs"/>
                </a:rPr>
                <a:t>-1</a:t>
              </a:r>
            </a:p>
          </p:txBody>
        </p:sp>
      </p:grpSp>
      <p:sp>
        <p:nvSpPr>
          <p:cNvPr id="35" name="Inhaltsplatzhalter 5"/>
          <p:cNvSpPr txBox="1">
            <a:spLocks/>
          </p:cNvSpPr>
          <p:nvPr/>
        </p:nvSpPr>
        <p:spPr>
          <a:xfrm>
            <a:off x="67500" y="1513867"/>
            <a:ext cx="5408290" cy="4252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endParaRPr lang="en-US" sz="2100" kern="0" baseline="0" dirty="0">
              <a:solidFill>
                <a:prstClr val="black"/>
              </a:solidFill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Δt</a:t>
            </a:r>
            <a:r>
              <a:rPr lang="en-US" sz="2100" kern="0" dirty="0">
                <a:solidFill>
                  <a:prstClr val="black"/>
                </a:solidFill>
              </a:rPr>
              <a:t>n</a:t>
            </a:r>
            <a:r>
              <a:rPr lang="en-US" sz="2100" kern="0" baseline="-35000" dirty="0">
                <a:solidFill>
                  <a:prstClr val="black"/>
                </a:solidFill>
              </a:rPr>
              <a:t>e</a:t>
            </a:r>
            <a:r>
              <a:rPr lang="en-US" sz="2100" kern="0" baseline="0" dirty="0">
                <a:solidFill>
                  <a:prstClr val="black"/>
                </a:solidFill>
              </a:rPr>
              <a:t> longer in </a:t>
            </a:r>
            <a:r>
              <a:rPr lang="en-US" sz="2100" kern="0" baseline="0" dirty="0">
                <a:solidFill>
                  <a:srgbClr val="0000FF"/>
                </a:solidFill>
              </a:rPr>
              <a:t>D</a:t>
            </a:r>
            <a:r>
              <a:rPr lang="en-US" sz="2100" kern="0" baseline="0" dirty="0">
                <a:solidFill>
                  <a:prstClr val="black"/>
                </a:solidFill>
              </a:rPr>
              <a:t> in comparison to </a:t>
            </a:r>
            <a:r>
              <a:rPr lang="en-US" sz="2100" kern="0" baseline="0" dirty="0">
                <a:solidFill>
                  <a:srgbClr val="FF0000"/>
                </a:solidFill>
              </a:rPr>
              <a:t>H</a:t>
            </a:r>
            <a:endParaRPr lang="en-US" sz="2100" kern="0" baseline="0" dirty="0">
              <a:solidFill>
                <a:srgbClr val="0000FF"/>
              </a:solidFill>
            </a:endParaRPr>
          </a:p>
          <a:p>
            <a:pPr marL="514350" lvl="1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n</a:t>
            </a:r>
            <a:r>
              <a:rPr lang="en-US" sz="1800" kern="0" dirty="0">
                <a:solidFill>
                  <a:prstClr val="black"/>
                </a:solidFill>
              </a:rPr>
              <a:t>e</a:t>
            </a:r>
            <a:r>
              <a:rPr lang="en-US" sz="1800" kern="0" baseline="0" dirty="0">
                <a:solidFill>
                  <a:prstClr val="black"/>
                </a:solidFill>
              </a:rPr>
              <a:t> pedestal recovery time (Δt</a:t>
            </a:r>
            <a:r>
              <a:rPr lang="en-US" sz="1800" kern="0" dirty="0">
                <a:solidFill>
                  <a:prstClr val="black"/>
                </a:solidFill>
              </a:rPr>
              <a:t>n</a:t>
            </a:r>
            <a:r>
              <a:rPr lang="en-US" sz="1800" kern="0" baseline="-35000" dirty="0">
                <a:solidFill>
                  <a:prstClr val="black"/>
                </a:solidFill>
              </a:rPr>
              <a:t>e</a:t>
            </a:r>
            <a:r>
              <a:rPr lang="en-US" sz="1800" kern="0" baseline="0" dirty="0">
                <a:solidFill>
                  <a:prstClr val="black"/>
                </a:solidFill>
              </a:rPr>
              <a:t>)</a:t>
            </a: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endParaRPr lang="en-US" sz="2100" kern="0" baseline="0" dirty="0">
              <a:solidFill>
                <a:prstClr val="black"/>
              </a:solidFill>
            </a:endParaRPr>
          </a:p>
          <a:p>
            <a:pPr marL="171450" indent="-171450" algn="just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Possible reasons</a:t>
            </a:r>
          </a:p>
          <a:p>
            <a:pPr marL="514350" lvl="1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Gas fueling rate differs by a factor of ~10</a:t>
            </a:r>
          </a:p>
          <a:p>
            <a:pPr marL="514350" lvl="1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Velocity of neutrals faster in </a:t>
            </a:r>
            <a:r>
              <a:rPr lang="en-US" sz="1800" kern="0" baseline="0" dirty="0">
                <a:solidFill>
                  <a:srgbClr val="FF0000"/>
                </a:solidFill>
              </a:rPr>
              <a:t>H</a:t>
            </a:r>
          </a:p>
          <a:p>
            <a:pPr marL="857250" lvl="2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kern="0" baseline="0" dirty="0">
                <a:solidFill>
                  <a:prstClr val="black"/>
                </a:solidFill>
              </a:rPr>
              <a:t>Deeper neutral penetration</a:t>
            </a:r>
          </a:p>
          <a:p>
            <a:pPr marL="514350" lvl="1" indent="-171450" algn="just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Increased outward particle transport from the core to the pedestal top</a:t>
            </a:r>
          </a:p>
        </p:txBody>
      </p:sp>
    </p:spTree>
    <p:extLst>
      <p:ext uri="{BB962C8B-B14F-4D97-AF65-F5344CB8AC3E}">
        <p14:creationId xmlns:p14="http://schemas.microsoft.com/office/powerpoint/2010/main" val="35360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e</a:t>
            </a:r>
            <a:r>
              <a:rPr lang="en-US" dirty="0" smtClean="0"/>
              <a:t> pedestal evolution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F. M. Laggner</a:t>
            </a:r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39</a:t>
            </a:r>
            <a:endParaRPr lang="en-US" altLang="de-DE" dirty="0">
              <a:solidFill>
                <a:prstClr val="black"/>
              </a:solidFill>
            </a:endParaRPr>
          </a:p>
        </p:txBody>
      </p:sp>
      <p:grpSp>
        <p:nvGrpSpPr>
          <p:cNvPr id="29" name="Group 6"/>
          <p:cNvGrpSpPr/>
          <p:nvPr/>
        </p:nvGrpSpPr>
        <p:grpSpPr>
          <a:xfrm>
            <a:off x="5401388" y="1987103"/>
            <a:ext cx="847544" cy="888705"/>
            <a:chOff x="8091576" y="2010278"/>
            <a:chExt cx="1130058" cy="1184939"/>
          </a:xfrm>
        </p:grpSpPr>
        <p:sp>
          <p:nvSpPr>
            <p:cNvPr id="30" name="TextBox 12"/>
            <p:cNvSpPr txBox="1"/>
            <p:nvPr/>
          </p:nvSpPr>
          <p:spPr>
            <a:xfrm>
              <a:off x="8193600" y="2010278"/>
              <a:ext cx="931653" cy="49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1800" baseline="0" dirty="0">
                  <a:solidFill>
                    <a:prstClr val="white"/>
                  </a:solidFill>
                  <a:latin typeface="Arial" panose="020B0604020202020204"/>
                  <a:cs typeface="Arial" charset="0"/>
                </a:rPr>
                <a:t>D</a:t>
              </a:r>
            </a:p>
          </p:txBody>
        </p:sp>
        <p:sp>
          <p:nvSpPr>
            <p:cNvPr id="31" name="TextBox 17"/>
            <p:cNvSpPr txBox="1"/>
            <p:nvPr/>
          </p:nvSpPr>
          <p:spPr>
            <a:xfrm>
              <a:off x="8091576" y="2471943"/>
              <a:ext cx="1130058" cy="7232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net</a:t>
              </a: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 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 3.8 MW</a:t>
              </a:r>
              <a:endParaRPr lang="en-US" sz="975" baseline="3000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grpSp>
        <p:nvGrpSpPr>
          <p:cNvPr id="32" name="Group 7"/>
          <p:cNvGrpSpPr/>
          <p:nvPr/>
        </p:nvGrpSpPr>
        <p:grpSpPr>
          <a:xfrm>
            <a:off x="5401388" y="4145614"/>
            <a:ext cx="847544" cy="888705"/>
            <a:chOff x="8097334" y="3551464"/>
            <a:chExt cx="1130058" cy="1184939"/>
          </a:xfrm>
        </p:grpSpPr>
        <p:sp>
          <p:nvSpPr>
            <p:cNvPr id="33" name="TextBox 14"/>
            <p:cNvSpPr txBox="1"/>
            <p:nvPr/>
          </p:nvSpPr>
          <p:spPr>
            <a:xfrm>
              <a:off x="8196537" y="3551464"/>
              <a:ext cx="931653" cy="49244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800" dirty="0">
                  <a:latin typeface="Arial" panose="020B0604020202020204"/>
                </a:rPr>
                <a:t>H</a:t>
              </a:r>
            </a:p>
          </p:txBody>
        </p:sp>
        <p:sp>
          <p:nvSpPr>
            <p:cNvPr id="34" name="TextBox 18"/>
            <p:cNvSpPr txBox="1"/>
            <p:nvPr/>
          </p:nvSpPr>
          <p:spPr>
            <a:xfrm>
              <a:off x="8097334" y="4013129"/>
              <a:ext cx="1130058" cy="7232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P</a:t>
              </a:r>
              <a:r>
                <a:rPr lang="en-US" sz="975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net</a:t>
              </a: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 </a:t>
              </a:r>
            </a:p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975" baseline="0" dirty="0">
                  <a:solidFill>
                    <a:prstClr val="black"/>
                  </a:solidFill>
                  <a:latin typeface="Arial" panose="020B0604020202020204"/>
                  <a:cs typeface="Arial" charset="0"/>
                </a:rPr>
                <a:t>~ 7.3 MW</a:t>
              </a:r>
              <a:endParaRPr lang="en-US" sz="975" baseline="3000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sp>
        <p:nvSpPr>
          <p:cNvPr id="35" name="Inhaltsplatzhalter 5"/>
          <p:cNvSpPr txBox="1">
            <a:spLocks/>
          </p:cNvSpPr>
          <p:nvPr/>
        </p:nvSpPr>
        <p:spPr>
          <a:xfrm>
            <a:off x="67500" y="1513867"/>
            <a:ext cx="5408290" cy="4252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2100" kern="0" baseline="0" dirty="0">
              <a:solidFill>
                <a:prstClr val="black"/>
              </a:solidFill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2100" kern="0" baseline="0" dirty="0">
              <a:solidFill>
                <a:prstClr val="black"/>
              </a:solidFill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Δt</a:t>
            </a:r>
            <a:r>
              <a:rPr lang="en-US" sz="2100" kern="0" dirty="0">
                <a:solidFill>
                  <a:prstClr val="black"/>
                </a:solidFill>
              </a:rPr>
              <a:t>T</a:t>
            </a:r>
            <a:r>
              <a:rPr lang="en-US" sz="2100" kern="0" baseline="-35000" dirty="0">
                <a:solidFill>
                  <a:prstClr val="black"/>
                </a:solidFill>
              </a:rPr>
              <a:t>e</a:t>
            </a:r>
            <a:r>
              <a:rPr lang="en-US" sz="2100" kern="0" baseline="0" dirty="0">
                <a:solidFill>
                  <a:prstClr val="black"/>
                </a:solidFill>
              </a:rPr>
              <a:t> faster in </a:t>
            </a:r>
            <a:r>
              <a:rPr lang="en-US" sz="2100" kern="0" baseline="0" dirty="0">
                <a:solidFill>
                  <a:srgbClr val="FF0000"/>
                </a:solidFill>
              </a:rPr>
              <a:t>H</a:t>
            </a:r>
            <a:endParaRPr lang="en-US" sz="2100" kern="0" baseline="0" dirty="0">
              <a:solidFill>
                <a:srgbClr val="0000FF"/>
              </a:solidFill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T</a:t>
            </a:r>
            <a:r>
              <a:rPr lang="en-US" sz="1800" kern="0" dirty="0">
                <a:solidFill>
                  <a:prstClr val="black"/>
                </a:solidFill>
              </a:rPr>
              <a:t>e</a:t>
            </a:r>
            <a:r>
              <a:rPr lang="en-US" sz="1800" kern="0" baseline="0" dirty="0">
                <a:solidFill>
                  <a:prstClr val="black"/>
                </a:solidFill>
              </a:rPr>
              <a:t> pedestal recovery time (</a:t>
            </a:r>
            <a:r>
              <a:rPr lang="el-GR" sz="1800" kern="0" baseline="0" dirty="0">
                <a:solidFill>
                  <a:prstClr val="black"/>
                </a:solidFill>
              </a:rPr>
              <a:t>Δ</a:t>
            </a:r>
            <a:r>
              <a:rPr lang="de-AT" sz="1800" kern="0" baseline="0" dirty="0">
                <a:solidFill>
                  <a:prstClr val="black"/>
                </a:solidFill>
              </a:rPr>
              <a:t>t</a:t>
            </a:r>
            <a:r>
              <a:rPr lang="de-AT" sz="1800" kern="0" dirty="0">
                <a:solidFill>
                  <a:prstClr val="black"/>
                </a:solidFill>
              </a:rPr>
              <a:t>T</a:t>
            </a:r>
            <a:r>
              <a:rPr lang="de-AT" sz="1800" kern="0" baseline="-35000" dirty="0">
                <a:solidFill>
                  <a:prstClr val="black"/>
                </a:solidFill>
              </a:rPr>
              <a:t>e</a:t>
            </a:r>
            <a:r>
              <a:rPr lang="en-US" sz="1800" kern="0" baseline="0" dirty="0">
                <a:solidFill>
                  <a:prstClr val="black"/>
                </a:solidFill>
              </a:rPr>
              <a:t>)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US" sz="1800" kern="0" baseline="0" dirty="0">
              <a:solidFill>
                <a:prstClr val="black"/>
              </a:solidFill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Explanation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Larger heat flux to the pedestal in </a:t>
            </a:r>
            <a:r>
              <a:rPr lang="en-US" sz="1800" kern="0" baseline="0" dirty="0">
                <a:solidFill>
                  <a:srgbClr val="FF0000"/>
                </a:solidFill>
              </a:rPr>
              <a:t>H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500" kern="0" baseline="0" dirty="0">
                <a:solidFill>
                  <a:prstClr val="black"/>
                </a:solidFill>
              </a:rPr>
              <a:t>Higher P</a:t>
            </a:r>
            <a:r>
              <a:rPr lang="en-US" sz="1500" kern="0" dirty="0">
                <a:solidFill>
                  <a:prstClr val="black"/>
                </a:solidFill>
              </a:rPr>
              <a:t>net</a:t>
            </a:r>
            <a:r>
              <a:rPr lang="en-US" sz="1500" baseline="0" dirty="0">
                <a:solidFill>
                  <a:prstClr val="black"/>
                </a:solidFill>
                <a:cs typeface="Arial" charset="0"/>
              </a:rPr>
              <a:t>-P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rad,sep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6198587" y="1490339"/>
            <a:ext cx="2876697" cy="4309991"/>
            <a:chOff x="8264782" y="844119"/>
            <a:chExt cx="3835596" cy="5746654"/>
          </a:xfrm>
        </p:grpSpPr>
        <p:grpSp>
          <p:nvGrpSpPr>
            <p:cNvPr id="6" name="Gruppieren 5"/>
            <p:cNvGrpSpPr/>
            <p:nvPr/>
          </p:nvGrpSpPr>
          <p:grpSpPr>
            <a:xfrm>
              <a:off x="8264782" y="844119"/>
              <a:ext cx="3835596" cy="2880000"/>
              <a:chOff x="8264782" y="844119"/>
              <a:chExt cx="3835596" cy="2880000"/>
            </a:xfrm>
          </p:grpSpPr>
          <p:pic>
            <p:nvPicPr>
              <p:cNvPr id="20" name="Grafik 19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4782" y="844119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27" name="Rechteck 26"/>
              <p:cNvSpPr/>
              <p:nvPr/>
            </p:nvSpPr>
            <p:spPr>
              <a:xfrm>
                <a:off x="8739682" y="867600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AT" sz="1350" baseline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7" name="Gruppieren 6"/>
            <p:cNvGrpSpPr/>
            <p:nvPr/>
          </p:nvGrpSpPr>
          <p:grpSpPr>
            <a:xfrm>
              <a:off x="8264782" y="3710773"/>
              <a:ext cx="3835596" cy="2880000"/>
              <a:chOff x="8264782" y="3710773"/>
              <a:chExt cx="3835596" cy="2880000"/>
            </a:xfrm>
          </p:grpSpPr>
          <p:pic>
            <p:nvPicPr>
              <p:cNvPr id="19" name="Grafik 18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4782" y="3710773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28" name="Rechteck 27"/>
              <p:cNvSpPr/>
              <p:nvPr/>
            </p:nvSpPr>
            <p:spPr>
              <a:xfrm>
                <a:off x="8739682" y="3736800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AT" sz="1350" baseline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931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agnetic signature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smtClean="0"/>
              <a:t>NSTX-U Seminar, Princeton, November 14th, 2016 </a:t>
            </a:r>
            <a:endParaRPr lang="en-GB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F. M. Laggner</a:t>
            </a:r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Aft>
                <a:spcPts val="0"/>
              </a:spcAft>
            </a:pPr>
            <a:r>
              <a:rPr lang="en-US" altLang="de-DE" smtClean="0">
                <a:solidFill>
                  <a:prstClr val="black"/>
                </a:solidFill>
              </a:rPr>
              <a:t>40</a:t>
            </a:r>
            <a:endParaRPr lang="en-US" altLang="de-DE" dirty="0">
              <a:solidFill>
                <a:prstClr val="black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6200703" y="1483650"/>
            <a:ext cx="2876697" cy="4322700"/>
            <a:chOff x="8267604" y="835200"/>
            <a:chExt cx="3835596" cy="5763600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8267604" y="835200"/>
              <a:ext cx="3835596" cy="2880000"/>
              <a:chOff x="8267604" y="835200"/>
              <a:chExt cx="3835596" cy="2880000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83520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20" name="Rechteck 19"/>
              <p:cNvSpPr/>
              <p:nvPr/>
            </p:nvSpPr>
            <p:spPr>
              <a:xfrm>
                <a:off x="8739682" y="861837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AT" sz="1350" baseline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8267604" y="3718800"/>
              <a:ext cx="3835596" cy="2880000"/>
              <a:chOff x="8267604" y="3718800"/>
              <a:chExt cx="3835596" cy="2880000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04" y="3718800"/>
                <a:ext cx="3835596" cy="2880000"/>
              </a:xfrm>
              <a:prstGeom prst="rect">
                <a:avLst/>
              </a:prstGeom>
            </p:spPr>
          </p:pic>
          <p:sp>
            <p:nvSpPr>
              <p:cNvPr id="13" name="Rechteck 12"/>
              <p:cNvSpPr/>
              <p:nvPr/>
            </p:nvSpPr>
            <p:spPr>
              <a:xfrm>
                <a:off x="8739682" y="3743812"/>
                <a:ext cx="355588" cy="253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AT" sz="1350" baseline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14" name="Group 6"/>
          <p:cNvGrpSpPr/>
          <p:nvPr/>
        </p:nvGrpSpPr>
        <p:grpSpPr>
          <a:xfrm>
            <a:off x="5401388" y="1987102"/>
            <a:ext cx="847544" cy="588623"/>
            <a:chOff x="8091576" y="2010278"/>
            <a:chExt cx="1130058" cy="784831"/>
          </a:xfrm>
        </p:grpSpPr>
        <p:sp>
          <p:nvSpPr>
            <p:cNvPr id="15" name="TextBox 12"/>
            <p:cNvSpPr txBox="1"/>
            <p:nvPr/>
          </p:nvSpPr>
          <p:spPr>
            <a:xfrm>
              <a:off x="8193600" y="2010278"/>
              <a:ext cx="931653" cy="49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sz="1800" baseline="0" dirty="0">
                  <a:solidFill>
                    <a:prstClr val="white"/>
                  </a:solidFill>
                  <a:latin typeface="Arial" panose="020B0604020202020204"/>
                  <a:cs typeface="Arial" charset="0"/>
                </a:rPr>
                <a:t>D</a:t>
              </a:r>
            </a:p>
          </p:txBody>
        </p:sp>
        <p:sp>
          <p:nvSpPr>
            <p:cNvPr id="16" name="TextBox 17"/>
            <p:cNvSpPr txBox="1"/>
            <p:nvPr/>
          </p:nvSpPr>
          <p:spPr>
            <a:xfrm>
              <a:off x="8091576" y="2471944"/>
              <a:ext cx="113005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grpSp>
        <p:nvGrpSpPr>
          <p:cNvPr id="17" name="Group 7"/>
          <p:cNvGrpSpPr/>
          <p:nvPr/>
        </p:nvGrpSpPr>
        <p:grpSpPr>
          <a:xfrm>
            <a:off x="5401388" y="4145614"/>
            <a:ext cx="847544" cy="588623"/>
            <a:chOff x="8097334" y="3551464"/>
            <a:chExt cx="1130058" cy="784831"/>
          </a:xfrm>
        </p:grpSpPr>
        <p:sp>
          <p:nvSpPr>
            <p:cNvPr id="18" name="TextBox 14"/>
            <p:cNvSpPr txBox="1"/>
            <p:nvPr/>
          </p:nvSpPr>
          <p:spPr>
            <a:xfrm>
              <a:off x="8196537" y="3551464"/>
              <a:ext cx="931653" cy="49244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aseline="0">
                  <a:solidFill>
                    <a:prstClr val="white"/>
                  </a:solidFill>
                  <a:latin typeface="+mj-lt"/>
                  <a:cs typeface="Arial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800" dirty="0">
                  <a:latin typeface="Arial" panose="020B0604020202020204"/>
                </a:rPr>
                <a:t>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97334" y="4013130"/>
              <a:ext cx="113005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ct val="0"/>
                </a:spcBef>
                <a:spcAft>
                  <a:spcPts val="0"/>
                </a:spcAft>
              </a:pPr>
              <a:endParaRPr lang="en-US" sz="975" baseline="0" dirty="0">
                <a:solidFill>
                  <a:prstClr val="black"/>
                </a:solidFill>
                <a:latin typeface="Arial" panose="020B0604020202020204"/>
                <a:cs typeface="Arial" charset="0"/>
              </a:endParaRPr>
            </a:p>
          </p:txBody>
        </p:sp>
      </p:grpSp>
      <p:sp>
        <p:nvSpPr>
          <p:cNvPr id="22" name="Inhaltsplatzhalter 5"/>
          <p:cNvSpPr txBox="1">
            <a:spLocks/>
          </p:cNvSpPr>
          <p:nvPr/>
        </p:nvSpPr>
        <p:spPr>
          <a:xfrm>
            <a:off x="67500" y="1513867"/>
            <a:ext cx="5408290" cy="4252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US" sz="1500" kern="0" baseline="0" dirty="0">
              <a:solidFill>
                <a:prstClr val="black"/>
              </a:solidFill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∂B</a:t>
            </a:r>
            <a:r>
              <a:rPr lang="en-US" sz="2100" kern="0" dirty="0">
                <a:solidFill>
                  <a:prstClr val="black"/>
                </a:solidFill>
              </a:rPr>
              <a:t>r</a:t>
            </a:r>
            <a:r>
              <a:rPr lang="en-US" sz="2100" kern="0" baseline="0" dirty="0">
                <a:solidFill>
                  <a:prstClr val="black"/>
                </a:solidFill>
              </a:rPr>
              <a:t>/∂t measured at the LFS midplane 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Radial magnetic fluctuations (∂B</a:t>
            </a:r>
            <a:r>
              <a:rPr lang="en-US" sz="1800" kern="0" dirty="0">
                <a:solidFill>
                  <a:prstClr val="black"/>
                </a:solidFill>
              </a:rPr>
              <a:t>r</a:t>
            </a:r>
            <a:r>
              <a:rPr lang="en-US" sz="1800" kern="0" baseline="0" dirty="0">
                <a:solidFill>
                  <a:prstClr val="black"/>
                </a:solidFill>
              </a:rPr>
              <a:t>/∂t)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US" sz="1800" kern="0" baseline="0" dirty="0">
              <a:solidFill>
                <a:prstClr val="black"/>
              </a:solidFill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Core modes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Frequency &lt; 40 kHz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Lower magnetic activity during Δt</a:t>
            </a:r>
            <a:r>
              <a:rPr lang="en-US" sz="2100" kern="0" dirty="0">
                <a:solidFill>
                  <a:prstClr val="black"/>
                </a:solidFill>
              </a:rPr>
              <a:t>n</a:t>
            </a:r>
            <a:r>
              <a:rPr lang="en-US" sz="2100" kern="0" baseline="-35000" dirty="0">
                <a:solidFill>
                  <a:prstClr val="black"/>
                </a:solidFill>
              </a:rPr>
              <a:t>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40 kHz &lt; frequency &lt; 200 kHz 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kern="0" baseline="0" dirty="0">
                <a:solidFill>
                  <a:prstClr val="black"/>
                </a:solidFill>
              </a:rPr>
              <a:t>After Δt</a:t>
            </a:r>
            <a:r>
              <a:rPr lang="en-US" sz="2100" kern="0" dirty="0">
                <a:solidFill>
                  <a:prstClr val="black"/>
                </a:solidFill>
              </a:rPr>
              <a:t>T</a:t>
            </a:r>
            <a:r>
              <a:rPr lang="en-US" sz="2100" kern="0" baseline="-35000" dirty="0">
                <a:solidFill>
                  <a:prstClr val="black"/>
                </a:solidFill>
              </a:rPr>
              <a:t>e</a:t>
            </a:r>
            <a:r>
              <a:rPr lang="en-US" sz="2100" kern="0" baseline="0" dirty="0">
                <a:solidFill>
                  <a:prstClr val="black"/>
                </a:solidFill>
              </a:rPr>
              <a:t> activity at high frequencies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800" kern="0" baseline="0" dirty="0">
                <a:solidFill>
                  <a:prstClr val="black"/>
                </a:solidFill>
              </a:rPr>
              <a:t>Frequency &gt; 200 kHz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US" sz="1800" kern="0" baseline="0" dirty="0">
              <a:solidFill>
                <a:prstClr val="black"/>
              </a:solidFill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2100" kern="0" baseline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 descr="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evolution – ELM cycle</a:t>
            </a:r>
            <a:endParaRPr lang="en-US" dirty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4</a:t>
            </a:r>
            <a:endParaRPr lang="en-US" altLang="de-DE" dirty="0"/>
          </a:p>
        </p:txBody>
      </p:sp>
      <p:grpSp>
        <p:nvGrpSpPr>
          <p:cNvPr id="41" name="Group 1" descr=" 41"/>
          <p:cNvGrpSpPr/>
          <p:nvPr/>
        </p:nvGrpSpPr>
        <p:grpSpPr>
          <a:xfrm>
            <a:off x="4731108" y="2547734"/>
            <a:ext cx="4176815" cy="3564519"/>
            <a:chOff x="4731108" y="2547734"/>
            <a:chExt cx="4176815" cy="3564519"/>
          </a:xfrm>
        </p:grpSpPr>
        <p:sp>
          <p:nvSpPr>
            <p:cNvPr id="44" name="TextBox 35"/>
            <p:cNvSpPr txBox="1"/>
            <p:nvPr/>
          </p:nvSpPr>
          <p:spPr>
            <a:xfrm>
              <a:off x="6204857" y="5343263"/>
              <a:ext cx="1102180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sp>
          <p:nvSpPr>
            <p:cNvPr id="45" name="TextBox 36"/>
            <p:cNvSpPr txBox="1"/>
            <p:nvPr/>
          </p:nvSpPr>
          <p:spPr>
            <a:xfrm rot="16200000">
              <a:off x="4294826" y="4115571"/>
              <a:ext cx="1211118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grpSp>
          <p:nvGrpSpPr>
            <p:cNvPr id="46" name="Gruppieren 45"/>
            <p:cNvGrpSpPr/>
            <p:nvPr/>
          </p:nvGrpSpPr>
          <p:grpSpPr>
            <a:xfrm>
              <a:off x="4755600" y="2547734"/>
              <a:ext cx="4152323" cy="3564519"/>
              <a:chOff x="4755600" y="2547734"/>
              <a:chExt cx="4152323" cy="3564519"/>
            </a:xfrm>
          </p:grpSpPr>
          <p:sp>
            <p:nvSpPr>
              <p:cNvPr id="47" name="Textfeld 12"/>
              <p:cNvSpPr txBox="1"/>
              <p:nvPr/>
            </p:nvSpPr>
            <p:spPr>
              <a:xfrm>
                <a:off x="4755600" y="5773699"/>
                <a:ext cx="41523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600" baseline="0" dirty="0" smtClean="0"/>
                  <a:t>[</a:t>
                </a:r>
                <a:r>
                  <a:rPr lang="de-AT" sz="1400" baseline="0" dirty="0" smtClean="0"/>
                  <a:t>P. B. Snyder et al., POP 2012</a:t>
                </a:r>
                <a:r>
                  <a:rPr lang="de-AT" sz="1600" baseline="0" dirty="0" smtClean="0"/>
                  <a:t>]</a:t>
                </a:r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600" y="2547734"/>
                <a:ext cx="4140000" cy="3134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" name="Group 2057" descr=" 49"/>
          <p:cNvGrpSpPr/>
          <p:nvPr/>
        </p:nvGrpSpPr>
        <p:grpSpPr>
          <a:xfrm>
            <a:off x="5702455" y="888451"/>
            <a:ext cx="2461826" cy="1833834"/>
            <a:chOff x="5702455" y="869499"/>
            <a:chExt cx="2461826" cy="1833834"/>
          </a:xfrm>
        </p:grpSpPr>
        <p:sp>
          <p:nvSpPr>
            <p:cNvPr id="50" name="Arc 2056"/>
            <p:cNvSpPr/>
            <p:nvPr/>
          </p:nvSpPr>
          <p:spPr bwMode="auto">
            <a:xfrm>
              <a:off x="7642228" y="1597160"/>
              <a:ext cx="275670" cy="842213"/>
            </a:xfrm>
            <a:custGeom>
              <a:avLst/>
              <a:gdLst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2" fmla="*/ 263073 w 526145"/>
                <a:gd name="connsiteY2" fmla="*/ 816401 h 1632802"/>
                <a:gd name="connsiteX3" fmla="*/ 263072 w 526145"/>
                <a:gd name="connsiteY3" fmla="*/ 0 h 1632802"/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203610 w 268230"/>
                <a:gd name="connsiteY2" fmla="*/ 68050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113591 w 268230"/>
                <a:gd name="connsiteY1" fmla="*/ 192504 h 838132"/>
                <a:gd name="connsiteX2" fmla="*/ 263073 w 268230"/>
                <a:gd name="connsiteY2" fmla="*/ 816401 h 838132"/>
                <a:gd name="connsiteX3" fmla="*/ 203610 w 268230"/>
                <a:gd name="connsiteY3" fmla="*/ 680500 h 838132"/>
                <a:gd name="connsiteX0" fmla="*/ 0 w 268907"/>
                <a:gd name="connsiteY0" fmla="*/ 20796 h 858928"/>
                <a:gd name="connsiteX1" fmla="*/ 118328 w 268907"/>
                <a:gd name="connsiteY1" fmla="*/ 222776 h 858928"/>
                <a:gd name="connsiteX2" fmla="*/ 263073 w 268907"/>
                <a:gd name="connsiteY2" fmla="*/ 837197 h 858928"/>
                <a:gd name="connsiteX3" fmla="*/ 1 w 268907"/>
                <a:gd name="connsiteY3" fmla="*/ 837197 h 858928"/>
                <a:gd name="connsiteX4" fmla="*/ 0 w 268907"/>
                <a:gd name="connsiteY4" fmla="*/ 20796 h 858928"/>
                <a:gd name="connsiteX0" fmla="*/ 0 w 268907"/>
                <a:gd name="connsiteY0" fmla="*/ 20796 h 858928"/>
                <a:gd name="connsiteX1" fmla="*/ 113591 w 268907"/>
                <a:gd name="connsiteY1" fmla="*/ 213300 h 858928"/>
                <a:gd name="connsiteX2" fmla="*/ 263073 w 268907"/>
                <a:gd name="connsiteY2" fmla="*/ 837197 h 858928"/>
                <a:gd name="connsiteX3" fmla="*/ 203610 w 268907"/>
                <a:gd name="connsiteY3" fmla="*/ 701296 h 858928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13591 w 268907"/>
                <a:gd name="connsiteY1" fmla="*/ 213300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75670"/>
                <a:gd name="connsiteY0" fmla="*/ 6028 h 837533"/>
                <a:gd name="connsiteX1" fmla="*/ 208347 w 275670"/>
                <a:gd name="connsiteY1" fmla="*/ 710217 h 837533"/>
                <a:gd name="connsiteX2" fmla="*/ 263073 w 275670"/>
                <a:gd name="connsiteY2" fmla="*/ 822429 h 837533"/>
                <a:gd name="connsiteX3" fmla="*/ 1 w 275670"/>
                <a:gd name="connsiteY3" fmla="*/ 822429 h 837533"/>
                <a:gd name="connsiteX4" fmla="*/ 0 w 275670"/>
                <a:gd name="connsiteY4" fmla="*/ 6028 h 837533"/>
                <a:gd name="connsiteX0" fmla="*/ 0 w 275670"/>
                <a:gd name="connsiteY0" fmla="*/ 6028 h 837533"/>
                <a:gd name="connsiteX1" fmla="*/ 146756 w 275670"/>
                <a:gd name="connsiteY1" fmla="*/ 473326 h 837533"/>
                <a:gd name="connsiteX2" fmla="*/ 263073 w 275670"/>
                <a:gd name="connsiteY2" fmla="*/ 822429 h 837533"/>
                <a:gd name="connsiteX3" fmla="*/ 142019 w 275670"/>
                <a:gd name="connsiteY3" fmla="*/ 601247 h 837533"/>
                <a:gd name="connsiteX0" fmla="*/ 0 w 275670"/>
                <a:gd name="connsiteY0" fmla="*/ 10708 h 842213"/>
                <a:gd name="connsiteX1" fmla="*/ 208347 w 275670"/>
                <a:gd name="connsiteY1" fmla="*/ 714897 h 842213"/>
                <a:gd name="connsiteX2" fmla="*/ 263073 w 275670"/>
                <a:gd name="connsiteY2" fmla="*/ 827109 h 842213"/>
                <a:gd name="connsiteX3" fmla="*/ 1 w 275670"/>
                <a:gd name="connsiteY3" fmla="*/ 827109 h 842213"/>
                <a:gd name="connsiteX4" fmla="*/ 0 w 275670"/>
                <a:gd name="connsiteY4" fmla="*/ 10708 h 842213"/>
                <a:gd name="connsiteX0" fmla="*/ 0 w 275670"/>
                <a:gd name="connsiteY0" fmla="*/ 10708 h 842213"/>
                <a:gd name="connsiteX1" fmla="*/ 146756 w 275670"/>
                <a:gd name="connsiteY1" fmla="*/ 478006 h 842213"/>
                <a:gd name="connsiteX2" fmla="*/ 263073 w 275670"/>
                <a:gd name="connsiteY2" fmla="*/ 827109 h 842213"/>
                <a:gd name="connsiteX3" fmla="*/ 142019 w 275670"/>
                <a:gd name="connsiteY3" fmla="*/ 605927 h 84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670" h="842213" stroke="0" extrusionOk="0">
                  <a:moveTo>
                    <a:pt x="0" y="10708"/>
                  </a:moveTo>
                  <a:cubicBezTo>
                    <a:pt x="35514" y="-64058"/>
                    <a:pt x="159764" y="261396"/>
                    <a:pt x="208347" y="714897"/>
                  </a:cubicBezTo>
                  <a:cubicBezTo>
                    <a:pt x="252193" y="850964"/>
                    <a:pt x="298587" y="752343"/>
                    <a:pt x="263073" y="827109"/>
                  </a:cubicBezTo>
                  <a:lnTo>
                    <a:pt x="1" y="827109"/>
                  </a:lnTo>
                  <a:cubicBezTo>
                    <a:pt x="1" y="554975"/>
                    <a:pt x="0" y="282842"/>
                    <a:pt x="0" y="10708"/>
                  </a:cubicBezTo>
                  <a:close/>
                </a:path>
                <a:path w="275670" h="842213" fill="none">
                  <a:moveTo>
                    <a:pt x="0" y="10708"/>
                  </a:moveTo>
                  <a:cubicBezTo>
                    <a:pt x="37883" y="81484"/>
                    <a:pt x="145551" y="332463"/>
                    <a:pt x="146756" y="478006"/>
                  </a:cubicBezTo>
                  <a:cubicBezTo>
                    <a:pt x="190602" y="614073"/>
                    <a:pt x="267021" y="784469"/>
                    <a:pt x="263073" y="827109"/>
                  </a:cubicBezTo>
                  <a:cubicBezTo>
                    <a:pt x="285164" y="901044"/>
                    <a:pt x="169213" y="683592"/>
                    <a:pt x="142019" y="605927"/>
                  </a:cubicBezTo>
                </a:path>
              </a:pathLst>
            </a:custGeom>
            <a:solidFill>
              <a:srgbClr val="FFC000">
                <a:alpha val="6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40"/>
            <p:cNvSpPr txBox="1"/>
            <p:nvPr/>
          </p:nvSpPr>
          <p:spPr>
            <a:xfrm rot="16200000">
              <a:off x="6114487" y="1854146"/>
              <a:ext cx="797380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height</a:t>
              </a:r>
              <a:endParaRPr lang="en-GB" sz="1600" baseline="0" dirty="0"/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7413163" y="904633"/>
              <a:ext cx="718458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width</a:t>
              </a:r>
              <a:endParaRPr lang="en-GB" sz="1600" baseline="0" dirty="0"/>
            </a:p>
          </p:txBody>
        </p:sp>
        <p:grpSp>
          <p:nvGrpSpPr>
            <p:cNvPr id="53" name="Group 24"/>
            <p:cNvGrpSpPr/>
            <p:nvPr/>
          </p:nvGrpSpPr>
          <p:grpSpPr>
            <a:xfrm>
              <a:off x="5702455" y="869499"/>
              <a:ext cx="2461826" cy="1833834"/>
              <a:chOff x="5702455" y="869499"/>
              <a:chExt cx="2461826" cy="1833834"/>
            </a:xfrm>
          </p:grpSpPr>
          <p:sp>
            <p:nvSpPr>
              <p:cNvPr id="59" name="Freeform 13"/>
              <p:cNvSpPr/>
              <p:nvPr/>
            </p:nvSpPr>
            <p:spPr bwMode="auto">
              <a:xfrm>
                <a:off x="6049729" y="1087564"/>
                <a:ext cx="1853290" cy="1334548"/>
              </a:xfrm>
              <a:custGeom>
                <a:avLst/>
                <a:gdLst>
                  <a:gd name="connsiteX0" fmla="*/ 0 w 2179864"/>
                  <a:gd name="connsiteY0" fmla="*/ 0 h 2163536"/>
                  <a:gd name="connsiteX1" fmla="*/ 244928 w 2179864"/>
                  <a:gd name="connsiteY1" fmla="*/ 73479 h 2163536"/>
                  <a:gd name="connsiteX2" fmla="*/ 669471 w 2179864"/>
                  <a:gd name="connsiteY2" fmla="*/ 171450 h 2163536"/>
                  <a:gd name="connsiteX3" fmla="*/ 1045028 w 2179864"/>
                  <a:gd name="connsiteY3" fmla="*/ 334736 h 2163536"/>
                  <a:gd name="connsiteX4" fmla="*/ 1494064 w 2179864"/>
                  <a:gd name="connsiteY4" fmla="*/ 555172 h 2163536"/>
                  <a:gd name="connsiteX5" fmla="*/ 1943100 w 2179864"/>
                  <a:gd name="connsiteY5" fmla="*/ 889907 h 2163536"/>
                  <a:gd name="connsiteX6" fmla="*/ 2114550 w 2179864"/>
                  <a:gd name="connsiteY6" fmla="*/ 1281793 h 2163536"/>
                  <a:gd name="connsiteX7" fmla="*/ 2155371 w 2179864"/>
                  <a:gd name="connsiteY7" fmla="*/ 1943100 h 2163536"/>
                  <a:gd name="connsiteX8" fmla="*/ 2179864 w 2179864"/>
                  <a:gd name="connsiteY8" fmla="*/ 2163536 h 2163536"/>
                  <a:gd name="connsiteX0" fmla="*/ 0 w 1934936"/>
                  <a:gd name="connsiteY0" fmla="*/ -1 h 2090056"/>
                  <a:gd name="connsiteX1" fmla="*/ 424543 w 1934936"/>
                  <a:gd name="connsiteY1" fmla="*/ 97970 h 2090056"/>
                  <a:gd name="connsiteX2" fmla="*/ 800100 w 1934936"/>
                  <a:gd name="connsiteY2" fmla="*/ 261256 h 2090056"/>
                  <a:gd name="connsiteX3" fmla="*/ 1249136 w 1934936"/>
                  <a:gd name="connsiteY3" fmla="*/ 481692 h 2090056"/>
                  <a:gd name="connsiteX4" fmla="*/ 1698172 w 1934936"/>
                  <a:gd name="connsiteY4" fmla="*/ 816427 h 2090056"/>
                  <a:gd name="connsiteX5" fmla="*/ 1869622 w 1934936"/>
                  <a:gd name="connsiteY5" fmla="*/ 1208313 h 2090056"/>
                  <a:gd name="connsiteX6" fmla="*/ 1910443 w 1934936"/>
                  <a:gd name="connsiteY6" fmla="*/ 1869620 h 2090056"/>
                  <a:gd name="connsiteX7" fmla="*/ 1934936 w 1934936"/>
                  <a:gd name="connsiteY7" fmla="*/ 2090056 h 2090056"/>
                  <a:gd name="connsiteX0" fmla="*/ 0 w 1510393"/>
                  <a:gd name="connsiteY0" fmla="*/ 1 h 1992087"/>
                  <a:gd name="connsiteX1" fmla="*/ 375557 w 1510393"/>
                  <a:gd name="connsiteY1" fmla="*/ 163287 h 1992087"/>
                  <a:gd name="connsiteX2" fmla="*/ 824593 w 1510393"/>
                  <a:gd name="connsiteY2" fmla="*/ 383723 h 1992087"/>
                  <a:gd name="connsiteX3" fmla="*/ 1273629 w 1510393"/>
                  <a:gd name="connsiteY3" fmla="*/ 718458 h 1992087"/>
                  <a:gd name="connsiteX4" fmla="*/ 1445079 w 1510393"/>
                  <a:gd name="connsiteY4" fmla="*/ 1110344 h 1992087"/>
                  <a:gd name="connsiteX5" fmla="*/ 1485900 w 1510393"/>
                  <a:gd name="connsiteY5" fmla="*/ 1771651 h 1992087"/>
                  <a:gd name="connsiteX6" fmla="*/ 1510393 w 1510393"/>
                  <a:gd name="connsiteY6" fmla="*/ 1992087 h 1992087"/>
                  <a:gd name="connsiteX0" fmla="*/ 0 w 1134836"/>
                  <a:gd name="connsiteY0" fmla="*/ 1 h 1828801"/>
                  <a:gd name="connsiteX1" fmla="*/ 449036 w 1134836"/>
                  <a:gd name="connsiteY1" fmla="*/ 220437 h 1828801"/>
                  <a:gd name="connsiteX2" fmla="*/ 898072 w 1134836"/>
                  <a:gd name="connsiteY2" fmla="*/ 555172 h 1828801"/>
                  <a:gd name="connsiteX3" fmla="*/ 1069522 w 1134836"/>
                  <a:gd name="connsiteY3" fmla="*/ 947058 h 1828801"/>
                  <a:gd name="connsiteX4" fmla="*/ 1110343 w 1134836"/>
                  <a:gd name="connsiteY4" fmla="*/ 1608365 h 1828801"/>
                  <a:gd name="connsiteX5" fmla="*/ 1134836 w 1134836"/>
                  <a:gd name="connsiteY5" fmla="*/ 1828801 h 1828801"/>
                  <a:gd name="connsiteX0" fmla="*/ -1 w 685799"/>
                  <a:gd name="connsiteY0" fmla="*/ 1 h 1608365"/>
                  <a:gd name="connsiteX1" fmla="*/ 449035 w 685799"/>
                  <a:gd name="connsiteY1" fmla="*/ 334736 h 1608365"/>
                  <a:gd name="connsiteX2" fmla="*/ 620485 w 685799"/>
                  <a:gd name="connsiteY2" fmla="*/ 726622 h 1608365"/>
                  <a:gd name="connsiteX3" fmla="*/ 661306 w 685799"/>
                  <a:gd name="connsiteY3" fmla="*/ 1387929 h 1608365"/>
                  <a:gd name="connsiteX4" fmla="*/ 685799 w 685799"/>
                  <a:gd name="connsiteY4" fmla="*/ 1608365 h 160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99" h="1608365">
                    <a:moveTo>
                      <a:pt x="-1" y="1"/>
                    </a:moveTo>
                    <a:cubicBezTo>
                      <a:pt x="149678" y="92530"/>
                      <a:pt x="345621" y="213633"/>
                      <a:pt x="449035" y="334736"/>
                    </a:cubicBezTo>
                    <a:cubicBezTo>
                      <a:pt x="552449" y="455839"/>
                      <a:pt x="585107" y="551090"/>
                      <a:pt x="620485" y="726622"/>
                    </a:cubicBezTo>
                    <a:cubicBezTo>
                      <a:pt x="655864" y="902154"/>
                      <a:pt x="650420" y="1240972"/>
                      <a:pt x="661306" y="1387929"/>
                    </a:cubicBezTo>
                    <a:cubicBezTo>
                      <a:pt x="672192" y="1534886"/>
                      <a:pt x="684438" y="1568904"/>
                      <a:pt x="685799" y="1608365"/>
                    </a:cubicBezTo>
                  </a:path>
                </a:pathLst>
              </a:custGeom>
              <a:noFill/>
              <a:ln w="44450">
                <a:solidFill>
                  <a:srgbClr val="0000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0" name="Straight Arrow Connector 9"/>
              <p:cNvCxnSpPr/>
              <p:nvPr/>
            </p:nvCxnSpPr>
            <p:spPr bwMode="auto">
              <a:xfrm flipV="1">
                <a:off x="6049729" y="869499"/>
                <a:ext cx="0" cy="15526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23"/>
              <p:cNvCxnSpPr/>
              <p:nvPr/>
            </p:nvCxnSpPr>
            <p:spPr bwMode="auto">
              <a:xfrm>
                <a:off x="6049729" y="2422113"/>
                <a:ext cx="2114552" cy="1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TextBox 25"/>
              <p:cNvSpPr txBox="1"/>
              <p:nvPr/>
            </p:nvSpPr>
            <p:spPr>
              <a:xfrm rot="16200000">
                <a:off x="5273940" y="1476527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pressure</a:t>
                </a:r>
                <a:endParaRPr lang="en-GB" sz="1600" baseline="0" dirty="0"/>
              </a:p>
            </p:txBody>
          </p:sp>
          <p:sp>
            <p:nvSpPr>
              <p:cNvPr id="63" name="TextBox 26"/>
              <p:cNvSpPr txBox="1"/>
              <p:nvPr/>
            </p:nvSpPr>
            <p:spPr>
              <a:xfrm>
                <a:off x="6509213" y="2364779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radius</a:t>
                </a:r>
                <a:endParaRPr lang="en-GB" sz="1600" baseline="0" dirty="0"/>
              </a:p>
            </p:txBody>
          </p:sp>
        </p:grpSp>
        <p:cxnSp>
          <p:nvCxnSpPr>
            <p:cNvPr id="54" name="Straight Arrow Connector 28"/>
            <p:cNvCxnSpPr/>
            <p:nvPr/>
          </p:nvCxnSpPr>
          <p:spPr bwMode="auto">
            <a:xfrm>
              <a:off x="6678377" y="1624734"/>
              <a:ext cx="963389" cy="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30"/>
            <p:cNvCxnSpPr/>
            <p:nvPr/>
          </p:nvCxnSpPr>
          <p:spPr bwMode="auto">
            <a:xfrm flipV="1">
              <a:off x="7903019" y="1249136"/>
              <a:ext cx="0" cy="117297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31"/>
            <p:cNvCxnSpPr/>
            <p:nvPr/>
          </p:nvCxnSpPr>
          <p:spPr bwMode="auto">
            <a:xfrm flipV="1">
              <a:off x="7641766" y="1249137"/>
              <a:ext cx="0" cy="117297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36"/>
            <p:cNvCxnSpPr/>
            <p:nvPr/>
          </p:nvCxnSpPr>
          <p:spPr bwMode="auto">
            <a:xfrm flipV="1">
              <a:off x="6686550" y="1624734"/>
              <a:ext cx="0" cy="79737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38"/>
            <p:cNvCxnSpPr/>
            <p:nvPr/>
          </p:nvCxnSpPr>
          <p:spPr bwMode="auto">
            <a:xfrm>
              <a:off x="7641766" y="1249136"/>
              <a:ext cx="261252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Content Placeholder 2" descr=" 64"/>
          <p:cNvSpPr txBox="1">
            <a:spLocks/>
          </p:cNvSpPr>
          <p:nvPr/>
        </p:nvSpPr>
        <p:spPr>
          <a:xfrm>
            <a:off x="179389" y="981075"/>
            <a:ext cx="4576211" cy="2170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kern="0" baseline="0" dirty="0" smtClean="0">
              <a:sym typeface="Symbol" panose="05050102010706020507" pitchFamily="18" charset="2"/>
            </a:endParaRPr>
          </a:p>
        </p:txBody>
      </p:sp>
      <p:sp>
        <p:nvSpPr>
          <p:cNvPr id="68" name="Content Placeholder 2" descr=" 68"/>
          <p:cNvSpPr txBox="1">
            <a:spLocks/>
          </p:cNvSpPr>
          <p:nvPr/>
        </p:nvSpPr>
        <p:spPr>
          <a:xfrm>
            <a:off x="154898" y="896989"/>
            <a:ext cx="4576210" cy="24812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baseline="0" dirty="0" smtClean="0"/>
              <a:t>Model for type-I ELM cycle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Pedestal height and width increase till kinetic ballooning mode (KBM) boundary (‘soft limit’) is reached</a:t>
            </a:r>
          </a:p>
          <a:p>
            <a:pPr marL="800100" lvl="1" indent="-342900">
              <a:buFont typeface="+mj-lt"/>
              <a:buChar char=" "/>
            </a:pPr>
            <a:r>
              <a:rPr lang="en-GB" kern="0" baseline="0" smtClean="0"/>
              <a:t>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</a:t>
            </a:r>
            <a:endParaRPr lang="en-GB" kern="0" baseline="0" dirty="0" smtClean="0"/>
          </a:p>
          <a:p>
            <a:pPr marL="800100" lvl="1" indent="-342900">
              <a:buFont typeface="+mj-lt"/>
              <a:buChar char=" "/>
            </a:pPr>
            <a:r>
              <a:rPr lang="en-GB" kern="0" baseline="0" smtClean="0"/>
              <a:t> 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  </a:t>
            </a:r>
            <a:endParaRPr lang="en-GB" kern="0" baseline="0" dirty="0" smtClean="0"/>
          </a:p>
          <a:p>
            <a:pPr lvl="1">
              <a:buFont typeface="+mj-lt"/>
              <a:buAutoNum type="arabicParenBoth"/>
            </a:pPr>
            <a:endParaRPr lang="en-GB" kern="0" baseline="0" dirty="0" smtClean="0"/>
          </a:p>
        </p:txBody>
      </p:sp>
      <p:sp>
        <p:nvSpPr>
          <p:cNvPr id="29" name="TextBox 18" descr=" 70"/>
          <p:cNvSpPr txBox="1"/>
          <p:nvPr/>
        </p:nvSpPr>
        <p:spPr>
          <a:xfrm>
            <a:off x="6066063" y="4384139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(1)</a:t>
            </a:r>
            <a:endParaRPr lang="en-GB" sz="1800" baseline="0" dirty="0"/>
          </a:p>
        </p:txBody>
      </p:sp>
      <p:sp>
        <p:nvSpPr>
          <p:cNvPr id="30" name="Freihandform 29" descr=" 71"/>
          <p:cNvSpPr/>
          <p:nvPr/>
        </p:nvSpPr>
        <p:spPr bwMode="auto">
          <a:xfrm>
            <a:off x="6444000" y="4078253"/>
            <a:ext cx="301557" cy="756394"/>
          </a:xfrm>
          <a:custGeom>
            <a:avLst/>
            <a:gdLst>
              <a:gd name="connsiteX0" fmla="*/ 0 w 301557"/>
              <a:gd name="connsiteY0" fmla="*/ 755692 h 755692"/>
              <a:gd name="connsiteX1" fmla="*/ 48638 w 301557"/>
              <a:gd name="connsiteY1" fmla="*/ 473590 h 755692"/>
              <a:gd name="connsiteX2" fmla="*/ 204280 w 301557"/>
              <a:gd name="connsiteY2" fmla="*/ 210943 h 755692"/>
              <a:gd name="connsiteX3" fmla="*/ 301557 w 301557"/>
              <a:gd name="connsiteY3" fmla="*/ 6662 h 755692"/>
              <a:gd name="connsiteX0" fmla="*/ 0 w 301557"/>
              <a:gd name="connsiteY0" fmla="*/ 756394 h 756394"/>
              <a:gd name="connsiteX1" fmla="*/ 48638 w 301557"/>
              <a:gd name="connsiteY1" fmla="*/ 474292 h 756394"/>
              <a:gd name="connsiteX2" fmla="*/ 165369 w 301557"/>
              <a:gd name="connsiteY2" fmla="*/ 192189 h 756394"/>
              <a:gd name="connsiteX3" fmla="*/ 301557 w 301557"/>
              <a:gd name="connsiteY3" fmla="*/ 7364 h 75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557" h="756394">
                <a:moveTo>
                  <a:pt x="0" y="756394"/>
                </a:moveTo>
                <a:cubicBezTo>
                  <a:pt x="7295" y="660738"/>
                  <a:pt x="21077" y="568326"/>
                  <a:pt x="48638" y="474292"/>
                </a:cubicBezTo>
                <a:cubicBezTo>
                  <a:pt x="76199" y="380258"/>
                  <a:pt x="123216" y="270010"/>
                  <a:pt x="165369" y="192189"/>
                </a:cubicBezTo>
                <a:cubicBezTo>
                  <a:pt x="207522" y="114368"/>
                  <a:pt x="277238" y="-34789"/>
                  <a:pt x="301557" y="7364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4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 descr="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evolution – ELM cycle</a:t>
            </a:r>
            <a:endParaRPr lang="en-US" dirty="0"/>
          </a:p>
        </p:txBody>
      </p:sp>
      <p:sp>
        <p:nvSpPr>
          <p:cNvPr id="4" name="Datumsplatzhalter 3" descr="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NSTX-U Seminar, Princeton, November 14th, 2016 </a:t>
            </a:r>
            <a:endParaRPr lang="en-US" altLang="de-DE" dirty="0"/>
          </a:p>
        </p:txBody>
      </p:sp>
      <p:sp>
        <p:nvSpPr>
          <p:cNvPr id="5" name="Fußzeilenplatzhalter 4" descr="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F. M. Laggner</a:t>
            </a:r>
            <a:endParaRPr lang="en-US" altLang="de-DE" dirty="0"/>
          </a:p>
        </p:txBody>
      </p:sp>
      <p:sp>
        <p:nvSpPr>
          <p:cNvPr id="6" name="Foliennummernplatzhalt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de-DE" smtClean="0"/>
              <a:t>4</a:t>
            </a:r>
            <a:endParaRPr lang="en-US" altLang="de-DE" dirty="0"/>
          </a:p>
        </p:txBody>
      </p:sp>
      <p:grpSp>
        <p:nvGrpSpPr>
          <p:cNvPr id="41" name="Group 1" descr=" 41"/>
          <p:cNvGrpSpPr/>
          <p:nvPr/>
        </p:nvGrpSpPr>
        <p:grpSpPr>
          <a:xfrm>
            <a:off x="4731108" y="2547734"/>
            <a:ext cx="4176815" cy="3564519"/>
            <a:chOff x="4731108" y="2547734"/>
            <a:chExt cx="4176815" cy="3564519"/>
          </a:xfrm>
        </p:grpSpPr>
        <p:sp>
          <p:nvSpPr>
            <p:cNvPr id="44" name="TextBox 35"/>
            <p:cNvSpPr txBox="1"/>
            <p:nvPr/>
          </p:nvSpPr>
          <p:spPr>
            <a:xfrm>
              <a:off x="6204857" y="5343263"/>
              <a:ext cx="1102180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sp>
          <p:nvSpPr>
            <p:cNvPr id="45" name="TextBox 36"/>
            <p:cNvSpPr txBox="1"/>
            <p:nvPr/>
          </p:nvSpPr>
          <p:spPr>
            <a:xfrm rot="16200000">
              <a:off x="4294826" y="4115571"/>
              <a:ext cx="1211118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600" baseline="0" dirty="0"/>
            </a:p>
          </p:txBody>
        </p:sp>
        <p:grpSp>
          <p:nvGrpSpPr>
            <p:cNvPr id="46" name="Gruppieren 45"/>
            <p:cNvGrpSpPr/>
            <p:nvPr/>
          </p:nvGrpSpPr>
          <p:grpSpPr>
            <a:xfrm>
              <a:off x="4755600" y="2547734"/>
              <a:ext cx="4152323" cy="3564519"/>
              <a:chOff x="4755600" y="2547734"/>
              <a:chExt cx="4152323" cy="3564519"/>
            </a:xfrm>
          </p:grpSpPr>
          <p:sp>
            <p:nvSpPr>
              <p:cNvPr id="47" name="Textfeld 12"/>
              <p:cNvSpPr txBox="1"/>
              <p:nvPr/>
            </p:nvSpPr>
            <p:spPr>
              <a:xfrm>
                <a:off x="4755600" y="5773699"/>
                <a:ext cx="41523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1600" baseline="0" dirty="0" smtClean="0"/>
                  <a:t>[</a:t>
                </a:r>
                <a:r>
                  <a:rPr lang="de-AT" sz="1400" baseline="0" dirty="0" smtClean="0"/>
                  <a:t>P. B. Snyder et al., POP 2012</a:t>
                </a:r>
                <a:r>
                  <a:rPr lang="de-AT" sz="1600" baseline="0" dirty="0" smtClean="0"/>
                  <a:t>]</a:t>
                </a:r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600" y="2547734"/>
                <a:ext cx="4140000" cy="3134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" name="Group 2057" descr=" 49"/>
          <p:cNvGrpSpPr/>
          <p:nvPr/>
        </p:nvGrpSpPr>
        <p:grpSpPr>
          <a:xfrm>
            <a:off x="5702455" y="888451"/>
            <a:ext cx="2461826" cy="1833834"/>
            <a:chOff x="5702455" y="869499"/>
            <a:chExt cx="2461826" cy="1833834"/>
          </a:xfrm>
        </p:grpSpPr>
        <p:sp>
          <p:nvSpPr>
            <p:cNvPr id="50" name="Arc 2056"/>
            <p:cNvSpPr/>
            <p:nvPr/>
          </p:nvSpPr>
          <p:spPr bwMode="auto">
            <a:xfrm>
              <a:off x="7642228" y="1597160"/>
              <a:ext cx="275670" cy="842213"/>
            </a:xfrm>
            <a:custGeom>
              <a:avLst/>
              <a:gdLst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2" fmla="*/ 263073 w 526145"/>
                <a:gd name="connsiteY2" fmla="*/ 816401 h 1632802"/>
                <a:gd name="connsiteX3" fmla="*/ 263072 w 526145"/>
                <a:gd name="connsiteY3" fmla="*/ 0 h 1632802"/>
                <a:gd name="connsiteX0" fmla="*/ 263072 w 526145"/>
                <a:gd name="connsiteY0" fmla="*/ 0 h 1632802"/>
                <a:gd name="connsiteX1" fmla="*/ 526145 w 526145"/>
                <a:gd name="connsiteY1" fmla="*/ 816401 h 163280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203610 w 268230"/>
                <a:gd name="connsiteY2" fmla="*/ 680500 h 838132"/>
                <a:gd name="connsiteX0" fmla="*/ 0 w 268230"/>
                <a:gd name="connsiteY0" fmla="*/ 0 h 838132"/>
                <a:gd name="connsiteX1" fmla="*/ 263073 w 268230"/>
                <a:gd name="connsiteY1" fmla="*/ 816401 h 838132"/>
                <a:gd name="connsiteX2" fmla="*/ 1 w 268230"/>
                <a:gd name="connsiteY2" fmla="*/ 816401 h 838132"/>
                <a:gd name="connsiteX3" fmla="*/ 0 w 268230"/>
                <a:gd name="connsiteY3" fmla="*/ 0 h 838132"/>
                <a:gd name="connsiteX0" fmla="*/ 0 w 268230"/>
                <a:gd name="connsiteY0" fmla="*/ 0 h 838132"/>
                <a:gd name="connsiteX1" fmla="*/ 113591 w 268230"/>
                <a:gd name="connsiteY1" fmla="*/ 192504 h 838132"/>
                <a:gd name="connsiteX2" fmla="*/ 263073 w 268230"/>
                <a:gd name="connsiteY2" fmla="*/ 816401 h 838132"/>
                <a:gd name="connsiteX3" fmla="*/ 203610 w 268230"/>
                <a:gd name="connsiteY3" fmla="*/ 680500 h 838132"/>
                <a:gd name="connsiteX0" fmla="*/ 0 w 268907"/>
                <a:gd name="connsiteY0" fmla="*/ 20796 h 858928"/>
                <a:gd name="connsiteX1" fmla="*/ 118328 w 268907"/>
                <a:gd name="connsiteY1" fmla="*/ 222776 h 858928"/>
                <a:gd name="connsiteX2" fmla="*/ 263073 w 268907"/>
                <a:gd name="connsiteY2" fmla="*/ 837197 h 858928"/>
                <a:gd name="connsiteX3" fmla="*/ 1 w 268907"/>
                <a:gd name="connsiteY3" fmla="*/ 837197 h 858928"/>
                <a:gd name="connsiteX4" fmla="*/ 0 w 268907"/>
                <a:gd name="connsiteY4" fmla="*/ 20796 h 858928"/>
                <a:gd name="connsiteX0" fmla="*/ 0 w 268907"/>
                <a:gd name="connsiteY0" fmla="*/ 20796 h 858928"/>
                <a:gd name="connsiteX1" fmla="*/ 113591 w 268907"/>
                <a:gd name="connsiteY1" fmla="*/ 213300 h 858928"/>
                <a:gd name="connsiteX2" fmla="*/ 263073 w 268907"/>
                <a:gd name="connsiteY2" fmla="*/ 837197 h 858928"/>
                <a:gd name="connsiteX3" fmla="*/ 203610 w 268907"/>
                <a:gd name="connsiteY3" fmla="*/ 701296 h 858928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13591 w 268907"/>
                <a:gd name="connsiteY1" fmla="*/ 213300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68907"/>
                <a:gd name="connsiteY0" fmla="*/ 20796 h 852301"/>
                <a:gd name="connsiteX1" fmla="*/ 118328 w 268907"/>
                <a:gd name="connsiteY1" fmla="*/ 222776 h 852301"/>
                <a:gd name="connsiteX2" fmla="*/ 263073 w 268907"/>
                <a:gd name="connsiteY2" fmla="*/ 837197 h 852301"/>
                <a:gd name="connsiteX3" fmla="*/ 1 w 268907"/>
                <a:gd name="connsiteY3" fmla="*/ 837197 h 852301"/>
                <a:gd name="connsiteX4" fmla="*/ 0 w 268907"/>
                <a:gd name="connsiteY4" fmla="*/ 20796 h 852301"/>
                <a:gd name="connsiteX0" fmla="*/ 0 w 268907"/>
                <a:gd name="connsiteY0" fmla="*/ 20796 h 852301"/>
                <a:gd name="connsiteX1" fmla="*/ 146756 w 268907"/>
                <a:gd name="connsiteY1" fmla="*/ 488094 h 852301"/>
                <a:gd name="connsiteX2" fmla="*/ 263073 w 268907"/>
                <a:gd name="connsiteY2" fmla="*/ 837197 h 852301"/>
                <a:gd name="connsiteX3" fmla="*/ 142019 w 268907"/>
                <a:gd name="connsiteY3" fmla="*/ 616015 h 852301"/>
                <a:gd name="connsiteX0" fmla="*/ 0 w 275670"/>
                <a:gd name="connsiteY0" fmla="*/ 6028 h 837533"/>
                <a:gd name="connsiteX1" fmla="*/ 208347 w 275670"/>
                <a:gd name="connsiteY1" fmla="*/ 710217 h 837533"/>
                <a:gd name="connsiteX2" fmla="*/ 263073 w 275670"/>
                <a:gd name="connsiteY2" fmla="*/ 822429 h 837533"/>
                <a:gd name="connsiteX3" fmla="*/ 1 w 275670"/>
                <a:gd name="connsiteY3" fmla="*/ 822429 h 837533"/>
                <a:gd name="connsiteX4" fmla="*/ 0 w 275670"/>
                <a:gd name="connsiteY4" fmla="*/ 6028 h 837533"/>
                <a:gd name="connsiteX0" fmla="*/ 0 w 275670"/>
                <a:gd name="connsiteY0" fmla="*/ 6028 h 837533"/>
                <a:gd name="connsiteX1" fmla="*/ 146756 w 275670"/>
                <a:gd name="connsiteY1" fmla="*/ 473326 h 837533"/>
                <a:gd name="connsiteX2" fmla="*/ 263073 w 275670"/>
                <a:gd name="connsiteY2" fmla="*/ 822429 h 837533"/>
                <a:gd name="connsiteX3" fmla="*/ 142019 w 275670"/>
                <a:gd name="connsiteY3" fmla="*/ 601247 h 837533"/>
                <a:gd name="connsiteX0" fmla="*/ 0 w 275670"/>
                <a:gd name="connsiteY0" fmla="*/ 10708 h 842213"/>
                <a:gd name="connsiteX1" fmla="*/ 208347 w 275670"/>
                <a:gd name="connsiteY1" fmla="*/ 714897 h 842213"/>
                <a:gd name="connsiteX2" fmla="*/ 263073 w 275670"/>
                <a:gd name="connsiteY2" fmla="*/ 827109 h 842213"/>
                <a:gd name="connsiteX3" fmla="*/ 1 w 275670"/>
                <a:gd name="connsiteY3" fmla="*/ 827109 h 842213"/>
                <a:gd name="connsiteX4" fmla="*/ 0 w 275670"/>
                <a:gd name="connsiteY4" fmla="*/ 10708 h 842213"/>
                <a:gd name="connsiteX0" fmla="*/ 0 w 275670"/>
                <a:gd name="connsiteY0" fmla="*/ 10708 h 842213"/>
                <a:gd name="connsiteX1" fmla="*/ 146756 w 275670"/>
                <a:gd name="connsiteY1" fmla="*/ 478006 h 842213"/>
                <a:gd name="connsiteX2" fmla="*/ 263073 w 275670"/>
                <a:gd name="connsiteY2" fmla="*/ 827109 h 842213"/>
                <a:gd name="connsiteX3" fmla="*/ 142019 w 275670"/>
                <a:gd name="connsiteY3" fmla="*/ 605927 h 84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670" h="842213" stroke="0" extrusionOk="0">
                  <a:moveTo>
                    <a:pt x="0" y="10708"/>
                  </a:moveTo>
                  <a:cubicBezTo>
                    <a:pt x="35514" y="-64058"/>
                    <a:pt x="159764" y="261396"/>
                    <a:pt x="208347" y="714897"/>
                  </a:cubicBezTo>
                  <a:cubicBezTo>
                    <a:pt x="252193" y="850964"/>
                    <a:pt x="298587" y="752343"/>
                    <a:pt x="263073" y="827109"/>
                  </a:cubicBezTo>
                  <a:lnTo>
                    <a:pt x="1" y="827109"/>
                  </a:lnTo>
                  <a:cubicBezTo>
                    <a:pt x="1" y="554975"/>
                    <a:pt x="0" y="282842"/>
                    <a:pt x="0" y="10708"/>
                  </a:cubicBezTo>
                  <a:close/>
                </a:path>
                <a:path w="275670" h="842213" fill="none">
                  <a:moveTo>
                    <a:pt x="0" y="10708"/>
                  </a:moveTo>
                  <a:cubicBezTo>
                    <a:pt x="37883" y="81484"/>
                    <a:pt x="145551" y="332463"/>
                    <a:pt x="146756" y="478006"/>
                  </a:cubicBezTo>
                  <a:cubicBezTo>
                    <a:pt x="190602" y="614073"/>
                    <a:pt x="267021" y="784469"/>
                    <a:pt x="263073" y="827109"/>
                  </a:cubicBezTo>
                  <a:cubicBezTo>
                    <a:pt x="285164" y="901044"/>
                    <a:pt x="169213" y="683592"/>
                    <a:pt x="142019" y="605927"/>
                  </a:cubicBezTo>
                </a:path>
              </a:pathLst>
            </a:custGeom>
            <a:solidFill>
              <a:srgbClr val="FFC000">
                <a:alpha val="6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40"/>
            <p:cNvSpPr txBox="1"/>
            <p:nvPr/>
          </p:nvSpPr>
          <p:spPr>
            <a:xfrm rot="16200000">
              <a:off x="6114487" y="1854146"/>
              <a:ext cx="797380" cy="33855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height</a:t>
              </a:r>
              <a:endParaRPr lang="en-GB" sz="1600" baseline="0" dirty="0"/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7413163" y="904633"/>
              <a:ext cx="718458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0" dirty="0" smtClean="0"/>
                <a:t>width</a:t>
              </a:r>
              <a:endParaRPr lang="en-GB" sz="1600" baseline="0" dirty="0"/>
            </a:p>
          </p:txBody>
        </p:sp>
        <p:grpSp>
          <p:nvGrpSpPr>
            <p:cNvPr id="53" name="Group 24"/>
            <p:cNvGrpSpPr/>
            <p:nvPr/>
          </p:nvGrpSpPr>
          <p:grpSpPr>
            <a:xfrm>
              <a:off x="5702455" y="869499"/>
              <a:ext cx="2461826" cy="1833834"/>
              <a:chOff x="5702455" y="869499"/>
              <a:chExt cx="2461826" cy="1833834"/>
            </a:xfrm>
          </p:grpSpPr>
          <p:sp>
            <p:nvSpPr>
              <p:cNvPr id="59" name="Freeform 13"/>
              <p:cNvSpPr/>
              <p:nvPr/>
            </p:nvSpPr>
            <p:spPr bwMode="auto">
              <a:xfrm>
                <a:off x="6049729" y="1087564"/>
                <a:ext cx="1853290" cy="1334548"/>
              </a:xfrm>
              <a:custGeom>
                <a:avLst/>
                <a:gdLst>
                  <a:gd name="connsiteX0" fmla="*/ 0 w 2179864"/>
                  <a:gd name="connsiteY0" fmla="*/ 0 h 2163536"/>
                  <a:gd name="connsiteX1" fmla="*/ 244928 w 2179864"/>
                  <a:gd name="connsiteY1" fmla="*/ 73479 h 2163536"/>
                  <a:gd name="connsiteX2" fmla="*/ 669471 w 2179864"/>
                  <a:gd name="connsiteY2" fmla="*/ 171450 h 2163536"/>
                  <a:gd name="connsiteX3" fmla="*/ 1045028 w 2179864"/>
                  <a:gd name="connsiteY3" fmla="*/ 334736 h 2163536"/>
                  <a:gd name="connsiteX4" fmla="*/ 1494064 w 2179864"/>
                  <a:gd name="connsiteY4" fmla="*/ 555172 h 2163536"/>
                  <a:gd name="connsiteX5" fmla="*/ 1943100 w 2179864"/>
                  <a:gd name="connsiteY5" fmla="*/ 889907 h 2163536"/>
                  <a:gd name="connsiteX6" fmla="*/ 2114550 w 2179864"/>
                  <a:gd name="connsiteY6" fmla="*/ 1281793 h 2163536"/>
                  <a:gd name="connsiteX7" fmla="*/ 2155371 w 2179864"/>
                  <a:gd name="connsiteY7" fmla="*/ 1943100 h 2163536"/>
                  <a:gd name="connsiteX8" fmla="*/ 2179864 w 2179864"/>
                  <a:gd name="connsiteY8" fmla="*/ 2163536 h 2163536"/>
                  <a:gd name="connsiteX0" fmla="*/ 0 w 1934936"/>
                  <a:gd name="connsiteY0" fmla="*/ -1 h 2090056"/>
                  <a:gd name="connsiteX1" fmla="*/ 424543 w 1934936"/>
                  <a:gd name="connsiteY1" fmla="*/ 97970 h 2090056"/>
                  <a:gd name="connsiteX2" fmla="*/ 800100 w 1934936"/>
                  <a:gd name="connsiteY2" fmla="*/ 261256 h 2090056"/>
                  <a:gd name="connsiteX3" fmla="*/ 1249136 w 1934936"/>
                  <a:gd name="connsiteY3" fmla="*/ 481692 h 2090056"/>
                  <a:gd name="connsiteX4" fmla="*/ 1698172 w 1934936"/>
                  <a:gd name="connsiteY4" fmla="*/ 816427 h 2090056"/>
                  <a:gd name="connsiteX5" fmla="*/ 1869622 w 1934936"/>
                  <a:gd name="connsiteY5" fmla="*/ 1208313 h 2090056"/>
                  <a:gd name="connsiteX6" fmla="*/ 1910443 w 1934936"/>
                  <a:gd name="connsiteY6" fmla="*/ 1869620 h 2090056"/>
                  <a:gd name="connsiteX7" fmla="*/ 1934936 w 1934936"/>
                  <a:gd name="connsiteY7" fmla="*/ 2090056 h 2090056"/>
                  <a:gd name="connsiteX0" fmla="*/ 0 w 1510393"/>
                  <a:gd name="connsiteY0" fmla="*/ 1 h 1992087"/>
                  <a:gd name="connsiteX1" fmla="*/ 375557 w 1510393"/>
                  <a:gd name="connsiteY1" fmla="*/ 163287 h 1992087"/>
                  <a:gd name="connsiteX2" fmla="*/ 824593 w 1510393"/>
                  <a:gd name="connsiteY2" fmla="*/ 383723 h 1992087"/>
                  <a:gd name="connsiteX3" fmla="*/ 1273629 w 1510393"/>
                  <a:gd name="connsiteY3" fmla="*/ 718458 h 1992087"/>
                  <a:gd name="connsiteX4" fmla="*/ 1445079 w 1510393"/>
                  <a:gd name="connsiteY4" fmla="*/ 1110344 h 1992087"/>
                  <a:gd name="connsiteX5" fmla="*/ 1485900 w 1510393"/>
                  <a:gd name="connsiteY5" fmla="*/ 1771651 h 1992087"/>
                  <a:gd name="connsiteX6" fmla="*/ 1510393 w 1510393"/>
                  <a:gd name="connsiteY6" fmla="*/ 1992087 h 1992087"/>
                  <a:gd name="connsiteX0" fmla="*/ 0 w 1134836"/>
                  <a:gd name="connsiteY0" fmla="*/ 1 h 1828801"/>
                  <a:gd name="connsiteX1" fmla="*/ 449036 w 1134836"/>
                  <a:gd name="connsiteY1" fmla="*/ 220437 h 1828801"/>
                  <a:gd name="connsiteX2" fmla="*/ 898072 w 1134836"/>
                  <a:gd name="connsiteY2" fmla="*/ 555172 h 1828801"/>
                  <a:gd name="connsiteX3" fmla="*/ 1069522 w 1134836"/>
                  <a:gd name="connsiteY3" fmla="*/ 947058 h 1828801"/>
                  <a:gd name="connsiteX4" fmla="*/ 1110343 w 1134836"/>
                  <a:gd name="connsiteY4" fmla="*/ 1608365 h 1828801"/>
                  <a:gd name="connsiteX5" fmla="*/ 1134836 w 1134836"/>
                  <a:gd name="connsiteY5" fmla="*/ 1828801 h 1828801"/>
                  <a:gd name="connsiteX0" fmla="*/ -1 w 685799"/>
                  <a:gd name="connsiteY0" fmla="*/ 1 h 1608365"/>
                  <a:gd name="connsiteX1" fmla="*/ 449035 w 685799"/>
                  <a:gd name="connsiteY1" fmla="*/ 334736 h 1608365"/>
                  <a:gd name="connsiteX2" fmla="*/ 620485 w 685799"/>
                  <a:gd name="connsiteY2" fmla="*/ 726622 h 1608365"/>
                  <a:gd name="connsiteX3" fmla="*/ 661306 w 685799"/>
                  <a:gd name="connsiteY3" fmla="*/ 1387929 h 1608365"/>
                  <a:gd name="connsiteX4" fmla="*/ 685799 w 685799"/>
                  <a:gd name="connsiteY4" fmla="*/ 1608365 h 160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99" h="1608365">
                    <a:moveTo>
                      <a:pt x="-1" y="1"/>
                    </a:moveTo>
                    <a:cubicBezTo>
                      <a:pt x="149678" y="92530"/>
                      <a:pt x="345621" y="213633"/>
                      <a:pt x="449035" y="334736"/>
                    </a:cubicBezTo>
                    <a:cubicBezTo>
                      <a:pt x="552449" y="455839"/>
                      <a:pt x="585107" y="551090"/>
                      <a:pt x="620485" y="726622"/>
                    </a:cubicBezTo>
                    <a:cubicBezTo>
                      <a:pt x="655864" y="902154"/>
                      <a:pt x="650420" y="1240972"/>
                      <a:pt x="661306" y="1387929"/>
                    </a:cubicBezTo>
                    <a:cubicBezTo>
                      <a:pt x="672192" y="1534886"/>
                      <a:pt x="684438" y="1568904"/>
                      <a:pt x="685799" y="1608365"/>
                    </a:cubicBezTo>
                  </a:path>
                </a:pathLst>
              </a:custGeom>
              <a:noFill/>
              <a:ln w="44450">
                <a:solidFill>
                  <a:srgbClr val="0000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0" name="Straight Arrow Connector 9"/>
              <p:cNvCxnSpPr/>
              <p:nvPr/>
            </p:nvCxnSpPr>
            <p:spPr bwMode="auto">
              <a:xfrm flipV="1">
                <a:off x="6049729" y="869499"/>
                <a:ext cx="0" cy="15526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23"/>
              <p:cNvCxnSpPr/>
              <p:nvPr/>
            </p:nvCxnSpPr>
            <p:spPr bwMode="auto">
              <a:xfrm>
                <a:off x="6049729" y="2422113"/>
                <a:ext cx="2114552" cy="1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TextBox 25"/>
              <p:cNvSpPr txBox="1"/>
              <p:nvPr/>
            </p:nvSpPr>
            <p:spPr>
              <a:xfrm rot="16200000">
                <a:off x="5273940" y="1476527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pressure</a:t>
                </a:r>
                <a:endParaRPr lang="en-GB" sz="1600" baseline="0" dirty="0"/>
              </a:p>
            </p:txBody>
          </p:sp>
          <p:sp>
            <p:nvSpPr>
              <p:cNvPr id="63" name="TextBox 26"/>
              <p:cNvSpPr txBox="1"/>
              <p:nvPr/>
            </p:nvSpPr>
            <p:spPr>
              <a:xfrm>
                <a:off x="6509213" y="2364779"/>
                <a:ext cx="1195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aseline="0" dirty="0" smtClean="0"/>
                  <a:t>radius</a:t>
                </a:r>
                <a:endParaRPr lang="en-GB" sz="1600" baseline="0" dirty="0"/>
              </a:p>
            </p:txBody>
          </p:sp>
        </p:grpSp>
        <p:cxnSp>
          <p:nvCxnSpPr>
            <p:cNvPr id="54" name="Straight Arrow Connector 28"/>
            <p:cNvCxnSpPr/>
            <p:nvPr/>
          </p:nvCxnSpPr>
          <p:spPr bwMode="auto">
            <a:xfrm>
              <a:off x="6678377" y="1624734"/>
              <a:ext cx="963389" cy="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30"/>
            <p:cNvCxnSpPr/>
            <p:nvPr/>
          </p:nvCxnSpPr>
          <p:spPr bwMode="auto">
            <a:xfrm flipV="1">
              <a:off x="7903019" y="1249136"/>
              <a:ext cx="0" cy="117297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31"/>
            <p:cNvCxnSpPr/>
            <p:nvPr/>
          </p:nvCxnSpPr>
          <p:spPr bwMode="auto">
            <a:xfrm flipV="1">
              <a:off x="7641766" y="1249137"/>
              <a:ext cx="0" cy="117297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36"/>
            <p:cNvCxnSpPr/>
            <p:nvPr/>
          </p:nvCxnSpPr>
          <p:spPr bwMode="auto">
            <a:xfrm flipV="1">
              <a:off x="6686550" y="1624734"/>
              <a:ext cx="0" cy="79737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38"/>
            <p:cNvCxnSpPr/>
            <p:nvPr/>
          </p:nvCxnSpPr>
          <p:spPr bwMode="auto">
            <a:xfrm>
              <a:off x="7641766" y="1249136"/>
              <a:ext cx="261252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Content Placeholder 2" descr=" 64"/>
          <p:cNvSpPr txBox="1">
            <a:spLocks/>
          </p:cNvSpPr>
          <p:nvPr/>
        </p:nvSpPr>
        <p:spPr>
          <a:xfrm>
            <a:off x="179389" y="981075"/>
            <a:ext cx="4576211" cy="2170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kern="0" baseline="0" dirty="0" smtClean="0">
              <a:sym typeface="Symbol" panose="05050102010706020507" pitchFamily="18" charset="2"/>
            </a:endParaRPr>
          </a:p>
        </p:txBody>
      </p:sp>
      <p:sp>
        <p:nvSpPr>
          <p:cNvPr id="68" name="Content Placeholder 2" descr=" 68"/>
          <p:cNvSpPr txBox="1">
            <a:spLocks/>
          </p:cNvSpPr>
          <p:nvPr/>
        </p:nvSpPr>
        <p:spPr>
          <a:xfrm>
            <a:off x="154898" y="896989"/>
            <a:ext cx="4576210" cy="24812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baseline="0" dirty="0" smtClean="0"/>
              <a:t>Model for type-I ELM cycle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Pedestal height and width increase till kinetic ballooning mode (KBM) boundary (‘soft limit’) is reached</a:t>
            </a:r>
          </a:p>
          <a:p>
            <a:pPr marL="800100" lvl="1" indent="-342900">
              <a:buFont typeface="+mj-lt"/>
              <a:buAutoNum type="arabicParenBoth"/>
            </a:pPr>
            <a:r>
              <a:rPr lang="en-GB" kern="0" baseline="0" smtClean="0">
                <a:latin typeface="Arial" pitchFamily="34" charset="0"/>
                <a:cs typeface="Arial" pitchFamily="34" charset="0"/>
              </a:rPr>
              <a:t>Pedestal gradient is clamped and height and width evolve along the KBM limit</a:t>
            </a:r>
          </a:p>
          <a:p>
            <a:pPr marL="800100" lvl="1" indent="-342900">
              <a:buFont typeface="+mj-lt"/>
              <a:buChar char=" "/>
            </a:pPr>
            <a:r>
              <a:rPr lang="en-GB" kern="0" baseline="0" smtClean="0"/>
              <a:t>                                  </a:t>
            </a:r>
            <a:br>
              <a:rPr lang="en-GB" kern="0" baseline="0" smtClean="0"/>
            </a:br>
            <a:r>
              <a:rPr lang="en-GB" kern="0" baseline="0" smtClean="0"/>
              <a:t>           </a:t>
            </a:r>
            <a:endParaRPr lang="en-GB" kern="0" baseline="0" dirty="0" smtClean="0"/>
          </a:p>
          <a:p>
            <a:pPr lvl="1">
              <a:buFont typeface="+mj-lt"/>
              <a:buAutoNum type="arabicParenBoth"/>
            </a:pPr>
            <a:endParaRPr lang="en-GB" kern="0" baseline="0" dirty="0" smtClean="0"/>
          </a:p>
        </p:txBody>
      </p:sp>
      <p:sp>
        <p:nvSpPr>
          <p:cNvPr id="29" name="TextBox 18" descr=" 70"/>
          <p:cNvSpPr txBox="1"/>
          <p:nvPr/>
        </p:nvSpPr>
        <p:spPr>
          <a:xfrm>
            <a:off x="6066063" y="4384139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(1)</a:t>
            </a:r>
            <a:endParaRPr lang="en-GB" sz="1800" baseline="0" dirty="0"/>
          </a:p>
        </p:txBody>
      </p:sp>
      <p:grpSp>
        <p:nvGrpSpPr>
          <p:cNvPr id="31" name="Gruppieren 30" descr=" 72"/>
          <p:cNvGrpSpPr/>
          <p:nvPr/>
        </p:nvGrpSpPr>
        <p:grpSpPr>
          <a:xfrm>
            <a:off x="6443357" y="3560323"/>
            <a:ext cx="862115" cy="1272910"/>
            <a:chOff x="6443357" y="3560323"/>
            <a:chExt cx="862115" cy="1272910"/>
          </a:xfrm>
        </p:grpSpPr>
        <p:sp>
          <p:nvSpPr>
            <p:cNvPr id="32" name="TextBox 20"/>
            <p:cNvSpPr txBox="1"/>
            <p:nvPr/>
          </p:nvSpPr>
          <p:spPr>
            <a:xfrm>
              <a:off x="6445437" y="3697181"/>
              <a:ext cx="620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 smtClean="0"/>
                <a:t>(2)</a:t>
              </a:r>
              <a:endParaRPr lang="en-GB" sz="1800" baseline="0" dirty="0"/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6443357" y="4076839"/>
              <a:ext cx="301557" cy="756394"/>
            </a:xfrm>
            <a:custGeom>
              <a:avLst/>
              <a:gdLst>
                <a:gd name="connsiteX0" fmla="*/ 0 w 301557"/>
                <a:gd name="connsiteY0" fmla="*/ 755692 h 755692"/>
                <a:gd name="connsiteX1" fmla="*/ 48638 w 301557"/>
                <a:gd name="connsiteY1" fmla="*/ 473590 h 755692"/>
                <a:gd name="connsiteX2" fmla="*/ 204280 w 301557"/>
                <a:gd name="connsiteY2" fmla="*/ 210943 h 755692"/>
                <a:gd name="connsiteX3" fmla="*/ 301557 w 301557"/>
                <a:gd name="connsiteY3" fmla="*/ 6662 h 755692"/>
                <a:gd name="connsiteX0" fmla="*/ 0 w 301557"/>
                <a:gd name="connsiteY0" fmla="*/ 756394 h 756394"/>
                <a:gd name="connsiteX1" fmla="*/ 48638 w 301557"/>
                <a:gd name="connsiteY1" fmla="*/ 474292 h 756394"/>
                <a:gd name="connsiteX2" fmla="*/ 165369 w 301557"/>
                <a:gd name="connsiteY2" fmla="*/ 192189 h 756394"/>
                <a:gd name="connsiteX3" fmla="*/ 301557 w 301557"/>
                <a:gd name="connsiteY3" fmla="*/ 7364 h 75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557" h="756394">
                  <a:moveTo>
                    <a:pt x="0" y="756394"/>
                  </a:moveTo>
                  <a:cubicBezTo>
                    <a:pt x="7295" y="660738"/>
                    <a:pt x="21077" y="568326"/>
                    <a:pt x="48638" y="474292"/>
                  </a:cubicBezTo>
                  <a:cubicBezTo>
                    <a:pt x="76199" y="380258"/>
                    <a:pt x="123216" y="270010"/>
                    <a:pt x="165369" y="192189"/>
                  </a:cubicBezTo>
                  <a:cubicBezTo>
                    <a:pt x="207522" y="114368"/>
                    <a:pt x="277238" y="-34789"/>
                    <a:pt x="301557" y="7364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ihandform 33"/>
            <p:cNvSpPr/>
            <p:nvPr/>
          </p:nvSpPr>
          <p:spPr bwMode="auto">
            <a:xfrm>
              <a:off x="6741268" y="3560323"/>
              <a:ext cx="564204" cy="505839"/>
            </a:xfrm>
            <a:custGeom>
              <a:avLst/>
              <a:gdLst>
                <a:gd name="connsiteX0" fmla="*/ 0 w 564204"/>
                <a:gd name="connsiteY0" fmla="*/ 507541 h 507541"/>
                <a:gd name="connsiteX1" fmla="*/ 204281 w 564204"/>
                <a:gd name="connsiteY1" fmla="*/ 381081 h 507541"/>
                <a:gd name="connsiteX2" fmla="*/ 350196 w 564204"/>
                <a:gd name="connsiteY2" fmla="*/ 283805 h 507541"/>
                <a:gd name="connsiteX3" fmla="*/ 564204 w 564204"/>
                <a:gd name="connsiteY3" fmla="*/ 1702 h 507541"/>
                <a:gd name="connsiteX0" fmla="*/ 0 w 564204"/>
                <a:gd name="connsiteY0" fmla="*/ 505839 h 505839"/>
                <a:gd name="connsiteX1" fmla="*/ 204281 w 564204"/>
                <a:gd name="connsiteY1" fmla="*/ 379379 h 505839"/>
                <a:gd name="connsiteX2" fmla="*/ 564204 w 564204"/>
                <a:gd name="connsiteY2" fmla="*/ 0 h 505839"/>
                <a:gd name="connsiteX0" fmla="*/ 0 w 564204"/>
                <a:gd name="connsiteY0" fmla="*/ 505839 h 505839"/>
                <a:gd name="connsiteX1" fmla="*/ 564204 w 564204"/>
                <a:gd name="connsiteY1" fmla="*/ 0 h 505839"/>
                <a:gd name="connsiteX0" fmla="*/ 0 w 564204"/>
                <a:gd name="connsiteY0" fmla="*/ 505839 h 505839"/>
                <a:gd name="connsiteX1" fmla="*/ 311285 w 564204"/>
                <a:gd name="connsiteY1" fmla="*/ 262647 h 505839"/>
                <a:gd name="connsiteX2" fmla="*/ 564204 w 564204"/>
                <a:gd name="connsiteY2" fmla="*/ 0 h 50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4204" h="505839">
                  <a:moveTo>
                    <a:pt x="0" y="505839"/>
                  </a:moveTo>
                  <a:cubicBezTo>
                    <a:pt x="81064" y="424775"/>
                    <a:pt x="230221" y="343711"/>
                    <a:pt x="311285" y="262647"/>
                  </a:cubicBezTo>
                  <a:lnTo>
                    <a:pt x="564204" y="0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triangle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47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Playout">
  <a:themeElements>
    <a:clrScheme name="IPPlayo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PPlayo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60A4"/>
        </a:solidFill>
        <a:ln>
          <a:noFill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/>
        </a:defPPr>
      </a:lstStyle>
    </a:txDef>
  </a:objectDefaults>
  <a:extraClrSchemeLst>
    <a:extraClrScheme>
      <a:clrScheme name="IPPlayo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Playo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Playo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Ringberg" id="{56F8EF5E-41A4-433E-A5B9-E5C92C2DFC80}" vid="{FD1AC4A0-8447-4570-871D-C7BE46DFBA8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IPP Folie</Template>
  <TotalTime>0</TotalTime>
  <Words>4385</Words>
  <Application>Microsoft Office PowerPoint</Application>
  <PresentationFormat>Bildschirmpräsentation (4:3)</PresentationFormat>
  <Paragraphs>1104</Paragraphs>
  <Slides>73</Slides>
  <Notes>73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73</vt:i4>
      </vt:variant>
    </vt:vector>
  </HeadingPairs>
  <TitlesOfParts>
    <vt:vector size="84" baseType="lpstr">
      <vt:lpstr>ＭＳ Ｐゴシック</vt:lpstr>
      <vt:lpstr>ＭＳ Ｐゴシック</vt:lpstr>
      <vt:lpstr>Arial</vt:lpstr>
      <vt:lpstr>Arial Narrow</vt:lpstr>
      <vt:lpstr>Calibri</vt:lpstr>
      <vt:lpstr>StarSymbol</vt:lpstr>
      <vt:lpstr>Symbol</vt:lpstr>
      <vt:lpstr>Times New Roman</vt:lpstr>
      <vt:lpstr>Wingdings</vt:lpstr>
      <vt:lpstr>IPPlayout</vt:lpstr>
      <vt:lpstr>Formel</vt:lpstr>
      <vt:lpstr>Inter-ELM pedestal evolution in ASDEX Upgrade: Magnetic activity correlated with the recovery of the edge profiles</vt:lpstr>
      <vt:lpstr>Outline</vt:lpstr>
      <vt:lpstr>Pedestal stability</vt:lpstr>
      <vt:lpstr>Pedestal stability</vt:lpstr>
      <vt:lpstr>Pedestal stability</vt:lpstr>
      <vt:lpstr>Pedestal stability</vt:lpstr>
      <vt:lpstr>Pedestal evolution – ELM cycle</vt:lpstr>
      <vt:lpstr>Pedestal evolution – ELM cycle</vt:lpstr>
      <vt:lpstr>Pedestal evolution – ELM cycle</vt:lpstr>
      <vt:lpstr>Pedestal evolution – ELM cycle</vt:lpstr>
      <vt:lpstr>Pedestal evolution – ELM cycle</vt:lpstr>
      <vt:lpstr>Previous observations at AUG…</vt:lpstr>
      <vt:lpstr>ELM synchronization</vt:lpstr>
      <vt:lpstr>ELM synchronization</vt:lpstr>
      <vt:lpstr>ELM synchronization</vt:lpstr>
      <vt:lpstr>Previous observations at AUG…</vt:lpstr>
      <vt:lpstr>…in the US…</vt:lpstr>
      <vt:lpstr>…and in Asia</vt:lpstr>
      <vt:lpstr>…and in Asia</vt:lpstr>
      <vt:lpstr>Profile measurements at AUG</vt:lpstr>
      <vt:lpstr>Outline</vt:lpstr>
      <vt:lpstr>Two discharges having similar pe</vt:lpstr>
      <vt:lpstr>Two discharges having similar pe</vt:lpstr>
      <vt:lpstr>Similar recovery of ne and Te</vt:lpstr>
      <vt:lpstr>Similar recovery of ne and Te</vt:lpstr>
      <vt:lpstr>ne and  Te clamped before ELM</vt:lpstr>
      <vt:lpstr>ne and  Te clamped before ELM</vt:lpstr>
      <vt:lpstr>Mode propagation – E×B velocity</vt:lpstr>
      <vt:lpstr>Mode propagation – E×B velocity</vt:lpstr>
      <vt:lpstr>PowerPoint-Präsentation</vt:lpstr>
      <vt:lpstr>Toroidal mode structure</vt:lpstr>
      <vt:lpstr>Mode number analysis</vt:lpstr>
      <vt:lpstr>Mode number analysis</vt:lpstr>
      <vt:lpstr>Mode number analysis</vt:lpstr>
      <vt:lpstr>Similar n for both discharges</vt:lpstr>
      <vt:lpstr>Similar n for both discharges</vt:lpstr>
      <vt:lpstr>Fluctuations are seen on the HFS</vt:lpstr>
      <vt:lpstr>Fluctuations are seen on the HFS</vt:lpstr>
      <vt:lpstr>Fluctuations are seen on the HFS</vt:lpstr>
      <vt:lpstr>Linear ideal MHD stability analysis</vt:lpstr>
      <vt:lpstr>Linear ideal MHD stability analysis</vt:lpstr>
      <vt:lpstr>Linear ideal MHD stability analysis</vt:lpstr>
      <vt:lpstr>Outline</vt:lpstr>
      <vt:lpstr>Pedestal top match in D and H</vt:lpstr>
      <vt:lpstr>He discharges</vt:lpstr>
      <vt:lpstr>Inter-ELM pedestal evolution similar</vt:lpstr>
      <vt:lpstr>Inter-ELM pedestal evolution similar</vt:lpstr>
      <vt:lpstr>Pre-ELM toroidal mode structures</vt:lpstr>
      <vt:lpstr>Pre-ELM toroidal mode structures</vt:lpstr>
      <vt:lpstr>Frequencies consistent with E×B</vt:lpstr>
      <vt:lpstr>Frequencies consistent with E×B</vt:lpstr>
      <vt:lpstr>Outline</vt:lpstr>
      <vt:lpstr>Change of the divertor conditions</vt:lpstr>
      <vt:lpstr>Change of the divertor conditions</vt:lpstr>
      <vt:lpstr>Change of the divertor conditions</vt:lpstr>
      <vt:lpstr>Connecting divertor to pedestal </vt:lpstr>
      <vt:lpstr>Connecting divertor to pedestal </vt:lpstr>
      <vt:lpstr>Connecting divertor to pedestal </vt:lpstr>
      <vt:lpstr>Connecting divertor to pedestal </vt:lpstr>
      <vt:lpstr>Simple 1D-estimation of transport</vt:lpstr>
      <vt:lpstr>Particle transport dynamic after ELM</vt:lpstr>
      <vt:lpstr>Particle transport dynamic after ELM</vt:lpstr>
      <vt:lpstr>Summary &amp; conclusions</vt:lpstr>
      <vt:lpstr>Summary &amp; conclusions</vt:lpstr>
      <vt:lpstr>Summary &amp; conclusions</vt:lpstr>
      <vt:lpstr>Backup</vt:lpstr>
      <vt:lpstr>Comparison to results from JOREK</vt:lpstr>
      <vt:lpstr>Comparison to results from JOREK</vt:lpstr>
      <vt:lpstr>More frequent &amp; larger ELMs in H</vt:lpstr>
      <vt:lpstr>More frequent &amp; larger ELMs in H</vt:lpstr>
      <vt:lpstr>ne pedestal evolution</vt:lpstr>
      <vt:lpstr>Te pedestal evolution</vt:lpstr>
      <vt:lpstr>Magnetic signature</vt:lpstr>
    </vt:vector>
  </TitlesOfParts>
  <Company>IPP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LaggnerNSTXUSeminar2016</dc:title>
  <dc:creator>flag</dc:creator>
  <cp:lastModifiedBy>florian laggner</cp:lastModifiedBy>
  <cp:revision>1326</cp:revision>
  <cp:lastPrinted>2016-11-14T17:36:52Z</cp:lastPrinted>
  <dcterms:created xsi:type="dcterms:W3CDTF">2007-01-09T13:57:53Z</dcterms:created>
  <dcterms:modified xsi:type="dcterms:W3CDTF">2016-11-14T17:41:33Z</dcterms:modified>
</cp:coreProperties>
</file>