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68" r:id="rId2"/>
    <p:sldId id="259" r:id="rId3"/>
    <p:sldId id="290" r:id="rId4"/>
    <p:sldId id="270" r:id="rId5"/>
    <p:sldId id="271" r:id="rId6"/>
    <p:sldId id="298" r:id="rId7"/>
    <p:sldId id="283" r:id="rId8"/>
    <p:sldId id="292" r:id="rId9"/>
    <p:sldId id="294" r:id="rId10"/>
    <p:sldId id="288" r:id="rId11"/>
    <p:sldId id="280" r:id="rId12"/>
    <p:sldId id="281" r:id="rId13"/>
    <p:sldId id="295" r:id="rId14"/>
    <p:sldId id="293" r:id="rId15"/>
    <p:sldId id="291" r:id="rId16"/>
    <p:sldId id="296" r:id="rId17"/>
    <p:sldId id="299" r:id="rId18"/>
    <p:sldId id="297" r:id="rId19"/>
    <p:sldId id="300" r:id="rId20"/>
    <p:sldId id="285" r:id="rId21"/>
    <p:sldId id="276" r:id="rId22"/>
    <p:sldId id="279" r:id="rId23"/>
    <p:sldId id="275" r:id="rId24"/>
    <p:sldId id="286" r:id="rId25"/>
    <p:sldId id="278" r:id="rId26"/>
    <p:sldId id="284" r:id="rId27"/>
    <p:sldId id="273" r:id="rId28"/>
    <p:sldId id="274" r:id="rId29"/>
    <p:sldId id="287" r:id="rId30"/>
    <p:sldId id="272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92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30" autoAdjust="0"/>
  </p:normalViewPr>
  <p:slideViewPr>
    <p:cSldViewPr showGuides="1">
      <p:cViewPr varScale="1">
        <p:scale>
          <a:sx n="104" d="100"/>
          <a:sy n="104" d="100"/>
        </p:scale>
        <p:origin x="-1608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0207F15-7EEB-4A53-B612-E78FBE588E39}" type="datetimeFigureOut">
              <a:rPr lang="en-US"/>
              <a:pPr>
                <a:defRPr/>
              </a:pPr>
              <a:t>8/7/17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814D58-8BAE-47A7-9BC7-BF5F8CB6AD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0460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4845050"/>
            <a:ext cx="48323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4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46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6670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14400" y="40386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76200" y="55626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3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526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70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88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794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pic>
        <p:nvPicPr>
          <p:cNvPr id="1029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4788"/>
            <a:ext cx="91440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Box 1"/>
          <p:cNvSpPr txBox="1">
            <a:spLocks noChangeArrowheads="1"/>
          </p:cNvSpPr>
          <p:nvPr userDrawn="1"/>
        </p:nvSpPr>
        <p:spPr bwMode="auto">
          <a:xfrm>
            <a:off x="8458200" y="6583363"/>
            <a:ext cx="6096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fld id="{50C44427-FA99-46F6-AD84-71969FA70DF8}" type="slidenum">
              <a:rPr lang="en-US" altLang="en-US" sz="1000" b="1" smtClean="0">
                <a:solidFill>
                  <a:srgbClr val="336699"/>
                </a:solidFill>
              </a:rPr>
              <a:pPr algn="r">
                <a:defRPr/>
              </a:pPr>
              <a:t>‹#›</a:t>
            </a:fld>
            <a:endParaRPr lang="en-US" altLang="en-US" sz="1000" b="1" dirty="0" smtClean="0">
              <a:solidFill>
                <a:srgbClr val="336699"/>
              </a:solidFill>
            </a:endParaRPr>
          </a:p>
        </p:txBody>
      </p:sp>
      <p:sp>
        <p:nvSpPr>
          <p:cNvPr id="1031" name="TextBox 9"/>
          <p:cNvSpPr txBox="1">
            <a:spLocks noChangeArrowheads="1"/>
          </p:cNvSpPr>
          <p:nvPr userDrawn="1"/>
        </p:nvSpPr>
        <p:spPr bwMode="auto">
          <a:xfrm>
            <a:off x="914400" y="6583363"/>
            <a:ext cx="731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000" b="1" dirty="0" smtClean="0">
                <a:solidFill>
                  <a:srgbClr val="336699"/>
                </a:solidFill>
              </a:rPr>
              <a:t>8/7/17, Recovery Update</a:t>
            </a:r>
            <a:r>
              <a:rPr lang="en-US" altLang="en-US" sz="1000" b="1" baseline="0" dirty="0" smtClean="0">
                <a:solidFill>
                  <a:srgbClr val="336699"/>
                </a:solidFill>
              </a:rPr>
              <a:t> - Gerhardt</a:t>
            </a:r>
            <a:endParaRPr lang="en-US" altLang="en-US" sz="1000" b="1" dirty="0" smtClean="0">
              <a:solidFill>
                <a:srgbClr val="33669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34" r:id="rId3"/>
    <p:sldLayoutId id="2147483735" r:id="rId4"/>
    <p:sldLayoutId id="2147483736" r:id="rId5"/>
    <p:sldLayoutId id="2147483737" r:id="rId6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Stefan Gerhardt</a:t>
            </a:r>
          </a:p>
          <a:p>
            <a:pPr eaLnBrk="1" hangingPunct="1"/>
            <a:r>
              <a:rPr lang="en-US" altLang="en-US" sz="2400" i="1" u="sng" dirty="0" smtClean="0">
                <a:latin typeface="Arial" charset="0"/>
                <a:cs typeface="Arial" charset="0"/>
              </a:rPr>
              <a:t>Acknowledgements to the Engineering Team that </a:t>
            </a:r>
            <a:r>
              <a:rPr lang="en-US" altLang="en-US" sz="2400" i="1" u="sng" dirty="0" smtClean="0">
                <a:latin typeface="Arial" charset="0"/>
                <a:cs typeface="Arial" charset="0"/>
              </a:rPr>
              <a:t>Did all the Work</a:t>
            </a:r>
            <a:endParaRPr lang="en-US" altLang="en-US" sz="2400" i="1" u="sng" dirty="0" smtClean="0">
              <a:latin typeface="Arial" charset="0"/>
              <a:cs typeface="Arial" charset="0"/>
            </a:endParaRPr>
          </a:p>
        </p:txBody>
      </p:sp>
      <p:sp>
        <p:nvSpPr>
          <p:cNvPr id="409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Recovery Project Update</a:t>
            </a:r>
          </a:p>
        </p:txBody>
      </p:sp>
      <p:sp>
        <p:nvSpPr>
          <p:cNvPr id="410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14400" y="3657600"/>
            <a:ext cx="7315200" cy="1219200"/>
          </a:xfrm>
        </p:spPr>
        <p:txBody>
          <a:bodyPr/>
          <a:lstStyle/>
          <a:p>
            <a:pPr fontAlgn="base">
              <a:lnSpc>
                <a:spcPct val="85000"/>
              </a:lnSpc>
              <a:spcAft>
                <a:spcPct val="0"/>
              </a:spcAft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NSTX-U Physics Meeting</a:t>
            </a:r>
          </a:p>
          <a:p>
            <a:pPr fontAlgn="base">
              <a:lnSpc>
                <a:spcPct val="85000"/>
              </a:lnSpc>
              <a:spcAft>
                <a:spcPct val="0"/>
              </a:spcAft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B-318</a:t>
            </a:r>
          </a:p>
          <a:p>
            <a:pPr fontAlgn="base">
              <a:lnSpc>
                <a:spcPct val="85000"/>
              </a:lnSpc>
              <a:spcAft>
                <a:spcPct val="0"/>
              </a:spcAft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8/7/17</a:t>
            </a:r>
          </a:p>
        </p:txBody>
      </p:sp>
      <p:sp>
        <p:nvSpPr>
          <p:cNvPr id="4101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3975" y="4876800"/>
            <a:ext cx="2079625" cy="609600"/>
          </a:xfrm>
        </p:spPr>
        <p:txBody>
          <a:bodyPr/>
          <a:lstStyle/>
          <a:p>
            <a:pPr eaLnBrk="1" hangingPunct="1"/>
            <a:endParaRPr lang="en-US" altLang="en-US" dirty="0" smtClean="0">
              <a:latin typeface="Arial" charset="0"/>
              <a:cs typeface="Arial" charset="0"/>
            </a:endParaRPr>
          </a:p>
        </p:txBody>
      </p:sp>
      <p:pic>
        <p:nvPicPr>
          <p:cNvPr id="4102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14988"/>
            <a:ext cx="16065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Overview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CDR</a:t>
            </a:r>
          </a:p>
          <a:p>
            <a:pPr lvl="1" eaLnBrk="1" hangingPunct="1"/>
            <a:r>
              <a:rPr lang="en-US" altLang="en-US" dirty="0" smtClean="0">
                <a:latin typeface="Arial" charset="0"/>
                <a:cs typeface="Arial" charset="0"/>
              </a:rPr>
              <a:t>Overview</a:t>
            </a:r>
          </a:p>
          <a:p>
            <a:pPr lvl="1"/>
            <a:r>
              <a:rPr lang="en-US" dirty="0"/>
              <a:t>Inner-PF Coils</a:t>
            </a:r>
          </a:p>
          <a:p>
            <a:pPr lvl="1"/>
            <a:r>
              <a:rPr lang="en-US" dirty="0"/>
              <a:t>Vessel “Polar Region”</a:t>
            </a:r>
          </a:p>
          <a:p>
            <a:pPr lvl="1"/>
            <a:r>
              <a:rPr lang="en-US" dirty="0"/>
              <a:t>PFCs</a:t>
            </a:r>
          </a:p>
          <a:p>
            <a:pPr lvl="1"/>
            <a:r>
              <a:rPr lang="en-US" dirty="0"/>
              <a:t>Bakeout Improvements</a:t>
            </a:r>
          </a:p>
          <a:p>
            <a:pPr lvl="1"/>
            <a:r>
              <a:rPr lang="en-US" dirty="0"/>
              <a:t>Vessel Instrumentation</a:t>
            </a:r>
          </a:p>
          <a:p>
            <a:pPr lvl="1"/>
            <a:r>
              <a:rPr lang="en-US" dirty="0"/>
              <a:t>Test Cell Shielding</a:t>
            </a:r>
          </a:p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Next Steps</a:t>
            </a:r>
          </a:p>
          <a:p>
            <a:pPr eaLnBrk="1" hangingPunct="1"/>
            <a:endParaRPr lang="en-US" alt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3657600" y="2667000"/>
            <a:ext cx="1371600" cy="1524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29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868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200" dirty="0"/>
              <a:t>Many Design Choices Made Previously as Boundary </a:t>
            </a:r>
            <a:r>
              <a:rPr lang="en-US" sz="3200" dirty="0" smtClean="0"/>
              <a:t>Conditions for the </a:t>
            </a:r>
            <a:r>
              <a:rPr lang="en-US" sz="3200" dirty="0" smtClean="0"/>
              <a:t>CDR Design</a:t>
            </a:r>
            <a:endParaRPr lang="en-US" sz="3200" dirty="0"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152400" y="1295400"/>
            <a:ext cx="8839200" cy="281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 rtl="0">
              <a:spcBef>
                <a:spcPts val="0"/>
              </a:spcBef>
              <a:buSzPct val="100000"/>
            </a:pPr>
            <a:r>
              <a:rPr lang="en-US" sz="3600" dirty="0"/>
              <a:t>Retain the -1b coil</a:t>
            </a:r>
          </a:p>
          <a:p>
            <a:pPr marL="457200" lvl="0" indent="-457200" rtl="0">
              <a:spcBef>
                <a:spcPts val="0"/>
              </a:spcBef>
              <a:buSzPct val="100000"/>
            </a:pPr>
            <a:r>
              <a:rPr lang="en-US" sz="3600" dirty="0"/>
              <a:t>Mandrel-free coils</a:t>
            </a:r>
          </a:p>
          <a:p>
            <a:pPr marL="457200" lvl="0" indent="-457200" rtl="0">
              <a:spcBef>
                <a:spcPts val="0"/>
              </a:spcBef>
              <a:buSzPct val="100000"/>
            </a:pPr>
            <a:r>
              <a:rPr lang="en-US" sz="3600" dirty="0"/>
              <a:t>Single ceramic break</a:t>
            </a:r>
          </a:p>
          <a:p>
            <a:pPr marL="457200" lvl="0" indent="-457200" rtl="0">
              <a:spcBef>
                <a:spcPts val="0"/>
              </a:spcBef>
              <a:buSzPct val="100000"/>
            </a:pPr>
            <a:r>
              <a:rPr lang="en-US" sz="3600" dirty="0"/>
              <a:t>More robust -1c flange assembly</a:t>
            </a:r>
          </a:p>
          <a:p>
            <a:pPr marL="457200" lvl="0" indent="-457200" rtl="0">
              <a:spcBef>
                <a:spcPts val="0"/>
              </a:spcBef>
              <a:buSzPct val="100000"/>
            </a:pPr>
            <a:r>
              <a:rPr lang="en-US" sz="3600" dirty="0"/>
              <a:t>Load path on outside of PF-1b</a:t>
            </a:r>
          </a:p>
          <a:p>
            <a:pPr marL="457200" lvl="0" indent="-457200" rtl="0">
              <a:spcBef>
                <a:spcPts val="0"/>
              </a:spcBef>
              <a:buSzPct val="100000"/>
            </a:pPr>
            <a:r>
              <a:rPr lang="en-US" sz="3600" dirty="0"/>
              <a:t>No single O-ring seals</a:t>
            </a:r>
          </a:p>
        </p:txBody>
      </p:sp>
      <p:sp>
        <p:nvSpPr>
          <p:cNvPr id="53" name="Shape 53"/>
          <p:cNvSpPr txBox="1"/>
          <p:nvPr/>
        </p:nvSpPr>
        <p:spPr>
          <a:xfrm>
            <a:off x="1689250" y="5389075"/>
            <a:ext cx="5297400" cy="9456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dirty="0"/>
              <a:t>These provide the boundary conditions for the</a:t>
            </a:r>
            <a:r>
              <a:rPr lang="en-US" sz="2400" dirty="0">
                <a:solidFill>
                  <a:schemeClr val="dk1"/>
                </a:solidFill>
              </a:rPr>
              <a:t> proposed</a:t>
            </a:r>
            <a:r>
              <a:rPr lang="en-US" sz="2400" dirty="0"/>
              <a:t> design.</a:t>
            </a:r>
          </a:p>
        </p:txBody>
      </p:sp>
    </p:spTree>
    <p:extLst>
      <p:ext uri="{BB962C8B-B14F-4D97-AF65-F5344CB8AC3E}">
        <p14:creationId xmlns:p14="http://schemas.microsoft.com/office/powerpoint/2010/main" val="2567924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68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Polar Region </a:t>
            </a:r>
            <a:r>
              <a:rPr lang="en-US" dirty="0"/>
              <a:t>Design Components</a:t>
            </a:r>
          </a:p>
        </p:txBody>
      </p:sp>
      <p:sp>
        <p:nvSpPr>
          <p:cNvPr id="60" name="Shape 60"/>
          <p:cNvSpPr txBox="1"/>
          <p:nvPr/>
        </p:nvSpPr>
        <p:spPr>
          <a:xfrm>
            <a:off x="304800" y="1143000"/>
            <a:ext cx="2057400" cy="46651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1600" dirty="0"/>
              <a:t>Smith: Coil Supports</a:t>
            </a:r>
          </a:p>
        </p:txBody>
      </p:sp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10817" t="-4790" b="4789"/>
          <a:stretch/>
        </p:blipFill>
        <p:spPr>
          <a:xfrm>
            <a:off x="6692775" y="1393550"/>
            <a:ext cx="2194200" cy="325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 txBox="1"/>
          <p:nvPr/>
        </p:nvSpPr>
        <p:spPr>
          <a:xfrm>
            <a:off x="6934200" y="1066800"/>
            <a:ext cx="1760875" cy="6104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600" dirty="0"/>
              <a:t>Sibilia: Revised Ceramic Break</a:t>
            </a:r>
          </a:p>
        </p:txBody>
      </p:sp>
      <p:pic>
        <p:nvPicPr>
          <p:cNvPr id="63" name="Shape 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84373" y="4461174"/>
            <a:ext cx="3027900" cy="21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Shape 64"/>
          <p:cNvPicPr preferRelativeResize="0"/>
          <p:nvPr/>
        </p:nvPicPr>
        <p:blipFill rotWithShape="1">
          <a:blip r:embed="rId5">
            <a:alphaModFix/>
          </a:blip>
          <a:srcRect l="9708" t="6480" r="18745"/>
          <a:stretch/>
        </p:blipFill>
        <p:spPr>
          <a:xfrm>
            <a:off x="3248150" y="3846725"/>
            <a:ext cx="2835000" cy="29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89775" y="5470477"/>
            <a:ext cx="2627100" cy="117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Shape 6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1894" y="1717430"/>
            <a:ext cx="2460300" cy="18507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Shape 67"/>
          <p:cNvSpPr txBox="1"/>
          <p:nvPr/>
        </p:nvSpPr>
        <p:spPr>
          <a:xfrm>
            <a:off x="2819400" y="1117300"/>
            <a:ext cx="3124200" cy="47085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600" dirty="0"/>
              <a:t>Sibilia: Casing Support Structure</a:t>
            </a:r>
          </a:p>
        </p:txBody>
      </p:sp>
      <p:pic>
        <p:nvPicPr>
          <p:cNvPr id="68" name="Shape 68" descr="CS Support Bolted Assembly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96025" y="1669861"/>
            <a:ext cx="2666400" cy="17346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Shape 69"/>
          <p:cNvSpPr txBox="1"/>
          <p:nvPr/>
        </p:nvSpPr>
        <p:spPr>
          <a:xfrm>
            <a:off x="685800" y="3733800"/>
            <a:ext cx="1968775" cy="62325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600" dirty="0"/>
              <a:t>Titus: New Casing Lateral Supports</a:t>
            </a:r>
          </a:p>
        </p:txBody>
      </p:sp>
      <p:sp>
        <p:nvSpPr>
          <p:cNvPr id="70" name="Shape 70"/>
          <p:cNvSpPr txBox="1"/>
          <p:nvPr/>
        </p:nvSpPr>
        <p:spPr>
          <a:xfrm>
            <a:off x="2895600" y="3488800"/>
            <a:ext cx="3733800" cy="3212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1600" dirty="0"/>
              <a:t>Titus: Gusset on Casing Flange Weld</a:t>
            </a:r>
          </a:p>
        </p:txBody>
      </p:sp>
      <p:sp>
        <p:nvSpPr>
          <p:cNvPr id="71" name="Shape 71"/>
          <p:cNvSpPr txBox="1"/>
          <p:nvPr/>
        </p:nvSpPr>
        <p:spPr>
          <a:xfrm>
            <a:off x="6705600" y="4768716"/>
            <a:ext cx="2365000" cy="641484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600" dirty="0"/>
              <a:t>Cai: IBDV and IBDH Cooling Features</a:t>
            </a:r>
          </a:p>
        </p:txBody>
      </p:sp>
    </p:spTree>
    <p:extLst>
      <p:ext uri="{BB962C8B-B14F-4D97-AF65-F5344CB8AC3E}">
        <p14:creationId xmlns:p14="http://schemas.microsoft.com/office/powerpoint/2010/main" val="2010888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&amp; Bottom in Present Concept</a:t>
            </a:r>
            <a:endParaRPr lang="en-US" dirty="0"/>
          </a:p>
        </p:txBody>
      </p:sp>
      <p:pic>
        <p:nvPicPr>
          <p:cNvPr id="4" name="Shape 114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76800" y="2362200"/>
            <a:ext cx="3953248" cy="358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2209800"/>
            <a:ext cx="4343400" cy="37337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914400" y="1066800"/>
            <a:ext cx="132219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Bottom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1447800"/>
            <a:ext cx="7636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67000" y="1524000"/>
            <a:ext cx="3084611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Cooling plate would sit here.</a:t>
            </a:r>
            <a:endParaRPr lang="en-US" dirty="0"/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 flipH="1">
            <a:off x="2438400" y="1893332"/>
            <a:ext cx="1770906" cy="697468"/>
          </a:xfrm>
          <a:prstGeom prst="straightConnector1">
            <a:avLst/>
          </a:prstGeom>
          <a:ln>
            <a:solidFill>
              <a:srgbClr val="948A5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2"/>
            <a:endCxn id="4" idx="2"/>
          </p:cNvCxnSpPr>
          <p:nvPr/>
        </p:nvCxnSpPr>
        <p:spPr>
          <a:xfrm>
            <a:off x="4209306" y="1893332"/>
            <a:ext cx="2644118" cy="4050267"/>
          </a:xfrm>
          <a:prstGeom prst="straightConnector1">
            <a:avLst/>
          </a:prstGeom>
          <a:ln>
            <a:solidFill>
              <a:srgbClr val="948A5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56786" y="6183868"/>
            <a:ext cx="1172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Siblilia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08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Committee was in general quite happy with the conceptual design that was shown.</a:t>
            </a:r>
          </a:p>
          <a:p>
            <a:r>
              <a:rPr lang="en-US" dirty="0" smtClean="0"/>
              <a:t>Lots of detailed questions:</a:t>
            </a:r>
          </a:p>
          <a:p>
            <a:pPr lvl="1"/>
            <a:r>
              <a:rPr lang="en-US" dirty="0" smtClean="0"/>
              <a:t>Optimizing radial sliding mechanisms within coil slings.</a:t>
            </a:r>
          </a:p>
          <a:p>
            <a:pPr lvl="1"/>
            <a:r>
              <a:rPr lang="en-US" dirty="0" smtClean="0"/>
              <a:t>Welding or bolting the casing supports? Or both?</a:t>
            </a:r>
          </a:p>
          <a:p>
            <a:pPr lvl="1"/>
            <a:r>
              <a:rPr lang="en-US" dirty="0" smtClean="0"/>
              <a:t>Lateral load capability of the upper insulator assembly?</a:t>
            </a:r>
          </a:p>
          <a:p>
            <a:pPr lvl="1"/>
            <a:r>
              <a:rPr lang="en-US" dirty="0" smtClean="0"/>
              <a:t>Details of the weld on the casing </a:t>
            </a:r>
            <a:r>
              <a:rPr lang="en-US" dirty="0" smtClean="0"/>
              <a:t>gusset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from Polar Region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323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Overview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CDR</a:t>
            </a:r>
          </a:p>
          <a:p>
            <a:pPr lvl="1" eaLnBrk="1" hangingPunct="1"/>
            <a:r>
              <a:rPr lang="en-US" altLang="en-US" dirty="0" smtClean="0">
                <a:latin typeface="Arial" charset="0"/>
                <a:cs typeface="Arial" charset="0"/>
              </a:rPr>
              <a:t>Overview</a:t>
            </a:r>
          </a:p>
          <a:p>
            <a:pPr lvl="1"/>
            <a:r>
              <a:rPr lang="en-US" dirty="0"/>
              <a:t>Inner-PF Coils</a:t>
            </a:r>
          </a:p>
          <a:p>
            <a:pPr lvl="1"/>
            <a:r>
              <a:rPr lang="en-US" dirty="0"/>
              <a:t>Vessel “Polar Region”</a:t>
            </a:r>
          </a:p>
          <a:p>
            <a:pPr lvl="1"/>
            <a:r>
              <a:rPr lang="en-US" dirty="0"/>
              <a:t>PFCs</a:t>
            </a:r>
          </a:p>
          <a:p>
            <a:pPr lvl="1"/>
            <a:r>
              <a:rPr lang="en-US" dirty="0"/>
              <a:t>Bakeout Improvements</a:t>
            </a:r>
          </a:p>
          <a:p>
            <a:pPr lvl="1"/>
            <a:r>
              <a:rPr lang="en-US" dirty="0"/>
              <a:t>Vessel Instrumentation</a:t>
            </a:r>
          </a:p>
          <a:p>
            <a:pPr lvl="1"/>
            <a:r>
              <a:rPr lang="en-US" dirty="0"/>
              <a:t>Test Cell Shielding</a:t>
            </a:r>
          </a:p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Next Steps</a:t>
            </a:r>
          </a:p>
          <a:p>
            <a:pPr eaLnBrk="1" hangingPunct="1"/>
            <a:endParaRPr lang="en-US" alt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1676400" y="3048000"/>
            <a:ext cx="1371600" cy="1524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357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of Work for PFCs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758244"/>
              </p:ext>
            </p:extLst>
          </p:nvPr>
        </p:nvGraphicFramePr>
        <p:xfrm>
          <a:off x="228600" y="1219200"/>
          <a:ext cx="4191000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760"/>
                <a:gridCol w="2682240"/>
              </a:tblGrid>
              <a:tr h="2286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Section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Option Selected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5908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CSFW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Modest Improvements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5908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CSAS (IBDA)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Modest Improvements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IBDV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Re-design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IBDH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Re-design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692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OBD12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Re-design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OBD345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Modest Improvements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Screen Shot 2017-08-07 at 10.54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772" y="1066800"/>
            <a:ext cx="3788228" cy="304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4432518"/>
            <a:ext cx="4267200" cy="1815882"/>
          </a:xfrm>
          <a:prstGeom prst="rect">
            <a:avLst/>
          </a:prstGeom>
          <a:solidFill>
            <a:srgbClr val="E6B9B8"/>
          </a:solidFill>
          <a:ln w="19050" cmpd="sng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Modest Improvements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Use the basic tile shape of existing design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Optimize the fixturing to improve halo current tolerance for 2 MA, 1T disruptions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Typically by using a shear key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Likely to have ~3.5 MW/m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/5s </a:t>
            </a:r>
            <a:r>
              <a:rPr lang="en-US" sz="1600" dirty="0" smtClean="0"/>
              <a:t>heat load capability</a:t>
            </a:r>
            <a:r>
              <a:rPr lang="en-US" sz="1600" dirty="0" smtClean="0"/>
              <a:t> </a:t>
            </a:r>
            <a:r>
              <a:rPr lang="en-US" sz="1600" dirty="0" smtClean="0"/>
              <a:t>if well aligned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8200" y="4267200"/>
            <a:ext cx="4114800" cy="2062103"/>
          </a:xfrm>
          <a:prstGeom prst="rect">
            <a:avLst/>
          </a:prstGeom>
          <a:solidFill>
            <a:srgbClr val="E6B9B8"/>
          </a:solidFill>
          <a:ln w="19050" cmpd="sng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Re-design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New tile shapes allowed, typically with small surface features.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Tile ramping allowed	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Design </a:t>
            </a:r>
            <a:r>
              <a:rPr lang="en-US" sz="1600" dirty="0" smtClean="0"/>
              <a:t>for </a:t>
            </a:r>
            <a:r>
              <a:rPr lang="en-US" sz="1600" dirty="0" smtClean="0"/>
              <a:t>2 MA, 1T disruptions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Likely to have 5-6 MW/m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/5s handling, with many details depending on field line angle.</a:t>
            </a:r>
          </a:p>
        </p:txBody>
      </p:sp>
    </p:spTree>
    <p:extLst>
      <p:ext uri="{BB962C8B-B14F-4D97-AF65-F5344CB8AC3E}">
        <p14:creationId xmlns:p14="http://schemas.microsoft.com/office/powerpoint/2010/main" val="1859234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</a:t>
            </a:r>
            <a:r>
              <a:rPr lang="en-US" dirty="0" smtClean="0"/>
              <a:t>Design Options Still on the Table for the High Heat Flux Regions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86400" y="1143000"/>
            <a:ext cx="2699577" cy="523220"/>
          </a:xfrm>
          <a:prstGeom prst="rect">
            <a:avLst/>
          </a:prstGeom>
          <a:solidFill>
            <a:srgbClr val="E6B9B8"/>
          </a:solidFill>
          <a:ln>
            <a:solidFill>
              <a:srgbClr val="953735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Floating  Cubes</a:t>
            </a:r>
            <a:endParaRPr lang="en-US" sz="2800" dirty="0"/>
          </a:p>
        </p:txBody>
      </p:sp>
      <p:pic>
        <p:nvPicPr>
          <p:cNvPr id="6" name="Picture 5" descr="Screen Shot 2017-08-07 at 11.02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752600"/>
            <a:ext cx="3989868" cy="4360300"/>
          </a:xfrm>
          <a:prstGeom prst="rect">
            <a:avLst/>
          </a:prstGeom>
        </p:spPr>
      </p:pic>
      <p:pic>
        <p:nvPicPr>
          <p:cNvPr id="9" name="Shape 1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2667000"/>
            <a:ext cx="3474415" cy="33289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04800" y="1143000"/>
            <a:ext cx="4038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Tendency for small cubes to allow free expansion w/ reduced thermal stresses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7407745" y="6183868"/>
            <a:ext cx="1660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Mardenfeld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545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</a:t>
            </a:r>
            <a:r>
              <a:rPr lang="en-US" dirty="0" smtClean="0"/>
              <a:t>Design Options Still on the Table for the High Heat Flux Regions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91200" y="1143000"/>
            <a:ext cx="2060856" cy="523220"/>
          </a:xfrm>
          <a:prstGeom prst="rect">
            <a:avLst/>
          </a:prstGeom>
          <a:solidFill>
            <a:srgbClr val="E6B9B8"/>
          </a:solidFill>
          <a:ln>
            <a:solidFill>
              <a:srgbClr val="953735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Castellation</a:t>
            </a:r>
            <a:endParaRPr lang="en-US" sz="2800" dirty="0"/>
          </a:p>
        </p:txBody>
      </p:sp>
      <p:pic>
        <p:nvPicPr>
          <p:cNvPr id="7" name="Picture 6" descr="Screen Shot 2017-08-07 at 11.04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752600"/>
            <a:ext cx="4662663" cy="304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1371600"/>
            <a:ext cx="4038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Small cubes are formed from a larger graphite block, leaving a solid sub-structure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7407745" y="6183868"/>
            <a:ext cx="126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Khodak</a:t>
            </a:r>
            <a:endParaRPr lang="en-US" dirty="0"/>
          </a:p>
        </p:txBody>
      </p:sp>
      <p:pic>
        <p:nvPicPr>
          <p:cNvPr id="10" name="Picture 9" descr="Screen Shot 2017-08-07 at 1.14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267200"/>
            <a:ext cx="3533695" cy="227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53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</a:t>
            </a:r>
            <a:r>
              <a:rPr lang="en-US" dirty="0" smtClean="0"/>
              <a:t>Design Options Still on the Table for the High Heat Flux Regions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29000" y="990600"/>
            <a:ext cx="2413441" cy="523220"/>
          </a:xfrm>
          <a:prstGeom prst="rect">
            <a:avLst/>
          </a:prstGeom>
          <a:solidFill>
            <a:srgbClr val="E6B9B8"/>
          </a:solidFill>
          <a:ln>
            <a:solidFill>
              <a:srgbClr val="953735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Rotated T-Bar</a:t>
            </a:r>
            <a:endParaRPr lang="en-US" sz="2800" dirty="0"/>
          </a:p>
        </p:txBody>
      </p:sp>
      <p:pic>
        <p:nvPicPr>
          <p:cNvPr id="2" name="Picture 1" descr="Screen Shot 2017-08-07 at 12.57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679950" cy="39972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12" y="5638800"/>
            <a:ext cx="8763000" cy="830997"/>
          </a:xfrm>
          <a:prstGeom prst="rect">
            <a:avLst/>
          </a:prstGeom>
          <a:solidFill>
            <a:srgbClr val="E6B9B8"/>
          </a:solidFill>
          <a:ln>
            <a:solidFill>
              <a:srgbClr val="95373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Deciding between these </a:t>
            </a:r>
            <a:r>
              <a:rPr lang="en-US" sz="2400" dirty="0" smtClean="0"/>
              <a:t>options </a:t>
            </a:r>
            <a:r>
              <a:rPr lang="en-US" sz="2400" dirty="0" smtClean="0"/>
              <a:t>is a key near-term decision for the project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" y="1066800"/>
            <a:ext cx="90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 Ellis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545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Overview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CDR</a:t>
            </a:r>
          </a:p>
          <a:p>
            <a:pPr lvl="1" eaLnBrk="1" hangingPunct="1"/>
            <a:r>
              <a:rPr lang="en-US" altLang="en-US" dirty="0" smtClean="0">
                <a:latin typeface="Arial" charset="0"/>
                <a:cs typeface="Arial" charset="0"/>
              </a:rPr>
              <a:t>Overview</a:t>
            </a:r>
          </a:p>
          <a:p>
            <a:pPr lvl="1"/>
            <a:r>
              <a:rPr lang="en-US" dirty="0"/>
              <a:t>Inner-PF Coils</a:t>
            </a:r>
          </a:p>
          <a:p>
            <a:pPr lvl="1"/>
            <a:r>
              <a:rPr lang="en-US" dirty="0"/>
              <a:t>Vessel “Polar Region”</a:t>
            </a:r>
          </a:p>
          <a:p>
            <a:pPr lvl="1"/>
            <a:r>
              <a:rPr lang="en-US" dirty="0"/>
              <a:t>PFCs</a:t>
            </a:r>
          </a:p>
          <a:p>
            <a:pPr lvl="1"/>
            <a:r>
              <a:rPr lang="en-US" dirty="0"/>
              <a:t>Bakeout Improvements</a:t>
            </a:r>
          </a:p>
          <a:p>
            <a:pPr lvl="1"/>
            <a:r>
              <a:rPr lang="en-US" dirty="0"/>
              <a:t>Vessel Instrumentation</a:t>
            </a:r>
          </a:p>
          <a:p>
            <a:pPr lvl="1"/>
            <a:r>
              <a:rPr lang="en-US" dirty="0"/>
              <a:t>Test Cell Shielding</a:t>
            </a:r>
          </a:p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Next Steps</a:t>
            </a:r>
          </a:p>
          <a:p>
            <a:pPr eaLnBrk="1" hangingPunct="1"/>
            <a:endParaRPr lang="en-US" alt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Overview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CDR</a:t>
            </a:r>
          </a:p>
          <a:p>
            <a:pPr lvl="1" eaLnBrk="1" hangingPunct="1"/>
            <a:r>
              <a:rPr lang="en-US" altLang="en-US" dirty="0" smtClean="0">
                <a:latin typeface="Arial" charset="0"/>
                <a:cs typeface="Arial" charset="0"/>
              </a:rPr>
              <a:t>Overview</a:t>
            </a:r>
          </a:p>
          <a:p>
            <a:pPr lvl="1"/>
            <a:r>
              <a:rPr lang="en-US" dirty="0"/>
              <a:t>Inner-PF Coils</a:t>
            </a:r>
          </a:p>
          <a:p>
            <a:pPr lvl="1"/>
            <a:r>
              <a:rPr lang="en-US" dirty="0"/>
              <a:t>Vessel “Polar Region”</a:t>
            </a:r>
          </a:p>
          <a:p>
            <a:pPr lvl="1"/>
            <a:r>
              <a:rPr lang="en-US" dirty="0"/>
              <a:t>PFCs</a:t>
            </a:r>
          </a:p>
          <a:p>
            <a:pPr lvl="1"/>
            <a:r>
              <a:rPr lang="en-US" dirty="0"/>
              <a:t>Bakeout Improvements</a:t>
            </a:r>
          </a:p>
          <a:p>
            <a:pPr lvl="1"/>
            <a:r>
              <a:rPr lang="en-US" dirty="0"/>
              <a:t>Vessel Instrumentation</a:t>
            </a:r>
          </a:p>
          <a:p>
            <a:pPr lvl="1"/>
            <a:r>
              <a:rPr lang="en-US" dirty="0"/>
              <a:t>Test Cell Shielding</a:t>
            </a:r>
          </a:p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Next Steps</a:t>
            </a:r>
          </a:p>
          <a:p>
            <a:pPr eaLnBrk="1" hangingPunct="1"/>
            <a:endParaRPr lang="en-US" alt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3962400" y="3505200"/>
            <a:ext cx="1371600" cy="1524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29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Bakeout- Key Scope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676400"/>
            <a:ext cx="9159551" cy="4873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42900">
              <a:spcBef>
                <a:spcPts val="640"/>
              </a:spcBef>
              <a:buSzPct val="100000"/>
              <a:buFont typeface="Arial"/>
              <a:buChar char="•"/>
            </a:pPr>
            <a:r>
              <a:rPr lang="en-US" sz="2800" dirty="0" smtClean="0"/>
              <a:t>He </a:t>
            </a:r>
            <a:r>
              <a:rPr lang="en-US" sz="2800" dirty="0" smtClean="0"/>
              <a:t>feedthrough: </a:t>
            </a:r>
            <a:r>
              <a:rPr lang="en-US" sz="2800" b="1" dirty="0"/>
              <a:t>Redesign and </a:t>
            </a:r>
            <a:r>
              <a:rPr lang="en-US" sz="2800" b="1" dirty="0" smtClean="0"/>
              <a:t>replace</a:t>
            </a:r>
          </a:p>
          <a:p>
            <a:pPr marL="457200" lvl="0" indent="-342900">
              <a:spcBef>
                <a:spcPts val="640"/>
              </a:spcBef>
              <a:buSzPct val="100000"/>
              <a:buFont typeface="Arial"/>
              <a:buChar char="•"/>
            </a:pPr>
            <a:r>
              <a:rPr lang="en-US" sz="2800" dirty="0" smtClean="0"/>
              <a:t>Helium gas </a:t>
            </a:r>
            <a:r>
              <a:rPr lang="en-US" sz="2800" dirty="0"/>
              <a:t>f</a:t>
            </a:r>
            <a:r>
              <a:rPr lang="en-US" sz="2800" dirty="0" smtClean="0"/>
              <a:t>low distribution, instrumentation &amp; power balance</a:t>
            </a:r>
            <a:endParaRPr lang="en-US" sz="2800" dirty="0"/>
          </a:p>
          <a:p>
            <a:pPr marL="1314450" lvl="1" indent="-285750">
              <a:spcBef>
                <a:spcPts val="640"/>
              </a:spcBef>
              <a:buSzPct val="128571"/>
              <a:buFont typeface="Arial"/>
              <a:buChar char="•"/>
            </a:pPr>
            <a:r>
              <a:rPr lang="en-US" sz="2000" dirty="0" smtClean="0"/>
              <a:t>Propose to install </a:t>
            </a:r>
            <a:r>
              <a:rPr lang="en-US" sz="2000" dirty="0"/>
              <a:t>flow control and flow monitoring </a:t>
            </a:r>
            <a:r>
              <a:rPr lang="en-US" sz="2000" dirty="0" smtClean="0"/>
              <a:t>equipment</a:t>
            </a:r>
          </a:p>
          <a:p>
            <a:pPr marL="1314450" lvl="1" indent="-285750">
              <a:spcBef>
                <a:spcPts val="640"/>
              </a:spcBef>
              <a:buSzPct val="128571"/>
              <a:buFont typeface="Arial"/>
              <a:buChar char="•"/>
            </a:pPr>
            <a:r>
              <a:rPr lang="en-US" sz="2000" dirty="0" smtClean="0"/>
              <a:t>Propose to install </a:t>
            </a:r>
            <a:r>
              <a:rPr lang="en-US" sz="2000" dirty="0"/>
              <a:t>radiation shields – need to evaluate disruption loads, global power balance</a:t>
            </a:r>
          </a:p>
          <a:p>
            <a:pPr marL="457200" lvl="0" indent="-342900">
              <a:spcBef>
                <a:spcPts val="640"/>
              </a:spcBef>
              <a:buSzPct val="100000"/>
              <a:buFont typeface="Arial"/>
              <a:buChar char="•"/>
            </a:pPr>
            <a:r>
              <a:rPr lang="en-US" sz="2800" dirty="0" smtClean="0"/>
              <a:t>Remediate </a:t>
            </a:r>
            <a:r>
              <a:rPr lang="en-US" sz="2800" dirty="0"/>
              <a:t>safety concerns with </a:t>
            </a:r>
            <a:r>
              <a:rPr lang="en-US" sz="2800" dirty="0" smtClean="0"/>
              <a:t>150 degC Vessel Water System: </a:t>
            </a:r>
            <a:r>
              <a:rPr lang="en-US" sz="2800" b="1" dirty="0"/>
              <a:t>Redesign and modify existing </a:t>
            </a:r>
            <a:r>
              <a:rPr lang="en-US" sz="2800" b="1" dirty="0" smtClean="0"/>
              <a:t>system</a:t>
            </a:r>
          </a:p>
          <a:p>
            <a:pPr marL="457200" lvl="0" indent="-342900">
              <a:spcBef>
                <a:spcPts val="640"/>
              </a:spcBef>
              <a:buSzPct val="100000"/>
              <a:buFont typeface="Arial"/>
              <a:buChar char="•"/>
            </a:pPr>
            <a:r>
              <a:rPr lang="en-US" sz="2800" dirty="0" smtClean="0"/>
              <a:t>Center </a:t>
            </a:r>
            <a:r>
              <a:rPr lang="en-US" sz="2800" dirty="0"/>
              <a:t>Stack DC Current Injection </a:t>
            </a:r>
            <a:r>
              <a:rPr lang="en-US" sz="2800" dirty="0" smtClean="0"/>
              <a:t>Relocation</a:t>
            </a:r>
            <a:r>
              <a:rPr lang="en-US" sz="2800" dirty="0"/>
              <a:t>:</a:t>
            </a:r>
            <a:r>
              <a:rPr lang="en-US" sz="2800" b="1" dirty="0"/>
              <a:t> Relocate and permanently install power </a:t>
            </a:r>
            <a:r>
              <a:rPr lang="en-US" sz="2800" b="1" dirty="0" smtClean="0"/>
              <a:t>supplies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1066800"/>
            <a:ext cx="728411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Many topics discussed, will only highlight a few here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70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86200" y="1066800"/>
            <a:ext cx="5181600" cy="2133600"/>
          </a:xfrm>
        </p:spPr>
        <p:txBody>
          <a:bodyPr/>
          <a:lstStyle/>
          <a:p>
            <a:r>
              <a:rPr lang="en-US" dirty="0" smtClean="0"/>
              <a:t>CF flange welded shut early in NSTX life following leaks on gasket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 Feedthroughs are Thermo-Mechanically Challenged</a:t>
            </a:r>
            <a:endParaRPr lang="en-US" dirty="0"/>
          </a:p>
        </p:txBody>
      </p:sp>
      <p:pic>
        <p:nvPicPr>
          <p:cNvPr id="4" name="Picture 3" descr="Screen Shot 2017-08-07 at 4.50.0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6"/>
          <a:stretch/>
        </p:blipFill>
        <p:spPr>
          <a:xfrm>
            <a:off x="838200" y="2735801"/>
            <a:ext cx="8305800" cy="3817399"/>
          </a:xfrm>
          <a:prstGeom prst="rect">
            <a:avLst/>
          </a:prstGeom>
        </p:spPr>
      </p:pic>
      <p:pic>
        <p:nvPicPr>
          <p:cNvPr id="5" name="Picture 4" descr="Screen Shot 2017-08-07 at 4.49.0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3365500" cy="25904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56786" y="6183868"/>
            <a:ext cx="1211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Petrella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939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Proposed Solutions</a:t>
            </a:r>
            <a:r>
              <a:rPr lang="en-US" dirty="0"/>
              <a:t> </a:t>
            </a:r>
            <a:r>
              <a:rPr lang="en-US" dirty="0" smtClean="0"/>
              <a:t>&amp; Improvements</a:t>
            </a:r>
            <a:endParaRPr lang="en-US" dirty="0"/>
          </a:p>
        </p:txBody>
      </p:sp>
      <p:sp>
        <p:nvSpPr>
          <p:cNvPr id="5" name="Shape 301"/>
          <p:cNvSpPr txBox="1"/>
          <p:nvPr/>
        </p:nvSpPr>
        <p:spPr>
          <a:xfrm>
            <a:off x="88500" y="1067552"/>
            <a:ext cx="2502300" cy="11422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/>
              <a:t>1: Proposed </a:t>
            </a:r>
            <a:r>
              <a:rPr lang="en-US" dirty="0"/>
              <a:t>Double Re-Entrant Port Temperature Distribution</a:t>
            </a:r>
          </a:p>
        </p:txBody>
      </p:sp>
      <p:pic>
        <p:nvPicPr>
          <p:cNvPr id="6" name="Shape 307"/>
          <p:cNvPicPr preferRelativeResize="0"/>
          <p:nvPr/>
        </p:nvPicPr>
        <p:blipFill rotWithShape="1">
          <a:blip r:embed="rId2">
            <a:alphaModFix/>
          </a:blip>
          <a:srcRect l="18094" t="12294" r="54226" b="36219"/>
          <a:stretch/>
        </p:blipFill>
        <p:spPr>
          <a:xfrm>
            <a:off x="76200" y="2362200"/>
            <a:ext cx="2521499" cy="32536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312"/>
          <p:cNvSpPr txBox="1"/>
          <p:nvPr/>
        </p:nvSpPr>
        <p:spPr>
          <a:xfrm>
            <a:off x="2311975" y="4825902"/>
            <a:ext cx="1168800" cy="68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200" dirty="0"/>
              <a:t>(Blue) Temperature ~150°C</a:t>
            </a:r>
          </a:p>
        </p:txBody>
      </p:sp>
      <p:pic>
        <p:nvPicPr>
          <p:cNvPr id="8" name="Shape 435"/>
          <p:cNvPicPr preferRelativeResize="0"/>
          <p:nvPr/>
        </p:nvPicPr>
        <p:blipFill rotWithShape="1">
          <a:blip r:embed="rId3">
            <a:alphaModFix/>
          </a:blip>
          <a:srcRect l="5879" t="44773" r="53983" b="11326"/>
          <a:stretch/>
        </p:blipFill>
        <p:spPr>
          <a:xfrm>
            <a:off x="4860677" y="3931652"/>
            <a:ext cx="4207123" cy="254534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301"/>
          <p:cNvSpPr txBox="1"/>
          <p:nvPr/>
        </p:nvSpPr>
        <p:spPr>
          <a:xfrm>
            <a:off x="1447800" y="5943600"/>
            <a:ext cx="3352800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/>
              <a:t>3: Proposed Radiation Shields on the Back of Plates</a:t>
            </a:r>
            <a:endParaRPr lang="en-US" dirty="0"/>
          </a:p>
        </p:txBody>
      </p:sp>
      <p:pic>
        <p:nvPicPr>
          <p:cNvPr id="10" name="Shape 3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9200" y="1143000"/>
            <a:ext cx="1300185" cy="261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329"/>
          <p:cNvPicPr preferRelativeResize="0"/>
          <p:nvPr/>
        </p:nvPicPr>
        <p:blipFill rotWithShape="1">
          <a:blip r:embed="rId5">
            <a:alphaModFix/>
          </a:blip>
          <a:srcRect t="30786"/>
          <a:stretch/>
        </p:blipFill>
        <p:spPr>
          <a:xfrm rot="5400000">
            <a:off x="6632249" y="1063951"/>
            <a:ext cx="2198301" cy="2356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hape 330"/>
          <p:cNvCxnSpPr/>
          <p:nvPr/>
        </p:nvCxnSpPr>
        <p:spPr>
          <a:xfrm flipV="1">
            <a:off x="6324600" y="2286000"/>
            <a:ext cx="1219200" cy="609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" name="Shape 301"/>
          <p:cNvSpPr txBox="1"/>
          <p:nvPr/>
        </p:nvSpPr>
        <p:spPr>
          <a:xfrm>
            <a:off x="3352800" y="1600200"/>
            <a:ext cx="1828800" cy="1143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/>
              <a:t>2: Metering Valves on the Helium Feedthroughs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467600" y="5791200"/>
            <a:ext cx="1514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00"/>
                </a:solidFill>
              </a:rPr>
              <a:t>Image is Conceptual!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863" y="6172200"/>
            <a:ext cx="1211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Petrella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661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Overview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CDR</a:t>
            </a:r>
          </a:p>
          <a:p>
            <a:pPr lvl="1" eaLnBrk="1" hangingPunct="1"/>
            <a:r>
              <a:rPr lang="en-US" altLang="en-US" dirty="0" smtClean="0">
                <a:latin typeface="Arial" charset="0"/>
                <a:cs typeface="Arial" charset="0"/>
              </a:rPr>
              <a:t>Overview</a:t>
            </a:r>
          </a:p>
          <a:p>
            <a:pPr lvl="1"/>
            <a:r>
              <a:rPr lang="en-US" dirty="0"/>
              <a:t>Inner-PF Coils</a:t>
            </a:r>
          </a:p>
          <a:p>
            <a:pPr lvl="1"/>
            <a:r>
              <a:rPr lang="en-US" dirty="0"/>
              <a:t>Vessel “Polar Region”</a:t>
            </a:r>
          </a:p>
          <a:p>
            <a:pPr lvl="1"/>
            <a:r>
              <a:rPr lang="en-US" dirty="0"/>
              <a:t>PFCs</a:t>
            </a:r>
          </a:p>
          <a:p>
            <a:pPr lvl="1"/>
            <a:r>
              <a:rPr lang="en-US" dirty="0"/>
              <a:t>Bakeout Improvements</a:t>
            </a:r>
          </a:p>
          <a:p>
            <a:pPr lvl="1"/>
            <a:r>
              <a:rPr lang="en-US" dirty="0"/>
              <a:t>Vessel Instrumentation</a:t>
            </a:r>
          </a:p>
          <a:p>
            <a:pPr lvl="1"/>
            <a:r>
              <a:rPr lang="en-US" dirty="0"/>
              <a:t>Test Cell Shielding</a:t>
            </a:r>
          </a:p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Next Steps</a:t>
            </a:r>
          </a:p>
          <a:p>
            <a:pPr eaLnBrk="1" hangingPunct="1"/>
            <a:endParaRPr lang="en-US" alt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3810000" y="3962400"/>
            <a:ext cx="1371600" cy="1524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29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Instrumentation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76" y="1066800"/>
            <a:ext cx="5196124" cy="5486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Needed to benchmark mechanical models &amp; assess the coil and structure performance</a:t>
            </a:r>
          </a:p>
          <a:p>
            <a:pPr lvl="1"/>
            <a:r>
              <a:rPr lang="en-US" dirty="0" smtClean="0"/>
              <a:t>Detect degraded performance of machine</a:t>
            </a:r>
          </a:p>
          <a:p>
            <a:r>
              <a:rPr lang="en-US" dirty="0" smtClean="0"/>
              <a:t>Will use a combination of sensor technologies:</a:t>
            </a:r>
          </a:p>
          <a:p>
            <a:pPr lvl="1"/>
            <a:r>
              <a:rPr lang="en-US" dirty="0" smtClean="0"/>
              <a:t>Fabry-Perot sensors</a:t>
            </a:r>
          </a:p>
          <a:p>
            <a:pPr lvl="1"/>
            <a:r>
              <a:rPr lang="en-US" dirty="0" smtClean="0"/>
              <a:t>Fiber-Bragg Sensors</a:t>
            </a:r>
          </a:p>
          <a:p>
            <a:pPr lvl="1"/>
            <a:r>
              <a:rPr lang="en-US" dirty="0" smtClean="0"/>
              <a:t>Linear displacement sensors</a:t>
            </a:r>
          </a:p>
          <a:p>
            <a:r>
              <a:rPr lang="en-US" dirty="0" smtClean="0"/>
              <a:t>Key questions:</a:t>
            </a:r>
          </a:p>
          <a:p>
            <a:pPr lvl="1"/>
            <a:r>
              <a:rPr lang="en-US" dirty="0" smtClean="0"/>
              <a:t>Curing of glue!</a:t>
            </a:r>
          </a:p>
          <a:p>
            <a:pPr lvl="1"/>
            <a:r>
              <a:rPr lang="en-US" dirty="0" smtClean="0"/>
              <a:t>Can we treat these as constraints on a true inverse problem?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 descr="Screen Shot 2017-08-07 at 11.13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990600"/>
            <a:ext cx="2770717" cy="2667000"/>
          </a:xfrm>
          <a:prstGeom prst="rect">
            <a:avLst/>
          </a:prstGeom>
        </p:spPr>
      </p:pic>
      <p:pic>
        <p:nvPicPr>
          <p:cNvPr id="5" name="Picture 4" descr="Screen Shot 2017-08-07 at 11.14.50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3" b="9109"/>
          <a:stretch/>
        </p:blipFill>
        <p:spPr>
          <a:xfrm>
            <a:off x="5410200" y="3739970"/>
            <a:ext cx="3465109" cy="28132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72200"/>
            <a:ext cx="90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 Ellis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164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Overview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CDR</a:t>
            </a:r>
          </a:p>
          <a:p>
            <a:pPr lvl="1" eaLnBrk="1" hangingPunct="1"/>
            <a:r>
              <a:rPr lang="en-US" altLang="en-US" dirty="0" smtClean="0">
                <a:latin typeface="Arial" charset="0"/>
                <a:cs typeface="Arial" charset="0"/>
              </a:rPr>
              <a:t>Overview</a:t>
            </a:r>
          </a:p>
          <a:p>
            <a:pPr lvl="1"/>
            <a:r>
              <a:rPr lang="en-US" dirty="0"/>
              <a:t>Inner-PF Coils</a:t>
            </a:r>
          </a:p>
          <a:p>
            <a:pPr lvl="1"/>
            <a:r>
              <a:rPr lang="en-US" dirty="0"/>
              <a:t>Vessel “Polar Region”</a:t>
            </a:r>
          </a:p>
          <a:p>
            <a:pPr lvl="1"/>
            <a:r>
              <a:rPr lang="en-US" dirty="0"/>
              <a:t>PFCs</a:t>
            </a:r>
          </a:p>
          <a:p>
            <a:pPr lvl="1"/>
            <a:r>
              <a:rPr lang="en-US" dirty="0"/>
              <a:t>Bakeout Improvements</a:t>
            </a:r>
          </a:p>
          <a:p>
            <a:pPr lvl="1"/>
            <a:r>
              <a:rPr lang="en-US" dirty="0"/>
              <a:t>Vessel Instrumentation</a:t>
            </a:r>
          </a:p>
          <a:p>
            <a:pPr lvl="1"/>
            <a:r>
              <a:rPr lang="en-US" dirty="0"/>
              <a:t>Test Cell Shielding</a:t>
            </a:r>
          </a:p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Next Steps</a:t>
            </a:r>
          </a:p>
          <a:p>
            <a:pPr eaLnBrk="1" hangingPunct="1"/>
            <a:endParaRPr lang="en-US" alt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3352800" y="4419600"/>
            <a:ext cx="1371600" cy="1524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29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76200"/>
            <a:ext cx="9144000" cy="868361"/>
          </a:xfrm>
        </p:spPr>
        <p:txBody>
          <a:bodyPr/>
          <a:lstStyle/>
          <a:p>
            <a:r>
              <a:rPr lang="en-US" dirty="0" smtClean="0"/>
              <a:t>Test Cell Shielding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143000"/>
            <a:ext cx="9144000" cy="5570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Lucida Grande"/>
              <a:buChar char="•"/>
            </a:pPr>
            <a:r>
              <a:rPr lang="en-US" sz="2400" dirty="0" smtClean="0"/>
              <a:t>Neutron generator measurements identified areas requiring additional shielding</a:t>
            </a:r>
          </a:p>
          <a:p>
            <a:pPr marL="800100" lvl="1" indent="-342900">
              <a:buFont typeface="Lucida Grande"/>
              <a:buChar char="•"/>
            </a:pPr>
            <a:r>
              <a:rPr lang="en-US" sz="2400" dirty="0" smtClean="0"/>
              <a:t>Generate neutrons in the NTC and detect them outside</a:t>
            </a:r>
            <a:endParaRPr lang="en-US" sz="2400" dirty="0"/>
          </a:p>
          <a:p>
            <a:pPr marL="342900" indent="-342900">
              <a:buFont typeface="Lucida Grande"/>
              <a:buChar char="•"/>
            </a:pPr>
            <a:r>
              <a:rPr lang="en-US" sz="2400" dirty="0"/>
              <a:t>The 10 primary areas of interest are (in order of severity)</a:t>
            </a:r>
          </a:p>
          <a:p>
            <a:pPr marL="792163" indent="-342900">
              <a:buFont typeface="Lucida Grande"/>
              <a:buChar char="-"/>
            </a:pPr>
            <a:r>
              <a:rPr lang="en-US" sz="2400" dirty="0" smtClean="0"/>
              <a:t>South </a:t>
            </a:r>
            <a:r>
              <a:rPr lang="en-US" sz="2400" dirty="0"/>
              <a:t>East door. Entrance to the NSTX High </a:t>
            </a:r>
            <a:r>
              <a:rPr lang="en-US" sz="2400" dirty="0" smtClean="0"/>
              <a:t>Bay</a:t>
            </a:r>
          </a:p>
          <a:p>
            <a:pPr marL="792163" indent="-342900">
              <a:buFont typeface="Lucida Grande"/>
              <a:buChar char="-"/>
            </a:pPr>
            <a:r>
              <a:rPr lang="en-US" sz="2400" dirty="0" smtClean="0"/>
              <a:t>South </a:t>
            </a:r>
            <a:r>
              <a:rPr lang="en-US" sz="2400" dirty="0"/>
              <a:t>High Bay Tritium Seal Door</a:t>
            </a:r>
          </a:p>
          <a:p>
            <a:pPr marL="792163" indent="-342900">
              <a:buFont typeface="Lucida Grande"/>
              <a:buChar char="-"/>
            </a:pPr>
            <a:r>
              <a:rPr lang="en-US" sz="2400" dirty="0" smtClean="0"/>
              <a:t>North </a:t>
            </a:r>
            <a:r>
              <a:rPr lang="en-US" sz="2400" dirty="0"/>
              <a:t>NSTX-U test cell door </a:t>
            </a:r>
            <a:r>
              <a:rPr lang="en-US" sz="2400" dirty="0" smtClean="0"/>
              <a:t>vestibule</a:t>
            </a:r>
          </a:p>
          <a:p>
            <a:pPr marL="792163" indent="-342900">
              <a:buFont typeface="Lucida Grande"/>
              <a:buChar char="-"/>
            </a:pPr>
            <a:r>
              <a:rPr lang="en-US" sz="2400" dirty="0"/>
              <a:t>L</a:t>
            </a:r>
            <a:r>
              <a:rPr lang="en-US" sz="2400" dirty="0" smtClean="0"/>
              <a:t>ower </a:t>
            </a:r>
            <a:r>
              <a:rPr lang="en-US" sz="2400" dirty="0"/>
              <a:t>large window, North East </a:t>
            </a:r>
            <a:r>
              <a:rPr lang="en-US" sz="2400" dirty="0" smtClean="0"/>
              <a:t>corner</a:t>
            </a:r>
          </a:p>
          <a:p>
            <a:pPr marL="792163" indent="-342900">
              <a:buFont typeface="Lucida Grande"/>
              <a:buChar char="-"/>
            </a:pPr>
            <a:r>
              <a:rPr lang="en-US" sz="2400" dirty="0" smtClean="0"/>
              <a:t>6</a:t>
            </a:r>
            <a:r>
              <a:rPr lang="en-US" sz="2400" dirty="0"/>
              <a:t>” Penetration adjacent to South East NSTX High Bay Door</a:t>
            </a:r>
          </a:p>
          <a:p>
            <a:pPr marL="792163" indent="-342900">
              <a:buFont typeface="Lucida Grande"/>
              <a:buChar char="-"/>
            </a:pPr>
            <a:r>
              <a:rPr lang="en-US" sz="2400" dirty="0"/>
              <a:t>1</a:t>
            </a:r>
            <a:r>
              <a:rPr lang="en-US" sz="2400" dirty="0" smtClean="0"/>
              <a:t>0</a:t>
            </a:r>
            <a:r>
              <a:rPr lang="en-US" sz="2400" dirty="0"/>
              <a:t>” Penetration in mezzanine laser room</a:t>
            </a:r>
          </a:p>
          <a:p>
            <a:pPr marL="792163" indent="-342900">
              <a:buFont typeface="Lucida Grande"/>
              <a:buChar char="-"/>
            </a:pPr>
            <a:r>
              <a:rPr lang="en-US" sz="2400" dirty="0"/>
              <a:t>T</a:t>
            </a:r>
            <a:r>
              <a:rPr lang="en-US" sz="2400" dirty="0" smtClean="0"/>
              <a:t>hree </a:t>
            </a:r>
            <a:r>
              <a:rPr lang="en-US" sz="2400" dirty="0"/>
              <a:t>cable penetrations east wall </a:t>
            </a:r>
            <a:r>
              <a:rPr lang="en-US" sz="2400" dirty="0" smtClean="0"/>
              <a:t>north</a:t>
            </a:r>
          </a:p>
          <a:p>
            <a:pPr marL="792163" indent="-342900">
              <a:buFont typeface="Lucida Grande"/>
              <a:buChar char="-"/>
            </a:pPr>
            <a:r>
              <a:rPr lang="en-US" sz="2400" dirty="0" smtClean="0"/>
              <a:t>RF </a:t>
            </a:r>
            <a:r>
              <a:rPr lang="en-US" sz="2400" dirty="0"/>
              <a:t>Feed thru Penetrations at 119’ level</a:t>
            </a:r>
          </a:p>
          <a:p>
            <a:pPr marL="792163" indent="-342900">
              <a:buFont typeface="Lucida Grande"/>
              <a:buChar char="-"/>
            </a:pPr>
            <a:r>
              <a:rPr lang="en-US" sz="2400" dirty="0" smtClean="0"/>
              <a:t>Bake </a:t>
            </a:r>
            <a:r>
              <a:rPr lang="en-US" sz="2400" dirty="0"/>
              <a:t>out Penetrations in floor to </a:t>
            </a:r>
            <a:r>
              <a:rPr lang="en-US" sz="2400" dirty="0" smtClean="0"/>
              <a:t>MER</a:t>
            </a:r>
          </a:p>
          <a:p>
            <a:pPr marL="792163" indent="-342900">
              <a:buFont typeface="Lucida Grande"/>
              <a:buChar char="-"/>
            </a:pPr>
            <a:r>
              <a:rPr lang="en-US" sz="2400" dirty="0" smtClean="0"/>
              <a:t>NB </a:t>
            </a:r>
            <a:r>
              <a:rPr lang="en-US" sz="2400" dirty="0"/>
              <a:t>Water Penetration in floor to </a:t>
            </a:r>
            <a:r>
              <a:rPr lang="en-US" sz="2400" dirty="0" smtClean="0"/>
              <a:t>MER</a:t>
            </a:r>
          </a:p>
          <a:p>
            <a:pPr marL="449263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880505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486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Add a labyrinth to the door to the gallery, while retaining existing </a:t>
            </a:r>
            <a:r>
              <a:rPr lang="en-US" dirty="0" smtClean="0"/>
              <a:t>labyrinth</a:t>
            </a:r>
            <a:endParaRPr lang="en-US" dirty="0" smtClean="0"/>
          </a:p>
          <a:p>
            <a:pPr lvl="1"/>
            <a:r>
              <a:rPr lang="en-US" dirty="0" smtClean="0"/>
              <a:t>Use borated concrete panes from TFTR north door free-standing shield wall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Combinations of concrete, shield blocks, poly beads </a:t>
            </a:r>
            <a:r>
              <a:rPr lang="en-US" dirty="0" smtClean="0"/>
              <a:t>&amp; “</a:t>
            </a:r>
            <a:r>
              <a:rPr lang="en-US" dirty="0" smtClean="0"/>
              <a:t>neutron putty” in other locations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Southeast Door</a:t>
            </a:r>
            <a:endParaRPr lang="en-US" dirty="0"/>
          </a:p>
        </p:txBody>
      </p:sp>
      <p:pic>
        <p:nvPicPr>
          <p:cNvPr id="4" name="Picture 3" descr="Screen Shot 2017-08-07 at 4.39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" y="2286000"/>
            <a:ext cx="9144000" cy="34248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7800" y="2362200"/>
            <a:ext cx="2729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1’ thick ceiling not shown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56786" y="6183868"/>
            <a:ext cx="1018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 Perry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369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Overview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CDR</a:t>
            </a:r>
          </a:p>
          <a:p>
            <a:pPr lvl="1" eaLnBrk="1" hangingPunct="1"/>
            <a:r>
              <a:rPr lang="en-US" altLang="en-US" dirty="0" smtClean="0">
                <a:latin typeface="Arial" charset="0"/>
                <a:cs typeface="Arial" charset="0"/>
              </a:rPr>
              <a:t>Overview</a:t>
            </a:r>
          </a:p>
          <a:p>
            <a:pPr lvl="1"/>
            <a:r>
              <a:rPr lang="en-US" dirty="0"/>
              <a:t>Inner-PF Coils</a:t>
            </a:r>
          </a:p>
          <a:p>
            <a:pPr lvl="1"/>
            <a:r>
              <a:rPr lang="en-US" dirty="0"/>
              <a:t>Vessel “Polar Region”</a:t>
            </a:r>
          </a:p>
          <a:p>
            <a:pPr lvl="1"/>
            <a:r>
              <a:rPr lang="en-US" dirty="0"/>
              <a:t>PFCs</a:t>
            </a:r>
          </a:p>
          <a:p>
            <a:pPr lvl="1"/>
            <a:r>
              <a:rPr lang="en-US" dirty="0"/>
              <a:t>Bakeout Improvements</a:t>
            </a:r>
          </a:p>
          <a:p>
            <a:pPr lvl="1"/>
            <a:r>
              <a:rPr lang="en-US" dirty="0"/>
              <a:t>Vessel Instrumentation</a:t>
            </a:r>
          </a:p>
          <a:p>
            <a:pPr lvl="1"/>
            <a:r>
              <a:rPr lang="en-US" dirty="0"/>
              <a:t>Test Cell Shielding</a:t>
            </a:r>
          </a:p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Next Steps</a:t>
            </a:r>
          </a:p>
          <a:p>
            <a:pPr eaLnBrk="1" hangingPunct="1"/>
            <a:endParaRPr lang="en-US" alt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2286000" y="4876800"/>
            <a:ext cx="1371600" cy="1524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29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Overview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CDR</a:t>
            </a:r>
          </a:p>
          <a:p>
            <a:pPr lvl="1" eaLnBrk="1" hangingPunct="1"/>
            <a:r>
              <a:rPr lang="en-US" altLang="en-US" dirty="0" smtClean="0">
                <a:latin typeface="Arial" charset="0"/>
                <a:cs typeface="Arial" charset="0"/>
              </a:rPr>
              <a:t>Overview</a:t>
            </a:r>
          </a:p>
          <a:p>
            <a:pPr lvl="1"/>
            <a:r>
              <a:rPr lang="en-US" dirty="0"/>
              <a:t>Inner-PF Coils</a:t>
            </a:r>
          </a:p>
          <a:p>
            <a:pPr lvl="1"/>
            <a:r>
              <a:rPr lang="en-US" dirty="0"/>
              <a:t>Vessel “Polar Region”</a:t>
            </a:r>
          </a:p>
          <a:p>
            <a:pPr lvl="1"/>
            <a:r>
              <a:rPr lang="en-US" dirty="0"/>
              <a:t>PFCs</a:t>
            </a:r>
          </a:p>
          <a:p>
            <a:pPr lvl="1"/>
            <a:r>
              <a:rPr lang="en-US" dirty="0"/>
              <a:t>Bakeout Improvements</a:t>
            </a:r>
          </a:p>
          <a:p>
            <a:pPr lvl="1"/>
            <a:r>
              <a:rPr lang="en-US" dirty="0"/>
              <a:t>Vessel Instrumentation</a:t>
            </a:r>
          </a:p>
          <a:p>
            <a:pPr lvl="1"/>
            <a:r>
              <a:rPr lang="en-US" dirty="0"/>
              <a:t>Test Cell Shielding</a:t>
            </a:r>
          </a:p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Next Steps</a:t>
            </a:r>
          </a:p>
          <a:p>
            <a:pPr eaLnBrk="1" hangingPunct="1"/>
            <a:endParaRPr lang="en-US" altLang="en-US" dirty="0" smtClean="0">
              <a:latin typeface="Arial" charset="0"/>
              <a:cs typeface="Arial" charset="0"/>
            </a:endParaRPr>
          </a:p>
        </p:txBody>
      </p:sp>
      <p:sp>
        <p:nvSpPr>
          <p:cNvPr id="2" name="Left Arrow 1"/>
          <p:cNvSpPr/>
          <p:nvPr/>
        </p:nvSpPr>
        <p:spPr>
          <a:xfrm>
            <a:off x="2057400" y="1752600"/>
            <a:ext cx="1371600" cy="1524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30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Resolve the final major scope </a:t>
            </a:r>
            <a:r>
              <a:rPr lang="en-US" dirty="0" smtClean="0"/>
              <a:t>questions: </a:t>
            </a:r>
            <a:endParaRPr lang="en-US" dirty="0" smtClean="0"/>
          </a:p>
          <a:p>
            <a:pPr lvl="1"/>
            <a:r>
              <a:rPr lang="en-US" dirty="0" smtClean="0"/>
              <a:t>Passive plate bracket motion remediation</a:t>
            </a:r>
          </a:p>
          <a:p>
            <a:pPr lvl="2"/>
            <a:r>
              <a:rPr lang="en-US" dirty="0" smtClean="0"/>
              <a:t>Can we remediate with high strength shear pins, or do we need to fabricate and install new Cu bracket parts?</a:t>
            </a:r>
          </a:p>
          <a:p>
            <a:pPr lvl="1"/>
            <a:r>
              <a:rPr lang="en-US" dirty="0" smtClean="0"/>
              <a:t>Optimal concepts for high heat flux regions</a:t>
            </a:r>
          </a:p>
          <a:p>
            <a:r>
              <a:rPr lang="en-US" dirty="0" smtClean="0"/>
              <a:t>Cost and Schedule Review</a:t>
            </a:r>
          </a:p>
          <a:p>
            <a:pPr lvl="1"/>
            <a:r>
              <a:rPr lang="en-US" dirty="0" smtClean="0"/>
              <a:t>First week of September</a:t>
            </a:r>
          </a:p>
          <a:p>
            <a:r>
              <a:rPr lang="en-US" dirty="0" smtClean="0"/>
              <a:t>Continue to PDR in each </a:t>
            </a:r>
            <a:r>
              <a:rPr lang="en-US" dirty="0" smtClean="0"/>
              <a:t>area</a:t>
            </a:r>
            <a:endParaRPr lang="en-US" dirty="0" smtClean="0"/>
          </a:p>
          <a:p>
            <a:pPr lvl="1"/>
            <a:r>
              <a:rPr lang="en-US" dirty="0" smtClean="0"/>
              <a:t>Staggered throughout the fall months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789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5638800" cy="5410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Chaired by Valeria Riccardo, Engineering Department Head</a:t>
            </a:r>
          </a:p>
          <a:p>
            <a:r>
              <a:rPr lang="en-US" dirty="0" smtClean="0"/>
              <a:t>Three Days, Tues-Thurs last week</a:t>
            </a:r>
          </a:p>
          <a:p>
            <a:pPr lvl="1"/>
            <a:r>
              <a:rPr lang="en-US" dirty="0" smtClean="0"/>
              <a:t>2 for presentations, 1 for parallel breakout sessions and debrief</a:t>
            </a:r>
          </a:p>
          <a:p>
            <a:r>
              <a:rPr lang="en-US" dirty="0" smtClean="0"/>
              <a:t>Six major topics:</a:t>
            </a:r>
          </a:p>
          <a:p>
            <a:pPr lvl="1"/>
            <a:r>
              <a:rPr lang="en-US" dirty="0"/>
              <a:t>Inner-PF Coils</a:t>
            </a:r>
          </a:p>
          <a:p>
            <a:pPr lvl="1"/>
            <a:r>
              <a:rPr lang="en-US" dirty="0"/>
              <a:t>Vessel “Polar Region”</a:t>
            </a:r>
          </a:p>
          <a:p>
            <a:pPr lvl="1"/>
            <a:r>
              <a:rPr lang="en-US" dirty="0"/>
              <a:t>PFCs</a:t>
            </a:r>
          </a:p>
          <a:p>
            <a:pPr lvl="1"/>
            <a:r>
              <a:rPr lang="en-US" dirty="0"/>
              <a:t>Bakeout Improvements</a:t>
            </a:r>
          </a:p>
          <a:p>
            <a:pPr lvl="1"/>
            <a:r>
              <a:rPr lang="en-US" dirty="0"/>
              <a:t>Vessel Instrumentation</a:t>
            </a:r>
          </a:p>
          <a:p>
            <a:pPr lvl="1"/>
            <a:r>
              <a:rPr lang="en-US" dirty="0"/>
              <a:t>Test Cell Shielding</a:t>
            </a:r>
          </a:p>
          <a:p>
            <a:r>
              <a:rPr lang="en-US" dirty="0" smtClean="0"/>
              <a:t>These are most of the major mechanical engineering design scope of the Recovery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CDR Has Been a Major Focus of the Recovery Project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6019800" y="1676400"/>
            <a:ext cx="2971800" cy="4431983"/>
          </a:xfrm>
          <a:prstGeom prst="rect">
            <a:avLst/>
          </a:prstGeom>
          <a:solidFill>
            <a:srgbClr val="FDEADA"/>
          </a:solidFill>
          <a:ln>
            <a:solidFill>
              <a:srgbClr val="E46C0A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External Reviewers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R. </a:t>
            </a:r>
            <a:r>
              <a:rPr lang="en-US" sz="2400" dirty="0"/>
              <a:t>Bamber</a:t>
            </a:r>
            <a:r>
              <a:rPr lang="en-US" sz="2400" dirty="0"/>
              <a:t> 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B. Beck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R. Parker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R. </a:t>
            </a:r>
            <a:r>
              <a:rPr lang="en-US" sz="2400" dirty="0" smtClean="0"/>
              <a:t>Haange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A. </a:t>
            </a:r>
            <a:r>
              <a:rPr lang="en-US" sz="2400" dirty="0" smtClean="0"/>
              <a:t>Kellman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D. </a:t>
            </a:r>
            <a:r>
              <a:rPr lang="en-US" sz="2400" dirty="0" smtClean="0"/>
              <a:t>Kellman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T. Todd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R. Vieira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C. </a:t>
            </a:r>
            <a:r>
              <a:rPr lang="en-US" sz="2400" dirty="0" smtClean="0"/>
              <a:t>Vorpahl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D. </a:t>
            </a:r>
            <a:r>
              <a:rPr lang="en-US" sz="2400" dirty="0" smtClean="0"/>
              <a:t>Youchison</a:t>
            </a:r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599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Have Access to the Presentations</a:t>
            </a:r>
            <a:endParaRPr lang="en-US" dirty="0"/>
          </a:p>
        </p:txBody>
      </p:sp>
      <p:pic>
        <p:nvPicPr>
          <p:cNvPr id="4" name="Picture 3" descr="Screen Shot 2017-08-07 at 4.34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5105400" cy="5413122"/>
          </a:xfrm>
          <a:prstGeom prst="rect">
            <a:avLst/>
          </a:prstGeom>
        </p:spPr>
      </p:pic>
      <p:pic>
        <p:nvPicPr>
          <p:cNvPr id="5" name="Picture 4" descr="Screen Shot 2017-08-07 at 4.35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447800"/>
            <a:ext cx="3683629" cy="4572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6200" y="4523208"/>
            <a:ext cx="990600" cy="1524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334000" y="5867400"/>
            <a:ext cx="990600" cy="1524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Up Arrow 7"/>
          <p:cNvSpPr/>
          <p:nvPr/>
        </p:nvSpPr>
        <p:spPr>
          <a:xfrm>
            <a:off x="533400" y="4724400"/>
            <a:ext cx="152400" cy="1219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Up Arrow 8"/>
          <p:cNvSpPr/>
          <p:nvPr/>
        </p:nvSpPr>
        <p:spPr>
          <a:xfrm rot="16200000">
            <a:off x="7277100" y="5067300"/>
            <a:ext cx="152400" cy="17526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93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Will Find the CDR Homepage</a:t>
            </a:r>
            <a:endParaRPr lang="en-US" dirty="0"/>
          </a:p>
        </p:txBody>
      </p:sp>
      <p:pic>
        <p:nvPicPr>
          <p:cNvPr id="4" name="Picture 3" descr="Screen Shot 2017-08-07 at 12.49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34639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990600" y="4495800"/>
            <a:ext cx="6096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7391400" y="4343400"/>
            <a:ext cx="1143000" cy="152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715000" y="4343400"/>
            <a:ext cx="1295400" cy="152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68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Overview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CDR</a:t>
            </a:r>
          </a:p>
          <a:p>
            <a:pPr lvl="1" eaLnBrk="1" hangingPunct="1"/>
            <a:r>
              <a:rPr lang="en-US" altLang="en-US" dirty="0" smtClean="0">
                <a:latin typeface="Arial" charset="0"/>
                <a:cs typeface="Arial" charset="0"/>
              </a:rPr>
              <a:t>Overview</a:t>
            </a:r>
          </a:p>
          <a:p>
            <a:pPr lvl="1"/>
            <a:r>
              <a:rPr lang="en-US" dirty="0"/>
              <a:t>Inner-PF Coils</a:t>
            </a:r>
          </a:p>
          <a:p>
            <a:pPr lvl="1"/>
            <a:r>
              <a:rPr lang="en-US" dirty="0"/>
              <a:t>Vessel “Polar Region”</a:t>
            </a:r>
          </a:p>
          <a:p>
            <a:pPr lvl="1"/>
            <a:r>
              <a:rPr lang="en-US" dirty="0"/>
              <a:t>PFCs</a:t>
            </a:r>
          </a:p>
          <a:p>
            <a:pPr lvl="1"/>
            <a:r>
              <a:rPr lang="en-US" dirty="0"/>
              <a:t>Bakeout Improvements</a:t>
            </a:r>
          </a:p>
          <a:p>
            <a:pPr lvl="1"/>
            <a:r>
              <a:rPr lang="en-US" dirty="0"/>
              <a:t>Vessel Instrumentation</a:t>
            </a:r>
          </a:p>
          <a:p>
            <a:pPr lvl="1"/>
            <a:r>
              <a:rPr lang="en-US" dirty="0"/>
              <a:t>Test Cell Shielding</a:t>
            </a:r>
          </a:p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Next Steps</a:t>
            </a:r>
          </a:p>
          <a:p>
            <a:pPr eaLnBrk="1" hangingPunct="1"/>
            <a:endParaRPr lang="en-US" altLang="en-US" dirty="0" smtClean="0">
              <a:latin typeface="Arial" charset="0"/>
              <a:cs typeface="Arial" charset="0"/>
            </a:endParaRPr>
          </a:p>
        </p:txBody>
      </p:sp>
      <p:sp>
        <p:nvSpPr>
          <p:cNvPr id="2" name="Left Arrow 1"/>
          <p:cNvSpPr/>
          <p:nvPr/>
        </p:nvSpPr>
        <p:spPr>
          <a:xfrm>
            <a:off x="2667000" y="2209800"/>
            <a:ext cx="1371600" cy="1524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29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41148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Discussed designs for coils w/o permanent mandrels</a:t>
            </a:r>
          </a:p>
          <a:p>
            <a:r>
              <a:rPr lang="en-US" dirty="0" smtClean="0"/>
              <a:t>Discussed turn-turn &amp; turn-ground insulation</a:t>
            </a:r>
          </a:p>
          <a:p>
            <a:r>
              <a:rPr lang="en-US" dirty="0" smtClean="0"/>
              <a:t>Discussed support structures for coils based on “slings”</a:t>
            </a:r>
          </a:p>
          <a:p>
            <a:r>
              <a:rPr lang="en-US" dirty="0" smtClean="0"/>
              <a:t>Presented analysis showing acceptable EM stresses in slings &amp; coils, acceptable thermal stresses for required coil heating.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Day 1 Coil Presentations: Design</a:t>
            </a:r>
            <a:endParaRPr lang="en-US" sz="3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71600"/>
            <a:ext cx="1579987" cy="153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00400"/>
            <a:ext cx="199761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066800"/>
            <a:ext cx="2383050" cy="262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657600"/>
            <a:ext cx="2438400" cy="279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4600" y="6172200"/>
            <a:ext cx="3018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Kalish, M. Smith, Raftopoulos, Titus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32441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Work with Kalish\Screenshots\PF1A VPI Assembly\VPI Cross-Sec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047805"/>
            <a:ext cx="3200400" cy="352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4343400" cy="5410200"/>
          </a:xfrm>
        </p:spPr>
        <p:txBody>
          <a:bodyPr/>
          <a:lstStyle/>
          <a:p>
            <a:r>
              <a:rPr lang="en-US" dirty="0" smtClean="0"/>
              <a:t>Straight log bundle for electrical and mechanical testing</a:t>
            </a:r>
          </a:p>
          <a:p>
            <a:r>
              <a:rPr lang="en-US" dirty="0" smtClean="0"/>
              <a:t>Winding and VPI molds for mandrel-free coils</a:t>
            </a:r>
          </a:p>
          <a:p>
            <a:r>
              <a:rPr lang="en-US" dirty="0" smtClean="0"/>
              <a:t>PPPL manufacturing facility</a:t>
            </a:r>
          </a:p>
          <a:p>
            <a:r>
              <a:rPr lang="en-US" dirty="0" smtClean="0"/>
              <a:t>Turn-to-turn testing</a:t>
            </a:r>
          </a:p>
          <a:p>
            <a:r>
              <a:rPr lang="en-US" dirty="0" smtClean="0"/>
              <a:t>Procurement strategies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Day 3 Coil Presentations: Fabrication and Testing</a:t>
            </a:r>
            <a:endParaRPr lang="en-US" sz="36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" b="3300"/>
          <a:stretch/>
        </p:blipFill>
        <p:spPr bwMode="auto">
          <a:xfrm>
            <a:off x="4715065" y="1010014"/>
            <a:ext cx="2447735" cy="13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103010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67400" y="4454151"/>
            <a:ext cx="2743200" cy="205740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457200" y="5562600"/>
            <a:ext cx="40386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In general, reviewers seemed content with progress on the coils.</a:t>
            </a:r>
            <a:endParaRPr 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505200" y="18288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114800" y="3124200"/>
            <a:ext cx="16002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352800" y="4038600"/>
            <a:ext cx="2438400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6248400"/>
            <a:ext cx="3976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Ciummo, Burke, Dudek, Gao, Que, Raftopoulos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79650552"/>
      </p:ext>
    </p:extLst>
  </p:cSld>
  <p:clrMapOvr>
    <a:masterClrMapping/>
  </p:clrMapOvr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2342</TotalTime>
  <Words>1265</Words>
  <Application>Microsoft Macintosh PowerPoint</Application>
  <PresentationFormat>On-screen Show (4:3)</PresentationFormat>
  <Paragraphs>270</Paragraphs>
  <Slides>30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NSTX Upgrade</vt:lpstr>
      <vt:lpstr>Recovery Project Update</vt:lpstr>
      <vt:lpstr>Overview</vt:lpstr>
      <vt:lpstr>Overview</vt:lpstr>
      <vt:lpstr>CDR Has Been a Major Focus of the Recovery Project</vt:lpstr>
      <vt:lpstr>You Have Access to the Presentations</vt:lpstr>
      <vt:lpstr>You Will Find the CDR Homepage</vt:lpstr>
      <vt:lpstr>Overview</vt:lpstr>
      <vt:lpstr>Day 1 Coil Presentations: Design</vt:lpstr>
      <vt:lpstr>Day 3 Coil Presentations: Fabrication and Testing</vt:lpstr>
      <vt:lpstr>Overview</vt:lpstr>
      <vt:lpstr>Many Design Choices Made Previously as Boundary Conditions for the CDR Design</vt:lpstr>
      <vt:lpstr>Polar Region Design Components</vt:lpstr>
      <vt:lpstr>Top &amp; Bottom in Present Concept</vt:lpstr>
      <vt:lpstr>Conclusions from Polar Region</vt:lpstr>
      <vt:lpstr>Overview</vt:lpstr>
      <vt:lpstr>Scope of Work for PFCs</vt:lpstr>
      <vt:lpstr>Three Design Options Still on the Table for the High Heat Flux Regions</vt:lpstr>
      <vt:lpstr>Three Design Options Still on the Table for the High Heat Flux Regions</vt:lpstr>
      <vt:lpstr>Three Design Options Still on the Table for the High Heat Flux Regions</vt:lpstr>
      <vt:lpstr>Overview</vt:lpstr>
      <vt:lpstr>Bakeout- Key Scope</vt:lpstr>
      <vt:lpstr>He Feedthroughs are Thermo-Mechanically Challenged</vt:lpstr>
      <vt:lpstr>Some Proposed Solutions &amp; Improvements</vt:lpstr>
      <vt:lpstr>Overview</vt:lpstr>
      <vt:lpstr>Machine Instrumentation</vt:lpstr>
      <vt:lpstr>Overview</vt:lpstr>
      <vt:lpstr>Test Cell Shielding</vt:lpstr>
      <vt:lpstr>Example: Southeast Door</vt:lpstr>
      <vt:lpstr>Overview</vt:lpstr>
      <vt:lpstr>Next Steps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Stefan Gerhardt</cp:lastModifiedBy>
  <cp:revision>130</cp:revision>
  <dcterms:created xsi:type="dcterms:W3CDTF">2015-07-16T16:59:24Z</dcterms:created>
  <dcterms:modified xsi:type="dcterms:W3CDTF">2017-08-07T17:17:39Z</dcterms:modified>
</cp:coreProperties>
</file>