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307" r:id="rId3"/>
    <p:sldId id="330" r:id="rId4"/>
    <p:sldId id="328" r:id="rId5"/>
    <p:sldId id="329" r:id="rId6"/>
    <p:sldId id="336" r:id="rId7"/>
    <p:sldId id="331" r:id="rId8"/>
    <p:sldId id="332" r:id="rId9"/>
    <p:sldId id="333" r:id="rId10"/>
    <p:sldId id="334" r:id="rId11"/>
    <p:sldId id="33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259F"/>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31" autoAdjust="0"/>
  </p:normalViewPr>
  <p:slideViewPr>
    <p:cSldViewPr>
      <p:cViewPr>
        <p:scale>
          <a:sx n="160" d="100"/>
          <a:sy n="160" d="100"/>
        </p:scale>
        <p:origin x="-1672" y="-144"/>
      </p:cViewPr>
      <p:guideLst>
        <p:guide orient="horz"/>
        <p:guide pos="5759"/>
      </p:guideLst>
    </p:cSldViewPr>
  </p:slid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46C3C-6671-4B05-8C04-A564177E6221}" type="datetimeFigureOut">
              <a:rPr lang="en-US" smtClean="0"/>
              <a:t>8/10/17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9144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96103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179536B-4B1D-4674-AC71-9334ACDFEE62}" type="datetime1">
              <a:rPr lang="en-US" altLang="en-US"/>
              <a:pPr/>
              <a:t>8/10/17</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ea typeface="MS PGothic" charset="0"/>
                <a:cs typeface="MS PGothic" charset="0"/>
              </a:defRPr>
            </a:lvl1pPr>
          </a:lstStyle>
          <a:p>
            <a:pPr>
              <a:defRPr/>
            </a:pPr>
            <a:endParaRPr lang="en-US"/>
          </a:p>
        </p:txBody>
      </p:sp>
      <p:sp>
        <p:nvSpPr>
          <p:cNvPr id="4" name="Slide Number Placeholder 5"/>
          <p:cNvSpPr>
            <a:spLocks noGrp="1"/>
          </p:cNvSpPr>
          <p:nvPr>
            <p:ph type="sldNum" sz="quarter" idx="12"/>
          </p:nvPr>
        </p:nvSpPr>
        <p:spPr>
          <a:xfrm>
            <a:off x="8382000" y="6629400"/>
            <a:ext cx="762000" cy="152400"/>
          </a:xfrm>
          <a:prstGeom prst="rect">
            <a:avLst/>
          </a:prstGeom>
        </p:spPr>
        <p:txBody>
          <a:bodyPr/>
          <a:lstStyle>
            <a:lvl1pPr>
              <a:defRPr/>
            </a:lvl1pPr>
          </a:lstStyle>
          <a:p>
            <a:fld id="{765AFF59-E4E3-48C7-935D-0C2BAAC9DB8D}" type="slidenum">
              <a:rPr lang="en-US" altLang="en-US"/>
              <a:pPr/>
              <a:t>‹#›</a:t>
            </a:fld>
            <a:endParaRPr lang="en-US" altLang="en-US"/>
          </a:p>
        </p:txBody>
      </p:sp>
    </p:spTree>
    <p:extLst>
      <p:ext uri="{BB962C8B-B14F-4D97-AF65-F5344CB8AC3E}">
        <p14:creationId xmlns:p14="http://schemas.microsoft.com/office/powerpoint/2010/main" val="385898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62"/>
            <a:ext cx="2133600" cy="365125"/>
          </a:xfrm>
          <a:prstGeom prst="rect">
            <a:avLst/>
          </a:prstGeom>
        </p:spPr>
        <p:txBody>
          <a:bodyPr/>
          <a:lstStyle/>
          <a:p>
            <a:fld id="{8C3C49F6-E650-604D-AF50-3EDA4D20E141}" type="datetimeFigureOut">
              <a:rPr kumimoji="1" lang="ja-JP" altLang="en-US" smtClean="0"/>
              <a:t>8/10/17</a:t>
            </a:fld>
            <a:endParaRPr kumimoji="1" lang="ja-JP" altLang="en-US"/>
          </a:p>
        </p:txBody>
      </p:sp>
      <p:sp>
        <p:nvSpPr>
          <p:cNvPr id="5" name="フッター プレースホルダー 4"/>
          <p:cNvSpPr>
            <a:spLocks noGrp="1"/>
          </p:cNvSpPr>
          <p:nvPr>
            <p:ph type="ftr" sz="quarter" idx="11"/>
          </p:nvPr>
        </p:nvSpPr>
        <p:spPr>
          <a:xfrm>
            <a:off x="3124200" y="6356362"/>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62"/>
            <a:ext cx="2133600" cy="365125"/>
          </a:xfrm>
          <a:prstGeom prst="rect">
            <a:avLst/>
          </a:prstGeom>
        </p:spPr>
        <p:txBody>
          <a:bodyPr/>
          <a:lstStyle/>
          <a:p>
            <a:fld id="{A47C1AE5-D529-6340-B933-E515620EF522}" type="slidenum">
              <a:rPr kumimoji="1" lang="ja-JP" altLang="en-US" smtClean="0"/>
              <a:t>‹#›</a:t>
            </a:fld>
            <a:endParaRPr kumimoji="1" lang="ja-JP" altLang="en-US"/>
          </a:p>
        </p:txBody>
      </p:sp>
    </p:spTree>
    <p:extLst>
      <p:ext uri="{BB962C8B-B14F-4D97-AF65-F5344CB8AC3E}">
        <p14:creationId xmlns:p14="http://schemas.microsoft.com/office/powerpoint/2010/main" val="2471505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1430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endParaRPr lang="en-US" dirty="0"/>
          </a:p>
        </p:txBody>
      </p:sp>
      <p:sp>
        <p:nvSpPr>
          <p:cNvPr id="2" name="TextBox 1"/>
          <p:cNvSpPr txBox="1"/>
          <p:nvPr userDrawn="1"/>
        </p:nvSpPr>
        <p:spPr>
          <a:xfrm>
            <a:off x="8458224" y="6583439"/>
            <a:ext cx="609576" cy="246221"/>
          </a:xfrm>
          <a:prstGeom prst="rect">
            <a:avLst/>
          </a:prstGeom>
          <a:noFill/>
        </p:spPr>
        <p:txBody>
          <a:bodyPr wrap="square" lIns="0" tIns="45720" rIns="0" bIns="45720" rtlCol="0">
            <a:spAutoFit/>
          </a:bodyPr>
          <a:lstStyle/>
          <a:p>
            <a:pPr algn="r"/>
            <a:fld id="{F117DE82-C9A9-43C8-BFFE-CF607F10B2C3}" type="slidenum">
              <a:rPr lang="en-US" sz="1000" b="1" smtClean="0">
                <a:solidFill>
                  <a:srgbClr val="336699"/>
                </a:solidFill>
                <a:latin typeface="Arial" panose="020B0604020202020204" pitchFamily="34" charset="0"/>
                <a:cs typeface="Arial" panose="020B0604020202020204" pitchFamily="34" charset="0"/>
              </a:rPr>
              <a:pPr algn="r"/>
              <a:t>‹#›</a:t>
            </a:fld>
            <a:endParaRPr lang="en-US" sz="10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userDrawn="1"/>
        </p:nvSpPr>
        <p:spPr>
          <a:xfrm>
            <a:off x="914400" y="6605346"/>
            <a:ext cx="7620000" cy="215444"/>
          </a:xfrm>
          <a:prstGeom prst="rect">
            <a:avLst/>
          </a:prstGeom>
          <a:noFill/>
        </p:spPr>
        <p:txBody>
          <a:bodyPr wrap="square" lIns="0" tIns="45720" rIns="0" bIns="4572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rgbClr val="336699"/>
                </a:solidFill>
                <a:latin typeface="Arial" panose="020B0604020202020204" pitchFamily="34" charset="0"/>
                <a:cs typeface="Arial" panose="020B0604020202020204" pitchFamily="34" charset="0"/>
              </a:rPr>
              <a:t>NSTX-U Physics Meeting                    28</a:t>
            </a:r>
            <a:r>
              <a:rPr lang="en-US" sz="800" b="1" baseline="0" dirty="0" smtClean="0">
                <a:solidFill>
                  <a:srgbClr val="336699"/>
                </a:solidFill>
                <a:latin typeface="Arial" panose="020B0604020202020204" pitchFamily="34" charset="0"/>
                <a:cs typeface="Arial" panose="020B0604020202020204" pitchFamily="34" charset="0"/>
              </a:rPr>
              <a:t> GHz ECCD Experiments on QUEST</a:t>
            </a:r>
            <a:r>
              <a:rPr lang="en-US" sz="800" b="1" dirty="0" smtClean="0">
                <a:solidFill>
                  <a:srgbClr val="336699"/>
                </a:solidFill>
                <a:latin typeface="Arial" panose="020B0604020202020204" pitchFamily="34" charset="0"/>
                <a:cs typeface="Arial" panose="020B0604020202020204" pitchFamily="34" charset="0"/>
              </a:rPr>
              <a:t> - G. Taylor</a:t>
            </a:r>
            <a:r>
              <a:rPr lang="en-US" sz="800" b="1" baseline="0" dirty="0" smtClean="0">
                <a:solidFill>
                  <a:srgbClr val="336699"/>
                </a:solidFill>
                <a:latin typeface="Arial" panose="020B0604020202020204" pitchFamily="34" charset="0"/>
                <a:cs typeface="Arial" panose="020B0604020202020204" pitchFamily="34" charset="0"/>
              </a:rPr>
              <a:t>                   August 14, 2017</a:t>
            </a:r>
            <a:endParaRPr lang="en-US" sz="800" b="1" dirty="0" smtClean="0">
              <a:solidFill>
                <a:srgbClr val="336699"/>
              </a:solidFill>
              <a:latin typeface="Arial" panose="020B0604020202020204" pitchFamily="34" charset="0"/>
              <a:cs typeface="Arial" panose="020B0604020202020204" pitchFamily="34" charset="0"/>
            </a:endParaRPr>
          </a:p>
        </p:txBody>
      </p:sp>
      <p:sp>
        <p:nvSpPr>
          <p:cNvPr id="9" name="Subtitle 2"/>
          <p:cNvSpPr txBox="1">
            <a:spLocks/>
          </p:cNvSpPr>
          <p:nvPr userDrawn="1"/>
        </p:nvSpPr>
        <p:spPr>
          <a:xfrm>
            <a:off x="7848600" y="76200"/>
            <a:ext cx="1143000" cy="533400"/>
          </a:xfrm>
          <a:prstGeom prst="rect">
            <a:avLst/>
          </a:prstGeom>
        </p:spPr>
        <p:txBody>
          <a:bodyPr lIns="0" rIns="0" anchor="ctr" anchorCtr="1">
            <a:normAutofit/>
          </a:bodyPr>
          <a:lstStyle>
            <a:lvl1pPr marL="0" indent="0" algn="ctr" defTabSz="914400" rtl="0" eaLnBrk="1" latinLnBrk="0" hangingPunct="1">
              <a:spcBef>
                <a:spcPct val="20000"/>
              </a:spcBef>
              <a:buFont typeface="Arial" panose="020B0604020202020204" pitchFamily="34" charset="0"/>
              <a:buNone/>
              <a:defRPr sz="2800" b="1" kern="1200" baseline="0">
                <a:solidFill>
                  <a:schemeClr val="accent1"/>
                </a:solidFill>
                <a:latin typeface="Perpetua Titling MT"/>
                <a:ea typeface="+mn-ea"/>
                <a:cs typeface="Perpetua Titling MT"/>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Wingdings" panose="05000000000000000000"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mtClean="0"/>
              <a:t>UEST</a:t>
            </a:r>
            <a:endParaRPr lang="en-US" dirty="0"/>
          </a:p>
        </p:txBody>
      </p:sp>
      <p:sp>
        <p:nvSpPr>
          <p:cNvPr id="11" name="Title 9"/>
          <p:cNvSpPr txBox="1">
            <a:spLocks/>
          </p:cNvSpPr>
          <p:nvPr userDrawn="1"/>
        </p:nvSpPr>
        <p:spPr>
          <a:xfrm>
            <a:off x="7315200" y="76200"/>
            <a:ext cx="762000" cy="762000"/>
          </a:xfrm>
          <a:prstGeom prst="rect">
            <a:avLst/>
          </a:prstGeom>
        </p:spPr>
        <p:txBody>
          <a:bodyPr lIns="0" rIns="0" anchor="ctr" anchorCtr="1">
            <a:noAutofit/>
          </a:bodyPr>
          <a:lstStyle>
            <a:lvl1pPr algn="ctr" defTabSz="914400" rtl="0" eaLnBrk="1" latinLnBrk="0" hangingPunct="1">
              <a:lnSpc>
                <a:spcPct val="85000"/>
              </a:lnSpc>
              <a:spcBef>
                <a:spcPct val="0"/>
              </a:spcBef>
              <a:buNone/>
              <a:defRPr sz="5400" b="1" kern="1200"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anose="020B0604020202020204" pitchFamily="34" charset="0"/>
                <a:ea typeface="+mj-ea"/>
                <a:cs typeface="Arial" panose="020B0604020202020204" pitchFamily="34" charset="0"/>
              </a:defRPr>
            </a:lvl1pPr>
          </a:lstStyle>
          <a:p>
            <a:r>
              <a:rPr lang="en-US" dirty="0" smtClean="0"/>
              <a:t>Q</a:t>
            </a:r>
            <a:endParaRPr lang="en-US" dirty="0"/>
          </a:p>
        </p:txBody>
      </p:sp>
      <p:sp>
        <p:nvSpPr>
          <p:cNvPr id="12" name="Text Placeholder 20"/>
          <p:cNvSpPr txBox="1">
            <a:spLocks/>
          </p:cNvSpPr>
          <p:nvPr userDrawn="1"/>
        </p:nvSpPr>
        <p:spPr>
          <a:xfrm>
            <a:off x="7848600" y="533400"/>
            <a:ext cx="1143000" cy="228600"/>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700" b="1" kern="1200">
                <a:solidFill>
                  <a:schemeClr val="accent1"/>
                </a:solidFill>
                <a:latin typeface="Lucida Handwriting"/>
                <a:ea typeface="+mn-ea"/>
                <a:cs typeface="Lucida Handwriting"/>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Future of Energy</a:t>
            </a:r>
            <a:endParaRPr lang="en-US" dirty="0"/>
          </a:p>
        </p:txBody>
      </p:sp>
      <p:cxnSp>
        <p:nvCxnSpPr>
          <p:cNvPr id="13" name="Straight Connector 12"/>
          <p:cNvCxnSpPr/>
          <p:nvPr userDrawn="1"/>
        </p:nvCxnSpPr>
        <p:spPr>
          <a:xfrm>
            <a:off x="0" y="9144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QUEST kun.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29600" y="5867400"/>
            <a:ext cx="789432" cy="765962"/>
          </a:xfrm>
          <a:prstGeom prst="rect">
            <a:avLst/>
          </a:prstGeom>
        </p:spPr>
      </p:pic>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4" r:id="rId3"/>
    <p:sldLayoutId id="2147483665" r:id="rId4"/>
    <p:sldLayoutId id="2147483666" r:id="rId5"/>
    <p:sldLayoutId id="2147483669" r:id="rId6"/>
    <p:sldLayoutId id="2147483670" r:id="rId7"/>
  </p:sldLayoutIdLst>
  <p:timing>
    <p:tnLst>
      <p:par>
        <p:cTn xmlns:p14="http://schemas.microsoft.com/office/powerpoint/2010/mai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1.bin"/><Relationship Id="rId5"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228600" y="3505200"/>
            <a:ext cx="8686800" cy="685800"/>
          </a:xfrm>
        </p:spPr>
        <p:txBody>
          <a:bodyPr>
            <a:noAutofit/>
          </a:bodyPr>
          <a:lstStyle/>
          <a:p>
            <a:pPr marL="0" indent="0" algn="ctr">
              <a:spcAft>
                <a:spcPts val="1200"/>
              </a:spcAft>
              <a:buNone/>
            </a:pPr>
            <a:r>
              <a:rPr lang="en-US" dirty="0" smtClean="0">
                <a:solidFill>
                  <a:srgbClr val="336699"/>
                </a:solidFill>
                <a:latin typeface="+mj-lt"/>
              </a:rPr>
              <a:t>Gary Taylor</a:t>
            </a:r>
          </a:p>
          <a:p>
            <a:pPr marL="0" indent="0" algn="ctr">
              <a:buNone/>
            </a:pPr>
            <a:r>
              <a:rPr lang="en-US" sz="2000" i="1" dirty="0" smtClean="0">
                <a:solidFill>
                  <a:srgbClr val="336699"/>
                </a:solidFill>
                <a:latin typeface="+mj-lt"/>
              </a:rPr>
              <a:t>Report on my visit to QUEST, July 18 - 28, 2017</a:t>
            </a:r>
          </a:p>
          <a:p>
            <a:pPr marL="0" indent="0" algn="ctr">
              <a:buNone/>
            </a:pPr>
            <a:r>
              <a:rPr lang="en-US" sz="2000" i="1" dirty="0" smtClean="0">
                <a:solidFill>
                  <a:srgbClr val="336699"/>
                </a:solidFill>
                <a:latin typeface="+mj-lt"/>
              </a:rPr>
              <a:t>During my visit I collaborated with </a:t>
            </a:r>
            <a:br>
              <a:rPr lang="en-US" sz="2000" i="1" dirty="0" smtClean="0">
                <a:solidFill>
                  <a:srgbClr val="336699"/>
                </a:solidFill>
                <a:latin typeface="+mj-lt"/>
              </a:rPr>
            </a:br>
            <a:r>
              <a:rPr lang="en-US" sz="2000" i="1" dirty="0" smtClean="0">
                <a:solidFill>
                  <a:srgbClr val="336699"/>
                </a:solidFill>
                <a:latin typeface="+mj-lt"/>
              </a:rPr>
              <a:t>Prof. Hiroshi </a:t>
            </a:r>
            <a:r>
              <a:rPr lang="en-US" sz="2000" i="1" dirty="0" err="1" smtClean="0">
                <a:solidFill>
                  <a:srgbClr val="336699"/>
                </a:solidFill>
                <a:latin typeface="+mj-lt"/>
              </a:rPr>
              <a:t>Idei</a:t>
            </a:r>
            <a:r>
              <a:rPr lang="en-US" sz="2000" i="1" dirty="0" smtClean="0">
                <a:solidFill>
                  <a:srgbClr val="336699"/>
                </a:solidFill>
                <a:latin typeface="+mj-lt"/>
              </a:rPr>
              <a:t> &amp; Dr. Takumi </a:t>
            </a:r>
            <a:r>
              <a:rPr lang="en-US" sz="2000" i="1" dirty="0" err="1" smtClean="0">
                <a:solidFill>
                  <a:srgbClr val="336699"/>
                </a:solidFill>
                <a:latin typeface="+mj-lt"/>
              </a:rPr>
              <a:t>Onchi</a:t>
            </a:r>
            <a:r>
              <a:rPr lang="en-US" sz="2000" i="1" dirty="0" smtClean="0">
                <a:solidFill>
                  <a:srgbClr val="336699"/>
                </a:solidFill>
                <a:latin typeface="+mj-lt"/>
              </a:rPr>
              <a:t> </a:t>
            </a:r>
          </a:p>
          <a:p>
            <a:pPr marL="0" indent="0" algn="ctr">
              <a:buNone/>
            </a:pPr>
            <a:r>
              <a:rPr lang="en-US" sz="2000" i="1" dirty="0" smtClean="0">
                <a:solidFill>
                  <a:srgbClr val="336699"/>
                </a:solidFill>
                <a:latin typeface="+mj-lt"/>
              </a:rPr>
              <a:t>Advanced Fusion Research Center, Kyushu University</a:t>
            </a:r>
            <a:endParaRPr lang="en-US" sz="2000" i="1" dirty="0">
              <a:solidFill>
                <a:srgbClr val="336699"/>
              </a:solidFill>
              <a:latin typeface="+mj-lt"/>
            </a:endParaRPr>
          </a:p>
        </p:txBody>
      </p:sp>
      <p:sp>
        <p:nvSpPr>
          <p:cNvPr id="3" name="Title 2"/>
          <p:cNvSpPr>
            <a:spLocks noGrp="1"/>
          </p:cNvSpPr>
          <p:nvPr>
            <p:ph type="title" idx="4294967295"/>
          </p:nvPr>
        </p:nvSpPr>
        <p:spPr>
          <a:xfrm>
            <a:off x="152400" y="1447800"/>
            <a:ext cx="8839200" cy="1905000"/>
          </a:xfrm>
        </p:spPr>
        <p:txBody>
          <a:bodyPr>
            <a:noAutofit/>
          </a:bodyPr>
          <a:lstStyle/>
          <a:p>
            <a:pPr>
              <a:lnSpc>
                <a:spcPct val="100000"/>
              </a:lnSpc>
            </a:pPr>
            <a:r>
              <a:rPr lang="en-US" sz="3200" b="1" dirty="0" smtClean="0"/>
              <a:t>QUEST Non-Inductive Plasma Current </a:t>
            </a:r>
            <a:br>
              <a:rPr lang="en-US" sz="3200" b="1" dirty="0" smtClean="0"/>
            </a:br>
            <a:r>
              <a:rPr lang="en-US" sz="3200" b="1" dirty="0" smtClean="0"/>
              <a:t>Ramp-up Experiments with 28 GHz Heating and a Focusing Mirror Launcher</a:t>
            </a:r>
            <a:endParaRPr lang="en-US" sz="3200" b="1" dirty="0"/>
          </a:p>
        </p:txBody>
      </p:sp>
      <p:sp>
        <p:nvSpPr>
          <p:cNvPr id="4" name="Text Placeholder 3"/>
          <p:cNvSpPr>
            <a:spLocks noGrp="1"/>
          </p:cNvSpPr>
          <p:nvPr>
            <p:ph type="body" sz="quarter" idx="4294967295"/>
          </p:nvPr>
        </p:nvSpPr>
        <p:spPr>
          <a:xfrm>
            <a:off x="3200400" y="6019800"/>
            <a:ext cx="2971800" cy="609600"/>
          </a:xfrm>
        </p:spPr>
        <p:txBody>
          <a:bodyPr>
            <a:noAutofit/>
          </a:bodyPr>
          <a:lstStyle/>
          <a:p>
            <a:pPr marL="0" indent="0" algn="ctr">
              <a:lnSpc>
                <a:spcPct val="85000"/>
              </a:lnSpc>
              <a:spcBef>
                <a:spcPts val="300"/>
              </a:spcBef>
              <a:buNone/>
            </a:pPr>
            <a:r>
              <a:rPr lang="en-US" sz="1600" dirty="0" smtClean="0">
                <a:solidFill>
                  <a:srgbClr val="336699"/>
                </a:solidFill>
              </a:rPr>
              <a:t>NSTX-U Physics Meeting</a:t>
            </a:r>
          </a:p>
          <a:p>
            <a:pPr marL="0" indent="0" algn="ctr">
              <a:lnSpc>
                <a:spcPct val="85000"/>
              </a:lnSpc>
              <a:spcBef>
                <a:spcPts val="300"/>
              </a:spcBef>
              <a:buNone/>
            </a:pPr>
            <a:r>
              <a:rPr lang="en-US" sz="1600" dirty="0" smtClean="0">
                <a:solidFill>
                  <a:srgbClr val="336699"/>
                </a:solidFill>
              </a:rPr>
              <a:t>August 14, 2017</a:t>
            </a:r>
            <a:endParaRPr lang="en-US" sz="1600" dirty="0">
              <a:solidFill>
                <a:srgbClr val="336699"/>
              </a:solidFill>
            </a:endParaRPr>
          </a:p>
        </p:txBody>
      </p:sp>
    </p:spTree>
    <p:extLst>
      <p:ext uri="{BB962C8B-B14F-4D97-AF65-F5344CB8AC3E}">
        <p14:creationId xmlns:p14="http://schemas.microsoft.com/office/powerpoint/2010/main" val="27447038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0" name="Title 1"/>
          <p:cNvSpPr txBox="1">
            <a:spLocks/>
          </p:cNvSpPr>
          <p:nvPr/>
        </p:nvSpPr>
        <p:spPr bwMode="auto">
          <a:xfrm>
            <a:off x="0" y="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2400" i="0" dirty="0" smtClean="0">
                <a:solidFill>
                  <a:srgbClr val="336699"/>
                </a:solidFill>
                <a:latin typeface="Arial" pitchFamily="34" charset="0"/>
              </a:rPr>
              <a:t>Experiments continued July 28-30, eventually generating up to 85 kA with 230 kW</a:t>
            </a:r>
            <a:endParaRPr lang="en-US" altLang="en-US" sz="2400" i="0" dirty="0">
              <a:solidFill>
                <a:srgbClr val="336699"/>
              </a:solidFill>
              <a:latin typeface="Arial" pitchFamily="34" charset="0"/>
            </a:endParaRPr>
          </a:p>
        </p:txBody>
      </p:sp>
      <p:sp>
        <p:nvSpPr>
          <p:cNvPr id="11" name="Rectangle 3"/>
          <p:cNvSpPr txBox="1">
            <a:spLocks noChangeArrowheads="1"/>
          </p:cNvSpPr>
          <p:nvPr/>
        </p:nvSpPr>
        <p:spPr bwMode="auto">
          <a:xfrm>
            <a:off x="38100" y="1066800"/>
            <a:ext cx="33909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We made no progress on July 28</a:t>
            </a:r>
          </a:p>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July 29 I returned to the US, experiments continued July 29-30</a:t>
            </a:r>
          </a:p>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Eventually they generated 85 kA with 230 kW, but there were several large drops in generated current, once again coincident with bursts in the Oxygen-II emission</a:t>
            </a:r>
            <a:endParaRPr lang="en-US" altLang="en-US" sz="2200" b="0" i="0" dirty="0">
              <a:solidFill>
                <a:schemeClr val="tx1"/>
              </a:solidFill>
              <a:latin typeface="Arial" pitchFamily="34" charset="0"/>
              <a:cs typeface="Arial" pitchFamily="34" charset="0"/>
            </a:endParaRPr>
          </a:p>
        </p:txBody>
      </p:sp>
      <p:pic>
        <p:nvPicPr>
          <p:cNvPr id="3" name="Picture 2" descr="QUEST_Shot_035716_230kW_1.25s_85kA_ECCD_subtitl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4868" y="1113160"/>
            <a:ext cx="4898532" cy="5440040"/>
          </a:xfrm>
          <a:prstGeom prst="rect">
            <a:avLst/>
          </a:prstGeom>
        </p:spPr>
      </p:pic>
    </p:spTree>
    <p:extLst>
      <p:ext uri="{BB962C8B-B14F-4D97-AF65-F5344CB8AC3E}">
        <p14:creationId xmlns:p14="http://schemas.microsoft.com/office/powerpoint/2010/main" val="13023573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9218" y="914400"/>
            <a:ext cx="904858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Generated more current (85 kA) with less 28 GHz power (230 kW) compared to earlier experiments that used an open ended waveguide and no polarizer, that generated up to 66 kA with 270 kW</a:t>
            </a:r>
            <a:endParaRPr lang="en-US" altLang="en-US" sz="2200" b="0" i="0" dirty="0">
              <a:solidFill>
                <a:schemeClr val="tx1"/>
              </a:solidFill>
              <a:latin typeface="Arial" pitchFamily="34" charset="0"/>
              <a:cs typeface="Arial" pitchFamily="34" charset="0"/>
            </a:endParaRPr>
          </a:p>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There were sudden drops in the ECCD that limited the rise in current when we increased the power and pulse length, these drops were often associated with bursts of Oxygen II emission</a:t>
            </a:r>
          </a:p>
          <a:p>
            <a:pPr>
              <a:lnSpc>
                <a:spcPct val="110000"/>
              </a:lnSpc>
              <a:spcBef>
                <a:spcPts val="1800"/>
              </a:spcBef>
              <a:buFontTx/>
              <a:buChar char="•"/>
            </a:pPr>
            <a:r>
              <a:rPr lang="en-US" altLang="en-US" sz="2200" b="0" i="0" dirty="0">
                <a:solidFill>
                  <a:schemeClr val="tx1"/>
                </a:solidFill>
                <a:latin typeface="Arial" pitchFamily="34" charset="0"/>
                <a:cs typeface="Arial" pitchFamily="34" charset="0"/>
              </a:rPr>
              <a:t>S</a:t>
            </a:r>
            <a:r>
              <a:rPr lang="en-US" altLang="en-US" sz="2200" b="0" i="0" dirty="0" smtClean="0">
                <a:solidFill>
                  <a:schemeClr val="tx1"/>
                </a:solidFill>
                <a:latin typeface="Arial" pitchFamily="34" charset="0"/>
                <a:cs typeface="Arial" pitchFamily="34" charset="0"/>
              </a:rPr>
              <a:t>udden </a:t>
            </a:r>
            <a:r>
              <a:rPr lang="en-US" altLang="en-US" sz="2200" b="0" i="0" dirty="0" smtClean="0">
                <a:solidFill>
                  <a:schemeClr val="tx1"/>
                </a:solidFill>
                <a:latin typeface="Arial" pitchFamily="34" charset="0"/>
                <a:cs typeface="Arial" pitchFamily="34" charset="0"/>
              </a:rPr>
              <a:t>drops in generated current may result from an instability driven by the non-thermal electrons created by the </a:t>
            </a:r>
            <a:r>
              <a:rPr lang="en-US" altLang="en-US" sz="2200" b="0" i="0" dirty="0" smtClean="0">
                <a:solidFill>
                  <a:schemeClr val="tx1"/>
                </a:solidFill>
                <a:latin typeface="Arial" pitchFamily="34" charset="0"/>
                <a:cs typeface="Arial" pitchFamily="34" charset="0"/>
              </a:rPr>
              <a:t>ECCD, but this is still under investigation  </a:t>
            </a:r>
            <a:endParaRPr lang="en-US" altLang="en-US" sz="2200" b="0" i="0" dirty="0" smtClean="0">
              <a:solidFill>
                <a:schemeClr val="tx1"/>
              </a:solidFill>
              <a:latin typeface="Arial" pitchFamily="34" charset="0"/>
              <a:cs typeface="Arial" pitchFamily="34" charset="0"/>
            </a:endParaRPr>
          </a:p>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28 GHz experiments, focused on combining 28 GHz heating with </a:t>
            </a:r>
            <a:r>
              <a:rPr lang="en-US" altLang="en-US" sz="2200" b="0" i="0" dirty="0" smtClean="0">
                <a:solidFill>
                  <a:schemeClr val="tx1"/>
                </a:solidFill>
                <a:latin typeface="Arial" pitchFamily="34" charset="0"/>
                <a:cs typeface="Arial" pitchFamily="34" charset="0"/>
              </a:rPr>
              <a:t>CHI, </a:t>
            </a:r>
            <a:r>
              <a:rPr lang="en-US" altLang="en-US" sz="2200" b="0" i="0" dirty="0" smtClean="0">
                <a:solidFill>
                  <a:schemeClr val="tx1"/>
                </a:solidFill>
                <a:latin typeface="Arial" pitchFamily="34" charset="0"/>
                <a:cs typeface="Arial" pitchFamily="34" charset="0"/>
              </a:rPr>
              <a:t>will resume during the QUEST October – December campaign:</a:t>
            </a:r>
          </a:p>
          <a:p>
            <a:pPr lvl="1">
              <a:lnSpc>
                <a:spcPct val="110000"/>
              </a:lnSpc>
              <a:spcBef>
                <a:spcPts val="600"/>
              </a:spcBef>
              <a:buFont typeface="Lucida Grande"/>
              <a:buChar char="-"/>
            </a:pPr>
            <a:r>
              <a:rPr lang="en-US" altLang="en-US" sz="1800" b="0" dirty="0" smtClean="0">
                <a:solidFill>
                  <a:schemeClr val="tx1"/>
                </a:solidFill>
                <a:latin typeface="Arial" pitchFamily="34" charset="0"/>
                <a:cs typeface="Arial" pitchFamily="34" charset="0"/>
              </a:rPr>
              <a:t>It is unlikely the 8.56 GHz system will be commissioned by then</a:t>
            </a:r>
          </a:p>
        </p:txBody>
      </p:sp>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0" name="Title 1"/>
          <p:cNvSpPr txBox="1">
            <a:spLocks/>
          </p:cNvSpPr>
          <p:nvPr/>
        </p:nvSpPr>
        <p:spPr bwMode="auto">
          <a:xfrm>
            <a:off x="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2400" i="0" dirty="0" smtClean="0">
                <a:solidFill>
                  <a:srgbClr val="336699"/>
                </a:solidFill>
                <a:latin typeface="Arial" pitchFamily="34" charset="0"/>
              </a:rPr>
              <a:t>Upgrades to the QUEST 28 GHz heating system resulted in improved ECCD performance</a:t>
            </a:r>
            <a:endParaRPr lang="en-US" altLang="en-US" sz="2400" i="0" dirty="0">
              <a:solidFill>
                <a:srgbClr val="336699"/>
              </a:solidFill>
              <a:latin typeface="Arial" pitchFamily="34" charset="0"/>
            </a:endParaRPr>
          </a:p>
        </p:txBody>
      </p:sp>
    </p:spTree>
    <p:extLst>
      <p:ext uri="{BB962C8B-B14F-4D97-AF65-F5344CB8AC3E}">
        <p14:creationId xmlns:p14="http://schemas.microsoft.com/office/powerpoint/2010/main" val="19470679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txBox="1">
            <a:spLocks/>
          </p:cNvSpPr>
          <p:nvPr/>
        </p:nvSpPr>
        <p:spPr bwMode="auto">
          <a:xfrm>
            <a:off x="0" y="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2400" i="0" dirty="0" smtClean="0">
                <a:solidFill>
                  <a:srgbClr val="336699"/>
                </a:solidFill>
                <a:latin typeface="Arial" pitchFamily="34" charset="0"/>
              </a:rPr>
              <a:t>The goal of the QUEST program is generate steady-state fully non-inductive plasmas </a:t>
            </a:r>
            <a:endParaRPr lang="en-US" altLang="en-US" sz="2400" i="0" dirty="0">
              <a:solidFill>
                <a:srgbClr val="336699"/>
              </a:solidFill>
              <a:latin typeface="Arial" pitchFamily="34" charset="0"/>
            </a:endParaRPr>
          </a:p>
        </p:txBody>
      </p:sp>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5" name="Rectangle 3"/>
          <p:cNvSpPr txBox="1">
            <a:spLocks noChangeArrowheads="1"/>
          </p:cNvSpPr>
          <p:nvPr/>
        </p:nvSpPr>
        <p:spPr bwMode="auto">
          <a:xfrm>
            <a:off x="152400" y="1066800"/>
            <a:ext cx="464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110000"/>
              </a:lnSpc>
              <a:spcBef>
                <a:spcPts val="2400"/>
              </a:spcBef>
              <a:buFontTx/>
              <a:buChar char="•"/>
            </a:pPr>
            <a:r>
              <a:rPr lang="en-US" altLang="en-US" sz="2200" b="0" i="0" dirty="0" smtClean="0">
                <a:solidFill>
                  <a:schemeClr val="tx1"/>
                </a:solidFill>
                <a:latin typeface="Arial" pitchFamily="34" charset="0"/>
                <a:cs typeface="Arial" pitchFamily="34" charset="0"/>
              </a:rPr>
              <a:t>QUEST will ultimately use a combination of </a:t>
            </a:r>
            <a:r>
              <a:rPr lang="en-US" altLang="en-US" sz="2200" b="0" i="0" dirty="0" smtClean="0">
                <a:solidFill>
                  <a:schemeClr val="tx1"/>
                </a:solidFill>
                <a:latin typeface="Arial" pitchFamily="34" charset="0"/>
                <a:cs typeface="Arial" pitchFamily="34" charset="0"/>
              </a:rPr>
              <a:t>2.45, 8.2</a:t>
            </a:r>
            <a:r>
              <a:rPr lang="en-US" altLang="en-US" sz="2200" b="0" i="0" dirty="0" smtClean="0">
                <a:solidFill>
                  <a:schemeClr val="tx1"/>
                </a:solidFill>
                <a:latin typeface="Arial" pitchFamily="34" charset="0"/>
                <a:cs typeface="Arial" pitchFamily="34" charset="0"/>
              </a:rPr>
              <a:t>, 8.56 and </a:t>
            </a:r>
            <a:r>
              <a:rPr lang="en-US" altLang="en-US" sz="2200" b="0" i="0" dirty="0" smtClean="0">
                <a:solidFill>
                  <a:schemeClr val="tx1"/>
                </a:solidFill>
                <a:latin typeface="Arial" pitchFamily="34" charset="0"/>
                <a:cs typeface="Arial" pitchFamily="34" charset="0"/>
              </a:rPr>
              <a:t>28 </a:t>
            </a:r>
            <a:r>
              <a:rPr lang="en-US" altLang="en-US" sz="2200" b="0" i="0" dirty="0" smtClean="0">
                <a:solidFill>
                  <a:schemeClr val="tx1"/>
                </a:solidFill>
                <a:latin typeface="Arial" pitchFamily="34" charset="0"/>
                <a:cs typeface="Arial" pitchFamily="34" charset="0"/>
              </a:rPr>
              <a:t>GHz heating to generate steady-state, fully non-inductive plasmas with 3 MW of RF </a:t>
            </a:r>
            <a:r>
              <a:rPr lang="en-US" altLang="en-US" sz="2200" b="0" i="0" dirty="0" smtClean="0">
                <a:solidFill>
                  <a:schemeClr val="tx1"/>
                </a:solidFill>
                <a:latin typeface="Arial" pitchFamily="34" charset="0"/>
                <a:cs typeface="Arial" pitchFamily="34" charset="0"/>
              </a:rPr>
              <a:t>power:</a:t>
            </a:r>
          </a:p>
          <a:p>
            <a:pPr marL="800100" lvl="1" indent="-342900">
              <a:lnSpc>
                <a:spcPct val="110000"/>
              </a:lnSpc>
              <a:spcBef>
                <a:spcPts val="600"/>
              </a:spcBef>
              <a:buFont typeface="Lucida Grande"/>
              <a:buChar char="-"/>
            </a:pPr>
            <a:r>
              <a:rPr lang="en-US" altLang="en-US" sz="1800" b="0" dirty="0" smtClean="0">
                <a:solidFill>
                  <a:schemeClr val="tx1"/>
                </a:solidFill>
                <a:latin typeface="Arial" pitchFamily="34" charset="0"/>
                <a:cs typeface="Arial" pitchFamily="34" charset="0"/>
              </a:rPr>
              <a:t>Present capability:</a:t>
            </a:r>
            <a:br>
              <a:rPr lang="en-US" altLang="en-US" sz="1800" b="0" dirty="0" smtClean="0">
                <a:solidFill>
                  <a:schemeClr val="tx1"/>
                </a:solidFill>
                <a:latin typeface="Arial" pitchFamily="34" charset="0"/>
                <a:cs typeface="Arial" pitchFamily="34" charset="0"/>
              </a:rPr>
            </a:br>
            <a:r>
              <a:rPr lang="en-US" altLang="en-US" sz="1800" b="0" dirty="0" smtClean="0">
                <a:solidFill>
                  <a:schemeClr val="tx1"/>
                </a:solidFill>
                <a:latin typeface="Arial" pitchFamily="34" charset="0"/>
                <a:cs typeface="Arial" pitchFamily="34" charset="0"/>
              </a:rPr>
              <a:t> ~ 50 kW of 2.45 GHz</a:t>
            </a:r>
            <a:br>
              <a:rPr lang="en-US" altLang="en-US" sz="1800" b="0" dirty="0" smtClean="0">
                <a:solidFill>
                  <a:schemeClr val="tx1"/>
                </a:solidFill>
                <a:latin typeface="Arial" pitchFamily="34" charset="0"/>
                <a:cs typeface="Arial" pitchFamily="34" charset="0"/>
              </a:rPr>
            </a:br>
            <a:r>
              <a:rPr lang="en-US" altLang="en-US" sz="1800" b="0" dirty="0" smtClean="0">
                <a:solidFill>
                  <a:schemeClr val="tx1"/>
                </a:solidFill>
                <a:latin typeface="Arial" pitchFamily="34" charset="0"/>
                <a:cs typeface="Arial" pitchFamily="34" charset="0"/>
              </a:rPr>
              <a:t> ~ 400 kW of 8.2 GHz</a:t>
            </a:r>
            <a:br>
              <a:rPr lang="en-US" altLang="en-US" sz="1800" b="0" dirty="0" smtClean="0">
                <a:solidFill>
                  <a:schemeClr val="tx1"/>
                </a:solidFill>
                <a:latin typeface="Arial" pitchFamily="34" charset="0"/>
                <a:cs typeface="Arial" pitchFamily="34" charset="0"/>
              </a:rPr>
            </a:br>
            <a:r>
              <a:rPr lang="en-US" altLang="en-US" sz="1800" b="0" dirty="0" smtClean="0">
                <a:solidFill>
                  <a:schemeClr val="tx1"/>
                </a:solidFill>
                <a:latin typeface="Arial" pitchFamily="34" charset="0"/>
                <a:cs typeface="Arial" pitchFamily="34" charset="0"/>
              </a:rPr>
              <a:t> ~ 250 kW of 28 GHz   </a:t>
            </a:r>
            <a:endParaRPr lang="en-US" altLang="en-US" sz="1800" b="0" dirty="0" smtClean="0">
              <a:solidFill>
                <a:schemeClr val="tx1"/>
              </a:solidFill>
              <a:latin typeface="Arial" pitchFamily="34" charset="0"/>
              <a:cs typeface="Arial" pitchFamily="34" charset="0"/>
            </a:endParaRPr>
          </a:p>
          <a:p>
            <a:pPr>
              <a:lnSpc>
                <a:spcPct val="110000"/>
              </a:lnSpc>
              <a:spcBef>
                <a:spcPts val="1200"/>
              </a:spcBef>
              <a:buFontTx/>
              <a:buChar char="•"/>
            </a:pPr>
            <a:r>
              <a:rPr lang="en-US" altLang="en-US" sz="2200" b="0" i="0" dirty="0" smtClean="0">
                <a:solidFill>
                  <a:schemeClr val="tx1"/>
                </a:solidFill>
                <a:latin typeface="Arial" pitchFamily="34" charset="0"/>
                <a:cs typeface="Arial" pitchFamily="34" charset="0"/>
              </a:rPr>
              <a:t>The QUEST CHI system has been commissioned by University of Washington team and will be used with 28 GHz heating later this year </a:t>
            </a:r>
          </a:p>
          <a:p>
            <a:pPr>
              <a:lnSpc>
                <a:spcPct val="110000"/>
              </a:lnSpc>
              <a:spcBef>
                <a:spcPts val="2400"/>
              </a:spcBef>
              <a:buFontTx/>
              <a:buChar char="•"/>
            </a:pPr>
            <a:endParaRPr lang="en-US" altLang="en-US" sz="2200" b="0" i="0" dirty="0" smtClean="0">
              <a:solidFill>
                <a:schemeClr val="tx1"/>
              </a:solidFill>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5629656" y="1025144"/>
            <a:ext cx="2218944" cy="2403856"/>
          </a:xfrm>
          <a:prstGeom prst="rect">
            <a:avLst/>
          </a:prstGeom>
        </p:spPr>
      </p:pic>
      <p:sp>
        <p:nvSpPr>
          <p:cNvPr id="18" name="Rectangle 3"/>
          <p:cNvSpPr txBox="1">
            <a:spLocks noChangeArrowheads="1"/>
          </p:cNvSpPr>
          <p:nvPr/>
        </p:nvSpPr>
        <p:spPr bwMode="auto">
          <a:xfrm>
            <a:off x="7620000" y="167640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marL="0" indent="0" algn="ctr">
              <a:lnSpc>
                <a:spcPct val="110000"/>
              </a:lnSpc>
            </a:pPr>
            <a:r>
              <a:rPr lang="en-US" altLang="en-US" sz="1600" b="0" i="0" dirty="0" smtClean="0">
                <a:solidFill>
                  <a:schemeClr val="tx1"/>
                </a:solidFill>
                <a:latin typeface="Arial" pitchFamily="34" charset="0"/>
                <a:cs typeface="Arial" pitchFamily="34" charset="0"/>
              </a:rPr>
              <a:t>QUEST</a:t>
            </a:r>
          </a:p>
          <a:p>
            <a:pPr marL="0" indent="0" algn="ctr">
              <a:lnSpc>
                <a:spcPct val="110000"/>
              </a:lnSpc>
            </a:pPr>
            <a:r>
              <a:rPr lang="en-US" altLang="en-US" sz="1600" b="0" i="0" dirty="0" smtClean="0">
                <a:solidFill>
                  <a:schemeClr val="tx1"/>
                </a:solidFill>
                <a:latin typeface="Arial" pitchFamily="34" charset="0"/>
                <a:cs typeface="Arial" pitchFamily="34" charset="0"/>
              </a:rPr>
              <a:t>Spherical</a:t>
            </a:r>
          </a:p>
          <a:p>
            <a:pPr marL="0" indent="0" algn="ctr">
              <a:lnSpc>
                <a:spcPct val="110000"/>
              </a:lnSpc>
            </a:pPr>
            <a:r>
              <a:rPr lang="en-US" altLang="en-US" sz="1600" b="0" i="0" dirty="0" err="1" smtClean="0">
                <a:solidFill>
                  <a:schemeClr val="tx1"/>
                </a:solidFill>
                <a:latin typeface="Arial" pitchFamily="34" charset="0"/>
                <a:cs typeface="Arial" pitchFamily="34" charset="0"/>
              </a:rPr>
              <a:t>Tokamak</a:t>
            </a:r>
            <a:endParaRPr lang="en-US" altLang="en-US" sz="1600" b="0" i="0" dirty="0" smtClean="0">
              <a:solidFill>
                <a:schemeClr val="tx1"/>
              </a:solidFill>
              <a:latin typeface="Arial" pitchFamily="34" charset="0"/>
              <a:cs typeface="Arial" pitchFamily="34" charset="0"/>
            </a:endParaRPr>
          </a:p>
        </p:txBody>
      </p:sp>
      <p:pic>
        <p:nvPicPr>
          <p:cNvPr id="7" name="Picture 6" descr="QUEST_Parameter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581400"/>
            <a:ext cx="3840480" cy="2240280"/>
          </a:xfrm>
          <a:prstGeom prst="rect">
            <a:avLst/>
          </a:prstGeom>
        </p:spPr>
      </p:pic>
      <p:sp>
        <p:nvSpPr>
          <p:cNvPr id="22" name="Rectangle 3"/>
          <p:cNvSpPr txBox="1">
            <a:spLocks noChangeArrowheads="1"/>
          </p:cNvSpPr>
          <p:nvPr/>
        </p:nvSpPr>
        <p:spPr bwMode="auto">
          <a:xfrm>
            <a:off x="4953000" y="57912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marL="0" indent="0" algn="ctr">
              <a:lnSpc>
                <a:spcPct val="110000"/>
              </a:lnSpc>
            </a:pPr>
            <a:r>
              <a:rPr lang="en-US" altLang="en-US" sz="1600" b="0" i="0" dirty="0" smtClean="0">
                <a:solidFill>
                  <a:schemeClr val="tx1"/>
                </a:solidFill>
                <a:latin typeface="Arial" pitchFamily="34" charset="0"/>
                <a:cs typeface="Arial" pitchFamily="34" charset="0"/>
              </a:rPr>
              <a:t>QUEST Parameters</a:t>
            </a:r>
          </a:p>
        </p:txBody>
      </p:sp>
      <p:sp>
        <p:nvSpPr>
          <p:cNvPr id="3" name="TextBox 2"/>
          <p:cNvSpPr txBox="1"/>
          <p:nvPr/>
        </p:nvSpPr>
        <p:spPr>
          <a:xfrm>
            <a:off x="8969375" y="48101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779614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0"/>
            <a:ext cx="7086600" cy="830997"/>
          </a:xfrm>
          <a:prstGeom prst="rect">
            <a:avLst/>
          </a:prstGeom>
          <a:noFill/>
        </p:spPr>
        <p:txBody>
          <a:bodyPr wrap="square" rtlCol="0">
            <a:spAutoFit/>
          </a:bodyPr>
          <a:lstStyle/>
          <a:p>
            <a:r>
              <a:rPr kumimoji="1" lang="en-US" altLang="ja-JP" sz="2400" b="1" dirty="0" smtClean="0">
                <a:solidFill>
                  <a:srgbClr val="336699"/>
                </a:solidFill>
                <a:cs typeface="Times New Roman"/>
              </a:rPr>
              <a:t>QUEST uses a 28 GHz </a:t>
            </a:r>
            <a:r>
              <a:rPr kumimoji="1" lang="en-US" altLang="ja-JP" sz="2400" b="1" dirty="0" err="1" smtClean="0">
                <a:solidFill>
                  <a:srgbClr val="336699"/>
                </a:solidFill>
                <a:cs typeface="Times New Roman"/>
              </a:rPr>
              <a:t>Gyrotron</a:t>
            </a:r>
            <a:r>
              <a:rPr kumimoji="1" lang="en-US" altLang="ja-JP" sz="2400" b="1" dirty="0" smtClean="0">
                <a:solidFill>
                  <a:srgbClr val="336699"/>
                </a:solidFill>
                <a:cs typeface="Times New Roman"/>
              </a:rPr>
              <a:t> developed by Tsukuba University</a:t>
            </a:r>
          </a:p>
        </p:txBody>
      </p:sp>
      <p:sp>
        <p:nvSpPr>
          <p:cNvPr id="31" name="テキスト ボックス 30"/>
          <p:cNvSpPr txBox="1"/>
          <p:nvPr/>
        </p:nvSpPr>
        <p:spPr>
          <a:xfrm>
            <a:off x="4286251" y="1220450"/>
            <a:ext cx="4579842" cy="1107996"/>
          </a:xfrm>
          <a:prstGeom prst="rect">
            <a:avLst/>
          </a:prstGeom>
          <a:noFill/>
        </p:spPr>
        <p:txBody>
          <a:bodyPr wrap="square" rtlCol="0">
            <a:spAutoFit/>
          </a:bodyPr>
          <a:lstStyle/>
          <a:p>
            <a:pPr marL="342900" indent="-342900">
              <a:buFont typeface="Arial"/>
              <a:buChar char="•"/>
            </a:pPr>
            <a:r>
              <a:rPr lang="en-US" altLang="ja-JP" sz="2200" dirty="0" smtClean="0">
                <a:latin typeface="+mj-lt"/>
                <a:cs typeface="Times New Roman"/>
              </a:rPr>
              <a:t>28 GHz </a:t>
            </a:r>
            <a:r>
              <a:rPr lang="en-US" altLang="ja-JP" sz="2200" dirty="0" err="1" smtClean="0">
                <a:latin typeface="+mj-lt"/>
                <a:cs typeface="Times New Roman"/>
              </a:rPr>
              <a:t>gyrotron</a:t>
            </a:r>
            <a:r>
              <a:rPr lang="en-US" altLang="ja-JP" sz="2200" dirty="0" smtClean="0">
                <a:latin typeface="+mj-lt"/>
                <a:cs typeface="Times New Roman"/>
              </a:rPr>
              <a:t> had been  developed for Gamma-10/PDX projects at Tsukuba </a:t>
            </a:r>
            <a:r>
              <a:rPr kumimoji="1" lang="en-US" altLang="ja-JP" sz="2200" dirty="0" smtClean="0">
                <a:latin typeface="+mj-lt"/>
                <a:cs typeface="Times New Roman"/>
              </a:rPr>
              <a:t>University</a:t>
            </a:r>
            <a:endParaRPr lang="en-US" altLang="ja-JP" sz="2200" dirty="0">
              <a:latin typeface="+mj-lt"/>
              <a:cs typeface="Times New Roman"/>
            </a:endParaRP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95" y="1524000"/>
            <a:ext cx="1251438"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3"/>
          <p:cNvGraphicFramePr>
            <a:graphicFrameLocks noChangeAspect="1"/>
          </p:cNvGraphicFramePr>
          <p:nvPr>
            <p:extLst>
              <p:ext uri="{D42A27DB-BD31-4B8C-83A1-F6EECF244321}">
                <p14:modId xmlns:p14="http://schemas.microsoft.com/office/powerpoint/2010/main" val="3964971453"/>
              </p:ext>
            </p:extLst>
          </p:nvPr>
        </p:nvGraphicFramePr>
        <p:xfrm>
          <a:off x="1705821" y="1524004"/>
          <a:ext cx="2378320" cy="4378325"/>
        </p:xfrm>
        <a:graphic>
          <a:graphicData uri="http://schemas.openxmlformats.org/presentationml/2006/ole">
            <mc:AlternateContent xmlns:mc="http://schemas.openxmlformats.org/markup-compatibility/2006">
              <mc:Choice xmlns:v="urn:schemas-microsoft-com:vml" Requires="v">
                <p:oleObj spid="_x0000_s1104" name="AutoCAD Drawing" r:id="rId4" imgW="11496675" imgH="7534275" progId="AutoCAD.Drawing.17">
                  <p:embed/>
                </p:oleObj>
              </mc:Choice>
              <mc:Fallback>
                <p:oleObj name="AutoCAD Drawing" r:id="rId4" imgW="11496675" imgH="7534275" progId="AutoCAD.Drawing.1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6011" t="28668" r="43839" b="19112"/>
                      <a:stretch>
                        <a:fillRect/>
                      </a:stretch>
                    </p:blipFill>
                    <p:spPr bwMode="auto">
                      <a:xfrm>
                        <a:off x="1705821" y="1524004"/>
                        <a:ext cx="237832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表 10"/>
          <p:cNvGraphicFramePr>
            <a:graphicFrameLocks noGrp="1"/>
          </p:cNvGraphicFramePr>
          <p:nvPr>
            <p:extLst>
              <p:ext uri="{D42A27DB-BD31-4B8C-83A1-F6EECF244321}">
                <p14:modId xmlns:p14="http://schemas.microsoft.com/office/powerpoint/2010/main" val="514911755"/>
              </p:ext>
            </p:extLst>
          </p:nvPr>
        </p:nvGraphicFramePr>
        <p:xfrm>
          <a:off x="4267200" y="2819400"/>
          <a:ext cx="4652596" cy="2782200"/>
        </p:xfrm>
        <a:graphic>
          <a:graphicData uri="http://schemas.openxmlformats.org/drawingml/2006/table">
            <a:tbl>
              <a:tblPr/>
              <a:tblGrid>
                <a:gridCol w="4652596"/>
              </a:tblGrid>
              <a:tr h="260239">
                <a:tc>
                  <a:txBody>
                    <a:bodyPr/>
                    <a:lstStyle/>
                    <a:p>
                      <a:pPr marL="0" marR="0" lvl="0" indent="0" algn="ctr" defTabSz="1277938" rtl="0" eaLnBrk="1" fontAlgn="base" latinLnBrk="0" hangingPunct="1">
                        <a:lnSpc>
                          <a:spcPct val="100000"/>
                        </a:lnSpc>
                        <a:spcBef>
                          <a:spcPct val="0"/>
                        </a:spcBef>
                        <a:spcAft>
                          <a:spcPct val="0"/>
                        </a:spcAft>
                        <a:buClrTx/>
                        <a:buSzTx/>
                        <a:buFontTx/>
                        <a:buNone/>
                        <a:tabLst/>
                      </a:pPr>
                      <a:endParaRPr kumimoji="1" lang="ja-JP" sz="1600" b="1" i="0" u="none" strike="noStrike" cap="none" normalizeH="0" baseline="0" dirty="0">
                        <a:ln>
                          <a:noFill/>
                        </a:ln>
                        <a:solidFill>
                          <a:srgbClr val="336699"/>
                        </a:solidFill>
                        <a:effectLst/>
                        <a:latin typeface="+mj-lt"/>
                        <a:ea typeface="ＭＳ 明朝" charset="0"/>
                        <a:cs typeface="Times New Roman" charset="0"/>
                      </a:endParaRPr>
                    </a:p>
                  </a:txBody>
                  <a:tcPr marL="88626" marR="88626" marT="0" marB="0" horzOverflow="overflow">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1961">
                <a:tc>
                  <a:txBody>
                    <a:bodyPr/>
                    <a:lstStyle/>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336699"/>
                          </a:solidFill>
                          <a:effectLst/>
                          <a:latin typeface="+mj-lt"/>
                          <a:ea typeface="ＭＳ 明朝" charset="0"/>
                          <a:cs typeface="Times New Roman" charset="0"/>
                        </a:rPr>
                        <a:t>Frequency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28GHz</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336699"/>
                          </a:solidFill>
                          <a:effectLst/>
                          <a:latin typeface="+mj-lt"/>
                          <a:ea typeface="ＭＳ 明朝" charset="0"/>
                          <a:cs typeface="Times New Roman" charset="0"/>
                        </a:rPr>
                        <a:t>Output Power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 1 MW</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336699"/>
                          </a:solidFill>
                          <a:effectLst/>
                          <a:latin typeface="+mj-lt"/>
                          <a:ea typeface="ＭＳ 明朝" charset="0"/>
                          <a:cs typeface="Times New Roman" charset="0"/>
                        </a:rPr>
                        <a:t>Pulse Width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 1 s</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336699"/>
                          </a:solidFill>
                          <a:effectLst/>
                          <a:latin typeface="+mj-lt"/>
                          <a:ea typeface="ＭＳ 明朝" charset="0"/>
                          <a:cs typeface="Times New Roman" charset="0"/>
                        </a:rPr>
                        <a:t>Output Efficiency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  35</a:t>
                      </a:r>
                      <a:r>
                        <a:rPr kumimoji="1" lang="en-US" altLang="ja-JP" sz="1600" b="0" i="0" u="none" strike="noStrike" cap="none" normalizeH="0" baseline="0" dirty="0">
                          <a:ln>
                            <a:noFill/>
                          </a:ln>
                          <a:solidFill>
                            <a:srgbClr val="336699"/>
                          </a:solidFill>
                          <a:effectLst/>
                          <a:latin typeface="+mj-lt"/>
                          <a:ea typeface="ＭＳ 明朝" charset="0"/>
                          <a:cs typeface="Times New Roman" charset="0"/>
                        </a:rPr>
                        <a:t>% (W/O CPD)</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336699"/>
                          </a:solidFill>
                          <a:effectLst/>
                          <a:latin typeface="+mj-lt"/>
                          <a:ea typeface="ＭＳ 明朝" charset="0"/>
                          <a:cs typeface="Times New Roman" charset="0"/>
                        </a:rPr>
                        <a:t>Beam Voltage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                80 kV</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336699"/>
                          </a:solidFill>
                          <a:effectLst/>
                          <a:latin typeface="+mj-lt"/>
                          <a:ea typeface="ＭＳ 明朝" charset="0"/>
                          <a:cs typeface="Times New Roman" charset="0"/>
                        </a:rPr>
                        <a:t>Beam Current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 40 A</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Cavity </a:t>
                      </a:r>
                      <a:r>
                        <a:rPr kumimoji="1" lang="en-US" altLang="ja-JP" sz="1600" b="0" i="0" u="none" strike="noStrike" cap="none" normalizeH="0" baseline="0" dirty="0">
                          <a:ln>
                            <a:noFill/>
                          </a:ln>
                          <a:solidFill>
                            <a:srgbClr val="336699"/>
                          </a:solidFill>
                          <a:effectLst/>
                          <a:latin typeface="+mj-lt"/>
                          <a:ea typeface="ＭＳ 明朝" charset="0"/>
                          <a:cs typeface="Times New Roman" charset="0"/>
                        </a:rPr>
                        <a:t>Oscillation mode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 TE</a:t>
                      </a:r>
                      <a:r>
                        <a:rPr kumimoji="1" lang="en-US" altLang="ja-JP" sz="1600" b="0" i="0" u="none" strike="noStrike" cap="none" normalizeH="0" baseline="-25000" dirty="0" smtClean="0">
                          <a:ln>
                            <a:noFill/>
                          </a:ln>
                          <a:solidFill>
                            <a:srgbClr val="336699"/>
                          </a:solidFill>
                          <a:effectLst/>
                          <a:latin typeface="+mj-lt"/>
                          <a:ea typeface="ＭＳ 明朝" charset="0"/>
                          <a:cs typeface="Times New Roman" charset="0"/>
                        </a:rPr>
                        <a:t>8,3</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Output </a:t>
                      </a:r>
                      <a:r>
                        <a:rPr kumimoji="1" lang="en-US" altLang="ja-JP" sz="1600" b="0" i="0" u="none" strike="noStrike" cap="none" normalizeH="0" baseline="0" dirty="0">
                          <a:ln>
                            <a:noFill/>
                          </a:ln>
                          <a:solidFill>
                            <a:srgbClr val="336699"/>
                          </a:solidFill>
                          <a:effectLst/>
                          <a:latin typeface="+mj-lt"/>
                          <a:ea typeface="ＭＳ 明朝" charset="0"/>
                          <a:cs typeface="Times New Roman" charset="0"/>
                        </a:rPr>
                        <a:t>mode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 Gaussian </a:t>
                      </a:r>
                      <a:r>
                        <a:rPr kumimoji="1" lang="en-US" altLang="ja-JP" sz="1600" b="0" i="0" u="none" strike="noStrike" cap="none" normalizeH="0" baseline="0" dirty="0">
                          <a:ln>
                            <a:noFill/>
                          </a:ln>
                          <a:solidFill>
                            <a:srgbClr val="336699"/>
                          </a:solidFill>
                          <a:effectLst/>
                          <a:latin typeface="+mj-lt"/>
                          <a:ea typeface="ＭＳ 明朝" charset="0"/>
                          <a:cs typeface="Times New Roman" charset="0"/>
                        </a:rPr>
                        <a:t>like</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336699"/>
                          </a:solidFill>
                          <a:effectLst/>
                          <a:latin typeface="+mj-lt"/>
                          <a:ea typeface="ＭＳ 明朝" charset="0"/>
                          <a:cs typeface="Times New Roman" charset="0"/>
                        </a:rPr>
                        <a:t>Output Window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   Sapphire </a:t>
                      </a:r>
                      <a:r>
                        <a:rPr kumimoji="1" lang="en-US" altLang="ja-JP" sz="1600" b="0" i="0" u="none" strike="noStrike" cap="none" normalizeH="0" baseline="0" dirty="0">
                          <a:ln>
                            <a:noFill/>
                          </a:ln>
                          <a:solidFill>
                            <a:srgbClr val="336699"/>
                          </a:solidFill>
                          <a:effectLst/>
                          <a:latin typeface="+mj-lt"/>
                          <a:ea typeface="ＭＳ 明朝" charset="0"/>
                          <a:cs typeface="Times New Roman" charset="0"/>
                        </a:rPr>
                        <a:t>Single Disk</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p>
                      <a:pPr marL="0" marR="0" lvl="0" indent="0" algn="just" defTabSz="1277938"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Aperture </a:t>
                      </a:r>
                      <a:r>
                        <a:rPr kumimoji="1" lang="en-US" altLang="ja-JP" sz="1600" b="0" i="0" u="none" strike="noStrike" cap="none" normalizeH="0" baseline="0" dirty="0">
                          <a:ln>
                            <a:noFill/>
                          </a:ln>
                          <a:solidFill>
                            <a:srgbClr val="336699"/>
                          </a:solidFill>
                          <a:effectLst/>
                          <a:latin typeface="+mj-lt"/>
                          <a:ea typeface="ＭＳ 明朝" charset="0"/>
                          <a:cs typeface="Times New Roman" charset="0"/>
                        </a:rPr>
                        <a:t>diameter </a:t>
                      </a:r>
                      <a:r>
                        <a:rPr kumimoji="1" lang="en-US" altLang="ja-JP" sz="1600" b="0" i="0" u="none" strike="noStrike" cap="none" normalizeH="0" baseline="0" dirty="0" smtClean="0">
                          <a:ln>
                            <a:noFill/>
                          </a:ln>
                          <a:solidFill>
                            <a:srgbClr val="336699"/>
                          </a:solidFill>
                          <a:effectLst/>
                          <a:latin typeface="+mj-lt"/>
                          <a:ea typeface="ＭＳ 明朝" charset="0"/>
                          <a:cs typeface="Times New Roman" charset="0"/>
                        </a:rPr>
                        <a:t>            112 mm</a:t>
                      </a:r>
                      <a:endParaRPr kumimoji="1" lang="ja-JP" sz="1600" b="0" i="0" u="none" strike="noStrike" cap="none" normalizeH="0" baseline="0" dirty="0">
                        <a:ln>
                          <a:noFill/>
                        </a:ln>
                        <a:solidFill>
                          <a:srgbClr val="336699"/>
                        </a:solidFill>
                        <a:effectLst/>
                        <a:latin typeface="+mj-lt"/>
                        <a:ea typeface="ＭＳ 明朝" charset="0"/>
                        <a:cs typeface="Times New Roman" charset="0"/>
                      </a:endParaRPr>
                    </a:p>
                  </a:txBody>
                  <a:tcPr marL="88626" marR="88626" marT="0" marB="0"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テキスト ボックス 2"/>
          <p:cNvSpPr txBox="1"/>
          <p:nvPr/>
        </p:nvSpPr>
        <p:spPr>
          <a:xfrm>
            <a:off x="4495800" y="2743200"/>
            <a:ext cx="4174302" cy="369332"/>
          </a:xfrm>
          <a:prstGeom prst="rect">
            <a:avLst/>
          </a:prstGeom>
          <a:noFill/>
        </p:spPr>
        <p:txBody>
          <a:bodyPr wrap="none" rtlCol="0">
            <a:spAutoFit/>
          </a:bodyPr>
          <a:lstStyle/>
          <a:p>
            <a:r>
              <a:rPr kumimoji="1" lang="en-US" altLang="ja-JP" b="1" dirty="0" smtClean="0">
                <a:solidFill>
                  <a:srgbClr val="336699"/>
                </a:solidFill>
                <a:latin typeface="+mj-lt"/>
                <a:cs typeface="Times New Roman"/>
              </a:rPr>
              <a:t>28 GHz </a:t>
            </a:r>
            <a:r>
              <a:rPr kumimoji="1" lang="en-US" altLang="ja-JP" b="1" dirty="0" err="1" smtClean="0">
                <a:solidFill>
                  <a:srgbClr val="336699"/>
                </a:solidFill>
                <a:latin typeface="+mj-lt"/>
                <a:cs typeface="Times New Roman"/>
              </a:rPr>
              <a:t>Gyrotron</a:t>
            </a:r>
            <a:r>
              <a:rPr kumimoji="1" lang="en-US" altLang="ja-JP" b="1" dirty="0" smtClean="0">
                <a:solidFill>
                  <a:srgbClr val="336699"/>
                </a:solidFill>
                <a:latin typeface="+mj-lt"/>
                <a:cs typeface="Times New Roman"/>
              </a:rPr>
              <a:t> Design Parameters</a:t>
            </a:r>
            <a:endParaRPr kumimoji="1" lang="ja-JP" altLang="en-US" b="1" dirty="0">
              <a:solidFill>
                <a:srgbClr val="336699"/>
              </a:solidFill>
              <a:latin typeface="+mj-lt"/>
              <a:cs typeface="Times New Roman"/>
            </a:endParaRPr>
          </a:p>
        </p:txBody>
      </p:sp>
    </p:spTree>
    <p:extLst>
      <p:ext uri="{BB962C8B-B14F-4D97-AF65-F5344CB8AC3E}">
        <p14:creationId xmlns:p14="http://schemas.microsoft.com/office/powerpoint/2010/main" val="40793462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txBox="1">
            <a:spLocks/>
          </p:cNvSpPr>
          <p:nvPr/>
        </p:nvSpPr>
        <p:spPr bwMode="auto">
          <a:xfrm>
            <a:off x="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2400" i="0" dirty="0" smtClean="0">
                <a:solidFill>
                  <a:srgbClr val="336699"/>
                </a:solidFill>
                <a:latin typeface="Arial" pitchFamily="34" charset="0"/>
              </a:rPr>
              <a:t>28 GHz </a:t>
            </a:r>
            <a:r>
              <a:rPr lang="en-US" altLang="en-US" sz="2400" i="0" dirty="0" err="1" smtClean="0">
                <a:solidFill>
                  <a:srgbClr val="336699"/>
                </a:solidFill>
                <a:latin typeface="Arial" pitchFamily="34" charset="0"/>
              </a:rPr>
              <a:t>gyrotron</a:t>
            </a:r>
            <a:r>
              <a:rPr lang="en-US" altLang="en-US" sz="2400" i="0" dirty="0" smtClean="0">
                <a:solidFill>
                  <a:srgbClr val="336699"/>
                </a:solidFill>
                <a:latin typeface="Arial" pitchFamily="34" charset="0"/>
              </a:rPr>
              <a:t> system was initially configured with an open ended waveguide launcher</a:t>
            </a:r>
            <a:endParaRPr lang="en-US" altLang="en-US" sz="2400" i="0" dirty="0">
              <a:solidFill>
                <a:srgbClr val="336699"/>
              </a:solidFill>
              <a:latin typeface="Arial" pitchFamily="34" charset="0"/>
            </a:endParaRPr>
          </a:p>
        </p:txBody>
      </p:sp>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5" name="Rectangle 3"/>
          <p:cNvSpPr txBox="1">
            <a:spLocks noChangeArrowheads="1"/>
          </p:cNvSpPr>
          <p:nvPr/>
        </p:nvSpPr>
        <p:spPr bwMode="auto">
          <a:xfrm>
            <a:off x="152400" y="914400"/>
            <a:ext cx="502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Initial QUEST 28 GHz heating experiments used an open ended waveguide launcher and there was no polarization rotator</a:t>
            </a:r>
          </a:p>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At QUEST </a:t>
            </a:r>
            <a:r>
              <a:rPr lang="en-US" altLang="en-US" sz="2200" b="0" i="0" dirty="0" err="1" smtClean="0">
                <a:solidFill>
                  <a:schemeClr val="tx1"/>
                </a:solidFill>
                <a:latin typeface="Arial" pitchFamily="34" charset="0"/>
                <a:cs typeface="Arial" pitchFamily="34" charset="0"/>
              </a:rPr>
              <a:t>toroidal</a:t>
            </a:r>
            <a:r>
              <a:rPr lang="en-US" altLang="en-US" sz="2200" b="0" i="0" dirty="0" smtClean="0">
                <a:solidFill>
                  <a:schemeClr val="tx1"/>
                </a:solidFill>
                <a:latin typeface="Arial" pitchFamily="34" charset="0"/>
                <a:cs typeface="Arial" pitchFamily="34" charset="0"/>
              </a:rPr>
              <a:t> field, </a:t>
            </a:r>
            <a:br>
              <a:rPr lang="en-US" altLang="en-US" sz="2200" b="0" i="0" dirty="0" smtClean="0">
                <a:solidFill>
                  <a:schemeClr val="tx1"/>
                </a:solidFill>
                <a:latin typeface="Arial" pitchFamily="34" charset="0"/>
                <a:cs typeface="Arial" pitchFamily="34" charset="0"/>
              </a:rPr>
            </a:br>
            <a:r>
              <a:rPr lang="en-US" altLang="en-US" sz="2200" b="0" i="0" dirty="0" smtClean="0">
                <a:solidFill>
                  <a:schemeClr val="tx1"/>
                </a:solidFill>
                <a:latin typeface="Arial" pitchFamily="34" charset="0"/>
                <a:cs typeface="Arial" pitchFamily="34" charset="0"/>
              </a:rPr>
              <a:t>B</a:t>
            </a:r>
            <a:r>
              <a:rPr lang="en-US" altLang="en-US" sz="2200" b="0" i="0" baseline="-25000" dirty="0" smtClean="0">
                <a:solidFill>
                  <a:schemeClr val="tx1"/>
                </a:solidFill>
                <a:latin typeface="Arial" pitchFamily="34" charset="0"/>
                <a:cs typeface="Arial" pitchFamily="34" charset="0"/>
              </a:rPr>
              <a:t>T</a:t>
            </a:r>
            <a:r>
              <a:rPr lang="en-US" altLang="en-US" sz="2200" b="0" i="0" dirty="0" smtClean="0">
                <a:solidFill>
                  <a:schemeClr val="tx1"/>
                </a:solidFill>
                <a:latin typeface="Arial" pitchFamily="34" charset="0"/>
                <a:cs typeface="Arial" pitchFamily="34" charset="0"/>
              </a:rPr>
              <a:t>(0) = 0.25 T, the 2</a:t>
            </a:r>
            <a:r>
              <a:rPr lang="en-US" altLang="en-US" sz="2200" b="0" i="0" baseline="30000" dirty="0" smtClean="0">
                <a:solidFill>
                  <a:schemeClr val="tx1"/>
                </a:solidFill>
                <a:latin typeface="Arial" pitchFamily="34" charset="0"/>
                <a:cs typeface="Arial" pitchFamily="34" charset="0"/>
              </a:rPr>
              <a:t>nd</a:t>
            </a:r>
            <a:r>
              <a:rPr lang="en-US" altLang="en-US" sz="2200" b="0" i="0" dirty="0" smtClean="0">
                <a:solidFill>
                  <a:schemeClr val="tx1"/>
                </a:solidFill>
                <a:latin typeface="Arial" pitchFamily="34" charset="0"/>
                <a:cs typeface="Arial" pitchFamily="34" charset="0"/>
              </a:rPr>
              <a:t> harmonic EC resonance is just 10 cm from the center stack, so the beam size was large at the resonance</a:t>
            </a:r>
          </a:p>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Nevertheless up to 66 kA of non-inductive current was generated with 270 kW of 28 GHz power</a:t>
            </a:r>
          </a:p>
          <a:p>
            <a:pPr>
              <a:lnSpc>
                <a:spcPct val="110000"/>
              </a:lnSpc>
              <a:spcBef>
                <a:spcPts val="2400"/>
              </a:spcBef>
              <a:buFontTx/>
              <a:buChar char="•"/>
            </a:pPr>
            <a:endParaRPr lang="en-US" altLang="en-US" sz="2200" b="0" i="0" dirty="0" smtClean="0">
              <a:solidFill>
                <a:schemeClr val="tx1"/>
              </a:solidFill>
              <a:latin typeface="Arial" pitchFamily="34" charset="0"/>
              <a:cs typeface="Arial" pitchFamily="34" charset="0"/>
            </a:endParaRPr>
          </a:p>
        </p:txBody>
      </p:sp>
      <p:pic>
        <p:nvPicPr>
          <p:cNvPr id="11" name="Picture 2" descr="G:\zushi\zvaio\quest\shotanalysis\wolrdrecord\Graph3_130716.jpg"/>
          <p:cNvPicPr>
            <a:picLocks noChangeAspect="1" noChangeArrowheads="1"/>
          </p:cNvPicPr>
          <p:nvPr/>
        </p:nvPicPr>
        <p:blipFill>
          <a:blip r:embed="rId2" cstate="print"/>
          <a:srcRect r="26545"/>
          <a:stretch>
            <a:fillRect/>
          </a:stretch>
        </p:blipFill>
        <p:spPr bwMode="auto">
          <a:xfrm>
            <a:off x="5105400" y="2216949"/>
            <a:ext cx="3510161" cy="3650451"/>
          </a:xfrm>
          <a:prstGeom prst="rect">
            <a:avLst/>
          </a:prstGeom>
          <a:noFill/>
        </p:spPr>
      </p:pic>
      <p:sp>
        <p:nvSpPr>
          <p:cNvPr id="14" name="ドーナツ 10"/>
          <p:cNvSpPr/>
          <p:nvPr/>
        </p:nvSpPr>
        <p:spPr>
          <a:xfrm rot="18794848">
            <a:off x="7057677" y="2683332"/>
            <a:ext cx="896045" cy="517124"/>
          </a:xfrm>
          <a:prstGeom prst="donut">
            <a:avLst>
              <a:gd name="adj" fmla="val 913"/>
            </a:avLst>
          </a:prstGeom>
          <a:ln w="25400">
            <a:solidFill>
              <a:srgbClr val="FF259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Rectangle 3"/>
          <p:cNvSpPr txBox="1">
            <a:spLocks noChangeArrowheads="1"/>
          </p:cNvSpPr>
          <p:nvPr/>
        </p:nvSpPr>
        <p:spPr bwMode="auto">
          <a:xfrm>
            <a:off x="5867400" y="9906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marL="0" indent="0" algn="ctr">
              <a:lnSpc>
                <a:spcPct val="110000"/>
              </a:lnSpc>
              <a:spcBef>
                <a:spcPts val="2400"/>
              </a:spcBef>
            </a:pPr>
            <a:r>
              <a:rPr lang="en-US" altLang="en-US" sz="1600" b="0" i="0" dirty="0" smtClean="0">
                <a:solidFill>
                  <a:srgbClr val="FF259F"/>
                </a:solidFill>
                <a:latin typeface="Arial" pitchFamily="34" charset="0"/>
                <a:cs typeface="Arial" pitchFamily="34" charset="0"/>
              </a:rPr>
              <a:t>Initial 28 GHz plasma current ramp-up experiments on QUEST</a:t>
            </a:r>
            <a:endParaRPr lang="en-US" altLang="en-US" sz="1600" b="0" i="0" dirty="0" smtClean="0">
              <a:solidFill>
                <a:schemeClr val="tx1"/>
              </a:solidFill>
              <a:latin typeface="Arial" pitchFamily="34" charset="0"/>
              <a:cs typeface="Arial" pitchFamily="34" charset="0"/>
            </a:endParaRPr>
          </a:p>
        </p:txBody>
      </p:sp>
      <p:cxnSp>
        <p:nvCxnSpPr>
          <p:cNvPr id="4" name="Straight Arrow Connector 3"/>
          <p:cNvCxnSpPr/>
          <p:nvPr/>
        </p:nvCxnSpPr>
        <p:spPr>
          <a:xfrm>
            <a:off x="7315200" y="1828800"/>
            <a:ext cx="152400" cy="762000"/>
          </a:xfrm>
          <a:prstGeom prst="straightConnector1">
            <a:avLst/>
          </a:prstGeom>
          <a:ln>
            <a:solidFill>
              <a:srgbClr val="FF259F"/>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3"/>
          <p:cNvSpPr txBox="1">
            <a:spLocks noChangeArrowheads="1"/>
          </p:cNvSpPr>
          <p:nvPr/>
        </p:nvSpPr>
        <p:spPr bwMode="auto">
          <a:xfrm>
            <a:off x="6705600" y="4800600"/>
            <a:ext cx="182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marL="0" indent="0">
              <a:lnSpc>
                <a:spcPct val="110000"/>
              </a:lnSpc>
              <a:spcBef>
                <a:spcPts val="2400"/>
              </a:spcBef>
            </a:pPr>
            <a:r>
              <a:rPr lang="en-US" altLang="en-US" sz="1000" b="0" i="0" dirty="0" smtClean="0">
                <a:solidFill>
                  <a:srgbClr val="FF0000"/>
                </a:solidFill>
                <a:latin typeface="Arial" pitchFamily="34" charset="0"/>
                <a:cs typeface="Arial" pitchFamily="34" charset="0"/>
              </a:rPr>
              <a:t>Other QUEST - red points</a:t>
            </a:r>
          </a:p>
          <a:p>
            <a:pPr marL="0" indent="0">
              <a:lnSpc>
                <a:spcPct val="110000"/>
              </a:lnSpc>
            </a:pPr>
            <a:r>
              <a:rPr lang="en-US" altLang="en-US" sz="1000" b="0" i="0" dirty="0" smtClean="0">
                <a:solidFill>
                  <a:srgbClr val="000000"/>
                </a:solidFill>
                <a:latin typeface="Arial" pitchFamily="34" charset="0"/>
                <a:cs typeface="Arial" pitchFamily="34" charset="0"/>
              </a:rPr>
              <a:t>Other Devices – black points</a:t>
            </a:r>
            <a:endParaRPr lang="en-US" altLang="en-US" sz="1000" b="0" i="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264833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txBox="1">
            <a:spLocks/>
          </p:cNvSpPr>
          <p:nvPr/>
        </p:nvSpPr>
        <p:spPr bwMode="auto">
          <a:xfrm>
            <a:off x="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2400" i="0" dirty="0" smtClean="0">
                <a:solidFill>
                  <a:srgbClr val="336699"/>
                </a:solidFill>
                <a:latin typeface="Arial" pitchFamily="34" charset="0"/>
              </a:rPr>
              <a:t>28 GHz </a:t>
            </a:r>
            <a:r>
              <a:rPr lang="en-US" altLang="en-US" sz="2400" i="0" dirty="0" err="1" smtClean="0">
                <a:solidFill>
                  <a:srgbClr val="336699"/>
                </a:solidFill>
                <a:latin typeface="Arial" pitchFamily="34" charset="0"/>
              </a:rPr>
              <a:t>gyrotron</a:t>
            </a:r>
            <a:r>
              <a:rPr lang="en-US" altLang="en-US" sz="2400" i="0" dirty="0" smtClean="0">
                <a:solidFill>
                  <a:srgbClr val="336699"/>
                </a:solidFill>
                <a:latin typeface="Arial" pitchFamily="34" charset="0"/>
              </a:rPr>
              <a:t> system has been upgraded with a focusing mirror launcher and polarizer</a:t>
            </a:r>
            <a:endParaRPr lang="en-US" altLang="en-US" sz="2400" i="0" dirty="0">
              <a:solidFill>
                <a:srgbClr val="336699"/>
              </a:solidFill>
              <a:latin typeface="Arial" pitchFamily="34" charset="0"/>
            </a:endParaRPr>
          </a:p>
        </p:txBody>
      </p:sp>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pic>
        <p:nvPicPr>
          <p:cNvPr id="13" name="図 10"/>
          <p:cNvPicPr>
            <a:picLocks noChangeAspect="1"/>
          </p:cNvPicPr>
          <p:nvPr/>
        </p:nvPicPr>
        <p:blipFill>
          <a:blip r:embed="rId2"/>
          <a:stretch>
            <a:fillRect/>
          </a:stretch>
        </p:blipFill>
        <p:spPr>
          <a:xfrm>
            <a:off x="3450203" y="4338875"/>
            <a:ext cx="4730007" cy="2214325"/>
          </a:xfrm>
          <a:prstGeom prst="rect">
            <a:avLst/>
          </a:prstGeom>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l="15144" t="14336" r="9087" b="33450"/>
          <a:stretch>
            <a:fillRect/>
          </a:stretch>
        </p:blipFill>
        <p:spPr bwMode="auto">
          <a:xfrm>
            <a:off x="3139272" y="990600"/>
            <a:ext cx="5623728" cy="22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下矢印 5"/>
          <p:cNvSpPr/>
          <p:nvPr/>
        </p:nvSpPr>
        <p:spPr>
          <a:xfrm>
            <a:off x="5082681" y="3175295"/>
            <a:ext cx="570505" cy="863305"/>
          </a:xfrm>
          <a:prstGeom prst="downArrow">
            <a:avLst/>
          </a:prstGeom>
          <a:ln w="254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9" name="図 27" descr="fig5.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352800"/>
            <a:ext cx="1182901" cy="910369"/>
          </a:xfrm>
          <a:prstGeom prst="rect">
            <a:avLst/>
          </a:prstGeom>
        </p:spPr>
      </p:pic>
      <p:sp>
        <p:nvSpPr>
          <p:cNvPr id="20" name="テキスト ボックス 9"/>
          <p:cNvSpPr txBox="1"/>
          <p:nvPr/>
        </p:nvSpPr>
        <p:spPr>
          <a:xfrm>
            <a:off x="7951751" y="4107103"/>
            <a:ext cx="1039849" cy="584776"/>
          </a:xfrm>
          <a:prstGeom prst="rect">
            <a:avLst/>
          </a:prstGeom>
          <a:noFill/>
          <a:ln w="25400">
            <a:solidFill>
              <a:schemeClr val="tx1"/>
            </a:solidFill>
          </a:ln>
        </p:spPr>
        <p:txBody>
          <a:bodyPr wrap="square" rtlCol="0">
            <a:spAutoFit/>
          </a:bodyPr>
          <a:lstStyle/>
          <a:p>
            <a:pPr algn="ctr"/>
            <a:r>
              <a:rPr lang="en-US" altLang="en-US" sz="1600" b="1" dirty="0" err="1" smtClean="0"/>
              <a:t>λ</a:t>
            </a:r>
            <a:r>
              <a:rPr lang="en-US" altLang="en-US" sz="1600" b="1" dirty="0" smtClean="0"/>
              <a:t>/8 </a:t>
            </a:r>
          </a:p>
          <a:p>
            <a:pPr algn="ctr"/>
            <a:r>
              <a:rPr lang="en-US" altLang="en-US" sz="1600" b="1" dirty="0" smtClean="0"/>
              <a:t>polarizer</a:t>
            </a:r>
            <a:endParaRPr kumimoji="1" lang="ja-JP" altLang="en-US" sz="1600" b="1" dirty="0"/>
          </a:p>
        </p:txBody>
      </p:sp>
      <p:sp>
        <p:nvSpPr>
          <p:cNvPr id="21" name="テキスト ボックス 28"/>
          <p:cNvSpPr txBox="1"/>
          <p:nvPr/>
        </p:nvSpPr>
        <p:spPr>
          <a:xfrm>
            <a:off x="7338228" y="3454855"/>
            <a:ext cx="1043772" cy="584776"/>
          </a:xfrm>
          <a:prstGeom prst="rect">
            <a:avLst/>
          </a:prstGeom>
          <a:noFill/>
          <a:ln w="25400">
            <a:solidFill>
              <a:schemeClr val="tx1"/>
            </a:solidFill>
          </a:ln>
        </p:spPr>
        <p:txBody>
          <a:bodyPr wrap="square" rtlCol="0">
            <a:spAutoFit/>
          </a:bodyPr>
          <a:lstStyle/>
          <a:p>
            <a:pPr algn="ctr"/>
            <a:r>
              <a:rPr lang="en-US" altLang="en-US" sz="1600" b="1" dirty="0" err="1" smtClean="0"/>
              <a:t>λ</a:t>
            </a:r>
            <a:r>
              <a:rPr lang="en-US" altLang="en-US" sz="1600" b="1" dirty="0" smtClean="0"/>
              <a:t>/4 </a:t>
            </a:r>
          </a:p>
          <a:p>
            <a:pPr algn="ctr"/>
            <a:r>
              <a:rPr lang="en-US" altLang="en-US" sz="1600" b="1" dirty="0" smtClean="0"/>
              <a:t>polarizer</a:t>
            </a:r>
            <a:endParaRPr kumimoji="1" lang="ja-JP" altLang="en-US" sz="1600" b="1" dirty="0"/>
          </a:p>
        </p:txBody>
      </p:sp>
      <p:sp>
        <p:nvSpPr>
          <p:cNvPr id="22" name="テキスト ボックス 29"/>
          <p:cNvSpPr txBox="1"/>
          <p:nvPr/>
        </p:nvSpPr>
        <p:spPr>
          <a:xfrm>
            <a:off x="3723132" y="3200400"/>
            <a:ext cx="1306068" cy="1107996"/>
          </a:xfrm>
          <a:prstGeom prst="rect">
            <a:avLst/>
          </a:prstGeom>
          <a:noFill/>
          <a:ln w="25400">
            <a:solidFill>
              <a:schemeClr val="tx1"/>
            </a:solidFill>
          </a:ln>
        </p:spPr>
        <p:txBody>
          <a:bodyPr wrap="square" rtlCol="0">
            <a:spAutoFit/>
          </a:bodyPr>
          <a:lstStyle/>
          <a:p>
            <a:pPr algn="ctr"/>
            <a:r>
              <a:rPr kumimoji="1" lang="en-US" altLang="ja-JP" sz="1600" b="1" dirty="0" smtClean="0">
                <a:solidFill>
                  <a:srgbClr val="000090"/>
                </a:solidFill>
              </a:rPr>
              <a:t>Launcher</a:t>
            </a:r>
          </a:p>
          <a:p>
            <a:pPr algn="ctr"/>
            <a:r>
              <a:rPr lang="en-US" altLang="ja-JP" sz="1600" b="1" dirty="0" smtClean="0">
                <a:solidFill>
                  <a:srgbClr val="000090"/>
                </a:solidFill>
              </a:rPr>
              <a:t>with a </a:t>
            </a:r>
          </a:p>
          <a:p>
            <a:pPr algn="ctr"/>
            <a:r>
              <a:rPr lang="en-US" altLang="ja-JP" sz="1600" b="1" dirty="0" smtClean="0">
                <a:solidFill>
                  <a:srgbClr val="000090"/>
                </a:solidFill>
              </a:rPr>
              <a:t>focusing </a:t>
            </a:r>
          </a:p>
          <a:p>
            <a:pPr algn="ctr"/>
            <a:r>
              <a:rPr kumimoji="1" lang="en-US" altLang="ja-JP" sz="1600" b="1" dirty="0" smtClean="0">
                <a:solidFill>
                  <a:srgbClr val="000090"/>
                </a:solidFill>
              </a:rPr>
              <a:t>mirro</a:t>
            </a:r>
            <a:r>
              <a:rPr kumimoji="1" lang="en-US" altLang="ja-JP" b="1" dirty="0" smtClean="0">
                <a:solidFill>
                  <a:srgbClr val="000090"/>
                </a:solidFill>
              </a:rPr>
              <a:t>r</a:t>
            </a:r>
            <a:endParaRPr kumimoji="1" lang="ja-JP" altLang="en-US" b="1" dirty="0">
              <a:solidFill>
                <a:srgbClr val="000090"/>
              </a:solidFill>
            </a:endParaRPr>
          </a:p>
        </p:txBody>
      </p:sp>
      <p:sp>
        <p:nvSpPr>
          <p:cNvPr id="23" name="テキスト ボックス 30"/>
          <p:cNvSpPr txBox="1"/>
          <p:nvPr/>
        </p:nvSpPr>
        <p:spPr>
          <a:xfrm>
            <a:off x="5105400" y="4419600"/>
            <a:ext cx="1945487" cy="584776"/>
          </a:xfrm>
          <a:prstGeom prst="rect">
            <a:avLst/>
          </a:prstGeom>
          <a:solidFill>
            <a:schemeClr val="bg1"/>
          </a:solidFill>
          <a:ln>
            <a:solidFill>
              <a:schemeClr val="tx1"/>
            </a:solidFill>
          </a:ln>
        </p:spPr>
        <p:txBody>
          <a:bodyPr wrap="square" rtlCol="0">
            <a:spAutoFit/>
          </a:bodyPr>
          <a:lstStyle/>
          <a:p>
            <a:pPr algn="ctr"/>
            <a:r>
              <a:rPr lang="en-US" altLang="ja-JP" sz="1600" b="1" dirty="0" smtClean="0">
                <a:solidFill>
                  <a:srgbClr val="FF0000"/>
                </a:solidFill>
                <a:latin typeface="+mj-lt"/>
              </a:rPr>
              <a:t>X-</a:t>
            </a:r>
            <a:r>
              <a:rPr kumimoji="1" lang="en-US" altLang="ja-JP" sz="1600" b="1" dirty="0" smtClean="0">
                <a:solidFill>
                  <a:srgbClr val="FF0000"/>
                </a:solidFill>
                <a:latin typeface="+mj-lt"/>
              </a:rPr>
              <a:t>mode</a:t>
            </a:r>
            <a:r>
              <a:rPr kumimoji="1" lang="ja-JP" altLang="en-US" sz="1600" b="1" dirty="0" smtClean="0">
                <a:solidFill>
                  <a:srgbClr val="FF0000"/>
                </a:solidFill>
                <a:latin typeface="+mj-lt"/>
              </a:rPr>
              <a:t> </a:t>
            </a:r>
            <a:r>
              <a:rPr lang="en-US" altLang="ja-JP" sz="1600" b="1" dirty="0">
                <a:solidFill>
                  <a:srgbClr val="FF0000"/>
                </a:solidFill>
                <a:latin typeface="+mj-lt"/>
              </a:rPr>
              <a:t>I</a:t>
            </a:r>
            <a:r>
              <a:rPr lang="en-US" altLang="ja-JP" sz="1600" b="1" dirty="0" smtClean="0">
                <a:solidFill>
                  <a:srgbClr val="FF0000"/>
                </a:solidFill>
                <a:latin typeface="+mj-lt"/>
              </a:rPr>
              <a:t>njection</a:t>
            </a:r>
          </a:p>
          <a:p>
            <a:pPr algn="ctr"/>
            <a:r>
              <a:rPr lang="en-US" altLang="ja-JP" sz="1600" b="1" dirty="0">
                <a:solidFill>
                  <a:srgbClr val="FF0000"/>
                </a:solidFill>
                <a:latin typeface="+mj-lt"/>
              </a:rPr>
              <a:t>f</a:t>
            </a:r>
            <a:r>
              <a:rPr lang="en-US" altLang="ja-JP" sz="1600" b="1" dirty="0" smtClean="0">
                <a:solidFill>
                  <a:srgbClr val="FF0000"/>
                </a:solidFill>
                <a:latin typeface="+mj-lt"/>
              </a:rPr>
              <a:t>or 2fce ECCD</a:t>
            </a:r>
          </a:p>
        </p:txBody>
      </p:sp>
      <p:sp>
        <p:nvSpPr>
          <p:cNvPr id="15" name="Rectangle 3"/>
          <p:cNvSpPr txBox="1">
            <a:spLocks noChangeArrowheads="1"/>
          </p:cNvSpPr>
          <p:nvPr/>
        </p:nvSpPr>
        <p:spPr bwMode="auto">
          <a:xfrm>
            <a:off x="0" y="1066800"/>
            <a:ext cx="350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110000"/>
              </a:lnSpc>
              <a:spcBef>
                <a:spcPts val="2400"/>
              </a:spcBef>
              <a:buFontTx/>
              <a:buChar char="•"/>
            </a:pPr>
            <a:r>
              <a:rPr lang="en-US" altLang="en-US" sz="2200" b="0" i="0" dirty="0" smtClean="0">
                <a:solidFill>
                  <a:schemeClr val="tx1"/>
                </a:solidFill>
                <a:latin typeface="Arial" pitchFamily="34" charset="0"/>
                <a:cs typeface="Arial" pitchFamily="34" charset="0"/>
              </a:rPr>
              <a:t>Added quasi-optical polarization </a:t>
            </a:r>
            <a:r>
              <a:rPr lang="en-US" altLang="en-US" sz="2200" b="0" i="0" dirty="0">
                <a:solidFill>
                  <a:schemeClr val="tx1"/>
                </a:solidFill>
                <a:latin typeface="Arial" pitchFamily="34" charset="0"/>
                <a:cs typeface="Arial" pitchFamily="34" charset="0"/>
              </a:rPr>
              <a:t>control </a:t>
            </a:r>
            <a:r>
              <a:rPr lang="en-US" altLang="en-US" sz="2200" b="0" i="0" dirty="0" smtClean="0">
                <a:solidFill>
                  <a:schemeClr val="tx1"/>
                </a:solidFill>
                <a:latin typeface="Arial" pitchFamily="34" charset="0"/>
                <a:cs typeface="Arial" pitchFamily="34" charset="0"/>
              </a:rPr>
              <a:t>to provide the desired </a:t>
            </a:r>
            <a:br>
              <a:rPr lang="en-US" altLang="en-US" sz="2200" b="0" i="0" dirty="0" smtClean="0">
                <a:solidFill>
                  <a:schemeClr val="tx1"/>
                </a:solidFill>
                <a:latin typeface="Arial" pitchFamily="34" charset="0"/>
                <a:cs typeface="Arial" pitchFamily="34" charset="0"/>
              </a:rPr>
            </a:br>
            <a:r>
              <a:rPr lang="en-US" altLang="en-US" sz="2200" b="0" i="0" dirty="0" smtClean="0">
                <a:solidFill>
                  <a:schemeClr val="tx1"/>
                </a:solidFill>
                <a:latin typeface="Arial" pitchFamily="34" charset="0"/>
                <a:cs typeface="Arial" pitchFamily="34" charset="0"/>
              </a:rPr>
              <a:t>X</a:t>
            </a:r>
            <a:r>
              <a:rPr lang="en-US" altLang="en-US" sz="2200" b="0" i="0" dirty="0">
                <a:solidFill>
                  <a:schemeClr val="tx1"/>
                </a:solidFill>
                <a:latin typeface="Arial" pitchFamily="34" charset="0"/>
                <a:cs typeface="Arial" pitchFamily="34" charset="0"/>
              </a:rPr>
              <a:t>-mode </a:t>
            </a:r>
            <a:r>
              <a:rPr lang="en-US" altLang="en-US" sz="2200" b="0" i="0" dirty="0" smtClean="0">
                <a:solidFill>
                  <a:schemeClr val="tx1"/>
                </a:solidFill>
                <a:latin typeface="Arial" pitchFamily="34" charset="0"/>
                <a:cs typeface="Arial" pitchFamily="34" charset="0"/>
              </a:rPr>
              <a:t>polarization to </a:t>
            </a:r>
            <a:r>
              <a:rPr lang="en-US" altLang="en-US" sz="2200" b="0" i="0" dirty="0">
                <a:solidFill>
                  <a:schemeClr val="tx1"/>
                </a:solidFill>
                <a:latin typeface="Arial" pitchFamily="34" charset="0"/>
                <a:cs typeface="Arial" pitchFamily="34" charset="0"/>
              </a:rPr>
              <a:t>obtain good </a:t>
            </a:r>
            <a:r>
              <a:rPr lang="en-US" altLang="en-US" sz="2200" b="0" i="0" dirty="0" smtClean="0">
                <a:solidFill>
                  <a:schemeClr val="tx1"/>
                </a:solidFill>
                <a:latin typeface="Arial" pitchFamily="34" charset="0"/>
                <a:cs typeface="Arial" pitchFamily="34" charset="0"/>
              </a:rPr>
              <a:t>single </a:t>
            </a:r>
            <a:r>
              <a:rPr lang="en-US" altLang="en-US" sz="2200" b="0" i="0" dirty="0">
                <a:solidFill>
                  <a:schemeClr val="tx1"/>
                </a:solidFill>
                <a:latin typeface="Arial" pitchFamily="34" charset="0"/>
                <a:cs typeface="Arial" pitchFamily="34" charset="0"/>
              </a:rPr>
              <a:t>pass </a:t>
            </a:r>
            <a:r>
              <a:rPr lang="en-US" altLang="en-US" sz="2200" b="0" i="0" dirty="0" smtClean="0">
                <a:solidFill>
                  <a:schemeClr val="tx1"/>
                </a:solidFill>
                <a:latin typeface="Arial" pitchFamily="34" charset="0"/>
                <a:cs typeface="Arial" pitchFamily="34" charset="0"/>
              </a:rPr>
              <a:t>absorption</a:t>
            </a:r>
          </a:p>
          <a:p>
            <a:pPr>
              <a:lnSpc>
                <a:spcPct val="110000"/>
              </a:lnSpc>
              <a:spcBef>
                <a:spcPts val="2400"/>
              </a:spcBef>
              <a:buFontTx/>
              <a:buChar char="•"/>
            </a:pPr>
            <a:r>
              <a:rPr lang="en-US" altLang="en-US" sz="2200" b="0" i="0" dirty="0" smtClean="0">
                <a:solidFill>
                  <a:schemeClr val="tx1"/>
                </a:solidFill>
                <a:latin typeface="Arial" pitchFamily="34" charset="0"/>
                <a:cs typeface="Arial" pitchFamily="34" charset="0"/>
              </a:rPr>
              <a:t>Added focusing mirror launcher </a:t>
            </a:r>
            <a:r>
              <a:rPr lang="en-US" altLang="en-US" sz="2200" b="0" i="0" dirty="0">
                <a:solidFill>
                  <a:schemeClr val="tx1"/>
                </a:solidFill>
                <a:latin typeface="Arial" pitchFamily="34" charset="0"/>
                <a:cs typeface="Arial" pitchFamily="34" charset="0"/>
              </a:rPr>
              <a:t>to obtain a narrow </a:t>
            </a:r>
            <a:r>
              <a:rPr lang="en-US" altLang="en-US" sz="2200" b="0" i="0" dirty="0" smtClean="0">
                <a:solidFill>
                  <a:schemeClr val="tx1"/>
                </a:solidFill>
                <a:latin typeface="Arial" pitchFamily="34" charset="0"/>
                <a:cs typeface="Arial" pitchFamily="34" charset="0"/>
              </a:rPr>
              <a:t>beam</a:t>
            </a:r>
          </a:p>
          <a:p>
            <a:pPr>
              <a:lnSpc>
                <a:spcPct val="110000"/>
              </a:lnSpc>
              <a:spcBef>
                <a:spcPts val="2400"/>
              </a:spcBef>
              <a:buFontTx/>
              <a:buChar char="•"/>
            </a:pPr>
            <a:r>
              <a:rPr lang="en-US" altLang="en-US" sz="2200" b="0" i="0" dirty="0" smtClean="0">
                <a:solidFill>
                  <a:schemeClr val="tx1"/>
                </a:solidFill>
                <a:latin typeface="Arial" pitchFamily="34" charset="0"/>
                <a:cs typeface="Arial" pitchFamily="34" charset="0"/>
              </a:rPr>
              <a:t>This new 28 GHz transmission line was commissioned in July</a:t>
            </a:r>
            <a:endParaRPr lang="en-US" altLang="en-US" sz="2200" b="0" i="0" dirty="0">
              <a:solidFill>
                <a:schemeClr val="tx1"/>
              </a:solidFill>
              <a:latin typeface="Arial" pitchFamily="34" charset="0"/>
              <a:cs typeface="Arial" pitchFamily="34" charset="0"/>
            </a:endParaRPr>
          </a:p>
          <a:p>
            <a:pPr>
              <a:lnSpc>
                <a:spcPct val="110000"/>
              </a:lnSpc>
              <a:spcBef>
                <a:spcPts val="1800"/>
              </a:spcBef>
              <a:buFontTx/>
              <a:buChar char="•"/>
            </a:pPr>
            <a:endParaRPr lang="en-US" altLang="en-US" sz="2200" b="0" i="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7023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9219" y="990600"/>
            <a:ext cx="891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110000"/>
              </a:lnSpc>
              <a:spcBef>
                <a:spcPts val="1200"/>
              </a:spcBef>
              <a:buFontTx/>
              <a:buChar char="•"/>
            </a:pPr>
            <a:r>
              <a:rPr lang="en-US" altLang="en-US" sz="2200" b="0" i="0" dirty="0" smtClean="0">
                <a:solidFill>
                  <a:schemeClr val="tx1"/>
                </a:solidFill>
                <a:latin typeface="Arial" pitchFamily="34" charset="0"/>
                <a:cs typeface="Arial" pitchFamily="34" charset="0"/>
              </a:rPr>
              <a:t>There was no coupling of 28 GHz power into QUEST plasmas during the first week of my visit (July 18 - 21)</a:t>
            </a:r>
            <a:endParaRPr lang="en-US" altLang="en-US" sz="2200" b="0" i="0" dirty="0">
              <a:solidFill>
                <a:schemeClr val="tx1"/>
              </a:solidFill>
              <a:latin typeface="Arial" pitchFamily="34" charset="0"/>
              <a:cs typeface="Arial" pitchFamily="34" charset="0"/>
            </a:endParaRPr>
          </a:p>
          <a:p>
            <a:pPr>
              <a:lnSpc>
                <a:spcPct val="110000"/>
              </a:lnSpc>
              <a:spcBef>
                <a:spcPts val="1200"/>
              </a:spcBef>
              <a:buFontTx/>
              <a:buChar char="•"/>
            </a:pPr>
            <a:r>
              <a:rPr lang="en-US" altLang="en-US" sz="2200" b="0" i="0" dirty="0" smtClean="0">
                <a:solidFill>
                  <a:schemeClr val="tx1"/>
                </a:solidFill>
                <a:latin typeface="Arial" pitchFamily="34" charset="0"/>
                <a:cs typeface="Arial" pitchFamily="34" charset="0"/>
              </a:rPr>
              <a:t>The water-cooled dummy load can now be switched remotely into the transmission line, </a:t>
            </a:r>
            <a:r>
              <a:rPr lang="en-US" altLang="en-US" sz="2200" b="0" i="0" dirty="0">
                <a:solidFill>
                  <a:schemeClr val="tx1"/>
                </a:solidFill>
                <a:latin typeface="Arial" pitchFamily="34" charset="0"/>
                <a:cs typeface="Arial" pitchFamily="34" charset="0"/>
              </a:rPr>
              <a:t>p</a:t>
            </a:r>
            <a:r>
              <a:rPr lang="en-US" altLang="en-US" sz="2200" b="0" i="0" dirty="0" smtClean="0">
                <a:solidFill>
                  <a:schemeClr val="tx1"/>
                </a:solidFill>
                <a:latin typeface="Arial" pitchFamily="34" charset="0"/>
                <a:cs typeface="Arial" pitchFamily="34" charset="0"/>
              </a:rPr>
              <a:t>reviously the transmission line had to be disconnected from the machine and connected to the dummy load </a:t>
            </a:r>
          </a:p>
          <a:p>
            <a:pPr>
              <a:lnSpc>
                <a:spcPct val="110000"/>
              </a:lnSpc>
              <a:spcBef>
                <a:spcPts val="1200"/>
              </a:spcBef>
              <a:buFontTx/>
              <a:buChar char="•"/>
            </a:pPr>
            <a:r>
              <a:rPr lang="en-US" altLang="en-US" sz="2200" b="0" i="0" dirty="0" smtClean="0">
                <a:solidFill>
                  <a:schemeClr val="tx1"/>
                </a:solidFill>
                <a:latin typeface="Arial" pitchFamily="34" charset="0"/>
                <a:cs typeface="Arial" pitchFamily="34" charset="0"/>
              </a:rPr>
              <a:t>After fixing some water leaks on the dummy load we spent July 19-20 firing 75 </a:t>
            </a:r>
            <a:r>
              <a:rPr lang="en-US" altLang="en-US" sz="2200" b="0" i="0" dirty="0" err="1" smtClean="0">
                <a:solidFill>
                  <a:schemeClr val="tx1"/>
                </a:solidFill>
                <a:latin typeface="Arial" pitchFamily="34" charset="0"/>
                <a:cs typeface="Arial" pitchFamily="34" charset="0"/>
              </a:rPr>
              <a:t>ms</a:t>
            </a:r>
            <a:r>
              <a:rPr lang="en-US" altLang="en-US" sz="2200" b="0" i="0" dirty="0" smtClean="0">
                <a:solidFill>
                  <a:schemeClr val="tx1"/>
                </a:solidFill>
                <a:latin typeface="Arial" pitchFamily="34" charset="0"/>
                <a:cs typeface="Arial" pitchFamily="34" charset="0"/>
              </a:rPr>
              <a:t> 150-200 kW pulses into the dummy load while they discharge cleaned QUEST with 10 kW of 2.45 GHz power </a:t>
            </a:r>
          </a:p>
          <a:p>
            <a:pPr marL="342900" lvl="1" indent="-342900">
              <a:spcBef>
                <a:spcPts val="1200"/>
              </a:spcBef>
              <a:buFont typeface="Arial"/>
              <a:buChar char="•"/>
            </a:pPr>
            <a:r>
              <a:rPr lang="en-US" altLang="en-US" sz="2200" b="0" i="0" dirty="0" smtClean="0">
                <a:solidFill>
                  <a:schemeClr val="tx1"/>
                </a:solidFill>
                <a:latin typeface="Arial" pitchFamily="34" charset="0"/>
                <a:cs typeface="Arial" pitchFamily="34" charset="0"/>
              </a:rPr>
              <a:t>Power was initially limited to ~ 150 kW by arcs in the dummy load</a:t>
            </a:r>
          </a:p>
          <a:p>
            <a:pPr marL="342900" lvl="1" indent="-342900">
              <a:spcBef>
                <a:spcPts val="1200"/>
              </a:spcBef>
              <a:buFont typeface="Arial"/>
              <a:buChar char="•"/>
            </a:pPr>
            <a:r>
              <a:rPr lang="en-US" altLang="en-US" sz="2200" b="0" i="0" dirty="0" smtClean="0">
                <a:solidFill>
                  <a:schemeClr val="tx1"/>
                </a:solidFill>
                <a:latin typeface="Arial" pitchFamily="34" charset="0"/>
                <a:cs typeface="Arial" pitchFamily="34" charset="0"/>
              </a:rPr>
              <a:t>By the end of the first week of my visit we were conditioning into the dummy load at a power level ~ 200 kW, we were still getting arcs in the transmission line above that power</a:t>
            </a:r>
          </a:p>
          <a:p>
            <a:pPr marL="342900" lvl="1" indent="-342900">
              <a:spcBef>
                <a:spcPts val="1200"/>
              </a:spcBef>
              <a:buFont typeface="Arial"/>
              <a:buChar char="•"/>
            </a:pPr>
            <a:r>
              <a:rPr lang="en-US" altLang="en-US" sz="2200" b="0" i="0" dirty="0" smtClean="0">
                <a:solidFill>
                  <a:schemeClr val="tx1"/>
                </a:solidFill>
                <a:latin typeface="Arial" pitchFamily="34" charset="0"/>
                <a:cs typeface="Arial" pitchFamily="34" charset="0"/>
              </a:rPr>
              <a:t>On Monday, July 24 there was no </a:t>
            </a:r>
            <a:r>
              <a:rPr lang="en-US" altLang="en-US" sz="2200" b="0" i="0" dirty="0" err="1" smtClean="0">
                <a:solidFill>
                  <a:schemeClr val="tx1"/>
                </a:solidFill>
                <a:latin typeface="Arial" pitchFamily="34" charset="0"/>
                <a:cs typeface="Arial" pitchFamily="34" charset="0"/>
              </a:rPr>
              <a:t>gyrotron</a:t>
            </a:r>
            <a:r>
              <a:rPr lang="en-US" altLang="en-US" sz="2200" b="0" i="0" dirty="0" smtClean="0">
                <a:solidFill>
                  <a:schemeClr val="tx1"/>
                </a:solidFill>
                <a:latin typeface="Arial" pitchFamily="34" charset="0"/>
                <a:cs typeface="Arial" pitchFamily="34" charset="0"/>
              </a:rPr>
              <a:t> operation</a:t>
            </a:r>
          </a:p>
        </p:txBody>
      </p:sp>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0" name="Title 1"/>
          <p:cNvSpPr txBox="1">
            <a:spLocks/>
          </p:cNvSpPr>
          <p:nvPr/>
        </p:nvSpPr>
        <p:spPr bwMode="auto">
          <a:xfrm>
            <a:off x="0" y="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2400" i="0" dirty="0" smtClean="0">
                <a:solidFill>
                  <a:srgbClr val="336699"/>
                </a:solidFill>
                <a:latin typeface="Arial" pitchFamily="34" charset="0"/>
              </a:rPr>
              <a:t>The upgraded 28 GHz heating system was commissioned during the period July 18 - 30</a:t>
            </a:r>
            <a:endParaRPr lang="en-US" altLang="en-US" sz="2400" i="0" dirty="0">
              <a:solidFill>
                <a:srgbClr val="336699"/>
              </a:solidFill>
              <a:latin typeface="Arial" pitchFamily="34" charset="0"/>
            </a:endParaRPr>
          </a:p>
        </p:txBody>
      </p:sp>
    </p:spTree>
    <p:extLst>
      <p:ext uri="{BB962C8B-B14F-4D97-AF65-F5344CB8AC3E}">
        <p14:creationId xmlns:p14="http://schemas.microsoft.com/office/powerpoint/2010/main" val="27458713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9219" y="1066800"/>
            <a:ext cx="891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By the end of the day on July 25 we were injecting 500 </a:t>
            </a:r>
            <a:r>
              <a:rPr lang="en-US" altLang="en-US" sz="2200" b="0" i="0" dirty="0" err="1" smtClean="0">
                <a:solidFill>
                  <a:schemeClr val="tx1"/>
                </a:solidFill>
                <a:latin typeface="Arial" pitchFamily="34" charset="0"/>
                <a:cs typeface="Arial" pitchFamily="34" charset="0"/>
              </a:rPr>
              <a:t>ms</a:t>
            </a:r>
            <a:r>
              <a:rPr lang="en-US" altLang="en-US" sz="2200" b="0" i="0" dirty="0" smtClean="0">
                <a:solidFill>
                  <a:schemeClr val="tx1"/>
                </a:solidFill>
                <a:latin typeface="Arial" pitchFamily="34" charset="0"/>
                <a:cs typeface="Arial" pitchFamily="34" charset="0"/>
              </a:rPr>
              <a:t>, 150 kW pulses into the QUEST plasma and driving 40 kA of ECCD</a:t>
            </a:r>
            <a:endParaRPr lang="en-US" altLang="en-US" sz="2200" b="0" i="0" dirty="0">
              <a:solidFill>
                <a:schemeClr val="tx1"/>
              </a:solidFill>
              <a:latin typeface="Arial" pitchFamily="34" charset="0"/>
              <a:cs typeface="Arial" pitchFamily="34" charset="0"/>
            </a:endParaRPr>
          </a:p>
        </p:txBody>
      </p:sp>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0" name="Title 1"/>
          <p:cNvSpPr txBox="1">
            <a:spLocks/>
          </p:cNvSpPr>
          <p:nvPr/>
        </p:nvSpPr>
        <p:spPr bwMode="auto">
          <a:xfrm>
            <a:off x="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2400" i="0" dirty="0" smtClean="0">
                <a:solidFill>
                  <a:srgbClr val="336699"/>
                </a:solidFill>
                <a:latin typeface="Arial" pitchFamily="34" charset="0"/>
              </a:rPr>
              <a:t>We began injecting 28 GHz power into the QUEST plasma on July 25</a:t>
            </a:r>
            <a:endParaRPr lang="en-US" altLang="en-US" sz="2400" i="0" dirty="0">
              <a:solidFill>
                <a:srgbClr val="336699"/>
              </a:solidFill>
              <a:latin typeface="Arial" pitchFamily="34" charset="0"/>
            </a:endParaRPr>
          </a:p>
        </p:txBody>
      </p:sp>
      <p:pic>
        <p:nvPicPr>
          <p:cNvPr id="2" name="Picture 1" descr="QUEST_Shot_035375_150kW_500ms_40kA_ECCD_label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018" y="1905000"/>
            <a:ext cx="5799582" cy="4620006"/>
          </a:xfrm>
          <a:prstGeom prst="rect">
            <a:avLst/>
          </a:prstGeom>
        </p:spPr>
      </p:pic>
    </p:spTree>
    <p:extLst>
      <p:ext uri="{BB962C8B-B14F-4D97-AF65-F5344CB8AC3E}">
        <p14:creationId xmlns:p14="http://schemas.microsoft.com/office/powerpoint/2010/main" val="6301355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38100" y="914400"/>
            <a:ext cx="891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Current ramped up throughout the RF pulse, so we hoped to generate more current by stretching the pulse and raising the power</a:t>
            </a:r>
            <a:endParaRPr lang="en-US" altLang="en-US" sz="2200" b="0" i="0" dirty="0">
              <a:solidFill>
                <a:schemeClr val="tx1"/>
              </a:solidFill>
              <a:latin typeface="Arial" pitchFamily="34" charset="0"/>
              <a:cs typeface="Arial" pitchFamily="34" charset="0"/>
            </a:endParaRPr>
          </a:p>
        </p:txBody>
      </p:sp>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0" name="Title 1"/>
          <p:cNvSpPr txBox="1">
            <a:spLocks/>
          </p:cNvSpPr>
          <p:nvPr/>
        </p:nvSpPr>
        <p:spPr bwMode="auto">
          <a:xfrm>
            <a:off x="0" y="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2400" i="0" dirty="0" smtClean="0">
                <a:solidFill>
                  <a:srgbClr val="336699"/>
                </a:solidFill>
                <a:latin typeface="Arial" pitchFamily="34" charset="0"/>
              </a:rPr>
              <a:t>On July 26 we increased the power to 200 kW for </a:t>
            </a:r>
            <a:br>
              <a:rPr lang="en-US" altLang="en-US" sz="2400" i="0" dirty="0" smtClean="0">
                <a:solidFill>
                  <a:srgbClr val="336699"/>
                </a:solidFill>
                <a:latin typeface="Arial" pitchFamily="34" charset="0"/>
              </a:rPr>
            </a:br>
            <a:r>
              <a:rPr lang="en-US" altLang="en-US" sz="2400" i="0" dirty="0" smtClean="0">
                <a:solidFill>
                  <a:srgbClr val="336699"/>
                </a:solidFill>
                <a:latin typeface="Arial" pitchFamily="34" charset="0"/>
              </a:rPr>
              <a:t>one second, generating up to 65 kA of ECCD</a:t>
            </a:r>
            <a:endParaRPr lang="en-US" altLang="en-US" sz="2400" i="0" dirty="0">
              <a:solidFill>
                <a:srgbClr val="336699"/>
              </a:solidFill>
              <a:latin typeface="Arial" pitchFamily="34" charset="0"/>
            </a:endParaRPr>
          </a:p>
        </p:txBody>
      </p:sp>
      <p:pic>
        <p:nvPicPr>
          <p:cNvPr id="3" name="Picture 2" descr="QUEST_Shot_035444_200kW_65kA_ECCD_label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828800"/>
            <a:ext cx="5765292" cy="4629150"/>
          </a:xfrm>
          <a:prstGeom prst="rect">
            <a:avLst/>
          </a:prstGeom>
        </p:spPr>
      </p:pic>
    </p:spTree>
    <p:extLst>
      <p:ext uri="{BB962C8B-B14F-4D97-AF65-F5344CB8AC3E}">
        <p14:creationId xmlns:p14="http://schemas.microsoft.com/office/powerpoint/2010/main" val="19373966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0" name="Title 1"/>
          <p:cNvSpPr txBox="1">
            <a:spLocks/>
          </p:cNvSpPr>
          <p:nvPr/>
        </p:nvSpPr>
        <p:spPr bwMode="auto">
          <a:xfrm>
            <a:off x="0" y="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2400" i="0" dirty="0" smtClean="0">
                <a:solidFill>
                  <a:srgbClr val="336699"/>
                </a:solidFill>
                <a:latin typeface="Arial" pitchFamily="34" charset="0"/>
              </a:rPr>
              <a:t>On July 27 we injected 210 kW for 1.25s but generated current was limited to 65 kA</a:t>
            </a:r>
            <a:endParaRPr lang="en-US" altLang="en-US" sz="2400" i="0" dirty="0">
              <a:solidFill>
                <a:srgbClr val="336699"/>
              </a:solidFill>
              <a:latin typeface="Arial" pitchFamily="34" charset="0"/>
            </a:endParaRPr>
          </a:p>
        </p:txBody>
      </p:sp>
      <p:pic>
        <p:nvPicPr>
          <p:cNvPr id="2" name="Picture 1" descr="QUEST_Shot_035500_210kW_65kA_ECCD_label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990600"/>
            <a:ext cx="4846686" cy="5580217"/>
          </a:xfrm>
          <a:prstGeom prst="rect">
            <a:avLst/>
          </a:prstGeom>
        </p:spPr>
      </p:pic>
      <p:sp>
        <p:nvSpPr>
          <p:cNvPr id="11" name="Rectangle 3"/>
          <p:cNvSpPr txBox="1">
            <a:spLocks noChangeArrowheads="1"/>
          </p:cNvSpPr>
          <p:nvPr/>
        </p:nvSpPr>
        <p:spPr bwMode="auto">
          <a:xfrm>
            <a:off x="38100" y="914400"/>
            <a:ext cx="3162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Stretching the pulse to 1.25 s did not increase the non-inductive current beyond 65 kA</a:t>
            </a:r>
          </a:p>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Non-inductive current dropped several times during the last 200 </a:t>
            </a:r>
            <a:r>
              <a:rPr lang="en-US" altLang="en-US" sz="2200" b="0" i="0" dirty="0" err="1" smtClean="0">
                <a:solidFill>
                  <a:schemeClr val="tx1"/>
                </a:solidFill>
                <a:latin typeface="Arial" pitchFamily="34" charset="0"/>
                <a:cs typeface="Arial" pitchFamily="34" charset="0"/>
              </a:rPr>
              <a:t>ms</a:t>
            </a:r>
            <a:r>
              <a:rPr lang="en-US" altLang="en-US" sz="2200" b="0" i="0" dirty="0" smtClean="0">
                <a:solidFill>
                  <a:schemeClr val="tx1"/>
                </a:solidFill>
                <a:latin typeface="Arial" pitchFamily="34" charset="0"/>
                <a:cs typeface="Arial" pitchFamily="34" charset="0"/>
              </a:rPr>
              <a:t> of the RF pulse</a:t>
            </a:r>
          </a:p>
          <a:p>
            <a:pPr>
              <a:lnSpc>
                <a:spcPct val="110000"/>
              </a:lnSpc>
              <a:spcBef>
                <a:spcPts val="1800"/>
              </a:spcBef>
              <a:buFontTx/>
              <a:buChar char="•"/>
            </a:pPr>
            <a:r>
              <a:rPr lang="en-US" altLang="en-US" sz="2200" b="0" i="0" dirty="0" smtClean="0">
                <a:solidFill>
                  <a:schemeClr val="tx1"/>
                </a:solidFill>
                <a:latin typeface="Arial" pitchFamily="34" charset="0"/>
                <a:cs typeface="Arial" pitchFamily="34" charset="0"/>
              </a:rPr>
              <a:t>Burst </a:t>
            </a:r>
            <a:r>
              <a:rPr lang="en-US" altLang="en-US" sz="2200" b="0" i="0" dirty="0" smtClean="0">
                <a:solidFill>
                  <a:schemeClr val="tx1"/>
                </a:solidFill>
                <a:latin typeface="Arial" pitchFamily="34" charset="0"/>
                <a:cs typeface="Arial" pitchFamily="34" charset="0"/>
              </a:rPr>
              <a:t>in </a:t>
            </a:r>
            <a:r>
              <a:rPr lang="en-US" altLang="en-US" sz="2200" b="0" i="0" dirty="0" smtClean="0">
                <a:solidFill>
                  <a:schemeClr val="tx1"/>
                </a:solidFill>
                <a:latin typeface="Arial" pitchFamily="34" charset="0"/>
                <a:cs typeface="Arial" pitchFamily="34" charset="0"/>
              </a:rPr>
              <a:t>Oxygen-II </a:t>
            </a:r>
            <a:r>
              <a:rPr lang="en-US" altLang="en-US" sz="2200" b="0" i="0" dirty="0" smtClean="0">
                <a:solidFill>
                  <a:schemeClr val="tx1"/>
                </a:solidFill>
                <a:latin typeface="Arial" pitchFamily="34" charset="0"/>
                <a:cs typeface="Arial" pitchFamily="34" charset="0"/>
              </a:rPr>
              <a:t>emission coincident </a:t>
            </a:r>
            <a:r>
              <a:rPr lang="en-US" altLang="en-US" sz="2200" b="0" i="0" dirty="0" smtClean="0">
                <a:solidFill>
                  <a:schemeClr val="tx1"/>
                </a:solidFill>
                <a:latin typeface="Arial" pitchFamily="34" charset="0"/>
                <a:cs typeface="Arial" pitchFamily="34" charset="0"/>
              </a:rPr>
              <a:t>with the last current drop</a:t>
            </a:r>
            <a:endParaRPr lang="en-US" altLang="en-US" sz="2200" b="0" i="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206502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20650</TotalTime>
  <Words>758</Words>
  <Application>Microsoft Macintosh PowerPoint</Application>
  <PresentationFormat>On-screen Show (4:3)</PresentationFormat>
  <Paragraphs>74</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NSTX Upgrade</vt:lpstr>
      <vt:lpstr>AutoCAD Drawing</vt:lpstr>
      <vt:lpstr>QUEST Non-Inductive Plasma Current  Ramp-up Experiments with 28 GHz Heating and a Focusing Mirror Launcher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Gary Taylor</cp:lastModifiedBy>
  <cp:revision>951</cp:revision>
  <cp:lastPrinted>2017-01-10T13:44:33Z</cp:lastPrinted>
  <dcterms:created xsi:type="dcterms:W3CDTF">2015-07-16T16:59:24Z</dcterms:created>
  <dcterms:modified xsi:type="dcterms:W3CDTF">2017-08-10T14:49:47Z</dcterms:modified>
</cp:coreProperties>
</file>