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313" r:id="rId3"/>
    <p:sldId id="317" r:id="rId4"/>
    <p:sldId id="301" r:id="rId5"/>
    <p:sldId id="314" r:id="rId6"/>
    <p:sldId id="300" r:id="rId7"/>
    <p:sldId id="320" r:id="rId8"/>
    <p:sldId id="293" r:id="rId9"/>
    <p:sldId id="318" r:id="rId10"/>
    <p:sldId id="278" r:id="rId11"/>
    <p:sldId id="279" r:id="rId12"/>
    <p:sldId id="280" r:id="rId13"/>
    <p:sldId id="283" r:id="rId14"/>
    <p:sldId id="315" r:id="rId15"/>
    <p:sldId id="319" r:id="rId16"/>
    <p:sldId id="290" r:id="rId17"/>
    <p:sldId id="309" r:id="rId18"/>
    <p:sldId id="307" r:id="rId19"/>
    <p:sldId id="316" r:id="rId20"/>
    <p:sldId id="302" r:id="rId21"/>
    <p:sldId id="303" r:id="rId22"/>
    <p:sldId id="304" r:id="rId23"/>
    <p:sldId id="284" r:id="rId24"/>
    <p:sldId id="321" r:id="rId25"/>
    <p:sldId id="286" r:id="rId26"/>
    <p:sldId id="310" r:id="rId27"/>
    <p:sldId id="308" r:id="rId28"/>
    <p:sldId id="322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ohyun Ki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BD"/>
    <a:srgbClr val="D0D8E8"/>
    <a:srgbClr val="CC19F3"/>
    <a:srgbClr val="FFB200"/>
    <a:srgbClr val="FFB300"/>
    <a:srgbClr val="FFB399"/>
    <a:srgbClr val="00E599"/>
    <a:srgbClr val="006600"/>
    <a:srgbClr val="FF1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99" d="100"/>
          <a:sy n="99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D85E34A-78D7-407D-BC66-961109C5AB8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0FD0AB8-19AE-4424-9220-AEAB19E4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NSTX-U Meeting,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28 Nov,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3215085"/>
            <a:ext cx="8077200" cy="1255059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latin typeface="Arial" charset="0"/>
                <a:cs typeface="Arial" charset="0"/>
              </a:rPr>
              <a:t>D. Kim</a:t>
            </a:r>
            <a:r>
              <a:rPr lang="en-US" altLang="en-US" sz="2400" b="1" u="sng" baseline="30000" dirty="0">
                <a:latin typeface="Arial" charset="0"/>
                <a:cs typeface="Arial" charset="0"/>
              </a:rPr>
              <a:t>1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M. Podestà</a:t>
            </a:r>
            <a:r>
              <a:rPr lang="en-US" altLang="en-US" sz="2400" baseline="30000" dirty="0">
                <a:latin typeface="Arial" charset="0"/>
                <a:cs typeface="Arial" charset="0"/>
              </a:rPr>
              <a:t>1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D.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Liu</a:t>
            </a:r>
            <a:r>
              <a:rPr lang="en-US" altLang="en-US" sz="2400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and F. M. Poli</a:t>
            </a:r>
            <a:r>
              <a:rPr lang="en-US" altLang="en-US" sz="2400" baseline="30000" dirty="0">
                <a:latin typeface="Arial" charset="0"/>
                <a:cs typeface="Arial" charset="0"/>
              </a:rPr>
              <a:t>1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1800" baseline="30000" dirty="0">
                <a:latin typeface="Arial" charset="0"/>
                <a:cs typeface="Arial" charset="0"/>
              </a:rPr>
              <a:t>1</a:t>
            </a:r>
            <a:r>
              <a:rPr lang="en-US" altLang="en-US" sz="1800" dirty="0" smtClean="0">
                <a:latin typeface="Arial" charset="0"/>
                <a:cs typeface="Arial" charset="0"/>
              </a:rPr>
              <a:t>Princeton </a:t>
            </a:r>
            <a:r>
              <a:rPr lang="en-US" altLang="en-US" sz="1800" dirty="0">
                <a:latin typeface="Arial" charset="0"/>
                <a:cs typeface="Arial" charset="0"/>
              </a:rPr>
              <a:t>Plasma Physics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Laboratory</a:t>
            </a:r>
          </a:p>
          <a:p>
            <a:pPr eaLnBrk="1" hangingPunct="1"/>
            <a:r>
              <a:rPr lang="en-US" altLang="en-US" sz="1800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1800" dirty="0" smtClean="0">
                <a:latin typeface="Arial" charset="0"/>
                <a:cs typeface="Arial" charset="0"/>
              </a:rPr>
              <a:t>University of California, Irvine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1203960"/>
            <a:ext cx="9144000" cy="184404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Summary of paper to be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submitted to NF special issue on IAEA TM EP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/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2000" b="1" dirty="0" smtClean="0">
                <a:latin typeface="Arial" charset="0"/>
                <a:cs typeface="Arial" charset="0"/>
              </a:rPr>
              <a:t/>
            </a:r>
            <a:br>
              <a:rPr lang="en-US" altLang="en-US" sz="2000" b="1" dirty="0" smtClean="0">
                <a:latin typeface="Arial" charset="0"/>
                <a:cs typeface="Arial" charset="0"/>
              </a:rPr>
            </a:br>
            <a:r>
              <a:rPr lang="en-US" altLang="en-US" sz="3000" b="1" dirty="0" smtClean="0">
                <a:latin typeface="Arial" charset="0"/>
                <a:cs typeface="Arial" charset="0"/>
              </a:rPr>
              <a:t>‘ORBIT modeling </a:t>
            </a:r>
            <a:r>
              <a:rPr lang="en-US" altLang="en-US" sz="3000" b="1" dirty="0">
                <a:latin typeface="Arial" charset="0"/>
                <a:cs typeface="Arial" charset="0"/>
              </a:rPr>
              <a:t>of fast 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particle redistribution induced </a:t>
            </a:r>
            <a:r>
              <a:rPr lang="en-US" altLang="en-US" sz="3000" b="1" dirty="0">
                <a:latin typeface="Arial" charset="0"/>
                <a:cs typeface="Arial" charset="0"/>
              </a:rPr>
              <a:t>by </a:t>
            </a:r>
            <a:r>
              <a:rPr lang="en-US" altLang="en-US" sz="30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000" b="1" dirty="0" smtClean="0">
                <a:latin typeface="Arial" charset="0"/>
                <a:cs typeface="Arial" charset="0"/>
              </a:rPr>
              <a:t> instability’</a:t>
            </a:r>
            <a:endParaRPr lang="en-US" altLang="en-US" sz="3000" b="1" dirty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064256"/>
            <a:ext cx="9144000" cy="121920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sz="1600" dirty="0" smtClean="0">
                <a:latin typeface="Arial" charset="0"/>
                <a:cs typeface="Arial" charset="0"/>
              </a:rPr>
              <a:t>NSTX-U meeting, 28 Nov 2017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827446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cirvine"/>
          <p:cNvPicPr>
            <a:picLocks noChangeAspect="1" noChangeArrowheads="1"/>
          </p:cNvPicPr>
          <p:nvPr/>
        </p:nvPicPr>
        <p:blipFill rotWithShape="1">
          <a:blip r:embed="rId3" cstate="print"/>
          <a:srcRect r="12863"/>
          <a:stretch/>
        </p:blipFill>
        <p:spPr bwMode="auto">
          <a:xfrm>
            <a:off x="76201" y="5127702"/>
            <a:ext cx="1758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Simulation setting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0668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Simulation code: ORBIT [White PoF84]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Hamiltonian guiding center particle motion code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Use of numerical equilibrium, field </a:t>
            </a:r>
            <a:r>
              <a:rPr lang="en-US" sz="1800" dirty="0"/>
              <a:t>perturbations </a:t>
            </a:r>
            <a:r>
              <a:rPr lang="en-US" sz="1800" dirty="0" smtClean="0"/>
              <a:t>in flux coordinates (Boozer coordinate in this work)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Analyzing </a:t>
            </a:r>
            <a:r>
              <a:rPr lang="en-US" sz="1800" dirty="0"/>
              <a:t>test particle transport </a:t>
            </a:r>
            <a:r>
              <a:rPr lang="en-US" sz="1800" dirty="0" smtClean="0"/>
              <a:t>(especially </a:t>
            </a:r>
            <a:r>
              <a:rPr lang="en-US" sz="1800" dirty="0"/>
              <a:t>energetic </a:t>
            </a:r>
            <a:r>
              <a:rPr lang="en-US" sz="1800" dirty="0" smtClean="0"/>
              <a:t>ions)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Target discharge: NSTX-U #204083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Equilibrium data (</a:t>
            </a:r>
            <a:r>
              <a:rPr lang="en-US" sz="1800" dirty="0" err="1" smtClean="0"/>
              <a:t>eqdsk</a:t>
            </a:r>
            <a:r>
              <a:rPr lang="en-US" sz="1800" dirty="0" smtClean="0"/>
              <a:t> file from TRANSP) from one time slice before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crash (1093ms)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Initial distribution of fast particles from TRANSP (NUBEAM)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particle for calculation: 10,000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Radial displacement </a:t>
            </a:r>
            <a:r>
              <a:rPr lang="en-US" sz="1800" dirty="0" smtClean="0"/>
              <a:t>for the application of linear perturbation from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instability (constant in time)</a:t>
            </a:r>
            <a:endParaRPr lang="en-US" sz="1800" dirty="0"/>
          </a:p>
          <a:p>
            <a:pPr lvl="1">
              <a:lnSpc>
                <a:spcPct val="11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1077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Displacement from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crash induces perturbed magnetic field </a:t>
            </a:r>
            <a:r>
              <a:rPr lang="en-US" altLang="en-US" sz="3600" b="1" dirty="0" smtClean="0">
                <a:latin typeface="Symbol" charset="2"/>
                <a:cs typeface="Symbol" charset="2"/>
              </a:rPr>
              <a:t>d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B</a:t>
            </a:r>
            <a:endParaRPr lang="en-US" altLang="en-US" sz="3600" b="1" baseline="-250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3"/>
          <a:stretch/>
        </p:blipFill>
        <p:spPr bwMode="auto">
          <a:xfrm>
            <a:off x="5943600" y="3120405"/>
            <a:ext cx="2952228" cy="23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1914" y="55142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Figure from [</a:t>
            </a:r>
            <a:r>
              <a:rPr lang="en-GB" sz="1200" dirty="0" err="1" smtClean="0"/>
              <a:t>Farengo</a:t>
            </a:r>
            <a:r>
              <a:rPr lang="en-GB" sz="1200" dirty="0" smtClean="0"/>
              <a:t> NF13]</a:t>
            </a:r>
            <a:endParaRPr lang="en-GB" sz="12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/>
              <a:t>Perturbation magnetic field from </a:t>
            </a:r>
            <a:r>
              <a:rPr lang="en-US" sz="2000" dirty="0" smtClean="0"/>
              <a:t>displacement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endParaRPr lang="en-GB" sz="2000" i="1" dirty="0" smtClean="0">
              <a:latin typeface="Symbol" charset="2"/>
              <a:cs typeface="Symbol" charset="2"/>
            </a:endParaRPr>
          </a:p>
          <a:p>
            <a:pPr marL="228600" lvl="1" indent="0">
              <a:lnSpc>
                <a:spcPct val="110000"/>
              </a:lnSpc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Radial displacement model [</a:t>
            </a:r>
            <a:r>
              <a:rPr lang="en-US" sz="2000" dirty="0" err="1" smtClean="0"/>
              <a:t>Farengo</a:t>
            </a:r>
            <a:r>
              <a:rPr lang="en-US" sz="2000" dirty="0" smtClean="0"/>
              <a:t> </a:t>
            </a:r>
            <a:r>
              <a:rPr lang="en-US" sz="2000" dirty="0" smtClean="0"/>
              <a:t>NF13, ZhaoPoP97]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1800" i="1" dirty="0" smtClean="0">
                <a:latin typeface="Symbol" charset="2"/>
                <a:cs typeface="Symbol" charset="2"/>
              </a:rPr>
              <a:t>x</a:t>
            </a:r>
            <a:r>
              <a:rPr lang="en-GB" sz="1800" i="1" dirty="0" smtClean="0"/>
              <a:t>(</a:t>
            </a:r>
            <a:r>
              <a:rPr lang="en-GB" sz="1800" i="1" dirty="0" smtClean="0">
                <a:latin typeface="Symbol" charset="2"/>
                <a:cs typeface="Symbol" charset="2"/>
              </a:rPr>
              <a:t>r</a:t>
            </a:r>
            <a:r>
              <a:rPr lang="en-GB" sz="1800" i="1" dirty="0" smtClean="0"/>
              <a:t>, t, </a:t>
            </a:r>
            <a:r>
              <a:rPr lang="en-GB" sz="1800" i="1" dirty="0" smtClean="0">
                <a:latin typeface="Symbol" charset="2"/>
                <a:cs typeface="Symbol" charset="2"/>
              </a:rPr>
              <a:t>q</a:t>
            </a:r>
            <a:r>
              <a:rPr lang="en-GB" sz="1800" i="1" dirty="0" smtClean="0"/>
              <a:t>, </a:t>
            </a:r>
            <a:r>
              <a:rPr lang="en-GB" sz="1800" i="1" dirty="0" smtClean="0">
                <a:latin typeface="Symbol" charset="2"/>
                <a:cs typeface="Symbol" charset="2"/>
              </a:rPr>
              <a:t>z</a:t>
            </a:r>
            <a:r>
              <a:rPr lang="en-GB" sz="1800" i="1" dirty="0" smtClean="0"/>
              <a:t>) = </a:t>
            </a:r>
            <a:r>
              <a:rPr lang="en-GB" sz="1800" i="1" dirty="0" err="1" smtClean="0">
                <a:latin typeface="Symbol" charset="2"/>
                <a:cs typeface="Symbol" charset="2"/>
              </a:rPr>
              <a:t>Sx</a:t>
            </a:r>
            <a:r>
              <a:rPr lang="en-GB" sz="1800" i="1" baseline="-25000" dirty="0" err="1" smtClean="0"/>
              <a:t>m,n</a:t>
            </a:r>
            <a:r>
              <a:rPr lang="en-GB" sz="1800" i="1" dirty="0" smtClean="0"/>
              <a:t>(</a:t>
            </a:r>
            <a:r>
              <a:rPr lang="en-GB" sz="1800" i="1" dirty="0" smtClean="0">
                <a:latin typeface="Symbol" charset="2"/>
                <a:cs typeface="Symbol" charset="2"/>
              </a:rPr>
              <a:t>r</a:t>
            </a:r>
            <a:r>
              <a:rPr lang="en-GB" sz="1800" i="1" dirty="0" smtClean="0"/>
              <a:t>, t)</a:t>
            </a:r>
            <a:r>
              <a:rPr lang="en-GB" sz="1800" i="1" dirty="0" err="1"/>
              <a:t>cos</a:t>
            </a:r>
            <a:r>
              <a:rPr lang="en-GB" sz="1800" i="1" dirty="0"/>
              <a:t>⁡</a:t>
            </a:r>
            <a:r>
              <a:rPr lang="en-GB" sz="1800" i="1" dirty="0" smtClean="0"/>
              <a:t>(</a:t>
            </a:r>
            <a:r>
              <a:rPr lang="en-GB" sz="1800" i="1" dirty="0" err="1" smtClean="0"/>
              <a:t>n</a:t>
            </a:r>
            <a:r>
              <a:rPr lang="en-GB" sz="1800" i="1" dirty="0" err="1" smtClean="0">
                <a:latin typeface="Symbol" charset="2"/>
                <a:cs typeface="Symbol" charset="2"/>
              </a:rPr>
              <a:t>z</a:t>
            </a:r>
            <a:r>
              <a:rPr lang="en-GB" sz="1800" i="1" dirty="0" smtClean="0"/>
              <a:t> </a:t>
            </a:r>
            <a:r>
              <a:rPr lang="mr-IN" sz="1800" i="1" dirty="0" smtClean="0"/>
              <a:t>–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m</a:t>
            </a:r>
            <a:r>
              <a:rPr lang="en-GB" sz="1800" i="1" dirty="0" err="1" smtClean="0">
                <a:latin typeface="Symbol" charset="2"/>
                <a:cs typeface="Symbol" charset="2"/>
              </a:rPr>
              <a:t>q</a:t>
            </a:r>
            <a:r>
              <a:rPr lang="en-GB" sz="1800" i="1" dirty="0" smtClean="0"/>
              <a:t> </a:t>
            </a:r>
            <a:r>
              <a:rPr lang="mr-IN" sz="1800" i="1" dirty="0" smtClean="0"/>
              <a:t>–</a:t>
            </a:r>
            <a:r>
              <a:rPr lang="en-GB" sz="1800" i="1" dirty="0" smtClean="0"/>
              <a:t> </a:t>
            </a:r>
            <a:r>
              <a:rPr lang="en-GB" sz="1800" i="1" dirty="0" err="1" smtClean="0">
                <a:latin typeface="Symbol" charset="2"/>
                <a:cs typeface="Symbol" charset="2"/>
              </a:rPr>
              <a:t>w</a:t>
            </a:r>
            <a:r>
              <a:rPr lang="en-GB" sz="1800" i="1" dirty="0" err="1" smtClean="0"/>
              <a:t>t</a:t>
            </a:r>
            <a:r>
              <a:rPr lang="en-GB" sz="1800" i="1" dirty="0" smtClean="0"/>
              <a:t>)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(m, n):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and </a:t>
            </a:r>
            <a:r>
              <a:rPr lang="en-US" sz="1800" dirty="0" err="1" smtClean="0"/>
              <a:t>toroidal</a:t>
            </a:r>
            <a:r>
              <a:rPr lang="en-US" sz="1800" dirty="0" smtClean="0"/>
              <a:t> mode numbers</a:t>
            </a:r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(</a:t>
            </a:r>
            <a:r>
              <a:rPr lang="en-GB" sz="1800" dirty="0">
                <a:latin typeface="Symbol" charset="2"/>
                <a:cs typeface="Symbol" charset="2"/>
              </a:rPr>
              <a:t>q</a:t>
            </a:r>
            <a:r>
              <a:rPr lang="en-GB" sz="1800" dirty="0" smtClean="0"/>
              <a:t>, </a:t>
            </a:r>
            <a:r>
              <a:rPr lang="en-GB" sz="1800" dirty="0" smtClean="0">
                <a:latin typeface="Symbol" charset="2"/>
                <a:cs typeface="Symbol" charset="2"/>
              </a:rPr>
              <a:t>z</a:t>
            </a:r>
            <a:r>
              <a:rPr lang="en-GB" sz="1800" dirty="0" smtClean="0"/>
              <a:t>): </a:t>
            </a:r>
            <a:r>
              <a:rPr lang="en-GB" sz="1800" dirty="0" err="1" smtClean="0"/>
              <a:t>poloidal</a:t>
            </a:r>
            <a:r>
              <a:rPr lang="en-GB" sz="1800" dirty="0" smtClean="0"/>
              <a:t> and </a:t>
            </a:r>
            <a:r>
              <a:rPr lang="en-GB" sz="1800" dirty="0" err="1" smtClean="0"/>
              <a:t>toroidal</a:t>
            </a:r>
            <a:r>
              <a:rPr lang="en-GB" sz="1800" dirty="0" smtClean="0"/>
              <a:t> angles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(1,1) mode is </a:t>
            </a:r>
            <a:r>
              <a:rPr lang="en-US" sz="1800" dirty="0" smtClean="0"/>
              <a:t>applied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Tested on cylindrical coordinate in </a:t>
            </a:r>
            <a:r>
              <a:rPr lang="en-US" sz="1800" dirty="0" err="1" smtClean="0"/>
              <a:t>Farengo</a:t>
            </a:r>
            <a:r>
              <a:rPr lang="en-US" sz="1800" dirty="0" smtClean="0"/>
              <a:t> NF13</a:t>
            </a:r>
            <a:br>
              <a:rPr lang="en-US" sz="1800" dirty="0" smtClean="0"/>
            </a:b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 err="1" smtClean="0">
                <a:latin typeface="Arial"/>
                <a:ea typeface="Wingdings"/>
                <a:cs typeface="Arial"/>
                <a:sym typeface="Wingdings"/>
              </a:rPr>
              <a:t>toroidal</a:t>
            </a:r>
            <a:r>
              <a:rPr lang="en-US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 smtClean="0"/>
              <a:t>geometry effect, e.g. toroidal mode </a:t>
            </a:r>
            <a:br>
              <a:rPr lang="en-US" sz="1800" dirty="0" smtClean="0"/>
            </a:br>
            <a:r>
              <a:rPr lang="en-US" sz="1800" dirty="0" smtClean="0"/>
              <a:t>coupling, may need to be considered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61062"/>
              </p:ext>
            </p:extLst>
          </p:nvPr>
        </p:nvGraphicFramePr>
        <p:xfrm>
          <a:off x="3429000" y="1707776"/>
          <a:ext cx="2286000" cy="80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647700" imgH="228600" progId="Equation.3">
                  <p:embed/>
                </p:oleObj>
              </mc:Choice>
              <mc:Fallback>
                <p:oleObj name="Equation" r:id="rId4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707776"/>
                        <a:ext cx="2286000" cy="80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589993" y="3224371"/>
            <a:ext cx="0" cy="197999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43385" y="3254860"/>
            <a:ext cx="13021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q = 1 surface</a:t>
            </a:r>
            <a:endParaRPr lang="en-GB" sz="1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/>
                <a:cs typeface="Arial"/>
              </a:rPr>
              <a:t>Radial profile is modified and the temporal variation of the amplitude is set </a:t>
            </a:r>
            <a:endParaRPr lang="en-US" altLang="en-US" sz="3600" b="1" dirty="0">
              <a:latin typeface="Symbol" charset="2"/>
              <a:cs typeface="Symbol" charset="2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83776" y="3694776"/>
            <a:ext cx="8960224" cy="2782224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Modification on radial profile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Central region is modified to avoid numerical problem in ORBIT</a:t>
            </a:r>
          </a:p>
          <a:p>
            <a:pPr lvl="1">
              <a:lnSpc>
                <a:spcPct val="110000"/>
              </a:lnSpc>
            </a:pPr>
            <a:r>
              <a:rPr lang="en-GB" sz="1800" dirty="0" smtClean="0">
                <a:latin typeface="Arial"/>
                <a:cs typeface="Arial"/>
              </a:rPr>
              <a:t>Perturbation outside the q=1 surface is ignored (not sensitive)</a:t>
            </a: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/>
                <a:cs typeface="Arial"/>
              </a:rPr>
              <a:t>Temporal variation of amplitude based on (average) </a:t>
            </a:r>
            <a:r>
              <a:rPr lang="en-GB" sz="2000" dirty="0" err="1" smtClean="0">
                <a:latin typeface="Arial"/>
                <a:cs typeface="Arial"/>
              </a:rPr>
              <a:t>exp</a:t>
            </a:r>
            <a:r>
              <a:rPr lang="en-GB" sz="2000" dirty="0" smtClean="0">
                <a:latin typeface="Arial"/>
                <a:cs typeface="Arial"/>
              </a:rPr>
              <a:t> results</a:t>
            </a:r>
            <a:endParaRPr lang="en-GB" sz="2000" dirty="0" smtClean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Perturbation grows from 10% to 100% of the maximum perturbation amplitude during 1.5ms</a:t>
            </a:r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Amplitude goes to zero (full reconnection) after the crash during 50</a:t>
            </a:r>
            <a:r>
              <a:rPr lang="en-GB" sz="1800" dirty="0" smtClean="0">
                <a:latin typeface="Symbol" charset="2"/>
                <a:cs typeface="Symbol" charset="2"/>
              </a:rPr>
              <a:t>m</a:t>
            </a:r>
            <a:r>
              <a:rPr lang="en-GB" sz="1800" dirty="0" smtClean="0"/>
              <a:t>s</a:t>
            </a:r>
            <a:endParaRPr lang="en-GB" sz="1800" dirty="0"/>
          </a:p>
        </p:txBody>
      </p:sp>
      <p:pic>
        <p:nvPicPr>
          <p:cNvPr id="4" name="Picture 3" descr="xi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/>
          <a:stretch/>
        </p:blipFill>
        <p:spPr>
          <a:xfrm>
            <a:off x="609600" y="1040574"/>
            <a:ext cx="3840000" cy="2756598"/>
          </a:xfrm>
          <a:prstGeom prst="rect">
            <a:avLst/>
          </a:prstGeom>
        </p:spPr>
      </p:pic>
      <p:pic>
        <p:nvPicPr>
          <p:cNvPr id="5" name="Picture 4" descr="disp_tp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/>
        </p:blipFill>
        <p:spPr>
          <a:xfrm>
            <a:off x="4876800" y="1027746"/>
            <a:ext cx="3885714" cy="27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Relative change of neutron rate </a:t>
            </a:r>
            <a:r>
              <a:rPr lang="mr-IN" altLang="en-US" sz="3600" b="1" dirty="0" smtClean="0">
                <a:latin typeface="Arial" charset="0"/>
                <a:cs typeface="Arial" charset="0"/>
              </a:rPr>
              <a:t>–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comparison with experimental result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Estimate relative neutron rate change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Using deuterium density at each fast particle position, cross </a:t>
            </a:r>
            <a:r>
              <a:rPr lang="en-US" sz="1800" dirty="0" smtClean="0"/>
              <a:t>section, particle </a:t>
            </a:r>
            <a:r>
              <a:rPr lang="en-US" sz="1800" dirty="0" smtClean="0"/>
              <a:t>energy of each particle </a:t>
            </a:r>
            <a:r>
              <a:rPr lang="en-US" sz="1800" dirty="0" smtClean="0"/>
              <a:t>energy and </a:t>
            </a:r>
            <a:r>
              <a:rPr lang="en-US" sz="1800" dirty="0" smtClean="0"/>
              <a:t>volume element</a:t>
            </a:r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/>
              <a:t>Relative neutron rate change from experiment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Difference between neutron rate post and pre crash is normalized by neutron rate before </a:t>
            </a:r>
            <a:r>
              <a:rPr lang="en-US" sz="1800" dirty="0" err="1"/>
              <a:t>sawtooth</a:t>
            </a:r>
            <a:r>
              <a:rPr lang="en-US" sz="1800" dirty="0"/>
              <a:t> crash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Depending on calibration parameter, values are slightly </a:t>
            </a:r>
            <a:r>
              <a:rPr lang="en-US" sz="1800" dirty="0" smtClean="0"/>
              <a:t>different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14134"/>
              </p:ext>
            </p:extLst>
          </p:nvPr>
        </p:nvGraphicFramePr>
        <p:xfrm>
          <a:off x="558006" y="2197740"/>
          <a:ext cx="80279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3" imgW="2933700" imgH="546100" progId="Equation.3">
                  <p:embed/>
                </p:oleObj>
              </mc:Choice>
              <mc:Fallback>
                <p:oleObj name="Equation" r:id="rId3" imgW="2933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06" y="2197740"/>
                        <a:ext cx="8027988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6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100" b="1" dirty="0" smtClean="0">
                <a:latin typeface="Arial" charset="0"/>
                <a:cs typeface="Arial" charset="0"/>
              </a:rPr>
              <a:t>Measurement of neutron rate drop is used to determine perturbation amplitude in simulations</a:t>
            </a:r>
            <a:endParaRPr lang="en-US" altLang="en-US" sz="3100" b="1" dirty="0">
              <a:latin typeface="Arial" charset="0"/>
              <a:cs typeface="Arial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Determination of perturbation amplitude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 calculation using </a:t>
            </a:r>
            <a:r>
              <a:rPr lang="en-US" sz="1800" i="1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 amplitude of [0.001 to </a:t>
            </a:r>
            <a:r>
              <a:rPr lang="en-US" sz="1800" dirty="0" smtClean="0"/>
              <a:t>0.1m] 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 lower amplitude case, </a:t>
            </a:r>
            <a:r>
              <a:rPr lang="en-US" sz="1800" dirty="0" smtClean="0">
                <a:latin typeface="Symbol" charset="2"/>
                <a:cs typeface="Symbol" charset="2"/>
              </a:rPr>
              <a:t>D </a:t>
            </a:r>
            <a:r>
              <a:rPr lang="en-US" sz="1800" dirty="0" smtClean="0"/>
              <a:t>is almost constant since fast particles are not </a:t>
            </a:r>
            <a:br>
              <a:rPr lang="en-US" sz="1800" dirty="0" smtClean="0"/>
            </a:br>
            <a:r>
              <a:rPr lang="en-US" sz="1800" dirty="0" smtClean="0"/>
              <a:t>redistributed much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Amplitude of between [</a:t>
            </a:r>
            <a:r>
              <a:rPr lang="en-US" sz="1800" dirty="0" smtClean="0"/>
              <a:t>0.055</a:t>
            </a:r>
            <a:r>
              <a:rPr lang="en-US" sz="1800" dirty="0" smtClean="0"/>
              <a:t>, </a:t>
            </a:r>
            <a:r>
              <a:rPr lang="en-US" sz="1800" dirty="0" smtClean="0"/>
              <a:t>0.097m] </a:t>
            </a:r>
            <a:r>
              <a:rPr lang="en-US" sz="1800" dirty="0" smtClean="0"/>
              <a:t>can reproduce experimental </a:t>
            </a:r>
            <a:r>
              <a:rPr lang="en-US" sz="1800" dirty="0" smtClean="0"/>
              <a:t>value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Amplitude of 0.075m is taken for the further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37411"/>
            <a:ext cx="4128964" cy="3096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81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D </a:t>
            </a:r>
            <a:r>
              <a:rPr lang="en-GB" sz="1200" b="1" dirty="0" err="1" smtClean="0">
                <a:solidFill>
                  <a:srgbClr val="FF0000"/>
                </a:solidFill>
              </a:rPr>
              <a:t>neutron_rate_TRANSP</a:t>
            </a:r>
            <a:r>
              <a:rPr lang="en-GB" sz="1200" b="1" dirty="0" smtClean="0">
                <a:solidFill>
                  <a:srgbClr val="FF0000"/>
                </a:solidFill>
              </a:rPr>
              <a:t> [900 </a:t>
            </a:r>
            <a:r>
              <a:rPr lang="mr-IN" sz="1200" b="1" dirty="0">
                <a:solidFill>
                  <a:srgbClr val="FF0000"/>
                </a:solidFill>
              </a:rPr>
              <a:t>–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1300ms]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[0.125 </a:t>
            </a:r>
            <a:r>
              <a:rPr lang="mr-IN" sz="1200" b="1" dirty="0" smtClean="0">
                <a:solidFill>
                  <a:srgbClr val="FF0000"/>
                </a:solidFill>
              </a:rPr>
              <a:t>–</a:t>
            </a:r>
            <a:r>
              <a:rPr lang="en-GB" sz="1200" b="1" dirty="0" smtClean="0">
                <a:solidFill>
                  <a:srgbClr val="FF0000"/>
                </a:solidFill>
              </a:rPr>
              <a:t> 0.394]</a:t>
            </a:r>
          </a:p>
        </p:txBody>
      </p:sp>
      <p:pic>
        <p:nvPicPr>
          <p:cNvPr id="3" name="Picture 2" descr="nf_pro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18344"/>
            <a:ext cx="4140000" cy="31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Introduction and motivation</a:t>
            </a:r>
            <a:br>
              <a:rPr lang="en-GB" dirty="0" smtClean="0">
                <a:solidFill>
                  <a:srgbClr val="BFBFBF"/>
                </a:solidFill>
              </a:rPr>
            </a:br>
            <a:endParaRPr lang="en-GB" dirty="0" smtClean="0">
              <a:solidFill>
                <a:srgbClr val="BFBFBF"/>
              </a:solidFill>
            </a:endParaRPr>
          </a:p>
          <a:p>
            <a:r>
              <a:rPr lang="en-GB" dirty="0" smtClean="0">
                <a:solidFill>
                  <a:srgbClr val="BFBFBF"/>
                </a:solidFill>
              </a:rPr>
              <a:t>Simulation setting and perturbation model</a:t>
            </a:r>
            <a:br>
              <a:rPr lang="en-GB" dirty="0" smtClean="0">
                <a:solidFill>
                  <a:srgbClr val="BFBFBF"/>
                </a:solidFill>
              </a:rPr>
            </a:br>
            <a:endParaRPr lang="en-GB" dirty="0" smtClean="0">
              <a:solidFill>
                <a:srgbClr val="BFBFBF"/>
              </a:solidFill>
            </a:endParaRPr>
          </a:p>
          <a:p>
            <a:r>
              <a:rPr lang="en-GB" dirty="0" smtClean="0"/>
              <a:t>Simulation results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solidFill>
                  <a:srgbClr val="BFBFBF"/>
                </a:solidFill>
              </a:rPr>
              <a:t>Conclusion</a:t>
            </a:r>
            <a:endParaRPr lang="en-GB" dirty="0">
              <a:solidFill>
                <a:srgbClr val="BFBFB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637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Fast ion energy is not changed significantly by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 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82188"/>
            <a:ext cx="3728038" cy="279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38" y="3681347"/>
            <a:ext cx="3730383" cy="279565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ORBIT calculation shows the </a:t>
            </a:r>
            <a:r>
              <a:rPr lang="en-US" sz="2000" dirty="0"/>
              <a:t>final energy is not deviated much from the initial </a:t>
            </a:r>
            <a:r>
              <a:rPr lang="en-US" sz="2000" dirty="0" smtClean="0"/>
              <a:t>energy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W</a:t>
            </a:r>
            <a:r>
              <a:rPr lang="en-US" sz="1800" dirty="0" err="1" smtClean="0"/>
              <a:t>ith</a:t>
            </a:r>
            <a:r>
              <a:rPr lang="en-US" sz="1800" dirty="0" smtClean="0"/>
              <a:t> 100 times different amplitude (0.001 to 0.1), the change is </a:t>
            </a:r>
            <a:r>
              <a:rPr lang="en-US" sz="1800" dirty="0" smtClean="0"/>
              <a:t>little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As perturbation amplitude increases, particle redistribution in phase space becomes more </a:t>
            </a:r>
            <a:r>
              <a:rPr lang="en-GB" sz="2000" dirty="0" smtClean="0"/>
              <a:t>significant</a:t>
            </a:r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Need to focus on particle redistribution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8593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Classification of orbit type allows to identify particle redistribution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Movement of particle </a:t>
            </a:r>
            <a:r>
              <a:rPr lang="en-GB" sz="2000" dirty="0"/>
              <a:t>movement of each </a:t>
            </a:r>
            <a:r>
              <a:rPr lang="en-GB" sz="2000" dirty="0" smtClean="0"/>
              <a:t>orbit type </a:t>
            </a:r>
            <a:r>
              <a:rPr lang="en-GB" sz="2000" dirty="0"/>
              <a:t>and the change of orbit type due to </a:t>
            </a:r>
            <a:r>
              <a:rPr lang="en-GB" sz="2000" dirty="0" err="1" smtClean="0"/>
              <a:t>sawtooth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Based </a:t>
            </a:r>
            <a:r>
              <a:rPr lang="en-GB" sz="2000" dirty="0"/>
              <a:t>on the initial energy and pitch angle, </a:t>
            </a:r>
            <a:r>
              <a:rPr lang="en-GB" sz="2000" dirty="0" smtClean="0"/>
              <a:t>the boundaries of orbit </a:t>
            </a:r>
            <a:r>
              <a:rPr lang="en-GB" sz="2000" dirty="0"/>
              <a:t>types </a:t>
            </a:r>
            <a:r>
              <a:rPr lang="en-GB" sz="2000" dirty="0" smtClean="0"/>
              <a:t>are determined </a:t>
            </a:r>
            <a:r>
              <a:rPr lang="en-GB" sz="2000" dirty="0"/>
              <a:t>using the Hamiltonian equation of motion and conservation </a:t>
            </a:r>
            <a:r>
              <a:rPr lang="en-GB" sz="2000" dirty="0" smtClean="0"/>
              <a:t>of canonical </a:t>
            </a:r>
            <a:r>
              <a:rPr lang="en-GB" sz="2000" dirty="0"/>
              <a:t>angular momentum </a:t>
            </a:r>
            <a:r>
              <a:rPr lang="en-GB" sz="2000" i="1" dirty="0" err="1" smtClean="0"/>
              <a:t>P</a:t>
            </a:r>
            <a:r>
              <a:rPr lang="en-GB" sz="2000" i="1" baseline="-25000" dirty="0" err="1" smtClean="0">
                <a:latin typeface="Symbol" charset="2"/>
                <a:cs typeface="Symbol" charset="2"/>
              </a:rPr>
              <a:t>z</a:t>
            </a:r>
            <a:endParaRPr lang="en-US" sz="2000" i="1" baseline="-25000" dirty="0" smtClean="0">
              <a:latin typeface="Symbol" charset="2"/>
              <a:cs typeface="Symbol" charset="2"/>
            </a:endParaRPr>
          </a:p>
        </p:txBody>
      </p:sp>
      <p:pic>
        <p:nvPicPr>
          <p:cNvPr id="3" name="Picture 2" descr="orb_type_trajector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00400"/>
            <a:ext cx="4510725" cy="33147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49876"/>
              </p:ext>
            </p:extLst>
          </p:nvPr>
        </p:nvGraphicFramePr>
        <p:xfrm>
          <a:off x="5486400" y="3974238"/>
          <a:ext cx="2819400" cy="120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889000" imgH="381000" progId="Equation.3">
                  <p:embed/>
                </p:oleObj>
              </mc:Choice>
              <mc:Fallback>
                <p:oleObj name="Equation" r:id="rId4" imgW="889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3974238"/>
                        <a:ext cx="2819400" cy="120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32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Redistribution of different types and energy level particles in phase space  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183776" y="1088091"/>
            <a:ext cx="8839200" cy="23409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Applying the perturbation (amplitude = 0.075m) results in the redistribution of particle in phase space and </a:t>
            </a:r>
            <a:r>
              <a:rPr lang="en-GB" sz="2000" dirty="0" smtClean="0"/>
              <a:t>the change of orbit type</a:t>
            </a:r>
            <a:r>
              <a:rPr lang="en-GB" sz="2000" dirty="0" smtClean="0"/>
              <a:t> in low and high initial particle energy case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Initially all the particles are well located within each boundary while particles with initial orbit type flag move around after the crash</a:t>
            </a:r>
            <a:endParaRPr lang="en-GB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98" y="3660372"/>
            <a:ext cx="3840002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" y="3660373"/>
            <a:ext cx="3839998" cy="28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</a:t>
            </a:r>
            <a:r>
              <a:rPr lang="en-US" altLang="en-US" sz="3600" b="1" dirty="0">
                <a:latin typeface="Arial" charset="0"/>
                <a:cs typeface="Arial" charset="0"/>
              </a:rPr>
              <a:t>different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orbit type particles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in real </a:t>
            </a:r>
            <a:r>
              <a:rPr lang="en-US" altLang="en-US" sz="3600" b="1" dirty="0">
                <a:latin typeface="Arial" charset="0"/>
                <a:cs typeface="Arial" charset="0"/>
              </a:rPr>
              <a:t>space  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redist_copas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9"/>
          <a:stretch/>
        </p:blipFill>
        <p:spPr>
          <a:xfrm>
            <a:off x="214888" y="3679800"/>
            <a:ext cx="2950711" cy="2340000"/>
          </a:xfrm>
          <a:prstGeom prst="rect">
            <a:avLst/>
          </a:prstGeom>
        </p:spPr>
      </p:pic>
      <p:pic>
        <p:nvPicPr>
          <p:cNvPr id="3" name="Picture 2" descr="redist_cntpas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"/>
          <a:stretch/>
        </p:blipFill>
        <p:spPr>
          <a:xfrm>
            <a:off x="3140646" y="3679800"/>
            <a:ext cx="2933653" cy="2340000"/>
          </a:xfrm>
          <a:prstGeom prst="rect">
            <a:avLst/>
          </a:prstGeom>
        </p:spPr>
      </p:pic>
      <p:pic>
        <p:nvPicPr>
          <p:cNvPr id="4" name="Picture 3" descr="redist_trapped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"/>
          <a:stretch/>
        </p:blipFill>
        <p:spPr>
          <a:xfrm>
            <a:off x="6049346" y="3679800"/>
            <a:ext cx="2942254" cy="2340000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3776" y="1088091"/>
            <a:ext cx="8839200" cy="25695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The number of fast </a:t>
            </a:r>
            <a:r>
              <a:rPr lang="en-GB" sz="2000" dirty="0"/>
              <a:t>ions </a:t>
            </a:r>
            <a:r>
              <a:rPr lang="en-GB" sz="2000" dirty="0" smtClean="0"/>
              <a:t>is </a:t>
            </a:r>
            <a:r>
              <a:rPr lang="en-GB" sz="2000" dirty="0"/>
              <a:t>changed along the minor radius by </a:t>
            </a:r>
            <a:r>
              <a:rPr lang="en-GB" sz="2000" dirty="0" err="1" smtClean="0"/>
              <a:t>sawtooth</a:t>
            </a:r>
            <a:r>
              <a:rPr lang="en-GB" sz="2000" dirty="0" smtClean="0"/>
              <a:t> crash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Co- and counter-passing particles experience larger effect from </a:t>
            </a:r>
            <a:r>
              <a:rPr lang="en-GB" sz="2000" dirty="0" err="1" smtClean="0"/>
              <a:t>sawtooth</a:t>
            </a:r>
            <a:r>
              <a:rPr lang="en-GB" sz="2000" dirty="0" smtClean="0"/>
              <a:t> crash on the radial redistribution than trapped particle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Consistent with previous experimental results </a:t>
            </a:r>
            <a:r>
              <a:rPr lang="en-GB" sz="1800" dirty="0" smtClean="0"/>
              <a:t>[Liu NF to be submitted,  </a:t>
            </a:r>
            <a:r>
              <a:rPr lang="en-GB" sz="1800" dirty="0" err="1" smtClean="0"/>
              <a:t>Muscatello</a:t>
            </a:r>
            <a:r>
              <a:rPr lang="en-GB" sz="1800" dirty="0" smtClean="0"/>
              <a:t> PPCF12]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6385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and motivation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Simulation setting and perturbation model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Simulation results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11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03" y="1828800"/>
            <a:ext cx="4120394" cy="3090296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During redistribution, particles experience the change of orbit type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52400" y="4851398"/>
            <a:ext cx="8991600" cy="1625602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The largest </a:t>
            </a:r>
            <a:r>
              <a:rPr lang="en-GB" sz="2000" dirty="0"/>
              <a:t>orbit </a:t>
            </a:r>
            <a:r>
              <a:rPr lang="en-GB" sz="2000" dirty="0" smtClean="0"/>
              <a:t>type changes from co-passing/stagnation to trapped particle as well as large amount of </a:t>
            </a:r>
            <a:r>
              <a:rPr lang="en-GB" sz="2000" dirty="0"/>
              <a:t>counter-passing and potato </a:t>
            </a:r>
            <a:r>
              <a:rPr lang="en-GB" sz="2000" dirty="0" smtClean="0"/>
              <a:t>particles</a:t>
            </a:r>
          </a:p>
          <a:p>
            <a:r>
              <a:rPr lang="en-GB" sz="2000" dirty="0" smtClean="0"/>
              <a:t>Trapped </a:t>
            </a:r>
            <a:r>
              <a:rPr lang="en-GB" sz="2000" dirty="0"/>
              <a:t>particles </a:t>
            </a:r>
            <a:r>
              <a:rPr lang="en-GB" sz="2000" dirty="0" smtClean="0"/>
              <a:t>mostly become </a:t>
            </a:r>
            <a:r>
              <a:rPr lang="en-GB" sz="2000" dirty="0"/>
              <a:t>co- or counter-passing </a:t>
            </a:r>
            <a:r>
              <a:rPr lang="en-GB" sz="2000" dirty="0" smtClean="0"/>
              <a:t>particles</a:t>
            </a:r>
          </a:p>
          <a:p>
            <a:r>
              <a:rPr lang="en-US" sz="2000" dirty="0" smtClean="0"/>
              <a:t>Orbit type change is relevant for quantitative comparison with phase space resolved measurements (e.g. FIDA, SSNPA)</a:t>
            </a: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45958"/>
              </p:ext>
            </p:extLst>
          </p:nvPr>
        </p:nvGraphicFramePr>
        <p:xfrm>
          <a:off x="1524000" y="107110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1: co-pass confined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3: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-pass confined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5: trapped confined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7: stagnation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2: co-pass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4: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-pass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6: trapped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8: potato confined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72200" y="3027684"/>
            <a:ext cx="3429000" cy="62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i,f</a:t>
            </a:r>
            <a:r>
              <a:rPr lang="en-US" sz="1600" dirty="0">
                <a:solidFill>
                  <a:srgbClr val="0000FF"/>
                </a:solidFill>
              </a:rPr>
              <a:t>) =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i="1" dirty="0" err="1" smtClean="0">
                <a:solidFill>
                  <a:srgbClr val="0000FF"/>
                </a:solidFill>
              </a:rPr>
              <a:t>a,b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r>
              <a:rPr lang="en-US" sz="1600" dirty="0">
                <a:solidFill>
                  <a:srgbClr val="0000FF"/>
                </a:solidFill>
              </a:rPr>
              <a:t>: initially </a:t>
            </a:r>
            <a:r>
              <a:rPr lang="en-US" sz="1600" b="1" i="1" dirty="0" smtClean="0">
                <a:solidFill>
                  <a:srgbClr val="0000FF"/>
                </a:solidFill>
              </a:rPr>
              <a:t>a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type </a:t>
            </a:r>
          </a:p>
          <a:p>
            <a:pPr algn="ctr">
              <a:lnSpc>
                <a:spcPct val="11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turns </a:t>
            </a:r>
            <a:r>
              <a:rPr lang="en-US" sz="1600" dirty="0">
                <a:solidFill>
                  <a:srgbClr val="0000FF"/>
                </a:solidFill>
              </a:rPr>
              <a:t>into </a:t>
            </a:r>
            <a:r>
              <a:rPr lang="en-US" sz="1600" b="1" i="1" dirty="0" smtClean="0">
                <a:solidFill>
                  <a:srgbClr val="0000FF"/>
                </a:solidFill>
              </a:rPr>
              <a:t>b</a:t>
            </a:r>
            <a:r>
              <a:rPr lang="en-US" sz="1600" dirty="0" smtClean="0">
                <a:solidFill>
                  <a:srgbClr val="0000FF"/>
                </a:solidFill>
              </a:rPr>
              <a:t> type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309336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Amplitude = </a:t>
            </a:r>
            <a:r>
              <a:rPr lang="en-GB" sz="1400" b="1" dirty="0" smtClean="0"/>
              <a:t>0.075</a:t>
            </a:r>
            <a:endParaRPr lang="en-GB" sz="1400" b="1" dirty="0" smtClean="0"/>
          </a:p>
          <a:p>
            <a:pPr algn="ctr"/>
            <a:r>
              <a:rPr lang="en-GB" sz="1400" b="1" dirty="0" smtClean="0"/>
              <a:t>26.0</a:t>
            </a:r>
            <a:r>
              <a:rPr lang="en-GB" sz="1400" b="1" dirty="0" smtClean="0"/>
              <a:t>% of 10k particles’ </a:t>
            </a:r>
          </a:p>
          <a:p>
            <a:pPr algn="ctr"/>
            <a:r>
              <a:rPr lang="en-GB" sz="1400" b="1" dirty="0" smtClean="0"/>
              <a:t>orbit type change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254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particles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mr-IN" altLang="en-US" sz="3600" b="1" dirty="0" smtClean="0">
                <a:latin typeface="Arial" charset="0"/>
                <a:cs typeface="Arial" charset="0"/>
              </a:rPr>
              <a:t>–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comparison with theory </a:t>
            </a:r>
            <a:r>
              <a:rPr lang="en-US" altLang="en-US" sz="2200" b="1" dirty="0" smtClean="0">
                <a:latin typeface="Arial" charset="0"/>
                <a:cs typeface="Arial" charset="0"/>
              </a:rPr>
              <a:t>[</a:t>
            </a:r>
            <a:r>
              <a:rPr lang="en-US" altLang="en-US" sz="2200" b="1" dirty="0" err="1" smtClean="0">
                <a:latin typeface="Arial" charset="0"/>
                <a:cs typeface="Arial" charset="0"/>
              </a:rPr>
              <a:t>Kolesnichenko</a:t>
            </a:r>
            <a:r>
              <a:rPr lang="en-US" altLang="en-US" sz="2200" b="1" dirty="0" smtClean="0">
                <a:latin typeface="Arial" charset="0"/>
                <a:cs typeface="Arial" charset="0"/>
              </a:rPr>
              <a:t> PoP97]</a:t>
            </a:r>
            <a:endParaRPr lang="en-US" altLang="en-US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8795"/>
              </p:ext>
            </p:extLst>
          </p:nvPr>
        </p:nvGraphicFramePr>
        <p:xfrm>
          <a:off x="1114425" y="1882576"/>
          <a:ext cx="27606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3" imgW="1219200" imgH="330200" progId="Equation.3">
                  <p:embed/>
                </p:oleObj>
              </mc:Choice>
              <mc:Fallback>
                <p:oleObj name="Equation" r:id="rId3" imgW="1219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882576"/>
                        <a:ext cx="2760663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>
          <a:xfrm>
            <a:off x="183776" y="1049792"/>
            <a:ext cx="8839200" cy="5883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Criteria for </a:t>
            </a:r>
            <a:r>
              <a:rPr lang="en-GB" sz="2000" dirty="0" err="1" smtClean="0"/>
              <a:t>sawtooth</a:t>
            </a:r>
            <a:r>
              <a:rPr lang="en-GB" sz="2000" dirty="0" smtClean="0"/>
              <a:t> induced fast particle redistribution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1574799"/>
            <a:ext cx="392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Trapped particle</a:t>
            </a:r>
            <a:endParaRPr lang="en-US" sz="1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8849"/>
              </p:ext>
            </p:extLst>
          </p:nvPr>
        </p:nvGraphicFramePr>
        <p:xfrm>
          <a:off x="5751513" y="2068314"/>
          <a:ext cx="14081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5" imgW="622300" imgH="165100" progId="Equation.3">
                  <p:embed/>
                </p:oleObj>
              </mc:Choice>
              <mc:Fallback>
                <p:oleObj name="Equation" r:id="rId5" imgW="622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513" y="2068314"/>
                        <a:ext cx="140811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800" y="1574799"/>
            <a:ext cx="392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Passing particle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751665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orbit width,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sawtooth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mixing radius assuming full reconnection</a:t>
            </a:r>
          </a:p>
          <a:p>
            <a:pPr algn="ctr"/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inverse aspect ratio at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crash time,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ion cyclotron frequency    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particles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mr-IN" altLang="en-US" sz="3600" b="1" dirty="0">
                <a:latin typeface="Arial" charset="0"/>
                <a:cs typeface="Arial" charset="0"/>
              </a:rPr>
              <a:t>–</a:t>
            </a:r>
            <a:r>
              <a:rPr lang="en-US" altLang="en-US" sz="3600" b="1" dirty="0">
                <a:latin typeface="Arial" charset="0"/>
                <a:cs typeface="Arial" charset="0"/>
              </a:rPr>
              <a:t> comparison with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theory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83776" y="3581400"/>
            <a:ext cx="8839200" cy="3200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Radial position change </a:t>
            </a:r>
            <a:r>
              <a:rPr lang="en-GB" sz="2000" dirty="0" smtClean="0"/>
              <a:t>(</a:t>
            </a:r>
            <a:r>
              <a:rPr lang="en-GB" sz="2000" i="1" dirty="0" smtClean="0">
                <a:latin typeface="Symbol" charset="2"/>
                <a:cs typeface="Symbol" charset="2"/>
              </a:rPr>
              <a:t>D</a:t>
            </a:r>
            <a:r>
              <a:rPr lang="en-GB" sz="2000" i="1" dirty="0" smtClean="0"/>
              <a:t>r</a:t>
            </a:r>
            <a:r>
              <a:rPr lang="en-GB" sz="2000" dirty="0" smtClean="0"/>
              <a:t>) </a:t>
            </a:r>
            <a:r>
              <a:rPr lang="en-GB" sz="2000" dirty="0" err="1" smtClean="0"/>
              <a:t>vs</a:t>
            </a:r>
            <a:r>
              <a:rPr lang="en-GB" sz="2000" dirty="0" smtClean="0"/>
              <a:t> </a:t>
            </a:r>
            <a:r>
              <a:rPr lang="en-GB" sz="2000" dirty="0" smtClean="0"/>
              <a:t>initial orbit width </a:t>
            </a:r>
            <a:r>
              <a:rPr lang="en-GB" sz="2000" dirty="0"/>
              <a:t>(</a:t>
            </a:r>
            <a:r>
              <a:rPr lang="en-GB" sz="2000" i="1" dirty="0" err="1" smtClean="0">
                <a:latin typeface="Symbol" charset="2"/>
                <a:cs typeface="Symbol" charset="2"/>
              </a:rPr>
              <a:t>D</a:t>
            </a:r>
            <a:r>
              <a:rPr lang="en-GB" sz="2000" i="1" dirty="0" err="1" smtClean="0"/>
              <a:t>r</a:t>
            </a:r>
            <a:r>
              <a:rPr lang="en-GB" sz="2000" i="1" baseline="-25000" dirty="0" err="1" smtClean="0"/>
              <a:t>b</a:t>
            </a:r>
            <a:r>
              <a:rPr lang="en-GB" sz="2000" dirty="0" smtClean="0"/>
              <a:t>)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dirty="0" smtClean="0"/>
              <a:t>Comparison with critical value for different particle energy level and orbit type </a:t>
            </a:r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Passing particles: criterion is well satisfied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Radial position change occurs only for orbit width smaller than the critical </a:t>
            </a:r>
            <a:r>
              <a:rPr lang="en-GB" sz="1600" dirty="0" smtClean="0"/>
              <a:t>one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Co-passing: </a:t>
            </a:r>
            <a:r>
              <a:rPr lang="en-GB" sz="1600" i="1" dirty="0" smtClean="0">
                <a:latin typeface="Symbol" charset="2"/>
                <a:cs typeface="Symbol" charset="2"/>
              </a:rPr>
              <a:t>D</a:t>
            </a:r>
            <a:r>
              <a:rPr lang="en-GB" sz="1600" i="1" dirty="0" smtClean="0"/>
              <a:t>r </a:t>
            </a:r>
            <a:r>
              <a:rPr lang="en-GB" sz="1600" dirty="0" smtClean="0"/>
              <a:t>decreases with energy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Counter-passing: </a:t>
            </a:r>
            <a:r>
              <a:rPr lang="en-GB" sz="1600" i="1" dirty="0">
                <a:latin typeface="Symbol" charset="2"/>
                <a:cs typeface="Symbol" charset="2"/>
              </a:rPr>
              <a:t>D</a:t>
            </a:r>
            <a:r>
              <a:rPr lang="en-GB" sz="1600" i="1" dirty="0"/>
              <a:t>r </a:t>
            </a:r>
            <a:r>
              <a:rPr lang="en-GB" sz="1600" dirty="0" smtClean="0"/>
              <a:t>increases </a:t>
            </a:r>
            <a:r>
              <a:rPr lang="en-GB" sz="1600" dirty="0"/>
              <a:t>with energy</a:t>
            </a:r>
            <a:endParaRPr lang="en-GB" sz="1600" dirty="0" smtClean="0"/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Trapped </a:t>
            </a:r>
            <a:r>
              <a:rPr lang="en-GB" sz="1800" dirty="0" smtClean="0"/>
              <a:t>particle: </a:t>
            </a:r>
            <a:r>
              <a:rPr lang="en-GB" sz="1800" dirty="0" smtClean="0"/>
              <a:t>not clear</a:t>
            </a:r>
            <a:endParaRPr lang="en-GB" sz="1800" dirty="0" smtClean="0"/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Particles with orbit width bigger than the critical one experiences radial position </a:t>
            </a:r>
            <a:r>
              <a:rPr lang="en-GB" sz="1600" dirty="0" smtClean="0"/>
              <a:t>change with lower energy while higher energy cases shows almost zero </a:t>
            </a:r>
            <a:r>
              <a:rPr lang="en-GB" sz="1600" i="1" dirty="0">
                <a:latin typeface="Symbol" charset="2"/>
                <a:cs typeface="Symbol" charset="2"/>
              </a:rPr>
              <a:t>D</a:t>
            </a:r>
            <a:r>
              <a:rPr lang="en-GB" sz="1600" i="1" dirty="0"/>
              <a:t>r </a:t>
            </a:r>
            <a:endParaRPr lang="en-GB" sz="1600" dirty="0" smtClean="0"/>
          </a:p>
        </p:txBody>
      </p:sp>
      <p:pic>
        <p:nvPicPr>
          <p:cNvPr id="10" name="Picture 9" descr="del_r_test_co_pas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6169" r="7877"/>
          <a:stretch/>
        </p:blipFill>
        <p:spPr>
          <a:xfrm>
            <a:off x="25044" y="1066800"/>
            <a:ext cx="3091963" cy="2520000"/>
          </a:xfrm>
          <a:prstGeom prst="rect">
            <a:avLst/>
          </a:prstGeom>
        </p:spPr>
      </p:pic>
      <p:pic>
        <p:nvPicPr>
          <p:cNvPr id="8" name="Picture 7" descr="del_r_test_cnt_pas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6071" r="8123"/>
          <a:stretch/>
        </p:blipFill>
        <p:spPr>
          <a:xfrm>
            <a:off x="3050147" y="1066800"/>
            <a:ext cx="3088721" cy="2520000"/>
          </a:xfrm>
          <a:prstGeom prst="rect">
            <a:avLst/>
          </a:prstGeom>
        </p:spPr>
      </p:pic>
      <p:pic>
        <p:nvPicPr>
          <p:cNvPr id="11" name="Picture 10" descr="del_r_test_trapped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6169" r="8363"/>
          <a:stretch/>
        </p:blipFill>
        <p:spPr>
          <a:xfrm>
            <a:off x="6072008" y="1066800"/>
            <a:ext cx="308335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Conclusions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and outlook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77772"/>
            <a:ext cx="8839200" cy="5486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 smtClean="0"/>
              <a:t>Sawtooth</a:t>
            </a:r>
            <a:r>
              <a:rPr lang="en-US" sz="2000" dirty="0" smtClean="0"/>
              <a:t> perturbation model implementation in the </a:t>
            </a:r>
            <a:r>
              <a:rPr lang="en-US" sz="2000" dirty="0" smtClean="0"/>
              <a:t>ORBIT code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GB" sz="2000" dirty="0"/>
              <a:t>Relative change of neutron rate induced by </a:t>
            </a:r>
            <a:r>
              <a:rPr lang="en-GB" sz="2000" dirty="0" err="1"/>
              <a:t>sawtooth</a:t>
            </a:r>
            <a:r>
              <a:rPr lang="en-GB" sz="2000" dirty="0"/>
              <a:t> crash is compared with experimental value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Relative change of neutron rate drop increases as mode amplitude grows from amplitude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Experimental </a:t>
            </a:r>
            <a:r>
              <a:rPr lang="en-US" sz="1800" dirty="0"/>
              <a:t>value can be reproduced by amplitude range of [0.055, 0.097</a:t>
            </a:r>
            <a:r>
              <a:rPr lang="en-US" sz="1800" dirty="0" smtClean="0"/>
              <a:t>]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Energy </a:t>
            </a:r>
            <a:r>
              <a:rPr lang="en-GB" sz="2000" dirty="0" smtClean="0"/>
              <a:t>and particle redistribution due to </a:t>
            </a:r>
            <a:r>
              <a:rPr lang="en-GB" sz="2000" dirty="0" err="1" smtClean="0"/>
              <a:t>sawtooth</a:t>
            </a:r>
            <a:r>
              <a:rPr lang="en-GB" sz="2000" dirty="0" smtClean="0"/>
              <a:t> crash is investigated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Regardless the amplitude of perturbation, </a:t>
            </a:r>
            <a:r>
              <a:rPr lang="en-US" sz="1800" i="1" dirty="0" smtClean="0"/>
              <a:t>E</a:t>
            </a:r>
            <a:r>
              <a:rPr lang="en-US" sz="1800" dirty="0" smtClean="0"/>
              <a:t> is not changed significantly while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>
                <a:latin typeface="Symbol" charset="2"/>
                <a:cs typeface="Symbol" charset="2"/>
              </a:rPr>
              <a:t>z</a:t>
            </a:r>
            <a:r>
              <a:rPr lang="en-US" sz="1800" dirty="0" smtClean="0"/>
              <a:t> variation becomes significant with increase of mode amplitude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With a sufficiently large perturbation amplitude, particles are redistributed by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in phase space and orbit types are also changed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effect of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crash is stronger on passing particles and trapped ones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Redistribution of Passing particle is well explained by theory while trapped particle redistribution does not well agree with theory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Need to find better way to apply the </a:t>
            </a:r>
            <a:r>
              <a:rPr lang="en-US" sz="1800" dirty="0" smtClean="0"/>
              <a:t>theory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This part will be extended to set a model for TRANSP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model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326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Back up slides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148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Relative change of neutron rate </a:t>
            </a:r>
            <a:r>
              <a:rPr lang="mr-IN" altLang="en-US" sz="3600" b="1" dirty="0">
                <a:latin typeface="Arial" charset="0"/>
                <a:cs typeface="Arial" charset="0"/>
              </a:rPr>
              <a:t>–</a:t>
            </a:r>
            <a:r>
              <a:rPr lang="en-US" altLang="en-US" sz="3600" b="1" dirty="0">
                <a:latin typeface="Arial" charset="0"/>
                <a:cs typeface="Arial" charset="0"/>
              </a:rPr>
              <a:t> comparison with experimental result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Determination of perturbation amplitude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With </a:t>
            </a:r>
            <a:r>
              <a:rPr lang="en-US" sz="2000" dirty="0" smtClean="0"/>
              <a:t>perturbation outside the q=1 surface, </a:t>
            </a:r>
            <a:r>
              <a:rPr lang="en-US" sz="2000" dirty="0"/>
              <a:t>the result is almost the same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Conditional average of the </a:t>
            </a:r>
            <a:r>
              <a:rPr lang="en-GB" sz="2000" dirty="0"/>
              <a:t>input </a:t>
            </a:r>
            <a:r>
              <a:rPr lang="en-GB" sz="2000" dirty="0" smtClean="0"/>
              <a:t>experimental profiles in TRANSP due to insufficient </a:t>
            </a:r>
            <a:r>
              <a:rPr lang="en-GB" sz="2000" dirty="0"/>
              <a:t>temporal resolution </a:t>
            </a:r>
            <a:r>
              <a:rPr lang="en-GB" sz="2000" dirty="0" smtClean="0"/>
              <a:t>of diagnostics 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Re-sample </a:t>
            </a:r>
            <a:r>
              <a:rPr lang="en-GB" sz="2000" dirty="0"/>
              <a:t>the experimental plasma profiles </a:t>
            </a:r>
            <a:r>
              <a:rPr lang="en-GB" sz="2000" dirty="0" smtClean="0"/>
              <a:t>on </a:t>
            </a:r>
            <a:r>
              <a:rPr lang="en-GB" sz="2000" dirty="0"/>
              <a:t>the 1ms time </a:t>
            </a:r>
            <a:r>
              <a:rPr lang="en-GB" sz="2000" dirty="0" smtClean="0"/>
              <a:t>scale after conditional average</a:t>
            </a:r>
            <a:endParaRPr lang="en-US" sz="8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37411"/>
            <a:ext cx="4128964" cy="3096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5481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D </a:t>
            </a:r>
            <a:r>
              <a:rPr lang="en-GB" sz="1200" b="1" dirty="0" err="1" smtClean="0">
                <a:solidFill>
                  <a:srgbClr val="FF0000"/>
                </a:solidFill>
              </a:rPr>
              <a:t>neutron_rate_TRANSP</a:t>
            </a:r>
            <a:r>
              <a:rPr lang="en-GB" sz="1200" b="1" dirty="0" smtClean="0">
                <a:solidFill>
                  <a:srgbClr val="FF0000"/>
                </a:solidFill>
              </a:rPr>
              <a:t> [900 </a:t>
            </a:r>
            <a:r>
              <a:rPr lang="mr-IN" sz="1200" b="1" dirty="0">
                <a:solidFill>
                  <a:srgbClr val="FF0000"/>
                </a:solidFill>
              </a:rPr>
              <a:t>–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1300ms]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[0.125 </a:t>
            </a:r>
            <a:r>
              <a:rPr lang="mr-IN" sz="1200" b="1" dirty="0" smtClean="0">
                <a:solidFill>
                  <a:srgbClr val="FF0000"/>
                </a:solidFill>
              </a:rPr>
              <a:t>–</a:t>
            </a:r>
            <a:r>
              <a:rPr lang="en-GB" sz="1200" b="1" dirty="0" smtClean="0">
                <a:solidFill>
                  <a:srgbClr val="FF0000"/>
                </a:solidFill>
              </a:rPr>
              <a:t> 0.394]</a:t>
            </a:r>
          </a:p>
        </p:txBody>
      </p:sp>
      <p:pic>
        <p:nvPicPr>
          <p:cNvPr id="13" name="Picture 12" descr="nf_pro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18344"/>
            <a:ext cx="4140000" cy="31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51202"/>
            <a:ext cx="3779998" cy="283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8" y="1067878"/>
            <a:ext cx="3779999" cy="280164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488854" y="1282392"/>
            <a:ext cx="2267906" cy="1916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/>
                <a:cs typeface="Arial"/>
              </a:rPr>
              <a:t>In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ORBIT code, perturbation is defined 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using </a:t>
            </a:r>
            <a:r>
              <a:rPr lang="en-US" altLang="en-US" sz="3600" b="1" i="1" dirty="0" smtClean="0">
                <a:latin typeface="Symbol" charset="2"/>
                <a:cs typeface="Symbol" charset="2"/>
              </a:rPr>
              <a:t>a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, not </a:t>
            </a:r>
            <a:r>
              <a:rPr lang="en-US" altLang="en-US" sz="3600" b="1" i="1" dirty="0" smtClean="0">
                <a:latin typeface="Symbol" charset="2"/>
                <a:cs typeface="Symbol" charset="2"/>
              </a:rPr>
              <a:t>x</a:t>
            </a:r>
            <a:endParaRPr lang="en-US" altLang="en-US" sz="3600" b="1" i="1" dirty="0">
              <a:latin typeface="Symbol" charset="2"/>
              <a:cs typeface="Symbol" charset="2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83776" y="3724373"/>
            <a:ext cx="8839200" cy="2782224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 smtClean="0"/>
              <a:t>Linearized perturbation in ORBIT:</a:t>
            </a:r>
          </a:p>
          <a:p>
            <a:pPr lvl="1">
              <a:lnSpc>
                <a:spcPct val="110000"/>
              </a:lnSpc>
            </a:pPr>
            <a:r>
              <a:rPr lang="en-GB" sz="1800" i="1" dirty="0" smtClean="0">
                <a:latin typeface="Symbol" charset="2"/>
                <a:cs typeface="Symbol" charset="2"/>
              </a:rPr>
              <a:t>ξ</a:t>
            </a:r>
            <a:r>
              <a:rPr lang="en-GB" sz="1800" dirty="0" smtClean="0"/>
              <a:t> can be transformed into </a:t>
            </a:r>
            <a:r>
              <a:rPr lang="en-GB" sz="1800" i="1" dirty="0" smtClean="0">
                <a:latin typeface="Symbol" charset="2"/>
                <a:cs typeface="Symbol" charset="2"/>
              </a:rPr>
              <a:t>a</a:t>
            </a:r>
            <a:r>
              <a:rPr lang="en-GB" sz="1800" dirty="0" smtClean="0">
                <a:latin typeface="Arial"/>
                <a:cs typeface="Arial"/>
              </a:rPr>
              <a:t> [White PoP13]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Radial component of resultant perturbation is equivalent to </a:t>
            </a:r>
            <a:r>
              <a:rPr lang="en-GB" sz="1800" i="1" dirty="0" err="1">
                <a:latin typeface="Symbol" charset="2"/>
                <a:cs typeface="Symbol" charset="2"/>
              </a:rPr>
              <a:t>ξ</a:t>
            </a:r>
            <a:r>
              <a:rPr lang="en-GB" sz="1800" dirty="0"/>
              <a:t> </a:t>
            </a:r>
            <a:r>
              <a:rPr lang="en-GB" sz="1800" dirty="0" smtClean="0"/>
              <a:t>model</a:t>
            </a:r>
          </a:p>
          <a:p>
            <a:pPr lvl="1">
              <a:lnSpc>
                <a:spcPct val="110000"/>
              </a:lnSpc>
            </a:pPr>
            <a:endParaRPr lang="en-GB" sz="1800" dirty="0" smtClean="0"/>
          </a:p>
          <a:p>
            <a:pPr lvl="1">
              <a:lnSpc>
                <a:spcPct val="110000"/>
              </a:lnSpc>
            </a:pPr>
            <a:endParaRPr lang="en-GB" sz="1800" dirty="0"/>
          </a:p>
          <a:p>
            <a:pPr lvl="1">
              <a:lnSpc>
                <a:spcPct val="110000"/>
              </a:lnSpc>
            </a:pPr>
            <a:r>
              <a:rPr lang="en-GB" sz="1800" dirty="0" smtClean="0"/>
              <a:t>Mode amplitude is prescribed for </a:t>
            </a:r>
            <a:r>
              <a:rPr lang="en-GB" sz="1800" i="1" dirty="0" smtClean="0">
                <a:latin typeface="Symbol" charset="2"/>
                <a:cs typeface="Symbol" charset="2"/>
              </a:rPr>
              <a:t>ξ</a:t>
            </a:r>
            <a:r>
              <a:rPr lang="en-GB" sz="1800" i="1" dirty="0" smtClean="0"/>
              <a:t> </a:t>
            </a:r>
            <a:r>
              <a:rPr lang="en-GB" sz="1800" dirty="0" smtClean="0"/>
              <a:t>and is used for </a:t>
            </a:r>
            <a:r>
              <a:rPr lang="en-GB" sz="1800" i="1" dirty="0" smtClean="0">
                <a:latin typeface="Symbol" charset="2"/>
                <a:cs typeface="Symbol" charset="2"/>
              </a:rPr>
              <a:t>a </a:t>
            </a:r>
            <a:r>
              <a:rPr lang="en-GB" sz="1800" dirty="0" smtClean="0"/>
              <a:t>after normalisation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The resultant a shape is similar to that from [Zhao PoP97]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9681"/>
              </p:ext>
            </p:extLst>
          </p:nvPr>
        </p:nvGraphicFramePr>
        <p:xfrm>
          <a:off x="4419600" y="3669660"/>
          <a:ext cx="1649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5" imgW="584200" imgH="215900" progId="Equation.3">
                  <p:embed/>
                </p:oleObj>
              </mc:Choice>
              <mc:Fallback>
                <p:oleObj name="Equation" r:id="rId5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9600" y="3669660"/>
                        <a:ext cx="16494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13030"/>
              </p:ext>
            </p:extLst>
          </p:nvPr>
        </p:nvGraphicFramePr>
        <p:xfrm>
          <a:off x="3461868" y="1775206"/>
          <a:ext cx="2186504" cy="93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7" imgW="800100" imgH="342900" progId="Equation.3">
                  <p:embed/>
                </p:oleObj>
              </mc:Choice>
              <mc:Fallback>
                <p:oleObj name="Equation" r:id="rId7" imgW="800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1868" y="1775206"/>
                        <a:ext cx="2186504" cy="93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50113"/>
              </p:ext>
            </p:extLst>
          </p:nvPr>
        </p:nvGraphicFramePr>
        <p:xfrm>
          <a:off x="2286000" y="4826256"/>
          <a:ext cx="4573588" cy="86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9" imgW="2222280" imgH="419040" progId="Equation.3">
                  <p:embed/>
                </p:oleObj>
              </mc:Choice>
              <mc:Fallback>
                <p:oleObj name="Equation" r:id="rId9" imgW="2222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826256"/>
                        <a:ext cx="4573588" cy="860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4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Redistribution of different types and energy level particles in phase space  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00" y="3697200"/>
            <a:ext cx="3840002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661200"/>
            <a:ext cx="3840002" cy="28800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3776" y="1088091"/>
            <a:ext cx="8839200" cy="23409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Applying the perturbation (amplitude = 0.075m) results in the redistribution of particle in phase space and </a:t>
            </a:r>
            <a:r>
              <a:rPr lang="en-GB" sz="2400" dirty="0" smtClean="0"/>
              <a:t>the change of orbit type</a:t>
            </a:r>
            <a:r>
              <a:rPr lang="en-GB" sz="2400" dirty="0" smtClean="0"/>
              <a:t> in low and high initial particle energy case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Initially all the particles are well located within each boundary while particles with initial orbit type flag move around after the crash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24804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399"/>
            <a:ext cx="3980067" cy="3307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66207"/>
            <a:ext cx="3657600" cy="31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and motivation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Simulation setting and perturbation model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Simulation results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10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09967"/>
            <a:ext cx="3389026" cy="3018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Long </a:t>
            </a:r>
            <a:r>
              <a:rPr lang="en-US" sz="3600" b="1" dirty="0" err="1" smtClean="0"/>
              <a:t>Sawtoothing</a:t>
            </a:r>
            <a:r>
              <a:rPr lang="en-US" sz="3600" b="1" dirty="0" smtClean="0"/>
              <a:t> Discharges </a:t>
            </a:r>
            <a:r>
              <a:rPr lang="en-US" sz="3600" b="1" dirty="0" smtClean="0"/>
              <a:t>on </a:t>
            </a:r>
            <a:br>
              <a:rPr lang="en-US" sz="3600" b="1" dirty="0" smtClean="0"/>
            </a:br>
            <a:r>
              <a:rPr lang="en-US" sz="3600" b="1" dirty="0" smtClean="0"/>
              <a:t>NSTX</a:t>
            </a:r>
            <a:r>
              <a:rPr lang="en-US" sz="3600" b="1" dirty="0" smtClean="0"/>
              <a:t>-U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the new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</a:t>
            </a:r>
            <a:r>
              <a:rPr lang="en-US" sz="3600" b="1" dirty="0" smtClean="0"/>
              <a:t>NBI</a:t>
            </a:r>
            <a:endParaRPr lang="en-US" sz="36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2456372" y="4340172"/>
            <a:ext cx="1675414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[</a:t>
            </a:r>
            <a:r>
              <a:rPr lang="en-US" sz="1400" dirty="0" smtClean="0"/>
              <a:t>Menard, NF 2012]</a:t>
            </a:r>
            <a:endParaRPr lang="en-US" sz="1400" dirty="0"/>
          </a:p>
        </p:txBody>
      </p:sp>
      <p:sp>
        <p:nvSpPr>
          <p:cNvPr id="11" name="TextBox 8"/>
          <p:cNvSpPr txBox="1"/>
          <p:nvPr/>
        </p:nvSpPr>
        <p:spPr>
          <a:xfrm>
            <a:off x="4132773" y="4340172"/>
            <a:ext cx="1774800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[</a:t>
            </a:r>
            <a:r>
              <a:rPr lang="en-US" sz="1400" dirty="0" smtClean="0"/>
              <a:t>Gerhardt, NF 2012]</a:t>
            </a:r>
            <a:endParaRPr lang="en-US" sz="1400" dirty="0"/>
          </a:p>
        </p:txBody>
      </p:sp>
      <p:pic>
        <p:nvPicPr>
          <p:cNvPr id="12" name="Picture 11" descr="NSTXU_NBlin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69" y="1219200"/>
            <a:ext cx="3113903" cy="3200400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52400" y="4800600"/>
            <a:ext cx="8839200" cy="18288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Reproducible </a:t>
            </a:r>
            <a:r>
              <a:rPr lang="en-US" sz="2000" dirty="0" err="1"/>
              <a:t>sawtoothing</a:t>
            </a:r>
            <a:r>
              <a:rPr lang="en-US" sz="2000" dirty="0"/>
              <a:t> L-mode discharges are obtained on NSTX-U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/>
              <a:t>Neutron rate can drop as large as ~15% at </a:t>
            </a:r>
            <a:r>
              <a:rPr lang="en-US" sz="1800" dirty="0" err="1"/>
              <a:t>sawtooth</a:t>
            </a:r>
            <a:r>
              <a:rPr lang="en-US" sz="1800" dirty="0"/>
              <a:t> crash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Flattening </a:t>
            </a:r>
            <a:r>
              <a:rPr lang="en-US" sz="1800" dirty="0"/>
              <a:t>of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e</a:t>
            </a:r>
            <a:r>
              <a:rPr lang="en-US" sz="1800" dirty="0"/>
              <a:t> in the core indicated by MPTS and Soft x-ray diagnostics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 MSE measurement is available for these </a:t>
            </a:r>
            <a:r>
              <a:rPr lang="en-US" sz="1800" dirty="0" smtClean="0"/>
              <a:t>discharges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90793" y="1297257"/>
            <a:ext cx="2387881" cy="2758926"/>
            <a:chOff x="4972641" y="1007886"/>
            <a:chExt cx="4038600" cy="4814712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076836" y="1098195"/>
              <a:ext cx="3881070" cy="4681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Major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radius: 0.95 </a:t>
              </a:r>
              <a:r>
                <a:rPr lang="en-US" sz="1300" b="1" dirty="0">
                  <a:solidFill>
                    <a:srgbClr val="000090"/>
                  </a:solidFill>
                </a:rPr>
                <a:t>m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Aspect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ratio: 1.5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 smtClean="0">
                  <a:solidFill>
                    <a:srgbClr val="000090"/>
                  </a:solidFill>
                </a:rPr>
                <a:t>Elongation: 2.7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 err="1" smtClean="0">
                  <a:solidFill>
                    <a:srgbClr val="000090"/>
                  </a:solidFill>
                </a:rPr>
                <a:t>Triangularity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: 0.8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Plasma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current: &lt; 2 </a:t>
              </a:r>
              <a:r>
                <a:rPr lang="en-US" sz="1300" b="1" dirty="0">
                  <a:solidFill>
                    <a:srgbClr val="000090"/>
                  </a:solidFill>
                </a:rPr>
                <a:t>MA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Toroidal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field: &lt; 1.0 </a:t>
              </a:r>
              <a:r>
                <a:rPr lang="en-US" sz="1300" b="1" dirty="0">
                  <a:solidFill>
                    <a:srgbClr val="000090"/>
                  </a:solidFill>
                </a:rPr>
                <a:t>T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Pulse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length: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~ 1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- 5 </a:t>
              </a:r>
              <a:r>
                <a:rPr lang="en-US" sz="1300" b="1" dirty="0">
                  <a:solidFill>
                    <a:srgbClr val="000090"/>
                  </a:solidFill>
                </a:rPr>
                <a:t>s</a:t>
              </a:r>
            </a:p>
            <a:p>
              <a:pPr defTabSz="457092"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6 Neutral Beam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sources:</a:t>
              </a:r>
            </a:p>
            <a:p>
              <a:pPr defTabSz="457092"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200" b="1" dirty="0" smtClean="0">
                  <a:solidFill>
                    <a:srgbClr val="000090"/>
                  </a:solidFill>
                </a:rPr>
                <a:t>P</a:t>
              </a:r>
              <a:r>
                <a:rPr lang="en-US" sz="1200" b="1" baseline="-25000" dirty="0" smtClean="0">
                  <a:solidFill>
                    <a:srgbClr val="000090"/>
                  </a:solidFill>
                </a:rPr>
                <a:t>NBI </a:t>
              </a:r>
              <a:r>
                <a:rPr lang="en-US" sz="1200" b="1" dirty="0" smtClean="0">
                  <a:solidFill>
                    <a:srgbClr val="000090"/>
                  </a:solidFill>
                  <a:latin typeface="Lucida Grande" charset="0"/>
                </a:rPr>
                <a:t>≤</a:t>
              </a:r>
              <a:r>
                <a:rPr lang="en-US" sz="12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1200" b="1" dirty="0">
                  <a:solidFill>
                    <a:srgbClr val="000090"/>
                  </a:solidFill>
                </a:rPr>
                <a:t>12 MW, </a:t>
              </a:r>
              <a:r>
                <a:rPr lang="en-US" sz="1200" b="1" dirty="0" err="1" smtClean="0">
                  <a:solidFill>
                    <a:srgbClr val="000090"/>
                  </a:solidFill>
                </a:rPr>
                <a:t>E</a:t>
              </a:r>
              <a:r>
                <a:rPr lang="en-US" sz="1200" b="1" baseline="-25000" dirty="0" err="1" smtClean="0">
                  <a:solidFill>
                    <a:srgbClr val="000090"/>
                  </a:solidFill>
                </a:rPr>
                <a:t>injection</a:t>
              </a:r>
              <a:r>
                <a:rPr lang="en-US" sz="12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1200" b="1" dirty="0">
                  <a:solidFill>
                    <a:srgbClr val="000090"/>
                  </a:solidFill>
                  <a:latin typeface="Lucida Grande" charset="0"/>
                </a:rPr>
                <a:t>≤ </a:t>
              </a:r>
              <a:r>
                <a:rPr lang="en-US" sz="1200" b="1" dirty="0">
                  <a:solidFill>
                    <a:srgbClr val="000090"/>
                  </a:solidFill>
                </a:rPr>
                <a:t>95 keV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972641" y="1007886"/>
              <a:ext cx="4038600" cy="4814712"/>
            </a:xfrm>
            <a:prstGeom prst="roundRect">
              <a:avLst>
                <a:gd name="adj" fmla="val 6534"/>
              </a:avLst>
            </a:prstGeom>
            <a:no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186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TRANSP results indicate significant effect of thermal profile evolution on neutron rate</a:t>
            </a:r>
            <a:endParaRPr lang="en-US" sz="32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4584" y="4290060"/>
            <a:ext cx="8917016" cy="294894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/>
              <a:t>TRANSP run using thermal profiles from </a:t>
            </a:r>
            <a:r>
              <a:rPr lang="en-US" sz="2000" dirty="0" smtClean="0"/>
              <a:t>conditional average </a:t>
            </a:r>
            <a:r>
              <a:rPr lang="en-US" sz="2000" dirty="0" smtClean="0"/>
              <a:t>reconstruction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1800" dirty="0" err="1"/>
              <a:t>Sawtooth</a:t>
            </a:r>
            <a:r>
              <a:rPr lang="en-US" sz="1800" dirty="0"/>
              <a:t> model </a:t>
            </a:r>
            <a:r>
              <a:rPr lang="en-US" sz="1800" b="1" dirty="0"/>
              <a:t>ON</a:t>
            </a:r>
            <a:r>
              <a:rPr lang="en-US" sz="1800" dirty="0"/>
              <a:t> for q-profile evolution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Sawtooth</a:t>
            </a:r>
            <a:r>
              <a:rPr lang="en-US" sz="1800" dirty="0"/>
              <a:t> model </a:t>
            </a:r>
            <a:r>
              <a:rPr lang="en-US" sz="1800" b="1" dirty="0"/>
              <a:t>OFF</a:t>
            </a:r>
            <a:r>
              <a:rPr lang="en-US" sz="1800" dirty="0"/>
              <a:t> for fast </a:t>
            </a:r>
            <a:r>
              <a:rPr lang="en-US" sz="1800" dirty="0" smtClean="0"/>
              <a:t>ions:</a:t>
            </a:r>
            <a:r>
              <a:rPr lang="en-US" sz="1800" dirty="0"/>
              <a:t> </a:t>
            </a:r>
            <a:r>
              <a:rPr lang="en-US" sz="1800" dirty="0" smtClean="0"/>
              <a:t>Little</a:t>
            </a:r>
            <a:r>
              <a:rPr lang="en-US" sz="1800" dirty="0"/>
              <a:t>/no modulation of fast ion profile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Thermal </a:t>
            </a:r>
            <a:r>
              <a:rPr lang="en-US" sz="2000" dirty="0"/>
              <a:t>plasma </a:t>
            </a:r>
            <a:r>
              <a:rPr lang="en-US" sz="2000" dirty="0" smtClean="0"/>
              <a:t>variation can account for up to 50% of neutron rate drops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What are the effects of fast ions?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9"/>
          <a:stretch/>
        </p:blipFill>
        <p:spPr>
          <a:xfrm>
            <a:off x="5029200" y="1333115"/>
            <a:ext cx="3311003" cy="2908429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0" y="964944"/>
            <a:ext cx="2340109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[Liu, to be submitted to NF]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1191247"/>
            <a:ext cx="3887011" cy="2999753"/>
            <a:chOff x="685800" y="1066801"/>
            <a:chExt cx="3887011" cy="29997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066801"/>
              <a:ext cx="3887011" cy="2667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46422" t="91647" r="33585" b="542"/>
            <a:stretch/>
          </p:blipFill>
          <p:spPr>
            <a:xfrm>
              <a:off x="2362200" y="3810000"/>
              <a:ext cx="731264" cy="25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33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TRANSP results </a:t>
            </a:r>
            <a:r>
              <a:rPr lang="en-US" sz="3600" b="1" dirty="0" smtClean="0"/>
              <a:t>can match experimental ones by adjusting free parameters</a:t>
            </a:r>
            <a:endParaRPr lang="en-US" sz="36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4584" y="4419600"/>
            <a:ext cx="9069416" cy="294894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Adjusting free parameters in </a:t>
            </a:r>
            <a:r>
              <a:rPr lang="en-US" sz="2000" dirty="0" smtClean="0"/>
              <a:t>TRANSP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model can bring </a:t>
            </a:r>
            <a:r>
              <a:rPr lang="en-US" sz="2000" dirty="0" smtClean="0"/>
              <a:t>reproduction of the experimental result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Sawtooth</a:t>
            </a:r>
            <a:r>
              <a:rPr lang="en-US" sz="1800" dirty="0"/>
              <a:t> model </a:t>
            </a:r>
            <a:r>
              <a:rPr lang="en-US" sz="1800" b="1" dirty="0"/>
              <a:t>ON</a:t>
            </a:r>
            <a:r>
              <a:rPr lang="en-US" sz="1800" dirty="0"/>
              <a:t> for </a:t>
            </a:r>
            <a:r>
              <a:rPr lang="en-US" sz="1800" dirty="0" smtClean="0"/>
              <a:t>both q</a:t>
            </a:r>
            <a:r>
              <a:rPr lang="en-US" sz="1800" dirty="0"/>
              <a:t>-</a:t>
            </a:r>
            <a:r>
              <a:rPr lang="en-US" sz="1800" dirty="0" smtClean="0"/>
              <a:t>profile and fast ion evolution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Need to find a proper free parameter sets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Reconnection type, (partial) reconnection fraction, fraction of fast ions </a:t>
            </a:r>
            <a:r>
              <a:rPr lang="en-US" sz="1600" dirty="0" smtClean="0"/>
              <a:t>involving in </a:t>
            </a:r>
            <a:r>
              <a:rPr lang="en-US" sz="1600" dirty="0" err="1" smtClean="0"/>
              <a:t>sawtooth</a:t>
            </a:r>
            <a:r>
              <a:rPr lang="en-US" sz="1600" dirty="0" smtClean="0"/>
              <a:t> mixing, etc.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0" t="47125" r="16332" b="963"/>
          <a:stretch/>
        </p:blipFill>
        <p:spPr>
          <a:xfrm>
            <a:off x="990600" y="1295400"/>
            <a:ext cx="3418261" cy="3001874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0" y="990600"/>
            <a:ext cx="2340109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[Liu, to be submitted to NF]</a:t>
            </a:r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2189"/>
          <a:stretch/>
        </p:blipFill>
        <p:spPr>
          <a:xfrm>
            <a:off x="5029200" y="1333115"/>
            <a:ext cx="3311003" cy="29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b="1" dirty="0" err="1" smtClean="0"/>
              <a:t>Sawtooth</a:t>
            </a:r>
            <a:r>
              <a:rPr lang="en-US" sz="3300" b="1" dirty="0" smtClean="0"/>
              <a:t> model in TRANSP </a:t>
            </a:r>
            <a:r>
              <a:rPr lang="en-US" sz="3300" b="1" dirty="0" smtClean="0"/>
              <a:t>brings the same effect of </a:t>
            </a:r>
            <a:r>
              <a:rPr lang="en-US" sz="3300" b="1" dirty="0" err="1" smtClean="0"/>
              <a:t>sawtooth</a:t>
            </a:r>
            <a:r>
              <a:rPr lang="en-US" sz="3300" b="1" dirty="0" smtClean="0"/>
              <a:t> on different orbit types</a:t>
            </a:r>
            <a:endParaRPr lang="en-US" sz="33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4584" y="4419600"/>
            <a:ext cx="9069416" cy="294894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Experiments show that passing particles are more affected by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than trapped ones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TRANSP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model treats particles with different orbit type in the same way as thermal particles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No pitch angle or energy dependence on present </a:t>
            </a:r>
            <a:r>
              <a:rPr lang="en-US" sz="1800" dirty="0" err="1" smtClean="0"/>
              <a:t>sawtooth</a:t>
            </a:r>
            <a:r>
              <a:rPr lang="en-US" sz="1800" dirty="0" smtClean="0"/>
              <a:t> model 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0" y="990600"/>
            <a:ext cx="2340109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[Liu, to be submitted to NF]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4114800" cy="30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Can effect of fast particle transport improve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model?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0668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err="1"/>
              <a:t>Sawtooth</a:t>
            </a:r>
            <a:r>
              <a:rPr lang="en-US" sz="2000" dirty="0"/>
              <a:t> modelling </a:t>
            </a:r>
            <a:r>
              <a:rPr lang="en-US" sz="2000" dirty="0" smtClean="0"/>
              <a:t>in </a:t>
            </a:r>
            <a:r>
              <a:rPr lang="en-US" sz="2000" dirty="0"/>
              <a:t>TRANSP </a:t>
            </a:r>
            <a:r>
              <a:rPr lang="en-US" sz="2000" dirty="0" smtClean="0"/>
              <a:t>[</a:t>
            </a:r>
            <a:r>
              <a:rPr lang="en-GB" sz="2000" dirty="0" err="1" smtClean="0"/>
              <a:t>transpweb.pppl.gov</a:t>
            </a:r>
            <a:r>
              <a:rPr lang="en-US" sz="2000" dirty="0" smtClean="0"/>
              <a:t>]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Several free </a:t>
            </a:r>
            <a:r>
              <a:rPr lang="en-US" sz="1800" dirty="0"/>
              <a:t>parameters (e.g. partial reconnection fraction) in the </a:t>
            </a:r>
            <a:r>
              <a:rPr lang="en-US" sz="1800" dirty="0" smtClean="0"/>
              <a:t>model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/>
              <a:t>need </a:t>
            </a:r>
            <a:r>
              <a:rPr lang="en-US" sz="1800" dirty="0"/>
              <a:t>to find an optimum set for each case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Need </a:t>
            </a:r>
            <a:r>
              <a:rPr lang="en-US" sz="1800" dirty="0" smtClean="0"/>
              <a:t>to determine </a:t>
            </a:r>
            <a:r>
              <a:rPr lang="en-US" sz="1800" dirty="0"/>
              <a:t>self-</a:t>
            </a:r>
            <a:r>
              <a:rPr lang="en-US" sz="1800" dirty="0" smtClean="0"/>
              <a:t>consistent parameter </a:t>
            </a:r>
            <a:r>
              <a:rPr lang="en-US" sz="1800" dirty="0" smtClean="0"/>
              <a:t>setting for predictive simulation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Improvement </a:t>
            </a:r>
            <a:r>
              <a:rPr lang="en-US" sz="2000" dirty="0" smtClean="0"/>
              <a:t>of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model for fast ion redistribution in phase space?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ORBIT </a:t>
            </a:r>
            <a:r>
              <a:rPr lang="en-US" sz="1800" dirty="0"/>
              <a:t>simulations </a:t>
            </a:r>
            <a:r>
              <a:rPr lang="en-US" sz="1800" dirty="0" smtClean="0"/>
              <a:t>can be a </a:t>
            </a:r>
            <a:r>
              <a:rPr lang="en-US" sz="1800" dirty="0"/>
              <a:t>guidance to develop a more comprehensive model for </a:t>
            </a:r>
            <a:r>
              <a:rPr lang="en-US" sz="1800" dirty="0" smtClean="0"/>
              <a:t>fast particle </a:t>
            </a:r>
            <a:r>
              <a:rPr lang="en-US" sz="1800" dirty="0"/>
              <a:t>transport by </a:t>
            </a:r>
            <a:r>
              <a:rPr lang="en-US" sz="1800" dirty="0" err="1"/>
              <a:t>sawteeth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Implementation of a fast particle model into TRANSP is expected to enable self-consistent modelling including more physics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NSTX</a:t>
            </a:r>
            <a:r>
              <a:rPr lang="en-US" sz="1800" dirty="0"/>
              <a:t>-U data can guide model development and be used for </a:t>
            </a:r>
            <a:r>
              <a:rPr lang="en-US" sz="1800" dirty="0" smtClean="0"/>
              <a:t>validation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827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Introduction and motivation</a:t>
            </a:r>
            <a:br>
              <a:rPr lang="en-GB" dirty="0" smtClean="0">
                <a:solidFill>
                  <a:srgbClr val="BFBFBF"/>
                </a:solidFill>
              </a:rPr>
            </a:br>
            <a:endParaRPr lang="en-GB" dirty="0" smtClean="0">
              <a:solidFill>
                <a:srgbClr val="BFBFBF"/>
              </a:solidFill>
            </a:endParaRPr>
          </a:p>
          <a:p>
            <a:r>
              <a:rPr lang="en-GB" dirty="0" smtClean="0"/>
              <a:t>Simulation setting and perturbation model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>
                <a:solidFill>
                  <a:srgbClr val="BFBFBF"/>
                </a:solidFill>
              </a:rPr>
              <a:t>Simulation results</a:t>
            </a:r>
            <a:br>
              <a:rPr lang="en-GB" dirty="0" smtClean="0">
                <a:solidFill>
                  <a:srgbClr val="BFBFBF"/>
                </a:solidFill>
              </a:rPr>
            </a:br>
            <a:endParaRPr lang="en-GB" dirty="0" smtClean="0">
              <a:solidFill>
                <a:srgbClr val="BFBFBF"/>
              </a:solidFill>
            </a:endParaRPr>
          </a:p>
          <a:p>
            <a:r>
              <a:rPr lang="en-GB" dirty="0" smtClean="0">
                <a:solidFill>
                  <a:srgbClr val="BFBFBF"/>
                </a:solidFill>
              </a:rPr>
              <a:t>Conclusion</a:t>
            </a:r>
            <a:endParaRPr lang="en-GB" dirty="0">
              <a:solidFill>
                <a:srgbClr val="BFBFB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637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13127</TotalTime>
  <Words>1427</Words>
  <Application>Microsoft Macintosh PowerPoint</Application>
  <PresentationFormat>On-screen Show (4:3)</PresentationFormat>
  <Paragraphs>190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NSTX Upgrade</vt:lpstr>
      <vt:lpstr>Equation</vt:lpstr>
      <vt:lpstr>Microsoft Equation</vt:lpstr>
      <vt:lpstr>Summary of paper to be submitted to NF special issue on IAEA TM EP  ‘ORBIT modeling of fast particle redistribution induced by sawtooth instability’</vt:lpstr>
      <vt:lpstr>Outline</vt:lpstr>
      <vt:lpstr>Outline</vt:lpstr>
      <vt:lpstr>Long Sawtoothing Discharges on  NSTX-U with the new 2nd NBI</vt:lpstr>
      <vt:lpstr>TRANSP results indicate significant effect of thermal profile evolution on neutron rate</vt:lpstr>
      <vt:lpstr>TRANSP results can match experimental ones by adjusting free parameters</vt:lpstr>
      <vt:lpstr>Sawtooth model in TRANSP brings the same effect of sawtooth on different orbit types</vt:lpstr>
      <vt:lpstr>Can effect of fast particle transport improve sawtooth model?</vt:lpstr>
      <vt:lpstr>Outline</vt:lpstr>
      <vt:lpstr>Simulation setting</vt:lpstr>
      <vt:lpstr>Displacement from sawtooth crash induces perturbed magnetic field dB</vt:lpstr>
      <vt:lpstr>Radial profile is modified and the temporal variation of the amplitude is set </vt:lpstr>
      <vt:lpstr>Relative change of neutron rate – comparison with experimental result</vt:lpstr>
      <vt:lpstr>Measurement of neutron rate drop is used to determine perturbation amplitude in simulations</vt:lpstr>
      <vt:lpstr>Outline</vt:lpstr>
      <vt:lpstr>Fast ion energy is not changed significantly by sawtooth  </vt:lpstr>
      <vt:lpstr>Classification of orbit type allows to identify particle redistribution</vt:lpstr>
      <vt:lpstr>Redistribution of different types and energy level particles in phase space  </vt:lpstr>
      <vt:lpstr>Redistribution of different orbit type particles in real space  </vt:lpstr>
      <vt:lpstr>During redistribution, particles experience the change of orbit type</vt:lpstr>
      <vt:lpstr>Redistribution of particles  – comparison with theory [Kolesnichenko PoP97]</vt:lpstr>
      <vt:lpstr>Redistribution of particles  – comparison with theory</vt:lpstr>
      <vt:lpstr>Conclusions and outlook</vt:lpstr>
      <vt:lpstr>Back up slides</vt:lpstr>
      <vt:lpstr>Relative change of neutron rate – comparison with experimental result</vt:lpstr>
      <vt:lpstr>In ORBIT code, perturbation is defined  using a, not x</vt:lpstr>
      <vt:lpstr>Redistribution of different types and energy level particles in phase space  </vt:lpstr>
      <vt:lpstr>PowerPoint Presentation</vt:lpstr>
    </vt:vector>
  </TitlesOfParts>
  <Manager/>
  <Company>PPPL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E. Menard</dc:creator>
  <cp:keywords/>
  <dc:description/>
  <cp:lastModifiedBy>Doohyun Kim</cp:lastModifiedBy>
  <cp:revision>321</cp:revision>
  <cp:lastPrinted>2017-09-01T17:26:30Z</cp:lastPrinted>
  <dcterms:created xsi:type="dcterms:W3CDTF">2015-07-16T16:59:24Z</dcterms:created>
  <dcterms:modified xsi:type="dcterms:W3CDTF">2017-11-28T16:54:24Z</dcterms:modified>
  <cp:category/>
</cp:coreProperties>
</file>