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58" r:id="rId2"/>
    <p:sldId id="678" r:id="rId3"/>
    <p:sldId id="679" r:id="rId4"/>
    <p:sldId id="680" r:id="rId5"/>
    <p:sldId id="681" r:id="rId6"/>
    <p:sldId id="682" r:id="rId7"/>
    <p:sldId id="683" r:id="rId8"/>
    <p:sldId id="684" r:id="rId9"/>
    <p:sldId id="690" r:id="rId10"/>
    <p:sldId id="677" r:id="rId11"/>
    <p:sldId id="685" r:id="rId12"/>
    <p:sldId id="686" r:id="rId13"/>
    <p:sldId id="691" r:id="rId14"/>
    <p:sldId id="687" r:id="rId15"/>
    <p:sldId id="692" r:id="rId16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FF"/>
    <a:srgbClr val="FFFF99"/>
    <a:srgbClr val="009900"/>
    <a:srgbClr val="FFFF00"/>
    <a:srgbClr val="FFFFCC"/>
    <a:srgbClr val="00CCFF"/>
    <a:srgbClr val="00FFFF"/>
    <a:srgbClr val="00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8" autoAdjust="0"/>
    <p:restoredTop sz="92412" autoAdjust="0"/>
  </p:normalViewPr>
  <p:slideViewPr>
    <p:cSldViewPr snapToGrid="0">
      <p:cViewPr varScale="1">
        <p:scale>
          <a:sx n="99" d="100"/>
          <a:sy n="99" d="100"/>
        </p:scale>
        <p:origin x="-326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-2136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465888" y="8826500"/>
            <a:ext cx="3984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26" tIns="44863" rIns="91326" bIns="44863" anchor="ctr">
            <a:spAutoFit/>
          </a:bodyPr>
          <a:lstStyle>
            <a:lvl1pPr defTabSz="922338"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2338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FC3CB75F-D00C-44DC-AA74-CDEEED0FE5DA}" type="slidenum">
              <a:rPr lang="en-US" altLang="en-US" sz="1400" smtClean="0"/>
              <a:pPr algn="r">
                <a:defRPr/>
              </a:pPr>
              <a:t>‹#›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08809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79913"/>
            <a:ext cx="5086350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6" tIns="44863" rIns="91326" bIns="44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0100" cy="3457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477000" y="8824913"/>
            <a:ext cx="3873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26" tIns="44863" rIns="91326" bIns="44863" anchor="ctr">
            <a:spAutoFit/>
          </a:bodyPr>
          <a:lstStyle>
            <a:lvl1pPr defTabSz="922338"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2338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BD358436-4925-4B8F-8600-1EA1FE32D2F0}" type="slidenum">
              <a:rPr lang="en-US" altLang="en-US" sz="1400" smtClean="0"/>
              <a:pPr algn="r">
                <a:defRPr/>
              </a:pPr>
              <a:t>‹#›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451645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1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4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8275" y="101600"/>
            <a:ext cx="1949450" cy="6180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925" y="101600"/>
            <a:ext cx="5695950" cy="6180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7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01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9925" y="800100"/>
            <a:ext cx="3810000" cy="5481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800100"/>
            <a:ext cx="3810000" cy="5481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9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2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282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925" y="800100"/>
            <a:ext cx="38100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800100"/>
            <a:ext cx="38100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9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8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1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35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879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024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177800" y="6535738"/>
            <a:ext cx="8801100" cy="63500"/>
            <a:chOff x="112" y="4117"/>
            <a:chExt cx="5544" cy="40"/>
          </a:xfrm>
        </p:grpSpPr>
        <p:sp>
          <p:nvSpPr>
            <p:cNvPr id="1036" name="Line 2"/>
            <p:cNvSpPr>
              <a:spLocks noChangeShapeType="1"/>
            </p:cNvSpPr>
            <p:nvPr/>
          </p:nvSpPr>
          <p:spPr bwMode="auto">
            <a:xfrm>
              <a:off x="112" y="4157"/>
              <a:ext cx="5544" cy="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Line 3"/>
            <p:cNvSpPr>
              <a:spLocks noChangeShapeType="1"/>
            </p:cNvSpPr>
            <p:nvPr/>
          </p:nvSpPr>
          <p:spPr bwMode="auto">
            <a:xfrm>
              <a:off x="176" y="4117"/>
              <a:ext cx="5432" cy="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101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800100"/>
            <a:ext cx="7772400" cy="548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9" name="Group 9"/>
          <p:cNvGrpSpPr>
            <a:grpSpLocks/>
          </p:cNvGrpSpPr>
          <p:nvPr/>
        </p:nvGrpSpPr>
        <p:grpSpPr bwMode="auto">
          <a:xfrm>
            <a:off x="165100" y="165100"/>
            <a:ext cx="8801100" cy="63500"/>
            <a:chOff x="104" y="104"/>
            <a:chExt cx="5544" cy="40"/>
          </a:xfrm>
        </p:grpSpPr>
        <p:sp>
          <p:nvSpPr>
            <p:cNvPr id="1034" name="Line 7"/>
            <p:cNvSpPr>
              <a:spLocks noChangeShapeType="1"/>
            </p:cNvSpPr>
            <p:nvPr/>
          </p:nvSpPr>
          <p:spPr bwMode="auto">
            <a:xfrm>
              <a:off x="104" y="104"/>
              <a:ext cx="5544" cy="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Line 8"/>
            <p:cNvSpPr>
              <a:spLocks noChangeShapeType="1"/>
            </p:cNvSpPr>
            <p:nvPr/>
          </p:nvSpPr>
          <p:spPr bwMode="auto">
            <a:xfrm>
              <a:off x="168" y="144"/>
              <a:ext cx="5432" cy="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1" name="Picture 49" descr="kstar_soft_log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6808" y="6429375"/>
            <a:ext cx="15843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50"/>
          <p:cNvSpPr>
            <a:spLocks noChangeArrowheads="1"/>
          </p:cNvSpPr>
          <p:nvPr userDrawn="1"/>
        </p:nvSpPr>
        <p:spPr bwMode="auto">
          <a:xfrm>
            <a:off x="9517063" y="1065213"/>
            <a:ext cx="536575" cy="74612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1" name="Slide Number Placeholder 1"/>
          <p:cNvSpPr txBox="1">
            <a:spLocks noGrp="1"/>
          </p:cNvSpPr>
          <p:nvPr userDrawn="1"/>
        </p:nvSpPr>
        <p:spPr bwMode="auto">
          <a:xfrm>
            <a:off x="8343900" y="6653213"/>
            <a:ext cx="7620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fld id="{17E83F55-F2D6-4916-B569-AD451D95AD79}" type="slidenum">
              <a:rPr lang="en-US" sz="900" b="1" smtClean="0">
                <a:solidFill>
                  <a:srgbClr val="00CCFF"/>
                </a:solidFill>
                <a:latin typeface="Helvetica" pitchFamily="34" charset="0"/>
                <a:ea typeface="MS PGothic" pitchFamily="34" charset="-128"/>
              </a:rPr>
              <a:pPr algn="r">
                <a:defRPr/>
              </a:pPr>
              <a:t>‹#›</a:t>
            </a:fld>
            <a:endParaRPr lang="en-US" sz="900" b="1" smtClean="0">
              <a:solidFill>
                <a:srgbClr val="00CCFF"/>
              </a:solidFill>
              <a:latin typeface="Helvetica" pitchFamily="34" charset="0"/>
              <a:ea typeface="MS PGothic" pitchFamily="34" charset="-128"/>
            </a:endParaRPr>
          </a:p>
        </p:txBody>
      </p:sp>
      <p:sp>
        <p:nvSpPr>
          <p:cNvPr id="1030" name="Text Box 46"/>
          <p:cNvSpPr txBox="1">
            <a:spLocks noChangeArrowheads="1"/>
          </p:cNvSpPr>
          <p:nvPr userDrawn="1"/>
        </p:nvSpPr>
        <p:spPr bwMode="auto">
          <a:xfrm>
            <a:off x="1811682" y="6613525"/>
            <a:ext cx="674211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900" b="1" dirty="0" smtClean="0">
                <a:solidFill>
                  <a:srgbClr val="00CCFF"/>
                </a:solidFill>
                <a:latin typeface="Helvetica" pitchFamily="34" charset="0"/>
              </a:rPr>
              <a:t>Automated </a:t>
            </a:r>
            <a:r>
              <a:rPr lang="en-US" sz="900" b="1" dirty="0" smtClean="0">
                <a:solidFill>
                  <a:srgbClr val="00CCFF"/>
                </a:solidFill>
                <a:latin typeface="Helvetica" pitchFamily="34" charset="0"/>
              </a:rPr>
              <a:t>Ident. </a:t>
            </a:r>
            <a:r>
              <a:rPr lang="en-US" sz="900" b="1" dirty="0" smtClean="0">
                <a:solidFill>
                  <a:srgbClr val="00CCFF"/>
                </a:solidFill>
                <a:latin typeface="Helvetica" pitchFamily="34" charset="0"/>
              </a:rPr>
              <a:t>of MHD Mode </a:t>
            </a:r>
            <a:r>
              <a:rPr lang="en-US" sz="900" b="1" dirty="0" smtClean="0">
                <a:solidFill>
                  <a:srgbClr val="00CCFF"/>
                </a:solidFill>
                <a:latin typeface="Helvetica" pitchFamily="34" charset="0"/>
              </a:rPr>
              <a:t>Bifurcation/Locking </a:t>
            </a:r>
            <a:r>
              <a:rPr lang="en-US" sz="900" b="1" dirty="0" smtClean="0">
                <a:solidFill>
                  <a:srgbClr val="00CCFF"/>
                </a:solidFill>
                <a:latin typeface="Helvetica" pitchFamily="34" charset="0"/>
              </a:rPr>
              <a:t>in Tokamaks – S.A. Sabbagh,</a:t>
            </a:r>
            <a:r>
              <a:rPr lang="en-US" sz="900" b="1" baseline="0" dirty="0" smtClean="0">
                <a:solidFill>
                  <a:srgbClr val="00CCFF"/>
                </a:solidFill>
                <a:latin typeface="Helvetica" pitchFamily="34" charset="0"/>
              </a:rPr>
              <a:t> et al.</a:t>
            </a:r>
            <a:r>
              <a:rPr lang="en-US" sz="900" b="1" dirty="0" smtClean="0">
                <a:solidFill>
                  <a:srgbClr val="00CCFF"/>
                </a:solidFill>
                <a:latin typeface="Helvetica" pitchFamily="34" charset="0"/>
              </a:rPr>
              <a:t>   (11/30/17)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766" y="6420322"/>
            <a:ext cx="1543924" cy="364274"/>
          </a:xfrm>
          <a:prstGeom prst="rect">
            <a:avLst/>
          </a:prstGeom>
          <a:solidFill>
            <a:schemeClr val="bg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70000"/>
        </a:spcBef>
        <a:spcAft>
          <a:spcPct val="0"/>
        </a:spcAft>
        <a:buClr>
          <a:srgbClr val="F70606"/>
        </a:buClr>
        <a:buSzPct val="150000"/>
        <a:buChar char="•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ts val="8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5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59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42" y="4167867"/>
            <a:ext cx="199052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XU4C77leOi.jpg"/>
          <p:cNvPicPr>
            <a:picLocks noChangeAspect="1"/>
          </p:cNvPicPr>
          <p:nvPr/>
        </p:nvPicPr>
        <p:blipFill>
          <a:blip r:embed="rId4" cstate="print"/>
          <a:srcRect r="8993" b="7660"/>
          <a:stretch>
            <a:fillRect/>
          </a:stretch>
        </p:blipFill>
        <p:spPr>
          <a:xfrm>
            <a:off x="381000" y="3947160"/>
            <a:ext cx="3338818" cy="2209818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25118" y="242647"/>
            <a:ext cx="8680450" cy="114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ts val="8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3200" b="1" u="sng" dirty="0">
                <a:solidFill>
                  <a:schemeClr val="tx2"/>
                </a:solidFill>
                <a:latin typeface="Helvetica" pitchFamily="34" charset="0"/>
                <a:ea typeface="Gulim" pitchFamily="34" charset="-127"/>
              </a:rPr>
              <a:t>Automated Identification of MHD Mode Bifurcation and Locking in Tokamaks</a:t>
            </a:r>
            <a:endParaRPr lang="en-US" altLang="en-US" sz="3600" u="sng" dirty="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0148" y="1586564"/>
            <a:ext cx="8471966" cy="390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ts val="8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+mn-lt"/>
              </a:rPr>
              <a:t>S.A. Sabbagh</a:t>
            </a:r>
            <a:r>
              <a:rPr lang="en-US" altLang="en-US" baseline="30000" dirty="0">
                <a:latin typeface="+mn-lt"/>
              </a:rPr>
              <a:t>1</a:t>
            </a:r>
            <a:r>
              <a:rPr lang="en-US" altLang="en-US" dirty="0">
                <a:latin typeface="+mn-lt"/>
              </a:rPr>
              <a:t>, J.D</a:t>
            </a:r>
            <a:r>
              <a:rPr lang="en-US" altLang="en-US" dirty="0">
                <a:latin typeface="+mn-lt"/>
              </a:rPr>
              <a:t>. Riquezes</a:t>
            </a:r>
            <a:r>
              <a:rPr lang="en-US" altLang="en-US" baseline="30000" dirty="0">
                <a:latin typeface="+mn-lt"/>
              </a:rPr>
              <a:t>1</a:t>
            </a:r>
            <a:r>
              <a:rPr lang="en-US" altLang="en-US" dirty="0">
                <a:latin typeface="+mn-lt"/>
              </a:rPr>
              <a:t>, </a:t>
            </a:r>
            <a:r>
              <a:rPr lang="en-US" altLang="en-US" dirty="0" smtClean="0">
                <a:latin typeface="+mn-lt"/>
              </a:rPr>
              <a:t>R.E. Bell</a:t>
            </a:r>
            <a:r>
              <a:rPr lang="en-US" altLang="en-US" baseline="30000" dirty="0">
                <a:latin typeface="+mn-lt"/>
              </a:rPr>
              <a:t>2</a:t>
            </a:r>
            <a:r>
              <a:rPr lang="en-US" altLang="en-US" dirty="0" smtClean="0">
                <a:latin typeface="+mn-lt"/>
              </a:rPr>
              <a:t>, Y</a:t>
            </a:r>
            <a:r>
              <a:rPr lang="en-US" altLang="en-US" dirty="0">
                <a:latin typeface="+mn-lt"/>
              </a:rPr>
              <a:t>.-S. Park</a:t>
            </a:r>
            <a:r>
              <a:rPr lang="en-US" altLang="en-US" baseline="30000" dirty="0">
                <a:latin typeface="+mn-lt"/>
              </a:rPr>
              <a:t>1</a:t>
            </a:r>
            <a:r>
              <a:rPr lang="en-US" altLang="en-US" dirty="0">
                <a:latin typeface="+mn-lt"/>
              </a:rPr>
              <a:t>, </a:t>
            </a:r>
            <a:r>
              <a:rPr lang="en-US" altLang="en-US" dirty="0" smtClean="0">
                <a:latin typeface="+mn-lt"/>
              </a:rPr>
              <a:t>	C</a:t>
            </a:r>
            <a:r>
              <a:rPr lang="en-US" altLang="en-US" dirty="0">
                <a:latin typeface="+mn-lt"/>
              </a:rPr>
              <a:t>. </a:t>
            </a:r>
            <a:r>
              <a:rPr lang="en-US" altLang="en-US" dirty="0" smtClean="0">
                <a:latin typeface="+mn-lt"/>
              </a:rPr>
              <a:t>Myers</a:t>
            </a:r>
            <a:r>
              <a:rPr lang="en-US" altLang="en-US" baseline="30000" dirty="0" smtClean="0">
                <a:latin typeface="+mn-lt"/>
              </a:rPr>
              <a:t>2</a:t>
            </a:r>
            <a:r>
              <a:rPr lang="en-US" altLang="en-US" dirty="0" smtClean="0">
                <a:latin typeface="+mn-lt"/>
              </a:rPr>
              <a:t>, L.A</a:t>
            </a:r>
            <a:r>
              <a:rPr lang="en-US" altLang="en-US" dirty="0">
                <a:latin typeface="+mn-lt"/>
              </a:rPr>
              <a:t>. Morton</a:t>
            </a:r>
            <a:r>
              <a:rPr lang="en-US" altLang="en-US" baseline="30000" dirty="0">
                <a:latin typeface="+mn-lt"/>
              </a:rPr>
              <a:t>3</a:t>
            </a:r>
            <a:endParaRPr lang="en-US" altLang="en-US" dirty="0">
              <a:solidFill>
                <a:schemeClr val="tx1"/>
              </a:solidFill>
              <a:latin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pPr algn="ctr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800" i="1" baseline="30000" dirty="0">
                <a:solidFill>
                  <a:schemeClr val="tx1"/>
                </a:solidFill>
              </a:rPr>
              <a:t>1</a:t>
            </a:r>
            <a:r>
              <a:rPr lang="en-US" altLang="en-US" sz="1800" i="1" dirty="0">
                <a:solidFill>
                  <a:schemeClr val="tx1"/>
                </a:solidFill>
              </a:rPr>
              <a:t>Department of Applied Physics, Columbia University, New York, NY, USA</a:t>
            </a:r>
          </a:p>
          <a:p>
            <a:pPr algn="ctr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800" i="1" baseline="30000" dirty="0">
                <a:solidFill>
                  <a:schemeClr val="tx1"/>
                </a:solidFill>
              </a:rPr>
              <a:t>2</a:t>
            </a:r>
            <a:r>
              <a:rPr lang="en-US" altLang="en-US" sz="1800" i="1" dirty="0">
                <a:solidFill>
                  <a:schemeClr val="tx1"/>
                </a:solidFill>
              </a:rPr>
              <a:t>Princeton Plasma Physics Laboratory, Princeton, NJ, USA</a:t>
            </a:r>
          </a:p>
          <a:p>
            <a:pPr algn="ctr">
              <a:lnSpc>
                <a:spcPct val="105000"/>
              </a:lnSpc>
              <a:spcBef>
                <a:spcPct val="0"/>
              </a:spcBef>
              <a:buNone/>
            </a:pPr>
            <a:r>
              <a:rPr lang="en-US" altLang="en-US" sz="1800" i="1" baseline="30000" dirty="0">
                <a:solidFill>
                  <a:schemeClr val="tx1"/>
                </a:solidFill>
              </a:rPr>
              <a:t>3</a:t>
            </a:r>
            <a:r>
              <a:rPr lang="en-US" altLang="en-US" sz="1800" i="1" dirty="0">
                <a:solidFill>
                  <a:schemeClr val="tx1"/>
                </a:solidFill>
              </a:rPr>
              <a:t>Oak Ridge Associated Universities, Oak Ridge, TN, USA</a:t>
            </a:r>
          </a:p>
          <a:p>
            <a:pPr algn="ctr"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en-US" altLang="en-US" sz="1000" dirty="0">
              <a:solidFill>
                <a:schemeClr val="tx1"/>
              </a:solidFill>
            </a:endParaRPr>
          </a:p>
          <a:p>
            <a:pPr algn="ctr"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en-US" altLang="en-US" sz="10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1" dirty="0" smtClean="0">
                <a:solidFill>
                  <a:srgbClr val="FF0000"/>
                </a:solidFill>
                <a:ea typeface="Gulim" pitchFamily="34" charset="-127"/>
              </a:rPr>
              <a:t>NSTX-U Physics Meeting</a:t>
            </a:r>
            <a:endParaRPr lang="en-US" altLang="ko-KR" sz="2000" b="1" dirty="0">
              <a:solidFill>
                <a:srgbClr val="FF0000"/>
              </a:solidFill>
              <a:ea typeface="Gulim" pitchFamily="34" charset="-127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smtClean="0">
                <a:solidFill>
                  <a:srgbClr val="000099"/>
                </a:solidFill>
              </a:rPr>
              <a:t>PPPL</a:t>
            </a:r>
            <a:endParaRPr lang="en-US" altLang="en-US" sz="2000" b="1" dirty="0">
              <a:solidFill>
                <a:srgbClr val="000099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dirty="0">
              <a:solidFill>
                <a:srgbClr val="000099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chemeClr val="tx1"/>
                </a:solidFill>
              </a:rPr>
              <a:t>November 30</a:t>
            </a:r>
            <a:r>
              <a:rPr lang="en-US" altLang="en-US" sz="1600" baseline="30000" dirty="0" smtClean="0">
                <a:solidFill>
                  <a:schemeClr val="tx1"/>
                </a:solidFill>
              </a:rPr>
              <a:t>th</a:t>
            </a:r>
            <a:r>
              <a:rPr lang="en-US" altLang="en-US" sz="1600" dirty="0" smtClean="0">
                <a:solidFill>
                  <a:schemeClr val="tx1"/>
                </a:solidFill>
              </a:rPr>
              <a:t>, 2017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/>
              <a:t>Princeton, NJ</a:t>
            </a:r>
            <a:endParaRPr lang="en-US" altLang="en-US" sz="16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8900" y="6589713"/>
            <a:ext cx="446088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ts val="8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2"/>
                </a:solidFill>
              </a:rPr>
              <a:t>V1.0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580" y="4361188"/>
            <a:ext cx="1371600" cy="50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u_fontoutline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311" y="5544497"/>
            <a:ext cx="2514600" cy="47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1" y="4361188"/>
            <a:ext cx="1163021" cy="595466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8900" y="6589713"/>
            <a:ext cx="44595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tx2"/>
                </a:solidFill>
              </a:rPr>
              <a:t>V1.0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7411" y="6113288"/>
            <a:ext cx="41234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1400" b="1" i="1" dirty="0">
                <a:solidFill>
                  <a:srgbClr val="1822CD"/>
                </a:solidFill>
                <a:latin typeface="Helvetica" charset="0"/>
                <a:cs typeface="Arial" pitchFamily="34" charset="0"/>
              </a:rPr>
              <a:t>Supported by US DOE grant DE-SC0016614</a:t>
            </a:r>
            <a:endParaRPr lang="en-US" altLang="en-US" sz="1400" b="1" i="1" dirty="0">
              <a:solidFill>
                <a:srgbClr val="1822CD"/>
              </a:solidFill>
              <a:latin typeface="Helvetica" charset="0"/>
              <a:cs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412274" y="2020383"/>
            <a:ext cx="809897" cy="2177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1010197" y="2194552"/>
            <a:ext cx="235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Columbia U. student</a:t>
            </a:r>
            <a:endParaRPr lang="en-US" sz="1800" dirty="0">
              <a:solidFill>
                <a:srgbClr val="FF0000"/>
              </a:solidFill>
              <a:latin typeface="+mn-lt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1" y="380288"/>
            <a:ext cx="8898528" cy="685800"/>
          </a:xfrm>
        </p:spPr>
        <p:txBody>
          <a:bodyPr/>
          <a:lstStyle/>
          <a:p>
            <a:r>
              <a:rPr lang="en-US" sz="2800" dirty="0" smtClean="0"/>
              <a:t>Mode bifurcation and locking identified well in NSTX-U H-mode plasma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839" y="5643153"/>
            <a:ext cx="8792572" cy="777927"/>
          </a:xfrm>
        </p:spPr>
        <p:txBody>
          <a:bodyPr/>
          <a:lstStyle/>
          <a:p>
            <a:r>
              <a:rPr lang="en-US" dirty="0" smtClean="0"/>
              <a:t>Code shows two n = 1 modes match frequency near time of bifurcation, apparently separate at mode lock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0A96A4C-04BA-4408-B86F-7AE734331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178" y="1863654"/>
            <a:ext cx="4627689" cy="3691745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="" xmlns:a16="http://schemas.microsoft.com/office/drawing/2014/main" id="{17C2D359-73E2-4F5A-9944-98A5181BE9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8"/>
          <a:stretch/>
        </p:blipFill>
        <p:spPr bwMode="auto">
          <a:xfrm>
            <a:off x="113211" y="1858662"/>
            <a:ext cx="3866605" cy="322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4A13196-03BE-413B-A608-9F72932100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>
            <a:off x="4824547" y="2115370"/>
            <a:ext cx="1854481" cy="3121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69279" y="4382206"/>
            <a:ext cx="164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</a:t>
            </a:r>
            <a:r>
              <a:rPr lang="en-US" sz="1800" dirty="0" smtClean="0"/>
              <a:t>ode spin up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7062646" y="3226977"/>
            <a:ext cx="827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</a:t>
            </a:r>
            <a:r>
              <a:rPr lang="en-US" sz="1400" dirty="0" smtClean="0"/>
              <a:t>ode spin down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7741919" y="3468858"/>
            <a:ext cx="52251" cy="49678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7199806" y="4329395"/>
            <a:ext cx="594364" cy="2972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848268" y="4739473"/>
            <a:ext cx="204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Lock (separation)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7741919" y="4963681"/>
            <a:ext cx="41583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32">
            <a:extLst>
              <a:ext uri="{FF2B5EF4-FFF2-40B4-BE49-F238E27FC236}">
                <a16:creationId xmlns="" xmlns:a16="http://schemas.microsoft.com/office/drawing/2014/main" id="{AB7CCFA6-331F-47AB-932F-FDCFB1F5A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37" y="1303755"/>
            <a:ext cx="370584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u="sng" dirty="0" smtClean="0">
                <a:latin typeface="+mn-lt"/>
                <a:ea typeface="+mn-ea"/>
              </a:rPr>
              <a:t>Magnetic spectrogram</a:t>
            </a:r>
            <a:endParaRPr lang="en-US" altLang="en-US" u="sng" dirty="0">
              <a:latin typeface="+mn-lt"/>
              <a:ea typeface="+mn-ea"/>
            </a:endParaRPr>
          </a:p>
        </p:txBody>
      </p:sp>
      <p:sp>
        <p:nvSpPr>
          <p:cNvPr id="21" name="Text Box 32">
            <a:extLst>
              <a:ext uri="{FF2B5EF4-FFF2-40B4-BE49-F238E27FC236}">
                <a16:creationId xmlns="" xmlns:a16="http://schemas.microsoft.com/office/drawing/2014/main" id="{AB7CCFA6-331F-47AB-932F-FDCFB1F5A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0079" y="1440542"/>
            <a:ext cx="4659087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u="sng" dirty="0" smtClean="0">
                <a:solidFill>
                  <a:srgbClr val="6600FF"/>
                </a:solidFill>
                <a:latin typeface="+mn-lt"/>
                <a:ea typeface="+mn-ea"/>
              </a:rPr>
              <a:t>Mode object and event analysis</a:t>
            </a:r>
            <a:endParaRPr lang="en-US" altLang="en-US" u="sng" dirty="0">
              <a:solidFill>
                <a:srgbClr val="6600FF"/>
              </a:solidFill>
              <a:latin typeface="+mn-lt"/>
              <a:ea typeface="+mn-ea"/>
            </a:endParaRPr>
          </a:p>
        </p:txBody>
      </p:sp>
      <p:sp>
        <p:nvSpPr>
          <p:cNvPr id="22" name="Text Box 32">
            <a:extLst>
              <a:ext uri="{FF2B5EF4-FFF2-40B4-BE49-F238E27FC236}">
                <a16:creationId xmlns="" xmlns:a16="http://schemas.microsoft.com/office/drawing/2014/main" id="{C8115257-7F57-4E93-AA85-5D9FB838C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62" y="4374150"/>
            <a:ext cx="1448451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 dirty="0">
                <a:solidFill>
                  <a:srgbClr val="6600FF"/>
                </a:solidFill>
                <a:latin typeface="+mn-lt"/>
                <a:ea typeface="+mn-ea"/>
              </a:rPr>
              <a:t> </a:t>
            </a:r>
            <a:r>
              <a:rPr lang="en-US" altLang="en-US" sz="1200" dirty="0" smtClean="0">
                <a:solidFill>
                  <a:srgbClr val="6600FF"/>
                </a:solidFill>
                <a:latin typeface="+mn-lt"/>
                <a:ea typeface="+mn-ea"/>
              </a:rPr>
              <a:t>NSTX-U 204091</a:t>
            </a:r>
            <a:endParaRPr lang="en-US" altLang="en-US" sz="1200" dirty="0">
              <a:solidFill>
                <a:srgbClr val="6600FF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7910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44" y="336743"/>
            <a:ext cx="8933362" cy="685800"/>
          </a:xfrm>
        </p:spPr>
        <p:txBody>
          <a:bodyPr/>
          <a:lstStyle/>
          <a:p>
            <a:r>
              <a:rPr lang="en-US" sz="2800" dirty="0"/>
              <a:t>Richer mode activity somewhat more difficult to handle – concentrate on most dangerous modes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13" y="5556067"/>
            <a:ext cx="8844824" cy="699543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sz="2000" dirty="0"/>
              <a:t>Code to ignore n = 3, 4 modes here due to high </a:t>
            </a:r>
            <a:r>
              <a:rPr lang="en-US" sz="2000" dirty="0" smtClean="0"/>
              <a:t>frequency, discontinuity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dirty="0"/>
              <a:t>What will happen to frequency-separated n = 1 activity?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FFDCD9B-E8F1-498A-AB93-8FE4B52AF6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36" y="1279931"/>
            <a:ext cx="8468164" cy="4092945"/>
          </a:xfrm>
          <a:prstGeom prst="rect">
            <a:avLst/>
          </a:prstGeom>
        </p:spPr>
      </p:pic>
      <p:sp>
        <p:nvSpPr>
          <p:cNvPr id="5" name="Text Box 32">
            <a:extLst>
              <a:ext uri="{FF2B5EF4-FFF2-40B4-BE49-F238E27FC236}">
                <a16:creationId xmlns="" xmlns:a16="http://schemas.microsoft.com/office/drawing/2014/main" id="{ADAD277E-7FB3-41A6-BD1C-055670055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069" y="4599801"/>
            <a:ext cx="220980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rgbClr val="6600FF"/>
                </a:solidFill>
                <a:latin typeface="+mn-lt"/>
                <a:ea typeface="+mn-ea"/>
              </a:rPr>
              <a:t> </a:t>
            </a:r>
            <a:r>
              <a:rPr lang="en-US" altLang="en-US" sz="1200" dirty="0" smtClean="0">
                <a:solidFill>
                  <a:srgbClr val="6600FF"/>
                </a:solidFill>
                <a:latin typeface="+mn-lt"/>
                <a:ea typeface="+mn-ea"/>
              </a:rPr>
              <a:t>NSTX-U </a:t>
            </a:r>
            <a:r>
              <a:rPr lang="en-US" altLang="en-US" sz="1200" dirty="0">
                <a:solidFill>
                  <a:srgbClr val="6600FF"/>
                </a:solidFill>
                <a:latin typeface="+mn-lt"/>
                <a:ea typeface="+mn-ea"/>
              </a:rPr>
              <a:t>204715</a:t>
            </a:r>
          </a:p>
        </p:txBody>
      </p:sp>
      <p:sp>
        <p:nvSpPr>
          <p:cNvPr id="6" name="Text Box 32">
            <a:extLst>
              <a:ext uri="{FF2B5EF4-FFF2-40B4-BE49-F238E27FC236}">
                <a16:creationId xmlns="" xmlns:a16="http://schemas.microsoft.com/office/drawing/2014/main" id="{C8115257-7F57-4E93-AA85-5D9FB838C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112" y="1289262"/>
            <a:ext cx="1838764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rgbClr val="6600FF"/>
                </a:solidFill>
                <a:latin typeface="+mn-lt"/>
                <a:ea typeface="+mn-ea"/>
              </a:rPr>
              <a:t> </a:t>
            </a:r>
            <a:r>
              <a:rPr lang="en-US" altLang="en-US" sz="1200" dirty="0" smtClean="0">
                <a:solidFill>
                  <a:srgbClr val="6600FF"/>
                </a:solidFill>
                <a:latin typeface="+mn-lt"/>
                <a:ea typeface="+mn-ea"/>
              </a:rPr>
              <a:t>NSTX-U 204715</a:t>
            </a:r>
            <a:endParaRPr lang="en-US" altLang="en-US" sz="1200" dirty="0">
              <a:solidFill>
                <a:srgbClr val="6600FF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9425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354161"/>
            <a:ext cx="8667750" cy="685800"/>
          </a:xfrm>
        </p:spPr>
        <p:txBody>
          <a:bodyPr/>
          <a:lstStyle/>
          <a:p>
            <a:r>
              <a:rPr lang="en-US" sz="2800" dirty="0"/>
              <a:t>n = 1, 2 modes are </a:t>
            </a:r>
            <a:r>
              <a:rPr lang="en-US" sz="2800" dirty="0" smtClean="0"/>
              <a:t>tracked, bifurcations </a:t>
            </a:r>
            <a:r>
              <a:rPr lang="en-US" sz="2800" dirty="0"/>
              <a:t>and </a:t>
            </a:r>
            <a:r>
              <a:rPr lang="en-US" sz="2800" dirty="0" smtClean="0"/>
              <a:t>locking identified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55" y="5434145"/>
            <a:ext cx="8569232" cy="853440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sz="2000" dirty="0"/>
              <a:t>Frequency separated n = 1 modes ~ 0.8s – 1.0s sometimes joined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Good identification of bifurcation and lock (most important)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BF99C1F-4993-4326-8A60-1EBF3A16B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591" y="1936876"/>
            <a:ext cx="4444409" cy="32305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4A53A1-1121-4C94-A92D-90CF95C2D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22" y="1673629"/>
            <a:ext cx="4589480" cy="34937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80E0C1C-8036-46AE-97D7-C336ED378DA0}"/>
              </a:ext>
            </a:extLst>
          </p:cNvPr>
          <p:cNvSpPr/>
          <p:nvPr/>
        </p:nvSpPr>
        <p:spPr bwMode="auto">
          <a:xfrm>
            <a:off x="3654179" y="3578763"/>
            <a:ext cx="684892" cy="1198245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1AC25FF0-901C-4695-B895-0B6DA1DABFB9}"/>
              </a:ext>
            </a:extLst>
          </p:cNvPr>
          <p:cNvCxnSpPr>
            <a:cxnSpLocks/>
          </p:cNvCxnSpPr>
          <p:nvPr/>
        </p:nvCxnSpPr>
        <p:spPr bwMode="auto">
          <a:xfrm flipV="1">
            <a:off x="4339070" y="2057400"/>
            <a:ext cx="842530" cy="15213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4C133B82-C35E-4C78-B304-984355BD2869}"/>
              </a:ext>
            </a:extLst>
          </p:cNvPr>
          <p:cNvCxnSpPr>
            <a:cxnSpLocks/>
          </p:cNvCxnSpPr>
          <p:nvPr/>
        </p:nvCxnSpPr>
        <p:spPr bwMode="auto">
          <a:xfrm>
            <a:off x="4339070" y="4775103"/>
            <a:ext cx="918730" cy="19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09F7252-BDE3-43C6-96C4-A04760CB0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70" y="1413077"/>
            <a:ext cx="3848100" cy="323850"/>
          </a:xfrm>
          <a:prstGeom prst="rect">
            <a:avLst/>
          </a:prstGeom>
        </p:spPr>
      </p:pic>
      <p:sp>
        <p:nvSpPr>
          <p:cNvPr id="10" name="Text Box 32">
            <a:extLst>
              <a:ext uri="{FF2B5EF4-FFF2-40B4-BE49-F238E27FC236}">
                <a16:creationId xmlns="" xmlns:a16="http://schemas.microsoft.com/office/drawing/2014/main" id="{C8115257-7F57-4E93-AA85-5D9FB838C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374" y="4526136"/>
            <a:ext cx="1509351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 dirty="0">
                <a:solidFill>
                  <a:srgbClr val="6600FF"/>
                </a:solidFill>
                <a:latin typeface="+mn-lt"/>
                <a:ea typeface="+mn-ea"/>
              </a:rPr>
              <a:t> </a:t>
            </a:r>
            <a:r>
              <a:rPr lang="en-US" altLang="en-US" sz="1200" dirty="0" smtClean="0">
                <a:solidFill>
                  <a:srgbClr val="6600FF"/>
                </a:solidFill>
                <a:latin typeface="+mn-lt"/>
                <a:ea typeface="+mn-ea"/>
              </a:rPr>
              <a:t>NSTX-U 204715</a:t>
            </a:r>
            <a:endParaRPr lang="en-US" altLang="en-US" sz="1200" dirty="0">
              <a:solidFill>
                <a:srgbClr val="6600FF"/>
              </a:solidFill>
              <a:latin typeface="+mn-lt"/>
              <a:ea typeface="+mn-ea"/>
            </a:endParaRPr>
          </a:p>
        </p:txBody>
      </p:sp>
      <p:sp>
        <p:nvSpPr>
          <p:cNvPr id="11" name="Text Box 32">
            <a:extLst>
              <a:ext uri="{FF2B5EF4-FFF2-40B4-BE49-F238E27FC236}">
                <a16:creationId xmlns="" xmlns:a16="http://schemas.microsoft.com/office/drawing/2014/main" id="{78E91D64-6B88-430D-9F6B-A504F250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422" y="3251248"/>
            <a:ext cx="1278466" cy="338554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FF0000"/>
                </a:solidFill>
                <a:latin typeface="+mn-lt"/>
                <a:ea typeface="+mn-ea"/>
              </a:rPr>
              <a:t>bifurcations</a:t>
            </a:r>
            <a:endParaRPr lang="en-US" altLang="en-US" sz="16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7924888" y="2819400"/>
            <a:ext cx="0" cy="19732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32">
            <a:extLst>
              <a:ext uri="{FF2B5EF4-FFF2-40B4-BE49-F238E27FC236}">
                <a16:creationId xmlns="" xmlns:a16="http://schemas.microsoft.com/office/drawing/2014/main" id="{78E91D64-6B88-430D-9F6B-A504F250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6101" y="3668353"/>
            <a:ext cx="609600" cy="338554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FF0000"/>
                </a:solidFill>
                <a:latin typeface="+mn-lt"/>
                <a:ea typeface="+mn-ea"/>
              </a:rPr>
              <a:t>lock</a:t>
            </a:r>
            <a:endParaRPr lang="en-US" altLang="en-US" sz="16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8478501" y="4006907"/>
            <a:ext cx="0" cy="7857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7772400" y="3589802"/>
            <a:ext cx="0" cy="11872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 Box 32">
            <a:extLst>
              <a:ext uri="{FF2B5EF4-FFF2-40B4-BE49-F238E27FC236}">
                <a16:creationId xmlns="" xmlns:a16="http://schemas.microsoft.com/office/drawing/2014/main" id="{78E91D64-6B88-430D-9F6B-A504F250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518" y="4003097"/>
            <a:ext cx="1640681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009900"/>
                </a:solidFill>
                <a:latin typeface="+mn-lt"/>
                <a:ea typeface="+mn-ea"/>
              </a:rPr>
              <a:t>Steady-state </a:t>
            </a:r>
            <a:r>
              <a:rPr lang="en-US" altLang="en-US" sz="1600" dirty="0" smtClean="0">
                <a:solidFill>
                  <a:srgbClr val="009900"/>
                </a:solidFill>
                <a:latin typeface="+mn-lt"/>
                <a:ea typeface="+mn-ea"/>
              </a:rPr>
              <a:t>frequency</a:t>
            </a:r>
            <a:endParaRPr lang="en-US" altLang="en-US" sz="1600" dirty="0">
              <a:solidFill>
                <a:srgbClr val="009900"/>
              </a:solidFill>
              <a:latin typeface="+mn-lt"/>
              <a:ea typeface="+mn-ea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6392272" y="3873133"/>
            <a:ext cx="170259" cy="165467"/>
          </a:xfrm>
          <a:prstGeom prst="straightConnector1">
            <a:avLst/>
          </a:prstGeom>
          <a:noFill/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 Box 32">
            <a:extLst>
              <a:ext uri="{FF2B5EF4-FFF2-40B4-BE49-F238E27FC236}">
                <a16:creationId xmlns="" xmlns:a16="http://schemas.microsoft.com/office/drawing/2014/main" id="{AB7CCFA6-331F-47AB-932F-FDCFB1F5A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9558" y="1443335"/>
            <a:ext cx="370584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u="sng" dirty="0" smtClean="0">
                <a:solidFill>
                  <a:srgbClr val="9900CC"/>
                </a:solidFill>
                <a:latin typeface="+mn-lt"/>
                <a:ea typeface="+mn-ea"/>
              </a:rPr>
              <a:t>Zoomed-in View</a:t>
            </a:r>
            <a:endParaRPr lang="en-US" altLang="en-US" u="sng" dirty="0">
              <a:solidFill>
                <a:srgbClr val="9900CC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95769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" y="336743"/>
            <a:ext cx="8759190" cy="685800"/>
          </a:xfrm>
        </p:spPr>
        <p:txBody>
          <a:bodyPr/>
          <a:lstStyle/>
          <a:p>
            <a:r>
              <a:rPr lang="en-US" sz="2800" dirty="0" err="1"/>
              <a:t>Sawteeth</a:t>
            </a:r>
            <a:r>
              <a:rPr lang="en-US" sz="2800" dirty="0"/>
              <a:t> reveal that bifurcation algorithm needs </a:t>
            </a:r>
            <a:r>
              <a:rPr lang="en-US" sz="2800" dirty="0" smtClean="0"/>
              <a:t>somewhat greater </a:t>
            </a:r>
            <a:r>
              <a:rPr lang="en-US" sz="2800" dirty="0"/>
              <a:t>intelligence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218" y="5556083"/>
            <a:ext cx="8705486" cy="783772"/>
          </a:xfrm>
        </p:spPr>
        <p:txBody>
          <a:bodyPr/>
          <a:lstStyle/>
          <a:p>
            <a:r>
              <a:rPr lang="en-US" sz="2000" dirty="0" smtClean="0"/>
              <a:t>Algorithm does identify </a:t>
            </a:r>
            <a:r>
              <a:rPr lang="en-US" sz="2000" dirty="0" err="1"/>
              <a:t>sawtooth</a:t>
            </a:r>
            <a:r>
              <a:rPr lang="en-US" sz="2000" dirty="0"/>
              <a:t> activity as continuous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Inflections in frequency presently interpreted as </a:t>
            </a:r>
            <a:r>
              <a:rPr lang="en-US" sz="2000" dirty="0" smtClean="0"/>
              <a:t>bifurcations </a:t>
            </a:r>
            <a:r>
              <a:rPr lang="en-US" sz="2000" dirty="0"/>
              <a:t>(to be fixed)</a:t>
            </a:r>
          </a:p>
          <a:p>
            <a:endParaRPr lang="en-US" dirty="0"/>
          </a:p>
        </p:txBody>
      </p:sp>
      <p:pic>
        <p:nvPicPr>
          <p:cNvPr id="16" name="Content Placeholder 4">
            <a:extLst>
              <a:ext uri="{FF2B5EF4-FFF2-40B4-BE49-F238E27FC236}">
                <a16:creationId xmlns="" xmlns:a16="http://schemas.microsoft.com/office/drawing/2014/main" id="{1A1A2AE7-8BDD-4957-85B6-314D59070B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9"/>
          <a:stretch/>
        </p:blipFill>
        <p:spPr bwMode="auto">
          <a:xfrm>
            <a:off x="0" y="1697243"/>
            <a:ext cx="4305823" cy="375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12BED84-A05C-4A59-A9EF-584276976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933143"/>
            <a:ext cx="4834635" cy="34939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F1A2C48-3317-4BF3-B71B-B02681CBB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732" y="1754781"/>
            <a:ext cx="3848100" cy="323850"/>
          </a:xfrm>
          <a:prstGeom prst="rect">
            <a:avLst/>
          </a:prstGeom>
        </p:spPr>
      </p:pic>
      <p:sp>
        <p:nvSpPr>
          <p:cNvPr id="19" name="Text Box 32">
            <a:extLst>
              <a:ext uri="{FF2B5EF4-FFF2-40B4-BE49-F238E27FC236}">
                <a16:creationId xmlns="" xmlns:a16="http://schemas.microsoft.com/office/drawing/2014/main" id="{C8115257-7F57-4E93-AA85-5D9FB838C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605" y="4648215"/>
            <a:ext cx="1360887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NSTX-U 204077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</p:txBody>
      </p:sp>
      <p:sp>
        <p:nvSpPr>
          <p:cNvPr id="20" name="Text Box 32">
            <a:extLst>
              <a:ext uri="{FF2B5EF4-FFF2-40B4-BE49-F238E27FC236}">
                <a16:creationId xmlns="" xmlns:a16="http://schemas.microsoft.com/office/drawing/2014/main" id="{78E91D64-6B88-430D-9F6B-A504F250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6095" y="4421781"/>
            <a:ext cx="1278466" cy="584775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FF0000"/>
                </a:solidFill>
                <a:latin typeface="Arial"/>
                <a:ea typeface="ＭＳ Ｐゴシック" pitchFamily="34" charset="-128"/>
              </a:rPr>
              <a:t>errant bifurcations</a:t>
            </a:r>
            <a:endParaRPr lang="en-US" altLang="en-US" sz="1600" dirty="0">
              <a:solidFill>
                <a:srgbClr val="FF0000"/>
              </a:solidFill>
              <a:latin typeface="Arial"/>
              <a:ea typeface="ＭＳ Ｐゴシック" pitchFamily="34" charset="-128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5962262" y="3884426"/>
            <a:ext cx="0" cy="1146955"/>
          </a:xfrm>
          <a:prstGeom prst="straightConnector1">
            <a:avLst/>
          </a:prstGeom>
          <a:solidFill>
            <a:srgbClr val="00CC99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6504993" y="3884426"/>
            <a:ext cx="0" cy="1146955"/>
          </a:xfrm>
          <a:prstGeom prst="straightConnector1">
            <a:avLst/>
          </a:prstGeom>
          <a:solidFill>
            <a:srgbClr val="00CC99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 Box 32">
            <a:extLst>
              <a:ext uri="{FF2B5EF4-FFF2-40B4-BE49-F238E27FC236}">
                <a16:creationId xmlns="" xmlns:a16="http://schemas.microsoft.com/office/drawing/2014/main" id="{78E91D64-6B88-430D-9F6B-A504F250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193181"/>
            <a:ext cx="1264599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009900"/>
                </a:solidFill>
                <a:latin typeface="Arial"/>
                <a:ea typeface="ＭＳ Ｐゴシック" pitchFamily="34" charset="-128"/>
              </a:rPr>
              <a:t>s</a:t>
            </a:r>
            <a:r>
              <a:rPr lang="en-US" altLang="en-US" sz="1600" dirty="0" smtClean="0">
                <a:solidFill>
                  <a:srgbClr val="009900"/>
                </a:solidFill>
                <a:latin typeface="Arial"/>
                <a:ea typeface="ＭＳ Ｐゴシック" pitchFamily="34" charset="-128"/>
              </a:rPr>
              <a:t>teady-state f</a:t>
            </a:r>
            <a:endParaRPr lang="en-US" altLang="en-US" sz="1600" dirty="0">
              <a:solidFill>
                <a:srgbClr val="009900"/>
              </a:solidFill>
              <a:latin typeface="Arial"/>
              <a:ea typeface="ＭＳ Ｐゴシック" pitchFamily="34" charset="-128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5389984" y="3884426"/>
            <a:ext cx="304801" cy="297204"/>
          </a:xfrm>
          <a:prstGeom prst="straightConnector1">
            <a:avLst/>
          </a:prstGeom>
          <a:noFill/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 Box 32">
            <a:extLst>
              <a:ext uri="{FF2B5EF4-FFF2-40B4-BE49-F238E27FC236}">
                <a16:creationId xmlns="" xmlns:a16="http://schemas.microsoft.com/office/drawing/2014/main" id="{AB7CCFA6-331F-47AB-932F-FDCFB1F5A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177" y="1240980"/>
            <a:ext cx="370584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u="sng" dirty="0" smtClean="0">
                <a:solidFill>
                  <a:srgbClr val="6600FF"/>
                </a:solidFill>
                <a:latin typeface="Arial"/>
                <a:ea typeface="ＭＳ Ｐゴシック" pitchFamily="34" charset="-128"/>
              </a:rPr>
              <a:t>Automated processing</a:t>
            </a:r>
            <a:endParaRPr lang="en-US" altLang="en-US" u="sng" dirty="0">
              <a:solidFill>
                <a:srgbClr val="6600FF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26" name="Text Box 32">
            <a:extLst>
              <a:ext uri="{FF2B5EF4-FFF2-40B4-BE49-F238E27FC236}">
                <a16:creationId xmlns="" xmlns:a16="http://schemas.microsoft.com/office/drawing/2014/main" id="{AB7CCFA6-331F-47AB-932F-FDCFB1F5A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79" y="1240980"/>
            <a:ext cx="370584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u="sng" dirty="0" smtClean="0">
                <a:solidFill>
                  <a:srgbClr val="6600FF"/>
                </a:solidFill>
                <a:latin typeface="Arial"/>
                <a:ea typeface="ＭＳ Ｐゴシック" pitchFamily="34" charset="-128"/>
              </a:rPr>
              <a:t>Spectrogram</a:t>
            </a:r>
            <a:endParaRPr lang="en-US" altLang="en-US" u="sng" dirty="0">
              <a:solidFill>
                <a:srgbClr val="6600FF"/>
              </a:solidFill>
              <a:latin typeface="Arial"/>
              <a:ea typeface="ＭＳ Ｐゴシック" pitchFamily="34" charset="-128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7848600" y="3735981"/>
            <a:ext cx="0" cy="1299355"/>
          </a:xfrm>
          <a:prstGeom prst="straightConnector1">
            <a:avLst/>
          </a:prstGeom>
          <a:solidFill>
            <a:srgbClr val="00CC99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20141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44" y="310616"/>
            <a:ext cx="8915944" cy="685800"/>
          </a:xfrm>
        </p:spPr>
        <p:txBody>
          <a:bodyPr/>
          <a:lstStyle/>
          <a:p>
            <a:r>
              <a:rPr lang="en-US" sz="2400" dirty="0"/>
              <a:t>Simple physics model for mode rotation evolution / mode lock forecasting derived, can be tested in DECAF as next step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1" y="1262747"/>
            <a:ext cx="4110446" cy="5132207"/>
          </a:xfrm>
        </p:spPr>
        <p:txBody>
          <a:bodyPr/>
          <a:lstStyle/>
          <a:p>
            <a:r>
              <a:rPr lang="en-US" dirty="0"/>
              <a:t>Model derived to allow island drag for both “slip” and a “no slip” condition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009900"/>
                </a:solidFill>
              </a:rPr>
              <a:t>Simple “</a:t>
            </a:r>
            <a:r>
              <a:rPr lang="en-US" dirty="0">
                <a:solidFill>
                  <a:srgbClr val="009900"/>
                </a:solidFill>
                <a:latin typeface="Symbol" panose="05050102010706020507" pitchFamily="18" charset="2"/>
              </a:rPr>
              <a:t>W</a:t>
            </a:r>
            <a:r>
              <a:rPr lang="en-US" baseline="-25000" dirty="0">
                <a:solidFill>
                  <a:srgbClr val="009900"/>
                </a:solidFill>
              </a:rPr>
              <a:t>0</a:t>
            </a:r>
            <a:r>
              <a:rPr lang="en-US" dirty="0">
                <a:solidFill>
                  <a:srgbClr val="009900"/>
                </a:solidFill>
              </a:rPr>
              <a:t>” defines steady state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Robust way to define </a:t>
            </a:r>
            <a:r>
              <a:rPr lang="en-US" dirty="0" smtClean="0"/>
              <a:t>this using the automated code? 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FF0000"/>
                </a:solidFill>
              </a:rPr>
              <a:t>Simple “</a:t>
            </a:r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/2” defines bifurcation point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09600" y="2301571"/>
                <a:ext cx="2647648" cy="855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𝑚𝑜𝑑𝑒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01571"/>
                <a:ext cx="2647648" cy="8558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496389" y="3246045"/>
            <a:ext cx="337892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based on</a:t>
            </a:r>
          </a:p>
          <a:p>
            <a:r>
              <a:rPr lang="en-US" sz="14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400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Fitzpatrick et al., </a:t>
            </a:r>
            <a:r>
              <a:rPr lang="it-IT" sz="14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 </a:t>
            </a:r>
            <a:r>
              <a:rPr lang="it-IT" sz="14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it-IT" sz="1400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(1993) 1049</a:t>
            </a:r>
            <a:endParaRPr lang="en-US" sz="1400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4497234" y="1448381"/>
                <a:ext cx="4414542" cy="777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𝑎𝑢𝑥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Times" pitchFamily="1" charset="0"/>
                  <a:ea typeface="ＭＳ Ｐゴシック" pitchFamily="34" charset="-128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234" y="1448381"/>
                <a:ext cx="4414542" cy="777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4191000" y="2513264"/>
            <a:ext cx="4685821" cy="3732624"/>
            <a:chOff x="4191000" y="1926213"/>
            <a:chExt cx="4685821" cy="373262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2764" y="1926213"/>
              <a:ext cx="4284057" cy="334327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4136036" y="2930466"/>
              <a:ext cx="529028" cy="4191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13799" y="5262563"/>
              <a:ext cx="710252" cy="396274"/>
            </a:xfrm>
            <a:prstGeom prst="rect">
              <a:avLst/>
            </a:prstGeom>
          </p:spPr>
        </p:pic>
        <p:cxnSp>
          <p:nvCxnSpPr>
            <p:cNvPr id="29" name="Straight Arrow Connector 28"/>
            <p:cNvCxnSpPr/>
            <p:nvPr/>
          </p:nvCxnSpPr>
          <p:spPr bwMode="auto">
            <a:xfrm flipV="1">
              <a:off x="6994125" y="3200400"/>
              <a:ext cx="0" cy="762000"/>
            </a:xfrm>
            <a:prstGeom prst="straightConnector1">
              <a:avLst/>
            </a:prstGeom>
            <a:noFill/>
            <a:ln w="25400" cap="flat" cmpd="sng" algn="ctr">
              <a:solidFill>
                <a:srgbClr val="009900"/>
              </a:solidFill>
              <a:prstDash val="solid"/>
              <a:headEnd type="none" w="med" len="me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V="1">
              <a:off x="5943600" y="3200400"/>
              <a:ext cx="0" cy="76200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5943600" y="2179548"/>
                  <a:ext cx="114422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" pitchFamily="1" charset="0"/>
                    <a:ea typeface="ＭＳ Ｐゴシック" pitchFamily="34" charset="-128"/>
                  </a:endParaRPr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2179548"/>
                  <a:ext cx="1144224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/>
            <p:nvPr/>
          </p:nvCxnSpPr>
          <p:spPr bwMode="auto">
            <a:xfrm>
              <a:off x="6553611" y="2808669"/>
              <a:ext cx="380326" cy="228600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H="1" flipV="1">
              <a:off x="7234994" y="3199742"/>
              <a:ext cx="372148" cy="204130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rot="180000">
              <a:off x="4975154" y="2743200"/>
              <a:ext cx="28461" cy="351935"/>
            </a:xfrm>
            <a:prstGeom prst="straightConnector1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5110098" y="2702304"/>
              <a:ext cx="274320" cy="381000"/>
            </a:xfrm>
            <a:prstGeom prst="straightConnector1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 flipV="1">
              <a:off x="4992624" y="3212714"/>
              <a:ext cx="0" cy="307777"/>
            </a:xfrm>
            <a:prstGeom prst="straightConnector1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4992624" y="4895772"/>
            <a:ext cx="2006456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u="sng" dirty="0" smtClean="0">
                <a:solidFill>
                  <a:srgbClr val="FF0000"/>
                </a:solidFill>
                <a:latin typeface="Arial"/>
                <a:ea typeface="ＭＳ Ｐゴシック" pitchFamily="34" charset="-128"/>
              </a:rPr>
              <a:t>Bifurcation frequency</a:t>
            </a: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968137" y="4421320"/>
            <a:ext cx="1413863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u="sng" dirty="0" smtClean="0">
                <a:solidFill>
                  <a:srgbClr val="009900"/>
                </a:solidFill>
                <a:latin typeface="Arial"/>
                <a:ea typeface="ＭＳ Ｐゴシック" pitchFamily="34" charset="-128"/>
              </a:rPr>
              <a:t>“steady-state”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5257800" y="4479274"/>
            <a:ext cx="1244455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rgbClr val="FF0000"/>
                </a:solidFill>
                <a:latin typeface="Arial"/>
                <a:ea typeface="ＭＳ Ｐゴシック" pitchFamily="34" charset="-128"/>
              </a:rPr>
              <a:t>~ </a:t>
            </a:r>
            <a:r>
              <a:rPr lang="en-US" altLang="en-US" sz="2000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34" charset="-128"/>
              </a:rPr>
              <a:t>W</a:t>
            </a:r>
            <a:r>
              <a:rPr lang="en-US" altLang="en-US" sz="2000" baseline="-25000" dirty="0" smtClean="0">
                <a:solidFill>
                  <a:srgbClr val="FF0000"/>
                </a:solidFill>
                <a:latin typeface="Arial"/>
                <a:ea typeface="ＭＳ Ｐゴシック" pitchFamily="34" charset="-128"/>
              </a:rPr>
              <a:t>0</a:t>
            </a:r>
            <a:r>
              <a:rPr lang="en-US" altLang="en-US" sz="2000" dirty="0" smtClean="0">
                <a:solidFill>
                  <a:srgbClr val="FF0000"/>
                </a:solidFill>
                <a:latin typeface="Arial"/>
                <a:ea typeface="ＭＳ Ｐゴシック" pitchFamily="34" charset="-128"/>
              </a:rPr>
              <a:t>/2</a:t>
            </a:r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6612148" y="4514947"/>
            <a:ext cx="894466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rgbClr val="009900"/>
                </a:solidFill>
                <a:latin typeface="Symbol" panose="05050102010706020507" pitchFamily="18" charset="2"/>
                <a:ea typeface="ＭＳ Ｐゴシック" pitchFamily="34" charset="-128"/>
              </a:rPr>
              <a:t>W</a:t>
            </a:r>
            <a:r>
              <a:rPr lang="en-US" altLang="en-US" sz="2000" baseline="-25000" dirty="0" smtClean="0">
                <a:solidFill>
                  <a:srgbClr val="009900"/>
                </a:solidFill>
                <a:latin typeface="Arial"/>
                <a:ea typeface="ＭＳ Ｐゴシック" pitchFamily="34" charset="-128"/>
              </a:rPr>
              <a:t>0</a:t>
            </a:r>
            <a:endParaRPr lang="en-US" altLang="en-US" sz="2000" dirty="0" smtClean="0">
              <a:solidFill>
                <a:srgbClr val="0099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62800" y="5907334"/>
            <a:ext cx="1656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m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ode frequency</a:t>
            </a:r>
            <a:endParaRPr lang="en-US" sz="1600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2470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254D4E7C-7C30-4ADF-85A5-CF462B6C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3" y="298027"/>
            <a:ext cx="9144000" cy="914400"/>
          </a:xfrm>
        </p:spPr>
        <p:txBody>
          <a:bodyPr/>
          <a:lstStyle/>
          <a:p>
            <a:r>
              <a:rPr lang="en-US" sz="2800" dirty="0"/>
              <a:t>Automated characterization of rotating MHD modes </a:t>
            </a:r>
            <a:r>
              <a:rPr lang="en-US" sz="2800" dirty="0" smtClean="0"/>
              <a:t>is a key capability for disruption analysis, </a:t>
            </a:r>
            <a:r>
              <a:rPr lang="en-US" sz="2800" dirty="0"/>
              <a:t>forecasting goal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C484E11-FA42-405A-BDBA-2AA5F3021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19" y="1558836"/>
            <a:ext cx="8667632" cy="4639492"/>
          </a:xfrm>
        </p:spPr>
        <p:txBody>
          <a:bodyPr/>
          <a:lstStyle/>
          <a:p>
            <a:r>
              <a:rPr lang="en-US" dirty="0" smtClean="0"/>
              <a:t>Automated </a:t>
            </a:r>
            <a:r>
              <a:rPr lang="en-US" dirty="0"/>
              <a:t>algorithm developed to </a:t>
            </a:r>
            <a:r>
              <a:rPr lang="en-US" dirty="0"/>
              <a:t>characterize rotating </a:t>
            </a:r>
            <a:r>
              <a:rPr lang="en-US" dirty="0"/>
              <a:t>MHD modes, spot their bifurcation and locking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 critical capability to process general tokamak databases (ubiquitous rotating MHD activity)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General algorithm in portable </a:t>
            </a:r>
            <a:r>
              <a:rPr lang="en-US" dirty="0"/>
              <a:t>Python </a:t>
            </a:r>
            <a:r>
              <a:rPr lang="en-US" dirty="0" smtClean="0"/>
              <a:t>code discriminates toroidal mode number, tracks modes as objects for DECAF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The </a:t>
            </a:r>
            <a:r>
              <a:rPr lang="en-US" dirty="0"/>
              <a:t>algorithm was tested on a set of expected plasma scenarios in NSTX/-</a:t>
            </a:r>
            <a:r>
              <a:rPr lang="en-US" dirty="0" smtClean="0"/>
              <a:t>U</a:t>
            </a:r>
          </a:p>
          <a:p>
            <a:pPr>
              <a:spcBef>
                <a:spcPts val="2400"/>
              </a:spcBef>
            </a:pPr>
            <a:r>
              <a:rPr lang="en-US" dirty="0"/>
              <a:t>Code </a:t>
            </a:r>
            <a:r>
              <a:rPr lang="en-US" dirty="0" smtClean="0"/>
              <a:t>reads and can process </a:t>
            </a:r>
            <a:r>
              <a:rPr lang="en-US" dirty="0"/>
              <a:t>KSTAR data. Needed next step to improve reading </a:t>
            </a:r>
            <a:r>
              <a:rPr lang="en-US" dirty="0" smtClean="0"/>
              <a:t>speed for </a:t>
            </a:r>
            <a:r>
              <a:rPr lang="en-US" dirty="0"/>
              <a:t>long </a:t>
            </a:r>
            <a:r>
              <a:rPr lang="en-US" dirty="0" smtClean="0"/>
              <a:t>pulse data with high </a:t>
            </a:r>
            <a:r>
              <a:rPr lang="en-US" dirty="0"/>
              <a:t>sampling </a:t>
            </a:r>
            <a:r>
              <a:rPr lang="en-US" dirty="0" smtClean="0"/>
              <a:t>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0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57485-775F-4DC1-87B6-35B48ADA2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2" y="420067"/>
            <a:ext cx="9042401" cy="685800"/>
          </a:xfrm>
        </p:spPr>
        <p:txBody>
          <a:bodyPr/>
          <a:lstStyle/>
          <a:p>
            <a:r>
              <a:rPr lang="en-US" sz="2800" dirty="0"/>
              <a:t>An algorithm has been created to automatically identify aspects of MHD activity supporting disruption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87647E-530B-4AE5-92B2-8567CD38B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64" y="1506583"/>
            <a:ext cx="8689522" cy="4754880"/>
          </a:xfrm>
        </p:spPr>
        <p:txBody>
          <a:bodyPr/>
          <a:lstStyle/>
          <a:p>
            <a:r>
              <a:rPr lang="en-US" dirty="0"/>
              <a:t>Motivation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Identify </a:t>
            </a:r>
            <a:r>
              <a:rPr lang="en-US" dirty="0"/>
              <a:t>time-evolving rotating </a:t>
            </a:r>
            <a:r>
              <a:rPr lang="en-US" dirty="0"/>
              <a:t>MHD instabilities in a tokamak plasma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Automate </a:t>
            </a:r>
            <a:r>
              <a:rPr lang="en-US" dirty="0" smtClean="0"/>
              <a:t>detection of key mode characteristics </a:t>
            </a:r>
            <a:r>
              <a:rPr lang="en-US" dirty="0"/>
              <a:t>with the purpose of </a:t>
            </a:r>
            <a:r>
              <a:rPr lang="en-US" dirty="0" smtClean="0"/>
              <a:t>connecting them to </a:t>
            </a:r>
            <a:r>
              <a:rPr lang="en-US" dirty="0"/>
              <a:t>plasma disruptions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Create portable </a:t>
            </a:r>
            <a:r>
              <a:rPr lang="en-US" dirty="0"/>
              <a:t>code </a:t>
            </a:r>
            <a:r>
              <a:rPr lang="en-US" dirty="0" smtClean="0"/>
              <a:t>for general use on tokamaks as a module for the disruption event characterization and forecasting code (DECAF)</a:t>
            </a:r>
            <a:endParaRPr lang="en-US" dirty="0"/>
          </a:p>
          <a:p>
            <a:pPr>
              <a:spcBef>
                <a:spcPts val="3000"/>
              </a:spcBef>
            </a:pPr>
            <a:r>
              <a:rPr lang="en-US" dirty="0"/>
              <a:t>Outline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Standard analysis </a:t>
            </a:r>
            <a:r>
              <a:rPr lang="en-US" dirty="0"/>
              <a:t>of rotating MHD </a:t>
            </a:r>
            <a:r>
              <a:rPr lang="en-US" dirty="0" smtClean="0"/>
              <a:t>modes by FFT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Automation of </a:t>
            </a:r>
            <a:r>
              <a:rPr lang="en-US" dirty="0" smtClean="0"/>
              <a:t>MHD characteristics analysis for DECAF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Testing </a:t>
            </a:r>
            <a:r>
              <a:rPr lang="en-US" dirty="0" smtClean="0"/>
              <a:t>on</a:t>
            </a:r>
            <a:r>
              <a:rPr lang="en-US" dirty="0" smtClean="0"/>
              <a:t> </a:t>
            </a:r>
            <a:r>
              <a:rPr lang="en-US" dirty="0"/>
              <a:t>various plasma scenarios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Simple torque </a:t>
            </a:r>
            <a:r>
              <a:rPr lang="en-US" dirty="0"/>
              <a:t>balance model of </a:t>
            </a:r>
            <a:r>
              <a:rPr lang="en-US" dirty="0" smtClean="0"/>
              <a:t>bifurcations to test in DECAF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81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 bwMode="auto">
          <a:xfrm>
            <a:off x="156149" y="6113404"/>
            <a:ext cx="8798908" cy="303328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57485-775F-4DC1-87B6-35B48ADA2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2" y="298141"/>
            <a:ext cx="9042401" cy="685800"/>
          </a:xfrm>
        </p:spPr>
        <p:txBody>
          <a:bodyPr/>
          <a:lstStyle/>
          <a:p>
            <a:r>
              <a:rPr lang="en-US" sz="2800" dirty="0">
                <a:cs typeface="Calibri" pitchFamily="34" charset="0"/>
              </a:rPr>
              <a:t>DECAF uses threshold tests and more sophisticated models to declare events and create event chains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87647E-530B-4AE5-92B2-8567CD38B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29" y="4998724"/>
            <a:ext cx="3821430" cy="1349829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sz="2000" dirty="0"/>
              <a:t>Events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3333FF"/>
              </a:buClr>
              <a:buSzPct val="75000"/>
            </a:pPr>
            <a:r>
              <a:rPr lang="en-US" altLang="en-US" sz="1800" dirty="0">
                <a:ea typeface="+mn-ea"/>
                <a:cs typeface="+mn-cs"/>
              </a:rPr>
              <a:t>RWM: resistive wall mode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3333FF"/>
              </a:buClr>
              <a:buSzPct val="75000"/>
            </a:pPr>
            <a:r>
              <a:rPr lang="en-US" altLang="en-US" sz="1800" dirty="0">
                <a:ea typeface="+mn-ea"/>
                <a:cs typeface="+mn-cs"/>
              </a:rPr>
              <a:t>VDE: vertical instability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3333FF"/>
              </a:buClr>
              <a:buSzPct val="75000"/>
            </a:pPr>
            <a:r>
              <a:rPr lang="en-US" altLang="en-US" sz="1800" dirty="0">
                <a:ea typeface="+mn-ea"/>
                <a:cs typeface="+mn-cs"/>
              </a:rPr>
              <a:t>WPC: wall proximity control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342294" y="4938904"/>
            <a:ext cx="3744306" cy="165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</a:pP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/>
              <a:t>LON: low density warning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IPR: not meeting </a:t>
            </a:r>
            <a:r>
              <a:rPr lang="en-US" sz="1800" dirty="0" err="1"/>
              <a:t>Ip</a:t>
            </a:r>
            <a:r>
              <a:rPr lang="en-US" sz="1800" dirty="0"/>
              <a:t> request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LOQ: low q warning</a:t>
            </a:r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409508" y="4802766"/>
            <a:ext cx="2538037" cy="135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3600"/>
              </a:spcBef>
              <a:buNone/>
            </a:pPr>
            <a:endParaRPr lang="en-US" sz="2000" kern="0" dirty="0" smtClean="0"/>
          </a:p>
          <a:p>
            <a:pPr lvl="1">
              <a:spcBef>
                <a:spcPts val="600"/>
              </a:spcBef>
            </a:pPr>
            <a:r>
              <a:rPr lang="en-US" altLang="en-US" sz="1800" dirty="0"/>
              <a:t>DIS: disruption</a:t>
            </a:r>
          </a:p>
        </p:txBody>
      </p:sp>
      <p:pic>
        <p:nvPicPr>
          <p:cNvPr id="43" name="Picture 4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3"/>
          <a:stretch/>
        </p:blipFill>
        <p:spPr bwMode="auto">
          <a:xfrm>
            <a:off x="147440" y="2307153"/>
            <a:ext cx="4119760" cy="243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994431" y="1138653"/>
            <a:ext cx="372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Disruption event chain</a:t>
            </a:r>
            <a:endParaRPr lang="en-US" sz="2400" dirty="0">
              <a:solidFill>
                <a:srgbClr val="FF0000"/>
              </a:solidFill>
              <a:latin typeface="+mn-lt"/>
              <a:ea typeface="ＭＳ Ｐゴシック" pitchFamily="34" charset="-128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269078" y="1045651"/>
            <a:ext cx="3722522" cy="3908286"/>
            <a:chOff x="76200" y="2416314"/>
            <a:chExt cx="3722522" cy="3908286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0" b="43391"/>
            <a:stretch/>
          </p:blipFill>
          <p:spPr bwMode="auto">
            <a:xfrm>
              <a:off x="76200" y="2416314"/>
              <a:ext cx="3722522" cy="3569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381000" y="5909846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Times" pitchFamily="1" charset="0"/>
                  <a:ea typeface="ＭＳ Ｐゴシック" pitchFamily="34" charset="-128"/>
                </a:rPr>
                <a:t>0.60</a:t>
              </a:r>
              <a:endParaRPr lang="en-US" sz="1600" dirty="0">
                <a:solidFill>
                  <a:srgbClr val="000000"/>
                </a:solidFill>
                <a:latin typeface="Times" pitchFamily="1" charset="0"/>
                <a:ea typeface="ＭＳ Ｐゴシック" pitchFamily="34" charset="-12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36884" y="5909846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Times" pitchFamily="1" charset="0"/>
                  <a:ea typeface="ＭＳ Ｐゴシック" pitchFamily="34" charset="-128"/>
                </a:rPr>
                <a:t>0.65</a:t>
              </a:r>
              <a:endParaRPr lang="en-US" sz="1600" dirty="0">
                <a:solidFill>
                  <a:srgbClr val="000000"/>
                </a:solidFill>
                <a:latin typeface="Times" pitchFamily="1" charset="0"/>
                <a:ea typeface="ＭＳ Ｐゴシック" pitchFamily="34" charset="-12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276669" y="5909846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Times" pitchFamily="1" charset="0"/>
                  <a:ea typeface="ＭＳ Ｐゴシック" pitchFamily="34" charset="-128"/>
                </a:rPr>
                <a:t>0.70</a:t>
              </a:r>
              <a:endParaRPr lang="en-US" sz="1600" dirty="0">
                <a:solidFill>
                  <a:srgbClr val="000000"/>
                </a:solidFill>
                <a:latin typeface="Times" pitchFamily="1" charset="0"/>
                <a:ea typeface="ＭＳ Ｐゴシック" pitchFamily="34" charset="-12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209731" y="5909846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Times" pitchFamily="1" charset="0"/>
                  <a:ea typeface="ＭＳ Ｐゴシック" pitchFamily="34" charset="-128"/>
                </a:rPr>
                <a:t>0.75</a:t>
              </a:r>
              <a:endParaRPr lang="en-US" sz="1600" dirty="0">
                <a:solidFill>
                  <a:srgbClr val="000000"/>
                </a:solidFill>
                <a:latin typeface="Times" pitchFamily="1" charset="0"/>
                <a:ea typeface="ＭＳ Ｐゴシック" pitchFamily="34" charset="-12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802936" y="5986046"/>
              <a:ext cx="5405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Arial"/>
                  <a:ea typeface="ＭＳ Ｐゴシック" pitchFamily="34" charset="-128"/>
                </a:rPr>
                <a:t>t</a:t>
              </a:r>
              <a:r>
                <a:rPr lang="en-US" sz="1600" dirty="0" smtClean="0">
                  <a:solidFill>
                    <a:srgbClr val="000000"/>
                  </a:solidFill>
                  <a:latin typeface="Arial"/>
                  <a:ea typeface="ＭＳ Ｐゴシック" pitchFamily="34" charset="-128"/>
                </a:rPr>
                <a:t> (s)</a:t>
              </a:r>
              <a:endParaRPr lang="en-US" sz="1600" dirty="0">
                <a:solidFill>
                  <a:srgbClr val="000000"/>
                </a:solidFill>
                <a:latin typeface="Arial"/>
                <a:ea typeface="ＭＳ Ｐゴシック" pitchFamily="34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0" y="1688900"/>
            <a:ext cx="5229807" cy="616699"/>
            <a:chOff x="180393" y="4415478"/>
            <a:chExt cx="5229807" cy="616699"/>
          </a:xfrm>
        </p:grpSpPr>
        <p:grpSp>
          <p:nvGrpSpPr>
            <p:cNvPr id="53" name="Group 52"/>
            <p:cNvGrpSpPr/>
            <p:nvPr/>
          </p:nvGrpSpPr>
          <p:grpSpPr>
            <a:xfrm>
              <a:off x="247261" y="4415478"/>
              <a:ext cx="5162939" cy="342676"/>
              <a:chOff x="247261" y="4415478"/>
              <a:chExt cx="5162939" cy="342676"/>
            </a:xfrm>
          </p:grpSpPr>
          <p:sp>
            <p:nvSpPr>
              <p:cNvPr id="60" name="Chevron 59"/>
              <p:cNvSpPr/>
              <p:nvPr/>
            </p:nvSpPr>
            <p:spPr bwMode="auto">
              <a:xfrm>
                <a:off x="247261" y="4424809"/>
                <a:ext cx="798101" cy="304800"/>
              </a:xfrm>
              <a:prstGeom prst="chevron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000000"/>
                  </a:solidFill>
                  <a:latin typeface="Times" pitchFamily="1" charset="0"/>
                  <a:ea typeface="ＭＳ Ｐゴシック" pitchFamily="34" charset="-128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32793" y="4415478"/>
                <a:ext cx="6939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Arial"/>
                    <a:ea typeface="ＭＳ Ｐゴシック" pitchFamily="34" charset="-128"/>
                  </a:rPr>
                  <a:t>RWM</a:t>
                </a:r>
                <a:endParaRPr lang="en-US" sz="1600" dirty="0">
                  <a:solidFill>
                    <a:srgbClr val="000000"/>
                  </a:solidFill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4918216" y="4424809"/>
                <a:ext cx="460401" cy="304800"/>
              </a:xfrm>
              <a:prstGeom prst="rect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000000"/>
                  </a:solidFill>
                  <a:latin typeface="Times" pitchFamily="1" charset="0"/>
                  <a:ea typeface="ＭＳ Ｐゴシック" pitchFamily="34" charset="-128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880893" y="4419600"/>
                <a:ext cx="5293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Arial"/>
                    <a:ea typeface="ＭＳ Ｐゴシック" pitchFamily="34" charset="-128"/>
                  </a:rPr>
                  <a:t>DIS</a:t>
                </a:r>
                <a:endParaRPr lang="en-US" sz="1600" dirty="0">
                  <a:solidFill>
                    <a:srgbClr val="000000"/>
                  </a:solidFill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64" name="Chevron 63"/>
              <p:cNvSpPr/>
              <p:nvPr/>
            </p:nvSpPr>
            <p:spPr bwMode="auto">
              <a:xfrm>
                <a:off x="1040030" y="4428931"/>
                <a:ext cx="798101" cy="304800"/>
              </a:xfrm>
              <a:prstGeom prst="chevron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000000"/>
                  </a:solidFill>
                  <a:latin typeface="Times" pitchFamily="1" charset="0"/>
                  <a:ea typeface="ＭＳ Ｐゴシック" pitchFamily="34" charset="-128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125562" y="4419600"/>
                <a:ext cx="6046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Arial"/>
                    <a:ea typeface="ＭＳ Ｐゴシック" pitchFamily="34" charset="-128"/>
                  </a:rPr>
                  <a:t>VDE</a:t>
                </a:r>
                <a:endParaRPr lang="en-US" sz="1600" dirty="0">
                  <a:solidFill>
                    <a:srgbClr val="000000"/>
                  </a:solidFill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66" name="Chevron 65"/>
              <p:cNvSpPr/>
              <p:nvPr/>
            </p:nvSpPr>
            <p:spPr bwMode="auto">
              <a:xfrm>
                <a:off x="1811361" y="4428931"/>
                <a:ext cx="798101" cy="304800"/>
              </a:xfrm>
              <a:prstGeom prst="chevron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000000"/>
                  </a:solidFill>
                  <a:latin typeface="Times" pitchFamily="1" charset="0"/>
                  <a:ea typeface="ＭＳ Ｐゴシック" pitchFamily="34" charset="-128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896893" y="4419600"/>
                <a:ext cx="6623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Arial"/>
                    <a:ea typeface="ＭＳ Ｐゴシック" pitchFamily="34" charset="-128"/>
                  </a:rPr>
                  <a:t>WPC</a:t>
                </a:r>
                <a:endParaRPr lang="en-US" sz="1600" dirty="0">
                  <a:solidFill>
                    <a:srgbClr val="000000"/>
                  </a:solidFill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68" name="Chevron 67"/>
              <p:cNvSpPr/>
              <p:nvPr/>
            </p:nvSpPr>
            <p:spPr bwMode="auto">
              <a:xfrm>
                <a:off x="2573361" y="4428931"/>
                <a:ext cx="798101" cy="304800"/>
              </a:xfrm>
              <a:prstGeom prst="chevron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000000"/>
                  </a:solidFill>
                  <a:latin typeface="Times" pitchFamily="1" charset="0"/>
                  <a:ea typeface="ＭＳ Ｐゴシック" pitchFamily="34" charset="-128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658893" y="4419600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Arial"/>
                    <a:ea typeface="ＭＳ Ｐゴシック" pitchFamily="34" charset="-128"/>
                  </a:rPr>
                  <a:t>LON</a:t>
                </a:r>
                <a:endParaRPr lang="en-US" sz="1600" dirty="0">
                  <a:solidFill>
                    <a:srgbClr val="000000"/>
                  </a:solidFill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70" name="Chevron 69"/>
              <p:cNvSpPr/>
              <p:nvPr/>
            </p:nvSpPr>
            <p:spPr bwMode="auto">
              <a:xfrm>
                <a:off x="3316699" y="4428931"/>
                <a:ext cx="798101" cy="304800"/>
              </a:xfrm>
              <a:prstGeom prst="chevron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000000"/>
                  </a:solidFill>
                  <a:latin typeface="Times" pitchFamily="1" charset="0"/>
                  <a:ea typeface="ＭＳ Ｐゴシック" pitchFamily="34" charset="-128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402231" y="4419600"/>
                <a:ext cx="5261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Arial"/>
                    <a:ea typeface="ＭＳ Ｐゴシック" pitchFamily="34" charset="-128"/>
                  </a:rPr>
                  <a:t>IPR</a:t>
                </a:r>
                <a:endParaRPr lang="en-US" sz="1600" dirty="0">
                  <a:solidFill>
                    <a:srgbClr val="000000"/>
                  </a:solidFill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72" name="Chevron 71"/>
              <p:cNvSpPr/>
              <p:nvPr/>
            </p:nvSpPr>
            <p:spPr bwMode="auto">
              <a:xfrm>
                <a:off x="4060037" y="4428931"/>
                <a:ext cx="798101" cy="304800"/>
              </a:xfrm>
              <a:prstGeom prst="chevron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000000"/>
                  </a:solidFill>
                  <a:latin typeface="Times" pitchFamily="1" charset="0"/>
                  <a:ea typeface="ＭＳ Ｐゴシック" pitchFamily="34" charset="-128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4145569" y="4419600"/>
                <a:ext cx="6190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Arial"/>
                    <a:ea typeface="ＭＳ Ｐゴシック" pitchFamily="34" charset="-128"/>
                  </a:rPr>
                  <a:t>LOQ</a:t>
                </a:r>
                <a:endParaRPr lang="en-US" sz="1600" dirty="0">
                  <a:solidFill>
                    <a:srgbClr val="000000"/>
                  </a:solidFill>
                  <a:latin typeface="Arial"/>
                  <a:ea typeface="ＭＳ Ｐゴシック" pitchFamily="34" charset="-128"/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180393" y="4720278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ea typeface="ＭＳ Ｐゴシック" pitchFamily="34" charset="-128"/>
                </a:rPr>
                <a:t>(0.717s)</a:t>
              </a:r>
              <a:endParaRPr lang="en-US" sz="1400" dirty="0">
                <a:solidFill>
                  <a:srgbClr val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97836" y="4724400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ea typeface="ＭＳ Ｐゴシック" pitchFamily="34" charset="-128"/>
                </a:rPr>
                <a:t>(0.724s)</a:t>
              </a:r>
              <a:endParaRPr lang="en-US" sz="1400" dirty="0">
                <a:solidFill>
                  <a:srgbClr val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61931" y="4724400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ea typeface="ＭＳ Ｐゴシック" pitchFamily="34" charset="-128"/>
                </a:rPr>
                <a:t>(0.729s)</a:t>
              </a:r>
              <a:endParaRPr lang="en-US" sz="1400" dirty="0">
                <a:solidFill>
                  <a:srgbClr val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523931" y="4724400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ea typeface="ＭＳ Ｐゴシック" pitchFamily="34" charset="-128"/>
                </a:rPr>
                <a:t>(0.731s)</a:t>
              </a:r>
              <a:endParaRPr lang="en-US" sz="1400" dirty="0">
                <a:solidFill>
                  <a:srgbClr val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85931" y="4724400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ea typeface="ＭＳ Ｐゴシック" pitchFamily="34" charset="-128"/>
                </a:rPr>
                <a:t>(0.736s)</a:t>
              </a:r>
              <a:endParaRPr lang="en-US" sz="1400" dirty="0">
                <a:solidFill>
                  <a:srgbClr val="0000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45836" y="4724400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ea typeface="ＭＳ Ｐゴシック" pitchFamily="34" charset="-128"/>
                </a:rPr>
                <a:t>(0.747s)</a:t>
              </a:r>
              <a:endParaRPr lang="en-US" sz="1400" dirty="0">
                <a:solidFill>
                  <a:srgbClr val="000000"/>
                </a:solidFill>
                <a:latin typeface="Arial"/>
                <a:ea typeface="ＭＳ Ｐゴシック" pitchFamily="34" charset="-128"/>
              </a:endParaRPr>
            </a:p>
          </p:txBody>
        </p:sp>
      </p:grpSp>
      <p:cxnSp>
        <p:nvCxnSpPr>
          <p:cNvPr id="74" name="Straight Connector 73"/>
          <p:cNvCxnSpPr/>
          <p:nvPr/>
        </p:nvCxnSpPr>
        <p:spPr bwMode="auto">
          <a:xfrm>
            <a:off x="3240500" y="2610399"/>
            <a:ext cx="0" cy="2647401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3848876" y="2619730"/>
            <a:ext cx="0" cy="2409470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flipH="1">
            <a:off x="3255149" y="5249091"/>
            <a:ext cx="2590598" cy="0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flipH="1">
            <a:off x="3858409" y="5029200"/>
            <a:ext cx="4816069" cy="0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5886062" y="4877737"/>
            <a:ext cx="0" cy="380063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8686800" y="4820199"/>
            <a:ext cx="0" cy="227663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92995" y="6086294"/>
            <a:ext cx="9007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Critical need for new code objects that identify rotating/locking MHD events</a:t>
            </a:r>
            <a:endParaRPr lang="en-US" sz="2000" dirty="0">
              <a:solidFill>
                <a:srgbClr val="FF0000"/>
              </a:solidFill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5663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3D6554-0FC1-4EB4-883A-D1ABD9B6C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318524"/>
            <a:ext cx="7772400" cy="685800"/>
          </a:xfrm>
        </p:spPr>
        <p:txBody>
          <a:bodyPr/>
          <a:lstStyle/>
          <a:p>
            <a:r>
              <a:rPr lang="en-US" sz="2800" dirty="0" smtClean="0"/>
              <a:t>Automated mode </a:t>
            </a:r>
            <a:r>
              <a:rPr lang="en-US" sz="2800" dirty="0"/>
              <a:t>i</a:t>
            </a:r>
            <a:r>
              <a:rPr lang="en-US" sz="2800" dirty="0" smtClean="0"/>
              <a:t>dentification </a:t>
            </a:r>
            <a:r>
              <a:rPr lang="en-US" sz="2800" dirty="0"/>
              <a:t>starts with FFT analysis of magnetic probe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5C7AC4-2D5D-4106-A140-9650E5AFB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20" y="5695421"/>
            <a:ext cx="8567238" cy="1038959"/>
          </a:xfrm>
        </p:spPr>
        <p:txBody>
          <a:bodyPr/>
          <a:lstStyle/>
          <a:p>
            <a:r>
              <a:rPr lang="en-US" dirty="0" smtClean="0"/>
              <a:t>Consecutive FFTs </a:t>
            </a:r>
            <a:r>
              <a:rPr lang="en-US" dirty="0"/>
              <a:t>give the phase and amplitude of a signal in frequency and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282FAB-4E9E-4602-98B0-9C53B620DB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8"/>
          <a:stretch/>
        </p:blipFill>
        <p:spPr>
          <a:xfrm>
            <a:off x="765175" y="1643981"/>
            <a:ext cx="7581900" cy="3823162"/>
          </a:xfrm>
          <a:prstGeom prst="rect">
            <a:avLst/>
          </a:prstGeom>
        </p:spPr>
      </p:pic>
      <p:sp>
        <p:nvSpPr>
          <p:cNvPr id="5" name="Text Box 32">
            <a:extLst>
              <a:ext uri="{FF2B5EF4-FFF2-40B4-BE49-F238E27FC236}">
                <a16:creationId xmlns:a16="http://schemas.microsoft.com/office/drawing/2014/main" xmlns="" id="{CC894412-29E7-451B-9D45-C1501F258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368" y="3916853"/>
            <a:ext cx="22098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+mn-lt"/>
              </a:rPr>
              <a:t> shot 138854</a:t>
            </a:r>
          </a:p>
          <a:p>
            <a:pPr algn="ctr"/>
            <a:r>
              <a:rPr lang="en-US" altLang="en-US" sz="1400" dirty="0">
                <a:solidFill>
                  <a:schemeClr val="bg1"/>
                </a:solidFill>
                <a:latin typeface="+mn-lt"/>
              </a:rPr>
              <a:t>Channel at φ = 302.8°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48B69D8-78E1-493E-A0D7-EE3699DF4A5B}"/>
              </a:ext>
            </a:extLst>
          </p:cNvPr>
          <p:cNvSpPr txBox="1">
            <a:spLocks/>
          </p:cNvSpPr>
          <p:nvPr/>
        </p:nvSpPr>
        <p:spPr bwMode="auto">
          <a:xfrm>
            <a:off x="3124140" y="1258219"/>
            <a:ext cx="3672457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b="1" u="sng" kern="0" dirty="0" err="1">
                <a:solidFill>
                  <a:srgbClr val="6600FF"/>
                </a:solidFill>
              </a:rPr>
              <a:t>Mirnov</a:t>
            </a:r>
            <a:r>
              <a:rPr lang="en-US" sz="1600" b="1" u="sng" kern="0" dirty="0">
                <a:solidFill>
                  <a:srgbClr val="6600FF"/>
                </a:solidFill>
              </a:rPr>
              <a:t> signal &amp; FFT amplitude</a:t>
            </a:r>
            <a:endParaRPr lang="en-US" sz="1600" u="sng" kern="0" dirty="0"/>
          </a:p>
        </p:txBody>
      </p:sp>
    </p:spTree>
    <p:extLst>
      <p:ext uri="{BB962C8B-B14F-4D97-AF65-F5344CB8AC3E}">
        <p14:creationId xmlns:p14="http://schemas.microsoft.com/office/powerpoint/2010/main" val="48997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E77185-9EB4-437E-95FA-358F694FB1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2"/>
          <a:stretch/>
        </p:blipFill>
        <p:spPr>
          <a:xfrm>
            <a:off x="4987383" y="1026319"/>
            <a:ext cx="3585577" cy="26852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87489E-3C99-42FB-8E83-AE628273F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48" y="273888"/>
            <a:ext cx="8387098" cy="685800"/>
          </a:xfrm>
        </p:spPr>
        <p:txBody>
          <a:bodyPr/>
          <a:lstStyle/>
          <a:p>
            <a:r>
              <a:rPr lang="en-US" sz="2800" dirty="0"/>
              <a:t>Toroidal mode numbers are determined by </a:t>
            </a:r>
            <a:r>
              <a:rPr lang="en-US" sz="2800" dirty="0"/>
              <a:t>toroidal phase </a:t>
            </a:r>
            <a:r>
              <a:rPr lang="en-US" sz="2800" dirty="0" smtClean="0"/>
              <a:t>matching </a:t>
            </a:r>
            <a:r>
              <a:rPr lang="en-US" sz="2800" dirty="0" smtClean="0"/>
              <a:t>of </a:t>
            </a:r>
            <a:r>
              <a:rPr lang="en-US" sz="2800" dirty="0" smtClean="0"/>
              <a:t>peaks in FFT</a:t>
            </a:r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5CB2E239-426C-4CEE-9CEE-0FAF5AB94ED0}"/>
              </a:ext>
            </a:extLst>
          </p:cNvPr>
          <p:cNvSpPr txBox="1">
            <a:spLocks/>
          </p:cNvSpPr>
          <p:nvPr/>
        </p:nvSpPr>
        <p:spPr bwMode="auto">
          <a:xfrm>
            <a:off x="121551" y="1590172"/>
            <a:ext cx="4475830" cy="457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kern="0" dirty="0" smtClean="0"/>
              <a:t>Input data from a toroidal array of magnetic probes</a:t>
            </a:r>
          </a:p>
          <a:p>
            <a:pPr>
              <a:spcBef>
                <a:spcPts val="3600"/>
              </a:spcBef>
            </a:pPr>
            <a:r>
              <a:rPr lang="en-US" sz="2200" kern="0" dirty="0" smtClean="0"/>
              <a:t>Toroidal mode number determined by best match to measured phase</a:t>
            </a:r>
            <a:endParaRPr lang="en-US" sz="2200" kern="0" dirty="0" smtClean="0"/>
          </a:p>
          <a:p>
            <a:pPr>
              <a:spcBef>
                <a:spcPts val="3600"/>
              </a:spcBef>
            </a:pPr>
            <a:r>
              <a:rPr lang="en-US" sz="2200" kern="0" dirty="0" smtClean="0"/>
              <a:t>Created a portable Python code for general use in tokamaks (e.g. NSTX/-U, KSTAR, etc.)</a:t>
            </a:r>
          </a:p>
          <a:p>
            <a:pPr lvl="1"/>
            <a:r>
              <a:rPr lang="en-US" kern="0" dirty="0" smtClean="0"/>
              <a:t>Diagnostic configuration files allow easy setup for any tokamak</a:t>
            </a:r>
            <a:endParaRPr lang="en-US" sz="2800" kern="0" dirty="0" smtClean="0"/>
          </a:p>
          <a:p>
            <a:pPr lvl="1"/>
            <a:endParaRPr lang="en-US" sz="2400" kern="0" dirty="0">
              <a:solidFill>
                <a:srgbClr val="00B050"/>
              </a:solidFill>
            </a:endParaRPr>
          </a:p>
        </p:txBody>
      </p:sp>
      <p:sp>
        <p:nvSpPr>
          <p:cNvPr id="6" name="Text Box 32">
            <a:extLst>
              <a:ext uri="{FF2B5EF4-FFF2-40B4-BE49-F238E27FC236}">
                <a16:creationId xmlns:a16="http://schemas.microsoft.com/office/drawing/2014/main" xmlns="" id="{AB7CCFA6-331F-47AB-932F-FDCFB1F5A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171" y="1590172"/>
            <a:ext cx="162016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rgbClr val="6600FF"/>
                </a:solidFill>
                <a:latin typeface="+mn-lt"/>
                <a:ea typeface="+mn-ea"/>
              </a:rPr>
              <a:t> shot 138854</a:t>
            </a:r>
          </a:p>
          <a:p>
            <a:pPr algn="ctr"/>
            <a:r>
              <a:rPr lang="en-US" altLang="en-US" sz="1200" dirty="0">
                <a:solidFill>
                  <a:srgbClr val="6600FF"/>
                </a:solidFill>
                <a:latin typeface="+mn-lt"/>
              </a:rPr>
              <a:t>time = 0.72 s</a:t>
            </a:r>
            <a:endParaRPr lang="en-US" altLang="en-US" sz="1200" dirty="0">
              <a:solidFill>
                <a:srgbClr val="6600FF"/>
              </a:solidFill>
              <a:latin typeface="+mn-lt"/>
              <a:ea typeface="+mn-ea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0F72D55F-A8EE-496A-9398-6C5889C0EFC3}"/>
              </a:ext>
            </a:extLst>
          </p:cNvPr>
          <p:cNvCxnSpPr>
            <a:cxnSpLocks/>
          </p:cNvCxnSpPr>
          <p:nvPr/>
        </p:nvCxnSpPr>
        <p:spPr bwMode="auto">
          <a:xfrm flipH="1">
            <a:off x="5364442" y="2098228"/>
            <a:ext cx="853350" cy="189836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2FCC9D49-C880-496E-A96D-ECF0E72183D0}"/>
              </a:ext>
            </a:extLst>
          </p:cNvPr>
          <p:cNvCxnSpPr>
            <a:cxnSpLocks/>
          </p:cNvCxnSpPr>
          <p:nvPr/>
        </p:nvCxnSpPr>
        <p:spPr bwMode="auto">
          <a:xfrm>
            <a:off x="6274375" y="2110928"/>
            <a:ext cx="2132097" cy="189836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B27F942-7481-4C9D-BD65-3D15347DE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760" y="3820565"/>
            <a:ext cx="4172921" cy="25466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F288AAB-756C-488C-AEAE-9C8E64E92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693" y="4676775"/>
            <a:ext cx="260645" cy="6132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653EE24-AEAB-4C58-8DB5-ED5643C6E6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73" t="19294" r="39423" b="19293"/>
          <a:stretch/>
        </p:blipFill>
        <p:spPr>
          <a:xfrm>
            <a:off x="6858751" y="6208128"/>
            <a:ext cx="174854" cy="1893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32C2DDA-0F2E-4CFC-B1A7-B9FF4A5B8E14}"/>
              </a:ext>
            </a:extLst>
          </p:cNvPr>
          <p:cNvSpPr txBox="1"/>
          <p:nvPr/>
        </p:nvSpPr>
        <p:spPr>
          <a:xfrm>
            <a:off x="6980649" y="6193617"/>
            <a:ext cx="5773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(rad)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7659" y="1152100"/>
            <a:ext cx="219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Single channel FFT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9411" y="5545575"/>
            <a:ext cx="190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ea typeface="ＭＳ Ｐゴシック" pitchFamily="34" charset="-128"/>
              </a:rPr>
              <a:t>Match to n = 2</a:t>
            </a:r>
            <a:endParaRPr lang="en-US" sz="18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742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F1EC6D-09E6-4B08-BD14-6D4A4327D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0" y="172588"/>
            <a:ext cx="9106302" cy="685800"/>
          </a:xfrm>
        </p:spPr>
        <p:txBody>
          <a:bodyPr/>
          <a:lstStyle/>
          <a:p>
            <a:r>
              <a:rPr lang="en-US" sz="2800" dirty="0"/>
              <a:t>Principal components can be </a:t>
            </a:r>
            <a:r>
              <a:rPr lang="en-US" sz="2800" dirty="0" smtClean="0"/>
              <a:t>optionally selected by SVD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AF46C2-B240-43DE-AA4A-F0EE824CA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796" y="1053739"/>
            <a:ext cx="8333731" cy="1375956"/>
          </a:xfrm>
        </p:spPr>
        <p:txBody>
          <a:bodyPr/>
          <a:lstStyle/>
          <a:p>
            <a:r>
              <a:rPr lang="en-US" sz="2000" dirty="0"/>
              <a:t>SVD allows </a:t>
            </a:r>
            <a:r>
              <a:rPr lang="en-US" sz="2000" dirty="0" smtClean="0"/>
              <a:t>for decomposition of signals into principal </a:t>
            </a:r>
            <a:r>
              <a:rPr lang="en-US" sz="2000" dirty="0"/>
              <a:t>components </a:t>
            </a:r>
          </a:p>
          <a:p>
            <a:pPr lvl="1"/>
            <a:r>
              <a:rPr lang="en-US" sz="1800" dirty="0" smtClean="0"/>
              <a:t>Can </a:t>
            </a:r>
            <a:r>
              <a:rPr lang="en-US" sz="1800" dirty="0"/>
              <a:t>be used to pre-condition </a:t>
            </a:r>
            <a:r>
              <a:rPr lang="en-US" sz="1800" dirty="0" smtClean="0"/>
              <a:t>data for analysis (e.g. noise reduction, or to analyze dominant activity</a:t>
            </a:r>
          </a:p>
          <a:p>
            <a:pPr lvl="1"/>
            <a:r>
              <a:rPr lang="en-US" sz="1800" dirty="0" smtClean="0"/>
              <a:t>Capability to be tested </a:t>
            </a:r>
            <a:r>
              <a:rPr lang="en-US" sz="1800" dirty="0" smtClean="0"/>
              <a:t>in </a:t>
            </a:r>
            <a:r>
              <a:rPr lang="en-US" sz="1800" dirty="0" smtClean="0"/>
              <a:t>DECAF to determine advantages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D4638D-BBE1-4024-AB6A-6E0C501E19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15"/>
          <a:stretch/>
        </p:blipFill>
        <p:spPr>
          <a:xfrm>
            <a:off x="113318" y="2504346"/>
            <a:ext cx="4180308" cy="3087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D25513D-7C2B-4000-AFCF-C424C47B3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1"/>
          <a:stretch/>
        </p:blipFill>
        <p:spPr>
          <a:xfrm>
            <a:off x="4992915" y="2504346"/>
            <a:ext cx="4151086" cy="313523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F1D89D2-EEE4-48EC-81BD-6A0222CD1FBB}"/>
              </a:ext>
            </a:extLst>
          </p:cNvPr>
          <p:cNvCxnSpPr>
            <a:cxnSpLocks/>
          </p:cNvCxnSpPr>
          <p:nvPr/>
        </p:nvCxnSpPr>
        <p:spPr bwMode="auto">
          <a:xfrm>
            <a:off x="4354416" y="5467153"/>
            <a:ext cx="699289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 Box 32">
            <a:extLst>
              <a:ext uri="{FF2B5EF4-FFF2-40B4-BE49-F238E27FC236}">
                <a16:creationId xmlns:a16="http://schemas.microsoft.com/office/drawing/2014/main" xmlns="" id="{12135F84-7781-49EA-8600-9F1161BCA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18" y="4942418"/>
            <a:ext cx="220980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rgbClr val="6600FF"/>
                </a:solidFill>
                <a:latin typeface="+mn-lt"/>
                <a:ea typeface="+mn-ea"/>
              </a:rPr>
              <a:t> shot 109810</a:t>
            </a:r>
          </a:p>
        </p:txBody>
      </p:sp>
      <p:sp>
        <p:nvSpPr>
          <p:cNvPr id="10" name="Text Box 32">
            <a:extLst>
              <a:ext uri="{FF2B5EF4-FFF2-40B4-BE49-F238E27FC236}">
                <a16:creationId xmlns:a16="http://schemas.microsoft.com/office/drawing/2014/main" xmlns="" id="{BD56A6F7-F81C-43C6-8830-F9910E93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090" y="5007274"/>
            <a:ext cx="220980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rgbClr val="6600FF"/>
                </a:solidFill>
                <a:latin typeface="+mn-lt"/>
                <a:ea typeface="+mn-ea"/>
              </a:rPr>
              <a:t> shot 109810</a:t>
            </a:r>
          </a:p>
        </p:txBody>
      </p:sp>
      <p:sp>
        <p:nvSpPr>
          <p:cNvPr id="11" name="Text Box 32">
            <a:extLst>
              <a:ext uri="{FF2B5EF4-FFF2-40B4-BE49-F238E27FC236}">
                <a16:creationId xmlns:a16="http://schemas.microsoft.com/office/drawing/2014/main" xmlns="" id="{78E91D64-6B88-430D-9F6B-A504F250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2485" y="5592077"/>
            <a:ext cx="3410898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rgbClr val="6600FF"/>
                </a:solidFill>
                <a:latin typeface="+mn-lt"/>
                <a:ea typeface="+mn-ea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+mn-lt"/>
                <a:ea typeface="+mn-ea"/>
              </a:rPr>
              <a:t>Choosing only first two principal components</a:t>
            </a:r>
          </a:p>
        </p:txBody>
      </p:sp>
      <p:sp>
        <p:nvSpPr>
          <p:cNvPr id="17" name="Text Box 32">
            <a:extLst>
              <a:ext uri="{FF2B5EF4-FFF2-40B4-BE49-F238E27FC236}">
                <a16:creationId xmlns:a16="http://schemas.microsoft.com/office/drawing/2014/main" xmlns="" id="{78E91D64-6B88-430D-9F6B-A504F250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728" y="2752683"/>
            <a:ext cx="1580692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rgbClr val="6600FF"/>
                </a:solidFill>
                <a:latin typeface="+mn-lt"/>
                <a:ea typeface="+mn-ea"/>
              </a:rPr>
              <a:t>Magnetic spectrograms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xmlns="" id="{78E91D64-6B88-430D-9F6B-A504F250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39" y="2565027"/>
            <a:ext cx="2572592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rgbClr val="6600FF"/>
                </a:solidFill>
                <a:latin typeface="+mn-lt"/>
                <a:ea typeface="+mn-ea"/>
              </a:rPr>
              <a:t>Toroidal mode number</a:t>
            </a: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xmlns="" id="{78E91D64-6B88-430D-9F6B-A504F250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375" y="2565027"/>
            <a:ext cx="2572592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rgbClr val="6600FF"/>
                </a:solidFill>
                <a:latin typeface="+mn-lt"/>
                <a:ea typeface="+mn-ea"/>
              </a:rPr>
              <a:t>Toroidal mode number</a:t>
            </a:r>
          </a:p>
        </p:txBody>
      </p:sp>
    </p:spTree>
    <p:extLst>
      <p:ext uri="{BB962C8B-B14F-4D97-AF65-F5344CB8AC3E}">
        <p14:creationId xmlns:p14="http://schemas.microsoft.com/office/powerpoint/2010/main" val="31371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64009" y="4967401"/>
            <a:ext cx="8431653" cy="1684013"/>
          </a:xfrm>
        </p:spPr>
        <p:txBody>
          <a:bodyPr/>
          <a:lstStyle/>
          <a:p>
            <a:r>
              <a:rPr lang="en-US" sz="2200" dirty="0" smtClean="0"/>
              <a:t>Frequency vs. time determined for continuous mode activity defines an object, fit for analytic determination of f’(t)</a:t>
            </a:r>
          </a:p>
          <a:p>
            <a:r>
              <a:rPr lang="en-US" sz="2200" dirty="0" smtClean="0"/>
              <a:t>Quasi-steady state, rotation (bifurcation), and mode locking are automatically flagged for use by the DECAF code</a:t>
            </a:r>
          </a:p>
          <a:p>
            <a:endParaRPr lang="en-US" dirty="0" smtClean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63BF517-DA71-4E09-81CB-1CE00B5D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34" y="1024476"/>
            <a:ext cx="5143279" cy="3811537"/>
          </a:xfrm>
          <a:prstGeom prst="rect">
            <a:avLst/>
          </a:prstGeom>
        </p:spPr>
      </p:pic>
      <p:sp>
        <p:nvSpPr>
          <p:cNvPr id="29" name="Text Box 32">
            <a:extLst>
              <a:ext uri="{FF2B5EF4-FFF2-40B4-BE49-F238E27FC236}">
                <a16:creationId xmlns:a16="http://schemas.microsoft.com/office/drawing/2014/main" xmlns="" id="{A532E857-DD3A-4030-A3AD-0B2B602B0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158" y="3930424"/>
            <a:ext cx="220980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rgbClr val="6600FF"/>
                </a:solidFill>
                <a:latin typeface="+mn-lt"/>
                <a:ea typeface="+mn-ea"/>
              </a:rPr>
              <a:t> shot 138854</a:t>
            </a:r>
          </a:p>
          <a:p>
            <a:pPr algn="ctr"/>
            <a:r>
              <a:rPr lang="en-US" altLang="en-US" sz="1200" dirty="0">
                <a:solidFill>
                  <a:srgbClr val="6600FF"/>
                </a:solidFill>
                <a:latin typeface="+mn-lt"/>
                <a:ea typeface="+mn-ea"/>
              </a:rPr>
              <a:t>n = 1 mode</a:t>
            </a:r>
          </a:p>
        </p:txBody>
      </p:sp>
      <p:sp>
        <p:nvSpPr>
          <p:cNvPr id="6" name="Text Box 32">
            <a:extLst>
              <a:ext uri="{FF2B5EF4-FFF2-40B4-BE49-F238E27FC236}">
                <a16:creationId xmlns:a16="http://schemas.microsoft.com/office/drawing/2014/main" xmlns="" id="{78E91D64-6B88-430D-9F6B-A504F250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771" y="1581038"/>
            <a:ext cx="1966803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rgbClr val="00B050"/>
                </a:solidFill>
                <a:latin typeface="+mn-lt"/>
                <a:ea typeface="+mn-ea"/>
              </a:rPr>
              <a:t>“</a:t>
            </a:r>
            <a:r>
              <a:rPr lang="en-US" altLang="en-US" sz="1600" dirty="0">
                <a:solidFill>
                  <a:srgbClr val="00B050"/>
                </a:solidFill>
                <a:latin typeface="+mn-lt"/>
                <a:ea typeface="+mn-ea"/>
              </a:rPr>
              <a:t>Quasi-steady-state” frequency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3589867" y="2165221"/>
            <a:ext cx="347133" cy="4479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32">
            <a:extLst>
              <a:ext uri="{FF2B5EF4-FFF2-40B4-BE49-F238E27FC236}">
                <a16:creationId xmlns:a16="http://schemas.microsoft.com/office/drawing/2014/main" xmlns="" id="{78E91D64-6B88-430D-9F6B-A504F250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667" y="2512569"/>
            <a:ext cx="1278466" cy="369332"/>
          </a:xfrm>
          <a:prstGeom prst="rect">
            <a:avLst/>
          </a:prstGeom>
          <a:noFill/>
          <a:ln>
            <a:solidFill>
              <a:schemeClr val="accent6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dirty="0">
                <a:solidFill>
                  <a:schemeClr val="accent6"/>
                </a:solidFill>
                <a:latin typeface="+mn-lt"/>
                <a:ea typeface="+mn-ea"/>
              </a:rPr>
              <a:t>bifurcation</a:t>
            </a:r>
            <a:endParaRPr lang="en-US" altLang="en-US" sz="140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5333988" y="2881901"/>
            <a:ext cx="331481" cy="6160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32">
            <a:extLst>
              <a:ext uri="{FF2B5EF4-FFF2-40B4-BE49-F238E27FC236}">
                <a16:creationId xmlns:a16="http://schemas.microsoft.com/office/drawing/2014/main" xmlns="" id="{78E91D64-6B88-430D-9F6B-A504F250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88" y="3210251"/>
            <a:ext cx="956733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dirty="0">
                <a:solidFill>
                  <a:srgbClr val="FF0000"/>
                </a:solidFill>
                <a:latin typeface="+mn-lt"/>
              </a:rPr>
              <a:t>mode</a:t>
            </a:r>
            <a:r>
              <a:rPr lang="en-US" altLang="en-US" sz="1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1800" dirty="0">
                <a:solidFill>
                  <a:srgbClr val="FF0000"/>
                </a:solidFill>
                <a:latin typeface="+mn-lt"/>
              </a:rPr>
              <a:t>lock</a:t>
            </a:r>
            <a:endParaRPr lang="en-US" altLang="en-US" sz="14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5812355" y="3804865"/>
            <a:ext cx="0" cy="35562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Oval 3"/>
          <p:cNvSpPr/>
          <p:nvPr/>
        </p:nvSpPr>
        <p:spPr bwMode="auto">
          <a:xfrm>
            <a:off x="3458391" y="2739003"/>
            <a:ext cx="122767" cy="117329"/>
          </a:xfrm>
          <a:prstGeom prst="ellipse">
            <a:avLst/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121859" y="3497919"/>
            <a:ext cx="187227" cy="166791"/>
            <a:chOff x="7184571" y="3855358"/>
            <a:chExt cx="187227" cy="166791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7184571" y="3855358"/>
              <a:ext cx="182880" cy="16244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7188918" y="3859705"/>
              <a:ext cx="182880" cy="16244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" name="Straight Connector 22"/>
          <p:cNvCxnSpPr/>
          <p:nvPr/>
        </p:nvCxnSpPr>
        <p:spPr bwMode="auto">
          <a:xfrm>
            <a:off x="5810593" y="4247581"/>
            <a:ext cx="0" cy="1624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6806" y="312705"/>
            <a:ext cx="8619816" cy="685800"/>
          </a:xfrm>
        </p:spPr>
        <p:txBody>
          <a:bodyPr/>
          <a:lstStyle/>
          <a:p>
            <a:r>
              <a:rPr lang="en-US" sz="2800" dirty="0" smtClean="0"/>
              <a:t>Discrete modes are processed as objects, key mode characteristics are determined and tracked</a:t>
            </a:r>
            <a:endParaRPr lang="en-US" sz="2800" dirty="0"/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xmlns="" id="{78E91D64-6B88-430D-9F6B-A504F250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474" y="3539445"/>
            <a:ext cx="1430005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dirty="0" smtClean="0">
                <a:solidFill>
                  <a:schemeClr val="accent1"/>
                </a:solidFill>
                <a:latin typeface="+mn-lt"/>
                <a:ea typeface="+mn-ea"/>
              </a:rPr>
              <a:t>Measured frequency</a:t>
            </a:r>
            <a:endParaRPr lang="en-US" altLang="en-US" sz="18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2798022" y="3028416"/>
            <a:ext cx="70970" cy="5086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 Box 32">
            <a:extLst>
              <a:ext uri="{FF2B5EF4-FFF2-40B4-BE49-F238E27FC236}">
                <a16:creationId xmlns:a16="http://schemas.microsoft.com/office/drawing/2014/main" xmlns="" id="{78E91D64-6B88-430D-9F6B-A504F250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973" y="3146081"/>
            <a:ext cx="1717085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dirty="0" smtClean="0">
                <a:solidFill>
                  <a:schemeClr val="accent1"/>
                </a:solidFill>
                <a:latin typeface="+mn-lt"/>
                <a:ea typeface="+mn-ea"/>
              </a:rPr>
              <a:t>Fit frequency</a:t>
            </a:r>
            <a:endParaRPr lang="en-US" altLang="en-US" sz="18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H="1" flipV="1">
            <a:off x="3108058" y="2747712"/>
            <a:ext cx="212460" cy="4070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3403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19" y="345452"/>
            <a:ext cx="8376012" cy="685800"/>
          </a:xfrm>
        </p:spPr>
        <p:txBody>
          <a:bodyPr/>
          <a:lstStyle/>
          <a:p>
            <a:r>
              <a:rPr lang="en-US" sz="2800" dirty="0" smtClean="0"/>
              <a:t>Algorithm </a:t>
            </a:r>
            <a:r>
              <a:rPr lang="en-US" sz="2800" dirty="0"/>
              <a:t>tracks each mode as desired, searching for bifurcations, locking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2FB9B7-1335-4C47-8FC1-6AF48C21E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24"/>
          <a:stretch/>
        </p:blipFill>
        <p:spPr>
          <a:xfrm>
            <a:off x="6220" y="1341126"/>
            <a:ext cx="4243436" cy="3201645"/>
          </a:xfrm>
          <a:prstGeom prst="rect">
            <a:avLst/>
          </a:prstGeom>
        </p:spPr>
      </p:pic>
      <p:sp>
        <p:nvSpPr>
          <p:cNvPr id="5" name="Text Box 32">
            <a:extLst>
              <a:ext uri="{FF2B5EF4-FFF2-40B4-BE49-F238E27FC236}">
                <a16:creationId xmlns="" xmlns:a16="http://schemas.microsoft.com/office/drawing/2014/main" id="{C8115257-7F57-4E93-AA85-5D9FB838C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8451" y="1696579"/>
            <a:ext cx="1329952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rgbClr val="6600FF"/>
                </a:solidFill>
                <a:latin typeface="+mn-lt"/>
                <a:ea typeface="+mn-ea"/>
              </a:rPr>
              <a:t> </a:t>
            </a:r>
            <a:r>
              <a:rPr lang="en-US" altLang="en-US" sz="1200" dirty="0" smtClean="0">
                <a:solidFill>
                  <a:srgbClr val="6600FF"/>
                </a:solidFill>
                <a:latin typeface="+mn-lt"/>
                <a:ea typeface="+mn-ea"/>
              </a:rPr>
              <a:t>NSTX </a:t>
            </a:r>
            <a:r>
              <a:rPr lang="en-US" altLang="en-US" sz="1200" dirty="0">
                <a:solidFill>
                  <a:srgbClr val="6600FF"/>
                </a:solidFill>
                <a:latin typeface="+mn-lt"/>
                <a:ea typeface="+mn-ea"/>
              </a:rPr>
              <a:t>138854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9FB9B0B-4A3B-4848-B9D9-DE64B8F98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10988"/>
            <a:ext cx="3848100" cy="34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387CF88-2C51-4A05-83EC-3AD652A14D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67" b="1459"/>
          <a:stretch/>
        </p:blipFill>
        <p:spPr>
          <a:xfrm>
            <a:off x="4038626" y="1809212"/>
            <a:ext cx="5058724" cy="456111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2667000" y="2069377"/>
            <a:ext cx="1371626" cy="254834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544381" y="2111365"/>
            <a:ext cx="705275" cy="22036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9FB9B0B-4A3B-4848-B9D9-DE64B8F987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752" b="-12140"/>
          <a:stretch/>
        </p:blipFill>
        <p:spPr>
          <a:xfrm>
            <a:off x="5943600" y="1611712"/>
            <a:ext cx="2895600" cy="387221"/>
          </a:xfrm>
          <a:prstGeom prst="rect">
            <a:avLst/>
          </a:prstGeom>
        </p:spPr>
      </p:pic>
      <p:sp>
        <p:nvSpPr>
          <p:cNvPr id="11" name="Text Box 32">
            <a:extLst>
              <a:ext uri="{FF2B5EF4-FFF2-40B4-BE49-F238E27FC236}">
                <a16:creationId xmlns="" xmlns:a16="http://schemas.microsoft.com/office/drawing/2014/main" id="{78E91D64-6B88-430D-9F6B-A504F250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9706" y="3246259"/>
            <a:ext cx="1278466" cy="338554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FF0000"/>
                </a:solidFill>
                <a:latin typeface="+mn-lt"/>
                <a:ea typeface="+mn-ea"/>
              </a:rPr>
              <a:t>bifurcation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7448939" y="3584813"/>
            <a:ext cx="0" cy="224433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32">
            <a:extLst>
              <a:ext uri="{FF2B5EF4-FFF2-40B4-BE49-F238E27FC236}">
                <a16:creationId xmlns="" xmlns:a16="http://schemas.microsoft.com/office/drawing/2014/main" id="{78E91D64-6B88-430D-9F6B-A504F250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145" y="4704812"/>
            <a:ext cx="609600" cy="338554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FF0000"/>
                </a:solidFill>
                <a:latin typeface="+mn-lt"/>
                <a:ea typeface="+mn-ea"/>
              </a:rPr>
              <a:t>lock</a:t>
            </a:r>
            <a:endParaRPr lang="en-US" altLang="en-US" sz="16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8030545" y="5043366"/>
            <a:ext cx="0" cy="7857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32">
            <a:extLst>
              <a:ext uri="{FF2B5EF4-FFF2-40B4-BE49-F238E27FC236}">
                <a16:creationId xmlns="" xmlns:a16="http://schemas.microsoft.com/office/drawing/2014/main" id="{AB7CCFA6-331F-47AB-932F-FDCFB1F5A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2689" y="1131188"/>
            <a:ext cx="370584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u="sng" dirty="0" smtClean="0">
                <a:solidFill>
                  <a:srgbClr val="9900CC"/>
                </a:solidFill>
                <a:latin typeface="+mn-lt"/>
                <a:ea typeface="+mn-ea"/>
              </a:rPr>
              <a:t>Zoomed-in View</a:t>
            </a:r>
            <a:endParaRPr lang="en-US" altLang="en-US" u="sng" dirty="0">
              <a:solidFill>
                <a:srgbClr val="9900CC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11" y="4859380"/>
            <a:ext cx="4180115" cy="1370103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sz="2000" dirty="0"/>
              <a:t>Each “separate” mode considered a separate object in DECAF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Ongoing work to determine best </a:t>
            </a:r>
            <a:r>
              <a:rPr lang="en-US" sz="2000" dirty="0" smtClean="0"/>
              <a:t>ways </a:t>
            </a:r>
            <a:r>
              <a:rPr lang="en-US" sz="2000" dirty="0"/>
              <a:t>to </a:t>
            </a:r>
            <a:r>
              <a:rPr lang="en-US" sz="2000" dirty="0" smtClean="0"/>
              <a:t>fully distinguish activity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6320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43" y="179981"/>
            <a:ext cx="8898528" cy="685800"/>
          </a:xfrm>
        </p:spPr>
        <p:txBody>
          <a:bodyPr/>
          <a:lstStyle/>
          <a:p>
            <a:r>
              <a:rPr lang="en-US" sz="2800" dirty="0" smtClean="0"/>
              <a:t>Examine mode locking in NSTX-U H-mode plasma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839" y="5503821"/>
            <a:ext cx="8792572" cy="865006"/>
          </a:xfrm>
        </p:spPr>
        <p:txBody>
          <a:bodyPr/>
          <a:lstStyle/>
          <a:p>
            <a:r>
              <a:rPr lang="en-US" dirty="0" smtClean="0"/>
              <a:t>Experiment switching NBI and using beam blips leads to mode lock at insufficient plasma rotation 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17C2D359-73E2-4F5A-9944-98A5181BE9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024" y="1040466"/>
            <a:ext cx="8808796" cy="425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458416"/>
      </p:ext>
    </p:extLst>
  </p:cSld>
  <p:clrMapOvr>
    <a:masterClrMapping/>
  </p:clrMapOvr>
</p:sld>
</file>

<file path=ppt/theme/theme1.xml><?xml version="1.0" encoding="utf-8"?>
<a:theme xmlns:a="http://schemas.openxmlformats.org/drawingml/2006/main" name="run plan">
  <a:themeElements>
    <a:clrScheme name="">
      <a:dk1>
        <a:srgbClr val="000000"/>
      </a:dk1>
      <a:lt1>
        <a:srgbClr val="FFFFFF"/>
      </a:lt1>
      <a:dk2>
        <a:srgbClr val="000000"/>
      </a:dk2>
      <a:lt2>
        <a:srgbClr val="D49FFF"/>
      </a:lt2>
      <a:accent1>
        <a:srgbClr val="0000FF"/>
      </a:accent1>
      <a:accent2>
        <a:srgbClr val="FF5008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4806"/>
      </a:accent6>
      <a:hlink>
        <a:srgbClr val="8901F3"/>
      </a:hlink>
      <a:folHlink>
        <a:srgbClr val="919191"/>
      </a:folHlink>
    </a:clrScheme>
    <a:fontScheme name="run plan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un pl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Venus 1 HD:Tokamak XP's, etc.:TFTR, XP's, etc.:CY 96:DT-801 High li:7/96 run:DT-801 7/8 sum/run plan</Template>
  <TotalTime>26502</TotalTime>
  <Pages>13</Pages>
  <Words>981</Words>
  <Application>Microsoft Office PowerPoint</Application>
  <PresentationFormat>On-screen Show (4:3)</PresentationFormat>
  <Paragraphs>156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run plan</vt:lpstr>
      <vt:lpstr>PowerPoint Presentation</vt:lpstr>
      <vt:lpstr>An algorithm has been created to automatically identify aspects of MHD activity supporting disruption prediction</vt:lpstr>
      <vt:lpstr>DECAF uses threshold tests and more sophisticated models to declare events and create event chains</vt:lpstr>
      <vt:lpstr>Automated mode identification starts with FFT analysis of magnetic probe data</vt:lpstr>
      <vt:lpstr>Toroidal mode numbers are determined by toroidal phase matching of peaks in FFT</vt:lpstr>
      <vt:lpstr>Principal components can be optionally selected by SVD</vt:lpstr>
      <vt:lpstr>Discrete modes are processed as objects, key mode characteristics are determined and tracked</vt:lpstr>
      <vt:lpstr>Algorithm tracks each mode as desired, searching for bifurcations, locking</vt:lpstr>
      <vt:lpstr>Examine mode locking in NSTX-U H-mode plasma</vt:lpstr>
      <vt:lpstr>Mode bifurcation and locking identified well in NSTX-U H-mode plasma</vt:lpstr>
      <vt:lpstr>Richer mode activity somewhat more difficult to handle – concentrate on most dangerous modes</vt:lpstr>
      <vt:lpstr>n = 1, 2 modes are tracked, bifurcations and locking identified</vt:lpstr>
      <vt:lpstr>Sawteeth reveal that bifurcation algorithm needs somewhat greater intelligence</vt:lpstr>
      <vt:lpstr>Simple physics model for mode rotation evolution / mode lock forecasting derived, can be tested in DECAF as next step</vt:lpstr>
      <vt:lpstr>Automated characterization of rotating MHD modes is a key capability for disruption analysis, forecasting goal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ET1 intro</dc:title>
  <dc:subject>NSTX base slide format</dc:subject>
  <dc:creator>Steven A. Sabbagh</dc:creator>
  <cp:keywords>NSTX</cp:keywords>
  <cp:lastModifiedBy>SAS</cp:lastModifiedBy>
  <cp:revision>4406</cp:revision>
  <cp:lastPrinted>2004-01-07T06:42:45Z</cp:lastPrinted>
  <dcterms:created xsi:type="dcterms:W3CDTF">2000-01-31T02:57:44Z</dcterms:created>
  <dcterms:modified xsi:type="dcterms:W3CDTF">2017-11-30T02:36:09Z</dcterms:modified>
</cp:coreProperties>
</file>