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handoutMasterIdLst>
    <p:handoutMasterId r:id="rId60"/>
  </p:handoutMasterIdLst>
  <p:sldIdLst>
    <p:sldId id="558" r:id="rId2"/>
    <p:sldId id="750" r:id="rId3"/>
    <p:sldId id="753" r:id="rId4"/>
    <p:sldId id="752" r:id="rId5"/>
    <p:sldId id="751" r:id="rId6"/>
    <p:sldId id="771" r:id="rId7"/>
    <p:sldId id="757" r:id="rId8"/>
    <p:sldId id="763" r:id="rId9"/>
    <p:sldId id="765" r:id="rId10"/>
    <p:sldId id="762" r:id="rId11"/>
    <p:sldId id="767" r:id="rId12"/>
    <p:sldId id="768" r:id="rId13"/>
    <p:sldId id="769" r:id="rId14"/>
    <p:sldId id="770" r:id="rId15"/>
    <p:sldId id="792" r:id="rId16"/>
    <p:sldId id="798" r:id="rId17"/>
    <p:sldId id="799" r:id="rId18"/>
    <p:sldId id="797" r:id="rId19"/>
    <p:sldId id="800" r:id="rId20"/>
    <p:sldId id="796" r:id="rId21"/>
    <p:sldId id="787" r:id="rId22"/>
    <p:sldId id="785" r:id="rId23"/>
    <p:sldId id="786" r:id="rId24"/>
    <p:sldId id="755" r:id="rId25"/>
    <p:sldId id="773" r:id="rId26"/>
    <p:sldId id="775" r:id="rId27"/>
    <p:sldId id="778" r:id="rId28"/>
    <p:sldId id="779" r:id="rId29"/>
    <p:sldId id="780" r:id="rId30"/>
    <p:sldId id="756" r:id="rId31"/>
    <p:sldId id="724" r:id="rId32"/>
    <p:sldId id="728" r:id="rId33"/>
    <p:sldId id="803" r:id="rId34"/>
    <p:sldId id="791" r:id="rId35"/>
    <p:sldId id="801" r:id="rId36"/>
    <p:sldId id="735" r:id="rId37"/>
    <p:sldId id="740" r:id="rId38"/>
    <p:sldId id="745" r:id="rId39"/>
    <p:sldId id="693" r:id="rId40"/>
    <p:sldId id="695" r:id="rId41"/>
    <p:sldId id="782" r:id="rId42"/>
    <p:sldId id="697" r:id="rId43"/>
    <p:sldId id="732" r:id="rId44"/>
    <p:sldId id="730" r:id="rId45"/>
    <p:sldId id="699" r:id="rId46"/>
    <p:sldId id="731" r:id="rId47"/>
    <p:sldId id="703" r:id="rId48"/>
    <p:sldId id="708" r:id="rId49"/>
    <p:sldId id="774" r:id="rId50"/>
    <p:sldId id="777" r:id="rId51"/>
    <p:sldId id="689" r:id="rId52"/>
    <p:sldId id="776" r:id="rId53"/>
    <p:sldId id="744" r:id="rId54"/>
    <p:sldId id="781" r:id="rId55"/>
    <p:sldId id="729" r:id="rId56"/>
    <p:sldId id="700" r:id="rId57"/>
    <p:sldId id="701" r:id="rId58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0000FF"/>
    <a:srgbClr val="FFFF99"/>
    <a:srgbClr val="FFFF00"/>
    <a:srgbClr val="D3F5FD"/>
    <a:srgbClr val="A7EBFB"/>
    <a:srgbClr val="99CBF9"/>
    <a:srgbClr val="BF1D11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2372" autoAdjust="0"/>
  </p:normalViewPr>
  <p:slideViewPr>
    <p:cSldViewPr snapToGrid="0">
      <p:cViewPr varScale="1">
        <p:scale>
          <a:sx n="100" d="100"/>
          <a:sy n="100" d="100"/>
        </p:scale>
        <p:origin x="-321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jiang\AppData\Roaming\Microsoft\Excel\picture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jiang\AppData\Roaming\Microsoft\Excel\picture%20(version%201)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Pressure Profile </a:t>
            </a:r>
          </a:p>
        </c:rich>
      </c:tx>
      <c:layout>
        <c:manualLayout>
          <c:xMode val="edge"/>
          <c:yMode val="edge"/>
          <c:x val="0.34212445319335077"/>
          <c:y val="3.48758748906386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81326760973943"/>
          <c:y val="0.15616515546764323"/>
          <c:w val="0.71361570428696408"/>
          <c:h val="0.68551838768067563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Sheet2!$B$7</c:f>
              <c:strCache>
                <c:ptCount val="1"/>
                <c:pt idx="0">
                  <c:v>Magnetic only</c:v>
                </c:pt>
              </c:strCache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marker>
          <c:xVal>
            <c:numRef>
              <c:f>Sheet2!$B$8:$BN$8</c:f>
              <c:numCache>
                <c:formatCode>General</c:formatCode>
                <c:ptCount val="65"/>
                <c:pt idx="0">
                  <c:v>1</c:v>
                </c:pt>
                <c:pt idx="1">
                  <c:v>1.03437</c:v>
                </c:pt>
                <c:pt idx="2">
                  <c:v>1.0687500000000001</c:v>
                </c:pt>
                <c:pt idx="3">
                  <c:v>1.1031200000000001</c:v>
                </c:pt>
                <c:pt idx="4">
                  <c:v>1.1375</c:v>
                </c:pt>
                <c:pt idx="5">
                  <c:v>1.17188</c:v>
                </c:pt>
                <c:pt idx="6">
                  <c:v>1.20625</c:v>
                </c:pt>
                <c:pt idx="7">
                  <c:v>1.2406299999999999</c:v>
                </c:pt>
                <c:pt idx="8">
                  <c:v>1.2749999999999999</c:v>
                </c:pt>
                <c:pt idx="9">
                  <c:v>1.30938</c:v>
                </c:pt>
                <c:pt idx="10">
                  <c:v>1.34375</c:v>
                </c:pt>
                <c:pt idx="11">
                  <c:v>1.37812</c:v>
                </c:pt>
                <c:pt idx="12">
                  <c:v>1.4125000000000001</c:v>
                </c:pt>
                <c:pt idx="13">
                  <c:v>1.4468700000000001</c:v>
                </c:pt>
                <c:pt idx="14">
                  <c:v>1.48125</c:v>
                </c:pt>
                <c:pt idx="15">
                  <c:v>1.51562</c:v>
                </c:pt>
                <c:pt idx="16">
                  <c:v>1.55</c:v>
                </c:pt>
                <c:pt idx="17">
                  <c:v>1.5843799999999999</c:v>
                </c:pt>
                <c:pt idx="18">
                  <c:v>1.6187499999999999</c:v>
                </c:pt>
                <c:pt idx="19">
                  <c:v>1.65313</c:v>
                </c:pt>
                <c:pt idx="20">
                  <c:v>1.6875</c:v>
                </c:pt>
                <c:pt idx="21">
                  <c:v>1.72187</c:v>
                </c:pt>
                <c:pt idx="22">
                  <c:v>1.7562500000000001</c:v>
                </c:pt>
                <c:pt idx="23">
                  <c:v>1.7906299999999999</c:v>
                </c:pt>
                <c:pt idx="24">
                  <c:v>1.825</c:v>
                </c:pt>
                <c:pt idx="25">
                  <c:v>1.85938</c:v>
                </c:pt>
                <c:pt idx="26">
                  <c:v>1.89375</c:v>
                </c:pt>
                <c:pt idx="27">
                  <c:v>1.9281299999999999</c:v>
                </c:pt>
                <c:pt idx="28">
                  <c:v>1.9624999999999999</c:v>
                </c:pt>
                <c:pt idx="29">
                  <c:v>1.99688</c:v>
                </c:pt>
                <c:pt idx="30">
                  <c:v>2.03125</c:v>
                </c:pt>
                <c:pt idx="31">
                  <c:v>2.0656300000000001</c:v>
                </c:pt>
                <c:pt idx="32">
                  <c:v>2.1</c:v>
                </c:pt>
                <c:pt idx="33">
                  <c:v>2.1343800000000002</c:v>
                </c:pt>
                <c:pt idx="34">
                  <c:v>2.1687500000000002</c:v>
                </c:pt>
                <c:pt idx="35">
                  <c:v>2.2031200000000002</c:v>
                </c:pt>
                <c:pt idx="36">
                  <c:v>2.2374999999999998</c:v>
                </c:pt>
                <c:pt idx="37">
                  <c:v>2.2718699999999998</c:v>
                </c:pt>
                <c:pt idx="38">
                  <c:v>2.3062499999999999</c:v>
                </c:pt>
                <c:pt idx="39">
                  <c:v>2.34063</c:v>
                </c:pt>
                <c:pt idx="40">
                  <c:v>2.375</c:v>
                </c:pt>
                <c:pt idx="41">
                  <c:v>2.4093800000000001</c:v>
                </c:pt>
                <c:pt idx="42">
                  <c:v>2.4437500000000001</c:v>
                </c:pt>
                <c:pt idx="43">
                  <c:v>2.4781300000000002</c:v>
                </c:pt>
                <c:pt idx="44">
                  <c:v>2.5125000000000002</c:v>
                </c:pt>
                <c:pt idx="45">
                  <c:v>2.5468799999999998</c:v>
                </c:pt>
                <c:pt idx="46">
                  <c:v>2.5812499999999998</c:v>
                </c:pt>
                <c:pt idx="47">
                  <c:v>2.6156199999999998</c:v>
                </c:pt>
                <c:pt idx="48">
                  <c:v>2.65</c:v>
                </c:pt>
                <c:pt idx="49">
                  <c:v>2.68438</c:v>
                </c:pt>
                <c:pt idx="50">
                  <c:v>2.71875</c:v>
                </c:pt>
                <c:pt idx="51">
                  <c:v>2.7531300000000001</c:v>
                </c:pt>
                <c:pt idx="52">
                  <c:v>2.7875000000000001</c:v>
                </c:pt>
                <c:pt idx="53">
                  <c:v>2.8218800000000002</c:v>
                </c:pt>
                <c:pt idx="54">
                  <c:v>2.8562500000000002</c:v>
                </c:pt>
                <c:pt idx="55">
                  <c:v>2.8906200000000002</c:v>
                </c:pt>
                <c:pt idx="56">
                  <c:v>2.9249999999999998</c:v>
                </c:pt>
                <c:pt idx="57">
                  <c:v>2.9593699999999998</c:v>
                </c:pt>
                <c:pt idx="58">
                  <c:v>2.9937499999999999</c:v>
                </c:pt>
                <c:pt idx="59">
                  <c:v>3.02813</c:v>
                </c:pt>
                <c:pt idx="60">
                  <c:v>3.0625</c:v>
                </c:pt>
                <c:pt idx="61">
                  <c:v>3.09687</c:v>
                </c:pt>
                <c:pt idx="62">
                  <c:v>3.1312500000000001</c:v>
                </c:pt>
                <c:pt idx="63">
                  <c:v>3.1656300000000002</c:v>
                </c:pt>
                <c:pt idx="64">
                  <c:v>3.2</c:v>
                </c:pt>
              </c:numCache>
            </c:numRef>
          </c:xVal>
          <c:yVal>
            <c:numRef>
              <c:f>Sheet2!$B$10:$BS$10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36.182699999999997</c:v>
                </c:pt>
                <c:pt idx="10">
                  <c:v>612.39</c:v>
                </c:pt>
                <c:pt idx="11">
                  <c:v>1959.08</c:v>
                </c:pt>
                <c:pt idx="12">
                  <c:v>4107.3500000000004</c:v>
                </c:pt>
                <c:pt idx="13">
                  <c:v>7058.63</c:v>
                </c:pt>
                <c:pt idx="14">
                  <c:v>10783</c:v>
                </c:pt>
                <c:pt idx="15">
                  <c:v>15219.4</c:v>
                </c:pt>
                <c:pt idx="16">
                  <c:v>20263.900000000001</c:v>
                </c:pt>
                <c:pt idx="17">
                  <c:v>25786.9</c:v>
                </c:pt>
                <c:pt idx="18">
                  <c:v>31611.5</c:v>
                </c:pt>
                <c:pt idx="19">
                  <c:v>37537.9</c:v>
                </c:pt>
                <c:pt idx="20">
                  <c:v>43326.5</c:v>
                </c:pt>
                <c:pt idx="21">
                  <c:v>48721.3</c:v>
                </c:pt>
                <c:pt idx="22">
                  <c:v>53430.7</c:v>
                </c:pt>
                <c:pt idx="23">
                  <c:v>57168.7</c:v>
                </c:pt>
                <c:pt idx="24">
                  <c:v>59644.4</c:v>
                </c:pt>
                <c:pt idx="25">
                  <c:v>60586.8</c:v>
                </c:pt>
                <c:pt idx="26">
                  <c:v>59794</c:v>
                </c:pt>
                <c:pt idx="27">
                  <c:v>57121.599999999999</c:v>
                </c:pt>
                <c:pt idx="28">
                  <c:v>52564.6</c:v>
                </c:pt>
                <c:pt idx="29">
                  <c:v>46254.6</c:v>
                </c:pt>
                <c:pt idx="30">
                  <c:v>38521.300000000003</c:v>
                </c:pt>
                <c:pt idx="31">
                  <c:v>29886.5</c:v>
                </c:pt>
                <c:pt idx="32">
                  <c:v>21056.5</c:v>
                </c:pt>
                <c:pt idx="33">
                  <c:v>12864.7</c:v>
                </c:pt>
                <c:pt idx="34">
                  <c:v>6177.36</c:v>
                </c:pt>
                <c:pt idx="35">
                  <c:v>1742</c:v>
                </c:pt>
                <c:pt idx="36">
                  <c:v>21.0945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5BC-45CA-95D1-9E4BBB3C0981}"/>
            </c:ext>
          </c:extLst>
        </c:ser>
        <c:ser>
          <c:idx val="0"/>
          <c:order val="1"/>
          <c:tx>
            <c:strRef>
              <c:f>Sheet2!$B$1</c:f>
              <c:strCache>
                <c:ptCount val="1"/>
                <c:pt idx="0">
                  <c:v>Kinetic + MSE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Sheet2!$B$2:$BS$2</c:f>
              <c:numCache>
                <c:formatCode>General</c:formatCode>
                <c:ptCount val="70"/>
                <c:pt idx="0">
                  <c:v>1.2</c:v>
                </c:pt>
                <c:pt idx="1">
                  <c:v>1.21875</c:v>
                </c:pt>
                <c:pt idx="2">
                  <c:v>1.2375</c:v>
                </c:pt>
                <c:pt idx="3">
                  <c:v>1.2562500000000001</c:v>
                </c:pt>
                <c:pt idx="4">
                  <c:v>1.2749999999999999</c:v>
                </c:pt>
                <c:pt idx="5">
                  <c:v>1.29375</c:v>
                </c:pt>
                <c:pt idx="6">
                  <c:v>1.3125</c:v>
                </c:pt>
                <c:pt idx="7">
                  <c:v>1.33125</c:v>
                </c:pt>
                <c:pt idx="8">
                  <c:v>1.35</c:v>
                </c:pt>
                <c:pt idx="9">
                  <c:v>1.3687499999999999</c:v>
                </c:pt>
                <c:pt idx="10">
                  <c:v>1.3875</c:v>
                </c:pt>
                <c:pt idx="11">
                  <c:v>1.40625</c:v>
                </c:pt>
                <c:pt idx="12">
                  <c:v>1.425</c:v>
                </c:pt>
                <c:pt idx="13">
                  <c:v>1.4437500000000001</c:v>
                </c:pt>
                <c:pt idx="14">
                  <c:v>1.4624999999999999</c:v>
                </c:pt>
                <c:pt idx="15">
                  <c:v>1.48125</c:v>
                </c:pt>
                <c:pt idx="16">
                  <c:v>1.5</c:v>
                </c:pt>
                <c:pt idx="17">
                  <c:v>1.51875</c:v>
                </c:pt>
                <c:pt idx="18">
                  <c:v>1.5375000000000001</c:v>
                </c:pt>
                <c:pt idx="19">
                  <c:v>1.5562499999999999</c:v>
                </c:pt>
                <c:pt idx="20">
                  <c:v>1.575</c:v>
                </c:pt>
                <c:pt idx="21">
                  <c:v>1.59375</c:v>
                </c:pt>
                <c:pt idx="22">
                  <c:v>1.6125</c:v>
                </c:pt>
                <c:pt idx="23">
                  <c:v>1.6312500000000001</c:v>
                </c:pt>
                <c:pt idx="24">
                  <c:v>1.65</c:v>
                </c:pt>
                <c:pt idx="25">
                  <c:v>1.66875</c:v>
                </c:pt>
                <c:pt idx="26">
                  <c:v>1.6875</c:v>
                </c:pt>
                <c:pt idx="27">
                  <c:v>1.70625</c:v>
                </c:pt>
                <c:pt idx="28">
                  <c:v>1.7250000000000001</c:v>
                </c:pt>
                <c:pt idx="29">
                  <c:v>1.7437499999999999</c:v>
                </c:pt>
                <c:pt idx="30">
                  <c:v>1.7625</c:v>
                </c:pt>
                <c:pt idx="31">
                  <c:v>1.78125</c:v>
                </c:pt>
                <c:pt idx="32">
                  <c:v>1.8</c:v>
                </c:pt>
                <c:pt idx="33">
                  <c:v>1.8187500000000001</c:v>
                </c:pt>
                <c:pt idx="34">
                  <c:v>1.8374999999999999</c:v>
                </c:pt>
                <c:pt idx="35">
                  <c:v>1.85625</c:v>
                </c:pt>
                <c:pt idx="36">
                  <c:v>1.875</c:v>
                </c:pt>
                <c:pt idx="37">
                  <c:v>1.89375</c:v>
                </c:pt>
                <c:pt idx="38">
                  <c:v>1.9125000000000001</c:v>
                </c:pt>
                <c:pt idx="39">
                  <c:v>1.9312499999999999</c:v>
                </c:pt>
                <c:pt idx="40">
                  <c:v>1.95</c:v>
                </c:pt>
                <c:pt idx="41">
                  <c:v>1.96875</c:v>
                </c:pt>
                <c:pt idx="42">
                  <c:v>1.9875</c:v>
                </c:pt>
                <c:pt idx="43">
                  <c:v>2.0062500000000001</c:v>
                </c:pt>
                <c:pt idx="44">
                  <c:v>2.0249999999999999</c:v>
                </c:pt>
                <c:pt idx="45">
                  <c:v>2.0437500000000002</c:v>
                </c:pt>
                <c:pt idx="46">
                  <c:v>2.0625</c:v>
                </c:pt>
                <c:pt idx="47">
                  <c:v>2.0812499999999998</c:v>
                </c:pt>
                <c:pt idx="48">
                  <c:v>2.1</c:v>
                </c:pt>
                <c:pt idx="49">
                  <c:v>2.1187499999999999</c:v>
                </c:pt>
                <c:pt idx="50">
                  <c:v>2.1375000000000002</c:v>
                </c:pt>
                <c:pt idx="51">
                  <c:v>2.15625</c:v>
                </c:pt>
                <c:pt idx="52">
                  <c:v>2.1749999999999998</c:v>
                </c:pt>
                <c:pt idx="53">
                  <c:v>2.1937500000000001</c:v>
                </c:pt>
                <c:pt idx="54">
                  <c:v>2.2124999999999999</c:v>
                </c:pt>
                <c:pt idx="55">
                  <c:v>2.2312500000000002</c:v>
                </c:pt>
                <c:pt idx="56">
                  <c:v>2.25</c:v>
                </c:pt>
                <c:pt idx="57">
                  <c:v>2.2687499999999998</c:v>
                </c:pt>
                <c:pt idx="58">
                  <c:v>2.2875000000000001</c:v>
                </c:pt>
                <c:pt idx="59">
                  <c:v>2.3062499999999999</c:v>
                </c:pt>
                <c:pt idx="60">
                  <c:v>2.3250000000000002</c:v>
                </c:pt>
                <c:pt idx="61">
                  <c:v>2.34375</c:v>
                </c:pt>
                <c:pt idx="62">
                  <c:v>2.3624999999999998</c:v>
                </c:pt>
                <c:pt idx="63">
                  <c:v>2.3812500000000001</c:v>
                </c:pt>
                <c:pt idx="64">
                  <c:v>2.4</c:v>
                </c:pt>
              </c:numCache>
            </c:numRef>
          </c:xVal>
          <c:yVal>
            <c:numRef>
              <c:f>Sheet2!$B$4:$BS$4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-488.839</c:v>
                </c:pt>
                <c:pt idx="7">
                  <c:v>399.839</c:v>
                </c:pt>
                <c:pt idx="8">
                  <c:v>1911.57</c:v>
                </c:pt>
                <c:pt idx="9">
                  <c:v>3969.15</c:v>
                </c:pt>
                <c:pt idx="10">
                  <c:v>6377.05</c:v>
                </c:pt>
                <c:pt idx="11">
                  <c:v>8889.33</c:v>
                </c:pt>
                <c:pt idx="12">
                  <c:v>11294</c:v>
                </c:pt>
                <c:pt idx="13">
                  <c:v>13462.5</c:v>
                </c:pt>
                <c:pt idx="14">
                  <c:v>15357</c:v>
                </c:pt>
                <c:pt idx="15">
                  <c:v>16996.900000000001</c:v>
                </c:pt>
                <c:pt idx="16">
                  <c:v>18447.400000000001</c:v>
                </c:pt>
                <c:pt idx="17">
                  <c:v>19779.900000000001</c:v>
                </c:pt>
                <c:pt idx="18">
                  <c:v>21077.200000000001</c:v>
                </c:pt>
                <c:pt idx="19">
                  <c:v>22417.9</c:v>
                </c:pt>
                <c:pt idx="20">
                  <c:v>23885.3</c:v>
                </c:pt>
                <c:pt idx="21">
                  <c:v>25567</c:v>
                </c:pt>
                <c:pt idx="22">
                  <c:v>27535.8</c:v>
                </c:pt>
                <c:pt idx="23">
                  <c:v>29852</c:v>
                </c:pt>
                <c:pt idx="24">
                  <c:v>32566.7</c:v>
                </c:pt>
                <c:pt idx="25">
                  <c:v>35626.400000000001</c:v>
                </c:pt>
                <c:pt idx="26">
                  <c:v>38931</c:v>
                </c:pt>
                <c:pt idx="27">
                  <c:v>42298</c:v>
                </c:pt>
                <c:pt idx="28">
                  <c:v>45491</c:v>
                </c:pt>
                <c:pt idx="29">
                  <c:v>48294.3</c:v>
                </c:pt>
                <c:pt idx="30">
                  <c:v>50569.7</c:v>
                </c:pt>
                <c:pt idx="31">
                  <c:v>52238.1</c:v>
                </c:pt>
                <c:pt idx="32">
                  <c:v>53374.3</c:v>
                </c:pt>
                <c:pt idx="33">
                  <c:v>54074</c:v>
                </c:pt>
                <c:pt idx="34">
                  <c:v>54433.7</c:v>
                </c:pt>
                <c:pt idx="35">
                  <c:v>54548.800000000003</c:v>
                </c:pt>
                <c:pt idx="36">
                  <c:v>54416.5</c:v>
                </c:pt>
                <c:pt idx="37">
                  <c:v>54029.5</c:v>
                </c:pt>
                <c:pt idx="38">
                  <c:v>53258.3</c:v>
                </c:pt>
                <c:pt idx="39">
                  <c:v>51978.7</c:v>
                </c:pt>
                <c:pt idx="40">
                  <c:v>50013.8</c:v>
                </c:pt>
                <c:pt idx="41">
                  <c:v>47284.2</c:v>
                </c:pt>
                <c:pt idx="42">
                  <c:v>43817</c:v>
                </c:pt>
                <c:pt idx="43">
                  <c:v>39819.699999999997</c:v>
                </c:pt>
                <c:pt idx="44">
                  <c:v>35635.9</c:v>
                </c:pt>
                <c:pt idx="45">
                  <c:v>31647.1</c:v>
                </c:pt>
                <c:pt idx="46">
                  <c:v>28127.5</c:v>
                </c:pt>
                <c:pt idx="47">
                  <c:v>25180</c:v>
                </c:pt>
                <c:pt idx="48">
                  <c:v>22731</c:v>
                </c:pt>
                <c:pt idx="49">
                  <c:v>20566.599999999999</c:v>
                </c:pt>
                <c:pt idx="50">
                  <c:v>18413.5</c:v>
                </c:pt>
                <c:pt idx="51">
                  <c:v>15965.2</c:v>
                </c:pt>
                <c:pt idx="52">
                  <c:v>12948.2</c:v>
                </c:pt>
                <c:pt idx="53">
                  <c:v>9249.81</c:v>
                </c:pt>
                <c:pt idx="54">
                  <c:v>5147.2</c:v>
                </c:pt>
                <c:pt idx="55">
                  <c:v>1489.04</c:v>
                </c:pt>
                <c:pt idx="56">
                  <c:v>-569.70500000000004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5BC-45CA-95D1-9E4BBB3C0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90624"/>
        <c:axId val="103903616"/>
      </c:scatterChart>
      <c:valAx>
        <c:axId val="102090624"/>
        <c:scaling>
          <c:orientation val="minMax"/>
          <c:max val="2.4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03616"/>
        <c:crosses val="autoZero"/>
        <c:crossBetween val="midCat"/>
        <c:majorUnit val="0.4"/>
      </c:valAx>
      <c:valAx>
        <c:axId val="103903616"/>
        <c:scaling>
          <c:orientation val="minMax"/>
          <c:max val="8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 </a:t>
                </a:r>
                <a:r>
                  <a:rPr lang="zh-CN"/>
                  <a:t>（</a:t>
                </a:r>
                <a:r>
                  <a:rPr lang="en-US"/>
                  <a:t>104 Pa</a:t>
                </a:r>
                <a:r>
                  <a:rPr lang="zh-CN"/>
                  <a:t>）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90624"/>
        <c:crosses val="autoZero"/>
        <c:crossBetween val="midCat"/>
        <c:majorUnit val="20000"/>
        <c:dispUnits>
          <c:builtInUnit val="tenThousands"/>
        </c:dispUnits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tr"/>
      <c:layout>
        <c:manualLayout>
          <c:xMode val="edge"/>
          <c:yMode val="edge"/>
          <c:x val="0.47746566054243217"/>
          <c:y val="0.17480232939632545"/>
          <c:w val="0.44289659858381802"/>
          <c:h val="0.11014328614886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Safety </a:t>
            </a:r>
            <a:r>
              <a:rPr lang="en-US" b="1" dirty="0">
                <a:solidFill>
                  <a:schemeClr val="tx1"/>
                </a:solidFill>
              </a:rPr>
              <a:t>factor at </a:t>
            </a:r>
            <a:r>
              <a:rPr lang="en-US" b="1" dirty="0" err="1">
                <a:solidFill>
                  <a:schemeClr val="tx1"/>
                </a:solidFill>
              </a:rPr>
              <a:t>Midplane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184951881014874"/>
          <c:y val="0.12506069553805774"/>
          <c:w val="0.73447681539807519"/>
          <c:h val="0.68246801181102357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Sheet2!$B$7</c:f>
              <c:strCache>
                <c:ptCount val="1"/>
                <c:pt idx="0">
                  <c:v>Magnetic only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Sheet2!$B$8:$BN$8</c:f>
              <c:numCache>
                <c:formatCode>General</c:formatCode>
                <c:ptCount val="65"/>
                <c:pt idx="0">
                  <c:v>1</c:v>
                </c:pt>
                <c:pt idx="1">
                  <c:v>1.03437</c:v>
                </c:pt>
                <c:pt idx="2">
                  <c:v>1.0687500000000001</c:v>
                </c:pt>
                <c:pt idx="3">
                  <c:v>1.1031200000000001</c:v>
                </c:pt>
                <c:pt idx="4">
                  <c:v>1.1375</c:v>
                </c:pt>
                <c:pt idx="5">
                  <c:v>1.17188</c:v>
                </c:pt>
                <c:pt idx="6">
                  <c:v>1.20625</c:v>
                </c:pt>
                <c:pt idx="7">
                  <c:v>1.2406299999999999</c:v>
                </c:pt>
                <c:pt idx="8">
                  <c:v>1.2749999999999999</c:v>
                </c:pt>
                <c:pt idx="9">
                  <c:v>1.30938</c:v>
                </c:pt>
                <c:pt idx="10">
                  <c:v>1.34375</c:v>
                </c:pt>
                <c:pt idx="11">
                  <c:v>1.37812</c:v>
                </c:pt>
                <c:pt idx="12">
                  <c:v>1.4125000000000001</c:v>
                </c:pt>
                <c:pt idx="13">
                  <c:v>1.4468700000000001</c:v>
                </c:pt>
                <c:pt idx="14">
                  <c:v>1.48125</c:v>
                </c:pt>
                <c:pt idx="15">
                  <c:v>1.51562</c:v>
                </c:pt>
                <c:pt idx="16">
                  <c:v>1.55</c:v>
                </c:pt>
                <c:pt idx="17">
                  <c:v>1.5843799999999999</c:v>
                </c:pt>
                <c:pt idx="18">
                  <c:v>1.6187499999999999</c:v>
                </c:pt>
                <c:pt idx="19">
                  <c:v>1.65313</c:v>
                </c:pt>
                <c:pt idx="20">
                  <c:v>1.6875</c:v>
                </c:pt>
                <c:pt idx="21">
                  <c:v>1.72187</c:v>
                </c:pt>
                <c:pt idx="22">
                  <c:v>1.7562500000000001</c:v>
                </c:pt>
                <c:pt idx="23">
                  <c:v>1.7906299999999999</c:v>
                </c:pt>
                <c:pt idx="24">
                  <c:v>1.825</c:v>
                </c:pt>
                <c:pt idx="25">
                  <c:v>1.85938</c:v>
                </c:pt>
                <c:pt idx="26">
                  <c:v>1.89375</c:v>
                </c:pt>
                <c:pt idx="27">
                  <c:v>1.9281299999999999</c:v>
                </c:pt>
                <c:pt idx="28">
                  <c:v>1.9624999999999999</c:v>
                </c:pt>
                <c:pt idx="29">
                  <c:v>1.99688</c:v>
                </c:pt>
                <c:pt idx="30">
                  <c:v>2.03125</c:v>
                </c:pt>
                <c:pt idx="31">
                  <c:v>2.0656300000000001</c:v>
                </c:pt>
                <c:pt idx="32">
                  <c:v>2.1</c:v>
                </c:pt>
                <c:pt idx="33">
                  <c:v>2.1343800000000002</c:v>
                </c:pt>
                <c:pt idx="34">
                  <c:v>2.1687500000000002</c:v>
                </c:pt>
                <c:pt idx="35">
                  <c:v>2.2031200000000002</c:v>
                </c:pt>
                <c:pt idx="36">
                  <c:v>2.2374999999999998</c:v>
                </c:pt>
                <c:pt idx="37">
                  <c:v>2.2718699999999998</c:v>
                </c:pt>
                <c:pt idx="38">
                  <c:v>2.3062499999999999</c:v>
                </c:pt>
                <c:pt idx="39">
                  <c:v>2.34063</c:v>
                </c:pt>
                <c:pt idx="40">
                  <c:v>2.375</c:v>
                </c:pt>
                <c:pt idx="41">
                  <c:v>2.4093800000000001</c:v>
                </c:pt>
                <c:pt idx="42">
                  <c:v>2.4437500000000001</c:v>
                </c:pt>
                <c:pt idx="43">
                  <c:v>2.4781300000000002</c:v>
                </c:pt>
                <c:pt idx="44">
                  <c:v>2.5125000000000002</c:v>
                </c:pt>
                <c:pt idx="45">
                  <c:v>2.5468799999999998</c:v>
                </c:pt>
                <c:pt idx="46">
                  <c:v>2.5812499999999998</c:v>
                </c:pt>
                <c:pt idx="47">
                  <c:v>2.6156199999999998</c:v>
                </c:pt>
                <c:pt idx="48">
                  <c:v>2.65</c:v>
                </c:pt>
                <c:pt idx="49">
                  <c:v>2.68438</c:v>
                </c:pt>
                <c:pt idx="50">
                  <c:v>2.71875</c:v>
                </c:pt>
                <c:pt idx="51">
                  <c:v>2.7531300000000001</c:v>
                </c:pt>
                <c:pt idx="52">
                  <c:v>2.7875000000000001</c:v>
                </c:pt>
                <c:pt idx="53">
                  <c:v>2.8218800000000002</c:v>
                </c:pt>
                <c:pt idx="54">
                  <c:v>2.8562500000000002</c:v>
                </c:pt>
                <c:pt idx="55">
                  <c:v>2.8906200000000002</c:v>
                </c:pt>
                <c:pt idx="56">
                  <c:v>2.9249999999999998</c:v>
                </c:pt>
                <c:pt idx="57">
                  <c:v>2.9593699999999998</c:v>
                </c:pt>
                <c:pt idx="58">
                  <c:v>2.9937499999999999</c:v>
                </c:pt>
                <c:pt idx="59">
                  <c:v>3.02813</c:v>
                </c:pt>
                <c:pt idx="60">
                  <c:v>3.0625</c:v>
                </c:pt>
                <c:pt idx="61">
                  <c:v>3.09687</c:v>
                </c:pt>
                <c:pt idx="62">
                  <c:v>3.1312500000000001</c:v>
                </c:pt>
                <c:pt idx="63">
                  <c:v>3.1656300000000002</c:v>
                </c:pt>
                <c:pt idx="64">
                  <c:v>3.2</c:v>
                </c:pt>
              </c:numCache>
            </c:numRef>
          </c:xVal>
          <c:yVal>
            <c:numRef>
              <c:f>Sheet2!$B$9:$BS$9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7.6811699999999998</c:v>
                </c:pt>
                <c:pt idx="10">
                  <c:v>5.2653600000000003</c:v>
                </c:pt>
                <c:pt idx="11">
                  <c:v>4.2917699999999996</c:v>
                </c:pt>
                <c:pt idx="12">
                  <c:v>3.6893699999999998</c:v>
                </c:pt>
                <c:pt idx="13">
                  <c:v>3.2646999999999999</c:v>
                </c:pt>
                <c:pt idx="14">
                  <c:v>2.9460199999999999</c:v>
                </c:pt>
                <c:pt idx="15">
                  <c:v>2.6976200000000001</c:v>
                </c:pt>
                <c:pt idx="16">
                  <c:v>2.4988100000000002</c:v>
                </c:pt>
                <c:pt idx="17">
                  <c:v>2.3378899999999998</c:v>
                </c:pt>
                <c:pt idx="18">
                  <c:v>2.20621</c:v>
                </c:pt>
                <c:pt idx="19">
                  <c:v>2.0981200000000002</c:v>
                </c:pt>
                <c:pt idx="20">
                  <c:v>2.01145</c:v>
                </c:pt>
                <c:pt idx="21">
                  <c:v>1.9451400000000001</c:v>
                </c:pt>
                <c:pt idx="22">
                  <c:v>1.8978699999999999</c:v>
                </c:pt>
                <c:pt idx="23">
                  <c:v>1.88012</c:v>
                </c:pt>
                <c:pt idx="24">
                  <c:v>1.8610800000000001</c:v>
                </c:pt>
                <c:pt idx="25">
                  <c:v>1.8087299999999999</c:v>
                </c:pt>
                <c:pt idx="26">
                  <c:v>1.85277</c:v>
                </c:pt>
                <c:pt idx="27">
                  <c:v>1.87917</c:v>
                </c:pt>
                <c:pt idx="28">
                  <c:v>1.90469</c:v>
                </c:pt>
                <c:pt idx="29">
                  <c:v>1.9736499999999999</c:v>
                </c:pt>
                <c:pt idx="30">
                  <c:v>2.08209</c:v>
                </c:pt>
                <c:pt idx="31">
                  <c:v>2.2412999999999998</c:v>
                </c:pt>
                <c:pt idx="32">
                  <c:v>2.4728500000000002</c:v>
                </c:pt>
                <c:pt idx="33">
                  <c:v>2.8178999999999998</c:v>
                </c:pt>
                <c:pt idx="34">
                  <c:v>3.3680599999999998</c:v>
                </c:pt>
                <c:pt idx="35">
                  <c:v>4.3874700000000004</c:v>
                </c:pt>
                <c:pt idx="36">
                  <c:v>8.0199400000000001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0C-4A9D-A71C-0A988BACB7F4}"/>
            </c:ext>
          </c:extLst>
        </c:ser>
        <c:ser>
          <c:idx val="0"/>
          <c:order val="1"/>
          <c:tx>
            <c:strRef>
              <c:f>Sheet2!$B$1</c:f>
              <c:strCache>
                <c:ptCount val="1"/>
                <c:pt idx="0">
                  <c:v>Kinetic + MSE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Sheet2!$B$2:$BS$2</c:f>
              <c:numCache>
                <c:formatCode>General</c:formatCode>
                <c:ptCount val="70"/>
                <c:pt idx="0">
                  <c:v>1.2</c:v>
                </c:pt>
                <c:pt idx="1">
                  <c:v>1.21875</c:v>
                </c:pt>
                <c:pt idx="2">
                  <c:v>1.2375</c:v>
                </c:pt>
                <c:pt idx="3">
                  <c:v>1.2562500000000001</c:v>
                </c:pt>
                <c:pt idx="4">
                  <c:v>1.2749999999999999</c:v>
                </c:pt>
                <c:pt idx="5">
                  <c:v>1.29375</c:v>
                </c:pt>
                <c:pt idx="6">
                  <c:v>1.3125</c:v>
                </c:pt>
                <c:pt idx="7">
                  <c:v>1.33125</c:v>
                </c:pt>
                <c:pt idx="8">
                  <c:v>1.35</c:v>
                </c:pt>
                <c:pt idx="9">
                  <c:v>1.3687499999999999</c:v>
                </c:pt>
                <c:pt idx="10">
                  <c:v>1.3875</c:v>
                </c:pt>
                <c:pt idx="11">
                  <c:v>1.40625</c:v>
                </c:pt>
                <c:pt idx="12">
                  <c:v>1.425</c:v>
                </c:pt>
                <c:pt idx="13">
                  <c:v>1.4437500000000001</c:v>
                </c:pt>
                <c:pt idx="14">
                  <c:v>1.4624999999999999</c:v>
                </c:pt>
                <c:pt idx="15">
                  <c:v>1.48125</c:v>
                </c:pt>
                <c:pt idx="16">
                  <c:v>1.5</c:v>
                </c:pt>
                <c:pt idx="17">
                  <c:v>1.51875</c:v>
                </c:pt>
                <c:pt idx="18">
                  <c:v>1.5375000000000001</c:v>
                </c:pt>
                <c:pt idx="19">
                  <c:v>1.5562499999999999</c:v>
                </c:pt>
                <c:pt idx="20">
                  <c:v>1.575</c:v>
                </c:pt>
                <c:pt idx="21">
                  <c:v>1.59375</c:v>
                </c:pt>
                <c:pt idx="22">
                  <c:v>1.6125</c:v>
                </c:pt>
                <c:pt idx="23">
                  <c:v>1.6312500000000001</c:v>
                </c:pt>
                <c:pt idx="24">
                  <c:v>1.65</c:v>
                </c:pt>
                <c:pt idx="25">
                  <c:v>1.66875</c:v>
                </c:pt>
                <c:pt idx="26">
                  <c:v>1.6875</c:v>
                </c:pt>
                <c:pt idx="27">
                  <c:v>1.70625</c:v>
                </c:pt>
                <c:pt idx="28">
                  <c:v>1.7250000000000001</c:v>
                </c:pt>
                <c:pt idx="29">
                  <c:v>1.7437499999999999</c:v>
                </c:pt>
                <c:pt idx="30">
                  <c:v>1.7625</c:v>
                </c:pt>
                <c:pt idx="31">
                  <c:v>1.78125</c:v>
                </c:pt>
                <c:pt idx="32">
                  <c:v>1.8</c:v>
                </c:pt>
                <c:pt idx="33">
                  <c:v>1.8187500000000001</c:v>
                </c:pt>
                <c:pt idx="34">
                  <c:v>1.8374999999999999</c:v>
                </c:pt>
                <c:pt idx="35">
                  <c:v>1.85625</c:v>
                </c:pt>
                <c:pt idx="36">
                  <c:v>1.875</c:v>
                </c:pt>
                <c:pt idx="37">
                  <c:v>1.89375</c:v>
                </c:pt>
                <c:pt idx="38">
                  <c:v>1.9125000000000001</c:v>
                </c:pt>
                <c:pt idx="39">
                  <c:v>1.9312499999999999</c:v>
                </c:pt>
                <c:pt idx="40">
                  <c:v>1.95</c:v>
                </c:pt>
                <c:pt idx="41">
                  <c:v>1.96875</c:v>
                </c:pt>
                <c:pt idx="42">
                  <c:v>1.9875</c:v>
                </c:pt>
                <c:pt idx="43">
                  <c:v>2.0062500000000001</c:v>
                </c:pt>
                <c:pt idx="44">
                  <c:v>2.0249999999999999</c:v>
                </c:pt>
                <c:pt idx="45">
                  <c:v>2.0437500000000002</c:v>
                </c:pt>
                <c:pt idx="46">
                  <c:v>2.0625</c:v>
                </c:pt>
                <c:pt idx="47">
                  <c:v>2.0812499999999998</c:v>
                </c:pt>
                <c:pt idx="48">
                  <c:v>2.1</c:v>
                </c:pt>
                <c:pt idx="49">
                  <c:v>2.1187499999999999</c:v>
                </c:pt>
                <c:pt idx="50">
                  <c:v>2.1375000000000002</c:v>
                </c:pt>
                <c:pt idx="51">
                  <c:v>2.15625</c:v>
                </c:pt>
                <c:pt idx="52">
                  <c:v>2.1749999999999998</c:v>
                </c:pt>
                <c:pt idx="53">
                  <c:v>2.1937500000000001</c:v>
                </c:pt>
                <c:pt idx="54">
                  <c:v>2.2124999999999999</c:v>
                </c:pt>
                <c:pt idx="55">
                  <c:v>2.2312500000000002</c:v>
                </c:pt>
                <c:pt idx="56">
                  <c:v>2.25</c:v>
                </c:pt>
                <c:pt idx="57">
                  <c:v>2.2687499999999998</c:v>
                </c:pt>
                <c:pt idx="58">
                  <c:v>2.2875000000000001</c:v>
                </c:pt>
                <c:pt idx="59">
                  <c:v>2.3062499999999999</c:v>
                </c:pt>
                <c:pt idx="60">
                  <c:v>2.3250000000000002</c:v>
                </c:pt>
                <c:pt idx="61">
                  <c:v>2.34375</c:v>
                </c:pt>
                <c:pt idx="62">
                  <c:v>2.3624999999999998</c:v>
                </c:pt>
                <c:pt idx="63">
                  <c:v>2.3812500000000001</c:v>
                </c:pt>
                <c:pt idx="64">
                  <c:v>2.4</c:v>
                </c:pt>
              </c:numCache>
            </c:numRef>
          </c:xVal>
          <c:yVal>
            <c:numRef>
              <c:f>Sheet2!$B$3:$BS$3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7.2084700000000002</c:v>
                </c:pt>
                <c:pt idx="7">
                  <c:v>5.3715799999999998</c:v>
                </c:pt>
                <c:pt idx="8">
                  <c:v>4.49437</c:v>
                </c:pt>
                <c:pt idx="9">
                  <c:v>4.01288</c:v>
                </c:pt>
                <c:pt idx="10">
                  <c:v>3.7519300000000002</c:v>
                </c:pt>
                <c:pt idx="11">
                  <c:v>3.6297000000000001</c:v>
                </c:pt>
                <c:pt idx="12">
                  <c:v>3.5947900000000002</c:v>
                </c:pt>
                <c:pt idx="13">
                  <c:v>3.60724</c:v>
                </c:pt>
                <c:pt idx="14">
                  <c:v>3.6326499999999999</c:v>
                </c:pt>
                <c:pt idx="15">
                  <c:v>3.6382699999999999</c:v>
                </c:pt>
                <c:pt idx="16">
                  <c:v>3.5951200000000001</c:v>
                </c:pt>
                <c:pt idx="17">
                  <c:v>3.4799799999999999</c:v>
                </c:pt>
                <c:pt idx="18">
                  <c:v>3.2933400000000002</c:v>
                </c:pt>
                <c:pt idx="19">
                  <c:v>3.0497100000000001</c:v>
                </c:pt>
                <c:pt idx="20">
                  <c:v>2.7751000000000001</c:v>
                </c:pt>
                <c:pt idx="21">
                  <c:v>2.4990999999999999</c:v>
                </c:pt>
                <c:pt idx="22">
                  <c:v>2.2401800000000001</c:v>
                </c:pt>
                <c:pt idx="23">
                  <c:v>2.0125199999999999</c:v>
                </c:pt>
                <c:pt idx="24">
                  <c:v>1.82189</c:v>
                </c:pt>
                <c:pt idx="25">
                  <c:v>1.6693499999999999</c:v>
                </c:pt>
                <c:pt idx="26">
                  <c:v>1.5531600000000001</c:v>
                </c:pt>
                <c:pt idx="27">
                  <c:v>1.47143</c:v>
                </c:pt>
                <c:pt idx="28">
                  <c:v>1.4210700000000001</c:v>
                </c:pt>
                <c:pt idx="29">
                  <c:v>1.3955500000000001</c:v>
                </c:pt>
                <c:pt idx="30">
                  <c:v>1.39453</c:v>
                </c:pt>
                <c:pt idx="31">
                  <c:v>1.4071100000000001</c:v>
                </c:pt>
                <c:pt idx="32">
                  <c:v>1.43594</c:v>
                </c:pt>
                <c:pt idx="33">
                  <c:v>1.4501999999999999</c:v>
                </c:pt>
                <c:pt idx="34">
                  <c:v>1.44367</c:v>
                </c:pt>
                <c:pt idx="35">
                  <c:v>1.4415800000000001</c:v>
                </c:pt>
                <c:pt idx="36">
                  <c:v>1.4439900000000001</c:v>
                </c:pt>
                <c:pt idx="37">
                  <c:v>1.4510099999999999</c:v>
                </c:pt>
                <c:pt idx="38">
                  <c:v>1.4318500000000001</c:v>
                </c:pt>
                <c:pt idx="39">
                  <c:v>1.4023300000000001</c:v>
                </c:pt>
                <c:pt idx="40">
                  <c:v>1.3933500000000001</c:v>
                </c:pt>
                <c:pt idx="41">
                  <c:v>1.4021600000000001</c:v>
                </c:pt>
                <c:pt idx="42">
                  <c:v>1.4446099999999999</c:v>
                </c:pt>
                <c:pt idx="43">
                  <c:v>1.52854</c:v>
                </c:pt>
                <c:pt idx="44">
                  <c:v>1.6689400000000001</c:v>
                </c:pt>
                <c:pt idx="45">
                  <c:v>1.8797900000000001</c:v>
                </c:pt>
                <c:pt idx="46">
                  <c:v>2.1753399999999998</c:v>
                </c:pt>
                <c:pt idx="47">
                  <c:v>2.5577899999999998</c:v>
                </c:pt>
                <c:pt idx="48">
                  <c:v>2.9902500000000001</c:v>
                </c:pt>
                <c:pt idx="49">
                  <c:v>3.375</c:v>
                </c:pt>
                <c:pt idx="50">
                  <c:v>3.59735</c:v>
                </c:pt>
                <c:pt idx="51">
                  <c:v>3.6388199999999999</c:v>
                </c:pt>
                <c:pt idx="52">
                  <c:v>3.6012400000000002</c:v>
                </c:pt>
                <c:pt idx="53">
                  <c:v>3.6207799999999999</c:v>
                </c:pt>
                <c:pt idx="54">
                  <c:v>3.8631099999999998</c:v>
                </c:pt>
                <c:pt idx="55">
                  <c:v>4.66608</c:v>
                </c:pt>
                <c:pt idx="56">
                  <c:v>7.6795400000000003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0C-4A9D-A71C-0A988BACB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30112"/>
        <c:axId val="103932672"/>
      </c:scatterChart>
      <c:valAx>
        <c:axId val="103930112"/>
        <c:scaling>
          <c:orientation val="minMax"/>
          <c:max val="2.4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R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32672"/>
        <c:crossesAt val="0"/>
        <c:crossBetween val="midCat"/>
        <c:majorUnit val="0.4"/>
      </c:valAx>
      <c:valAx>
        <c:axId val="103932672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30112"/>
        <c:crosses val="autoZero"/>
        <c:crossBetween val="midCat"/>
        <c:majorUnit val="2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0992979002624671"/>
          <c:y val="0.23487970253718288"/>
          <c:w val="0.48756552350387489"/>
          <c:h val="0.1222014369464329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89151356080494"/>
          <c:y val="4.2883702568940654E-2"/>
          <c:w val="0.69617804024496943"/>
          <c:h val="0.73128753601343544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Sheet1!$C$4:$C$104</c:f>
              <c:numCache>
                <c:formatCode>0.00E+00</c:formatCode>
                <c:ptCount val="101"/>
                <c:pt idx="0">
                  <c:v>2.0632814000000003E-3</c:v>
                </c:pt>
                <c:pt idx="1">
                  <c:v>2.0590016122334631E-3</c:v>
                </c:pt>
                <c:pt idx="2">
                  <c:v>2.0461791393009184E-3</c:v>
                </c:pt>
                <c:pt idx="3">
                  <c:v>2.0248645856450007E-3</c:v>
                </c:pt>
                <c:pt idx="4">
                  <c:v>1.9951420700712943E-3</c:v>
                </c:pt>
                <c:pt idx="5">
                  <c:v>1.9571288937698453E-3</c:v>
                </c:pt>
                <c:pt idx="6">
                  <c:v>1.9109750773809461E-3</c:v>
                </c:pt>
                <c:pt idx="7">
                  <c:v>1.856862768932211E-3</c:v>
                </c:pt>
                <c:pt idx="8">
                  <c:v>1.7950055249835249E-3</c:v>
                </c:pt>
                <c:pt idx="9">
                  <c:v>1.7256474678168663E-3</c:v>
                </c:pt>
                <c:pt idx="10">
                  <c:v>1.6490623219971904E-3</c:v>
                </c:pt>
                <c:pt idx="11">
                  <c:v>1.5655523341066215E-3</c:v>
                </c:pt>
                <c:pt idx="12">
                  <c:v>1.4754470799152805E-3</c:v>
                </c:pt>
                <c:pt idx="13">
                  <c:v>1.3791021636962847E-3</c:v>
                </c:pt>
                <c:pt idx="14">
                  <c:v>1.2768978148181456E-3</c:v>
                </c:pt>
                <c:pt idx="15">
                  <c:v>1.1692373871531596E-3</c:v>
                </c:pt>
                <c:pt idx="16">
                  <c:v>1.0565457672239498E-3</c:v>
                </c:pt>
                <c:pt idx="17">
                  <c:v>9.3926769737047227E-4</c:v>
                </c:pt>
                <c:pt idx="18">
                  <c:v>8.1786602055518613E-4</c:v>
                </c:pt>
                <c:pt idx="19">
                  <c:v>6.9281985373332959E-4</c:v>
                </c:pt>
                <c:pt idx="20">
                  <c:v>5.6462269699719019E-4</c:v>
                </c:pt>
                <c:pt idx="21">
                  <c:v>4.3378048595669474E-4</c:v>
                </c:pt>
                <c:pt idx="22">
                  <c:v>3.008095950427002E-4</c:v>
                </c:pt>
                <c:pt idx="23">
                  <c:v>1.6623479961302295E-4</c:v>
                </c:pt>
                <c:pt idx="24">
                  <c:v>3.0587204903847305E-5</c:v>
                </c:pt>
                <c:pt idx="25">
                  <c:v>-1.0559785000000045E-4</c:v>
                </c:pt>
                <c:pt idx="26">
                  <c:v>-2.4178290490384772E-4</c:v>
                </c:pt>
                <c:pt idx="27">
                  <c:v>-3.7743049961302342E-4</c:v>
                </c:pt>
                <c:pt idx="28">
                  <c:v>-5.1200529504270105E-4</c:v>
                </c:pt>
                <c:pt idx="29">
                  <c:v>-6.4497618595669515E-4</c:v>
                </c:pt>
                <c:pt idx="30">
                  <c:v>-7.7581839699719061E-4</c:v>
                </c:pt>
                <c:pt idx="31">
                  <c:v>-9.0401555373333001E-4</c:v>
                </c:pt>
                <c:pt idx="32">
                  <c:v>-1.0290617205551864E-3</c:v>
                </c:pt>
                <c:pt idx="33">
                  <c:v>-1.1504633973704731E-3</c:v>
                </c:pt>
                <c:pt idx="34">
                  <c:v>-1.2677414672239507E-3</c:v>
                </c:pt>
                <c:pt idx="35">
                  <c:v>-1.3804330871531598E-3</c:v>
                </c:pt>
                <c:pt idx="36">
                  <c:v>-1.488093514818146E-3</c:v>
                </c:pt>
                <c:pt idx="37">
                  <c:v>-1.5902978636962851E-3</c:v>
                </c:pt>
                <c:pt idx="38">
                  <c:v>-1.6866427799152809E-3</c:v>
                </c:pt>
                <c:pt idx="39">
                  <c:v>-1.7767480341066221E-3</c:v>
                </c:pt>
                <c:pt idx="40">
                  <c:v>-1.8602580219971901E-3</c:v>
                </c:pt>
                <c:pt idx="41">
                  <c:v>-1.9368431678168665E-3</c:v>
                </c:pt>
                <c:pt idx="42">
                  <c:v>-2.0062012249835249E-3</c:v>
                </c:pt>
                <c:pt idx="43">
                  <c:v>-2.0680584689322119E-3</c:v>
                </c:pt>
                <c:pt idx="44">
                  <c:v>-2.1221707773809466E-3</c:v>
                </c:pt>
                <c:pt idx="45">
                  <c:v>-2.1683245937698459E-3</c:v>
                </c:pt>
                <c:pt idx="46">
                  <c:v>-2.206337770071295E-3</c:v>
                </c:pt>
                <c:pt idx="47">
                  <c:v>-2.2360602856450005E-3</c:v>
                </c:pt>
                <c:pt idx="48">
                  <c:v>-2.2573748393009191E-3</c:v>
                </c:pt>
                <c:pt idx="49">
                  <c:v>-2.2701973122334638E-3</c:v>
                </c:pt>
                <c:pt idx="50">
                  <c:v>-2.2744771E-3</c:v>
                </c:pt>
                <c:pt idx="51">
                  <c:v>-2.2701973122334638E-3</c:v>
                </c:pt>
                <c:pt idx="52">
                  <c:v>-2.2573748393009191E-3</c:v>
                </c:pt>
                <c:pt idx="53">
                  <c:v>-2.2360602856450005E-3</c:v>
                </c:pt>
                <c:pt idx="54">
                  <c:v>-2.206337770071295E-3</c:v>
                </c:pt>
                <c:pt idx="55">
                  <c:v>-2.1683245937698459E-3</c:v>
                </c:pt>
                <c:pt idx="56">
                  <c:v>-2.1221707773809466E-3</c:v>
                </c:pt>
                <c:pt idx="57">
                  <c:v>-2.068058468932211E-3</c:v>
                </c:pt>
                <c:pt idx="58">
                  <c:v>-2.0062012249835249E-3</c:v>
                </c:pt>
                <c:pt idx="59">
                  <c:v>-1.9368431678168662E-3</c:v>
                </c:pt>
                <c:pt idx="60">
                  <c:v>-1.8602580219971899E-3</c:v>
                </c:pt>
                <c:pt idx="61">
                  <c:v>-1.7767480341066215E-3</c:v>
                </c:pt>
                <c:pt idx="62">
                  <c:v>-1.6866427799152807E-3</c:v>
                </c:pt>
                <c:pt idx="63">
                  <c:v>-1.5902978636962849E-3</c:v>
                </c:pt>
                <c:pt idx="64">
                  <c:v>-1.4880935148181456E-3</c:v>
                </c:pt>
                <c:pt idx="65">
                  <c:v>-1.3804330871531603E-3</c:v>
                </c:pt>
                <c:pt idx="66">
                  <c:v>-1.2677414672239496E-3</c:v>
                </c:pt>
                <c:pt idx="67">
                  <c:v>-1.1504633973704729E-3</c:v>
                </c:pt>
                <c:pt idx="68">
                  <c:v>-1.0290617205551853E-3</c:v>
                </c:pt>
                <c:pt idx="69">
                  <c:v>-9.0401555373332968E-4</c:v>
                </c:pt>
                <c:pt idx="70">
                  <c:v>-7.7581839699719061E-4</c:v>
                </c:pt>
                <c:pt idx="71">
                  <c:v>-6.4497618595669428E-4</c:v>
                </c:pt>
                <c:pt idx="72">
                  <c:v>-5.1200529504270061E-4</c:v>
                </c:pt>
                <c:pt idx="73">
                  <c:v>-3.7743049961302201E-4</c:v>
                </c:pt>
                <c:pt idx="74">
                  <c:v>-2.4178290490384729E-4</c:v>
                </c:pt>
                <c:pt idx="75">
                  <c:v>-1.0559785000000049E-4</c:v>
                </c:pt>
                <c:pt idx="76">
                  <c:v>3.0587204903848199E-5</c:v>
                </c:pt>
                <c:pt idx="77">
                  <c:v>1.662347996130229E-4</c:v>
                </c:pt>
                <c:pt idx="78">
                  <c:v>3.008095950427015E-4</c:v>
                </c:pt>
                <c:pt idx="79">
                  <c:v>4.3378048595669517E-4</c:v>
                </c:pt>
                <c:pt idx="80">
                  <c:v>5.6462269699718976E-4</c:v>
                </c:pt>
                <c:pt idx="81">
                  <c:v>6.9281985373333046E-4</c:v>
                </c:pt>
                <c:pt idx="82">
                  <c:v>8.1786602055518602E-4</c:v>
                </c:pt>
                <c:pt idx="83">
                  <c:v>9.3926769737047357E-4</c:v>
                </c:pt>
                <c:pt idx="84">
                  <c:v>1.0565457672239503E-3</c:v>
                </c:pt>
                <c:pt idx="85">
                  <c:v>1.1692373871531611E-3</c:v>
                </c:pt>
                <c:pt idx="86">
                  <c:v>1.2768978148181465E-3</c:v>
                </c:pt>
                <c:pt idx="87">
                  <c:v>1.3791021636962847E-3</c:v>
                </c:pt>
                <c:pt idx="88">
                  <c:v>1.4754470799152812E-3</c:v>
                </c:pt>
                <c:pt idx="89">
                  <c:v>1.5655523341066219E-3</c:v>
                </c:pt>
                <c:pt idx="90">
                  <c:v>1.649062321997191E-3</c:v>
                </c:pt>
                <c:pt idx="91">
                  <c:v>1.7256474678168669E-3</c:v>
                </c:pt>
                <c:pt idx="92">
                  <c:v>1.7950055249835249E-3</c:v>
                </c:pt>
                <c:pt idx="93">
                  <c:v>1.8568627689322114E-3</c:v>
                </c:pt>
                <c:pt idx="94">
                  <c:v>1.9109750773809466E-3</c:v>
                </c:pt>
                <c:pt idx="95">
                  <c:v>1.9571288937698461E-3</c:v>
                </c:pt>
                <c:pt idx="96">
                  <c:v>1.9951420700712952E-3</c:v>
                </c:pt>
                <c:pt idx="97">
                  <c:v>2.0248645856450007E-3</c:v>
                </c:pt>
                <c:pt idx="98">
                  <c:v>2.0461791393009184E-3</c:v>
                </c:pt>
                <c:pt idx="99">
                  <c:v>2.0590016122334631E-3</c:v>
                </c:pt>
                <c:pt idx="100">
                  <c:v>2.0632814000000003E-3</c:v>
                </c:pt>
              </c:numCache>
            </c:numRef>
          </c:xVal>
          <c:yVal>
            <c:numRef>
              <c:f>Sheet1!$D$4:$D$104</c:f>
              <c:numCache>
                <c:formatCode>0.00E+00</c:formatCode>
                <c:ptCount val="101"/>
                <c:pt idx="0">
                  <c:v>0</c:v>
                </c:pt>
                <c:pt idx="1">
                  <c:v>1.3618505490384757E-4</c:v>
                </c:pt>
                <c:pt idx="2">
                  <c:v>2.7183264961302305E-4</c:v>
                </c:pt>
                <c:pt idx="3">
                  <c:v>4.0640744504270051E-4</c:v>
                </c:pt>
                <c:pt idx="4">
                  <c:v>5.3937833595669494E-4</c:v>
                </c:pt>
                <c:pt idx="5">
                  <c:v>6.7022054699719018E-4</c:v>
                </c:pt>
                <c:pt idx="6">
                  <c:v>7.9841770373332991E-4</c:v>
                </c:pt>
                <c:pt idx="7">
                  <c:v>9.2346387055518633E-4</c:v>
                </c:pt>
                <c:pt idx="8">
                  <c:v>1.0448655473704728E-3</c:v>
                </c:pt>
                <c:pt idx="9">
                  <c:v>1.1621436172239501E-3</c:v>
                </c:pt>
                <c:pt idx="10">
                  <c:v>1.2748352371531599E-3</c:v>
                </c:pt>
                <c:pt idx="11">
                  <c:v>1.3824956648181459E-3</c:v>
                </c:pt>
                <c:pt idx="12">
                  <c:v>1.484700013696285E-3</c:v>
                </c:pt>
                <c:pt idx="13">
                  <c:v>1.5810449299152806E-3</c:v>
                </c:pt>
                <c:pt idx="14">
                  <c:v>1.6711501841066218E-3</c:v>
                </c:pt>
                <c:pt idx="15">
                  <c:v>1.7546601719971905E-3</c:v>
                </c:pt>
                <c:pt idx="16">
                  <c:v>1.8312453178168664E-3</c:v>
                </c:pt>
                <c:pt idx="17">
                  <c:v>1.9006033749835252E-3</c:v>
                </c:pt>
                <c:pt idx="18">
                  <c:v>1.9624606189322115E-3</c:v>
                </c:pt>
                <c:pt idx="19">
                  <c:v>2.0165729273809467E-3</c:v>
                </c:pt>
                <c:pt idx="20">
                  <c:v>2.0627267437698456E-3</c:v>
                </c:pt>
                <c:pt idx="21">
                  <c:v>2.1007399200712947E-3</c:v>
                </c:pt>
                <c:pt idx="22">
                  <c:v>2.1304624356450006E-3</c:v>
                </c:pt>
                <c:pt idx="23">
                  <c:v>2.1517769893009187E-3</c:v>
                </c:pt>
                <c:pt idx="24">
                  <c:v>2.1645994622334634E-3</c:v>
                </c:pt>
                <c:pt idx="25">
                  <c:v>2.1688792500000002E-3</c:v>
                </c:pt>
                <c:pt idx="26">
                  <c:v>2.1645994622334634E-3</c:v>
                </c:pt>
                <c:pt idx="27">
                  <c:v>2.1517769893009187E-3</c:v>
                </c:pt>
                <c:pt idx="28">
                  <c:v>2.1304624356450002E-3</c:v>
                </c:pt>
                <c:pt idx="29">
                  <c:v>2.1007399200712947E-3</c:v>
                </c:pt>
                <c:pt idx="30">
                  <c:v>2.0627267437698456E-3</c:v>
                </c:pt>
                <c:pt idx="31">
                  <c:v>2.0165729273809462E-3</c:v>
                </c:pt>
                <c:pt idx="32">
                  <c:v>1.9624606189322111E-3</c:v>
                </c:pt>
                <c:pt idx="33">
                  <c:v>1.9006033749835248E-3</c:v>
                </c:pt>
                <c:pt idx="34">
                  <c:v>1.8312453178168661E-3</c:v>
                </c:pt>
                <c:pt idx="35">
                  <c:v>1.7546601719971905E-3</c:v>
                </c:pt>
                <c:pt idx="36">
                  <c:v>1.6711501841066218E-3</c:v>
                </c:pt>
                <c:pt idx="37">
                  <c:v>1.5810449299152804E-3</c:v>
                </c:pt>
                <c:pt idx="38">
                  <c:v>1.4847000136962846E-3</c:v>
                </c:pt>
                <c:pt idx="39">
                  <c:v>1.3824956648181455E-3</c:v>
                </c:pt>
                <c:pt idx="40">
                  <c:v>1.2748352371531602E-3</c:v>
                </c:pt>
                <c:pt idx="41">
                  <c:v>1.1621436172239501E-3</c:v>
                </c:pt>
                <c:pt idx="42">
                  <c:v>1.0448655473704726E-3</c:v>
                </c:pt>
                <c:pt idx="43">
                  <c:v>9.2346387055518579E-4</c:v>
                </c:pt>
                <c:pt idx="44">
                  <c:v>7.9841770373332947E-4</c:v>
                </c:pt>
                <c:pt idx="45">
                  <c:v>6.7022054699718953E-4</c:v>
                </c:pt>
                <c:pt idx="46">
                  <c:v>5.3937833595669494E-4</c:v>
                </c:pt>
                <c:pt idx="47">
                  <c:v>4.0640744504270041E-4</c:v>
                </c:pt>
                <c:pt idx="48">
                  <c:v>2.7183264961302273E-4</c:v>
                </c:pt>
                <c:pt idx="49">
                  <c:v>1.3618505490384705E-4</c:v>
                </c:pt>
                <c:pt idx="50">
                  <c:v>-6.9745596619060986E-19</c:v>
                </c:pt>
                <c:pt idx="51">
                  <c:v>-1.3618505490384748E-4</c:v>
                </c:pt>
                <c:pt idx="52">
                  <c:v>-2.718326496130231E-4</c:v>
                </c:pt>
                <c:pt idx="53">
                  <c:v>-4.0640744504270084E-4</c:v>
                </c:pt>
                <c:pt idx="54">
                  <c:v>-5.3937833595669538E-4</c:v>
                </c:pt>
                <c:pt idx="55">
                  <c:v>-6.7022054699719094E-4</c:v>
                </c:pt>
                <c:pt idx="56">
                  <c:v>-7.9841770373333067E-4</c:v>
                </c:pt>
                <c:pt idx="57">
                  <c:v>-9.2346387055518623E-4</c:v>
                </c:pt>
                <c:pt idx="58">
                  <c:v>-1.044865547370473E-3</c:v>
                </c:pt>
                <c:pt idx="59">
                  <c:v>-1.1621436172239504E-3</c:v>
                </c:pt>
                <c:pt idx="60">
                  <c:v>-1.2748352371531606E-3</c:v>
                </c:pt>
                <c:pt idx="61">
                  <c:v>-1.3824956648181466E-3</c:v>
                </c:pt>
                <c:pt idx="62">
                  <c:v>-1.484700013696285E-3</c:v>
                </c:pt>
                <c:pt idx="63">
                  <c:v>-1.5810449299152806E-3</c:v>
                </c:pt>
                <c:pt idx="64">
                  <c:v>-1.671150184106622E-3</c:v>
                </c:pt>
                <c:pt idx="65">
                  <c:v>-1.75466017199719E-3</c:v>
                </c:pt>
                <c:pt idx="66">
                  <c:v>-1.831245317816867E-3</c:v>
                </c:pt>
                <c:pt idx="67">
                  <c:v>-1.900603374983525E-3</c:v>
                </c:pt>
                <c:pt idx="68">
                  <c:v>-1.962460618932212E-3</c:v>
                </c:pt>
                <c:pt idx="69">
                  <c:v>-2.0165729273809467E-3</c:v>
                </c:pt>
                <c:pt idx="70">
                  <c:v>-2.0627267437698456E-3</c:v>
                </c:pt>
                <c:pt idx="71">
                  <c:v>-2.1007399200712951E-3</c:v>
                </c:pt>
                <c:pt idx="72">
                  <c:v>-2.1304624356450006E-3</c:v>
                </c:pt>
                <c:pt idx="73">
                  <c:v>-2.1517769893009187E-3</c:v>
                </c:pt>
                <c:pt idx="74">
                  <c:v>-2.1645994622334634E-3</c:v>
                </c:pt>
                <c:pt idx="75">
                  <c:v>-2.1688792500000002E-3</c:v>
                </c:pt>
                <c:pt idx="76">
                  <c:v>-2.1645994622334634E-3</c:v>
                </c:pt>
                <c:pt idx="77">
                  <c:v>-2.1517769893009187E-3</c:v>
                </c:pt>
                <c:pt idx="78">
                  <c:v>-2.1304624356450002E-3</c:v>
                </c:pt>
                <c:pt idx="79">
                  <c:v>-2.1007399200712947E-3</c:v>
                </c:pt>
                <c:pt idx="80">
                  <c:v>-2.0627267437698456E-3</c:v>
                </c:pt>
                <c:pt idx="81">
                  <c:v>-2.0165729273809462E-3</c:v>
                </c:pt>
                <c:pt idx="82">
                  <c:v>-1.9624606189322115E-3</c:v>
                </c:pt>
                <c:pt idx="83">
                  <c:v>-1.9006033749835245E-3</c:v>
                </c:pt>
                <c:pt idx="84">
                  <c:v>-1.8312453178168661E-3</c:v>
                </c:pt>
                <c:pt idx="85">
                  <c:v>-1.7546601719971894E-3</c:v>
                </c:pt>
                <c:pt idx="86">
                  <c:v>-1.6711501841066214E-3</c:v>
                </c:pt>
                <c:pt idx="87">
                  <c:v>-1.5810449299152806E-3</c:v>
                </c:pt>
                <c:pt idx="88">
                  <c:v>-1.4847000136962842E-3</c:v>
                </c:pt>
                <c:pt idx="89">
                  <c:v>-1.3824956648181457E-3</c:v>
                </c:pt>
                <c:pt idx="90">
                  <c:v>-1.2748352371531589E-3</c:v>
                </c:pt>
                <c:pt idx="91">
                  <c:v>-1.1621436172239495E-3</c:v>
                </c:pt>
                <c:pt idx="92">
                  <c:v>-1.0448655473704728E-3</c:v>
                </c:pt>
                <c:pt idx="93">
                  <c:v>-9.2346387055518525E-4</c:v>
                </c:pt>
                <c:pt idx="94">
                  <c:v>-7.9841770373332969E-4</c:v>
                </c:pt>
                <c:pt idx="95">
                  <c:v>-6.7022054699718888E-4</c:v>
                </c:pt>
                <c:pt idx="96">
                  <c:v>-5.3937833595669429E-4</c:v>
                </c:pt>
                <c:pt idx="97">
                  <c:v>-4.0640744504270062E-4</c:v>
                </c:pt>
                <c:pt idx="98">
                  <c:v>-2.7183264961302202E-4</c:v>
                </c:pt>
                <c:pt idx="99">
                  <c:v>-1.3618505490384732E-4</c:v>
                </c:pt>
                <c:pt idx="100">
                  <c:v>1.3949119323812197E-18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B5-477D-9A9A-09401D2AF614}"/>
            </c:ext>
          </c:extLst>
        </c:ser>
        <c:ser>
          <c:idx val="1"/>
          <c:order val="1"/>
          <c:marker>
            <c:symbol val="none"/>
          </c:marker>
          <c:dPt>
            <c:idx val="6"/>
            <c:bubble3D val="0"/>
            <c:spPr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BB5-477D-9A9A-09401D2AF614}"/>
              </c:ext>
            </c:extLst>
          </c:dPt>
          <c:xVal>
            <c:numRef>
              <c:f>MISK_out!$K$9:$K$28</c:f>
              <c:numCache>
                <c:formatCode>0.00E+00</c:formatCode>
                <c:ptCount val="20"/>
                <c:pt idx="0">
                  <c:v>8.0138280499999996E-3</c:v>
                </c:pt>
                <c:pt idx="1">
                  <c:v>8.865153990000001E-3</c:v>
                </c:pt>
                <c:pt idx="2">
                  <c:v>9.3255544400000032E-3</c:v>
                </c:pt>
                <c:pt idx="3">
                  <c:v>9.2077035200000008E-3</c:v>
                </c:pt>
                <c:pt idx="4">
                  <c:v>8.1661128100000008E-3</c:v>
                </c:pt>
                <c:pt idx="5">
                  <c:v>7.3339923999999994E-3</c:v>
                </c:pt>
                <c:pt idx="6">
                  <c:v>6.9750885999999984E-3</c:v>
                </c:pt>
                <c:pt idx="7">
                  <c:v>6.3116884000000003E-3</c:v>
                </c:pt>
                <c:pt idx="8">
                  <c:v>6.6833986500000001E-3</c:v>
                </c:pt>
                <c:pt idx="9">
                  <c:v>8.6408322000000003E-3</c:v>
                </c:pt>
                <c:pt idx="10">
                  <c:v>7.4536211000000002E-3</c:v>
                </c:pt>
                <c:pt idx="11">
                  <c:v>8.418892800000001E-3</c:v>
                </c:pt>
                <c:pt idx="12">
                  <c:v>1.2702491199999999E-2</c:v>
                </c:pt>
                <c:pt idx="13">
                  <c:v>1.3300744999999999E-2</c:v>
                </c:pt>
                <c:pt idx="14">
                  <c:v>1.3681639300000003E-2</c:v>
                </c:pt>
                <c:pt idx="15">
                  <c:v>1.39332512E-2</c:v>
                </c:pt>
                <c:pt idx="16">
                  <c:v>1.2201567299999999E-2</c:v>
                </c:pt>
                <c:pt idx="17">
                  <c:v>1.1363563999999998E-2</c:v>
                </c:pt>
                <c:pt idx="18">
                  <c:v>1.1432764299999999E-2</c:v>
                </c:pt>
                <c:pt idx="19">
                  <c:v>1.1922904599999999E-2</c:v>
                </c:pt>
              </c:numCache>
            </c:numRef>
          </c:xVal>
          <c:yVal>
            <c:numRef>
              <c:f>MISK_out!$L$9:$L$28</c:f>
              <c:numCache>
                <c:formatCode>0.00E+00</c:formatCode>
                <c:ptCount val="20"/>
                <c:pt idx="0">
                  <c:v>-1.4100228959999999E-2</c:v>
                </c:pt>
                <c:pt idx="1">
                  <c:v>-1.3433731969999998E-2</c:v>
                </c:pt>
                <c:pt idx="2">
                  <c:v>-1.3074193310000001E-2</c:v>
                </c:pt>
                <c:pt idx="3">
                  <c:v>-1.2659446279999998E-2</c:v>
                </c:pt>
                <c:pt idx="4">
                  <c:v>-1.226841848E-2</c:v>
                </c:pt>
                <c:pt idx="5">
                  <c:v>-1.25440254E-2</c:v>
                </c:pt>
                <c:pt idx="6">
                  <c:v>-1.3329237000000001E-2</c:v>
                </c:pt>
                <c:pt idx="7">
                  <c:v>-1.4050015829999998E-2</c:v>
                </c:pt>
                <c:pt idx="8">
                  <c:v>-1.5870730989999998E-2</c:v>
                </c:pt>
                <c:pt idx="9">
                  <c:v>-1.5236230060000001E-2</c:v>
                </c:pt>
                <c:pt idx="10">
                  <c:v>-1.6386783836999999E-2</c:v>
                </c:pt>
                <c:pt idx="11">
                  <c:v>-1.5917911310000001E-2</c:v>
                </c:pt>
                <c:pt idx="12">
                  <c:v>-1.5319523509999999E-2</c:v>
                </c:pt>
                <c:pt idx="13">
                  <c:v>-1.9047482960000001E-2</c:v>
                </c:pt>
                <c:pt idx="14">
                  <c:v>-2.256633018E-2</c:v>
                </c:pt>
                <c:pt idx="15">
                  <c:v>-2.6622798270000001E-2</c:v>
                </c:pt>
                <c:pt idx="16">
                  <c:v>-2.7416791310000001E-2</c:v>
                </c:pt>
                <c:pt idx="17">
                  <c:v>-2.7685819399999999E-2</c:v>
                </c:pt>
                <c:pt idx="18">
                  <c:v>-2.7285259440000001E-2</c:v>
                </c:pt>
                <c:pt idx="19">
                  <c:v>-2.8443341560000002E-2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B5-477D-9A9A-09401D2AF614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strRef>
              <c:f>MISK_out!$A$148:$A$149</c:f>
              <c:strCache>
                <c:ptCount val="2"/>
                <c:pt idx="0">
                  <c:v>with alfven layer</c:v>
                </c:pt>
                <c:pt idx="1">
                  <c:v>16325</c:v>
                </c:pt>
              </c:strCache>
            </c:strRef>
          </c:xVal>
          <c:yVal>
            <c:numRef>
              <c:f>MISK_out!$B$148:$B$149</c:f>
              <c:numCache>
                <c:formatCode>General</c:formatCode>
                <c:ptCount val="2"/>
                <c:pt idx="1">
                  <c:v>11.975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BB5-477D-9A9A-09401D2AF614}"/>
            </c:ext>
          </c:extLst>
        </c:ser>
        <c:ser>
          <c:idx val="3"/>
          <c:order val="3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MISK_out!$B$148:$B$149</c:f>
              <c:numCache>
                <c:formatCode>General</c:formatCode>
                <c:ptCount val="2"/>
                <c:pt idx="1">
                  <c:v>11.975</c:v>
                </c:pt>
              </c:numCache>
            </c:numRef>
          </c:xVal>
          <c:yVal>
            <c:numRef>
              <c:f>MISK_out!$A$148:$A$149</c:f>
              <c:numCache>
                <c:formatCode>General</c:formatCode>
                <c:ptCount val="2"/>
                <c:pt idx="0">
                  <c:v>0</c:v>
                </c:pt>
                <c:pt idx="1">
                  <c:v>16325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BB5-477D-9A9A-09401D2AF614}"/>
            </c:ext>
          </c:extLst>
        </c:ser>
        <c:ser>
          <c:idx val="6"/>
          <c:order val="4"/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MISK_out!$K$31:$K$50</c:f>
              <c:numCache>
                <c:formatCode>0.00E+00</c:formatCode>
                <c:ptCount val="20"/>
                <c:pt idx="0">
                  <c:v>-1.0366195000000001E-4</c:v>
                </c:pt>
                <c:pt idx="1">
                  <c:v>-4.4740600999999987E-4</c:v>
                </c:pt>
                <c:pt idx="2">
                  <c:v>-7.3566556000000008E-4</c:v>
                </c:pt>
                <c:pt idx="3">
                  <c:v>-1.0178164800000002E-3</c:v>
                </c:pt>
                <c:pt idx="4">
                  <c:v>-1.24235719E-3</c:v>
                </c:pt>
                <c:pt idx="5">
                  <c:v>-1.4788776E-3</c:v>
                </c:pt>
                <c:pt idx="6">
                  <c:v>-1.2498914000000001E-3</c:v>
                </c:pt>
                <c:pt idx="7">
                  <c:v>-1.7490416E-3</c:v>
                </c:pt>
                <c:pt idx="8">
                  <c:v>-1.78357135E-3</c:v>
                </c:pt>
                <c:pt idx="9">
                  <c:v>-4.1389779999999972E-4</c:v>
                </c:pt>
                <c:pt idx="10">
                  <c:v>-2.1646789E-3</c:v>
                </c:pt>
                <c:pt idx="11">
                  <c:v>-1.5374772000000001E-3</c:v>
                </c:pt>
                <c:pt idx="12">
                  <c:v>2.3131312E-3</c:v>
                </c:pt>
                <c:pt idx="13">
                  <c:v>2.2924749999999995E-3</c:v>
                </c:pt>
                <c:pt idx="14">
                  <c:v>2.1092693000000005E-3</c:v>
                </c:pt>
                <c:pt idx="15">
                  <c:v>1.6682312000000006E-3</c:v>
                </c:pt>
                <c:pt idx="16">
                  <c:v>9.6098730000000005E-4</c:v>
                </c:pt>
                <c:pt idx="17">
                  <c:v>7.1486399999999952E-4</c:v>
                </c:pt>
                <c:pt idx="18">
                  <c:v>8.7664429999999988E-4</c:v>
                </c:pt>
                <c:pt idx="19">
                  <c:v>4.7162459999999882E-4</c:v>
                </c:pt>
              </c:numCache>
            </c:numRef>
          </c:xVal>
          <c:yVal>
            <c:numRef>
              <c:f>MISK_out!$L$31:$L$50</c:f>
              <c:numCache>
                <c:formatCode>0.00E+00</c:formatCode>
                <c:ptCount val="20"/>
                <c:pt idx="0">
                  <c:v>-2.9826689599999996E-3</c:v>
                </c:pt>
                <c:pt idx="1">
                  <c:v>-3.3844919699999999E-3</c:v>
                </c:pt>
                <c:pt idx="2">
                  <c:v>-3.6843133100000003E-3</c:v>
                </c:pt>
                <c:pt idx="3">
                  <c:v>-3.8397962800000001E-3</c:v>
                </c:pt>
                <c:pt idx="4">
                  <c:v>-4.0455384799999994E-3</c:v>
                </c:pt>
                <c:pt idx="5">
                  <c:v>-4.3458054000000005E-3</c:v>
                </c:pt>
                <c:pt idx="6">
                  <c:v>-4.7815570000000005E-3</c:v>
                </c:pt>
                <c:pt idx="7">
                  <c:v>-4.8825258299999997E-3</c:v>
                </c:pt>
                <c:pt idx="8">
                  <c:v>-5.8050509899999995E-3</c:v>
                </c:pt>
                <c:pt idx="9">
                  <c:v>-4.1740900599999999E-3</c:v>
                </c:pt>
                <c:pt idx="10">
                  <c:v>-4.4283838369999998E-3</c:v>
                </c:pt>
                <c:pt idx="11">
                  <c:v>-2.7139213099999998E-3</c:v>
                </c:pt>
                <c:pt idx="12">
                  <c:v>-8.1225351000000032E-4</c:v>
                </c:pt>
                <c:pt idx="13">
                  <c:v>-2.0291829600000005E-3</c:v>
                </c:pt>
                <c:pt idx="14">
                  <c:v>-2.7490701799999994E-3</c:v>
                </c:pt>
                <c:pt idx="15">
                  <c:v>-3.5002782699999997E-3</c:v>
                </c:pt>
                <c:pt idx="16">
                  <c:v>-4.0160613100000001E-3</c:v>
                </c:pt>
                <c:pt idx="17">
                  <c:v>-4.1345194000000007E-3</c:v>
                </c:pt>
                <c:pt idx="18">
                  <c:v>-4.2823294399999996E-3</c:v>
                </c:pt>
                <c:pt idx="19">
                  <c:v>-4.62713156E-3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BB5-477D-9A9A-09401D2AF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77280"/>
        <c:axId val="156516736"/>
      </c:scatterChart>
      <c:valAx>
        <c:axId val="155777280"/>
        <c:scaling>
          <c:orientation val="minMax"/>
          <c:max val="2.1000000000000005E-2"/>
          <c:min val="-8.0000000000000019E-3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Re(</a:t>
                </a:r>
                <a:r>
                  <a:rPr lang="el-GR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000" b="0" baseline="-2500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c:rich>
          </c:tx>
          <c:overlay val="0"/>
        </c:title>
        <c:numFmt formatCode="0.0E+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56516736"/>
        <c:crossesAt val="-2.0000000000000004E-2"/>
        <c:crossBetween val="midCat"/>
        <c:majorUnit val="4.000000000000001E-3"/>
      </c:valAx>
      <c:valAx>
        <c:axId val="156516736"/>
        <c:scaling>
          <c:orientation val="minMax"/>
          <c:max val="4.000000000000001E-3"/>
          <c:min val="-2.0000000000000004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Im(</a:t>
                </a:r>
                <a:r>
                  <a:rPr lang="el-GR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000" b="0" i="0" baseline="-2500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55777280"/>
        <c:crossesAt val="-8.0000000000000019E-3"/>
        <c:crossBetween val="midCat"/>
        <c:majorUnit val="4.000000000000001E-3"/>
      </c:valAx>
      <c:spPr>
        <a:ln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99540682414698"/>
          <c:y val="6.157317700662996E-2"/>
          <c:w val="0.73759492563429574"/>
          <c:h val="0.753054507806320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MISK_out!$C$9:$C$28</c:f>
              <c:numCache>
                <c:formatCode>General</c:formatCode>
                <c:ptCount val="20"/>
                <c:pt idx="0">
                  <c:v>9.9999999999999006E-2</c:v>
                </c:pt>
                <c:pt idx="1">
                  <c:v>0.19999999999999901</c:v>
                </c:pt>
                <c:pt idx="2">
                  <c:v>0.29999999999999899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MISK_out!$N$9:$N$28</c:f>
              <c:numCache>
                <c:formatCode>0.00E+00</c:formatCode>
                <c:ptCount val="20"/>
                <c:pt idx="0">
                  <c:v>-0.85351752394312375</c:v>
                </c:pt>
                <c:pt idx="1">
                  <c:v>-0.84133970602851438</c:v>
                </c:pt>
                <c:pt idx="2">
                  <c:v>-0.83528996485369567</c:v>
                </c:pt>
                <c:pt idx="3">
                  <c:v>-0.82948792636731794</c:v>
                </c:pt>
                <c:pt idx="4">
                  <c:v>-0.82549030541095991</c:v>
                </c:pt>
                <c:pt idx="5">
                  <c:v>-0.83306627836866232</c:v>
                </c:pt>
                <c:pt idx="6">
                  <c:v>-0.84757267229476763</c:v>
                </c:pt>
                <c:pt idx="7">
                  <c:v>-0.86262909260915099</c:v>
                </c:pt>
                <c:pt idx="8">
                  <c:v>-0.88300410755552095</c:v>
                </c:pt>
                <c:pt idx="9">
                  <c:v>-0.86521556918434184</c:v>
                </c:pt>
                <c:pt idx="10">
                  <c:v>-0.88380372019780173</c:v>
                </c:pt>
                <c:pt idx="11">
                  <c:v>-0.8738598948890911</c:v>
                </c:pt>
                <c:pt idx="12">
                  <c:v>-0.85846003839295426</c:v>
                </c:pt>
                <c:pt idx="13">
                  <c:v>-0.88840071878890514</c:v>
                </c:pt>
                <c:pt idx="14">
                  <c:v>-0.90938670443483571</c:v>
                </c:pt>
                <c:pt idx="15">
                  <c:v>-0.92762961626792895</c:v>
                </c:pt>
                <c:pt idx="16">
                  <c:v>-0.93467414394183512</c:v>
                </c:pt>
                <c:pt idx="17">
                  <c:v>-0.93789135806116797</c:v>
                </c:pt>
                <c:pt idx="18">
                  <c:v>-0.93622868881843269</c:v>
                </c:pt>
                <c:pt idx="19">
                  <c:v>-0.93906049515048984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13-402E-902A-777E3BC1A799}"/>
            </c:ext>
          </c:extLst>
        </c:ser>
        <c:ser>
          <c:idx val="1"/>
          <c:order val="1"/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MISK_out!$C$31:$C$50</c:f>
              <c:numCache>
                <c:formatCode>General</c:formatCode>
                <c:ptCount val="20"/>
                <c:pt idx="0">
                  <c:v>9.9999999999999006E-2</c:v>
                </c:pt>
                <c:pt idx="1">
                  <c:v>0.19999999999999901</c:v>
                </c:pt>
                <c:pt idx="2">
                  <c:v>0.29999999999999899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MISK_out!$N$31:$N$50</c:f>
              <c:numCache>
                <c:formatCode>0.00E+00</c:formatCode>
                <c:ptCount val="20"/>
                <c:pt idx="0">
                  <c:v>-0.30805767531777506</c:v>
                </c:pt>
                <c:pt idx="1">
                  <c:v>-0.46424614850292389</c:v>
                </c:pt>
                <c:pt idx="2">
                  <c:v>-0.58129791398182939</c:v>
                </c:pt>
                <c:pt idx="3">
                  <c:v>-0.66605323681342499</c:v>
                </c:pt>
                <c:pt idx="4">
                  <c:v>-0.74316337719198899</c:v>
                </c:pt>
                <c:pt idx="5">
                  <c:v>-0.82319186747744511</c:v>
                </c:pt>
                <c:pt idx="6">
                  <c:v>-0.8141432031598782</c:v>
                </c:pt>
                <c:pt idx="7">
                  <c:v>-0.90548625398877869</c:v>
                </c:pt>
                <c:pt idx="8">
                  <c:v>-0.93725823970522226</c:v>
                </c:pt>
                <c:pt idx="9">
                  <c:v>-0.61355865601071491</c:v>
                </c:pt>
                <c:pt idx="10">
                  <c:v>-0.97572813350641596</c:v>
                </c:pt>
                <c:pt idx="11">
                  <c:v>-0.59576249237448642</c:v>
                </c:pt>
                <c:pt idx="12">
                  <c:v>-8.3201724335780408E-2</c:v>
                </c:pt>
                <c:pt idx="13">
                  <c:v>-0.20678178817918377</c:v>
                </c:pt>
                <c:pt idx="14">
                  <c:v>-0.28978884976947306</c:v>
                </c:pt>
                <c:pt idx="15">
                  <c:v>-0.38473288503981934</c:v>
                </c:pt>
                <c:pt idx="16">
                  <c:v>-0.47232114006492271</c:v>
                </c:pt>
                <c:pt idx="17">
                  <c:v>-0.5018503616734441</c:v>
                </c:pt>
                <c:pt idx="18">
                  <c:v>-0.51645512854970266</c:v>
                </c:pt>
                <c:pt idx="19">
                  <c:v>-0.58855470400949084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13-402E-902A-777E3BC1A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20288"/>
        <c:axId val="156622208"/>
      </c:scatterChart>
      <c:valAx>
        <c:axId val="156620288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Scaled Rotation Profile 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l-GR" sz="1800" b="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sz="1800" b="0" i="0" u="none" strike="noStrike" baseline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l-GR" sz="1800" b="0" i="0" u="none" strike="noStrike" baseline="-2500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800" b="0" baseline="30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exp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24258442694663168"/>
              <c:y val="0.88750867286811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22208"/>
        <c:crossesAt val="-1.5"/>
        <c:crossBetween val="midCat"/>
      </c:valAx>
      <c:valAx>
        <c:axId val="156622208"/>
        <c:scaling>
          <c:orientation val="minMax"/>
          <c:max val="0.5"/>
          <c:min val="-1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l-GR" sz="2000" b="0" dirty="0">
                    <a:latin typeface="+mn-lt"/>
                    <a:cs typeface="Arial"/>
                  </a:rPr>
                  <a:t>γτ</a:t>
                </a:r>
                <a:r>
                  <a:rPr lang="en-US" sz="2000" b="0" baseline="-25000" dirty="0">
                    <a:latin typeface="+mn-lt"/>
                  </a:rPr>
                  <a:t>w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6620288"/>
        <c:crosses val="autoZero"/>
        <c:crossBetween val="midCat"/>
        <c:majorUnit val="0.5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0.21678</cdr:x>
      <cdr:y>0.24274</cdr:y>
    </cdr:from>
    <cdr:to>
      <cdr:x>0.96481</cdr:x>
      <cdr:y>0.24274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991132" y="739241"/>
          <a:ext cx="34200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74478" y="8824291"/>
            <a:ext cx="402444" cy="30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3CB75F-D00C-44DC-AA74-CDEEED0FE5DA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088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617" y="4379914"/>
            <a:ext cx="5095666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4478" y="8825084"/>
            <a:ext cx="402444" cy="30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D358436-4925-4B8F-8600-1EA1FE32D2F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4516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18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41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63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909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94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4375" y="8757301"/>
            <a:ext cx="3010953" cy="461325"/>
          </a:xfrm>
          <a:prstGeom prst="rect">
            <a:avLst/>
          </a:prstGeom>
          <a:ln/>
        </p:spPr>
        <p:txBody>
          <a:bodyPr lIns="90654" tIns="45327" rIns="90654" bIns="45327"/>
          <a:lstStyle/>
          <a:p>
            <a:fld id="{742060EB-19A4-4EDA-8BD9-0062D874EFD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781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9988" y="690563"/>
            <a:ext cx="4610100" cy="3457575"/>
          </a:xfrm>
          <a:ln/>
        </p:spPr>
      </p:sp>
      <p:sp>
        <p:nvSpPr>
          <p:cNvPr id="1781763" name="Notes Placeholder 2"/>
          <p:cNvSpPr>
            <a:spLocks noGrp="1"/>
          </p:cNvSpPr>
          <p:nvPr>
            <p:ph type="body" idx="1"/>
          </p:nvPr>
        </p:nvSpPr>
        <p:spPr>
          <a:xfrm>
            <a:off x="925617" y="4379913"/>
            <a:ext cx="5095666" cy="4149725"/>
          </a:xfrm>
          <a:ln/>
        </p:spPr>
        <p:txBody>
          <a:bodyPr lIns="91390" tIns="44895" rIns="91390" bIns="4489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Poly </a:t>
            </a:r>
            <a:r>
              <a:rPr lang="en-US" dirty="0" err="1" smtClean="0"/>
              <a:t>krou</a:t>
            </a:r>
            <a:r>
              <a:rPr lang="en-US" baseline="0" dirty="0" smtClean="0"/>
              <a:t> meter; </a:t>
            </a:r>
            <a:r>
              <a:rPr lang="en-US" sz="1200" b="1" dirty="0" smtClean="0"/>
              <a:t>In-vessel control coils(IVCC)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85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6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662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Supported by the</a:t>
            </a:r>
          </a:p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U.S. Department of Energy Office of Science</a:t>
            </a:r>
          </a:p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" y="4494179"/>
            <a:ext cx="1659636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3" y="5264027"/>
            <a:ext cx="1292649" cy="66183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8908" y="2536608"/>
            <a:ext cx="88383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83682" y="4326058"/>
            <a:ext cx="2977484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52525" y="846667"/>
            <a:ext cx="8839430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4696" y="4326058"/>
            <a:ext cx="3008313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9144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4792" y="6535198"/>
            <a:ext cx="6533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</a:t>
            </a:r>
            <a:r>
              <a:rPr lang="en-US" sz="1200" b="1" i="1" dirty="0" smtClean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upported by US </a:t>
            </a:r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DOE </a:t>
            </a:r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grants DE-SC0016614, DE-SC0018623, DE-FG02-99ER54524 </a:t>
            </a:r>
            <a:endParaRPr lang="en-US" altLang="en-US" sz="1200" b="1" i="1" kern="1200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9" y="5191364"/>
            <a:ext cx="1704088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42" y="13116"/>
            <a:ext cx="962901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u_fontoutlin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" y="5929533"/>
            <a:ext cx="2950995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8997" r="6932" b="19902"/>
          <a:stretch/>
        </p:blipFill>
        <p:spPr bwMode="auto">
          <a:xfrm>
            <a:off x="0" y="5287509"/>
            <a:ext cx="1621766" cy="63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6979555" y="4552780"/>
            <a:ext cx="16296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kern="0" dirty="0" smtClean="0">
                <a:solidFill>
                  <a:srgbClr val="FF0000"/>
                </a:solidFill>
              </a:rPr>
              <a:t>MAST-U</a:t>
            </a:r>
          </a:p>
        </p:txBody>
      </p:sp>
      <p:pic>
        <p:nvPicPr>
          <p:cNvPr id="4098" name="Picture 2" descr="D:\Users\SAS\Documents\2015+\Posters &amp; Talks 2015+\Major meetings\IAEA 2016\Logos and banners\NSTX-U_logo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37" y="5733717"/>
            <a:ext cx="1628770" cy="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800100"/>
            <a:ext cx="77724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8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05932"/>
            <a:ext cx="8722784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11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9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7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2269" y="6566666"/>
            <a:ext cx="914853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6522" y="6597261"/>
            <a:ext cx="399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4801" y="6609828"/>
            <a:ext cx="701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NSTX-U/MFS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mtg.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: Progress on Disruption Event Characterization and Forecasting in Tokamaks 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(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S.A. Sabbagh, et al.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9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/24/18)</a:t>
            </a:r>
            <a:endParaRPr lang="ko-KR" altLang="en-US" sz="900" b="1" dirty="0">
              <a:solidFill>
                <a:srgbClr val="00528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46.png"/><Relationship Id="rId4" Type="http://schemas.openxmlformats.org/officeDocument/2006/relationships/image" Target="../media/image6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8900" y="129690"/>
            <a:ext cx="8972550" cy="11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970" y="1873436"/>
            <a:ext cx="9001479" cy="17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Helvetica" pitchFamily="34" charset="0"/>
              </a:rPr>
              <a:t>S.A. </a:t>
            </a:r>
            <a:r>
              <a:rPr lang="en-US" altLang="en-US" sz="2000" b="1" dirty="0" smtClean="0">
                <a:solidFill>
                  <a:srgbClr val="0000FF"/>
                </a:solidFill>
                <a:latin typeface="Helvetica" pitchFamily="34" charset="0"/>
              </a:rPr>
              <a:t>Sabbagh</a:t>
            </a:r>
            <a:r>
              <a:rPr lang="en-US" altLang="en-US" sz="2000" b="1" baseline="30000" dirty="0" smtClean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J.W. Berkery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Y.S.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Park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J.H. Ahn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Y. Jiang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J.D. Riquezes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R.E. Bell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M.D. Boyer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A.H. Glasser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 Hollocombe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 Kim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A. Kirk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W. 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L. Kogan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B. LeBlanc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J.H. Lee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Y.K. Oh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F. Poli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S.D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Scott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A. Thornton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L. Terzolo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S.W. Yoon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S.J. 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Z.R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endParaRPr lang="en-US" altLang="en-US" sz="2000" baseline="300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73870" y="6543191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2"/>
                </a:solidFill>
              </a:rPr>
              <a:t>V2.1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908" y="3162300"/>
            <a:ext cx="8838338" cy="173648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1</a:t>
            </a:r>
            <a:r>
              <a:rPr lang="en-US" altLang="en-US" sz="1600" dirty="0">
                <a:solidFill>
                  <a:srgbClr val="0000FF"/>
                </a:solidFill>
              </a:rPr>
              <a:t>Department of Applied Physics, Columbia University, New York, NY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2</a:t>
            </a:r>
            <a:r>
              <a:rPr lang="en-US" altLang="en-US" sz="1600" dirty="0">
                <a:solidFill>
                  <a:srgbClr val="0000FF"/>
                </a:solidFill>
              </a:rPr>
              <a:t>Princeton Plasma Physics Laboratory, Princeton, NJ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3</a:t>
            </a:r>
            <a:r>
              <a:rPr lang="en-US" altLang="en-US" sz="1600" dirty="0">
                <a:solidFill>
                  <a:srgbClr val="0000FF"/>
                </a:solidFill>
              </a:rPr>
              <a:t>Fusion Theory and Computation, Inc., Kingston, </a:t>
            </a:r>
            <a:r>
              <a:rPr lang="en-US" altLang="en-US" sz="1600" dirty="0" smtClean="0">
                <a:solidFill>
                  <a:srgbClr val="0000FF"/>
                </a:solidFill>
              </a:rPr>
              <a:t>WA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 smtClean="0">
                <a:solidFill>
                  <a:srgbClr val="0000FF"/>
                </a:solidFill>
              </a:rPr>
              <a:t>4</a:t>
            </a:r>
            <a:r>
              <a:rPr lang="en-US" altLang="en-US" sz="1600" dirty="0" smtClean="0">
                <a:solidFill>
                  <a:srgbClr val="0000FF"/>
                </a:solidFill>
              </a:rPr>
              <a:t>Culham Centre for Fusion Energy, UKAEA, Abingdon, UK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5</a:t>
            </a:r>
            <a:r>
              <a:rPr lang="en-US" altLang="en-US" sz="1600" dirty="0" smtClean="0">
                <a:solidFill>
                  <a:srgbClr val="0000FF"/>
                </a:solidFill>
              </a:rPr>
              <a:t>National </a:t>
            </a:r>
            <a:r>
              <a:rPr lang="en-US" altLang="en-US" sz="1600" dirty="0">
                <a:solidFill>
                  <a:srgbClr val="0000FF"/>
                </a:solidFill>
              </a:rPr>
              <a:t>Fusion Research Institute, Daejeon, Republic of Korea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2525" y="726888"/>
            <a:ext cx="8839430" cy="1111437"/>
          </a:xfrm>
        </p:spPr>
        <p:txBody>
          <a:bodyPr/>
          <a:lstStyle/>
          <a:p>
            <a:r>
              <a:rPr lang="en-US" dirty="0"/>
              <a:t>Progress on Disruption Event Characterization and </a:t>
            </a:r>
            <a:r>
              <a:rPr lang="en-US" dirty="0" smtClean="0"/>
              <a:t>Forecasting (</a:t>
            </a:r>
            <a:r>
              <a:rPr lang="en-US" dirty="0" smtClean="0">
                <a:solidFill>
                  <a:srgbClr val="FF0000"/>
                </a:solidFill>
              </a:rPr>
              <a:t>DECAF</a:t>
            </a:r>
            <a:r>
              <a:rPr lang="en-US" dirty="0" smtClean="0"/>
              <a:t>) </a:t>
            </a:r>
            <a:r>
              <a:rPr lang="en-US" dirty="0"/>
              <a:t>in Tokamaks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10044" y="4619458"/>
            <a:ext cx="3008313" cy="187382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NSTX-U / Magnetic Fusion Science </a:t>
            </a:r>
            <a:r>
              <a:rPr lang="en-US" sz="1800" dirty="0" smtClean="0">
                <a:solidFill>
                  <a:srgbClr val="FF0000"/>
                </a:solidFill>
              </a:rPr>
              <a:t>meeting</a:t>
            </a:r>
          </a:p>
          <a:p>
            <a:pPr algn="ctr" eaLnBrk="1" hangingPunct="1"/>
            <a:r>
              <a:rPr lang="en-US" sz="18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24 Sep </a:t>
            </a:r>
            <a:r>
              <a:rPr lang="en-US" sz="1800" b="1" dirty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2018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PPPL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Princeton, NJ USA</a:t>
            </a:r>
            <a:endParaRPr lang="en-US" sz="1800" b="1" dirty="0">
              <a:solidFill>
                <a:schemeClr val="tx1"/>
              </a:solidFill>
              <a:latin typeface="Helvetica" charset="0"/>
              <a:cs typeface="Arial" pitchFamily="34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r="5514" b="8173"/>
          <a:stretch/>
        </p:blipFill>
        <p:spPr>
          <a:xfrm>
            <a:off x="151599" y="3357103"/>
            <a:ext cx="3478289" cy="3136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Initial analysis of large databases further supports published result that </a:t>
            </a:r>
            <a:r>
              <a:rPr lang="en-US" sz="2400" dirty="0" err="1"/>
              <a:t>disruptivity</a:t>
            </a:r>
            <a:r>
              <a:rPr lang="en-US" sz="2400" dirty="0"/>
              <a:t> doesn’t increase </a:t>
            </a:r>
            <a:r>
              <a:rPr lang="en-US" sz="2400" dirty="0" smtClean="0"/>
              <a:t>with β</a:t>
            </a:r>
            <a:r>
              <a:rPr lang="en-US" sz="2400" baseline="-25000" dirty="0" smtClean="0"/>
              <a:t>N</a:t>
            </a:r>
            <a:endParaRPr lang="en-US" sz="2400" baseline="-250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Shots analyzed at 10 </a:t>
            </a:r>
            <a:r>
              <a:rPr lang="en-US" sz="1800" dirty="0" err="1" smtClean="0"/>
              <a:t>ms</a:t>
            </a:r>
            <a:r>
              <a:rPr lang="en-US" sz="1800" dirty="0" smtClean="0"/>
              <a:t> intervals</a:t>
            </a:r>
          </a:p>
          <a:p>
            <a:pPr lvl="1">
              <a:spcBef>
                <a:spcPts val="300"/>
              </a:spcBef>
            </a:pPr>
            <a:r>
              <a:rPr lang="en-US" sz="1800" u="sng" dirty="0" smtClean="0">
                <a:solidFill>
                  <a:srgbClr val="FF0000"/>
                </a:solidFill>
              </a:rPr>
              <a:t>NEXT STEP</a:t>
            </a:r>
            <a:r>
              <a:rPr lang="en-US" sz="1800" dirty="0" smtClean="0">
                <a:solidFill>
                  <a:srgbClr val="FF0000"/>
                </a:solidFill>
              </a:rPr>
              <a:t>: DECAF event chain analysis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</a:t>
            </a:r>
            <a:r>
              <a:rPr lang="en-US" dirty="0"/>
              <a:t>during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flat-top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MAST: </a:t>
            </a:r>
            <a:r>
              <a:rPr lang="en-US" sz="1800" dirty="0"/>
              <a:t>8902 </a:t>
            </a:r>
            <a:r>
              <a:rPr lang="en-US" sz="1800" dirty="0" smtClean="0"/>
              <a:t>plasmas analyzed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NSTX: </a:t>
            </a:r>
            <a:r>
              <a:rPr lang="en-US" sz="1800" dirty="0"/>
              <a:t>4706 </a:t>
            </a:r>
            <a:r>
              <a:rPr lang="en-US" sz="1800" dirty="0" smtClean="0"/>
              <a:t>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KSTAR</a:t>
            </a:r>
            <a:r>
              <a:rPr lang="en-US" sz="1800" dirty="0"/>
              <a:t>: 750 plasmas analyzed (so far</a:t>
            </a:r>
            <a:r>
              <a:rPr lang="en-US" sz="1800" dirty="0" smtClean="0"/>
              <a:t>)</a:t>
            </a:r>
          </a:p>
          <a:p>
            <a:pPr marL="287338" lvl="1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190" t="5137" r="7787" b="17178"/>
          <a:stretch/>
        </p:blipFill>
        <p:spPr>
          <a:xfrm>
            <a:off x="83128" y="843957"/>
            <a:ext cx="3474654" cy="26750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54" t="4913" r="5302" b="6457"/>
          <a:stretch/>
        </p:blipFill>
        <p:spPr>
          <a:xfrm>
            <a:off x="4701312" y="849750"/>
            <a:ext cx="3528292" cy="30369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8759" y="965911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0331" y="36126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387" y="991590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397001" y="2281383"/>
            <a:ext cx="85437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133765" y="5029201"/>
            <a:ext cx="85437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170658" y="2461177"/>
            <a:ext cx="0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104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cs typeface="Calibri" panose="020F0502020204030204" pitchFamily="34" charset="0"/>
              </a:rPr>
              <a:t>DECAF density limit analysis started</a:t>
            </a:r>
            <a:r>
              <a:rPr lang="en-US" sz="2400" dirty="0" smtClean="0">
                <a:cs typeface="Calibri" panose="020F0502020204030204" pitchFamily="34" charset="0"/>
              </a:rPr>
              <a:t>: global, local density limits examined, correlation of MHD onset near limits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61" t="3751" r="6140" b="5910"/>
          <a:stretch/>
        </p:blipFill>
        <p:spPr>
          <a:xfrm>
            <a:off x="5107708" y="1099127"/>
            <a:ext cx="3777673" cy="3168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9563" y="835204"/>
            <a:ext cx="249138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err="1" smtClean="0">
                <a:solidFill>
                  <a:srgbClr val="FF0000"/>
                </a:solidFill>
              </a:rPr>
              <a:t>Disruptivity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 vs. density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08134" y="840546"/>
            <a:ext cx="491984" cy="329223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4367" y="835338"/>
            <a:ext cx="52930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DIS</a:t>
            </a:r>
            <a:endParaRPr lang="en-US" sz="16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 smtClean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 smtClean="0">
                <a:solidFill>
                  <a:srgbClr val="0000FF"/>
                </a:solidFill>
              </a:rPr>
              <a:t>(toroidal array)</a:t>
            </a:r>
            <a:endParaRPr lang="en-US" sz="2000" i="0" u="sng" kern="0" dirty="0" smtClean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04861" y="4279313"/>
            <a:ext cx="4384431" cy="211918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Greenwald limit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Approaches </a:t>
            </a:r>
            <a:r>
              <a:rPr lang="en-US" dirty="0"/>
              <a:t>1</a:t>
            </a:r>
            <a:r>
              <a:rPr lang="en-US" sz="2000" dirty="0" smtClean="0"/>
              <a:t> near mode lock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Rad. island power balance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xamining utility of this physics model for disruption warning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385208" y="4664364"/>
            <a:ext cx="0" cy="1325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IPB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49812" y="6143637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talk by J. Berkery, Wednesday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33190" y="1702491"/>
            <a:ext cx="798101" cy="338554"/>
            <a:chOff x="3393754" y="5129712"/>
            <a:chExt cx="798101" cy="338554"/>
          </a:xfrm>
        </p:grpSpPr>
        <p:sp>
          <p:nvSpPr>
            <p:cNvPr id="33" name="Chevron 3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50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/>
          <a:stretch/>
        </p:blipFill>
        <p:spPr>
          <a:xfrm>
            <a:off x="4704861" y="1617044"/>
            <a:ext cx="4352229" cy="2369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" panose="020F0502020204030204" pitchFamily="34" charset="0"/>
              </a:rPr>
              <a:t>More powerful automated MHD event objects have been developed for DECAF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04861" y="4025585"/>
            <a:ext cx="4384431" cy="230132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More capable MHD event objects required for analysis of wider tokamak databases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DECAF MHD events now include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</a:t>
            </a:r>
            <a:r>
              <a:rPr lang="en-US" sz="1800" dirty="0" smtClean="0"/>
              <a:t>ode number (n) discrimination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Full history of mode evolution, including bifurcation and locking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Many disruption warning criteria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39890" y="1036895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295125" y="1768923"/>
            <a:ext cx="716210" cy="5427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7792399" y="2968487"/>
            <a:ext cx="0" cy="597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7819020" y="255767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964950" y="2761145"/>
            <a:ext cx="1160773" cy="338554"/>
            <a:chOff x="6891942" y="2741267"/>
            <a:chExt cx="1160773" cy="338554"/>
          </a:xfrm>
        </p:grpSpPr>
        <p:sp>
          <p:nvSpPr>
            <p:cNvPr id="20" name="Chevron 1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8026428" y="211373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211986" y="1918295"/>
            <a:ext cx="1160773" cy="338554"/>
            <a:chOff x="7485530" y="1918295"/>
            <a:chExt cx="1160773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71062" y="1918295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MHD-n3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90222" y="2335082"/>
            <a:ext cx="1160773" cy="338554"/>
            <a:chOff x="7094705" y="4646402"/>
            <a:chExt cx="1160773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MHD-n2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 smtClean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 smtClean="0">
                <a:solidFill>
                  <a:srgbClr val="0000FF"/>
                </a:solidFill>
              </a:rPr>
              <a:t>(toroidal array)</a:t>
            </a:r>
            <a:endParaRPr lang="en-US" sz="2000" i="0" u="sng" kern="0" dirty="0" smtClean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385208" y="4664364"/>
            <a:ext cx="0" cy="1325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43" name="Chevron 4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48" name="Chevron 47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IPB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2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069801"/>
            <a:ext cx="4194845" cy="32639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9883"/>
          <a:stretch/>
        </p:blipFill>
        <p:spPr>
          <a:xfrm>
            <a:off x="37679" y="1061987"/>
            <a:ext cx="4672344" cy="299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DECAF MHD events utilize history of 15 criteria to define time evolving disruption warning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328906" y="1290093"/>
            <a:ext cx="0" cy="254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372779" y="1612850"/>
            <a:ext cx="0" cy="19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2208173" y="1994927"/>
            <a:ext cx="1160773" cy="338554"/>
            <a:chOff x="6891942" y="2741267"/>
            <a:chExt cx="1160773" cy="338554"/>
          </a:xfrm>
        </p:grpSpPr>
        <p:sp>
          <p:nvSpPr>
            <p:cNvPr id="10" name="Chevron 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 flipV="1">
            <a:off x="3608577" y="1290094"/>
            <a:ext cx="0" cy="1861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532843" y="1290093"/>
            <a:ext cx="1169399" cy="338554"/>
            <a:chOff x="7485530" y="1909669"/>
            <a:chExt cx="1169399" cy="338554"/>
          </a:xfrm>
        </p:grpSpPr>
        <p:sp>
          <p:nvSpPr>
            <p:cNvPr id="14" name="Chevron 13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79688" y="1909669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MHD-n3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93827" y="1646498"/>
            <a:ext cx="1160773" cy="338554"/>
            <a:chOff x="7094705" y="4646402"/>
            <a:chExt cx="1160773" cy="338554"/>
          </a:xfrm>
        </p:grpSpPr>
        <p:sp>
          <p:nvSpPr>
            <p:cNvPr id="17" name="Chevron 16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MHD-n2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" y="4028294"/>
            <a:ext cx="4857432" cy="244748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>
            <a:off x="552091" y="4485736"/>
            <a:ext cx="408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12771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0000FF"/>
                </a:solidFill>
              </a:rPr>
              <a:t>DECAF automated MHD events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4111827" y="3157041"/>
            <a:ext cx="0" cy="681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4244159" y="3497900"/>
            <a:ext cx="0" cy="340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926646" y="2882634"/>
            <a:ext cx="995904" cy="291886"/>
            <a:chOff x="6891942" y="2741268"/>
            <a:chExt cx="1160774" cy="327382"/>
          </a:xfrm>
        </p:grpSpPr>
        <p:sp>
          <p:nvSpPr>
            <p:cNvPr id="50" name="Chevron 4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77474" y="2741268"/>
              <a:ext cx="107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LTM-n1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93880" y="3250855"/>
            <a:ext cx="995905" cy="285977"/>
            <a:chOff x="7094705" y="4646404"/>
            <a:chExt cx="1160773" cy="320755"/>
          </a:xfrm>
        </p:grpSpPr>
        <p:sp>
          <p:nvSpPr>
            <p:cNvPr id="58" name="Chevron 57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80237" y="4646404"/>
              <a:ext cx="1075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LTM-n2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 bwMode="auto">
          <a:xfrm flipV="1">
            <a:off x="3656234" y="2409578"/>
            <a:ext cx="0" cy="1429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3696142" y="2438517"/>
            <a:ext cx="995902" cy="307777"/>
            <a:chOff x="6891942" y="2741267"/>
            <a:chExt cx="1160772" cy="345205"/>
          </a:xfrm>
        </p:grpSpPr>
        <p:sp>
          <p:nvSpPr>
            <p:cNvPr id="68" name="Chevron 67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77473" y="2741267"/>
              <a:ext cx="1075241" cy="34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BIF-n1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381934" y="2123601"/>
            <a:ext cx="995905" cy="307777"/>
            <a:chOff x="7094705" y="4646404"/>
            <a:chExt cx="1160773" cy="345206"/>
          </a:xfrm>
        </p:grpSpPr>
        <p:sp>
          <p:nvSpPr>
            <p:cNvPr id="71" name="Chevron 70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80237" y="4646404"/>
              <a:ext cx="1075241" cy="34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BIF-n2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 bwMode="auto">
          <a:xfrm flipV="1">
            <a:off x="3853473" y="2737449"/>
            <a:ext cx="0" cy="1101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42341" y="2431378"/>
            <a:ext cx="1308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i="0" kern="0" dirty="0" smtClean="0">
                <a:solidFill>
                  <a:srgbClr val="0000FF"/>
                </a:solidFill>
              </a:rPr>
              <a:t>“quasi-steady </a:t>
            </a:r>
          </a:p>
          <a:p>
            <a:pPr algn="ctr"/>
            <a:r>
              <a:rPr lang="en-US" sz="1400" kern="0" dirty="0">
                <a:solidFill>
                  <a:srgbClr val="0000FF"/>
                </a:solidFill>
              </a:rPr>
              <a:t>s</a:t>
            </a:r>
            <a:r>
              <a:rPr lang="en-US" sz="1400" i="0" kern="0" dirty="0" smtClean="0">
                <a:solidFill>
                  <a:srgbClr val="0000FF"/>
                </a:solidFill>
              </a:rPr>
              <a:t>tate (O)”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2293705" y="2954598"/>
            <a:ext cx="125624" cy="169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704861" y="4355213"/>
            <a:ext cx="4384431" cy="182392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Initial findings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Clear “safe” and “unsafe” periods of MHD appear in warning level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Criterion history of wider range of plasma parameters improved the disruption warning reliability </a:t>
            </a: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illustrated by “Heat Map”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22959" y="4164434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level</a:t>
            </a:r>
          </a:p>
        </p:txBody>
      </p:sp>
    </p:spTree>
    <p:extLst>
      <p:ext uri="{BB962C8B-B14F-4D97-AF65-F5344CB8AC3E}">
        <p14:creationId xmlns:p14="http://schemas.microsoft.com/office/powerpoint/2010/main" val="175573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069801"/>
            <a:ext cx="4194845" cy="32639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9883"/>
          <a:stretch/>
        </p:blipFill>
        <p:spPr>
          <a:xfrm>
            <a:off x="37679" y="1061987"/>
            <a:ext cx="4672344" cy="299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heat map illustration summarizes understanding of disruption warning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328906" y="1290093"/>
            <a:ext cx="0" cy="254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372779" y="1612850"/>
            <a:ext cx="0" cy="19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2208173" y="1994927"/>
            <a:ext cx="1160773" cy="338554"/>
            <a:chOff x="6891942" y="2741267"/>
            <a:chExt cx="1160773" cy="338554"/>
          </a:xfrm>
        </p:grpSpPr>
        <p:sp>
          <p:nvSpPr>
            <p:cNvPr id="10" name="Chevron 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 flipV="1">
            <a:off x="3608577" y="1290094"/>
            <a:ext cx="0" cy="1861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532843" y="1290093"/>
            <a:ext cx="1169399" cy="338554"/>
            <a:chOff x="7485530" y="1909669"/>
            <a:chExt cx="1169399" cy="338554"/>
          </a:xfrm>
        </p:grpSpPr>
        <p:sp>
          <p:nvSpPr>
            <p:cNvPr id="14" name="Chevron 13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79688" y="1909669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MHD-n3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93827" y="1646498"/>
            <a:ext cx="1160773" cy="338554"/>
            <a:chOff x="7094705" y="4646402"/>
            <a:chExt cx="1160773" cy="338554"/>
          </a:xfrm>
        </p:grpSpPr>
        <p:sp>
          <p:nvSpPr>
            <p:cNvPr id="17" name="Chevron 16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MHD-n2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" y="4028294"/>
            <a:ext cx="4857432" cy="244748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>
            <a:off x="552091" y="4485736"/>
            <a:ext cx="408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22959" y="4164434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level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2771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0000FF"/>
                </a:solidFill>
              </a:rPr>
              <a:t>DECAF automated MHD objects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4111827" y="3157041"/>
            <a:ext cx="0" cy="681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4244159" y="3497900"/>
            <a:ext cx="0" cy="340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926646" y="2882634"/>
            <a:ext cx="995904" cy="291886"/>
            <a:chOff x="6891942" y="2741268"/>
            <a:chExt cx="1160774" cy="327382"/>
          </a:xfrm>
        </p:grpSpPr>
        <p:sp>
          <p:nvSpPr>
            <p:cNvPr id="50" name="Chevron 4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77474" y="2741268"/>
              <a:ext cx="107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LTM-n1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93880" y="3250855"/>
            <a:ext cx="995905" cy="285977"/>
            <a:chOff x="7094705" y="4646404"/>
            <a:chExt cx="1160773" cy="320755"/>
          </a:xfrm>
        </p:grpSpPr>
        <p:sp>
          <p:nvSpPr>
            <p:cNvPr id="58" name="Chevron 57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80237" y="4646404"/>
              <a:ext cx="1075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LTM-n2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 bwMode="auto">
          <a:xfrm flipV="1">
            <a:off x="3656234" y="2409578"/>
            <a:ext cx="0" cy="1429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3696142" y="2438517"/>
            <a:ext cx="995902" cy="307777"/>
            <a:chOff x="6891942" y="2741267"/>
            <a:chExt cx="1160772" cy="345205"/>
          </a:xfrm>
        </p:grpSpPr>
        <p:sp>
          <p:nvSpPr>
            <p:cNvPr id="68" name="Chevron 67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77473" y="2741267"/>
              <a:ext cx="1075241" cy="34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BIF-n1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381934" y="2123601"/>
            <a:ext cx="995905" cy="307777"/>
            <a:chOff x="7094705" y="4646404"/>
            <a:chExt cx="1160773" cy="345206"/>
          </a:xfrm>
        </p:grpSpPr>
        <p:sp>
          <p:nvSpPr>
            <p:cNvPr id="71" name="Chevron 70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80237" y="4646404"/>
              <a:ext cx="1075241" cy="34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BIF-n2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 bwMode="auto">
          <a:xfrm flipV="1">
            <a:off x="3853473" y="2737449"/>
            <a:ext cx="0" cy="1101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42341" y="2431378"/>
            <a:ext cx="1308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i="0" kern="0" dirty="0" smtClean="0">
                <a:solidFill>
                  <a:srgbClr val="0000FF"/>
                </a:solidFill>
              </a:rPr>
              <a:t>“quasi-steady </a:t>
            </a:r>
          </a:p>
          <a:p>
            <a:pPr algn="ctr"/>
            <a:r>
              <a:rPr lang="en-US" sz="1400" kern="0" dirty="0">
                <a:solidFill>
                  <a:srgbClr val="0000FF"/>
                </a:solidFill>
              </a:rPr>
              <a:t>s</a:t>
            </a:r>
            <a:r>
              <a:rPr lang="en-US" sz="1400" i="0" kern="0" dirty="0" smtClean="0">
                <a:solidFill>
                  <a:srgbClr val="0000FF"/>
                </a:solidFill>
              </a:rPr>
              <a:t>tate (O)”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2293705" y="2954598"/>
            <a:ext cx="125624" cy="169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6961162" y="3528206"/>
            <a:ext cx="149271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Very low f mode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50477" y="3181695"/>
            <a:ext cx="162736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f below bifurcation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27510" y="3011545"/>
            <a:ext cx="16193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High amplitude 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410258" y="2594305"/>
            <a:ext cx="22573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Decreasing plasma rotation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26291" y="1975881"/>
            <a:ext cx="26340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en-US" sz="1200" kern="0" dirty="0" smtClean="0">
                <a:solidFill>
                  <a:schemeClr val="tx1"/>
                </a:solidFill>
              </a:rPr>
              <a:t>Core plasma rotation  &lt; 6 kHz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18032" y="1443198"/>
            <a:ext cx="177805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Locked mode &gt; 25G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704861" y="4333711"/>
            <a:ext cx="4384431" cy="180848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Some notables for this heat map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Mode frequency below bifurcation, decreasing plasma rotation key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Early, slow warning level evolution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L</a:t>
            </a:r>
            <a:r>
              <a:rPr lang="en-US" sz="1800" dirty="0" smtClean="0"/>
              <a:t>ocked mode amplitude important, but warning comes in late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86756" y="6171345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</a:t>
            </a:r>
            <a:r>
              <a:rPr lang="en-US" altLang="ko-KR" sz="1400" dirty="0" smtClean="0">
                <a:solidFill>
                  <a:srgbClr val="FF0000"/>
                </a:solidFill>
              </a:rPr>
              <a:t>TSDW talk </a:t>
            </a:r>
            <a:r>
              <a:rPr lang="en-US" altLang="ko-KR" sz="1400" dirty="0" smtClean="0">
                <a:solidFill>
                  <a:srgbClr val="FF0000"/>
                </a:solidFill>
              </a:rPr>
              <a:t>by J.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Riquezes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3504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A human might focus on the high disruption probability regions</a:t>
            </a:r>
          </a:p>
          <a:p>
            <a:pPr lvl="1">
              <a:buFont typeface="Wingdings"/>
              <a:buChar char="è"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What causes the disruptions? (low </a:t>
            </a:r>
            <a:r>
              <a:rPr lang="en-US" kern="0" dirty="0" err="1" smtClean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kern="0" baseline="-25000" dirty="0" err="1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, mid-l</a:t>
            </a:r>
            <a:r>
              <a:rPr lang="en-US" kern="0" baseline="-250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???)</a:t>
            </a:r>
            <a:endParaRPr lang="en-US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sp>
        <p:nvSpPr>
          <p:cNvPr id="3" name="Oval 2"/>
          <p:cNvSpPr/>
          <p:nvPr/>
        </p:nvSpPr>
        <p:spPr bwMode="auto">
          <a:xfrm rot="18387922">
            <a:off x="1709185" y="3081528"/>
            <a:ext cx="1207008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6451311">
            <a:off x="348478" y="3265163"/>
            <a:ext cx="1207008" cy="5441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3876386">
            <a:off x="1459793" y="2044536"/>
            <a:ext cx="1557932" cy="730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398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/>
              <a:t>A human might focus on the high disruption probability regions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Black-box machine learning might segregate disruptive from non-disruptive regions of the plot and learn from that division</a:t>
            </a:r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684813" y="2999232"/>
            <a:ext cx="630936" cy="9418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1029898" y="2848983"/>
            <a:ext cx="313710" cy="10920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1754155" y="1996751"/>
            <a:ext cx="558534" cy="1004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956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6594" y="2130569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9885" y="2339877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53587" y="3220696"/>
            <a:ext cx="138891" cy="138891"/>
            <a:chOff x="1916065" y="5326825"/>
            <a:chExt cx="138891" cy="138891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639187" y="3544696"/>
            <a:ext cx="138891" cy="138891"/>
            <a:chOff x="1916065" y="5326825"/>
            <a:chExt cx="138891" cy="138891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" name="Straight Arrow Connector 29"/>
          <p:cNvCxnSpPr/>
          <p:nvPr/>
        </p:nvCxnSpPr>
        <p:spPr bwMode="auto">
          <a:xfrm>
            <a:off x="1356220" y="2385585"/>
            <a:ext cx="283835" cy="730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1843130" y="3240417"/>
            <a:ext cx="222068" cy="305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611490" y="2541630"/>
            <a:ext cx="453708" cy="698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/>
              <a:t>A human might focus on the high event probability regions</a:t>
            </a:r>
          </a:p>
          <a:p>
            <a:pPr lvl="1"/>
            <a:r>
              <a:rPr lang="en-US" kern="0" dirty="0" smtClean="0"/>
              <a:t>A machine learning algorithm might segregate disruptive from non-disruptive regions of the plot and learn from that division</a:t>
            </a:r>
          </a:p>
          <a:p>
            <a:pPr lvl="1"/>
            <a:r>
              <a:rPr lang="en-US" u="sng" kern="0" dirty="0" smtClean="0">
                <a:solidFill>
                  <a:srgbClr val="FF0000"/>
                </a:solidFill>
              </a:rPr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</a:t>
            </a:r>
            <a:r>
              <a:rPr lang="en-US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plasma conditions can change significantly between first problem detected and when disruption happens</a:t>
            </a:r>
            <a:endParaRPr lang="en-US" kern="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093107" y="4689053"/>
            <a:ext cx="529307" cy="338554"/>
            <a:chOff x="5127533" y="4256377"/>
            <a:chExt cx="529307" cy="33855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0127" y="4265035"/>
            <a:ext cx="529307" cy="338554"/>
            <a:chOff x="5127533" y="4256377"/>
            <a:chExt cx="529307" cy="33855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1429123" y="3803904"/>
            <a:ext cx="193291" cy="795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905256" y="3392990"/>
            <a:ext cx="683602" cy="8086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897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6594" y="2130569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9885" y="2339877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53587" y="3220696"/>
            <a:ext cx="138891" cy="138891"/>
            <a:chOff x="1916065" y="5326825"/>
            <a:chExt cx="138891" cy="138891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639187" y="3544696"/>
            <a:ext cx="138891" cy="138891"/>
            <a:chOff x="1916065" y="5326825"/>
            <a:chExt cx="138891" cy="138891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" name="Straight Arrow Connector 29"/>
          <p:cNvCxnSpPr/>
          <p:nvPr/>
        </p:nvCxnSpPr>
        <p:spPr bwMode="auto">
          <a:xfrm>
            <a:off x="1356220" y="2385585"/>
            <a:ext cx="283835" cy="730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1843130" y="3240417"/>
            <a:ext cx="222068" cy="305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611490" y="2541630"/>
            <a:ext cx="453708" cy="698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/>
              <a:t>A human might focus on the high event probability regions</a:t>
            </a:r>
          </a:p>
          <a:p>
            <a:pPr lvl="1"/>
            <a:r>
              <a:rPr lang="en-US" kern="0" dirty="0" smtClean="0"/>
              <a:t>A machine learning algorithm might segregate disruptive from non-disruptive regions of the plot and learn from that division</a:t>
            </a:r>
          </a:p>
          <a:p>
            <a:pPr lvl="1"/>
            <a:r>
              <a:rPr lang="en-US" u="sng" kern="0" dirty="0" smtClean="0"/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plasma conditions can change significantly by the time the disruption happens</a:t>
            </a:r>
            <a:endParaRPr lang="en-US" kern="0" dirty="0" smtClean="0"/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11894" y="5060803"/>
            <a:ext cx="8922378" cy="1129686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kern="0" dirty="0" smtClean="0">
                <a:solidFill>
                  <a:srgbClr val="FF0000"/>
                </a:solidFill>
              </a:rPr>
              <a:t>Answer: the circles      mark the key region to study!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The shots suffer different “events” that are started in this region, and end up far from that region when they disrupt (at the crosses       )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076213" y="4933791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69504" y="5143099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29931" y="5698943"/>
            <a:ext cx="138891" cy="138891"/>
            <a:chOff x="1916065" y="5326825"/>
            <a:chExt cx="138891" cy="138891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6052691" y="5904071"/>
            <a:ext cx="138891" cy="138891"/>
            <a:chOff x="1916065" y="5326825"/>
            <a:chExt cx="138891" cy="138891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" name="Straight Arrow Connector 4"/>
          <p:cNvCxnSpPr/>
          <p:nvPr/>
        </p:nvCxnSpPr>
        <p:spPr bwMode="auto">
          <a:xfrm flipH="1" flipV="1">
            <a:off x="1622414" y="4206242"/>
            <a:ext cx="170064" cy="813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16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0" y="36948"/>
            <a:ext cx="8957170" cy="685800"/>
          </a:xfrm>
        </p:spPr>
        <p:txBody>
          <a:bodyPr/>
          <a:lstStyle/>
          <a:p>
            <a:r>
              <a:rPr lang="en-US" sz="2400" dirty="0" smtClean="0"/>
              <a:t>A broadened disruption prediction and avoidance analysis is progressing for ITER and future </a:t>
            </a:r>
            <a:r>
              <a:rPr lang="en-US" sz="2400" dirty="0"/>
              <a:t>tokamaks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9" y="984551"/>
            <a:ext cx="9024748" cy="54780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dirty="0" smtClean="0"/>
              <a:t>Motivation</a:t>
            </a:r>
            <a:r>
              <a:rPr lang="en-US" altLang="en-US" dirty="0" smtClean="0"/>
              <a:t>: Disruption prediction/avoidance is a critical need</a:t>
            </a:r>
          </a:p>
          <a:p>
            <a:pPr lvl="1"/>
            <a:r>
              <a:rPr lang="en-US" altLang="en-US" dirty="0"/>
              <a:t>A highest priority DOE FES (Tier 1) </a:t>
            </a:r>
            <a:r>
              <a:rPr lang="en-US" altLang="en-US" dirty="0" smtClean="0"/>
              <a:t>initiative - present “grand challenge” in tokamak </a:t>
            </a:r>
            <a:r>
              <a:rPr lang="en-US" altLang="en-US" dirty="0"/>
              <a:t>stability </a:t>
            </a:r>
            <a:r>
              <a:rPr lang="en-US" altLang="en-US" dirty="0" smtClean="0"/>
              <a:t>research: 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(JET: &lt; 4% disruptions w/C wall, &lt; 10% w/ITER-like wall</a:t>
            </a:r>
            <a:r>
              <a:rPr lang="en-US" dirty="0" smtClean="0"/>
              <a:t>)</a:t>
            </a:r>
          </a:p>
          <a:p>
            <a:pPr lvl="2"/>
            <a:r>
              <a:rPr lang="en-US" u="sng" dirty="0">
                <a:solidFill>
                  <a:srgbClr val="6600FF"/>
                </a:solidFill>
              </a:rPr>
              <a:t>ITER disruption </a:t>
            </a:r>
            <a:r>
              <a:rPr lang="en-US" u="sng" dirty="0" smtClean="0">
                <a:solidFill>
                  <a:srgbClr val="6600FF"/>
                </a:solidFill>
              </a:rPr>
              <a:t>allowance</a:t>
            </a:r>
            <a:r>
              <a:rPr lang="en-US" dirty="0" smtClean="0">
                <a:solidFill>
                  <a:srgbClr val="6600FF"/>
                </a:solidFill>
              </a:rPr>
              <a:t>: </a:t>
            </a:r>
            <a:r>
              <a:rPr lang="en-US" dirty="0">
                <a:solidFill>
                  <a:srgbClr val="6600FF"/>
                </a:solidFill>
              </a:rPr>
              <a:t>&lt; 1 - 2% (</a:t>
            </a:r>
            <a:r>
              <a:rPr lang="en-US" dirty="0" smtClean="0">
                <a:solidFill>
                  <a:srgbClr val="6600FF"/>
                </a:solidFill>
              </a:rPr>
              <a:t>energy + E&amp;M load</a:t>
            </a:r>
            <a:r>
              <a:rPr lang="en-US" dirty="0">
                <a:solidFill>
                  <a:srgbClr val="6600FF"/>
                </a:solidFill>
              </a:rPr>
              <a:t>s</a:t>
            </a:r>
            <a:r>
              <a:rPr lang="en-US" dirty="0" smtClean="0">
                <a:solidFill>
                  <a:srgbClr val="6600FF"/>
                </a:solidFill>
              </a:rPr>
              <a:t>); </a:t>
            </a:r>
            <a:r>
              <a:rPr lang="en-US" dirty="0">
                <a:solidFill>
                  <a:srgbClr val="6600FF"/>
                </a:solidFill>
              </a:rPr>
              <a:t>&lt;&lt; 1% (runaways</a:t>
            </a:r>
            <a:r>
              <a:rPr lang="en-US" dirty="0" smtClean="0">
                <a:solidFill>
                  <a:srgbClr val="6600FF"/>
                </a:solidFill>
              </a:rPr>
              <a:t>)</a:t>
            </a:r>
            <a:endParaRPr lang="en-US" altLang="en-US" dirty="0" smtClean="0"/>
          </a:p>
          <a:p>
            <a:pPr>
              <a:spcBef>
                <a:spcPts val="3000"/>
              </a:spcBef>
            </a:pPr>
            <a:r>
              <a:rPr lang="en-US" altLang="en-US" dirty="0" smtClean="0"/>
              <a:t>Talk Outline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Disruption Event Characterization and Forecasting (</a:t>
            </a:r>
            <a:r>
              <a:rPr lang="en-US" altLang="en-US" dirty="0" smtClean="0">
                <a:solidFill>
                  <a:srgbClr val="FF0000"/>
                </a:solidFill>
              </a:rPr>
              <a:t>DECAF</a:t>
            </a:r>
            <a:r>
              <a:rPr lang="en-US" altLang="en-US" dirty="0" smtClean="0"/>
              <a:t>) review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Present DECAF development and initial multi-device examination (now including MAST)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Key related analysis (e.g. long </a:t>
            </a:r>
            <a:r>
              <a:rPr lang="en-US" altLang="en-US" dirty="0"/>
              <a:t>pulse, high </a:t>
            </a:r>
            <a:r>
              <a:rPr lang="en-US" altLang="en-US" dirty="0" smtClean="0"/>
              <a:t>beta KSTAR kinetic </a:t>
            </a:r>
            <a:r>
              <a:rPr lang="en-US" altLang="en-US" dirty="0"/>
              <a:t>equilibrium </a:t>
            </a:r>
            <a:r>
              <a:rPr lang="en-US" altLang="en-US" dirty="0" smtClean="0"/>
              <a:t>reconstruction, stability analysis, high non-inductive plasmas) 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“Predict-first” TRANSP analysis: 2018/2019 KSTAR operation with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NBI system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Summary / next steps</a:t>
            </a:r>
            <a:endParaRPr lang="en-US" altLang="en-US" dirty="0"/>
          </a:p>
          <a:p>
            <a:pPr marL="0" indent="0">
              <a:spcBef>
                <a:spcPts val="9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can provide information, they can be highly misleading when used incorrectly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6594" y="2130569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9885" y="2339877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53587" y="3220696"/>
            <a:ext cx="138891" cy="138891"/>
            <a:chOff x="1916065" y="5326825"/>
            <a:chExt cx="138891" cy="138891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639187" y="3544696"/>
            <a:ext cx="138891" cy="138891"/>
            <a:chOff x="1916065" y="5326825"/>
            <a:chExt cx="138891" cy="138891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" name="Straight Arrow Connector 29"/>
          <p:cNvCxnSpPr/>
          <p:nvPr/>
        </p:nvCxnSpPr>
        <p:spPr bwMode="auto">
          <a:xfrm>
            <a:off x="1356220" y="2385585"/>
            <a:ext cx="283835" cy="730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1843130" y="3240417"/>
            <a:ext cx="222068" cy="305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611490" y="2541630"/>
            <a:ext cx="453708" cy="698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/>
              <a:t>A human might focus on the high event probability regions</a:t>
            </a:r>
          </a:p>
          <a:p>
            <a:pPr lvl="1"/>
            <a:r>
              <a:rPr lang="en-US" kern="0" dirty="0" smtClean="0"/>
              <a:t>A machine learning algorithm might segregate disruptive from non-disruptive regions of the plot and learn from that division</a:t>
            </a:r>
          </a:p>
          <a:p>
            <a:pPr lvl="1"/>
            <a:r>
              <a:rPr lang="en-US" u="sng" kern="0" dirty="0" smtClean="0"/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plasma conditions can change significantly by the time the disruption happens</a:t>
            </a:r>
            <a:endParaRPr lang="en-US" kern="0" dirty="0" smtClean="0"/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11894" y="4690872"/>
            <a:ext cx="8922378" cy="1664208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kern="0" dirty="0" smtClean="0"/>
              <a:t>Key Lessons:</a:t>
            </a:r>
          </a:p>
          <a:p>
            <a:pPr marL="630238" lvl="1" indent="-342900">
              <a:spcBef>
                <a:spcPts val="300"/>
              </a:spcBef>
              <a:buFont typeface="+mj-lt"/>
              <a:buAutoNum type="arabicParenR"/>
            </a:pPr>
            <a:r>
              <a:rPr lang="en-US" sz="1800" kern="0" dirty="0" smtClean="0">
                <a:solidFill>
                  <a:srgbClr val="FF0000"/>
                </a:solidFill>
              </a:rPr>
              <a:t>Using a “disruption database” that only contains data near the disruption time is misleading for disruption forecasting</a:t>
            </a:r>
          </a:p>
          <a:p>
            <a:pPr marL="630238" lvl="1" indent="-342900">
              <a:spcBef>
                <a:spcPts val="300"/>
              </a:spcBef>
              <a:buFont typeface="+mj-lt"/>
              <a:buAutoNum type="arabicParenR"/>
            </a:pPr>
            <a:r>
              <a:rPr lang="en-US" sz="1800" kern="0" dirty="0" smtClean="0">
                <a:solidFill>
                  <a:srgbClr val="FF0000"/>
                </a:solidFill>
              </a:rPr>
              <a:t>Only analyzing plasma conditions near the disruption time is not useful in many cases, even if one can figure out a way to forecast 100% accurately</a:t>
            </a:r>
          </a:p>
        </p:txBody>
      </p:sp>
    </p:spTree>
    <p:extLst>
      <p:ext uri="{BB962C8B-B14F-4D97-AF65-F5344CB8AC3E}">
        <p14:creationId xmlns:p14="http://schemas.microsoft.com/office/powerpoint/2010/main" val="18287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Standard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give no insight into physics; DECAF reveals the physics to provide improved forecasting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9885" y="2339877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39187" y="3544696"/>
            <a:ext cx="138891" cy="138891"/>
            <a:chOff x="1916065" y="5326825"/>
            <a:chExt cx="138891" cy="138891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5" name="Straight Arrow Connector 34"/>
          <p:cNvCxnSpPr/>
          <p:nvPr/>
        </p:nvCxnSpPr>
        <p:spPr bwMode="auto">
          <a:xfrm>
            <a:off x="1554437" y="2603232"/>
            <a:ext cx="142389" cy="88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1593358" y="5885145"/>
            <a:ext cx="6563358" cy="634057"/>
            <a:chOff x="1377054" y="5914641"/>
            <a:chExt cx="6563358" cy="634057"/>
          </a:xfrm>
        </p:grpSpPr>
        <p:sp>
          <p:nvSpPr>
            <p:cNvPr id="54" name="Chevron 53"/>
            <p:cNvSpPr/>
            <p:nvPr/>
          </p:nvSpPr>
          <p:spPr bwMode="auto">
            <a:xfrm>
              <a:off x="1377054" y="594238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62586" y="5919797"/>
              <a:ext cx="1075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4166893" y="59300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52425" y="5920696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PRP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568319" y="5930026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64552" y="5924818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4933784" y="593414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79698" y="5924818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5705115" y="593414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0647" y="5924818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121004" y="5934149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6536" y="5924818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90554" y="623516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(0.490s)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2384979" y="5937929"/>
              <a:ext cx="914663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70511" y="5915346"/>
              <a:ext cx="829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BIF-n1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3227809" y="5937224"/>
              <a:ext cx="99703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315913" y="5914641"/>
              <a:ext cx="90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LTM-n1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97157" y="6231254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(+.068s)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88722" y="6235376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(+.073s)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52817" y="6235376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(+.073s)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88939" y="6235376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(+.077s)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95309" y="6235376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</a:t>
              </a:r>
              <a:r>
                <a:rPr lang="en-US" sz="1400" dirty="0">
                  <a:latin typeface="+mj-lt"/>
                </a:rPr>
                <a:t>+</a:t>
              </a:r>
              <a:r>
                <a:rPr lang="en-US" sz="1400" dirty="0" smtClean="0">
                  <a:latin typeface="+mj-lt"/>
                </a:rPr>
                <a:t>.080s)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410668" y="6240921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(+.005s)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63309" y="6236891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</a:t>
              </a:r>
              <a:r>
                <a:rPr lang="en-US" sz="1400" dirty="0">
                  <a:latin typeface="+mj-lt"/>
                </a:rPr>
                <a:t>+</a:t>
              </a:r>
              <a:r>
                <a:rPr lang="en-US" sz="1400" dirty="0" smtClean="0">
                  <a:latin typeface="+mj-lt"/>
                </a:rPr>
                <a:t>.045s)</a:t>
              </a:r>
              <a:endParaRPr lang="en-US" sz="1400" dirty="0">
                <a:latin typeface="+mj-lt"/>
              </a:endParaRP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51" y="820131"/>
            <a:ext cx="4285977" cy="24704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>
          <a:xfrm>
            <a:off x="4689188" y="2885292"/>
            <a:ext cx="4336740" cy="2143672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 bwMode="auto">
          <a:xfrm>
            <a:off x="5302779" y="3422228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93310" y="4684839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 smtClean="0"/>
              <a:t>Long interval leading up to disruption</a:t>
            </a:r>
          </a:p>
          <a:p>
            <a:pPr lvl="1">
              <a:spcBef>
                <a:spcPts val="300"/>
              </a:spcBef>
            </a:pPr>
            <a:r>
              <a:rPr lang="en-US" sz="1600" kern="0" dirty="0" smtClean="0">
                <a:solidFill>
                  <a:srgbClr val="FF0000"/>
                </a:solidFill>
              </a:rPr>
              <a:t>Rotating MHD</a:t>
            </a:r>
            <a:r>
              <a:rPr lang="en-US" sz="1600" kern="0" dirty="0" smtClean="0"/>
              <a:t> slows, bifurcates, and locks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238209" y="2615719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126962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02935" y="2966344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level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134052" y="964429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30484" y="918228"/>
            <a:ext cx="200932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2306" y="5806380"/>
            <a:ext cx="12924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event chain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646791" y="1476028"/>
            <a:ext cx="2104509" cy="338554"/>
            <a:chOff x="3261640" y="5360422"/>
            <a:chExt cx="2104509" cy="338554"/>
          </a:xfrm>
        </p:grpSpPr>
        <p:sp>
          <p:nvSpPr>
            <p:cNvPr id="74" name="TextBox 73"/>
            <p:cNvSpPr txBox="1"/>
            <p:nvPr/>
          </p:nvSpPr>
          <p:spPr>
            <a:xfrm>
              <a:off x="3261640" y="5360422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schemeClr val="tx1"/>
                  </a:solidFill>
                </a:rPr>
                <a:t>n =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10429" y="5373378"/>
              <a:ext cx="482824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46877" y="5379474"/>
              <a:ext cx="48282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3325" y="5376426"/>
              <a:ext cx="482824" cy="30777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3  </a:t>
              </a:r>
            </a:p>
          </p:txBody>
        </p:sp>
      </p:grpSp>
      <p:sp>
        <p:nvSpPr>
          <p:cNvPr id="100" name="Content Placeholder 2"/>
          <p:cNvSpPr txBox="1">
            <a:spLocks/>
          </p:cNvSpPr>
          <p:nvPr/>
        </p:nvSpPr>
        <p:spPr>
          <a:xfrm>
            <a:off x="104858" y="5245184"/>
            <a:ext cx="8921070" cy="382832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 smtClean="0"/>
              <a:t>Then, plasma has an H-L back-transition (pressure peaking warning PRP) before DIS </a:t>
            </a:r>
          </a:p>
        </p:txBody>
      </p:sp>
    </p:spTree>
    <p:extLst>
      <p:ext uri="{BB962C8B-B14F-4D97-AF65-F5344CB8AC3E}">
        <p14:creationId xmlns:p14="http://schemas.microsoft.com/office/powerpoint/2010/main" val="164166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09" y="2819919"/>
            <a:ext cx="4322065" cy="2217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>
          <a:xfrm>
            <a:off x="4553339" y="809322"/>
            <a:ext cx="4485024" cy="208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Standard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give no insight into physics; DECAF reveals the physics to provide improved forecasting</a:t>
            </a:r>
            <a:endParaRPr lang="en-US" sz="2400" baseline="-25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9678" t="4802" r="5514" b="8173"/>
          <a:stretch/>
        </p:blipFill>
        <p:spPr>
          <a:xfrm>
            <a:off x="194189" y="808729"/>
            <a:ext cx="4243120" cy="36255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12689" y="10041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256594" y="2130569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53587" y="3220696"/>
            <a:ext cx="138891" cy="138891"/>
            <a:chOff x="1916065" y="5326825"/>
            <a:chExt cx="138891" cy="138891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Arrow Connector 44"/>
          <p:cNvCxnSpPr/>
          <p:nvPr/>
        </p:nvCxnSpPr>
        <p:spPr bwMode="auto">
          <a:xfrm>
            <a:off x="1411084" y="2394729"/>
            <a:ext cx="283835" cy="7303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284491" y="3422228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8146001" y="4447805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123856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1308" y="5911890"/>
            <a:ext cx="7211070" cy="627337"/>
            <a:chOff x="1291308" y="5911890"/>
            <a:chExt cx="7211070" cy="627337"/>
          </a:xfrm>
        </p:grpSpPr>
        <p:sp>
          <p:nvSpPr>
            <p:cNvPr id="66" name="Chevron 65"/>
            <p:cNvSpPr/>
            <p:nvPr/>
          </p:nvSpPr>
          <p:spPr bwMode="auto">
            <a:xfrm>
              <a:off x="2174937" y="5921221"/>
              <a:ext cx="716402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08160" y="591189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494664" y="5921220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90897" y="5916012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2860129" y="59253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80165" y="5916012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PRP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3631460" y="59253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51496" y="5916012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4" name="Chevron 73"/>
            <p:cNvSpPr/>
            <p:nvPr/>
          </p:nvSpPr>
          <p:spPr bwMode="auto">
            <a:xfrm>
              <a:off x="1425588" y="5921971"/>
              <a:ext cx="80665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11120" y="5912640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RWM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6" name="Chevron 75"/>
            <p:cNvSpPr/>
            <p:nvPr/>
          </p:nvSpPr>
          <p:spPr bwMode="auto">
            <a:xfrm>
              <a:off x="7682970" y="59253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68502" y="591601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LOQ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91308" y="621744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(0.629s)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40754" y="6221570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(+.010s)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15067" y="622569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(+.012s)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79162" y="622569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(+.058s)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15284" y="622569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(+.101s)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48537" y="6231450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(+.101s)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57275" y="622569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(+.107s)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5039623" y="5939793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25155" y="5917210"/>
              <a:ext cx="1075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7" name="Chevron 86"/>
            <p:cNvSpPr/>
            <p:nvPr/>
          </p:nvSpPr>
          <p:spPr bwMode="auto">
            <a:xfrm>
              <a:off x="6036404" y="5934637"/>
              <a:ext cx="99703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24508" y="5912054"/>
              <a:ext cx="90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LTM-n1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9" name="Chevron 88"/>
            <p:cNvSpPr/>
            <p:nvPr/>
          </p:nvSpPr>
          <p:spPr bwMode="auto">
            <a:xfrm>
              <a:off x="6949602" y="5931101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35134" y="5921770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97304" y="6231450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(+.106s)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42773" y="622858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(+.101s)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202935" y="2966344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level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8134052" y="964429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30484" y="918228"/>
            <a:ext cx="200932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306" y="5806380"/>
            <a:ext cx="12924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event chain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277483" y="1494316"/>
            <a:ext cx="2104509" cy="338554"/>
            <a:chOff x="3261640" y="5360422"/>
            <a:chExt cx="2104509" cy="338554"/>
          </a:xfrm>
        </p:grpSpPr>
        <p:sp>
          <p:nvSpPr>
            <p:cNvPr id="49" name="TextBox 48"/>
            <p:cNvSpPr txBox="1"/>
            <p:nvPr/>
          </p:nvSpPr>
          <p:spPr>
            <a:xfrm>
              <a:off x="3261640" y="5360422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schemeClr val="tx1"/>
                  </a:solidFill>
                </a:rPr>
                <a:t>n =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10429" y="5373378"/>
              <a:ext cx="482824" cy="307777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6877" y="5379474"/>
              <a:ext cx="48282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83325" y="5376426"/>
              <a:ext cx="482824" cy="30777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i="0" kern="0" dirty="0" smtClean="0">
                  <a:solidFill>
                    <a:schemeClr val="bg1"/>
                  </a:solidFill>
                </a:rPr>
                <a:t>3  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93310" y="4809555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 smtClean="0"/>
              <a:t>Global MHD (RWM) can also be “slow”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04858" y="5086435"/>
            <a:ext cx="8453563" cy="765665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Rotating MHD warning level </a:t>
            </a:r>
            <a:r>
              <a:rPr lang="en-US" sz="1600" u="sng" kern="0" dirty="0" smtClean="0"/>
              <a:t>decreases</a:t>
            </a:r>
            <a:r>
              <a:rPr lang="en-US" sz="1600" kern="0" dirty="0" smtClean="0"/>
              <a:t> after 0.46s </a:t>
            </a:r>
            <a:r>
              <a:rPr lang="en-US" sz="1600" kern="0" dirty="0" smtClean="0">
                <a:sym typeface="Wingdings" panose="05000000000000000000" pitchFamily="2" charset="2"/>
              </a:rPr>
              <a:t> </a:t>
            </a:r>
            <a:r>
              <a:rPr lang="en-US" sz="16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DANGEROUS</a:t>
            </a:r>
            <a:r>
              <a:rPr lang="en-US" sz="1600" kern="0" dirty="0" smtClean="0">
                <a:sym typeface="Wingdings" panose="05000000000000000000" pitchFamily="2" charset="2"/>
              </a:rPr>
              <a:t> for RWM onset</a:t>
            </a:r>
            <a:endParaRPr lang="en-US" sz="1600" kern="0" dirty="0" smtClean="0"/>
          </a:p>
          <a:p>
            <a:pPr lvl="1">
              <a:spcBef>
                <a:spcPts val="300"/>
              </a:spcBef>
            </a:pPr>
            <a:r>
              <a:rPr lang="en-US" sz="1600" kern="0" dirty="0" smtClean="0"/>
              <a:t>H – L back transition (PRP) drags out time to disruption (&gt; 100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81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fueled by coordinated research that continues to validate/develop physics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40" y="1081164"/>
            <a:ext cx="8785132" cy="5530379"/>
          </a:xfrm>
        </p:spPr>
        <p:txBody>
          <a:bodyPr/>
          <a:lstStyle/>
          <a:p>
            <a:r>
              <a:rPr lang="en-US" dirty="0" smtClean="0"/>
              <a:t>Global MHD</a:t>
            </a:r>
          </a:p>
          <a:p>
            <a:pPr lvl="1"/>
            <a:r>
              <a:rPr lang="en-US" u="sng" dirty="0" smtClean="0"/>
              <a:t>Detection</a:t>
            </a:r>
            <a:r>
              <a:rPr lang="en-US" dirty="0" smtClean="0"/>
              <a:t>: </a:t>
            </a:r>
            <a:r>
              <a:rPr lang="en-US" dirty="0"/>
              <a:t>available magnetic diagnostics, plasma </a:t>
            </a:r>
            <a:r>
              <a:rPr lang="en-US" dirty="0" smtClean="0"/>
              <a:t>rotation, equilibrium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Kinetic MHD model has high success in NSTX, DIII-D</a:t>
            </a:r>
            <a:endParaRPr lang="en-US" dirty="0"/>
          </a:p>
          <a:p>
            <a:r>
              <a:rPr lang="en-US" dirty="0" smtClean="0"/>
              <a:t>Resistive MHD</a:t>
            </a:r>
          </a:p>
          <a:p>
            <a:pPr lvl="1"/>
            <a:r>
              <a:rPr lang="en-US" u="sng" dirty="0" smtClean="0"/>
              <a:t>Detection / forecasting</a:t>
            </a:r>
            <a:r>
              <a:rPr lang="en-US" dirty="0" smtClean="0"/>
              <a:t>: available magnetic diagnostics, plasma rotation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starting examination of MRE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start with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’ evaluation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Density limits</a:t>
            </a:r>
          </a:p>
          <a:p>
            <a:pPr lvl="1"/>
            <a:r>
              <a:rPr lang="en-US" u="sng" dirty="0" smtClean="0"/>
              <a:t>Detection</a:t>
            </a:r>
            <a:r>
              <a:rPr lang="en-US" dirty="0" smtClean="0"/>
              <a:t>: rad. </a:t>
            </a:r>
            <a:r>
              <a:rPr lang="en-US" dirty="0"/>
              <a:t>p</a:t>
            </a:r>
            <a:r>
              <a:rPr lang="en-US" dirty="0" smtClean="0"/>
              <a:t>ower, global empirical limit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starting examination of rad. island power balance model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hysics analysis / experiments to build DECAF models </a:t>
            </a:r>
          </a:p>
          <a:p>
            <a:pPr lvl="1"/>
            <a:r>
              <a:rPr lang="en-US" dirty="0" smtClean="0"/>
              <a:t>Interpretive and “predict-first” analysis of KSTAR long-pulse, high beta plasmas with high non-inductive fraction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8240" y="4126003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talk by J. Berkery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in 2 weeks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0329" y="2457163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TSDW 2018 talk by J.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Riquezes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0240" y="3542603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</a:rPr>
              <a:t>See </a:t>
            </a:r>
            <a:r>
              <a:rPr lang="en-US" altLang="ko-KR" sz="1400" dirty="0">
                <a:solidFill>
                  <a:srgbClr val="FF0000"/>
                </a:solidFill>
              </a:rPr>
              <a:t>TSDW 2018 poster </a:t>
            </a:r>
            <a:r>
              <a:rPr lang="en-US" altLang="ko-KR" sz="1400" dirty="0" smtClean="0">
                <a:solidFill>
                  <a:srgbClr val="FF0000"/>
                </a:solidFill>
              </a:rPr>
              <a:t>by Y. Jiang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6336" y="5770691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See TSDW 2018 poster by J.H</a:t>
            </a:r>
            <a:r>
              <a:rPr lang="en-US" altLang="ko-KR" sz="1400" dirty="0" smtClean="0">
                <a:solidFill>
                  <a:srgbClr val="FF0000"/>
                </a:solidFill>
              </a:rPr>
              <a:t>. Ahn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5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"/>
          <a:stretch/>
        </p:blipFill>
        <p:spPr>
          <a:xfrm>
            <a:off x="5808" y="855004"/>
            <a:ext cx="6373448" cy="5255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37" y="43232"/>
            <a:ext cx="8852576" cy="685800"/>
          </a:xfrm>
        </p:spPr>
        <p:txBody>
          <a:bodyPr/>
          <a:lstStyle/>
          <a:p>
            <a:r>
              <a:rPr lang="en-US" altLang="zh-CN" dirty="0" smtClean="0"/>
              <a:t>KSTAR kinetic equilibria </a:t>
            </a:r>
            <a:r>
              <a:rPr lang="en-US" altLang="zh-CN" dirty="0"/>
              <a:t>w/ MSE are examined in the context of </a:t>
            </a:r>
            <a:r>
              <a:rPr lang="en-US" altLang="zh-CN" dirty="0" smtClean="0"/>
              <a:t>past published database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5609" y="6173479"/>
            <a:ext cx="6571305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1"/>
                </a:solidFill>
                <a:latin typeface="+mj-ea"/>
              </a:rPr>
              <a:t> </a:t>
            </a:r>
            <a:r>
              <a:rPr lang="en-US" altLang="ko-KR" sz="1400" dirty="0">
                <a:solidFill>
                  <a:srgbClr val="6600FF"/>
                </a:solidFill>
                <a:latin typeface="+mj-ea"/>
              </a:rPr>
              <a:t>Y.S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 Park, S.A. Sabbagh, </a:t>
            </a:r>
            <a:r>
              <a:rPr lang="en-US" altLang="ko-KR" sz="1400" i="1" dirty="0" smtClean="0">
                <a:solidFill>
                  <a:srgbClr val="6600FF"/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., </a:t>
            </a:r>
            <a:r>
              <a:rPr lang="en-US" altLang="ko-KR" sz="1400" dirty="0" err="1" smtClean="0">
                <a:solidFill>
                  <a:srgbClr val="6600FF"/>
                </a:solidFill>
                <a:latin typeface="+mj-ea"/>
              </a:rPr>
              <a:t>Nucl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 Fusion </a:t>
            </a:r>
            <a:r>
              <a:rPr lang="en-US" altLang="ko-KR" sz="1400" b="1" dirty="0" smtClean="0">
                <a:solidFill>
                  <a:srgbClr val="6600FF"/>
                </a:solidFill>
                <a:latin typeface="+mj-ea"/>
              </a:rPr>
              <a:t>53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 (2013) 083029 (magnetics-only)</a:t>
            </a:r>
            <a:endParaRPr lang="en-US" sz="1400" dirty="0">
              <a:solidFill>
                <a:srgbClr val="6600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84457" y="4087806"/>
            <a:ext cx="158123" cy="15812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483433" y="4137466"/>
            <a:ext cx="158123" cy="15812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3947086" y="2488327"/>
            <a:ext cx="289892" cy="263538"/>
          </a:xfrm>
          <a:prstGeom prst="mathMultiply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861523" y="3466251"/>
            <a:ext cx="173935" cy="173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90579" y="1325699"/>
            <a:ext cx="2805884" cy="4695738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0" dirty="0" smtClean="0">
                <a:solidFill>
                  <a:srgbClr val="0000FF"/>
                </a:solidFill>
              </a:rPr>
              <a:t>16295</a:t>
            </a:r>
            <a:r>
              <a:rPr lang="en-US" kern="0" dirty="0" smtClean="0"/>
              <a:t> </a:t>
            </a:r>
          </a:p>
          <a:p>
            <a:pPr lvl="1"/>
            <a:r>
              <a:rPr lang="en-US" sz="1800" kern="0" dirty="0" smtClean="0"/>
              <a:t>High </a:t>
            </a:r>
            <a:r>
              <a:rPr lang="el-GR" sz="1800" b="1" kern="0" dirty="0" smtClean="0"/>
              <a:t>β</a:t>
            </a:r>
            <a:r>
              <a:rPr lang="en-US" sz="1800" b="1" kern="0" baseline="-25000" dirty="0" smtClean="0"/>
              <a:t>N</a:t>
            </a:r>
            <a:r>
              <a:rPr lang="en-US" sz="1800" kern="0" dirty="0" smtClean="0"/>
              <a:t> plasma</a:t>
            </a:r>
          </a:p>
          <a:p>
            <a:pPr>
              <a:lnSpc>
                <a:spcPct val="100000"/>
              </a:lnSpc>
            </a:pPr>
            <a:r>
              <a:rPr lang="en-US" sz="2000" kern="0" dirty="0" smtClean="0">
                <a:solidFill>
                  <a:srgbClr val="C53900"/>
                </a:solidFill>
              </a:rPr>
              <a:t>16325</a:t>
            </a:r>
          </a:p>
          <a:p>
            <a:pPr lvl="1"/>
            <a:r>
              <a:rPr lang="en-US" sz="1800" kern="0" dirty="0" smtClean="0"/>
              <a:t>Higher B</a:t>
            </a:r>
            <a:r>
              <a:rPr lang="en-US" sz="1800" kern="0" baseline="-25000" dirty="0" smtClean="0"/>
              <a:t>T</a:t>
            </a:r>
            <a:r>
              <a:rPr lang="en-US" sz="1800" kern="0" dirty="0" smtClean="0"/>
              <a:t> (q</a:t>
            </a:r>
            <a:r>
              <a:rPr lang="en-US" sz="1800" kern="0" baseline="-25000" dirty="0" smtClean="0"/>
              <a:t>95</a:t>
            </a:r>
            <a:r>
              <a:rPr lang="en-US" sz="1800" kern="0" dirty="0" smtClean="0"/>
              <a:t>)</a:t>
            </a:r>
          </a:p>
          <a:p>
            <a:pPr lvl="1"/>
            <a:r>
              <a:rPr lang="en-US" sz="1800" kern="0" dirty="0" smtClean="0"/>
              <a:t>Higher edge bootstrap current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0" dirty="0" smtClean="0">
                <a:solidFill>
                  <a:srgbClr val="00B050"/>
                </a:solidFill>
              </a:rPr>
              <a:t>18476 &amp; 16498</a:t>
            </a:r>
          </a:p>
          <a:p>
            <a:pPr lvl="1"/>
            <a:r>
              <a:rPr lang="en-US" sz="1800" kern="0" dirty="0" smtClean="0"/>
              <a:t>Internal Transport Barrier </a:t>
            </a:r>
            <a:r>
              <a:rPr lang="en-US" sz="1800" b="1" kern="0" dirty="0" smtClean="0"/>
              <a:t>(ITB)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444024" y="3798613"/>
            <a:ext cx="230897" cy="23089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6362424" y="1391105"/>
            <a:ext cx="423310" cy="384827"/>
          </a:xfrm>
          <a:prstGeom prst="mathMultiply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44024" y="2376484"/>
            <a:ext cx="230897" cy="2099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8774" y="92548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Examples in talk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6290" y="3594367"/>
            <a:ext cx="8980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i="0" kern="0" dirty="0" smtClean="0">
                <a:solidFill>
                  <a:srgbClr val="FF0000"/>
                </a:solidFill>
              </a:rPr>
              <a:t>16325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3169" y="1727768"/>
            <a:ext cx="1176925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i="0" kern="0" dirty="0" smtClean="0">
                <a:solidFill>
                  <a:srgbClr val="0000FF"/>
                </a:solidFill>
              </a:rPr>
              <a:t>16295</a:t>
            </a:r>
          </a:p>
          <a:p>
            <a:r>
              <a:rPr lang="en-US" sz="2000" kern="0" dirty="0" smtClean="0">
                <a:solidFill>
                  <a:srgbClr val="0000FF"/>
                </a:solidFill>
              </a:rPr>
              <a:t>(high </a:t>
            </a:r>
            <a:r>
              <a:rPr lang="en-US" sz="20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2000" kern="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kern="0" dirty="0" smtClean="0">
                <a:solidFill>
                  <a:srgbClr val="0000FF"/>
                </a:solidFill>
              </a:rPr>
              <a:t>)</a:t>
            </a:r>
            <a:endParaRPr lang="en-US" sz="2000" i="0" kern="0" dirty="0" smtClean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242700" y="2184935"/>
            <a:ext cx="404578" cy="332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89387" y="4766389"/>
            <a:ext cx="256352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000" i="0" kern="0" dirty="0" smtClean="0">
                <a:solidFill>
                  <a:srgbClr val="00B050"/>
                </a:solidFill>
              </a:rPr>
              <a:t>18476 &amp; 16498 </a:t>
            </a:r>
            <a:r>
              <a:rPr lang="en-US" sz="2000" kern="0" dirty="0" smtClean="0">
                <a:solidFill>
                  <a:srgbClr val="00B050"/>
                </a:solidFill>
              </a:rPr>
              <a:t>(ITB)</a:t>
            </a:r>
            <a:endParaRPr lang="en-US" sz="2000" i="0" kern="0" dirty="0" smtClean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291839" y="4285964"/>
            <a:ext cx="666275" cy="480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299733" y="4969872"/>
            <a:ext cx="28250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0" indent="-288925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Helvetica"/>
                <a:ea typeface="굴림" pitchFamily="50" charset="-127"/>
              </a:rPr>
              <a:t>Many thousands of kinetic equilibria run during testing</a:t>
            </a:r>
          </a:p>
        </p:txBody>
      </p:sp>
    </p:spTree>
    <p:extLst>
      <p:ext uri="{BB962C8B-B14F-4D97-AF65-F5344CB8AC3E}">
        <p14:creationId xmlns:p14="http://schemas.microsoft.com/office/powerpoint/2010/main" val="899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54" y="33504"/>
            <a:ext cx="8910942" cy="685800"/>
          </a:xfrm>
        </p:spPr>
        <p:txBody>
          <a:bodyPr/>
          <a:lstStyle/>
          <a:p>
            <a:r>
              <a:rPr lang="en-US" dirty="0" smtClean="0"/>
              <a:t>Kinetic equilibria with MSE produces greater detail in P and q profiles than </a:t>
            </a:r>
            <a:r>
              <a:rPr lang="en-US" dirty="0"/>
              <a:t>m</a:t>
            </a:r>
            <a:r>
              <a:rPr lang="en-US" dirty="0" smtClean="0"/>
              <a:t>agnetics-only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853158"/>
              </p:ext>
            </p:extLst>
          </p:nvPr>
        </p:nvGraphicFramePr>
        <p:xfrm>
          <a:off x="9523" y="904268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247759"/>
              </p:ext>
            </p:extLst>
          </p:nvPr>
        </p:nvGraphicFramePr>
        <p:xfrm>
          <a:off x="4550303" y="1000750"/>
          <a:ext cx="439647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19578" y="3643374"/>
            <a:ext cx="1821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16325  @5.975s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3904" y="3643373"/>
            <a:ext cx="1821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16325  @5.975s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38149"/>
              </p:ext>
            </p:extLst>
          </p:nvPr>
        </p:nvGraphicFramePr>
        <p:xfrm>
          <a:off x="606951" y="4670853"/>
          <a:ext cx="8146350" cy="1413484"/>
        </p:xfrm>
        <a:graphic>
          <a:graphicData uri="http://schemas.openxmlformats.org/drawingml/2006/table">
            <a:tbl>
              <a:tblPr firstRow="1" bandCol="1"/>
              <a:tblGrid>
                <a:gridCol w="967146">
                  <a:extLst>
                    <a:ext uri="{9D8B030D-6E8A-4147-A177-3AD203B41FA5}">
                      <a16:colId xmlns="" xmlns:a16="http://schemas.microsoft.com/office/drawing/2014/main" val="1898853997"/>
                    </a:ext>
                  </a:extLst>
                </a:gridCol>
                <a:gridCol w="657163">
                  <a:extLst>
                    <a:ext uri="{9D8B030D-6E8A-4147-A177-3AD203B41FA5}">
                      <a16:colId xmlns="" xmlns:a16="http://schemas.microsoft.com/office/drawing/2014/main" val="1781865593"/>
                    </a:ext>
                  </a:extLst>
                </a:gridCol>
                <a:gridCol w="1004344">
                  <a:extLst>
                    <a:ext uri="{9D8B030D-6E8A-4147-A177-3AD203B41FA5}">
                      <a16:colId xmlns="" xmlns:a16="http://schemas.microsoft.com/office/drawing/2014/main" val="1650935742"/>
                    </a:ext>
                  </a:extLst>
                </a:gridCol>
                <a:gridCol w="657163">
                  <a:extLst>
                    <a:ext uri="{9D8B030D-6E8A-4147-A177-3AD203B41FA5}">
                      <a16:colId xmlns="" xmlns:a16="http://schemas.microsoft.com/office/drawing/2014/main" val="214072325"/>
                    </a:ext>
                  </a:extLst>
                </a:gridCol>
                <a:gridCol w="607566">
                  <a:extLst>
                    <a:ext uri="{9D8B030D-6E8A-4147-A177-3AD203B41FA5}">
                      <a16:colId xmlns="" xmlns:a16="http://schemas.microsoft.com/office/drawing/2014/main" val="1890443059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3241769664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3400393121"/>
                    </a:ext>
                  </a:extLst>
                </a:gridCol>
                <a:gridCol w="520771">
                  <a:extLst>
                    <a:ext uri="{9D8B030D-6E8A-4147-A177-3AD203B41FA5}">
                      <a16:colId xmlns="" xmlns:a16="http://schemas.microsoft.com/office/drawing/2014/main" val="4028599171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2306770000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1629305568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3733755457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2163499622"/>
                    </a:ext>
                  </a:extLst>
                </a:gridCol>
                <a:gridCol w="533171">
                  <a:extLst>
                    <a:ext uri="{9D8B030D-6E8A-4147-A177-3AD203B41FA5}">
                      <a16:colId xmlns="" xmlns:a16="http://schemas.microsoft.com/office/drawing/2014/main" val="1713151275"/>
                    </a:ext>
                  </a:extLst>
                </a:gridCol>
              </a:tblGrid>
              <a:tr h="666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Global 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parameter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2</a:t>
                      </a: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  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5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axis</a:t>
                      </a:r>
                      <a:r>
                        <a:rPr lang="en-US" sz="15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5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cm)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lang="en-US" sz="1500" b="0" i="0" u="none" strike="noStrike" baseline="-25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axis</a:t>
                      </a:r>
                      <a:r>
                        <a:rPr lang="en-US" sz="1500" b="0" i="0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500" b="0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cm)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k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δ</a:t>
                      </a:r>
                      <a:r>
                        <a:rPr lang="en-US" sz="1700" b="0" i="0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TOP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</a:t>
                      </a:r>
                      <a:r>
                        <a:rPr lang="en-US" sz="17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</a:t>
                      </a:r>
                      <a:r>
                        <a:rPr lang="en-US" sz="1700" b="0" i="0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</a:t>
                      </a:r>
                      <a:r>
                        <a:rPr lang="en-US" sz="1700" b="0" i="0" u="none" strike="noStrike" baseline="-25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1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β</a:t>
                      </a:r>
                      <a:r>
                        <a:rPr lang="en-US" sz="1700" b="0" i="0" u="none" strike="noStrike" baseline="-25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en-US" sz="1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1700" b="0" i="0" u="none" strike="noStrike" baseline="-25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en-US" sz="1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n-US" sz="1700" b="0" i="1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US" sz="1700" b="0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2801268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Magnetic</a:t>
                      </a:r>
                      <a:b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only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1.60E-07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186.1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-0.7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1.86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1.89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6.39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625526"/>
                  </a:ext>
                </a:extLst>
              </a:tr>
              <a:tr h="297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Kinetic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9.70E-05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185.6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-2.4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1.09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1.95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2.10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5.91</a:t>
                      </a:r>
                    </a:p>
                  </a:txBody>
                  <a:tcPr marL="9003" marR="9003" marT="90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71684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5227" y="6138558"/>
            <a:ext cx="2964858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See TSDW 2018 poster by Y. </a:t>
            </a:r>
            <a:r>
              <a:rPr lang="en-US" altLang="ko-KR" sz="1400" dirty="0" smtClean="0">
                <a:solidFill>
                  <a:srgbClr val="FF0000"/>
                </a:solidFill>
              </a:rPr>
              <a:t>Jiang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603" t="5940" r="1231" b="14717"/>
          <a:stretch/>
        </p:blipFill>
        <p:spPr>
          <a:xfrm>
            <a:off x="6468983" y="3894102"/>
            <a:ext cx="2292632" cy="21478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40779" t="6105" r="35056" b="15191"/>
          <a:stretch/>
        </p:blipFill>
        <p:spPr>
          <a:xfrm>
            <a:off x="3678834" y="3882880"/>
            <a:ext cx="2192877" cy="21305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7049" t="6431" r="68683" b="14554"/>
          <a:stretch/>
        </p:blipFill>
        <p:spPr>
          <a:xfrm>
            <a:off x="739046" y="3881646"/>
            <a:ext cx="2237816" cy="2152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t=1.482s</a:t>
            </a:r>
            <a:endParaRPr lang="en-GB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131" y="391768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8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t=3.484s</a:t>
            </a:r>
            <a:endParaRPr lang="en-GB" sz="2000" dirty="0">
              <a:solidFill>
                <a:srgbClr val="0038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t=4.084s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C:\Users\Jae Heon Ahn\Desktop\Ecriture\Conference\2017\APS DPP 2017\Raw Figures\Spectrogram_162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8" y="808644"/>
            <a:ext cx="378144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broad non-inductive current fraction </a:t>
                </a:r>
                <a:r>
                  <a:rPr lang="en-US" dirty="0" smtClean="0"/>
                  <a:t>profile leads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shear at low q </a:t>
                </a:r>
                <a:r>
                  <a:rPr lang="en-US" dirty="0" smtClean="0"/>
                  <a:t>in </a:t>
                </a:r>
                <a:r>
                  <a:rPr lang="en-US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err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plasma 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746" t="-27679" r="-1966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6235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99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387138" y="1186644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318625" y="914852"/>
            <a:ext cx="4128635" cy="2752423"/>
            <a:chOff x="180001" y="2592000"/>
            <a:chExt cx="5759998" cy="383999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92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96000"/>
              <a:ext cx="1800000" cy="98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46508" y="956036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3577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1852" y="1291276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(67%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04697" y="1998675"/>
            <a:ext cx="90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en-US" sz="16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6295 t=1.75s</a:t>
            </a:r>
            <a:endParaRPr lang="en-GB" sz="16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57745" y="1181651"/>
            <a:ext cx="1542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8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060354" y="36576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46254" y="36560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5169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24500" y="3734581"/>
            <a:ext cx="323591" cy="2449654"/>
            <a:chOff x="424500" y="3734581"/>
            <a:chExt cx="323591" cy="2449654"/>
          </a:xfrm>
        </p:grpSpPr>
        <p:sp>
          <p:nvSpPr>
            <p:cNvPr id="43" name="Rectangle 42"/>
            <p:cNvSpPr/>
            <p:nvPr/>
          </p:nvSpPr>
          <p:spPr>
            <a:xfrm>
              <a:off x="424500" y="37345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2525" y="42719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6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0925" y="479975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4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9325" y="531790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7725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511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19779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8050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870" y="4504365"/>
            <a:ext cx="172173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Evolves to low shear at low q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7387138" y="5132536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351699" y="1396509"/>
            <a:ext cx="139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Weak n = 2 mode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720854" y="1635471"/>
            <a:ext cx="201114" cy="25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329106" y="2556106"/>
            <a:ext cx="676064" cy="3093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2758" y="3758254"/>
            <a:ext cx="440615" cy="2341889"/>
            <a:chOff x="3282758" y="3758254"/>
            <a:chExt cx="440615" cy="2341889"/>
          </a:xfrm>
        </p:grpSpPr>
        <p:grpSp>
          <p:nvGrpSpPr>
            <p:cNvPr id="8" name="Group 7"/>
            <p:cNvGrpSpPr/>
            <p:nvPr/>
          </p:nvGrpSpPr>
          <p:grpSpPr>
            <a:xfrm>
              <a:off x="3282758" y="3758254"/>
              <a:ext cx="440615" cy="2341889"/>
              <a:chOff x="535275" y="3910047"/>
              <a:chExt cx="440615" cy="234188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35275" y="3910047"/>
                <a:ext cx="4406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10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3365" y="4706223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6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3325" y="5126419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4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3325" y="5540365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2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2910" y="5913382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340848" y="4151224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994008" y="3730958"/>
            <a:ext cx="49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 smtClean="0"/>
              <a:t>12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10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8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6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4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00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28" t="5687" r="1065" b="14437"/>
          <a:stretch/>
        </p:blipFill>
        <p:spPr>
          <a:xfrm>
            <a:off x="6526040" y="3914689"/>
            <a:ext cx="2259515" cy="21723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l="41245" t="6092" r="34559" b="14236"/>
          <a:stretch/>
        </p:blipFill>
        <p:spPr>
          <a:xfrm>
            <a:off x="3579970" y="3938880"/>
            <a:ext cx="2250329" cy="213927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l="7504" t="5797" r="68575" b="14951"/>
          <a:stretch/>
        </p:blipFill>
        <p:spPr>
          <a:xfrm>
            <a:off x="651390" y="3928526"/>
            <a:ext cx="2303667" cy="212008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31006" y="908790"/>
            <a:ext cx="4138863" cy="2759242"/>
            <a:chOff x="180001" y="2520000"/>
            <a:chExt cx="5759998" cy="3839999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20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24000"/>
              <a:ext cx="1800000" cy="98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/>
          <p:cNvSpPr/>
          <p:nvPr/>
        </p:nvSpPr>
        <p:spPr>
          <a:xfrm>
            <a:off x="2989330" y="1918064"/>
            <a:ext cx="998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 t=2.05s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03744" y="895151"/>
            <a:ext cx="3885114" cy="2686006"/>
            <a:chOff x="5084494" y="933651"/>
            <a:chExt cx="3885114" cy="268600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5"/>
            <a:stretch/>
          </p:blipFill>
          <p:spPr bwMode="auto">
            <a:xfrm>
              <a:off x="5084494" y="933651"/>
              <a:ext cx="3885114" cy="268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598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650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87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42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3898720" y="395708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t=4.979s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720" y="3957088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t=10.491s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Kinetic EFIT reconstructed again shows evolution to </a:t>
            </a:r>
            <a:r>
              <a:rPr lang="en-US" sz="2800" dirty="0" smtClean="0">
                <a:solidFill>
                  <a:srgbClr val="FF0000"/>
                </a:solidFill>
              </a:rPr>
              <a:t>low-sheared q-profiles </a:t>
            </a:r>
            <a:r>
              <a:rPr lang="en-US" sz="2800" dirty="0" smtClean="0"/>
              <a:t>but </a:t>
            </a:r>
            <a:r>
              <a:rPr lang="en-US" sz="2800" dirty="0" smtClean="0">
                <a:solidFill>
                  <a:srgbClr val="FF0000"/>
                </a:solidFill>
              </a:rPr>
              <a:t>now at high q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39720" y="5346463"/>
            <a:ext cx="0" cy="25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9798" y="402606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t=1.906s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7094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0858" y="3750713"/>
            <a:ext cx="160983" cy="23709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031" y="3781106"/>
            <a:ext cx="432185" cy="2403129"/>
            <a:chOff x="248531" y="3781106"/>
            <a:chExt cx="432185" cy="2403129"/>
          </a:xfrm>
        </p:grpSpPr>
        <p:sp>
          <p:nvSpPr>
            <p:cNvPr id="34" name="Rectangle 33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4582" y="3802922"/>
            <a:ext cx="455449" cy="2417963"/>
            <a:chOff x="6154582" y="3802922"/>
            <a:chExt cx="455449" cy="2417963"/>
          </a:xfrm>
        </p:grpSpPr>
        <p:sp>
          <p:nvSpPr>
            <p:cNvPr id="43" name="Rectangle 42"/>
            <p:cNvSpPr/>
            <p:nvPr/>
          </p:nvSpPr>
          <p:spPr>
            <a:xfrm>
              <a:off x="6250575" y="5170972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50575" y="588233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4582" y="4491897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61897" y="3802922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1164654" y="37011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62345" y="368976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039605" y="3698688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8008" y="907911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03952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38477" y="1204651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(71%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01626" y="930428"/>
            <a:ext cx="154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6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3891" y="4413983"/>
            <a:ext cx="20773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00B050"/>
                </a:solidFill>
              </a:rPr>
              <a:t>Low shear forms again, but at </a:t>
            </a:r>
            <a:r>
              <a:rPr lang="en-US" sz="1600" b="1" i="0" u="sng" kern="0" dirty="0" smtClean="0">
                <a:solidFill>
                  <a:srgbClr val="00B050"/>
                </a:solidFill>
              </a:rPr>
              <a:t>high</a:t>
            </a:r>
            <a:r>
              <a:rPr lang="en-US" sz="1600" b="1" i="0" kern="0" dirty="0" smtClean="0">
                <a:solidFill>
                  <a:srgbClr val="00B050"/>
                </a:solidFill>
              </a:rPr>
              <a:t> q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054218" y="4997672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0761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62029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30300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197144" y="3792641"/>
            <a:ext cx="432185" cy="2403129"/>
            <a:chOff x="248531" y="3781106"/>
            <a:chExt cx="432185" cy="2403129"/>
          </a:xfrm>
        </p:grpSpPr>
        <p:sp>
          <p:nvSpPr>
            <p:cNvPr id="88" name="Rectangle 87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45044" y="2174073"/>
            <a:ext cx="2163266" cy="3189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1600" dirty="0" smtClean="0"/>
              <a:t>Tearing modes absent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441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9671"/>
            <a:ext cx="4802399" cy="2418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3471250"/>
            <a:ext cx="4802400" cy="251637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55394" y="895152"/>
            <a:ext cx="3727524" cy="549602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Unlike higher </a:t>
            </a:r>
            <a:r>
              <a:rPr lang="en-US" altLang="ko-KR" sz="20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0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plasma, equilibria is mostly stable to n = 1 ideal modes in DCON</a:t>
            </a:r>
            <a:endParaRPr lang="en-US" altLang="ko-KR" sz="2000" kern="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Note generally smooth evolution of stability criterion – reached with improved kinetic equilibria</a:t>
            </a:r>
            <a:endParaRPr lang="en-US" altLang="ko-KR" sz="2000" kern="0" dirty="0" smtClean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The </a:t>
            </a:r>
            <a:r>
              <a:rPr lang="en-US" altLang="ko-KR" sz="20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-profile at higher B</a:t>
            </a:r>
            <a:r>
              <a:rPr lang="en-US" altLang="ko-KR" sz="20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evolves higher </a:t>
            </a:r>
            <a:r>
              <a:rPr lang="en-US" altLang="ko-KR" sz="2000" i="1" kern="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min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above 1</a:t>
            </a:r>
            <a:endParaRPr lang="en-US" altLang="ko-KR" sz="2000" kern="0" baseline="-2500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err="1">
                <a:solidFill>
                  <a:schemeClr val="tx1"/>
                </a:solidFill>
                <a:ea typeface="굴림" pitchFamily="50" charset="-127"/>
              </a:rPr>
              <a:t>S</a:t>
            </a:r>
            <a:r>
              <a:rPr lang="en-US" altLang="ko-KR" sz="1800" kern="0" dirty="0" err="1" smtClean="0">
                <a:solidFill>
                  <a:schemeClr val="tx1"/>
                </a:solidFill>
                <a:ea typeface="굴림" pitchFamily="50" charset="-127"/>
              </a:rPr>
              <a:t>awteeth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 disappear</a:t>
            </a: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Reconstructed lower q shear at higher values of q does not lead to n = 1 instability in DCON</a:t>
            </a:r>
            <a:endParaRPr lang="en-US" altLang="ko-KR" sz="2000" kern="0" dirty="0" smtClean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887" y="1313075"/>
            <a:ext cx="1809265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u="sng" dirty="0" smtClean="0"/>
              <a:t>DCON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61547" y="99492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0029" y="4851268"/>
            <a:ext cx="16642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i="1" u="sng" dirty="0" err="1"/>
              <a:t>q</a:t>
            </a:r>
            <a:r>
              <a:rPr lang="en-US" altLang="ko-KR" sz="1450" u="sng" baseline="-25000" dirty="0" err="1"/>
              <a:t>min</a:t>
            </a:r>
            <a:r>
              <a:rPr lang="en-US" altLang="ko-KR" sz="1450" u="sng" dirty="0"/>
              <a:t> (w/ MSE</a:t>
            </a:r>
            <a:r>
              <a:rPr lang="en-US" altLang="ko-KR" sz="1450" u="sng" dirty="0" smtClean="0"/>
              <a:t>)</a:t>
            </a:r>
            <a:endParaRPr lang="ko-KR" altLang="en-US" sz="145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11" y="29880"/>
            <a:ext cx="8548732" cy="685800"/>
          </a:xfrm>
        </p:spPr>
        <p:txBody>
          <a:bodyPr/>
          <a:lstStyle/>
          <a:p>
            <a:r>
              <a:rPr lang="en-US" dirty="0" smtClean="0"/>
              <a:t>Higher </a:t>
            </a:r>
            <a:r>
              <a:rPr lang="en-US" dirty="0"/>
              <a:t>q</a:t>
            </a:r>
            <a:r>
              <a:rPr lang="en-US" baseline="-25000" dirty="0"/>
              <a:t>95</a:t>
            </a:r>
            <a:r>
              <a:rPr lang="en-US" dirty="0"/>
              <a:t> </a:t>
            </a:r>
            <a:r>
              <a:rPr lang="en-US" dirty="0" smtClean="0"/>
              <a:t>plasma has greater </a:t>
            </a:r>
            <a:r>
              <a:rPr lang="en-US" dirty="0"/>
              <a:t>ideal n = 1 no-wall stability in </a:t>
            </a:r>
            <a:r>
              <a:rPr lang="en-US" dirty="0" smtClean="0"/>
              <a:t>DCON, closer to marginal stability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145" y="1925564"/>
            <a:ext cx="415498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5400" i="0" kern="0" dirty="0" smtClean="0">
                <a:solidFill>
                  <a:srgbClr val="FF0000"/>
                </a:solidFill>
              </a:rPr>
              <a:t>}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222518" y="2454604"/>
            <a:ext cx="620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11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133377"/>
            <a:ext cx="4140000" cy="299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119813"/>
            <a:ext cx="4140000" cy="301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Hig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her </a:t>
                </a:r>
                <a:r>
                  <a:rPr lang="en-US" altLang="ko-KR" sz="1800" i="1" u="sng" dirty="0" smtClean="0">
                    <a:solidFill>
                      <a:srgbClr val="00B050"/>
                    </a:solidFill>
                    <a:latin typeface="+mn-lt"/>
                  </a:rPr>
                  <a:t>q</a:t>
                </a:r>
                <a:r>
                  <a:rPr lang="en-US" altLang="ko-KR" sz="1800" u="sng" baseline="-25000" dirty="0" smtClean="0">
                    <a:solidFill>
                      <a:srgbClr val="00B050"/>
                    </a:solidFill>
                    <a:latin typeface="+mn-lt"/>
                  </a:rPr>
                  <a:t>95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 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2479" t="-4950" r="-2204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7037" y="1177859"/>
                <a:ext cx="193514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altLang="ko-KR" sz="1800" u="sng" baseline="-25000" dirty="0" err="1" smtClean="0">
                    <a:solidFill>
                      <a:srgbClr val="FF0000"/>
                    </a:solidFill>
                    <a:latin typeface="+mn-lt"/>
                  </a:rPr>
                  <a:t>N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37" y="1177859"/>
                <a:ext cx="1935145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2516" t="-4950" r="-251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72072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B050"/>
                </a:solidFill>
              </a:rPr>
              <a:t>16325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56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16295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8741" y="4292024"/>
            <a:ext cx="8426658" cy="186745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Classical tearing stability index,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computed at the </a:t>
            </a:r>
            <a:r>
              <a:rPr lang="en-US" altLang="ko-KR" sz="18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= 2 surface using outer layer solutions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higher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is mostly positive predicting unstable classical tearing mode</a:t>
            </a:r>
          </a:p>
          <a:p>
            <a:pPr marL="625475" lvl="1" indent="-279400">
              <a:spcBef>
                <a:spcPts val="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Indicates that neoclassical effects or wall effects need to be invoked to produce stability</a:t>
            </a:r>
            <a:endParaRPr lang="en-US" altLang="ko-KR" sz="1800" kern="0" dirty="0">
              <a:solidFill>
                <a:srgbClr val="FF0000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526" y="6159481"/>
            <a:ext cx="436867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,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112506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tearing stability examined using </a:t>
            </a:r>
            <a:r>
              <a:rPr lang="en-US" dirty="0" smtClean="0">
                <a:solidFill>
                  <a:srgbClr val="FF0000"/>
                </a:solidFill>
              </a:rPr>
              <a:t>resistive </a:t>
            </a:r>
            <a:r>
              <a:rPr lang="en-US" dirty="0">
                <a:solidFill>
                  <a:srgbClr val="FF0000"/>
                </a:solidFill>
              </a:rPr>
              <a:t>DCON</a:t>
            </a:r>
            <a:r>
              <a:rPr lang="en-US" dirty="0"/>
              <a:t> code </a:t>
            </a:r>
            <a:r>
              <a:rPr lang="en-US" dirty="0" smtClean="0"/>
              <a:t>for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and higher q</a:t>
            </a:r>
            <a:r>
              <a:rPr lang="en-US" baseline="-25000" dirty="0" smtClean="0"/>
              <a:t>95</a:t>
            </a:r>
            <a:r>
              <a:rPr lang="en-US" dirty="0" smtClean="0"/>
              <a:t> plasmas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800950" y="1743262"/>
            <a:ext cx="0" cy="19624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60608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Unstable 2/1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29807" y="3586681"/>
            <a:ext cx="1262667" cy="7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73349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00B050"/>
                </a:solidFill>
              </a:rPr>
              <a:t>2/1 stable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43232"/>
            <a:ext cx="9124950" cy="685800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nternational collaborative research on disruption prediction/avoidance expands effort </a:t>
            </a:r>
            <a:r>
              <a:rPr lang="en-US" sz="2400" dirty="0"/>
              <a:t>to </a:t>
            </a:r>
            <a:r>
              <a:rPr lang="en-US" sz="2400" dirty="0" smtClean="0"/>
              <a:t>MAST-U, KSTAR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0" y="1097280"/>
            <a:ext cx="9050886" cy="52389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 smtClean="0"/>
              <a:t>US DOE supports our efforts</a:t>
            </a:r>
          </a:p>
          <a:p>
            <a:pPr lvl="1">
              <a:spcBef>
                <a:spcPts val="1000"/>
              </a:spcBef>
            </a:pPr>
            <a:r>
              <a:rPr lang="en-US" altLang="en-US" dirty="0" smtClean="0"/>
              <a:t>Multi-institutional collaborative grant on KSTAR, new grant on MAST-U</a:t>
            </a:r>
          </a:p>
          <a:p>
            <a:pPr lvl="1">
              <a:spcBef>
                <a:spcPts val="1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Multi-faceted physics research includes equilibrium, stability, transport, control, diagnostic hardware elements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R</a:t>
            </a:r>
            <a:r>
              <a:rPr lang="en-US" altLang="en-US" dirty="0" smtClean="0"/>
              <a:t>esearch originated on the NSTX spherical torus</a:t>
            </a:r>
          </a:p>
          <a:p>
            <a:pPr>
              <a:spcBef>
                <a:spcPts val="3600"/>
              </a:spcBef>
            </a:pPr>
            <a:r>
              <a:rPr lang="en-US" altLang="en-US" dirty="0" smtClean="0"/>
              <a:t>Personnel</a:t>
            </a:r>
          </a:p>
          <a:p>
            <a:pPr lvl="1">
              <a:spcBef>
                <a:spcPts val="1200"/>
              </a:spcBef>
            </a:pPr>
            <a:r>
              <a:rPr lang="en-US" altLang="en-US" u="sng" dirty="0" smtClean="0">
                <a:solidFill>
                  <a:schemeClr val="accent1"/>
                </a:solidFill>
              </a:rPr>
              <a:t>Columbia U.</a:t>
            </a:r>
            <a:r>
              <a:rPr lang="en-US" altLang="en-US" dirty="0" smtClean="0">
                <a:solidFill>
                  <a:srgbClr val="6600FF"/>
                </a:solidFill>
              </a:rPr>
              <a:t>: </a:t>
            </a:r>
          </a:p>
          <a:p>
            <a:pPr lvl="2">
              <a:spcBef>
                <a:spcPts val="12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S.A. </a:t>
            </a:r>
            <a:r>
              <a:rPr lang="en-US" altLang="en-US" sz="2000" dirty="0" smtClean="0">
                <a:solidFill>
                  <a:srgbClr val="FF0000"/>
                </a:solidFill>
              </a:rPr>
              <a:t>Sabbagh*</a:t>
            </a:r>
            <a:r>
              <a:rPr lang="en-US" altLang="en-US" sz="2000" dirty="0" smtClean="0">
                <a:solidFill>
                  <a:srgbClr val="6600FF"/>
                </a:solidFill>
              </a:rPr>
              <a:t> </a:t>
            </a:r>
            <a:r>
              <a:rPr lang="en-US" altLang="en-US" sz="2000" dirty="0" smtClean="0">
                <a:solidFill>
                  <a:srgbClr val="6600FF"/>
                </a:solidFill>
              </a:rPr>
              <a:t>(Lead PI), Y.S. Park, </a:t>
            </a:r>
            <a:r>
              <a:rPr lang="en-US" altLang="en-US" sz="2000" dirty="0" smtClean="0">
                <a:solidFill>
                  <a:srgbClr val="FF0000"/>
                </a:solidFill>
              </a:rPr>
              <a:t>J.H. Ahn*</a:t>
            </a:r>
            <a:r>
              <a:rPr lang="en-US" altLang="en-US" sz="2000" dirty="0" smtClean="0">
                <a:solidFill>
                  <a:srgbClr val="6600FF"/>
                </a:solidFill>
              </a:rPr>
              <a:t>, </a:t>
            </a:r>
            <a:r>
              <a:rPr lang="en-US" altLang="en-US" sz="2000" dirty="0" smtClean="0">
                <a:solidFill>
                  <a:srgbClr val="FF0000"/>
                </a:solidFill>
              </a:rPr>
              <a:t>Y. Jiang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 smtClean="0">
                <a:solidFill>
                  <a:srgbClr val="6600FF"/>
                </a:solidFill>
              </a:rPr>
              <a:t> (post-doctoral)</a:t>
            </a:r>
          </a:p>
          <a:p>
            <a:pPr lvl="2">
              <a:spcBef>
                <a:spcPts val="12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J.W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smtClean="0">
                <a:solidFill>
                  <a:srgbClr val="FF0000"/>
                </a:solidFill>
              </a:rPr>
              <a:t>Berkery*</a:t>
            </a:r>
            <a:r>
              <a:rPr lang="en-US" altLang="en-US" sz="2000" dirty="0" smtClean="0">
                <a:solidFill>
                  <a:srgbClr val="6600FF"/>
                </a:solidFill>
              </a:rPr>
              <a:t>, </a:t>
            </a:r>
            <a:r>
              <a:rPr lang="en-US" altLang="en-US" sz="2000" dirty="0" smtClean="0">
                <a:solidFill>
                  <a:srgbClr val="6600FF"/>
                </a:solidFill>
              </a:rPr>
              <a:t>J. Bialek (part time); </a:t>
            </a:r>
            <a:r>
              <a:rPr lang="en-US" altLang="en-US" sz="2000" dirty="0" smtClean="0">
                <a:solidFill>
                  <a:srgbClr val="FF0000"/>
                </a:solidFill>
              </a:rPr>
              <a:t>J.D.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Riquezes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 smtClean="0">
                <a:solidFill>
                  <a:srgbClr val="6600FF"/>
                </a:solidFill>
              </a:rPr>
              <a:t> (Columbia student)</a:t>
            </a:r>
            <a:endParaRPr lang="en-US" altLang="en-US" sz="2000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altLang="en-US" u="sng" dirty="0" smtClean="0">
                <a:solidFill>
                  <a:schemeClr val="accent1"/>
                </a:solidFill>
              </a:rPr>
              <a:t>PPPL</a:t>
            </a:r>
            <a:r>
              <a:rPr lang="en-US" altLang="en-US" dirty="0">
                <a:solidFill>
                  <a:schemeClr val="accent1"/>
                </a:solidFill>
              </a:rPr>
              <a:t>: </a:t>
            </a:r>
            <a:r>
              <a:rPr lang="en-US" altLang="en-US" dirty="0">
                <a:solidFill>
                  <a:srgbClr val="6600FF"/>
                </a:solidFill>
              </a:rPr>
              <a:t>S. </a:t>
            </a:r>
            <a:r>
              <a:rPr lang="en-US" altLang="en-US" dirty="0" smtClean="0">
                <a:solidFill>
                  <a:srgbClr val="6600FF"/>
                </a:solidFill>
              </a:rPr>
              <a:t>Scott (~full time, inst. PI), </a:t>
            </a:r>
            <a:r>
              <a:rPr lang="en-US" altLang="en-US" dirty="0">
                <a:solidFill>
                  <a:srgbClr val="6600FF"/>
                </a:solidFill>
              </a:rPr>
              <a:t>M. </a:t>
            </a:r>
            <a:r>
              <a:rPr lang="en-US" altLang="en-US" dirty="0" smtClean="0">
                <a:solidFill>
                  <a:srgbClr val="6600FF"/>
                </a:solidFill>
              </a:rPr>
              <a:t>Boyer, B. LeBlanc (part time)</a:t>
            </a:r>
          </a:p>
          <a:p>
            <a:pPr lvl="1">
              <a:spcBef>
                <a:spcPts val="1200"/>
              </a:spcBef>
            </a:pPr>
            <a:r>
              <a:rPr lang="en-US" altLang="en-US" u="sng" dirty="0" smtClean="0">
                <a:solidFill>
                  <a:schemeClr val="accent1"/>
                </a:solidFill>
              </a:rPr>
              <a:t>MIT/ORISE</a:t>
            </a:r>
            <a:r>
              <a:rPr lang="en-US" altLang="en-US" dirty="0" smtClean="0">
                <a:solidFill>
                  <a:schemeClr val="accent1"/>
                </a:solidFill>
              </a:rPr>
              <a:t>:</a:t>
            </a:r>
            <a:r>
              <a:rPr lang="en-US" altLang="en-US" dirty="0" smtClean="0">
                <a:solidFill>
                  <a:srgbClr val="6600FF"/>
                </a:solidFill>
              </a:rPr>
              <a:t> E.S. </a:t>
            </a:r>
            <a:r>
              <a:rPr lang="en-US" altLang="en-US" dirty="0">
                <a:solidFill>
                  <a:srgbClr val="6600FF"/>
                </a:solidFill>
              </a:rPr>
              <a:t>Marmar (inst. PI), </a:t>
            </a:r>
            <a:r>
              <a:rPr lang="en-US" altLang="en-US" dirty="0" smtClean="0">
                <a:solidFill>
                  <a:srgbClr val="6600FF"/>
                </a:solidFill>
              </a:rPr>
              <a:t>B. </a:t>
            </a:r>
            <a:r>
              <a:rPr lang="en-US" altLang="en-US" dirty="0" err="1" smtClean="0">
                <a:solidFill>
                  <a:srgbClr val="6600FF"/>
                </a:solidFill>
              </a:rPr>
              <a:t>Mumgaard</a:t>
            </a:r>
            <a:endParaRPr lang="en-US" altLang="en-US" dirty="0" smtClean="0">
              <a:solidFill>
                <a:srgbClr val="6600FF"/>
              </a:solidFill>
            </a:endParaRPr>
          </a:p>
          <a:p>
            <a:pPr>
              <a:spcBef>
                <a:spcPts val="1200"/>
              </a:spcBef>
            </a:pPr>
            <a:endParaRPr lang="en-US" alt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57003" y="6161474"/>
            <a:ext cx="3486493" cy="369332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800" baseline="30000" dirty="0" smtClean="0">
                <a:solidFill>
                  <a:srgbClr val="FF0000"/>
                </a:solidFill>
                <a:latin typeface="+mj-ea"/>
              </a:rPr>
              <a:t>*</a:t>
            </a:r>
            <a:r>
              <a:rPr lang="en-US" altLang="ko-KR" sz="1800" dirty="0">
                <a:solidFill>
                  <a:srgbClr val="FF0000"/>
                </a:solidFill>
                <a:latin typeface="+mj-ea"/>
              </a:rPr>
              <a:t>PPPL TSDW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meeting speakers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8" y="52960"/>
            <a:ext cx="8790814" cy="685800"/>
          </a:xfrm>
        </p:spPr>
        <p:txBody>
          <a:bodyPr/>
          <a:lstStyle/>
          <a:p>
            <a:r>
              <a:rPr lang="en-US" altLang="zh-CN" sz="2400" dirty="0"/>
              <a:t>Kinetic </a:t>
            </a:r>
            <a:r>
              <a:rPr lang="en-US" altLang="zh-CN" sz="2400" dirty="0" smtClean="0"/>
              <a:t>reconstructions focused first on </a:t>
            </a:r>
            <a:r>
              <a:rPr lang="en-US" altLang="zh-CN" sz="2400" dirty="0"/>
              <a:t>KSTAR  plasmas with high-non-inductive fraction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>
          <a:xfrm>
            <a:off x="2697088" y="1009428"/>
            <a:ext cx="6279844" cy="455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6260" y="3436740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18492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121824" y="1239353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16498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9080" y="260499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18476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8" name="Multiply 77"/>
          <p:cNvSpPr/>
          <p:nvPr/>
        </p:nvSpPr>
        <p:spPr bwMode="auto">
          <a:xfrm>
            <a:off x="6554178" y="2306708"/>
            <a:ext cx="180000" cy="1800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33492" y="135821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C53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</a:t>
            </a:r>
            <a:endParaRPr lang="en-US" dirty="0">
              <a:solidFill>
                <a:srgbClr val="C539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42081" y="180856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5699476" y="1832966"/>
            <a:ext cx="61645" cy="205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endCxn id="76" idx="2"/>
          </p:cNvCxnSpPr>
          <p:nvPr/>
        </p:nvCxnSpPr>
        <p:spPr bwMode="auto">
          <a:xfrm>
            <a:off x="4702883" y="1669585"/>
            <a:ext cx="32250" cy="154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75521" y="2172013"/>
            <a:ext cx="277402" cy="1438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8144725" y="2562431"/>
            <a:ext cx="174661" cy="9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7990613" y="3363815"/>
            <a:ext cx="178086" cy="1027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10126" y="5939259"/>
            <a:ext cx="5550995" cy="369332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</a:t>
            </a:r>
            <a:r>
              <a:rPr lang="en-US" altLang="ko-KR" sz="1800" dirty="0">
                <a:solidFill>
                  <a:srgbClr val="FF0000"/>
                </a:solidFill>
              </a:rPr>
              <a:t>See TSDW 2018 poster by J.H. Ahn (Columbia U</a:t>
            </a:r>
            <a:r>
              <a:rPr lang="en-US" altLang="ko-KR" sz="1800" dirty="0" smtClean="0">
                <a:solidFill>
                  <a:srgbClr val="FF0000"/>
                </a:solidFill>
              </a:rPr>
              <a:t>.)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94733" y="1097280"/>
            <a:ext cx="3034850" cy="4632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TRANSP analysis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Non-inductive fraction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Beam-driven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Bootstrap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Non-inductive fraction is key for stable high beta steady state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48442" y="5265019"/>
            <a:ext cx="1687625" cy="30420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429" y="5276721"/>
            <a:ext cx="37208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chemeClr val="tx1"/>
                </a:solidFill>
              </a:rPr>
              <a:t>Volume average electron density (m</a:t>
            </a:r>
            <a:r>
              <a:rPr lang="en-US" sz="1600" i="0" kern="0" baseline="30000" dirty="0" smtClean="0">
                <a:solidFill>
                  <a:schemeClr val="tx1"/>
                </a:solidFill>
              </a:rPr>
              <a:t>-3</a:t>
            </a:r>
            <a:r>
              <a:rPr lang="en-US" sz="1600" i="0" kern="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10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transport capability (TRANSP) allows </a:t>
            </a:r>
            <a:r>
              <a:rPr lang="en-US" dirty="0" smtClean="0">
                <a:solidFill>
                  <a:srgbClr val="FF0000"/>
                </a:solidFill>
              </a:rPr>
              <a:t>“predict-first” projections </a:t>
            </a:r>
            <a:r>
              <a:rPr lang="en-US" dirty="0" smtClean="0"/>
              <a:t>for upcoming runs </a:t>
            </a:r>
            <a:endParaRPr lang="en-US" dirty="0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039" y="1075292"/>
            <a:ext cx="4429895" cy="2953262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403" y="1479430"/>
            <a:ext cx="1372160" cy="7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3260" y="994947"/>
            <a:ext cx="2011327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96%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86743"/>
              </p:ext>
            </p:extLst>
          </p:nvPr>
        </p:nvGraphicFramePr>
        <p:xfrm>
          <a:off x="4631469" y="1177971"/>
          <a:ext cx="4351513" cy="411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517"/>
                <a:gridCol w="878767"/>
                <a:gridCol w="881160"/>
                <a:gridCol w="873069"/>
              </a:tblGrid>
              <a:tr h="4304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</a:t>
                      </a:r>
                      <a:r>
                        <a:rPr lang="en-US" baseline="0" dirty="0" smtClean="0"/>
                        <a:t>        16325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2019 NBI</a:t>
                      </a:r>
                      <a:endParaRPr lang="en-US" dirty="0"/>
                    </a:p>
                  </a:txBody>
                  <a:tcPr/>
                </a:tc>
              </a:tr>
              <a:tr h="466165">
                <a:tc>
                  <a:txBody>
                    <a:bodyPr/>
                    <a:lstStyle/>
                    <a:p>
                      <a:r>
                        <a:rPr lang="en-US" dirty="0" smtClean="0"/>
                        <a:t>NIC </a:t>
                      </a:r>
                      <a:r>
                        <a:rPr lang="en-US" dirty="0" err="1" smtClean="0"/>
                        <a:t>fract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96%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baseline="0" dirty="0" smtClean="0"/>
                        <a:t>(0) (10</a:t>
                      </a:r>
                      <a:r>
                        <a:rPr lang="en-US" baseline="30000" dirty="0" smtClean="0"/>
                        <a:t>20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98y2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944840" y="2238362"/>
            <a:ext cx="142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16325 projection</a:t>
            </a:r>
            <a:endParaRPr lang="en-GB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3" y="4009098"/>
            <a:ext cx="4572000" cy="235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ea typeface="굴림" pitchFamily="50" charset="-127"/>
              </a:rPr>
              <a:t>Project from existing KSTAR plasmas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Set </a:t>
            </a:r>
            <a:r>
              <a:rPr lang="en-US" altLang="ko-KR" sz="1600" kern="0" dirty="0" smtClean="0">
                <a:solidFill>
                  <a:srgbClr val="FF0000"/>
                </a:solidFill>
                <a:ea typeface="굴림" pitchFamily="50" charset="-127"/>
              </a:rPr>
              <a:t>fraction of Greenwald density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and confinement factor ITER </a:t>
            </a:r>
            <a:r>
              <a:rPr lang="en-US" altLang="ko-KR" sz="1600" kern="0" dirty="0" smtClean="0">
                <a:solidFill>
                  <a:srgbClr val="FF0000"/>
                </a:solidFill>
                <a:ea typeface="굴림" pitchFamily="50" charset="-127"/>
              </a:rPr>
              <a:t>H</a:t>
            </a:r>
            <a:r>
              <a:rPr lang="en-US" altLang="ko-KR" sz="1600" kern="0" baseline="-25000" dirty="0" smtClean="0">
                <a:solidFill>
                  <a:srgbClr val="FF0000"/>
                </a:solidFill>
                <a:ea typeface="굴림" pitchFamily="50" charset="-127"/>
              </a:rPr>
              <a:t>98y2</a:t>
            </a:r>
          </a:p>
          <a:p>
            <a:pPr marL="690563" lvl="2" indent="-233363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Neoclassical ion transport, electron transport set to match H</a:t>
            </a:r>
            <a:r>
              <a:rPr lang="en-US" altLang="ko-KR" sz="1600" kern="0" baseline="-250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98y2</a:t>
            </a:r>
            <a:endParaRPr lang="en-US" altLang="ko-KR" sz="1600" kern="0" baseline="-25000" dirty="0">
              <a:solidFill>
                <a:schemeClr val="bg2">
                  <a:lumMod val="50000"/>
                </a:schemeClr>
              </a:solidFill>
              <a:ea typeface="굴림" pitchFamily="50" charset="-127"/>
            </a:endParaRP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KSTAR 1</a:t>
            </a:r>
            <a:r>
              <a:rPr lang="en-US" altLang="ko-KR" sz="1600" kern="0" baseline="30000" dirty="0" smtClean="0">
                <a:solidFill>
                  <a:schemeClr val="tx1"/>
                </a:solidFill>
                <a:ea typeface="굴림" pitchFamily="50" charset="-127"/>
              </a:rPr>
              <a:t>st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and 2</a:t>
            </a:r>
            <a:r>
              <a:rPr lang="en-US" altLang="ko-KR" sz="1600" kern="0" baseline="30000" dirty="0" smtClean="0">
                <a:solidFill>
                  <a:schemeClr val="tx1"/>
                </a:solidFill>
                <a:ea typeface="굴림" pitchFamily="50" charset="-127"/>
              </a:rPr>
              <a:t>nd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NBI systems are modeled (incl. aiming angles); power levels set realistically based on MSE needs, etc.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32389" y="5548336"/>
            <a:ext cx="4446083" cy="584775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</a:t>
            </a:r>
            <a:r>
              <a:rPr lang="en-US" altLang="ko-KR" sz="1600" dirty="0">
                <a:solidFill>
                  <a:srgbClr val="FF0000"/>
                </a:solidFill>
              </a:rPr>
              <a:t>See TSDW 2018 poster by J.H. </a:t>
            </a:r>
            <a:r>
              <a:rPr lang="en-US" altLang="ko-KR" sz="1600" dirty="0" smtClean="0">
                <a:solidFill>
                  <a:srgbClr val="FF0000"/>
                </a:solidFill>
              </a:rPr>
              <a:t>Ahn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(Columbia U.)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analysis projections allow for variations of plasma parameters to meet targets</a:t>
            </a:r>
            <a:endParaRPr lang="en-US" dirty="0"/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669" y="1028429"/>
            <a:ext cx="4445514" cy="294195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19547"/>
              </p:ext>
            </p:extLst>
          </p:nvPr>
        </p:nvGraphicFramePr>
        <p:xfrm>
          <a:off x="4342588" y="1042357"/>
          <a:ext cx="4690762" cy="516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98"/>
                <a:gridCol w="936866"/>
                <a:gridCol w="899329"/>
                <a:gridCol w="744898"/>
                <a:gridCol w="847871"/>
              </a:tblGrid>
              <a:tr h="959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</a:t>
                      </a:r>
                      <a:r>
                        <a:rPr lang="en-US" baseline="0" dirty="0" smtClean="0"/>
                        <a:t> 16295</a:t>
                      </a:r>
                    </a:p>
                    <a:p>
                      <a:pPr algn="ctr"/>
                      <a:r>
                        <a:rPr lang="en-US" baseline="0" dirty="0" smtClean="0"/>
                        <a:t>(B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(1.2T)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NBI</a:t>
                      </a:r>
                    </a:p>
                    <a:p>
                      <a:pPr algn="ctr"/>
                      <a:r>
                        <a:rPr lang="en-US" dirty="0" smtClean="0"/>
                        <a:t>(1.2T)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2018 NBI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NBI</a:t>
                      </a:r>
                      <a:endParaRPr lang="en-US" dirty="0"/>
                    </a:p>
                  </a:txBody>
                  <a:tcPr/>
                </a:tc>
              </a:tr>
              <a:tr h="495540">
                <a:tc>
                  <a:txBody>
                    <a:bodyPr/>
                    <a:lstStyle/>
                    <a:p>
                      <a:r>
                        <a:rPr lang="en-US" dirty="0" smtClean="0"/>
                        <a:t>NIC </a:t>
                      </a:r>
                      <a:r>
                        <a:rPr lang="en-US" dirty="0" err="1" smtClean="0"/>
                        <a:t>fract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105%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126%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baseline="0" dirty="0" smtClean="0"/>
                        <a:t>(0) (10</a:t>
                      </a:r>
                      <a:r>
                        <a:rPr lang="en-US" baseline="30000" dirty="0" smtClean="0"/>
                        <a:t>19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98y2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624" y="1418475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77" t="-10526" r="-5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272268" y="1014562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8771" y="2100263"/>
            <a:ext cx="95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GB" sz="1600" dirty="0"/>
          </a:p>
        </p:txBody>
      </p:sp>
      <p:pic>
        <p:nvPicPr>
          <p:cNvPr id="32" name="Content Placeholder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 bwMode="auto">
          <a:xfrm>
            <a:off x="58920" y="3425492"/>
            <a:ext cx="4247121" cy="29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5382" y="3822261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95%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252" t="-10667" r="-52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272267" y="4554921"/>
            <a:ext cx="203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2T, </a:t>
            </a:r>
            <a:r>
              <a:rPr lang="en-US" sz="18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 MA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2198631" y="3434118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9095" y="1544286"/>
            <a:ext cx="150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2T, 0.5 MA)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5682" y="2122548"/>
            <a:ext cx="110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=1.2T, </a:t>
            </a:r>
            <a:r>
              <a:rPr lang="en-US" sz="16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=0.44 MA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47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Predictive TRANSP analysis shows KSTAR </a:t>
                </a:r>
                <a:r>
                  <a:rPr lang="en-US" dirty="0"/>
                  <a:t>design </a:t>
                </a:r>
                <a:br>
                  <a:rPr lang="en-US" dirty="0"/>
                </a:br>
                <a:r>
                  <a:rPr lang="en-US" dirty="0"/>
                  <a:t>target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~5 </a:t>
                </a:r>
                <a:r>
                  <a:rPr lang="en-US" dirty="0" smtClean="0"/>
                  <a:t>can be approached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dirty="0"/>
                  <a:t>~100</a:t>
                </a:r>
                <a:r>
                  <a:rPr lang="en-US" dirty="0" smtClean="0"/>
                  <a:t>%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7679" r="-1085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4350" y="1381368"/>
            <a:ext cx="6064400" cy="4548300"/>
            <a:chOff x="176000" y="2340000"/>
            <a:chExt cx="5120000" cy="384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0" y="2340000"/>
              <a:ext cx="5120000" cy="384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000" y="4464000"/>
              <a:ext cx="123463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no-wall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000" y="3132000"/>
              <a:ext cx="135005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with-wall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772000" y="2628000"/>
                  <a:ext cx="739754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=6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00" y="2628000"/>
                  <a:ext cx="739754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3922" r="-820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600000" y="2628000"/>
                  <a:ext cx="739754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=5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0" y="2628000"/>
                  <a:ext cx="739754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3922" r="-820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40496" y="1896188"/>
                <a:ext cx="982898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kern="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i="0" kern="0" dirty="0" smtClean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sz="1800" b="1" i="0" kern="0" dirty="0" smtClean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1.5T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96" y="1896188"/>
                <a:ext cx="9828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9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59563" y="2041754"/>
            <a:ext cx="109998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endParaRPr lang="en-GB" sz="1800" b="1" i="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459192" y="2138552"/>
            <a:ext cx="900371" cy="2768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611650" y="2319455"/>
            <a:ext cx="747913" cy="328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709358" y="2447293"/>
            <a:ext cx="673884" cy="6555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0468" y="1227246"/>
                <a:ext cx="3105509" cy="4845758"/>
              </a:xfrm>
            </p:spPr>
            <p:txBody>
              <a:bodyPr/>
              <a:lstStyle/>
              <a:p>
                <a:r>
                  <a:rPr lang="en-US" dirty="0" smtClean="0"/>
                  <a:t>NBI increased</a:t>
                </a:r>
              </a:p>
              <a:p>
                <a:pPr lvl="1"/>
                <a:r>
                  <a:rPr lang="en-US" dirty="0" smtClean="0"/>
                  <a:t>existing shot: 4.5 MW</a:t>
                </a:r>
              </a:p>
              <a:p>
                <a:pPr lvl="1"/>
                <a:r>
                  <a:rPr lang="en-US" dirty="0" smtClean="0"/>
                  <a:t>2018 NBI taken as 6.5 MW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/>
                  <a:t>altering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&gt;4 </m:t>
                    </m:r>
                  </m:oMath>
                </a14:m>
                <a:r>
                  <a:rPr lang="en-US" dirty="0"/>
                  <a:t>, up </a:t>
                </a:r>
                <a:r>
                  <a:rPr lang="en-US" dirty="0" smtClean="0"/>
                  <a:t>to KSTAR design target 5</a:t>
                </a:r>
                <a:r>
                  <a:rPr lang="en-GB" dirty="0" smtClean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be achieved with 100%  non-inductive current </a:t>
                </a:r>
                <a:r>
                  <a:rPr lang="en-US" dirty="0" smtClean="0"/>
                  <a:t>fraction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0468" y="1227246"/>
                <a:ext cx="3105509" cy="4845758"/>
              </a:xfrm>
              <a:blipFill rotWithShape="1">
                <a:blip r:embed="rId8"/>
                <a:stretch>
                  <a:fillRect l="-1375" t="-2390" r="-4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59563" y="2918161"/>
                <a:ext cx="9828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1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=2.0T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63" y="2918161"/>
                <a:ext cx="98289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55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180138" y="2534081"/>
                <a:ext cx="982898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sz="1800" b="1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1.7T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38" y="2534081"/>
                <a:ext cx="9828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49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45411" y="4782079"/>
            <a:ext cx="1327608" cy="369332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Interpretive</a:t>
            </a:r>
            <a:endParaRPr lang="en-GB" sz="1800" b="1" i="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337758" y="4140679"/>
            <a:ext cx="966159" cy="641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332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Rapidly-expanding DECAF approach provides a new paradigm for disruption prediction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41" y="823636"/>
            <a:ext cx="8914492" cy="556802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ulti-faceted, integrated approach to disruption prediction and avoidance with several key characteristics</a:t>
            </a:r>
            <a:endParaRPr lang="en-US" dirty="0"/>
          </a:p>
          <a:p>
            <a:pPr lvl="1"/>
            <a:r>
              <a:rPr lang="en-US" dirty="0" smtClean="0"/>
              <a:t>Physics-based approach yields </a:t>
            </a:r>
            <a:r>
              <a:rPr lang="en-US" u="sng" dirty="0" smtClean="0"/>
              <a:t>understanding</a:t>
            </a:r>
            <a:r>
              <a:rPr lang="en-US" dirty="0" smtClean="0"/>
              <a:t> that is needed for confident extrapolation of disruption forecasting</a:t>
            </a:r>
          </a:p>
          <a:p>
            <a:pPr lvl="1"/>
            <a:r>
              <a:rPr lang="en-US" dirty="0" smtClean="0"/>
              <a:t>Physics-based DECAF events can guide how to avoid disruption   </a:t>
            </a:r>
          </a:p>
          <a:p>
            <a:pPr lvl="1"/>
            <a:r>
              <a:rPr lang="en-US" dirty="0" smtClean="0"/>
              <a:t>Full multi-machine databases used (full databases needed!)</a:t>
            </a:r>
          </a:p>
          <a:p>
            <a:pPr lvl="1"/>
            <a:r>
              <a:rPr lang="en-US" dirty="0" smtClean="0"/>
              <a:t>Open to </a:t>
            </a:r>
            <a:r>
              <a:rPr lang="en-US" dirty="0"/>
              <a:t>a</a:t>
            </a:r>
            <a:r>
              <a:rPr lang="en-US" dirty="0" smtClean="0"/>
              <a:t>ll methods of data analysis (physics, machine learning, etc.)</a:t>
            </a:r>
          </a:p>
          <a:p>
            <a:r>
              <a:rPr lang="en-US" dirty="0" smtClean="0"/>
              <a:t>Automated determination of disruption event chains teach us the important regions of operating space to study</a:t>
            </a:r>
          </a:p>
          <a:p>
            <a:pPr lvl="1"/>
            <a:r>
              <a:rPr lang="en-US" dirty="0" smtClean="0"/>
              <a:t>Disruption DB “boundaries” are often NOT the important regions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Couple new MHD events to other events to reduce false positives</a:t>
            </a:r>
          </a:p>
          <a:p>
            <a:pPr lvl="1"/>
            <a:r>
              <a:rPr lang="en-US" dirty="0" smtClean="0"/>
              <a:t>Expand number of DECAF events evaluated in large database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Begin evaluation of simple quantitative figures of merit on large databases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aim for APS DPP 2018 meeting for these results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52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46" y="29880"/>
            <a:ext cx="9151846" cy="6858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Announcement</a:t>
            </a:r>
            <a:r>
              <a:rPr lang="en-US" sz="2400" dirty="0" smtClean="0"/>
              <a:t>: Research Activity RA(19-1): “Expand </a:t>
            </a:r>
            <a:r>
              <a:rPr lang="en-US" sz="2400" dirty="0"/>
              <a:t>disruption prediction and avoidance capability for </a:t>
            </a:r>
            <a:r>
              <a:rPr lang="en-US" sz="2400" dirty="0" smtClean="0"/>
              <a:t>tokamaks”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6" y="828144"/>
            <a:ext cx="8954219" cy="5693426"/>
          </a:xfrm>
        </p:spPr>
        <p:txBody>
          <a:bodyPr/>
          <a:lstStyle/>
          <a:p>
            <a:r>
              <a:rPr lang="en-US" dirty="0" smtClean="0"/>
              <a:t>NSTX-U Research Activity milestone for FY19</a:t>
            </a:r>
          </a:p>
          <a:p>
            <a:pPr lvl="1"/>
            <a:r>
              <a:rPr lang="en-US" dirty="0" smtClean="0"/>
              <a:t>Research activity will allow for communication of continuing DECAF analysis on multiple devices, interaction with interested researchers</a:t>
            </a:r>
          </a:p>
          <a:p>
            <a:pPr lvl="2"/>
            <a:r>
              <a:rPr lang="en-US" dirty="0" smtClean="0"/>
              <a:t>follows from prior NSTX disruption prediction/avoidance Working Group effort)</a:t>
            </a:r>
          </a:p>
          <a:p>
            <a:pPr lvl="1"/>
            <a:r>
              <a:rPr lang="en-US" dirty="0" smtClean="0"/>
              <a:t>Expand disruption event characterization, prediction, avoidance to more tokamaks (KSTAR, MAST expansion, continue NSTX, DIII-D, etc.)</a:t>
            </a:r>
          </a:p>
          <a:p>
            <a:r>
              <a:rPr lang="en-US" dirty="0" smtClean="0"/>
              <a:t>Some subjects</a:t>
            </a:r>
          </a:p>
          <a:p>
            <a:pPr lvl="1"/>
            <a:r>
              <a:rPr lang="en-US" dirty="0" smtClean="0"/>
              <a:t>Continued improvement of the accuracy of disruption event warnings, disruption event chains vs. experiment, while reducing false positives</a:t>
            </a:r>
          </a:p>
          <a:p>
            <a:pPr lvl="1"/>
            <a:r>
              <a:rPr lang="en-US" dirty="0" smtClean="0"/>
              <a:t>Discussion/development of new physics, empirical, AI/ML models to improve disruption prediction performance</a:t>
            </a:r>
          </a:p>
          <a:p>
            <a:pPr lvl="1"/>
            <a:r>
              <a:rPr lang="en-US" dirty="0" smtClean="0"/>
              <a:t>Assessment of technical causes for disruptions, relation to physics</a:t>
            </a:r>
            <a:endParaRPr lang="en-US" dirty="0"/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Monthly meetings planned discussing DECAF research progress</a:t>
            </a:r>
          </a:p>
          <a:p>
            <a:pPr lvl="1"/>
            <a:r>
              <a:rPr lang="en-US" dirty="0" smtClean="0"/>
              <a:t>Open to NSTX-U Team + all interested (</a:t>
            </a:r>
            <a:r>
              <a:rPr lang="en-US" u="sng" dirty="0" smtClean="0">
                <a:solidFill>
                  <a:srgbClr val="FF0000"/>
                </a:solidFill>
              </a:rPr>
              <a:t>contact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sabbagh@pppl.gov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9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36380"/>
            <a:ext cx="8698230" cy="685800"/>
          </a:xfrm>
        </p:spPr>
        <p:txBody>
          <a:bodyPr/>
          <a:lstStyle/>
          <a:p>
            <a:r>
              <a:rPr lang="en-US" dirty="0" smtClean="0"/>
              <a:t>Disruption event characterization is a critical and logical step in a disruption avoidance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688" y="1101318"/>
            <a:ext cx="3454911" cy="520609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Approach to disruption prevention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Identify disruption event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Predict events in disruption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Cue disruption avoidance systems to break event chains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dirty="0" smtClean="0">
                <a:solidFill>
                  <a:srgbClr val="6600FF"/>
                </a:solidFill>
              </a:rPr>
              <a:t>Attack events at several places with active control</a:t>
            </a:r>
          </a:p>
          <a:p>
            <a:r>
              <a:rPr lang="en-US" dirty="0" smtClean="0"/>
              <a:t>Expand analysis to more tokamak data</a:t>
            </a:r>
          </a:p>
          <a:p>
            <a:pPr lvl="1"/>
            <a:r>
              <a:rPr lang="en-US" dirty="0" smtClean="0"/>
              <a:t>Requires expansion of code analysis tools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3688" y="541019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" y="1720215"/>
            <a:ext cx="6057489" cy="45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7263" y="1080838"/>
            <a:ext cx="56104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atin typeface="+mn-lt"/>
                <a:cs typeface="Arial" pitchFamily="34" charset="0"/>
              </a:rPr>
              <a:t>Disruption prediction/avoidance framework </a:t>
            </a:r>
            <a:r>
              <a:rPr lang="en-US" sz="2000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(from DOE “Transient Events” report (2015))</a:t>
            </a:r>
            <a:endParaRPr lang="en-US" sz="2000" b="0" i="0" u="sng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0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40608"/>
            <a:ext cx="8972550" cy="685800"/>
          </a:xfrm>
        </p:spPr>
        <p:txBody>
          <a:bodyPr/>
          <a:lstStyle/>
          <a:p>
            <a:pPr lvl="3"/>
            <a:r>
              <a:rPr lang="en-US" sz="2800" b="1" u="none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A reduced kinetic RWM model was created for DECAF code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7977"/>
            <a:ext cx="4572000" cy="4550917"/>
          </a:xfrm>
        </p:spPr>
        <p:txBody>
          <a:bodyPr/>
          <a:lstStyle/>
          <a:p>
            <a:r>
              <a:rPr lang="en-US" dirty="0" smtClean="0"/>
              <a:t>Ideal component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Equilibrium </a:t>
            </a:r>
            <a:r>
              <a:rPr lang="en-US" dirty="0"/>
              <a:t>quantities including l</a:t>
            </a:r>
            <a:r>
              <a:rPr lang="en-US" baseline="-25000" dirty="0"/>
              <a:t>i</a:t>
            </a:r>
            <a:r>
              <a:rPr lang="en-US" dirty="0"/>
              <a:t>, p</a:t>
            </a:r>
            <a:r>
              <a:rPr lang="en-US" baseline="-25000" dirty="0"/>
              <a:t>0</a:t>
            </a:r>
            <a:r>
              <a:rPr lang="en-US" dirty="0"/>
              <a:t>/&lt;p&gt;, </a:t>
            </a:r>
            <a:r>
              <a:rPr lang="en-US" dirty="0" smtClean="0"/>
              <a:t>A,  used in beta </a:t>
            </a:r>
            <a:r>
              <a:rPr lang="en-US" dirty="0"/>
              <a:t>limit </a:t>
            </a:r>
            <a:r>
              <a:rPr lang="en-US" dirty="0" smtClean="0"/>
              <a:t>models for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,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inf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Kinetic component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Functional forms (mainly Gaussian) used to reproduce </a:t>
            </a:r>
            <a:r>
              <a:rPr lang="en-US" dirty="0" smtClean="0">
                <a:solidFill>
                  <a:srgbClr val="FF0000"/>
                </a:solidFill>
              </a:rPr>
              <a:t>precession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bounce/transit </a:t>
            </a:r>
            <a:r>
              <a:rPr lang="en-US" dirty="0" smtClean="0"/>
              <a:t>resonances</a:t>
            </a:r>
          </a:p>
          <a:p>
            <a:pPr lvl="1"/>
            <a:r>
              <a:rPr lang="en-US" dirty="0" smtClean="0"/>
              <a:t>Height, width, position of peak depend on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00600" y="3429000"/>
            <a:ext cx="411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R.E. Bell,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NF </a:t>
            </a:r>
            <a:r>
              <a:rPr lang="en-US" sz="14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55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(2015) 123007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86400" y="4003994"/>
            <a:ext cx="2667000" cy="2454900"/>
            <a:chOff x="5486400" y="3514755"/>
            <a:chExt cx="2822803" cy="282634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14755"/>
              <a:ext cx="2822803" cy="282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645560" y="4343400"/>
              <a:ext cx="1507840" cy="4178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Bounce/transit resonances</a:t>
              </a:r>
              <a:endParaRPr lang="en-US" sz="1100" dirty="0" smtClean="0">
                <a:solidFill>
                  <a:srgbClr val="FF0000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400800" y="3641651"/>
              <a:ext cx="1318341" cy="4890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+mj-lt"/>
                  <a:cs typeface="Calibri" pitchFamily="34" charset="0"/>
                </a:rPr>
                <a:t>Precession resonances</a:t>
              </a:r>
              <a:endParaRPr lang="en-US" sz="1100" dirty="0" smtClean="0">
                <a:solidFill>
                  <a:srgbClr val="0000FF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848965" y="5579378"/>
              <a:ext cx="1372246" cy="4281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latin typeface="+mj-lt"/>
                  <a:cs typeface="Calibri" pitchFamily="34" charset="0"/>
                </a:rPr>
                <a:t>&lt;</a:t>
              </a:r>
              <a:r>
                <a:rPr lang="en-US" sz="1400" i="1" dirty="0" smtClean="0">
                  <a:latin typeface="Symbol" panose="05050102010706020507" pitchFamily="18" charset="2"/>
                  <a:cs typeface="Calibri" pitchFamily="34" charset="0"/>
                </a:rPr>
                <a:t>n</a:t>
              </a:r>
              <a:r>
                <a:rPr lang="en-US" sz="1400" dirty="0" smtClean="0">
                  <a:latin typeface="+mj-lt"/>
                  <a:cs typeface="Calibri" pitchFamily="34" charset="0"/>
                </a:rPr>
                <a:t>&gt; = 1 kHz</a:t>
              </a:r>
              <a:endParaRPr lang="en-US" sz="1100" dirty="0" smtClean="0">
                <a:latin typeface="+mj-lt"/>
                <a:cs typeface="Calibri" pitchFamily="34" charset="0"/>
              </a:endParaRPr>
            </a:p>
          </p:txBody>
        </p:sp>
      </p:grp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06" y="990600"/>
            <a:ext cx="34375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91201" y="1066800"/>
            <a:ext cx="3200400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DCON calculation of n=1 no-wall limit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657600" y="3127177"/>
            <a:ext cx="1295400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495800" y="4992190"/>
            <a:ext cx="110678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8600" y="1038225"/>
            <a:ext cx="43919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Elements: mode growth rate calculation</a:t>
            </a:r>
          </a:p>
        </p:txBody>
      </p:sp>
    </p:spTree>
    <p:extLst>
      <p:ext uri="{BB962C8B-B14F-4D97-AF65-F5344CB8AC3E}">
        <p14:creationId xmlns:p14="http://schemas.microsoft.com/office/powerpoint/2010/main" val="2644369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3232"/>
            <a:ext cx="7772400" cy="685800"/>
          </a:xfrm>
          <a:noFill/>
          <a:ln/>
        </p:spPr>
        <p:txBody>
          <a:bodyPr/>
          <a:lstStyle/>
          <a:p>
            <a:r>
              <a:rPr lang="en-US" altLang="zh-CN" sz="2400" dirty="0" smtClean="0"/>
              <a:t>KSTAR magnetic diagnostics provide the basis for “magnetics-only” equilibrium reconstruction</a:t>
            </a:r>
            <a:endParaRPr lang="en-US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4733" y="996696"/>
            <a:ext cx="5212192" cy="5207217"/>
          </a:xfrm>
        </p:spPr>
        <p:txBody>
          <a:bodyPr/>
          <a:lstStyle/>
          <a:p>
            <a:pPr marL="347663" indent="-347663"/>
            <a:r>
              <a:rPr lang="en-US" dirty="0" smtClean="0"/>
              <a:t>KSTAR equilibrium magnetics</a:t>
            </a:r>
          </a:p>
          <a:p>
            <a:pPr marL="630238" lvl="1" indent="-282575"/>
            <a:r>
              <a:rPr lang="en-US" dirty="0" smtClean="0"/>
              <a:t>Flux loops </a:t>
            </a:r>
            <a:r>
              <a:rPr lang="en-US" dirty="0"/>
              <a:t>(</a:t>
            </a:r>
            <a:r>
              <a:rPr lang="en-US" dirty="0" smtClean="0"/>
              <a:t>45)</a:t>
            </a:r>
            <a:endParaRPr lang="en-US" dirty="0"/>
          </a:p>
          <a:p>
            <a:pPr marL="630238" lvl="1" indent="-282575"/>
            <a:r>
              <a:rPr lang="en-US" dirty="0"/>
              <a:t>Magnetic </a:t>
            </a:r>
            <a:r>
              <a:rPr lang="en-US" dirty="0" smtClean="0"/>
              <a:t>probes (105)</a:t>
            </a:r>
            <a:endParaRPr lang="en-US" dirty="0"/>
          </a:p>
          <a:p>
            <a:pPr marL="630238" lvl="1" indent="-282575"/>
            <a:r>
              <a:rPr lang="en-US" dirty="0"/>
              <a:t>Plasma </a:t>
            </a:r>
            <a:r>
              <a:rPr lang="en-US" dirty="0" smtClean="0"/>
              <a:t>currents (</a:t>
            </a:r>
            <a:r>
              <a:rPr lang="en-US" dirty="0"/>
              <a:t>1)</a:t>
            </a:r>
          </a:p>
          <a:p>
            <a:pPr marL="630238" lvl="1" indent="-282575"/>
            <a:r>
              <a:rPr lang="en-US" dirty="0" smtClean="0"/>
              <a:t>Coil currents (</a:t>
            </a:r>
            <a:r>
              <a:rPr lang="en-US" dirty="0"/>
              <a:t>18</a:t>
            </a:r>
            <a:r>
              <a:rPr lang="en-US" dirty="0" smtClean="0"/>
              <a:t>)</a:t>
            </a:r>
          </a:p>
          <a:p>
            <a:pPr marL="630238" lvl="1" indent="-282575"/>
            <a:r>
              <a:rPr lang="en-US" dirty="0" smtClean="0"/>
              <a:t>Loop voltage monitors (5</a:t>
            </a:r>
            <a:r>
              <a:rPr lang="en-US" dirty="0"/>
              <a:t>)</a:t>
            </a:r>
          </a:p>
          <a:p>
            <a:pPr marL="630238" lvl="1" indent="-282575"/>
            <a:r>
              <a:rPr lang="en-US" dirty="0" smtClean="0"/>
              <a:t>Vessel wall current groups </a:t>
            </a:r>
            <a:r>
              <a:rPr lang="en-US" dirty="0"/>
              <a:t>(12</a:t>
            </a:r>
            <a:r>
              <a:rPr lang="en-US" dirty="0" smtClean="0"/>
              <a:t>)</a:t>
            </a:r>
          </a:p>
          <a:p>
            <a:pPr marL="401638" indent="-401638">
              <a:spcBef>
                <a:spcPts val="2400"/>
              </a:spcBef>
            </a:pPr>
            <a:r>
              <a:rPr lang="en-US" altLang="en-US" dirty="0">
                <a:solidFill>
                  <a:srgbClr val="0000FF"/>
                </a:solidFill>
              </a:rPr>
              <a:t>Stabilizing plates / </a:t>
            </a:r>
            <a:r>
              <a:rPr lang="en-US" altLang="en-US" dirty="0" err="1">
                <a:solidFill>
                  <a:srgbClr val="0000FF"/>
                </a:solidFill>
              </a:rPr>
              <a:t>divertor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</a:rPr>
              <a:t>plates included in model</a:t>
            </a:r>
          </a:p>
          <a:p>
            <a:pPr marL="401638" indent="-401638">
              <a:spcBef>
                <a:spcPts val="2400"/>
              </a:spcBef>
            </a:pPr>
            <a:r>
              <a:rPr lang="en-US" altLang="en-US" dirty="0" smtClean="0">
                <a:solidFill>
                  <a:srgbClr val="0000FF"/>
                </a:solidFill>
              </a:rPr>
              <a:t>PF, IVC, IVCC currents in model</a:t>
            </a:r>
            <a:endParaRPr lang="en-US" altLang="en-US" dirty="0">
              <a:solidFill>
                <a:srgbClr val="0000FF"/>
              </a:solidFill>
            </a:endParaRP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797" y="5733412"/>
            <a:ext cx="48768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defRPr/>
            </a:pP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S.A</a:t>
            </a:r>
            <a:r>
              <a:rPr lang="en-US" altLang="en-US" sz="1600" kern="0" dirty="0">
                <a:solidFill>
                  <a:srgbClr val="6600FF"/>
                </a:solidFill>
                <a:latin typeface="Arial"/>
              </a:rPr>
              <a:t>. </a:t>
            </a:r>
            <a:r>
              <a:rPr lang="en-US" altLang="en-US" sz="1600" kern="0" dirty="0" err="1">
                <a:solidFill>
                  <a:srgbClr val="6600FF"/>
                </a:solidFill>
                <a:latin typeface="Arial"/>
              </a:rPr>
              <a:t>Sabbagh</a:t>
            </a:r>
            <a:r>
              <a:rPr lang="en-US" altLang="en-US" sz="1600" kern="0" dirty="0">
                <a:solidFill>
                  <a:srgbClr val="6600FF"/>
                </a:solidFill>
                <a:latin typeface="Arial"/>
              </a:rPr>
              <a:t>, et al., </a:t>
            </a:r>
            <a:r>
              <a:rPr lang="en-US" altLang="en-US" sz="1600" kern="0" dirty="0" err="1">
                <a:solidFill>
                  <a:srgbClr val="6600FF"/>
                </a:solidFill>
                <a:latin typeface="Arial"/>
              </a:rPr>
              <a:t>Nucl</a:t>
            </a:r>
            <a:r>
              <a:rPr lang="en-US" altLang="en-US" sz="1600" kern="0" dirty="0">
                <a:solidFill>
                  <a:srgbClr val="6600FF"/>
                </a:solidFill>
                <a:latin typeface="Arial"/>
              </a:rPr>
              <a:t>. </a:t>
            </a:r>
            <a:r>
              <a:rPr lang="en-US" altLang="en-US" sz="1600" kern="0" dirty="0" err="1">
                <a:solidFill>
                  <a:srgbClr val="6600FF"/>
                </a:solidFill>
                <a:latin typeface="Arial"/>
              </a:rPr>
              <a:t>Fus</a:t>
            </a:r>
            <a:r>
              <a:rPr lang="en-US" altLang="en-US" sz="1600" kern="0" dirty="0">
                <a:solidFill>
                  <a:srgbClr val="6600FF"/>
                </a:solidFill>
                <a:latin typeface="Arial"/>
              </a:rPr>
              <a:t>. </a:t>
            </a:r>
            <a:r>
              <a:rPr lang="en-US" altLang="en-US" sz="1600" b="1" kern="0" dirty="0">
                <a:solidFill>
                  <a:srgbClr val="6600FF"/>
                </a:solidFill>
                <a:latin typeface="Arial"/>
              </a:rPr>
              <a:t>41</a:t>
            </a:r>
            <a:r>
              <a:rPr lang="en-US" altLang="en-US" sz="1600" kern="0" dirty="0">
                <a:solidFill>
                  <a:srgbClr val="6600FF"/>
                </a:solidFill>
                <a:latin typeface="Arial"/>
              </a:rPr>
              <a:t> (2001) </a:t>
            </a: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1601</a:t>
            </a:r>
          </a:p>
          <a:p>
            <a:pPr marL="342900" lvl="0" indent="-342900"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defRPr/>
            </a:pP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Y.S. Park, et al., </a:t>
            </a:r>
            <a:r>
              <a:rPr lang="en-US" altLang="en-US" sz="1600" kern="0" dirty="0" err="1" smtClean="0">
                <a:solidFill>
                  <a:srgbClr val="6600FF"/>
                </a:solidFill>
                <a:latin typeface="Arial"/>
              </a:rPr>
              <a:t>Nucl</a:t>
            </a: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. </a:t>
            </a:r>
            <a:r>
              <a:rPr lang="en-US" altLang="en-US" sz="1600" kern="0" dirty="0" err="1" smtClean="0">
                <a:solidFill>
                  <a:srgbClr val="6600FF"/>
                </a:solidFill>
                <a:latin typeface="Arial"/>
              </a:rPr>
              <a:t>Fus</a:t>
            </a: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. </a:t>
            </a:r>
            <a:r>
              <a:rPr lang="en-US" altLang="en-US" sz="1600" b="1" kern="0" dirty="0" smtClean="0">
                <a:solidFill>
                  <a:srgbClr val="6600FF"/>
                </a:solidFill>
                <a:latin typeface="Arial"/>
              </a:rPr>
              <a:t>51</a:t>
            </a:r>
            <a:r>
              <a:rPr lang="en-US" altLang="en-US" sz="1600" kern="0" dirty="0" smtClean="0">
                <a:solidFill>
                  <a:srgbClr val="6600FF"/>
                </a:solidFill>
                <a:latin typeface="Arial"/>
              </a:rPr>
              <a:t> (2011) 053001</a:t>
            </a:r>
            <a:endParaRPr lang="en-US" altLang="en-US" sz="1600" kern="0" dirty="0">
              <a:solidFill>
                <a:srgbClr val="6600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48" y="860540"/>
            <a:ext cx="2723677" cy="486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42229" y="5754195"/>
            <a:ext cx="3291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- Magnetic probes on the passive  </a:t>
            </a:r>
          </a:p>
          <a:p>
            <a:r>
              <a:rPr lang="en-US" altLang="ko-KR" sz="1500" dirty="0" smtClean="0"/>
              <a:t>  plates and outboard limiter </a:t>
            </a:r>
            <a:endParaRPr lang="ko-KR" alt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742614" y="6235149"/>
            <a:ext cx="3167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(Photo courtesy of J.G. </a:t>
            </a:r>
            <a:r>
              <a:rPr lang="en-US" altLang="ko-KR" sz="1200" i="1" dirty="0" err="1" smtClean="0"/>
              <a:t>Bak</a:t>
            </a:r>
            <a:r>
              <a:rPr lang="en-US" altLang="ko-KR" sz="1200" i="1" dirty="0" smtClean="0"/>
              <a:t> and S.H. Hahn)</a:t>
            </a:r>
            <a:endParaRPr lang="ko-KR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921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 smtClean="0">
                <a:cs typeface="Calibri" pitchFamily="34" charset="0"/>
              </a:rPr>
              <a:t>Brief review</a:t>
            </a:r>
            <a:r>
              <a:rPr lang="en-US" sz="2400" dirty="0" smtClean="0">
                <a:cs typeface="Calibri" pitchFamily="34" charset="0"/>
              </a:rPr>
              <a:t>: </a:t>
            </a:r>
            <a:r>
              <a:rPr lang="en-US" sz="2400" dirty="0">
                <a:cs typeface="Calibri" pitchFamily="34" charset="0"/>
              </a:rPr>
              <a:t>t</a:t>
            </a:r>
            <a:r>
              <a:rPr lang="en-US" sz="2400" dirty="0" smtClean="0">
                <a:cs typeface="Calibri" pitchFamily="34" charset="0"/>
              </a:rPr>
              <a:t>he DECAF code automatically computes </a:t>
            </a:r>
            <a:r>
              <a:rPr lang="en-US" sz="2400" dirty="0" smtClean="0">
                <a:solidFill>
                  <a:srgbClr val="FF0000"/>
                </a:solidFill>
                <a:cs typeface="Calibri" pitchFamily="34" charset="0"/>
              </a:rPr>
              <a:t>events</a:t>
            </a:r>
            <a:r>
              <a:rPr lang="en-US" sz="2400" dirty="0" smtClean="0">
                <a:cs typeface="Calibri" pitchFamily="34" charset="0"/>
              </a:rPr>
              <a:t> + </a:t>
            </a:r>
            <a:r>
              <a:rPr lang="en-US" sz="2400" dirty="0" smtClean="0">
                <a:solidFill>
                  <a:srgbClr val="FF0000"/>
                </a:solidFill>
                <a:cs typeface="Calibri" pitchFamily="34" charset="0"/>
              </a:rPr>
              <a:t>disruption event chains</a:t>
            </a:r>
            <a:r>
              <a:rPr lang="en-US" sz="2400" dirty="0" smtClean="0">
                <a:cs typeface="Calibri" pitchFamily="34" charset="0"/>
              </a:rPr>
              <a:t> leading to disruption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70" y="5052121"/>
            <a:ext cx="3744306" cy="165347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000" dirty="0" smtClean="0"/>
              <a:t>Events (in this chain)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RWM: resistive wall mode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VDE: vertical instability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WPC: wall proximity control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/>
          <a:stretch/>
        </p:blipFill>
        <p:spPr bwMode="auto">
          <a:xfrm>
            <a:off x="147440" y="2211354"/>
            <a:ext cx="4119760" cy="24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097" y="982211"/>
            <a:ext cx="372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Disruption event chain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9078" y="949852"/>
            <a:ext cx="3722522" cy="3908286"/>
            <a:chOff x="76200" y="2416314"/>
            <a:chExt cx="3722522" cy="39082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" b="43391"/>
            <a:stretch/>
          </p:blipFill>
          <p:spPr bwMode="auto">
            <a:xfrm>
              <a:off x="76200" y="2416314"/>
              <a:ext cx="3722522" cy="35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000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0.60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6884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0.65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6669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0.70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9731" y="590984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0.75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2936" y="5986046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t</a:t>
              </a:r>
              <a:r>
                <a:rPr lang="en-US" sz="1600" dirty="0" smtClean="0">
                  <a:latin typeface="+mj-lt"/>
                </a:rPr>
                <a:t> (s)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593101"/>
            <a:ext cx="5246585" cy="616699"/>
            <a:chOff x="0" y="1593101"/>
            <a:chExt cx="5246585" cy="616699"/>
          </a:xfrm>
        </p:grpSpPr>
        <p:sp>
          <p:nvSpPr>
            <p:cNvPr id="7" name="Chevron 6"/>
            <p:cNvSpPr/>
            <p:nvPr/>
          </p:nvSpPr>
          <p:spPr bwMode="auto">
            <a:xfrm>
              <a:off x="66868" y="1602432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593101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RWM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21045" y="1602431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17278" y="1597223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3" name="Chevron 22"/>
            <p:cNvSpPr/>
            <p:nvPr/>
          </p:nvSpPr>
          <p:spPr bwMode="auto">
            <a:xfrm>
              <a:off x="859637" y="1606554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5169" y="1597223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5" name="Chevron 24"/>
            <p:cNvSpPr/>
            <p:nvPr/>
          </p:nvSpPr>
          <p:spPr bwMode="auto">
            <a:xfrm>
              <a:off x="1630968" y="1606554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16500" y="1597223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7" name="Chevron 26"/>
            <p:cNvSpPr/>
            <p:nvPr/>
          </p:nvSpPr>
          <p:spPr bwMode="auto">
            <a:xfrm>
              <a:off x="2392968" y="1606554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8500" y="1597223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LON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9" name="Chevron 28"/>
            <p:cNvSpPr/>
            <p:nvPr/>
          </p:nvSpPr>
          <p:spPr bwMode="auto">
            <a:xfrm>
              <a:off x="3136306" y="1606554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1838" y="159722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1" name="Chevron 30"/>
            <p:cNvSpPr/>
            <p:nvPr/>
          </p:nvSpPr>
          <p:spPr bwMode="auto">
            <a:xfrm>
              <a:off x="3879644" y="1606554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5176" y="1597223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LOQ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189790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(0.717s)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7443" y="190202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(0.724s)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81538" y="190202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(0.729s)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43538" y="190202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(0.731s)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05538" y="190202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(0.736s)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5443" y="190202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(0.747s)</a:t>
              </a:r>
              <a:endParaRPr lang="en-US" sz="1400" dirty="0">
                <a:latin typeface="+mj-lt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3240500" y="2514600"/>
            <a:ext cx="0" cy="2743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848876" y="2523931"/>
            <a:ext cx="0" cy="250526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3255149" y="5257800"/>
            <a:ext cx="2590598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3858409" y="5029200"/>
            <a:ext cx="4816069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886062" y="4781938"/>
            <a:ext cx="0" cy="47586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8686800" y="4724400"/>
            <a:ext cx="0" cy="304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3342294" y="5052121"/>
            <a:ext cx="3744306" cy="16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endParaRPr lang="en-US" sz="2000" kern="0" dirty="0" smtClean="0"/>
          </a:p>
          <a:p>
            <a:pPr lvl="1">
              <a:spcBef>
                <a:spcPts val="600"/>
              </a:spcBef>
            </a:pPr>
            <a:r>
              <a:rPr lang="en-US" sz="1800" kern="0" dirty="0" smtClean="0"/>
              <a:t>LON: low density warning</a:t>
            </a:r>
          </a:p>
          <a:p>
            <a:pPr lvl="1">
              <a:spcBef>
                <a:spcPts val="600"/>
              </a:spcBef>
            </a:pPr>
            <a:r>
              <a:rPr lang="en-US" sz="1800" kern="0" dirty="0" smtClean="0"/>
              <a:t>IPR: not meeting </a:t>
            </a:r>
            <a:r>
              <a:rPr lang="en-US" sz="1800" kern="0" dirty="0" err="1" smtClean="0"/>
              <a:t>I</a:t>
            </a:r>
            <a:r>
              <a:rPr lang="en-US" sz="1800" kern="0" baseline="-25000" dirty="0" err="1" smtClean="0"/>
              <a:t>p</a:t>
            </a:r>
            <a:r>
              <a:rPr lang="en-US" sz="1800" kern="0" dirty="0" smtClean="0"/>
              <a:t> request</a:t>
            </a:r>
          </a:p>
          <a:p>
            <a:pPr lvl="1">
              <a:spcBef>
                <a:spcPts val="600"/>
              </a:spcBef>
            </a:pPr>
            <a:r>
              <a:rPr lang="en-US" sz="1800" kern="0" dirty="0" smtClean="0"/>
              <a:t>LOQ: low q warning</a:t>
            </a:r>
            <a:endParaRPr lang="en-US" sz="1800" kern="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6400800" y="5047862"/>
            <a:ext cx="2538037" cy="16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endParaRPr lang="en-US" sz="2000" kern="0" dirty="0" smtClean="0"/>
          </a:p>
          <a:p>
            <a:pPr lvl="1">
              <a:spcBef>
                <a:spcPts val="600"/>
              </a:spcBef>
            </a:pPr>
            <a:r>
              <a:rPr lang="en-US" sz="1800" kern="0" dirty="0" smtClean="0"/>
              <a:t>DIS: disruption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64219" y="865266"/>
            <a:ext cx="65578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  <a:latin typeface="+mj-ea"/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40331" y="2051789"/>
            <a:ext cx="185492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  <a:latin typeface="+mj-ea"/>
              </a:rPr>
              <a:t>n = 1 RWM amplitude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21163" y="3275887"/>
            <a:ext cx="143930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  <a:latin typeface="+mj-ea"/>
              </a:rPr>
              <a:t>Plasma rotation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2998" y="817425"/>
            <a:ext cx="370556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chemeClr val="tx1"/>
                </a:solidFill>
                <a:latin typeface="+mj-ea"/>
              </a:rPr>
              <a:t>N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68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43232"/>
            <a:ext cx="8847860" cy="685800"/>
          </a:xfrm>
        </p:spPr>
        <p:txBody>
          <a:bodyPr/>
          <a:lstStyle/>
          <a:p>
            <a:r>
              <a:rPr lang="en-US" altLang="zh-CN" sz="2400" dirty="0" smtClean="0"/>
              <a:t>Kinetic data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upplements </a:t>
            </a:r>
            <a:r>
              <a:rPr lang="en-US" altLang="zh-CN" sz="2400" dirty="0"/>
              <a:t>m</a:t>
            </a:r>
            <a:r>
              <a:rPr lang="en-US" altLang="zh-CN" sz="2400" dirty="0" smtClean="0"/>
              <a:t>agnetics </a:t>
            </a:r>
            <a:r>
              <a:rPr lang="en-US" altLang="zh-CN" sz="2400" dirty="0"/>
              <a:t>i</a:t>
            </a:r>
            <a:r>
              <a:rPr lang="en-US" altLang="zh-CN" sz="2400" dirty="0" smtClean="0"/>
              <a:t>nput </a:t>
            </a:r>
            <a:r>
              <a:rPr lang="en-US" altLang="zh-CN" sz="2400" dirty="0"/>
              <a:t>f</a:t>
            </a:r>
            <a:r>
              <a:rPr lang="en-US" altLang="zh-CN" sz="2400" dirty="0" smtClean="0"/>
              <a:t>or KSTAR kinetic </a:t>
            </a:r>
            <a:r>
              <a:rPr lang="en-US" altLang="zh-CN" sz="2400" dirty="0"/>
              <a:t>e</a:t>
            </a:r>
            <a:r>
              <a:rPr lang="en-US" altLang="zh-CN" sz="2400" dirty="0" smtClean="0"/>
              <a:t>quilibrium </a:t>
            </a:r>
            <a:r>
              <a:rPr lang="en-US" altLang="zh-CN" sz="2400" dirty="0"/>
              <a:t>r</a:t>
            </a:r>
            <a:r>
              <a:rPr lang="en-US" altLang="zh-CN" sz="2400" dirty="0" smtClean="0"/>
              <a:t>econstructions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1244557"/>
            <a:ext cx="5058203" cy="5046324"/>
          </a:xfrm>
        </p:spPr>
        <p:txBody>
          <a:bodyPr/>
          <a:lstStyle/>
          <a:p>
            <a:r>
              <a:rPr lang="en-US" dirty="0" smtClean="0"/>
              <a:t>Motional </a:t>
            </a:r>
            <a:r>
              <a:rPr lang="en-US" dirty="0"/>
              <a:t>Stark </a:t>
            </a:r>
            <a:r>
              <a:rPr lang="en-US" dirty="0" smtClean="0"/>
              <a:t>Effect (MSE) </a:t>
            </a:r>
            <a:endParaRPr lang="en-US" dirty="0"/>
          </a:p>
          <a:p>
            <a:pPr lvl="1"/>
            <a:r>
              <a:rPr lang="en-US" dirty="0" smtClean="0"/>
              <a:t>MSE (up to 25 channels) measuring plasma magnetic field pitch angle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Thomson scattering (TS)</a:t>
            </a:r>
          </a:p>
          <a:p>
            <a:pPr lvl="1"/>
            <a:r>
              <a:rPr lang="en-US" dirty="0" smtClean="0"/>
              <a:t>TS 27</a:t>
            </a:r>
            <a:r>
              <a:rPr lang="en-US" dirty="0"/>
              <a:t> </a:t>
            </a:r>
            <a:r>
              <a:rPr lang="en-US" dirty="0" smtClean="0"/>
              <a:t>channels </a:t>
            </a:r>
            <a:endParaRPr lang="en-US" dirty="0"/>
          </a:p>
          <a:p>
            <a:pPr lvl="1"/>
            <a:r>
              <a:rPr lang="en-US" altLang="zh-CN" dirty="0" smtClean="0"/>
              <a:t>Electron density &amp; temperature      (N</a:t>
            </a:r>
            <a:r>
              <a:rPr lang="en-US" altLang="zh-CN" baseline="-25000" dirty="0" smtClean="0"/>
              <a:t>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e</a:t>
            </a:r>
            <a:r>
              <a:rPr lang="en-US" altLang="zh-CN" dirty="0"/>
              <a:t>)</a:t>
            </a:r>
            <a:endParaRPr lang="en-US" baseline="-25000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Charge exchange spectroscopy (CES)</a:t>
            </a:r>
          </a:p>
          <a:p>
            <a:pPr lvl="1"/>
            <a:r>
              <a:rPr lang="en-US" dirty="0" smtClean="0"/>
              <a:t>CES 32 channels</a:t>
            </a:r>
          </a:p>
          <a:p>
            <a:pPr lvl="1"/>
            <a:r>
              <a:rPr lang="en-US" dirty="0" smtClean="0"/>
              <a:t>Ion Temperature (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04800" y="6057900"/>
            <a:ext cx="889000" cy="353632"/>
          </a:xfrm>
          <a:prstGeom prst="roundRect">
            <a:avLst/>
          </a:prstGeom>
          <a:solidFill>
            <a:schemeClr val="accent3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27400" y="6134100"/>
            <a:ext cx="889000" cy="353632"/>
          </a:xfrm>
          <a:prstGeom prst="roundRect">
            <a:avLst/>
          </a:prstGeom>
          <a:solidFill>
            <a:schemeClr val="accent3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337300" y="5947108"/>
            <a:ext cx="889000" cy="353632"/>
          </a:xfrm>
          <a:prstGeom prst="roundRect">
            <a:avLst/>
          </a:prstGeom>
          <a:solidFill>
            <a:schemeClr val="accent3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682829" y="944459"/>
            <a:ext cx="4330766" cy="5476436"/>
            <a:chOff x="4562759" y="822046"/>
            <a:chExt cx="4330766" cy="5476436"/>
          </a:xfrm>
        </p:grpSpPr>
        <p:grpSp>
          <p:nvGrpSpPr>
            <p:cNvPr id="47" name="Group 46"/>
            <p:cNvGrpSpPr/>
            <p:nvPr/>
          </p:nvGrpSpPr>
          <p:grpSpPr>
            <a:xfrm>
              <a:off x="5384799" y="879875"/>
              <a:ext cx="3508726" cy="4911326"/>
              <a:chOff x="5384799" y="879875"/>
              <a:chExt cx="3508726" cy="4911326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l="17909" b="8945"/>
              <a:stretch/>
            </p:blipFill>
            <p:spPr>
              <a:xfrm>
                <a:off x="5384799" y="879875"/>
                <a:ext cx="3352799" cy="4911326"/>
              </a:xfrm>
              <a:prstGeom prst="rect">
                <a:avLst/>
              </a:prstGeom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6769914" y="3154222"/>
                <a:ext cx="604844" cy="356655"/>
                <a:chOff x="6409696" y="2969493"/>
                <a:chExt cx="604844" cy="356655"/>
              </a:xfrm>
            </p:grpSpPr>
            <p:sp>
              <p:nvSpPr>
                <p:cNvPr id="39" name="Rectangle 38"/>
                <p:cNvSpPr/>
                <p:nvPr/>
              </p:nvSpPr>
              <p:spPr bwMode="auto">
                <a:xfrm flipV="1">
                  <a:off x="6465900" y="3084951"/>
                  <a:ext cx="548640" cy="11083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6409696" y="2969493"/>
                  <a:ext cx="459354" cy="356655"/>
                  <a:chOff x="6409696" y="2969493"/>
                  <a:chExt cx="459354" cy="356655"/>
                </a:xfrm>
              </p:grpSpPr>
              <p:sp>
                <p:nvSpPr>
                  <p:cNvPr id="41" name="Rectangle 40"/>
                  <p:cNvSpPr/>
                  <p:nvPr/>
                </p:nvSpPr>
                <p:spPr bwMode="auto">
                  <a:xfrm flipV="1">
                    <a:off x="6463718" y="3208576"/>
                    <a:ext cx="405332" cy="117572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 flipV="1">
                    <a:off x="6409696" y="2969493"/>
                    <a:ext cx="374729" cy="11083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7796245" y="2484585"/>
                <a:ext cx="1097280" cy="1652388"/>
                <a:chOff x="7546864" y="2281384"/>
                <a:chExt cx="1097280" cy="1652388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7546864" y="2835570"/>
                  <a:ext cx="1097280" cy="54864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chemeClr val="bg1"/>
                      </a:solidFill>
                      <a:latin typeface="Arial" pitchFamily="34" charset="0"/>
                    </a:rPr>
                    <a:t>TS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7546864" y="3385132"/>
                  <a:ext cx="1097280" cy="54864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smtClean="0">
                      <a:solidFill>
                        <a:schemeClr val="bg1"/>
                      </a:solidFill>
                      <a:latin typeface="Arial" pitchFamily="34" charset="0"/>
                    </a:rPr>
                    <a:t>CES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7556100" y="2281384"/>
                  <a:ext cx="1079904" cy="54864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solidFill>
                        <a:schemeClr val="bg1"/>
                      </a:solidFill>
                      <a:latin typeface="Arial" pitchFamily="34" charset="0"/>
                    </a:rPr>
                    <a:t>MSE</a:t>
                  </a:r>
                  <a:endPara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5301674" y="5713707"/>
              <a:ext cx="3334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dirty="0" smtClean="0"/>
                <a:t>0    1    2    3    4</a:t>
              </a:r>
            </a:p>
            <a:p>
              <a:pPr algn="ctr"/>
              <a:r>
                <a:rPr lang="en-US" sz="1600" b="1" dirty="0" smtClean="0"/>
                <a:t>R (m)</a:t>
              </a:r>
              <a:endParaRPr lang="en-US" sz="1600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562759" y="822046"/>
              <a:ext cx="877458" cy="4738251"/>
              <a:chOff x="3635298" y="3228818"/>
              <a:chExt cx="748147" cy="2355273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3635298" y="3228818"/>
                <a:ext cx="748147" cy="235527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380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2</a:t>
                </a:r>
              </a:p>
              <a:p>
                <a:pPr algn="r">
                  <a:lnSpc>
                    <a:spcPct val="380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1</a:t>
                </a:r>
              </a:p>
              <a:p>
                <a:pPr algn="r">
                  <a:lnSpc>
                    <a:spcPct val="380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0</a:t>
                </a:r>
              </a:p>
              <a:p>
                <a:pPr algn="r">
                  <a:lnSpc>
                    <a:spcPct val="380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-1</a:t>
                </a:r>
              </a:p>
              <a:p>
                <a:pPr algn="r">
                  <a:lnSpc>
                    <a:spcPct val="380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-2</a:t>
                </a:r>
                <a:endParaRPr lang="en-US" sz="1600" dirty="0">
                  <a:latin typeface="Arial" pitchFamily="34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 rot="16200000">
                <a:off x="3104571" y="4379191"/>
                <a:ext cx="1810327" cy="422564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2"/>
                    </a:solidFill>
                    <a:latin typeface="Arial" pitchFamily="34" charset="0"/>
                  </a:rPr>
                  <a:t>Z </a:t>
                </a:r>
                <a:r>
                  <a:rPr lang="en-US" altLang="zh-CN" sz="1600" b="1" dirty="0" smtClean="0">
                    <a:solidFill>
                      <a:schemeClr val="tx2"/>
                    </a:solidFill>
                    <a:latin typeface="Arial" pitchFamily="34" charset="0"/>
                  </a:rPr>
                  <a:t>(m)</a:t>
                </a:r>
                <a:endParaRPr lang="en-US" sz="16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74" name="Straight Arrow Connector 73"/>
          <p:cNvCxnSpPr>
            <a:stCxn id="46" idx="1"/>
            <a:endCxn id="42" idx="3"/>
          </p:cNvCxnSpPr>
          <p:nvPr/>
        </p:nvCxnSpPr>
        <p:spPr bwMode="auto">
          <a:xfrm flipH="1">
            <a:off x="7264713" y="2881318"/>
            <a:ext cx="660838" cy="4507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44" idx="1"/>
            <a:endCxn id="39" idx="3"/>
          </p:cNvCxnSpPr>
          <p:nvPr/>
        </p:nvCxnSpPr>
        <p:spPr bwMode="auto">
          <a:xfrm flipH="1">
            <a:off x="7494828" y="3435504"/>
            <a:ext cx="421487" cy="12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45" idx="1"/>
            <a:endCxn id="41" idx="3"/>
          </p:cNvCxnSpPr>
          <p:nvPr/>
        </p:nvCxnSpPr>
        <p:spPr bwMode="auto">
          <a:xfrm flipH="1" flipV="1">
            <a:off x="7349338" y="3574504"/>
            <a:ext cx="566977" cy="4105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400480" y="3625892"/>
            <a:ext cx="126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Measured along Z=0</a:t>
            </a: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26278" t="8000" r="6543" b="17421"/>
          <a:stretch/>
        </p:blipFill>
        <p:spPr>
          <a:xfrm>
            <a:off x="1389415" y="1357403"/>
            <a:ext cx="2816352" cy="3209544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4"/>
          <a:srcRect l="20945" t="6385" r="4961" b="14230"/>
          <a:stretch/>
        </p:blipFill>
        <p:spPr>
          <a:xfrm>
            <a:off x="5626821" y="1308382"/>
            <a:ext cx="2816352" cy="3209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65" y="24182"/>
            <a:ext cx="8833120" cy="685800"/>
          </a:xfrm>
        </p:spPr>
        <p:txBody>
          <a:bodyPr/>
          <a:lstStyle/>
          <a:p>
            <a:r>
              <a:rPr lang="en-US" dirty="0" smtClean="0"/>
              <a:t>Motional stark </a:t>
            </a:r>
            <a:r>
              <a:rPr lang="en-US" dirty="0"/>
              <a:t>e</a:t>
            </a:r>
            <a:r>
              <a:rPr lang="en-US" dirty="0" smtClean="0"/>
              <a:t>ffect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p</a:t>
            </a:r>
            <a:r>
              <a:rPr lang="en-US" dirty="0" smtClean="0"/>
              <a:t>rovides magnetic </a:t>
            </a:r>
            <a:r>
              <a:rPr lang="en-US" altLang="zh-CN" dirty="0" smtClean="0"/>
              <a:t>pitch angle, </a:t>
            </a:r>
            <a:r>
              <a:rPr lang="en-US" dirty="0" smtClean="0"/>
              <a:t>q-profile </a:t>
            </a:r>
            <a:r>
              <a:rPr lang="en-US" altLang="zh-CN" dirty="0" smtClean="0"/>
              <a:t>constraint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1936" y="839635"/>
            <a:ext cx="4254923" cy="4339940"/>
            <a:chOff x="521905" y="2933812"/>
            <a:chExt cx="2791046" cy="3234397"/>
          </a:xfrm>
        </p:grpSpPr>
        <p:sp>
          <p:nvSpPr>
            <p:cNvPr id="10" name="TextBox 9"/>
            <p:cNvSpPr txBox="1"/>
            <p:nvPr/>
          </p:nvSpPr>
          <p:spPr>
            <a:xfrm>
              <a:off x="1122463" y="5732398"/>
              <a:ext cx="2190488" cy="43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1.7     1.8     1.9     2.0     2.1     2.2</a:t>
              </a:r>
            </a:p>
            <a:p>
              <a:pPr algn="ctr"/>
              <a:r>
                <a:rPr lang="en-US" sz="1600" b="1" dirty="0" smtClean="0"/>
                <a:t>R (m)</a:t>
              </a:r>
              <a:endParaRPr lang="en-US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905" y="2933812"/>
              <a:ext cx="778312" cy="304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0.10</a:t>
              </a:r>
            </a:p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0.05</a:t>
              </a:r>
            </a:p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0.00</a:t>
              </a:r>
            </a:p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-0.05</a:t>
              </a:r>
            </a:p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-0.10</a:t>
              </a:r>
            </a:p>
            <a:p>
              <a:pPr algn="r">
                <a:lnSpc>
                  <a:spcPct val="270000"/>
                </a:lnSpc>
              </a:pPr>
              <a:r>
                <a:rPr lang="en-US" sz="1600" dirty="0" smtClean="0"/>
                <a:t>-0.15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7911" y="3010432"/>
              <a:ext cx="1395552" cy="275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Pitch angle at z=0</a:t>
              </a:r>
              <a:endParaRPr lang="en-US" sz="1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24467" y="4419903"/>
              <a:ext cx="945214" cy="222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Angle (rad)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77164" y="4534764"/>
            <a:ext cx="307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00557" y="769448"/>
            <a:ext cx="9850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20000"/>
              </a:lnSpc>
            </a:pPr>
            <a:r>
              <a:rPr lang="en-US" sz="1600" dirty="0" smtClean="0"/>
              <a:t>20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15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10</a:t>
            </a:r>
          </a:p>
          <a:p>
            <a:pPr algn="r">
              <a:lnSpc>
                <a:spcPct val="320000"/>
              </a:lnSpc>
            </a:pPr>
            <a:r>
              <a:rPr lang="en-US" sz="1600" dirty="0" smtClean="0"/>
              <a:t>5</a:t>
            </a:r>
          </a:p>
          <a:p>
            <a:pPr algn="r">
              <a:lnSpc>
                <a:spcPct val="320000"/>
              </a:lnSpc>
            </a:pPr>
            <a:r>
              <a:rPr lang="en-US" sz="16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961322" y="269794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3873" y="97477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Safety factor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1893" y="1588983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chemeClr val="accent1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7757" y="147819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4.555s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1865" y="384880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4.555s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48127" y="5381625"/>
            <a:ext cx="9035248" cy="997857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Systematic and statistical </a:t>
            </a:r>
            <a:r>
              <a:rPr lang="en-US" sz="2000" kern="0" dirty="0" smtClean="0"/>
              <a:t>error estimates </a:t>
            </a:r>
            <a:r>
              <a:rPr lang="en-US" sz="2000" kern="0" dirty="0"/>
              <a:t>included in error bars</a:t>
            </a:r>
          </a:p>
          <a:p>
            <a:pPr lvl="1"/>
            <a:r>
              <a:rPr lang="en-US" sz="1800" kern="0" dirty="0">
                <a:solidFill>
                  <a:srgbClr val="FF0000"/>
                </a:solidFill>
              </a:rPr>
              <a:t>E.g. </a:t>
            </a:r>
            <a:r>
              <a:rPr lang="en-US" sz="1800" kern="0" dirty="0" smtClean="0">
                <a:solidFill>
                  <a:srgbClr val="FF0000"/>
                </a:solidFill>
              </a:rPr>
              <a:t>background </a:t>
            </a:r>
            <a:r>
              <a:rPr lang="en-US" sz="1800" kern="0" dirty="0">
                <a:solidFill>
                  <a:srgbClr val="FF0000"/>
                </a:solidFill>
              </a:rPr>
              <a:t>light subtraction (w/ </a:t>
            </a:r>
            <a:r>
              <a:rPr lang="en-US" sz="1800" kern="0" dirty="0" err="1">
                <a:solidFill>
                  <a:srgbClr val="FF0000"/>
                </a:solidFill>
              </a:rPr>
              <a:t>Jinseok</a:t>
            </a:r>
            <a:r>
              <a:rPr lang="en-US" sz="1800" kern="0" dirty="0">
                <a:solidFill>
                  <a:srgbClr val="FF0000"/>
                </a:solidFill>
              </a:rPr>
              <a:t> </a:t>
            </a:r>
            <a:r>
              <a:rPr lang="en-US" sz="1800" kern="0" dirty="0" err="1">
                <a:solidFill>
                  <a:srgbClr val="FF0000"/>
                </a:solidFill>
              </a:rPr>
              <a:t>Ko</a:t>
            </a:r>
            <a:r>
              <a:rPr lang="en-US" sz="1800" kern="0" dirty="0">
                <a:solidFill>
                  <a:srgbClr val="FF0000"/>
                </a:solidFill>
              </a:rPr>
              <a:t>, S. </a:t>
            </a:r>
            <a:r>
              <a:rPr lang="en-US" sz="1800" kern="0" dirty="0" smtClean="0">
                <a:solidFill>
                  <a:srgbClr val="FF0000"/>
                </a:solidFill>
              </a:rPr>
              <a:t>Scott)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0089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33504"/>
            <a:ext cx="8743950" cy="685800"/>
          </a:xfrm>
        </p:spPr>
        <p:txBody>
          <a:bodyPr/>
          <a:lstStyle/>
          <a:p>
            <a:r>
              <a:rPr lang="en-US" altLang="en-US" sz="2800" dirty="0"/>
              <a:t>“Partial kinetic” </a:t>
            </a:r>
            <a:r>
              <a:rPr lang="en-US" altLang="en-US" sz="2800" dirty="0" smtClean="0"/>
              <a:t>ap</a:t>
            </a:r>
            <a:r>
              <a:rPr lang="en-US" altLang="en-US" sz="2800" dirty="0"/>
              <a:t>p</a:t>
            </a:r>
            <a:r>
              <a:rPr lang="en-US" altLang="en-US" sz="2800" dirty="0" smtClean="0"/>
              <a:t>roach for total pressure allows greater flexibility in profile shape</a:t>
            </a:r>
            <a:endParaRPr lang="en-US" altLang="en-US" sz="2800" dirty="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126460" y="963857"/>
            <a:ext cx="8946714" cy="193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altLang="en-US" sz="2000" kern="0" dirty="0" smtClean="0">
                <a:solidFill>
                  <a:srgbClr val="0000FF"/>
                </a:solidFill>
                <a:latin typeface="Arial"/>
              </a:rPr>
              <a:t>Electron Pressure </a:t>
            </a:r>
            <a:r>
              <a:rPr lang="en-US" altLang="en-US" sz="2000" kern="0" dirty="0" err="1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altLang="en-US" sz="2000" kern="0" baseline="-25000" dirty="0" err="1">
                <a:solidFill>
                  <a:srgbClr val="0000FF"/>
                </a:solidFill>
              </a:rPr>
              <a:t>e</a:t>
            </a:r>
            <a:r>
              <a:rPr lang="en-US" altLang="en-US" sz="2000" kern="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zh-CN" altLang="en-US" sz="2000" kern="0" dirty="0" smtClean="0">
                <a:solidFill>
                  <a:srgbClr val="0000FF"/>
                </a:solidFill>
                <a:latin typeface="Arial"/>
              </a:rPr>
              <a:t>← </a:t>
            </a:r>
            <a:r>
              <a:rPr lang="en-US" altLang="zh-CN" sz="2000" kern="0" dirty="0" smtClean="0">
                <a:solidFill>
                  <a:srgbClr val="0000FF"/>
                </a:solidFill>
                <a:latin typeface="Arial"/>
              </a:rPr>
              <a:t>2</a:t>
            </a:r>
            <a:r>
              <a:rPr lang="en-US" altLang="en-US" sz="2000" kern="0" dirty="0" smtClean="0">
                <a:solidFill>
                  <a:srgbClr val="0000FF"/>
                </a:solidFill>
                <a:latin typeface="Arial"/>
              </a:rPr>
              <a:t>7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Thomson scattering (</a:t>
            </a:r>
            <a:r>
              <a:rPr lang="en-US" altLang="zh-CN" sz="2000" kern="0" dirty="0" err="1" smtClean="0">
                <a:solidFill>
                  <a:srgbClr val="0000FF"/>
                </a:solidFill>
              </a:rPr>
              <a:t>T</a:t>
            </a:r>
            <a:r>
              <a:rPr lang="en-US" altLang="en-US" sz="2000" kern="0" baseline="-25000" dirty="0" err="1" smtClean="0">
                <a:solidFill>
                  <a:srgbClr val="0000FF"/>
                </a:solidFill>
              </a:rPr>
              <a:t>e</a:t>
            </a:r>
            <a:r>
              <a:rPr lang="en-US" altLang="zh-CN" sz="2000" kern="0" dirty="0" smtClean="0">
                <a:solidFill>
                  <a:srgbClr val="0000FF"/>
                </a:solidFill>
              </a:rPr>
              <a:t> &amp; N</a:t>
            </a:r>
            <a:r>
              <a:rPr lang="en-US" altLang="en-US" sz="2000" kern="0" baseline="-25000" dirty="0" smtClean="0">
                <a:solidFill>
                  <a:srgbClr val="0000FF"/>
                </a:solidFill>
              </a:rPr>
              <a:t>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), systematic error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endParaRPr lang="en-US" altLang="en-US" sz="2000" kern="0" noProof="0" dirty="0" smtClean="0">
              <a:solidFill>
                <a:srgbClr val="0000FF"/>
              </a:solidFill>
              <a:latin typeface="Arial"/>
            </a:endParaRPr>
          </a:p>
          <a:p>
            <a:pPr lvl="0"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Ion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Pressure P</a:t>
            </a:r>
            <a:r>
              <a:rPr kumimoji="0" lang="en-US" alt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←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32 CES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en-US" alt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&amp; N</a:t>
            </a:r>
            <a:r>
              <a:rPr kumimoji="0" lang="en-US" alt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estimated from N</a:t>
            </a:r>
            <a:r>
              <a:rPr lang="en-US" altLang="en-US" sz="2000" kern="0" baseline="-25000" dirty="0">
                <a:solidFill>
                  <a:srgbClr val="0000FF"/>
                </a:solidFill>
              </a:rPr>
              <a:t>e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) </a:t>
            </a:r>
          </a:p>
          <a:p>
            <a:pPr lvl="0">
              <a:defRPr/>
            </a:pPr>
            <a:r>
              <a:rPr lang="en-US" altLang="en-US" sz="2200" kern="0" dirty="0" smtClean="0">
                <a:latin typeface="Arial"/>
              </a:rPr>
              <a:t>Fast particle pressure </a:t>
            </a:r>
            <a:r>
              <a:rPr lang="en-US" altLang="zh-CN" sz="2200" kern="0" dirty="0" err="1" smtClean="0">
                <a:latin typeface="Arial"/>
              </a:rPr>
              <a:t>P</a:t>
            </a:r>
            <a:r>
              <a:rPr lang="en-US" altLang="zh-CN" sz="2200" kern="0" baseline="-25000" dirty="0" err="1" smtClean="0">
                <a:latin typeface="Arial"/>
              </a:rPr>
              <a:t>fast</a:t>
            </a:r>
            <a:r>
              <a:rPr lang="en-US" altLang="zh-CN" sz="2200" kern="0" baseline="-25000" dirty="0" smtClean="0">
                <a:latin typeface="Arial"/>
              </a:rPr>
              <a:t> </a:t>
            </a:r>
            <a:r>
              <a:rPr lang="zh-CN" altLang="en-US" sz="2200" kern="0" dirty="0" smtClean="0">
                <a:latin typeface="Arial"/>
              </a:rPr>
              <a:t> </a:t>
            </a:r>
            <a:r>
              <a:rPr lang="en-US" altLang="zh-CN" sz="2200" kern="0" dirty="0" smtClean="0">
                <a:latin typeface="Arial"/>
              </a:rPr>
              <a:t>“based” on </a:t>
            </a:r>
            <a:r>
              <a:rPr lang="en-US" altLang="zh-CN" sz="2200" kern="0" dirty="0" err="1" smtClean="0">
                <a:latin typeface="Arial"/>
              </a:rPr>
              <a:t>P</a:t>
            </a:r>
            <a:r>
              <a:rPr lang="en-US" altLang="zh-CN" sz="2200" kern="0" baseline="-25000" dirty="0" err="1" smtClean="0">
                <a:latin typeface="Arial"/>
              </a:rPr>
              <a:t>e</a:t>
            </a:r>
            <a:r>
              <a:rPr lang="en-US" altLang="zh-CN" sz="2200" kern="0" dirty="0" smtClean="0">
                <a:latin typeface="Arial"/>
              </a:rPr>
              <a:t> with 100% error bar</a:t>
            </a:r>
            <a:endParaRPr lang="en-US" altLang="en-US" sz="2200" kern="0" dirty="0">
              <a:latin typeface="Arial"/>
            </a:endParaRPr>
          </a:p>
          <a:p>
            <a:pPr lvl="0"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Total pressure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P</a:t>
            </a:r>
            <a:r>
              <a:rPr kumimoji="0" lang="en-US" alt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tot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=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P</a:t>
            </a:r>
            <a:r>
              <a:rPr kumimoji="0" lang="en-US" alt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e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+ “P</a:t>
            </a:r>
            <a:r>
              <a:rPr kumimoji="0" lang="en-US" altLang="en-US" sz="22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i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” + “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P</a:t>
            </a:r>
            <a:r>
              <a:rPr kumimoji="0" lang="en-US" altLang="en-US" sz="22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fast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”</a:t>
            </a:r>
            <a:r>
              <a:rPr kumimoji="0" lang="en-US" alt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with 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large total error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6499" y="2965768"/>
            <a:ext cx="3296935" cy="3525196"/>
            <a:chOff x="379138" y="2764049"/>
            <a:chExt cx="3296935" cy="3525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474" t="42722" r="38264" b="26301"/>
            <a:stretch/>
          </p:blipFill>
          <p:spPr>
            <a:xfrm>
              <a:off x="1237673" y="3011053"/>
              <a:ext cx="2346038" cy="27616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112982" y="5704470"/>
              <a:ext cx="2563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dirty="0" smtClean="0"/>
                <a:t>1.8  1.9  2.0  2.1  2.2  2.3</a:t>
              </a:r>
            </a:p>
            <a:p>
              <a:pPr algn="ctr"/>
              <a:r>
                <a:rPr lang="en-US" sz="1600" b="1" dirty="0" smtClean="0"/>
                <a:t>R (m)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933" y="2764049"/>
              <a:ext cx="498630" cy="319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3.0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2.5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2.0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1.5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1.0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0.5</a:t>
              </a:r>
            </a:p>
            <a:p>
              <a:pPr algn="r">
                <a:lnSpc>
                  <a:spcPct val="180000"/>
                </a:lnSpc>
              </a:pPr>
              <a:r>
                <a:rPr lang="en-US" sz="1600" dirty="0" smtClean="0"/>
                <a:t>0.0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-35769" y="3887780"/>
              <a:ext cx="13653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e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(10</a:t>
              </a:r>
              <a:r>
                <a:rPr lang="en-US" sz="1600" b="1" baseline="30000" dirty="0" smtClean="0"/>
                <a:t>4</a:t>
              </a:r>
              <a:r>
                <a:rPr lang="en-US" sz="1600" b="1" dirty="0"/>
                <a:t>P</a:t>
              </a:r>
              <a:r>
                <a:rPr lang="en-US" sz="1600" b="1" dirty="0" smtClean="0"/>
                <a:t>a)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88406" y="2882641"/>
            <a:ext cx="3121448" cy="3626796"/>
            <a:chOff x="3551825" y="2731721"/>
            <a:chExt cx="3121448" cy="36267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4473" t="41997" r="38558" b="27130"/>
            <a:stretch/>
          </p:blipFill>
          <p:spPr>
            <a:xfrm>
              <a:off x="4248727" y="3075705"/>
              <a:ext cx="2327564" cy="275243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110182" y="5773742"/>
              <a:ext cx="2563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1600" dirty="0" smtClean="0"/>
                <a:t>1.8  1.9  2.0  2.1  2.2  2.3</a:t>
              </a:r>
            </a:p>
            <a:p>
              <a:pPr algn="ctr"/>
              <a:r>
                <a:rPr lang="en-US" sz="1600" b="1" dirty="0" smtClean="0"/>
                <a:t>R (m)</a:t>
              </a:r>
              <a:endParaRPr lang="en-US" sz="16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01131" y="2731721"/>
              <a:ext cx="498630" cy="334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20000"/>
                </a:lnSpc>
              </a:pPr>
              <a:r>
                <a:rPr lang="en-US" sz="1600" dirty="0"/>
                <a:t>5</a:t>
              </a:r>
              <a:endParaRPr lang="en-US" sz="1600" dirty="0" smtClean="0"/>
            </a:p>
            <a:p>
              <a:pPr algn="r">
                <a:lnSpc>
                  <a:spcPct val="220000"/>
                </a:lnSpc>
              </a:pPr>
              <a:r>
                <a:rPr lang="en-US" sz="1600" dirty="0" smtClean="0"/>
                <a:t>4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3</a:t>
              </a:r>
              <a:endParaRPr lang="en-US" sz="1600" dirty="0" smtClean="0"/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2</a:t>
              </a:r>
              <a:endParaRPr lang="en-US" sz="1600" dirty="0" smtClean="0"/>
            </a:p>
            <a:p>
              <a:pPr algn="r">
                <a:lnSpc>
                  <a:spcPct val="220000"/>
                </a:lnSpc>
              </a:pPr>
              <a:r>
                <a:rPr lang="en-US" sz="1600" dirty="0" smtClean="0"/>
                <a:t>1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3136918" y="3929343"/>
              <a:ext cx="136534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en-US" sz="1600" b="1" dirty="0" err="1" smtClean="0"/>
                <a:t>T</a:t>
              </a:r>
              <a:r>
                <a:rPr lang="en-US" sz="1600" b="1" baseline="-25000" dirty="0" err="1" smtClean="0"/>
                <a:t>i</a:t>
              </a:r>
              <a:r>
                <a:rPr lang="en-US" sz="1600" b="1" baseline="-25000" dirty="0" smtClean="0"/>
                <a:t>  </a:t>
              </a:r>
              <a:r>
                <a:rPr lang="en-US" sz="1600" b="1" dirty="0" smtClean="0"/>
                <a:t>(10</a:t>
              </a:r>
              <a:r>
                <a:rPr lang="en-US" sz="1600" b="1" baseline="30000" dirty="0" smtClean="0"/>
                <a:t>3</a:t>
              </a:r>
              <a:r>
                <a:rPr lang="en-US" sz="1600" b="1" dirty="0" smtClean="0"/>
                <a:t>eV)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69671" y="3184917"/>
            <a:ext cx="3157456" cy="3333683"/>
            <a:chOff x="3534859" y="554997"/>
            <a:chExt cx="3157456" cy="3333683"/>
          </a:xfrm>
        </p:grpSpPr>
        <p:grpSp>
          <p:nvGrpSpPr>
            <p:cNvPr id="20" name="Group 19"/>
            <p:cNvGrpSpPr/>
            <p:nvPr/>
          </p:nvGrpSpPr>
          <p:grpSpPr>
            <a:xfrm>
              <a:off x="3534859" y="855341"/>
              <a:ext cx="3157456" cy="3033339"/>
              <a:chOff x="3596273" y="3372655"/>
              <a:chExt cx="3157456" cy="303333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049142" y="5821219"/>
                <a:ext cx="2704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1600" dirty="0" smtClean="0"/>
                  <a:t>1.8  1.9   2.0   2.1   2.2   2.3</a:t>
                </a:r>
              </a:p>
              <a:p>
                <a:pPr algn="ctr"/>
                <a:r>
                  <a:rPr lang="en-US" sz="1600" b="1" dirty="0" smtClean="0"/>
                  <a:t>R (m)</a:t>
                </a:r>
                <a:endParaRPr lang="en-US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2594011" y="4374917"/>
                <a:ext cx="2343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Total Pressure (10</a:t>
                </a:r>
                <a:r>
                  <a:rPr lang="en-US" sz="1600" b="1" baseline="30000" dirty="0" smtClean="0"/>
                  <a:t>4</a:t>
                </a:r>
                <a:r>
                  <a:rPr lang="en-US" sz="1600" b="1" dirty="0"/>
                  <a:t>P</a:t>
                </a:r>
                <a:r>
                  <a:rPr lang="en-US" sz="1600" b="1" dirty="0" smtClean="0"/>
                  <a:t>a)</a:t>
                </a:r>
                <a:endParaRPr lang="en-US" sz="1600" b="1" dirty="0"/>
              </a:p>
            </p:txBody>
          </p:sp>
        </p:grpSp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5"/>
            <a:srcRect l="24767" t="46620" r="38851" b="22922"/>
            <a:stretch/>
          </p:blipFill>
          <p:spPr>
            <a:xfrm>
              <a:off x="4206642" y="554997"/>
              <a:ext cx="2331720" cy="281635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103094" y="3355943"/>
            <a:ext cx="95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65931" y="3355943"/>
            <a:ext cx="95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6963" y="2913497"/>
            <a:ext cx="261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Electron pressure profile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82210" y="2931426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Ion temperature profile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0007" y="2904532"/>
            <a:ext cx="228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Total Pressure profile</a:t>
            </a:r>
            <a:endParaRPr lang="en-US" sz="1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65213" y="2769430"/>
            <a:ext cx="2807960" cy="3482631"/>
            <a:chOff x="2415204" y="309343"/>
            <a:chExt cx="2807960" cy="3482631"/>
          </a:xfrm>
        </p:grpSpPr>
        <p:grpSp>
          <p:nvGrpSpPr>
            <p:cNvPr id="31" name="Group 30"/>
            <p:cNvGrpSpPr/>
            <p:nvPr/>
          </p:nvGrpSpPr>
          <p:grpSpPr>
            <a:xfrm>
              <a:off x="2415204" y="309343"/>
              <a:ext cx="1458209" cy="3482631"/>
              <a:chOff x="2476618" y="2826657"/>
              <a:chExt cx="1458209" cy="3482631"/>
            </a:xfrm>
          </p:grpSpPr>
          <p:sp>
            <p:nvSpPr>
              <p:cNvPr id="34" name="TextBox 33"/>
              <p:cNvSpPr txBox="1"/>
              <p:nvPr/>
            </p:nvSpPr>
            <p:spPr>
              <a:xfrm flipH="1">
                <a:off x="2476618" y="2826657"/>
                <a:ext cx="506115" cy="348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29000"/>
                  </a:lnSpc>
                </a:pPr>
                <a:r>
                  <a:rPr lang="en-US" sz="1600" dirty="0" smtClean="0"/>
                  <a:t>10</a:t>
                </a:r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/>
                  <a:t>8</a:t>
                </a:r>
                <a:endParaRPr lang="en-US" sz="1600" dirty="0" smtClean="0"/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/>
                  <a:t>6</a:t>
                </a:r>
                <a:endParaRPr lang="en-US" sz="1600" dirty="0" smtClean="0"/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/>
                  <a:t>4</a:t>
                </a:r>
                <a:endParaRPr lang="en-US" sz="1600" dirty="0" smtClean="0"/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/>
                  <a:t>2</a:t>
                </a:r>
                <a:endParaRPr lang="en-US" sz="1600" dirty="0" smtClean="0"/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 smtClean="0"/>
                  <a:t>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2594011" y="4374917"/>
                <a:ext cx="2343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Total Pressure (10</a:t>
                </a:r>
                <a:r>
                  <a:rPr lang="en-US" sz="1600" b="1" baseline="30000" dirty="0" smtClean="0"/>
                  <a:t>4</a:t>
                </a:r>
                <a:r>
                  <a:rPr lang="en-US" sz="1600" b="1" dirty="0"/>
                  <a:t>P</a:t>
                </a:r>
                <a:r>
                  <a:rPr lang="en-US" sz="1600" b="1" dirty="0" smtClean="0"/>
                  <a:t>a)</a:t>
                </a:r>
                <a:endParaRPr lang="en-US" sz="1600" b="1" dirty="0"/>
              </a:p>
            </p:txBody>
          </p:sp>
        </p:grpSp>
        <p:pic>
          <p:nvPicPr>
            <p:cNvPr id="32" name="Picture 31"/>
            <p:cNvPicPr>
              <a:picLocks/>
            </p:cNvPicPr>
            <p:nvPr/>
          </p:nvPicPr>
          <p:blipFill rotWithShape="1">
            <a:blip r:embed="rId5"/>
            <a:srcRect l="24822" t="46620" r="38851" b="28140"/>
            <a:stretch/>
          </p:blipFill>
          <p:spPr>
            <a:xfrm>
              <a:off x="2894919" y="722895"/>
              <a:ext cx="2328245" cy="277568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944201" y="523419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4.555s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0249" y="52917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4.555s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1451" y="52917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4.555s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2156" y="3331670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rgbClr val="00CCFF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663392" y="3285932"/>
            <a:ext cx="0" cy="263873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2050" y="3947086"/>
            <a:ext cx="13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boundary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8819088" y="3229150"/>
            <a:ext cx="0" cy="263873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94660" y="3956201"/>
            <a:ext cx="13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boundary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894714" y="3252116"/>
            <a:ext cx="0" cy="263873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75782" y="3962966"/>
            <a:ext cx="13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boundary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77535" y="4347681"/>
            <a:ext cx="7287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846213" y="4331118"/>
            <a:ext cx="7287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8011848" y="4346574"/>
            <a:ext cx="7287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0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5828" r="35319" b="2966"/>
          <a:stretch/>
        </p:blipFill>
        <p:spPr>
          <a:xfrm>
            <a:off x="6384360" y="1168830"/>
            <a:ext cx="2472734" cy="513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8" y="13199"/>
            <a:ext cx="8940222" cy="754380"/>
          </a:xfrm>
        </p:spPr>
        <p:txBody>
          <a:bodyPr/>
          <a:lstStyle/>
          <a:p>
            <a:r>
              <a:rPr lang="en-US" sz="2400" dirty="0"/>
              <a:t>Kinetic </a:t>
            </a:r>
            <a:r>
              <a:rPr lang="en-US" sz="2400" dirty="0" smtClean="0"/>
              <a:t>equilibrium with MSE </a:t>
            </a:r>
            <a:r>
              <a:rPr lang="en-US" sz="2400" dirty="0"/>
              <a:t>has similar global parameters to magnetic-only </a:t>
            </a:r>
            <a:r>
              <a:rPr lang="en-US" sz="2400" dirty="0" smtClean="0"/>
              <a:t>equilibrium</a:t>
            </a:r>
            <a:r>
              <a:rPr lang="en-US" sz="2400" dirty="0"/>
              <a:t>,</a:t>
            </a:r>
            <a:r>
              <a:rPr lang="en-US" sz="2400" dirty="0" smtClean="0"/>
              <a:t> some differences do occur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8830"/>
              </p:ext>
            </p:extLst>
          </p:nvPr>
        </p:nvGraphicFramePr>
        <p:xfrm>
          <a:off x="3163553" y="827617"/>
          <a:ext cx="2964798" cy="561389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988266">
                  <a:extLst>
                    <a:ext uri="{9D8B030D-6E8A-4147-A177-3AD203B41FA5}">
                      <a16:colId xmlns:a16="http://schemas.microsoft.com/office/drawing/2014/main" xmlns="" val="749911923"/>
                    </a:ext>
                  </a:extLst>
                </a:gridCol>
                <a:gridCol w="1048253">
                  <a:extLst>
                    <a:ext uri="{9D8B030D-6E8A-4147-A177-3AD203B41FA5}">
                      <a16:colId xmlns:a16="http://schemas.microsoft.com/office/drawing/2014/main" xmlns="" val="3328253428"/>
                    </a:ext>
                  </a:extLst>
                </a:gridCol>
                <a:gridCol w="928279">
                  <a:extLst>
                    <a:ext uri="{9D8B030D-6E8A-4147-A177-3AD203B41FA5}">
                      <a16:colId xmlns:a16="http://schemas.microsoft.com/office/drawing/2014/main" xmlns="" val="3128225667"/>
                    </a:ext>
                  </a:extLst>
                </a:gridCol>
              </a:tblGrid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Magnetic only</a:t>
                      </a:r>
                      <a:endParaRPr lang="en-US" sz="1400" dirty="0"/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Global parameter</a:t>
                      </a:r>
                      <a:endParaRPr lang="en-US" sz="1400" dirty="0"/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Kinetic</a:t>
                      </a:r>
                      <a:endParaRPr lang="en-US" sz="1400" dirty="0"/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044243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202.4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latin typeface="Symbol" pitchFamily="18" charset="2"/>
                        </a:rPr>
                        <a:t>c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b="1" dirty="0" smtClean="0"/>
                        <a:t> 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222.6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9704700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</a:t>
                      </a:r>
                      <a:r>
                        <a:rPr lang="en-US" sz="1800" baseline="-25000" dirty="0" err="1" smtClean="0"/>
                        <a:t>axis</a:t>
                      </a:r>
                      <a:r>
                        <a:rPr lang="en-US" sz="1800" dirty="0" smtClean="0"/>
                        <a:t>(m)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1.86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7760976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Z</a:t>
                      </a:r>
                      <a:r>
                        <a:rPr lang="en-US" sz="1800" baseline="-25000" dirty="0" err="1" smtClean="0"/>
                        <a:t>axis</a:t>
                      </a:r>
                      <a:r>
                        <a:rPr lang="en-US" sz="1800" dirty="0" smtClean="0"/>
                        <a:t>(m)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-0.02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6091804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k</a:t>
                      </a:r>
                      <a:endParaRPr lang="en-US" sz="1800" dirty="0">
                        <a:latin typeface="Symbol" panose="050501020107060205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1.68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07643585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δ</a:t>
                      </a:r>
                      <a:r>
                        <a:rPr lang="en-US" altLang="zh-CN" sz="1800" baseline="-25000" dirty="0" err="1" smtClean="0"/>
                        <a:t>TOP</a:t>
                      </a:r>
                      <a:endParaRPr lang="en-US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0.51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2809288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δ</a:t>
                      </a:r>
                      <a:r>
                        <a:rPr lang="en-US" altLang="zh-CN" sz="1800" baseline="-25000" dirty="0" err="1" smtClean="0"/>
                        <a:t>BOT</a:t>
                      </a:r>
                      <a:endParaRPr lang="en-US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0.81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8619929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β</a:t>
                      </a:r>
                      <a:r>
                        <a:rPr lang="en-US" sz="1800" b="0" baseline="-25000" dirty="0" smtClean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1.04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4563634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β</a:t>
                      </a:r>
                      <a:r>
                        <a:rPr lang="en-US" sz="1800" b="0" baseline="-25000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1.86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3094080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1.99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960019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0.96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5463214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en-US" sz="18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5.96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46850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508" y="5578996"/>
            <a:ext cx="1896585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Arial" pitchFamily="34" charset="0"/>
              </a:rPr>
              <a:t>g016325.05986 </a:t>
            </a:r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</a:rPr>
              <a:t>(1013B2v15a2)</a:t>
            </a:r>
            <a:endParaRPr lang="ko-KR" alt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 t="5461" r="35510" b="2673"/>
          <a:stretch/>
        </p:blipFill>
        <p:spPr>
          <a:xfrm>
            <a:off x="204151" y="1153590"/>
            <a:ext cx="2437863" cy="51712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0605" y="5578996"/>
            <a:ext cx="1593706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Arial" pitchFamily="34" charset="0"/>
              </a:rPr>
              <a:t>g016325.05975 </a:t>
            </a:r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</a:rPr>
              <a:t>(TST53b1)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401" y="84607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  <a:latin typeface="Arial" pitchFamily="34" charset="0"/>
              </a:rPr>
              <a:t>Poloidal flux contours</a:t>
            </a:r>
            <a:endParaRPr lang="ko-KR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231" y="210559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Arial" pitchFamily="34" charset="0"/>
              </a:rPr>
              <a:t>LCFS</a:t>
            </a:r>
            <a:endParaRPr lang="ko-KR" altLang="en-US" sz="1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462" y="210559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Arial" pitchFamily="34" charset="0"/>
              </a:rPr>
              <a:t>LCFS</a:t>
            </a:r>
            <a:endParaRPr lang="ko-KR" altLang="en-US" sz="1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2852" y="84607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  <a:latin typeface="Arial" pitchFamily="34" charset="0"/>
              </a:rPr>
              <a:t>Poloidal flux contours</a:t>
            </a:r>
            <a:endParaRPr lang="ko-KR" altLang="en-US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2697431" y="887946"/>
            <a:ext cx="465508" cy="896082"/>
          </a:xfrm>
          <a:prstGeom prst="leftArrow">
            <a:avLst>
              <a:gd name="adj1" fmla="val 54989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0800000">
            <a:off x="6127934" y="887946"/>
            <a:ext cx="443877" cy="896082"/>
          </a:xfrm>
          <a:prstGeom prst="leftArrow">
            <a:avLst>
              <a:gd name="adj1" fmla="val 54989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222" y="6264364"/>
            <a:ext cx="1821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16325  5.975s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4016" y="6264364"/>
            <a:ext cx="135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16325  5.986s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pressure profile distinction between Internal </a:t>
            </a:r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/>
              <a:t>B</a:t>
            </a:r>
            <a:r>
              <a:rPr lang="en-US" dirty="0" smtClean="0"/>
              <a:t>arrier and H-mode phases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219257" y="5666279"/>
            <a:ext cx="8722784" cy="8059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Broad pedestal pressure reconstructed in H-mode is not observed in earlier ITB phase</a:t>
            </a:r>
            <a:endParaRPr lang="en-US" sz="2200" dirty="0"/>
          </a:p>
          <a:p>
            <a:pPr>
              <a:lnSpc>
                <a:spcPct val="100000"/>
              </a:lnSpc>
            </a:pPr>
            <a:endParaRPr lang="en-US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84420" y="1383068"/>
            <a:ext cx="4389120" cy="4358281"/>
            <a:chOff x="4884420" y="1383068"/>
            <a:chExt cx="4389120" cy="4358281"/>
          </a:xfrm>
        </p:grpSpPr>
        <p:pic>
          <p:nvPicPr>
            <p:cNvPr id="11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4"/>
            <a:stretch/>
          </p:blipFill>
          <p:spPr>
            <a:xfrm>
              <a:off x="4884420" y="1383068"/>
              <a:ext cx="4389120" cy="4358281"/>
            </a:xfrm>
            <a:prstGeom prst="rect">
              <a:avLst/>
            </a:prstGeom>
          </p:spPr>
        </p:pic>
        <p:sp>
          <p:nvSpPr>
            <p:cNvPr id="12" name="직사각형 12"/>
            <p:cNvSpPr/>
            <p:nvPr/>
          </p:nvSpPr>
          <p:spPr>
            <a:xfrm>
              <a:off x="5916254" y="1425896"/>
              <a:ext cx="722714" cy="358759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3"/>
            <p:cNvSpPr/>
            <p:nvPr/>
          </p:nvSpPr>
          <p:spPr>
            <a:xfrm>
              <a:off x="7281009" y="1425896"/>
              <a:ext cx="1398765" cy="3582432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7969" y="2417564"/>
              <a:ext cx="366563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ITB</a:t>
              </a:r>
              <a:endParaRPr lang="ko-KR" alt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1823" y="2410594"/>
              <a:ext cx="662027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H-mode</a:t>
              </a:r>
              <a:endParaRPr lang="ko-KR" alt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3014" y="2410594"/>
              <a:ext cx="631250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L-mode</a:t>
              </a:r>
              <a:endParaRPr lang="ko-KR" altLang="en-US" sz="1200" dirty="0"/>
            </a:p>
          </p:txBody>
        </p:sp>
        <p:sp>
          <p:nvSpPr>
            <p:cNvPr id="17" name="직사각형 17"/>
            <p:cNvSpPr/>
            <p:nvPr/>
          </p:nvSpPr>
          <p:spPr>
            <a:xfrm>
              <a:off x="6638969" y="1426848"/>
              <a:ext cx="642040" cy="358148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7"/>
            <p:cNvCxnSpPr/>
            <p:nvPr/>
          </p:nvCxnSpPr>
          <p:spPr>
            <a:xfrm flipV="1">
              <a:off x="6420397" y="1420167"/>
              <a:ext cx="0" cy="362181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8"/>
            <p:cNvCxnSpPr/>
            <p:nvPr/>
          </p:nvCxnSpPr>
          <p:spPr>
            <a:xfrm flipV="1">
              <a:off x="7168186" y="1421120"/>
              <a:ext cx="6456" cy="362086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58183" y="4241988"/>
              <a:ext cx="280787" cy="272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2.5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9224" y="424198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4.8</a:t>
              </a:r>
              <a:endParaRPr lang="ko-KR" alt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37714" y="6176947"/>
            <a:ext cx="2438400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dirty="0" err="1" smtClean="0">
                <a:solidFill>
                  <a:srgbClr val="6600FF"/>
                </a:solidFill>
                <a:latin typeface="+mj-ea"/>
              </a:rPr>
              <a:t>Xp</a:t>
            </a:r>
            <a:r>
              <a:rPr lang="en-US" altLang="zh-CN" sz="1600" dirty="0" smtClean="0">
                <a:solidFill>
                  <a:srgbClr val="6600FF"/>
                </a:solidFill>
                <a:latin typeface="+mj-ea"/>
              </a:rPr>
              <a:t> by </a:t>
            </a:r>
            <a:r>
              <a:rPr lang="en-US" altLang="zh-CN" sz="1600" dirty="0" err="1" smtClean="0">
                <a:solidFill>
                  <a:srgbClr val="6600FF"/>
                </a:solidFill>
                <a:latin typeface="+mj-ea"/>
              </a:rPr>
              <a:t>Jinil</a:t>
            </a:r>
            <a:r>
              <a:rPr lang="en-US" altLang="zh-CN" sz="1600" dirty="0" smtClean="0">
                <a:solidFill>
                  <a:srgbClr val="6600FF"/>
                </a:solidFill>
                <a:latin typeface="+mj-ea"/>
              </a:rPr>
              <a:t> Chung</a:t>
            </a:r>
            <a:endParaRPr lang="en-US" altLang="zh-CN" sz="1600" dirty="0">
              <a:solidFill>
                <a:srgbClr val="6600FF"/>
              </a:solidFill>
              <a:latin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511" y="1828666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Safty</a:t>
            </a:r>
            <a:r>
              <a:rPr lang="en-US" sz="1200" b="1" dirty="0" smtClean="0"/>
              <a:t> factor q</a:t>
            </a:r>
            <a:endParaRPr lang="en-US" sz="12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33200" y="3216397"/>
            <a:ext cx="2596577" cy="2379681"/>
            <a:chOff x="3675707" y="3209746"/>
            <a:chExt cx="2856232" cy="3167355"/>
          </a:xfrm>
        </p:grpSpPr>
        <p:sp>
          <p:nvSpPr>
            <p:cNvPr id="33" name="TextBox 32"/>
            <p:cNvSpPr txBox="1"/>
            <p:nvPr/>
          </p:nvSpPr>
          <p:spPr>
            <a:xfrm>
              <a:off x="4207553" y="5762625"/>
              <a:ext cx="2324386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1.8   1.9   2.0   2.1   2.2   2.3</a:t>
              </a:r>
            </a:p>
            <a:p>
              <a:pPr algn="ctr"/>
              <a:r>
                <a:rPr lang="en-US" sz="1200" b="1" dirty="0" smtClean="0"/>
                <a:t>R (m)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618182" y="4267271"/>
              <a:ext cx="241975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Total Pressure (10</a:t>
              </a:r>
              <a:r>
                <a:rPr lang="en-US" sz="1200" b="1" baseline="30000" dirty="0" smtClean="0"/>
                <a:t>5</a:t>
              </a:r>
              <a:r>
                <a:rPr lang="en-US" sz="1200" b="1" dirty="0"/>
                <a:t>P</a:t>
              </a:r>
              <a:r>
                <a:rPr lang="en-US" sz="1200" b="1" dirty="0" smtClean="0"/>
                <a:t>a)</a:t>
              </a:r>
              <a:endParaRPr lang="en-US" sz="12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59742" y="704699"/>
            <a:ext cx="2518599" cy="2554964"/>
            <a:chOff x="841767" y="2891532"/>
            <a:chExt cx="2770457" cy="3400657"/>
          </a:xfrm>
        </p:grpSpPr>
        <p:sp>
          <p:nvSpPr>
            <p:cNvPr id="39" name="TextBox 38"/>
            <p:cNvSpPr txBox="1"/>
            <p:nvPr/>
          </p:nvSpPr>
          <p:spPr>
            <a:xfrm>
              <a:off x="1002185" y="5677713"/>
              <a:ext cx="2610039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0.0   0.2    0.4    0.6    0.8    1.0  </a:t>
              </a:r>
            </a:p>
            <a:p>
              <a:pPr algn="ctr"/>
              <a:r>
                <a:rPr lang="en-US" altLang="en-US" sz="1200" b="1" dirty="0" err="1">
                  <a:latin typeface="Symbol" pitchFamily="18" charset="2"/>
                </a:rPr>
                <a:t>y</a:t>
              </a:r>
              <a:r>
                <a:rPr lang="en-US" altLang="en-US" sz="1200" b="1" baseline="-25000" dirty="0" err="1"/>
                <a:t>N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1767" y="2891532"/>
              <a:ext cx="476661" cy="30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15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10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58440" y="3142702"/>
            <a:ext cx="2440544" cy="2445753"/>
            <a:chOff x="3822195" y="3101519"/>
            <a:chExt cx="2684598" cy="3255298"/>
          </a:xfrm>
        </p:grpSpPr>
        <p:sp>
          <p:nvSpPr>
            <p:cNvPr id="45" name="TextBox 44"/>
            <p:cNvSpPr txBox="1"/>
            <p:nvPr/>
          </p:nvSpPr>
          <p:spPr>
            <a:xfrm>
              <a:off x="4182406" y="5742341"/>
              <a:ext cx="2324387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1.8   1.9   2.0   2.1   2.2   2.3</a:t>
              </a:r>
            </a:p>
            <a:p>
              <a:pPr algn="ctr"/>
              <a:r>
                <a:rPr lang="en-US" sz="1200" b="1" dirty="0" smtClean="0"/>
                <a:t>R (m)</a:t>
              </a:r>
              <a:endParaRPr 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22195" y="3101519"/>
              <a:ext cx="569976" cy="287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1.2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1.0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0.8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0.6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0.4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-0.2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16347" y="447660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16498</a:t>
            </a:r>
            <a:endParaRPr lang="en-US" sz="1400" b="1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l="39640" t="35147" r="23064" b="33733"/>
          <a:stretch/>
        </p:blipFill>
        <p:spPr>
          <a:xfrm>
            <a:off x="3223490" y="3307674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/>
          <a:srcRect l="36740" t="34757" r="22235" b="32367"/>
          <a:stretch/>
        </p:blipFill>
        <p:spPr>
          <a:xfrm>
            <a:off x="3251199" y="998583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l="36861" t="35087" r="22382" b="32382"/>
          <a:stretch/>
        </p:blipFill>
        <p:spPr>
          <a:xfrm>
            <a:off x="986116" y="1032931"/>
            <a:ext cx="1828800" cy="1828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2328" y="2806964"/>
            <a:ext cx="237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0.0   0.2    0.4    0.6    0.8    1.0  </a:t>
            </a:r>
          </a:p>
          <a:p>
            <a:pPr algn="ctr"/>
            <a:r>
              <a:rPr lang="en-US" altLang="en-US" sz="1200" b="1" dirty="0" err="1" smtClean="0">
                <a:latin typeface="Symbol" pitchFamily="18" charset="2"/>
              </a:rPr>
              <a:t>y</a:t>
            </a:r>
            <a:r>
              <a:rPr lang="en-US" altLang="en-US" sz="1200" b="1" baseline="-25000" dirty="0" err="1" smtClean="0"/>
              <a:t>N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0635" y="713664"/>
            <a:ext cx="433328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en-US" sz="1200" dirty="0" smtClean="0"/>
              <a:t>15</a:t>
            </a:r>
          </a:p>
          <a:p>
            <a:pPr algn="r">
              <a:lnSpc>
                <a:spcPct val="300000"/>
              </a:lnSpc>
            </a:pPr>
            <a:r>
              <a:rPr lang="en-US" sz="1200" dirty="0" smtClean="0"/>
              <a:t>10</a:t>
            </a:r>
          </a:p>
          <a:p>
            <a:pPr algn="r">
              <a:lnSpc>
                <a:spcPct val="300000"/>
              </a:lnSpc>
            </a:pPr>
            <a:r>
              <a:rPr lang="en-US" sz="1200" dirty="0" smtClean="0"/>
              <a:t>5</a:t>
            </a:r>
          </a:p>
          <a:p>
            <a:pPr algn="r">
              <a:lnSpc>
                <a:spcPct val="300000"/>
              </a:lnSpc>
            </a:pPr>
            <a:r>
              <a:rPr lang="en-US" sz="1200" dirty="0"/>
              <a:t>0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24794" t="46165" r="38470" b="23346"/>
          <a:stretch/>
        </p:blipFill>
        <p:spPr>
          <a:xfrm>
            <a:off x="968189" y="3288114"/>
            <a:ext cx="1828800" cy="1828800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 rotWithShape="1">
          <a:blip r:embed="rId6"/>
          <a:srcRect l="24794" t="50350" r="38470" b="23345"/>
          <a:stretch/>
        </p:blipFill>
        <p:spPr>
          <a:xfrm>
            <a:off x="968190" y="3323974"/>
            <a:ext cx="1828800" cy="17929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86825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 = 2.5s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19036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= 4.8s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6452" y="3313929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 = 2.5s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0381" y="3349788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00FF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= 4.8s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334" y="3124773"/>
            <a:ext cx="51816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 dirty="0" smtClean="0"/>
              <a:t>1.2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1.0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0.8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0.6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0.4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0.0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-0.2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40" y="4507315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283258" y="4525244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4658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t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 = 2.5s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57239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0000FF"/>
                </a:solidFill>
              </a:rPr>
              <a:t>t</a:t>
            </a:r>
            <a:r>
              <a:rPr lang="en-US" sz="1600" b="1" i="0" kern="0" dirty="0" smtClean="0">
                <a:solidFill>
                  <a:srgbClr val="0000FF"/>
                </a:solidFill>
              </a:rPr>
              <a:t> = 4.8s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747632" y="4886036"/>
            <a:ext cx="1067026" cy="785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274963" y="105729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ITB phase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61988" y="106532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</a:rPr>
              <a:t>H-mode phase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76406" y="6059273"/>
            <a:ext cx="4167910" cy="369332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see poster by </a:t>
            </a:r>
            <a:r>
              <a:rPr lang="en-US" altLang="ko-KR" sz="1800" dirty="0">
                <a:solidFill>
                  <a:srgbClr val="FF0000"/>
                </a:solidFill>
                <a:latin typeface="+mj-ea"/>
              </a:rPr>
              <a:t>Y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. Jiang (CU)</a:t>
            </a:r>
            <a:r>
              <a:rPr lang="en-US" altLang="ko-KR" sz="18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Tuesday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54" y="33504"/>
            <a:ext cx="8910942" cy="685800"/>
          </a:xfrm>
        </p:spPr>
        <p:txBody>
          <a:bodyPr/>
          <a:lstStyle/>
          <a:p>
            <a:r>
              <a:rPr lang="en-US" dirty="0" smtClean="0"/>
              <a:t>In contrast, kinetic equilibrium reconstruction with MSE produces substantial detail in P and q profiles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2125" y="724910"/>
            <a:ext cx="3290680" cy="5598883"/>
            <a:chOff x="796930" y="920047"/>
            <a:chExt cx="3290680" cy="5598883"/>
          </a:xfrm>
        </p:grpSpPr>
        <p:grpSp>
          <p:nvGrpSpPr>
            <p:cNvPr id="4" name="Group 3"/>
            <p:cNvGrpSpPr/>
            <p:nvPr/>
          </p:nvGrpSpPr>
          <p:grpSpPr>
            <a:xfrm>
              <a:off x="796930" y="920047"/>
              <a:ext cx="3290680" cy="5598883"/>
              <a:chOff x="108573" y="943124"/>
              <a:chExt cx="2963387" cy="559888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8573" y="943124"/>
                <a:ext cx="2963387" cy="5598883"/>
                <a:chOff x="517525" y="972427"/>
                <a:chExt cx="2833064" cy="509506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6331" t="34522" r="22078" b="32522"/>
                <a:stretch/>
              </p:blipFill>
              <p:spPr>
                <a:xfrm>
                  <a:off x="1219220" y="1214426"/>
                  <a:ext cx="1967345" cy="2207491"/>
                </a:xfrm>
                <a:prstGeom prst="rect">
                  <a:avLst/>
                </a:prstGeom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517525" y="972427"/>
                  <a:ext cx="2833064" cy="5095065"/>
                  <a:chOff x="-1846637" y="459801"/>
                  <a:chExt cx="2833064" cy="5095065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-1846637" y="459801"/>
                    <a:ext cx="2833064" cy="5095065"/>
                    <a:chOff x="-1846637" y="459801"/>
                    <a:chExt cx="2833064" cy="5095065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-1846637" y="459801"/>
                      <a:ext cx="2640087" cy="4853618"/>
                      <a:chOff x="3648361" y="714379"/>
                      <a:chExt cx="2640087" cy="4853618"/>
                    </a:xfrm>
                  </p:grpSpPr>
                  <p:pic>
                    <p:nvPicPr>
                      <p:cNvPr id="3" name="Picture 2"/>
                      <p:cNvPicPr>
                        <a:picLocks/>
                      </p:cNvPicPr>
                      <p:nvPr/>
                    </p:nvPicPr>
                    <p:blipFill rotWithShape="1">
                      <a:blip r:embed="rId4"/>
                      <a:srcRect l="36650" t="35017" r="22713" b="32453"/>
                      <a:stretch/>
                    </p:blipFill>
                    <p:spPr>
                      <a:xfrm>
                        <a:off x="4368208" y="3128909"/>
                        <a:ext cx="1920240" cy="219456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3648361" y="3212724"/>
                        <a:ext cx="748147" cy="2355273"/>
                        <a:chOff x="3639124" y="3083415"/>
                        <a:chExt cx="748147" cy="2355273"/>
                      </a:xfrm>
                    </p:grpSpPr>
                    <p:sp>
                      <p:nvSpPr>
                        <p:cNvPr id="12" name="Rectangle 11"/>
                        <p:cNvSpPr/>
                        <p:nvPr/>
                      </p:nvSpPr>
                      <p:spPr bwMode="auto">
                        <a:xfrm>
                          <a:off x="3639124" y="3083415"/>
                          <a:ext cx="748147" cy="2355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headEnd type="none" w="med" len="med"/>
                          <a:tailEnd type="none" w="med" len="med"/>
                        </a:ln>
                        <a:extLst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r">
                            <a:lnSpc>
                              <a:spcPct val="200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8</a:t>
                          </a:r>
                        </a:p>
                        <a:p>
                          <a:pPr algn="r"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latin typeface="Arial" pitchFamily="34" charset="0"/>
                            </a:rPr>
                            <a:t>6</a:t>
                          </a:r>
                          <a:endParaRPr lang="en-US" sz="1600" dirty="0" smtClean="0">
                            <a:latin typeface="Arial" pitchFamily="34" charset="0"/>
                          </a:endParaRPr>
                        </a:p>
                        <a:p>
                          <a:pPr algn="r">
                            <a:lnSpc>
                              <a:spcPct val="200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4</a:t>
                          </a:r>
                        </a:p>
                        <a:p>
                          <a:pPr algn="r">
                            <a:lnSpc>
                              <a:spcPct val="200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2</a:t>
                          </a:r>
                        </a:p>
                        <a:p>
                          <a:pPr algn="r">
                            <a:lnSpc>
                              <a:spcPct val="200000"/>
                            </a:lnSpc>
                          </a:pPr>
                          <a:r>
                            <a:rPr lang="en-US" sz="1600" dirty="0">
                              <a:latin typeface="Arial" pitchFamily="34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13" name="Rounded Rectangle 12"/>
                        <p:cNvSpPr/>
                        <p:nvPr/>
                      </p:nvSpPr>
                      <p:spPr bwMode="auto">
                        <a:xfrm rot="16200000">
                          <a:off x="3104571" y="3797304"/>
                          <a:ext cx="1810327" cy="422564"/>
                        </a:xfrm>
                        <a:prstGeom prst="round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q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652980" y="714379"/>
                        <a:ext cx="748147" cy="2355273"/>
                        <a:chOff x="3611416" y="3231289"/>
                        <a:chExt cx="748147" cy="2355273"/>
                      </a:xfrm>
                    </p:grpSpPr>
                    <p:sp>
                      <p:nvSpPr>
                        <p:cNvPr id="20" name="Rectangle 19"/>
                        <p:cNvSpPr/>
                        <p:nvPr/>
                      </p:nvSpPr>
                      <p:spPr bwMode="auto">
                        <a:xfrm>
                          <a:off x="3611416" y="3231289"/>
                          <a:ext cx="748147" cy="2355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headEnd type="none" w="med" len="med"/>
                          <a:tailEnd type="none" w="med" len="med"/>
                        </a:ln>
                        <a:extLst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r">
                            <a:lnSpc>
                              <a:spcPct val="229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8</a:t>
                          </a:r>
                        </a:p>
                        <a:p>
                          <a:pPr algn="r">
                            <a:lnSpc>
                              <a:spcPct val="229000"/>
                            </a:lnSpc>
                          </a:pPr>
                          <a:r>
                            <a:rPr lang="en-US" sz="1600" dirty="0">
                              <a:latin typeface="Arial" pitchFamily="34" charset="0"/>
                            </a:rPr>
                            <a:t>6</a:t>
                          </a:r>
                          <a:endParaRPr lang="en-US" sz="1600" dirty="0" smtClean="0">
                            <a:latin typeface="Arial" pitchFamily="34" charset="0"/>
                          </a:endParaRPr>
                        </a:p>
                        <a:p>
                          <a:pPr algn="r">
                            <a:lnSpc>
                              <a:spcPct val="229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4</a:t>
                          </a:r>
                        </a:p>
                        <a:p>
                          <a:pPr algn="r">
                            <a:lnSpc>
                              <a:spcPct val="229000"/>
                            </a:lnSpc>
                          </a:pPr>
                          <a:r>
                            <a:rPr lang="en-US" sz="1600" dirty="0" smtClean="0">
                              <a:latin typeface="Arial" pitchFamily="34" charset="0"/>
                            </a:rPr>
                            <a:t>2</a:t>
                          </a:r>
                        </a:p>
                        <a:p>
                          <a:pPr algn="r">
                            <a:lnSpc>
                              <a:spcPct val="229000"/>
                            </a:lnSpc>
                          </a:pPr>
                          <a:r>
                            <a:rPr lang="en-US" sz="1600" dirty="0">
                              <a:latin typeface="Arial" pitchFamily="34" charset="0"/>
                            </a:rPr>
                            <a:t>0</a:t>
                          </a:r>
                        </a:p>
                      </p:txBody>
                    </p:sp>
                    <p:sp>
                      <p:nvSpPr>
                        <p:cNvPr id="21" name="Rounded Rectangle 20"/>
                        <p:cNvSpPr/>
                        <p:nvPr/>
                      </p:nvSpPr>
                      <p:spPr bwMode="auto">
                        <a:xfrm rot="16200000">
                          <a:off x="3104571" y="4379191"/>
                          <a:ext cx="1810327" cy="422564"/>
                        </a:xfrm>
                        <a:prstGeom prst="round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P </a:t>
                          </a:r>
                          <a:r>
                            <a:rPr lang="en-US" altLang="zh-CN" sz="1600" dirty="0" smtClean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(10</a:t>
                          </a:r>
                          <a:r>
                            <a:rPr lang="en-US" altLang="zh-CN" sz="1600" baseline="30000" dirty="0" smtClean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4</a:t>
                          </a:r>
                          <a:r>
                            <a:rPr lang="en-US" altLang="zh-CN" sz="1600" dirty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P</a:t>
                          </a:r>
                          <a:r>
                            <a:rPr lang="en-US" altLang="zh-CN" sz="1600" dirty="0" smtClean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a</a:t>
                          </a:r>
                          <a:r>
                            <a:rPr lang="en-US" altLang="zh-CN" sz="1600" dirty="0">
                              <a:solidFill>
                                <a:schemeClr val="tx2"/>
                              </a:solidFill>
                              <a:latin typeface="Arial" pitchFamily="34" charset="0"/>
                            </a:rPr>
                            <a:t>)</a:t>
                          </a:r>
                          <a:endParaRPr lang="en-US" sz="1600" dirty="0">
                            <a:solidFill>
                              <a:schemeClr val="tx2"/>
                            </a:solidFill>
                            <a:latin typeface="Arial" pitchFamily="34" charset="0"/>
                          </a:endParaRPr>
                        </a:p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7" name="Picture 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40107" t="34522" r="40345" b="33117"/>
                      <a:stretch/>
                    </p:blipFill>
                    <p:spPr>
                      <a:xfrm>
                        <a:off x="4401019" y="958776"/>
                        <a:ext cx="1865310" cy="216765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-1344397" y="5022713"/>
                      <a:ext cx="2330824" cy="5321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dist"/>
                      <a:r>
                        <a:rPr lang="en-US" sz="1600" dirty="0" smtClean="0"/>
                        <a:t>1.2   1.6    2.0   2.4 </a:t>
                      </a:r>
                    </a:p>
                    <a:p>
                      <a:pPr algn="ctr"/>
                      <a:r>
                        <a:rPr lang="en-US" sz="1600" b="1" dirty="0" smtClean="0"/>
                        <a:t>R (m)</a:t>
                      </a:r>
                      <a:endParaRPr lang="en-US" sz="1600" b="1" dirty="0"/>
                    </a:p>
                  </p:txBody>
                </p:sp>
              </p:grp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-973915" y="756671"/>
                    <a:ext cx="1504566" cy="3080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/>
                      <a:t>Pressure profile</a:t>
                    </a:r>
                    <a:endParaRPr lang="en-US" sz="1600" b="1" dirty="0"/>
                  </a:p>
                </p:txBody>
              </p:sp>
            </p:grpSp>
          </p:grpSp>
          <p:pic>
            <p:nvPicPr>
              <p:cNvPr id="63" name="Picture 62"/>
              <p:cNvPicPr>
                <a:picLocks/>
              </p:cNvPicPr>
              <p:nvPr/>
            </p:nvPicPr>
            <p:blipFill rotWithShape="1">
              <a:blip r:embed="rId4"/>
              <a:srcRect l="40299" t="35017" r="41833" b="32453"/>
              <a:stretch/>
            </p:blipFill>
            <p:spPr>
              <a:xfrm>
                <a:off x="936361" y="3591210"/>
                <a:ext cx="1874572" cy="2398458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2145005" y="3650186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Safety factor</a:t>
              </a:r>
              <a:endParaRPr lang="en-US" sz="1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7196" y="692843"/>
            <a:ext cx="3227512" cy="5598886"/>
            <a:chOff x="5640396" y="872375"/>
            <a:chExt cx="3227512" cy="5598886"/>
          </a:xfrm>
        </p:grpSpPr>
        <p:grpSp>
          <p:nvGrpSpPr>
            <p:cNvPr id="6" name="Group 5"/>
            <p:cNvGrpSpPr/>
            <p:nvPr/>
          </p:nvGrpSpPr>
          <p:grpSpPr>
            <a:xfrm>
              <a:off x="5640396" y="872375"/>
              <a:ext cx="3227512" cy="5598886"/>
              <a:chOff x="5935960" y="782255"/>
              <a:chExt cx="3227512" cy="559888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180071" y="1054729"/>
                <a:ext cx="2983401" cy="5326412"/>
                <a:chOff x="6677218" y="805022"/>
                <a:chExt cx="3085282" cy="554297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677218" y="805022"/>
                  <a:ext cx="3085282" cy="5542975"/>
                  <a:chOff x="5187083" y="805022"/>
                  <a:chExt cx="3085282" cy="5542975"/>
                </a:xfrm>
              </p:grpSpPr>
              <p:pic>
                <p:nvPicPr>
                  <p:cNvPr id="36" name="Picture 35"/>
                  <p:cNvPicPr>
                    <a:picLocks/>
                  </p:cNvPicPr>
                  <p:nvPr/>
                </p:nvPicPr>
                <p:blipFill rotWithShape="1">
                  <a:blip r:embed="rId5"/>
                  <a:srcRect l="36503" t="40501" r="23006" b="32414"/>
                  <a:stretch/>
                </p:blipFill>
                <p:spPr>
                  <a:xfrm>
                    <a:off x="5792883" y="3308553"/>
                    <a:ext cx="2276857" cy="250612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rot="16200000">
                    <a:off x="4819829" y="1768326"/>
                    <a:ext cx="1109139" cy="3501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smtClean="0"/>
                      <a:t>P </a:t>
                    </a:r>
                    <a:r>
                      <a:rPr lang="en-US" sz="1600" dirty="0" smtClean="0"/>
                      <a:t>(10</a:t>
                    </a:r>
                    <a:r>
                      <a:rPr lang="en-US" sz="1600" baseline="30000" dirty="0" smtClean="0"/>
                      <a:t>4</a:t>
                    </a:r>
                    <a:r>
                      <a:rPr lang="en-US" sz="1600" dirty="0"/>
                      <a:t>P</a:t>
                    </a:r>
                    <a:r>
                      <a:rPr lang="en-US" sz="1600" dirty="0" smtClean="0"/>
                      <a:t>a)</a:t>
                    </a:r>
                    <a:endParaRPr lang="en-US" sz="1600" dirty="0"/>
                  </a:p>
                </p:txBody>
              </p:sp>
              <p:pic>
                <p:nvPicPr>
                  <p:cNvPr id="45" name="Picture 44"/>
                  <p:cNvPicPr>
                    <a:picLocks/>
                  </p:cNvPicPr>
                  <p:nvPr/>
                </p:nvPicPr>
                <p:blipFill rotWithShape="1">
                  <a:blip r:embed="rId6"/>
                  <a:srcRect l="36357" t="34641" r="22835" b="32715"/>
                  <a:stretch/>
                </p:blipFill>
                <p:spPr>
                  <a:xfrm>
                    <a:off x="5778546" y="805022"/>
                    <a:ext cx="2295144" cy="2521151"/>
                  </a:xfrm>
                  <a:prstGeom prst="rect">
                    <a:avLst/>
                  </a:prstGeom>
                </p:spPr>
              </p:pic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5187083" y="2899329"/>
                    <a:ext cx="3085282" cy="3448668"/>
                    <a:chOff x="3555663" y="3482764"/>
                    <a:chExt cx="3085282" cy="3448668"/>
                  </a:xfrm>
                </p:grpSpPr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4008579" y="6354409"/>
                      <a:ext cx="2632366" cy="577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dist"/>
                      <a:r>
                        <a:rPr lang="en-US" sz="1600" dirty="0" smtClean="0"/>
                        <a:t>1.2 1.4 1.6 1.8 2.0 2.2 2.4 </a:t>
                      </a:r>
                    </a:p>
                    <a:p>
                      <a:pPr algn="ctr"/>
                      <a:r>
                        <a:rPr lang="en-US" sz="1600" b="1" dirty="0" smtClean="0"/>
                        <a:t>R (m)</a:t>
                      </a:r>
                      <a:endParaRPr lang="en-US" sz="1600" b="1" dirty="0"/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 rot="16200000">
                      <a:off x="3539548" y="4696126"/>
                      <a:ext cx="382346" cy="3501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 smtClean="0"/>
                        <a:t> q</a:t>
                      </a:r>
                      <a:endParaRPr lang="en-US" sz="1600" b="1" dirty="0"/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727240" y="3482764"/>
                      <a:ext cx="498630" cy="3170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>
                        <a:lnSpc>
                          <a:spcPct val="200000"/>
                        </a:lnSpc>
                      </a:pPr>
                      <a:endParaRPr lang="en-US" sz="1600" dirty="0" smtClean="0"/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8</a:t>
                      </a: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6</a:t>
                      </a: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4</a:t>
                      </a: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600" dirty="0" smtClean="0"/>
                        <a:t>2</a:t>
                      </a:r>
                    </a:p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600" dirty="0"/>
                        <a:t>0</a:t>
                      </a:r>
                    </a:p>
                  </p:txBody>
                </p:sp>
              </p:grp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7542457" y="888660"/>
                  <a:ext cx="1807273" cy="334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Pressure profile</a:t>
                  </a:r>
                  <a:endParaRPr lang="en-US" sz="1600" b="1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701954" y="3394854"/>
                  <a:ext cx="1477382" cy="334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Safety factor</a:t>
                  </a:r>
                  <a:endParaRPr lang="en-US" sz="1600" b="1" dirty="0"/>
                </a:p>
              </p:txBody>
            </p:sp>
          </p:grpSp>
          <p:pic>
            <p:nvPicPr>
              <p:cNvPr id="44" name="Picture 43"/>
              <p:cNvPicPr>
                <a:picLocks/>
              </p:cNvPicPr>
              <p:nvPr/>
            </p:nvPicPr>
            <p:blipFill rotWithShape="1">
              <a:blip r:embed="rId6"/>
              <a:srcRect l="36357" t="34641" r="22835" b="39467"/>
              <a:stretch/>
            </p:blipFill>
            <p:spPr>
              <a:xfrm>
                <a:off x="6752004" y="1091672"/>
                <a:ext cx="2219355" cy="2355735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 bwMode="auto">
              <a:xfrm>
                <a:off x="5935960" y="782255"/>
                <a:ext cx="868993" cy="2588171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>
                  <a:lnSpc>
                    <a:spcPct val="229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8</a:t>
                </a:r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>
                    <a:latin typeface="Arial" pitchFamily="34" charset="0"/>
                  </a:rPr>
                  <a:t>6</a:t>
                </a:r>
                <a:endParaRPr lang="en-US" sz="1600" dirty="0" smtClean="0">
                  <a:latin typeface="Arial" pitchFamily="34" charset="0"/>
                </a:endParaRPr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4</a:t>
                </a:r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 smtClean="0">
                    <a:latin typeface="Arial" pitchFamily="34" charset="0"/>
                  </a:rPr>
                  <a:t>2</a:t>
                </a:r>
              </a:p>
              <a:p>
                <a:pPr algn="r">
                  <a:lnSpc>
                    <a:spcPct val="229000"/>
                  </a:lnSpc>
                </a:pPr>
                <a:r>
                  <a:rPr lang="en-US" sz="1600" dirty="0">
                    <a:latin typeface="Arial" pitchFamily="34" charset="0"/>
                  </a:rPr>
                  <a:t>0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692319" y="1207679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Pressure profile</a:t>
              </a:r>
              <a:endParaRPr lang="en-US" sz="1600" b="1" dirty="0"/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3755608" y="4523901"/>
            <a:ext cx="2279670" cy="122665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Kinetic + MSE</a:t>
            </a:r>
          </a:p>
        </p:txBody>
      </p:sp>
      <p:sp>
        <p:nvSpPr>
          <p:cNvPr id="22" name="Left Arrow 21"/>
          <p:cNvSpPr/>
          <p:nvPr/>
        </p:nvSpPr>
        <p:spPr bwMode="auto">
          <a:xfrm>
            <a:off x="3288379" y="1991016"/>
            <a:ext cx="2191147" cy="1117600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Magnetics only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6100" y="2898442"/>
            <a:ext cx="182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  5.975s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3872833" y="4498759"/>
            <a:ext cx="1521231" cy="33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16325  5.986s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DCON ideal stability of kinetic equilibria with good convergence yield steady analysis evolution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4733" y="1222043"/>
            <a:ext cx="3142763" cy="50596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DCON stability calculations of </a:t>
            </a:r>
            <a:r>
              <a:rPr lang="el-GR" sz="2000" dirty="0" smtClean="0"/>
              <a:t>δ</a:t>
            </a:r>
            <a:r>
              <a:rPr lang="en-US" sz="2000" dirty="0" smtClean="0"/>
              <a:t>W indicate if plasma exceeds the ideal no-wall beta limit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000" dirty="0"/>
              <a:t>A</a:t>
            </a:r>
            <a:r>
              <a:rPr lang="en-US" sz="2000" dirty="0" smtClean="0"/>
              <a:t>nalysis of new KSTAR kinetic equilibria indicates ideal stability (below no-wall limit) during period shown (as expected)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496" y="1226617"/>
            <a:ext cx="79233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1600" dirty="0"/>
              <a:t>4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3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2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1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0</a:t>
            </a:r>
          </a:p>
          <a:p>
            <a:pPr algn="r">
              <a:lnSpc>
                <a:spcPct val="160000"/>
              </a:lnSpc>
            </a:pPr>
            <a:r>
              <a:rPr lang="en-US" altLang="zh-CN" sz="1600" dirty="0"/>
              <a:t>-1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96291" y="1163675"/>
            <a:ext cx="5133223" cy="2848838"/>
            <a:chOff x="3744079" y="1222043"/>
            <a:chExt cx="5133223" cy="28488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1558" t="39530" r="5949" b="36858"/>
            <a:stretch/>
          </p:blipFill>
          <p:spPr>
            <a:xfrm>
              <a:off x="4219576" y="1485855"/>
              <a:ext cx="4564209" cy="2105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97281" y="2703679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ITB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825" y="2685749"/>
              <a:ext cx="2257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Limited plasma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86097" y="3486106"/>
              <a:ext cx="4791205" cy="584775"/>
              <a:chOff x="2685920" y="3943350"/>
              <a:chExt cx="4791205" cy="58477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685920" y="3943350"/>
                <a:ext cx="4791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sz="1600" dirty="0"/>
                  <a:t>0     2     4     6     8    10</a:t>
                </a:r>
              </a:p>
              <a:p>
                <a:pPr algn="dist"/>
                <a:endParaRPr lang="en-US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89108" y="4155788"/>
                <a:ext cx="8611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Time (s)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052187" y="1222043"/>
              <a:ext cx="31734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Plasma total stored energy vs. time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722731" y="2402428"/>
              <a:ext cx="2381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Stored energy (10</a:t>
              </a:r>
              <a:r>
                <a:rPr lang="en-US" sz="1600" b="1" baseline="30000" dirty="0"/>
                <a:t>5</a:t>
              </a:r>
              <a:r>
                <a:rPr lang="en-US" sz="1600" b="1" dirty="0"/>
                <a:t>J) </a:t>
              </a:r>
              <a:endParaRPr lang="en-US" sz="1600" baseline="30000" dirty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487133" y="1541347"/>
              <a:ext cx="1379832" cy="68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72000" rIns="90488" bIns="7200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Tx/>
                <a:buNone/>
              </a:pPr>
              <a:r>
                <a:rPr lang="en-US" sz="1800" kern="0" dirty="0" smtClean="0"/>
                <a:t>KSTAR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Tx/>
                <a:buNone/>
              </a:pPr>
              <a:r>
                <a:rPr lang="en-US" sz="1800" kern="0" dirty="0" smtClean="0"/>
                <a:t>18476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32" y="4056339"/>
            <a:ext cx="4572000" cy="20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68096" y="6125340"/>
            <a:ext cx="5773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+mn-lt"/>
              </a:rPr>
              <a:t>DCON: 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(A</a:t>
            </a:r>
            <a:r>
              <a:rPr lang="en-US" sz="1600" dirty="0">
                <a:solidFill>
                  <a:srgbClr val="6600FF"/>
                </a:solidFill>
                <a:latin typeface="+mn-lt"/>
              </a:rPr>
              <a:t>. H. 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Glasser, Physics </a:t>
            </a:r>
            <a:r>
              <a:rPr lang="en-US" sz="1600" dirty="0">
                <a:solidFill>
                  <a:srgbClr val="6600FF"/>
                </a:solidFill>
                <a:latin typeface="+mn-lt"/>
              </a:rPr>
              <a:t>of Plasmas </a:t>
            </a:r>
            <a:r>
              <a:rPr lang="en-US" sz="1600" b="1" dirty="0" smtClean="0">
                <a:solidFill>
                  <a:srgbClr val="6600FF"/>
                </a:solidFill>
                <a:latin typeface="+mn-lt"/>
              </a:rPr>
              <a:t>23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 (2016) 072505</a:t>
            </a:r>
            <a:endParaRPr lang="en-US" sz="1600" b="0" i="0" dirty="0">
              <a:solidFill>
                <a:srgbClr val="6600FF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780674" y="3469119"/>
            <a:ext cx="627680" cy="680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198409" y="3469119"/>
            <a:ext cx="1340603" cy="680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022333" y="4321743"/>
            <a:ext cx="1191999" cy="2021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68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84395" y="1150374"/>
            <a:ext cx="4033463" cy="520663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Weak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n =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2 activity during high </a:t>
            </a:r>
            <a:r>
              <a:rPr lang="en-US" altLang="ko-KR" sz="18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phase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|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d</a:t>
            </a:r>
            <a:r>
              <a:rPr lang="en-US" altLang="ko-KR" sz="1600" kern="0" dirty="0" err="1" smtClean="0">
                <a:solidFill>
                  <a:schemeClr val="tx1"/>
                </a:solidFill>
                <a:ea typeface="굴림" pitchFamily="50" charset="-127"/>
              </a:rPr>
              <a:t>B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ea typeface="굴림" pitchFamily="50" charset="-127"/>
              </a:rPr>
              <a:t>p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| ~ 2 G</a:t>
            </a: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High </a:t>
            </a:r>
            <a:r>
              <a:rPr lang="en-US" altLang="ko-KR" sz="1800" kern="0" dirty="0" err="1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rgbClr val="0000FF"/>
                </a:solidFill>
                <a:ea typeface="굴림" pitchFamily="50" charset="-127"/>
              </a:rPr>
              <a:t>N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operation was limited by strong 2/1 tearing mode onset </a:t>
            </a:r>
            <a:endParaRPr lang="en-US" altLang="ko-KR" sz="1800" kern="0" baseline="-2500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Measured mode amplitude &gt; 20 G</a:t>
            </a:r>
            <a:endParaRPr lang="en-US" altLang="ko-KR" sz="1600" kern="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Both 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W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tot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and </a:t>
            </a:r>
            <a:r>
              <a:rPr lang="en-US" altLang="ko-KR" sz="1600" kern="0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600" kern="0" baseline="-25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were reduced by ~35% but maintained H-mode</a:t>
            </a: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Plasma rotation profile significantly reduced by &gt; 20% due to the 2/1 mode onset</a:t>
            </a:r>
            <a:endParaRPr lang="en-US" altLang="ko-KR" sz="1500" kern="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7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144000"/>
            <a:ext cx="4565650" cy="3122339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01748" y="991991"/>
            <a:ext cx="4550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u="sng" dirty="0">
                <a:solidFill>
                  <a:srgbClr val="0000FF"/>
                </a:solidFill>
                <a:ea typeface="굴림" charset="-127"/>
              </a:rPr>
              <a:t>M</a:t>
            </a:r>
            <a:r>
              <a:rPr lang="en-US" altLang="ko-KR" sz="1800" u="sng" dirty="0" smtClean="0">
                <a:solidFill>
                  <a:srgbClr val="0000FF"/>
                </a:solidFill>
                <a:ea typeface="굴림" charset="-127"/>
              </a:rPr>
              <a:t>ode amplitude </a:t>
            </a:r>
            <a:r>
              <a:rPr lang="en-US" altLang="ko-KR" sz="1800" u="sng" dirty="0">
                <a:solidFill>
                  <a:srgbClr val="0000FF"/>
                </a:solidFill>
                <a:ea typeface="굴림" charset="-127"/>
              </a:rPr>
              <a:t>and </a:t>
            </a:r>
            <a:r>
              <a:rPr lang="en-US" altLang="ko-KR" sz="1800" u="sng" dirty="0" smtClean="0">
                <a:solidFill>
                  <a:srgbClr val="0000FF"/>
                </a:solidFill>
                <a:ea typeface="굴림" charset="-127"/>
              </a:rPr>
              <a:t>toroidal </a:t>
            </a:r>
            <a:r>
              <a:rPr lang="en-US" altLang="ko-KR" sz="1800" u="sng" dirty="0">
                <a:solidFill>
                  <a:srgbClr val="0000FF"/>
                </a:solidFill>
                <a:ea typeface="굴림" charset="-127"/>
              </a:rPr>
              <a:t>magnetic probe </a:t>
            </a:r>
            <a:r>
              <a:rPr lang="en-US" altLang="ko-KR" sz="1800" u="sng" dirty="0" smtClean="0">
                <a:solidFill>
                  <a:srgbClr val="0000FF"/>
                </a:solidFill>
                <a:ea typeface="굴림" charset="-127"/>
              </a:rPr>
              <a:t>spectrum</a:t>
            </a:r>
            <a:r>
              <a:rPr lang="ko-KR" altLang="en-US" sz="1800" u="sng" dirty="0" smtClean="0">
                <a:solidFill>
                  <a:srgbClr val="0000FF"/>
                </a:solidFill>
                <a:ea typeface="굴림" charset="-127"/>
              </a:rPr>
              <a:t> </a:t>
            </a:r>
            <a:r>
              <a:rPr lang="en-US" altLang="ko-KR" sz="1800" u="sng" dirty="0" smtClean="0">
                <a:solidFill>
                  <a:srgbClr val="0000FF"/>
                </a:solidFill>
                <a:ea typeface="굴림" charset="-127"/>
              </a:rPr>
              <a:t>in high </a:t>
            </a:r>
            <a:r>
              <a:rPr lang="en-US" altLang="ko-KR" sz="1800" u="sng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charset="-127"/>
              </a:rPr>
              <a:t>b</a:t>
            </a:r>
            <a:r>
              <a:rPr lang="en-US" altLang="ko-KR" sz="1800" u="sng" baseline="-25000" dirty="0" err="1" smtClean="0">
                <a:solidFill>
                  <a:srgbClr val="0000FF"/>
                </a:solidFill>
                <a:ea typeface="굴림" charset="-127"/>
              </a:rPr>
              <a:t>N</a:t>
            </a:r>
            <a:r>
              <a:rPr lang="en-US" altLang="ko-KR" sz="1800" u="sng" dirty="0" smtClean="0">
                <a:solidFill>
                  <a:srgbClr val="0000FF"/>
                </a:solidFill>
                <a:ea typeface="굴림" charset="-127"/>
              </a:rPr>
              <a:t> discharge</a:t>
            </a:r>
            <a:endParaRPr lang="ko-KR" altLang="en-US" sz="1800" u="sng" dirty="0">
              <a:solidFill>
                <a:srgbClr val="0000FF"/>
              </a:solidFill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7088" y="3714938"/>
            <a:ext cx="139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Weak n = 2 mode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166243" y="3953900"/>
            <a:ext cx="201114" cy="25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6"/>
          <a:stretch/>
        </p:blipFill>
        <p:spPr>
          <a:xfrm>
            <a:off x="141536" y="1714771"/>
            <a:ext cx="4742859" cy="155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557" y="5455379"/>
            <a:ext cx="577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16295</a:t>
            </a:r>
            <a:endParaRPr lang="ko-KR" altLang="en-US" sz="1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37" y="49336"/>
            <a:ext cx="8990480" cy="685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trong </a:t>
            </a:r>
            <a:r>
              <a:rPr lang="en-US" dirty="0"/>
              <a:t>2/1 tearing </a:t>
            </a:r>
            <a:r>
              <a:rPr lang="en-US" dirty="0" smtClean="0"/>
              <a:t>mode onset </a:t>
            </a:r>
            <a:r>
              <a:rPr lang="en-US" dirty="0"/>
              <a:t>terminated 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03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5581" r="54694" b="10602"/>
          <a:stretch/>
        </p:blipFill>
        <p:spPr>
          <a:xfrm>
            <a:off x="3067665" y="1736261"/>
            <a:ext cx="2185814" cy="42073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5037" r="54620" b="9969"/>
          <a:stretch/>
        </p:blipFill>
        <p:spPr>
          <a:xfrm>
            <a:off x="609600" y="1752600"/>
            <a:ext cx="2163098" cy="4217329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257175" y="149306"/>
            <a:ext cx="8705850" cy="75438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endParaRPr kumimoji="0" lang="ko-KR" altLang="en-US" sz="2400" i="1" u="sng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05902" y="966820"/>
            <a:ext cx="28553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000" u="sng" dirty="0" smtClean="0">
                <a:solidFill>
                  <a:srgbClr val="0000FF"/>
                </a:solidFill>
                <a:ea typeface="굴림" charset="-127"/>
              </a:rPr>
              <a:t>Perturbed toroidal 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3203" y="557890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M3D-C</a:t>
            </a:r>
            <a:r>
              <a:rPr lang="en-US" altLang="ko-KR" sz="1400" baseline="30000" dirty="0" smtClean="0"/>
              <a:t>1</a:t>
            </a:r>
            <a:endParaRPr lang="ko-KR" altLang="en-US" sz="1400" baseline="30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88919" y="1887794"/>
            <a:ext cx="242494" cy="3947902"/>
            <a:chOff x="5213350" y="3767380"/>
            <a:chExt cx="158520" cy="2252498"/>
          </a:xfrm>
        </p:grpSpPr>
        <p:sp>
          <p:nvSpPr>
            <p:cNvPr id="13" name="TextBox 12"/>
            <p:cNvSpPr txBox="1"/>
            <p:nvPr/>
          </p:nvSpPr>
          <p:spPr>
            <a:xfrm>
              <a:off x="5213350" y="37673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1.0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3350" y="4303211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0.5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3350" y="4844568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3350" y="5386623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-0.5</a:t>
              </a:r>
              <a:endParaRPr lang="ko-KR" alt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3350" y="59192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-1.0</a:t>
              </a:r>
              <a:endParaRPr lang="ko-KR" altLang="en-US" sz="1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53838" y="6003565"/>
            <a:ext cx="1932970" cy="242164"/>
            <a:chOff x="5442110" y="6103058"/>
            <a:chExt cx="1424599" cy="106844"/>
          </a:xfrm>
        </p:grpSpPr>
        <p:sp>
          <p:nvSpPr>
            <p:cNvPr id="19" name="TextBox 18"/>
            <p:cNvSpPr txBox="1"/>
            <p:nvPr/>
          </p:nvSpPr>
          <p:spPr>
            <a:xfrm>
              <a:off x="5442110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1.2</a:t>
              </a:r>
              <a:endParaRPr lang="ko-KR" alt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57874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1.4</a:t>
              </a:r>
              <a:endParaRPr lang="ko-KR" alt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3638" y="6109304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1.6</a:t>
              </a:r>
              <a:endParaRPr lang="ko-KR" alt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9402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1.8</a:t>
              </a:r>
              <a:endParaRPr lang="ko-KR" alt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5166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2.0</a:t>
              </a:r>
              <a:endParaRPr lang="ko-KR" altLang="en-US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20930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/>
                <a:t>2</a:t>
              </a:r>
              <a:r>
                <a:rPr lang="en-US" altLang="ko-KR" sz="1000" dirty="0" smtClean="0"/>
                <a:t>.2</a:t>
              </a:r>
              <a:endParaRPr lang="ko-KR" alt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6693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2.4</a:t>
              </a:r>
              <a:endParaRPr lang="ko-KR" altLang="en-US" sz="1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33949" y="617850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 (m)</a:t>
            </a:r>
            <a:endParaRPr lang="ko-KR" altLang="en-US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9504" y="370143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Z (m)</a:t>
            </a:r>
            <a:endParaRPr lang="ko-KR" altLang="en-US" sz="1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83465" y="1553497"/>
            <a:ext cx="3766185" cy="482132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>
                <a:solidFill>
                  <a:srgbClr val="0000FF"/>
                </a:solidFill>
                <a:ea typeface="굴림" pitchFamily="50" charset="-127"/>
              </a:rPr>
              <a:t>Kinetic </a:t>
            </a:r>
            <a:r>
              <a:rPr lang="en-US" altLang="ko-KR" sz="2100" kern="0" dirty="0" smtClean="0">
                <a:solidFill>
                  <a:srgbClr val="0000FF"/>
                </a:solidFill>
                <a:ea typeface="굴림" pitchFamily="50" charset="-127"/>
              </a:rPr>
              <a:t>equilibrium 16325 </a:t>
            </a:r>
            <a:r>
              <a:rPr lang="en-US" altLang="ko-KR" sz="2100" kern="0" dirty="0">
                <a:solidFill>
                  <a:srgbClr val="0000FF"/>
                </a:solidFill>
                <a:ea typeface="굴림" pitchFamily="50" charset="-127"/>
              </a:rPr>
              <a:t>at </a:t>
            </a:r>
            <a:r>
              <a:rPr lang="en-US" altLang="ko-KR" sz="2100" i="1" kern="0" dirty="0">
                <a:solidFill>
                  <a:srgbClr val="0000FF"/>
                </a:solidFill>
                <a:ea typeface="굴림" pitchFamily="50" charset="-127"/>
              </a:rPr>
              <a:t>t</a:t>
            </a:r>
            <a:r>
              <a:rPr lang="en-US" altLang="ko-KR" sz="2100" kern="0" dirty="0">
                <a:solidFill>
                  <a:srgbClr val="0000FF"/>
                </a:solidFill>
                <a:ea typeface="굴림" pitchFamily="50" charset="-127"/>
              </a:rPr>
              <a:t> = </a:t>
            </a:r>
            <a:r>
              <a:rPr lang="en-US" altLang="ko-KR" sz="2100" kern="0" dirty="0" smtClean="0">
                <a:solidFill>
                  <a:srgbClr val="0000FF"/>
                </a:solidFill>
                <a:ea typeface="굴림" pitchFamily="50" charset="-127"/>
              </a:rPr>
              <a:t>5.668s</a:t>
            </a:r>
            <a:endParaRPr lang="en-US" altLang="ko-KR" sz="2100" kern="0" dirty="0">
              <a:solidFill>
                <a:srgbClr val="0000FF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err="1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800" kern="0" dirty="0">
                <a:solidFill>
                  <a:schemeClr val="tx1"/>
                </a:solidFill>
                <a:ea typeface="굴림" pitchFamily="50" charset="-127"/>
              </a:rPr>
              <a:t> = 2.0, </a:t>
            </a:r>
            <a:r>
              <a:rPr lang="en-US" altLang="ko-KR" sz="1800" kern="0" dirty="0" err="1">
                <a:solidFill>
                  <a:schemeClr val="tx1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800" kern="0" baseline="-25000" dirty="0" err="1">
                <a:solidFill>
                  <a:schemeClr val="tx1"/>
                </a:solidFill>
                <a:ea typeface="굴림" pitchFamily="50" charset="-127"/>
              </a:rPr>
              <a:t>p</a:t>
            </a:r>
            <a:r>
              <a:rPr lang="en-US" altLang="ko-KR" sz="1800" kern="0" dirty="0">
                <a:solidFill>
                  <a:schemeClr val="tx1"/>
                </a:solidFill>
                <a:ea typeface="굴림" pitchFamily="50" charset="-127"/>
              </a:rPr>
              <a:t> = 1.9, </a:t>
            </a:r>
            <a:r>
              <a:rPr lang="en-US" altLang="ko-KR" sz="1800" i="1" kern="0" dirty="0" err="1">
                <a:solidFill>
                  <a:schemeClr val="tx1"/>
                </a:solidFill>
                <a:ea typeface="굴림" pitchFamily="50" charset="-127"/>
              </a:rPr>
              <a:t>q</a:t>
            </a:r>
            <a:r>
              <a:rPr lang="en-US" altLang="ko-KR" sz="1800" kern="0" baseline="-25000" dirty="0" err="1">
                <a:solidFill>
                  <a:schemeClr val="tx1"/>
                </a:solidFill>
                <a:ea typeface="굴림" pitchFamily="50" charset="-127"/>
              </a:rPr>
              <a:t>min</a:t>
            </a:r>
            <a:r>
              <a:rPr lang="en-US" altLang="ko-KR" sz="1800" kern="0" dirty="0">
                <a:solidFill>
                  <a:schemeClr val="tx1"/>
                </a:solidFill>
                <a:ea typeface="굴림" pitchFamily="50" charset="-127"/>
              </a:rPr>
              <a:t> = 1.4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DCON 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  <a:sym typeface="Wingdings" panose="05000000000000000000" pitchFamily="2" charset="2"/>
              </a:rPr>
              <a:t> 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ideal stable)</a:t>
            </a:r>
            <a:endParaRPr lang="en-US" altLang="ko-KR" sz="18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342900" indent="-342900">
              <a:spcBef>
                <a:spcPts val="3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>
                <a:solidFill>
                  <a:srgbClr val="0000FF"/>
                </a:solidFill>
                <a:ea typeface="굴림" pitchFamily="50" charset="-127"/>
              </a:rPr>
              <a:t>Resistive </a:t>
            </a:r>
            <a:r>
              <a:rPr lang="en-US" altLang="ko-KR" sz="2100" kern="0" dirty="0" smtClean="0">
                <a:solidFill>
                  <a:srgbClr val="0000FF"/>
                </a:solidFill>
                <a:ea typeface="굴림" pitchFamily="50" charset="-127"/>
              </a:rPr>
              <a:t>MHD </a:t>
            </a:r>
            <a:r>
              <a:rPr lang="en-US" altLang="ko-KR" sz="2100" kern="0" dirty="0" smtClean="0">
                <a:solidFill>
                  <a:srgbClr val="00B050"/>
                </a:solidFill>
                <a:ea typeface="굴림" pitchFamily="50" charset="-127"/>
              </a:rPr>
              <a:t>computed to be stable</a:t>
            </a:r>
            <a:r>
              <a:rPr lang="en-US" altLang="ko-KR" sz="2100" kern="0" dirty="0" smtClean="0">
                <a:solidFill>
                  <a:srgbClr val="0000FF"/>
                </a:solidFill>
                <a:ea typeface="굴림" pitchFamily="50" charset="-127"/>
              </a:rPr>
              <a:t> by M3D-C</a:t>
            </a:r>
            <a:r>
              <a:rPr lang="en-US" altLang="ko-KR" sz="2100" kern="0" baseline="30000" dirty="0" smtClean="0">
                <a:solidFill>
                  <a:srgbClr val="0000FF"/>
                </a:solidFill>
                <a:ea typeface="굴림" pitchFamily="50" charset="-127"/>
              </a:rPr>
              <a:t>1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dirty="0" smtClean="0">
                <a:solidFill>
                  <a:srgbClr val="00B050"/>
                </a:solidFill>
              </a:rPr>
              <a:t>Consistent with experiment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dirty="0" smtClean="0">
                <a:solidFill>
                  <a:schemeClr val="tx1"/>
                </a:solidFill>
              </a:rPr>
              <a:t>Initial analysis showing capability – will be continued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2243" y="5623789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16325</a:t>
            </a:r>
            <a:endParaRPr lang="ko-KR" alt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/>
          <a:p>
            <a:r>
              <a:rPr lang="en-US" dirty="0" smtClean="0"/>
              <a:t>Resistive tearing </a:t>
            </a:r>
            <a:r>
              <a:rPr lang="en-US" dirty="0"/>
              <a:t>mode stability of </a:t>
            </a:r>
            <a:r>
              <a:rPr lang="en-US" dirty="0" smtClean="0"/>
              <a:t>higher q</a:t>
            </a:r>
            <a:r>
              <a:rPr lang="en-US" baseline="-25000" dirty="0" smtClean="0"/>
              <a:t>95 </a:t>
            </a:r>
            <a:r>
              <a:rPr lang="en-US" dirty="0" smtClean="0"/>
              <a:t>plasma examined using </a:t>
            </a:r>
            <a:r>
              <a:rPr lang="en-US" dirty="0"/>
              <a:t>M3D-C</a:t>
            </a:r>
            <a:r>
              <a:rPr lang="en-US" baseline="30000" dirty="0"/>
              <a:t>1</a:t>
            </a: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2961122" y="971740"/>
            <a:ext cx="24904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000" u="sng" dirty="0" smtClean="0">
                <a:solidFill>
                  <a:srgbClr val="0000FF"/>
                </a:solidFill>
                <a:ea typeface="굴림" charset="-127"/>
              </a:rPr>
              <a:t>Perturbed poloidal flux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99777" y="3453716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kern="0" dirty="0" smtClean="0">
                <a:solidFill>
                  <a:srgbClr val="FF33CC"/>
                </a:solidFill>
                <a:ea typeface="굴림" pitchFamily="50" charset="-127"/>
              </a:rPr>
              <a:t>q</a:t>
            </a:r>
            <a:r>
              <a:rPr lang="en-US" altLang="ko-KR" sz="1600" kern="0" dirty="0" smtClean="0">
                <a:solidFill>
                  <a:srgbClr val="FF33CC"/>
                </a:solidFill>
                <a:ea typeface="굴림" pitchFamily="50" charset="-127"/>
              </a:rPr>
              <a:t> = 2</a:t>
            </a:r>
            <a:endParaRPr lang="ko-KR" altLang="en-US" sz="1600" dirty="0">
              <a:solidFill>
                <a:srgbClr val="FF33CC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81264" y="3396259"/>
            <a:ext cx="647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kern="0" dirty="0" smtClean="0">
                <a:solidFill>
                  <a:srgbClr val="FF33CC"/>
                </a:solidFill>
                <a:ea typeface="굴림" pitchFamily="50" charset="-127"/>
              </a:rPr>
              <a:t>q</a:t>
            </a:r>
            <a:r>
              <a:rPr lang="en-US" altLang="ko-KR" sz="1600" kern="0" dirty="0" smtClean="0">
                <a:solidFill>
                  <a:srgbClr val="FF33CC"/>
                </a:solidFill>
                <a:ea typeface="굴림" pitchFamily="50" charset="-127"/>
              </a:rPr>
              <a:t> = 2</a:t>
            </a:r>
            <a:endParaRPr lang="ko-KR" altLang="en-US" sz="1600" dirty="0">
              <a:solidFill>
                <a:srgbClr val="FF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6288" y="5630945"/>
            <a:ext cx="9861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kern="0" dirty="0" smtClean="0">
                <a:solidFill>
                  <a:schemeClr val="tx1"/>
                </a:solidFill>
                <a:ea typeface="굴림" pitchFamily="50" charset="-127"/>
              </a:rPr>
              <a:t>g016325.05668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61251" y="5630945"/>
            <a:ext cx="9861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kern="0" dirty="0" smtClean="0">
                <a:solidFill>
                  <a:schemeClr val="tx1"/>
                </a:solidFill>
                <a:ea typeface="굴림" pitchFamily="50" charset="-127"/>
              </a:rPr>
              <a:t>g016325.05668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81094" y="6008485"/>
            <a:ext cx="1932970" cy="242164"/>
            <a:chOff x="5442110" y="6103058"/>
            <a:chExt cx="1424599" cy="106844"/>
          </a:xfrm>
        </p:grpSpPr>
        <p:sp>
          <p:nvSpPr>
            <p:cNvPr id="50" name="TextBox 49"/>
            <p:cNvSpPr txBox="1"/>
            <p:nvPr/>
          </p:nvSpPr>
          <p:spPr>
            <a:xfrm>
              <a:off x="5442110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1.2</a:t>
              </a:r>
              <a:endParaRPr lang="ko-KR" alt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874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1.4</a:t>
              </a:r>
              <a:endParaRPr lang="ko-KR" alt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3638" y="6109304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1.6</a:t>
              </a:r>
              <a:endParaRPr lang="ko-KR" alt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89402" y="6103059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1.8</a:t>
              </a:r>
              <a:endParaRPr lang="ko-KR" altLang="en-US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05166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2.0</a:t>
              </a:r>
              <a:endParaRPr lang="ko-KR" alt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20930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/>
                <a:t>2</a:t>
              </a:r>
              <a:r>
                <a:rPr lang="en-US" altLang="ko-KR" sz="1000" dirty="0" smtClean="0"/>
                <a:t>.2</a:t>
              </a:r>
              <a:endParaRPr lang="ko-KR" altLang="en-US" sz="1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36693" y="6103058"/>
              <a:ext cx="130016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00" dirty="0" smtClean="0"/>
                <a:t>2.4</a:t>
              </a:r>
              <a:endParaRPr lang="ko-KR" altLang="en-US" sz="10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461205" y="618342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 (m)</a:t>
            </a:r>
            <a:endParaRPr lang="ko-KR" altLang="en-US" sz="1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326007" y="1892714"/>
            <a:ext cx="242494" cy="3947902"/>
            <a:chOff x="5213350" y="3767380"/>
            <a:chExt cx="158520" cy="2252498"/>
          </a:xfrm>
        </p:grpSpPr>
        <p:sp>
          <p:nvSpPr>
            <p:cNvPr id="59" name="TextBox 58"/>
            <p:cNvSpPr txBox="1"/>
            <p:nvPr/>
          </p:nvSpPr>
          <p:spPr>
            <a:xfrm>
              <a:off x="5213350" y="37673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1.0</a:t>
              </a:r>
              <a:endParaRPr lang="ko-KR" alt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13350" y="4303211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0.5</a:t>
              </a:r>
              <a:endParaRPr lang="ko-KR" alt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13350" y="4844568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0</a:t>
              </a:r>
              <a:endParaRPr lang="ko-KR" alt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13350" y="5386623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-0.5</a:t>
              </a:r>
              <a:endParaRPr lang="ko-KR" alt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13350" y="5919280"/>
              <a:ext cx="158520" cy="100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000" dirty="0" smtClean="0"/>
                <a:t>-1.0</a:t>
              </a:r>
              <a:endParaRPr lang="ko-KR" altLang="en-US" sz="10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8926" y="5898392"/>
            <a:ext cx="3330724" cy="523220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(M3D-C</a:t>
            </a:r>
            <a:r>
              <a:rPr lang="en-US" altLang="ko-KR" sz="1400" baseline="30000" dirty="0" smtClean="0">
                <a:solidFill>
                  <a:srgbClr val="6600FF"/>
                </a:solidFill>
                <a:latin typeface="+mn-lt"/>
              </a:rPr>
              <a:t>1</a:t>
            </a:r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: S.C. </a:t>
            </a:r>
            <a:r>
              <a:rPr lang="en-US" altLang="ko-KR" sz="1400" dirty="0" err="1" smtClean="0">
                <a:solidFill>
                  <a:srgbClr val="6600FF"/>
                </a:solidFill>
                <a:latin typeface="+mn-lt"/>
              </a:rPr>
              <a:t>Jardin</a:t>
            </a:r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, </a:t>
            </a:r>
            <a:r>
              <a:rPr lang="en-US" altLang="ko-KR" sz="1400" i="1" dirty="0" smtClean="0">
                <a:solidFill>
                  <a:srgbClr val="6600FF"/>
                </a:solidFill>
                <a:latin typeface="+mn-lt"/>
              </a:rPr>
              <a:t>et al</a:t>
            </a:r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., J. </a:t>
            </a:r>
            <a:r>
              <a:rPr lang="en-US" altLang="ko-KR" sz="1400" dirty="0" err="1" smtClean="0">
                <a:solidFill>
                  <a:srgbClr val="6600FF"/>
                </a:solidFill>
                <a:latin typeface="+mn-lt"/>
              </a:rPr>
              <a:t>Comput</a:t>
            </a:r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. Phys. </a:t>
            </a:r>
            <a:r>
              <a:rPr lang="en-US" altLang="ko-KR" sz="1400" b="1" dirty="0" smtClean="0">
                <a:solidFill>
                  <a:srgbClr val="6600FF"/>
                </a:solidFill>
                <a:latin typeface="+mn-lt"/>
              </a:rPr>
              <a:t>226</a:t>
            </a:r>
            <a:r>
              <a:rPr lang="en-US" altLang="ko-KR" sz="1400" dirty="0" smtClean="0">
                <a:solidFill>
                  <a:srgbClr val="6600FF"/>
                </a:solidFill>
                <a:latin typeface="+mn-lt"/>
              </a:rPr>
              <a:t> (2007) 2146)</a:t>
            </a:r>
            <a:endParaRPr lang="en-US" sz="1400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64755" y="960582"/>
            <a:ext cx="3772955" cy="514951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High </a:t>
            </a:r>
            <a:r>
              <a:rPr lang="en-US" altLang="ko-KR" sz="21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plasmas were significantly extended to longer pulse by utilizing improved plasma control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Sustained high </a:t>
            </a:r>
            <a:r>
              <a:rPr lang="en-US" altLang="ko-KR" sz="2100" kern="0" dirty="0" err="1" smtClean="0">
                <a:solidFill>
                  <a:srgbClr val="FF0000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FF0000"/>
                </a:solidFill>
                <a:latin typeface="+mn-lt"/>
                <a:ea typeface="굴림" pitchFamily="50" charset="-127"/>
              </a:rPr>
              <a:t>N</a:t>
            </a:r>
            <a:r>
              <a:rPr lang="en-US" altLang="ko-KR" sz="2100" kern="0" baseline="30000" dirty="0" err="1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avg</a:t>
            </a:r>
            <a:r>
              <a:rPr lang="en-US" altLang="ko-KR" sz="21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 = 3.3 achieved for 3 s</a:t>
            </a:r>
            <a:endParaRPr lang="en-US" altLang="ko-KR" sz="2100" kern="0" baseline="-25000" dirty="0" smtClean="0">
              <a:solidFill>
                <a:srgbClr val="FF0000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~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450 kA, B</a:t>
            </a:r>
            <a:r>
              <a:rPr lang="en-US" sz="180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= 1.2 T,    </a:t>
            </a:r>
            <a:r>
              <a:rPr lang="en-US" sz="1800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FF0000"/>
                </a:solidFill>
                <a:latin typeface="+mn-lt"/>
              </a:rPr>
              <a:t>95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= 4.0-4.5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</a:rPr>
              <a:t>W</a:t>
            </a:r>
            <a:r>
              <a:rPr lang="en-US" altLang="ko-KR" sz="1800" baseline="-25000" dirty="0" err="1">
                <a:solidFill>
                  <a:schemeClr val="tx1"/>
                </a:solidFill>
              </a:rPr>
              <a:t>tot</a:t>
            </a:r>
            <a:r>
              <a:rPr lang="en-US" altLang="ko-KR" sz="1800" dirty="0">
                <a:solidFill>
                  <a:schemeClr val="tx1"/>
                </a:solidFill>
              </a:rPr>
              <a:t> = 270 </a:t>
            </a:r>
            <a:r>
              <a:rPr lang="en-US" altLang="ko-KR" sz="1800" dirty="0" smtClean="0">
                <a:solidFill>
                  <a:schemeClr val="tx1"/>
                </a:solidFill>
              </a:rPr>
              <a:t>kJ</a:t>
            </a:r>
            <a:endParaRPr lang="en-US" sz="1800" baseline="-25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2/1 tearing mode onset at high </a:t>
            </a:r>
            <a:r>
              <a:rPr lang="en-US" altLang="ko-KR" sz="21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00FF"/>
                </a:solidFill>
                <a:ea typeface="굴림" pitchFamily="50" charset="-127"/>
              </a:rPr>
              <a:t>N</a:t>
            </a:r>
            <a:r>
              <a:rPr lang="en-US" altLang="ko-KR" sz="2100" kern="0" dirty="0" smtClean="0">
                <a:solidFill>
                  <a:srgbClr val="0000FF"/>
                </a:solidFill>
                <a:ea typeface="굴림" pitchFamily="50" charset="-127"/>
              </a:rPr>
              <a:t> phase</a:t>
            </a:r>
            <a:endParaRPr lang="en-US" altLang="ko-KR" sz="2100" kern="0" baseline="-25000" dirty="0" smtClean="0">
              <a:solidFill>
                <a:srgbClr val="0000FF"/>
              </a:solidFill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dirty="0" smtClean="0">
                <a:solidFill>
                  <a:schemeClr val="tx1"/>
                </a:solidFill>
              </a:rPr>
              <a:t>Consequently reduces </a:t>
            </a:r>
            <a:r>
              <a:rPr lang="en-US" altLang="ko-KR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ko-KR" sz="1800" dirty="0" smtClean="0">
                <a:solidFill>
                  <a:schemeClr val="tx1"/>
                </a:solidFill>
              </a:rPr>
              <a:t> and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W</a:t>
            </a:r>
            <a:r>
              <a:rPr lang="en-US" altLang="ko-KR" sz="1800" baseline="-25000" dirty="0" err="1" smtClean="0">
                <a:solidFill>
                  <a:schemeClr val="tx1"/>
                </a:solidFill>
              </a:rPr>
              <a:t>tot</a:t>
            </a:r>
            <a:r>
              <a:rPr lang="en-US" altLang="ko-KR" sz="1800" dirty="0" smtClean="0">
                <a:solidFill>
                  <a:schemeClr val="tx1"/>
                </a:solidFill>
              </a:rPr>
              <a:t> by ~35%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Measured mode amplitude &gt;20 G (2G at weak activity)</a:t>
            </a:r>
            <a:endParaRPr lang="en-US" altLang="ko-KR" sz="21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21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1200150" lvl="2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8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15090" y="5336481"/>
            <a:ext cx="2316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 smtClean="0">
                <a:solidFill>
                  <a:srgbClr val="000099"/>
                </a:solidFill>
              </a:rPr>
              <a:t>Stored energy (magnetics only)</a:t>
            </a:r>
            <a:endParaRPr lang="ko-KR" altLang="en-US" sz="1200" u="sng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7025" y="3150339"/>
            <a:ext cx="600659" cy="236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72000" tIns="18000" rIns="72000" bIns="18000" rtlCol="0">
            <a:spAutoFit/>
          </a:bodyPr>
          <a:lstStyle/>
          <a:p>
            <a:r>
              <a:rPr lang="en-US" altLang="ko-KR" sz="1300" dirty="0" err="1" smtClean="0">
                <a:ln w="34925">
                  <a:noFill/>
                </a:ln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300" baseline="-25000" dirty="0" err="1" smtClean="0">
                <a:ln w="34925">
                  <a:noFill/>
                </a:ln>
                <a:solidFill>
                  <a:srgbClr val="0000FF"/>
                </a:solidFill>
              </a:rPr>
              <a:t>N</a:t>
            </a:r>
            <a:r>
              <a:rPr lang="en-US" altLang="ko-KR" sz="1300" dirty="0" smtClean="0">
                <a:ln w="34925">
                  <a:noFill/>
                </a:ln>
                <a:solidFill>
                  <a:srgbClr val="0000FF"/>
                </a:solidFill>
              </a:rPr>
              <a:t> &gt; 3</a:t>
            </a:r>
            <a:endParaRPr lang="ko-KR" altLang="en-US" sz="1300" dirty="0">
              <a:ln w="34925">
                <a:noFill/>
              </a:ln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555963" y="3276236"/>
            <a:ext cx="505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00721" y="3276236"/>
            <a:ext cx="505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14185" y="36579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solidFill>
                  <a:srgbClr val="006600"/>
                </a:solidFill>
              </a:rPr>
              <a:t>q</a:t>
            </a:r>
            <a:r>
              <a:rPr lang="en-US" altLang="ko-KR" sz="1400" baseline="-25000" dirty="0" smtClean="0">
                <a:solidFill>
                  <a:srgbClr val="006600"/>
                </a:solidFill>
              </a:rPr>
              <a:t>95</a:t>
            </a:r>
            <a:r>
              <a:rPr lang="en-US" altLang="ko-KR" sz="1400" dirty="0" smtClean="0">
                <a:solidFill>
                  <a:srgbClr val="006600"/>
                </a:solidFill>
              </a:rPr>
              <a:t> ~ 4</a:t>
            </a:r>
            <a:endParaRPr lang="ko-KR" altLang="en-US" sz="1400" dirty="0">
              <a:solidFill>
                <a:srgbClr val="00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5367" y="824096"/>
            <a:ext cx="4996106" cy="5493577"/>
            <a:chOff x="73123" y="1063280"/>
            <a:chExt cx="4996106" cy="54935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23" y="1063280"/>
              <a:ext cx="4996106" cy="48816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3208829" y="1284298"/>
              <a:ext cx="0" cy="52725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 &gt; 3 equilibria limited </a:t>
            </a:r>
            <a:r>
              <a:rPr lang="en-US" dirty="0" smtClean="0"/>
              <a:t>by rotating MHD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13445"/>
          <a:stretch/>
        </p:blipFill>
        <p:spPr>
          <a:xfrm>
            <a:off x="247072" y="5311832"/>
            <a:ext cx="4754309" cy="11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40463"/>
            <a:ext cx="8667752" cy="685800"/>
          </a:xfrm>
        </p:spPr>
        <p:txBody>
          <a:bodyPr/>
          <a:lstStyle/>
          <a:p>
            <a:pPr lvl="3"/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DECAF reduced kinetic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MHD model computations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forecast the instability boundary to unstable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global MHD modes</a:t>
            </a:r>
            <a:endParaRPr lang="en-US" sz="2400" b="1" u="none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7" y="4919547"/>
            <a:ext cx="5858232" cy="1447800"/>
          </a:xfrm>
        </p:spPr>
        <p:txBody>
          <a:bodyPr/>
          <a:lstStyle/>
          <a:p>
            <a:r>
              <a:rPr lang="en-US" sz="2000" dirty="0" smtClean="0"/>
              <a:t>Favorable characteristics</a:t>
            </a:r>
          </a:p>
          <a:p>
            <a:pPr lvl="1"/>
            <a:r>
              <a:rPr lang="en-US" sz="1800" dirty="0" smtClean="0"/>
              <a:t>Stability contours CHANGE for each time point</a:t>
            </a:r>
            <a:endParaRPr lang="en-US" sz="1600" dirty="0" smtClean="0"/>
          </a:p>
          <a:p>
            <a:pPr lvl="1"/>
            <a:r>
              <a:rPr lang="en-US" sz="1800" dirty="0" smtClean="0"/>
              <a:t>Possible to compute growth rate prediction in real time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1" y="1462372"/>
            <a:ext cx="2997891" cy="32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0796" y="2062885"/>
            <a:ext cx="619404" cy="31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j-lt"/>
              </a:rPr>
              <a:t>ideal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098" y="3243147"/>
            <a:ext cx="1324772" cy="310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Ideal + kinetic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085" y="1693036"/>
            <a:ext cx="87936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296" y="2828009"/>
            <a:ext cx="670618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36702" y="2065183"/>
            <a:ext cx="0" cy="7306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937689" y="2875561"/>
            <a:ext cx="0" cy="3803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1249" y="1134710"/>
            <a:ext cx="3000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 dirty="0" smtClean="0">
                <a:solidFill>
                  <a:srgbClr val="6600FF"/>
                </a:solidFill>
                <a:latin typeface="+mj-lt"/>
              </a:rPr>
              <a:t>Norm. growth rate vs. time</a:t>
            </a:r>
            <a:endParaRPr lang="en-US" sz="2000" u="sng" baseline="-25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7434" y="2588376"/>
            <a:ext cx="607408" cy="4798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panose="05050102010706020507" pitchFamily="18" charset="2"/>
              </a:rPr>
              <a:t>gt</a:t>
            </a:r>
            <a:r>
              <a:rPr lang="en-US" sz="2800" baseline="-25000" dirty="0" err="1" smtClean="0">
                <a:latin typeface="Arial"/>
              </a:rPr>
              <a:t>w</a:t>
            </a:r>
            <a:endParaRPr lang="en-US" sz="2800" baseline="-250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796" y="3935850"/>
            <a:ext cx="869862" cy="28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j-lt"/>
              </a:rPr>
              <a:t>139514</a:t>
            </a:r>
            <a:endParaRPr lang="en-US" sz="14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2345096" y="3420234"/>
            <a:ext cx="98373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endParaRPr lang="en-US" sz="1600" dirty="0">
              <a:solidFill>
                <a:srgbClr val="66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97482" y="2956331"/>
            <a:ext cx="0" cy="1638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371600" y="4566334"/>
            <a:ext cx="1767245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redicted instability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6223121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et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Phys. Plasmas </a:t>
            </a:r>
            <a:r>
              <a:rPr lang="en-US" sz="14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387554" y="1140023"/>
            <a:ext cx="2479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Disruption forecasting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1996" y="1197498"/>
            <a:ext cx="3129503" cy="3526902"/>
            <a:chOff x="4267201" y="1137788"/>
            <a:chExt cx="2557055" cy="2881762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 rot="16200000">
              <a:off x="5657219" y="2629532"/>
              <a:ext cx="2118838" cy="1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Global kinetic MHD mode growth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267201" y="1411929"/>
              <a:ext cx="2382582" cy="26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6417906" y="1195189"/>
              <a:ext cx="463752" cy="34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34" charset="-128"/>
                </a:rPr>
                <a:t>gt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w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300441" y="1966987"/>
              <a:ext cx="22144" cy="24767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5256071" y="2334873"/>
              <a:ext cx="47853" cy="21370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39128" y="2663743"/>
              <a:ext cx="150990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5627900" y="2723645"/>
              <a:ext cx="64795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5030344" y="1492563"/>
              <a:ext cx="1079903" cy="43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Increasing time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16200000">
              <a:off x="3570189" y="2365763"/>
              <a:ext cx="168315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Collisionality</a:t>
              </a:r>
              <a:r>
                <a:rPr kumimoji="0" lang="en-US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 (kHz)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5850630" y="3738502"/>
              <a:ext cx="763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Rotation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1435" r="10000"/>
          <a:stretch/>
        </p:blipFill>
        <p:spPr bwMode="auto">
          <a:xfrm>
            <a:off x="6432396" y="1698702"/>
            <a:ext cx="2667000" cy="27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42522" y="1060847"/>
            <a:ext cx="26490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Predicted </a:t>
            </a: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i</a:t>
            </a: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nstability statistics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867401" y="4572000"/>
            <a:ext cx="327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84% of shots are predicted unstable (</a:t>
            </a:r>
            <a:r>
              <a:rPr lang="en-US" sz="1600" kern="0" dirty="0" smtClean="0">
                <a:solidFill>
                  <a:srgbClr val="FF0000"/>
                </a:solidFill>
              </a:rPr>
              <a:t>stringent evaluation</a:t>
            </a:r>
            <a:r>
              <a:rPr lang="en-US" sz="1600" kern="0" dirty="0" smtClean="0"/>
              <a:t>)</a:t>
            </a:r>
          </a:p>
          <a:p>
            <a:r>
              <a:rPr lang="en-US" sz="1600" kern="0" dirty="0" smtClean="0"/>
              <a:t>44% predicted unstable &lt; 320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 (approx. 60</a:t>
            </a:r>
            <a:r>
              <a:rPr lang="en-US" sz="1600" kern="0" dirty="0" smtClean="0">
                <a:latin typeface="Symbol" panose="05050102010706020507" pitchFamily="18" charset="2"/>
              </a:rPr>
              <a:t>t</a:t>
            </a:r>
            <a:r>
              <a:rPr lang="en-US" sz="1600" kern="0" baseline="-25000" dirty="0" smtClean="0"/>
              <a:t>w</a:t>
            </a:r>
            <a:r>
              <a:rPr lang="en-US" sz="1600" kern="0" dirty="0" smtClean="0"/>
              <a:t>) before current quench</a:t>
            </a:r>
          </a:p>
          <a:p>
            <a:r>
              <a:rPr lang="en-US" sz="1600" kern="0" dirty="0" smtClean="0"/>
              <a:t>33% predicted unstable within 100ms of a minor disruption</a:t>
            </a:r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39" name="Rectangle 38"/>
          <p:cNvSpPr/>
          <p:nvPr/>
        </p:nvSpPr>
        <p:spPr>
          <a:xfrm>
            <a:off x="910902" y="3736668"/>
            <a:ext cx="65578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  <a:latin typeface="+mj-ea"/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0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175970"/>
            <a:ext cx="4996106" cy="4881600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63313" y="881259"/>
            <a:ext cx="8231107" cy="685800"/>
          </a:xfrm>
          <a:prstGeom prst="rect">
            <a:avLst/>
          </a:prstGeom>
        </p:spPr>
        <p:txBody>
          <a:bodyPr anchor="ctr" anchorCtr="0"/>
          <a:lstStyle/>
          <a:p>
            <a:pPr lvl="0" algn="ctr">
              <a:defRPr/>
            </a:pPr>
            <a:endParaRPr lang="en-US" altLang="ko-KR" sz="2400" u="sng" kern="0" dirty="0" smtClean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9025" y="4111549"/>
            <a:ext cx="4007316" cy="218612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Plasma operation at elevated B</a:t>
            </a:r>
            <a:r>
              <a:rPr lang="en-US" altLang="ko-KR" sz="21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produced equilibria having higher </a:t>
            </a:r>
            <a:r>
              <a:rPr lang="en-US" altLang="ko-KR" sz="21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1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and </a:t>
            </a:r>
            <a:r>
              <a:rPr lang="en-US" altLang="ko-KR" sz="21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1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p</a:t>
            </a: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Unlike shot 16295, discharge doesn’t experience major beta-limiting MHD activity </a:t>
            </a:r>
          </a:p>
          <a:p>
            <a:pPr marL="1200150" lvl="2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8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34877" y="47656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u="sng" dirty="0" smtClean="0">
                <a:solidFill>
                  <a:srgbClr val="000099"/>
                </a:solidFill>
              </a:rPr>
              <a:t>Stored energy</a:t>
            </a:r>
            <a:endParaRPr lang="ko-KR" altLang="en-US" sz="1200" u="sng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855" y="263606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ko-KR" sz="1400" dirty="0" smtClean="0"/>
              <a:t> ~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</a:rPr>
              <a:t> &gt; 2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055" y="358000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solidFill>
                  <a:srgbClr val="006600"/>
                </a:solidFill>
              </a:rPr>
              <a:t>q</a:t>
            </a:r>
            <a:r>
              <a:rPr lang="en-US" altLang="ko-KR" sz="1400" baseline="-25000" dirty="0" smtClean="0">
                <a:solidFill>
                  <a:srgbClr val="006600"/>
                </a:solidFill>
              </a:rPr>
              <a:t>95</a:t>
            </a:r>
            <a:r>
              <a:rPr lang="en-US" altLang="ko-KR" sz="1400" dirty="0" smtClean="0">
                <a:solidFill>
                  <a:srgbClr val="006600"/>
                </a:solidFill>
              </a:rPr>
              <a:t> &gt; 6</a:t>
            </a:r>
            <a:endParaRPr lang="ko-KR" altLang="en-US" sz="1400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99" y="1324898"/>
            <a:ext cx="3673665" cy="2635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5044" y="2556644"/>
            <a:ext cx="2163266" cy="3189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1600" dirty="0" smtClean="0"/>
              <a:t>Tearing modes absent</a:t>
            </a:r>
            <a:endParaRPr lang="ko-KR" altLang="en-US" sz="1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141211" y="1436806"/>
            <a:ext cx="991109" cy="1858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/>
              <a:t>KSTAR 16325</a:t>
            </a:r>
            <a:endParaRPr kumimoji="0" lang="ko-KR" altLang="en-US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/>
              <a:t>Comparative equilibria having higher </a:t>
            </a:r>
            <a:r>
              <a:rPr lang="en-US" altLang="ko-KR" dirty="0" smtClean="0"/>
              <a:t>q</a:t>
            </a:r>
            <a:r>
              <a:rPr lang="en-US" altLang="ko-KR" baseline="-25000" dirty="0" smtClean="0"/>
              <a:t>95</a:t>
            </a:r>
            <a:r>
              <a:rPr lang="en-US" altLang="ko-KR" dirty="0" smtClean="0"/>
              <a:t> shows significantly </a:t>
            </a:r>
            <a:r>
              <a:rPr lang="en-US" altLang="ko-KR" dirty="0"/>
              <a:t>different MHD </a:t>
            </a:r>
            <a:r>
              <a:rPr lang="en-US" altLang="ko-KR" dirty="0" smtClean="0"/>
              <a:t>stability (shot 16325)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84780" y="931827"/>
            <a:ext cx="324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probe spectrogram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4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stability codes are being used to analyze KSTAR kinetic equilibrium reconstructions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203" y="1147815"/>
            <a:ext cx="8700262" cy="5083873"/>
          </a:xfrm>
        </p:spPr>
        <p:txBody>
          <a:bodyPr/>
          <a:lstStyle/>
          <a:p>
            <a:r>
              <a:rPr lang="en-US" dirty="0" smtClean="0"/>
              <a:t>Ideal MHD analysis (kink/ballooning, resistive wall modes)</a:t>
            </a:r>
          </a:p>
          <a:p>
            <a:pPr lvl="1"/>
            <a:r>
              <a:rPr lang="en-US" sz="2200" dirty="0" smtClean="0"/>
              <a:t>Ideal DCON</a:t>
            </a:r>
          </a:p>
          <a:p>
            <a:pPr lvl="1"/>
            <a:r>
              <a:rPr lang="en-US" sz="2200" dirty="0" smtClean="0"/>
              <a:t>PEST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Kinetic MHD </a:t>
            </a:r>
            <a:r>
              <a:rPr lang="en-US" dirty="0"/>
              <a:t>analysis </a:t>
            </a:r>
            <a:r>
              <a:rPr lang="en-US" dirty="0" smtClean="0"/>
              <a:t>(kinetic kink, resistive </a:t>
            </a:r>
            <a:r>
              <a:rPr lang="en-US" dirty="0"/>
              <a:t>wall modes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/>
              <a:t>MISK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Tearing modes</a:t>
            </a:r>
          </a:p>
          <a:p>
            <a:pPr lvl="1"/>
            <a:r>
              <a:rPr lang="en-US" sz="2200" dirty="0" smtClean="0"/>
              <a:t>Resistive DCON</a:t>
            </a:r>
          </a:p>
          <a:p>
            <a:pPr lvl="1"/>
            <a:r>
              <a:rPr lang="en-US" sz="2200" dirty="0" smtClean="0"/>
              <a:t>M3D-C</a:t>
            </a:r>
            <a:r>
              <a:rPr lang="en-US" sz="2200" baseline="30000" dirty="0" smtClean="0"/>
              <a:t>1</a:t>
            </a:r>
            <a:endParaRPr lang="en-US" baseline="30000" dirty="0" smtClean="0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551897" y="1553791"/>
            <a:ext cx="56011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(A</a:t>
            </a:r>
            <a:r>
              <a:rPr lang="en-US" sz="1600" dirty="0">
                <a:solidFill>
                  <a:srgbClr val="6600FF"/>
                </a:solidFill>
                <a:latin typeface="+mn-lt"/>
              </a:rPr>
              <a:t>. H. 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Glasser, Phys. Plasmas </a:t>
            </a:r>
            <a:r>
              <a:rPr lang="en-US" sz="1600" b="1" dirty="0" smtClean="0">
                <a:solidFill>
                  <a:srgbClr val="6600FF"/>
                </a:solidFill>
                <a:latin typeface="+mn-lt"/>
              </a:rPr>
              <a:t>23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 (2016) 072505</a:t>
            </a:r>
            <a:r>
              <a:rPr lang="en-US" sz="1600" dirty="0" smtClean="0">
                <a:solidFill>
                  <a:srgbClr val="7030A0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255" y="4580936"/>
            <a:ext cx="5126410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(A.H. </a:t>
            </a:r>
            <a:r>
              <a:rPr lang="en-US" altLang="ko-KR" sz="1600" dirty="0" err="1" smtClean="0">
                <a:solidFill>
                  <a:srgbClr val="6600FF"/>
                </a:solidFill>
                <a:latin typeface="+mj-ea"/>
              </a:rPr>
              <a:t>Glasser</a:t>
            </a:r>
            <a:r>
              <a:rPr lang="en-US" altLang="ko-KR" sz="1600" dirty="0">
                <a:solidFill>
                  <a:srgbClr val="6600FF"/>
                </a:solidFill>
                <a:latin typeface="+mj-ea"/>
              </a:rPr>
              <a:t>,</a:t>
            </a:r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 </a:t>
            </a:r>
            <a:r>
              <a:rPr lang="en-US" altLang="ko-KR" sz="1600" i="1" dirty="0" smtClean="0">
                <a:solidFill>
                  <a:srgbClr val="6600FF"/>
                </a:solidFill>
                <a:latin typeface="+mj-ea"/>
              </a:rPr>
              <a:t>et al</a:t>
            </a:r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., Phys. Plasmas </a:t>
            </a:r>
            <a:r>
              <a:rPr lang="en-US" altLang="ko-KR" sz="1600" b="1" dirty="0" smtClean="0">
                <a:solidFill>
                  <a:srgbClr val="6600FF"/>
                </a:solidFill>
                <a:latin typeface="+mj-ea"/>
              </a:rPr>
              <a:t>23</a:t>
            </a:r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 (2016) 112506)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5500" y="5004895"/>
            <a:ext cx="5631085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600" dirty="0" smtClean="0">
                <a:solidFill>
                  <a:srgbClr val="6600FF"/>
                </a:solidFill>
                <a:latin typeface="+mn-lt"/>
              </a:rPr>
              <a:t>(S.C. </a:t>
            </a:r>
            <a:r>
              <a:rPr lang="en-US" altLang="ko-KR" sz="1600" dirty="0" err="1" smtClean="0">
                <a:solidFill>
                  <a:srgbClr val="6600FF"/>
                </a:solidFill>
                <a:latin typeface="+mn-lt"/>
              </a:rPr>
              <a:t>Jardin</a:t>
            </a:r>
            <a:r>
              <a:rPr lang="en-US" altLang="ko-KR" sz="1600" dirty="0" smtClean="0">
                <a:solidFill>
                  <a:srgbClr val="6600FF"/>
                </a:solidFill>
                <a:latin typeface="+mn-lt"/>
              </a:rPr>
              <a:t>, </a:t>
            </a:r>
            <a:r>
              <a:rPr lang="en-US" altLang="ko-KR" sz="1600" i="1" dirty="0" smtClean="0">
                <a:solidFill>
                  <a:srgbClr val="6600FF"/>
                </a:solidFill>
                <a:latin typeface="+mn-lt"/>
              </a:rPr>
              <a:t>et al</a:t>
            </a:r>
            <a:r>
              <a:rPr lang="en-US" altLang="ko-KR" sz="1600" dirty="0" smtClean="0">
                <a:solidFill>
                  <a:srgbClr val="6600FF"/>
                </a:solidFill>
                <a:latin typeface="+mn-lt"/>
              </a:rPr>
              <a:t>., J. </a:t>
            </a:r>
            <a:r>
              <a:rPr lang="en-US" altLang="ko-KR" sz="1600" dirty="0" err="1" smtClean="0">
                <a:solidFill>
                  <a:srgbClr val="6600FF"/>
                </a:solidFill>
                <a:latin typeface="+mn-lt"/>
              </a:rPr>
              <a:t>Comput</a:t>
            </a:r>
            <a:r>
              <a:rPr lang="en-US" altLang="ko-KR" sz="1600" dirty="0" smtClean="0">
                <a:solidFill>
                  <a:srgbClr val="6600FF"/>
                </a:solidFill>
                <a:latin typeface="+mn-lt"/>
              </a:rPr>
              <a:t>. Phys. </a:t>
            </a:r>
            <a:r>
              <a:rPr lang="en-US" altLang="ko-KR" sz="1600" b="1" dirty="0" smtClean="0">
                <a:solidFill>
                  <a:srgbClr val="6600FF"/>
                </a:solidFill>
                <a:latin typeface="+mn-lt"/>
              </a:rPr>
              <a:t>226</a:t>
            </a:r>
            <a:r>
              <a:rPr lang="en-US" altLang="ko-KR" sz="1600" dirty="0" smtClean="0">
                <a:solidFill>
                  <a:srgbClr val="6600FF"/>
                </a:solidFill>
                <a:latin typeface="+mn-lt"/>
              </a:rPr>
              <a:t> (2007) 2146)</a:t>
            </a:r>
            <a:endParaRPr lang="en-US" sz="16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136329" y="3277511"/>
            <a:ext cx="67208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(B. </a:t>
            </a:r>
            <a:r>
              <a:rPr lang="en-US" sz="1600" dirty="0">
                <a:solidFill>
                  <a:srgbClr val="6600FF"/>
                </a:solidFill>
                <a:latin typeface="+mn-lt"/>
              </a:rPr>
              <a:t>Hu, R. Betti, and J. Manickam, Phys. Plasmas </a:t>
            </a:r>
            <a:r>
              <a:rPr lang="en-US" sz="1600" b="1" dirty="0" smtClean="0">
                <a:solidFill>
                  <a:srgbClr val="6600FF"/>
                </a:solidFill>
                <a:latin typeface="+mn-lt"/>
              </a:rPr>
              <a:t>12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 (2005) 057301</a:t>
            </a:r>
            <a:r>
              <a:rPr lang="en-US" sz="1600" dirty="0" smtClean="0">
                <a:solidFill>
                  <a:srgbClr val="7030A0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142425" y="3576215"/>
            <a:ext cx="67208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(</a:t>
            </a:r>
            <a:r>
              <a:rPr lang="nb-NO" sz="1600" dirty="0" smtClean="0">
                <a:solidFill>
                  <a:srgbClr val="6600FF"/>
                </a:solidFill>
                <a:latin typeface="+mn-lt"/>
              </a:rPr>
              <a:t>J.W. Berkery, S.A. Sabbagh, </a:t>
            </a:r>
            <a:r>
              <a:rPr lang="nb-NO" sz="1600" dirty="0">
                <a:solidFill>
                  <a:srgbClr val="6600FF"/>
                </a:solidFill>
                <a:latin typeface="+mn-lt"/>
              </a:rPr>
              <a:t>et al., Phys. Rev. Lett. </a:t>
            </a:r>
            <a:r>
              <a:rPr lang="nb-NO" sz="1600" b="1" dirty="0" smtClean="0">
                <a:solidFill>
                  <a:srgbClr val="6600FF"/>
                </a:solidFill>
                <a:latin typeface="+mn-lt"/>
              </a:rPr>
              <a:t>104</a:t>
            </a:r>
            <a:r>
              <a:rPr lang="nb-NO" sz="1600" dirty="0" smtClean="0">
                <a:solidFill>
                  <a:srgbClr val="6600FF"/>
                </a:solidFill>
                <a:latin typeface="+mn-lt"/>
              </a:rPr>
              <a:t> (2010) 035003</a:t>
            </a:r>
            <a:r>
              <a:rPr lang="en-US" sz="1600" dirty="0" smtClean="0">
                <a:solidFill>
                  <a:srgbClr val="7030A0"/>
                </a:solidFill>
                <a:latin typeface="+mn-lt"/>
              </a:rPr>
              <a:t>)</a:t>
            </a:r>
            <a:endParaRPr lang="en-US" sz="1600" b="0" i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55201" y="1954388"/>
            <a:ext cx="690138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(R.C. Grimm, J.M. Greene, and J.L. Johnson, Methods in Comp. Phys. </a:t>
            </a:r>
            <a:r>
              <a:rPr lang="en-US" sz="1600" b="1" dirty="0" smtClean="0">
                <a:solidFill>
                  <a:srgbClr val="6600FF"/>
                </a:solidFill>
                <a:latin typeface="+mn-lt"/>
              </a:rPr>
              <a:t>16</a:t>
            </a:r>
            <a:r>
              <a:rPr lang="en-US" sz="1600" dirty="0" smtClean="0">
                <a:solidFill>
                  <a:srgbClr val="6600FF"/>
                </a:solidFill>
                <a:latin typeface="+mn-lt"/>
              </a:rPr>
              <a:t> (1976) 253</a:t>
            </a:r>
            <a:endParaRPr lang="en-US" sz="1600" b="0" i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376" y="5640884"/>
            <a:ext cx="8731252" cy="64633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INITIAL EMPHASIS </a:t>
            </a:r>
            <a:r>
              <a:rPr lang="en-US" altLang="ko-KR" sz="1800" dirty="0" smtClean="0">
                <a:solidFill>
                  <a:srgbClr val="6600FF"/>
                </a:solidFill>
                <a:latin typeface="+mj-ea"/>
              </a:rPr>
              <a:t>on determining the quality of equilibrium convergence needed for reliable stability analysis</a:t>
            </a:r>
            <a:endParaRPr lang="en-US" sz="1800" dirty="0">
              <a:solidFill>
                <a:srgbClr val="66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8954" y="6096217"/>
            <a:ext cx="4167910" cy="369332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rgbClr val="6600FF"/>
                </a:solidFill>
                <a:latin typeface="+mj-ea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see poster by </a:t>
            </a:r>
            <a:r>
              <a:rPr lang="en-US" altLang="ko-KR" sz="1800" dirty="0">
                <a:solidFill>
                  <a:srgbClr val="FF0000"/>
                </a:solidFill>
                <a:latin typeface="+mj-ea"/>
              </a:rPr>
              <a:t>Y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. Jiang (CU)</a:t>
            </a:r>
            <a:r>
              <a:rPr lang="en-US" altLang="ko-KR" sz="18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</a:rPr>
              <a:t>Tuesday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19" y="1677798"/>
            <a:ext cx="2120998" cy="3148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7" y="2019115"/>
            <a:ext cx="4822935" cy="2539459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9883" y="4819749"/>
            <a:ext cx="8193476" cy="129472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observed high </a:t>
            </a:r>
            <a:r>
              <a:rPr lang="en-US" altLang="ko-KR" sz="19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phase, DCON calculates unstable n = 1 mode with no-wall (</a:t>
            </a:r>
            <a:r>
              <a:rPr lang="en-US" altLang="ko-KR" sz="19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9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&gt; </a:t>
            </a:r>
            <a:r>
              <a:rPr lang="en-US" altLang="ko-KR" sz="1900" kern="0" dirty="0" err="1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1900" kern="0" baseline="-25000" dirty="0" err="1">
                <a:solidFill>
                  <a:srgbClr val="0000FF"/>
                </a:solidFill>
                <a:ea typeface="굴림" pitchFamily="50" charset="-127"/>
              </a:rPr>
              <a:t>N</a:t>
            </a:r>
            <a:r>
              <a:rPr lang="en-US" altLang="ko-KR" sz="1900" kern="0" baseline="-25000" dirty="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sz="1900" kern="0" baseline="30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no-wall</a:t>
            </a:r>
            <a:r>
              <a:rPr lang="en-US" altLang="ko-KR" sz="19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900" u="sng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Hypothesis</a:t>
            </a:r>
            <a:r>
              <a:rPr lang="en-US" altLang="ko-KR" sz="19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: global kink / resistive wall modes stabilized by kinetic effects</a:t>
            </a:r>
            <a:endParaRPr lang="en-US" altLang="ko-KR" sz="1900" kern="0" dirty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333" y="2174208"/>
            <a:ext cx="1651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High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err="1" smtClean="0">
                <a:latin typeface="Symbol" panose="05050102010706020507" pitchFamily="18" charset="2"/>
              </a:rPr>
              <a:t>b</a:t>
            </a:r>
            <a:r>
              <a:rPr lang="en-US" altLang="ko-KR" sz="1450" u="sng" baseline="-25000" dirty="0" err="1" smtClean="0">
                <a:latin typeface="+mn-lt"/>
              </a:rPr>
              <a:t>N</a:t>
            </a:r>
            <a:r>
              <a:rPr lang="en-US" altLang="ko-KR" sz="1450" u="sng" dirty="0" smtClean="0">
                <a:latin typeface="Symbol" panose="05050102010706020507" pitchFamily="18" charset="2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u="sng" dirty="0" smtClean="0"/>
              <a:t>DCON </a:t>
            </a:r>
            <a:r>
              <a:rPr lang="en-US" altLang="ko-KR" sz="1450" u="sng" dirty="0" err="1" smtClean="0">
                <a:latin typeface="Symbol" panose="05050102010706020507" pitchFamily="18" charset="2"/>
              </a:rPr>
              <a:t>d</a:t>
            </a:r>
            <a:r>
              <a:rPr lang="en-US" altLang="ko-KR" sz="1450" u="sng" dirty="0" err="1" smtClean="0"/>
              <a:t>W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33970" y="1895855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16295</a:t>
            </a:r>
            <a:endParaRPr lang="ko-KR" altLang="en-US" sz="11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09707" y="2121651"/>
            <a:ext cx="0" cy="1936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527077" y="2121651"/>
            <a:ext cx="0" cy="1936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709707" y="3786464"/>
            <a:ext cx="18130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40954" y="3453305"/>
            <a:ext cx="1199408" cy="25179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lIns="72000" tIns="18000" rIns="72000" bIns="18000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ko-KR" sz="14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altLang="ko-KR" sz="1400" dirty="0" smtClean="0">
                <a:solidFill>
                  <a:srgbClr val="FF0000"/>
                </a:solidFill>
              </a:rPr>
              <a:t> &gt; 3 phase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8953" y="6165324"/>
            <a:ext cx="4492854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DCON: 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072505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5372364" y="988156"/>
            <a:ext cx="3615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u="sng" dirty="0" smtClean="0">
                <a:solidFill>
                  <a:schemeClr val="tx1"/>
                </a:solidFill>
                <a:ea typeface="굴림" charset="-127"/>
              </a:rPr>
              <a:t>DCON computed </a:t>
            </a:r>
            <a:r>
              <a:rPr lang="en-US" altLang="ko-KR" sz="1800" u="sng" dirty="0" err="1" smtClean="0">
                <a:solidFill>
                  <a:schemeClr val="tx1"/>
                </a:solidFill>
                <a:latin typeface="Symbol" panose="05050102010706020507" pitchFamily="18" charset="2"/>
                <a:ea typeface="굴림" charset="-127"/>
              </a:rPr>
              <a:t>d</a:t>
            </a:r>
            <a:r>
              <a:rPr lang="en-US" altLang="ko-KR" sz="1800" u="sng" dirty="0" err="1" smtClean="0">
                <a:solidFill>
                  <a:schemeClr val="tx1"/>
                </a:solidFill>
                <a:ea typeface="굴림" charset="-127"/>
              </a:rPr>
              <a:t>B</a:t>
            </a:r>
            <a:r>
              <a:rPr lang="en-US" altLang="ko-KR" sz="1800" u="sng" baseline="-25000" dirty="0" err="1" smtClean="0">
                <a:solidFill>
                  <a:schemeClr val="tx1"/>
                </a:solidFill>
                <a:ea typeface="굴림" charset="-127"/>
              </a:rPr>
              <a:t>n</a:t>
            </a:r>
            <a:r>
              <a:rPr lang="en-US" altLang="ko-KR" sz="1800" u="sng" dirty="0" smtClean="0">
                <a:solidFill>
                  <a:schemeClr val="tx1"/>
                </a:solidFill>
                <a:ea typeface="굴림" charset="-127"/>
              </a:rPr>
              <a:t> of unstable n = 1 mode at </a:t>
            </a:r>
            <a:r>
              <a:rPr lang="en-US" altLang="ko-KR" sz="1800" i="1" u="sng" dirty="0" smtClean="0">
                <a:solidFill>
                  <a:schemeClr val="tx1"/>
                </a:solidFill>
                <a:ea typeface="굴림" charset="-127"/>
              </a:rPr>
              <a:t>t</a:t>
            </a:r>
            <a:r>
              <a:rPr lang="en-US" altLang="ko-KR" sz="1800" u="sng" dirty="0" smtClean="0">
                <a:solidFill>
                  <a:schemeClr val="tx1"/>
                </a:solidFill>
                <a:ea typeface="굴림" charset="-127"/>
              </a:rPr>
              <a:t> = 2.356 s </a:t>
            </a:r>
            <a:endParaRPr lang="ko-KR" altLang="en-US" sz="1800" u="sng" dirty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241" y="2972512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Unperturbed </a:t>
            </a:r>
          </a:p>
          <a:p>
            <a:r>
              <a:rPr lang="en-US" altLang="ko-KR" sz="1000" dirty="0" smtClean="0"/>
              <a:t>boundary</a:t>
            </a:r>
            <a:endParaRPr lang="ko-KR" altLang="en-US" sz="1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180009" y="3345541"/>
            <a:ext cx="198906" cy="23550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246324" y="3761588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/>
              <a:t>n = 1</a:t>
            </a:r>
          </a:p>
          <a:p>
            <a:pPr algn="r"/>
            <a:r>
              <a:rPr lang="en-US" altLang="ko-KR" sz="1200" dirty="0" err="1">
                <a:latin typeface="Symbol" panose="05050102010706020507" pitchFamily="18" charset="2"/>
              </a:rPr>
              <a:t>b</a:t>
            </a:r>
            <a:r>
              <a:rPr lang="en-US" altLang="ko-KR" sz="1200" baseline="-25000" dirty="0" err="1"/>
              <a:t>N</a:t>
            </a:r>
            <a:r>
              <a:rPr lang="en-US" altLang="ko-KR" sz="1200" dirty="0"/>
              <a:t> = 3.2</a:t>
            </a:r>
            <a:endParaRPr lang="ko-KR" altLang="en-US" sz="1200" dirty="0"/>
          </a:p>
          <a:p>
            <a:pPr algn="r"/>
            <a:endParaRPr lang="ko-KR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DCON stability calculation shows 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 equilibria are subject to n = 1 ideal instability 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788258" y="1045868"/>
            <a:ext cx="4184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000" u="sng" dirty="0" smtClean="0">
                <a:solidFill>
                  <a:schemeClr val="tx1"/>
                </a:solidFill>
                <a:ea typeface="굴림" charset="-127"/>
              </a:rPr>
              <a:t>DCON analysis, ideal n = 1 mode, no-wall boundary condition</a:t>
            </a:r>
            <a:endParaRPr lang="ko-KR" altLang="en-US" sz="2000" u="sng" dirty="0">
              <a:solidFill>
                <a:schemeClr val="tx1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0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0137" r="11842"/>
          <a:stretch/>
        </p:blipFill>
        <p:spPr bwMode="auto">
          <a:xfrm>
            <a:off x="4908550" y="1679299"/>
            <a:ext cx="3854450" cy="25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80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66924"/>
              </p:ext>
            </p:extLst>
          </p:nvPr>
        </p:nvGraphicFramePr>
        <p:xfrm>
          <a:off x="228600" y="4876800"/>
          <a:ext cx="5638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" name="Equation" r:id="rId5" imgW="3200400" imgH="609600" progId="Equation.3">
                  <p:embed/>
                </p:oleObj>
              </mc:Choice>
              <mc:Fallback>
                <p:oleObj name="Equation" r:id="rId5" imgW="3200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56388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0" name="Rectangle 4"/>
          <p:cNvSpPr>
            <a:spLocks noChangeArrowheads="1"/>
          </p:cNvSpPr>
          <p:nvPr/>
        </p:nvSpPr>
        <p:spPr bwMode="auto">
          <a:xfrm>
            <a:off x="46180" y="951344"/>
            <a:ext cx="449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sz="2000" dirty="0" smtClean="0">
                <a:ea typeface="+mn-ea"/>
              </a:rPr>
              <a:t>Kinetic modification to ideal MHD</a:t>
            </a:r>
          </a:p>
          <a:p>
            <a:pPr>
              <a:spcBef>
                <a:spcPct val="40000"/>
              </a:spcBef>
            </a:pPr>
            <a:endParaRPr lang="en-US" altLang="en-US" sz="2000" dirty="0">
              <a:ea typeface="+mn-ea"/>
            </a:endParaRPr>
          </a:p>
          <a:p>
            <a:pPr>
              <a:spcBef>
                <a:spcPct val="40000"/>
              </a:spcBef>
            </a:pPr>
            <a:endParaRPr lang="en-US" altLang="en-US" sz="2000" dirty="0" smtClean="0">
              <a:ea typeface="+mn-ea"/>
            </a:endParaRPr>
          </a:p>
          <a:p>
            <a:pPr>
              <a:spcBef>
                <a:spcPct val="40000"/>
              </a:spcBef>
            </a:pPr>
            <a:r>
              <a:rPr lang="en-US" altLang="en-US" sz="2000" dirty="0" smtClean="0">
                <a:ea typeface="+mn-ea"/>
              </a:rPr>
              <a:t>Stability depends on</a:t>
            </a:r>
          </a:p>
          <a:p>
            <a:pPr lvl="1">
              <a:spcBef>
                <a:spcPts val="300"/>
              </a:spcBef>
            </a:pPr>
            <a:r>
              <a:rPr lang="en-US" altLang="en-US" sz="1800" u="sng" dirty="0" smtClean="0">
                <a:solidFill>
                  <a:srgbClr val="FF0000"/>
                </a:solidFill>
                <a:ea typeface="+mn-ea"/>
              </a:rPr>
              <a:t>Trapped / circulating ions, trapped electrons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Particle </a:t>
            </a:r>
            <a:r>
              <a:rPr lang="en-US" altLang="en-US" sz="1800" u="sng" dirty="0" err="1" smtClean="0">
                <a:solidFill>
                  <a:srgbClr val="FF0000"/>
                </a:solidFill>
                <a:ea typeface="+mn-ea"/>
              </a:rPr>
              <a:t>collisionality</a:t>
            </a:r>
            <a:endParaRPr lang="en-US" altLang="en-US" sz="1800" u="sng" dirty="0" smtClean="0">
              <a:solidFill>
                <a:srgbClr val="FF0000"/>
              </a:solidFill>
              <a:ea typeface="+mn-ea"/>
            </a:endParaRPr>
          </a:p>
          <a:p>
            <a:pPr lvl="1">
              <a:spcBef>
                <a:spcPts val="3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Energetic particle (EP) population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Integrated </a:t>
            </a:r>
            <a:r>
              <a:rPr lang="en-US" altLang="en-US" sz="18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600" i="1" u="sng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800" u="sng" dirty="0" smtClean="0">
                <a:solidFill>
                  <a:srgbClr val="FF0000"/>
                </a:solidFill>
                <a:ea typeface="+mn-ea"/>
              </a:rPr>
              <a:t> profile matters</a:t>
            </a: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: broad rotation resonances in </a:t>
            </a:r>
            <a:r>
              <a:rPr lang="en-US" altLang="en-US" sz="1800" i="1" dirty="0" err="1" smtClean="0">
                <a:solidFill>
                  <a:srgbClr val="000000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en-US" sz="1800" i="1" dirty="0" err="1" smtClean="0">
                <a:solidFill>
                  <a:srgbClr val="000000"/>
                </a:solidFill>
                <a:ea typeface="+mn-ea"/>
              </a:rPr>
              <a:t>W</a:t>
            </a:r>
            <a:r>
              <a:rPr lang="en-US" altLang="en-US" sz="1800" i="1" baseline="-25000" dirty="0" err="1" smtClean="0">
                <a:solidFill>
                  <a:srgbClr val="000000"/>
                </a:solidFill>
                <a:ea typeface="+mn-ea"/>
              </a:rPr>
              <a:t>K</a:t>
            </a: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 </a:t>
            </a:r>
            <a:endParaRPr lang="en-US" altLang="en-US" sz="1800" baseline="-25000" dirty="0" smtClean="0">
              <a:solidFill>
                <a:srgbClr val="000000"/>
              </a:solidFill>
              <a:ea typeface="+mn-ea"/>
            </a:endParaRPr>
          </a:p>
          <a:p>
            <a:pPr>
              <a:spcBef>
                <a:spcPct val="20000"/>
              </a:spcBef>
            </a:pPr>
            <a:endParaRPr lang="en-US" altLang="en-US" sz="2000" dirty="0" smtClean="0">
              <a:ea typeface="+mn-ea"/>
            </a:endParaRPr>
          </a:p>
        </p:txBody>
      </p:sp>
      <p:sp>
        <p:nvSpPr>
          <p:cNvPr id="1780741" name="Text Box 5"/>
          <p:cNvSpPr txBox="1">
            <a:spLocks noChangeArrowheads="1"/>
          </p:cNvSpPr>
          <p:nvPr/>
        </p:nvSpPr>
        <p:spPr bwMode="auto">
          <a:xfrm>
            <a:off x="838200" y="4528252"/>
            <a:ext cx="3945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plasma integral over particle energy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0" y="304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graphicFrame>
        <p:nvGraphicFramePr>
          <p:cNvPr id="1780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68567"/>
              </p:ext>
            </p:extLst>
          </p:nvPr>
        </p:nvGraphicFramePr>
        <p:xfrm>
          <a:off x="688007" y="1361509"/>
          <a:ext cx="24558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" name="Equation" r:id="rId7" imgW="1320480" imgH="431640" progId="Equation.DSMT4">
                  <p:embed/>
                </p:oleObj>
              </mc:Choice>
              <mc:Fallback>
                <p:oleObj name="Equation" r:id="rId7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07" y="1361509"/>
                        <a:ext cx="2455862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2590800" y="6111875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dirty="0" err="1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collisionality</a:t>
            </a:r>
            <a:endParaRPr lang="en-US" altLang="en-US" sz="1600" u="sng" dirty="0" smtClean="0">
              <a:solidFill>
                <a:srgbClr val="FF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3886200" y="6086764"/>
            <a:ext cx="2088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600" i="1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 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profile (enters in </a:t>
            </a: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en-US" sz="1400" i="1" baseline="-250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)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49" name="Line 13"/>
          <p:cNvSpPr>
            <a:spLocks noChangeShapeType="1"/>
          </p:cNvSpPr>
          <p:nvPr/>
        </p:nvSpPr>
        <p:spPr bwMode="auto">
          <a:xfrm flipH="1" flipV="1">
            <a:off x="3289300" y="5770562"/>
            <a:ext cx="215900" cy="31620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152400" y="6111875"/>
            <a:ext cx="13779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1780753" name="Line 17"/>
          <p:cNvSpPr>
            <a:spLocks noChangeShapeType="1"/>
          </p:cNvSpPr>
          <p:nvPr/>
        </p:nvSpPr>
        <p:spPr bwMode="auto">
          <a:xfrm flipV="1">
            <a:off x="1219200" y="5810250"/>
            <a:ext cx="381000" cy="3143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1752600" y="6111875"/>
            <a:ext cx="6716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bounce</a:t>
            </a:r>
          </a:p>
        </p:txBody>
      </p:sp>
      <p:sp>
        <p:nvSpPr>
          <p:cNvPr id="1780755" name="Line 19"/>
          <p:cNvSpPr>
            <a:spLocks noChangeShapeType="1"/>
          </p:cNvSpPr>
          <p:nvPr/>
        </p:nvSpPr>
        <p:spPr bwMode="auto">
          <a:xfrm flipV="1">
            <a:off x="2088429" y="5759450"/>
            <a:ext cx="273771" cy="3365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80756" name="Rectangle 10"/>
          <p:cNvSpPr>
            <a:spLocks noChangeArrowheads="1"/>
          </p:cNvSpPr>
          <p:nvPr/>
        </p:nvSpPr>
        <p:spPr bwMode="auto">
          <a:xfrm>
            <a:off x="0" y="3572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</a:rPr>
              <a:t>Calculations of kinetic modifications to ideal stability examined with 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</a:rPr>
              <a:t>the MISK 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</a:rPr>
              <a:t>code</a:t>
            </a:r>
            <a:endParaRPr lang="en-US" altLang="en-US" sz="2800" u="sng" dirty="0" smtClean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068292" y="3685308"/>
            <a:ext cx="12954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600" u="sng" dirty="0" smtClean="0">
                <a:latin typeface="Helvetica" pitchFamily="34" charset="0"/>
                <a:ea typeface="+mn-ea"/>
              </a:rPr>
              <a:t>ion gyro-orbit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600" u="sng" dirty="0">
                <a:latin typeface="Helvetica" pitchFamily="34" charset="0"/>
                <a:ea typeface="+mn-ea"/>
              </a:rPr>
              <a:t>a</a:t>
            </a:r>
            <a:r>
              <a:rPr lang="en-US" altLang="en-US" sz="1600" u="sng" dirty="0" smtClean="0">
                <a:latin typeface="Helvetica" pitchFamily="34" charset="0"/>
                <a:ea typeface="+mn-ea"/>
              </a:rPr>
              <a:t>nd trajectory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30606" y="4218801"/>
            <a:ext cx="425175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200" dirty="0" smtClean="0">
                <a:solidFill>
                  <a:srgbClr val="6600FF"/>
                </a:solidFill>
                <a:latin typeface="+mj-lt"/>
              </a:rPr>
              <a:t>(Fig. adapted from R. Pitts et al., Physics World (Mar 2006))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736969" y="1143000"/>
            <a:ext cx="20354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6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 orbit</a:t>
            </a:r>
            <a:r>
              <a:rPr lang="en-US" altLang="en-US" sz="1600" u="sng" dirty="0">
                <a:solidFill>
                  <a:srgbClr val="6600FF"/>
                </a:solidFill>
                <a:latin typeface="Helvetica" pitchFamily="34" charset="0"/>
                <a:ea typeface="+mn-ea"/>
              </a:rPr>
              <a:t> 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8280242" y="1385700"/>
            <a:ext cx="8245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6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6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orbit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516738" y="2165570"/>
            <a:ext cx="245921" cy="589930"/>
            <a:chOff x="8520838" y="1924670"/>
            <a:chExt cx="245921" cy="58993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4482220" y="1411069"/>
            <a:ext cx="927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orbit 2D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projections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4722222" y="2124364"/>
            <a:ext cx="245921" cy="829704"/>
            <a:chOff x="8520838" y="1924670"/>
            <a:chExt cx="245921" cy="589930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Line 13"/>
          <p:cNvSpPr>
            <a:spLocks noChangeShapeType="1"/>
          </p:cNvSpPr>
          <p:nvPr/>
        </p:nvSpPr>
        <p:spPr bwMode="auto">
          <a:xfrm flipH="1" flipV="1">
            <a:off x="3886200" y="5759450"/>
            <a:ext cx="555735" cy="3524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30951" y="4621422"/>
            <a:ext cx="3084948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NSTX </a:t>
            </a:r>
            <a:r>
              <a:rPr lang="en-US" sz="1200" u="sng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CALCULATIONS</a:t>
            </a:r>
            <a:r>
              <a:rPr lang="en-US" sz="1200" u="sng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: Some references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J</a:t>
            </a:r>
            <a:r>
              <a:rPr lang="en-US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Berkery </a:t>
            </a:r>
            <a:r>
              <a:rPr lang="en-US" sz="1200" i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et </a:t>
            </a:r>
            <a:r>
              <a:rPr lang="en-US" sz="1200" i="1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al.</a:t>
            </a:r>
            <a:r>
              <a:rPr lang="en-US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PRL </a:t>
            </a:r>
            <a:r>
              <a:rPr lang="en-US" sz="12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104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(2010) 035003</a:t>
            </a:r>
            <a:endParaRPr lang="en-US" sz="1200" dirty="0" smtClean="0">
              <a:solidFill>
                <a:srgbClr val="6600FF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S. Sabbagh, </a:t>
            </a:r>
            <a:r>
              <a:rPr lang="en-US" sz="1200" i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et al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., NF </a:t>
            </a:r>
            <a:r>
              <a:rPr lang="en-US" sz="12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50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(2010) 025020</a:t>
            </a:r>
          </a:p>
          <a:p>
            <a:pPr lvl="0">
              <a:spcBef>
                <a:spcPts val="300"/>
              </a:spcBef>
            </a:pP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J.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2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, PRL </a:t>
            </a:r>
            <a:r>
              <a:rPr lang="en-US" sz="12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106</a:t>
            </a:r>
            <a:r>
              <a:rPr lang="en-US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(2011) 075004</a:t>
            </a:r>
          </a:p>
          <a:p>
            <a:pPr lvl="0">
              <a:spcBef>
                <a:spcPts val="300"/>
              </a:spcBef>
            </a:pPr>
            <a:r>
              <a:rPr lang="da-DK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S. Sabbagh </a:t>
            </a:r>
            <a:r>
              <a:rPr lang="da-DK" sz="1200" i="1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et al</a:t>
            </a:r>
            <a:r>
              <a:rPr lang="da-DK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., NF </a:t>
            </a:r>
            <a:r>
              <a:rPr lang="da-DK" sz="12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53</a:t>
            </a:r>
            <a:r>
              <a:rPr lang="da-DK" sz="12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da-DK" sz="12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(2013) 104007</a:t>
            </a:r>
            <a:endParaRPr lang="en-US" sz="1200" dirty="0" smtClean="0">
              <a:solidFill>
                <a:srgbClr val="6600FF"/>
              </a:solidFill>
              <a:latin typeface="+mn-lt"/>
              <a:ea typeface="+mn-ea"/>
              <a:cs typeface="Arial" pitchFamily="34" charset="0"/>
            </a:endParaRPr>
          </a:p>
          <a:p>
            <a:pPr lvl="0">
              <a:spcBef>
                <a:spcPts val="300"/>
              </a:spcBef>
            </a:pP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.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2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6600FF"/>
                </a:solidFill>
                <a:latin typeface="Arial"/>
                <a:cs typeface="Arial" pitchFamily="34" charset="0"/>
              </a:rPr>
              <a:t>PoP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21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(2014) 056112</a:t>
            </a:r>
            <a:endParaRPr lang="en-US" sz="1200" dirty="0" smtClean="0">
              <a:solidFill>
                <a:srgbClr val="6600FF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J.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2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NF </a:t>
            </a:r>
            <a:r>
              <a:rPr lang="en-US" sz="12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55</a:t>
            </a:r>
            <a:r>
              <a:rPr lang="en-US" sz="1200" dirty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(2015) 123007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J. Berkery, </a:t>
            </a:r>
            <a:r>
              <a:rPr lang="en-US" sz="1200" i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, NF </a:t>
            </a:r>
            <a:r>
              <a:rPr lang="en-US" sz="12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2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</p:spTree>
    <p:extLst>
      <p:ext uri="{BB962C8B-B14F-4D97-AF65-F5344CB8AC3E}">
        <p14:creationId xmlns:p14="http://schemas.microsoft.com/office/powerpoint/2010/main" val="379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1617047" y="1309116"/>
            <a:ext cx="438328" cy="4420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MISK k</a:t>
            </a:r>
            <a:r>
              <a:rPr lang="en-US" sz="2800" dirty="0" smtClean="0"/>
              <a:t>inetic RWM stability analysis </a:t>
            </a:r>
            <a:r>
              <a:rPr lang="en-US" dirty="0" smtClean="0"/>
              <a:t>shows stability,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dirty="0" smtClean="0"/>
              <a:t>significant </a:t>
            </a:r>
            <a:r>
              <a:rPr lang="en-US" sz="2800" dirty="0" smtClean="0"/>
              <a:t>stabilizing effect of energetic particles</a:t>
            </a:r>
            <a:endParaRPr lang="en-GB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4733" y="4366479"/>
            <a:ext cx="8722784" cy="17875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</a:t>
            </a:r>
            <a:r>
              <a:rPr lang="en-US" dirty="0" smtClean="0"/>
              <a:t>esistive wall modes (RWM) </a:t>
            </a:r>
            <a:r>
              <a:rPr lang="en-US" dirty="0" smtClean="0">
                <a:solidFill>
                  <a:srgbClr val="00B050"/>
                </a:solidFill>
              </a:rPr>
              <a:t>computed to be stable (consistent with experiment)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Close to marginal stability when examining variation of experimental rotation profile and without considering energetic particles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Additionally, energetic particles contribute large stabilizing effect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38569"/>
              </p:ext>
            </p:extLst>
          </p:nvPr>
        </p:nvGraphicFramePr>
        <p:xfrm>
          <a:off x="0" y="987616"/>
          <a:ext cx="4572000" cy="328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06261"/>
              </p:ext>
            </p:extLst>
          </p:nvPr>
        </p:nvGraphicFramePr>
        <p:xfrm>
          <a:off x="4471261" y="987616"/>
          <a:ext cx="4572000" cy="304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00" y="1707616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+mn-lt"/>
                <a:cs typeface="Calibri" panose="020F0502020204030204" pitchFamily="34" charset="0"/>
              </a:rPr>
              <a:t>stable</a:t>
            </a:r>
            <a:endParaRPr lang="en-US" sz="2000" dirty="0">
              <a:solidFill>
                <a:srgbClr val="00642D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00" y="1311616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unstable</a:t>
            </a:r>
            <a:endParaRPr lang="en-US" sz="20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6000" y="1088491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Unstable region</a:t>
            </a:r>
            <a:endParaRPr lang="en-US" sz="20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016000" y="1275616"/>
            <a:ext cx="252000" cy="14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291166" y="1563616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Without EPs</a:t>
            </a:r>
            <a:endParaRPr lang="en-US" sz="20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196" y="314761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With EPs</a:t>
            </a:r>
            <a:endParaRPr lang="en-US" sz="20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3253220">
            <a:off x="1883160" y="2175616"/>
            <a:ext cx="917141" cy="39783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5342" y="168624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Without </a:t>
            </a:r>
          </a:p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EPs</a:t>
            </a:r>
            <a:endParaRPr lang="en-US" sz="18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1915" y="287424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With EPs</a:t>
            </a:r>
            <a:endParaRPr lang="en-US" sz="18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88820" y="3029101"/>
            <a:ext cx="1170185" cy="102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400" kern="0" dirty="0" smtClean="0">
                <a:solidFill>
                  <a:srgbClr val="6600FF"/>
                </a:solidFill>
                <a:latin typeface="+mn-lt"/>
              </a:rPr>
              <a:t>16325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400" kern="0" dirty="0" smtClean="0">
                <a:solidFill>
                  <a:srgbClr val="6600FF"/>
                </a:solidFill>
                <a:latin typeface="+mn-lt"/>
              </a:rPr>
              <a:t>t = 11.975s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190072" y="1317421"/>
            <a:ext cx="0" cy="9445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287604" y="1040366"/>
            <a:ext cx="1672006" cy="69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6600FF"/>
                </a:solidFill>
                <a:latin typeface="+mn-lt"/>
              </a:rPr>
              <a:t>e</a:t>
            </a:r>
            <a:r>
              <a:rPr lang="en-US" sz="2000" kern="0" dirty="0" smtClean="0">
                <a:solidFill>
                  <a:srgbClr val="6600FF"/>
                </a:solidFill>
                <a:latin typeface="+mn-lt"/>
              </a:rPr>
              <a:t>xperimental </a:t>
            </a:r>
            <a:r>
              <a:rPr lang="en-US" sz="2000" kern="0" dirty="0" err="1" smtClean="0">
                <a:solidFill>
                  <a:srgbClr val="6600FF"/>
                </a:solidFill>
                <a:latin typeface="+mn-lt"/>
              </a:rPr>
              <a:t>V</a:t>
            </a:r>
            <a:r>
              <a:rPr lang="en-US" sz="2000" kern="0" baseline="-25000" dirty="0" err="1" smtClean="0">
                <a:solidFill>
                  <a:srgbClr val="6600FF"/>
                </a:solidFill>
                <a:latin typeface="Symbol" panose="05050102010706020507" pitchFamily="18" charset="2"/>
              </a:rPr>
              <a:t>f</a:t>
            </a:r>
            <a:r>
              <a:rPr lang="en-US" sz="2000" kern="0" dirty="0" smtClean="0">
                <a:solidFill>
                  <a:srgbClr val="6600FF"/>
                </a:solidFill>
                <a:latin typeface="+mn-lt"/>
              </a:rPr>
              <a:t> profile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7180447" y="1321241"/>
            <a:ext cx="1828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83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 analysis shows </a:t>
            </a:r>
            <a:r>
              <a:rPr lang="en-US" dirty="0"/>
              <a:t>new off-axis NBI </a:t>
            </a:r>
            <a:r>
              <a:rPr lang="en-US" dirty="0" smtClean="0"/>
              <a:t>sources can broaden current profile somewhat</a:t>
            </a:r>
            <a:endParaRPr lang="en-US" dirty="0"/>
          </a:p>
        </p:txBody>
      </p:sp>
      <p:pic>
        <p:nvPicPr>
          <p:cNvPr id="17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7375" y="1838680"/>
            <a:ext cx="4456760" cy="2971173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348" y="2231590"/>
            <a:ext cx="1372160" cy="7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8795" y="2158674"/>
                <a:ext cx="160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110%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95" y="2158674"/>
                <a:ext cx="160729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409" t="-10526" r="-30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93145"/>
              </p:ext>
            </p:extLst>
          </p:nvPr>
        </p:nvGraphicFramePr>
        <p:xfrm>
          <a:off x="4368080" y="1165614"/>
          <a:ext cx="4652583" cy="439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80"/>
                <a:gridCol w="1064303"/>
                <a:gridCol w="942125"/>
                <a:gridCol w="933475"/>
              </a:tblGrid>
              <a:tr h="4304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        16325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NBI   (mid- plane)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NBI</a:t>
                      </a:r>
                      <a:r>
                        <a:rPr lang="en-US" baseline="0" dirty="0" smtClean="0"/>
                        <a:t>  (2 off  axis)</a:t>
                      </a:r>
                      <a:endParaRPr lang="en-US" dirty="0"/>
                    </a:p>
                  </a:txBody>
                  <a:tcPr/>
                </a:tc>
              </a:tr>
              <a:tr h="466165">
                <a:tc>
                  <a:txBody>
                    <a:bodyPr/>
                    <a:lstStyle/>
                    <a:p>
                      <a:r>
                        <a:rPr lang="en-US" dirty="0" smtClean="0"/>
                        <a:t>NIC </a:t>
                      </a:r>
                      <a:r>
                        <a:rPr lang="en-US" dirty="0" err="1" smtClean="0"/>
                        <a:t>fract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110%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baseline="0" dirty="0" smtClean="0"/>
                        <a:t>(0) (10</a:t>
                      </a:r>
                      <a:r>
                        <a:rPr lang="en-US" baseline="30000" dirty="0" smtClean="0"/>
                        <a:t>19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98y2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29834" y="1818201"/>
            <a:ext cx="220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MW NBI (2 off-axis)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3706" y="2915775"/>
            <a:ext cx="127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16325</a:t>
            </a:r>
          </a:p>
          <a:p>
            <a:r>
              <a:rPr lang="en-US" sz="14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projection</a:t>
            </a:r>
            <a:endParaRPr lang="en-GB" sz="1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625" y="5843611"/>
            <a:ext cx="8402198" cy="338554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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</a:rPr>
              <a:t>see poster by J.H. Ahn (Columbia U.) on Tuesday for further KSTAR TRANSP analysis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10139" y="2755100"/>
            <a:ext cx="4009107" cy="791697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7733" y="856650"/>
            <a:ext cx="4584222" cy="5463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Transferred 10 channel MSE background light </a:t>
            </a:r>
            <a:r>
              <a:rPr lang="en-US" sz="2000" dirty="0" err="1" smtClean="0"/>
              <a:t>polychrometer</a:t>
            </a:r>
            <a:r>
              <a:rPr lang="en-US" sz="2000" dirty="0" smtClean="0"/>
              <a:t> from C-Mod to KSTAR (4/2017)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Investigating improvement </a:t>
            </a:r>
            <a:r>
              <a:rPr lang="en-US" sz="1800" dirty="0"/>
              <a:t>of MSE measurement by background light subtraction 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DOE has funded 15 additional BL </a:t>
            </a:r>
            <a:r>
              <a:rPr lang="en-US" sz="1800" dirty="0" err="1" smtClean="0">
                <a:solidFill>
                  <a:srgbClr val="FF0000"/>
                </a:solidFill>
              </a:rPr>
              <a:t>polychrometer</a:t>
            </a:r>
            <a:r>
              <a:rPr lang="en-US" sz="1800" dirty="0" smtClean="0">
                <a:solidFill>
                  <a:srgbClr val="FF0000"/>
                </a:solidFill>
              </a:rPr>
              <a:t> channels (for 2018)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Collaborative interaction to further improve Thomson scattering data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Continued improvement of kinetic equilibrium reconstruction / stability analysis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E.g. Improved modeling / planned neural net delivery of fast particle pressure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fast</a:t>
            </a:r>
            <a:endParaRPr lang="en-US" sz="1600" baseline="-25000" dirty="0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711746" y="978972"/>
            <a:ext cx="433485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(S.D. Scott (PPPL), et al.,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5650" r="5482" b="6470"/>
          <a:stretch/>
        </p:blipFill>
        <p:spPr bwMode="auto">
          <a:xfrm>
            <a:off x="5573787" y="2331352"/>
            <a:ext cx="3250722" cy="336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38664" y="1434870"/>
            <a:ext cx="383911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A637FF"/>
                </a:solidFill>
                <a:latin typeface="+mn-lt"/>
              </a:rPr>
              <a:t>Pitch angle can be troublesome on some channels due to neglect of background light subtraction</a:t>
            </a:r>
            <a:endParaRPr lang="en-US" sz="1600" b="1" dirty="0">
              <a:solidFill>
                <a:srgbClr val="A637FF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104185" y="2265867"/>
            <a:ext cx="140677" cy="6242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930317" y="2244337"/>
            <a:ext cx="152400" cy="4718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663362" y="5870942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 (m)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321153" y="56862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1.7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17585" y="56892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1.9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4017" y="56921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2.1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319241" y="568629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2.3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19246" y="2292443"/>
            <a:ext cx="1083852" cy="3569707"/>
            <a:chOff x="4519246" y="2292443"/>
            <a:chExt cx="1083852" cy="3569707"/>
          </a:xfrm>
        </p:grpSpPr>
        <p:sp>
          <p:nvSpPr>
            <p:cNvPr id="23" name="TextBox 22"/>
            <p:cNvSpPr txBox="1"/>
            <p:nvPr/>
          </p:nvSpPr>
          <p:spPr>
            <a:xfrm rot="16200000">
              <a:off x="3621057" y="3907339"/>
              <a:ext cx="2704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</a:t>
              </a:r>
              <a:r>
                <a:rPr lang="en-US" sz="2000" dirty="0" smtClean="0"/>
                <a:t>itch angle error (</a:t>
              </a:r>
              <a:r>
                <a:rPr lang="en-US" sz="2000" dirty="0" err="1" smtClean="0"/>
                <a:t>deg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0887" y="549281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-</a:t>
              </a:r>
              <a:r>
                <a:rPr lang="en-US" sz="1800" dirty="0" smtClean="0"/>
                <a:t>1.5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97831" y="387802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0.0</a:t>
              </a:r>
              <a:endParaRPr lang="en-US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0887" y="442313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-</a:t>
              </a:r>
              <a:r>
                <a:rPr lang="en-US" sz="1800" dirty="0"/>
                <a:t>0</a:t>
              </a:r>
              <a:r>
                <a:rPr lang="en-US" sz="1800" dirty="0" smtClean="0"/>
                <a:t>.5</a:t>
              </a:r>
              <a:endParaRPr lang="en-US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20887" y="495358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-</a:t>
              </a:r>
              <a:r>
                <a:rPr lang="en-US" sz="1800" dirty="0" smtClean="0"/>
                <a:t>1.0</a:t>
              </a:r>
              <a:endParaRPr lang="en-US" sz="1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7831" y="33621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  <a:r>
                <a:rPr lang="en-US" sz="1800" dirty="0" smtClean="0"/>
                <a:t>.5</a:t>
              </a:r>
              <a:endParaRPr lang="en-US" sz="1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7831" y="229244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  <a:r>
                <a:rPr lang="en-US" sz="1800" dirty="0" smtClean="0"/>
                <a:t>.5</a:t>
              </a:r>
              <a:endParaRPr lang="en-US" sz="1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97831" y="282289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1.0</a:t>
              </a:r>
              <a:endParaRPr lang="en-US" sz="1800" dirty="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4519246" y="2331352"/>
              <a:ext cx="519418" cy="1457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itle 1"/>
          <p:cNvSpPr txBox="1">
            <a:spLocks/>
          </p:cNvSpPr>
          <p:nvPr/>
        </p:nvSpPr>
        <p:spPr bwMode="auto">
          <a:xfrm>
            <a:off x="58203" y="46933"/>
            <a:ext cx="90376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lvl="3"/>
            <a:r>
              <a:rPr lang="en-US" sz="2800" b="1" u="none" dirty="0">
                <a:solidFill>
                  <a:srgbClr val="3333CC"/>
                </a:solidFill>
                <a:latin typeface="Arial" pitchFamily="34" charset="0"/>
              </a:rPr>
              <a:t>Kinetic </a:t>
            </a:r>
            <a:r>
              <a:rPr lang="en-US" sz="2800" b="1" u="none" dirty="0" smtClean="0">
                <a:solidFill>
                  <a:srgbClr val="3333CC"/>
                </a:solidFill>
                <a:latin typeface="Arial" pitchFamily="34" charset="0"/>
              </a:rPr>
              <a:t>equilibrium / stability analysis </a:t>
            </a:r>
            <a:r>
              <a:rPr lang="en-US" sz="2800" b="1" u="none" dirty="0">
                <a:solidFill>
                  <a:srgbClr val="3333CC"/>
                </a:solidFill>
                <a:latin typeface="Arial" pitchFamily="34" charset="0"/>
              </a:rPr>
              <a:t>will continue to improve </a:t>
            </a:r>
            <a:r>
              <a:rPr lang="en-US" sz="2800" b="1" u="none" dirty="0" smtClean="0">
                <a:solidFill>
                  <a:srgbClr val="3333CC"/>
                </a:solidFill>
                <a:latin typeface="Arial" pitchFamily="34" charset="0"/>
              </a:rPr>
              <a:t>thru </a:t>
            </a:r>
            <a:r>
              <a:rPr lang="en-US" sz="2800" b="1" u="none" dirty="0">
                <a:solidFill>
                  <a:srgbClr val="3333CC"/>
                </a:solidFill>
                <a:latin typeface="Arial" pitchFamily="34" charset="0"/>
              </a:rPr>
              <a:t>Columbia / PPPL / MIT Collaboration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22888" y="5814983"/>
            <a:ext cx="47889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All supporting the main disruption prediction and avoidance research goals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3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46" y="29880"/>
            <a:ext cx="9151846" cy="685800"/>
          </a:xfrm>
        </p:spPr>
        <p:txBody>
          <a:bodyPr/>
          <a:lstStyle/>
          <a:p>
            <a:r>
              <a:rPr lang="en-US" sz="2400" dirty="0"/>
              <a:t>B</a:t>
            </a:r>
            <a:r>
              <a:rPr lang="en-US" sz="2400" dirty="0" smtClean="0"/>
              <a:t>roadened </a:t>
            </a:r>
            <a:r>
              <a:rPr lang="en-US" sz="2400" dirty="0"/>
              <a:t>disruption prediction and avoidance </a:t>
            </a:r>
            <a:r>
              <a:rPr lang="en-US" sz="2400" dirty="0" smtClean="0"/>
              <a:t>research centered around DECAF is </a:t>
            </a:r>
            <a:r>
              <a:rPr lang="en-US" sz="2400" dirty="0"/>
              <a:t>progressing </a:t>
            </a:r>
            <a:r>
              <a:rPr lang="en-US" sz="2400" dirty="0" smtClean="0"/>
              <a:t>for future </a:t>
            </a:r>
            <a:r>
              <a:rPr lang="en-US" sz="2400" dirty="0"/>
              <a:t>tokamaks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29" y="896554"/>
            <a:ext cx="8906242" cy="5637596"/>
          </a:xfrm>
        </p:spPr>
        <p:txBody>
          <a:bodyPr/>
          <a:lstStyle/>
          <a:p>
            <a:r>
              <a:rPr lang="en-US" dirty="0" smtClean="0"/>
              <a:t>DECAF code is rapidly developing</a:t>
            </a:r>
          </a:p>
          <a:p>
            <a:pPr lvl="1"/>
            <a:r>
              <a:rPr lang="en-US" dirty="0" smtClean="0"/>
              <a:t>Initial published results showed strong promise of new, automated “event chain-based” research paradigm</a:t>
            </a:r>
          </a:p>
          <a:p>
            <a:pPr lvl="1"/>
            <a:r>
              <a:rPr lang="en-US" dirty="0" smtClean="0"/>
              <a:t>DECAF event objects expanded in capability now include event criteria histories; </a:t>
            </a:r>
            <a:r>
              <a:rPr lang="en-US" u="sng" dirty="0" smtClean="0"/>
              <a:t>innovation continues</a:t>
            </a:r>
            <a:r>
              <a:rPr lang="en-US" dirty="0" smtClean="0"/>
              <a:t> (e.g. direct coupling of events)</a:t>
            </a:r>
          </a:p>
          <a:p>
            <a:pPr lvl="1"/>
            <a:r>
              <a:rPr lang="en-US" dirty="0" smtClean="0"/>
              <a:t>Models defining events are highly flexible (e.g. can include diagnostic comparisons, physics models, machine learning tools/techniques)</a:t>
            </a:r>
          </a:p>
          <a:p>
            <a:r>
              <a:rPr lang="en-US" dirty="0" smtClean="0"/>
              <a:t>Physics-based approach on multiple devices key to success</a:t>
            </a:r>
          </a:p>
          <a:p>
            <a:pPr marL="568325" lvl="1" indent="-279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ko-KR" dirty="0">
                <a:ea typeface="굴림" pitchFamily="50" charset="-127"/>
              </a:rPr>
              <a:t>U</a:t>
            </a:r>
            <a:r>
              <a:rPr lang="en-US" altLang="ko-KR" dirty="0" smtClean="0">
                <a:ea typeface="굴림" pitchFamily="50" charset="-127"/>
              </a:rPr>
              <a:t>nderstanding is key to disruption forecasting </a:t>
            </a:r>
            <a:r>
              <a:rPr lang="en-US" altLang="ko-KR" dirty="0" err="1" smtClean="0">
                <a:ea typeface="굴림" pitchFamily="50" charset="-127"/>
              </a:rPr>
              <a:t>extrapolability</a:t>
            </a:r>
            <a:r>
              <a:rPr lang="en-US" altLang="ko-KR" dirty="0" smtClean="0">
                <a:ea typeface="굴림" pitchFamily="50" charset="-127"/>
              </a:rPr>
              <a:t>, reliability</a:t>
            </a:r>
          </a:p>
          <a:p>
            <a:pPr marL="568325" lvl="1" indent="-279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ko-KR" dirty="0" smtClean="0">
                <a:ea typeface="굴림" pitchFamily="50" charset="-127"/>
              </a:rPr>
              <a:t>New DOE funding for disruption prediction/avoidance on MAST; </a:t>
            </a:r>
            <a:r>
              <a:rPr lang="en-US" altLang="ko-KR" dirty="0" smtClean="0">
                <a:latin typeface="+mj-ea"/>
              </a:rPr>
              <a:t>KSTAR research including kinetic equilibria, stability, TRANSP analysis</a:t>
            </a:r>
            <a:endParaRPr lang="en-US" dirty="0" smtClean="0"/>
          </a:p>
          <a:p>
            <a:pPr lvl="1"/>
            <a:r>
              <a:rPr lang="en-US" dirty="0" smtClean="0"/>
              <a:t>Research includes active mode detection/control, directed experiments</a:t>
            </a:r>
          </a:p>
          <a:p>
            <a:pPr lvl="0"/>
            <a:r>
              <a:rPr lang="en-US" altLang="ko-KR" dirty="0" smtClean="0">
                <a:solidFill>
                  <a:srgbClr val="0000FF"/>
                </a:solidFill>
                <a:ea typeface="굴림" pitchFamily="50" charset="-127"/>
              </a:rPr>
              <a:t>“DECAF database” has begun</a:t>
            </a:r>
            <a:endParaRPr lang="en-US" altLang="ko-KR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marL="568325" lvl="1" indent="-279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ko-KR" dirty="0">
                <a:ea typeface="굴림" pitchFamily="50" charset="-127"/>
              </a:rPr>
              <a:t>S</a:t>
            </a:r>
            <a:r>
              <a:rPr lang="en-US" altLang="ko-KR" dirty="0" smtClean="0">
                <a:ea typeface="굴림" pitchFamily="50" charset="-127"/>
              </a:rPr>
              <a:t>torage of intermediate results, est. growth to 100’s of TB (“big data”!)</a:t>
            </a:r>
            <a:endParaRPr lang="en-US" altLang="ko-KR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" y="29880"/>
            <a:ext cx="9004064" cy="685800"/>
          </a:xfrm>
        </p:spPr>
        <p:txBody>
          <a:bodyPr/>
          <a:lstStyle/>
          <a:p>
            <a:r>
              <a:rPr lang="en-US" dirty="0" smtClean="0"/>
              <a:t>DECAF code and initial successful research/results is now advancing to a new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26844"/>
            <a:ext cx="8722784" cy="5375805"/>
          </a:xfrm>
        </p:spPr>
        <p:txBody>
          <a:bodyPr/>
          <a:lstStyle/>
          <a:p>
            <a:r>
              <a:rPr lang="en-US" dirty="0" smtClean="0"/>
              <a:t>DECAF brief highlights of prior results</a:t>
            </a:r>
          </a:p>
          <a:p>
            <a:pPr lvl="1"/>
            <a:r>
              <a:rPr lang="en-US" dirty="0" smtClean="0"/>
              <a:t>First automated event chain analysis (followed </a:t>
            </a:r>
            <a:r>
              <a:rPr lang="en-US" dirty="0" err="1" smtClean="0"/>
              <a:t>deVries</a:t>
            </a:r>
            <a:r>
              <a:rPr lang="en-US" dirty="0" smtClean="0"/>
              <a:t>’ manual work)</a:t>
            </a:r>
          </a:p>
          <a:p>
            <a:pPr lvl="1"/>
            <a:r>
              <a:rPr lang="en-US" dirty="0" smtClean="0"/>
              <a:t>Excellent performance on smaller, targeted databases (NSTX)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DIS</a:t>
            </a:r>
            <a:r>
              <a:rPr lang="en-US" dirty="0" smtClean="0"/>
              <a:t> event always found (100%), </a:t>
            </a:r>
            <a:r>
              <a:rPr lang="en-US" dirty="0" smtClean="0">
                <a:solidFill>
                  <a:srgbClr val="FF0000"/>
                </a:solidFill>
              </a:rPr>
              <a:t>VDE</a:t>
            </a:r>
            <a:r>
              <a:rPr lang="en-US" dirty="0" smtClean="0"/>
              <a:t> event appeared in 90% of cases</a:t>
            </a:r>
          </a:p>
          <a:p>
            <a:pPr lvl="2"/>
            <a:r>
              <a:rPr lang="en-US" dirty="0"/>
              <a:t>Computed events accurately </a:t>
            </a:r>
            <a:r>
              <a:rPr lang="en-US" dirty="0" smtClean="0"/>
              <a:t>represented </a:t>
            </a:r>
            <a:r>
              <a:rPr lang="en-US" dirty="0"/>
              <a:t>experiment (~ 10 events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Physics model forecasted global MHD disruptions with ~ 85% reliability</a:t>
            </a:r>
          </a:p>
          <a:p>
            <a:pPr lvl="1"/>
            <a:r>
              <a:rPr lang="en-US" dirty="0" smtClean="0"/>
              <a:t>Disruption chains often repeated, e.g.:</a:t>
            </a:r>
          </a:p>
          <a:p>
            <a:pPr marL="287338" lvl="1" indent="0"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Recent progress</a:t>
            </a:r>
          </a:p>
          <a:p>
            <a:pPr lvl="1"/>
            <a:r>
              <a:rPr lang="en-US" dirty="0" smtClean="0"/>
              <a:t>New DECAF MHD events allow analysis of general databases</a:t>
            </a:r>
          </a:p>
          <a:p>
            <a:pPr lvl="1"/>
            <a:r>
              <a:rPr lang="en-US" dirty="0" smtClean="0"/>
              <a:t>Coupling of new physics analysis tools and DECAF events</a:t>
            </a:r>
          </a:p>
          <a:p>
            <a:pPr lvl="1"/>
            <a:r>
              <a:rPr lang="en-US" dirty="0" smtClean="0"/>
              <a:t>Multi-machine databases (analysis now starting)</a:t>
            </a:r>
          </a:p>
          <a:p>
            <a:pPr lvl="1"/>
            <a:r>
              <a:rPr lang="en-US" dirty="0" smtClean="0"/>
              <a:t>Large database processing with small number of verified events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233" y="5989870"/>
            <a:ext cx="862447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Very rapid progress on DECAF in these directions occurring day-to-day at the moment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18882" y="3162364"/>
            <a:ext cx="3748137" cy="342676"/>
            <a:chOff x="1422765" y="3237174"/>
            <a:chExt cx="3748137" cy="342676"/>
          </a:xfrm>
        </p:grpSpPr>
        <p:sp>
          <p:nvSpPr>
            <p:cNvPr id="16" name="Chevron 15"/>
            <p:cNvSpPr/>
            <p:nvPr/>
          </p:nvSpPr>
          <p:spPr bwMode="auto">
            <a:xfrm>
              <a:off x="1422765" y="3246505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8297" y="3237174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RWM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5362" y="3246504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595" y="3241296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0" name="Chevron 19"/>
            <p:cNvSpPr/>
            <p:nvPr/>
          </p:nvSpPr>
          <p:spPr bwMode="auto">
            <a:xfrm>
              <a:off x="2215534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1066" y="3241296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2986865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2397" y="3241296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3762559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12099" y="324129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70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DECAF now moving to processing of multi-machine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8" y="926864"/>
            <a:ext cx="2105037" cy="5375805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Kinetic equilibrium / stability analysis on KSTAR; planned for MAST</a:t>
            </a:r>
          </a:p>
          <a:p>
            <a:r>
              <a:rPr lang="en-US" dirty="0" smtClean="0"/>
              <a:t>DECAF database started</a:t>
            </a:r>
          </a:p>
          <a:p>
            <a:pPr lvl="1"/>
            <a:r>
              <a:rPr lang="en-US" dirty="0" smtClean="0"/>
              <a:t>Requires storage of DECAF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8663"/>
              </p:ext>
            </p:extLst>
          </p:nvPr>
        </p:nvGraphicFramePr>
        <p:xfrm>
          <a:off x="2097247" y="1199904"/>
          <a:ext cx="6887362" cy="45684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13054"/>
                <a:gridCol w="1196089"/>
                <a:gridCol w="1051879"/>
                <a:gridCol w="1179122"/>
                <a:gridCol w="1165038"/>
                <a:gridCol w="1082180"/>
              </a:tblGrid>
              <a:tr h="679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Device /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Capability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KSTAR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MAST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NSTX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DIII-D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TCV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7629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Full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(type)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(UDA)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Database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Equilibrium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Kinetic</a:t>
                      </a:r>
                      <a:r>
                        <a:rPr lang="en-US" sz="1400" baseline="0" dirty="0" smtClean="0"/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MSE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scheduled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Kinetic</a:t>
                      </a:r>
                      <a:r>
                        <a:rPr lang="en-US" sz="1400" baseline="0" dirty="0" smtClean="0"/>
                        <a:t> +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MSE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available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Stability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Resistive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scheduled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resistive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shot*seconds (for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kinetic</a:t>
                      </a:r>
                    </a:p>
                    <a:p>
                      <a:r>
                        <a:rPr lang="en-US" sz="1400" dirty="0" smtClean="0"/>
                        <a:t> analysis)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1,886</a:t>
                      </a:r>
                    </a:p>
                    <a:p>
                      <a:pPr algn="ctr"/>
                      <a:r>
                        <a:rPr lang="en-US" sz="1400" dirty="0" smtClean="0"/>
                        <a:t>(2016+2017)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2,667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est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M7,</a:t>
                      </a:r>
                      <a:r>
                        <a:rPr lang="en-US" sz="1400" baseline="0" dirty="0" smtClean="0"/>
                        <a:t>M8,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M9 runs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2,000 / year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est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059" y="6013212"/>
            <a:ext cx="662873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kern="0" dirty="0" smtClean="0">
                <a:solidFill>
                  <a:srgbClr val="FF0000"/>
                </a:solidFill>
              </a:rPr>
              <a:t>Aim to bring in ASDEX-Upgrade, JET, and C-Mod databases</a:t>
            </a:r>
          </a:p>
        </p:txBody>
      </p:sp>
    </p:spTree>
    <p:extLst>
      <p:ext uri="{BB962C8B-B14F-4D97-AF65-F5344CB8AC3E}">
        <p14:creationId xmlns:p14="http://schemas.microsoft.com/office/powerpoint/2010/main" val="3116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Initial analysis </a:t>
            </a:r>
            <a:r>
              <a:rPr lang="en-US" sz="2400" dirty="0"/>
              <a:t>of </a:t>
            </a:r>
            <a:r>
              <a:rPr lang="en-US" sz="2400" dirty="0" smtClean="0"/>
              <a:t>large databases </a:t>
            </a:r>
            <a:r>
              <a:rPr lang="en-US" sz="2400" dirty="0"/>
              <a:t>further supports published result 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</a:t>
            </a:r>
            <a:r>
              <a:rPr lang="en-US" sz="2400" dirty="0" smtClean="0">
                <a:solidFill>
                  <a:srgbClr val="FF0000"/>
                </a:solidFill>
              </a:rPr>
              <a:t>with plasma β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Similar to a “standard”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analysis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Shots analyzed at 10 </a:t>
            </a:r>
            <a:r>
              <a:rPr lang="en-US" sz="1800" dirty="0" err="1" smtClean="0">
                <a:solidFill>
                  <a:srgbClr val="FF0000"/>
                </a:solidFill>
              </a:rPr>
              <a:t>ms</a:t>
            </a:r>
            <a:r>
              <a:rPr lang="en-US" sz="1800" dirty="0" smtClean="0">
                <a:solidFill>
                  <a:srgbClr val="FF0000"/>
                </a:solidFill>
              </a:rPr>
              <a:t> intervals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during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flat-top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MAST: </a:t>
            </a:r>
            <a:r>
              <a:rPr lang="en-US" sz="1800" dirty="0"/>
              <a:t>8902 </a:t>
            </a:r>
            <a:r>
              <a:rPr lang="en-US" sz="1800" dirty="0" smtClean="0"/>
              <a:t>plasmas analyzed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NSTX: </a:t>
            </a:r>
            <a:r>
              <a:rPr lang="en-US" sz="1800" dirty="0"/>
              <a:t>4706 </a:t>
            </a:r>
            <a:r>
              <a:rPr lang="en-US" sz="1800" dirty="0" smtClean="0"/>
              <a:t>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KSTAR</a:t>
            </a:r>
            <a:r>
              <a:rPr lang="en-US" sz="1800" dirty="0"/>
              <a:t>: 750 </a:t>
            </a:r>
            <a:r>
              <a:rPr lang="en-US" sz="1800" dirty="0" smtClean="0"/>
              <a:t>plasmas analyzed (so far)</a:t>
            </a:r>
          </a:p>
          <a:p>
            <a:pPr marL="287338" lvl="1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621" t="2705" r="6596" b="6035"/>
          <a:stretch/>
        </p:blipFill>
        <p:spPr>
          <a:xfrm>
            <a:off x="4498092" y="824344"/>
            <a:ext cx="3509818" cy="3073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728" t="4553" r="5484" b="6305"/>
          <a:stretch/>
        </p:blipFill>
        <p:spPr>
          <a:xfrm>
            <a:off x="203192" y="3457368"/>
            <a:ext cx="3631240" cy="3035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853" t="3679" r="6573" b="18644"/>
          <a:stretch/>
        </p:blipFill>
        <p:spPr>
          <a:xfrm>
            <a:off x="184725" y="824344"/>
            <a:ext cx="3592943" cy="262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563" y="1002855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843" y="3788169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4651" y="1028534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35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0196" y="1659824"/>
            <a:ext cx="3048000" cy="137566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60000"/>
          <a:stretch/>
        </p:blipFill>
        <p:spPr>
          <a:xfrm>
            <a:off x="1063063" y="1511829"/>
            <a:ext cx="4804337" cy="450252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 bwMode="auto">
          <a:xfrm>
            <a:off x="1685711" y="1707987"/>
            <a:ext cx="250111" cy="242563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33578" y="992697"/>
            <a:ext cx="7242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2000" u="sng" dirty="0" smtClean="0">
                <a:solidFill>
                  <a:srgbClr val="0000FF"/>
                </a:solidFill>
                <a:latin typeface="Arial"/>
                <a:ea typeface="ＭＳ Ｐゴシック" pitchFamily="34" charset="-128"/>
              </a:rPr>
              <a:t>Resonant Field Amplification (RFA) measurement of stability</a:t>
            </a:r>
            <a:endParaRPr lang="en-US" sz="2000" dirty="0">
              <a:solidFill>
                <a:srgbClr val="00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201846" y="2624993"/>
            <a:ext cx="218589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RFA Amp. (G/G)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-1055506" y="2713467"/>
            <a:ext cx="281592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Less stable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618565" y="2174128"/>
            <a:ext cx="0" cy="22123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/>
              <a:t>Experiments directly measuring global </a:t>
            </a:r>
            <a:r>
              <a:rPr lang="en-US" sz="2400" kern="0" dirty="0" smtClean="0"/>
              <a:t>MHD stability verify that </a:t>
            </a:r>
            <a:r>
              <a:rPr lang="en-US" sz="2400" dirty="0" smtClean="0"/>
              <a:t>highest </a:t>
            </a:r>
            <a:r>
              <a:rPr lang="en-US" sz="2400" dirty="0" err="1">
                <a:latin typeface="Symbol" panose="05050102010706020507" pitchFamily="18" charset="2"/>
              </a:rPr>
              <a:t>b</a:t>
            </a:r>
            <a:r>
              <a:rPr lang="en-US" sz="2400" baseline="-25000" dirty="0" err="1"/>
              <a:t>N</a:t>
            </a:r>
            <a:r>
              <a:rPr lang="en-US" sz="2400" dirty="0"/>
              <a:t>/l</a:t>
            </a:r>
            <a:r>
              <a:rPr lang="en-US" sz="2400" baseline="-25000" dirty="0"/>
              <a:t>i</a:t>
            </a:r>
            <a:r>
              <a:rPr lang="en-US" sz="2400" dirty="0"/>
              <a:t> is </a:t>
            </a:r>
            <a:r>
              <a:rPr lang="en-US" sz="2400" i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the least </a:t>
            </a:r>
            <a:r>
              <a:rPr lang="en-US" sz="2400" dirty="0" smtClean="0"/>
              <a:t>stable scenario (NSTX)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91200" y="1731002"/>
            <a:ext cx="3340142" cy="3792360"/>
          </a:xfrm>
        </p:spPr>
        <p:txBody>
          <a:bodyPr>
            <a:noAutofit/>
          </a:bodyPr>
          <a:lstStyle/>
          <a:p>
            <a:pPr marL="233363" indent="-233363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  <a:cs typeface="Calibri" pitchFamily="34" charset="0"/>
              </a:rPr>
              <a:t>Non-intuitive</a:t>
            </a:r>
            <a:r>
              <a:rPr lang="en-US" dirty="0" smtClean="0">
                <a:cs typeface="Calibri" pitchFamily="34" charset="0"/>
              </a:rPr>
              <a:t> stability increase at high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/l</a:t>
            </a:r>
            <a:r>
              <a:rPr lang="en-US" baseline="-25000" dirty="0"/>
              <a:t>i</a:t>
            </a:r>
            <a:r>
              <a:rPr lang="en-US" dirty="0">
                <a:cs typeface="Calibri" pitchFamily="34" charset="0"/>
              </a:rPr>
              <a:t>  </a:t>
            </a:r>
          </a:p>
          <a:p>
            <a:pPr marL="339725" lvl="1" indent="-227013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>
                <a:cs typeface="Calibri" pitchFamily="34" charset="0"/>
              </a:rPr>
              <a:t> up to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r>
              <a:rPr lang="en-US" sz="1600" dirty="0">
                <a:cs typeface="Calibri" pitchFamily="34" charset="0"/>
              </a:rPr>
              <a:t>= 10,    </a:t>
            </a:r>
            <a:r>
              <a:rPr lang="en-US" sz="1600" b="1" i="1" u="sng" dirty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endParaRPr lang="en-US" sz="1600" dirty="0" smtClean="0"/>
          </a:p>
          <a:p>
            <a:pPr marL="112712" lvl="1" indent="0">
              <a:spcBef>
                <a:spcPts val="1800"/>
              </a:spcBef>
              <a:buNone/>
            </a:pPr>
            <a:endParaRPr lang="en-US" sz="1600" u="sng" dirty="0" smtClean="0"/>
          </a:p>
          <a:p>
            <a:pPr marL="352425" indent="-352425">
              <a:spcBef>
                <a:spcPts val="1800"/>
              </a:spcBef>
            </a:pPr>
            <a:r>
              <a:rPr lang="en-US" u="sng" dirty="0" smtClean="0"/>
              <a:t>Understanding</a:t>
            </a:r>
            <a:r>
              <a:rPr lang="en-US" dirty="0" smtClean="0"/>
              <a:t>: Results </a:t>
            </a:r>
            <a:r>
              <a:rPr lang="en-US" dirty="0" smtClean="0">
                <a:solidFill>
                  <a:srgbClr val="FF0000"/>
                </a:solidFill>
              </a:rPr>
              <a:t>consistent with kinetic stabilization theory </a:t>
            </a:r>
            <a:r>
              <a:rPr lang="en-US" dirty="0" smtClean="0"/>
              <a:t>invoking physical resonances</a:t>
            </a:r>
            <a:endParaRPr lang="en-US" sz="1800" dirty="0"/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979178" y="6147821"/>
            <a:ext cx="51053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40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Sabbagh,</a:t>
            </a:r>
            <a:r>
              <a:rPr lang="en-US" sz="1400" b="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400" b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EPS Landau-Spitzer Award lecture</a:t>
            </a:r>
            <a:endParaRPr lang="en-US" sz="1400" b="1" i="0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43673" y="6147821"/>
            <a:ext cx="3810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Berkery, </a:t>
            </a:r>
            <a:r>
              <a:rPr lang="en-US" sz="1400" b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4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156112</a:t>
            </a:r>
            <a:endParaRPr lang="en-US" sz="1400" b="0" i="0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964724" y="1829269"/>
            <a:ext cx="838200" cy="19338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7625020">
            <a:off x="1533120" y="2662377"/>
            <a:ext cx="16033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Less stable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7915741" flipV="1">
            <a:off x="4381085" y="1796018"/>
            <a:ext cx="838200" cy="193382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 rot="3940761">
            <a:off x="3986385" y="2570289"/>
            <a:ext cx="16033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More stable</a:t>
            </a:r>
          </a:p>
        </p:txBody>
      </p:sp>
    </p:spTree>
    <p:extLst>
      <p:ext uri="{BB962C8B-B14F-4D97-AF65-F5344CB8AC3E}">
        <p14:creationId xmlns:p14="http://schemas.microsoft.com/office/powerpoint/2010/main" val="4101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30796</TotalTime>
  <Pages>13</Pages>
  <Words>5977</Words>
  <Application>Microsoft Office PowerPoint</Application>
  <PresentationFormat>On-screen Show (4:3)</PresentationFormat>
  <Paragraphs>1255</Paragraphs>
  <Slides>57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1_run plan</vt:lpstr>
      <vt:lpstr>Equation</vt:lpstr>
      <vt:lpstr>PowerPoint Presentation</vt:lpstr>
      <vt:lpstr>A broadened disruption prediction and avoidance analysis is progressing for ITER and future tokamaks</vt:lpstr>
      <vt:lpstr>International collaborative research on disruption prediction/avoidance expands effort to MAST-U, KSTAR</vt:lpstr>
      <vt:lpstr>Brief review: the DECAF code automatically computes events + disruption event chains leading to disruption </vt:lpstr>
      <vt:lpstr>DECAF reduced kinetic MHD model computations forecast the instability boundary to unstable global MHD modes</vt:lpstr>
      <vt:lpstr>DECAF code and initial successful research/results is now advancing to a new level</vt:lpstr>
      <vt:lpstr>Progress on DECAF now moving to processing of multi-machine databases</vt:lpstr>
      <vt:lpstr>Initial analysis of large databases further supports published result that disruptivity doesn’t increase with plasma β</vt:lpstr>
      <vt:lpstr>Experiments directly measuring global MHD stability verify that highest bN/li is not the least stable scenario (NSTX)</vt:lpstr>
      <vt:lpstr>Initial analysis of large databases further supports published result that disruptivity doesn’t increase with βN</vt:lpstr>
      <vt:lpstr>DECAF density limit analysis started: global, local density limits examined, correlation of MHD onset near limits</vt:lpstr>
      <vt:lpstr>More powerful automated MHD event objects have been developed for DECAF</vt:lpstr>
      <vt:lpstr>New DECAF MHD events utilize history of 15 criteria to define time evolving disruption warning level</vt:lpstr>
      <vt:lpstr>MHD heat map illustration summarizes understanding of disruption warning level</vt:lpstr>
      <vt:lpstr>While disruptivity plots provide important information, they can be misleading when used incorrectly</vt:lpstr>
      <vt:lpstr>While disruptivity plots provide important information, they can be misleading when used incorrectly</vt:lpstr>
      <vt:lpstr>While disruptivity plots provide important information, they can be misleading when used incorrectly</vt:lpstr>
      <vt:lpstr>While disruptivity plots provide important information, they can be misleading when used incorrectly</vt:lpstr>
      <vt:lpstr>While disruptivity plots provide important information, they can be misleading when used incorrectly</vt:lpstr>
      <vt:lpstr>While disruptivity plots can provide information, they can be highly misleading when used incorrectly</vt:lpstr>
      <vt:lpstr>Standard disruptivity plots give no insight into physics; DECAF reveals the physics to provide improved forecasting</vt:lpstr>
      <vt:lpstr>Standard disruptivity plots give no insight into physics; DECAF reveals the physics to provide improved forecasting</vt:lpstr>
      <vt:lpstr>DECAF is fueled by coordinated research that continues to validate/develop physics models</vt:lpstr>
      <vt:lpstr>KSTAR kinetic equilibria w/ MSE are examined in the context of past published database</vt:lpstr>
      <vt:lpstr>Kinetic equilibria with MSE produces greater detail in P and q profiles than magnetics-only</vt:lpstr>
      <vt:lpstr>A broad non-inductive current fraction profile leads to low shear at low q in high β_N plasma </vt:lpstr>
      <vt:lpstr>Kinetic EFIT reconstructed again shows evolution to low-sheared q-profiles but now at high q</vt:lpstr>
      <vt:lpstr>Higher q95 plasma has greater ideal n = 1 no-wall stability in DCON, closer to marginal stability</vt:lpstr>
      <vt:lpstr>Classical tearing stability examined using resistive DCON code for high bN and higher q95 plasmas</vt:lpstr>
      <vt:lpstr>Kinetic reconstructions focused first on KSTAR  plasmas with high-non-inductive fraction</vt:lpstr>
      <vt:lpstr>Predictive transport capability (TRANSP) allows “predict-first” projections for upcoming runs </vt:lpstr>
      <vt:lpstr>Transport analysis projections allow for variations of plasma parameters to meet targets</vt:lpstr>
      <vt:lpstr>Predictive TRANSP analysis shows KSTAR design  target β_N~5 can be approached with f_NI~100%</vt:lpstr>
      <vt:lpstr>Rapidly-expanding DECAF approach provides a new paradigm for disruption prediction research</vt:lpstr>
      <vt:lpstr>Announcement: Research Activity RA(19-1): “Expand disruption prediction and avoidance capability for tokamaks”</vt:lpstr>
      <vt:lpstr>Supporting slides follow</vt:lpstr>
      <vt:lpstr>Disruption event characterization is a critical and logical step in a disruption avoidance plan </vt:lpstr>
      <vt:lpstr>A reduced kinetic RWM model was created for DECAF code analysis</vt:lpstr>
      <vt:lpstr>KSTAR magnetic diagnostics provide the basis for “magnetics-only” equilibrium reconstruction</vt:lpstr>
      <vt:lpstr>Kinetic data supplements magnetics input for KSTAR kinetic equilibrium reconstructions</vt:lpstr>
      <vt:lpstr>Motional stark effect data provides magnetic pitch angle, q-profile constraint </vt:lpstr>
      <vt:lpstr>“Partial kinetic” approach for total pressure allows greater flexibility in profile shape</vt:lpstr>
      <vt:lpstr>Kinetic equilibrium with MSE has similar global parameters to magnetic-only equilibrium, some differences do occur</vt:lpstr>
      <vt:lpstr>Clear pressure profile distinction between Internal Transport Barrier and H-mode phases</vt:lpstr>
      <vt:lpstr>In contrast, kinetic equilibrium reconstruction with MSE produces substantial detail in P and q profiles</vt:lpstr>
      <vt:lpstr>DCON ideal stability of kinetic equilibria with good convergence yield steady analysis evolution</vt:lpstr>
      <vt:lpstr>Strong 2/1 tearing mode onset terminated high bN</vt:lpstr>
      <vt:lpstr>Resistive tearing mode stability of higher q95 plasma examined using M3D-C1</vt:lpstr>
      <vt:lpstr>High bN &gt; 3 equilibria limited by rotating MHD</vt:lpstr>
      <vt:lpstr>Comparative equilibria having higher q95 shows significantly different MHD stability (shot 16325)</vt:lpstr>
      <vt:lpstr>Several stability codes are being used to analyze KSTAR kinetic equilibrium reconstructions</vt:lpstr>
      <vt:lpstr>DCON stability calculation shows high bN equilibria are subject to n = 1 ideal instability </vt:lpstr>
      <vt:lpstr>PowerPoint Presentation</vt:lpstr>
      <vt:lpstr>MISK kinetic RWM stability analysis shows stability,  significant stabilizing effect of energetic particles</vt:lpstr>
      <vt:lpstr>TRANSP analysis shows new off-axis NBI sources can broaden current profile somewhat</vt:lpstr>
      <vt:lpstr> </vt:lpstr>
      <vt:lpstr>Broadened disruption prediction and avoidance research centered around DECAF is progressing for future tokamaks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5320</cp:revision>
  <cp:lastPrinted>2018-02-16T20:48:09Z</cp:lastPrinted>
  <dcterms:created xsi:type="dcterms:W3CDTF">2000-01-31T02:57:44Z</dcterms:created>
  <dcterms:modified xsi:type="dcterms:W3CDTF">2018-09-24T17:24:43Z</dcterms:modified>
</cp:coreProperties>
</file>