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8" r:id="rId2"/>
    <p:sldId id="259" r:id="rId3"/>
    <p:sldId id="270" r:id="rId4"/>
    <p:sldId id="271" r:id="rId5"/>
    <p:sldId id="281" r:id="rId6"/>
    <p:sldId id="272" r:id="rId7"/>
    <p:sldId id="279" r:id="rId8"/>
    <p:sldId id="273" r:id="rId9"/>
    <p:sldId id="274" r:id="rId10"/>
    <p:sldId id="275" r:id="rId11"/>
    <p:sldId id="269" r:id="rId12"/>
    <p:sldId id="280" r:id="rId1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7942"/>
    <a:srgbClr val="999899"/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7"/>
    <p:restoredTop sz="94026" autoAdjust="0"/>
  </p:normalViewPr>
  <p:slideViewPr>
    <p:cSldViewPr showGuides="1">
      <p:cViewPr varScale="1">
        <p:scale>
          <a:sx n="116" d="100"/>
          <a:sy n="116" d="100"/>
        </p:scale>
        <p:origin x="184" y="8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-388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3C68E72-7118-4BB6-BC0C-A067E02A39FA}" type="datetimeFigureOut">
              <a:rPr lang="en-US"/>
              <a:pPr>
                <a:defRPr/>
              </a:pPr>
              <a:t>12/1/18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7BF9A66-EF9C-4423-829B-6D9627B95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65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9CBF51-4AB4-460D-93D3-226BBE47090E}" type="datetimeFigureOut">
              <a:rPr lang="en-US"/>
              <a:pPr>
                <a:defRPr/>
              </a:pPr>
              <a:t>12/1/18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36400B2-87AA-4DB1-B67D-2C60F6396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98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3714750"/>
            <a:ext cx="34671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62363"/>
            <a:ext cx="1355725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019300"/>
            <a:ext cx="8077200" cy="8001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857250"/>
            <a:ext cx="8839200" cy="85725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8120" y="3134624"/>
            <a:ext cx="8077200" cy="580126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3733800"/>
            <a:ext cx="2514600" cy="285750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"/>
            <a:ext cx="9144000" cy="7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0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000250"/>
            <a:ext cx="8077200" cy="8001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857250"/>
            <a:ext cx="8839200" cy="857250"/>
          </a:xfrm>
          <a:prstGeom prst="rect">
            <a:avLst/>
          </a:prstGeom>
        </p:spPr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14400" y="3028950"/>
            <a:ext cx="7315200" cy="9144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76200" y="4171950"/>
            <a:ext cx="2080200" cy="4572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2"/>
            <a:ext cx="9144000" cy="7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5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800100"/>
            <a:ext cx="4419600" cy="405765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800100"/>
            <a:ext cx="4419600" cy="405765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8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2789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577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6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" y="800100"/>
            <a:ext cx="89916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102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grpSp>
        <p:nvGrpSpPr>
          <p:cNvPr id="1029" name="Group 4"/>
          <p:cNvGrpSpPr>
            <a:grpSpLocks/>
          </p:cNvGrpSpPr>
          <p:nvPr userDrawn="1"/>
        </p:nvGrpSpPr>
        <p:grpSpPr bwMode="auto">
          <a:xfrm>
            <a:off x="0" y="4916488"/>
            <a:ext cx="9144000" cy="227012"/>
            <a:chOff x="0" y="4324350"/>
            <a:chExt cx="9144000" cy="227176"/>
          </a:xfrm>
        </p:grpSpPr>
        <p:pic>
          <p:nvPicPr>
            <p:cNvPr id="1032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4324350"/>
              <a:ext cx="68580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4350"/>
              <a:ext cx="6858000" cy="227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0" name="TextBox 11"/>
          <p:cNvSpPr txBox="1">
            <a:spLocks noChangeArrowheads="1"/>
          </p:cNvSpPr>
          <p:nvPr userDrawn="1"/>
        </p:nvSpPr>
        <p:spPr bwMode="auto">
          <a:xfrm>
            <a:off x="8458200" y="4933950"/>
            <a:ext cx="609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576" rIns="0" bIns="36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B68F388F-2EF6-4AC8-9EE8-B087E0ED7117}" type="slidenum">
              <a:rPr lang="en-US" altLang="en-US" sz="900" b="1" smtClean="0">
                <a:solidFill>
                  <a:srgbClr val="336699"/>
                </a:solidFill>
              </a:rPr>
              <a:pPr algn="r">
                <a:defRPr/>
              </a:pPr>
              <a:t>‹#›</a:t>
            </a:fld>
            <a:endParaRPr lang="en-US" altLang="en-US" sz="900" b="1">
              <a:solidFill>
                <a:srgbClr val="336699"/>
              </a:solidFill>
            </a:endParaRPr>
          </a:p>
        </p:txBody>
      </p:sp>
      <p:sp>
        <p:nvSpPr>
          <p:cNvPr id="1031" name="TextBox 12"/>
          <p:cNvSpPr txBox="1">
            <a:spLocks noChangeArrowheads="1"/>
          </p:cNvSpPr>
          <p:nvPr userDrawn="1"/>
        </p:nvSpPr>
        <p:spPr bwMode="auto">
          <a:xfrm>
            <a:off x="914400" y="4933950"/>
            <a:ext cx="7315200" cy="21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576" rIns="0" bIns="365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altLang="en-US" sz="900" b="1" dirty="0">
                <a:solidFill>
                  <a:srgbClr val="336699"/>
                </a:solidFill>
              </a:rPr>
              <a:t>F. M. Laggner		      NSTX-U / Magnetic Fusion Science meeting, Princeton, Dec. 3, 2018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3" r:id="rId3"/>
    <p:sldLayoutId id="2147483704" r:id="rId4"/>
    <p:sldLayoutId id="2147483702" r:id="rId5"/>
    <p:sldLayoutId id="2147483705" r:id="rId6"/>
  </p:sldLayoutIdLst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336699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8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1"/>
          <p:cNvSpPr>
            <a:spLocks noGrp="1"/>
          </p:cNvSpPr>
          <p:nvPr>
            <p:ph type="subTitle" idx="1"/>
          </p:nvPr>
        </p:nvSpPr>
        <p:spPr>
          <a:xfrm>
            <a:off x="0" y="2343150"/>
            <a:ext cx="9144000" cy="1022054"/>
          </a:xfrm>
        </p:spPr>
        <p:txBody>
          <a:bodyPr/>
          <a:lstStyle/>
          <a:p>
            <a:r>
              <a:rPr lang="en-US" sz="2000" b="1" dirty="0"/>
              <a:t>F. M. Laggner</a:t>
            </a:r>
            <a:r>
              <a:rPr lang="en-US" sz="2000" baseline="30000" dirty="0"/>
              <a:t>1</a:t>
            </a:r>
            <a:r>
              <a:rPr lang="en-US" sz="2000" dirty="0"/>
              <a:t>, A. Diallo</a:t>
            </a:r>
            <a:r>
              <a:rPr lang="en-US" sz="2000" baseline="30000" dirty="0"/>
              <a:t>2</a:t>
            </a:r>
            <a:r>
              <a:rPr lang="en-US" sz="2000" dirty="0"/>
              <a:t>, B. P. LeBlanc</a:t>
            </a:r>
            <a:r>
              <a:rPr lang="en-US" sz="2000" baseline="30000" dirty="0"/>
              <a:t>2</a:t>
            </a:r>
            <a:r>
              <a:rPr lang="en-US" sz="2000" dirty="0"/>
              <a:t>, R. Rozenblat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</a:p>
          <a:p>
            <a:r>
              <a:rPr lang="en-US" sz="2000" dirty="0"/>
              <a:t>G. Tchilinguirian</a:t>
            </a:r>
            <a:r>
              <a:rPr lang="en-US" sz="2000" baseline="30000" dirty="0"/>
              <a:t>2</a:t>
            </a:r>
            <a:r>
              <a:rPr lang="en-US" sz="2000" dirty="0"/>
              <a:t>, E.Kolemen</a:t>
            </a:r>
            <a:r>
              <a:rPr lang="en-US" sz="2000" baseline="30000" dirty="0"/>
              <a:t>1</a:t>
            </a:r>
            <a:r>
              <a:rPr lang="en-US" sz="2000" dirty="0"/>
              <a:t> and the NSTX-U team</a:t>
            </a:r>
          </a:p>
          <a:p>
            <a:pPr marL="540000" lvl="0" eaLnBrk="1" hangingPunct="1">
              <a:spcBef>
                <a:spcPts val="0"/>
              </a:spcBef>
            </a:pPr>
            <a:r>
              <a:rPr lang="en-US" altLang="de-DE" sz="1000" baseline="30000" dirty="0">
                <a:solidFill>
                  <a:srgbClr val="000000"/>
                </a:solidFill>
                <a:latin typeface="Arial Narrow" pitchFamily="34" charset="0"/>
              </a:rPr>
              <a:t>1</a:t>
            </a:r>
            <a:r>
              <a:rPr lang="en-US" altLang="de-DE" sz="1000" dirty="0">
                <a:solidFill>
                  <a:srgbClr val="000000"/>
                </a:solidFill>
                <a:latin typeface="Arial Narrow" pitchFamily="34" charset="0"/>
              </a:rPr>
              <a:t>Department of Mechanical and Aerospace Engineering, Princeton University, Princeton, New Jersey, USA</a:t>
            </a:r>
          </a:p>
          <a:p>
            <a:pPr marL="540000" lvl="0" eaLnBrk="1" hangingPunct="1">
              <a:spcBef>
                <a:spcPts val="0"/>
              </a:spcBef>
            </a:pPr>
            <a:r>
              <a:rPr lang="en-US" altLang="de-DE" sz="1000" baseline="30000" dirty="0">
                <a:solidFill>
                  <a:srgbClr val="000000"/>
                </a:solidFill>
                <a:latin typeface="Arial Narrow" pitchFamily="34" charset="0"/>
              </a:rPr>
              <a:t>2</a:t>
            </a:r>
            <a:r>
              <a:rPr lang="en-US" altLang="de-DE" sz="1000" dirty="0">
                <a:solidFill>
                  <a:srgbClr val="000000"/>
                </a:solidFill>
                <a:latin typeface="Arial Narrow" pitchFamily="34" charset="0"/>
              </a:rPr>
              <a:t>Princeton Plasma Physics Laboratory, Princeton, New Jersey, USA</a:t>
            </a:r>
            <a:endParaRPr lang="en-US" sz="2400" dirty="0"/>
          </a:p>
        </p:txBody>
      </p:sp>
      <p:sp>
        <p:nvSpPr>
          <p:cNvPr id="4099" name="Title 2"/>
          <p:cNvSpPr>
            <a:spLocks noGrp="1"/>
          </p:cNvSpPr>
          <p:nvPr>
            <p:ph type="title"/>
          </p:nvPr>
        </p:nvSpPr>
        <p:spPr>
          <a:xfrm>
            <a:off x="0" y="781200"/>
            <a:ext cx="9144000" cy="1054396"/>
          </a:xfrm>
        </p:spPr>
        <p:txBody>
          <a:bodyPr/>
          <a:lstStyle/>
          <a:p>
            <a:pPr eaLnBrk="1" hangingPunct="1"/>
            <a:r>
              <a:rPr lang="en-US" sz="3200" dirty="0"/>
              <a:t>A scalable </a:t>
            </a:r>
            <a:r>
              <a:rPr lang="en-US" sz="3200" b="1" dirty="0"/>
              <a:t>real-time</a:t>
            </a:r>
            <a:r>
              <a:rPr lang="en-US" sz="3200" dirty="0"/>
              <a:t> </a:t>
            </a:r>
            <a:r>
              <a:rPr lang="en-US" sz="3200" b="1" dirty="0"/>
              <a:t>framework</a:t>
            </a:r>
            <a:r>
              <a:rPr lang="en-US" sz="3200" dirty="0"/>
              <a:t> for </a:t>
            </a:r>
            <a:r>
              <a:rPr lang="en-US" sz="3200" b="1" dirty="0"/>
              <a:t>Thomson scattering</a:t>
            </a:r>
            <a:r>
              <a:rPr lang="en-US" sz="3200" dirty="0"/>
              <a:t> analysis: Application to </a:t>
            </a:r>
            <a:r>
              <a:rPr lang="en-US" sz="3200" b="1" dirty="0"/>
              <a:t>NSTX-U</a:t>
            </a:r>
            <a:endParaRPr lang="en-US" altLang="en-US" sz="3200" b="1" dirty="0">
              <a:latin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3409950"/>
            <a:ext cx="9144000" cy="304800"/>
          </a:xfrm>
        </p:spPr>
        <p:txBody>
          <a:bodyPr rtlCol="0">
            <a:normAutofit fontScale="92500" lnSpcReduction="20000"/>
          </a:bodyPr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NSTX-U / Magnetic Fusion Science meeting, Princeton, Dec. 3, 2018</a:t>
            </a:r>
          </a:p>
        </p:txBody>
      </p:sp>
      <p:pic>
        <p:nvPicPr>
          <p:cNvPr id="7" name="Grafik 14">
            <a:extLst>
              <a:ext uri="{FF2B5EF4-FFF2-40B4-BE49-F238E27FC236}">
                <a16:creationId xmlns:a16="http://schemas.microsoft.com/office/drawing/2014/main" id="{E9E16FA4-97D5-EB45-85CE-0E900F982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3759346"/>
            <a:ext cx="1928191" cy="723071"/>
          </a:xfrm>
          <a:prstGeom prst="rect">
            <a:avLst/>
          </a:prstGeom>
        </p:spPr>
      </p:pic>
      <p:pic>
        <p:nvPicPr>
          <p:cNvPr id="4101" name="Picture 4" descr="PPPL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0" y="4482417"/>
            <a:ext cx="1577010" cy="55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49397-0C73-3E46-B3AA-162F375DD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Rt</a:t>
            </a:r>
            <a:r>
              <a:rPr lang="en-US" b="1" dirty="0"/>
              <a:t> analysis 10 times faster</a:t>
            </a:r>
            <a:r>
              <a:rPr lang="en-US" dirty="0"/>
              <a:t> than post shot calculation – </a:t>
            </a:r>
            <a:r>
              <a:rPr lang="en-US" b="1" dirty="0"/>
              <a:t>Excellent agreement</a:t>
            </a:r>
            <a:r>
              <a:rPr lang="en-US" dirty="0"/>
              <a:t> of results from both methods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428CE7-1ACB-204C-A3B2-5A40397B648A}"/>
              </a:ext>
            </a:extLst>
          </p:cNvPr>
          <p:cNvGrpSpPr/>
          <p:nvPr/>
        </p:nvGrpSpPr>
        <p:grpSpPr>
          <a:xfrm>
            <a:off x="5673098" y="720725"/>
            <a:ext cx="3463557" cy="2585239"/>
            <a:chOff x="6019799" y="2795420"/>
            <a:chExt cx="2797855" cy="2088351"/>
          </a:xfrm>
        </p:grpSpPr>
        <p:pic>
          <p:nvPicPr>
            <p:cNvPr id="9" name="Content Placeholder 11">
              <a:extLst>
                <a:ext uri="{FF2B5EF4-FFF2-40B4-BE49-F238E27FC236}">
                  <a16:creationId xmlns:a16="http://schemas.microsoft.com/office/drawing/2014/main" id="{24DB07BF-CFE0-BA40-847C-ECBBC8CF5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19799" y="2795420"/>
              <a:ext cx="2797855" cy="2088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B1901F3-7B54-7248-8F6C-338FD10F0174}"/>
                </a:ext>
              </a:extLst>
            </p:cNvPr>
            <p:cNvSpPr/>
            <p:nvPr/>
          </p:nvSpPr>
          <p:spPr>
            <a:xfrm>
              <a:off x="8465148" y="2835368"/>
              <a:ext cx="228600" cy="164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163192-17C5-FE4F-96EE-A253D3EAD2D4}"/>
              </a:ext>
            </a:extLst>
          </p:cNvPr>
          <p:cNvGrpSpPr/>
          <p:nvPr/>
        </p:nvGrpSpPr>
        <p:grpSpPr>
          <a:xfrm>
            <a:off x="2335907" y="720725"/>
            <a:ext cx="3463557" cy="2585239"/>
            <a:chOff x="6019800" y="720725"/>
            <a:chExt cx="2797853" cy="2088350"/>
          </a:xfrm>
        </p:grpSpPr>
        <p:pic>
          <p:nvPicPr>
            <p:cNvPr id="10" name="Content Placeholder 9">
              <a:extLst>
                <a:ext uri="{FF2B5EF4-FFF2-40B4-BE49-F238E27FC236}">
                  <a16:creationId xmlns:a16="http://schemas.microsoft.com/office/drawing/2014/main" id="{C634E206-98FF-BE4C-842B-FD99840F5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19800" y="720725"/>
              <a:ext cx="2797853" cy="208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051BCF-4048-3741-85CF-80BDFA478D24}"/>
                </a:ext>
              </a:extLst>
            </p:cNvPr>
            <p:cNvSpPr/>
            <p:nvPr/>
          </p:nvSpPr>
          <p:spPr>
            <a:xfrm>
              <a:off x="8465148" y="760228"/>
              <a:ext cx="228600" cy="164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238CF0F5-2D3F-214E-AABF-40934B652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" y="800100"/>
            <a:ext cx="8934087" cy="4057650"/>
          </a:xfrm>
        </p:spPr>
        <p:txBody>
          <a:bodyPr/>
          <a:lstStyle/>
          <a:p>
            <a:r>
              <a:rPr lang="en-US" dirty="0" err="1"/>
              <a:t>Rt</a:t>
            </a:r>
            <a:r>
              <a:rPr lang="en-US" dirty="0"/>
              <a:t> analysis time</a:t>
            </a:r>
          </a:p>
          <a:p>
            <a:pPr lvl="1"/>
            <a:r>
              <a:rPr lang="en-US" dirty="0"/>
              <a:t>&lt;2.5 </a:t>
            </a:r>
            <a:r>
              <a:rPr lang="en-US" dirty="0" err="1"/>
              <a:t>ms</a:t>
            </a:r>
            <a:r>
              <a:rPr lang="en-US" dirty="0"/>
              <a:t> per</a:t>
            </a:r>
          </a:p>
          <a:p>
            <a:pPr marL="228600" lvl="1" indent="0">
              <a:buNone/>
            </a:pPr>
            <a:r>
              <a:rPr lang="en-US" dirty="0"/>
              <a:t>   time slice</a:t>
            </a:r>
          </a:p>
          <a:p>
            <a:r>
              <a:rPr lang="en-US" dirty="0"/>
              <a:t>8 radial </a:t>
            </a:r>
            <a:r>
              <a:rPr lang="en-US" dirty="0" err="1"/>
              <a:t>chan</a:t>
            </a:r>
            <a:r>
              <a:rPr lang="en-US" dirty="0"/>
              <a:t>-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nels</a:t>
            </a:r>
            <a:r>
              <a:rPr lang="en-US" dirty="0"/>
              <a:t> tested</a:t>
            </a:r>
          </a:p>
          <a:p>
            <a:pPr lvl="1"/>
            <a:r>
              <a:rPr lang="en-US" dirty="0"/>
              <a:t>Parallel execution </a:t>
            </a:r>
          </a:p>
          <a:p>
            <a:pPr marL="228600" lvl="1" indent="0">
              <a:buNone/>
            </a:pPr>
            <a:r>
              <a:rPr lang="en-US" dirty="0"/>
              <a:t>   of analysis from different radial channels</a:t>
            </a:r>
          </a:p>
          <a:p>
            <a:pPr lvl="2"/>
            <a:r>
              <a:rPr lang="en-US" dirty="0"/>
              <a:t>Scales favorably to higher amount of radial channels (analysis time still 2.5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  <a:p>
            <a:r>
              <a:rPr lang="en-US" dirty="0"/>
              <a:t>End to end processing time of &lt;17 </a:t>
            </a:r>
            <a:r>
              <a:rPr lang="en-US" dirty="0" err="1"/>
              <a:t>ms</a:t>
            </a:r>
            <a:r>
              <a:rPr lang="en-US" dirty="0"/>
              <a:t> achieved (for ~30 min) </a:t>
            </a:r>
          </a:p>
        </p:txBody>
      </p:sp>
      <p:sp>
        <p:nvSpPr>
          <p:cNvPr id="23" name="Textfeld 12">
            <a:extLst>
              <a:ext uri="{FF2B5EF4-FFF2-40B4-BE49-F238E27FC236}">
                <a16:creationId xmlns:a16="http://schemas.microsoft.com/office/drawing/2014/main" id="{B44E5EBF-4A8F-204D-AD37-5445027582E5}"/>
              </a:ext>
            </a:extLst>
          </p:cNvPr>
          <p:cNvSpPr txBox="1"/>
          <p:nvPr/>
        </p:nvSpPr>
        <p:spPr>
          <a:xfrm>
            <a:off x="0" y="4495509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aseline="0" dirty="0"/>
              <a:t>[</a:t>
            </a:r>
            <a:r>
              <a:rPr lang="en-US" sz="1600" dirty="0">
                <a:cs typeface="Arial" panose="020B0604020202020204" pitchFamily="34" charset="0"/>
              </a:rPr>
              <a:t>F</a:t>
            </a:r>
            <a:r>
              <a:rPr lang="en-US" altLang="en-US" sz="1600" dirty="0">
                <a:cs typeface="Arial" panose="020B0604020202020204" pitchFamily="34" charset="0"/>
              </a:rPr>
              <a:t>. M. Laggner, et al., RSI, in prep.</a:t>
            </a:r>
            <a:r>
              <a:rPr lang="de-AT" baseline="0" dirty="0"/>
              <a:t>]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0CA028-FCD1-644E-83F8-74B331124336}"/>
              </a:ext>
            </a:extLst>
          </p:cNvPr>
          <p:cNvSpPr/>
          <p:nvPr/>
        </p:nvSpPr>
        <p:spPr>
          <a:xfrm>
            <a:off x="2895600" y="1092446"/>
            <a:ext cx="914400" cy="698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</a:rPr>
              <a:t>T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endParaRPr lang="en-US" sz="3200" baseline="-25000" dirty="0">
              <a:solidFill>
                <a:srgbClr val="C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BE5668-D9AA-AE44-AAE0-F2F88F3DE395}"/>
              </a:ext>
            </a:extLst>
          </p:cNvPr>
          <p:cNvSpPr/>
          <p:nvPr/>
        </p:nvSpPr>
        <p:spPr>
          <a:xfrm>
            <a:off x="6238926" y="1092446"/>
            <a:ext cx="914400" cy="698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n</a:t>
            </a:r>
            <a:r>
              <a:rPr lang="en-US" sz="3200" baseline="-25000" dirty="0">
                <a:solidFill>
                  <a:srgbClr val="C0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18984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AD1B3E-A1B5-AE4E-BC17-1F6FF2412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Real-time prototype system for TS analysis designed, developed and offline tested</a:t>
            </a:r>
          </a:p>
          <a:p>
            <a:pPr lvl="1"/>
            <a:r>
              <a:rPr lang="en-US" dirty="0"/>
              <a:t>New </a:t>
            </a:r>
            <a:r>
              <a:rPr lang="en-US" dirty="0" err="1"/>
              <a:t>rt</a:t>
            </a:r>
            <a:r>
              <a:rPr lang="en-US" dirty="0"/>
              <a:t> hardware and software</a:t>
            </a:r>
          </a:p>
          <a:p>
            <a:pPr lvl="2"/>
            <a:r>
              <a:rPr lang="en-US" dirty="0"/>
              <a:t>Framework could be also used at</a:t>
            </a:r>
          </a:p>
          <a:p>
            <a:pPr marL="457200" lvl="2" indent="0">
              <a:buNone/>
            </a:pPr>
            <a:r>
              <a:rPr lang="en-US" dirty="0"/>
              <a:t>   other diagnostics </a:t>
            </a:r>
          </a:p>
          <a:p>
            <a:pPr lvl="1"/>
            <a:r>
              <a:rPr lang="en-US" dirty="0"/>
              <a:t>Scalable, reliable and </a:t>
            </a:r>
          </a:p>
          <a:p>
            <a:pPr marL="228600" lvl="1" indent="0">
              <a:buNone/>
            </a:pPr>
            <a:r>
              <a:rPr lang="en-US" dirty="0"/>
              <a:t>   deterministic setup </a:t>
            </a:r>
          </a:p>
          <a:p>
            <a:r>
              <a:rPr lang="en-US" dirty="0"/>
              <a:t>Benchmark of </a:t>
            </a:r>
            <a:r>
              <a:rPr lang="en-US" dirty="0" err="1"/>
              <a:t>rt</a:t>
            </a:r>
            <a:r>
              <a:rPr lang="en-US" dirty="0"/>
              <a:t> analysis against post shot analysis code</a:t>
            </a:r>
          </a:p>
          <a:p>
            <a:r>
              <a:rPr lang="en-US" dirty="0"/>
              <a:t>System meets a 60 Hz laser pulse deadline for 30 min</a:t>
            </a:r>
          </a:p>
          <a:p>
            <a:pPr lvl="1"/>
            <a:r>
              <a:rPr lang="en-US" dirty="0"/>
              <a:t>Applicable to TS systems of long pulse machines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AC4D4E-54A6-AE4F-A89D-ABC4035C3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 </a:t>
            </a:r>
            <a:r>
              <a:rPr lang="en-US" dirty="0"/>
              <a:t>- Successful implementation of </a:t>
            </a:r>
            <a:r>
              <a:rPr lang="en-US" dirty="0" err="1"/>
              <a:t>rt</a:t>
            </a:r>
            <a:r>
              <a:rPr lang="en-US" dirty="0"/>
              <a:t> TS analysis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214DA19E-393B-B342-BE07-36BFC48EC5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352550"/>
            <a:ext cx="4648200" cy="174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6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AC4D4E-54A6-AE4F-A89D-ABC4035C3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Outlook </a:t>
            </a:r>
            <a:r>
              <a:rPr lang="en-US" dirty="0"/>
              <a:t>– Deployment at the large helical device (LHD)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03A786-097F-384B-812F-1B391E3A8DBC}"/>
              </a:ext>
            </a:extLst>
          </p:cNvPr>
          <p:cNvGrpSpPr/>
          <p:nvPr/>
        </p:nvGrpSpPr>
        <p:grpSpPr>
          <a:xfrm>
            <a:off x="4506744" y="848763"/>
            <a:ext cx="4599624" cy="3811338"/>
            <a:chOff x="-1849323" y="829175"/>
            <a:chExt cx="6202282" cy="5139331"/>
          </a:xfrm>
        </p:grpSpPr>
        <p:pic>
          <p:nvPicPr>
            <p:cNvPr id="10" name="Picture 9" descr="AUTonWorld.png">
              <a:extLst>
                <a:ext uri="{FF2B5EF4-FFF2-40B4-BE49-F238E27FC236}">
                  <a16:creationId xmlns:a16="http://schemas.microsoft.com/office/drawing/2014/main" id="{7D42BBC6-48BA-D847-A4D5-E2630E13C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0" t="5294" r="65357" b="10717"/>
            <a:stretch/>
          </p:blipFill>
          <p:spPr>
            <a:xfrm>
              <a:off x="685801" y="829175"/>
              <a:ext cx="3667158" cy="5139331"/>
            </a:xfrm>
            <a:prstGeom prst="rect">
              <a:avLst/>
            </a:prstGeom>
          </p:spPr>
        </p:pic>
        <p:pic>
          <p:nvPicPr>
            <p:cNvPr id="12" name="Picture 11" descr="AUTonWorld.png">
              <a:extLst>
                <a:ext uri="{FF2B5EF4-FFF2-40B4-BE49-F238E27FC236}">
                  <a16:creationId xmlns:a16="http://schemas.microsoft.com/office/drawing/2014/main" id="{CA25AE7C-FAE0-D44F-AA49-E062324E2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15" t="5732" r="1428" b="49582"/>
            <a:stretch/>
          </p:blipFill>
          <p:spPr>
            <a:xfrm>
              <a:off x="-1849323" y="829176"/>
              <a:ext cx="2649424" cy="2734332"/>
            </a:xfrm>
            <a:prstGeom prst="rect">
              <a:avLst/>
            </a:prstGeom>
          </p:spPr>
        </p:pic>
      </p:grp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214DA19E-393B-B342-BE07-36BFC48EC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28"/>
          <a:stretch/>
        </p:blipFill>
        <p:spPr>
          <a:xfrm>
            <a:off x="6100203" y="844932"/>
            <a:ext cx="1443597" cy="736218"/>
          </a:xfrm>
          <a:prstGeom prst="rect">
            <a:avLst/>
          </a:prstGeom>
          <a:solidFill>
            <a:srgbClr val="AB7942">
              <a:alpha val="60784"/>
            </a:srgbClr>
          </a:solidFill>
        </p:spPr>
      </p:pic>
      <p:sp>
        <p:nvSpPr>
          <p:cNvPr id="11" name="Curved Down Arrow 10">
            <a:extLst>
              <a:ext uri="{FF2B5EF4-FFF2-40B4-BE49-F238E27FC236}">
                <a16:creationId xmlns:a16="http://schemas.microsoft.com/office/drawing/2014/main" id="{5DD03A95-6764-DD43-B2E9-6BE9EA372D0D}"/>
              </a:ext>
            </a:extLst>
          </p:cNvPr>
          <p:cNvSpPr/>
          <p:nvPr/>
        </p:nvSpPr>
        <p:spPr bwMode="auto">
          <a:xfrm flipH="1">
            <a:off x="5029200" y="1624034"/>
            <a:ext cx="3561490" cy="795316"/>
          </a:xfrm>
          <a:prstGeom prst="curvedDownArrow">
            <a:avLst/>
          </a:prstGeom>
          <a:solidFill>
            <a:srgbClr val="8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AD1B3E-A1B5-AE4E-BC17-1F6FF2412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00100"/>
            <a:ext cx="8991600" cy="4057650"/>
          </a:xfrm>
        </p:spPr>
        <p:txBody>
          <a:bodyPr/>
          <a:lstStyle/>
          <a:p>
            <a:r>
              <a:rPr lang="en-US" dirty="0"/>
              <a:t>LHD needs </a:t>
            </a:r>
            <a:r>
              <a:rPr lang="en-US" dirty="0" err="1"/>
              <a:t>rt</a:t>
            </a:r>
            <a:r>
              <a:rPr lang="en-US" dirty="0"/>
              <a:t> TS system</a:t>
            </a:r>
          </a:p>
          <a:p>
            <a:pPr lvl="1"/>
            <a:r>
              <a:rPr lang="en-US" dirty="0"/>
              <a:t>n</a:t>
            </a:r>
            <a:r>
              <a:rPr lang="en-US" baseline="-25000" dirty="0"/>
              <a:t>e </a:t>
            </a:r>
            <a:r>
              <a:rPr lang="en-US" dirty="0"/>
              <a:t>profiles in long pulse operation</a:t>
            </a:r>
          </a:p>
          <a:p>
            <a:pPr marL="228600" lvl="1" indent="0">
              <a:buNone/>
            </a:pPr>
            <a:r>
              <a:rPr lang="en-US" dirty="0"/>
              <a:t>   with ECH to track density cutoff</a:t>
            </a:r>
          </a:p>
          <a:p>
            <a:pPr lvl="2"/>
            <a:r>
              <a:rPr lang="en-US" dirty="0"/>
              <a:t>Intended use as important system </a:t>
            </a:r>
          </a:p>
          <a:p>
            <a:pPr marL="457200" lvl="2" indent="0">
              <a:buNone/>
            </a:pPr>
            <a:r>
              <a:rPr lang="en-US" dirty="0"/>
              <a:t>    for machine protection</a:t>
            </a:r>
          </a:p>
          <a:p>
            <a:r>
              <a:rPr lang="en-US" dirty="0"/>
              <a:t>ASDEX Upgrade interested in an ‘off-the-shelf’ solution</a:t>
            </a:r>
          </a:p>
          <a:p>
            <a:pPr lvl="1"/>
            <a:r>
              <a:rPr lang="en-US" dirty="0" err="1"/>
              <a:t>Rt</a:t>
            </a:r>
            <a:r>
              <a:rPr lang="en-US" dirty="0"/>
              <a:t> TS as sensor for advanced plasma control</a:t>
            </a:r>
          </a:p>
          <a:p>
            <a:r>
              <a:rPr lang="en-US" dirty="0"/>
              <a:t>Benefit for NSTX-U</a:t>
            </a:r>
          </a:p>
          <a:p>
            <a:pPr lvl="1"/>
            <a:r>
              <a:rPr lang="en-US" dirty="0"/>
              <a:t>Experience for routine system operation will be gained</a:t>
            </a:r>
          </a:p>
          <a:p>
            <a:pPr lvl="2"/>
            <a:r>
              <a:rPr lang="en-US" dirty="0"/>
              <a:t>Ready to go after the recovery period</a:t>
            </a:r>
          </a:p>
          <a:p>
            <a:pPr lvl="1"/>
            <a:r>
              <a:rPr lang="en-US" dirty="0"/>
              <a:t>Speed-up possible: Upgrading </a:t>
            </a:r>
            <a:r>
              <a:rPr lang="en-US" dirty="0" err="1"/>
              <a:t>rt</a:t>
            </a:r>
            <a:r>
              <a:rPr lang="en-US" dirty="0"/>
              <a:t>-ADC firmware and code optimization</a:t>
            </a:r>
          </a:p>
        </p:txBody>
      </p:sp>
    </p:spTree>
    <p:extLst>
      <p:ext uri="{BB962C8B-B14F-4D97-AF65-F5344CB8AC3E}">
        <p14:creationId xmlns:p14="http://schemas.microsoft.com/office/powerpoint/2010/main" val="303796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en-US" dirty="0">
                <a:latin typeface="Arial" charset="0"/>
                <a:cs typeface="Arial" charset="0"/>
              </a:rPr>
              <a:t>Real time (</a:t>
            </a:r>
            <a:r>
              <a:rPr lang="en-US" altLang="en-US" dirty="0" err="1">
                <a:latin typeface="Arial" charset="0"/>
                <a:cs typeface="Arial" charset="0"/>
              </a:rPr>
              <a:t>rt</a:t>
            </a:r>
            <a:r>
              <a:rPr lang="en-US" altLang="en-US" dirty="0">
                <a:latin typeface="Arial" charset="0"/>
                <a:cs typeface="Arial" charset="0"/>
              </a:rPr>
              <a:t>) Thomson scattering (TS) beneficial for</a:t>
            </a:r>
          </a:p>
          <a:p>
            <a:pPr lvl="1" eaLnBrk="1" hangingPunct="1"/>
            <a:r>
              <a:rPr lang="en-US" altLang="en-US" dirty="0" err="1">
                <a:latin typeface="Arial" charset="0"/>
                <a:cs typeface="Arial" charset="0"/>
              </a:rPr>
              <a:t>Rt</a:t>
            </a:r>
            <a:r>
              <a:rPr lang="en-US" altLang="en-US" dirty="0">
                <a:latin typeface="Arial" charset="0"/>
                <a:cs typeface="Arial" charset="0"/>
              </a:rPr>
              <a:t> equilibrium reconstruction (</a:t>
            </a:r>
            <a:r>
              <a:rPr lang="en-US" altLang="en-US" dirty="0" err="1">
                <a:latin typeface="Arial" charset="0"/>
                <a:cs typeface="Arial" charset="0"/>
              </a:rPr>
              <a:t>rt-Efit</a:t>
            </a:r>
            <a:r>
              <a:rPr lang="en-US" altLang="en-US" dirty="0">
                <a:latin typeface="Arial" charset="0"/>
                <a:cs typeface="Arial" charset="0"/>
              </a:rPr>
              <a:t>) with pressure constraint</a:t>
            </a:r>
          </a:p>
          <a:p>
            <a:pPr lvl="1" eaLnBrk="1" hangingPunct="1"/>
            <a:r>
              <a:rPr lang="en-US" altLang="en-US" dirty="0" err="1">
                <a:latin typeface="Arial" charset="0"/>
                <a:cs typeface="Arial" charset="0"/>
              </a:rPr>
              <a:t>Rt</a:t>
            </a:r>
            <a:r>
              <a:rPr lang="en-US" altLang="en-US" dirty="0">
                <a:latin typeface="Arial" charset="0"/>
                <a:cs typeface="Arial" charset="0"/>
              </a:rPr>
              <a:t> profile availability for control purposes</a:t>
            </a:r>
          </a:p>
          <a:p>
            <a:pPr lvl="2" eaLnBrk="1" hangingPunct="1"/>
            <a:r>
              <a:rPr lang="en-US" altLang="en-US" dirty="0"/>
              <a:t>ELM control (timescale ~ 10 </a:t>
            </a:r>
            <a:r>
              <a:rPr lang="en-US" altLang="en-US" dirty="0" err="1"/>
              <a:t>ms</a:t>
            </a:r>
            <a:r>
              <a:rPr lang="en-US" altLang="en-US" dirty="0"/>
              <a:t>)</a:t>
            </a:r>
          </a:p>
          <a:p>
            <a:pPr lvl="2" eaLnBrk="1" hangingPunct="1"/>
            <a:r>
              <a:rPr lang="en-US" altLang="en-US" dirty="0"/>
              <a:t>Core transport (timescale &gt; 10ms)</a:t>
            </a:r>
          </a:p>
          <a:p>
            <a:pPr lvl="2" eaLnBrk="1" hangingPunct="1"/>
            <a:r>
              <a:rPr lang="en-US" altLang="en-US" dirty="0"/>
              <a:t>Resistive wall mode (timescale ~ 1 </a:t>
            </a:r>
            <a:r>
              <a:rPr lang="en-US" altLang="en-US" dirty="0" err="1"/>
              <a:t>ms</a:t>
            </a:r>
            <a:r>
              <a:rPr lang="en-US" altLang="en-US" dirty="0"/>
              <a:t>)</a:t>
            </a:r>
          </a:p>
          <a:p>
            <a:pPr eaLnBrk="1" hangingPunct="1"/>
            <a:r>
              <a:rPr lang="en-US" altLang="en-US" dirty="0" err="1">
                <a:latin typeface="Arial" charset="0"/>
                <a:cs typeface="Arial" charset="0"/>
              </a:rPr>
              <a:t>Rt</a:t>
            </a:r>
            <a:r>
              <a:rPr lang="en-US" altLang="en-US" dirty="0">
                <a:latin typeface="Arial" charset="0"/>
                <a:cs typeface="Arial" charset="0"/>
              </a:rPr>
              <a:t>-upgrade of the existing TS diagnostic at NSTX-U</a:t>
            </a:r>
          </a:p>
          <a:p>
            <a:pPr lvl="1" eaLnBrk="1" hangingPunct="1"/>
            <a:r>
              <a:rPr lang="fr" altLang="en-US" dirty="0" err="1">
                <a:latin typeface="Arial" charset="0"/>
                <a:cs typeface="Arial" charset="0"/>
              </a:rPr>
              <a:t>Rt</a:t>
            </a:r>
            <a:r>
              <a:rPr lang="fr" altLang="en-US" dirty="0">
                <a:latin typeface="Arial" charset="0"/>
                <a:cs typeface="Arial" charset="0"/>
              </a:rPr>
              <a:t> capable data acquisition (hardware)</a:t>
            </a:r>
          </a:p>
          <a:p>
            <a:pPr lvl="1" eaLnBrk="1" hangingPunct="1"/>
            <a:r>
              <a:rPr lang="en-US" altLang="en-US" dirty="0" err="1">
                <a:latin typeface="Arial" charset="0"/>
                <a:cs typeface="Arial" charset="0"/>
              </a:rPr>
              <a:t>Rt</a:t>
            </a:r>
            <a:r>
              <a:rPr lang="en-US" altLang="en-US" dirty="0">
                <a:latin typeface="Arial" charset="0"/>
                <a:cs typeface="Arial" charset="0"/>
              </a:rPr>
              <a:t> TS analysis (software)</a:t>
            </a:r>
          </a:p>
          <a:p>
            <a:pPr eaLnBrk="1" hangingPunct="1"/>
            <a:r>
              <a:rPr lang="en-US" altLang="en-US" dirty="0">
                <a:latin typeface="Arial" charset="0"/>
                <a:cs typeface="Arial" charset="0"/>
              </a:rPr>
              <a:t>Develop a prototype ‘small’ system that is scalable</a:t>
            </a:r>
          </a:p>
          <a:p>
            <a:pPr lvl="1" eaLnBrk="1" hangingPunct="1"/>
            <a:r>
              <a:rPr lang="en-US" altLang="en-US" dirty="0">
                <a:latin typeface="Arial" charset="0"/>
                <a:cs typeface="Arial" charset="0"/>
              </a:rPr>
              <a:t>Demonstrate </a:t>
            </a:r>
            <a:r>
              <a:rPr lang="en-US" altLang="en-US" dirty="0" err="1">
                <a:latin typeface="Arial" charset="0"/>
                <a:cs typeface="Arial" charset="0"/>
              </a:rPr>
              <a:t>rt</a:t>
            </a:r>
            <a:r>
              <a:rPr lang="en-US" altLang="en-US" dirty="0">
                <a:latin typeface="Arial" charset="0"/>
                <a:cs typeface="Arial" charset="0"/>
              </a:rPr>
              <a:t> capability of data acquisition and TS analysis</a:t>
            </a:r>
          </a:p>
          <a:p>
            <a:pPr lvl="1" eaLnBrk="1" hangingPunct="1"/>
            <a:endParaRPr lang="en-US" altLang="en-US" dirty="0">
              <a:latin typeface="Arial" charset="0"/>
              <a:cs typeface="Arial" charset="0"/>
            </a:endParaRPr>
          </a:p>
          <a:p>
            <a:pPr eaLnBrk="1" hangingPunct="1"/>
            <a:endParaRPr lang="en-US" altLang="en-US" dirty="0">
              <a:latin typeface="Arial" charset="0"/>
              <a:cs typeface="Arial" charset="0"/>
            </a:endParaRPr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/>
            <a:r>
              <a:rPr lang="en-US" altLang="en-US" dirty="0">
                <a:latin typeface="Arial" charset="0"/>
                <a:cs typeface="Arial" charset="0"/>
              </a:rPr>
              <a:t>Motivation - </a:t>
            </a:r>
            <a:r>
              <a:rPr lang="en-US" altLang="en-US" b="1" dirty="0">
                <a:latin typeface="Arial" charset="0"/>
                <a:cs typeface="Arial" charset="0"/>
              </a:rPr>
              <a:t>Real-time (</a:t>
            </a:r>
            <a:r>
              <a:rPr lang="en-US" altLang="en-US" b="1" dirty="0" err="1">
                <a:latin typeface="Arial" charset="0"/>
                <a:cs typeface="Arial" charset="0"/>
              </a:rPr>
              <a:t>rt</a:t>
            </a:r>
            <a:r>
              <a:rPr lang="en-US" altLang="en-US" b="1" dirty="0">
                <a:latin typeface="Arial" charset="0"/>
                <a:cs typeface="Arial" charset="0"/>
              </a:rPr>
              <a:t>) profile measurements</a:t>
            </a:r>
            <a:r>
              <a:rPr lang="en-US" altLang="en-US" dirty="0">
                <a:latin typeface="Arial" charset="0"/>
                <a:cs typeface="Arial" charset="0"/>
              </a:rPr>
              <a:t> for advanced plasma control</a:t>
            </a:r>
          </a:p>
        </p:txBody>
      </p:sp>
      <p:sp>
        <p:nvSpPr>
          <p:cNvPr id="4" name="Textfeld 12">
            <a:extLst>
              <a:ext uri="{FF2B5EF4-FFF2-40B4-BE49-F238E27FC236}">
                <a16:creationId xmlns:a16="http://schemas.microsoft.com/office/drawing/2014/main" id="{45F04E3E-46D6-574B-8C45-89D2FC6E384C}"/>
              </a:ext>
            </a:extLst>
          </p:cNvPr>
          <p:cNvSpPr txBox="1"/>
          <p:nvPr/>
        </p:nvSpPr>
        <p:spPr>
          <a:xfrm>
            <a:off x="5410200" y="173355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[</a:t>
            </a:r>
            <a:r>
              <a:rPr lang="de-AT" sz="1600" dirty="0"/>
              <a:t>E. </a:t>
            </a:r>
            <a:r>
              <a:rPr lang="de-AT" sz="1600" dirty="0" err="1"/>
              <a:t>Kolemen</a:t>
            </a:r>
            <a:r>
              <a:rPr lang="de-AT" sz="1600" dirty="0"/>
              <a:t>, et al., IAEA FEC, 2016</a:t>
            </a:r>
            <a:r>
              <a:rPr lang="de-AT" baseline="0" dirty="0"/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D94F97-6145-3D48-8451-DF665267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 of the multi point Thomson Scattering (MPTS) diagnostic at NSTX-U – Determines </a:t>
            </a:r>
            <a:r>
              <a:rPr lang="en-US" b="1" dirty="0" err="1"/>
              <a:t>rt</a:t>
            </a:r>
            <a:r>
              <a:rPr lang="en-US" b="1" dirty="0"/>
              <a:t> system specs</a:t>
            </a:r>
            <a:r>
              <a:rPr lang="en-US" dirty="0"/>
              <a:t>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F7199EC-4CC9-D94B-95F0-D939F4A4558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05304"/>
            <a:ext cx="4419600" cy="3247242"/>
          </a:xfrm>
        </p:spPr>
      </p:pic>
      <p:sp>
        <p:nvSpPr>
          <p:cNvPr id="14" name="Textfeld 12">
            <a:extLst>
              <a:ext uri="{FF2B5EF4-FFF2-40B4-BE49-F238E27FC236}">
                <a16:creationId xmlns:a16="http://schemas.microsoft.com/office/drawing/2014/main" id="{24114B76-B397-7C4C-B247-77A282D48E80}"/>
              </a:ext>
            </a:extLst>
          </p:cNvPr>
          <p:cNvSpPr txBox="1"/>
          <p:nvPr/>
        </p:nvSpPr>
        <p:spPr>
          <a:xfrm>
            <a:off x="0" y="4495509"/>
            <a:ext cx="329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aseline="0" dirty="0"/>
              <a:t>[</a:t>
            </a:r>
            <a:r>
              <a:rPr lang="en-US" altLang="en-US" sz="1600" dirty="0">
                <a:cs typeface="Arial" panose="020B0604020202020204" pitchFamily="34" charset="0"/>
              </a:rPr>
              <a:t>B. P. LeBlanc, et al., RSI, 2003</a:t>
            </a:r>
            <a:r>
              <a:rPr lang="de-AT" baseline="0" dirty="0"/>
              <a:t>]</a:t>
            </a:r>
          </a:p>
        </p:txBody>
      </p:sp>
      <p:sp>
        <p:nvSpPr>
          <p:cNvPr id="15" name="Textfeld 12">
            <a:extLst>
              <a:ext uri="{FF2B5EF4-FFF2-40B4-BE49-F238E27FC236}">
                <a16:creationId xmlns:a16="http://schemas.microsoft.com/office/drawing/2014/main" id="{718DA26B-1111-0246-B35B-CE908703FC91}"/>
              </a:ext>
            </a:extLst>
          </p:cNvPr>
          <p:cNvSpPr txBox="1"/>
          <p:nvPr/>
        </p:nvSpPr>
        <p:spPr>
          <a:xfrm>
            <a:off x="1" y="4216079"/>
            <a:ext cx="329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de-AT" baseline="0" dirty="0"/>
              <a:t>[</a:t>
            </a:r>
            <a:r>
              <a:rPr lang="en-US" altLang="en-US" sz="1600" dirty="0">
                <a:cs typeface="Arial" panose="020B0604020202020204" pitchFamily="34" charset="0"/>
              </a:rPr>
              <a:t>D. W. Johnson, et al., RSI, 2001</a:t>
            </a:r>
            <a:r>
              <a:rPr lang="de-AT" baseline="0" dirty="0"/>
              <a:t>]</a:t>
            </a:r>
          </a:p>
        </p:txBody>
      </p:sp>
      <p:sp>
        <p:nvSpPr>
          <p:cNvPr id="16" name="Textfeld 12">
            <a:extLst>
              <a:ext uri="{FF2B5EF4-FFF2-40B4-BE49-F238E27FC236}">
                <a16:creationId xmlns:a16="http://schemas.microsoft.com/office/drawing/2014/main" id="{67A387CA-1A32-9941-BAC5-416890354A78}"/>
              </a:ext>
            </a:extLst>
          </p:cNvPr>
          <p:cNvSpPr txBox="1"/>
          <p:nvPr/>
        </p:nvSpPr>
        <p:spPr>
          <a:xfrm>
            <a:off x="3295939" y="4216079"/>
            <a:ext cx="329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de-AT" baseline="0" dirty="0"/>
              <a:t>[</a:t>
            </a:r>
            <a:r>
              <a:rPr lang="en-US" altLang="en-US" sz="1600" dirty="0">
                <a:cs typeface="Arial" panose="020B0604020202020204" pitchFamily="34" charset="0"/>
              </a:rPr>
              <a:t>B. P. LeBlanc, et al., RSI, 2012</a:t>
            </a:r>
            <a:r>
              <a:rPr lang="de-AT" baseline="0" dirty="0"/>
              <a:t>]</a:t>
            </a:r>
          </a:p>
        </p:txBody>
      </p:sp>
      <p:sp>
        <p:nvSpPr>
          <p:cNvPr id="17" name="Textfeld 12">
            <a:extLst>
              <a:ext uri="{FF2B5EF4-FFF2-40B4-BE49-F238E27FC236}">
                <a16:creationId xmlns:a16="http://schemas.microsoft.com/office/drawing/2014/main" id="{D3E3D21D-8F9B-0E4C-B37E-7445A9FEA79B}"/>
              </a:ext>
            </a:extLst>
          </p:cNvPr>
          <p:cNvSpPr txBox="1"/>
          <p:nvPr/>
        </p:nvSpPr>
        <p:spPr>
          <a:xfrm>
            <a:off x="3104864" y="449550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de-AT" baseline="0" dirty="0"/>
              <a:t>[</a:t>
            </a:r>
            <a:r>
              <a:rPr lang="en-US" altLang="en-US" sz="1600" dirty="0">
                <a:cs typeface="Arial" panose="020B0604020202020204" pitchFamily="34" charset="0"/>
              </a:rPr>
              <a:t>A. Diallo, et al., RSI, 2012</a:t>
            </a:r>
            <a:r>
              <a:rPr lang="de-AT" baseline="0" dirty="0"/>
              <a:t>]</a:t>
            </a:r>
          </a:p>
        </p:txBody>
      </p:sp>
      <p:sp>
        <p:nvSpPr>
          <p:cNvPr id="18" name="Textfeld 12">
            <a:extLst>
              <a:ext uri="{FF2B5EF4-FFF2-40B4-BE49-F238E27FC236}">
                <a16:creationId xmlns:a16="http://schemas.microsoft.com/office/drawing/2014/main" id="{6D3E13A5-FE9C-FB4D-A42C-C1262C6C6A07}"/>
              </a:ext>
            </a:extLst>
          </p:cNvPr>
          <p:cNvSpPr txBox="1"/>
          <p:nvPr/>
        </p:nvSpPr>
        <p:spPr>
          <a:xfrm>
            <a:off x="5715000" y="4495509"/>
            <a:ext cx="352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de-AT" baseline="0" dirty="0"/>
              <a:t>[</a:t>
            </a:r>
            <a:r>
              <a:rPr lang="en-US" altLang="en-US" sz="1600" dirty="0">
                <a:cs typeface="Arial" panose="020B0604020202020204" pitchFamily="34" charset="0"/>
              </a:rPr>
              <a:t>D. J. D. Hartog, et al., JINST, 2017</a:t>
            </a:r>
            <a:r>
              <a:rPr lang="de-AT" baseline="0" dirty="0"/>
              <a:t>]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92302F4-54D8-D448-9618-590DDE24B922}"/>
              </a:ext>
            </a:extLst>
          </p:cNvPr>
          <p:cNvSpPr txBox="1">
            <a:spLocks/>
          </p:cNvSpPr>
          <p:nvPr/>
        </p:nvSpPr>
        <p:spPr bwMode="auto">
          <a:xfrm>
            <a:off x="76201" y="800100"/>
            <a:ext cx="5638798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latin typeface="Arial" charset="0"/>
                <a:cs typeface="Arial" charset="0"/>
              </a:rPr>
              <a:t>Currently two 30 Hz </a:t>
            </a:r>
            <a:r>
              <a:rPr lang="en-US" altLang="en-US" dirty="0" err="1">
                <a:latin typeface="Arial" charset="0"/>
                <a:cs typeface="Arial" charset="0"/>
              </a:rPr>
              <a:t>Nd:YAG</a:t>
            </a:r>
            <a:r>
              <a:rPr lang="en-US" altLang="en-US" dirty="0">
                <a:latin typeface="Arial" charset="0"/>
                <a:cs typeface="Arial" charset="0"/>
              </a:rPr>
              <a:t> lasers</a:t>
            </a:r>
          </a:p>
          <a:p>
            <a:pPr lvl="1" eaLnBrk="1" hangingPunct="1"/>
            <a:r>
              <a:rPr lang="en-US" altLang="en-US" dirty="0">
                <a:latin typeface="Arial" charset="0"/>
                <a:cs typeface="Arial" charset="0"/>
              </a:rPr>
              <a:t>repetition rate of 60 Hz</a:t>
            </a:r>
          </a:p>
          <a:p>
            <a:pPr lvl="2" eaLnBrk="1" hangingPunct="1"/>
            <a:r>
              <a:rPr lang="en-US" altLang="en-US" dirty="0">
                <a:latin typeface="Arial" charset="0"/>
                <a:cs typeface="Arial" charset="0"/>
              </a:rPr>
              <a:t>~17 </a:t>
            </a:r>
            <a:r>
              <a:rPr lang="en-US" altLang="en-US" dirty="0" err="1">
                <a:latin typeface="Arial" charset="0"/>
                <a:cs typeface="Arial" charset="0"/>
              </a:rPr>
              <a:t>ms</a:t>
            </a:r>
            <a:r>
              <a:rPr lang="en-US" altLang="en-US" dirty="0">
                <a:latin typeface="Arial" charset="0"/>
                <a:cs typeface="Arial" charset="0"/>
              </a:rPr>
              <a:t> in between the laser pulses</a:t>
            </a:r>
          </a:p>
          <a:p>
            <a:pPr eaLnBrk="1" hangingPunct="1"/>
            <a:r>
              <a:rPr lang="en-US" altLang="en-US" dirty="0">
                <a:latin typeface="Arial" charset="0"/>
                <a:cs typeface="Arial" charset="0"/>
              </a:rPr>
              <a:t>Polychromators and avalanche photodiode (APD) detectors</a:t>
            </a:r>
          </a:p>
          <a:p>
            <a:pPr lvl="1" eaLnBrk="1" hangingPunct="1"/>
            <a:r>
              <a:rPr lang="en-US" altLang="en-US" dirty="0">
                <a:latin typeface="Arial" charset="0"/>
                <a:cs typeface="Arial" charset="0"/>
              </a:rPr>
              <a:t>4 or 6 interference filters </a:t>
            </a:r>
          </a:p>
          <a:p>
            <a:pPr lvl="2" eaLnBrk="1" hangingPunct="1"/>
            <a:r>
              <a:rPr lang="en-US" altLang="en-US" dirty="0">
                <a:latin typeface="Arial" charset="0"/>
                <a:cs typeface="Arial" charset="0"/>
              </a:rPr>
              <a:t>6 </a:t>
            </a:r>
            <a:r>
              <a:rPr lang="en-US" altLang="en-US" dirty="0" err="1">
                <a:latin typeface="Arial" charset="0"/>
                <a:cs typeface="Arial" charset="0"/>
              </a:rPr>
              <a:t>rt</a:t>
            </a:r>
            <a:r>
              <a:rPr lang="en-US" altLang="en-US" dirty="0">
                <a:latin typeface="Arial" charset="0"/>
                <a:cs typeface="Arial" charset="0"/>
              </a:rPr>
              <a:t> digitizer channels per radial channel</a:t>
            </a:r>
          </a:p>
          <a:p>
            <a:pPr eaLnBrk="1" hangingPunct="1"/>
            <a:r>
              <a:rPr lang="en-US" altLang="en-US" dirty="0">
                <a:latin typeface="Arial" charset="0"/>
                <a:cs typeface="Arial" charset="0"/>
              </a:rPr>
              <a:t>Post-discharge analysis</a:t>
            </a:r>
          </a:p>
          <a:p>
            <a:pPr lvl="2" eaLnBrk="1" hangingPunct="1"/>
            <a:r>
              <a:rPr lang="en-US" altLang="en-US" dirty="0">
                <a:latin typeface="Arial" charset="0"/>
                <a:cs typeface="Arial" charset="0"/>
              </a:rPr>
              <a:t>Current analysis should stay unaffected </a:t>
            </a:r>
          </a:p>
          <a:p>
            <a:pPr eaLnBrk="1" hangingPunct="1"/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96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A7A533-B646-3B4E-B92F-55BE3C66D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MPTS at NSTX-U measures </a:t>
            </a:r>
            <a:r>
              <a:rPr lang="en-US" b="1" dirty="0" err="1"/>
              <a:t>T</a:t>
            </a:r>
            <a:r>
              <a:rPr lang="en-US" b="1" baseline="-25000" dirty="0" err="1"/>
              <a:t>e</a:t>
            </a:r>
            <a:r>
              <a:rPr lang="en-US" b="1" dirty="0"/>
              <a:t> </a:t>
            </a:r>
            <a:r>
              <a:rPr lang="en-US" dirty="0"/>
              <a:t>and</a:t>
            </a:r>
            <a:r>
              <a:rPr lang="en-US" b="1" dirty="0"/>
              <a:t> n</a:t>
            </a:r>
            <a:r>
              <a:rPr lang="en-US" b="1" baseline="-25000" dirty="0"/>
              <a:t>e</a:t>
            </a:r>
            <a:r>
              <a:rPr lang="en-US" b="1" dirty="0"/>
              <a:t> profiles</a:t>
            </a:r>
            <a:r>
              <a:rPr lang="en-US" dirty="0"/>
              <a:t> across the full plasma cross section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4D0E5E-8C68-ED4B-8468-9FC3FF21F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00100"/>
            <a:ext cx="3048000" cy="4057650"/>
          </a:xfrm>
        </p:spPr>
        <p:txBody>
          <a:bodyPr/>
          <a:lstStyle/>
          <a:p>
            <a:r>
              <a:rPr lang="en-US" dirty="0"/>
              <a:t>Prototype </a:t>
            </a:r>
            <a:r>
              <a:rPr lang="en-US" dirty="0" err="1"/>
              <a:t>rt</a:t>
            </a:r>
            <a:r>
              <a:rPr lang="en-US" dirty="0"/>
              <a:t> TS analysis framework</a:t>
            </a:r>
          </a:p>
          <a:p>
            <a:pPr lvl="1"/>
            <a:r>
              <a:rPr lang="en-US" dirty="0"/>
              <a:t>8 radial channels</a:t>
            </a:r>
          </a:p>
          <a:p>
            <a:pPr lvl="2"/>
            <a:r>
              <a:rPr lang="en-US" dirty="0"/>
              <a:t>Measures electron temperature (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) and electron density (n</a:t>
            </a:r>
            <a:r>
              <a:rPr lang="en-US" baseline="-25000" dirty="0"/>
              <a:t>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Independent of Plasma Control System (PCS) servers</a:t>
            </a:r>
          </a:p>
          <a:p>
            <a:pPr lvl="2"/>
            <a:r>
              <a:rPr lang="en-US" dirty="0"/>
              <a:t>Analysis performed on separate </a:t>
            </a:r>
            <a:r>
              <a:rPr lang="en-US" dirty="0" err="1"/>
              <a:t>rt</a:t>
            </a:r>
            <a:r>
              <a:rPr lang="en-US" dirty="0"/>
              <a:t> server</a:t>
            </a:r>
          </a:p>
          <a:p>
            <a:pPr lvl="2"/>
            <a:endParaRPr lang="en-US" dirty="0"/>
          </a:p>
        </p:txBody>
      </p:sp>
      <p:pic>
        <p:nvPicPr>
          <p:cNvPr id="8" name="Content Placeholder 7" descr="A close up of a map&#13;&#10;&#13;&#10;Description automatically generated">
            <a:extLst>
              <a:ext uri="{FF2B5EF4-FFF2-40B4-BE49-F238E27FC236}">
                <a16:creationId xmlns:a16="http://schemas.microsoft.com/office/drawing/2014/main" id="{8549BCED-97B1-274A-8B67-86248E0CC50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44" y="720725"/>
            <a:ext cx="6332156" cy="4216400"/>
          </a:xfr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56EF51-43D5-324C-A446-AB8EE20A8B41}"/>
              </a:ext>
            </a:extLst>
          </p:cNvPr>
          <p:cNvGrpSpPr/>
          <p:nvPr/>
        </p:nvGrpSpPr>
        <p:grpSpPr>
          <a:xfrm>
            <a:off x="4427692" y="870083"/>
            <a:ext cx="4501869" cy="2692267"/>
            <a:chOff x="4427692" y="870083"/>
            <a:chExt cx="4501869" cy="269226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9D1462-E914-0344-A4A7-AA6E861F8E30}"/>
                </a:ext>
              </a:extLst>
            </p:cNvPr>
            <p:cNvSpPr/>
            <p:nvPr/>
          </p:nvSpPr>
          <p:spPr>
            <a:xfrm>
              <a:off x="8610600" y="1123950"/>
              <a:ext cx="3048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9E5E6D3-FC74-724B-862E-68795F62B194}"/>
                </a:ext>
              </a:extLst>
            </p:cNvPr>
            <p:cNvSpPr/>
            <p:nvPr/>
          </p:nvSpPr>
          <p:spPr>
            <a:xfrm>
              <a:off x="8624761" y="3333750"/>
              <a:ext cx="3048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2E9DE4-17B8-7D4A-AA76-ACEAC6A6DF0C}"/>
                </a:ext>
              </a:extLst>
            </p:cNvPr>
            <p:cNvSpPr/>
            <p:nvPr/>
          </p:nvSpPr>
          <p:spPr>
            <a:xfrm>
              <a:off x="4427692" y="870083"/>
              <a:ext cx="304800" cy="201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7DC7FA-C299-6F4B-BCCE-7D8949A32FD2}"/>
                </a:ext>
              </a:extLst>
            </p:cNvPr>
            <p:cNvSpPr/>
            <p:nvPr/>
          </p:nvSpPr>
          <p:spPr>
            <a:xfrm>
              <a:off x="8763000" y="2601505"/>
              <a:ext cx="166560" cy="198845"/>
            </a:xfrm>
            <a:prstGeom prst="rect">
              <a:avLst/>
            </a:prstGeom>
            <a:solidFill>
              <a:srgbClr val="999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314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83EA65-DB3A-C447-815E-B24BB62D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Rt</a:t>
            </a:r>
            <a:r>
              <a:rPr lang="en-US" dirty="0"/>
              <a:t> hardware setup – Commercially available electronics utilized and designed to </a:t>
            </a:r>
            <a:r>
              <a:rPr lang="en-US" b="1" dirty="0"/>
              <a:t>scale towards larger system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A43E51B-8BDA-3446-BA78-77B4ADF204E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6736"/>
            <a:ext cx="7315200" cy="2741014"/>
          </a:xfrm>
        </p:spPr>
      </p:pic>
      <p:grpSp>
        <p:nvGrpSpPr>
          <p:cNvPr id="9" name="Gruppieren 17">
            <a:extLst>
              <a:ext uri="{FF2B5EF4-FFF2-40B4-BE49-F238E27FC236}">
                <a16:creationId xmlns:a16="http://schemas.microsoft.com/office/drawing/2014/main" id="{51F57973-9670-9346-A9E9-695AB2C03702}"/>
              </a:ext>
            </a:extLst>
          </p:cNvPr>
          <p:cNvGrpSpPr/>
          <p:nvPr/>
        </p:nvGrpSpPr>
        <p:grpSpPr>
          <a:xfrm>
            <a:off x="76200" y="1040399"/>
            <a:ext cx="3594100" cy="1243965"/>
            <a:chOff x="22447250" y="10934700"/>
            <a:chExt cx="3670300" cy="1270339"/>
          </a:xfrm>
        </p:grpSpPr>
        <p:grpSp>
          <p:nvGrpSpPr>
            <p:cNvPr id="10" name="Gruppieren 14">
              <a:extLst>
                <a:ext uri="{FF2B5EF4-FFF2-40B4-BE49-F238E27FC236}">
                  <a16:creationId xmlns:a16="http://schemas.microsoft.com/office/drawing/2014/main" id="{349EDCDA-8606-3E4B-8166-D97E05B18F90}"/>
                </a:ext>
              </a:extLst>
            </p:cNvPr>
            <p:cNvGrpSpPr/>
            <p:nvPr/>
          </p:nvGrpSpPr>
          <p:grpSpPr>
            <a:xfrm>
              <a:off x="22589291" y="11019748"/>
              <a:ext cx="3418079" cy="991825"/>
              <a:chOff x="22534093" y="11019748"/>
              <a:chExt cx="3418079" cy="991825"/>
            </a:xfrm>
          </p:grpSpPr>
          <p:pic>
            <p:nvPicPr>
              <p:cNvPr id="13" name="Grafik 11">
                <a:extLst>
                  <a:ext uri="{FF2B5EF4-FFF2-40B4-BE49-F238E27FC236}">
                    <a16:creationId xmlns:a16="http://schemas.microsoft.com/office/drawing/2014/main" id="{406A0CD7-2E6F-184E-B576-B456F84D99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37"/>
              <a:stretch/>
            </p:blipFill>
            <p:spPr>
              <a:xfrm rot="17700000">
                <a:off x="24006019" y="10931030"/>
                <a:ext cx="457720" cy="1703366"/>
              </a:xfrm>
              <a:prstGeom prst="snip2SameRect">
                <a:avLst>
                  <a:gd name="adj1" fmla="val 49795"/>
                  <a:gd name="adj2" fmla="val 32489"/>
                </a:avLst>
              </a:prstGeom>
              <a:ln>
                <a:noFill/>
              </a:ln>
            </p:spPr>
          </p:pic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AA37F070-081B-274F-805B-F975E3DB2404}"/>
                  </a:ext>
                </a:extLst>
              </p:cNvPr>
              <p:cNvSpPr/>
              <p:nvPr/>
            </p:nvSpPr>
            <p:spPr bwMode="auto">
              <a:xfrm>
                <a:off x="22534093" y="11019748"/>
                <a:ext cx="1333500" cy="285562"/>
              </a:xfrm>
              <a:prstGeom prst="rect">
                <a:avLst/>
              </a:prstGeom>
              <a:solidFill>
                <a:srgbClr val="739FD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2813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AT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rPr>
                  <a:t>polychromator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5" name="Rechteck 65">
                <a:extLst>
                  <a:ext uri="{FF2B5EF4-FFF2-40B4-BE49-F238E27FC236}">
                    <a16:creationId xmlns:a16="http://schemas.microsoft.com/office/drawing/2014/main" id="{B50D54A5-2AE6-CE40-BAF8-93C0D10D1FF7}"/>
                  </a:ext>
                </a:extLst>
              </p:cNvPr>
              <p:cNvSpPr/>
              <p:nvPr/>
            </p:nvSpPr>
            <p:spPr bwMode="auto">
              <a:xfrm>
                <a:off x="24530532" y="11351492"/>
                <a:ext cx="1421640" cy="285562"/>
              </a:xfrm>
              <a:prstGeom prst="rect">
                <a:avLst/>
              </a:prstGeom>
              <a:solidFill>
                <a:srgbClr val="739FD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2813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AT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rPr>
                  <a:t>APD amplifiers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11" name="Rechteck 15">
              <a:extLst>
                <a:ext uri="{FF2B5EF4-FFF2-40B4-BE49-F238E27FC236}">
                  <a16:creationId xmlns:a16="http://schemas.microsoft.com/office/drawing/2014/main" id="{10833A0E-D32A-7A49-B8F4-AFB1935D2261}"/>
                </a:ext>
              </a:extLst>
            </p:cNvPr>
            <p:cNvSpPr/>
            <p:nvPr/>
          </p:nvSpPr>
          <p:spPr bwMode="auto">
            <a:xfrm>
              <a:off x="22447250" y="10934700"/>
              <a:ext cx="3670300" cy="127033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3C7519A-E0EB-324A-B690-A94C7326E1E8}"/>
              </a:ext>
            </a:extLst>
          </p:cNvPr>
          <p:cNvGrpSpPr/>
          <p:nvPr/>
        </p:nvGrpSpPr>
        <p:grpSpPr>
          <a:xfrm>
            <a:off x="3852820" y="770196"/>
            <a:ext cx="1252579" cy="1526326"/>
            <a:chOff x="3852820" y="770196"/>
            <a:chExt cx="1252579" cy="1526326"/>
          </a:xfrm>
        </p:grpSpPr>
        <p:pic>
          <p:nvPicPr>
            <p:cNvPr id="16" name="Grafik 42">
              <a:extLst>
                <a:ext uri="{FF2B5EF4-FFF2-40B4-BE49-F238E27FC236}">
                  <a16:creationId xmlns:a16="http://schemas.microsoft.com/office/drawing/2014/main" id="{699BA57E-B720-5B44-A585-E621C9884B4A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3852821" y="843479"/>
              <a:ext cx="1002075" cy="1453043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Rechteck 65">
              <a:extLst>
                <a:ext uri="{FF2B5EF4-FFF2-40B4-BE49-F238E27FC236}">
                  <a16:creationId xmlns:a16="http://schemas.microsoft.com/office/drawing/2014/main" id="{4A0BA0C9-B1EA-164E-990B-4D929F56FC23}"/>
                </a:ext>
              </a:extLst>
            </p:cNvPr>
            <p:cNvSpPr/>
            <p:nvPr/>
          </p:nvSpPr>
          <p:spPr bwMode="auto">
            <a:xfrm>
              <a:off x="4212410" y="814192"/>
              <a:ext cx="845059" cy="279633"/>
            </a:xfrm>
            <a:prstGeom prst="rect">
              <a:avLst/>
            </a:prstGeom>
            <a:solidFill>
              <a:srgbClr val="739FD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AT" sz="1400" dirty="0">
                  <a:latin typeface="Arial" pitchFamily="34" charset="0"/>
                </a:rPr>
                <a:t>SS3316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Rechteck 15">
              <a:extLst>
                <a:ext uri="{FF2B5EF4-FFF2-40B4-BE49-F238E27FC236}">
                  <a16:creationId xmlns:a16="http://schemas.microsoft.com/office/drawing/2014/main" id="{C0DF03E8-8F8E-3941-83EA-1BFA385A9CC1}"/>
                </a:ext>
              </a:extLst>
            </p:cNvPr>
            <p:cNvSpPr/>
            <p:nvPr/>
          </p:nvSpPr>
          <p:spPr bwMode="auto">
            <a:xfrm>
              <a:off x="3852820" y="770196"/>
              <a:ext cx="1252579" cy="152632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938FBB-3EC6-0B44-BD4A-89C92D1DFFF6}"/>
              </a:ext>
            </a:extLst>
          </p:cNvPr>
          <p:cNvGrpSpPr/>
          <p:nvPr/>
        </p:nvGrpSpPr>
        <p:grpSpPr>
          <a:xfrm>
            <a:off x="5334000" y="1315230"/>
            <a:ext cx="2029130" cy="981292"/>
            <a:chOff x="5133670" y="1315230"/>
            <a:chExt cx="2029130" cy="981292"/>
          </a:xfrm>
        </p:grpSpPr>
        <p:pic>
          <p:nvPicPr>
            <p:cNvPr id="19" name="Picture 18" descr="A circuit board&#13;&#10;&#13;&#10;Description automatically generated">
              <a:extLst>
                <a:ext uri="{FF2B5EF4-FFF2-40B4-BE49-F238E27FC236}">
                  <a16:creationId xmlns:a16="http://schemas.microsoft.com/office/drawing/2014/main" id="{7794F7A5-69F3-784D-BDD0-1B0B60B3F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" t="75162" r="2805"/>
            <a:stretch/>
          </p:blipFill>
          <p:spPr>
            <a:xfrm>
              <a:off x="5181600" y="1733550"/>
              <a:ext cx="1412356" cy="487302"/>
            </a:xfrm>
            <a:prstGeom prst="rect">
              <a:avLst/>
            </a:prstGeom>
          </p:spPr>
        </p:pic>
        <p:sp>
          <p:nvSpPr>
            <p:cNvPr id="20" name="Rechteck 15">
              <a:extLst>
                <a:ext uri="{FF2B5EF4-FFF2-40B4-BE49-F238E27FC236}">
                  <a16:creationId xmlns:a16="http://schemas.microsoft.com/office/drawing/2014/main" id="{8700383D-2C71-A243-8C38-5BA39BE316EE}"/>
                </a:ext>
              </a:extLst>
            </p:cNvPr>
            <p:cNvSpPr/>
            <p:nvPr/>
          </p:nvSpPr>
          <p:spPr bwMode="auto">
            <a:xfrm>
              <a:off x="5133670" y="1315230"/>
              <a:ext cx="2029130" cy="98129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Rechteck 65">
              <a:extLst>
                <a:ext uri="{FF2B5EF4-FFF2-40B4-BE49-F238E27FC236}">
                  <a16:creationId xmlns:a16="http://schemas.microsoft.com/office/drawing/2014/main" id="{9B8FFC76-01DF-E34F-9C36-C77ED6F59A86}"/>
                </a:ext>
              </a:extLst>
            </p:cNvPr>
            <p:cNvSpPr/>
            <p:nvPr/>
          </p:nvSpPr>
          <p:spPr bwMode="auto">
            <a:xfrm>
              <a:off x="5181600" y="1389573"/>
              <a:ext cx="1933460" cy="279633"/>
            </a:xfrm>
            <a:prstGeom prst="rect">
              <a:avLst/>
            </a:prstGeom>
            <a:solidFill>
              <a:srgbClr val="739FD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SuperMicro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 RT server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7E53AFF-FFE5-3043-917B-20395FF84E83}"/>
              </a:ext>
            </a:extLst>
          </p:cNvPr>
          <p:cNvSpPr/>
          <p:nvPr/>
        </p:nvSpPr>
        <p:spPr>
          <a:xfrm>
            <a:off x="3562407" y="2343150"/>
            <a:ext cx="4438593" cy="2561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AE9B80-214A-C848-A4B2-1A726D4C9CD9}"/>
              </a:ext>
            </a:extLst>
          </p:cNvPr>
          <p:cNvSpPr/>
          <p:nvPr/>
        </p:nvSpPr>
        <p:spPr>
          <a:xfrm>
            <a:off x="4495800" y="2325809"/>
            <a:ext cx="3601542" cy="2561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610F80-0F66-D949-9C31-AA06E18B364A}"/>
              </a:ext>
            </a:extLst>
          </p:cNvPr>
          <p:cNvGrpSpPr/>
          <p:nvPr/>
        </p:nvGrpSpPr>
        <p:grpSpPr>
          <a:xfrm>
            <a:off x="6011595" y="2325809"/>
            <a:ext cx="2294205" cy="2561228"/>
            <a:chOff x="6011595" y="2325809"/>
            <a:chExt cx="2294205" cy="25612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81E2A7-50BB-5647-A9BF-47807D8580BF}"/>
                </a:ext>
              </a:extLst>
            </p:cNvPr>
            <p:cNvSpPr/>
            <p:nvPr/>
          </p:nvSpPr>
          <p:spPr>
            <a:xfrm>
              <a:off x="6412660" y="2325809"/>
              <a:ext cx="1893140" cy="2561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1CA8028-A42D-8C40-97F5-53319DEA616D}"/>
                </a:ext>
              </a:extLst>
            </p:cNvPr>
            <p:cNvSpPr/>
            <p:nvPr/>
          </p:nvSpPr>
          <p:spPr>
            <a:xfrm>
              <a:off x="6011595" y="2907039"/>
              <a:ext cx="401065" cy="14720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Content Placeholder 7">
            <a:extLst>
              <a:ext uri="{FF2B5EF4-FFF2-40B4-BE49-F238E27FC236}">
                <a16:creationId xmlns:a16="http://schemas.microsoft.com/office/drawing/2014/main" id="{45C543B5-6969-6F4F-8F57-8FC4A708A6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114550"/>
            <a:ext cx="7315200" cy="274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8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83EA65-DB3A-C447-815E-B24BB62D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Rt</a:t>
            </a:r>
            <a:r>
              <a:rPr lang="en-US" dirty="0"/>
              <a:t> hardware setup – Commercially available electronics utilized and designed to </a:t>
            </a:r>
            <a:r>
              <a:rPr lang="en-US" b="1" dirty="0"/>
              <a:t>scale towards larger system</a:t>
            </a:r>
          </a:p>
        </p:txBody>
      </p:sp>
      <p:pic>
        <p:nvPicPr>
          <p:cNvPr id="23" name="Picture 22" descr="A circuit board&#13;&#10;&#13;&#10;Description automatically generated">
            <a:extLst>
              <a:ext uri="{FF2B5EF4-FFF2-40B4-BE49-F238E27FC236}">
                <a16:creationId xmlns:a16="http://schemas.microsoft.com/office/drawing/2014/main" id="{DB368E4B-0535-9146-A1B4-EF4C55745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036" y="757573"/>
            <a:ext cx="3188163" cy="4100177"/>
          </a:xfrm>
          <a:prstGeom prst="rect">
            <a:avLst/>
          </a:prstGeom>
        </p:spPr>
      </p:pic>
      <p:sp>
        <p:nvSpPr>
          <p:cNvPr id="27" name="Rechteck 65">
            <a:extLst>
              <a:ext uri="{FF2B5EF4-FFF2-40B4-BE49-F238E27FC236}">
                <a16:creationId xmlns:a16="http://schemas.microsoft.com/office/drawing/2014/main" id="{86E94CCD-78F8-C445-919B-2F39D0E3CD38}"/>
              </a:ext>
            </a:extLst>
          </p:cNvPr>
          <p:cNvSpPr/>
          <p:nvPr/>
        </p:nvSpPr>
        <p:spPr bwMode="auto">
          <a:xfrm>
            <a:off x="1828801" y="1504950"/>
            <a:ext cx="1487000" cy="279633"/>
          </a:xfrm>
          <a:prstGeom prst="rect">
            <a:avLst/>
          </a:prstGeom>
          <a:solidFill>
            <a:srgbClr val="739FD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AT" sz="1400" dirty="0">
                <a:latin typeface="Arial" pitchFamily="34" charset="0"/>
              </a:rPr>
              <a:t>Struck SS3316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Rechteck 65">
            <a:extLst>
              <a:ext uri="{FF2B5EF4-FFF2-40B4-BE49-F238E27FC236}">
                <a16:creationId xmlns:a16="http://schemas.microsoft.com/office/drawing/2014/main" id="{34616C3C-757F-1F48-9EF5-19290925FD92}"/>
              </a:ext>
            </a:extLst>
          </p:cNvPr>
          <p:cNvSpPr/>
          <p:nvPr/>
        </p:nvSpPr>
        <p:spPr bwMode="auto">
          <a:xfrm>
            <a:off x="6705600" y="4248150"/>
            <a:ext cx="1933460" cy="279633"/>
          </a:xfrm>
          <a:prstGeom prst="rect">
            <a:avLst/>
          </a:prstGeom>
          <a:solidFill>
            <a:srgbClr val="739FD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SuperMicro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RT server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FDECCC7-26FA-5149-B57F-F2230EC21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00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3D46CD-9419-3B40-A3DC-B51283ED7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Sampling rate</a:t>
            </a:r>
          </a:p>
          <a:p>
            <a:pPr lvl="1"/>
            <a:r>
              <a:rPr lang="en-US" dirty="0"/>
              <a:t>(250 </a:t>
            </a:r>
            <a:r>
              <a:rPr lang="en-US" dirty="0" err="1"/>
              <a:t>MSamples</a:t>
            </a:r>
            <a:r>
              <a:rPr lang="en-US" dirty="0"/>
              <a:t>/s)</a:t>
            </a:r>
          </a:p>
          <a:p>
            <a:r>
              <a:rPr lang="en-US" dirty="0"/>
              <a:t>Test measure-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ments</a:t>
            </a:r>
            <a:r>
              <a:rPr lang="en-US" dirty="0"/>
              <a:t> in gas </a:t>
            </a:r>
          </a:p>
          <a:p>
            <a:pPr marL="0" indent="0">
              <a:buNone/>
            </a:pPr>
            <a:r>
              <a:rPr lang="en-US" dirty="0"/>
              <a:t>   filled torus</a:t>
            </a:r>
          </a:p>
          <a:p>
            <a:pPr lvl="1"/>
            <a:r>
              <a:rPr lang="en-US" dirty="0"/>
              <a:t>Raman scattering</a:t>
            </a:r>
          </a:p>
          <a:p>
            <a:r>
              <a:rPr lang="en-US" dirty="0"/>
              <a:t>Currently only pulse peak amplitudes (PA) used for analysis</a:t>
            </a:r>
          </a:p>
          <a:p>
            <a:r>
              <a:rPr lang="en-US" dirty="0"/>
              <a:t>Advanced pulse fitting could be done</a:t>
            </a:r>
          </a:p>
          <a:p>
            <a:pPr lvl="1"/>
            <a:r>
              <a:rPr lang="en-US" dirty="0"/>
              <a:t>Better amplitude estimation at low signal levels</a:t>
            </a:r>
          </a:p>
          <a:p>
            <a:pPr lvl="1"/>
            <a:r>
              <a:rPr lang="en-US" dirty="0"/>
              <a:t>Deconvolving amplifier response function from detected signal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FB4DF9-1BC3-324C-872C-F37393418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Rt</a:t>
            </a:r>
            <a:r>
              <a:rPr lang="en-US" dirty="0"/>
              <a:t>-ADC capable of </a:t>
            </a:r>
            <a:r>
              <a:rPr lang="en-US" b="1" dirty="0"/>
              <a:t>sampling the full signal pulse</a:t>
            </a:r>
            <a:r>
              <a:rPr lang="en-US" dirty="0"/>
              <a:t> – Previously used CAMAC digitizes only 1 point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B9ECDF-C276-8C44-856E-EA7E8B2525AA}"/>
              </a:ext>
            </a:extLst>
          </p:cNvPr>
          <p:cNvGrpSpPr/>
          <p:nvPr/>
        </p:nvGrpSpPr>
        <p:grpSpPr>
          <a:xfrm>
            <a:off x="5673098" y="720725"/>
            <a:ext cx="3463557" cy="2585238"/>
            <a:chOff x="6019799" y="2795420"/>
            <a:chExt cx="2797855" cy="2088350"/>
          </a:xfrm>
        </p:grpSpPr>
        <p:pic>
          <p:nvPicPr>
            <p:cNvPr id="5" name="Content Placeholder 11">
              <a:extLst>
                <a:ext uri="{FF2B5EF4-FFF2-40B4-BE49-F238E27FC236}">
                  <a16:creationId xmlns:a16="http://schemas.microsoft.com/office/drawing/2014/main" id="{082C1178-1306-1248-A4A2-FD8ECFF82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19799" y="2795420"/>
              <a:ext cx="2797855" cy="208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57672-1587-C54B-B40C-3D6DC8725FC9}"/>
                </a:ext>
              </a:extLst>
            </p:cNvPr>
            <p:cNvSpPr/>
            <p:nvPr/>
          </p:nvSpPr>
          <p:spPr>
            <a:xfrm>
              <a:off x="8465148" y="2835368"/>
              <a:ext cx="228600" cy="164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AE27C8A-133C-B343-8B40-04B8218CD4E7}"/>
              </a:ext>
            </a:extLst>
          </p:cNvPr>
          <p:cNvGrpSpPr/>
          <p:nvPr/>
        </p:nvGrpSpPr>
        <p:grpSpPr>
          <a:xfrm>
            <a:off x="2480043" y="720725"/>
            <a:ext cx="3463557" cy="2585238"/>
            <a:chOff x="6019800" y="720725"/>
            <a:chExt cx="2797853" cy="2088349"/>
          </a:xfrm>
        </p:grpSpPr>
        <p:pic>
          <p:nvPicPr>
            <p:cNvPr id="8" name="Content Placeholder 9">
              <a:extLst>
                <a:ext uri="{FF2B5EF4-FFF2-40B4-BE49-F238E27FC236}">
                  <a16:creationId xmlns:a16="http://schemas.microsoft.com/office/drawing/2014/main" id="{8F29D78D-16EC-6D49-829A-714DC0DCF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19800" y="720725"/>
              <a:ext cx="2797853" cy="2088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C3DA81-5015-654B-AB2D-AB235FEBBEE1}"/>
                </a:ext>
              </a:extLst>
            </p:cNvPr>
            <p:cNvSpPr/>
            <p:nvPr/>
          </p:nvSpPr>
          <p:spPr>
            <a:xfrm>
              <a:off x="8465148" y="760228"/>
              <a:ext cx="228600" cy="164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6963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1D3D2F-5F36-6F4F-9366-ADA2B148A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Rt</a:t>
            </a:r>
            <a:r>
              <a:rPr lang="en-US" dirty="0"/>
              <a:t>-software – Streamlined analysis workflow in C++ that </a:t>
            </a:r>
            <a:r>
              <a:rPr lang="en-US" b="1" dirty="0"/>
              <a:t>offloads expensive calculations</a:t>
            </a:r>
            <a:r>
              <a:rPr lang="en-US" dirty="0"/>
              <a:t> before the discharge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DD7082-2E4D-FD45-962D-CFB84B4AC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00100"/>
            <a:ext cx="3276600" cy="4057650"/>
          </a:xfrm>
        </p:spPr>
        <p:txBody>
          <a:bodyPr/>
          <a:lstStyle/>
          <a:p>
            <a:r>
              <a:rPr lang="en-US" dirty="0"/>
              <a:t>Full </a:t>
            </a:r>
            <a:r>
              <a:rPr lang="en-US" dirty="0" err="1"/>
              <a:t>MDSplus</a:t>
            </a:r>
            <a:r>
              <a:rPr lang="en-US" dirty="0"/>
              <a:t> storage</a:t>
            </a:r>
          </a:p>
          <a:p>
            <a:pPr lvl="1"/>
            <a:r>
              <a:rPr lang="en-US" dirty="0"/>
              <a:t>Calibrations, raw data and analyzed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and n</a:t>
            </a:r>
            <a:r>
              <a:rPr lang="en-US" baseline="-25000" dirty="0"/>
              <a:t>e</a:t>
            </a:r>
          </a:p>
          <a:p>
            <a:r>
              <a:rPr lang="en-US" dirty="0"/>
              <a:t>Continuous data acquisition</a:t>
            </a:r>
          </a:p>
          <a:p>
            <a:pPr lvl="1"/>
            <a:r>
              <a:rPr lang="en-US" dirty="0"/>
              <a:t>Circular buffer</a:t>
            </a:r>
          </a:p>
          <a:p>
            <a:pPr lvl="2"/>
            <a:r>
              <a:rPr lang="en-US" dirty="0"/>
              <a:t>Analysis triggered by TS laser pulse</a:t>
            </a:r>
          </a:p>
          <a:p>
            <a:r>
              <a:rPr lang="en-US" dirty="0"/>
              <a:t>Analog output</a:t>
            </a:r>
          </a:p>
        </p:txBody>
      </p:sp>
      <p:pic>
        <p:nvPicPr>
          <p:cNvPr id="8" name="Content Placeholder 7" descr="A picture containing screenshot, text&#13;&#10;&#13;&#10;Description automatically generated">
            <a:extLst>
              <a:ext uri="{FF2B5EF4-FFF2-40B4-BE49-F238E27FC236}">
                <a16:creationId xmlns:a16="http://schemas.microsoft.com/office/drawing/2014/main" id="{BD27A4B8-6238-FF44-8E99-8C30061F7E5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38" y="760164"/>
            <a:ext cx="6038562" cy="4035316"/>
          </a:xfrm>
        </p:spPr>
      </p:pic>
      <p:sp>
        <p:nvSpPr>
          <p:cNvPr id="9" name="Textfeld 12">
            <a:extLst>
              <a:ext uri="{FF2B5EF4-FFF2-40B4-BE49-F238E27FC236}">
                <a16:creationId xmlns:a16="http://schemas.microsoft.com/office/drawing/2014/main" id="{884A508B-6F71-BA4A-AECD-26392D04A12D}"/>
              </a:ext>
            </a:extLst>
          </p:cNvPr>
          <p:cNvSpPr txBox="1"/>
          <p:nvPr/>
        </p:nvSpPr>
        <p:spPr>
          <a:xfrm>
            <a:off x="0" y="4495509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aseline="0" dirty="0"/>
              <a:t>[</a:t>
            </a:r>
            <a:r>
              <a:rPr lang="en-US" sz="1600" baseline="0" dirty="0">
                <a:cs typeface="Arial" panose="020B0604020202020204" pitchFamily="34" charset="0"/>
              </a:rPr>
              <a:t>R</a:t>
            </a:r>
            <a:r>
              <a:rPr lang="en-US" altLang="en-US" sz="1600" dirty="0">
                <a:cs typeface="Arial" panose="020B0604020202020204" pitchFamily="34" charset="0"/>
              </a:rPr>
              <a:t>. </a:t>
            </a:r>
            <a:r>
              <a:rPr lang="en-US" altLang="en-US" sz="1600" dirty="0" err="1">
                <a:cs typeface="Arial" panose="020B0604020202020204" pitchFamily="34" charset="0"/>
              </a:rPr>
              <a:t>Rozenblat</a:t>
            </a:r>
            <a:r>
              <a:rPr lang="en-US" altLang="en-US" sz="1600" dirty="0">
                <a:cs typeface="Arial" panose="020B0604020202020204" pitchFamily="34" charset="0"/>
              </a:rPr>
              <a:t>, et al., FED, in prep.</a:t>
            </a:r>
            <a:r>
              <a:rPr lang="de-AT" baseline="0" dirty="0"/>
              <a:t>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6C020-63FE-524B-AE31-222D88BAF041}"/>
              </a:ext>
            </a:extLst>
          </p:cNvPr>
          <p:cNvSpPr/>
          <p:nvPr/>
        </p:nvSpPr>
        <p:spPr>
          <a:xfrm>
            <a:off x="3200400" y="2265387"/>
            <a:ext cx="2971800" cy="2287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AAB93B-CEE5-7B4B-93B9-BA11B1986EF0}"/>
              </a:ext>
            </a:extLst>
          </p:cNvPr>
          <p:cNvSpPr/>
          <p:nvPr/>
        </p:nvSpPr>
        <p:spPr>
          <a:xfrm>
            <a:off x="6136394" y="1047751"/>
            <a:ext cx="3007605" cy="3747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7" descr="A picture containing screenshot, text&#13;&#10;&#13;&#10;Description automatically generated">
            <a:extLst>
              <a:ext uri="{FF2B5EF4-FFF2-40B4-BE49-F238E27FC236}">
                <a16:creationId xmlns:a16="http://schemas.microsoft.com/office/drawing/2014/main" id="{997C2FA1-8AB2-5A4C-A2E7-E56AD1D3EA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5438" y="760163"/>
            <a:ext cx="6038562" cy="403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67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BD1ED976-7A4D-1A4D-83DF-D94FDC623AA9}"/>
              </a:ext>
            </a:extLst>
          </p:cNvPr>
          <p:cNvSpPr txBox="1">
            <a:spLocks/>
          </p:cNvSpPr>
          <p:nvPr/>
        </p:nvSpPr>
        <p:spPr bwMode="auto">
          <a:xfrm>
            <a:off x="76200" y="800100"/>
            <a:ext cx="89916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Selden model</a:t>
            </a:r>
          </a:p>
          <a:p>
            <a:pPr marL="0" indent="0">
              <a:buNone/>
            </a:pPr>
            <a:endParaRPr lang="en-US" sz="1000" dirty="0"/>
          </a:p>
          <a:p>
            <a:pPr lvl="1"/>
            <a:r>
              <a:rPr lang="en-US" dirty="0"/>
              <a:t>Describes spectral</a:t>
            </a:r>
          </a:p>
          <a:p>
            <a:pPr marL="228600" lvl="1" indent="0">
              <a:buNone/>
            </a:pPr>
            <a:r>
              <a:rPr lang="en-US" dirty="0"/>
              <a:t>   distribution of TS </a:t>
            </a:r>
          </a:p>
          <a:p>
            <a:pPr lvl="2"/>
            <a:r>
              <a:rPr lang="en-US" dirty="0"/>
              <a:t>Depends on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and</a:t>
            </a:r>
          </a:p>
          <a:p>
            <a:pPr marL="457200" lvl="2" indent="0">
              <a:buNone/>
            </a:pPr>
            <a:r>
              <a:rPr lang="en-US" dirty="0"/>
              <a:t>    laser energy</a:t>
            </a:r>
          </a:p>
          <a:p>
            <a:r>
              <a:rPr lang="en-US" dirty="0"/>
              <a:t>Interference filters</a:t>
            </a:r>
          </a:p>
          <a:p>
            <a:pPr lvl="1"/>
            <a:r>
              <a:rPr lang="en-US" dirty="0"/>
              <a:t>Used to detect the TS spectrum</a:t>
            </a:r>
          </a:p>
          <a:p>
            <a:r>
              <a:rPr lang="en-US" dirty="0"/>
              <a:t>Calculation of expected intensity at each spectral channel</a:t>
            </a:r>
          </a:p>
          <a:p>
            <a:pPr lvl="1"/>
            <a:r>
              <a:rPr lang="en-US" dirty="0"/>
              <a:t>Variation of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from 0 to 10 </a:t>
            </a:r>
            <a:r>
              <a:rPr lang="en-US" dirty="0" err="1"/>
              <a:t>keV</a:t>
            </a:r>
            <a:r>
              <a:rPr lang="en-US" dirty="0"/>
              <a:t> and storage in lookup table</a:t>
            </a:r>
          </a:p>
          <a:p>
            <a:pPr lvl="2"/>
            <a:r>
              <a:rPr lang="en-US" dirty="0" err="1"/>
              <a:t>Rt</a:t>
            </a:r>
            <a:r>
              <a:rPr lang="en-US" dirty="0"/>
              <a:t>-process compares measurement and expectation and determines best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BAF044-E802-9F46-B7F0-6E6B51CE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Analysis speedup achieved</a:t>
            </a:r>
            <a:r>
              <a:rPr lang="en-US" dirty="0"/>
              <a:t> - Pre-computation of expected signal intensity (lookup table)</a:t>
            </a:r>
          </a:p>
        </p:txBody>
      </p:sp>
      <p:pic>
        <p:nvPicPr>
          <p:cNvPr id="12" name="Content Placeholder 11" descr="A close up of a map&#13;&#10;&#13;&#10;Description automatically generated">
            <a:extLst>
              <a:ext uri="{FF2B5EF4-FFF2-40B4-BE49-F238E27FC236}">
                <a16:creationId xmlns:a16="http://schemas.microsoft.com/office/drawing/2014/main" id="{5984F322-F4C1-B94B-8223-99C42F762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36" y="742950"/>
            <a:ext cx="3436015" cy="2564682"/>
          </a:xfrm>
        </p:spPr>
      </p:pic>
      <p:pic>
        <p:nvPicPr>
          <p:cNvPr id="10" name="Content Placeholder 9" descr="A close up of a map&#13;&#10;&#13;&#10;Description automatically generated">
            <a:extLst>
              <a:ext uri="{FF2B5EF4-FFF2-40B4-BE49-F238E27FC236}">
                <a16:creationId xmlns:a16="http://schemas.microsoft.com/office/drawing/2014/main" id="{3E9C6A91-1018-884C-9EF0-FF7B0D03548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5"/>
          <a:stretch/>
        </p:blipFill>
        <p:spPr>
          <a:xfrm>
            <a:off x="2743201" y="742950"/>
            <a:ext cx="3124200" cy="2564682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9EBF4A-A7D3-514A-AB4C-C7D4B9B28519}"/>
              </a:ext>
            </a:extLst>
          </p:cNvPr>
          <p:cNvSpPr/>
          <p:nvPr/>
        </p:nvSpPr>
        <p:spPr>
          <a:xfrm>
            <a:off x="5543581" y="773896"/>
            <a:ext cx="228600" cy="202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30935A-B177-7740-A55E-FDB14A84E4D1}"/>
              </a:ext>
            </a:extLst>
          </p:cNvPr>
          <p:cNvSpPr/>
          <p:nvPr/>
        </p:nvSpPr>
        <p:spPr>
          <a:xfrm>
            <a:off x="8749347" y="773896"/>
            <a:ext cx="259730" cy="202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12">
            <a:extLst>
              <a:ext uri="{FF2B5EF4-FFF2-40B4-BE49-F238E27FC236}">
                <a16:creationId xmlns:a16="http://schemas.microsoft.com/office/drawing/2014/main" id="{1DFF050B-62DF-C54E-B456-1E2534DD0596}"/>
              </a:ext>
            </a:extLst>
          </p:cNvPr>
          <p:cNvSpPr txBox="1"/>
          <p:nvPr/>
        </p:nvSpPr>
        <p:spPr>
          <a:xfrm>
            <a:off x="113841" y="1126452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de-AT" dirty="0"/>
              <a:t>[</a:t>
            </a:r>
            <a:r>
              <a:rPr lang="en-US" alt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A. C. Selden, PL A</a:t>
            </a:r>
            <a:r>
              <a:rPr lang="en-US" altLang="en-US" sz="1600" dirty="0">
                <a:cs typeface="Arial" panose="020B0604020202020204" pitchFamily="34" charset="0"/>
              </a:rPr>
              <a:t>, 1980</a:t>
            </a:r>
            <a:r>
              <a:rPr lang="de-AT" baseline="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2184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867</Words>
  <Application>Microsoft Macintosh PowerPoint</Application>
  <PresentationFormat>On-screen Show (16:9)</PresentationFormat>
  <Paragraphs>114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Narrow</vt:lpstr>
      <vt:lpstr>Calibri</vt:lpstr>
      <vt:lpstr>Wingdings</vt:lpstr>
      <vt:lpstr>NSTX Upgrade</vt:lpstr>
      <vt:lpstr>A scalable real-time framework for Thomson scattering analysis: Application to NSTX-U</vt:lpstr>
      <vt:lpstr>Motivation - Real-time (rt) profile measurements for advanced plasma control</vt:lpstr>
      <vt:lpstr>Setup of the multi point Thomson Scattering (MPTS) diagnostic at NSTX-U – Determines rt system specs </vt:lpstr>
      <vt:lpstr>MPTS at NSTX-U measures Te and ne profiles across the full plasma cross section</vt:lpstr>
      <vt:lpstr>Rt hardware setup – Commercially available electronics utilized and designed to scale towards larger system</vt:lpstr>
      <vt:lpstr>Rt hardware setup – Commercially available electronics utilized and designed to scale towards larger system</vt:lpstr>
      <vt:lpstr>Rt-ADC capable of sampling the full signal pulse – Previously used CAMAC digitizes only 1 point</vt:lpstr>
      <vt:lpstr>Rt-software – Streamlined analysis workflow in C++ that offloads expensive calculations before the discharge</vt:lpstr>
      <vt:lpstr>Analysis speedup achieved - Pre-computation of expected signal intensity (lookup table)</vt:lpstr>
      <vt:lpstr>Rt analysis 10 times faster than post shot calculation – Excellent agreement of results from both methods</vt:lpstr>
      <vt:lpstr>Summary - Successful implementation of rt TS analysis</vt:lpstr>
      <vt:lpstr>Outlook – Deployment at the large helical device (LHD)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F. M. Laggner</dc:creator>
  <cp:keywords/>
  <dc:description/>
  <cp:lastModifiedBy>Florian Laggner</cp:lastModifiedBy>
  <cp:revision>200</cp:revision>
  <dcterms:created xsi:type="dcterms:W3CDTF">2015-07-16T16:59:24Z</dcterms:created>
  <dcterms:modified xsi:type="dcterms:W3CDTF">2018-12-02T22:50:00Z</dcterms:modified>
  <cp:category/>
</cp:coreProperties>
</file>