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6" r:id="rId1"/>
  </p:sldMasterIdLst>
  <p:notesMasterIdLst>
    <p:notesMasterId r:id="rId32"/>
  </p:notesMasterIdLst>
  <p:handoutMasterIdLst>
    <p:handoutMasterId r:id="rId33"/>
  </p:handoutMasterIdLst>
  <p:sldIdLst>
    <p:sldId id="466" r:id="rId2"/>
    <p:sldId id="527" r:id="rId3"/>
    <p:sldId id="526" r:id="rId4"/>
    <p:sldId id="499" r:id="rId5"/>
    <p:sldId id="468" r:id="rId6"/>
    <p:sldId id="548" r:id="rId7"/>
    <p:sldId id="525" r:id="rId8"/>
    <p:sldId id="549" r:id="rId9"/>
    <p:sldId id="550" r:id="rId10"/>
    <p:sldId id="547" r:id="rId11"/>
    <p:sldId id="535" r:id="rId12"/>
    <p:sldId id="536" r:id="rId13"/>
    <p:sldId id="537" r:id="rId14"/>
    <p:sldId id="538" r:id="rId15"/>
    <p:sldId id="539" r:id="rId16"/>
    <p:sldId id="540" r:id="rId17"/>
    <p:sldId id="517" r:id="rId18"/>
    <p:sldId id="528" r:id="rId19"/>
    <p:sldId id="533" r:id="rId20"/>
    <p:sldId id="532" r:id="rId21"/>
    <p:sldId id="523" r:id="rId22"/>
    <p:sldId id="513" r:id="rId23"/>
    <p:sldId id="551" r:id="rId24"/>
    <p:sldId id="534" r:id="rId25"/>
    <p:sldId id="516" r:id="rId26"/>
    <p:sldId id="542" r:id="rId27"/>
    <p:sldId id="543" r:id="rId28"/>
    <p:sldId id="544" r:id="rId29"/>
    <p:sldId id="545" r:id="rId30"/>
    <p:sldId id="546" r:id="rId31"/>
  </p:sldIdLst>
  <p:sldSz cx="12192000" cy="6858000"/>
  <p:notesSz cx="7099300" cy="10234613"/>
  <p:defaultTextStyle>
    <a:defPPr>
      <a:defRPr lang="en-US"/>
    </a:defPPr>
    <a:lvl1pPr algn="l" rtl="0" fontAlgn="base">
      <a:spcBef>
        <a:spcPct val="20000"/>
      </a:spcBef>
      <a:spcAft>
        <a:spcPct val="0"/>
      </a:spcAft>
      <a:defRPr sz="2000" kern="1200" baseline="-250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20000"/>
      </a:spcBef>
      <a:spcAft>
        <a:spcPct val="0"/>
      </a:spcAft>
      <a:defRPr sz="2000" kern="1200" baseline="-250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20000"/>
      </a:spcBef>
      <a:spcAft>
        <a:spcPct val="0"/>
      </a:spcAft>
      <a:defRPr sz="2000" kern="1200" baseline="-250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20000"/>
      </a:spcBef>
      <a:spcAft>
        <a:spcPct val="0"/>
      </a:spcAft>
      <a:defRPr sz="2000" kern="1200" baseline="-250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20000"/>
      </a:spcBef>
      <a:spcAft>
        <a:spcPct val="0"/>
      </a:spcAft>
      <a:defRPr sz="2000" kern="1200" baseline="-250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000" kern="1200" baseline="-250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000" kern="1200" baseline="-250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000" kern="1200" baseline="-250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000" kern="1200" baseline="-250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008D"/>
    <a:srgbClr val="38AFE3"/>
    <a:srgbClr val="BD1927"/>
    <a:srgbClr val="F89837"/>
    <a:srgbClr val="2D3191"/>
    <a:srgbClr val="F7BAB7"/>
    <a:srgbClr val="DE9BA1"/>
    <a:srgbClr val="F392C8"/>
    <a:srgbClr val="CE525A"/>
    <a:srgbClr val="C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96" autoAdjust="0"/>
    <p:restoredTop sz="95668" autoAdjust="0"/>
  </p:normalViewPr>
  <p:slideViewPr>
    <p:cSldViewPr snapToGrid="0">
      <p:cViewPr varScale="1">
        <p:scale>
          <a:sx n="185" d="100"/>
          <a:sy n="185" d="100"/>
        </p:scale>
        <p:origin x="192" y="81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131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90012" cy="90012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6" y="0"/>
            <a:ext cx="3076587" cy="511040"/>
          </a:xfrm>
          <a:prstGeom prst="rect">
            <a:avLst/>
          </a:prstGeom>
        </p:spPr>
        <p:txBody>
          <a:bodyPr vert="horz" lIns="98247" tIns="49123" rIns="98247" bIns="49123" rtlCol="0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041" y="0"/>
            <a:ext cx="3076587" cy="511040"/>
          </a:xfrm>
          <a:prstGeom prst="rect">
            <a:avLst/>
          </a:prstGeom>
        </p:spPr>
        <p:txBody>
          <a:bodyPr vert="horz" lIns="98247" tIns="49123" rIns="98247" bIns="49123" rtlCol="0"/>
          <a:lstStyle>
            <a:lvl1pPr algn="r">
              <a:defRPr sz="1300"/>
            </a:lvl1pPr>
          </a:lstStyle>
          <a:p>
            <a:fld id="{BAA28DD2-E774-4EA4-A401-EA513F477C5D}" type="datetimeFigureOut">
              <a:rPr lang="en-GB" smtClean="0"/>
              <a:t>03/12/2018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6" y="9721849"/>
            <a:ext cx="3076587" cy="511040"/>
          </a:xfrm>
          <a:prstGeom prst="rect">
            <a:avLst/>
          </a:prstGeom>
        </p:spPr>
        <p:txBody>
          <a:bodyPr vert="horz" lIns="98247" tIns="49123" rIns="98247" bIns="49123" rtlCol="0" anchor="b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041" y="9721849"/>
            <a:ext cx="3076587" cy="511040"/>
          </a:xfrm>
          <a:prstGeom prst="rect">
            <a:avLst/>
          </a:prstGeom>
        </p:spPr>
        <p:txBody>
          <a:bodyPr vert="horz" lIns="98247" tIns="49123" rIns="98247" bIns="49123" rtlCol="0" anchor="b"/>
          <a:lstStyle>
            <a:lvl1pPr algn="r">
              <a:defRPr sz="1300"/>
            </a:lvl1pPr>
          </a:lstStyle>
          <a:p>
            <a:fld id="{F287EB32-3138-4FE5-8485-51279C7427D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67980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3"/>
            <a:ext cx="3075806" cy="510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28" tIns="47763" rIns="95528" bIns="47763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300" baseline="0"/>
            </a:lvl1pPr>
          </a:lstStyle>
          <a:p>
            <a:endParaRPr lang="en-US" altLang="de-DE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820" y="3"/>
            <a:ext cx="3075806" cy="510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28" tIns="47763" rIns="95528" bIns="47763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300" baseline="0"/>
            </a:lvl1pPr>
          </a:lstStyle>
          <a:p>
            <a:endParaRPr lang="en-US" altLang="de-DE" dirty="0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113" y="768350"/>
            <a:ext cx="6823075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0" y="4860994"/>
            <a:ext cx="5679440" cy="4605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28" tIns="47763" rIns="95528" bIns="477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edit Master text styles</a:t>
            </a:r>
          </a:p>
          <a:p>
            <a:pPr lvl="1"/>
            <a:r>
              <a:rPr lang="en-US" altLang="de-DE"/>
              <a:t>Second level</a:t>
            </a:r>
          </a:p>
          <a:p>
            <a:pPr lvl="2"/>
            <a:r>
              <a:rPr lang="en-US" altLang="de-DE"/>
              <a:t>Third level</a:t>
            </a:r>
          </a:p>
          <a:p>
            <a:pPr lvl="3"/>
            <a:r>
              <a:rPr lang="en-US" altLang="de-DE"/>
              <a:t>Fourth level</a:t>
            </a:r>
          </a:p>
          <a:p>
            <a:pPr lvl="4"/>
            <a:r>
              <a:rPr lang="en-US" altLang="de-DE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327"/>
            <a:ext cx="3075806" cy="51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28" tIns="47763" rIns="95528" bIns="47763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300" baseline="0"/>
            </a:lvl1pPr>
          </a:lstStyle>
          <a:p>
            <a:endParaRPr lang="en-US" altLang="de-DE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820" y="9720327"/>
            <a:ext cx="3075806" cy="51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28" tIns="47763" rIns="95528" bIns="47763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300" baseline="0"/>
            </a:lvl1pPr>
          </a:lstStyle>
          <a:p>
            <a:fld id="{072B789D-CA54-403B-A077-E47C33D07832}" type="slidenum">
              <a:rPr lang="en-US" altLang="de-DE"/>
              <a:pPr/>
              <a:t>‹#›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0423318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4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3409570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6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710297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4175540" cy="1565827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65830"/>
            <a:ext cx="12192000" cy="1470025"/>
          </a:xfrm>
          <a:prstGeom prst="rect">
            <a:avLst/>
          </a:prstGeom>
        </p:spPr>
        <p:txBody>
          <a:bodyPr anchor="t"/>
          <a:lstStyle>
            <a:lvl1pPr algn="ctr">
              <a:defRPr/>
            </a:lvl1pPr>
          </a:lstStyle>
          <a:p>
            <a:pPr lvl="0"/>
            <a:r>
              <a:rPr lang="de-DE" altLang="de-DE" noProof="0"/>
              <a:t>Titelmasterformat durch Klicken bearbeiten</a:t>
            </a:r>
            <a:endParaRPr lang="en-US" altLang="de-DE" noProof="0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71052"/>
            <a:ext cx="8534400" cy="6223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de-DE" altLang="de-DE" noProof="0" dirty="0"/>
              <a:t>Formatvorlage des Untertitelmasters durch Klicken bearbeiten</a:t>
            </a:r>
            <a:endParaRPr lang="en-US" altLang="de-DE" noProof="0" dirty="0"/>
          </a:p>
        </p:txBody>
      </p:sp>
      <p:sp>
        <p:nvSpPr>
          <p:cNvPr id="29" name="Line 9"/>
          <p:cNvSpPr>
            <a:spLocks noChangeShapeType="1"/>
          </p:cNvSpPr>
          <p:nvPr/>
        </p:nvSpPr>
        <p:spPr bwMode="auto">
          <a:xfrm>
            <a:off x="0" y="1565827"/>
            <a:ext cx="12192000" cy="0"/>
          </a:xfrm>
          <a:prstGeom prst="line">
            <a:avLst/>
          </a:prstGeom>
          <a:noFill/>
          <a:ln w="12700">
            <a:solidFill>
              <a:srgbClr val="F46F1A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 noProof="0" dirty="0"/>
          </a:p>
        </p:txBody>
      </p:sp>
      <p:sp>
        <p:nvSpPr>
          <p:cNvPr id="31" name="Line 9"/>
          <p:cNvSpPr>
            <a:spLocks noChangeShapeType="1"/>
          </p:cNvSpPr>
          <p:nvPr/>
        </p:nvSpPr>
        <p:spPr bwMode="auto">
          <a:xfrm>
            <a:off x="0" y="5850914"/>
            <a:ext cx="12192000" cy="0"/>
          </a:xfrm>
          <a:prstGeom prst="line">
            <a:avLst/>
          </a:prstGeom>
          <a:noFill/>
          <a:ln w="12700">
            <a:solidFill>
              <a:srgbClr val="F46F1A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-1" y="6036442"/>
            <a:ext cx="9230146" cy="649287"/>
          </a:xfrm>
        </p:spPr>
        <p:txBody>
          <a:bodyPr anchor="ctr"/>
          <a:lstStyle>
            <a:lvl1pPr marL="0" indent="0" algn="ctr">
              <a:buFontTx/>
              <a:buNone/>
              <a:defRPr lang="de-DE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de-DE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de-DE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de-DE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en-US" sz="18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>
              <a:spcBef>
                <a:spcPct val="50000"/>
              </a:spcBef>
            </a:pPr>
            <a:r>
              <a:rPr lang="en-US" dirty="0"/>
              <a:t>NSTX-U / Magnetic Fusion Science meeting, Princeton, Dec. 03, 2018</a:t>
            </a:r>
            <a:endParaRPr lang="en-US" altLang="de-DE" dirty="0"/>
          </a:p>
        </p:txBody>
      </p:sp>
      <p:pic>
        <p:nvPicPr>
          <p:cNvPr id="14" name="Picture 4" descr="PPPL Log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145" y="351513"/>
            <a:ext cx="2431772" cy="85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9" descr="DIII-D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596" y="6014216"/>
            <a:ext cx="1230312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17359" y="6012781"/>
            <a:ext cx="728386" cy="6429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061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4175540" cy="1565827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65830"/>
            <a:ext cx="12192000" cy="1470025"/>
          </a:xfrm>
          <a:prstGeom prst="rect">
            <a:avLst/>
          </a:prstGeom>
        </p:spPr>
        <p:txBody>
          <a:bodyPr anchor="t"/>
          <a:lstStyle>
            <a:lvl1pPr algn="ctr">
              <a:defRPr/>
            </a:lvl1pPr>
          </a:lstStyle>
          <a:p>
            <a:pPr lvl="0"/>
            <a:r>
              <a:rPr lang="de-DE" altLang="de-DE" noProof="0" dirty="0"/>
              <a:t>Titelmasterformat durch Klicken bearbeiten</a:t>
            </a:r>
            <a:endParaRPr lang="en-US" altLang="de-DE" noProof="0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71052"/>
            <a:ext cx="8534400" cy="6223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 b="0"/>
            </a:lvl1pPr>
          </a:lstStyle>
          <a:p>
            <a:pPr lvl="0"/>
            <a:r>
              <a:rPr lang="de-DE" altLang="de-DE" noProof="0" dirty="0"/>
              <a:t>Formatvorlage des Untertitelmasters durch Klicken bearbeiten</a:t>
            </a:r>
            <a:endParaRPr lang="en-US" altLang="de-DE" noProof="0" dirty="0"/>
          </a:p>
        </p:txBody>
      </p:sp>
      <p:sp>
        <p:nvSpPr>
          <p:cNvPr id="29" name="Line 9"/>
          <p:cNvSpPr>
            <a:spLocks noChangeShapeType="1"/>
          </p:cNvSpPr>
          <p:nvPr/>
        </p:nvSpPr>
        <p:spPr bwMode="auto">
          <a:xfrm>
            <a:off x="0" y="1565827"/>
            <a:ext cx="12192000" cy="0"/>
          </a:xfrm>
          <a:prstGeom prst="line">
            <a:avLst/>
          </a:prstGeom>
          <a:noFill/>
          <a:ln w="12700">
            <a:solidFill>
              <a:srgbClr val="F46F1A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 noProof="0" dirty="0"/>
          </a:p>
        </p:txBody>
      </p:sp>
      <p:sp>
        <p:nvSpPr>
          <p:cNvPr id="31" name="Line 9"/>
          <p:cNvSpPr>
            <a:spLocks noChangeShapeType="1"/>
          </p:cNvSpPr>
          <p:nvPr/>
        </p:nvSpPr>
        <p:spPr bwMode="auto">
          <a:xfrm>
            <a:off x="0" y="5850914"/>
            <a:ext cx="12192000" cy="0"/>
          </a:xfrm>
          <a:prstGeom prst="line">
            <a:avLst/>
          </a:prstGeom>
          <a:noFill/>
          <a:ln w="12700">
            <a:solidFill>
              <a:srgbClr val="F46F1A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-1" y="6036442"/>
            <a:ext cx="9230145" cy="649287"/>
          </a:xfrm>
        </p:spPr>
        <p:txBody>
          <a:bodyPr anchor="ctr"/>
          <a:lstStyle>
            <a:lvl1pPr marL="0" indent="0" algn="ctr">
              <a:buFontTx/>
              <a:buNone/>
              <a:defRPr lang="de-DE" sz="1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de-DE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de-DE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de-DE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en-US" sz="18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>
              <a:spcBef>
                <a:spcPct val="50000"/>
              </a:spcBef>
            </a:pPr>
            <a:r>
              <a:rPr lang="en-US" dirty="0"/>
              <a:t>NSTX-U / Magnetic Fusion Science meeting, Princeton, Dec 03., 2018</a:t>
            </a:r>
            <a:endParaRPr lang="en-US" altLang="de-DE" dirty="0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145" y="6102702"/>
            <a:ext cx="2431772" cy="490258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145" y="5144234"/>
            <a:ext cx="2431772" cy="759929"/>
          </a:xfrm>
          <a:prstGeom prst="rect">
            <a:avLst/>
          </a:prstGeom>
        </p:spPr>
      </p:pic>
      <p:pic>
        <p:nvPicPr>
          <p:cNvPr id="14" name="Picture 4" descr="PPPL Logo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145" y="351513"/>
            <a:ext cx="2431772" cy="85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3100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984443" y="6589712"/>
            <a:ext cx="8292964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aseline="0"/>
            </a:lvl1pPr>
          </a:lstStyle>
          <a:p>
            <a:pPr>
              <a:spcBef>
                <a:spcPct val="50000"/>
              </a:spcBef>
            </a:pPr>
            <a:r>
              <a:rPr lang="en-US" dirty="0"/>
              <a:t>NSTX-U / Magnetic Fusion Science meeting, Princeton, Dec. 03, 2018</a:t>
            </a:r>
            <a:endParaRPr lang="en-US" altLang="de-DE" dirty="0"/>
          </a:p>
        </p:txBody>
      </p:sp>
      <p:sp>
        <p:nvSpPr>
          <p:cNvPr id="7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10277409" y="6597540"/>
            <a:ext cx="1745259" cy="252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GB" sz="1000" kern="1200" baseline="0" noProof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36853299-3D67-40C0-AEE6-6FA04DE1D1D9}" type="slidenum">
              <a:rPr lang="en-US" altLang="de-DE" noProof="0" smtClean="0"/>
              <a:pPr/>
              <a:t>‹#›</a:t>
            </a:fld>
            <a:endParaRPr lang="en-US" altLang="de-DE" noProof="0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9185" y="6589715"/>
            <a:ext cx="1745259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00" baseline="0"/>
            </a:lvl1pPr>
          </a:lstStyle>
          <a:p>
            <a:r>
              <a:rPr lang="en-US" altLang="de-DE" noProof="0" dirty="0"/>
              <a:t>F. M. Laggner</a:t>
            </a:r>
          </a:p>
        </p:txBody>
      </p:sp>
    </p:spTree>
    <p:extLst>
      <p:ext uri="{BB962C8B-B14F-4D97-AF65-F5344CB8AC3E}">
        <p14:creationId xmlns:p14="http://schemas.microsoft.com/office/powerpoint/2010/main" val="2018948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lvl1pPr>
            <a:lvl2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2pPr>
            <a:lvl3pPr marL="11430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 sz="1600"/>
            </a:lvl3pPr>
            <a:lvl4pPr marL="16002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600"/>
            </a:lvl4pPr>
            <a:lvl5pPr marL="20574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600"/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Formatvorlagen des Textmasters bearbeiten</a:t>
            </a:r>
          </a:p>
          <a:p>
            <a:pPr marL="3429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Zweite Ebene</a:t>
            </a:r>
          </a:p>
          <a:p>
            <a:pPr marL="342900" marR="0" lvl="2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Dritte Ebene</a:t>
            </a:r>
          </a:p>
          <a:p>
            <a:pPr marL="342900" marR="0" lvl="3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Vierte Ebene</a:t>
            </a:r>
          </a:p>
          <a:p>
            <a:pPr marL="342900" marR="0" lvl="4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Fünfte Ebene</a:t>
            </a:r>
            <a:endParaRPr kumimoji="0" lang="en-US" altLang="de-DE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984443" y="6589712"/>
            <a:ext cx="8292964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aseline="0"/>
            </a:lvl1pPr>
          </a:lstStyle>
          <a:p>
            <a:pPr>
              <a:spcBef>
                <a:spcPct val="50000"/>
              </a:spcBef>
            </a:pPr>
            <a:r>
              <a:rPr lang="en-US" dirty="0"/>
              <a:t>NSTX-U / Magnetic Fusion Science meeting, Princeton, Dec. 03, 2018</a:t>
            </a:r>
            <a:endParaRPr lang="en-US" altLang="de-DE" dirty="0"/>
          </a:p>
        </p:txBody>
      </p:sp>
      <p:sp>
        <p:nvSpPr>
          <p:cNvPr id="8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10277409" y="6597540"/>
            <a:ext cx="1745259" cy="252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/>
                </a:solidFill>
              </a:defRPr>
            </a:lvl1pPr>
          </a:lstStyle>
          <a:p>
            <a:fld id="{36853299-3D67-40C0-AEE6-6FA04DE1D1D9}" type="slidenum">
              <a:rPr lang="en-US" altLang="de-DE" noProof="0" smtClean="0"/>
              <a:pPr/>
              <a:t>‹#›</a:t>
            </a:fld>
            <a:endParaRPr lang="en-US" altLang="de-DE" noProof="0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9185" y="6589715"/>
            <a:ext cx="1745259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00" baseline="0"/>
            </a:lvl1pPr>
          </a:lstStyle>
          <a:p>
            <a:r>
              <a:rPr lang="en-US" altLang="de-DE" noProof="0" dirty="0"/>
              <a:t>F. M. Laggner</a:t>
            </a:r>
          </a:p>
        </p:txBody>
      </p:sp>
    </p:spTree>
    <p:extLst>
      <p:ext uri="{BB962C8B-B14F-4D97-AF65-F5344CB8AC3E}">
        <p14:creationId xmlns:p14="http://schemas.microsoft.com/office/powerpoint/2010/main" val="3780629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9184" y="981075"/>
            <a:ext cx="5755216" cy="5472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2" y="981075"/>
            <a:ext cx="5755217" cy="5472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984443" y="6589712"/>
            <a:ext cx="8292964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aseline="0"/>
            </a:lvl1pPr>
          </a:lstStyle>
          <a:p>
            <a:pPr>
              <a:spcBef>
                <a:spcPct val="50000"/>
              </a:spcBef>
            </a:pPr>
            <a:r>
              <a:rPr lang="en-US" dirty="0"/>
              <a:t>NSTX-U / Magnetic Fusion Science meeting, Princeton, Dec. 03, 2018</a:t>
            </a:r>
            <a:endParaRPr lang="en-US" altLang="de-DE" dirty="0"/>
          </a:p>
        </p:txBody>
      </p:sp>
      <p:sp>
        <p:nvSpPr>
          <p:cNvPr id="9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10277409" y="6597540"/>
            <a:ext cx="1745259" cy="252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/>
                </a:solidFill>
              </a:defRPr>
            </a:lvl1pPr>
          </a:lstStyle>
          <a:p>
            <a:fld id="{36853299-3D67-40C0-AEE6-6FA04DE1D1D9}" type="slidenum">
              <a:rPr lang="en-US" altLang="de-DE" noProof="0" smtClean="0"/>
              <a:pPr/>
              <a:t>‹#›</a:t>
            </a:fld>
            <a:endParaRPr lang="en-US" altLang="de-DE" noProof="0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9185" y="6589715"/>
            <a:ext cx="1745259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00" baseline="0"/>
            </a:lvl1pPr>
          </a:lstStyle>
          <a:p>
            <a:r>
              <a:rPr lang="en-US" altLang="de-DE" noProof="0" dirty="0"/>
              <a:t>F. M. Laggner</a:t>
            </a:r>
          </a:p>
        </p:txBody>
      </p:sp>
    </p:spTree>
    <p:extLst>
      <p:ext uri="{BB962C8B-B14F-4D97-AF65-F5344CB8AC3E}">
        <p14:creationId xmlns:p14="http://schemas.microsoft.com/office/powerpoint/2010/main" val="4149063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984443" y="6589712"/>
            <a:ext cx="8292964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aseline="0"/>
            </a:lvl1pPr>
          </a:lstStyle>
          <a:p>
            <a:pPr>
              <a:spcBef>
                <a:spcPct val="50000"/>
              </a:spcBef>
            </a:pPr>
            <a:r>
              <a:rPr lang="en-US" dirty="0"/>
              <a:t>NSTX-U / Magnetic Fusion Science meeting, Princeton, Dec. 03, 2018</a:t>
            </a:r>
            <a:endParaRPr lang="en-US" altLang="de-DE" dirty="0"/>
          </a:p>
        </p:txBody>
      </p:sp>
      <p:sp>
        <p:nvSpPr>
          <p:cNvPr id="7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10277409" y="6597540"/>
            <a:ext cx="1745259" cy="252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6853299-3D67-40C0-AEE6-6FA04DE1D1D9}" type="slidenum">
              <a:rPr lang="en-US" altLang="de-DE" noProof="0" smtClean="0"/>
              <a:pPr/>
              <a:t>‹#›</a:t>
            </a:fld>
            <a:endParaRPr lang="en-US" altLang="de-DE" noProof="0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9185" y="6589715"/>
            <a:ext cx="1745259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00" baseline="0"/>
            </a:lvl1pPr>
          </a:lstStyle>
          <a:p>
            <a:r>
              <a:rPr lang="en-US" altLang="de-DE" noProof="0" dirty="0"/>
              <a:t>F. M. Laggner</a:t>
            </a:r>
          </a:p>
        </p:txBody>
      </p:sp>
    </p:spTree>
    <p:extLst>
      <p:ext uri="{BB962C8B-B14F-4D97-AF65-F5344CB8AC3E}">
        <p14:creationId xmlns:p14="http://schemas.microsoft.com/office/powerpoint/2010/main" val="4091631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984443" y="6589712"/>
            <a:ext cx="8292964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aseline="0"/>
            </a:lvl1pPr>
          </a:lstStyle>
          <a:p>
            <a:pPr>
              <a:spcBef>
                <a:spcPct val="50000"/>
              </a:spcBef>
            </a:pPr>
            <a:r>
              <a:rPr lang="en-US" dirty="0"/>
              <a:t>NSTX-U / Magnetic Fusion Science meeting, Princeton, Dec. 03, 2018</a:t>
            </a:r>
            <a:endParaRPr lang="en-US" altLang="de-DE" dirty="0"/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10277409" y="6597540"/>
            <a:ext cx="1745259" cy="252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6853299-3D67-40C0-AEE6-6FA04DE1D1D9}" type="slidenum">
              <a:rPr lang="en-US" altLang="de-DE" noProof="0" smtClean="0"/>
              <a:pPr/>
              <a:t>‹#›</a:t>
            </a:fld>
            <a:endParaRPr lang="en-US" altLang="de-DE" noProof="0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9185" y="6589715"/>
            <a:ext cx="1745259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00" baseline="0"/>
            </a:lvl1pPr>
          </a:lstStyle>
          <a:p>
            <a:r>
              <a:rPr lang="en-US" altLang="de-DE" noProof="0" dirty="0"/>
              <a:t>F. M. Laggner</a:t>
            </a:r>
          </a:p>
        </p:txBody>
      </p:sp>
    </p:spTree>
    <p:extLst>
      <p:ext uri="{BB962C8B-B14F-4D97-AF65-F5344CB8AC3E}">
        <p14:creationId xmlns:p14="http://schemas.microsoft.com/office/powerpoint/2010/main" val="2211261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9573"/>
            <a:ext cx="1928191" cy="723071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28190" y="186872"/>
            <a:ext cx="10263809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noProof="0" dirty="0" err="1"/>
              <a:t>Titelmasterformat</a:t>
            </a:r>
            <a:r>
              <a:rPr lang="en-US" altLang="de-DE" noProof="0" dirty="0"/>
              <a:t> </a:t>
            </a:r>
            <a:r>
              <a:rPr lang="en-US" altLang="de-DE" noProof="0" dirty="0" err="1"/>
              <a:t>durch</a:t>
            </a:r>
            <a:r>
              <a:rPr lang="en-US" altLang="de-DE" noProof="0" dirty="0"/>
              <a:t> </a:t>
            </a:r>
            <a:r>
              <a:rPr lang="en-US" altLang="de-DE" noProof="0" dirty="0" err="1"/>
              <a:t>Klicken</a:t>
            </a:r>
            <a:r>
              <a:rPr lang="en-US" altLang="de-DE" noProof="0" dirty="0"/>
              <a:t> </a:t>
            </a:r>
            <a:r>
              <a:rPr lang="en-US" altLang="de-DE" noProof="0" dirty="0" err="1"/>
              <a:t>bearbeiten</a:t>
            </a:r>
            <a:endParaRPr lang="en-US" altLang="de-DE" noProof="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9186" y="981075"/>
            <a:ext cx="11713633" cy="547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noProof="0" dirty="0" err="1"/>
              <a:t>Formatvorlagen</a:t>
            </a:r>
            <a:r>
              <a:rPr lang="en-US" altLang="de-DE" noProof="0" dirty="0"/>
              <a:t> des </a:t>
            </a:r>
            <a:r>
              <a:rPr lang="en-US" altLang="de-DE" noProof="0" dirty="0" err="1"/>
              <a:t>Textmasters</a:t>
            </a:r>
            <a:r>
              <a:rPr lang="en-US" altLang="de-DE" noProof="0" dirty="0"/>
              <a:t> </a:t>
            </a:r>
            <a:r>
              <a:rPr lang="en-US" altLang="de-DE" noProof="0" dirty="0" err="1"/>
              <a:t>bearbeiten</a:t>
            </a:r>
            <a:endParaRPr lang="en-US" altLang="de-DE" noProof="0" dirty="0"/>
          </a:p>
          <a:p>
            <a:pPr lvl="1"/>
            <a:r>
              <a:rPr lang="en-US" altLang="de-DE" noProof="0" dirty="0" err="1"/>
              <a:t>Zweite</a:t>
            </a:r>
            <a:r>
              <a:rPr lang="en-US" altLang="de-DE" noProof="0" dirty="0"/>
              <a:t> </a:t>
            </a:r>
            <a:r>
              <a:rPr lang="en-US" altLang="de-DE" noProof="0" dirty="0" err="1"/>
              <a:t>Ebene</a:t>
            </a:r>
            <a:endParaRPr lang="en-US" altLang="de-DE" noProof="0" dirty="0"/>
          </a:p>
          <a:p>
            <a:pPr lvl="2"/>
            <a:r>
              <a:rPr lang="en-US" altLang="de-DE" noProof="0" dirty="0" err="1"/>
              <a:t>Dritte</a:t>
            </a:r>
            <a:r>
              <a:rPr lang="en-US" altLang="de-DE" noProof="0" dirty="0"/>
              <a:t> </a:t>
            </a:r>
            <a:r>
              <a:rPr lang="en-US" altLang="de-DE" noProof="0" dirty="0" err="1"/>
              <a:t>Ebene</a:t>
            </a:r>
            <a:endParaRPr lang="en-US" altLang="de-DE" noProof="0" dirty="0"/>
          </a:p>
          <a:p>
            <a:pPr lvl="3"/>
            <a:r>
              <a:rPr lang="en-US" altLang="de-DE" noProof="0" dirty="0" err="1"/>
              <a:t>Vierte</a:t>
            </a:r>
            <a:r>
              <a:rPr lang="en-US" altLang="de-DE" noProof="0" dirty="0"/>
              <a:t> </a:t>
            </a:r>
            <a:r>
              <a:rPr lang="en-US" altLang="de-DE" noProof="0" dirty="0" err="1"/>
              <a:t>Ebene</a:t>
            </a:r>
            <a:endParaRPr lang="en-US" altLang="de-DE" noProof="0" dirty="0"/>
          </a:p>
          <a:p>
            <a:pPr lvl="4"/>
            <a:r>
              <a:rPr lang="en-US" altLang="de-DE" noProof="0" dirty="0" err="1"/>
              <a:t>Fünfte</a:t>
            </a:r>
            <a:r>
              <a:rPr lang="en-US" altLang="de-DE" noProof="0" dirty="0"/>
              <a:t> </a:t>
            </a:r>
            <a:r>
              <a:rPr lang="en-US" altLang="de-DE" noProof="0" dirty="0" err="1"/>
              <a:t>Ebene</a:t>
            </a:r>
            <a:endParaRPr lang="en-US" altLang="de-DE" noProof="0" dirty="0"/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0" y="6597650"/>
            <a:ext cx="12192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000" noProof="0" dirty="0"/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0" y="115888"/>
            <a:ext cx="12192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000" noProof="0" dirty="0"/>
          </a:p>
        </p:txBody>
      </p:sp>
      <p:sp>
        <p:nvSpPr>
          <p:cNvPr id="4105" name="Line 9"/>
          <p:cNvSpPr>
            <a:spLocks noChangeShapeType="1"/>
          </p:cNvSpPr>
          <p:nvPr/>
        </p:nvSpPr>
        <p:spPr bwMode="auto">
          <a:xfrm>
            <a:off x="0" y="836613"/>
            <a:ext cx="12192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000" noProof="0" dirty="0"/>
          </a:p>
        </p:txBody>
      </p:sp>
      <p:sp>
        <p:nvSpPr>
          <p:cNvPr id="1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984443" y="6597540"/>
            <a:ext cx="8292963" cy="26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aseline="0">
                <a:latin typeface="+mj-lt"/>
              </a:defRPr>
            </a:lvl1pPr>
          </a:lstStyle>
          <a:p>
            <a:pPr>
              <a:spcBef>
                <a:spcPct val="50000"/>
              </a:spcBef>
            </a:pPr>
            <a:r>
              <a:rPr lang="en-US" dirty="0"/>
              <a:t>NSTX-U / Magnetic Fusion Science meeting, Princeton, Dec. 03, 2018</a:t>
            </a:r>
            <a:endParaRPr lang="en-US" altLang="de-DE" dirty="0"/>
          </a:p>
        </p:txBody>
      </p:sp>
      <p:sp>
        <p:nvSpPr>
          <p:cNvPr id="14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10277409" y="6597540"/>
            <a:ext cx="1745259" cy="252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36853299-3D67-40C0-AEE6-6FA04DE1D1D9}" type="slidenum">
              <a:rPr lang="en-US" altLang="de-DE" noProof="0" smtClean="0"/>
              <a:pPr/>
              <a:t>‹#›</a:t>
            </a:fld>
            <a:endParaRPr lang="en-US" altLang="de-DE" noProof="0" dirty="0"/>
          </a:p>
        </p:txBody>
      </p:sp>
      <p:sp>
        <p:nvSpPr>
          <p:cNvPr id="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9186" y="6597540"/>
            <a:ext cx="1745258" cy="26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00" baseline="0">
                <a:latin typeface="+mj-lt"/>
              </a:defRPr>
            </a:lvl1pPr>
          </a:lstStyle>
          <a:p>
            <a:r>
              <a:rPr lang="en-US" altLang="de-DE" noProof="0" dirty="0"/>
              <a:t>F. M. Laggner</a:t>
            </a:r>
          </a:p>
        </p:txBody>
      </p:sp>
      <p:sp>
        <p:nvSpPr>
          <p:cNvPr id="19" name="Line 7"/>
          <p:cNvSpPr>
            <a:spLocks noChangeShapeType="1"/>
          </p:cNvSpPr>
          <p:nvPr/>
        </p:nvSpPr>
        <p:spPr bwMode="auto">
          <a:xfrm>
            <a:off x="0" y="6597650"/>
            <a:ext cx="12192000" cy="0"/>
          </a:xfrm>
          <a:prstGeom prst="line">
            <a:avLst/>
          </a:prstGeom>
          <a:noFill/>
          <a:ln w="12700">
            <a:solidFill>
              <a:srgbClr val="F46F1A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 noProof="0" dirty="0"/>
          </a:p>
        </p:txBody>
      </p:sp>
      <p:sp>
        <p:nvSpPr>
          <p:cNvPr id="20" name="Line 8"/>
          <p:cNvSpPr>
            <a:spLocks noChangeShapeType="1"/>
          </p:cNvSpPr>
          <p:nvPr/>
        </p:nvSpPr>
        <p:spPr bwMode="auto">
          <a:xfrm>
            <a:off x="0" y="115888"/>
            <a:ext cx="12192000" cy="0"/>
          </a:xfrm>
          <a:prstGeom prst="line">
            <a:avLst/>
          </a:prstGeom>
          <a:noFill/>
          <a:ln w="12700">
            <a:solidFill>
              <a:srgbClr val="F46F1A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 noProof="0" dirty="0"/>
          </a:p>
        </p:txBody>
      </p:sp>
      <p:sp>
        <p:nvSpPr>
          <p:cNvPr id="21" name="Line 9"/>
          <p:cNvSpPr>
            <a:spLocks noChangeShapeType="1"/>
          </p:cNvSpPr>
          <p:nvPr/>
        </p:nvSpPr>
        <p:spPr bwMode="auto">
          <a:xfrm>
            <a:off x="0" y="836613"/>
            <a:ext cx="12192000" cy="0"/>
          </a:xfrm>
          <a:prstGeom prst="line">
            <a:avLst/>
          </a:prstGeom>
          <a:noFill/>
          <a:ln w="12700">
            <a:solidFill>
              <a:srgbClr val="F46F1A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 noProof="0" dirty="0"/>
          </a:p>
        </p:txBody>
      </p:sp>
    </p:spTree>
    <p:extLst>
      <p:ext uri="{BB962C8B-B14F-4D97-AF65-F5344CB8AC3E}">
        <p14:creationId xmlns:p14="http://schemas.microsoft.com/office/powerpoint/2010/main" val="1656585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07" r:id="rId2"/>
    <p:sldLayoutId id="2147483709" r:id="rId3"/>
    <p:sldLayoutId id="2147483708" r:id="rId4"/>
    <p:sldLayoutId id="2147483710" r:id="rId5"/>
    <p:sldLayoutId id="2147483711" r:id="rId6"/>
    <p:sldLayoutId id="2147483712" r:id="rId7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16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29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38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1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51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emf"/><Relationship Id="rId4" Type="http://schemas.openxmlformats.org/officeDocument/2006/relationships/image" Target="../media/image16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ctrTitle"/>
          </p:nvPr>
        </p:nvSpPr>
        <p:spPr>
          <a:xfrm>
            <a:off x="0" y="1565830"/>
            <a:ext cx="12192000" cy="1994604"/>
          </a:xfrm>
        </p:spPr>
        <p:txBody>
          <a:bodyPr/>
          <a:lstStyle/>
          <a:p>
            <a:r>
              <a:rPr lang="en-US" b="0" dirty="0"/>
              <a:t>Overview of </a:t>
            </a:r>
            <a:r>
              <a:rPr lang="en-US" dirty="0"/>
              <a:t>Experimental Studies </a:t>
            </a:r>
            <a:r>
              <a:rPr lang="en-US" b="0" dirty="0"/>
              <a:t>on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Inter-ELM </a:t>
            </a:r>
            <a:r>
              <a:rPr lang="en-US" b="0" dirty="0"/>
              <a:t>Pedestal localized</a:t>
            </a:r>
            <a:r>
              <a:rPr lang="en-US" dirty="0"/>
              <a:t> Fluctuations</a:t>
            </a:r>
            <a:br>
              <a:rPr lang="en-US" dirty="0"/>
            </a:br>
            <a:r>
              <a:rPr lang="en-US" b="0" dirty="0"/>
              <a:t>and</a:t>
            </a:r>
            <a:br>
              <a:rPr lang="en-US" dirty="0"/>
            </a:br>
            <a:r>
              <a:rPr lang="en-US" dirty="0"/>
              <a:t>Challenges </a:t>
            </a:r>
            <a:r>
              <a:rPr lang="en-US" b="0" dirty="0"/>
              <a:t>for their</a:t>
            </a:r>
            <a:r>
              <a:rPr lang="en-US" dirty="0"/>
              <a:t> Modeling</a:t>
            </a:r>
            <a:endParaRPr lang="en-US" noProof="0" dirty="0"/>
          </a:p>
        </p:txBody>
      </p:sp>
      <p:sp>
        <p:nvSpPr>
          <p:cNvPr id="8" name="Untertitel 7"/>
          <p:cNvSpPr>
            <a:spLocks noGrp="1"/>
          </p:cNvSpPr>
          <p:nvPr>
            <p:ph type="subTitle" idx="1"/>
          </p:nvPr>
        </p:nvSpPr>
        <p:spPr>
          <a:xfrm>
            <a:off x="-1" y="4449235"/>
            <a:ext cx="12192000" cy="622300"/>
          </a:xfrm>
        </p:spPr>
        <p:txBody>
          <a:bodyPr/>
          <a:lstStyle/>
          <a:p>
            <a:pPr marL="342900" indent="-342900">
              <a:lnSpc>
                <a:spcPct val="90000"/>
              </a:lnSpc>
            </a:pPr>
            <a:r>
              <a:rPr lang="en-US" altLang="de-DE" sz="2000" b="1" dirty="0"/>
              <a:t>F. M. Laggner</a:t>
            </a:r>
            <a:r>
              <a:rPr lang="en-US" altLang="de-DE" sz="2000" b="1" baseline="30000" dirty="0"/>
              <a:t>1</a:t>
            </a:r>
            <a:r>
              <a:rPr lang="en-US" altLang="de-DE" sz="2000" b="0" dirty="0"/>
              <a:t>, A. Diallo</a:t>
            </a:r>
            <a:r>
              <a:rPr lang="en-US" altLang="de-DE" sz="2000" b="0" baseline="30000" dirty="0"/>
              <a:t>2</a:t>
            </a:r>
            <a:r>
              <a:rPr lang="en-US" altLang="de-DE" sz="2000" b="0" dirty="0"/>
              <a:t>, E. Wolfrum</a:t>
            </a:r>
            <a:r>
              <a:rPr lang="en-US" altLang="de-DE" sz="2000" b="0" baseline="30000" dirty="0"/>
              <a:t>3</a:t>
            </a:r>
            <a:r>
              <a:rPr lang="en-US" altLang="de-DE" sz="2000" b="0" dirty="0"/>
              <a:t>, M. Cavedon</a:t>
            </a:r>
            <a:r>
              <a:rPr lang="en-US" altLang="de-DE" sz="2000" b="0" baseline="30000" dirty="0"/>
              <a:t>3</a:t>
            </a:r>
            <a:r>
              <a:rPr lang="en-US" altLang="de-DE" sz="2000" b="0"/>
              <a:t>, B</a:t>
            </a:r>
            <a:r>
              <a:rPr lang="en-US" altLang="de-DE" sz="2000" b="0" dirty="0"/>
              <a:t>. Vanovac</a:t>
            </a:r>
            <a:r>
              <a:rPr lang="en-US" altLang="de-DE" sz="2000" b="0" baseline="30000" dirty="0"/>
              <a:t>3</a:t>
            </a:r>
            <a:r>
              <a:rPr lang="en-US" altLang="de-DE" sz="2000" b="0" dirty="0"/>
              <a:t>, E. Kolemen</a:t>
            </a:r>
            <a:r>
              <a:rPr lang="en-US" altLang="de-DE" sz="2000" b="0" baseline="30000" dirty="0"/>
              <a:t>1</a:t>
            </a:r>
            <a:endParaRPr lang="en-US" altLang="de-DE" sz="1100" b="1" baseline="30000" dirty="0"/>
          </a:p>
          <a:p>
            <a:pPr marL="342900" indent="-342900">
              <a:lnSpc>
                <a:spcPct val="90000"/>
              </a:lnSpc>
            </a:pPr>
            <a:r>
              <a:rPr lang="en-US" altLang="de-DE" sz="1400" b="0" dirty="0"/>
              <a:t>with contributions of</a:t>
            </a:r>
            <a:endParaRPr lang="en-US" altLang="de-DE" sz="1400" b="0" noProof="0" dirty="0"/>
          </a:p>
          <a:p>
            <a:pPr marL="342900" indent="-342900">
              <a:lnSpc>
                <a:spcPct val="90000"/>
              </a:lnSpc>
            </a:pPr>
            <a:r>
              <a:rPr lang="en-US" altLang="de-DE" b="0" noProof="0" dirty="0"/>
              <a:t>the ASDEX Upgrade Team, the </a:t>
            </a:r>
            <a:r>
              <a:rPr lang="en-US" altLang="de-DE" b="0" dirty="0"/>
              <a:t>DIII-D team and the EUROfusion MST1 Team</a:t>
            </a:r>
            <a:endParaRPr lang="en-US" b="0" noProof="0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dirty="0"/>
              <a:t>NSTX-U / Magnetic Fusion Science meeting, Princeton, Dec. 03, 2018</a:t>
            </a:r>
            <a:endParaRPr lang="en-US" altLang="de-DE" dirty="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882105" y="5292170"/>
            <a:ext cx="6427788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540000" algn="ctr">
              <a:spcBef>
                <a:spcPts val="0"/>
              </a:spcBef>
            </a:pPr>
            <a:r>
              <a:rPr lang="en-US" altLang="de-DE" sz="1000" baseline="30000" dirty="0">
                <a:latin typeface="Arial Narrow" pitchFamily="34" charset="0"/>
              </a:rPr>
              <a:t>1</a:t>
            </a:r>
            <a:r>
              <a:rPr lang="en-US" altLang="de-DE" sz="1000" baseline="0" dirty="0">
                <a:latin typeface="Arial Narrow" pitchFamily="34" charset="0"/>
              </a:rPr>
              <a:t>Department of Mechanical and Aerospace Engineering, Princeton University, Princeton, New Jersey, USA</a:t>
            </a:r>
          </a:p>
          <a:p>
            <a:pPr marL="540000" algn="ctr">
              <a:spcBef>
                <a:spcPts val="0"/>
              </a:spcBef>
            </a:pPr>
            <a:r>
              <a:rPr lang="en-US" altLang="de-DE" sz="1000" baseline="30000" dirty="0">
                <a:latin typeface="Arial Narrow" pitchFamily="34" charset="0"/>
              </a:rPr>
              <a:t>2</a:t>
            </a:r>
            <a:r>
              <a:rPr lang="en-US" altLang="de-DE" sz="1000" baseline="0" dirty="0">
                <a:latin typeface="Arial Narrow" pitchFamily="34" charset="0"/>
              </a:rPr>
              <a:t>Princeton Plasma Physics Laboratory, Princeton, New Jersey, USA</a:t>
            </a:r>
          </a:p>
          <a:p>
            <a:pPr marL="540000" algn="ctr">
              <a:spcBef>
                <a:spcPts val="0"/>
              </a:spcBef>
            </a:pPr>
            <a:r>
              <a:rPr lang="en-US" altLang="de-DE" sz="1000" baseline="30000" dirty="0">
                <a:latin typeface="Arial Narrow" pitchFamily="34" charset="0"/>
              </a:rPr>
              <a:t>3</a:t>
            </a:r>
            <a:r>
              <a:rPr lang="en-US" altLang="de-DE" sz="1000" baseline="0" dirty="0">
                <a:latin typeface="Arial Narrow" pitchFamily="34" charset="0"/>
              </a:rPr>
              <a:t>Max-Planck-Institut </a:t>
            </a:r>
            <a:r>
              <a:rPr lang="en-US" altLang="de-DE" sz="1000" baseline="0" dirty="0" err="1">
                <a:latin typeface="Arial Narrow" pitchFamily="34" charset="0"/>
              </a:rPr>
              <a:t>für</a:t>
            </a:r>
            <a:r>
              <a:rPr lang="en-US" altLang="de-DE" sz="1000" baseline="0" dirty="0">
                <a:latin typeface="Arial Narrow" pitchFamily="34" charset="0"/>
              </a:rPr>
              <a:t> </a:t>
            </a:r>
            <a:r>
              <a:rPr lang="en-US" altLang="de-DE" sz="1000" baseline="0" dirty="0" err="1">
                <a:latin typeface="Arial Narrow" pitchFamily="34" charset="0"/>
              </a:rPr>
              <a:t>Plasmaphysik</a:t>
            </a:r>
            <a:r>
              <a:rPr lang="en-US" altLang="de-DE" sz="1000" baseline="0" dirty="0">
                <a:latin typeface="Arial Narrow" pitchFamily="34" charset="0"/>
              </a:rPr>
              <a:t>, </a:t>
            </a:r>
            <a:r>
              <a:rPr lang="en-US" altLang="de-DE" sz="1000" baseline="0" dirty="0" err="1">
                <a:latin typeface="Arial Narrow" pitchFamily="34" charset="0"/>
              </a:rPr>
              <a:t>Boltzmannstr</a:t>
            </a:r>
            <a:r>
              <a:rPr lang="en-US" altLang="de-DE" sz="1000" baseline="0" dirty="0">
                <a:latin typeface="Arial Narrow" pitchFamily="34" charset="0"/>
              </a:rPr>
              <a:t>. 2, 85748 </a:t>
            </a:r>
            <a:r>
              <a:rPr lang="en-US" altLang="de-DE" sz="1000" baseline="0" dirty="0" err="1">
                <a:latin typeface="Arial Narrow" pitchFamily="34" charset="0"/>
              </a:rPr>
              <a:t>Garching</a:t>
            </a:r>
            <a:r>
              <a:rPr lang="en-US" altLang="de-DE" sz="1000" baseline="0" dirty="0">
                <a:latin typeface="Arial Narrow" pitchFamily="34" charset="0"/>
              </a:rPr>
              <a:t>, Germany</a:t>
            </a:r>
          </a:p>
          <a:p>
            <a:pPr marL="540000" algn="ctr">
              <a:spcBef>
                <a:spcPts val="0"/>
              </a:spcBef>
            </a:pPr>
            <a:endParaRPr lang="en-US" altLang="de-DE" sz="1000" baseline="0" dirty="0">
              <a:latin typeface="Arial Narrow" pitchFamily="34" charset="0"/>
            </a:endParaRPr>
          </a:p>
          <a:p>
            <a:pPr marL="540000" algn="ctr">
              <a:spcBef>
                <a:spcPts val="0"/>
              </a:spcBef>
            </a:pPr>
            <a:endParaRPr lang="en-US" altLang="de-DE" sz="1000" baseline="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290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3FFFD25-7656-C24A-80CB-EB916FF0E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8190" y="186872"/>
            <a:ext cx="10263809" cy="576262"/>
          </a:xfrm>
        </p:spPr>
        <p:txBody>
          <a:bodyPr/>
          <a:lstStyle/>
          <a:p>
            <a:r>
              <a:rPr lang="en-US" dirty="0"/>
              <a:t>Saturated instabilities – Present for tens of </a:t>
            </a:r>
            <a:r>
              <a:rPr lang="en-US" dirty="0" err="1"/>
              <a:t>ms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0A9495-2B2F-2D4F-900C-83955EE9216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/>
              <a:t>NSTX-U / Magnetic Fusion Science meeting, Princeton, Dec. 03, 2018</a:t>
            </a:r>
            <a:endParaRPr lang="en-US" alt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E839AF-F2B0-064D-AC0F-05F75F049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853299-3D67-40C0-AEE6-6FA04DE1D1D9}" type="slidenum">
              <a:rPr lang="en-US" altLang="de-DE" noProof="0" smtClean="0"/>
              <a:pPr/>
              <a:t>10</a:t>
            </a:fld>
            <a:endParaRPr lang="en-US" altLang="de-DE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31838D-6A15-3242-9BFB-D29E2375B6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/>
              <a:t>F. M. Laggner</a:t>
            </a:r>
            <a:endParaRPr lang="en-US" altLang="de-DE" noProof="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04EBA60-43E2-6B43-B16D-36F24DA3A4E4}"/>
              </a:ext>
            </a:extLst>
          </p:cNvPr>
          <p:cNvGrpSpPr/>
          <p:nvPr/>
        </p:nvGrpSpPr>
        <p:grpSpPr>
          <a:xfrm>
            <a:off x="-1" y="1312266"/>
            <a:ext cx="12192000" cy="4552126"/>
            <a:chOff x="19037290" y="13072303"/>
            <a:chExt cx="10529254" cy="393130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AEAE563-79BE-F34B-A9F6-41866589E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37290" y="13072303"/>
              <a:ext cx="5266944" cy="393130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CF106E8-0A27-DC4F-9369-2525665CE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08871" y="13072777"/>
              <a:ext cx="5257673" cy="3924388"/>
            </a:xfrm>
            <a:prstGeom prst="rect">
              <a:avLst/>
            </a:prstGeom>
          </p:spPr>
        </p:pic>
      </p:grpSp>
      <p:sp>
        <p:nvSpPr>
          <p:cNvPr id="9" name="Textfeld 12">
            <a:extLst>
              <a:ext uri="{FF2B5EF4-FFF2-40B4-BE49-F238E27FC236}">
                <a16:creationId xmlns:a16="http://schemas.microsoft.com/office/drawing/2014/main" id="{6E483D29-4C9C-2D49-A42F-D6057A3B74E7}"/>
              </a:ext>
            </a:extLst>
          </p:cNvPr>
          <p:cNvSpPr txBox="1"/>
          <p:nvPr/>
        </p:nvSpPr>
        <p:spPr>
          <a:xfrm>
            <a:off x="0" y="6181896"/>
            <a:ext cx="4039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/>
              <a:t>[</a:t>
            </a:r>
            <a:r>
              <a:rPr lang="en-US" sz="1600" baseline="0" dirty="0"/>
              <a:t>F. M. Laggner et al., IAEA FEC 2018</a:t>
            </a:r>
            <a:r>
              <a:rPr lang="en-US" baseline="0" dirty="0"/>
              <a:t>]</a:t>
            </a:r>
          </a:p>
        </p:txBody>
      </p:sp>
      <p:grpSp>
        <p:nvGrpSpPr>
          <p:cNvPr id="11" name="Gruppieren 20">
            <a:extLst>
              <a:ext uri="{FF2B5EF4-FFF2-40B4-BE49-F238E27FC236}">
                <a16:creationId xmlns:a16="http://schemas.microsoft.com/office/drawing/2014/main" id="{E23CF02E-C33B-EE4B-B2F0-5C50BD3EA8DA}"/>
              </a:ext>
            </a:extLst>
          </p:cNvPr>
          <p:cNvGrpSpPr/>
          <p:nvPr/>
        </p:nvGrpSpPr>
        <p:grpSpPr>
          <a:xfrm>
            <a:off x="2983971" y="5860767"/>
            <a:ext cx="6293907" cy="400110"/>
            <a:chOff x="500034" y="4929198"/>
            <a:chExt cx="6293907" cy="400110"/>
          </a:xfrm>
        </p:grpSpPr>
        <p:sp>
          <p:nvSpPr>
            <p:cNvPr id="12" name="Textfeld 16">
              <a:extLst>
                <a:ext uri="{FF2B5EF4-FFF2-40B4-BE49-F238E27FC236}">
                  <a16:creationId xmlns:a16="http://schemas.microsoft.com/office/drawing/2014/main" id="{B5817E27-8875-CD41-8888-38207B8CB417}"/>
                </a:ext>
              </a:extLst>
            </p:cNvPr>
            <p:cNvSpPr txBox="1"/>
            <p:nvPr/>
          </p:nvSpPr>
          <p:spPr>
            <a:xfrm>
              <a:off x="1000101" y="4929198"/>
              <a:ext cx="57938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kern="0" baseline="0" dirty="0">
                  <a:solidFill>
                    <a:srgbClr val="C0504D">
                      <a:lumMod val="75000"/>
                    </a:srgbClr>
                  </a:solidFill>
                  <a:latin typeface="Arial" charset="0"/>
                  <a:cs typeface="Arial" charset="0"/>
                </a:rPr>
                <a:t>Coupling has to occur to get into saturated states</a:t>
              </a:r>
            </a:p>
          </p:txBody>
        </p:sp>
        <p:cxnSp>
          <p:nvCxnSpPr>
            <p:cNvPr id="13" name="Straight Arrow Connector 4">
              <a:extLst>
                <a:ext uri="{FF2B5EF4-FFF2-40B4-BE49-F238E27FC236}">
                  <a16:creationId xmlns:a16="http://schemas.microsoft.com/office/drawing/2014/main" id="{8D702D14-0BCF-594E-92A9-5872C8EA52F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00034" y="5143512"/>
              <a:ext cx="500066" cy="1588"/>
            </a:xfrm>
            <a:prstGeom prst="straightConnector1">
              <a:avLst/>
            </a:prstGeom>
            <a:noFill/>
            <a:ln w="50800" cap="flat" cmpd="sng" algn="ctr">
              <a:solidFill>
                <a:srgbClr val="C0504D"/>
              </a:solidFill>
              <a:prstDash val="solid"/>
              <a:headEnd/>
              <a:tailEnd type="arrow" w="med" len="med"/>
            </a:ln>
            <a:effectLst/>
          </p:spPr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A36C55C-D35B-6848-9A71-9B080AF2BBC6}"/>
              </a:ext>
            </a:extLst>
          </p:cNvPr>
          <p:cNvSpPr txBox="1"/>
          <p:nvPr/>
        </p:nvSpPr>
        <p:spPr bwMode="auto">
          <a:xfrm>
            <a:off x="42532" y="896829"/>
            <a:ext cx="1509821" cy="400110"/>
          </a:xfrm>
          <a:prstGeom prst="rect">
            <a:avLst/>
          </a:prstGeom>
          <a:solidFill>
            <a:srgbClr val="38AFE3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kern="0" baseline="0" dirty="0">
                <a:solidFill>
                  <a:schemeClr val="bg1"/>
                </a:solidFill>
              </a:rPr>
              <a:t>Category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C10AF6-56A2-984E-9269-29344FAA06AF}"/>
              </a:ext>
            </a:extLst>
          </p:cNvPr>
          <p:cNvSpPr txBox="1"/>
          <p:nvPr/>
        </p:nvSpPr>
        <p:spPr bwMode="auto">
          <a:xfrm>
            <a:off x="1552353" y="896829"/>
            <a:ext cx="1509821" cy="400110"/>
          </a:xfrm>
          <a:prstGeom prst="rect">
            <a:avLst/>
          </a:prstGeom>
          <a:solidFill>
            <a:srgbClr val="BD1927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kern="0" baseline="0" dirty="0">
                <a:solidFill>
                  <a:schemeClr val="bg1"/>
                </a:solidFill>
              </a:rPr>
              <a:t>Category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CC77C1-D634-7F4A-9456-E363587E1FE1}"/>
              </a:ext>
            </a:extLst>
          </p:cNvPr>
          <p:cNvSpPr txBox="1"/>
          <p:nvPr/>
        </p:nvSpPr>
        <p:spPr bwMode="auto">
          <a:xfrm>
            <a:off x="3062174" y="896827"/>
            <a:ext cx="1509821" cy="400110"/>
          </a:xfrm>
          <a:prstGeom prst="rect">
            <a:avLst/>
          </a:prstGeom>
          <a:solidFill>
            <a:srgbClr val="EC008D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kern="0" baseline="0" dirty="0">
                <a:solidFill>
                  <a:schemeClr val="bg1"/>
                </a:solidFill>
              </a:rPr>
              <a:t>Category 3</a:t>
            </a:r>
          </a:p>
        </p:txBody>
      </p:sp>
      <p:pic>
        <p:nvPicPr>
          <p:cNvPr id="17" name="Picture 19" descr="DIII-D.png">
            <a:extLst>
              <a:ext uri="{FF2B5EF4-FFF2-40B4-BE49-F238E27FC236}">
                <a16:creationId xmlns:a16="http://schemas.microsoft.com/office/drawing/2014/main" id="{62144A34-8849-4047-9216-2EE66E092B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469" y="1001071"/>
            <a:ext cx="1037199" cy="584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7751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FEDC8-DAB1-3445-9B5A-652EF8C44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Test: </a:t>
            </a:r>
            <a:r>
              <a:rPr lang="en-US" dirty="0" err="1"/>
              <a:t>Collsionality</a:t>
            </a:r>
            <a:r>
              <a:rPr lang="en-US" dirty="0"/>
              <a:t> dependence – pressure match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A2991-E991-AF4C-A9F5-80D82DA79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86" y="981075"/>
            <a:ext cx="8130263" cy="5472113"/>
          </a:xfrm>
        </p:spPr>
        <p:txBody>
          <a:bodyPr/>
          <a:lstStyle/>
          <a:p>
            <a:pPr algn="just"/>
            <a:endParaRPr lang="en-US" dirty="0"/>
          </a:p>
          <a:p>
            <a:pPr algn="just"/>
            <a:endParaRPr lang="en-US" dirty="0"/>
          </a:p>
          <a:p>
            <a:r>
              <a:rPr lang="en-US" dirty="0">
                <a:solidFill>
                  <a:srgbClr val="3399FF"/>
                </a:solidFill>
              </a:rPr>
              <a:t>High (#30701) </a:t>
            </a:r>
            <a:r>
              <a:rPr lang="en-US" dirty="0"/>
              <a:t>and </a:t>
            </a:r>
            <a:r>
              <a:rPr lang="en-US" dirty="0">
                <a:solidFill>
                  <a:srgbClr val="FF0000"/>
                </a:solidFill>
              </a:rPr>
              <a:t>low (#30721) </a:t>
            </a:r>
            <a:r>
              <a:rPr lang="en-US" dirty="0"/>
              <a:t>pedestal top electron </a:t>
            </a:r>
            <a:r>
              <a:rPr lang="en-US" dirty="0" err="1"/>
              <a:t>collisionality</a:t>
            </a:r>
            <a:r>
              <a:rPr lang="en-US" dirty="0"/>
              <a:t>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de-AT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baseline="-25000" dirty="0" err="1"/>
              <a:t>e,ped</a:t>
            </a:r>
            <a:endParaRPr lang="en-US" baseline="-25000" dirty="0"/>
          </a:p>
          <a:p>
            <a:pPr lvl="1" algn="just"/>
            <a:endParaRPr lang="en-US" dirty="0"/>
          </a:p>
          <a:p>
            <a:pPr algn="just"/>
            <a:r>
              <a:rPr lang="en-US" dirty="0"/>
              <a:t>Motivation for comparison:</a:t>
            </a:r>
            <a:endParaRPr lang="en-GB" dirty="0"/>
          </a:p>
          <a:p>
            <a:pPr lvl="1" algn="just"/>
            <a:r>
              <a:rPr lang="en-GB" dirty="0"/>
              <a:t>Pressure (gradient) driven instabilities should not change their behaviour</a:t>
            </a:r>
          </a:p>
          <a:p>
            <a:pPr lvl="1" algn="just"/>
            <a:endParaRPr lang="en-GB" dirty="0"/>
          </a:p>
          <a:p>
            <a:pPr algn="just"/>
            <a:r>
              <a:rPr lang="en-GB" dirty="0"/>
              <a:t>In both discharges gradients </a:t>
            </a:r>
            <a:r>
              <a:rPr lang="en-GB" dirty="0">
                <a:sym typeface="Symbol" panose="05050102010706020507" pitchFamily="18" charset="2"/>
              </a:rPr>
              <a:t>are clamped before the ELM onset (‘soft limit’)</a:t>
            </a:r>
          </a:p>
          <a:p>
            <a:pPr algn="just"/>
            <a:endParaRPr lang="en-GB" sz="2200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84145-6AEB-B04C-A212-DEC2E8ADDAA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/>
              <a:t>NSTX-U / Magnetic Fusion Science meeting, Princeton, Dec. 03, 2018</a:t>
            </a:r>
            <a:endParaRPr lang="en-US" alt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5A8C71-A0B4-484B-8284-41CA37601F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853299-3D67-40C0-AEE6-6FA04DE1D1D9}" type="slidenum">
              <a:rPr lang="en-US" altLang="de-DE" noProof="0" smtClean="0"/>
              <a:pPr/>
              <a:t>11</a:t>
            </a:fld>
            <a:endParaRPr lang="en-US" altLang="de-DE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A0F452-B1A0-184D-B7A0-1C5A424B46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/>
              <a:t>F. M. Laggner</a:t>
            </a:r>
            <a:endParaRPr lang="en-US" altLang="de-DE" noProof="0" dirty="0"/>
          </a:p>
        </p:txBody>
      </p:sp>
      <p:grpSp>
        <p:nvGrpSpPr>
          <p:cNvPr id="7" name="Gruppieren 17">
            <a:extLst>
              <a:ext uri="{FF2B5EF4-FFF2-40B4-BE49-F238E27FC236}">
                <a16:creationId xmlns:a16="http://schemas.microsoft.com/office/drawing/2014/main" id="{A2FC249D-AD13-4848-AB28-92C996595978}"/>
              </a:ext>
            </a:extLst>
          </p:cNvPr>
          <p:cNvGrpSpPr/>
          <p:nvPr/>
        </p:nvGrpSpPr>
        <p:grpSpPr>
          <a:xfrm>
            <a:off x="8369449" y="1073106"/>
            <a:ext cx="2923094" cy="5214462"/>
            <a:chOff x="5260786" y="1093433"/>
            <a:chExt cx="2923094" cy="5214462"/>
          </a:xfrm>
        </p:grpSpPr>
        <p:pic>
          <p:nvPicPr>
            <p:cNvPr id="8" name="Grafik 11">
              <a:extLst>
                <a:ext uri="{FF2B5EF4-FFF2-40B4-BE49-F238E27FC236}">
                  <a16:creationId xmlns:a16="http://schemas.microsoft.com/office/drawing/2014/main" id="{AFB14CA7-796D-4B40-AF53-A25F86E1C6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89" b="17755"/>
            <a:stretch/>
          </p:blipFill>
          <p:spPr>
            <a:xfrm>
              <a:off x="5260787" y="1093433"/>
              <a:ext cx="2923093" cy="1627305"/>
            </a:xfrm>
            <a:prstGeom prst="rect">
              <a:avLst/>
            </a:prstGeom>
          </p:spPr>
        </p:pic>
        <p:pic>
          <p:nvPicPr>
            <p:cNvPr id="9" name="Grafik 12">
              <a:extLst>
                <a:ext uri="{FF2B5EF4-FFF2-40B4-BE49-F238E27FC236}">
                  <a16:creationId xmlns:a16="http://schemas.microsoft.com/office/drawing/2014/main" id="{379F8114-F723-D443-A13A-408F96D8E9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45" b="18495"/>
            <a:stretch/>
          </p:blipFill>
          <p:spPr>
            <a:xfrm>
              <a:off x="5260787" y="2690668"/>
              <a:ext cx="2923093" cy="1607704"/>
            </a:xfrm>
            <a:prstGeom prst="rect">
              <a:avLst/>
            </a:prstGeom>
          </p:spPr>
        </p:pic>
        <p:pic>
          <p:nvPicPr>
            <p:cNvPr id="10" name="Grafik 13">
              <a:extLst>
                <a:ext uri="{FF2B5EF4-FFF2-40B4-BE49-F238E27FC236}">
                  <a16:creationId xmlns:a16="http://schemas.microsoft.com/office/drawing/2014/main" id="{C862E042-40E0-B347-AE63-D007AF0FD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8"/>
            <a:stretch/>
          </p:blipFill>
          <p:spPr>
            <a:xfrm>
              <a:off x="5260786" y="4298372"/>
              <a:ext cx="2923093" cy="2009523"/>
            </a:xfrm>
            <a:prstGeom prst="rect">
              <a:avLst/>
            </a:prstGeom>
          </p:spPr>
        </p:pic>
      </p:grpSp>
      <p:grpSp>
        <p:nvGrpSpPr>
          <p:cNvPr id="11" name="Gruppieren 21">
            <a:extLst>
              <a:ext uri="{FF2B5EF4-FFF2-40B4-BE49-F238E27FC236}">
                <a16:creationId xmlns:a16="http://schemas.microsoft.com/office/drawing/2014/main" id="{EA35D05A-3379-4D44-8953-05394FD375B7}"/>
              </a:ext>
            </a:extLst>
          </p:cNvPr>
          <p:cNvGrpSpPr/>
          <p:nvPr/>
        </p:nvGrpSpPr>
        <p:grpSpPr>
          <a:xfrm>
            <a:off x="11192948" y="1884911"/>
            <a:ext cx="566654" cy="3178564"/>
            <a:chOff x="8109452" y="1905238"/>
            <a:chExt cx="566654" cy="3178564"/>
          </a:xfrm>
        </p:grpSpPr>
        <p:cxnSp>
          <p:nvCxnSpPr>
            <p:cNvPr id="12" name="Gerade Verbindung mit Pfeil 2">
              <a:extLst>
                <a:ext uri="{FF2B5EF4-FFF2-40B4-BE49-F238E27FC236}">
                  <a16:creationId xmlns:a16="http://schemas.microsoft.com/office/drawing/2014/main" id="{1C596FE9-9A79-3245-91B2-A843C15D074B}"/>
                </a:ext>
              </a:extLst>
            </p:cNvPr>
            <p:cNvCxnSpPr/>
            <p:nvPr/>
          </p:nvCxnSpPr>
          <p:spPr bwMode="auto">
            <a:xfrm>
              <a:off x="8109452" y="1905238"/>
              <a:ext cx="513371" cy="6774"/>
            </a:xfrm>
            <a:prstGeom prst="straightConnector1">
              <a:avLst/>
            </a:prstGeom>
            <a:noFill/>
            <a:ln w="19050" cap="rnd" cmpd="sng" algn="ctr">
              <a:solidFill>
                <a:schemeClr val="tx1"/>
              </a:solidFill>
              <a:prstDash val="solid"/>
              <a:headEnd/>
              <a:tailEnd type="triangle"/>
            </a:ln>
            <a:effectLst/>
          </p:spPr>
        </p:cxnSp>
        <p:cxnSp>
          <p:nvCxnSpPr>
            <p:cNvPr id="13" name="Gerade Verbindung mit Pfeil 15">
              <a:extLst>
                <a:ext uri="{FF2B5EF4-FFF2-40B4-BE49-F238E27FC236}">
                  <a16:creationId xmlns:a16="http://schemas.microsoft.com/office/drawing/2014/main" id="{0ADD9D51-3EBF-744D-9349-71AC3DB0EBC1}"/>
                </a:ext>
              </a:extLst>
            </p:cNvPr>
            <p:cNvCxnSpPr/>
            <p:nvPr/>
          </p:nvCxnSpPr>
          <p:spPr bwMode="auto">
            <a:xfrm>
              <a:off x="8109452" y="3506168"/>
              <a:ext cx="513371" cy="0"/>
            </a:xfrm>
            <a:prstGeom prst="straightConnector1">
              <a:avLst/>
            </a:prstGeom>
            <a:noFill/>
            <a:ln w="19050" cap="rnd" cmpd="sng" algn="ctr">
              <a:solidFill>
                <a:schemeClr val="tx1"/>
              </a:solidFill>
              <a:prstDash val="solid"/>
              <a:headEnd/>
              <a:tailEnd type="triangle"/>
            </a:ln>
            <a:effectLst/>
          </p:spPr>
        </p:cxnSp>
        <p:cxnSp>
          <p:nvCxnSpPr>
            <p:cNvPr id="14" name="Gerade Verbindung mit Pfeil 16">
              <a:extLst>
                <a:ext uri="{FF2B5EF4-FFF2-40B4-BE49-F238E27FC236}">
                  <a16:creationId xmlns:a16="http://schemas.microsoft.com/office/drawing/2014/main" id="{49E40C92-74C5-984E-AE6D-337B7AAA39AE}"/>
                </a:ext>
              </a:extLst>
            </p:cNvPr>
            <p:cNvCxnSpPr/>
            <p:nvPr/>
          </p:nvCxnSpPr>
          <p:spPr bwMode="auto">
            <a:xfrm flipH="1">
              <a:off x="8109452" y="5083802"/>
              <a:ext cx="566653" cy="0"/>
            </a:xfrm>
            <a:prstGeom prst="straightConnector1">
              <a:avLst/>
            </a:prstGeom>
            <a:noFill/>
            <a:ln w="19050" cap="rnd" cmpd="sng" algn="ctr">
              <a:solidFill>
                <a:schemeClr val="tx1"/>
              </a:solidFill>
              <a:prstDash val="solid"/>
              <a:headEnd/>
              <a:tailEnd type="triangle"/>
            </a:ln>
            <a:effectLst/>
          </p:spPr>
        </p:cxnSp>
        <p:cxnSp>
          <p:nvCxnSpPr>
            <p:cNvPr id="15" name="Gerade Verbindung mit Pfeil 9">
              <a:extLst>
                <a:ext uri="{FF2B5EF4-FFF2-40B4-BE49-F238E27FC236}">
                  <a16:creationId xmlns:a16="http://schemas.microsoft.com/office/drawing/2014/main" id="{53553E5D-732B-624C-ABED-6837D3F367F3}"/>
                </a:ext>
              </a:extLst>
            </p:cNvPr>
            <p:cNvCxnSpPr/>
            <p:nvPr/>
          </p:nvCxnSpPr>
          <p:spPr bwMode="auto">
            <a:xfrm>
              <a:off x="8676106" y="1912012"/>
              <a:ext cx="0" cy="3171790"/>
            </a:xfrm>
            <a:prstGeom prst="straightConnector1">
              <a:avLst/>
            </a:prstGeom>
            <a:noFill/>
            <a:ln w="19050" cap="rnd" cmpd="sng" algn="ctr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  <a:effectLst/>
          </p:spPr>
        </p:cxnSp>
      </p:grpSp>
      <p:pic>
        <p:nvPicPr>
          <p:cNvPr id="16" name="Picture 9">
            <a:extLst>
              <a:ext uri="{FF2B5EF4-FFF2-40B4-BE49-F238E27FC236}">
                <a16:creationId xmlns:a16="http://schemas.microsoft.com/office/drawing/2014/main" id="{7D007685-8F47-1043-89FB-40151A430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9519" y="1024963"/>
            <a:ext cx="728386" cy="6429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521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CCFE2C0-A806-F846-A04F-B305D4106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 of pedestal recovery phases remains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C733F-0E15-994E-88B7-7496D8B65D5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/>
              <a:t>NSTX-U / Magnetic Fusion Science meeting, Princeton, Dec. 03, 2018</a:t>
            </a:r>
            <a:endParaRPr lang="en-US" alt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6F5FFF-49C9-4B46-A42B-38B5194CB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853299-3D67-40C0-AEE6-6FA04DE1D1D9}" type="slidenum">
              <a:rPr lang="en-US" altLang="de-DE" noProof="0" smtClean="0"/>
              <a:pPr/>
              <a:t>12</a:t>
            </a:fld>
            <a:endParaRPr lang="en-US" altLang="de-DE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DC0B5E-0323-AF47-9485-D4A9E996E3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/>
              <a:t>F. M. Laggner</a:t>
            </a:r>
            <a:endParaRPr lang="en-US" altLang="de-DE" noProof="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DB564A9-9DC2-4F42-B71F-1C4D9C4BAF8B}"/>
              </a:ext>
            </a:extLst>
          </p:cNvPr>
          <p:cNvSpPr txBox="1">
            <a:spLocks/>
          </p:cNvSpPr>
          <p:nvPr/>
        </p:nvSpPr>
        <p:spPr>
          <a:xfrm>
            <a:off x="179389" y="981075"/>
            <a:ext cx="4391728" cy="168766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"/>
            <a:endParaRPr lang="en-US" b="1" kern="0" baseline="0" dirty="0"/>
          </a:p>
          <a:p>
            <a:pPr algn="just"/>
            <a:r>
              <a:rPr lang="en-US" b="1" kern="0" baseline="0" dirty="0"/>
              <a:t>First n</a:t>
            </a:r>
            <a:r>
              <a:rPr lang="en-US" b="1" kern="0" dirty="0"/>
              <a:t>e,ped</a:t>
            </a:r>
            <a:r>
              <a:rPr lang="en-US" b="1" kern="0" baseline="0" dirty="0"/>
              <a:t> recovery, then T</a:t>
            </a:r>
            <a:r>
              <a:rPr lang="en-US" b="1" kern="0" dirty="0"/>
              <a:t>e,ped</a:t>
            </a:r>
            <a:endParaRPr lang="en-GB" b="1" kern="0" baseline="0" dirty="0"/>
          </a:p>
          <a:p>
            <a:pPr algn="just"/>
            <a:r>
              <a:rPr lang="en-US" kern="0" baseline="0" dirty="0"/>
              <a:t>High frequency fluctuations start after</a:t>
            </a:r>
            <a:r>
              <a:rPr lang="de-AT" baseline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wards</a:t>
            </a:r>
          </a:p>
          <a:p>
            <a:pPr marL="0" indent="0" algn="just">
              <a:buNone/>
            </a:pPr>
            <a:r>
              <a:rPr lang="en-US" kern="0" baseline="0" dirty="0">
                <a:solidFill>
                  <a:srgbClr val="3399FF"/>
                </a:solidFill>
              </a:rPr>
              <a:t>       High </a:t>
            </a:r>
            <a:r>
              <a:rPr lang="el-GR" kern="0" baseline="0" dirty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de-AT" kern="0" baseline="30000" dirty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kern="0" dirty="0">
                <a:solidFill>
                  <a:srgbClr val="3399FF"/>
                </a:solidFill>
              </a:rPr>
              <a:t>e,ped</a:t>
            </a:r>
            <a:r>
              <a:rPr lang="en-US" kern="0" baseline="0" dirty="0">
                <a:solidFill>
                  <a:srgbClr val="3399FF"/>
                </a:solidFill>
              </a:rPr>
              <a:t> (#30701) case</a:t>
            </a:r>
            <a:endParaRPr lang="en-US" kern="0" baseline="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D0F3F23-87E3-4545-A684-5442D1921DD3}"/>
              </a:ext>
            </a:extLst>
          </p:cNvPr>
          <p:cNvSpPr txBox="1">
            <a:spLocks/>
          </p:cNvSpPr>
          <p:nvPr/>
        </p:nvSpPr>
        <p:spPr>
          <a:xfrm>
            <a:off x="6444244" y="981075"/>
            <a:ext cx="4391728" cy="168766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"/>
            <a:r>
              <a:rPr lang="en-US" kern="0" baseline="0" dirty="0"/>
              <a:t>max(</a:t>
            </a:r>
            <a:r>
              <a:rPr lang="en-US" kern="0" baseline="0" dirty="0">
                <a:sym typeface="Symbol"/>
              </a:rPr>
              <a:t></a:t>
            </a:r>
            <a:r>
              <a:rPr lang="en-US" kern="0" baseline="0" dirty="0"/>
              <a:t>n</a:t>
            </a:r>
            <a:r>
              <a:rPr lang="en-US" kern="0" dirty="0"/>
              <a:t>e</a:t>
            </a:r>
            <a:r>
              <a:rPr lang="en-US" kern="0" baseline="0" dirty="0"/>
              <a:t>) and max(</a:t>
            </a:r>
            <a:r>
              <a:rPr lang="en-US" kern="0" baseline="0" dirty="0">
                <a:sym typeface="Symbol"/>
              </a:rPr>
              <a:t>T</a:t>
            </a:r>
            <a:r>
              <a:rPr lang="en-US" kern="0" dirty="0"/>
              <a:t>e</a:t>
            </a:r>
            <a:r>
              <a:rPr lang="en-US" kern="0" baseline="0" dirty="0"/>
              <a:t>) clamped when high frequency fluctuations</a:t>
            </a:r>
          </a:p>
          <a:p>
            <a:pPr algn="just"/>
            <a:r>
              <a:rPr lang="en-US" kern="0" baseline="0" dirty="0"/>
              <a:t>Detected fluctuation frequency differs in both cases</a:t>
            </a:r>
          </a:p>
          <a:p>
            <a:pPr marL="0" indent="0" algn="just">
              <a:buNone/>
            </a:pPr>
            <a:r>
              <a:rPr lang="en-US" kern="0" baseline="0" dirty="0">
                <a:solidFill>
                  <a:srgbClr val="FF0000"/>
                </a:solidFill>
              </a:rPr>
              <a:t>              Low </a:t>
            </a:r>
            <a:r>
              <a:rPr lang="el-GR" kern="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de-AT" kern="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kern="0" dirty="0">
                <a:solidFill>
                  <a:srgbClr val="FF0000"/>
                </a:solidFill>
              </a:rPr>
              <a:t>e,ped</a:t>
            </a:r>
            <a:r>
              <a:rPr lang="en-US" kern="0" baseline="0" dirty="0">
                <a:solidFill>
                  <a:srgbClr val="FF0000"/>
                </a:solidFill>
              </a:rPr>
              <a:t> (#30721) case</a:t>
            </a:r>
            <a:endParaRPr lang="en-GB" kern="0" baseline="0" dirty="0"/>
          </a:p>
        </p:txBody>
      </p:sp>
      <p:grpSp>
        <p:nvGrpSpPr>
          <p:cNvPr id="10" name="Gruppieren 20">
            <a:extLst>
              <a:ext uri="{FF2B5EF4-FFF2-40B4-BE49-F238E27FC236}">
                <a16:creationId xmlns:a16="http://schemas.microsoft.com/office/drawing/2014/main" id="{ED6C0229-B29F-604D-BE3E-376507FE68F4}"/>
              </a:ext>
            </a:extLst>
          </p:cNvPr>
          <p:cNvGrpSpPr/>
          <p:nvPr/>
        </p:nvGrpSpPr>
        <p:grpSpPr>
          <a:xfrm>
            <a:off x="810992" y="6035725"/>
            <a:ext cx="7513504" cy="400110"/>
            <a:chOff x="500034" y="4929198"/>
            <a:chExt cx="7513504" cy="400110"/>
          </a:xfrm>
        </p:grpSpPr>
        <p:sp>
          <p:nvSpPr>
            <p:cNvPr id="11" name="Textfeld 16">
              <a:extLst>
                <a:ext uri="{FF2B5EF4-FFF2-40B4-BE49-F238E27FC236}">
                  <a16:creationId xmlns:a16="http://schemas.microsoft.com/office/drawing/2014/main" id="{6218196A-54A2-1A4D-BA6C-8A1932004311}"/>
                </a:ext>
              </a:extLst>
            </p:cNvPr>
            <p:cNvSpPr txBox="1"/>
            <p:nvPr/>
          </p:nvSpPr>
          <p:spPr>
            <a:xfrm>
              <a:off x="1000099" y="4929198"/>
              <a:ext cx="70134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kern="0" baseline="0" dirty="0">
                  <a:solidFill>
                    <a:srgbClr val="C0504D">
                      <a:lumMod val="75000"/>
                    </a:srgbClr>
                  </a:solidFill>
                  <a:latin typeface="Arial" charset="0"/>
                  <a:cs typeface="Arial" charset="0"/>
                </a:rPr>
                <a:t>What determines the detected fluctuation frequency?</a:t>
              </a:r>
              <a:endParaRPr kumimoji="0" lang="en-GB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cxnSp>
          <p:nvCxnSpPr>
            <p:cNvPr id="12" name="Straight Arrow Connector 4">
              <a:extLst>
                <a:ext uri="{FF2B5EF4-FFF2-40B4-BE49-F238E27FC236}">
                  <a16:creationId xmlns:a16="http://schemas.microsoft.com/office/drawing/2014/main" id="{6B7D579E-A919-AF40-80E3-088A8BC994B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00034" y="5143512"/>
              <a:ext cx="500066" cy="1588"/>
            </a:xfrm>
            <a:prstGeom prst="straightConnector1">
              <a:avLst/>
            </a:prstGeom>
            <a:noFill/>
            <a:ln w="50800" cap="flat" cmpd="sng" algn="ctr">
              <a:solidFill>
                <a:srgbClr val="C0504D"/>
              </a:solidFill>
              <a:prstDash val="solid"/>
              <a:headEnd/>
              <a:tailEnd type="arrow" w="med" len="med"/>
            </a:ln>
            <a:effectLst/>
          </p:spPr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B80BC06-8FBA-AC4D-BDC1-171A7F9B52CC}"/>
              </a:ext>
            </a:extLst>
          </p:cNvPr>
          <p:cNvGrpSpPr/>
          <p:nvPr/>
        </p:nvGrpSpPr>
        <p:grpSpPr>
          <a:xfrm>
            <a:off x="0" y="2797200"/>
            <a:ext cx="4312848" cy="3240000"/>
            <a:chOff x="0" y="2797200"/>
            <a:chExt cx="4312848" cy="3240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9665859-6AA1-3D42-B4B3-850D47D837D9}"/>
                </a:ext>
              </a:extLst>
            </p:cNvPr>
            <p:cNvSpPr/>
            <p:nvPr/>
          </p:nvSpPr>
          <p:spPr bwMode="auto">
            <a:xfrm>
              <a:off x="1069675" y="2880000"/>
              <a:ext cx="655608" cy="181155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03A0C24-E4BB-F042-8D95-2465DD4DB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97200"/>
              <a:ext cx="4312848" cy="3240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7288440-72FE-434E-AAF5-B6D88342FF0A}"/>
              </a:ext>
            </a:extLst>
          </p:cNvPr>
          <p:cNvGrpSpPr/>
          <p:nvPr/>
        </p:nvGrpSpPr>
        <p:grpSpPr>
          <a:xfrm>
            <a:off x="6674644" y="2795726"/>
            <a:ext cx="4312848" cy="3240000"/>
            <a:chOff x="4802400" y="2795725"/>
            <a:chExt cx="4312848" cy="3240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A12ECC7-8AD4-7341-B19F-E6ED6D96F6F1}"/>
                </a:ext>
              </a:extLst>
            </p:cNvPr>
            <p:cNvSpPr/>
            <p:nvPr/>
          </p:nvSpPr>
          <p:spPr bwMode="auto">
            <a:xfrm>
              <a:off x="5873096" y="2880000"/>
              <a:ext cx="655608" cy="18115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810BA4E-D6B9-5048-8D6C-728D70D60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2400" y="2795725"/>
              <a:ext cx="4312848" cy="3240000"/>
            </a:xfrm>
            <a:prstGeom prst="rect">
              <a:avLst/>
            </a:prstGeom>
          </p:spPr>
        </p:pic>
      </p:grpSp>
      <p:grpSp>
        <p:nvGrpSpPr>
          <p:cNvPr id="19" name="Gruppieren 23">
            <a:extLst>
              <a:ext uri="{FF2B5EF4-FFF2-40B4-BE49-F238E27FC236}">
                <a16:creationId xmlns:a16="http://schemas.microsoft.com/office/drawing/2014/main" id="{EF5D29B5-9A10-2942-B84E-8F437E16E660}"/>
              </a:ext>
            </a:extLst>
          </p:cNvPr>
          <p:cNvGrpSpPr/>
          <p:nvPr/>
        </p:nvGrpSpPr>
        <p:grpSpPr>
          <a:xfrm>
            <a:off x="4218369" y="3405891"/>
            <a:ext cx="2591065" cy="2629832"/>
            <a:chOff x="4459985" y="3531482"/>
            <a:chExt cx="2591065" cy="2629832"/>
          </a:xfrm>
        </p:grpSpPr>
        <p:grpSp>
          <p:nvGrpSpPr>
            <p:cNvPr id="20" name="Gruppieren 25">
              <a:extLst>
                <a:ext uri="{FF2B5EF4-FFF2-40B4-BE49-F238E27FC236}">
                  <a16:creationId xmlns:a16="http://schemas.microsoft.com/office/drawing/2014/main" id="{811F585B-621E-D942-BE93-0008DC8AB68D}"/>
                </a:ext>
              </a:extLst>
            </p:cNvPr>
            <p:cNvGrpSpPr/>
            <p:nvPr/>
          </p:nvGrpSpPr>
          <p:grpSpPr>
            <a:xfrm>
              <a:off x="4459985" y="3531482"/>
              <a:ext cx="1651563" cy="2629832"/>
              <a:chOff x="4459985" y="3531482"/>
              <a:chExt cx="1651563" cy="2629832"/>
            </a:xfrm>
          </p:grpSpPr>
          <p:grpSp>
            <p:nvGrpSpPr>
              <p:cNvPr id="22" name="Gruppieren 27">
                <a:extLst>
                  <a:ext uri="{FF2B5EF4-FFF2-40B4-BE49-F238E27FC236}">
                    <a16:creationId xmlns:a16="http://schemas.microsoft.com/office/drawing/2014/main" id="{BCCF25FB-64F0-EC43-84A8-EA141C80F6EA}"/>
                  </a:ext>
                </a:extLst>
              </p:cNvPr>
              <p:cNvGrpSpPr/>
              <p:nvPr/>
            </p:nvGrpSpPr>
            <p:grpSpPr>
              <a:xfrm>
                <a:off x="4712872" y="3531482"/>
                <a:ext cx="1398676" cy="2629832"/>
                <a:chOff x="2157311" y="3955056"/>
                <a:chExt cx="1398676" cy="2629832"/>
              </a:xfrm>
            </p:grpSpPr>
            <p:sp>
              <p:nvSpPr>
                <p:cNvPr id="25" name="Oval 19">
                  <a:extLst>
                    <a:ext uri="{FF2B5EF4-FFF2-40B4-BE49-F238E27FC236}">
                      <a16:creationId xmlns:a16="http://schemas.microsoft.com/office/drawing/2014/main" id="{DC8821A7-D676-4343-BC3E-A2069A8FD5E5}"/>
                    </a:ext>
                  </a:extLst>
                </p:cNvPr>
                <p:cNvSpPr/>
                <p:nvPr/>
              </p:nvSpPr>
              <p:spPr>
                <a:xfrm>
                  <a:off x="3111487" y="4710038"/>
                  <a:ext cx="444500" cy="596900"/>
                </a:xfrm>
                <a:prstGeom prst="ellipse">
                  <a:avLst/>
                </a:prstGeom>
                <a:solidFill>
                  <a:schemeClr val="bg1">
                    <a:alpha val="24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Freihandform 31">
                  <a:extLst>
                    <a:ext uri="{FF2B5EF4-FFF2-40B4-BE49-F238E27FC236}">
                      <a16:creationId xmlns:a16="http://schemas.microsoft.com/office/drawing/2014/main" id="{EFFC97E0-4EDA-2645-8C5E-1D5676110A4B}"/>
                    </a:ext>
                  </a:extLst>
                </p:cNvPr>
                <p:cNvSpPr/>
                <p:nvPr/>
              </p:nvSpPr>
              <p:spPr>
                <a:xfrm>
                  <a:off x="3284156" y="4681666"/>
                  <a:ext cx="76199" cy="584200"/>
                </a:xfrm>
                <a:custGeom>
                  <a:avLst/>
                  <a:gdLst>
                    <a:gd name="connsiteX0" fmla="*/ 50 w 89011"/>
                    <a:gd name="connsiteY0" fmla="*/ 0 h 596900"/>
                    <a:gd name="connsiteX1" fmla="*/ 63550 w 89011"/>
                    <a:gd name="connsiteY1" fmla="*/ 76200 h 596900"/>
                    <a:gd name="connsiteX2" fmla="*/ 50 w 89011"/>
                    <a:gd name="connsiteY2" fmla="*/ 152400 h 596900"/>
                    <a:gd name="connsiteX3" fmla="*/ 76250 w 89011"/>
                    <a:gd name="connsiteY3" fmla="*/ 241300 h 596900"/>
                    <a:gd name="connsiteX4" fmla="*/ 25450 w 89011"/>
                    <a:gd name="connsiteY4" fmla="*/ 342900 h 596900"/>
                    <a:gd name="connsiteX5" fmla="*/ 88950 w 89011"/>
                    <a:gd name="connsiteY5" fmla="*/ 419100 h 596900"/>
                    <a:gd name="connsiteX6" fmla="*/ 38150 w 89011"/>
                    <a:gd name="connsiteY6" fmla="*/ 508000 h 596900"/>
                    <a:gd name="connsiteX7" fmla="*/ 88950 w 89011"/>
                    <a:gd name="connsiteY7" fmla="*/ 596900 h 596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9011" h="596900">
                      <a:moveTo>
                        <a:pt x="50" y="0"/>
                      </a:moveTo>
                      <a:cubicBezTo>
                        <a:pt x="31800" y="25400"/>
                        <a:pt x="63550" y="50800"/>
                        <a:pt x="63550" y="76200"/>
                      </a:cubicBezTo>
                      <a:cubicBezTo>
                        <a:pt x="63550" y="101600"/>
                        <a:pt x="-2067" y="124883"/>
                        <a:pt x="50" y="152400"/>
                      </a:cubicBezTo>
                      <a:cubicBezTo>
                        <a:pt x="2167" y="179917"/>
                        <a:pt x="72017" y="209550"/>
                        <a:pt x="76250" y="241300"/>
                      </a:cubicBezTo>
                      <a:cubicBezTo>
                        <a:pt x="80483" y="273050"/>
                        <a:pt x="23333" y="313267"/>
                        <a:pt x="25450" y="342900"/>
                      </a:cubicBezTo>
                      <a:cubicBezTo>
                        <a:pt x="27567" y="372533"/>
                        <a:pt x="86833" y="391583"/>
                        <a:pt x="88950" y="419100"/>
                      </a:cubicBezTo>
                      <a:cubicBezTo>
                        <a:pt x="91067" y="446617"/>
                        <a:pt x="38150" y="478367"/>
                        <a:pt x="38150" y="508000"/>
                      </a:cubicBezTo>
                      <a:cubicBezTo>
                        <a:pt x="38150" y="537633"/>
                        <a:pt x="84717" y="579967"/>
                        <a:pt x="88950" y="596900"/>
                      </a:cubicBezTo>
                    </a:path>
                  </a:pathLst>
                </a:custGeom>
                <a:ln w="38100" cmpd="sng">
                  <a:solidFill>
                    <a:srgbClr val="FF66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grpSp>
              <p:nvGrpSpPr>
                <p:cNvPr id="27" name="Gruppieren 32">
                  <a:extLst>
                    <a:ext uri="{FF2B5EF4-FFF2-40B4-BE49-F238E27FC236}">
                      <a16:creationId xmlns:a16="http://schemas.microsoft.com/office/drawing/2014/main" id="{7F77C409-41C8-1A41-A776-B68FD3CEF04E}"/>
                    </a:ext>
                  </a:extLst>
                </p:cNvPr>
                <p:cNvGrpSpPr/>
                <p:nvPr/>
              </p:nvGrpSpPr>
              <p:grpSpPr>
                <a:xfrm>
                  <a:off x="2157311" y="3955056"/>
                  <a:ext cx="1318664" cy="2629832"/>
                  <a:chOff x="2157311" y="3955056"/>
                  <a:chExt cx="1318664" cy="2629832"/>
                </a:xfrm>
              </p:grpSpPr>
              <p:grpSp>
                <p:nvGrpSpPr>
                  <p:cNvPr id="28" name="Gruppieren 33">
                    <a:extLst>
                      <a:ext uri="{FF2B5EF4-FFF2-40B4-BE49-F238E27FC236}">
                        <a16:creationId xmlns:a16="http://schemas.microsoft.com/office/drawing/2014/main" id="{4EADD6A1-3D57-884E-90EF-E19A36215E3E}"/>
                      </a:ext>
                    </a:extLst>
                  </p:cNvPr>
                  <p:cNvGrpSpPr/>
                  <p:nvPr/>
                </p:nvGrpSpPr>
                <p:grpSpPr>
                  <a:xfrm>
                    <a:off x="2157311" y="3955056"/>
                    <a:ext cx="1318664" cy="2514770"/>
                    <a:chOff x="863512" y="2135977"/>
                    <a:chExt cx="1318664" cy="2514770"/>
                  </a:xfrm>
                </p:grpSpPr>
                <p:sp>
                  <p:nvSpPr>
                    <p:cNvPr id="31" name="Freihandform 36">
                      <a:extLst>
                        <a:ext uri="{FF2B5EF4-FFF2-40B4-BE49-F238E27FC236}">
                          <a16:creationId xmlns:a16="http://schemas.microsoft.com/office/drawing/2014/main" id="{5FD9A101-8DD7-144F-AEF1-99871F04AF8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63512" y="2135977"/>
                      <a:ext cx="1318664" cy="2498280"/>
                    </a:xfrm>
                    <a:custGeom>
                      <a:avLst/>
                      <a:gdLst>
                        <a:gd name="connsiteX0" fmla="*/ 229877 w 1317181"/>
                        <a:gd name="connsiteY0" fmla="*/ 2367961 h 2493241"/>
                        <a:gd name="connsiteX1" fmla="*/ 288243 w 1317181"/>
                        <a:gd name="connsiteY1" fmla="*/ 2325159 h 2493241"/>
                        <a:gd name="connsiteX2" fmla="*/ 350500 w 1317181"/>
                        <a:gd name="connsiteY2" fmla="*/ 2286249 h 2493241"/>
                        <a:gd name="connsiteX3" fmla="*/ 401084 w 1317181"/>
                        <a:gd name="connsiteY3" fmla="*/ 2220101 h 2493241"/>
                        <a:gd name="connsiteX4" fmla="*/ 401084 w 1317181"/>
                        <a:gd name="connsiteY4" fmla="*/ 2138388 h 2493241"/>
                        <a:gd name="connsiteX5" fmla="*/ 362173 w 1317181"/>
                        <a:gd name="connsiteY5" fmla="*/ 2033329 h 2493241"/>
                        <a:gd name="connsiteX6" fmla="*/ 311589 w 1317181"/>
                        <a:gd name="connsiteY6" fmla="*/ 1936053 h 2493241"/>
                        <a:gd name="connsiteX7" fmla="*/ 245441 w 1317181"/>
                        <a:gd name="connsiteY7" fmla="*/ 1811539 h 2493241"/>
                        <a:gd name="connsiteX8" fmla="*/ 152056 w 1317181"/>
                        <a:gd name="connsiteY8" fmla="*/ 1640332 h 2493241"/>
                        <a:gd name="connsiteX9" fmla="*/ 43106 w 1317181"/>
                        <a:gd name="connsiteY9" fmla="*/ 1340720 h 2493241"/>
                        <a:gd name="connsiteX10" fmla="*/ 4195 w 1317181"/>
                        <a:gd name="connsiteY10" fmla="*/ 1041108 h 2493241"/>
                        <a:gd name="connsiteX11" fmla="*/ 8086 w 1317181"/>
                        <a:gd name="connsiteY11" fmla="*/ 733714 h 2493241"/>
                        <a:gd name="connsiteX12" fmla="*/ 66452 w 1317181"/>
                        <a:gd name="connsiteY12" fmla="*/ 488577 h 2493241"/>
                        <a:gd name="connsiteX13" fmla="*/ 159838 w 1317181"/>
                        <a:gd name="connsiteY13" fmla="*/ 286242 h 2493241"/>
                        <a:gd name="connsiteX14" fmla="*/ 296025 w 1317181"/>
                        <a:gd name="connsiteY14" fmla="*/ 130599 h 2493241"/>
                        <a:gd name="connsiteX15" fmla="*/ 424430 w 1317181"/>
                        <a:gd name="connsiteY15" fmla="*/ 44996 h 2493241"/>
                        <a:gd name="connsiteX16" fmla="*/ 541162 w 1317181"/>
                        <a:gd name="connsiteY16" fmla="*/ 2194 h 2493241"/>
                        <a:gd name="connsiteX17" fmla="*/ 751279 w 1317181"/>
                        <a:gd name="connsiteY17" fmla="*/ 17758 h 2493241"/>
                        <a:gd name="connsiteX18" fmla="*/ 922486 w 1317181"/>
                        <a:gd name="connsiteY18" fmla="*/ 115035 h 2493241"/>
                        <a:gd name="connsiteX19" fmla="*/ 1031436 w 1317181"/>
                        <a:gd name="connsiteY19" fmla="*/ 239549 h 2493241"/>
                        <a:gd name="connsiteX20" fmla="*/ 1113148 w 1317181"/>
                        <a:gd name="connsiteY20" fmla="*/ 364063 h 2493241"/>
                        <a:gd name="connsiteX21" fmla="*/ 1233771 w 1317181"/>
                        <a:gd name="connsiteY21" fmla="*/ 601418 h 2493241"/>
                        <a:gd name="connsiteX22" fmla="*/ 1299919 w 1317181"/>
                        <a:gd name="connsiteY22" fmla="*/ 792080 h 2493241"/>
                        <a:gd name="connsiteX23" fmla="*/ 1315484 w 1317181"/>
                        <a:gd name="connsiteY23" fmla="*/ 1064455 h 2493241"/>
                        <a:gd name="connsiteX24" fmla="*/ 1268791 w 1317181"/>
                        <a:gd name="connsiteY24" fmla="*/ 1344611 h 2493241"/>
                        <a:gd name="connsiteX25" fmla="*/ 1187079 w 1317181"/>
                        <a:gd name="connsiteY25" fmla="*/ 1585857 h 2493241"/>
                        <a:gd name="connsiteX26" fmla="*/ 1035327 w 1317181"/>
                        <a:gd name="connsiteY26" fmla="*/ 1811539 h 2493241"/>
                        <a:gd name="connsiteX27" fmla="*/ 899140 w 1317181"/>
                        <a:gd name="connsiteY27" fmla="*/ 1971072 h 2493241"/>
                        <a:gd name="connsiteX28" fmla="*/ 836883 w 1317181"/>
                        <a:gd name="connsiteY28" fmla="*/ 2056676 h 2493241"/>
                        <a:gd name="connsiteX29" fmla="*/ 766844 w 1317181"/>
                        <a:gd name="connsiteY29" fmla="*/ 2169517 h 2493241"/>
                        <a:gd name="connsiteX30" fmla="*/ 743497 w 1317181"/>
                        <a:gd name="connsiteY30" fmla="*/ 2262902 h 2493241"/>
                        <a:gd name="connsiteX31" fmla="*/ 759062 w 1317181"/>
                        <a:gd name="connsiteY31" fmla="*/ 2329050 h 2493241"/>
                        <a:gd name="connsiteX32" fmla="*/ 766844 w 1317181"/>
                        <a:gd name="connsiteY32" fmla="*/ 2352397 h 2493241"/>
                        <a:gd name="connsiteX33" fmla="*/ 790190 w 1317181"/>
                        <a:gd name="connsiteY33" fmla="*/ 2391307 h 2493241"/>
                        <a:gd name="connsiteX34" fmla="*/ 844665 w 1317181"/>
                        <a:gd name="connsiteY34" fmla="*/ 2449673 h 2493241"/>
                        <a:gd name="connsiteX35" fmla="*/ 875793 w 1317181"/>
                        <a:gd name="connsiteY35" fmla="*/ 2492475 h 2493241"/>
                        <a:gd name="connsiteX36" fmla="*/ 887467 w 1317181"/>
                        <a:gd name="connsiteY36" fmla="*/ 2492475 h 2493241"/>
                        <a:gd name="connsiteX0" fmla="*/ 229877 w 1317523"/>
                        <a:gd name="connsiteY0" fmla="*/ 2367961 h 2493241"/>
                        <a:gd name="connsiteX1" fmla="*/ 288243 w 1317523"/>
                        <a:gd name="connsiteY1" fmla="*/ 2325159 h 2493241"/>
                        <a:gd name="connsiteX2" fmla="*/ 350500 w 1317523"/>
                        <a:gd name="connsiteY2" fmla="*/ 2286249 h 2493241"/>
                        <a:gd name="connsiteX3" fmla="*/ 401084 w 1317523"/>
                        <a:gd name="connsiteY3" fmla="*/ 2220101 h 2493241"/>
                        <a:gd name="connsiteX4" fmla="*/ 401084 w 1317523"/>
                        <a:gd name="connsiteY4" fmla="*/ 2138388 h 2493241"/>
                        <a:gd name="connsiteX5" fmla="*/ 362173 w 1317523"/>
                        <a:gd name="connsiteY5" fmla="*/ 2033329 h 2493241"/>
                        <a:gd name="connsiteX6" fmla="*/ 311589 w 1317523"/>
                        <a:gd name="connsiteY6" fmla="*/ 1936053 h 2493241"/>
                        <a:gd name="connsiteX7" fmla="*/ 245441 w 1317523"/>
                        <a:gd name="connsiteY7" fmla="*/ 1811539 h 2493241"/>
                        <a:gd name="connsiteX8" fmla="*/ 152056 w 1317523"/>
                        <a:gd name="connsiteY8" fmla="*/ 1640332 h 2493241"/>
                        <a:gd name="connsiteX9" fmla="*/ 43106 w 1317523"/>
                        <a:gd name="connsiteY9" fmla="*/ 1340720 h 2493241"/>
                        <a:gd name="connsiteX10" fmla="*/ 4195 w 1317523"/>
                        <a:gd name="connsiteY10" fmla="*/ 1041108 h 2493241"/>
                        <a:gd name="connsiteX11" fmla="*/ 8086 w 1317523"/>
                        <a:gd name="connsiteY11" fmla="*/ 733714 h 2493241"/>
                        <a:gd name="connsiteX12" fmla="*/ 66452 w 1317523"/>
                        <a:gd name="connsiteY12" fmla="*/ 488577 h 2493241"/>
                        <a:gd name="connsiteX13" fmla="*/ 159838 w 1317523"/>
                        <a:gd name="connsiteY13" fmla="*/ 286242 h 2493241"/>
                        <a:gd name="connsiteX14" fmla="*/ 296025 w 1317523"/>
                        <a:gd name="connsiteY14" fmla="*/ 130599 h 2493241"/>
                        <a:gd name="connsiteX15" fmla="*/ 424430 w 1317523"/>
                        <a:gd name="connsiteY15" fmla="*/ 44996 h 2493241"/>
                        <a:gd name="connsiteX16" fmla="*/ 541162 w 1317523"/>
                        <a:gd name="connsiteY16" fmla="*/ 2194 h 2493241"/>
                        <a:gd name="connsiteX17" fmla="*/ 751279 w 1317523"/>
                        <a:gd name="connsiteY17" fmla="*/ 17758 h 2493241"/>
                        <a:gd name="connsiteX18" fmla="*/ 922486 w 1317523"/>
                        <a:gd name="connsiteY18" fmla="*/ 115035 h 2493241"/>
                        <a:gd name="connsiteX19" fmla="*/ 1031436 w 1317523"/>
                        <a:gd name="connsiteY19" fmla="*/ 239549 h 2493241"/>
                        <a:gd name="connsiteX20" fmla="*/ 1113148 w 1317523"/>
                        <a:gd name="connsiteY20" fmla="*/ 364063 h 2493241"/>
                        <a:gd name="connsiteX21" fmla="*/ 1218207 w 1317523"/>
                        <a:gd name="connsiteY21" fmla="*/ 562507 h 2493241"/>
                        <a:gd name="connsiteX22" fmla="*/ 1299919 w 1317523"/>
                        <a:gd name="connsiteY22" fmla="*/ 792080 h 2493241"/>
                        <a:gd name="connsiteX23" fmla="*/ 1315484 w 1317523"/>
                        <a:gd name="connsiteY23" fmla="*/ 1064455 h 2493241"/>
                        <a:gd name="connsiteX24" fmla="*/ 1268791 w 1317523"/>
                        <a:gd name="connsiteY24" fmla="*/ 1344611 h 2493241"/>
                        <a:gd name="connsiteX25" fmla="*/ 1187079 w 1317523"/>
                        <a:gd name="connsiteY25" fmla="*/ 1585857 h 2493241"/>
                        <a:gd name="connsiteX26" fmla="*/ 1035327 w 1317523"/>
                        <a:gd name="connsiteY26" fmla="*/ 1811539 h 2493241"/>
                        <a:gd name="connsiteX27" fmla="*/ 899140 w 1317523"/>
                        <a:gd name="connsiteY27" fmla="*/ 1971072 h 2493241"/>
                        <a:gd name="connsiteX28" fmla="*/ 836883 w 1317523"/>
                        <a:gd name="connsiteY28" fmla="*/ 2056676 h 2493241"/>
                        <a:gd name="connsiteX29" fmla="*/ 766844 w 1317523"/>
                        <a:gd name="connsiteY29" fmla="*/ 2169517 h 2493241"/>
                        <a:gd name="connsiteX30" fmla="*/ 743497 w 1317523"/>
                        <a:gd name="connsiteY30" fmla="*/ 2262902 h 2493241"/>
                        <a:gd name="connsiteX31" fmla="*/ 759062 w 1317523"/>
                        <a:gd name="connsiteY31" fmla="*/ 2329050 h 2493241"/>
                        <a:gd name="connsiteX32" fmla="*/ 766844 w 1317523"/>
                        <a:gd name="connsiteY32" fmla="*/ 2352397 h 2493241"/>
                        <a:gd name="connsiteX33" fmla="*/ 790190 w 1317523"/>
                        <a:gd name="connsiteY33" fmla="*/ 2391307 h 2493241"/>
                        <a:gd name="connsiteX34" fmla="*/ 844665 w 1317523"/>
                        <a:gd name="connsiteY34" fmla="*/ 2449673 h 2493241"/>
                        <a:gd name="connsiteX35" fmla="*/ 875793 w 1317523"/>
                        <a:gd name="connsiteY35" fmla="*/ 2492475 h 2493241"/>
                        <a:gd name="connsiteX36" fmla="*/ 887467 w 1317523"/>
                        <a:gd name="connsiteY36" fmla="*/ 2492475 h 2493241"/>
                        <a:gd name="connsiteX0" fmla="*/ 229877 w 1317523"/>
                        <a:gd name="connsiteY0" fmla="*/ 2367961 h 2493241"/>
                        <a:gd name="connsiteX1" fmla="*/ 288243 w 1317523"/>
                        <a:gd name="connsiteY1" fmla="*/ 2325159 h 2493241"/>
                        <a:gd name="connsiteX2" fmla="*/ 350500 w 1317523"/>
                        <a:gd name="connsiteY2" fmla="*/ 2286249 h 2493241"/>
                        <a:gd name="connsiteX3" fmla="*/ 401084 w 1317523"/>
                        <a:gd name="connsiteY3" fmla="*/ 2220101 h 2493241"/>
                        <a:gd name="connsiteX4" fmla="*/ 401084 w 1317523"/>
                        <a:gd name="connsiteY4" fmla="*/ 2138388 h 2493241"/>
                        <a:gd name="connsiteX5" fmla="*/ 362173 w 1317523"/>
                        <a:gd name="connsiteY5" fmla="*/ 2033329 h 2493241"/>
                        <a:gd name="connsiteX6" fmla="*/ 311589 w 1317523"/>
                        <a:gd name="connsiteY6" fmla="*/ 1936053 h 2493241"/>
                        <a:gd name="connsiteX7" fmla="*/ 245441 w 1317523"/>
                        <a:gd name="connsiteY7" fmla="*/ 1811539 h 2493241"/>
                        <a:gd name="connsiteX8" fmla="*/ 152056 w 1317523"/>
                        <a:gd name="connsiteY8" fmla="*/ 1640332 h 2493241"/>
                        <a:gd name="connsiteX9" fmla="*/ 43106 w 1317523"/>
                        <a:gd name="connsiteY9" fmla="*/ 1340720 h 2493241"/>
                        <a:gd name="connsiteX10" fmla="*/ 4195 w 1317523"/>
                        <a:gd name="connsiteY10" fmla="*/ 1041108 h 2493241"/>
                        <a:gd name="connsiteX11" fmla="*/ 8086 w 1317523"/>
                        <a:gd name="connsiteY11" fmla="*/ 733714 h 2493241"/>
                        <a:gd name="connsiteX12" fmla="*/ 66452 w 1317523"/>
                        <a:gd name="connsiteY12" fmla="*/ 488577 h 2493241"/>
                        <a:gd name="connsiteX13" fmla="*/ 159838 w 1317523"/>
                        <a:gd name="connsiteY13" fmla="*/ 286242 h 2493241"/>
                        <a:gd name="connsiteX14" fmla="*/ 296025 w 1317523"/>
                        <a:gd name="connsiteY14" fmla="*/ 130599 h 2493241"/>
                        <a:gd name="connsiteX15" fmla="*/ 424430 w 1317523"/>
                        <a:gd name="connsiteY15" fmla="*/ 44996 h 2493241"/>
                        <a:gd name="connsiteX16" fmla="*/ 541162 w 1317523"/>
                        <a:gd name="connsiteY16" fmla="*/ 2194 h 2493241"/>
                        <a:gd name="connsiteX17" fmla="*/ 751279 w 1317523"/>
                        <a:gd name="connsiteY17" fmla="*/ 17758 h 2493241"/>
                        <a:gd name="connsiteX18" fmla="*/ 922486 w 1317523"/>
                        <a:gd name="connsiteY18" fmla="*/ 115035 h 2493241"/>
                        <a:gd name="connsiteX19" fmla="*/ 1113148 w 1317523"/>
                        <a:gd name="connsiteY19" fmla="*/ 364063 h 2493241"/>
                        <a:gd name="connsiteX20" fmla="*/ 1218207 w 1317523"/>
                        <a:gd name="connsiteY20" fmla="*/ 562507 h 2493241"/>
                        <a:gd name="connsiteX21" fmla="*/ 1299919 w 1317523"/>
                        <a:gd name="connsiteY21" fmla="*/ 792080 h 2493241"/>
                        <a:gd name="connsiteX22" fmla="*/ 1315484 w 1317523"/>
                        <a:gd name="connsiteY22" fmla="*/ 1064455 h 2493241"/>
                        <a:gd name="connsiteX23" fmla="*/ 1268791 w 1317523"/>
                        <a:gd name="connsiteY23" fmla="*/ 1344611 h 2493241"/>
                        <a:gd name="connsiteX24" fmla="*/ 1187079 w 1317523"/>
                        <a:gd name="connsiteY24" fmla="*/ 1585857 h 2493241"/>
                        <a:gd name="connsiteX25" fmla="*/ 1035327 w 1317523"/>
                        <a:gd name="connsiteY25" fmla="*/ 1811539 h 2493241"/>
                        <a:gd name="connsiteX26" fmla="*/ 899140 w 1317523"/>
                        <a:gd name="connsiteY26" fmla="*/ 1971072 h 2493241"/>
                        <a:gd name="connsiteX27" fmla="*/ 836883 w 1317523"/>
                        <a:gd name="connsiteY27" fmla="*/ 2056676 h 2493241"/>
                        <a:gd name="connsiteX28" fmla="*/ 766844 w 1317523"/>
                        <a:gd name="connsiteY28" fmla="*/ 2169517 h 2493241"/>
                        <a:gd name="connsiteX29" fmla="*/ 743497 w 1317523"/>
                        <a:gd name="connsiteY29" fmla="*/ 2262902 h 2493241"/>
                        <a:gd name="connsiteX30" fmla="*/ 759062 w 1317523"/>
                        <a:gd name="connsiteY30" fmla="*/ 2329050 h 2493241"/>
                        <a:gd name="connsiteX31" fmla="*/ 766844 w 1317523"/>
                        <a:gd name="connsiteY31" fmla="*/ 2352397 h 2493241"/>
                        <a:gd name="connsiteX32" fmla="*/ 790190 w 1317523"/>
                        <a:gd name="connsiteY32" fmla="*/ 2391307 h 2493241"/>
                        <a:gd name="connsiteX33" fmla="*/ 844665 w 1317523"/>
                        <a:gd name="connsiteY33" fmla="*/ 2449673 h 2493241"/>
                        <a:gd name="connsiteX34" fmla="*/ 875793 w 1317523"/>
                        <a:gd name="connsiteY34" fmla="*/ 2492475 h 2493241"/>
                        <a:gd name="connsiteX35" fmla="*/ 887467 w 1317523"/>
                        <a:gd name="connsiteY35" fmla="*/ 2492475 h 2493241"/>
                        <a:gd name="connsiteX0" fmla="*/ 229877 w 1317523"/>
                        <a:gd name="connsiteY0" fmla="*/ 2368825 h 2494105"/>
                        <a:gd name="connsiteX1" fmla="*/ 288243 w 1317523"/>
                        <a:gd name="connsiteY1" fmla="*/ 2326023 h 2494105"/>
                        <a:gd name="connsiteX2" fmla="*/ 350500 w 1317523"/>
                        <a:gd name="connsiteY2" fmla="*/ 2287113 h 2494105"/>
                        <a:gd name="connsiteX3" fmla="*/ 401084 w 1317523"/>
                        <a:gd name="connsiteY3" fmla="*/ 2220965 h 2494105"/>
                        <a:gd name="connsiteX4" fmla="*/ 401084 w 1317523"/>
                        <a:gd name="connsiteY4" fmla="*/ 2139252 h 2494105"/>
                        <a:gd name="connsiteX5" fmla="*/ 362173 w 1317523"/>
                        <a:gd name="connsiteY5" fmla="*/ 2034193 h 2494105"/>
                        <a:gd name="connsiteX6" fmla="*/ 311589 w 1317523"/>
                        <a:gd name="connsiteY6" fmla="*/ 1936917 h 2494105"/>
                        <a:gd name="connsiteX7" fmla="*/ 245441 w 1317523"/>
                        <a:gd name="connsiteY7" fmla="*/ 1812403 h 2494105"/>
                        <a:gd name="connsiteX8" fmla="*/ 152056 w 1317523"/>
                        <a:gd name="connsiteY8" fmla="*/ 1641196 h 2494105"/>
                        <a:gd name="connsiteX9" fmla="*/ 43106 w 1317523"/>
                        <a:gd name="connsiteY9" fmla="*/ 1341584 h 2494105"/>
                        <a:gd name="connsiteX10" fmla="*/ 4195 w 1317523"/>
                        <a:gd name="connsiteY10" fmla="*/ 1041972 h 2494105"/>
                        <a:gd name="connsiteX11" fmla="*/ 8086 w 1317523"/>
                        <a:gd name="connsiteY11" fmla="*/ 734578 h 2494105"/>
                        <a:gd name="connsiteX12" fmla="*/ 66452 w 1317523"/>
                        <a:gd name="connsiteY12" fmla="*/ 489441 h 2494105"/>
                        <a:gd name="connsiteX13" fmla="*/ 159838 w 1317523"/>
                        <a:gd name="connsiteY13" fmla="*/ 287106 h 2494105"/>
                        <a:gd name="connsiteX14" fmla="*/ 296025 w 1317523"/>
                        <a:gd name="connsiteY14" fmla="*/ 131463 h 2494105"/>
                        <a:gd name="connsiteX15" fmla="*/ 424430 w 1317523"/>
                        <a:gd name="connsiteY15" fmla="*/ 45860 h 2494105"/>
                        <a:gd name="connsiteX16" fmla="*/ 541162 w 1317523"/>
                        <a:gd name="connsiteY16" fmla="*/ 3058 h 2494105"/>
                        <a:gd name="connsiteX17" fmla="*/ 751279 w 1317523"/>
                        <a:gd name="connsiteY17" fmla="*/ 18622 h 2494105"/>
                        <a:gd name="connsiteX18" fmla="*/ 922486 w 1317523"/>
                        <a:gd name="connsiteY18" fmla="*/ 139246 h 2494105"/>
                        <a:gd name="connsiteX19" fmla="*/ 1113148 w 1317523"/>
                        <a:gd name="connsiteY19" fmla="*/ 364927 h 2494105"/>
                        <a:gd name="connsiteX20" fmla="*/ 1218207 w 1317523"/>
                        <a:gd name="connsiteY20" fmla="*/ 563371 h 2494105"/>
                        <a:gd name="connsiteX21" fmla="*/ 1299919 w 1317523"/>
                        <a:gd name="connsiteY21" fmla="*/ 792944 h 2494105"/>
                        <a:gd name="connsiteX22" fmla="*/ 1315484 w 1317523"/>
                        <a:gd name="connsiteY22" fmla="*/ 1065319 h 2494105"/>
                        <a:gd name="connsiteX23" fmla="*/ 1268791 w 1317523"/>
                        <a:gd name="connsiteY23" fmla="*/ 1345475 h 2494105"/>
                        <a:gd name="connsiteX24" fmla="*/ 1187079 w 1317523"/>
                        <a:gd name="connsiteY24" fmla="*/ 1586721 h 2494105"/>
                        <a:gd name="connsiteX25" fmla="*/ 1035327 w 1317523"/>
                        <a:gd name="connsiteY25" fmla="*/ 1812403 h 2494105"/>
                        <a:gd name="connsiteX26" fmla="*/ 899140 w 1317523"/>
                        <a:gd name="connsiteY26" fmla="*/ 1971936 h 2494105"/>
                        <a:gd name="connsiteX27" fmla="*/ 836883 w 1317523"/>
                        <a:gd name="connsiteY27" fmla="*/ 2057540 h 2494105"/>
                        <a:gd name="connsiteX28" fmla="*/ 766844 w 1317523"/>
                        <a:gd name="connsiteY28" fmla="*/ 2170381 h 2494105"/>
                        <a:gd name="connsiteX29" fmla="*/ 743497 w 1317523"/>
                        <a:gd name="connsiteY29" fmla="*/ 2263766 h 2494105"/>
                        <a:gd name="connsiteX30" fmla="*/ 759062 w 1317523"/>
                        <a:gd name="connsiteY30" fmla="*/ 2329914 h 2494105"/>
                        <a:gd name="connsiteX31" fmla="*/ 766844 w 1317523"/>
                        <a:gd name="connsiteY31" fmla="*/ 2353261 h 2494105"/>
                        <a:gd name="connsiteX32" fmla="*/ 790190 w 1317523"/>
                        <a:gd name="connsiteY32" fmla="*/ 2392171 h 2494105"/>
                        <a:gd name="connsiteX33" fmla="*/ 844665 w 1317523"/>
                        <a:gd name="connsiteY33" fmla="*/ 2450537 h 2494105"/>
                        <a:gd name="connsiteX34" fmla="*/ 875793 w 1317523"/>
                        <a:gd name="connsiteY34" fmla="*/ 2493339 h 2494105"/>
                        <a:gd name="connsiteX35" fmla="*/ 887467 w 1317523"/>
                        <a:gd name="connsiteY35" fmla="*/ 2493339 h 2494105"/>
                        <a:gd name="connsiteX0" fmla="*/ 229877 w 1317523"/>
                        <a:gd name="connsiteY0" fmla="*/ 2368825 h 2494105"/>
                        <a:gd name="connsiteX1" fmla="*/ 288243 w 1317523"/>
                        <a:gd name="connsiteY1" fmla="*/ 2326023 h 2494105"/>
                        <a:gd name="connsiteX2" fmla="*/ 350500 w 1317523"/>
                        <a:gd name="connsiteY2" fmla="*/ 2287113 h 2494105"/>
                        <a:gd name="connsiteX3" fmla="*/ 401084 w 1317523"/>
                        <a:gd name="connsiteY3" fmla="*/ 2220965 h 2494105"/>
                        <a:gd name="connsiteX4" fmla="*/ 401084 w 1317523"/>
                        <a:gd name="connsiteY4" fmla="*/ 2139252 h 2494105"/>
                        <a:gd name="connsiteX5" fmla="*/ 362173 w 1317523"/>
                        <a:gd name="connsiteY5" fmla="*/ 2034193 h 2494105"/>
                        <a:gd name="connsiteX6" fmla="*/ 311589 w 1317523"/>
                        <a:gd name="connsiteY6" fmla="*/ 1936917 h 2494105"/>
                        <a:gd name="connsiteX7" fmla="*/ 245441 w 1317523"/>
                        <a:gd name="connsiteY7" fmla="*/ 1812403 h 2494105"/>
                        <a:gd name="connsiteX8" fmla="*/ 152056 w 1317523"/>
                        <a:gd name="connsiteY8" fmla="*/ 1641196 h 2494105"/>
                        <a:gd name="connsiteX9" fmla="*/ 43106 w 1317523"/>
                        <a:gd name="connsiteY9" fmla="*/ 1341584 h 2494105"/>
                        <a:gd name="connsiteX10" fmla="*/ 4195 w 1317523"/>
                        <a:gd name="connsiteY10" fmla="*/ 1041972 h 2494105"/>
                        <a:gd name="connsiteX11" fmla="*/ 8086 w 1317523"/>
                        <a:gd name="connsiteY11" fmla="*/ 734578 h 2494105"/>
                        <a:gd name="connsiteX12" fmla="*/ 66452 w 1317523"/>
                        <a:gd name="connsiteY12" fmla="*/ 489441 h 2494105"/>
                        <a:gd name="connsiteX13" fmla="*/ 159838 w 1317523"/>
                        <a:gd name="connsiteY13" fmla="*/ 287106 h 2494105"/>
                        <a:gd name="connsiteX14" fmla="*/ 296025 w 1317523"/>
                        <a:gd name="connsiteY14" fmla="*/ 131463 h 2494105"/>
                        <a:gd name="connsiteX15" fmla="*/ 424430 w 1317523"/>
                        <a:gd name="connsiteY15" fmla="*/ 45860 h 2494105"/>
                        <a:gd name="connsiteX16" fmla="*/ 541162 w 1317523"/>
                        <a:gd name="connsiteY16" fmla="*/ 3058 h 2494105"/>
                        <a:gd name="connsiteX17" fmla="*/ 735715 w 1317523"/>
                        <a:gd name="connsiteY17" fmla="*/ 18622 h 2494105"/>
                        <a:gd name="connsiteX18" fmla="*/ 922486 w 1317523"/>
                        <a:gd name="connsiteY18" fmla="*/ 139246 h 2494105"/>
                        <a:gd name="connsiteX19" fmla="*/ 1113148 w 1317523"/>
                        <a:gd name="connsiteY19" fmla="*/ 364927 h 2494105"/>
                        <a:gd name="connsiteX20" fmla="*/ 1218207 w 1317523"/>
                        <a:gd name="connsiteY20" fmla="*/ 563371 h 2494105"/>
                        <a:gd name="connsiteX21" fmla="*/ 1299919 w 1317523"/>
                        <a:gd name="connsiteY21" fmla="*/ 792944 h 2494105"/>
                        <a:gd name="connsiteX22" fmla="*/ 1315484 w 1317523"/>
                        <a:gd name="connsiteY22" fmla="*/ 1065319 h 2494105"/>
                        <a:gd name="connsiteX23" fmla="*/ 1268791 w 1317523"/>
                        <a:gd name="connsiteY23" fmla="*/ 1345475 h 2494105"/>
                        <a:gd name="connsiteX24" fmla="*/ 1187079 w 1317523"/>
                        <a:gd name="connsiteY24" fmla="*/ 1586721 h 2494105"/>
                        <a:gd name="connsiteX25" fmla="*/ 1035327 w 1317523"/>
                        <a:gd name="connsiteY25" fmla="*/ 1812403 h 2494105"/>
                        <a:gd name="connsiteX26" fmla="*/ 899140 w 1317523"/>
                        <a:gd name="connsiteY26" fmla="*/ 1971936 h 2494105"/>
                        <a:gd name="connsiteX27" fmla="*/ 836883 w 1317523"/>
                        <a:gd name="connsiteY27" fmla="*/ 2057540 h 2494105"/>
                        <a:gd name="connsiteX28" fmla="*/ 766844 w 1317523"/>
                        <a:gd name="connsiteY28" fmla="*/ 2170381 h 2494105"/>
                        <a:gd name="connsiteX29" fmla="*/ 743497 w 1317523"/>
                        <a:gd name="connsiteY29" fmla="*/ 2263766 h 2494105"/>
                        <a:gd name="connsiteX30" fmla="*/ 759062 w 1317523"/>
                        <a:gd name="connsiteY30" fmla="*/ 2329914 h 2494105"/>
                        <a:gd name="connsiteX31" fmla="*/ 766844 w 1317523"/>
                        <a:gd name="connsiteY31" fmla="*/ 2353261 h 2494105"/>
                        <a:gd name="connsiteX32" fmla="*/ 790190 w 1317523"/>
                        <a:gd name="connsiteY32" fmla="*/ 2392171 h 2494105"/>
                        <a:gd name="connsiteX33" fmla="*/ 844665 w 1317523"/>
                        <a:gd name="connsiteY33" fmla="*/ 2450537 h 2494105"/>
                        <a:gd name="connsiteX34" fmla="*/ 875793 w 1317523"/>
                        <a:gd name="connsiteY34" fmla="*/ 2493339 h 2494105"/>
                        <a:gd name="connsiteX35" fmla="*/ 887467 w 1317523"/>
                        <a:gd name="connsiteY35" fmla="*/ 2493339 h 2494105"/>
                        <a:gd name="connsiteX0" fmla="*/ 229877 w 1317523"/>
                        <a:gd name="connsiteY0" fmla="*/ 2355211 h 2480491"/>
                        <a:gd name="connsiteX1" fmla="*/ 288243 w 1317523"/>
                        <a:gd name="connsiteY1" fmla="*/ 2312409 h 2480491"/>
                        <a:gd name="connsiteX2" fmla="*/ 350500 w 1317523"/>
                        <a:gd name="connsiteY2" fmla="*/ 2273499 h 2480491"/>
                        <a:gd name="connsiteX3" fmla="*/ 401084 w 1317523"/>
                        <a:gd name="connsiteY3" fmla="*/ 2207351 h 2480491"/>
                        <a:gd name="connsiteX4" fmla="*/ 401084 w 1317523"/>
                        <a:gd name="connsiteY4" fmla="*/ 2125638 h 2480491"/>
                        <a:gd name="connsiteX5" fmla="*/ 362173 w 1317523"/>
                        <a:gd name="connsiteY5" fmla="*/ 2020579 h 2480491"/>
                        <a:gd name="connsiteX6" fmla="*/ 311589 w 1317523"/>
                        <a:gd name="connsiteY6" fmla="*/ 1923303 h 2480491"/>
                        <a:gd name="connsiteX7" fmla="*/ 245441 w 1317523"/>
                        <a:gd name="connsiteY7" fmla="*/ 1798789 h 2480491"/>
                        <a:gd name="connsiteX8" fmla="*/ 152056 w 1317523"/>
                        <a:gd name="connsiteY8" fmla="*/ 1627582 h 2480491"/>
                        <a:gd name="connsiteX9" fmla="*/ 43106 w 1317523"/>
                        <a:gd name="connsiteY9" fmla="*/ 1327970 h 2480491"/>
                        <a:gd name="connsiteX10" fmla="*/ 4195 w 1317523"/>
                        <a:gd name="connsiteY10" fmla="*/ 1028358 h 2480491"/>
                        <a:gd name="connsiteX11" fmla="*/ 8086 w 1317523"/>
                        <a:gd name="connsiteY11" fmla="*/ 720964 h 2480491"/>
                        <a:gd name="connsiteX12" fmla="*/ 66452 w 1317523"/>
                        <a:gd name="connsiteY12" fmla="*/ 475827 h 2480491"/>
                        <a:gd name="connsiteX13" fmla="*/ 159838 w 1317523"/>
                        <a:gd name="connsiteY13" fmla="*/ 273492 h 2480491"/>
                        <a:gd name="connsiteX14" fmla="*/ 296025 w 1317523"/>
                        <a:gd name="connsiteY14" fmla="*/ 117849 h 2480491"/>
                        <a:gd name="connsiteX15" fmla="*/ 424430 w 1317523"/>
                        <a:gd name="connsiteY15" fmla="*/ 32246 h 2480491"/>
                        <a:gd name="connsiteX16" fmla="*/ 735715 w 1317523"/>
                        <a:gd name="connsiteY16" fmla="*/ 5008 h 2480491"/>
                        <a:gd name="connsiteX17" fmla="*/ 922486 w 1317523"/>
                        <a:gd name="connsiteY17" fmla="*/ 125632 h 2480491"/>
                        <a:gd name="connsiteX18" fmla="*/ 1113148 w 1317523"/>
                        <a:gd name="connsiteY18" fmla="*/ 351313 h 2480491"/>
                        <a:gd name="connsiteX19" fmla="*/ 1218207 w 1317523"/>
                        <a:gd name="connsiteY19" fmla="*/ 549757 h 2480491"/>
                        <a:gd name="connsiteX20" fmla="*/ 1299919 w 1317523"/>
                        <a:gd name="connsiteY20" fmla="*/ 779330 h 2480491"/>
                        <a:gd name="connsiteX21" fmla="*/ 1315484 w 1317523"/>
                        <a:gd name="connsiteY21" fmla="*/ 1051705 h 2480491"/>
                        <a:gd name="connsiteX22" fmla="*/ 1268791 w 1317523"/>
                        <a:gd name="connsiteY22" fmla="*/ 1331861 h 2480491"/>
                        <a:gd name="connsiteX23" fmla="*/ 1187079 w 1317523"/>
                        <a:gd name="connsiteY23" fmla="*/ 1573107 h 2480491"/>
                        <a:gd name="connsiteX24" fmla="*/ 1035327 w 1317523"/>
                        <a:gd name="connsiteY24" fmla="*/ 1798789 h 2480491"/>
                        <a:gd name="connsiteX25" fmla="*/ 899140 w 1317523"/>
                        <a:gd name="connsiteY25" fmla="*/ 1958322 h 2480491"/>
                        <a:gd name="connsiteX26" fmla="*/ 836883 w 1317523"/>
                        <a:gd name="connsiteY26" fmla="*/ 2043926 h 2480491"/>
                        <a:gd name="connsiteX27" fmla="*/ 766844 w 1317523"/>
                        <a:gd name="connsiteY27" fmla="*/ 2156767 h 2480491"/>
                        <a:gd name="connsiteX28" fmla="*/ 743497 w 1317523"/>
                        <a:gd name="connsiteY28" fmla="*/ 2250152 h 2480491"/>
                        <a:gd name="connsiteX29" fmla="*/ 759062 w 1317523"/>
                        <a:gd name="connsiteY29" fmla="*/ 2316300 h 2480491"/>
                        <a:gd name="connsiteX30" fmla="*/ 766844 w 1317523"/>
                        <a:gd name="connsiteY30" fmla="*/ 2339647 h 2480491"/>
                        <a:gd name="connsiteX31" fmla="*/ 790190 w 1317523"/>
                        <a:gd name="connsiteY31" fmla="*/ 2378557 h 2480491"/>
                        <a:gd name="connsiteX32" fmla="*/ 844665 w 1317523"/>
                        <a:gd name="connsiteY32" fmla="*/ 2436923 h 2480491"/>
                        <a:gd name="connsiteX33" fmla="*/ 875793 w 1317523"/>
                        <a:gd name="connsiteY33" fmla="*/ 2479725 h 2480491"/>
                        <a:gd name="connsiteX34" fmla="*/ 887467 w 1317523"/>
                        <a:gd name="connsiteY34" fmla="*/ 2479725 h 2480491"/>
                        <a:gd name="connsiteX0" fmla="*/ 229877 w 1317523"/>
                        <a:gd name="connsiteY0" fmla="*/ 2367063 h 2492343"/>
                        <a:gd name="connsiteX1" fmla="*/ 288243 w 1317523"/>
                        <a:gd name="connsiteY1" fmla="*/ 2324261 h 2492343"/>
                        <a:gd name="connsiteX2" fmla="*/ 350500 w 1317523"/>
                        <a:gd name="connsiteY2" fmla="*/ 2285351 h 2492343"/>
                        <a:gd name="connsiteX3" fmla="*/ 401084 w 1317523"/>
                        <a:gd name="connsiteY3" fmla="*/ 2219203 h 2492343"/>
                        <a:gd name="connsiteX4" fmla="*/ 401084 w 1317523"/>
                        <a:gd name="connsiteY4" fmla="*/ 2137490 h 2492343"/>
                        <a:gd name="connsiteX5" fmla="*/ 362173 w 1317523"/>
                        <a:gd name="connsiteY5" fmla="*/ 2032431 h 2492343"/>
                        <a:gd name="connsiteX6" fmla="*/ 311589 w 1317523"/>
                        <a:gd name="connsiteY6" fmla="*/ 1935155 h 2492343"/>
                        <a:gd name="connsiteX7" fmla="*/ 245441 w 1317523"/>
                        <a:gd name="connsiteY7" fmla="*/ 1810641 h 2492343"/>
                        <a:gd name="connsiteX8" fmla="*/ 152056 w 1317523"/>
                        <a:gd name="connsiteY8" fmla="*/ 1639434 h 2492343"/>
                        <a:gd name="connsiteX9" fmla="*/ 43106 w 1317523"/>
                        <a:gd name="connsiteY9" fmla="*/ 1339822 h 2492343"/>
                        <a:gd name="connsiteX10" fmla="*/ 4195 w 1317523"/>
                        <a:gd name="connsiteY10" fmla="*/ 1040210 h 2492343"/>
                        <a:gd name="connsiteX11" fmla="*/ 8086 w 1317523"/>
                        <a:gd name="connsiteY11" fmla="*/ 732816 h 2492343"/>
                        <a:gd name="connsiteX12" fmla="*/ 66452 w 1317523"/>
                        <a:gd name="connsiteY12" fmla="*/ 487679 h 2492343"/>
                        <a:gd name="connsiteX13" fmla="*/ 159838 w 1317523"/>
                        <a:gd name="connsiteY13" fmla="*/ 285344 h 2492343"/>
                        <a:gd name="connsiteX14" fmla="*/ 296025 w 1317523"/>
                        <a:gd name="connsiteY14" fmla="*/ 129701 h 2492343"/>
                        <a:gd name="connsiteX15" fmla="*/ 494469 w 1317523"/>
                        <a:gd name="connsiteY15" fmla="*/ 12969 h 2492343"/>
                        <a:gd name="connsiteX16" fmla="*/ 735715 w 1317523"/>
                        <a:gd name="connsiteY16" fmla="*/ 16860 h 2492343"/>
                        <a:gd name="connsiteX17" fmla="*/ 922486 w 1317523"/>
                        <a:gd name="connsiteY17" fmla="*/ 137484 h 2492343"/>
                        <a:gd name="connsiteX18" fmla="*/ 1113148 w 1317523"/>
                        <a:gd name="connsiteY18" fmla="*/ 363165 h 2492343"/>
                        <a:gd name="connsiteX19" fmla="*/ 1218207 w 1317523"/>
                        <a:gd name="connsiteY19" fmla="*/ 561609 h 2492343"/>
                        <a:gd name="connsiteX20" fmla="*/ 1299919 w 1317523"/>
                        <a:gd name="connsiteY20" fmla="*/ 791182 h 2492343"/>
                        <a:gd name="connsiteX21" fmla="*/ 1315484 w 1317523"/>
                        <a:gd name="connsiteY21" fmla="*/ 1063557 h 2492343"/>
                        <a:gd name="connsiteX22" fmla="*/ 1268791 w 1317523"/>
                        <a:gd name="connsiteY22" fmla="*/ 1343713 h 2492343"/>
                        <a:gd name="connsiteX23" fmla="*/ 1187079 w 1317523"/>
                        <a:gd name="connsiteY23" fmla="*/ 1584959 h 2492343"/>
                        <a:gd name="connsiteX24" fmla="*/ 1035327 w 1317523"/>
                        <a:gd name="connsiteY24" fmla="*/ 1810641 h 2492343"/>
                        <a:gd name="connsiteX25" fmla="*/ 899140 w 1317523"/>
                        <a:gd name="connsiteY25" fmla="*/ 1970174 h 2492343"/>
                        <a:gd name="connsiteX26" fmla="*/ 836883 w 1317523"/>
                        <a:gd name="connsiteY26" fmla="*/ 2055778 h 2492343"/>
                        <a:gd name="connsiteX27" fmla="*/ 766844 w 1317523"/>
                        <a:gd name="connsiteY27" fmla="*/ 2168619 h 2492343"/>
                        <a:gd name="connsiteX28" fmla="*/ 743497 w 1317523"/>
                        <a:gd name="connsiteY28" fmla="*/ 2262004 h 2492343"/>
                        <a:gd name="connsiteX29" fmla="*/ 759062 w 1317523"/>
                        <a:gd name="connsiteY29" fmla="*/ 2328152 h 2492343"/>
                        <a:gd name="connsiteX30" fmla="*/ 766844 w 1317523"/>
                        <a:gd name="connsiteY30" fmla="*/ 2351499 h 2492343"/>
                        <a:gd name="connsiteX31" fmla="*/ 790190 w 1317523"/>
                        <a:gd name="connsiteY31" fmla="*/ 2390409 h 2492343"/>
                        <a:gd name="connsiteX32" fmla="*/ 844665 w 1317523"/>
                        <a:gd name="connsiteY32" fmla="*/ 2448775 h 2492343"/>
                        <a:gd name="connsiteX33" fmla="*/ 875793 w 1317523"/>
                        <a:gd name="connsiteY33" fmla="*/ 2491577 h 2492343"/>
                        <a:gd name="connsiteX34" fmla="*/ 887467 w 1317523"/>
                        <a:gd name="connsiteY34" fmla="*/ 2491577 h 2492343"/>
                        <a:gd name="connsiteX0" fmla="*/ 229877 w 1317523"/>
                        <a:gd name="connsiteY0" fmla="*/ 2367063 h 2491577"/>
                        <a:gd name="connsiteX1" fmla="*/ 288243 w 1317523"/>
                        <a:gd name="connsiteY1" fmla="*/ 2324261 h 2491577"/>
                        <a:gd name="connsiteX2" fmla="*/ 350500 w 1317523"/>
                        <a:gd name="connsiteY2" fmla="*/ 2285351 h 2491577"/>
                        <a:gd name="connsiteX3" fmla="*/ 401084 w 1317523"/>
                        <a:gd name="connsiteY3" fmla="*/ 2219203 h 2491577"/>
                        <a:gd name="connsiteX4" fmla="*/ 401084 w 1317523"/>
                        <a:gd name="connsiteY4" fmla="*/ 2137490 h 2491577"/>
                        <a:gd name="connsiteX5" fmla="*/ 362173 w 1317523"/>
                        <a:gd name="connsiteY5" fmla="*/ 2032431 h 2491577"/>
                        <a:gd name="connsiteX6" fmla="*/ 311589 w 1317523"/>
                        <a:gd name="connsiteY6" fmla="*/ 1935155 h 2491577"/>
                        <a:gd name="connsiteX7" fmla="*/ 245441 w 1317523"/>
                        <a:gd name="connsiteY7" fmla="*/ 1810641 h 2491577"/>
                        <a:gd name="connsiteX8" fmla="*/ 152056 w 1317523"/>
                        <a:gd name="connsiteY8" fmla="*/ 1639434 h 2491577"/>
                        <a:gd name="connsiteX9" fmla="*/ 43106 w 1317523"/>
                        <a:gd name="connsiteY9" fmla="*/ 1339822 h 2491577"/>
                        <a:gd name="connsiteX10" fmla="*/ 4195 w 1317523"/>
                        <a:gd name="connsiteY10" fmla="*/ 1040210 h 2491577"/>
                        <a:gd name="connsiteX11" fmla="*/ 8086 w 1317523"/>
                        <a:gd name="connsiteY11" fmla="*/ 732816 h 2491577"/>
                        <a:gd name="connsiteX12" fmla="*/ 66452 w 1317523"/>
                        <a:gd name="connsiteY12" fmla="*/ 487679 h 2491577"/>
                        <a:gd name="connsiteX13" fmla="*/ 159838 w 1317523"/>
                        <a:gd name="connsiteY13" fmla="*/ 285344 h 2491577"/>
                        <a:gd name="connsiteX14" fmla="*/ 296025 w 1317523"/>
                        <a:gd name="connsiteY14" fmla="*/ 129701 h 2491577"/>
                        <a:gd name="connsiteX15" fmla="*/ 494469 w 1317523"/>
                        <a:gd name="connsiteY15" fmla="*/ 12969 h 2491577"/>
                        <a:gd name="connsiteX16" fmla="*/ 735715 w 1317523"/>
                        <a:gd name="connsiteY16" fmla="*/ 16860 h 2491577"/>
                        <a:gd name="connsiteX17" fmla="*/ 922486 w 1317523"/>
                        <a:gd name="connsiteY17" fmla="*/ 137484 h 2491577"/>
                        <a:gd name="connsiteX18" fmla="*/ 1113148 w 1317523"/>
                        <a:gd name="connsiteY18" fmla="*/ 363165 h 2491577"/>
                        <a:gd name="connsiteX19" fmla="*/ 1218207 w 1317523"/>
                        <a:gd name="connsiteY19" fmla="*/ 561609 h 2491577"/>
                        <a:gd name="connsiteX20" fmla="*/ 1299919 w 1317523"/>
                        <a:gd name="connsiteY20" fmla="*/ 791182 h 2491577"/>
                        <a:gd name="connsiteX21" fmla="*/ 1315484 w 1317523"/>
                        <a:gd name="connsiteY21" fmla="*/ 1063557 h 2491577"/>
                        <a:gd name="connsiteX22" fmla="*/ 1268791 w 1317523"/>
                        <a:gd name="connsiteY22" fmla="*/ 1343713 h 2491577"/>
                        <a:gd name="connsiteX23" fmla="*/ 1187079 w 1317523"/>
                        <a:gd name="connsiteY23" fmla="*/ 1584959 h 2491577"/>
                        <a:gd name="connsiteX24" fmla="*/ 1035327 w 1317523"/>
                        <a:gd name="connsiteY24" fmla="*/ 1810641 h 2491577"/>
                        <a:gd name="connsiteX25" fmla="*/ 899140 w 1317523"/>
                        <a:gd name="connsiteY25" fmla="*/ 1970174 h 2491577"/>
                        <a:gd name="connsiteX26" fmla="*/ 836883 w 1317523"/>
                        <a:gd name="connsiteY26" fmla="*/ 2055778 h 2491577"/>
                        <a:gd name="connsiteX27" fmla="*/ 766844 w 1317523"/>
                        <a:gd name="connsiteY27" fmla="*/ 2168619 h 2491577"/>
                        <a:gd name="connsiteX28" fmla="*/ 743497 w 1317523"/>
                        <a:gd name="connsiteY28" fmla="*/ 2262004 h 2491577"/>
                        <a:gd name="connsiteX29" fmla="*/ 759062 w 1317523"/>
                        <a:gd name="connsiteY29" fmla="*/ 2328152 h 2491577"/>
                        <a:gd name="connsiteX30" fmla="*/ 766844 w 1317523"/>
                        <a:gd name="connsiteY30" fmla="*/ 2351499 h 2491577"/>
                        <a:gd name="connsiteX31" fmla="*/ 790190 w 1317523"/>
                        <a:gd name="connsiteY31" fmla="*/ 2390409 h 2491577"/>
                        <a:gd name="connsiteX32" fmla="*/ 844665 w 1317523"/>
                        <a:gd name="connsiteY32" fmla="*/ 2448775 h 2491577"/>
                        <a:gd name="connsiteX33" fmla="*/ 875793 w 1317523"/>
                        <a:gd name="connsiteY33" fmla="*/ 2491577 h 2491577"/>
                        <a:gd name="connsiteX0" fmla="*/ 229877 w 1317523"/>
                        <a:gd name="connsiteY0" fmla="*/ 2367063 h 2491577"/>
                        <a:gd name="connsiteX1" fmla="*/ 288243 w 1317523"/>
                        <a:gd name="connsiteY1" fmla="*/ 2324261 h 2491577"/>
                        <a:gd name="connsiteX2" fmla="*/ 350500 w 1317523"/>
                        <a:gd name="connsiteY2" fmla="*/ 2285351 h 2491577"/>
                        <a:gd name="connsiteX3" fmla="*/ 401084 w 1317523"/>
                        <a:gd name="connsiteY3" fmla="*/ 2219203 h 2491577"/>
                        <a:gd name="connsiteX4" fmla="*/ 401084 w 1317523"/>
                        <a:gd name="connsiteY4" fmla="*/ 2137490 h 2491577"/>
                        <a:gd name="connsiteX5" fmla="*/ 362173 w 1317523"/>
                        <a:gd name="connsiteY5" fmla="*/ 2032431 h 2491577"/>
                        <a:gd name="connsiteX6" fmla="*/ 311589 w 1317523"/>
                        <a:gd name="connsiteY6" fmla="*/ 1935155 h 2491577"/>
                        <a:gd name="connsiteX7" fmla="*/ 245441 w 1317523"/>
                        <a:gd name="connsiteY7" fmla="*/ 1810641 h 2491577"/>
                        <a:gd name="connsiteX8" fmla="*/ 152056 w 1317523"/>
                        <a:gd name="connsiteY8" fmla="*/ 1639434 h 2491577"/>
                        <a:gd name="connsiteX9" fmla="*/ 43106 w 1317523"/>
                        <a:gd name="connsiteY9" fmla="*/ 1339822 h 2491577"/>
                        <a:gd name="connsiteX10" fmla="*/ 4195 w 1317523"/>
                        <a:gd name="connsiteY10" fmla="*/ 1040210 h 2491577"/>
                        <a:gd name="connsiteX11" fmla="*/ 8086 w 1317523"/>
                        <a:gd name="connsiteY11" fmla="*/ 732816 h 2491577"/>
                        <a:gd name="connsiteX12" fmla="*/ 66452 w 1317523"/>
                        <a:gd name="connsiteY12" fmla="*/ 487679 h 2491577"/>
                        <a:gd name="connsiteX13" fmla="*/ 159838 w 1317523"/>
                        <a:gd name="connsiteY13" fmla="*/ 285344 h 2491577"/>
                        <a:gd name="connsiteX14" fmla="*/ 296025 w 1317523"/>
                        <a:gd name="connsiteY14" fmla="*/ 129701 h 2491577"/>
                        <a:gd name="connsiteX15" fmla="*/ 494469 w 1317523"/>
                        <a:gd name="connsiteY15" fmla="*/ 12969 h 2491577"/>
                        <a:gd name="connsiteX16" fmla="*/ 735715 w 1317523"/>
                        <a:gd name="connsiteY16" fmla="*/ 16860 h 2491577"/>
                        <a:gd name="connsiteX17" fmla="*/ 922486 w 1317523"/>
                        <a:gd name="connsiteY17" fmla="*/ 137484 h 2491577"/>
                        <a:gd name="connsiteX18" fmla="*/ 1113148 w 1317523"/>
                        <a:gd name="connsiteY18" fmla="*/ 363165 h 2491577"/>
                        <a:gd name="connsiteX19" fmla="*/ 1218207 w 1317523"/>
                        <a:gd name="connsiteY19" fmla="*/ 561609 h 2491577"/>
                        <a:gd name="connsiteX20" fmla="*/ 1299919 w 1317523"/>
                        <a:gd name="connsiteY20" fmla="*/ 791182 h 2491577"/>
                        <a:gd name="connsiteX21" fmla="*/ 1315484 w 1317523"/>
                        <a:gd name="connsiteY21" fmla="*/ 1063557 h 2491577"/>
                        <a:gd name="connsiteX22" fmla="*/ 1268791 w 1317523"/>
                        <a:gd name="connsiteY22" fmla="*/ 1343713 h 2491577"/>
                        <a:gd name="connsiteX23" fmla="*/ 1187079 w 1317523"/>
                        <a:gd name="connsiteY23" fmla="*/ 1584959 h 2491577"/>
                        <a:gd name="connsiteX24" fmla="*/ 1035327 w 1317523"/>
                        <a:gd name="connsiteY24" fmla="*/ 1810641 h 2491577"/>
                        <a:gd name="connsiteX25" fmla="*/ 899140 w 1317523"/>
                        <a:gd name="connsiteY25" fmla="*/ 1970174 h 2491577"/>
                        <a:gd name="connsiteX26" fmla="*/ 836883 w 1317523"/>
                        <a:gd name="connsiteY26" fmla="*/ 2055778 h 2491577"/>
                        <a:gd name="connsiteX27" fmla="*/ 766844 w 1317523"/>
                        <a:gd name="connsiteY27" fmla="*/ 2168619 h 2491577"/>
                        <a:gd name="connsiteX28" fmla="*/ 743497 w 1317523"/>
                        <a:gd name="connsiteY28" fmla="*/ 2262004 h 2491577"/>
                        <a:gd name="connsiteX29" fmla="*/ 759062 w 1317523"/>
                        <a:gd name="connsiteY29" fmla="*/ 2328152 h 2491577"/>
                        <a:gd name="connsiteX30" fmla="*/ 790190 w 1317523"/>
                        <a:gd name="connsiteY30" fmla="*/ 2390409 h 2491577"/>
                        <a:gd name="connsiteX31" fmla="*/ 844665 w 1317523"/>
                        <a:gd name="connsiteY31" fmla="*/ 2448775 h 2491577"/>
                        <a:gd name="connsiteX32" fmla="*/ 875793 w 1317523"/>
                        <a:gd name="connsiteY32" fmla="*/ 2491577 h 2491577"/>
                        <a:gd name="connsiteX0" fmla="*/ 229877 w 1317523"/>
                        <a:gd name="connsiteY0" fmla="*/ 2367063 h 2491577"/>
                        <a:gd name="connsiteX1" fmla="*/ 288243 w 1317523"/>
                        <a:gd name="connsiteY1" fmla="*/ 2324261 h 2491577"/>
                        <a:gd name="connsiteX2" fmla="*/ 350500 w 1317523"/>
                        <a:gd name="connsiteY2" fmla="*/ 2285351 h 2491577"/>
                        <a:gd name="connsiteX3" fmla="*/ 401084 w 1317523"/>
                        <a:gd name="connsiteY3" fmla="*/ 2219203 h 2491577"/>
                        <a:gd name="connsiteX4" fmla="*/ 401084 w 1317523"/>
                        <a:gd name="connsiteY4" fmla="*/ 2137490 h 2491577"/>
                        <a:gd name="connsiteX5" fmla="*/ 362173 w 1317523"/>
                        <a:gd name="connsiteY5" fmla="*/ 2032431 h 2491577"/>
                        <a:gd name="connsiteX6" fmla="*/ 311589 w 1317523"/>
                        <a:gd name="connsiteY6" fmla="*/ 1935155 h 2491577"/>
                        <a:gd name="connsiteX7" fmla="*/ 245441 w 1317523"/>
                        <a:gd name="connsiteY7" fmla="*/ 1810641 h 2491577"/>
                        <a:gd name="connsiteX8" fmla="*/ 152056 w 1317523"/>
                        <a:gd name="connsiteY8" fmla="*/ 1639434 h 2491577"/>
                        <a:gd name="connsiteX9" fmla="*/ 43106 w 1317523"/>
                        <a:gd name="connsiteY9" fmla="*/ 1339822 h 2491577"/>
                        <a:gd name="connsiteX10" fmla="*/ 4195 w 1317523"/>
                        <a:gd name="connsiteY10" fmla="*/ 1040210 h 2491577"/>
                        <a:gd name="connsiteX11" fmla="*/ 8086 w 1317523"/>
                        <a:gd name="connsiteY11" fmla="*/ 732816 h 2491577"/>
                        <a:gd name="connsiteX12" fmla="*/ 66452 w 1317523"/>
                        <a:gd name="connsiteY12" fmla="*/ 487679 h 2491577"/>
                        <a:gd name="connsiteX13" fmla="*/ 159838 w 1317523"/>
                        <a:gd name="connsiteY13" fmla="*/ 285344 h 2491577"/>
                        <a:gd name="connsiteX14" fmla="*/ 296025 w 1317523"/>
                        <a:gd name="connsiteY14" fmla="*/ 129701 h 2491577"/>
                        <a:gd name="connsiteX15" fmla="*/ 494469 w 1317523"/>
                        <a:gd name="connsiteY15" fmla="*/ 12969 h 2491577"/>
                        <a:gd name="connsiteX16" fmla="*/ 735715 w 1317523"/>
                        <a:gd name="connsiteY16" fmla="*/ 16860 h 2491577"/>
                        <a:gd name="connsiteX17" fmla="*/ 922486 w 1317523"/>
                        <a:gd name="connsiteY17" fmla="*/ 137484 h 2491577"/>
                        <a:gd name="connsiteX18" fmla="*/ 1113148 w 1317523"/>
                        <a:gd name="connsiteY18" fmla="*/ 363165 h 2491577"/>
                        <a:gd name="connsiteX19" fmla="*/ 1218207 w 1317523"/>
                        <a:gd name="connsiteY19" fmla="*/ 561609 h 2491577"/>
                        <a:gd name="connsiteX20" fmla="*/ 1299919 w 1317523"/>
                        <a:gd name="connsiteY20" fmla="*/ 791182 h 2491577"/>
                        <a:gd name="connsiteX21" fmla="*/ 1315484 w 1317523"/>
                        <a:gd name="connsiteY21" fmla="*/ 1063557 h 2491577"/>
                        <a:gd name="connsiteX22" fmla="*/ 1268791 w 1317523"/>
                        <a:gd name="connsiteY22" fmla="*/ 1343713 h 2491577"/>
                        <a:gd name="connsiteX23" fmla="*/ 1187079 w 1317523"/>
                        <a:gd name="connsiteY23" fmla="*/ 1581068 h 2491577"/>
                        <a:gd name="connsiteX24" fmla="*/ 1035327 w 1317523"/>
                        <a:gd name="connsiteY24" fmla="*/ 1810641 h 2491577"/>
                        <a:gd name="connsiteX25" fmla="*/ 899140 w 1317523"/>
                        <a:gd name="connsiteY25" fmla="*/ 1970174 h 2491577"/>
                        <a:gd name="connsiteX26" fmla="*/ 836883 w 1317523"/>
                        <a:gd name="connsiteY26" fmla="*/ 2055778 h 2491577"/>
                        <a:gd name="connsiteX27" fmla="*/ 766844 w 1317523"/>
                        <a:gd name="connsiteY27" fmla="*/ 2168619 h 2491577"/>
                        <a:gd name="connsiteX28" fmla="*/ 743497 w 1317523"/>
                        <a:gd name="connsiteY28" fmla="*/ 2262004 h 2491577"/>
                        <a:gd name="connsiteX29" fmla="*/ 759062 w 1317523"/>
                        <a:gd name="connsiteY29" fmla="*/ 2328152 h 2491577"/>
                        <a:gd name="connsiteX30" fmla="*/ 790190 w 1317523"/>
                        <a:gd name="connsiteY30" fmla="*/ 2390409 h 2491577"/>
                        <a:gd name="connsiteX31" fmla="*/ 844665 w 1317523"/>
                        <a:gd name="connsiteY31" fmla="*/ 2448775 h 2491577"/>
                        <a:gd name="connsiteX32" fmla="*/ 875793 w 1317523"/>
                        <a:gd name="connsiteY32" fmla="*/ 2491577 h 2491577"/>
                        <a:gd name="connsiteX0" fmla="*/ 229877 w 1317523"/>
                        <a:gd name="connsiteY0" fmla="*/ 2367063 h 2491577"/>
                        <a:gd name="connsiteX1" fmla="*/ 288243 w 1317523"/>
                        <a:gd name="connsiteY1" fmla="*/ 2324261 h 2491577"/>
                        <a:gd name="connsiteX2" fmla="*/ 350500 w 1317523"/>
                        <a:gd name="connsiteY2" fmla="*/ 2285351 h 2491577"/>
                        <a:gd name="connsiteX3" fmla="*/ 401084 w 1317523"/>
                        <a:gd name="connsiteY3" fmla="*/ 2219203 h 2491577"/>
                        <a:gd name="connsiteX4" fmla="*/ 401084 w 1317523"/>
                        <a:gd name="connsiteY4" fmla="*/ 2137490 h 2491577"/>
                        <a:gd name="connsiteX5" fmla="*/ 362173 w 1317523"/>
                        <a:gd name="connsiteY5" fmla="*/ 2032431 h 2491577"/>
                        <a:gd name="connsiteX6" fmla="*/ 311589 w 1317523"/>
                        <a:gd name="connsiteY6" fmla="*/ 1935155 h 2491577"/>
                        <a:gd name="connsiteX7" fmla="*/ 245441 w 1317523"/>
                        <a:gd name="connsiteY7" fmla="*/ 1810641 h 2491577"/>
                        <a:gd name="connsiteX8" fmla="*/ 140382 w 1317523"/>
                        <a:gd name="connsiteY8" fmla="*/ 1643325 h 2491577"/>
                        <a:gd name="connsiteX9" fmla="*/ 43106 w 1317523"/>
                        <a:gd name="connsiteY9" fmla="*/ 1339822 h 2491577"/>
                        <a:gd name="connsiteX10" fmla="*/ 4195 w 1317523"/>
                        <a:gd name="connsiteY10" fmla="*/ 1040210 h 2491577"/>
                        <a:gd name="connsiteX11" fmla="*/ 8086 w 1317523"/>
                        <a:gd name="connsiteY11" fmla="*/ 732816 h 2491577"/>
                        <a:gd name="connsiteX12" fmla="*/ 66452 w 1317523"/>
                        <a:gd name="connsiteY12" fmla="*/ 487679 h 2491577"/>
                        <a:gd name="connsiteX13" fmla="*/ 159838 w 1317523"/>
                        <a:gd name="connsiteY13" fmla="*/ 285344 h 2491577"/>
                        <a:gd name="connsiteX14" fmla="*/ 296025 w 1317523"/>
                        <a:gd name="connsiteY14" fmla="*/ 129701 h 2491577"/>
                        <a:gd name="connsiteX15" fmla="*/ 494469 w 1317523"/>
                        <a:gd name="connsiteY15" fmla="*/ 12969 h 2491577"/>
                        <a:gd name="connsiteX16" fmla="*/ 735715 w 1317523"/>
                        <a:gd name="connsiteY16" fmla="*/ 16860 h 2491577"/>
                        <a:gd name="connsiteX17" fmla="*/ 922486 w 1317523"/>
                        <a:gd name="connsiteY17" fmla="*/ 137484 h 2491577"/>
                        <a:gd name="connsiteX18" fmla="*/ 1113148 w 1317523"/>
                        <a:gd name="connsiteY18" fmla="*/ 363165 h 2491577"/>
                        <a:gd name="connsiteX19" fmla="*/ 1218207 w 1317523"/>
                        <a:gd name="connsiteY19" fmla="*/ 561609 h 2491577"/>
                        <a:gd name="connsiteX20" fmla="*/ 1299919 w 1317523"/>
                        <a:gd name="connsiteY20" fmla="*/ 791182 h 2491577"/>
                        <a:gd name="connsiteX21" fmla="*/ 1315484 w 1317523"/>
                        <a:gd name="connsiteY21" fmla="*/ 1063557 h 2491577"/>
                        <a:gd name="connsiteX22" fmla="*/ 1268791 w 1317523"/>
                        <a:gd name="connsiteY22" fmla="*/ 1343713 h 2491577"/>
                        <a:gd name="connsiteX23" fmla="*/ 1187079 w 1317523"/>
                        <a:gd name="connsiteY23" fmla="*/ 1581068 h 2491577"/>
                        <a:gd name="connsiteX24" fmla="*/ 1035327 w 1317523"/>
                        <a:gd name="connsiteY24" fmla="*/ 1810641 h 2491577"/>
                        <a:gd name="connsiteX25" fmla="*/ 899140 w 1317523"/>
                        <a:gd name="connsiteY25" fmla="*/ 1970174 h 2491577"/>
                        <a:gd name="connsiteX26" fmla="*/ 836883 w 1317523"/>
                        <a:gd name="connsiteY26" fmla="*/ 2055778 h 2491577"/>
                        <a:gd name="connsiteX27" fmla="*/ 766844 w 1317523"/>
                        <a:gd name="connsiteY27" fmla="*/ 2168619 h 2491577"/>
                        <a:gd name="connsiteX28" fmla="*/ 743497 w 1317523"/>
                        <a:gd name="connsiteY28" fmla="*/ 2262004 h 2491577"/>
                        <a:gd name="connsiteX29" fmla="*/ 759062 w 1317523"/>
                        <a:gd name="connsiteY29" fmla="*/ 2328152 h 2491577"/>
                        <a:gd name="connsiteX30" fmla="*/ 790190 w 1317523"/>
                        <a:gd name="connsiteY30" fmla="*/ 2390409 h 2491577"/>
                        <a:gd name="connsiteX31" fmla="*/ 844665 w 1317523"/>
                        <a:gd name="connsiteY31" fmla="*/ 2448775 h 2491577"/>
                        <a:gd name="connsiteX32" fmla="*/ 875793 w 1317523"/>
                        <a:gd name="connsiteY32" fmla="*/ 2491577 h 2491577"/>
                        <a:gd name="connsiteX0" fmla="*/ 229877 w 1317523"/>
                        <a:gd name="connsiteY0" fmla="*/ 2367063 h 2491577"/>
                        <a:gd name="connsiteX1" fmla="*/ 288243 w 1317523"/>
                        <a:gd name="connsiteY1" fmla="*/ 2324261 h 2491577"/>
                        <a:gd name="connsiteX2" fmla="*/ 350500 w 1317523"/>
                        <a:gd name="connsiteY2" fmla="*/ 2285351 h 2491577"/>
                        <a:gd name="connsiteX3" fmla="*/ 401084 w 1317523"/>
                        <a:gd name="connsiteY3" fmla="*/ 2219203 h 2491577"/>
                        <a:gd name="connsiteX4" fmla="*/ 401084 w 1317523"/>
                        <a:gd name="connsiteY4" fmla="*/ 2137490 h 2491577"/>
                        <a:gd name="connsiteX5" fmla="*/ 362173 w 1317523"/>
                        <a:gd name="connsiteY5" fmla="*/ 2032431 h 2491577"/>
                        <a:gd name="connsiteX6" fmla="*/ 311589 w 1317523"/>
                        <a:gd name="connsiteY6" fmla="*/ 1935155 h 2491577"/>
                        <a:gd name="connsiteX7" fmla="*/ 229877 w 1317523"/>
                        <a:gd name="connsiteY7" fmla="*/ 1806750 h 2491577"/>
                        <a:gd name="connsiteX8" fmla="*/ 140382 w 1317523"/>
                        <a:gd name="connsiteY8" fmla="*/ 1643325 h 2491577"/>
                        <a:gd name="connsiteX9" fmla="*/ 43106 w 1317523"/>
                        <a:gd name="connsiteY9" fmla="*/ 1339822 h 2491577"/>
                        <a:gd name="connsiteX10" fmla="*/ 4195 w 1317523"/>
                        <a:gd name="connsiteY10" fmla="*/ 1040210 h 2491577"/>
                        <a:gd name="connsiteX11" fmla="*/ 8086 w 1317523"/>
                        <a:gd name="connsiteY11" fmla="*/ 732816 h 2491577"/>
                        <a:gd name="connsiteX12" fmla="*/ 66452 w 1317523"/>
                        <a:gd name="connsiteY12" fmla="*/ 487679 h 2491577"/>
                        <a:gd name="connsiteX13" fmla="*/ 159838 w 1317523"/>
                        <a:gd name="connsiteY13" fmla="*/ 285344 h 2491577"/>
                        <a:gd name="connsiteX14" fmla="*/ 296025 w 1317523"/>
                        <a:gd name="connsiteY14" fmla="*/ 129701 h 2491577"/>
                        <a:gd name="connsiteX15" fmla="*/ 494469 w 1317523"/>
                        <a:gd name="connsiteY15" fmla="*/ 12969 h 2491577"/>
                        <a:gd name="connsiteX16" fmla="*/ 735715 w 1317523"/>
                        <a:gd name="connsiteY16" fmla="*/ 16860 h 2491577"/>
                        <a:gd name="connsiteX17" fmla="*/ 922486 w 1317523"/>
                        <a:gd name="connsiteY17" fmla="*/ 137484 h 2491577"/>
                        <a:gd name="connsiteX18" fmla="*/ 1113148 w 1317523"/>
                        <a:gd name="connsiteY18" fmla="*/ 363165 h 2491577"/>
                        <a:gd name="connsiteX19" fmla="*/ 1218207 w 1317523"/>
                        <a:gd name="connsiteY19" fmla="*/ 561609 h 2491577"/>
                        <a:gd name="connsiteX20" fmla="*/ 1299919 w 1317523"/>
                        <a:gd name="connsiteY20" fmla="*/ 791182 h 2491577"/>
                        <a:gd name="connsiteX21" fmla="*/ 1315484 w 1317523"/>
                        <a:gd name="connsiteY21" fmla="*/ 1063557 h 2491577"/>
                        <a:gd name="connsiteX22" fmla="*/ 1268791 w 1317523"/>
                        <a:gd name="connsiteY22" fmla="*/ 1343713 h 2491577"/>
                        <a:gd name="connsiteX23" fmla="*/ 1187079 w 1317523"/>
                        <a:gd name="connsiteY23" fmla="*/ 1581068 h 2491577"/>
                        <a:gd name="connsiteX24" fmla="*/ 1035327 w 1317523"/>
                        <a:gd name="connsiteY24" fmla="*/ 1810641 h 2491577"/>
                        <a:gd name="connsiteX25" fmla="*/ 899140 w 1317523"/>
                        <a:gd name="connsiteY25" fmla="*/ 1970174 h 2491577"/>
                        <a:gd name="connsiteX26" fmla="*/ 836883 w 1317523"/>
                        <a:gd name="connsiteY26" fmla="*/ 2055778 h 2491577"/>
                        <a:gd name="connsiteX27" fmla="*/ 766844 w 1317523"/>
                        <a:gd name="connsiteY27" fmla="*/ 2168619 h 2491577"/>
                        <a:gd name="connsiteX28" fmla="*/ 743497 w 1317523"/>
                        <a:gd name="connsiteY28" fmla="*/ 2262004 h 2491577"/>
                        <a:gd name="connsiteX29" fmla="*/ 759062 w 1317523"/>
                        <a:gd name="connsiteY29" fmla="*/ 2328152 h 2491577"/>
                        <a:gd name="connsiteX30" fmla="*/ 790190 w 1317523"/>
                        <a:gd name="connsiteY30" fmla="*/ 2390409 h 2491577"/>
                        <a:gd name="connsiteX31" fmla="*/ 844665 w 1317523"/>
                        <a:gd name="connsiteY31" fmla="*/ 2448775 h 2491577"/>
                        <a:gd name="connsiteX32" fmla="*/ 875793 w 1317523"/>
                        <a:gd name="connsiteY32" fmla="*/ 2491577 h 2491577"/>
                        <a:gd name="connsiteX0" fmla="*/ 229877 w 1317523"/>
                        <a:gd name="connsiteY0" fmla="*/ 2367063 h 2491577"/>
                        <a:gd name="connsiteX1" fmla="*/ 288243 w 1317523"/>
                        <a:gd name="connsiteY1" fmla="*/ 2324261 h 2491577"/>
                        <a:gd name="connsiteX2" fmla="*/ 350500 w 1317523"/>
                        <a:gd name="connsiteY2" fmla="*/ 2285351 h 2491577"/>
                        <a:gd name="connsiteX3" fmla="*/ 401084 w 1317523"/>
                        <a:gd name="connsiteY3" fmla="*/ 2219203 h 2491577"/>
                        <a:gd name="connsiteX4" fmla="*/ 401084 w 1317523"/>
                        <a:gd name="connsiteY4" fmla="*/ 2137490 h 2491577"/>
                        <a:gd name="connsiteX5" fmla="*/ 362173 w 1317523"/>
                        <a:gd name="connsiteY5" fmla="*/ 2032431 h 2491577"/>
                        <a:gd name="connsiteX6" fmla="*/ 311589 w 1317523"/>
                        <a:gd name="connsiteY6" fmla="*/ 1935155 h 2491577"/>
                        <a:gd name="connsiteX7" fmla="*/ 140382 w 1317523"/>
                        <a:gd name="connsiteY7" fmla="*/ 1643325 h 2491577"/>
                        <a:gd name="connsiteX8" fmla="*/ 43106 w 1317523"/>
                        <a:gd name="connsiteY8" fmla="*/ 1339822 h 2491577"/>
                        <a:gd name="connsiteX9" fmla="*/ 4195 w 1317523"/>
                        <a:gd name="connsiteY9" fmla="*/ 1040210 h 2491577"/>
                        <a:gd name="connsiteX10" fmla="*/ 8086 w 1317523"/>
                        <a:gd name="connsiteY10" fmla="*/ 732816 h 2491577"/>
                        <a:gd name="connsiteX11" fmla="*/ 66452 w 1317523"/>
                        <a:gd name="connsiteY11" fmla="*/ 487679 h 2491577"/>
                        <a:gd name="connsiteX12" fmla="*/ 159838 w 1317523"/>
                        <a:gd name="connsiteY12" fmla="*/ 285344 h 2491577"/>
                        <a:gd name="connsiteX13" fmla="*/ 296025 w 1317523"/>
                        <a:gd name="connsiteY13" fmla="*/ 129701 h 2491577"/>
                        <a:gd name="connsiteX14" fmla="*/ 494469 w 1317523"/>
                        <a:gd name="connsiteY14" fmla="*/ 12969 h 2491577"/>
                        <a:gd name="connsiteX15" fmla="*/ 735715 w 1317523"/>
                        <a:gd name="connsiteY15" fmla="*/ 16860 h 2491577"/>
                        <a:gd name="connsiteX16" fmla="*/ 922486 w 1317523"/>
                        <a:gd name="connsiteY16" fmla="*/ 137484 h 2491577"/>
                        <a:gd name="connsiteX17" fmla="*/ 1113148 w 1317523"/>
                        <a:gd name="connsiteY17" fmla="*/ 363165 h 2491577"/>
                        <a:gd name="connsiteX18" fmla="*/ 1218207 w 1317523"/>
                        <a:gd name="connsiteY18" fmla="*/ 561609 h 2491577"/>
                        <a:gd name="connsiteX19" fmla="*/ 1299919 w 1317523"/>
                        <a:gd name="connsiteY19" fmla="*/ 791182 h 2491577"/>
                        <a:gd name="connsiteX20" fmla="*/ 1315484 w 1317523"/>
                        <a:gd name="connsiteY20" fmla="*/ 1063557 h 2491577"/>
                        <a:gd name="connsiteX21" fmla="*/ 1268791 w 1317523"/>
                        <a:gd name="connsiteY21" fmla="*/ 1343713 h 2491577"/>
                        <a:gd name="connsiteX22" fmla="*/ 1187079 w 1317523"/>
                        <a:gd name="connsiteY22" fmla="*/ 1581068 h 2491577"/>
                        <a:gd name="connsiteX23" fmla="*/ 1035327 w 1317523"/>
                        <a:gd name="connsiteY23" fmla="*/ 1810641 h 2491577"/>
                        <a:gd name="connsiteX24" fmla="*/ 899140 w 1317523"/>
                        <a:gd name="connsiteY24" fmla="*/ 1970174 h 2491577"/>
                        <a:gd name="connsiteX25" fmla="*/ 836883 w 1317523"/>
                        <a:gd name="connsiteY25" fmla="*/ 2055778 h 2491577"/>
                        <a:gd name="connsiteX26" fmla="*/ 766844 w 1317523"/>
                        <a:gd name="connsiteY26" fmla="*/ 2168619 h 2491577"/>
                        <a:gd name="connsiteX27" fmla="*/ 743497 w 1317523"/>
                        <a:gd name="connsiteY27" fmla="*/ 2262004 h 2491577"/>
                        <a:gd name="connsiteX28" fmla="*/ 759062 w 1317523"/>
                        <a:gd name="connsiteY28" fmla="*/ 2328152 h 2491577"/>
                        <a:gd name="connsiteX29" fmla="*/ 790190 w 1317523"/>
                        <a:gd name="connsiteY29" fmla="*/ 2390409 h 2491577"/>
                        <a:gd name="connsiteX30" fmla="*/ 844665 w 1317523"/>
                        <a:gd name="connsiteY30" fmla="*/ 2448775 h 2491577"/>
                        <a:gd name="connsiteX31" fmla="*/ 875793 w 1317523"/>
                        <a:gd name="connsiteY31" fmla="*/ 2491577 h 2491577"/>
                        <a:gd name="connsiteX0" fmla="*/ 229877 w 1317523"/>
                        <a:gd name="connsiteY0" fmla="*/ 2367063 h 2491577"/>
                        <a:gd name="connsiteX1" fmla="*/ 288243 w 1317523"/>
                        <a:gd name="connsiteY1" fmla="*/ 2324261 h 2491577"/>
                        <a:gd name="connsiteX2" fmla="*/ 350500 w 1317523"/>
                        <a:gd name="connsiteY2" fmla="*/ 2285351 h 2491577"/>
                        <a:gd name="connsiteX3" fmla="*/ 401084 w 1317523"/>
                        <a:gd name="connsiteY3" fmla="*/ 2219203 h 2491577"/>
                        <a:gd name="connsiteX4" fmla="*/ 401084 w 1317523"/>
                        <a:gd name="connsiteY4" fmla="*/ 2137490 h 2491577"/>
                        <a:gd name="connsiteX5" fmla="*/ 362173 w 1317523"/>
                        <a:gd name="connsiteY5" fmla="*/ 2032431 h 2491577"/>
                        <a:gd name="connsiteX6" fmla="*/ 311589 w 1317523"/>
                        <a:gd name="connsiteY6" fmla="*/ 1935155 h 2491577"/>
                        <a:gd name="connsiteX7" fmla="*/ 140382 w 1317523"/>
                        <a:gd name="connsiteY7" fmla="*/ 1643325 h 2491577"/>
                        <a:gd name="connsiteX8" fmla="*/ 43106 w 1317523"/>
                        <a:gd name="connsiteY8" fmla="*/ 1339822 h 2491577"/>
                        <a:gd name="connsiteX9" fmla="*/ 4195 w 1317523"/>
                        <a:gd name="connsiteY9" fmla="*/ 1040210 h 2491577"/>
                        <a:gd name="connsiteX10" fmla="*/ 8086 w 1317523"/>
                        <a:gd name="connsiteY10" fmla="*/ 732816 h 2491577"/>
                        <a:gd name="connsiteX11" fmla="*/ 66452 w 1317523"/>
                        <a:gd name="connsiteY11" fmla="*/ 487679 h 2491577"/>
                        <a:gd name="connsiteX12" fmla="*/ 159838 w 1317523"/>
                        <a:gd name="connsiteY12" fmla="*/ 285344 h 2491577"/>
                        <a:gd name="connsiteX13" fmla="*/ 296025 w 1317523"/>
                        <a:gd name="connsiteY13" fmla="*/ 129701 h 2491577"/>
                        <a:gd name="connsiteX14" fmla="*/ 494469 w 1317523"/>
                        <a:gd name="connsiteY14" fmla="*/ 12969 h 2491577"/>
                        <a:gd name="connsiteX15" fmla="*/ 735715 w 1317523"/>
                        <a:gd name="connsiteY15" fmla="*/ 16860 h 2491577"/>
                        <a:gd name="connsiteX16" fmla="*/ 922486 w 1317523"/>
                        <a:gd name="connsiteY16" fmla="*/ 137484 h 2491577"/>
                        <a:gd name="connsiteX17" fmla="*/ 1113148 w 1317523"/>
                        <a:gd name="connsiteY17" fmla="*/ 363165 h 2491577"/>
                        <a:gd name="connsiteX18" fmla="*/ 1218207 w 1317523"/>
                        <a:gd name="connsiteY18" fmla="*/ 561609 h 2491577"/>
                        <a:gd name="connsiteX19" fmla="*/ 1299919 w 1317523"/>
                        <a:gd name="connsiteY19" fmla="*/ 791182 h 2491577"/>
                        <a:gd name="connsiteX20" fmla="*/ 1315484 w 1317523"/>
                        <a:gd name="connsiteY20" fmla="*/ 1063557 h 2491577"/>
                        <a:gd name="connsiteX21" fmla="*/ 1268791 w 1317523"/>
                        <a:gd name="connsiteY21" fmla="*/ 1343713 h 2491577"/>
                        <a:gd name="connsiteX22" fmla="*/ 1187079 w 1317523"/>
                        <a:gd name="connsiteY22" fmla="*/ 1581068 h 2491577"/>
                        <a:gd name="connsiteX23" fmla="*/ 1035327 w 1317523"/>
                        <a:gd name="connsiteY23" fmla="*/ 1810641 h 2491577"/>
                        <a:gd name="connsiteX24" fmla="*/ 899140 w 1317523"/>
                        <a:gd name="connsiteY24" fmla="*/ 1970174 h 2491577"/>
                        <a:gd name="connsiteX25" fmla="*/ 836883 w 1317523"/>
                        <a:gd name="connsiteY25" fmla="*/ 2055778 h 2491577"/>
                        <a:gd name="connsiteX26" fmla="*/ 766844 w 1317523"/>
                        <a:gd name="connsiteY26" fmla="*/ 2168619 h 2491577"/>
                        <a:gd name="connsiteX27" fmla="*/ 743497 w 1317523"/>
                        <a:gd name="connsiteY27" fmla="*/ 2262004 h 2491577"/>
                        <a:gd name="connsiteX28" fmla="*/ 759062 w 1317523"/>
                        <a:gd name="connsiteY28" fmla="*/ 2328152 h 2491577"/>
                        <a:gd name="connsiteX29" fmla="*/ 790190 w 1317523"/>
                        <a:gd name="connsiteY29" fmla="*/ 2390409 h 2491577"/>
                        <a:gd name="connsiteX30" fmla="*/ 844665 w 1317523"/>
                        <a:gd name="connsiteY30" fmla="*/ 2448775 h 2491577"/>
                        <a:gd name="connsiteX31" fmla="*/ 875793 w 1317523"/>
                        <a:gd name="connsiteY31" fmla="*/ 2491577 h 2491577"/>
                        <a:gd name="connsiteX0" fmla="*/ 229877 w 1316763"/>
                        <a:gd name="connsiteY0" fmla="*/ 2367063 h 2491577"/>
                        <a:gd name="connsiteX1" fmla="*/ 288243 w 1316763"/>
                        <a:gd name="connsiteY1" fmla="*/ 2324261 h 2491577"/>
                        <a:gd name="connsiteX2" fmla="*/ 350500 w 1316763"/>
                        <a:gd name="connsiteY2" fmla="*/ 2285351 h 2491577"/>
                        <a:gd name="connsiteX3" fmla="*/ 401084 w 1316763"/>
                        <a:gd name="connsiteY3" fmla="*/ 2219203 h 2491577"/>
                        <a:gd name="connsiteX4" fmla="*/ 401084 w 1316763"/>
                        <a:gd name="connsiteY4" fmla="*/ 2137490 h 2491577"/>
                        <a:gd name="connsiteX5" fmla="*/ 362173 w 1316763"/>
                        <a:gd name="connsiteY5" fmla="*/ 2032431 h 2491577"/>
                        <a:gd name="connsiteX6" fmla="*/ 311589 w 1316763"/>
                        <a:gd name="connsiteY6" fmla="*/ 1935155 h 2491577"/>
                        <a:gd name="connsiteX7" fmla="*/ 140382 w 1316763"/>
                        <a:gd name="connsiteY7" fmla="*/ 1643325 h 2491577"/>
                        <a:gd name="connsiteX8" fmla="*/ 43106 w 1316763"/>
                        <a:gd name="connsiteY8" fmla="*/ 1339822 h 2491577"/>
                        <a:gd name="connsiteX9" fmla="*/ 4195 w 1316763"/>
                        <a:gd name="connsiteY9" fmla="*/ 1040210 h 2491577"/>
                        <a:gd name="connsiteX10" fmla="*/ 8086 w 1316763"/>
                        <a:gd name="connsiteY10" fmla="*/ 732816 h 2491577"/>
                        <a:gd name="connsiteX11" fmla="*/ 66452 w 1316763"/>
                        <a:gd name="connsiteY11" fmla="*/ 487679 h 2491577"/>
                        <a:gd name="connsiteX12" fmla="*/ 159838 w 1316763"/>
                        <a:gd name="connsiteY12" fmla="*/ 285344 h 2491577"/>
                        <a:gd name="connsiteX13" fmla="*/ 296025 w 1316763"/>
                        <a:gd name="connsiteY13" fmla="*/ 129701 h 2491577"/>
                        <a:gd name="connsiteX14" fmla="*/ 494469 w 1316763"/>
                        <a:gd name="connsiteY14" fmla="*/ 12969 h 2491577"/>
                        <a:gd name="connsiteX15" fmla="*/ 735715 w 1316763"/>
                        <a:gd name="connsiteY15" fmla="*/ 16860 h 2491577"/>
                        <a:gd name="connsiteX16" fmla="*/ 922486 w 1316763"/>
                        <a:gd name="connsiteY16" fmla="*/ 137484 h 2491577"/>
                        <a:gd name="connsiteX17" fmla="*/ 1113148 w 1316763"/>
                        <a:gd name="connsiteY17" fmla="*/ 363165 h 2491577"/>
                        <a:gd name="connsiteX18" fmla="*/ 1218207 w 1316763"/>
                        <a:gd name="connsiteY18" fmla="*/ 561609 h 2491577"/>
                        <a:gd name="connsiteX19" fmla="*/ 1296028 w 1316763"/>
                        <a:gd name="connsiteY19" fmla="*/ 787291 h 2491577"/>
                        <a:gd name="connsiteX20" fmla="*/ 1315484 w 1316763"/>
                        <a:gd name="connsiteY20" fmla="*/ 1063557 h 2491577"/>
                        <a:gd name="connsiteX21" fmla="*/ 1268791 w 1316763"/>
                        <a:gd name="connsiteY21" fmla="*/ 1343713 h 2491577"/>
                        <a:gd name="connsiteX22" fmla="*/ 1187079 w 1316763"/>
                        <a:gd name="connsiteY22" fmla="*/ 1581068 h 2491577"/>
                        <a:gd name="connsiteX23" fmla="*/ 1035327 w 1316763"/>
                        <a:gd name="connsiteY23" fmla="*/ 1810641 h 2491577"/>
                        <a:gd name="connsiteX24" fmla="*/ 899140 w 1316763"/>
                        <a:gd name="connsiteY24" fmla="*/ 1970174 h 2491577"/>
                        <a:gd name="connsiteX25" fmla="*/ 836883 w 1316763"/>
                        <a:gd name="connsiteY25" fmla="*/ 2055778 h 2491577"/>
                        <a:gd name="connsiteX26" fmla="*/ 766844 w 1316763"/>
                        <a:gd name="connsiteY26" fmla="*/ 2168619 h 2491577"/>
                        <a:gd name="connsiteX27" fmla="*/ 743497 w 1316763"/>
                        <a:gd name="connsiteY27" fmla="*/ 2262004 h 2491577"/>
                        <a:gd name="connsiteX28" fmla="*/ 759062 w 1316763"/>
                        <a:gd name="connsiteY28" fmla="*/ 2328152 h 2491577"/>
                        <a:gd name="connsiteX29" fmla="*/ 790190 w 1316763"/>
                        <a:gd name="connsiteY29" fmla="*/ 2390409 h 2491577"/>
                        <a:gd name="connsiteX30" fmla="*/ 844665 w 1316763"/>
                        <a:gd name="connsiteY30" fmla="*/ 2448775 h 2491577"/>
                        <a:gd name="connsiteX31" fmla="*/ 875793 w 1316763"/>
                        <a:gd name="connsiteY31" fmla="*/ 2491577 h 2491577"/>
                        <a:gd name="connsiteX0" fmla="*/ 229877 w 1316763"/>
                        <a:gd name="connsiteY0" fmla="*/ 2367063 h 2491577"/>
                        <a:gd name="connsiteX1" fmla="*/ 288243 w 1316763"/>
                        <a:gd name="connsiteY1" fmla="*/ 2324261 h 2491577"/>
                        <a:gd name="connsiteX2" fmla="*/ 350500 w 1316763"/>
                        <a:gd name="connsiteY2" fmla="*/ 2285351 h 2491577"/>
                        <a:gd name="connsiteX3" fmla="*/ 401084 w 1316763"/>
                        <a:gd name="connsiteY3" fmla="*/ 2219203 h 2491577"/>
                        <a:gd name="connsiteX4" fmla="*/ 401084 w 1316763"/>
                        <a:gd name="connsiteY4" fmla="*/ 2137490 h 2491577"/>
                        <a:gd name="connsiteX5" fmla="*/ 362173 w 1316763"/>
                        <a:gd name="connsiteY5" fmla="*/ 2032431 h 2491577"/>
                        <a:gd name="connsiteX6" fmla="*/ 311589 w 1316763"/>
                        <a:gd name="connsiteY6" fmla="*/ 1935155 h 2491577"/>
                        <a:gd name="connsiteX7" fmla="*/ 140382 w 1316763"/>
                        <a:gd name="connsiteY7" fmla="*/ 1643325 h 2491577"/>
                        <a:gd name="connsiteX8" fmla="*/ 43106 w 1316763"/>
                        <a:gd name="connsiteY8" fmla="*/ 1339822 h 2491577"/>
                        <a:gd name="connsiteX9" fmla="*/ 4195 w 1316763"/>
                        <a:gd name="connsiteY9" fmla="*/ 1040210 h 2491577"/>
                        <a:gd name="connsiteX10" fmla="*/ 8086 w 1316763"/>
                        <a:gd name="connsiteY10" fmla="*/ 732816 h 2491577"/>
                        <a:gd name="connsiteX11" fmla="*/ 66452 w 1316763"/>
                        <a:gd name="connsiteY11" fmla="*/ 487679 h 2491577"/>
                        <a:gd name="connsiteX12" fmla="*/ 159838 w 1316763"/>
                        <a:gd name="connsiteY12" fmla="*/ 285344 h 2491577"/>
                        <a:gd name="connsiteX13" fmla="*/ 296025 w 1316763"/>
                        <a:gd name="connsiteY13" fmla="*/ 129701 h 2491577"/>
                        <a:gd name="connsiteX14" fmla="*/ 494469 w 1316763"/>
                        <a:gd name="connsiteY14" fmla="*/ 12969 h 2491577"/>
                        <a:gd name="connsiteX15" fmla="*/ 735715 w 1316763"/>
                        <a:gd name="connsiteY15" fmla="*/ 16860 h 2491577"/>
                        <a:gd name="connsiteX16" fmla="*/ 922486 w 1316763"/>
                        <a:gd name="connsiteY16" fmla="*/ 137484 h 2491577"/>
                        <a:gd name="connsiteX17" fmla="*/ 1113148 w 1316763"/>
                        <a:gd name="connsiteY17" fmla="*/ 363165 h 2491577"/>
                        <a:gd name="connsiteX18" fmla="*/ 1218207 w 1316763"/>
                        <a:gd name="connsiteY18" fmla="*/ 561609 h 2491577"/>
                        <a:gd name="connsiteX19" fmla="*/ 1296028 w 1316763"/>
                        <a:gd name="connsiteY19" fmla="*/ 787291 h 2491577"/>
                        <a:gd name="connsiteX20" fmla="*/ 1315484 w 1316763"/>
                        <a:gd name="connsiteY20" fmla="*/ 1063557 h 2491577"/>
                        <a:gd name="connsiteX21" fmla="*/ 1268791 w 1316763"/>
                        <a:gd name="connsiteY21" fmla="*/ 1343713 h 2491577"/>
                        <a:gd name="connsiteX22" fmla="*/ 1187079 w 1316763"/>
                        <a:gd name="connsiteY22" fmla="*/ 1581068 h 2491577"/>
                        <a:gd name="connsiteX23" fmla="*/ 1035327 w 1316763"/>
                        <a:gd name="connsiteY23" fmla="*/ 1810641 h 2491577"/>
                        <a:gd name="connsiteX24" fmla="*/ 899140 w 1316763"/>
                        <a:gd name="connsiteY24" fmla="*/ 1970174 h 2491577"/>
                        <a:gd name="connsiteX25" fmla="*/ 836883 w 1316763"/>
                        <a:gd name="connsiteY25" fmla="*/ 2055778 h 2491577"/>
                        <a:gd name="connsiteX26" fmla="*/ 766844 w 1316763"/>
                        <a:gd name="connsiteY26" fmla="*/ 2168619 h 2491577"/>
                        <a:gd name="connsiteX27" fmla="*/ 743497 w 1316763"/>
                        <a:gd name="connsiteY27" fmla="*/ 2262004 h 2491577"/>
                        <a:gd name="connsiteX28" fmla="*/ 759062 w 1316763"/>
                        <a:gd name="connsiteY28" fmla="*/ 2328152 h 2491577"/>
                        <a:gd name="connsiteX29" fmla="*/ 790190 w 1316763"/>
                        <a:gd name="connsiteY29" fmla="*/ 2390409 h 2491577"/>
                        <a:gd name="connsiteX30" fmla="*/ 844665 w 1316763"/>
                        <a:gd name="connsiteY30" fmla="*/ 2448775 h 2491577"/>
                        <a:gd name="connsiteX31" fmla="*/ 875793 w 1316763"/>
                        <a:gd name="connsiteY31" fmla="*/ 2491577 h 2491577"/>
                        <a:gd name="connsiteX0" fmla="*/ 229877 w 1316809"/>
                        <a:gd name="connsiteY0" fmla="*/ 2367063 h 2491577"/>
                        <a:gd name="connsiteX1" fmla="*/ 288243 w 1316809"/>
                        <a:gd name="connsiteY1" fmla="*/ 2324261 h 2491577"/>
                        <a:gd name="connsiteX2" fmla="*/ 350500 w 1316809"/>
                        <a:gd name="connsiteY2" fmla="*/ 2285351 h 2491577"/>
                        <a:gd name="connsiteX3" fmla="*/ 401084 w 1316809"/>
                        <a:gd name="connsiteY3" fmla="*/ 2219203 h 2491577"/>
                        <a:gd name="connsiteX4" fmla="*/ 401084 w 1316809"/>
                        <a:gd name="connsiteY4" fmla="*/ 2137490 h 2491577"/>
                        <a:gd name="connsiteX5" fmla="*/ 362173 w 1316809"/>
                        <a:gd name="connsiteY5" fmla="*/ 2032431 h 2491577"/>
                        <a:gd name="connsiteX6" fmla="*/ 311589 w 1316809"/>
                        <a:gd name="connsiteY6" fmla="*/ 1935155 h 2491577"/>
                        <a:gd name="connsiteX7" fmla="*/ 140382 w 1316809"/>
                        <a:gd name="connsiteY7" fmla="*/ 1643325 h 2491577"/>
                        <a:gd name="connsiteX8" fmla="*/ 43106 w 1316809"/>
                        <a:gd name="connsiteY8" fmla="*/ 1339822 h 2491577"/>
                        <a:gd name="connsiteX9" fmla="*/ 4195 w 1316809"/>
                        <a:gd name="connsiteY9" fmla="*/ 1040210 h 2491577"/>
                        <a:gd name="connsiteX10" fmla="*/ 8086 w 1316809"/>
                        <a:gd name="connsiteY10" fmla="*/ 732816 h 2491577"/>
                        <a:gd name="connsiteX11" fmla="*/ 66452 w 1316809"/>
                        <a:gd name="connsiteY11" fmla="*/ 487679 h 2491577"/>
                        <a:gd name="connsiteX12" fmla="*/ 159838 w 1316809"/>
                        <a:gd name="connsiteY12" fmla="*/ 285344 h 2491577"/>
                        <a:gd name="connsiteX13" fmla="*/ 296025 w 1316809"/>
                        <a:gd name="connsiteY13" fmla="*/ 129701 h 2491577"/>
                        <a:gd name="connsiteX14" fmla="*/ 494469 w 1316809"/>
                        <a:gd name="connsiteY14" fmla="*/ 12969 h 2491577"/>
                        <a:gd name="connsiteX15" fmla="*/ 735715 w 1316809"/>
                        <a:gd name="connsiteY15" fmla="*/ 16860 h 2491577"/>
                        <a:gd name="connsiteX16" fmla="*/ 922486 w 1316809"/>
                        <a:gd name="connsiteY16" fmla="*/ 137484 h 2491577"/>
                        <a:gd name="connsiteX17" fmla="*/ 1113148 w 1316809"/>
                        <a:gd name="connsiteY17" fmla="*/ 363165 h 2491577"/>
                        <a:gd name="connsiteX18" fmla="*/ 1218207 w 1316809"/>
                        <a:gd name="connsiteY18" fmla="*/ 561609 h 2491577"/>
                        <a:gd name="connsiteX19" fmla="*/ 1315484 w 1316809"/>
                        <a:gd name="connsiteY19" fmla="*/ 1063557 h 2491577"/>
                        <a:gd name="connsiteX20" fmla="*/ 1268791 w 1316809"/>
                        <a:gd name="connsiteY20" fmla="*/ 1343713 h 2491577"/>
                        <a:gd name="connsiteX21" fmla="*/ 1187079 w 1316809"/>
                        <a:gd name="connsiteY21" fmla="*/ 1581068 h 2491577"/>
                        <a:gd name="connsiteX22" fmla="*/ 1035327 w 1316809"/>
                        <a:gd name="connsiteY22" fmla="*/ 1810641 h 2491577"/>
                        <a:gd name="connsiteX23" fmla="*/ 899140 w 1316809"/>
                        <a:gd name="connsiteY23" fmla="*/ 1970174 h 2491577"/>
                        <a:gd name="connsiteX24" fmla="*/ 836883 w 1316809"/>
                        <a:gd name="connsiteY24" fmla="*/ 2055778 h 2491577"/>
                        <a:gd name="connsiteX25" fmla="*/ 766844 w 1316809"/>
                        <a:gd name="connsiteY25" fmla="*/ 2168619 h 2491577"/>
                        <a:gd name="connsiteX26" fmla="*/ 743497 w 1316809"/>
                        <a:gd name="connsiteY26" fmla="*/ 2262004 h 2491577"/>
                        <a:gd name="connsiteX27" fmla="*/ 759062 w 1316809"/>
                        <a:gd name="connsiteY27" fmla="*/ 2328152 h 2491577"/>
                        <a:gd name="connsiteX28" fmla="*/ 790190 w 1316809"/>
                        <a:gd name="connsiteY28" fmla="*/ 2390409 h 2491577"/>
                        <a:gd name="connsiteX29" fmla="*/ 844665 w 1316809"/>
                        <a:gd name="connsiteY29" fmla="*/ 2448775 h 2491577"/>
                        <a:gd name="connsiteX30" fmla="*/ 875793 w 1316809"/>
                        <a:gd name="connsiteY30" fmla="*/ 2491577 h 2491577"/>
                        <a:gd name="connsiteX0" fmla="*/ 229877 w 1318240"/>
                        <a:gd name="connsiteY0" fmla="*/ 2367063 h 2491577"/>
                        <a:gd name="connsiteX1" fmla="*/ 288243 w 1318240"/>
                        <a:gd name="connsiteY1" fmla="*/ 2324261 h 2491577"/>
                        <a:gd name="connsiteX2" fmla="*/ 350500 w 1318240"/>
                        <a:gd name="connsiteY2" fmla="*/ 2285351 h 2491577"/>
                        <a:gd name="connsiteX3" fmla="*/ 401084 w 1318240"/>
                        <a:gd name="connsiteY3" fmla="*/ 2219203 h 2491577"/>
                        <a:gd name="connsiteX4" fmla="*/ 401084 w 1318240"/>
                        <a:gd name="connsiteY4" fmla="*/ 2137490 h 2491577"/>
                        <a:gd name="connsiteX5" fmla="*/ 362173 w 1318240"/>
                        <a:gd name="connsiteY5" fmla="*/ 2032431 h 2491577"/>
                        <a:gd name="connsiteX6" fmla="*/ 311589 w 1318240"/>
                        <a:gd name="connsiteY6" fmla="*/ 1935155 h 2491577"/>
                        <a:gd name="connsiteX7" fmla="*/ 140382 w 1318240"/>
                        <a:gd name="connsiteY7" fmla="*/ 1643325 h 2491577"/>
                        <a:gd name="connsiteX8" fmla="*/ 43106 w 1318240"/>
                        <a:gd name="connsiteY8" fmla="*/ 1339822 h 2491577"/>
                        <a:gd name="connsiteX9" fmla="*/ 4195 w 1318240"/>
                        <a:gd name="connsiteY9" fmla="*/ 1040210 h 2491577"/>
                        <a:gd name="connsiteX10" fmla="*/ 8086 w 1318240"/>
                        <a:gd name="connsiteY10" fmla="*/ 732816 h 2491577"/>
                        <a:gd name="connsiteX11" fmla="*/ 66452 w 1318240"/>
                        <a:gd name="connsiteY11" fmla="*/ 487679 h 2491577"/>
                        <a:gd name="connsiteX12" fmla="*/ 159838 w 1318240"/>
                        <a:gd name="connsiteY12" fmla="*/ 285344 h 2491577"/>
                        <a:gd name="connsiteX13" fmla="*/ 296025 w 1318240"/>
                        <a:gd name="connsiteY13" fmla="*/ 129701 h 2491577"/>
                        <a:gd name="connsiteX14" fmla="*/ 494469 w 1318240"/>
                        <a:gd name="connsiteY14" fmla="*/ 12969 h 2491577"/>
                        <a:gd name="connsiteX15" fmla="*/ 735715 w 1318240"/>
                        <a:gd name="connsiteY15" fmla="*/ 16860 h 2491577"/>
                        <a:gd name="connsiteX16" fmla="*/ 922486 w 1318240"/>
                        <a:gd name="connsiteY16" fmla="*/ 137484 h 2491577"/>
                        <a:gd name="connsiteX17" fmla="*/ 1113148 w 1318240"/>
                        <a:gd name="connsiteY17" fmla="*/ 363165 h 2491577"/>
                        <a:gd name="connsiteX18" fmla="*/ 1218207 w 1318240"/>
                        <a:gd name="connsiteY18" fmla="*/ 561609 h 2491577"/>
                        <a:gd name="connsiteX19" fmla="*/ 1315484 w 1318240"/>
                        <a:gd name="connsiteY19" fmla="*/ 1063557 h 2491577"/>
                        <a:gd name="connsiteX20" fmla="*/ 1268791 w 1318240"/>
                        <a:gd name="connsiteY20" fmla="*/ 1343713 h 2491577"/>
                        <a:gd name="connsiteX21" fmla="*/ 1187079 w 1318240"/>
                        <a:gd name="connsiteY21" fmla="*/ 1581068 h 2491577"/>
                        <a:gd name="connsiteX22" fmla="*/ 1035327 w 1318240"/>
                        <a:gd name="connsiteY22" fmla="*/ 1810641 h 2491577"/>
                        <a:gd name="connsiteX23" fmla="*/ 899140 w 1318240"/>
                        <a:gd name="connsiteY23" fmla="*/ 1970174 h 2491577"/>
                        <a:gd name="connsiteX24" fmla="*/ 836883 w 1318240"/>
                        <a:gd name="connsiteY24" fmla="*/ 2055778 h 2491577"/>
                        <a:gd name="connsiteX25" fmla="*/ 766844 w 1318240"/>
                        <a:gd name="connsiteY25" fmla="*/ 2168619 h 2491577"/>
                        <a:gd name="connsiteX26" fmla="*/ 743497 w 1318240"/>
                        <a:gd name="connsiteY26" fmla="*/ 2262004 h 2491577"/>
                        <a:gd name="connsiteX27" fmla="*/ 759062 w 1318240"/>
                        <a:gd name="connsiteY27" fmla="*/ 2328152 h 2491577"/>
                        <a:gd name="connsiteX28" fmla="*/ 790190 w 1318240"/>
                        <a:gd name="connsiteY28" fmla="*/ 2390409 h 2491577"/>
                        <a:gd name="connsiteX29" fmla="*/ 844665 w 1318240"/>
                        <a:gd name="connsiteY29" fmla="*/ 2448775 h 2491577"/>
                        <a:gd name="connsiteX30" fmla="*/ 875793 w 1318240"/>
                        <a:gd name="connsiteY30" fmla="*/ 2491577 h 2491577"/>
                        <a:gd name="connsiteX0" fmla="*/ 229877 w 1318240"/>
                        <a:gd name="connsiteY0" fmla="*/ 2367063 h 2491577"/>
                        <a:gd name="connsiteX1" fmla="*/ 288243 w 1318240"/>
                        <a:gd name="connsiteY1" fmla="*/ 2324261 h 2491577"/>
                        <a:gd name="connsiteX2" fmla="*/ 350500 w 1318240"/>
                        <a:gd name="connsiteY2" fmla="*/ 2285351 h 2491577"/>
                        <a:gd name="connsiteX3" fmla="*/ 401084 w 1318240"/>
                        <a:gd name="connsiteY3" fmla="*/ 2219203 h 2491577"/>
                        <a:gd name="connsiteX4" fmla="*/ 401084 w 1318240"/>
                        <a:gd name="connsiteY4" fmla="*/ 2137490 h 2491577"/>
                        <a:gd name="connsiteX5" fmla="*/ 362173 w 1318240"/>
                        <a:gd name="connsiteY5" fmla="*/ 2032431 h 2491577"/>
                        <a:gd name="connsiteX6" fmla="*/ 311589 w 1318240"/>
                        <a:gd name="connsiteY6" fmla="*/ 1935155 h 2491577"/>
                        <a:gd name="connsiteX7" fmla="*/ 140382 w 1318240"/>
                        <a:gd name="connsiteY7" fmla="*/ 1643325 h 2491577"/>
                        <a:gd name="connsiteX8" fmla="*/ 43106 w 1318240"/>
                        <a:gd name="connsiteY8" fmla="*/ 1339822 h 2491577"/>
                        <a:gd name="connsiteX9" fmla="*/ 4195 w 1318240"/>
                        <a:gd name="connsiteY9" fmla="*/ 1040210 h 2491577"/>
                        <a:gd name="connsiteX10" fmla="*/ 8086 w 1318240"/>
                        <a:gd name="connsiteY10" fmla="*/ 732816 h 2491577"/>
                        <a:gd name="connsiteX11" fmla="*/ 66452 w 1318240"/>
                        <a:gd name="connsiteY11" fmla="*/ 487679 h 2491577"/>
                        <a:gd name="connsiteX12" fmla="*/ 159838 w 1318240"/>
                        <a:gd name="connsiteY12" fmla="*/ 285344 h 2491577"/>
                        <a:gd name="connsiteX13" fmla="*/ 296025 w 1318240"/>
                        <a:gd name="connsiteY13" fmla="*/ 129701 h 2491577"/>
                        <a:gd name="connsiteX14" fmla="*/ 494469 w 1318240"/>
                        <a:gd name="connsiteY14" fmla="*/ 12969 h 2491577"/>
                        <a:gd name="connsiteX15" fmla="*/ 735715 w 1318240"/>
                        <a:gd name="connsiteY15" fmla="*/ 16860 h 2491577"/>
                        <a:gd name="connsiteX16" fmla="*/ 922486 w 1318240"/>
                        <a:gd name="connsiteY16" fmla="*/ 137484 h 2491577"/>
                        <a:gd name="connsiteX17" fmla="*/ 1113148 w 1318240"/>
                        <a:gd name="connsiteY17" fmla="*/ 363165 h 2491577"/>
                        <a:gd name="connsiteX18" fmla="*/ 1218207 w 1318240"/>
                        <a:gd name="connsiteY18" fmla="*/ 561609 h 2491577"/>
                        <a:gd name="connsiteX19" fmla="*/ 1315484 w 1318240"/>
                        <a:gd name="connsiteY19" fmla="*/ 1063557 h 2491577"/>
                        <a:gd name="connsiteX20" fmla="*/ 1268791 w 1318240"/>
                        <a:gd name="connsiteY20" fmla="*/ 1343713 h 2491577"/>
                        <a:gd name="connsiteX21" fmla="*/ 1167624 w 1318240"/>
                        <a:gd name="connsiteY21" fmla="*/ 1604414 h 2491577"/>
                        <a:gd name="connsiteX22" fmla="*/ 1035327 w 1318240"/>
                        <a:gd name="connsiteY22" fmla="*/ 1810641 h 2491577"/>
                        <a:gd name="connsiteX23" fmla="*/ 899140 w 1318240"/>
                        <a:gd name="connsiteY23" fmla="*/ 1970174 h 2491577"/>
                        <a:gd name="connsiteX24" fmla="*/ 836883 w 1318240"/>
                        <a:gd name="connsiteY24" fmla="*/ 2055778 h 2491577"/>
                        <a:gd name="connsiteX25" fmla="*/ 766844 w 1318240"/>
                        <a:gd name="connsiteY25" fmla="*/ 2168619 h 2491577"/>
                        <a:gd name="connsiteX26" fmla="*/ 743497 w 1318240"/>
                        <a:gd name="connsiteY26" fmla="*/ 2262004 h 2491577"/>
                        <a:gd name="connsiteX27" fmla="*/ 759062 w 1318240"/>
                        <a:gd name="connsiteY27" fmla="*/ 2328152 h 2491577"/>
                        <a:gd name="connsiteX28" fmla="*/ 790190 w 1318240"/>
                        <a:gd name="connsiteY28" fmla="*/ 2390409 h 2491577"/>
                        <a:gd name="connsiteX29" fmla="*/ 844665 w 1318240"/>
                        <a:gd name="connsiteY29" fmla="*/ 2448775 h 2491577"/>
                        <a:gd name="connsiteX30" fmla="*/ 875793 w 1318240"/>
                        <a:gd name="connsiteY30" fmla="*/ 2491577 h 2491577"/>
                        <a:gd name="connsiteX0" fmla="*/ 229877 w 1319454"/>
                        <a:gd name="connsiteY0" fmla="*/ 2367063 h 2491577"/>
                        <a:gd name="connsiteX1" fmla="*/ 288243 w 1319454"/>
                        <a:gd name="connsiteY1" fmla="*/ 2324261 h 2491577"/>
                        <a:gd name="connsiteX2" fmla="*/ 350500 w 1319454"/>
                        <a:gd name="connsiteY2" fmla="*/ 2285351 h 2491577"/>
                        <a:gd name="connsiteX3" fmla="*/ 401084 w 1319454"/>
                        <a:gd name="connsiteY3" fmla="*/ 2219203 h 2491577"/>
                        <a:gd name="connsiteX4" fmla="*/ 401084 w 1319454"/>
                        <a:gd name="connsiteY4" fmla="*/ 2137490 h 2491577"/>
                        <a:gd name="connsiteX5" fmla="*/ 362173 w 1319454"/>
                        <a:gd name="connsiteY5" fmla="*/ 2032431 h 2491577"/>
                        <a:gd name="connsiteX6" fmla="*/ 311589 w 1319454"/>
                        <a:gd name="connsiteY6" fmla="*/ 1935155 h 2491577"/>
                        <a:gd name="connsiteX7" fmla="*/ 140382 w 1319454"/>
                        <a:gd name="connsiteY7" fmla="*/ 1643325 h 2491577"/>
                        <a:gd name="connsiteX8" fmla="*/ 43106 w 1319454"/>
                        <a:gd name="connsiteY8" fmla="*/ 1339822 h 2491577"/>
                        <a:gd name="connsiteX9" fmla="*/ 4195 w 1319454"/>
                        <a:gd name="connsiteY9" fmla="*/ 1040210 h 2491577"/>
                        <a:gd name="connsiteX10" fmla="*/ 8086 w 1319454"/>
                        <a:gd name="connsiteY10" fmla="*/ 732816 h 2491577"/>
                        <a:gd name="connsiteX11" fmla="*/ 66452 w 1319454"/>
                        <a:gd name="connsiteY11" fmla="*/ 487679 h 2491577"/>
                        <a:gd name="connsiteX12" fmla="*/ 159838 w 1319454"/>
                        <a:gd name="connsiteY12" fmla="*/ 285344 h 2491577"/>
                        <a:gd name="connsiteX13" fmla="*/ 296025 w 1319454"/>
                        <a:gd name="connsiteY13" fmla="*/ 129701 h 2491577"/>
                        <a:gd name="connsiteX14" fmla="*/ 494469 w 1319454"/>
                        <a:gd name="connsiteY14" fmla="*/ 12969 h 2491577"/>
                        <a:gd name="connsiteX15" fmla="*/ 735715 w 1319454"/>
                        <a:gd name="connsiteY15" fmla="*/ 16860 h 2491577"/>
                        <a:gd name="connsiteX16" fmla="*/ 922486 w 1319454"/>
                        <a:gd name="connsiteY16" fmla="*/ 137484 h 2491577"/>
                        <a:gd name="connsiteX17" fmla="*/ 1218207 w 1319454"/>
                        <a:gd name="connsiteY17" fmla="*/ 561609 h 2491577"/>
                        <a:gd name="connsiteX18" fmla="*/ 1315484 w 1319454"/>
                        <a:gd name="connsiteY18" fmla="*/ 1063557 h 2491577"/>
                        <a:gd name="connsiteX19" fmla="*/ 1268791 w 1319454"/>
                        <a:gd name="connsiteY19" fmla="*/ 1343713 h 2491577"/>
                        <a:gd name="connsiteX20" fmla="*/ 1167624 w 1319454"/>
                        <a:gd name="connsiteY20" fmla="*/ 1604414 h 2491577"/>
                        <a:gd name="connsiteX21" fmla="*/ 1035327 w 1319454"/>
                        <a:gd name="connsiteY21" fmla="*/ 1810641 h 2491577"/>
                        <a:gd name="connsiteX22" fmla="*/ 899140 w 1319454"/>
                        <a:gd name="connsiteY22" fmla="*/ 1970174 h 2491577"/>
                        <a:gd name="connsiteX23" fmla="*/ 836883 w 1319454"/>
                        <a:gd name="connsiteY23" fmla="*/ 2055778 h 2491577"/>
                        <a:gd name="connsiteX24" fmla="*/ 766844 w 1319454"/>
                        <a:gd name="connsiteY24" fmla="*/ 2168619 h 2491577"/>
                        <a:gd name="connsiteX25" fmla="*/ 743497 w 1319454"/>
                        <a:gd name="connsiteY25" fmla="*/ 2262004 h 2491577"/>
                        <a:gd name="connsiteX26" fmla="*/ 759062 w 1319454"/>
                        <a:gd name="connsiteY26" fmla="*/ 2328152 h 2491577"/>
                        <a:gd name="connsiteX27" fmla="*/ 790190 w 1319454"/>
                        <a:gd name="connsiteY27" fmla="*/ 2390409 h 2491577"/>
                        <a:gd name="connsiteX28" fmla="*/ 844665 w 1319454"/>
                        <a:gd name="connsiteY28" fmla="*/ 2448775 h 2491577"/>
                        <a:gd name="connsiteX29" fmla="*/ 875793 w 1319454"/>
                        <a:gd name="connsiteY29" fmla="*/ 2491577 h 2491577"/>
                        <a:gd name="connsiteX0" fmla="*/ 229877 w 1318759"/>
                        <a:gd name="connsiteY0" fmla="*/ 2373239 h 2497753"/>
                        <a:gd name="connsiteX1" fmla="*/ 288243 w 1318759"/>
                        <a:gd name="connsiteY1" fmla="*/ 2330437 h 2497753"/>
                        <a:gd name="connsiteX2" fmla="*/ 350500 w 1318759"/>
                        <a:gd name="connsiteY2" fmla="*/ 2291527 h 2497753"/>
                        <a:gd name="connsiteX3" fmla="*/ 401084 w 1318759"/>
                        <a:gd name="connsiteY3" fmla="*/ 2225379 h 2497753"/>
                        <a:gd name="connsiteX4" fmla="*/ 401084 w 1318759"/>
                        <a:gd name="connsiteY4" fmla="*/ 2143666 h 2497753"/>
                        <a:gd name="connsiteX5" fmla="*/ 362173 w 1318759"/>
                        <a:gd name="connsiteY5" fmla="*/ 2038607 h 2497753"/>
                        <a:gd name="connsiteX6" fmla="*/ 311589 w 1318759"/>
                        <a:gd name="connsiteY6" fmla="*/ 1941331 h 2497753"/>
                        <a:gd name="connsiteX7" fmla="*/ 140382 w 1318759"/>
                        <a:gd name="connsiteY7" fmla="*/ 1649501 h 2497753"/>
                        <a:gd name="connsiteX8" fmla="*/ 43106 w 1318759"/>
                        <a:gd name="connsiteY8" fmla="*/ 1345998 h 2497753"/>
                        <a:gd name="connsiteX9" fmla="*/ 4195 w 1318759"/>
                        <a:gd name="connsiteY9" fmla="*/ 1046386 h 2497753"/>
                        <a:gd name="connsiteX10" fmla="*/ 8086 w 1318759"/>
                        <a:gd name="connsiteY10" fmla="*/ 738992 h 2497753"/>
                        <a:gd name="connsiteX11" fmla="*/ 66452 w 1318759"/>
                        <a:gd name="connsiteY11" fmla="*/ 493855 h 2497753"/>
                        <a:gd name="connsiteX12" fmla="*/ 159838 w 1318759"/>
                        <a:gd name="connsiteY12" fmla="*/ 291520 h 2497753"/>
                        <a:gd name="connsiteX13" fmla="*/ 296025 w 1318759"/>
                        <a:gd name="connsiteY13" fmla="*/ 135877 h 2497753"/>
                        <a:gd name="connsiteX14" fmla="*/ 494469 w 1318759"/>
                        <a:gd name="connsiteY14" fmla="*/ 19145 h 2497753"/>
                        <a:gd name="connsiteX15" fmla="*/ 735715 w 1318759"/>
                        <a:gd name="connsiteY15" fmla="*/ 23036 h 2497753"/>
                        <a:gd name="connsiteX16" fmla="*/ 1015872 w 1318759"/>
                        <a:gd name="connsiteY16" fmla="*/ 240937 h 2497753"/>
                        <a:gd name="connsiteX17" fmla="*/ 1218207 w 1318759"/>
                        <a:gd name="connsiteY17" fmla="*/ 567785 h 2497753"/>
                        <a:gd name="connsiteX18" fmla="*/ 1315484 w 1318759"/>
                        <a:gd name="connsiteY18" fmla="*/ 1069733 h 2497753"/>
                        <a:gd name="connsiteX19" fmla="*/ 1268791 w 1318759"/>
                        <a:gd name="connsiteY19" fmla="*/ 1349889 h 2497753"/>
                        <a:gd name="connsiteX20" fmla="*/ 1167624 w 1318759"/>
                        <a:gd name="connsiteY20" fmla="*/ 1610590 h 2497753"/>
                        <a:gd name="connsiteX21" fmla="*/ 1035327 w 1318759"/>
                        <a:gd name="connsiteY21" fmla="*/ 1816817 h 2497753"/>
                        <a:gd name="connsiteX22" fmla="*/ 899140 w 1318759"/>
                        <a:gd name="connsiteY22" fmla="*/ 1976350 h 2497753"/>
                        <a:gd name="connsiteX23" fmla="*/ 836883 w 1318759"/>
                        <a:gd name="connsiteY23" fmla="*/ 2061954 h 2497753"/>
                        <a:gd name="connsiteX24" fmla="*/ 766844 w 1318759"/>
                        <a:gd name="connsiteY24" fmla="*/ 2174795 h 2497753"/>
                        <a:gd name="connsiteX25" fmla="*/ 743497 w 1318759"/>
                        <a:gd name="connsiteY25" fmla="*/ 2268180 h 2497753"/>
                        <a:gd name="connsiteX26" fmla="*/ 759062 w 1318759"/>
                        <a:gd name="connsiteY26" fmla="*/ 2334328 h 2497753"/>
                        <a:gd name="connsiteX27" fmla="*/ 790190 w 1318759"/>
                        <a:gd name="connsiteY27" fmla="*/ 2396585 h 2497753"/>
                        <a:gd name="connsiteX28" fmla="*/ 844665 w 1318759"/>
                        <a:gd name="connsiteY28" fmla="*/ 2454951 h 2497753"/>
                        <a:gd name="connsiteX29" fmla="*/ 875793 w 1318759"/>
                        <a:gd name="connsiteY29" fmla="*/ 2497753 h 2497753"/>
                        <a:gd name="connsiteX0" fmla="*/ 229877 w 1318759"/>
                        <a:gd name="connsiteY0" fmla="*/ 2373239 h 2497753"/>
                        <a:gd name="connsiteX1" fmla="*/ 288243 w 1318759"/>
                        <a:gd name="connsiteY1" fmla="*/ 2330437 h 2497753"/>
                        <a:gd name="connsiteX2" fmla="*/ 350500 w 1318759"/>
                        <a:gd name="connsiteY2" fmla="*/ 2291527 h 2497753"/>
                        <a:gd name="connsiteX3" fmla="*/ 401084 w 1318759"/>
                        <a:gd name="connsiteY3" fmla="*/ 2225379 h 2497753"/>
                        <a:gd name="connsiteX4" fmla="*/ 401084 w 1318759"/>
                        <a:gd name="connsiteY4" fmla="*/ 2143666 h 2497753"/>
                        <a:gd name="connsiteX5" fmla="*/ 362173 w 1318759"/>
                        <a:gd name="connsiteY5" fmla="*/ 2038607 h 2497753"/>
                        <a:gd name="connsiteX6" fmla="*/ 311589 w 1318759"/>
                        <a:gd name="connsiteY6" fmla="*/ 1941331 h 2497753"/>
                        <a:gd name="connsiteX7" fmla="*/ 140382 w 1318759"/>
                        <a:gd name="connsiteY7" fmla="*/ 1649501 h 2497753"/>
                        <a:gd name="connsiteX8" fmla="*/ 43106 w 1318759"/>
                        <a:gd name="connsiteY8" fmla="*/ 1345998 h 2497753"/>
                        <a:gd name="connsiteX9" fmla="*/ 4195 w 1318759"/>
                        <a:gd name="connsiteY9" fmla="*/ 1046386 h 2497753"/>
                        <a:gd name="connsiteX10" fmla="*/ 8086 w 1318759"/>
                        <a:gd name="connsiteY10" fmla="*/ 738992 h 2497753"/>
                        <a:gd name="connsiteX11" fmla="*/ 66452 w 1318759"/>
                        <a:gd name="connsiteY11" fmla="*/ 493855 h 2497753"/>
                        <a:gd name="connsiteX12" fmla="*/ 159838 w 1318759"/>
                        <a:gd name="connsiteY12" fmla="*/ 291520 h 2497753"/>
                        <a:gd name="connsiteX13" fmla="*/ 296025 w 1318759"/>
                        <a:gd name="connsiteY13" fmla="*/ 135877 h 2497753"/>
                        <a:gd name="connsiteX14" fmla="*/ 494469 w 1318759"/>
                        <a:gd name="connsiteY14" fmla="*/ 19145 h 2497753"/>
                        <a:gd name="connsiteX15" fmla="*/ 735715 w 1318759"/>
                        <a:gd name="connsiteY15" fmla="*/ 23036 h 2497753"/>
                        <a:gd name="connsiteX16" fmla="*/ 1015872 w 1318759"/>
                        <a:gd name="connsiteY16" fmla="*/ 240937 h 2497753"/>
                        <a:gd name="connsiteX17" fmla="*/ 1218207 w 1318759"/>
                        <a:gd name="connsiteY17" fmla="*/ 567785 h 2497753"/>
                        <a:gd name="connsiteX18" fmla="*/ 1315484 w 1318759"/>
                        <a:gd name="connsiteY18" fmla="*/ 1069733 h 2497753"/>
                        <a:gd name="connsiteX19" fmla="*/ 1268791 w 1318759"/>
                        <a:gd name="connsiteY19" fmla="*/ 1349889 h 2497753"/>
                        <a:gd name="connsiteX20" fmla="*/ 1167624 w 1318759"/>
                        <a:gd name="connsiteY20" fmla="*/ 1610590 h 2497753"/>
                        <a:gd name="connsiteX21" fmla="*/ 1035327 w 1318759"/>
                        <a:gd name="connsiteY21" fmla="*/ 1816817 h 2497753"/>
                        <a:gd name="connsiteX22" fmla="*/ 899140 w 1318759"/>
                        <a:gd name="connsiteY22" fmla="*/ 1976350 h 2497753"/>
                        <a:gd name="connsiteX23" fmla="*/ 836883 w 1318759"/>
                        <a:gd name="connsiteY23" fmla="*/ 2061954 h 2497753"/>
                        <a:gd name="connsiteX24" fmla="*/ 766844 w 1318759"/>
                        <a:gd name="connsiteY24" fmla="*/ 2174795 h 2497753"/>
                        <a:gd name="connsiteX25" fmla="*/ 743497 w 1318759"/>
                        <a:gd name="connsiteY25" fmla="*/ 2268180 h 2497753"/>
                        <a:gd name="connsiteX26" fmla="*/ 759062 w 1318759"/>
                        <a:gd name="connsiteY26" fmla="*/ 2334328 h 2497753"/>
                        <a:gd name="connsiteX27" fmla="*/ 790190 w 1318759"/>
                        <a:gd name="connsiteY27" fmla="*/ 2396585 h 2497753"/>
                        <a:gd name="connsiteX28" fmla="*/ 844665 w 1318759"/>
                        <a:gd name="connsiteY28" fmla="*/ 2435496 h 2497753"/>
                        <a:gd name="connsiteX29" fmla="*/ 875793 w 1318759"/>
                        <a:gd name="connsiteY29" fmla="*/ 2497753 h 2497753"/>
                        <a:gd name="connsiteX0" fmla="*/ 229877 w 1318759"/>
                        <a:gd name="connsiteY0" fmla="*/ 2373239 h 2497753"/>
                        <a:gd name="connsiteX1" fmla="*/ 288243 w 1318759"/>
                        <a:gd name="connsiteY1" fmla="*/ 2330437 h 2497753"/>
                        <a:gd name="connsiteX2" fmla="*/ 350500 w 1318759"/>
                        <a:gd name="connsiteY2" fmla="*/ 2291527 h 2497753"/>
                        <a:gd name="connsiteX3" fmla="*/ 401084 w 1318759"/>
                        <a:gd name="connsiteY3" fmla="*/ 2225379 h 2497753"/>
                        <a:gd name="connsiteX4" fmla="*/ 401084 w 1318759"/>
                        <a:gd name="connsiteY4" fmla="*/ 2143666 h 2497753"/>
                        <a:gd name="connsiteX5" fmla="*/ 362173 w 1318759"/>
                        <a:gd name="connsiteY5" fmla="*/ 2038607 h 2497753"/>
                        <a:gd name="connsiteX6" fmla="*/ 311589 w 1318759"/>
                        <a:gd name="connsiteY6" fmla="*/ 1941331 h 2497753"/>
                        <a:gd name="connsiteX7" fmla="*/ 140382 w 1318759"/>
                        <a:gd name="connsiteY7" fmla="*/ 1649501 h 2497753"/>
                        <a:gd name="connsiteX8" fmla="*/ 43106 w 1318759"/>
                        <a:gd name="connsiteY8" fmla="*/ 1345998 h 2497753"/>
                        <a:gd name="connsiteX9" fmla="*/ 4195 w 1318759"/>
                        <a:gd name="connsiteY9" fmla="*/ 1046386 h 2497753"/>
                        <a:gd name="connsiteX10" fmla="*/ 8086 w 1318759"/>
                        <a:gd name="connsiteY10" fmla="*/ 738992 h 2497753"/>
                        <a:gd name="connsiteX11" fmla="*/ 66452 w 1318759"/>
                        <a:gd name="connsiteY11" fmla="*/ 493855 h 2497753"/>
                        <a:gd name="connsiteX12" fmla="*/ 159838 w 1318759"/>
                        <a:gd name="connsiteY12" fmla="*/ 291520 h 2497753"/>
                        <a:gd name="connsiteX13" fmla="*/ 296025 w 1318759"/>
                        <a:gd name="connsiteY13" fmla="*/ 135877 h 2497753"/>
                        <a:gd name="connsiteX14" fmla="*/ 494469 w 1318759"/>
                        <a:gd name="connsiteY14" fmla="*/ 19145 h 2497753"/>
                        <a:gd name="connsiteX15" fmla="*/ 735715 w 1318759"/>
                        <a:gd name="connsiteY15" fmla="*/ 23036 h 2497753"/>
                        <a:gd name="connsiteX16" fmla="*/ 1015872 w 1318759"/>
                        <a:gd name="connsiteY16" fmla="*/ 240937 h 2497753"/>
                        <a:gd name="connsiteX17" fmla="*/ 1218207 w 1318759"/>
                        <a:gd name="connsiteY17" fmla="*/ 567785 h 2497753"/>
                        <a:gd name="connsiteX18" fmla="*/ 1315484 w 1318759"/>
                        <a:gd name="connsiteY18" fmla="*/ 1069733 h 2497753"/>
                        <a:gd name="connsiteX19" fmla="*/ 1268791 w 1318759"/>
                        <a:gd name="connsiteY19" fmla="*/ 1349889 h 2497753"/>
                        <a:gd name="connsiteX20" fmla="*/ 1167624 w 1318759"/>
                        <a:gd name="connsiteY20" fmla="*/ 1610590 h 2497753"/>
                        <a:gd name="connsiteX21" fmla="*/ 1035327 w 1318759"/>
                        <a:gd name="connsiteY21" fmla="*/ 1816817 h 2497753"/>
                        <a:gd name="connsiteX22" fmla="*/ 899140 w 1318759"/>
                        <a:gd name="connsiteY22" fmla="*/ 1976350 h 2497753"/>
                        <a:gd name="connsiteX23" fmla="*/ 836883 w 1318759"/>
                        <a:gd name="connsiteY23" fmla="*/ 2061954 h 2497753"/>
                        <a:gd name="connsiteX24" fmla="*/ 766844 w 1318759"/>
                        <a:gd name="connsiteY24" fmla="*/ 2174795 h 2497753"/>
                        <a:gd name="connsiteX25" fmla="*/ 743497 w 1318759"/>
                        <a:gd name="connsiteY25" fmla="*/ 2268180 h 2497753"/>
                        <a:gd name="connsiteX26" fmla="*/ 759062 w 1318759"/>
                        <a:gd name="connsiteY26" fmla="*/ 2334328 h 2497753"/>
                        <a:gd name="connsiteX27" fmla="*/ 790190 w 1318759"/>
                        <a:gd name="connsiteY27" fmla="*/ 2396585 h 2497753"/>
                        <a:gd name="connsiteX28" fmla="*/ 844665 w 1318759"/>
                        <a:gd name="connsiteY28" fmla="*/ 2435496 h 2497753"/>
                        <a:gd name="connsiteX29" fmla="*/ 875793 w 1318759"/>
                        <a:gd name="connsiteY29" fmla="*/ 2497753 h 2497753"/>
                        <a:gd name="connsiteX0" fmla="*/ 229877 w 1318759"/>
                        <a:gd name="connsiteY0" fmla="*/ 2373239 h 2497753"/>
                        <a:gd name="connsiteX1" fmla="*/ 288243 w 1318759"/>
                        <a:gd name="connsiteY1" fmla="*/ 2330437 h 2497753"/>
                        <a:gd name="connsiteX2" fmla="*/ 350500 w 1318759"/>
                        <a:gd name="connsiteY2" fmla="*/ 2291527 h 2497753"/>
                        <a:gd name="connsiteX3" fmla="*/ 401084 w 1318759"/>
                        <a:gd name="connsiteY3" fmla="*/ 2225379 h 2497753"/>
                        <a:gd name="connsiteX4" fmla="*/ 401084 w 1318759"/>
                        <a:gd name="connsiteY4" fmla="*/ 2143666 h 2497753"/>
                        <a:gd name="connsiteX5" fmla="*/ 362173 w 1318759"/>
                        <a:gd name="connsiteY5" fmla="*/ 2038607 h 2497753"/>
                        <a:gd name="connsiteX6" fmla="*/ 311589 w 1318759"/>
                        <a:gd name="connsiteY6" fmla="*/ 1941331 h 2497753"/>
                        <a:gd name="connsiteX7" fmla="*/ 140382 w 1318759"/>
                        <a:gd name="connsiteY7" fmla="*/ 1649501 h 2497753"/>
                        <a:gd name="connsiteX8" fmla="*/ 43106 w 1318759"/>
                        <a:gd name="connsiteY8" fmla="*/ 1345998 h 2497753"/>
                        <a:gd name="connsiteX9" fmla="*/ 4195 w 1318759"/>
                        <a:gd name="connsiteY9" fmla="*/ 1046386 h 2497753"/>
                        <a:gd name="connsiteX10" fmla="*/ 8086 w 1318759"/>
                        <a:gd name="connsiteY10" fmla="*/ 738992 h 2497753"/>
                        <a:gd name="connsiteX11" fmla="*/ 66452 w 1318759"/>
                        <a:gd name="connsiteY11" fmla="*/ 493855 h 2497753"/>
                        <a:gd name="connsiteX12" fmla="*/ 159838 w 1318759"/>
                        <a:gd name="connsiteY12" fmla="*/ 291520 h 2497753"/>
                        <a:gd name="connsiteX13" fmla="*/ 296025 w 1318759"/>
                        <a:gd name="connsiteY13" fmla="*/ 135877 h 2497753"/>
                        <a:gd name="connsiteX14" fmla="*/ 494469 w 1318759"/>
                        <a:gd name="connsiteY14" fmla="*/ 19145 h 2497753"/>
                        <a:gd name="connsiteX15" fmla="*/ 735715 w 1318759"/>
                        <a:gd name="connsiteY15" fmla="*/ 23036 h 2497753"/>
                        <a:gd name="connsiteX16" fmla="*/ 1015872 w 1318759"/>
                        <a:gd name="connsiteY16" fmla="*/ 240937 h 2497753"/>
                        <a:gd name="connsiteX17" fmla="*/ 1218207 w 1318759"/>
                        <a:gd name="connsiteY17" fmla="*/ 567785 h 2497753"/>
                        <a:gd name="connsiteX18" fmla="*/ 1315484 w 1318759"/>
                        <a:gd name="connsiteY18" fmla="*/ 1069733 h 2497753"/>
                        <a:gd name="connsiteX19" fmla="*/ 1268791 w 1318759"/>
                        <a:gd name="connsiteY19" fmla="*/ 1349889 h 2497753"/>
                        <a:gd name="connsiteX20" fmla="*/ 1167624 w 1318759"/>
                        <a:gd name="connsiteY20" fmla="*/ 1610590 h 2497753"/>
                        <a:gd name="connsiteX21" fmla="*/ 1035327 w 1318759"/>
                        <a:gd name="connsiteY21" fmla="*/ 1816817 h 2497753"/>
                        <a:gd name="connsiteX22" fmla="*/ 899140 w 1318759"/>
                        <a:gd name="connsiteY22" fmla="*/ 1976350 h 2497753"/>
                        <a:gd name="connsiteX23" fmla="*/ 836883 w 1318759"/>
                        <a:gd name="connsiteY23" fmla="*/ 2061954 h 2497753"/>
                        <a:gd name="connsiteX24" fmla="*/ 766844 w 1318759"/>
                        <a:gd name="connsiteY24" fmla="*/ 2174795 h 2497753"/>
                        <a:gd name="connsiteX25" fmla="*/ 743497 w 1318759"/>
                        <a:gd name="connsiteY25" fmla="*/ 2268180 h 2497753"/>
                        <a:gd name="connsiteX26" fmla="*/ 759062 w 1318759"/>
                        <a:gd name="connsiteY26" fmla="*/ 2334328 h 2497753"/>
                        <a:gd name="connsiteX27" fmla="*/ 790190 w 1318759"/>
                        <a:gd name="connsiteY27" fmla="*/ 2396585 h 2497753"/>
                        <a:gd name="connsiteX28" fmla="*/ 844665 w 1318759"/>
                        <a:gd name="connsiteY28" fmla="*/ 2435496 h 2497753"/>
                        <a:gd name="connsiteX29" fmla="*/ 875793 w 1318759"/>
                        <a:gd name="connsiteY29" fmla="*/ 2497753 h 2497753"/>
                        <a:gd name="connsiteX0" fmla="*/ 229877 w 1318759"/>
                        <a:gd name="connsiteY0" fmla="*/ 2373239 h 2497753"/>
                        <a:gd name="connsiteX1" fmla="*/ 288243 w 1318759"/>
                        <a:gd name="connsiteY1" fmla="*/ 2330437 h 2497753"/>
                        <a:gd name="connsiteX2" fmla="*/ 350500 w 1318759"/>
                        <a:gd name="connsiteY2" fmla="*/ 2291527 h 2497753"/>
                        <a:gd name="connsiteX3" fmla="*/ 401084 w 1318759"/>
                        <a:gd name="connsiteY3" fmla="*/ 2225379 h 2497753"/>
                        <a:gd name="connsiteX4" fmla="*/ 401084 w 1318759"/>
                        <a:gd name="connsiteY4" fmla="*/ 2143666 h 2497753"/>
                        <a:gd name="connsiteX5" fmla="*/ 362173 w 1318759"/>
                        <a:gd name="connsiteY5" fmla="*/ 2038607 h 2497753"/>
                        <a:gd name="connsiteX6" fmla="*/ 311589 w 1318759"/>
                        <a:gd name="connsiteY6" fmla="*/ 1941331 h 2497753"/>
                        <a:gd name="connsiteX7" fmla="*/ 140382 w 1318759"/>
                        <a:gd name="connsiteY7" fmla="*/ 1649501 h 2497753"/>
                        <a:gd name="connsiteX8" fmla="*/ 43106 w 1318759"/>
                        <a:gd name="connsiteY8" fmla="*/ 1345998 h 2497753"/>
                        <a:gd name="connsiteX9" fmla="*/ 4195 w 1318759"/>
                        <a:gd name="connsiteY9" fmla="*/ 1046386 h 2497753"/>
                        <a:gd name="connsiteX10" fmla="*/ 8086 w 1318759"/>
                        <a:gd name="connsiteY10" fmla="*/ 738992 h 2497753"/>
                        <a:gd name="connsiteX11" fmla="*/ 66452 w 1318759"/>
                        <a:gd name="connsiteY11" fmla="*/ 493855 h 2497753"/>
                        <a:gd name="connsiteX12" fmla="*/ 159838 w 1318759"/>
                        <a:gd name="connsiteY12" fmla="*/ 291520 h 2497753"/>
                        <a:gd name="connsiteX13" fmla="*/ 296025 w 1318759"/>
                        <a:gd name="connsiteY13" fmla="*/ 135877 h 2497753"/>
                        <a:gd name="connsiteX14" fmla="*/ 494469 w 1318759"/>
                        <a:gd name="connsiteY14" fmla="*/ 19145 h 2497753"/>
                        <a:gd name="connsiteX15" fmla="*/ 735715 w 1318759"/>
                        <a:gd name="connsiteY15" fmla="*/ 23036 h 2497753"/>
                        <a:gd name="connsiteX16" fmla="*/ 1015872 w 1318759"/>
                        <a:gd name="connsiteY16" fmla="*/ 240937 h 2497753"/>
                        <a:gd name="connsiteX17" fmla="*/ 1218207 w 1318759"/>
                        <a:gd name="connsiteY17" fmla="*/ 567785 h 2497753"/>
                        <a:gd name="connsiteX18" fmla="*/ 1315484 w 1318759"/>
                        <a:gd name="connsiteY18" fmla="*/ 1069733 h 2497753"/>
                        <a:gd name="connsiteX19" fmla="*/ 1268791 w 1318759"/>
                        <a:gd name="connsiteY19" fmla="*/ 1349889 h 2497753"/>
                        <a:gd name="connsiteX20" fmla="*/ 1167624 w 1318759"/>
                        <a:gd name="connsiteY20" fmla="*/ 1610590 h 2497753"/>
                        <a:gd name="connsiteX21" fmla="*/ 1035327 w 1318759"/>
                        <a:gd name="connsiteY21" fmla="*/ 1816817 h 2497753"/>
                        <a:gd name="connsiteX22" fmla="*/ 899140 w 1318759"/>
                        <a:gd name="connsiteY22" fmla="*/ 1976350 h 2497753"/>
                        <a:gd name="connsiteX23" fmla="*/ 836883 w 1318759"/>
                        <a:gd name="connsiteY23" fmla="*/ 2061954 h 2497753"/>
                        <a:gd name="connsiteX24" fmla="*/ 766844 w 1318759"/>
                        <a:gd name="connsiteY24" fmla="*/ 2174795 h 2497753"/>
                        <a:gd name="connsiteX25" fmla="*/ 743497 w 1318759"/>
                        <a:gd name="connsiteY25" fmla="*/ 2268180 h 2497753"/>
                        <a:gd name="connsiteX26" fmla="*/ 759062 w 1318759"/>
                        <a:gd name="connsiteY26" fmla="*/ 2334328 h 2497753"/>
                        <a:gd name="connsiteX27" fmla="*/ 790190 w 1318759"/>
                        <a:gd name="connsiteY27" fmla="*/ 2396585 h 2497753"/>
                        <a:gd name="connsiteX28" fmla="*/ 875793 w 1318759"/>
                        <a:gd name="connsiteY28" fmla="*/ 2497753 h 2497753"/>
                        <a:gd name="connsiteX0" fmla="*/ 229877 w 1318759"/>
                        <a:gd name="connsiteY0" fmla="*/ 2373239 h 2497753"/>
                        <a:gd name="connsiteX1" fmla="*/ 288243 w 1318759"/>
                        <a:gd name="connsiteY1" fmla="*/ 2330437 h 2497753"/>
                        <a:gd name="connsiteX2" fmla="*/ 401084 w 1318759"/>
                        <a:gd name="connsiteY2" fmla="*/ 2225379 h 2497753"/>
                        <a:gd name="connsiteX3" fmla="*/ 401084 w 1318759"/>
                        <a:gd name="connsiteY3" fmla="*/ 2143666 h 2497753"/>
                        <a:gd name="connsiteX4" fmla="*/ 362173 w 1318759"/>
                        <a:gd name="connsiteY4" fmla="*/ 2038607 h 2497753"/>
                        <a:gd name="connsiteX5" fmla="*/ 311589 w 1318759"/>
                        <a:gd name="connsiteY5" fmla="*/ 1941331 h 2497753"/>
                        <a:gd name="connsiteX6" fmla="*/ 140382 w 1318759"/>
                        <a:gd name="connsiteY6" fmla="*/ 1649501 h 2497753"/>
                        <a:gd name="connsiteX7" fmla="*/ 43106 w 1318759"/>
                        <a:gd name="connsiteY7" fmla="*/ 1345998 h 2497753"/>
                        <a:gd name="connsiteX8" fmla="*/ 4195 w 1318759"/>
                        <a:gd name="connsiteY8" fmla="*/ 1046386 h 2497753"/>
                        <a:gd name="connsiteX9" fmla="*/ 8086 w 1318759"/>
                        <a:gd name="connsiteY9" fmla="*/ 738992 h 2497753"/>
                        <a:gd name="connsiteX10" fmla="*/ 66452 w 1318759"/>
                        <a:gd name="connsiteY10" fmla="*/ 493855 h 2497753"/>
                        <a:gd name="connsiteX11" fmla="*/ 159838 w 1318759"/>
                        <a:gd name="connsiteY11" fmla="*/ 291520 h 2497753"/>
                        <a:gd name="connsiteX12" fmla="*/ 296025 w 1318759"/>
                        <a:gd name="connsiteY12" fmla="*/ 135877 h 2497753"/>
                        <a:gd name="connsiteX13" fmla="*/ 494469 w 1318759"/>
                        <a:gd name="connsiteY13" fmla="*/ 19145 h 2497753"/>
                        <a:gd name="connsiteX14" fmla="*/ 735715 w 1318759"/>
                        <a:gd name="connsiteY14" fmla="*/ 23036 h 2497753"/>
                        <a:gd name="connsiteX15" fmla="*/ 1015872 w 1318759"/>
                        <a:gd name="connsiteY15" fmla="*/ 240937 h 2497753"/>
                        <a:gd name="connsiteX16" fmla="*/ 1218207 w 1318759"/>
                        <a:gd name="connsiteY16" fmla="*/ 567785 h 2497753"/>
                        <a:gd name="connsiteX17" fmla="*/ 1315484 w 1318759"/>
                        <a:gd name="connsiteY17" fmla="*/ 1069733 h 2497753"/>
                        <a:gd name="connsiteX18" fmla="*/ 1268791 w 1318759"/>
                        <a:gd name="connsiteY18" fmla="*/ 1349889 h 2497753"/>
                        <a:gd name="connsiteX19" fmla="*/ 1167624 w 1318759"/>
                        <a:gd name="connsiteY19" fmla="*/ 1610590 h 2497753"/>
                        <a:gd name="connsiteX20" fmla="*/ 1035327 w 1318759"/>
                        <a:gd name="connsiteY20" fmla="*/ 1816817 h 2497753"/>
                        <a:gd name="connsiteX21" fmla="*/ 899140 w 1318759"/>
                        <a:gd name="connsiteY21" fmla="*/ 1976350 h 2497753"/>
                        <a:gd name="connsiteX22" fmla="*/ 836883 w 1318759"/>
                        <a:gd name="connsiteY22" fmla="*/ 2061954 h 2497753"/>
                        <a:gd name="connsiteX23" fmla="*/ 766844 w 1318759"/>
                        <a:gd name="connsiteY23" fmla="*/ 2174795 h 2497753"/>
                        <a:gd name="connsiteX24" fmla="*/ 743497 w 1318759"/>
                        <a:gd name="connsiteY24" fmla="*/ 2268180 h 2497753"/>
                        <a:gd name="connsiteX25" fmla="*/ 759062 w 1318759"/>
                        <a:gd name="connsiteY25" fmla="*/ 2334328 h 2497753"/>
                        <a:gd name="connsiteX26" fmla="*/ 790190 w 1318759"/>
                        <a:gd name="connsiteY26" fmla="*/ 2396585 h 2497753"/>
                        <a:gd name="connsiteX27" fmla="*/ 875793 w 1318759"/>
                        <a:gd name="connsiteY27" fmla="*/ 2497753 h 2497753"/>
                        <a:gd name="connsiteX0" fmla="*/ 229877 w 1318759"/>
                        <a:gd name="connsiteY0" fmla="*/ 2373239 h 2497753"/>
                        <a:gd name="connsiteX1" fmla="*/ 319371 w 1318759"/>
                        <a:gd name="connsiteY1" fmla="*/ 2307091 h 2497753"/>
                        <a:gd name="connsiteX2" fmla="*/ 401084 w 1318759"/>
                        <a:gd name="connsiteY2" fmla="*/ 2225379 h 2497753"/>
                        <a:gd name="connsiteX3" fmla="*/ 401084 w 1318759"/>
                        <a:gd name="connsiteY3" fmla="*/ 2143666 h 2497753"/>
                        <a:gd name="connsiteX4" fmla="*/ 362173 w 1318759"/>
                        <a:gd name="connsiteY4" fmla="*/ 2038607 h 2497753"/>
                        <a:gd name="connsiteX5" fmla="*/ 311589 w 1318759"/>
                        <a:gd name="connsiteY5" fmla="*/ 1941331 h 2497753"/>
                        <a:gd name="connsiteX6" fmla="*/ 140382 w 1318759"/>
                        <a:gd name="connsiteY6" fmla="*/ 1649501 h 2497753"/>
                        <a:gd name="connsiteX7" fmla="*/ 43106 w 1318759"/>
                        <a:gd name="connsiteY7" fmla="*/ 1345998 h 2497753"/>
                        <a:gd name="connsiteX8" fmla="*/ 4195 w 1318759"/>
                        <a:gd name="connsiteY8" fmla="*/ 1046386 h 2497753"/>
                        <a:gd name="connsiteX9" fmla="*/ 8086 w 1318759"/>
                        <a:gd name="connsiteY9" fmla="*/ 738992 h 2497753"/>
                        <a:gd name="connsiteX10" fmla="*/ 66452 w 1318759"/>
                        <a:gd name="connsiteY10" fmla="*/ 493855 h 2497753"/>
                        <a:gd name="connsiteX11" fmla="*/ 159838 w 1318759"/>
                        <a:gd name="connsiteY11" fmla="*/ 291520 h 2497753"/>
                        <a:gd name="connsiteX12" fmla="*/ 296025 w 1318759"/>
                        <a:gd name="connsiteY12" fmla="*/ 135877 h 2497753"/>
                        <a:gd name="connsiteX13" fmla="*/ 494469 w 1318759"/>
                        <a:gd name="connsiteY13" fmla="*/ 19145 h 2497753"/>
                        <a:gd name="connsiteX14" fmla="*/ 735715 w 1318759"/>
                        <a:gd name="connsiteY14" fmla="*/ 23036 h 2497753"/>
                        <a:gd name="connsiteX15" fmla="*/ 1015872 w 1318759"/>
                        <a:gd name="connsiteY15" fmla="*/ 240937 h 2497753"/>
                        <a:gd name="connsiteX16" fmla="*/ 1218207 w 1318759"/>
                        <a:gd name="connsiteY16" fmla="*/ 567785 h 2497753"/>
                        <a:gd name="connsiteX17" fmla="*/ 1315484 w 1318759"/>
                        <a:gd name="connsiteY17" fmla="*/ 1069733 h 2497753"/>
                        <a:gd name="connsiteX18" fmla="*/ 1268791 w 1318759"/>
                        <a:gd name="connsiteY18" fmla="*/ 1349889 h 2497753"/>
                        <a:gd name="connsiteX19" fmla="*/ 1167624 w 1318759"/>
                        <a:gd name="connsiteY19" fmla="*/ 1610590 h 2497753"/>
                        <a:gd name="connsiteX20" fmla="*/ 1035327 w 1318759"/>
                        <a:gd name="connsiteY20" fmla="*/ 1816817 h 2497753"/>
                        <a:gd name="connsiteX21" fmla="*/ 899140 w 1318759"/>
                        <a:gd name="connsiteY21" fmla="*/ 1976350 h 2497753"/>
                        <a:gd name="connsiteX22" fmla="*/ 836883 w 1318759"/>
                        <a:gd name="connsiteY22" fmla="*/ 2061954 h 2497753"/>
                        <a:gd name="connsiteX23" fmla="*/ 766844 w 1318759"/>
                        <a:gd name="connsiteY23" fmla="*/ 2174795 h 2497753"/>
                        <a:gd name="connsiteX24" fmla="*/ 743497 w 1318759"/>
                        <a:gd name="connsiteY24" fmla="*/ 2268180 h 2497753"/>
                        <a:gd name="connsiteX25" fmla="*/ 759062 w 1318759"/>
                        <a:gd name="connsiteY25" fmla="*/ 2334328 h 2497753"/>
                        <a:gd name="connsiteX26" fmla="*/ 790190 w 1318759"/>
                        <a:gd name="connsiteY26" fmla="*/ 2396585 h 2497753"/>
                        <a:gd name="connsiteX27" fmla="*/ 875793 w 1318759"/>
                        <a:gd name="connsiteY27" fmla="*/ 2497753 h 2497753"/>
                        <a:gd name="connsiteX0" fmla="*/ 229877 w 1318664"/>
                        <a:gd name="connsiteY0" fmla="*/ 2373766 h 2498280"/>
                        <a:gd name="connsiteX1" fmla="*/ 319371 w 1318664"/>
                        <a:gd name="connsiteY1" fmla="*/ 2307618 h 2498280"/>
                        <a:gd name="connsiteX2" fmla="*/ 401084 w 1318664"/>
                        <a:gd name="connsiteY2" fmla="*/ 2225906 h 2498280"/>
                        <a:gd name="connsiteX3" fmla="*/ 401084 w 1318664"/>
                        <a:gd name="connsiteY3" fmla="*/ 2144193 h 2498280"/>
                        <a:gd name="connsiteX4" fmla="*/ 362173 w 1318664"/>
                        <a:gd name="connsiteY4" fmla="*/ 2039134 h 2498280"/>
                        <a:gd name="connsiteX5" fmla="*/ 311589 w 1318664"/>
                        <a:gd name="connsiteY5" fmla="*/ 1941858 h 2498280"/>
                        <a:gd name="connsiteX6" fmla="*/ 140382 w 1318664"/>
                        <a:gd name="connsiteY6" fmla="*/ 1650028 h 2498280"/>
                        <a:gd name="connsiteX7" fmla="*/ 43106 w 1318664"/>
                        <a:gd name="connsiteY7" fmla="*/ 1346525 h 2498280"/>
                        <a:gd name="connsiteX8" fmla="*/ 4195 w 1318664"/>
                        <a:gd name="connsiteY8" fmla="*/ 1046913 h 2498280"/>
                        <a:gd name="connsiteX9" fmla="*/ 8086 w 1318664"/>
                        <a:gd name="connsiteY9" fmla="*/ 739519 h 2498280"/>
                        <a:gd name="connsiteX10" fmla="*/ 66452 w 1318664"/>
                        <a:gd name="connsiteY10" fmla="*/ 494382 h 2498280"/>
                        <a:gd name="connsiteX11" fmla="*/ 159838 w 1318664"/>
                        <a:gd name="connsiteY11" fmla="*/ 292047 h 2498280"/>
                        <a:gd name="connsiteX12" fmla="*/ 296025 w 1318664"/>
                        <a:gd name="connsiteY12" fmla="*/ 136404 h 2498280"/>
                        <a:gd name="connsiteX13" fmla="*/ 494469 w 1318664"/>
                        <a:gd name="connsiteY13" fmla="*/ 19672 h 2498280"/>
                        <a:gd name="connsiteX14" fmla="*/ 735715 w 1318664"/>
                        <a:gd name="connsiteY14" fmla="*/ 23563 h 2498280"/>
                        <a:gd name="connsiteX15" fmla="*/ 1031436 w 1318664"/>
                        <a:gd name="connsiteY15" fmla="*/ 249246 h 2498280"/>
                        <a:gd name="connsiteX16" fmla="*/ 1218207 w 1318664"/>
                        <a:gd name="connsiteY16" fmla="*/ 568312 h 2498280"/>
                        <a:gd name="connsiteX17" fmla="*/ 1315484 w 1318664"/>
                        <a:gd name="connsiteY17" fmla="*/ 1070260 h 2498280"/>
                        <a:gd name="connsiteX18" fmla="*/ 1268791 w 1318664"/>
                        <a:gd name="connsiteY18" fmla="*/ 1350416 h 2498280"/>
                        <a:gd name="connsiteX19" fmla="*/ 1167624 w 1318664"/>
                        <a:gd name="connsiteY19" fmla="*/ 1611117 h 2498280"/>
                        <a:gd name="connsiteX20" fmla="*/ 1035327 w 1318664"/>
                        <a:gd name="connsiteY20" fmla="*/ 1817344 h 2498280"/>
                        <a:gd name="connsiteX21" fmla="*/ 899140 w 1318664"/>
                        <a:gd name="connsiteY21" fmla="*/ 1976877 h 2498280"/>
                        <a:gd name="connsiteX22" fmla="*/ 836883 w 1318664"/>
                        <a:gd name="connsiteY22" fmla="*/ 2062481 h 2498280"/>
                        <a:gd name="connsiteX23" fmla="*/ 766844 w 1318664"/>
                        <a:gd name="connsiteY23" fmla="*/ 2175322 h 2498280"/>
                        <a:gd name="connsiteX24" fmla="*/ 743497 w 1318664"/>
                        <a:gd name="connsiteY24" fmla="*/ 2268707 h 2498280"/>
                        <a:gd name="connsiteX25" fmla="*/ 759062 w 1318664"/>
                        <a:gd name="connsiteY25" fmla="*/ 2334855 h 2498280"/>
                        <a:gd name="connsiteX26" fmla="*/ 790190 w 1318664"/>
                        <a:gd name="connsiteY26" fmla="*/ 2397112 h 2498280"/>
                        <a:gd name="connsiteX27" fmla="*/ 875793 w 1318664"/>
                        <a:gd name="connsiteY27" fmla="*/ 2498280 h 2498280"/>
                        <a:gd name="connsiteX0" fmla="*/ 229877 w 1318664"/>
                        <a:gd name="connsiteY0" fmla="*/ 2373766 h 2498280"/>
                        <a:gd name="connsiteX1" fmla="*/ 319371 w 1318664"/>
                        <a:gd name="connsiteY1" fmla="*/ 2307618 h 2498280"/>
                        <a:gd name="connsiteX2" fmla="*/ 397193 w 1318664"/>
                        <a:gd name="connsiteY2" fmla="*/ 2225906 h 2498280"/>
                        <a:gd name="connsiteX3" fmla="*/ 401084 w 1318664"/>
                        <a:gd name="connsiteY3" fmla="*/ 2144193 h 2498280"/>
                        <a:gd name="connsiteX4" fmla="*/ 362173 w 1318664"/>
                        <a:gd name="connsiteY4" fmla="*/ 2039134 h 2498280"/>
                        <a:gd name="connsiteX5" fmla="*/ 311589 w 1318664"/>
                        <a:gd name="connsiteY5" fmla="*/ 1941858 h 2498280"/>
                        <a:gd name="connsiteX6" fmla="*/ 140382 w 1318664"/>
                        <a:gd name="connsiteY6" fmla="*/ 1650028 h 2498280"/>
                        <a:gd name="connsiteX7" fmla="*/ 43106 w 1318664"/>
                        <a:gd name="connsiteY7" fmla="*/ 1346525 h 2498280"/>
                        <a:gd name="connsiteX8" fmla="*/ 4195 w 1318664"/>
                        <a:gd name="connsiteY8" fmla="*/ 1046913 h 2498280"/>
                        <a:gd name="connsiteX9" fmla="*/ 8086 w 1318664"/>
                        <a:gd name="connsiteY9" fmla="*/ 739519 h 2498280"/>
                        <a:gd name="connsiteX10" fmla="*/ 66452 w 1318664"/>
                        <a:gd name="connsiteY10" fmla="*/ 494382 h 2498280"/>
                        <a:gd name="connsiteX11" fmla="*/ 159838 w 1318664"/>
                        <a:gd name="connsiteY11" fmla="*/ 292047 h 2498280"/>
                        <a:gd name="connsiteX12" fmla="*/ 296025 w 1318664"/>
                        <a:gd name="connsiteY12" fmla="*/ 136404 h 2498280"/>
                        <a:gd name="connsiteX13" fmla="*/ 494469 w 1318664"/>
                        <a:gd name="connsiteY13" fmla="*/ 19672 h 2498280"/>
                        <a:gd name="connsiteX14" fmla="*/ 735715 w 1318664"/>
                        <a:gd name="connsiteY14" fmla="*/ 23563 h 2498280"/>
                        <a:gd name="connsiteX15" fmla="*/ 1031436 w 1318664"/>
                        <a:gd name="connsiteY15" fmla="*/ 249246 h 2498280"/>
                        <a:gd name="connsiteX16" fmla="*/ 1218207 w 1318664"/>
                        <a:gd name="connsiteY16" fmla="*/ 568312 h 2498280"/>
                        <a:gd name="connsiteX17" fmla="*/ 1315484 w 1318664"/>
                        <a:gd name="connsiteY17" fmla="*/ 1070260 h 2498280"/>
                        <a:gd name="connsiteX18" fmla="*/ 1268791 w 1318664"/>
                        <a:gd name="connsiteY18" fmla="*/ 1350416 h 2498280"/>
                        <a:gd name="connsiteX19" fmla="*/ 1167624 w 1318664"/>
                        <a:gd name="connsiteY19" fmla="*/ 1611117 h 2498280"/>
                        <a:gd name="connsiteX20" fmla="*/ 1035327 w 1318664"/>
                        <a:gd name="connsiteY20" fmla="*/ 1817344 h 2498280"/>
                        <a:gd name="connsiteX21" fmla="*/ 899140 w 1318664"/>
                        <a:gd name="connsiteY21" fmla="*/ 1976877 h 2498280"/>
                        <a:gd name="connsiteX22" fmla="*/ 836883 w 1318664"/>
                        <a:gd name="connsiteY22" fmla="*/ 2062481 h 2498280"/>
                        <a:gd name="connsiteX23" fmla="*/ 766844 w 1318664"/>
                        <a:gd name="connsiteY23" fmla="*/ 2175322 h 2498280"/>
                        <a:gd name="connsiteX24" fmla="*/ 743497 w 1318664"/>
                        <a:gd name="connsiteY24" fmla="*/ 2268707 h 2498280"/>
                        <a:gd name="connsiteX25" fmla="*/ 759062 w 1318664"/>
                        <a:gd name="connsiteY25" fmla="*/ 2334855 h 2498280"/>
                        <a:gd name="connsiteX26" fmla="*/ 790190 w 1318664"/>
                        <a:gd name="connsiteY26" fmla="*/ 2397112 h 2498280"/>
                        <a:gd name="connsiteX27" fmla="*/ 875793 w 1318664"/>
                        <a:gd name="connsiteY27" fmla="*/ 2498280 h 2498280"/>
                        <a:gd name="connsiteX0" fmla="*/ 229877 w 1318664"/>
                        <a:gd name="connsiteY0" fmla="*/ 2373766 h 2498280"/>
                        <a:gd name="connsiteX1" fmla="*/ 319371 w 1318664"/>
                        <a:gd name="connsiteY1" fmla="*/ 2307618 h 2498280"/>
                        <a:gd name="connsiteX2" fmla="*/ 397193 w 1318664"/>
                        <a:gd name="connsiteY2" fmla="*/ 2225906 h 2498280"/>
                        <a:gd name="connsiteX3" fmla="*/ 401084 w 1318664"/>
                        <a:gd name="connsiteY3" fmla="*/ 2144193 h 2498280"/>
                        <a:gd name="connsiteX4" fmla="*/ 311589 w 1318664"/>
                        <a:gd name="connsiteY4" fmla="*/ 1941858 h 2498280"/>
                        <a:gd name="connsiteX5" fmla="*/ 140382 w 1318664"/>
                        <a:gd name="connsiteY5" fmla="*/ 1650028 h 2498280"/>
                        <a:gd name="connsiteX6" fmla="*/ 43106 w 1318664"/>
                        <a:gd name="connsiteY6" fmla="*/ 1346525 h 2498280"/>
                        <a:gd name="connsiteX7" fmla="*/ 4195 w 1318664"/>
                        <a:gd name="connsiteY7" fmla="*/ 1046913 h 2498280"/>
                        <a:gd name="connsiteX8" fmla="*/ 8086 w 1318664"/>
                        <a:gd name="connsiteY8" fmla="*/ 739519 h 2498280"/>
                        <a:gd name="connsiteX9" fmla="*/ 66452 w 1318664"/>
                        <a:gd name="connsiteY9" fmla="*/ 494382 h 2498280"/>
                        <a:gd name="connsiteX10" fmla="*/ 159838 w 1318664"/>
                        <a:gd name="connsiteY10" fmla="*/ 292047 h 2498280"/>
                        <a:gd name="connsiteX11" fmla="*/ 296025 w 1318664"/>
                        <a:gd name="connsiteY11" fmla="*/ 136404 h 2498280"/>
                        <a:gd name="connsiteX12" fmla="*/ 494469 w 1318664"/>
                        <a:gd name="connsiteY12" fmla="*/ 19672 h 2498280"/>
                        <a:gd name="connsiteX13" fmla="*/ 735715 w 1318664"/>
                        <a:gd name="connsiteY13" fmla="*/ 23563 h 2498280"/>
                        <a:gd name="connsiteX14" fmla="*/ 1031436 w 1318664"/>
                        <a:gd name="connsiteY14" fmla="*/ 249246 h 2498280"/>
                        <a:gd name="connsiteX15" fmla="*/ 1218207 w 1318664"/>
                        <a:gd name="connsiteY15" fmla="*/ 568312 h 2498280"/>
                        <a:gd name="connsiteX16" fmla="*/ 1315484 w 1318664"/>
                        <a:gd name="connsiteY16" fmla="*/ 1070260 h 2498280"/>
                        <a:gd name="connsiteX17" fmla="*/ 1268791 w 1318664"/>
                        <a:gd name="connsiteY17" fmla="*/ 1350416 h 2498280"/>
                        <a:gd name="connsiteX18" fmla="*/ 1167624 w 1318664"/>
                        <a:gd name="connsiteY18" fmla="*/ 1611117 h 2498280"/>
                        <a:gd name="connsiteX19" fmla="*/ 1035327 w 1318664"/>
                        <a:gd name="connsiteY19" fmla="*/ 1817344 h 2498280"/>
                        <a:gd name="connsiteX20" fmla="*/ 899140 w 1318664"/>
                        <a:gd name="connsiteY20" fmla="*/ 1976877 h 2498280"/>
                        <a:gd name="connsiteX21" fmla="*/ 836883 w 1318664"/>
                        <a:gd name="connsiteY21" fmla="*/ 2062481 h 2498280"/>
                        <a:gd name="connsiteX22" fmla="*/ 766844 w 1318664"/>
                        <a:gd name="connsiteY22" fmla="*/ 2175322 h 2498280"/>
                        <a:gd name="connsiteX23" fmla="*/ 743497 w 1318664"/>
                        <a:gd name="connsiteY23" fmla="*/ 2268707 h 2498280"/>
                        <a:gd name="connsiteX24" fmla="*/ 759062 w 1318664"/>
                        <a:gd name="connsiteY24" fmla="*/ 2334855 h 2498280"/>
                        <a:gd name="connsiteX25" fmla="*/ 790190 w 1318664"/>
                        <a:gd name="connsiteY25" fmla="*/ 2397112 h 2498280"/>
                        <a:gd name="connsiteX26" fmla="*/ 875793 w 1318664"/>
                        <a:gd name="connsiteY26" fmla="*/ 2498280 h 2498280"/>
                        <a:gd name="connsiteX0" fmla="*/ 229877 w 1318664"/>
                        <a:gd name="connsiteY0" fmla="*/ 2373766 h 2498280"/>
                        <a:gd name="connsiteX1" fmla="*/ 319371 w 1318664"/>
                        <a:gd name="connsiteY1" fmla="*/ 2307618 h 2498280"/>
                        <a:gd name="connsiteX2" fmla="*/ 397193 w 1318664"/>
                        <a:gd name="connsiteY2" fmla="*/ 2225906 h 2498280"/>
                        <a:gd name="connsiteX3" fmla="*/ 401084 w 1318664"/>
                        <a:gd name="connsiteY3" fmla="*/ 2144193 h 2498280"/>
                        <a:gd name="connsiteX4" fmla="*/ 284352 w 1318664"/>
                        <a:gd name="connsiteY4" fmla="*/ 1918512 h 2498280"/>
                        <a:gd name="connsiteX5" fmla="*/ 140382 w 1318664"/>
                        <a:gd name="connsiteY5" fmla="*/ 1650028 h 2498280"/>
                        <a:gd name="connsiteX6" fmla="*/ 43106 w 1318664"/>
                        <a:gd name="connsiteY6" fmla="*/ 1346525 h 2498280"/>
                        <a:gd name="connsiteX7" fmla="*/ 4195 w 1318664"/>
                        <a:gd name="connsiteY7" fmla="*/ 1046913 h 2498280"/>
                        <a:gd name="connsiteX8" fmla="*/ 8086 w 1318664"/>
                        <a:gd name="connsiteY8" fmla="*/ 739519 h 2498280"/>
                        <a:gd name="connsiteX9" fmla="*/ 66452 w 1318664"/>
                        <a:gd name="connsiteY9" fmla="*/ 494382 h 2498280"/>
                        <a:gd name="connsiteX10" fmla="*/ 159838 w 1318664"/>
                        <a:gd name="connsiteY10" fmla="*/ 292047 h 2498280"/>
                        <a:gd name="connsiteX11" fmla="*/ 296025 w 1318664"/>
                        <a:gd name="connsiteY11" fmla="*/ 136404 h 2498280"/>
                        <a:gd name="connsiteX12" fmla="*/ 494469 w 1318664"/>
                        <a:gd name="connsiteY12" fmla="*/ 19672 h 2498280"/>
                        <a:gd name="connsiteX13" fmla="*/ 735715 w 1318664"/>
                        <a:gd name="connsiteY13" fmla="*/ 23563 h 2498280"/>
                        <a:gd name="connsiteX14" fmla="*/ 1031436 w 1318664"/>
                        <a:gd name="connsiteY14" fmla="*/ 249246 h 2498280"/>
                        <a:gd name="connsiteX15" fmla="*/ 1218207 w 1318664"/>
                        <a:gd name="connsiteY15" fmla="*/ 568312 h 2498280"/>
                        <a:gd name="connsiteX16" fmla="*/ 1315484 w 1318664"/>
                        <a:gd name="connsiteY16" fmla="*/ 1070260 h 2498280"/>
                        <a:gd name="connsiteX17" fmla="*/ 1268791 w 1318664"/>
                        <a:gd name="connsiteY17" fmla="*/ 1350416 h 2498280"/>
                        <a:gd name="connsiteX18" fmla="*/ 1167624 w 1318664"/>
                        <a:gd name="connsiteY18" fmla="*/ 1611117 h 2498280"/>
                        <a:gd name="connsiteX19" fmla="*/ 1035327 w 1318664"/>
                        <a:gd name="connsiteY19" fmla="*/ 1817344 h 2498280"/>
                        <a:gd name="connsiteX20" fmla="*/ 899140 w 1318664"/>
                        <a:gd name="connsiteY20" fmla="*/ 1976877 h 2498280"/>
                        <a:gd name="connsiteX21" fmla="*/ 836883 w 1318664"/>
                        <a:gd name="connsiteY21" fmla="*/ 2062481 h 2498280"/>
                        <a:gd name="connsiteX22" fmla="*/ 766844 w 1318664"/>
                        <a:gd name="connsiteY22" fmla="*/ 2175322 h 2498280"/>
                        <a:gd name="connsiteX23" fmla="*/ 743497 w 1318664"/>
                        <a:gd name="connsiteY23" fmla="*/ 2268707 h 2498280"/>
                        <a:gd name="connsiteX24" fmla="*/ 759062 w 1318664"/>
                        <a:gd name="connsiteY24" fmla="*/ 2334855 h 2498280"/>
                        <a:gd name="connsiteX25" fmla="*/ 790190 w 1318664"/>
                        <a:gd name="connsiteY25" fmla="*/ 2397112 h 2498280"/>
                        <a:gd name="connsiteX26" fmla="*/ 875793 w 1318664"/>
                        <a:gd name="connsiteY26" fmla="*/ 2498280 h 2498280"/>
                        <a:gd name="connsiteX0" fmla="*/ 229877 w 1318664"/>
                        <a:gd name="connsiteY0" fmla="*/ 2373766 h 2498280"/>
                        <a:gd name="connsiteX1" fmla="*/ 319371 w 1318664"/>
                        <a:gd name="connsiteY1" fmla="*/ 2307618 h 2498280"/>
                        <a:gd name="connsiteX2" fmla="*/ 397193 w 1318664"/>
                        <a:gd name="connsiteY2" fmla="*/ 2225906 h 2498280"/>
                        <a:gd name="connsiteX3" fmla="*/ 401084 w 1318664"/>
                        <a:gd name="connsiteY3" fmla="*/ 2144193 h 2498280"/>
                        <a:gd name="connsiteX4" fmla="*/ 284352 w 1318664"/>
                        <a:gd name="connsiteY4" fmla="*/ 1918512 h 2498280"/>
                        <a:gd name="connsiteX5" fmla="*/ 140382 w 1318664"/>
                        <a:gd name="connsiteY5" fmla="*/ 1650028 h 2498280"/>
                        <a:gd name="connsiteX6" fmla="*/ 43106 w 1318664"/>
                        <a:gd name="connsiteY6" fmla="*/ 1346525 h 2498280"/>
                        <a:gd name="connsiteX7" fmla="*/ 4195 w 1318664"/>
                        <a:gd name="connsiteY7" fmla="*/ 1046913 h 2498280"/>
                        <a:gd name="connsiteX8" fmla="*/ 8086 w 1318664"/>
                        <a:gd name="connsiteY8" fmla="*/ 739519 h 2498280"/>
                        <a:gd name="connsiteX9" fmla="*/ 66452 w 1318664"/>
                        <a:gd name="connsiteY9" fmla="*/ 494382 h 2498280"/>
                        <a:gd name="connsiteX10" fmla="*/ 159838 w 1318664"/>
                        <a:gd name="connsiteY10" fmla="*/ 292047 h 2498280"/>
                        <a:gd name="connsiteX11" fmla="*/ 296025 w 1318664"/>
                        <a:gd name="connsiteY11" fmla="*/ 136404 h 2498280"/>
                        <a:gd name="connsiteX12" fmla="*/ 494469 w 1318664"/>
                        <a:gd name="connsiteY12" fmla="*/ 19672 h 2498280"/>
                        <a:gd name="connsiteX13" fmla="*/ 735715 w 1318664"/>
                        <a:gd name="connsiteY13" fmla="*/ 23563 h 2498280"/>
                        <a:gd name="connsiteX14" fmla="*/ 1031436 w 1318664"/>
                        <a:gd name="connsiteY14" fmla="*/ 249246 h 2498280"/>
                        <a:gd name="connsiteX15" fmla="*/ 1218207 w 1318664"/>
                        <a:gd name="connsiteY15" fmla="*/ 568312 h 2498280"/>
                        <a:gd name="connsiteX16" fmla="*/ 1315484 w 1318664"/>
                        <a:gd name="connsiteY16" fmla="*/ 1070260 h 2498280"/>
                        <a:gd name="connsiteX17" fmla="*/ 1268791 w 1318664"/>
                        <a:gd name="connsiteY17" fmla="*/ 1350416 h 2498280"/>
                        <a:gd name="connsiteX18" fmla="*/ 1167624 w 1318664"/>
                        <a:gd name="connsiteY18" fmla="*/ 1611117 h 2498280"/>
                        <a:gd name="connsiteX19" fmla="*/ 1035327 w 1318664"/>
                        <a:gd name="connsiteY19" fmla="*/ 1817344 h 2498280"/>
                        <a:gd name="connsiteX20" fmla="*/ 899140 w 1318664"/>
                        <a:gd name="connsiteY20" fmla="*/ 1976877 h 2498280"/>
                        <a:gd name="connsiteX21" fmla="*/ 836883 w 1318664"/>
                        <a:gd name="connsiteY21" fmla="*/ 2062481 h 2498280"/>
                        <a:gd name="connsiteX22" fmla="*/ 766844 w 1318664"/>
                        <a:gd name="connsiteY22" fmla="*/ 2175322 h 2498280"/>
                        <a:gd name="connsiteX23" fmla="*/ 743497 w 1318664"/>
                        <a:gd name="connsiteY23" fmla="*/ 2268707 h 2498280"/>
                        <a:gd name="connsiteX24" fmla="*/ 759062 w 1318664"/>
                        <a:gd name="connsiteY24" fmla="*/ 2334855 h 2498280"/>
                        <a:gd name="connsiteX25" fmla="*/ 790190 w 1318664"/>
                        <a:gd name="connsiteY25" fmla="*/ 2397112 h 2498280"/>
                        <a:gd name="connsiteX26" fmla="*/ 875793 w 1318664"/>
                        <a:gd name="connsiteY26" fmla="*/ 2498280 h 2498280"/>
                        <a:gd name="connsiteX0" fmla="*/ 229877 w 1318664"/>
                        <a:gd name="connsiteY0" fmla="*/ 2373766 h 2498280"/>
                        <a:gd name="connsiteX1" fmla="*/ 319371 w 1318664"/>
                        <a:gd name="connsiteY1" fmla="*/ 2307618 h 2498280"/>
                        <a:gd name="connsiteX2" fmla="*/ 397193 w 1318664"/>
                        <a:gd name="connsiteY2" fmla="*/ 2225906 h 2498280"/>
                        <a:gd name="connsiteX3" fmla="*/ 401084 w 1318664"/>
                        <a:gd name="connsiteY3" fmla="*/ 2144193 h 2498280"/>
                        <a:gd name="connsiteX4" fmla="*/ 284352 w 1318664"/>
                        <a:gd name="connsiteY4" fmla="*/ 1918512 h 2498280"/>
                        <a:gd name="connsiteX5" fmla="*/ 140382 w 1318664"/>
                        <a:gd name="connsiteY5" fmla="*/ 1650028 h 2498280"/>
                        <a:gd name="connsiteX6" fmla="*/ 43106 w 1318664"/>
                        <a:gd name="connsiteY6" fmla="*/ 1346525 h 2498280"/>
                        <a:gd name="connsiteX7" fmla="*/ 4195 w 1318664"/>
                        <a:gd name="connsiteY7" fmla="*/ 1046913 h 2498280"/>
                        <a:gd name="connsiteX8" fmla="*/ 8086 w 1318664"/>
                        <a:gd name="connsiteY8" fmla="*/ 739519 h 2498280"/>
                        <a:gd name="connsiteX9" fmla="*/ 66452 w 1318664"/>
                        <a:gd name="connsiteY9" fmla="*/ 494382 h 2498280"/>
                        <a:gd name="connsiteX10" fmla="*/ 159838 w 1318664"/>
                        <a:gd name="connsiteY10" fmla="*/ 292047 h 2498280"/>
                        <a:gd name="connsiteX11" fmla="*/ 296025 w 1318664"/>
                        <a:gd name="connsiteY11" fmla="*/ 136404 h 2498280"/>
                        <a:gd name="connsiteX12" fmla="*/ 494469 w 1318664"/>
                        <a:gd name="connsiteY12" fmla="*/ 19672 h 2498280"/>
                        <a:gd name="connsiteX13" fmla="*/ 735715 w 1318664"/>
                        <a:gd name="connsiteY13" fmla="*/ 23563 h 2498280"/>
                        <a:gd name="connsiteX14" fmla="*/ 1031436 w 1318664"/>
                        <a:gd name="connsiteY14" fmla="*/ 249246 h 2498280"/>
                        <a:gd name="connsiteX15" fmla="*/ 1218207 w 1318664"/>
                        <a:gd name="connsiteY15" fmla="*/ 568312 h 2498280"/>
                        <a:gd name="connsiteX16" fmla="*/ 1315484 w 1318664"/>
                        <a:gd name="connsiteY16" fmla="*/ 1070260 h 2498280"/>
                        <a:gd name="connsiteX17" fmla="*/ 1268791 w 1318664"/>
                        <a:gd name="connsiteY17" fmla="*/ 1350416 h 2498280"/>
                        <a:gd name="connsiteX18" fmla="*/ 1167624 w 1318664"/>
                        <a:gd name="connsiteY18" fmla="*/ 1611117 h 2498280"/>
                        <a:gd name="connsiteX19" fmla="*/ 1035327 w 1318664"/>
                        <a:gd name="connsiteY19" fmla="*/ 1817344 h 2498280"/>
                        <a:gd name="connsiteX20" fmla="*/ 836883 w 1318664"/>
                        <a:gd name="connsiteY20" fmla="*/ 2062481 h 2498280"/>
                        <a:gd name="connsiteX21" fmla="*/ 766844 w 1318664"/>
                        <a:gd name="connsiteY21" fmla="*/ 2175322 h 2498280"/>
                        <a:gd name="connsiteX22" fmla="*/ 743497 w 1318664"/>
                        <a:gd name="connsiteY22" fmla="*/ 2268707 h 2498280"/>
                        <a:gd name="connsiteX23" fmla="*/ 759062 w 1318664"/>
                        <a:gd name="connsiteY23" fmla="*/ 2334855 h 2498280"/>
                        <a:gd name="connsiteX24" fmla="*/ 790190 w 1318664"/>
                        <a:gd name="connsiteY24" fmla="*/ 2397112 h 2498280"/>
                        <a:gd name="connsiteX25" fmla="*/ 875793 w 1318664"/>
                        <a:gd name="connsiteY25" fmla="*/ 2498280 h 2498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</a:cxnLst>
                      <a:rect l="l" t="t" r="r" b="b"/>
                      <a:pathLst>
                        <a:path w="1318664" h="2498280">
                          <a:moveTo>
                            <a:pt x="229877" y="2373766"/>
                          </a:moveTo>
                          <a:cubicBezTo>
                            <a:pt x="249008" y="2359174"/>
                            <a:pt x="291485" y="2332261"/>
                            <a:pt x="319371" y="2307618"/>
                          </a:cubicBezTo>
                          <a:cubicBezTo>
                            <a:pt x="347257" y="2282975"/>
                            <a:pt x="383574" y="2253144"/>
                            <a:pt x="397193" y="2225906"/>
                          </a:cubicBezTo>
                          <a:cubicBezTo>
                            <a:pt x="410812" y="2198669"/>
                            <a:pt x="419891" y="2195425"/>
                            <a:pt x="401084" y="2144193"/>
                          </a:cubicBezTo>
                          <a:cubicBezTo>
                            <a:pt x="382277" y="2092961"/>
                            <a:pt x="327802" y="2000873"/>
                            <a:pt x="284352" y="1918512"/>
                          </a:cubicBezTo>
                          <a:cubicBezTo>
                            <a:pt x="240902" y="1836151"/>
                            <a:pt x="180590" y="1745359"/>
                            <a:pt x="140382" y="1650028"/>
                          </a:cubicBezTo>
                          <a:cubicBezTo>
                            <a:pt x="100174" y="1554697"/>
                            <a:pt x="65804" y="1447044"/>
                            <a:pt x="43106" y="1346525"/>
                          </a:cubicBezTo>
                          <a:cubicBezTo>
                            <a:pt x="20408" y="1246006"/>
                            <a:pt x="10032" y="1148081"/>
                            <a:pt x="4195" y="1046913"/>
                          </a:cubicBezTo>
                          <a:cubicBezTo>
                            <a:pt x="-1642" y="945745"/>
                            <a:pt x="-2290" y="831607"/>
                            <a:pt x="8086" y="739519"/>
                          </a:cubicBezTo>
                          <a:cubicBezTo>
                            <a:pt x="18462" y="647431"/>
                            <a:pt x="41160" y="568961"/>
                            <a:pt x="66452" y="494382"/>
                          </a:cubicBezTo>
                          <a:cubicBezTo>
                            <a:pt x="91744" y="419803"/>
                            <a:pt x="121576" y="351710"/>
                            <a:pt x="159838" y="292047"/>
                          </a:cubicBezTo>
                          <a:cubicBezTo>
                            <a:pt x="198100" y="232384"/>
                            <a:pt x="240253" y="181800"/>
                            <a:pt x="296025" y="136404"/>
                          </a:cubicBezTo>
                          <a:cubicBezTo>
                            <a:pt x="351797" y="91008"/>
                            <a:pt x="421187" y="38479"/>
                            <a:pt x="494469" y="19672"/>
                          </a:cubicBezTo>
                          <a:cubicBezTo>
                            <a:pt x="567751" y="865"/>
                            <a:pt x="646220" y="-14699"/>
                            <a:pt x="735715" y="23563"/>
                          </a:cubicBezTo>
                          <a:cubicBezTo>
                            <a:pt x="825210" y="61825"/>
                            <a:pt x="947130" y="139000"/>
                            <a:pt x="1031436" y="249246"/>
                          </a:cubicBezTo>
                          <a:cubicBezTo>
                            <a:pt x="1115742" y="359492"/>
                            <a:pt x="1170866" y="431476"/>
                            <a:pt x="1218207" y="568312"/>
                          </a:cubicBezTo>
                          <a:cubicBezTo>
                            <a:pt x="1265548" y="705148"/>
                            <a:pt x="1334290" y="877652"/>
                            <a:pt x="1315484" y="1070260"/>
                          </a:cubicBezTo>
                          <a:cubicBezTo>
                            <a:pt x="1296678" y="1262868"/>
                            <a:pt x="1293434" y="1260273"/>
                            <a:pt x="1268791" y="1350416"/>
                          </a:cubicBezTo>
                          <a:cubicBezTo>
                            <a:pt x="1244148" y="1440559"/>
                            <a:pt x="1206535" y="1533296"/>
                            <a:pt x="1167624" y="1611117"/>
                          </a:cubicBezTo>
                          <a:cubicBezTo>
                            <a:pt x="1128713" y="1688938"/>
                            <a:pt x="1090451" y="1742117"/>
                            <a:pt x="1035327" y="1817344"/>
                          </a:cubicBezTo>
                          <a:cubicBezTo>
                            <a:pt x="980204" y="1892571"/>
                            <a:pt x="881630" y="2002818"/>
                            <a:pt x="836883" y="2062481"/>
                          </a:cubicBezTo>
                          <a:cubicBezTo>
                            <a:pt x="792136" y="2122144"/>
                            <a:pt x="782408" y="2140951"/>
                            <a:pt x="766844" y="2175322"/>
                          </a:cubicBezTo>
                          <a:cubicBezTo>
                            <a:pt x="751280" y="2209693"/>
                            <a:pt x="744794" y="2242118"/>
                            <a:pt x="743497" y="2268707"/>
                          </a:cubicBezTo>
                          <a:cubicBezTo>
                            <a:pt x="742200" y="2295296"/>
                            <a:pt x="751280" y="2313454"/>
                            <a:pt x="759062" y="2334855"/>
                          </a:cubicBezTo>
                          <a:cubicBezTo>
                            <a:pt x="766844" y="2356256"/>
                            <a:pt x="770735" y="2369875"/>
                            <a:pt x="790190" y="2397112"/>
                          </a:cubicBezTo>
                          <a:cubicBezTo>
                            <a:pt x="809645" y="2424349"/>
                            <a:pt x="857959" y="2477203"/>
                            <a:pt x="875793" y="2498280"/>
                          </a:cubicBezTo>
                        </a:path>
                      </a:pathLst>
                    </a:custGeom>
                    <a:ln w="15240">
                      <a:solidFill>
                        <a:schemeClr val="tx1"/>
                      </a:solidFill>
                    </a:ln>
                    <a:extLst/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342900" marR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AT" sz="20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2" name="Freihandform 37">
                      <a:extLst>
                        <a:ext uri="{FF2B5EF4-FFF2-40B4-BE49-F238E27FC236}">
                          <a16:creationId xmlns:a16="http://schemas.microsoft.com/office/drawing/2014/main" id="{FB373AE5-D7BB-1844-9D9B-3A3CFF2870C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937452" y="2194566"/>
                      <a:ext cx="1115510" cy="2456181"/>
                    </a:xfrm>
                    <a:custGeom>
                      <a:avLst/>
                      <a:gdLst>
                        <a:gd name="connsiteX0" fmla="*/ 171501 w 1115510"/>
                        <a:gd name="connsiteY0" fmla="*/ 2350418 h 2468614"/>
                        <a:gd name="connsiteX1" fmla="*/ 408856 w 1115510"/>
                        <a:gd name="connsiteY1" fmla="*/ 2229796 h 2468614"/>
                        <a:gd name="connsiteX2" fmla="*/ 521697 w 1115510"/>
                        <a:gd name="connsiteY2" fmla="*/ 2148083 h 2468614"/>
                        <a:gd name="connsiteX3" fmla="*/ 669557 w 1115510"/>
                        <a:gd name="connsiteY3" fmla="*/ 2039133 h 2468614"/>
                        <a:gd name="connsiteX4" fmla="*/ 797962 w 1115510"/>
                        <a:gd name="connsiteY4" fmla="*/ 1906837 h 2468614"/>
                        <a:gd name="connsiteX5" fmla="*/ 903021 w 1115510"/>
                        <a:gd name="connsiteY5" fmla="*/ 1743413 h 2468614"/>
                        <a:gd name="connsiteX6" fmla="*/ 1004189 w 1115510"/>
                        <a:gd name="connsiteY6" fmla="*/ 1533295 h 2468614"/>
                        <a:gd name="connsiteX7" fmla="*/ 1062555 w 1115510"/>
                        <a:gd name="connsiteY7" fmla="*/ 1327069 h 2468614"/>
                        <a:gd name="connsiteX8" fmla="*/ 1113139 w 1115510"/>
                        <a:gd name="connsiteY8" fmla="*/ 1000219 h 2468614"/>
                        <a:gd name="connsiteX9" fmla="*/ 1101465 w 1115510"/>
                        <a:gd name="connsiteY9" fmla="*/ 805666 h 2468614"/>
                        <a:gd name="connsiteX10" fmla="*/ 1050882 w 1115510"/>
                        <a:gd name="connsiteY10" fmla="*/ 564420 h 2468614"/>
                        <a:gd name="connsiteX11" fmla="*/ 973060 w 1115510"/>
                        <a:gd name="connsiteY11" fmla="*/ 381540 h 2468614"/>
                        <a:gd name="connsiteX12" fmla="*/ 813527 w 1115510"/>
                        <a:gd name="connsiteY12" fmla="*/ 136403 h 2468614"/>
                        <a:gd name="connsiteX13" fmla="*/ 704577 w 1115510"/>
                        <a:gd name="connsiteY13" fmla="*/ 54691 h 2468614"/>
                        <a:gd name="connsiteX14" fmla="*/ 622865 w 1115510"/>
                        <a:gd name="connsiteY14" fmla="*/ 27453 h 2468614"/>
                        <a:gd name="connsiteX15" fmla="*/ 541152 w 1115510"/>
                        <a:gd name="connsiteY15" fmla="*/ 216 h 2468614"/>
                        <a:gd name="connsiteX16" fmla="*/ 436094 w 1115510"/>
                        <a:gd name="connsiteY16" fmla="*/ 15780 h 2468614"/>
                        <a:gd name="connsiteX17" fmla="*/ 385510 w 1115510"/>
                        <a:gd name="connsiteY17" fmla="*/ 35236 h 2468614"/>
                        <a:gd name="connsiteX18" fmla="*/ 296015 w 1115510"/>
                        <a:gd name="connsiteY18" fmla="*/ 74146 h 2468614"/>
                        <a:gd name="connsiteX19" fmla="*/ 225976 w 1115510"/>
                        <a:gd name="connsiteY19" fmla="*/ 140294 h 2468614"/>
                        <a:gd name="connsiteX20" fmla="*/ 105353 w 1115510"/>
                        <a:gd name="connsiteY20" fmla="*/ 307610 h 2468614"/>
                        <a:gd name="connsiteX21" fmla="*/ 23641 w 1115510"/>
                        <a:gd name="connsiteY21" fmla="*/ 521618 h 2468614"/>
                        <a:gd name="connsiteX22" fmla="*/ 294 w 1115510"/>
                        <a:gd name="connsiteY22" fmla="*/ 774538 h 2468614"/>
                        <a:gd name="connsiteX23" fmla="*/ 15859 w 1115510"/>
                        <a:gd name="connsiteY23" fmla="*/ 1043021 h 2468614"/>
                        <a:gd name="connsiteX24" fmla="*/ 85898 w 1115510"/>
                        <a:gd name="connsiteY24" fmla="*/ 1416563 h 2468614"/>
                        <a:gd name="connsiteX25" fmla="*/ 194848 w 1115510"/>
                        <a:gd name="connsiteY25" fmla="*/ 1700611 h 2468614"/>
                        <a:gd name="connsiteX26" fmla="*/ 319362 w 1115510"/>
                        <a:gd name="connsiteY26" fmla="*/ 1930184 h 2468614"/>
                        <a:gd name="connsiteX27" fmla="*/ 459440 w 1115510"/>
                        <a:gd name="connsiteY27" fmla="*/ 2136410 h 2468614"/>
                        <a:gd name="connsiteX28" fmla="*/ 506133 w 1115510"/>
                        <a:gd name="connsiteY28" fmla="*/ 2198667 h 2468614"/>
                        <a:gd name="connsiteX29" fmla="*/ 607300 w 1115510"/>
                        <a:gd name="connsiteY29" fmla="*/ 2315399 h 2468614"/>
                        <a:gd name="connsiteX30" fmla="*/ 681231 w 1115510"/>
                        <a:gd name="connsiteY30" fmla="*/ 2385438 h 2468614"/>
                        <a:gd name="connsiteX31" fmla="*/ 755161 w 1115510"/>
                        <a:gd name="connsiteY31" fmla="*/ 2467150 h 2468614"/>
                        <a:gd name="connsiteX0" fmla="*/ 171501 w 1115510"/>
                        <a:gd name="connsiteY0" fmla="*/ 2350272 h 2468468"/>
                        <a:gd name="connsiteX1" fmla="*/ 408856 w 1115510"/>
                        <a:gd name="connsiteY1" fmla="*/ 2229650 h 2468468"/>
                        <a:gd name="connsiteX2" fmla="*/ 521697 w 1115510"/>
                        <a:gd name="connsiteY2" fmla="*/ 2147937 h 2468468"/>
                        <a:gd name="connsiteX3" fmla="*/ 669557 w 1115510"/>
                        <a:gd name="connsiteY3" fmla="*/ 2038987 h 2468468"/>
                        <a:gd name="connsiteX4" fmla="*/ 797962 w 1115510"/>
                        <a:gd name="connsiteY4" fmla="*/ 1906691 h 2468468"/>
                        <a:gd name="connsiteX5" fmla="*/ 903021 w 1115510"/>
                        <a:gd name="connsiteY5" fmla="*/ 1743267 h 2468468"/>
                        <a:gd name="connsiteX6" fmla="*/ 1004189 w 1115510"/>
                        <a:gd name="connsiteY6" fmla="*/ 1533149 h 2468468"/>
                        <a:gd name="connsiteX7" fmla="*/ 1062555 w 1115510"/>
                        <a:gd name="connsiteY7" fmla="*/ 1326923 h 2468468"/>
                        <a:gd name="connsiteX8" fmla="*/ 1113139 w 1115510"/>
                        <a:gd name="connsiteY8" fmla="*/ 1000073 h 2468468"/>
                        <a:gd name="connsiteX9" fmla="*/ 1101465 w 1115510"/>
                        <a:gd name="connsiteY9" fmla="*/ 805520 h 2468468"/>
                        <a:gd name="connsiteX10" fmla="*/ 1050882 w 1115510"/>
                        <a:gd name="connsiteY10" fmla="*/ 564274 h 2468468"/>
                        <a:gd name="connsiteX11" fmla="*/ 973060 w 1115510"/>
                        <a:gd name="connsiteY11" fmla="*/ 381394 h 2468468"/>
                        <a:gd name="connsiteX12" fmla="*/ 813527 w 1115510"/>
                        <a:gd name="connsiteY12" fmla="*/ 136257 h 2468468"/>
                        <a:gd name="connsiteX13" fmla="*/ 704577 w 1115510"/>
                        <a:gd name="connsiteY13" fmla="*/ 54545 h 2468468"/>
                        <a:gd name="connsiteX14" fmla="*/ 628308 w 1115510"/>
                        <a:gd name="connsiteY14" fmla="*/ 21864 h 2468468"/>
                        <a:gd name="connsiteX15" fmla="*/ 541152 w 1115510"/>
                        <a:gd name="connsiteY15" fmla="*/ 70 h 2468468"/>
                        <a:gd name="connsiteX16" fmla="*/ 436094 w 1115510"/>
                        <a:gd name="connsiteY16" fmla="*/ 15634 h 2468468"/>
                        <a:gd name="connsiteX17" fmla="*/ 385510 w 1115510"/>
                        <a:gd name="connsiteY17" fmla="*/ 35090 h 2468468"/>
                        <a:gd name="connsiteX18" fmla="*/ 296015 w 1115510"/>
                        <a:gd name="connsiteY18" fmla="*/ 74000 h 2468468"/>
                        <a:gd name="connsiteX19" fmla="*/ 225976 w 1115510"/>
                        <a:gd name="connsiteY19" fmla="*/ 140148 h 2468468"/>
                        <a:gd name="connsiteX20" fmla="*/ 105353 w 1115510"/>
                        <a:gd name="connsiteY20" fmla="*/ 307464 h 2468468"/>
                        <a:gd name="connsiteX21" fmla="*/ 23641 w 1115510"/>
                        <a:gd name="connsiteY21" fmla="*/ 521472 h 2468468"/>
                        <a:gd name="connsiteX22" fmla="*/ 294 w 1115510"/>
                        <a:gd name="connsiteY22" fmla="*/ 774392 h 2468468"/>
                        <a:gd name="connsiteX23" fmla="*/ 15859 w 1115510"/>
                        <a:gd name="connsiteY23" fmla="*/ 1042875 h 2468468"/>
                        <a:gd name="connsiteX24" fmla="*/ 85898 w 1115510"/>
                        <a:gd name="connsiteY24" fmla="*/ 1416417 h 2468468"/>
                        <a:gd name="connsiteX25" fmla="*/ 194848 w 1115510"/>
                        <a:gd name="connsiteY25" fmla="*/ 1700465 h 2468468"/>
                        <a:gd name="connsiteX26" fmla="*/ 319362 w 1115510"/>
                        <a:gd name="connsiteY26" fmla="*/ 1930038 h 2468468"/>
                        <a:gd name="connsiteX27" fmla="*/ 459440 w 1115510"/>
                        <a:gd name="connsiteY27" fmla="*/ 2136264 h 2468468"/>
                        <a:gd name="connsiteX28" fmla="*/ 506133 w 1115510"/>
                        <a:gd name="connsiteY28" fmla="*/ 2198521 h 2468468"/>
                        <a:gd name="connsiteX29" fmla="*/ 607300 w 1115510"/>
                        <a:gd name="connsiteY29" fmla="*/ 2315253 h 2468468"/>
                        <a:gd name="connsiteX30" fmla="*/ 681231 w 1115510"/>
                        <a:gd name="connsiteY30" fmla="*/ 2385292 h 2468468"/>
                        <a:gd name="connsiteX31" fmla="*/ 755161 w 1115510"/>
                        <a:gd name="connsiteY31" fmla="*/ 2467004 h 2468468"/>
                        <a:gd name="connsiteX0" fmla="*/ 171501 w 1115510"/>
                        <a:gd name="connsiteY0" fmla="*/ 2350272 h 2460148"/>
                        <a:gd name="connsiteX1" fmla="*/ 408856 w 1115510"/>
                        <a:gd name="connsiteY1" fmla="*/ 2229650 h 2460148"/>
                        <a:gd name="connsiteX2" fmla="*/ 521697 w 1115510"/>
                        <a:gd name="connsiteY2" fmla="*/ 2147937 h 2460148"/>
                        <a:gd name="connsiteX3" fmla="*/ 669557 w 1115510"/>
                        <a:gd name="connsiteY3" fmla="*/ 2038987 h 2460148"/>
                        <a:gd name="connsiteX4" fmla="*/ 797962 w 1115510"/>
                        <a:gd name="connsiteY4" fmla="*/ 1906691 h 2460148"/>
                        <a:gd name="connsiteX5" fmla="*/ 903021 w 1115510"/>
                        <a:gd name="connsiteY5" fmla="*/ 1743267 h 2460148"/>
                        <a:gd name="connsiteX6" fmla="*/ 1004189 w 1115510"/>
                        <a:gd name="connsiteY6" fmla="*/ 1533149 h 2460148"/>
                        <a:gd name="connsiteX7" fmla="*/ 1062555 w 1115510"/>
                        <a:gd name="connsiteY7" fmla="*/ 1326923 h 2460148"/>
                        <a:gd name="connsiteX8" fmla="*/ 1113139 w 1115510"/>
                        <a:gd name="connsiteY8" fmla="*/ 1000073 h 2460148"/>
                        <a:gd name="connsiteX9" fmla="*/ 1101465 w 1115510"/>
                        <a:gd name="connsiteY9" fmla="*/ 805520 h 2460148"/>
                        <a:gd name="connsiteX10" fmla="*/ 1050882 w 1115510"/>
                        <a:gd name="connsiteY10" fmla="*/ 564274 h 2460148"/>
                        <a:gd name="connsiteX11" fmla="*/ 973060 w 1115510"/>
                        <a:gd name="connsiteY11" fmla="*/ 381394 h 2460148"/>
                        <a:gd name="connsiteX12" fmla="*/ 813527 w 1115510"/>
                        <a:gd name="connsiteY12" fmla="*/ 136257 h 2460148"/>
                        <a:gd name="connsiteX13" fmla="*/ 704577 w 1115510"/>
                        <a:gd name="connsiteY13" fmla="*/ 54545 h 2460148"/>
                        <a:gd name="connsiteX14" fmla="*/ 628308 w 1115510"/>
                        <a:gd name="connsiteY14" fmla="*/ 21864 h 2460148"/>
                        <a:gd name="connsiteX15" fmla="*/ 541152 w 1115510"/>
                        <a:gd name="connsiteY15" fmla="*/ 70 h 2460148"/>
                        <a:gd name="connsiteX16" fmla="*/ 436094 w 1115510"/>
                        <a:gd name="connsiteY16" fmla="*/ 15634 h 2460148"/>
                        <a:gd name="connsiteX17" fmla="*/ 385510 w 1115510"/>
                        <a:gd name="connsiteY17" fmla="*/ 35090 h 2460148"/>
                        <a:gd name="connsiteX18" fmla="*/ 296015 w 1115510"/>
                        <a:gd name="connsiteY18" fmla="*/ 74000 h 2460148"/>
                        <a:gd name="connsiteX19" fmla="*/ 225976 w 1115510"/>
                        <a:gd name="connsiteY19" fmla="*/ 140148 h 2460148"/>
                        <a:gd name="connsiteX20" fmla="*/ 105353 w 1115510"/>
                        <a:gd name="connsiteY20" fmla="*/ 307464 h 2460148"/>
                        <a:gd name="connsiteX21" fmla="*/ 23641 w 1115510"/>
                        <a:gd name="connsiteY21" fmla="*/ 521472 h 2460148"/>
                        <a:gd name="connsiteX22" fmla="*/ 294 w 1115510"/>
                        <a:gd name="connsiteY22" fmla="*/ 774392 h 2460148"/>
                        <a:gd name="connsiteX23" fmla="*/ 15859 w 1115510"/>
                        <a:gd name="connsiteY23" fmla="*/ 1042875 h 2460148"/>
                        <a:gd name="connsiteX24" fmla="*/ 85898 w 1115510"/>
                        <a:gd name="connsiteY24" fmla="*/ 1416417 h 2460148"/>
                        <a:gd name="connsiteX25" fmla="*/ 194848 w 1115510"/>
                        <a:gd name="connsiteY25" fmla="*/ 1700465 h 2460148"/>
                        <a:gd name="connsiteX26" fmla="*/ 319362 w 1115510"/>
                        <a:gd name="connsiteY26" fmla="*/ 1930038 h 2460148"/>
                        <a:gd name="connsiteX27" fmla="*/ 459440 w 1115510"/>
                        <a:gd name="connsiteY27" fmla="*/ 2136264 h 2460148"/>
                        <a:gd name="connsiteX28" fmla="*/ 506133 w 1115510"/>
                        <a:gd name="connsiteY28" fmla="*/ 2198521 h 2460148"/>
                        <a:gd name="connsiteX29" fmla="*/ 607300 w 1115510"/>
                        <a:gd name="connsiteY29" fmla="*/ 2315253 h 2460148"/>
                        <a:gd name="connsiteX30" fmla="*/ 681231 w 1115510"/>
                        <a:gd name="connsiteY30" fmla="*/ 2385292 h 2460148"/>
                        <a:gd name="connsiteX31" fmla="*/ 772094 w 1115510"/>
                        <a:gd name="connsiteY31" fmla="*/ 2458538 h 2460148"/>
                        <a:gd name="connsiteX0" fmla="*/ 171501 w 1115510"/>
                        <a:gd name="connsiteY0" fmla="*/ 2350272 h 2460148"/>
                        <a:gd name="connsiteX1" fmla="*/ 408856 w 1115510"/>
                        <a:gd name="connsiteY1" fmla="*/ 2229650 h 2460148"/>
                        <a:gd name="connsiteX2" fmla="*/ 521697 w 1115510"/>
                        <a:gd name="connsiteY2" fmla="*/ 2147937 h 2460148"/>
                        <a:gd name="connsiteX3" fmla="*/ 669557 w 1115510"/>
                        <a:gd name="connsiteY3" fmla="*/ 2038987 h 2460148"/>
                        <a:gd name="connsiteX4" fmla="*/ 797962 w 1115510"/>
                        <a:gd name="connsiteY4" fmla="*/ 1906691 h 2460148"/>
                        <a:gd name="connsiteX5" fmla="*/ 903021 w 1115510"/>
                        <a:gd name="connsiteY5" fmla="*/ 1743267 h 2460148"/>
                        <a:gd name="connsiteX6" fmla="*/ 1004189 w 1115510"/>
                        <a:gd name="connsiteY6" fmla="*/ 1525367 h 2460148"/>
                        <a:gd name="connsiteX7" fmla="*/ 1062555 w 1115510"/>
                        <a:gd name="connsiteY7" fmla="*/ 1326923 h 2460148"/>
                        <a:gd name="connsiteX8" fmla="*/ 1113139 w 1115510"/>
                        <a:gd name="connsiteY8" fmla="*/ 1000073 h 2460148"/>
                        <a:gd name="connsiteX9" fmla="*/ 1101465 w 1115510"/>
                        <a:gd name="connsiteY9" fmla="*/ 805520 h 2460148"/>
                        <a:gd name="connsiteX10" fmla="*/ 1050882 w 1115510"/>
                        <a:gd name="connsiteY10" fmla="*/ 564274 h 2460148"/>
                        <a:gd name="connsiteX11" fmla="*/ 973060 w 1115510"/>
                        <a:gd name="connsiteY11" fmla="*/ 381394 h 2460148"/>
                        <a:gd name="connsiteX12" fmla="*/ 813527 w 1115510"/>
                        <a:gd name="connsiteY12" fmla="*/ 136257 h 2460148"/>
                        <a:gd name="connsiteX13" fmla="*/ 704577 w 1115510"/>
                        <a:gd name="connsiteY13" fmla="*/ 54545 h 2460148"/>
                        <a:gd name="connsiteX14" fmla="*/ 628308 w 1115510"/>
                        <a:gd name="connsiteY14" fmla="*/ 21864 h 2460148"/>
                        <a:gd name="connsiteX15" fmla="*/ 541152 w 1115510"/>
                        <a:gd name="connsiteY15" fmla="*/ 70 h 2460148"/>
                        <a:gd name="connsiteX16" fmla="*/ 436094 w 1115510"/>
                        <a:gd name="connsiteY16" fmla="*/ 15634 h 2460148"/>
                        <a:gd name="connsiteX17" fmla="*/ 385510 w 1115510"/>
                        <a:gd name="connsiteY17" fmla="*/ 35090 h 2460148"/>
                        <a:gd name="connsiteX18" fmla="*/ 296015 w 1115510"/>
                        <a:gd name="connsiteY18" fmla="*/ 74000 h 2460148"/>
                        <a:gd name="connsiteX19" fmla="*/ 225976 w 1115510"/>
                        <a:gd name="connsiteY19" fmla="*/ 140148 h 2460148"/>
                        <a:gd name="connsiteX20" fmla="*/ 105353 w 1115510"/>
                        <a:gd name="connsiteY20" fmla="*/ 307464 h 2460148"/>
                        <a:gd name="connsiteX21" fmla="*/ 23641 w 1115510"/>
                        <a:gd name="connsiteY21" fmla="*/ 521472 h 2460148"/>
                        <a:gd name="connsiteX22" fmla="*/ 294 w 1115510"/>
                        <a:gd name="connsiteY22" fmla="*/ 774392 h 2460148"/>
                        <a:gd name="connsiteX23" fmla="*/ 15859 w 1115510"/>
                        <a:gd name="connsiteY23" fmla="*/ 1042875 h 2460148"/>
                        <a:gd name="connsiteX24" fmla="*/ 85898 w 1115510"/>
                        <a:gd name="connsiteY24" fmla="*/ 1416417 h 2460148"/>
                        <a:gd name="connsiteX25" fmla="*/ 194848 w 1115510"/>
                        <a:gd name="connsiteY25" fmla="*/ 1700465 h 2460148"/>
                        <a:gd name="connsiteX26" fmla="*/ 319362 w 1115510"/>
                        <a:gd name="connsiteY26" fmla="*/ 1930038 h 2460148"/>
                        <a:gd name="connsiteX27" fmla="*/ 459440 w 1115510"/>
                        <a:gd name="connsiteY27" fmla="*/ 2136264 h 2460148"/>
                        <a:gd name="connsiteX28" fmla="*/ 506133 w 1115510"/>
                        <a:gd name="connsiteY28" fmla="*/ 2198521 h 2460148"/>
                        <a:gd name="connsiteX29" fmla="*/ 607300 w 1115510"/>
                        <a:gd name="connsiteY29" fmla="*/ 2315253 h 2460148"/>
                        <a:gd name="connsiteX30" fmla="*/ 681231 w 1115510"/>
                        <a:gd name="connsiteY30" fmla="*/ 2385292 h 2460148"/>
                        <a:gd name="connsiteX31" fmla="*/ 772094 w 1115510"/>
                        <a:gd name="connsiteY31" fmla="*/ 2458538 h 2460148"/>
                        <a:gd name="connsiteX0" fmla="*/ 171501 w 1115510"/>
                        <a:gd name="connsiteY0" fmla="*/ 2350272 h 2460148"/>
                        <a:gd name="connsiteX1" fmla="*/ 408856 w 1115510"/>
                        <a:gd name="connsiteY1" fmla="*/ 2229650 h 2460148"/>
                        <a:gd name="connsiteX2" fmla="*/ 521697 w 1115510"/>
                        <a:gd name="connsiteY2" fmla="*/ 2147937 h 2460148"/>
                        <a:gd name="connsiteX3" fmla="*/ 669557 w 1115510"/>
                        <a:gd name="connsiteY3" fmla="*/ 2038987 h 2460148"/>
                        <a:gd name="connsiteX4" fmla="*/ 797962 w 1115510"/>
                        <a:gd name="connsiteY4" fmla="*/ 1906691 h 2460148"/>
                        <a:gd name="connsiteX5" fmla="*/ 903021 w 1115510"/>
                        <a:gd name="connsiteY5" fmla="*/ 1743267 h 2460148"/>
                        <a:gd name="connsiteX6" fmla="*/ 1004189 w 1115510"/>
                        <a:gd name="connsiteY6" fmla="*/ 1525367 h 2460148"/>
                        <a:gd name="connsiteX7" fmla="*/ 1062555 w 1115510"/>
                        <a:gd name="connsiteY7" fmla="*/ 1315249 h 2460148"/>
                        <a:gd name="connsiteX8" fmla="*/ 1113139 w 1115510"/>
                        <a:gd name="connsiteY8" fmla="*/ 1000073 h 2460148"/>
                        <a:gd name="connsiteX9" fmla="*/ 1101465 w 1115510"/>
                        <a:gd name="connsiteY9" fmla="*/ 805520 h 2460148"/>
                        <a:gd name="connsiteX10" fmla="*/ 1050882 w 1115510"/>
                        <a:gd name="connsiteY10" fmla="*/ 564274 h 2460148"/>
                        <a:gd name="connsiteX11" fmla="*/ 973060 w 1115510"/>
                        <a:gd name="connsiteY11" fmla="*/ 381394 h 2460148"/>
                        <a:gd name="connsiteX12" fmla="*/ 813527 w 1115510"/>
                        <a:gd name="connsiteY12" fmla="*/ 136257 h 2460148"/>
                        <a:gd name="connsiteX13" fmla="*/ 704577 w 1115510"/>
                        <a:gd name="connsiteY13" fmla="*/ 54545 h 2460148"/>
                        <a:gd name="connsiteX14" fmla="*/ 628308 w 1115510"/>
                        <a:gd name="connsiteY14" fmla="*/ 21864 h 2460148"/>
                        <a:gd name="connsiteX15" fmla="*/ 541152 w 1115510"/>
                        <a:gd name="connsiteY15" fmla="*/ 70 h 2460148"/>
                        <a:gd name="connsiteX16" fmla="*/ 436094 w 1115510"/>
                        <a:gd name="connsiteY16" fmla="*/ 15634 h 2460148"/>
                        <a:gd name="connsiteX17" fmla="*/ 385510 w 1115510"/>
                        <a:gd name="connsiteY17" fmla="*/ 35090 h 2460148"/>
                        <a:gd name="connsiteX18" fmla="*/ 296015 w 1115510"/>
                        <a:gd name="connsiteY18" fmla="*/ 74000 h 2460148"/>
                        <a:gd name="connsiteX19" fmla="*/ 225976 w 1115510"/>
                        <a:gd name="connsiteY19" fmla="*/ 140148 h 2460148"/>
                        <a:gd name="connsiteX20" fmla="*/ 105353 w 1115510"/>
                        <a:gd name="connsiteY20" fmla="*/ 307464 h 2460148"/>
                        <a:gd name="connsiteX21" fmla="*/ 23641 w 1115510"/>
                        <a:gd name="connsiteY21" fmla="*/ 521472 h 2460148"/>
                        <a:gd name="connsiteX22" fmla="*/ 294 w 1115510"/>
                        <a:gd name="connsiteY22" fmla="*/ 774392 h 2460148"/>
                        <a:gd name="connsiteX23" fmla="*/ 15859 w 1115510"/>
                        <a:gd name="connsiteY23" fmla="*/ 1042875 h 2460148"/>
                        <a:gd name="connsiteX24" fmla="*/ 85898 w 1115510"/>
                        <a:gd name="connsiteY24" fmla="*/ 1416417 h 2460148"/>
                        <a:gd name="connsiteX25" fmla="*/ 194848 w 1115510"/>
                        <a:gd name="connsiteY25" fmla="*/ 1700465 h 2460148"/>
                        <a:gd name="connsiteX26" fmla="*/ 319362 w 1115510"/>
                        <a:gd name="connsiteY26" fmla="*/ 1930038 h 2460148"/>
                        <a:gd name="connsiteX27" fmla="*/ 459440 w 1115510"/>
                        <a:gd name="connsiteY27" fmla="*/ 2136264 h 2460148"/>
                        <a:gd name="connsiteX28" fmla="*/ 506133 w 1115510"/>
                        <a:gd name="connsiteY28" fmla="*/ 2198521 h 2460148"/>
                        <a:gd name="connsiteX29" fmla="*/ 607300 w 1115510"/>
                        <a:gd name="connsiteY29" fmla="*/ 2315253 h 2460148"/>
                        <a:gd name="connsiteX30" fmla="*/ 681231 w 1115510"/>
                        <a:gd name="connsiteY30" fmla="*/ 2385292 h 2460148"/>
                        <a:gd name="connsiteX31" fmla="*/ 772094 w 1115510"/>
                        <a:gd name="connsiteY31" fmla="*/ 2458538 h 2460148"/>
                        <a:gd name="connsiteX0" fmla="*/ 171501 w 1115510"/>
                        <a:gd name="connsiteY0" fmla="*/ 2350272 h 2460148"/>
                        <a:gd name="connsiteX1" fmla="*/ 408856 w 1115510"/>
                        <a:gd name="connsiteY1" fmla="*/ 2229650 h 2460148"/>
                        <a:gd name="connsiteX2" fmla="*/ 521697 w 1115510"/>
                        <a:gd name="connsiteY2" fmla="*/ 2147937 h 2460148"/>
                        <a:gd name="connsiteX3" fmla="*/ 669557 w 1115510"/>
                        <a:gd name="connsiteY3" fmla="*/ 2038987 h 2460148"/>
                        <a:gd name="connsiteX4" fmla="*/ 797962 w 1115510"/>
                        <a:gd name="connsiteY4" fmla="*/ 1906691 h 2460148"/>
                        <a:gd name="connsiteX5" fmla="*/ 903021 w 1115510"/>
                        <a:gd name="connsiteY5" fmla="*/ 1743267 h 2460148"/>
                        <a:gd name="connsiteX6" fmla="*/ 1004189 w 1115510"/>
                        <a:gd name="connsiteY6" fmla="*/ 1525367 h 2460148"/>
                        <a:gd name="connsiteX7" fmla="*/ 1062555 w 1115510"/>
                        <a:gd name="connsiteY7" fmla="*/ 1315249 h 2460148"/>
                        <a:gd name="connsiteX8" fmla="*/ 1113139 w 1115510"/>
                        <a:gd name="connsiteY8" fmla="*/ 1000073 h 2460148"/>
                        <a:gd name="connsiteX9" fmla="*/ 1101465 w 1115510"/>
                        <a:gd name="connsiteY9" fmla="*/ 805520 h 2460148"/>
                        <a:gd name="connsiteX10" fmla="*/ 1050882 w 1115510"/>
                        <a:gd name="connsiteY10" fmla="*/ 564274 h 2460148"/>
                        <a:gd name="connsiteX11" fmla="*/ 973060 w 1115510"/>
                        <a:gd name="connsiteY11" fmla="*/ 381394 h 2460148"/>
                        <a:gd name="connsiteX12" fmla="*/ 813527 w 1115510"/>
                        <a:gd name="connsiteY12" fmla="*/ 136257 h 2460148"/>
                        <a:gd name="connsiteX13" fmla="*/ 704577 w 1115510"/>
                        <a:gd name="connsiteY13" fmla="*/ 54545 h 2460148"/>
                        <a:gd name="connsiteX14" fmla="*/ 639981 w 1115510"/>
                        <a:gd name="connsiteY14" fmla="*/ 21864 h 2460148"/>
                        <a:gd name="connsiteX15" fmla="*/ 541152 w 1115510"/>
                        <a:gd name="connsiteY15" fmla="*/ 70 h 2460148"/>
                        <a:gd name="connsiteX16" fmla="*/ 436094 w 1115510"/>
                        <a:gd name="connsiteY16" fmla="*/ 15634 h 2460148"/>
                        <a:gd name="connsiteX17" fmla="*/ 385510 w 1115510"/>
                        <a:gd name="connsiteY17" fmla="*/ 35090 h 2460148"/>
                        <a:gd name="connsiteX18" fmla="*/ 296015 w 1115510"/>
                        <a:gd name="connsiteY18" fmla="*/ 74000 h 2460148"/>
                        <a:gd name="connsiteX19" fmla="*/ 225976 w 1115510"/>
                        <a:gd name="connsiteY19" fmla="*/ 140148 h 2460148"/>
                        <a:gd name="connsiteX20" fmla="*/ 105353 w 1115510"/>
                        <a:gd name="connsiteY20" fmla="*/ 307464 h 2460148"/>
                        <a:gd name="connsiteX21" fmla="*/ 23641 w 1115510"/>
                        <a:gd name="connsiteY21" fmla="*/ 521472 h 2460148"/>
                        <a:gd name="connsiteX22" fmla="*/ 294 w 1115510"/>
                        <a:gd name="connsiteY22" fmla="*/ 774392 h 2460148"/>
                        <a:gd name="connsiteX23" fmla="*/ 15859 w 1115510"/>
                        <a:gd name="connsiteY23" fmla="*/ 1042875 h 2460148"/>
                        <a:gd name="connsiteX24" fmla="*/ 85898 w 1115510"/>
                        <a:gd name="connsiteY24" fmla="*/ 1416417 h 2460148"/>
                        <a:gd name="connsiteX25" fmla="*/ 194848 w 1115510"/>
                        <a:gd name="connsiteY25" fmla="*/ 1700465 h 2460148"/>
                        <a:gd name="connsiteX26" fmla="*/ 319362 w 1115510"/>
                        <a:gd name="connsiteY26" fmla="*/ 1930038 h 2460148"/>
                        <a:gd name="connsiteX27" fmla="*/ 459440 w 1115510"/>
                        <a:gd name="connsiteY27" fmla="*/ 2136264 h 2460148"/>
                        <a:gd name="connsiteX28" fmla="*/ 506133 w 1115510"/>
                        <a:gd name="connsiteY28" fmla="*/ 2198521 h 2460148"/>
                        <a:gd name="connsiteX29" fmla="*/ 607300 w 1115510"/>
                        <a:gd name="connsiteY29" fmla="*/ 2315253 h 2460148"/>
                        <a:gd name="connsiteX30" fmla="*/ 681231 w 1115510"/>
                        <a:gd name="connsiteY30" fmla="*/ 2385292 h 2460148"/>
                        <a:gd name="connsiteX31" fmla="*/ 772094 w 1115510"/>
                        <a:gd name="connsiteY31" fmla="*/ 2458538 h 2460148"/>
                        <a:gd name="connsiteX0" fmla="*/ 171501 w 1115510"/>
                        <a:gd name="connsiteY0" fmla="*/ 2350269 h 2460145"/>
                        <a:gd name="connsiteX1" fmla="*/ 408856 w 1115510"/>
                        <a:gd name="connsiteY1" fmla="*/ 2229647 h 2460145"/>
                        <a:gd name="connsiteX2" fmla="*/ 521697 w 1115510"/>
                        <a:gd name="connsiteY2" fmla="*/ 2147934 h 2460145"/>
                        <a:gd name="connsiteX3" fmla="*/ 669557 w 1115510"/>
                        <a:gd name="connsiteY3" fmla="*/ 2038984 h 2460145"/>
                        <a:gd name="connsiteX4" fmla="*/ 797962 w 1115510"/>
                        <a:gd name="connsiteY4" fmla="*/ 1906688 h 2460145"/>
                        <a:gd name="connsiteX5" fmla="*/ 903021 w 1115510"/>
                        <a:gd name="connsiteY5" fmla="*/ 1743264 h 2460145"/>
                        <a:gd name="connsiteX6" fmla="*/ 1004189 w 1115510"/>
                        <a:gd name="connsiteY6" fmla="*/ 1525364 h 2460145"/>
                        <a:gd name="connsiteX7" fmla="*/ 1062555 w 1115510"/>
                        <a:gd name="connsiteY7" fmla="*/ 1315246 h 2460145"/>
                        <a:gd name="connsiteX8" fmla="*/ 1113139 w 1115510"/>
                        <a:gd name="connsiteY8" fmla="*/ 1000070 h 2460145"/>
                        <a:gd name="connsiteX9" fmla="*/ 1101465 w 1115510"/>
                        <a:gd name="connsiteY9" fmla="*/ 805517 h 2460145"/>
                        <a:gd name="connsiteX10" fmla="*/ 1050882 w 1115510"/>
                        <a:gd name="connsiteY10" fmla="*/ 564271 h 2460145"/>
                        <a:gd name="connsiteX11" fmla="*/ 973060 w 1115510"/>
                        <a:gd name="connsiteY11" fmla="*/ 381391 h 2460145"/>
                        <a:gd name="connsiteX12" fmla="*/ 813527 w 1115510"/>
                        <a:gd name="connsiteY12" fmla="*/ 136254 h 2460145"/>
                        <a:gd name="connsiteX13" fmla="*/ 704577 w 1115510"/>
                        <a:gd name="connsiteY13" fmla="*/ 54542 h 2460145"/>
                        <a:gd name="connsiteX14" fmla="*/ 639981 w 1115510"/>
                        <a:gd name="connsiteY14" fmla="*/ 21861 h 2460145"/>
                        <a:gd name="connsiteX15" fmla="*/ 541152 w 1115510"/>
                        <a:gd name="connsiteY15" fmla="*/ 67 h 2460145"/>
                        <a:gd name="connsiteX16" fmla="*/ 436094 w 1115510"/>
                        <a:gd name="connsiteY16" fmla="*/ 15631 h 2460145"/>
                        <a:gd name="connsiteX17" fmla="*/ 373836 w 1115510"/>
                        <a:gd name="connsiteY17" fmla="*/ 31196 h 2460145"/>
                        <a:gd name="connsiteX18" fmla="*/ 296015 w 1115510"/>
                        <a:gd name="connsiteY18" fmla="*/ 73997 h 2460145"/>
                        <a:gd name="connsiteX19" fmla="*/ 225976 w 1115510"/>
                        <a:gd name="connsiteY19" fmla="*/ 140145 h 2460145"/>
                        <a:gd name="connsiteX20" fmla="*/ 105353 w 1115510"/>
                        <a:gd name="connsiteY20" fmla="*/ 307461 h 2460145"/>
                        <a:gd name="connsiteX21" fmla="*/ 23641 w 1115510"/>
                        <a:gd name="connsiteY21" fmla="*/ 521469 h 2460145"/>
                        <a:gd name="connsiteX22" fmla="*/ 294 w 1115510"/>
                        <a:gd name="connsiteY22" fmla="*/ 774389 h 2460145"/>
                        <a:gd name="connsiteX23" fmla="*/ 15859 w 1115510"/>
                        <a:gd name="connsiteY23" fmla="*/ 1042872 h 2460145"/>
                        <a:gd name="connsiteX24" fmla="*/ 85898 w 1115510"/>
                        <a:gd name="connsiteY24" fmla="*/ 1416414 h 2460145"/>
                        <a:gd name="connsiteX25" fmla="*/ 194848 w 1115510"/>
                        <a:gd name="connsiteY25" fmla="*/ 1700462 h 2460145"/>
                        <a:gd name="connsiteX26" fmla="*/ 319362 w 1115510"/>
                        <a:gd name="connsiteY26" fmla="*/ 1930035 h 2460145"/>
                        <a:gd name="connsiteX27" fmla="*/ 459440 w 1115510"/>
                        <a:gd name="connsiteY27" fmla="*/ 2136261 h 2460145"/>
                        <a:gd name="connsiteX28" fmla="*/ 506133 w 1115510"/>
                        <a:gd name="connsiteY28" fmla="*/ 2198518 h 2460145"/>
                        <a:gd name="connsiteX29" fmla="*/ 607300 w 1115510"/>
                        <a:gd name="connsiteY29" fmla="*/ 2315250 h 2460145"/>
                        <a:gd name="connsiteX30" fmla="*/ 681231 w 1115510"/>
                        <a:gd name="connsiteY30" fmla="*/ 2385289 h 2460145"/>
                        <a:gd name="connsiteX31" fmla="*/ 772094 w 1115510"/>
                        <a:gd name="connsiteY31" fmla="*/ 2458535 h 2460145"/>
                        <a:gd name="connsiteX0" fmla="*/ 171501 w 1115510"/>
                        <a:gd name="connsiteY0" fmla="*/ 2350351 h 2460227"/>
                        <a:gd name="connsiteX1" fmla="*/ 408856 w 1115510"/>
                        <a:gd name="connsiteY1" fmla="*/ 2229729 h 2460227"/>
                        <a:gd name="connsiteX2" fmla="*/ 521697 w 1115510"/>
                        <a:gd name="connsiteY2" fmla="*/ 2148016 h 2460227"/>
                        <a:gd name="connsiteX3" fmla="*/ 669557 w 1115510"/>
                        <a:gd name="connsiteY3" fmla="*/ 2039066 h 2460227"/>
                        <a:gd name="connsiteX4" fmla="*/ 797962 w 1115510"/>
                        <a:gd name="connsiteY4" fmla="*/ 1906770 h 2460227"/>
                        <a:gd name="connsiteX5" fmla="*/ 903021 w 1115510"/>
                        <a:gd name="connsiteY5" fmla="*/ 1743346 h 2460227"/>
                        <a:gd name="connsiteX6" fmla="*/ 1004189 w 1115510"/>
                        <a:gd name="connsiteY6" fmla="*/ 1525446 h 2460227"/>
                        <a:gd name="connsiteX7" fmla="*/ 1062555 w 1115510"/>
                        <a:gd name="connsiteY7" fmla="*/ 1315328 h 2460227"/>
                        <a:gd name="connsiteX8" fmla="*/ 1113139 w 1115510"/>
                        <a:gd name="connsiteY8" fmla="*/ 1000152 h 2460227"/>
                        <a:gd name="connsiteX9" fmla="*/ 1101465 w 1115510"/>
                        <a:gd name="connsiteY9" fmla="*/ 805599 h 2460227"/>
                        <a:gd name="connsiteX10" fmla="*/ 1050882 w 1115510"/>
                        <a:gd name="connsiteY10" fmla="*/ 564353 h 2460227"/>
                        <a:gd name="connsiteX11" fmla="*/ 973060 w 1115510"/>
                        <a:gd name="connsiteY11" fmla="*/ 381473 h 2460227"/>
                        <a:gd name="connsiteX12" fmla="*/ 813527 w 1115510"/>
                        <a:gd name="connsiteY12" fmla="*/ 136336 h 2460227"/>
                        <a:gd name="connsiteX13" fmla="*/ 704577 w 1115510"/>
                        <a:gd name="connsiteY13" fmla="*/ 54624 h 2460227"/>
                        <a:gd name="connsiteX14" fmla="*/ 639981 w 1115510"/>
                        <a:gd name="connsiteY14" fmla="*/ 21943 h 2460227"/>
                        <a:gd name="connsiteX15" fmla="*/ 541152 w 1115510"/>
                        <a:gd name="connsiteY15" fmla="*/ 149 h 2460227"/>
                        <a:gd name="connsiteX16" fmla="*/ 436094 w 1115510"/>
                        <a:gd name="connsiteY16" fmla="*/ 15713 h 2460227"/>
                        <a:gd name="connsiteX17" fmla="*/ 296015 w 1115510"/>
                        <a:gd name="connsiteY17" fmla="*/ 74079 h 2460227"/>
                        <a:gd name="connsiteX18" fmla="*/ 225976 w 1115510"/>
                        <a:gd name="connsiteY18" fmla="*/ 140227 h 2460227"/>
                        <a:gd name="connsiteX19" fmla="*/ 105353 w 1115510"/>
                        <a:gd name="connsiteY19" fmla="*/ 307543 h 2460227"/>
                        <a:gd name="connsiteX20" fmla="*/ 23641 w 1115510"/>
                        <a:gd name="connsiteY20" fmla="*/ 521551 h 2460227"/>
                        <a:gd name="connsiteX21" fmla="*/ 294 w 1115510"/>
                        <a:gd name="connsiteY21" fmla="*/ 774471 h 2460227"/>
                        <a:gd name="connsiteX22" fmla="*/ 15859 w 1115510"/>
                        <a:gd name="connsiteY22" fmla="*/ 1042954 h 2460227"/>
                        <a:gd name="connsiteX23" fmla="*/ 85898 w 1115510"/>
                        <a:gd name="connsiteY23" fmla="*/ 1416496 h 2460227"/>
                        <a:gd name="connsiteX24" fmla="*/ 194848 w 1115510"/>
                        <a:gd name="connsiteY24" fmla="*/ 1700544 h 2460227"/>
                        <a:gd name="connsiteX25" fmla="*/ 319362 w 1115510"/>
                        <a:gd name="connsiteY25" fmla="*/ 1930117 h 2460227"/>
                        <a:gd name="connsiteX26" fmla="*/ 459440 w 1115510"/>
                        <a:gd name="connsiteY26" fmla="*/ 2136343 h 2460227"/>
                        <a:gd name="connsiteX27" fmla="*/ 506133 w 1115510"/>
                        <a:gd name="connsiteY27" fmla="*/ 2198600 h 2460227"/>
                        <a:gd name="connsiteX28" fmla="*/ 607300 w 1115510"/>
                        <a:gd name="connsiteY28" fmla="*/ 2315332 h 2460227"/>
                        <a:gd name="connsiteX29" fmla="*/ 681231 w 1115510"/>
                        <a:gd name="connsiteY29" fmla="*/ 2385371 h 2460227"/>
                        <a:gd name="connsiteX30" fmla="*/ 772094 w 1115510"/>
                        <a:gd name="connsiteY30" fmla="*/ 2458617 h 2460227"/>
                        <a:gd name="connsiteX0" fmla="*/ 171501 w 1115510"/>
                        <a:gd name="connsiteY0" fmla="*/ 2338351 h 2448227"/>
                        <a:gd name="connsiteX1" fmla="*/ 408856 w 1115510"/>
                        <a:gd name="connsiteY1" fmla="*/ 2217729 h 2448227"/>
                        <a:gd name="connsiteX2" fmla="*/ 521697 w 1115510"/>
                        <a:gd name="connsiteY2" fmla="*/ 2136016 h 2448227"/>
                        <a:gd name="connsiteX3" fmla="*/ 669557 w 1115510"/>
                        <a:gd name="connsiteY3" fmla="*/ 2027066 h 2448227"/>
                        <a:gd name="connsiteX4" fmla="*/ 797962 w 1115510"/>
                        <a:gd name="connsiteY4" fmla="*/ 1894770 h 2448227"/>
                        <a:gd name="connsiteX5" fmla="*/ 903021 w 1115510"/>
                        <a:gd name="connsiteY5" fmla="*/ 1731346 h 2448227"/>
                        <a:gd name="connsiteX6" fmla="*/ 1004189 w 1115510"/>
                        <a:gd name="connsiteY6" fmla="*/ 1513446 h 2448227"/>
                        <a:gd name="connsiteX7" fmla="*/ 1062555 w 1115510"/>
                        <a:gd name="connsiteY7" fmla="*/ 1303328 h 2448227"/>
                        <a:gd name="connsiteX8" fmla="*/ 1113139 w 1115510"/>
                        <a:gd name="connsiteY8" fmla="*/ 988152 h 2448227"/>
                        <a:gd name="connsiteX9" fmla="*/ 1101465 w 1115510"/>
                        <a:gd name="connsiteY9" fmla="*/ 793599 h 2448227"/>
                        <a:gd name="connsiteX10" fmla="*/ 1050882 w 1115510"/>
                        <a:gd name="connsiteY10" fmla="*/ 552353 h 2448227"/>
                        <a:gd name="connsiteX11" fmla="*/ 973060 w 1115510"/>
                        <a:gd name="connsiteY11" fmla="*/ 369473 h 2448227"/>
                        <a:gd name="connsiteX12" fmla="*/ 813527 w 1115510"/>
                        <a:gd name="connsiteY12" fmla="*/ 124336 h 2448227"/>
                        <a:gd name="connsiteX13" fmla="*/ 704577 w 1115510"/>
                        <a:gd name="connsiteY13" fmla="*/ 42624 h 2448227"/>
                        <a:gd name="connsiteX14" fmla="*/ 639981 w 1115510"/>
                        <a:gd name="connsiteY14" fmla="*/ 9943 h 2448227"/>
                        <a:gd name="connsiteX15" fmla="*/ 436094 w 1115510"/>
                        <a:gd name="connsiteY15" fmla="*/ 3713 h 2448227"/>
                        <a:gd name="connsiteX16" fmla="*/ 296015 w 1115510"/>
                        <a:gd name="connsiteY16" fmla="*/ 62079 h 2448227"/>
                        <a:gd name="connsiteX17" fmla="*/ 225976 w 1115510"/>
                        <a:gd name="connsiteY17" fmla="*/ 128227 h 2448227"/>
                        <a:gd name="connsiteX18" fmla="*/ 105353 w 1115510"/>
                        <a:gd name="connsiteY18" fmla="*/ 295543 h 2448227"/>
                        <a:gd name="connsiteX19" fmla="*/ 23641 w 1115510"/>
                        <a:gd name="connsiteY19" fmla="*/ 509551 h 2448227"/>
                        <a:gd name="connsiteX20" fmla="*/ 294 w 1115510"/>
                        <a:gd name="connsiteY20" fmla="*/ 762471 h 2448227"/>
                        <a:gd name="connsiteX21" fmla="*/ 15859 w 1115510"/>
                        <a:gd name="connsiteY21" fmla="*/ 1030954 h 2448227"/>
                        <a:gd name="connsiteX22" fmla="*/ 85898 w 1115510"/>
                        <a:gd name="connsiteY22" fmla="*/ 1404496 h 2448227"/>
                        <a:gd name="connsiteX23" fmla="*/ 194848 w 1115510"/>
                        <a:gd name="connsiteY23" fmla="*/ 1688544 h 2448227"/>
                        <a:gd name="connsiteX24" fmla="*/ 319362 w 1115510"/>
                        <a:gd name="connsiteY24" fmla="*/ 1918117 h 2448227"/>
                        <a:gd name="connsiteX25" fmla="*/ 459440 w 1115510"/>
                        <a:gd name="connsiteY25" fmla="*/ 2124343 h 2448227"/>
                        <a:gd name="connsiteX26" fmla="*/ 506133 w 1115510"/>
                        <a:gd name="connsiteY26" fmla="*/ 2186600 h 2448227"/>
                        <a:gd name="connsiteX27" fmla="*/ 607300 w 1115510"/>
                        <a:gd name="connsiteY27" fmla="*/ 2303332 h 2448227"/>
                        <a:gd name="connsiteX28" fmla="*/ 681231 w 1115510"/>
                        <a:gd name="connsiteY28" fmla="*/ 2373371 h 2448227"/>
                        <a:gd name="connsiteX29" fmla="*/ 772094 w 1115510"/>
                        <a:gd name="connsiteY29" fmla="*/ 2446617 h 2448227"/>
                        <a:gd name="connsiteX0" fmla="*/ 171501 w 1115510"/>
                        <a:gd name="connsiteY0" fmla="*/ 2342323 h 2452199"/>
                        <a:gd name="connsiteX1" fmla="*/ 408856 w 1115510"/>
                        <a:gd name="connsiteY1" fmla="*/ 2221701 h 2452199"/>
                        <a:gd name="connsiteX2" fmla="*/ 521697 w 1115510"/>
                        <a:gd name="connsiteY2" fmla="*/ 2139988 h 2452199"/>
                        <a:gd name="connsiteX3" fmla="*/ 669557 w 1115510"/>
                        <a:gd name="connsiteY3" fmla="*/ 2031038 h 2452199"/>
                        <a:gd name="connsiteX4" fmla="*/ 797962 w 1115510"/>
                        <a:gd name="connsiteY4" fmla="*/ 1898742 h 2452199"/>
                        <a:gd name="connsiteX5" fmla="*/ 903021 w 1115510"/>
                        <a:gd name="connsiteY5" fmla="*/ 1735318 h 2452199"/>
                        <a:gd name="connsiteX6" fmla="*/ 1004189 w 1115510"/>
                        <a:gd name="connsiteY6" fmla="*/ 1517418 h 2452199"/>
                        <a:gd name="connsiteX7" fmla="*/ 1062555 w 1115510"/>
                        <a:gd name="connsiteY7" fmla="*/ 1307300 h 2452199"/>
                        <a:gd name="connsiteX8" fmla="*/ 1113139 w 1115510"/>
                        <a:gd name="connsiteY8" fmla="*/ 992124 h 2452199"/>
                        <a:gd name="connsiteX9" fmla="*/ 1101465 w 1115510"/>
                        <a:gd name="connsiteY9" fmla="*/ 797571 h 2452199"/>
                        <a:gd name="connsiteX10" fmla="*/ 1050882 w 1115510"/>
                        <a:gd name="connsiteY10" fmla="*/ 556325 h 2452199"/>
                        <a:gd name="connsiteX11" fmla="*/ 973060 w 1115510"/>
                        <a:gd name="connsiteY11" fmla="*/ 373445 h 2452199"/>
                        <a:gd name="connsiteX12" fmla="*/ 813527 w 1115510"/>
                        <a:gd name="connsiteY12" fmla="*/ 128308 h 2452199"/>
                        <a:gd name="connsiteX13" fmla="*/ 639981 w 1115510"/>
                        <a:gd name="connsiteY13" fmla="*/ 13915 h 2452199"/>
                        <a:gd name="connsiteX14" fmla="*/ 436094 w 1115510"/>
                        <a:gd name="connsiteY14" fmla="*/ 7685 h 2452199"/>
                        <a:gd name="connsiteX15" fmla="*/ 296015 w 1115510"/>
                        <a:gd name="connsiteY15" fmla="*/ 66051 h 2452199"/>
                        <a:gd name="connsiteX16" fmla="*/ 225976 w 1115510"/>
                        <a:gd name="connsiteY16" fmla="*/ 132199 h 2452199"/>
                        <a:gd name="connsiteX17" fmla="*/ 105353 w 1115510"/>
                        <a:gd name="connsiteY17" fmla="*/ 299515 h 2452199"/>
                        <a:gd name="connsiteX18" fmla="*/ 23641 w 1115510"/>
                        <a:gd name="connsiteY18" fmla="*/ 513523 h 2452199"/>
                        <a:gd name="connsiteX19" fmla="*/ 294 w 1115510"/>
                        <a:gd name="connsiteY19" fmla="*/ 766443 h 2452199"/>
                        <a:gd name="connsiteX20" fmla="*/ 15859 w 1115510"/>
                        <a:gd name="connsiteY20" fmla="*/ 1034926 h 2452199"/>
                        <a:gd name="connsiteX21" fmla="*/ 85898 w 1115510"/>
                        <a:gd name="connsiteY21" fmla="*/ 1408468 h 2452199"/>
                        <a:gd name="connsiteX22" fmla="*/ 194848 w 1115510"/>
                        <a:gd name="connsiteY22" fmla="*/ 1692516 h 2452199"/>
                        <a:gd name="connsiteX23" fmla="*/ 319362 w 1115510"/>
                        <a:gd name="connsiteY23" fmla="*/ 1922089 h 2452199"/>
                        <a:gd name="connsiteX24" fmla="*/ 459440 w 1115510"/>
                        <a:gd name="connsiteY24" fmla="*/ 2128315 h 2452199"/>
                        <a:gd name="connsiteX25" fmla="*/ 506133 w 1115510"/>
                        <a:gd name="connsiteY25" fmla="*/ 2190572 h 2452199"/>
                        <a:gd name="connsiteX26" fmla="*/ 607300 w 1115510"/>
                        <a:gd name="connsiteY26" fmla="*/ 2307304 h 2452199"/>
                        <a:gd name="connsiteX27" fmla="*/ 681231 w 1115510"/>
                        <a:gd name="connsiteY27" fmla="*/ 2377343 h 2452199"/>
                        <a:gd name="connsiteX28" fmla="*/ 772094 w 1115510"/>
                        <a:gd name="connsiteY28" fmla="*/ 2450589 h 2452199"/>
                        <a:gd name="connsiteX0" fmla="*/ 171501 w 1115510"/>
                        <a:gd name="connsiteY0" fmla="*/ 2346792 h 2456668"/>
                        <a:gd name="connsiteX1" fmla="*/ 408856 w 1115510"/>
                        <a:gd name="connsiteY1" fmla="*/ 2226170 h 2456668"/>
                        <a:gd name="connsiteX2" fmla="*/ 521697 w 1115510"/>
                        <a:gd name="connsiteY2" fmla="*/ 2144457 h 2456668"/>
                        <a:gd name="connsiteX3" fmla="*/ 669557 w 1115510"/>
                        <a:gd name="connsiteY3" fmla="*/ 2035507 h 2456668"/>
                        <a:gd name="connsiteX4" fmla="*/ 797962 w 1115510"/>
                        <a:gd name="connsiteY4" fmla="*/ 1903211 h 2456668"/>
                        <a:gd name="connsiteX5" fmla="*/ 903021 w 1115510"/>
                        <a:gd name="connsiteY5" fmla="*/ 1739787 h 2456668"/>
                        <a:gd name="connsiteX6" fmla="*/ 1004189 w 1115510"/>
                        <a:gd name="connsiteY6" fmla="*/ 1521887 h 2456668"/>
                        <a:gd name="connsiteX7" fmla="*/ 1062555 w 1115510"/>
                        <a:gd name="connsiteY7" fmla="*/ 1311769 h 2456668"/>
                        <a:gd name="connsiteX8" fmla="*/ 1113139 w 1115510"/>
                        <a:gd name="connsiteY8" fmla="*/ 996593 h 2456668"/>
                        <a:gd name="connsiteX9" fmla="*/ 1101465 w 1115510"/>
                        <a:gd name="connsiteY9" fmla="*/ 802040 h 2456668"/>
                        <a:gd name="connsiteX10" fmla="*/ 1050882 w 1115510"/>
                        <a:gd name="connsiteY10" fmla="*/ 560794 h 2456668"/>
                        <a:gd name="connsiteX11" fmla="*/ 973060 w 1115510"/>
                        <a:gd name="connsiteY11" fmla="*/ 377914 h 2456668"/>
                        <a:gd name="connsiteX12" fmla="*/ 813527 w 1115510"/>
                        <a:gd name="connsiteY12" fmla="*/ 132777 h 2456668"/>
                        <a:gd name="connsiteX13" fmla="*/ 639981 w 1115510"/>
                        <a:gd name="connsiteY13" fmla="*/ 18384 h 2456668"/>
                        <a:gd name="connsiteX14" fmla="*/ 436094 w 1115510"/>
                        <a:gd name="connsiteY14" fmla="*/ 12154 h 2456668"/>
                        <a:gd name="connsiteX15" fmla="*/ 225976 w 1115510"/>
                        <a:gd name="connsiteY15" fmla="*/ 136668 h 2456668"/>
                        <a:gd name="connsiteX16" fmla="*/ 105353 w 1115510"/>
                        <a:gd name="connsiteY16" fmla="*/ 303984 h 2456668"/>
                        <a:gd name="connsiteX17" fmla="*/ 23641 w 1115510"/>
                        <a:gd name="connsiteY17" fmla="*/ 517992 h 2456668"/>
                        <a:gd name="connsiteX18" fmla="*/ 294 w 1115510"/>
                        <a:gd name="connsiteY18" fmla="*/ 770912 h 2456668"/>
                        <a:gd name="connsiteX19" fmla="*/ 15859 w 1115510"/>
                        <a:gd name="connsiteY19" fmla="*/ 1039395 h 2456668"/>
                        <a:gd name="connsiteX20" fmla="*/ 85898 w 1115510"/>
                        <a:gd name="connsiteY20" fmla="*/ 1412937 h 2456668"/>
                        <a:gd name="connsiteX21" fmla="*/ 194848 w 1115510"/>
                        <a:gd name="connsiteY21" fmla="*/ 1696985 h 2456668"/>
                        <a:gd name="connsiteX22" fmla="*/ 319362 w 1115510"/>
                        <a:gd name="connsiteY22" fmla="*/ 1926558 h 2456668"/>
                        <a:gd name="connsiteX23" fmla="*/ 459440 w 1115510"/>
                        <a:gd name="connsiteY23" fmla="*/ 2132784 h 2456668"/>
                        <a:gd name="connsiteX24" fmla="*/ 506133 w 1115510"/>
                        <a:gd name="connsiteY24" fmla="*/ 2195041 h 2456668"/>
                        <a:gd name="connsiteX25" fmla="*/ 607300 w 1115510"/>
                        <a:gd name="connsiteY25" fmla="*/ 2311773 h 2456668"/>
                        <a:gd name="connsiteX26" fmla="*/ 681231 w 1115510"/>
                        <a:gd name="connsiteY26" fmla="*/ 2381812 h 2456668"/>
                        <a:gd name="connsiteX27" fmla="*/ 772094 w 1115510"/>
                        <a:gd name="connsiteY27" fmla="*/ 2455058 h 2456668"/>
                        <a:gd name="connsiteX0" fmla="*/ 171501 w 1115510"/>
                        <a:gd name="connsiteY0" fmla="*/ 2345439 h 2455315"/>
                        <a:gd name="connsiteX1" fmla="*/ 408856 w 1115510"/>
                        <a:gd name="connsiteY1" fmla="*/ 2224817 h 2455315"/>
                        <a:gd name="connsiteX2" fmla="*/ 521697 w 1115510"/>
                        <a:gd name="connsiteY2" fmla="*/ 2143104 h 2455315"/>
                        <a:gd name="connsiteX3" fmla="*/ 669557 w 1115510"/>
                        <a:gd name="connsiteY3" fmla="*/ 2034154 h 2455315"/>
                        <a:gd name="connsiteX4" fmla="*/ 797962 w 1115510"/>
                        <a:gd name="connsiteY4" fmla="*/ 1901858 h 2455315"/>
                        <a:gd name="connsiteX5" fmla="*/ 903021 w 1115510"/>
                        <a:gd name="connsiteY5" fmla="*/ 1738434 h 2455315"/>
                        <a:gd name="connsiteX6" fmla="*/ 1004189 w 1115510"/>
                        <a:gd name="connsiteY6" fmla="*/ 1520534 h 2455315"/>
                        <a:gd name="connsiteX7" fmla="*/ 1062555 w 1115510"/>
                        <a:gd name="connsiteY7" fmla="*/ 1310416 h 2455315"/>
                        <a:gd name="connsiteX8" fmla="*/ 1113139 w 1115510"/>
                        <a:gd name="connsiteY8" fmla="*/ 995240 h 2455315"/>
                        <a:gd name="connsiteX9" fmla="*/ 1101465 w 1115510"/>
                        <a:gd name="connsiteY9" fmla="*/ 800687 h 2455315"/>
                        <a:gd name="connsiteX10" fmla="*/ 1050882 w 1115510"/>
                        <a:gd name="connsiteY10" fmla="*/ 559441 h 2455315"/>
                        <a:gd name="connsiteX11" fmla="*/ 973060 w 1115510"/>
                        <a:gd name="connsiteY11" fmla="*/ 376561 h 2455315"/>
                        <a:gd name="connsiteX12" fmla="*/ 813527 w 1115510"/>
                        <a:gd name="connsiteY12" fmla="*/ 131424 h 2455315"/>
                        <a:gd name="connsiteX13" fmla="*/ 639981 w 1115510"/>
                        <a:gd name="connsiteY13" fmla="*/ 17031 h 2455315"/>
                        <a:gd name="connsiteX14" fmla="*/ 436094 w 1115510"/>
                        <a:gd name="connsiteY14" fmla="*/ 10801 h 2455315"/>
                        <a:gd name="connsiteX15" fmla="*/ 241540 w 1115510"/>
                        <a:gd name="connsiteY15" fmla="*/ 115860 h 2455315"/>
                        <a:gd name="connsiteX16" fmla="*/ 105353 w 1115510"/>
                        <a:gd name="connsiteY16" fmla="*/ 302631 h 2455315"/>
                        <a:gd name="connsiteX17" fmla="*/ 23641 w 1115510"/>
                        <a:gd name="connsiteY17" fmla="*/ 516639 h 2455315"/>
                        <a:gd name="connsiteX18" fmla="*/ 294 w 1115510"/>
                        <a:gd name="connsiteY18" fmla="*/ 769559 h 2455315"/>
                        <a:gd name="connsiteX19" fmla="*/ 15859 w 1115510"/>
                        <a:gd name="connsiteY19" fmla="*/ 1038042 h 2455315"/>
                        <a:gd name="connsiteX20" fmla="*/ 85898 w 1115510"/>
                        <a:gd name="connsiteY20" fmla="*/ 1411584 h 2455315"/>
                        <a:gd name="connsiteX21" fmla="*/ 194848 w 1115510"/>
                        <a:gd name="connsiteY21" fmla="*/ 1695632 h 2455315"/>
                        <a:gd name="connsiteX22" fmla="*/ 319362 w 1115510"/>
                        <a:gd name="connsiteY22" fmla="*/ 1925205 h 2455315"/>
                        <a:gd name="connsiteX23" fmla="*/ 459440 w 1115510"/>
                        <a:gd name="connsiteY23" fmla="*/ 2131431 h 2455315"/>
                        <a:gd name="connsiteX24" fmla="*/ 506133 w 1115510"/>
                        <a:gd name="connsiteY24" fmla="*/ 2193688 h 2455315"/>
                        <a:gd name="connsiteX25" fmla="*/ 607300 w 1115510"/>
                        <a:gd name="connsiteY25" fmla="*/ 2310420 h 2455315"/>
                        <a:gd name="connsiteX26" fmla="*/ 681231 w 1115510"/>
                        <a:gd name="connsiteY26" fmla="*/ 2380459 h 2455315"/>
                        <a:gd name="connsiteX27" fmla="*/ 772094 w 1115510"/>
                        <a:gd name="connsiteY27" fmla="*/ 2453705 h 2455315"/>
                        <a:gd name="connsiteX0" fmla="*/ 171501 w 1115510"/>
                        <a:gd name="connsiteY0" fmla="*/ 2345439 h 2455315"/>
                        <a:gd name="connsiteX1" fmla="*/ 408856 w 1115510"/>
                        <a:gd name="connsiteY1" fmla="*/ 2224817 h 2455315"/>
                        <a:gd name="connsiteX2" fmla="*/ 521697 w 1115510"/>
                        <a:gd name="connsiteY2" fmla="*/ 2143104 h 2455315"/>
                        <a:gd name="connsiteX3" fmla="*/ 669557 w 1115510"/>
                        <a:gd name="connsiteY3" fmla="*/ 2034154 h 2455315"/>
                        <a:gd name="connsiteX4" fmla="*/ 797962 w 1115510"/>
                        <a:gd name="connsiteY4" fmla="*/ 1901858 h 2455315"/>
                        <a:gd name="connsiteX5" fmla="*/ 903021 w 1115510"/>
                        <a:gd name="connsiteY5" fmla="*/ 1738434 h 2455315"/>
                        <a:gd name="connsiteX6" fmla="*/ 1004189 w 1115510"/>
                        <a:gd name="connsiteY6" fmla="*/ 1520534 h 2455315"/>
                        <a:gd name="connsiteX7" fmla="*/ 1062555 w 1115510"/>
                        <a:gd name="connsiteY7" fmla="*/ 1310416 h 2455315"/>
                        <a:gd name="connsiteX8" fmla="*/ 1113139 w 1115510"/>
                        <a:gd name="connsiteY8" fmla="*/ 995240 h 2455315"/>
                        <a:gd name="connsiteX9" fmla="*/ 1101465 w 1115510"/>
                        <a:gd name="connsiteY9" fmla="*/ 785123 h 2455315"/>
                        <a:gd name="connsiteX10" fmla="*/ 1050882 w 1115510"/>
                        <a:gd name="connsiteY10" fmla="*/ 559441 h 2455315"/>
                        <a:gd name="connsiteX11" fmla="*/ 973060 w 1115510"/>
                        <a:gd name="connsiteY11" fmla="*/ 376561 h 2455315"/>
                        <a:gd name="connsiteX12" fmla="*/ 813527 w 1115510"/>
                        <a:gd name="connsiteY12" fmla="*/ 131424 h 2455315"/>
                        <a:gd name="connsiteX13" fmla="*/ 639981 w 1115510"/>
                        <a:gd name="connsiteY13" fmla="*/ 17031 h 2455315"/>
                        <a:gd name="connsiteX14" fmla="*/ 436094 w 1115510"/>
                        <a:gd name="connsiteY14" fmla="*/ 10801 h 2455315"/>
                        <a:gd name="connsiteX15" fmla="*/ 241540 w 1115510"/>
                        <a:gd name="connsiteY15" fmla="*/ 115860 h 2455315"/>
                        <a:gd name="connsiteX16" fmla="*/ 105353 w 1115510"/>
                        <a:gd name="connsiteY16" fmla="*/ 302631 h 2455315"/>
                        <a:gd name="connsiteX17" fmla="*/ 23641 w 1115510"/>
                        <a:gd name="connsiteY17" fmla="*/ 516639 h 2455315"/>
                        <a:gd name="connsiteX18" fmla="*/ 294 w 1115510"/>
                        <a:gd name="connsiteY18" fmla="*/ 769559 h 2455315"/>
                        <a:gd name="connsiteX19" fmla="*/ 15859 w 1115510"/>
                        <a:gd name="connsiteY19" fmla="*/ 1038042 h 2455315"/>
                        <a:gd name="connsiteX20" fmla="*/ 85898 w 1115510"/>
                        <a:gd name="connsiteY20" fmla="*/ 1411584 h 2455315"/>
                        <a:gd name="connsiteX21" fmla="*/ 194848 w 1115510"/>
                        <a:gd name="connsiteY21" fmla="*/ 1695632 h 2455315"/>
                        <a:gd name="connsiteX22" fmla="*/ 319362 w 1115510"/>
                        <a:gd name="connsiteY22" fmla="*/ 1925205 h 2455315"/>
                        <a:gd name="connsiteX23" fmla="*/ 459440 w 1115510"/>
                        <a:gd name="connsiteY23" fmla="*/ 2131431 h 2455315"/>
                        <a:gd name="connsiteX24" fmla="*/ 506133 w 1115510"/>
                        <a:gd name="connsiteY24" fmla="*/ 2193688 h 2455315"/>
                        <a:gd name="connsiteX25" fmla="*/ 607300 w 1115510"/>
                        <a:gd name="connsiteY25" fmla="*/ 2310420 h 2455315"/>
                        <a:gd name="connsiteX26" fmla="*/ 681231 w 1115510"/>
                        <a:gd name="connsiteY26" fmla="*/ 2380459 h 2455315"/>
                        <a:gd name="connsiteX27" fmla="*/ 772094 w 1115510"/>
                        <a:gd name="connsiteY27" fmla="*/ 2453705 h 2455315"/>
                        <a:gd name="connsiteX0" fmla="*/ 171501 w 1115510"/>
                        <a:gd name="connsiteY0" fmla="*/ 2346305 h 2456181"/>
                        <a:gd name="connsiteX1" fmla="*/ 408856 w 1115510"/>
                        <a:gd name="connsiteY1" fmla="*/ 2225683 h 2456181"/>
                        <a:gd name="connsiteX2" fmla="*/ 521697 w 1115510"/>
                        <a:gd name="connsiteY2" fmla="*/ 2143970 h 2456181"/>
                        <a:gd name="connsiteX3" fmla="*/ 669557 w 1115510"/>
                        <a:gd name="connsiteY3" fmla="*/ 2035020 h 2456181"/>
                        <a:gd name="connsiteX4" fmla="*/ 797962 w 1115510"/>
                        <a:gd name="connsiteY4" fmla="*/ 1902724 h 2456181"/>
                        <a:gd name="connsiteX5" fmla="*/ 903021 w 1115510"/>
                        <a:gd name="connsiteY5" fmla="*/ 1739300 h 2456181"/>
                        <a:gd name="connsiteX6" fmla="*/ 1004189 w 1115510"/>
                        <a:gd name="connsiteY6" fmla="*/ 1521400 h 2456181"/>
                        <a:gd name="connsiteX7" fmla="*/ 1062555 w 1115510"/>
                        <a:gd name="connsiteY7" fmla="*/ 1311282 h 2456181"/>
                        <a:gd name="connsiteX8" fmla="*/ 1113139 w 1115510"/>
                        <a:gd name="connsiteY8" fmla="*/ 996106 h 2456181"/>
                        <a:gd name="connsiteX9" fmla="*/ 1101465 w 1115510"/>
                        <a:gd name="connsiteY9" fmla="*/ 785989 h 2456181"/>
                        <a:gd name="connsiteX10" fmla="*/ 1050882 w 1115510"/>
                        <a:gd name="connsiteY10" fmla="*/ 560307 h 2456181"/>
                        <a:gd name="connsiteX11" fmla="*/ 973060 w 1115510"/>
                        <a:gd name="connsiteY11" fmla="*/ 377427 h 2456181"/>
                        <a:gd name="connsiteX12" fmla="*/ 829091 w 1115510"/>
                        <a:gd name="connsiteY12" fmla="*/ 147855 h 2456181"/>
                        <a:gd name="connsiteX13" fmla="*/ 639981 w 1115510"/>
                        <a:gd name="connsiteY13" fmla="*/ 17897 h 2456181"/>
                        <a:gd name="connsiteX14" fmla="*/ 436094 w 1115510"/>
                        <a:gd name="connsiteY14" fmla="*/ 11667 h 2456181"/>
                        <a:gd name="connsiteX15" fmla="*/ 241540 w 1115510"/>
                        <a:gd name="connsiteY15" fmla="*/ 116726 h 2456181"/>
                        <a:gd name="connsiteX16" fmla="*/ 105353 w 1115510"/>
                        <a:gd name="connsiteY16" fmla="*/ 303497 h 2456181"/>
                        <a:gd name="connsiteX17" fmla="*/ 23641 w 1115510"/>
                        <a:gd name="connsiteY17" fmla="*/ 517505 h 2456181"/>
                        <a:gd name="connsiteX18" fmla="*/ 294 w 1115510"/>
                        <a:gd name="connsiteY18" fmla="*/ 770425 h 2456181"/>
                        <a:gd name="connsiteX19" fmla="*/ 15859 w 1115510"/>
                        <a:gd name="connsiteY19" fmla="*/ 1038908 h 2456181"/>
                        <a:gd name="connsiteX20" fmla="*/ 85898 w 1115510"/>
                        <a:gd name="connsiteY20" fmla="*/ 1412450 h 2456181"/>
                        <a:gd name="connsiteX21" fmla="*/ 194848 w 1115510"/>
                        <a:gd name="connsiteY21" fmla="*/ 1696498 h 2456181"/>
                        <a:gd name="connsiteX22" fmla="*/ 319362 w 1115510"/>
                        <a:gd name="connsiteY22" fmla="*/ 1926071 h 2456181"/>
                        <a:gd name="connsiteX23" fmla="*/ 459440 w 1115510"/>
                        <a:gd name="connsiteY23" fmla="*/ 2132297 h 2456181"/>
                        <a:gd name="connsiteX24" fmla="*/ 506133 w 1115510"/>
                        <a:gd name="connsiteY24" fmla="*/ 2194554 h 2456181"/>
                        <a:gd name="connsiteX25" fmla="*/ 607300 w 1115510"/>
                        <a:gd name="connsiteY25" fmla="*/ 2311286 h 2456181"/>
                        <a:gd name="connsiteX26" fmla="*/ 681231 w 1115510"/>
                        <a:gd name="connsiteY26" fmla="*/ 2381325 h 2456181"/>
                        <a:gd name="connsiteX27" fmla="*/ 772094 w 1115510"/>
                        <a:gd name="connsiteY27" fmla="*/ 2454571 h 2456181"/>
                        <a:gd name="connsiteX0" fmla="*/ 171501 w 1115510"/>
                        <a:gd name="connsiteY0" fmla="*/ 2346305 h 2456181"/>
                        <a:gd name="connsiteX1" fmla="*/ 408856 w 1115510"/>
                        <a:gd name="connsiteY1" fmla="*/ 2225683 h 2456181"/>
                        <a:gd name="connsiteX2" fmla="*/ 521697 w 1115510"/>
                        <a:gd name="connsiteY2" fmla="*/ 2143970 h 2456181"/>
                        <a:gd name="connsiteX3" fmla="*/ 669557 w 1115510"/>
                        <a:gd name="connsiteY3" fmla="*/ 2035020 h 2456181"/>
                        <a:gd name="connsiteX4" fmla="*/ 797962 w 1115510"/>
                        <a:gd name="connsiteY4" fmla="*/ 1902724 h 2456181"/>
                        <a:gd name="connsiteX5" fmla="*/ 903021 w 1115510"/>
                        <a:gd name="connsiteY5" fmla="*/ 1739300 h 2456181"/>
                        <a:gd name="connsiteX6" fmla="*/ 1004189 w 1115510"/>
                        <a:gd name="connsiteY6" fmla="*/ 1521400 h 2456181"/>
                        <a:gd name="connsiteX7" fmla="*/ 1062555 w 1115510"/>
                        <a:gd name="connsiteY7" fmla="*/ 1311282 h 2456181"/>
                        <a:gd name="connsiteX8" fmla="*/ 1113139 w 1115510"/>
                        <a:gd name="connsiteY8" fmla="*/ 996106 h 2456181"/>
                        <a:gd name="connsiteX9" fmla="*/ 1101465 w 1115510"/>
                        <a:gd name="connsiteY9" fmla="*/ 785989 h 2456181"/>
                        <a:gd name="connsiteX10" fmla="*/ 1050882 w 1115510"/>
                        <a:gd name="connsiteY10" fmla="*/ 560307 h 2456181"/>
                        <a:gd name="connsiteX11" fmla="*/ 973060 w 1115510"/>
                        <a:gd name="connsiteY11" fmla="*/ 365754 h 2456181"/>
                        <a:gd name="connsiteX12" fmla="*/ 829091 w 1115510"/>
                        <a:gd name="connsiteY12" fmla="*/ 147855 h 2456181"/>
                        <a:gd name="connsiteX13" fmla="*/ 639981 w 1115510"/>
                        <a:gd name="connsiteY13" fmla="*/ 17897 h 2456181"/>
                        <a:gd name="connsiteX14" fmla="*/ 436094 w 1115510"/>
                        <a:gd name="connsiteY14" fmla="*/ 11667 h 2456181"/>
                        <a:gd name="connsiteX15" fmla="*/ 241540 w 1115510"/>
                        <a:gd name="connsiteY15" fmla="*/ 116726 h 2456181"/>
                        <a:gd name="connsiteX16" fmla="*/ 105353 w 1115510"/>
                        <a:gd name="connsiteY16" fmla="*/ 303497 h 2456181"/>
                        <a:gd name="connsiteX17" fmla="*/ 23641 w 1115510"/>
                        <a:gd name="connsiteY17" fmla="*/ 517505 h 2456181"/>
                        <a:gd name="connsiteX18" fmla="*/ 294 w 1115510"/>
                        <a:gd name="connsiteY18" fmla="*/ 770425 h 2456181"/>
                        <a:gd name="connsiteX19" fmla="*/ 15859 w 1115510"/>
                        <a:gd name="connsiteY19" fmla="*/ 1038908 h 2456181"/>
                        <a:gd name="connsiteX20" fmla="*/ 85898 w 1115510"/>
                        <a:gd name="connsiteY20" fmla="*/ 1412450 h 2456181"/>
                        <a:gd name="connsiteX21" fmla="*/ 194848 w 1115510"/>
                        <a:gd name="connsiteY21" fmla="*/ 1696498 h 2456181"/>
                        <a:gd name="connsiteX22" fmla="*/ 319362 w 1115510"/>
                        <a:gd name="connsiteY22" fmla="*/ 1926071 h 2456181"/>
                        <a:gd name="connsiteX23" fmla="*/ 459440 w 1115510"/>
                        <a:gd name="connsiteY23" fmla="*/ 2132297 h 2456181"/>
                        <a:gd name="connsiteX24" fmla="*/ 506133 w 1115510"/>
                        <a:gd name="connsiteY24" fmla="*/ 2194554 h 2456181"/>
                        <a:gd name="connsiteX25" fmla="*/ 607300 w 1115510"/>
                        <a:gd name="connsiteY25" fmla="*/ 2311286 h 2456181"/>
                        <a:gd name="connsiteX26" fmla="*/ 681231 w 1115510"/>
                        <a:gd name="connsiteY26" fmla="*/ 2381325 h 2456181"/>
                        <a:gd name="connsiteX27" fmla="*/ 772094 w 1115510"/>
                        <a:gd name="connsiteY27" fmla="*/ 2454571 h 24561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1115510" h="2456181">
                          <a:moveTo>
                            <a:pt x="171501" y="2346305"/>
                          </a:moveTo>
                          <a:cubicBezTo>
                            <a:pt x="260995" y="2302855"/>
                            <a:pt x="350490" y="2259405"/>
                            <a:pt x="408856" y="2225683"/>
                          </a:cubicBezTo>
                          <a:cubicBezTo>
                            <a:pt x="467222" y="2191961"/>
                            <a:pt x="521697" y="2143970"/>
                            <a:pt x="521697" y="2143970"/>
                          </a:cubicBezTo>
                          <a:cubicBezTo>
                            <a:pt x="565147" y="2112193"/>
                            <a:pt x="623513" y="2075228"/>
                            <a:pt x="669557" y="2035020"/>
                          </a:cubicBezTo>
                          <a:cubicBezTo>
                            <a:pt x="715601" y="1994812"/>
                            <a:pt x="759051" y="1952011"/>
                            <a:pt x="797962" y="1902724"/>
                          </a:cubicBezTo>
                          <a:cubicBezTo>
                            <a:pt x="836873" y="1853437"/>
                            <a:pt x="868650" y="1802854"/>
                            <a:pt x="903021" y="1739300"/>
                          </a:cubicBezTo>
                          <a:cubicBezTo>
                            <a:pt x="937392" y="1675746"/>
                            <a:pt x="977600" y="1592736"/>
                            <a:pt x="1004189" y="1521400"/>
                          </a:cubicBezTo>
                          <a:cubicBezTo>
                            <a:pt x="1030778" y="1450064"/>
                            <a:pt x="1044397" y="1398831"/>
                            <a:pt x="1062555" y="1311282"/>
                          </a:cubicBezTo>
                          <a:cubicBezTo>
                            <a:pt x="1080713" y="1223733"/>
                            <a:pt x="1106654" y="1083655"/>
                            <a:pt x="1113139" y="996106"/>
                          </a:cubicBezTo>
                          <a:cubicBezTo>
                            <a:pt x="1119624" y="908557"/>
                            <a:pt x="1111841" y="858622"/>
                            <a:pt x="1101465" y="785989"/>
                          </a:cubicBezTo>
                          <a:cubicBezTo>
                            <a:pt x="1091089" y="713356"/>
                            <a:pt x="1072283" y="630346"/>
                            <a:pt x="1050882" y="560307"/>
                          </a:cubicBezTo>
                          <a:cubicBezTo>
                            <a:pt x="1029481" y="490268"/>
                            <a:pt x="1010025" y="434496"/>
                            <a:pt x="973060" y="365754"/>
                          </a:cubicBezTo>
                          <a:cubicBezTo>
                            <a:pt x="936095" y="297012"/>
                            <a:pt x="884604" y="205831"/>
                            <a:pt x="829091" y="147855"/>
                          </a:cubicBezTo>
                          <a:cubicBezTo>
                            <a:pt x="773578" y="89879"/>
                            <a:pt x="705480" y="40595"/>
                            <a:pt x="639981" y="17897"/>
                          </a:cubicBezTo>
                          <a:cubicBezTo>
                            <a:pt x="574482" y="-4801"/>
                            <a:pt x="502501" y="-4805"/>
                            <a:pt x="436094" y="11667"/>
                          </a:cubicBezTo>
                          <a:cubicBezTo>
                            <a:pt x="369687" y="28139"/>
                            <a:pt x="296664" y="68088"/>
                            <a:pt x="241540" y="116726"/>
                          </a:cubicBezTo>
                          <a:cubicBezTo>
                            <a:pt x="186417" y="165364"/>
                            <a:pt x="141669" y="236701"/>
                            <a:pt x="105353" y="303497"/>
                          </a:cubicBezTo>
                          <a:cubicBezTo>
                            <a:pt x="69037" y="370293"/>
                            <a:pt x="41151" y="439684"/>
                            <a:pt x="23641" y="517505"/>
                          </a:cubicBezTo>
                          <a:cubicBezTo>
                            <a:pt x="6131" y="595326"/>
                            <a:pt x="1591" y="683525"/>
                            <a:pt x="294" y="770425"/>
                          </a:cubicBezTo>
                          <a:cubicBezTo>
                            <a:pt x="-1003" y="857325"/>
                            <a:pt x="1592" y="931904"/>
                            <a:pt x="15859" y="1038908"/>
                          </a:cubicBezTo>
                          <a:cubicBezTo>
                            <a:pt x="30126" y="1145912"/>
                            <a:pt x="56067" y="1302852"/>
                            <a:pt x="85898" y="1412450"/>
                          </a:cubicBezTo>
                          <a:cubicBezTo>
                            <a:pt x="115729" y="1522048"/>
                            <a:pt x="155937" y="1610894"/>
                            <a:pt x="194848" y="1696498"/>
                          </a:cubicBezTo>
                          <a:cubicBezTo>
                            <a:pt x="233759" y="1782102"/>
                            <a:pt x="275263" y="1853438"/>
                            <a:pt x="319362" y="1926071"/>
                          </a:cubicBezTo>
                          <a:cubicBezTo>
                            <a:pt x="363461" y="1998704"/>
                            <a:pt x="428312" y="2087550"/>
                            <a:pt x="459440" y="2132297"/>
                          </a:cubicBezTo>
                          <a:cubicBezTo>
                            <a:pt x="490569" y="2177044"/>
                            <a:pt x="481490" y="2164722"/>
                            <a:pt x="506133" y="2194554"/>
                          </a:cubicBezTo>
                          <a:cubicBezTo>
                            <a:pt x="530776" y="2224385"/>
                            <a:pt x="578117" y="2280157"/>
                            <a:pt x="607300" y="2311286"/>
                          </a:cubicBezTo>
                          <a:cubicBezTo>
                            <a:pt x="636483" y="2342414"/>
                            <a:pt x="653765" y="2357444"/>
                            <a:pt x="681231" y="2381325"/>
                          </a:cubicBezTo>
                          <a:cubicBezTo>
                            <a:pt x="708697" y="2405206"/>
                            <a:pt x="756530" y="2466893"/>
                            <a:pt x="772094" y="2454571"/>
                          </a:cubicBezTo>
                        </a:path>
                      </a:pathLst>
                    </a:custGeom>
                    <a:ln w="15240">
                      <a:solidFill>
                        <a:schemeClr val="tx1"/>
                      </a:solidFill>
                    </a:ln>
                    <a:extLst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342900" marR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AT" sz="20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cxnSp>
                <p:nvCxnSpPr>
                  <p:cNvPr id="29" name="Gerader Verbinder 34">
                    <a:extLst>
                      <a:ext uri="{FF2B5EF4-FFF2-40B4-BE49-F238E27FC236}">
                        <a16:creationId xmlns:a16="http://schemas.microsoft.com/office/drawing/2014/main" id="{A5777585-3CF0-D94C-B14D-614A8CD67674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2246814" y="6225229"/>
                    <a:ext cx="216763" cy="219860"/>
                  </a:xfrm>
                  <a:prstGeom prst="line">
                    <a:avLst/>
                  </a:prstGeom>
                  <a:noFill/>
                  <a:ln w="50800" cap="rnd" cmpd="sng" algn="ctr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30" name="Gerader Verbinder 35">
                    <a:extLst>
                      <a:ext uri="{FF2B5EF4-FFF2-40B4-BE49-F238E27FC236}">
                        <a16:creationId xmlns:a16="http://schemas.microsoft.com/office/drawing/2014/main" id="{CD38AEE6-790F-4A46-AB2A-7C5BC4F572EC}"/>
                      </a:ext>
                    </a:extLst>
                  </p:cNvPr>
                  <p:cNvCxnSpPr/>
                  <p:nvPr/>
                </p:nvCxnSpPr>
                <p:spPr bwMode="auto">
                  <a:xfrm rot="6600000">
                    <a:off x="2930453" y="6366577"/>
                    <a:ext cx="216763" cy="219860"/>
                  </a:xfrm>
                  <a:prstGeom prst="line">
                    <a:avLst/>
                  </a:prstGeom>
                  <a:noFill/>
                  <a:ln w="50800" cap="rnd" cmpd="sng" algn="ctr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  <p:cxnSp>
            <p:nvCxnSpPr>
              <p:cNvPr id="23" name="Gerade Verbindung mit Pfeil 28">
                <a:extLst>
                  <a:ext uri="{FF2B5EF4-FFF2-40B4-BE49-F238E27FC236}">
                    <a16:creationId xmlns:a16="http://schemas.microsoft.com/office/drawing/2014/main" id="{0D2A97D8-3D7B-AD4B-8CC1-822821268E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35791" y="3770634"/>
                <a:ext cx="1197616" cy="725143"/>
              </a:xfrm>
              <a:prstGeom prst="straightConnector1">
                <a:avLst/>
              </a:prstGeom>
              <a:ln w="38100" cmpd="sng">
                <a:solidFill>
                  <a:srgbClr val="FF66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Gerade Verbindung mit Pfeil 8">
                <a:extLst>
                  <a:ext uri="{FF2B5EF4-FFF2-40B4-BE49-F238E27FC236}">
                    <a16:creationId xmlns:a16="http://schemas.microsoft.com/office/drawing/2014/main" id="{6875A8A3-D4EE-514B-9B24-0E1C355E6BC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59985" y="4495777"/>
                <a:ext cx="1366138" cy="282931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35">
              <a:extLst>
                <a:ext uri="{FF2B5EF4-FFF2-40B4-BE49-F238E27FC236}">
                  <a16:creationId xmlns:a16="http://schemas.microsoft.com/office/drawing/2014/main" id="{136CE136-4AFA-7C4F-84FD-E257E77CE405}"/>
                </a:ext>
              </a:extLst>
            </p:cNvPr>
            <p:cNvSpPr txBox="1"/>
            <p:nvPr/>
          </p:nvSpPr>
          <p:spPr>
            <a:xfrm>
              <a:off x="6025143" y="4378259"/>
              <a:ext cx="1025907" cy="477054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  <a:spcBef>
                  <a:spcPts val="0"/>
                </a:spcBef>
              </a:pPr>
              <a:r>
                <a:rPr lang="en-US" sz="1600" baseline="0" dirty="0">
                  <a:solidFill>
                    <a:srgbClr val="FF0000"/>
                  </a:solidFill>
                </a:rPr>
                <a:t>LFS</a:t>
              </a:r>
            </a:p>
            <a:p>
              <a:pPr algn="ctr">
                <a:lnSpc>
                  <a:spcPts val="1500"/>
                </a:lnSpc>
                <a:spcBef>
                  <a:spcPts val="0"/>
                </a:spcBef>
              </a:pPr>
              <a:r>
                <a:rPr lang="en-US" sz="1600" baseline="0" dirty="0">
                  <a:solidFill>
                    <a:srgbClr val="FF0000"/>
                  </a:solidFill>
                </a:rPr>
                <a:t>midplane</a:t>
              </a:r>
            </a:p>
          </p:txBody>
        </p:sp>
      </p:grpSp>
      <p:pic>
        <p:nvPicPr>
          <p:cNvPr id="33" name="Picture 9">
            <a:extLst>
              <a:ext uri="{FF2B5EF4-FFF2-40B4-BE49-F238E27FC236}">
                <a16:creationId xmlns:a16="http://schemas.microsoft.com/office/drawing/2014/main" id="{5A64FA6A-A837-494B-B47D-5E9146953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9519" y="1024963"/>
            <a:ext cx="728386" cy="6429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4D45365-A898-A34C-A74D-02D5A2424573}"/>
              </a:ext>
            </a:extLst>
          </p:cNvPr>
          <p:cNvSpPr txBox="1"/>
          <p:nvPr/>
        </p:nvSpPr>
        <p:spPr bwMode="auto">
          <a:xfrm>
            <a:off x="42532" y="896829"/>
            <a:ext cx="1509821" cy="400110"/>
          </a:xfrm>
          <a:prstGeom prst="rect">
            <a:avLst/>
          </a:prstGeom>
          <a:solidFill>
            <a:srgbClr val="38AFE3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kern="0" baseline="0" dirty="0">
                <a:solidFill>
                  <a:schemeClr val="bg1"/>
                </a:solidFill>
              </a:rPr>
              <a:t>Category I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F079D0D-4A9D-3E4E-87EA-14F8CBE14084}"/>
              </a:ext>
            </a:extLst>
          </p:cNvPr>
          <p:cNvSpPr txBox="1"/>
          <p:nvPr/>
        </p:nvSpPr>
        <p:spPr bwMode="auto">
          <a:xfrm>
            <a:off x="42531" y="896092"/>
            <a:ext cx="1509821" cy="400110"/>
          </a:xfrm>
          <a:prstGeom prst="rect">
            <a:avLst/>
          </a:prstGeom>
          <a:solidFill>
            <a:srgbClr val="BD1927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kern="0" baseline="0" dirty="0">
                <a:solidFill>
                  <a:schemeClr val="bg1"/>
                </a:solidFill>
              </a:rPr>
              <a:t>Category 2</a:t>
            </a:r>
          </a:p>
        </p:txBody>
      </p:sp>
    </p:spTree>
    <p:extLst>
      <p:ext uri="{BB962C8B-B14F-4D97-AF65-F5344CB8AC3E}">
        <p14:creationId xmlns:p14="http://schemas.microsoft.com/office/powerpoint/2010/main" val="308245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C67EA-DE07-384E-97AC-8E49B32BE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Plasma rotation adds to frequency in lab frame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A6740C-2F55-D74E-9082-DFE11D3E139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/>
              <a:t>NSTX-U / Magnetic Fusion Science meeting, Princeton, Dec. 03, 2018</a:t>
            </a:r>
            <a:endParaRPr lang="en-US" alt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71C1CC-9B60-EF4E-9D59-9DB5163D0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853299-3D67-40C0-AEE6-6FA04DE1D1D9}" type="slidenum">
              <a:rPr lang="en-US" altLang="de-DE" noProof="0" smtClean="0"/>
              <a:pPr/>
              <a:t>13</a:t>
            </a:fld>
            <a:endParaRPr lang="en-US" altLang="de-DE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8C09D-D051-1E4B-B124-13AA99E80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/>
              <a:t>F. M. Laggner</a:t>
            </a:r>
            <a:endParaRPr lang="en-US" altLang="de-DE" noProof="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67A6FF8-D9BE-6D47-9B87-346197F4BAC1}"/>
              </a:ext>
            </a:extLst>
          </p:cNvPr>
          <p:cNvSpPr txBox="1">
            <a:spLocks/>
          </p:cNvSpPr>
          <p:nvPr/>
        </p:nvSpPr>
        <p:spPr>
          <a:xfrm>
            <a:off x="179389" y="981075"/>
            <a:ext cx="6654548" cy="547211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"/>
            <a:endParaRPr lang="en-US" kern="0" baseline="0" dirty="0"/>
          </a:p>
          <a:p>
            <a:pPr algn="just"/>
            <a:endParaRPr lang="en-US" kern="0" baseline="0" dirty="0"/>
          </a:p>
          <a:p>
            <a:pPr algn="just"/>
            <a:endParaRPr lang="en-US" kern="0" baseline="0" dirty="0"/>
          </a:p>
          <a:p>
            <a:pPr algn="just"/>
            <a:r>
              <a:rPr lang="en-US" kern="0" baseline="0" dirty="0"/>
              <a:t>H-mode → strong E</a:t>
            </a:r>
            <a:r>
              <a:rPr lang="en-US" baseline="0" dirty="0"/>
              <a:t>×B background velocity at the edge</a:t>
            </a:r>
            <a:endParaRPr lang="en-US" kern="0" baseline="0" dirty="0"/>
          </a:p>
          <a:p>
            <a:pPr algn="just"/>
            <a:endParaRPr lang="en-US" kern="0" baseline="0" dirty="0"/>
          </a:p>
          <a:p>
            <a:pPr algn="just"/>
            <a:r>
              <a:rPr lang="en-US" kern="0" baseline="0" dirty="0"/>
              <a:t>ASDEX Upgrade: </a:t>
            </a:r>
            <a:r>
              <a:rPr lang="en-US" b="1" kern="0" baseline="0" dirty="0" err="1"/>
              <a:t>E</a:t>
            </a:r>
            <a:r>
              <a:rPr lang="en-US" b="1" kern="0" dirty="0" err="1"/>
              <a:t>r</a:t>
            </a:r>
            <a:r>
              <a:rPr lang="en-US" b="1" kern="0" baseline="0" dirty="0"/>
              <a:t> is well described by estimation </a:t>
            </a:r>
            <a:r>
              <a:rPr lang="en-US" b="1" kern="0" baseline="0" dirty="0">
                <a:sym typeface="Symbol"/>
              </a:rPr>
              <a:t>p</a:t>
            </a:r>
            <a:r>
              <a:rPr lang="en-US" b="1" kern="0" dirty="0">
                <a:sym typeface="Symbol"/>
              </a:rPr>
              <a:t>i</a:t>
            </a:r>
            <a:r>
              <a:rPr lang="en-US" b="1" kern="0" baseline="0" dirty="0">
                <a:sym typeface="Symbol"/>
              </a:rPr>
              <a:t>/</a:t>
            </a:r>
            <a:r>
              <a:rPr lang="en-US" b="1" kern="0" baseline="0" dirty="0" err="1">
                <a:sym typeface="Symbol"/>
              </a:rPr>
              <a:t>en</a:t>
            </a:r>
            <a:r>
              <a:rPr lang="en-US" b="1" kern="0" dirty="0" err="1">
                <a:sym typeface="Symbol"/>
              </a:rPr>
              <a:t>i</a:t>
            </a:r>
            <a:r>
              <a:rPr lang="en-US" kern="0" dirty="0">
                <a:sym typeface="Symbol"/>
              </a:rPr>
              <a:t> </a:t>
            </a:r>
            <a:r>
              <a:rPr lang="en-US" kern="0" baseline="0" dirty="0">
                <a:sym typeface="Symbol"/>
              </a:rPr>
              <a:t>in the steep gradient region</a:t>
            </a:r>
            <a:endParaRPr lang="en-US" kern="0" dirty="0">
              <a:sym typeface="Symbol"/>
            </a:endParaRPr>
          </a:p>
          <a:p>
            <a:pPr marL="0" indent="0" algn="just">
              <a:buNone/>
            </a:pPr>
            <a:r>
              <a:rPr lang="en-US" kern="0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en-US" sz="1600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n-US" sz="1400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E. Viezzer et al., NF 2014</a:t>
            </a:r>
            <a:r>
              <a:rPr lang="en-US" sz="1600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]</a:t>
            </a:r>
          </a:p>
          <a:p>
            <a:pPr algn="just"/>
            <a:endParaRPr lang="en-US" kern="0" baseline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kern="0" baseline="0" dirty="0"/>
              <a:t>E</a:t>
            </a:r>
            <a:r>
              <a:rPr lang="en-US" kern="0" dirty="0"/>
              <a:t>r</a:t>
            </a:r>
            <a:r>
              <a:rPr lang="en-US" kern="0" baseline="0" dirty="0"/>
              <a:t> and </a:t>
            </a:r>
            <a:r>
              <a:rPr lang="en-US" kern="0" baseline="0" dirty="0">
                <a:sym typeface="Symbol"/>
              </a:rPr>
              <a:t>p</a:t>
            </a:r>
            <a:r>
              <a:rPr lang="en-US" kern="0" dirty="0">
                <a:sym typeface="Symbol"/>
              </a:rPr>
              <a:t>e</a:t>
            </a:r>
            <a:r>
              <a:rPr lang="en-US" kern="0" baseline="0" dirty="0">
                <a:sym typeface="Symbol"/>
              </a:rPr>
              <a:t>/en</a:t>
            </a:r>
            <a:r>
              <a:rPr lang="en-US" kern="0" dirty="0">
                <a:sym typeface="Symbol"/>
              </a:rPr>
              <a:t>e </a:t>
            </a:r>
            <a:r>
              <a:rPr lang="en-US" kern="0" baseline="0" dirty="0">
                <a:sym typeface="Symbol"/>
              </a:rPr>
              <a:t>agree within their errors in the analyzed cases</a:t>
            </a:r>
          </a:p>
          <a:p>
            <a:pPr algn="just"/>
            <a:endParaRPr lang="en-US" kern="0" baseline="0" dirty="0">
              <a:sym typeface="Symbol"/>
            </a:endParaRPr>
          </a:p>
          <a:p>
            <a:pPr algn="just"/>
            <a:endParaRPr lang="en-US" kern="0" baseline="0" dirty="0"/>
          </a:p>
        </p:txBody>
      </p:sp>
      <p:pic>
        <p:nvPicPr>
          <p:cNvPr id="7" name="Grafik 5">
            <a:extLst>
              <a:ext uri="{FF2B5EF4-FFF2-40B4-BE49-F238E27FC236}">
                <a16:creationId xmlns:a16="http://schemas.microsoft.com/office/drawing/2014/main" id="{11667DDE-A47B-7947-85EC-485A6B2343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923" y="2201450"/>
            <a:ext cx="3835596" cy="2880000"/>
          </a:xfrm>
          <a:prstGeom prst="rect">
            <a:avLst/>
          </a:prstGeom>
        </p:spPr>
      </p:pic>
      <p:pic>
        <p:nvPicPr>
          <p:cNvPr id="8" name="Grafik 10">
            <a:extLst>
              <a:ext uri="{FF2B5EF4-FFF2-40B4-BE49-F238E27FC236}">
                <a16:creationId xmlns:a16="http://schemas.microsoft.com/office/drawing/2014/main" id="{148A9931-6F79-C348-9F8B-D499F40331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923" y="2201450"/>
            <a:ext cx="3835596" cy="28800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1CC34F00-959A-B94D-9E7C-CF0043DEA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9519" y="1024963"/>
            <a:ext cx="728386" cy="6429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47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E6343-18B5-2747-9DE9-94A80EFB8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frame frequency depends E×B rotation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EBC0B7-95BA-284B-A1D4-8A2152E3EE2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/>
              <a:t>NSTX-U / Magnetic Fusion Science meeting, Princeton, Dec. 03, 2018</a:t>
            </a:r>
            <a:endParaRPr lang="en-US" alt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9EEAB2-4351-1145-A1D0-4A66DE6888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853299-3D67-40C0-AEE6-6FA04DE1D1D9}" type="slidenum">
              <a:rPr lang="en-US" altLang="de-DE" noProof="0" smtClean="0"/>
              <a:pPr/>
              <a:t>14</a:t>
            </a:fld>
            <a:endParaRPr lang="en-US" altLang="de-DE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E10DD3-A9A0-A541-839C-AA533F4BD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/>
              <a:t>F. M. Laggner</a:t>
            </a:r>
            <a:endParaRPr lang="en-US" altLang="de-DE" noProof="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0BC6301-3B71-954F-B0C2-A7368123FF93}"/>
              </a:ext>
            </a:extLst>
          </p:cNvPr>
          <p:cNvSpPr txBox="1">
            <a:spLocks/>
          </p:cNvSpPr>
          <p:nvPr/>
        </p:nvSpPr>
        <p:spPr>
          <a:xfrm>
            <a:off x="179389" y="981075"/>
            <a:ext cx="7224039" cy="547211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None/>
            </a:pPr>
            <a:endParaRPr lang="en-US" kern="0" baseline="0" dirty="0"/>
          </a:p>
          <a:p>
            <a:pPr algn="just"/>
            <a:endParaRPr lang="en-GB" kern="0" baseline="0" dirty="0"/>
          </a:p>
          <a:p>
            <a:pPr algn="just"/>
            <a:endParaRPr lang="en-GB" kern="0" baseline="0" dirty="0"/>
          </a:p>
          <a:p>
            <a:pPr algn="just"/>
            <a:r>
              <a:rPr lang="en-GB" kern="0" baseline="0" dirty="0"/>
              <a:t>11 discharge intervals:</a:t>
            </a:r>
          </a:p>
          <a:p>
            <a:pPr lvl="1" algn="just"/>
            <a:r>
              <a:rPr lang="en-GB" kern="0" baseline="0" dirty="0"/>
              <a:t>Constant </a:t>
            </a:r>
            <a:r>
              <a:rPr lang="en-GB" kern="0" baseline="0" dirty="0" err="1"/>
              <a:t>I</a:t>
            </a:r>
            <a:r>
              <a:rPr lang="en-GB" kern="0" dirty="0" err="1"/>
              <a:t>p</a:t>
            </a:r>
            <a:r>
              <a:rPr lang="en-GB" kern="0" baseline="0" dirty="0"/>
              <a:t> and </a:t>
            </a:r>
            <a:r>
              <a:rPr lang="en-GB" kern="0" baseline="0" dirty="0" err="1"/>
              <a:t>B</a:t>
            </a:r>
            <a:r>
              <a:rPr lang="en-GB" kern="0" dirty="0" err="1"/>
              <a:t>t</a:t>
            </a:r>
            <a:endParaRPr lang="en-GB" kern="0" dirty="0"/>
          </a:p>
          <a:p>
            <a:pPr lvl="1" algn="just"/>
            <a:r>
              <a:rPr lang="en-GB" kern="0" baseline="0" dirty="0"/>
              <a:t>Selected to span wide range of </a:t>
            </a:r>
            <a:r>
              <a:rPr lang="en-GB" kern="0" baseline="0" dirty="0">
                <a:sym typeface="Symbol"/>
              </a:rPr>
              <a:t></a:t>
            </a:r>
            <a:r>
              <a:rPr lang="en-GB" kern="0" baseline="0" dirty="0"/>
              <a:t>p</a:t>
            </a:r>
            <a:r>
              <a:rPr lang="en-GB" kern="0" dirty="0"/>
              <a:t>e</a:t>
            </a:r>
            <a:r>
              <a:rPr lang="en-GB" kern="0" baseline="0" dirty="0"/>
              <a:t>/en</a:t>
            </a:r>
            <a:r>
              <a:rPr lang="en-GB" kern="0" dirty="0"/>
              <a:t>e</a:t>
            </a:r>
          </a:p>
          <a:p>
            <a:pPr lvl="1" algn="just"/>
            <a:r>
              <a:rPr lang="en-GB" kern="0" baseline="0" dirty="0"/>
              <a:t>Clear magnetic fluctuations</a:t>
            </a:r>
          </a:p>
          <a:p>
            <a:pPr lvl="2" algn="just"/>
            <a:r>
              <a:rPr lang="en-GB" kern="0" baseline="0" dirty="0"/>
              <a:t>Onset correlated to </a:t>
            </a:r>
            <a:r>
              <a:rPr lang="en-GB" kern="0" baseline="0" dirty="0" err="1"/>
              <a:t>T</a:t>
            </a:r>
            <a:r>
              <a:rPr lang="en-GB" kern="0" dirty="0" err="1"/>
              <a:t>e,ped</a:t>
            </a:r>
            <a:r>
              <a:rPr lang="en-GB" kern="0" dirty="0"/>
              <a:t> </a:t>
            </a:r>
            <a:r>
              <a:rPr lang="en-GB" kern="0" baseline="0" dirty="0"/>
              <a:t>recovery</a:t>
            </a:r>
          </a:p>
          <a:p>
            <a:pPr algn="just"/>
            <a:endParaRPr lang="en-GB" kern="0" baseline="0" dirty="0"/>
          </a:p>
          <a:p>
            <a:pPr algn="just"/>
            <a:endParaRPr lang="en-GB" kern="0" baseline="0" dirty="0"/>
          </a:p>
          <a:p>
            <a:pPr algn="just"/>
            <a:r>
              <a:rPr lang="en-GB" kern="0" baseline="0" dirty="0"/>
              <a:t>Detected fluctuation frequency increases with </a:t>
            </a:r>
            <a:r>
              <a:rPr lang="en-GB" kern="0" baseline="0" dirty="0">
                <a:sym typeface="Symbol"/>
              </a:rPr>
              <a:t></a:t>
            </a:r>
            <a:r>
              <a:rPr lang="en-GB" kern="0" baseline="0" dirty="0"/>
              <a:t>p</a:t>
            </a:r>
            <a:r>
              <a:rPr lang="en-GB" kern="0" dirty="0"/>
              <a:t>e</a:t>
            </a:r>
            <a:r>
              <a:rPr lang="en-GB" kern="0" baseline="0" dirty="0"/>
              <a:t>/en</a:t>
            </a:r>
            <a:r>
              <a:rPr lang="en-GB" kern="0" dirty="0"/>
              <a:t>e </a:t>
            </a:r>
            <a:r>
              <a:rPr lang="en-GB" kern="0" baseline="0" dirty="0"/>
              <a:t>at position of max(</a:t>
            </a:r>
            <a:r>
              <a:rPr lang="en-GB" kern="0" baseline="0" dirty="0">
                <a:sym typeface="Symbol"/>
              </a:rPr>
              <a:t></a:t>
            </a:r>
            <a:r>
              <a:rPr lang="en-GB" kern="0" baseline="0" dirty="0"/>
              <a:t>p</a:t>
            </a:r>
            <a:r>
              <a:rPr lang="en-GB" kern="0" dirty="0"/>
              <a:t>e</a:t>
            </a:r>
            <a:r>
              <a:rPr lang="en-GB" kern="0" baseline="0" dirty="0"/>
              <a:t>)</a:t>
            </a:r>
            <a:endParaRPr lang="en-GB" kern="0" dirty="0"/>
          </a:p>
          <a:p>
            <a:pPr lvl="1" algn="just"/>
            <a:endParaRPr lang="en-US" kern="0" baseline="0" dirty="0"/>
          </a:p>
          <a:p>
            <a:pPr algn="just"/>
            <a:endParaRPr lang="en-GB" kern="0" baseline="0" dirty="0"/>
          </a:p>
          <a:p>
            <a:pPr algn="just"/>
            <a:endParaRPr lang="en-GB" kern="0" baseline="0" dirty="0"/>
          </a:p>
          <a:p>
            <a:pPr algn="just"/>
            <a:endParaRPr lang="en-GB" kern="0" baseline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58B90D-7E2D-E64B-BE69-F5F2732113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877" y="2224868"/>
            <a:ext cx="3833642" cy="2880000"/>
          </a:xfrm>
          <a:prstGeom prst="rect">
            <a:avLst/>
          </a:prstGeom>
        </p:spPr>
      </p:pic>
      <p:grpSp>
        <p:nvGrpSpPr>
          <p:cNvPr id="8" name="Gruppieren 20">
            <a:extLst>
              <a:ext uri="{FF2B5EF4-FFF2-40B4-BE49-F238E27FC236}">
                <a16:creationId xmlns:a16="http://schemas.microsoft.com/office/drawing/2014/main" id="{E4159AED-D1E3-8B49-9104-F184005DDCA9}"/>
              </a:ext>
            </a:extLst>
          </p:cNvPr>
          <p:cNvGrpSpPr/>
          <p:nvPr/>
        </p:nvGrpSpPr>
        <p:grpSpPr>
          <a:xfrm>
            <a:off x="3670570" y="5926799"/>
            <a:ext cx="5675903" cy="400110"/>
            <a:chOff x="500034" y="4929198"/>
            <a:chExt cx="5675903" cy="400110"/>
          </a:xfrm>
        </p:grpSpPr>
        <p:sp>
          <p:nvSpPr>
            <p:cNvPr id="9" name="Textfeld 16">
              <a:extLst>
                <a:ext uri="{FF2B5EF4-FFF2-40B4-BE49-F238E27FC236}">
                  <a16:creationId xmlns:a16="http://schemas.microsoft.com/office/drawing/2014/main" id="{71E4EC98-8AB3-5944-8F79-85A2D164FB6A}"/>
                </a:ext>
              </a:extLst>
            </p:cNvPr>
            <p:cNvSpPr txBox="1"/>
            <p:nvPr/>
          </p:nvSpPr>
          <p:spPr>
            <a:xfrm>
              <a:off x="1000100" y="4929198"/>
              <a:ext cx="51758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kern="0" baseline="0" dirty="0">
                  <a:solidFill>
                    <a:srgbClr val="C0504D">
                      <a:lumMod val="75000"/>
                    </a:srgbClr>
                  </a:solidFill>
                  <a:latin typeface="Arial" charset="0"/>
                  <a:cs typeface="Arial" charset="0"/>
                </a:rPr>
                <a:t>Mode is located in the steep gradient region</a:t>
              </a:r>
              <a:endParaRPr kumimoji="0" lang="en-GB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cxnSp>
          <p:nvCxnSpPr>
            <p:cNvPr id="10" name="Straight Arrow Connector 4">
              <a:extLst>
                <a:ext uri="{FF2B5EF4-FFF2-40B4-BE49-F238E27FC236}">
                  <a16:creationId xmlns:a16="http://schemas.microsoft.com/office/drawing/2014/main" id="{C53C5AF9-D7F5-5345-AD34-3D52F2E8FD0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00034" y="5143512"/>
              <a:ext cx="500066" cy="1588"/>
            </a:xfrm>
            <a:prstGeom prst="straightConnector1">
              <a:avLst/>
            </a:prstGeom>
            <a:noFill/>
            <a:ln w="50800" cap="flat" cmpd="sng" algn="ctr">
              <a:solidFill>
                <a:srgbClr val="C0504D"/>
              </a:solidFill>
              <a:prstDash val="solid"/>
              <a:headEnd/>
              <a:tailEnd type="arrow" w="med" len="med"/>
            </a:ln>
            <a:effectLst/>
          </p:spPr>
        </p:cxnSp>
      </p:grpSp>
      <p:pic>
        <p:nvPicPr>
          <p:cNvPr id="11" name="Picture 9">
            <a:extLst>
              <a:ext uri="{FF2B5EF4-FFF2-40B4-BE49-F238E27FC236}">
                <a16:creationId xmlns:a16="http://schemas.microsoft.com/office/drawing/2014/main" id="{90EB0079-FB09-2445-BFF0-EB267F75C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9519" y="1024963"/>
            <a:ext cx="728386" cy="6429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1A226F1-B266-264A-9255-68116E7A63B6}"/>
              </a:ext>
            </a:extLst>
          </p:cNvPr>
          <p:cNvSpPr txBox="1"/>
          <p:nvPr/>
        </p:nvSpPr>
        <p:spPr bwMode="auto">
          <a:xfrm>
            <a:off x="42531" y="896092"/>
            <a:ext cx="1509821" cy="400110"/>
          </a:xfrm>
          <a:prstGeom prst="rect">
            <a:avLst/>
          </a:prstGeom>
          <a:solidFill>
            <a:srgbClr val="BD1927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kern="0" baseline="0" dirty="0">
                <a:solidFill>
                  <a:schemeClr val="bg1"/>
                </a:solidFill>
              </a:rPr>
              <a:t>Category 2</a:t>
            </a:r>
          </a:p>
        </p:txBody>
      </p:sp>
    </p:spTree>
    <p:extLst>
      <p:ext uri="{BB962C8B-B14F-4D97-AF65-F5344CB8AC3E}">
        <p14:creationId xmlns:p14="http://schemas.microsoft.com/office/powerpoint/2010/main" val="237299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DF591-C217-DF4C-95D1-AA25CA58A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Toroidal mode structure of n ~ 11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5EFEE1-E993-A740-82F8-D6A75360FA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/>
              <a:t>NSTX-U / Magnetic Fusion Science meeting, Princeton, Dec. 03, 2018</a:t>
            </a:r>
            <a:endParaRPr lang="en-US" alt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E4A76D-1AA5-D340-B4C6-27B8304C00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853299-3D67-40C0-AEE6-6FA04DE1D1D9}" type="slidenum">
              <a:rPr lang="en-US" altLang="de-DE" noProof="0" smtClean="0"/>
              <a:pPr/>
              <a:t>15</a:t>
            </a:fld>
            <a:endParaRPr lang="en-US" altLang="de-DE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B45EC5-CC75-1947-BED4-EEE630E2AB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/>
              <a:t>F. M. Laggner</a:t>
            </a:r>
            <a:endParaRPr lang="en-US" altLang="de-DE" noProof="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AF2329B-B922-2345-B1C5-60BAC0AAC0C6}"/>
              </a:ext>
            </a:extLst>
          </p:cNvPr>
          <p:cNvSpPr txBox="1">
            <a:spLocks/>
          </p:cNvSpPr>
          <p:nvPr/>
        </p:nvSpPr>
        <p:spPr>
          <a:xfrm>
            <a:off x="179388" y="971347"/>
            <a:ext cx="7276488" cy="547211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lvl="1" algn="just"/>
            <a:endParaRPr lang="en-US" kern="0" baseline="0" dirty="0"/>
          </a:p>
          <a:p>
            <a:pPr lvl="1" algn="just"/>
            <a:endParaRPr lang="en-US" kern="0" baseline="0" dirty="0"/>
          </a:p>
          <a:p>
            <a:pPr algn="just"/>
            <a:endParaRPr lang="en-US" kern="0" baseline="0" dirty="0"/>
          </a:p>
          <a:p>
            <a:pPr algn="just"/>
            <a:r>
              <a:rPr lang="en-US" kern="0" baseline="0" dirty="0"/>
              <a:t>Fit of n using the discharge intervals with different </a:t>
            </a:r>
            <a:r>
              <a:rPr lang="en-GB" kern="0" baseline="0" dirty="0">
                <a:sym typeface="Symbol"/>
              </a:rPr>
              <a:t></a:t>
            </a:r>
            <a:r>
              <a:rPr lang="en-GB" kern="0" baseline="0" dirty="0"/>
              <a:t>p</a:t>
            </a:r>
            <a:r>
              <a:rPr lang="en-GB" kern="0" dirty="0"/>
              <a:t>e</a:t>
            </a:r>
            <a:r>
              <a:rPr lang="en-GB" kern="0" baseline="0" dirty="0"/>
              <a:t>/en</a:t>
            </a:r>
            <a:r>
              <a:rPr lang="en-GB" kern="0" dirty="0"/>
              <a:t>e </a:t>
            </a:r>
            <a:endParaRPr lang="en-US" kern="0" baseline="0" dirty="0"/>
          </a:p>
          <a:p>
            <a:pPr lvl="1" algn="just"/>
            <a:endParaRPr lang="en-US" kern="0" baseline="0" dirty="0"/>
          </a:p>
          <a:p>
            <a:pPr lvl="1" algn="just"/>
            <a:endParaRPr lang="en-US" kern="0" baseline="0" dirty="0"/>
          </a:p>
          <a:p>
            <a:pPr algn="just"/>
            <a:r>
              <a:rPr lang="en-US" kern="0" baseline="0" dirty="0"/>
              <a:t>Fit of toroidal mode number:</a:t>
            </a:r>
          </a:p>
          <a:p>
            <a:pPr lvl="1" algn="just"/>
            <a:r>
              <a:rPr lang="en-US" kern="0" baseline="0" dirty="0"/>
              <a:t>n ~ U</a:t>
            </a:r>
            <a:r>
              <a:rPr lang="en-US" kern="0" dirty="0"/>
              <a:t>tor</a:t>
            </a:r>
            <a:r>
              <a:rPr lang="en-US" kern="0" baseline="0" dirty="0"/>
              <a:t>·f</a:t>
            </a:r>
            <a:r>
              <a:rPr lang="en-US" kern="0" dirty="0"/>
              <a:t>magn</a:t>
            </a:r>
            <a:r>
              <a:rPr lang="en-US" kern="0" baseline="0" dirty="0"/>
              <a:t>/(</a:t>
            </a:r>
            <a:r>
              <a:rPr lang="en-US" baseline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Symbol"/>
              </a:rPr>
              <a:t>p</a:t>
            </a:r>
            <a:r>
              <a:rPr lang="en-US" altLang="en-US" baseline="-450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e/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en</a:t>
            </a:r>
            <a:r>
              <a:rPr lang="en-US" altLang="en-US" baseline="-450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</a:t>
            </a:r>
            <a:r>
              <a:rPr lang="en-US" kern="0" baseline="0" dirty="0"/>
              <a:t>·q·U</a:t>
            </a:r>
            <a:r>
              <a:rPr lang="en-US" kern="0" dirty="0"/>
              <a:t>tor</a:t>
            </a:r>
            <a:r>
              <a:rPr lang="en-US" kern="0" baseline="0" dirty="0"/>
              <a:t>/U</a:t>
            </a:r>
            <a:r>
              <a:rPr lang="en-US" kern="0" dirty="0"/>
              <a:t>pol</a:t>
            </a:r>
            <a:r>
              <a:rPr lang="en-US" kern="0" baseline="0" dirty="0"/>
              <a:t>+v</a:t>
            </a:r>
            <a:r>
              <a:rPr lang="en-US" kern="0" dirty="0"/>
              <a:t>tor</a:t>
            </a:r>
            <a:r>
              <a:rPr lang="en-US" kern="0" baseline="0" dirty="0"/>
              <a:t>)</a:t>
            </a:r>
          </a:p>
          <a:p>
            <a:pPr lvl="1" algn="just"/>
            <a:endParaRPr lang="en-US" kern="0" baseline="0" dirty="0"/>
          </a:p>
          <a:p>
            <a:pPr lvl="1" algn="just"/>
            <a:endParaRPr lang="en-US" kern="0" baseline="0" dirty="0"/>
          </a:p>
          <a:p>
            <a:pPr algn="just"/>
            <a:r>
              <a:rPr lang="en-US" kern="0" baseline="0" dirty="0"/>
              <a:t>Fitted </a:t>
            </a:r>
            <a:r>
              <a:rPr lang="en-US" b="1" kern="0" baseline="0" dirty="0"/>
              <a:t>n ~ -11</a:t>
            </a:r>
          </a:p>
          <a:p>
            <a:pPr marL="742950" lvl="2" indent="-342900" algn="just">
              <a:buFontTx/>
              <a:buChar char="•"/>
            </a:pPr>
            <a:r>
              <a:rPr lang="en-US" kern="0" baseline="0" dirty="0"/>
              <a:t>In agreement with n numbers determined from magnetic pickup coils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EB39DC1-C97E-0040-8A7B-65B58BF6400D}"/>
              </a:ext>
            </a:extLst>
          </p:cNvPr>
          <p:cNvGrpSpPr/>
          <p:nvPr/>
        </p:nvGrpSpPr>
        <p:grpSpPr>
          <a:xfrm>
            <a:off x="7455876" y="2265798"/>
            <a:ext cx="3833643" cy="2880000"/>
            <a:chOff x="5310358" y="2236423"/>
            <a:chExt cx="3833643" cy="2880000"/>
          </a:xfrm>
        </p:grpSpPr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3C136D2E-FAC5-B040-9610-D2BBA8D6B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0358" y="2236423"/>
              <a:ext cx="3833643" cy="2880000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80C1A27-63F4-854B-A06B-6D24F9575EFF}"/>
                </a:ext>
              </a:extLst>
            </p:cNvPr>
            <p:cNvCxnSpPr/>
            <p:nvPr/>
          </p:nvCxnSpPr>
          <p:spPr bwMode="auto">
            <a:xfrm flipV="1">
              <a:off x="5803795" y="2682744"/>
              <a:ext cx="3022810" cy="1949713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48A179C-7A7B-AF4A-9E33-D3D1235FD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9519" y="1024963"/>
            <a:ext cx="728386" cy="6429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4E0CC1-51FE-984D-9CD9-FB7A7AE712AC}"/>
              </a:ext>
            </a:extLst>
          </p:cNvPr>
          <p:cNvSpPr txBox="1"/>
          <p:nvPr/>
        </p:nvSpPr>
        <p:spPr bwMode="auto">
          <a:xfrm>
            <a:off x="42531" y="896092"/>
            <a:ext cx="1509821" cy="400110"/>
          </a:xfrm>
          <a:prstGeom prst="rect">
            <a:avLst/>
          </a:prstGeom>
          <a:solidFill>
            <a:srgbClr val="BD1927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kern="0" baseline="0" dirty="0">
                <a:solidFill>
                  <a:schemeClr val="bg1"/>
                </a:solidFill>
              </a:rPr>
              <a:t>Category 2</a:t>
            </a:r>
          </a:p>
        </p:txBody>
      </p:sp>
    </p:spTree>
    <p:extLst>
      <p:ext uri="{BB962C8B-B14F-4D97-AF65-F5344CB8AC3E}">
        <p14:creationId xmlns:p14="http://schemas.microsoft.com/office/powerpoint/2010/main" val="3375577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B0A55-69E5-0940-B15D-597E9535E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HFS signature suggests peeling like mode structure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23CB88-C704-0147-9661-EFFCA401525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/>
              <a:t>NSTX-U / Magnetic Fusion Science meeting, Princeton, Dec. 03, 2018</a:t>
            </a:r>
            <a:endParaRPr lang="en-US" alt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EB40E8-75D9-A645-B121-E2C587E324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853299-3D67-40C0-AEE6-6FA04DE1D1D9}" type="slidenum">
              <a:rPr lang="en-US" altLang="de-DE" noProof="0" smtClean="0"/>
              <a:pPr/>
              <a:t>16</a:t>
            </a:fld>
            <a:endParaRPr lang="en-US" altLang="de-DE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73C88-610E-C844-8F77-44B1D0AD2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/>
              <a:t>F. M. Laggner</a:t>
            </a:r>
            <a:endParaRPr lang="en-US" altLang="de-DE" noProof="0" dirty="0"/>
          </a:p>
        </p:txBody>
      </p:sp>
      <p:pic>
        <p:nvPicPr>
          <p:cNvPr id="6" name="Grafik 55">
            <a:extLst>
              <a:ext uri="{FF2B5EF4-FFF2-40B4-BE49-F238E27FC236}">
                <a16:creationId xmlns:a16="http://schemas.microsoft.com/office/drawing/2014/main" id="{2A241AB8-92C8-874F-BB67-57CBF4836A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572" y="2636925"/>
            <a:ext cx="4312847" cy="3240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35F1C72-3F4B-2C4D-935E-12D52EC7788F}"/>
              </a:ext>
            </a:extLst>
          </p:cNvPr>
          <p:cNvSpPr txBox="1">
            <a:spLocks/>
          </p:cNvSpPr>
          <p:nvPr/>
        </p:nvSpPr>
        <p:spPr>
          <a:xfrm>
            <a:off x="179389" y="981075"/>
            <a:ext cx="8792083" cy="547211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"/>
            <a:endParaRPr lang="en-US" kern="0" baseline="0" dirty="0"/>
          </a:p>
          <a:p>
            <a:pPr algn="just"/>
            <a:r>
              <a:rPr lang="en-US" kern="0" baseline="0" dirty="0"/>
              <a:t>Fluctuation </a:t>
            </a:r>
            <a:r>
              <a:rPr lang="en-US" b="1" kern="0" baseline="0" dirty="0"/>
              <a:t>signature</a:t>
            </a:r>
            <a:r>
              <a:rPr lang="en-US" kern="0" baseline="0" dirty="0"/>
              <a:t> </a:t>
            </a:r>
            <a:r>
              <a:rPr lang="en-US" b="1" kern="0" baseline="0" dirty="0"/>
              <a:t>visible on the HFS</a:t>
            </a:r>
          </a:p>
          <a:p>
            <a:pPr lvl="1" algn="just"/>
            <a:r>
              <a:rPr lang="en-US" kern="0" baseline="0" dirty="0"/>
              <a:t>Similar onset as on the LFS</a:t>
            </a:r>
          </a:p>
          <a:p>
            <a:pPr lvl="1" algn="just"/>
            <a:r>
              <a:rPr lang="en-US" kern="0" baseline="0" dirty="0"/>
              <a:t>Same frequencies as on LFS</a:t>
            </a:r>
          </a:p>
        </p:txBody>
      </p:sp>
      <p:grpSp>
        <p:nvGrpSpPr>
          <p:cNvPr id="9" name="Gruppieren 71">
            <a:extLst>
              <a:ext uri="{FF2B5EF4-FFF2-40B4-BE49-F238E27FC236}">
                <a16:creationId xmlns:a16="http://schemas.microsoft.com/office/drawing/2014/main" id="{97AE043D-F1C5-FE4D-A725-98B059D845D9}"/>
              </a:ext>
            </a:extLst>
          </p:cNvPr>
          <p:cNvGrpSpPr/>
          <p:nvPr/>
        </p:nvGrpSpPr>
        <p:grpSpPr>
          <a:xfrm>
            <a:off x="7548702" y="3295061"/>
            <a:ext cx="3119256" cy="2629832"/>
            <a:chOff x="3429368" y="3232153"/>
            <a:chExt cx="3119256" cy="2629832"/>
          </a:xfrm>
        </p:grpSpPr>
        <p:grpSp>
          <p:nvGrpSpPr>
            <p:cNvPr id="10" name="Gruppieren 72">
              <a:extLst>
                <a:ext uri="{FF2B5EF4-FFF2-40B4-BE49-F238E27FC236}">
                  <a16:creationId xmlns:a16="http://schemas.microsoft.com/office/drawing/2014/main" id="{97E74D46-6AEE-1848-B8A3-1FC8311BDAEA}"/>
                </a:ext>
              </a:extLst>
            </p:cNvPr>
            <p:cNvGrpSpPr/>
            <p:nvPr/>
          </p:nvGrpSpPr>
          <p:grpSpPr>
            <a:xfrm>
              <a:off x="4341429" y="3232153"/>
              <a:ext cx="2207195" cy="2629832"/>
              <a:chOff x="4433669" y="3971226"/>
              <a:chExt cx="2207195" cy="2629832"/>
            </a:xfrm>
          </p:grpSpPr>
          <p:grpSp>
            <p:nvGrpSpPr>
              <p:cNvPr id="14" name="Gruppieren 76">
                <a:extLst>
                  <a:ext uri="{FF2B5EF4-FFF2-40B4-BE49-F238E27FC236}">
                    <a16:creationId xmlns:a16="http://schemas.microsoft.com/office/drawing/2014/main" id="{30EF8D10-04CE-524D-9EAC-63FE52E1D672}"/>
                  </a:ext>
                </a:extLst>
              </p:cNvPr>
              <p:cNvGrpSpPr/>
              <p:nvPr/>
            </p:nvGrpSpPr>
            <p:grpSpPr>
              <a:xfrm>
                <a:off x="4433669" y="3971226"/>
                <a:ext cx="1318664" cy="2629832"/>
                <a:chOff x="2157311" y="3955056"/>
                <a:chExt cx="1318664" cy="2629832"/>
              </a:xfrm>
            </p:grpSpPr>
            <p:grpSp>
              <p:nvGrpSpPr>
                <p:cNvPr id="16" name="Gruppieren 78">
                  <a:extLst>
                    <a:ext uri="{FF2B5EF4-FFF2-40B4-BE49-F238E27FC236}">
                      <a16:creationId xmlns:a16="http://schemas.microsoft.com/office/drawing/2014/main" id="{B836A839-77E7-704D-87BF-B1C180B78A02}"/>
                    </a:ext>
                  </a:extLst>
                </p:cNvPr>
                <p:cNvGrpSpPr/>
                <p:nvPr/>
              </p:nvGrpSpPr>
              <p:grpSpPr>
                <a:xfrm>
                  <a:off x="2157311" y="3955056"/>
                  <a:ext cx="1318664" cy="2514770"/>
                  <a:chOff x="863512" y="2135977"/>
                  <a:chExt cx="1318664" cy="2514770"/>
                </a:xfrm>
              </p:grpSpPr>
              <p:sp>
                <p:nvSpPr>
                  <p:cNvPr id="19" name="Freihandform 81">
                    <a:extLst>
                      <a:ext uri="{FF2B5EF4-FFF2-40B4-BE49-F238E27FC236}">
                        <a16:creationId xmlns:a16="http://schemas.microsoft.com/office/drawing/2014/main" id="{737D29EC-36ED-2B41-A150-DE934C006E2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63512" y="2135977"/>
                    <a:ext cx="1318664" cy="2498280"/>
                  </a:xfrm>
                  <a:custGeom>
                    <a:avLst/>
                    <a:gdLst>
                      <a:gd name="connsiteX0" fmla="*/ 229877 w 1317181"/>
                      <a:gd name="connsiteY0" fmla="*/ 2367961 h 2493241"/>
                      <a:gd name="connsiteX1" fmla="*/ 288243 w 1317181"/>
                      <a:gd name="connsiteY1" fmla="*/ 2325159 h 2493241"/>
                      <a:gd name="connsiteX2" fmla="*/ 350500 w 1317181"/>
                      <a:gd name="connsiteY2" fmla="*/ 2286249 h 2493241"/>
                      <a:gd name="connsiteX3" fmla="*/ 401084 w 1317181"/>
                      <a:gd name="connsiteY3" fmla="*/ 2220101 h 2493241"/>
                      <a:gd name="connsiteX4" fmla="*/ 401084 w 1317181"/>
                      <a:gd name="connsiteY4" fmla="*/ 2138388 h 2493241"/>
                      <a:gd name="connsiteX5" fmla="*/ 362173 w 1317181"/>
                      <a:gd name="connsiteY5" fmla="*/ 2033329 h 2493241"/>
                      <a:gd name="connsiteX6" fmla="*/ 311589 w 1317181"/>
                      <a:gd name="connsiteY6" fmla="*/ 1936053 h 2493241"/>
                      <a:gd name="connsiteX7" fmla="*/ 245441 w 1317181"/>
                      <a:gd name="connsiteY7" fmla="*/ 1811539 h 2493241"/>
                      <a:gd name="connsiteX8" fmla="*/ 152056 w 1317181"/>
                      <a:gd name="connsiteY8" fmla="*/ 1640332 h 2493241"/>
                      <a:gd name="connsiteX9" fmla="*/ 43106 w 1317181"/>
                      <a:gd name="connsiteY9" fmla="*/ 1340720 h 2493241"/>
                      <a:gd name="connsiteX10" fmla="*/ 4195 w 1317181"/>
                      <a:gd name="connsiteY10" fmla="*/ 1041108 h 2493241"/>
                      <a:gd name="connsiteX11" fmla="*/ 8086 w 1317181"/>
                      <a:gd name="connsiteY11" fmla="*/ 733714 h 2493241"/>
                      <a:gd name="connsiteX12" fmla="*/ 66452 w 1317181"/>
                      <a:gd name="connsiteY12" fmla="*/ 488577 h 2493241"/>
                      <a:gd name="connsiteX13" fmla="*/ 159838 w 1317181"/>
                      <a:gd name="connsiteY13" fmla="*/ 286242 h 2493241"/>
                      <a:gd name="connsiteX14" fmla="*/ 296025 w 1317181"/>
                      <a:gd name="connsiteY14" fmla="*/ 130599 h 2493241"/>
                      <a:gd name="connsiteX15" fmla="*/ 424430 w 1317181"/>
                      <a:gd name="connsiteY15" fmla="*/ 44996 h 2493241"/>
                      <a:gd name="connsiteX16" fmla="*/ 541162 w 1317181"/>
                      <a:gd name="connsiteY16" fmla="*/ 2194 h 2493241"/>
                      <a:gd name="connsiteX17" fmla="*/ 751279 w 1317181"/>
                      <a:gd name="connsiteY17" fmla="*/ 17758 h 2493241"/>
                      <a:gd name="connsiteX18" fmla="*/ 922486 w 1317181"/>
                      <a:gd name="connsiteY18" fmla="*/ 115035 h 2493241"/>
                      <a:gd name="connsiteX19" fmla="*/ 1031436 w 1317181"/>
                      <a:gd name="connsiteY19" fmla="*/ 239549 h 2493241"/>
                      <a:gd name="connsiteX20" fmla="*/ 1113148 w 1317181"/>
                      <a:gd name="connsiteY20" fmla="*/ 364063 h 2493241"/>
                      <a:gd name="connsiteX21" fmla="*/ 1233771 w 1317181"/>
                      <a:gd name="connsiteY21" fmla="*/ 601418 h 2493241"/>
                      <a:gd name="connsiteX22" fmla="*/ 1299919 w 1317181"/>
                      <a:gd name="connsiteY22" fmla="*/ 792080 h 2493241"/>
                      <a:gd name="connsiteX23" fmla="*/ 1315484 w 1317181"/>
                      <a:gd name="connsiteY23" fmla="*/ 1064455 h 2493241"/>
                      <a:gd name="connsiteX24" fmla="*/ 1268791 w 1317181"/>
                      <a:gd name="connsiteY24" fmla="*/ 1344611 h 2493241"/>
                      <a:gd name="connsiteX25" fmla="*/ 1187079 w 1317181"/>
                      <a:gd name="connsiteY25" fmla="*/ 1585857 h 2493241"/>
                      <a:gd name="connsiteX26" fmla="*/ 1035327 w 1317181"/>
                      <a:gd name="connsiteY26" fmla="*/ 1811539 h 2493241"/>
                      <a:gd name="connsiteX27" fmla="*/ 899140 w 1317181"/>
                      <a:gd name="connsiteY27" fmla="*/ 1971072 h 2493241"/>
                      <a:gd name="connsiteX28" fmla="*/ 836883 w 1317181"/>
                      <a:gd name="connsiteY28" fmla="*/ 2056676 h 2493241"/>
                      <a:gd name="connsiteX29" fmla="*/ 766844 w 1317181"/>
                      <a:gd name="connsiteY29" fmla="*/ 2169517 h 2493241"/>
                      <a:gd name="connsiteX30" fmla="*/ 743497 w 1317181"/>
                      <a:gd name="connsiteY30" fmla="*/ 2262902 h 2493241"/>
                      <a:gd name="connsiteX31" fmla="*/ 759062 w 1317181"/>
                      <a:gd name="connsiteY31" fmla="*/ 2329050 h 2493241"/>
                      <a:gd name="connsiteX32" fmla="*/ 766844 w 1317181"/>
                      <a:gd name="connsiteY32" fmla="*/ 2352397 h 2493241"/>
                      <a:gd name="connsiteX33" fmla="*/ 790190 w 1317181"/>
                      <a:gd name="connsiteY33" fmla="*/ 2391307 h 2493241"/>
                      <a:gd name="connsiteX34" fmla="*/ 844665 w 1317181"/>
                      <a:gd name="connsiteY34" fmla="*/ 2449673 h 2493241"/>
                      <a:gd name="connsiteX35" fmla="*/ 875793 w 1317181"/>
                      <a:gd name="connsiteY35" fmla="*/ 2492475 h 2493241"/>
                      <a:gd name="connsiteX36" fmla="*/ 887467 w 1317181"/>
                      <a:gd name="connsiteY36" fmla="*/ 2492475 h 2493241"/>
                      <a:gd name="connsiteX0" fmla="*/ 229877 w 1317523"/>
                      <a:gd name="connsiteY0" fmla="*/ 2367961 h 2493241"/>
                      <a:gd name="connsiteX1" fmla="*/ 288243 w 1317523"/>
                      <a:gd name="connsiteY1" fmla="*/ 2325159 h 2493241"/>
                      <a:gd name="connsiteX2" fmla="*/ 350500 w 1317523"/>
                      <a:gd name="connsiteY2" fmla="*/ 2286249 h 2493241"/>
                      <a:gd name="connsiteX3" fmla="*/ 401084 w 1317523"/>
                      <a:gd name="connsiteY3" fmla="*/ 2220101 h 2493241"/>
                      <a:gd name="connsiteX4" fmla="*/ 401084 w 1317523"/>
                      <a:gd name="connsiteY4" fmla="*/ 2138388 h 2493241"/>
                      <a:gd name="connsiteX5" fmla="*/ 362173 w 1317523"/>
                      <a:gd name="connsiteY5" fmla="*/ 2033329 h 2493241"/>
                      <a:gd name="connsiteX6" fmla="*/ 311589 w 1317523"/>
                      <a:gd name="connsiteY6" fmla="*/ 1936053 h 2493241"/>
                      <a:gd name="connsiteX7" fmla="*/ 245441 w 1317523"/>
                      <a:gd name="connsiteY7" fmla="*/ 1811539 h 2493241"/>
                      <a:gd name="connsiteX8" fmla="*/ 152056 w 1317523"/>
                      <a:gd name="connsiteY8" fmla="*/ 1640332 h 2493241"/>
                      <a:gd name="connsiteX9" fmla="*/ 43106 w 1317523"/>
                      <a:gd name="connsiteY9" fmla="*/ 1340720 h 2493241"/>
                      <a:gd name="connsiteX10" fmla="*/ 4195 w 1317523"/>
                      <a:gd name="connsiteY10" fmla="*/ 1041108 h 2493241"/>
                      <a:gd name="connsiteX11" fmla="*/ 8086 w 1317523"/>
                      <a:gd name="connsiteY11" fmla="*/ 733714 h 2493241"/>
                      <a:gd name="connsiteX12" fmla="*/ 66452 w 1317523"/>
                      <a:gd name="connsiteY12" fmla="*/ 488577 h 2493241"/>
                      <a:gd name="connsiteX13" fmla="*/ 159838 w 1317523"/>
                      <a:gd name="connsiteY13" fmla="*/ 286242 h 2493241"/>
                      <a:gd name="connsiteX14" fmla="*/ 296025 w 1317523"/>
                      <a:gd name="connsiteY14" fmla="*/ 130599 h 2493241"/>
                      <a:gd name="connsiteX15" fmla="*/ 424430 w 1317523"/>
                      <a:gd name="connsiteY15" fmla="*/ 44996 h 2493241"/>
                      <a:gd name="connsiteX16" fmla="*/ 541162 w 1317523"/>
                      <a:gd name="connsiteY16" fmla="*/ 2194 h 2493241"/>
                      <a:gd name="connsiteX17" fmla="*/ 751279 w 1317523"/>
                      <a:gd name="connsiteY17" fmla="*/ 17758 h 2493241"/>
                      <a:gd name="connsiteX18" fmla="*/ 922486 w 1317523"/>
                      <a:gd name="connsiteY18" fmla="*/ 115035 h 2493241"/>
                      <a:gd name="connsiteX19" fmla="*/ 1031436 w 1317523"/>
                      <a:gd name="connsiteY19" fmla="*/ 239549 h 2493241"/>
                      <a:gd name="connsiteX20" fmla="*/ 1113148 w 1317523"/>
                      <a:gd name="connsiteY20" fmla="*/ 364063 h 2493241"/>
                      <a:gd name="connsiteX21" fmla="*/ 1218207 w 1317523"/>
                      <a:gd name="connsiteY21" fmla="*/ 562507 h 2493241"/>
                      <a:gd name="connsiteX22" fmla="*/ 1299919 w 1317523"/>
                      <a:gd name="connsiteY22" fmla="*/ 792080 h 2493241"/>
                      <a:gd name="connsiteX23" fmla="*/ 1315484 w 1317523"/>
                      <a:gd name="connsiteY23" fmla="*/ 1064455 h 2493241"/>
                      <a:gd name="connsiteX24" fmla="*/ 1268791 w 1317523"/>
                      <a:gd name="connsiteY24" fmla="*/ 1344611 h 2493241"/>
                      <a:gd name="connsiteX25" fmla="*/ 1187079 w 1317523"/>
                      <a:gd name="connsiteY25" fmla="*/ 1585857 h 2493241"/>
                      <a:gd name="connsiteX26" fmla="*/ 1035327 w 1317523"/>
                      <a:gd name="connsiteY26" fmla="*/ 1811539 h 2493241"/>
                      <a:gd name="connsiteX27" fmla="*/ 899140 w 1317523"/>
                      <a:gd name="connsiteY27" fmla="*/ 1971072 h 2493241"/>
                      <a:gd name="connsiteX28" fmla="*/ 836883 w 1317523"/>
                      <a:gd name="connsiteY28" fmla="*/ 2056676 h 2493241"/>
                      <a:gd name="connsiteX29" fmla="*/ 766844 w 1317523"/>
                      <a:gd name="connsiteY29" fmla="*/ 2169517 h 2493241"/>
                      <a:gd name="connsiteX30" fmla="*/ 743497 w 1317523"/>
                      <a:gd name="connsiteY30" fmla="*/ 2262902 h 2493241"/>
                      <a:gd name="connsiteX31" fmla="*/ 759062 w 1317523"/>
                      <a:gd name="connsiteY31" fmla="*/ 2329050 h 2493241"/>
                      <a:gd name="connsiteX32" fmla="*/ 766844 w 1317523"/>
                      <a:gd name="connsiteY32" fmla="*/ 2352397 h 2493241"/>
                      <a:gd name="connsiteX33" fmla="*/ 790190 w 1317523"/>
                      <a:gd name="connsiteY33" fmla="*/ 2391307 h 2493241"/>
                      <a:gd name="connsiteX34" fmla="*/ 844665 w 1317523"/>
                      <a:gd name="connsiteY34" fmla="*/ 2449673 h 2493241"/>
                      <a:gd name="connsiteX35" fmla="*/ 875793 w 1317523"/>
                      <a:gd name="connsiteY35" fmla="*/ 2492475 h 2493241"/>
                      <a:gd name="connsiteX36" fmla="*/ 887467 w 1317523"/>
                      <a:gd name="connsiteY36" fmla="*/ 2492475 h 2493241"/>
                      <a:gd name="connsiteX0" fmla="*/ 229877 w 1317523"/>
                      <a:gd name="connsiteY0" fmla="*/ 2367961 h 2493241"/>
                      <a:gd name="connsiteX1" fmla="*/ 288243 w 1317523"/>
                      <a:gd name="connsiteY1" fmla="*/ 2325159 h 2493241"/>
                      <a:gd name="connsiteX2" fmla="*/ 350500 w 1317523"/>
                      <a:gd name="connsiteY2" fmla="*/ 2286249 h 2493241"/>
                      <a:gd name="connsiteX3" fmla="*/ 401084 w 1317523"/>
                      <a:gd name="connsiteY3" fmla="*/ 2220101 h 2493241"/>
                      <a:gd name="connsiteX4" fmla="*/ 401084 w 1317523"/>
                      <a:gd name="connsiteY4" fmla="*/ 2138388 h 2493241"/>
                      <a:gd name="connsiteX5" fmla="*/ 362173 w 1317523"/>
                      <a:gd name="connsiteY5" fmla="*/ 2033329 h 2493241"/>
                      <a:gd name="connsiteX6" fmla="*/ 311589 w 1317523"/>
                      <a:gd name="connsiteY6" fmla="*/ 1936053 h 2493241"/>
                      <a:gd name="connsiteX7" fmla="*/ 245441 w 1317523"/>
                      <a:gd name="connsiteY7" fmla="*/ 1811539 h 2493241"/>
                      <a:gd name="connsiteX8" fmla="*/ 152056 w 1317523"/>
                      <a:gd name="connsiteY8" fmla="*/ 1640332 h 2493241"/>
                      <a:gd name="connsiteX9" fmla="*/ 43106 w 1317523"/>
                      <a:gd name="connsiteY9" fmla="*/ 1340720 h 2493241"/>
                      <a:gd name="connsiteX10" fmla="*/ 4195 w 1317523"/>
                      <a:gd name="connsiteY10" fmla="*/ 1041108 h 2493241"/>
                      <a:gd name="connsiteX11" fmla="*/ 8086 w 1317523"/>
                      <a:gd name="connsiteY11" fmla="*/ 733714 h 2493241"/>
                      <a:gd name="connsiteX12" fmla="*/ 66452 w 1317523"/>
                      <a:gd name="connsiteY12" fmla="*/ 488577 h 2493241"/>
                      <a:gd name="connsiteX13" fmla="*/ 159838 w 1317523"/>
                      <a:gd name="connsiteY13" fmla="*/ 286242 h 2493241"/>
                      <a:gd name="connsiteX14" fmla="*/ 296025 w 1317523"/>
                      <a:gd name="connsiteY14" fmla="*/ 130599 h 2493241"/>
                      <a:gd name="connsiteX15" fmla="*/ 424430 w 1317523"/>
                      <a:gd name="connsiteY15" fmla="*/ 44996 h 2493241"/>
                      <a:gd name="connsiteX16" fmla="*/ 541162 w 1317523"/>
                      <a:gd name="connsiteY16" fmla="*/ 2194 h 2493241"/>
                      <a:gd name="connsiteX17" fmla="*/ 751279 w 1317523"/>
                      <a:gd name="connsiteY17" fmla="*/ 17758 h 2493241"/>
                      <a:gd name="connsiteX18" fmla="*/ 922486 w 1317523"/>
                      <a:gd name="connsiteY18" fmla="*/ 115035 h 2493241"/>
                      <a:gd name="connsiteX19" fmla="*/ 1113148 w 1317523"/>
                      <a:gd name="connsiteY19" fmla="*/ 364063 h 2493241"/>
                      <a:gd name="connsiteX20" fmla="*/ 1218207 w 1317523"/>
                      <a:gd name="connsiteY20" fmla="*/ 562507 h 2493241"/>
                      <a:gd name="connsiteX21" fmla="*/ 1299919 w 1317523"/>
                      <a:gd name="connsiteY21" fmla="*/ 792080 h 2493241"/>
                      <a:gd name="connsiteX22" fmla="*/ 1315484 w 1317523"/>
                      <a:gd name="connsiteY22" fmla="*/ 1064455 h 2493241"/>
                      <a:gd name="connsiteX23" fmla="*/ 1268791 w 1317523"/>
                      <a:gd name="connsiteY23" fmla="*/ 1344611 h 2493241"/>
                      <a:gd name="connsiteX24" fmla="*/ 1187079 w 1317523"/>
                      <a:gd name="connsiteY24" fmla="*/ 1585857 h 2493241"/>
                      <a:gd name="connsiteX25" fmla="*/ 1035327 w 1317523"/>
                      <a:gd name="connsiteY25" fmla="*/ 1811539 h 2493241"/>
                      <a:gd name="connsiteX26" fmla="*/ 899140 w 1317523"/>
                      <a:gd name="connsiteY26" fmla="*/ 1971072 h 2493241"/>
                      <a:gd name="connsiteX27" fmla="*/ 836883 w 1317523"/>
                      <a:gd name="connsiteY27" fmla="*/ 2056676 h 2493241"/>
                      <a:gd name="connsiteX28" fmla="*/ 766844 w 1317523"/>
                      <a:gd name="connsiteY28" fmla="*/ 2169517 h 2493241"/>
                      <a:gd name="connsiteX29" fmla="*/ 743497 w 1317523"/>
                      <a:gd name="connsiteY29" fmla="*/ 2262902 h 2493241"/>
                      <a:gd name="connsiteX30" fmla="*/ 759062 w 1317523"/>
                      <a:gd name="connsiteY30" fmla="*/ 2329050 h 2493241"/>
                      <a:gd name="connsiteX31" fmla="*/ 766844 w 1317523"/>
                      <a:gd name="connsiteY31" fmla="*/ 2352397 h 2493241"/>
                      <a:gd name="connsiteX32" fmla="*/ 790190 w 1317523"/>
                      <a:gd name="connsiteY32" fmla="*/ 2391307 h 2493241"/>
                      <a:gd name="connsiteX33" fmla="*/ 844665 w 1317523"/>
                      <a:gd name="connsiteY33" fmla="*/ 2449673 h 2493241"/>
                      <a:gd name="connsiteX34" fmla="*/ 875793 w 1317523"/>
                      <a:gd name="connsiteY34" fmla="*/ 2492475 h 2493241"/>
                      <a:gd name="connsiteX35" fmla="*/ 887467 w 1317523"/>
                      <a:gd name="connsiteY35" fmla="*/ 2492475 h 2493241"/>
                      <a:gd name="connsiteX0" fmla="*/ 229877 w 1317523"/>
                      <a:gd name="connsiteY0" fmla="*/ 2368825 h 2494105"/>
                      <a:gd name="connsiteX1" fmla="*/ 288243 w 1317523"/>
                      <a:gd name="connsiteY1" fmla="*/ 2326023 h 2494105"/>
                      <a:gd name="connsiteX2" fmla="*/ 350500 w 1317523"/>
                      <a:gd name="connsiteY2" fmla="*/ 2287113 h 2494105"/>
                      <a:gd name="connsiteX3" fmla="*/ 401084 w 1317523"/>
                      <a:gd name="connsiteY3" fmla="*/ 2220965 h 2494105"/>
                      <a:gd name="connsiteX4" fmla="*/ 401084 w 1317523"/>
                      <a:gd name="connsiteY4" fmla="*/ 2139252 h 2494105"/>
                      <a:gd name="connsiteX5" fmla="*/ 362173 w 1317523"/>
                      <a:gd name="connsiteY5" fmla="*/ 2034193 h 2494105"/>
                      <a:gd name="connsiteX6" fmla="*/ 311589 w 1317523"/>
                      <a:gd name="connsiteY6" fmla="*/ 1936917 h 2494105"/>
                      <a:gd name="connsiteX7" fmla="*/ 245441 w 1317523"/>
                      <a:gd name="connsiteY7" fmla="*/ 1812403 h 2494105"/>
                      <a:gd name="connsiteX8" fmla="*/ 152056 w 1317523"/>
                      <a:gd name="connsiteY8" fmla="*/ 1641196 h 2494105"/>
                      <a:gd name="connsiteX9" fmla="*/ 43106 w 1317523"/>
                      <a:gd name="connsiteY9" fmla="*/ 1341584 h 2494105"/>
                      <a:gd name="connsiteX10" fmla="*/ 4195 w 1317523"/>
                      <a:gd name="connsiteY10" fmla="*/ 1041972 h 2494105"/>
                      <a:gd name="connsiteX11" fmla="*/ 8086 w 1317523"/>
                      <a:gd name="connsiteY11" fmla="*/ 734578 h 2494105"/>
                      <a:gd name="connsiteX12" fmla="*/ 66452 w 1317523"/>
                      <a:gd name="connsiteY12" fmla="*/ 489441 h 2494105"/>
                      <a:gd name="connsiteX13" fmla="*/ 159838 w 1317523"/>
                      <a:gd name="connsiteY13" fmla="*/ 287106 h 2494105"/>
                      <a:gd name="connsiteX14" fmla="*/ 296025 w 1317523"/>
                      <a:gd name="connsiteY14" fmla="*/ 131463 h 2494105"/>
                      <a:gd name="connsiteX15" fmla="*/ 424430 w 1317523"/>
                      <a:gd name="connsiteY15" fmla="*/ 45860 h 2494105"/>
                      <a:gd name="connsiteX16" fmla="*/ 541162 w 1317523"/>
                      <a:gd name="connsiteY16" fmla="*/ 3058 h 2494105"/>
                      <a:gd name="connsiteX17" fmla="*/ 751279 w 1317523"/>
                      <a:gd name="connsiteY17" fmla="*/ 18622 h 2494105"/>
                      <a:gd name="connsiteX18" fmla="*/ 922486 w 1317523"/>
                      <a:gd name="connsiteY18" fmla="*/ 139246 h 2494105"/>
                      <a:gd name="connsiteX19" fmla="*/ 1113148 w 1317523"/>
                      <a:gd name="connsiteY19" fmla="*/ 364927 h 2494105"/>
                      <a:gd name="connsiteX20" fmla="*/ 1218207 w 1317523"/>
                      <a:gd name="connsiteY20" fmla="*/ 563371 h 2494105"/>
                      <a:gd name="connsiteX21" fmla="*/ 1299919 w 1317523"/>
                      <a:gd name="connsiteY21" fmla="*/ 792944 h 2494105"/>
                      <a:gd name="connsiteX22" fmla="*/ 1315484 w 1317523"/>
                      <a:gd name="connsiteY22" fmla="*/ 1065319 h 2494105"/>
                      <a:gd name="connsiteX23" fmla="*/ 1268791 w 1317523"/>
                      <a:gd name="connsiteY23" fmla="*/ 1345475 h 2494105"/>
                      <a:gd name="connsiteX24" fmla="*/ 1187079 w 1317523"/>
                      <a:gd name="connsiteY24" fmla="*/ 1586721 h 2494105"/>
                      <a:gd name="connsiteX25" fmla="*/ 1035327 w 1317523"/>
                      <a:gd name="connsiteY25" fmla="*/ 1812403 h 2494105"/>
                      <a:gd name="connsiteX26" fmla="*/ 899140 w 1317523"/>
                      <a:gd name="connsiteY26" fmla="*/ 1971936 h 2494105"/>
                      <a:gd name="connsiteX27" fmla="*/ 836883 w 1317523"/>
                      <a:gd name="connsiteY27" fmla="*/ 2057540 h 2494105"/>
                      <a:gd name="connsiteX28" fmla="*/ 766844 w 1317523"/>
                      <a:gd name="connsiteY28" fmla="*/ 2170381 h 2494105"/>
                      <a:gd name="connsiteX29" fmla="*/ 743497 w 1317523"/>
                      <a:gd name="connsiteY29" fmla="*/ 2263766 h 2494105"/>
                      <a:gd name="connsiteX30" fmla="*/ 759062 w 1317523"/>
                      <a:gd name="connsiteY30" fmla="*/ 2329914 h 2494105"/>
                      <a:gd name="connsiteX31" fmla="*/ 766844 w 1317523"/>
                      <a:gd name="connsiteY31" fmla="*/ 2353261 h 2494105"/>
                      <a:gd name="connsiteX32" fmla="*/ 790190 w 1317523"/>
                      <a:gd name="connsiteY32" fmla="*/ 2392171 h 2494105"/>
                      <a:gd name="connsiteX33" fmla="*/ 844665 w 1317523"/>
                      <a:gd name="connsiteY33" fmla="*/ 2450537 h 2494105"/>
                      <a:gd name="connsiteX34" fmla="*/ 875793 w 1317523"/>
                      <a:gd name="connsiteY34" fmla="*/ 2493339 h 2494105"/>
                      <a:gd name="connsiteX35" fmla="*/ 887467 w 1317523"/>
                      <a:gd name="connsiteY35" fmla="*/ 2493339 h 2494105"/>
                      <a:gd name="connsiteX0" fmla="*/ 229877 w 1317523"/>
                      <a:gd name="connsiteY0" fmla="*/ 2368825 h 2494105"/>
                      <a:gd name="connsiteX1" fmla="*/ 288243 w 1317523"/>
                      <a:gd name="connsiteY1" fmla="*/ 2326023 h 2494105"/>
                      <a:gd name="connsiteX2" fmla="*/ 350500 w 1317523"/>
                      <a:gd name="connsiteY2" fmla="*/ 2287113 h 2494105"/>
                      <a:gd name="connsiteX3" fmla="*/ 401084 w 1317523"/>
                      <a:gd name="connsiteY3" fmla="*/ 2220965 h 2494105"/>
                      <a:gd name="connsiteX4" fmla="*/ 401084 w 1317523"/>
                      <a:gd name="connsiteY4" fmla="*/ 2139252 h 2494105"/>
                      <a:gd name="connsiteX5" fmla="*/ 362173 w 1317523"/>
                      <a:gd name="connsiteY5" fmla="*/ 2034193 h 2494105"/>
                      <a:gd name="connsiteX6" fmla="*/ 311589 w 1317523"/>
                      <a:gd name="connsiteY6" fmla="*/ 1936917 h 2494105"/>
                      <a:gd name="connsiteX7" fmla="*/ 245441 w 1317523"/>
                      <a:gd name="connsiteY7" fmla="*/ 1812403 h 2494105"/>
                      <a:gd name="connsiteX8" fmla="*/ 152056 w 1317523"/>
                      <a:gd name="connsiteY8" fmla="*/ 1641196 h 2494105"/>
                      <a:gd name="connsiteX9" fmla="*/ 43106 w 1317523"/>
                      <a:gd name="connsiteY9" fmla="*/ 1341584 h 2494105"/>
                      <a:gd name="connsiteX10" fmla="*/ 4195 w 1317523"/>
                      <a:gd name="connsiteY10" fmla="*/ 1041972 h 2494105"/>
                      <a:gd name="connsiteX11" fmla="*/ 8086 w 1317523"/>
                      <a:gd name="connsiteY11" fmla="*/ 734578 h 2494105"/>
                      <a:gd name="connsiteX12" fmla="*/ 66452 w 1317523"/>
                      <a:gd name="connsiteY12" fmla="*/ 489441 h 2494105"/>
                      <a:gd name="connsiteX13" fmla="*/ 159838 w 1317523"/>
                      <a:gd name="connsiteY13" fmla="*/ 287106 h 2494105"/>
                      <a:gd name="connsiteX14" fmla="*/ 296025 w 1317523"/>
                      <a:gd name="connsiteY14" fmla="*/ 131463 h 2494105"/>
                      <a:gd name="connsiteX15" fmla="*/ 424430 w 1317523"/>
                      <a:gd name="connsiteY15" fmla="*/ 45860 h 2494105"/>
                      <a:gd name="connsiteX16" fmla="*/ 541162 w 1317523"/>
                      <a:gd name="connsiteY16" fmla="*/ 3058 h 2494105"/>
                      <a:gd name="connsiteX17" fmla="*/ 735715 w 1317523"/>
                      <a:gd name="connsiteY17" fmla="*/ 18622 h 2494105"/>
                      <a:gd name="connsiteX18" fmla="*/ 922486 w 1317523"/>
                      <a:gd name="connsiteY18" fmla="*/ 139246 h 2494105"/>
                      <a:gd name="connsiteX19" fmla="*/ 1113148 w 1317523"/>
                      <a:gd name="connsiteY19" fmla="*/ 364927 h 2494105"/>
                      <a:gd name="connsiteX20" fmla="*/ 1218207 w 1317523"/>
                      <a:gd name="connsiteY20" fmla="*/ 563371 h 2494105"/>
                      <a:gd name="connsiteX21" fmla="*/ 1299919 w 1317523"/>
                      <a:gd name="connsiteY21" fmla="*/ 792944 h 2494105"/>
                      <a:gd name="connsiteX22" fmla="*/ 1315484 w 1317523"/>
                      <a:gd name="connsiteY22" fmla="*/ 1065319 h 2494105"/>
                      <a:gd name="connsiteX23" fmla="*/ 1268791 w 1317523"/>
                      <a:gd name="connsiteY23" fmla="*/ 1345475 h 2494105"/>
                      <a:gd name="connsiteX24" fmla="*/ 1187079 w 1317523"/>
                      <a:gd name="connsiteY24" fmla="*/ 1586721 h 2494105"/>
                      <a:gd name="connsiteX25" fmla="*/ 1035327 w 1317523"/>
                      <a:gd name="connsiteY25" fmla="*/ 1812403 h 2494105"/>
                      <a:gd name="connsiteX26" fmla="*/ 899140 w 1317523"/>
                      <a:gd name="connsiteY26" fmla="*/ 1971936 h 2494105"/>
                      <a:gd name="connsiteX27" fmla="*/ 836883 w 1317523"/>
                      <a:gd name="connsiteY27" fmla="*/ 2057540 h 2494105"/>
                      <a:gd name="connsiteX28" fmla="*/ 766844 w 1317523"/>
                      <a:gd name="connsiteY28" fmla="*/ 2170381 h 2494105"/>
                      <a:gd name="connsiteX29" fmla="*/ 743497 w 1317523"/>
                      <a:gd name="connsiteY29" fmla="*/ 2263766 h 2494105"/>
                      <a:gd name="connsiteX30" fmla="*/ 759062 w 1317523"/>
                      <a:gd name="connsiteY30" fmla="*/ 2329914 h 2494105"/>
                      <a:gd name="connsiteX31" fmla="*/ 766844 w 1317523"/>
                      <a:gd name="connsiteY31" fmla="*/ 2353261 h 2494105"/>
                      <a:gd name="connsiteX32" fmla="*/ 790190 w 1317523"/>
                      <a:gd name="connsiteY32" fmla="*/ 2392171 h 2494105"/>
                      <a:gd name="connsiteX33" fmla="*/ 844665 w 1317523"/>
                      <a:gd name="connsiteY33" fmla="*/ 2450537 h 2494105"/>
                      <a:gd name="connsiteX34" fmla="*/ 875793 w 1317523"/>
                      <a:gd name="connsiteY34" fmla="*/ 2493339 h 2494105"/>
                      <a:gd name="connsiteX35" fmla="*/ 887467 w 1317523"/>
                      <a:gd name="connsiteY35" fmla="*/ 2493339 h 2494105"/>
                      <a:gd name="connsiteX0" fmla="*/ 229877 w 1317523"/>
                      <a:gd name="connsiteY0" fmla="*/ 2355211 h 2480491"/>
                      <a:gd name="connsiteX1" fmla="*/ 288243 w 1317523"/>
                      <a:gd name="connsiteY1" fmla="*/ 2312409 h 2480491"/>
                      <a:gd name="connsiteX2" fmla="*/ 350500 w 1317523"/>
                      <a:gd name="connsiteY2" fmla="*/ 2273499 h 2480491"/>
                      <a:gd name="connsiteX3" fmla="*/ 401084 w 1317523"/>
                      <a:gd name="connsiteY3" fmla="*/ 2207351 h 2480491"/>
                      <a:gd name="connsiteX4" fmla="*/ 401084 w 1317523"/>
                      <a:gd name="connsiteY4" fmla="*/ 2125638 h 2480491"/>
                      <a:gd name="connsiteX5" fmla="*/ 362173 w 1317523"/>
                      <a:gd name="connsiteY5" fmla="*/ 2020579 h 2480491"/>
                      <a:gd name="connsiteX6" fmla="*/ 311589 w 1317523"/>
                      <a:gd name="connsiteY6" fmla="*/ 1923303 h 2480491"/>
                      <a:gd name="connsiteX7" fmla="*/ 245441 w 1317523"/>
                      <a:gd name="connsiteY7" fmla="*/ 1798789 h 2480491"/>
                      <a:gd name="connsiteX8" fmla="*/ 152056 w 1317523"/>
                      <a:gd name="connsiteY8" fmla="*/ 1627582 h 2480491"/>
                      <a:gd name="connsiteX9" fmla="*/ 43106 w 1317523"/>
                      <a:gd name="connsiteY9" fmla="*/ 1327970 h 2480491"/>
                      <a:gd name="connsiteX10" fmla="*/ 4195 w 1317523"/>
                      <a:gd name="connsiteY10" fmla="*/ 1028358 h 2480491"/>
                      <a:gd name="connsiteX11" fmla="*/ 8086 w 1317523"/>
                      <a:gd name="connsiteY11" fmla="*/ 720964 h 2480491"/>
                      <a:gd name="connsiteX12" fmla="*/ 66452 w 1317523"/>
                      <a:gd name="connsiteY12" fmla="*/ 475827 h 2480491"/>
                      <a:gd name="connsiteX13" fmla="*/ 159838 w 1317523"/>
                      <a:gd name="connsiteY13" fmla="*/ 273492 h 2480491"/>
                      <a:gd name="connsiteX14" fmla="*/ 296025 w 1317523"/>
                      <a:gd name="connsiteY14" fmla="*/ 117849 h 2480491"/>
                      <a:gd name="connsiteX15" fmla="*/ 424430 w 1317523"/>
                      <a:gd name="connsiteY15" fmla="*/ 32246 h 2480491"/>
                      <a:gd name="connsiteX16" fmla="*/ 735715 w 1317523"/>
                      <a:gd name="connsiteY16" fmla="*/ 5008 h 2480491"/>
                      <a:gd name="connsiteX17" fmla="*/ 922486 w 1317523"/>
                      <a:gd name="connsiteY17" fmla="*/ 125632 h 2480491"/>
                      <a:gd name="connsiteX18" fmla="*/ 1113148 w 1317523"/>
                      <a:gd name="connsiteY18" fmla="*/ 351313 h 2480491"/>
                      <a:gd name="connsiteX19" fmla="*/ 1218207 w 1317523"/>
                      <a:gd name="connsiteY19" fmla="*/ 549757 h 2480491"/>
                      <a:gd name="connsiteX20" fmla="*/ 1299919 w 1317523"/>
                      <a:gd name="connsiteY20" fmla="*/ 779330 h 2480491"/>
                      <a:gd name="connsiteX21" fmla="*/ 1315484 w 1317523"/>
                      <a:gd name="connsiteY21" fmla="*/ 1051705 h 2480491"/>
                      <a:gd name="connsiteX22" fmla="*/ 1268791 w 1317523"/>
                      <a:gd name="connsiteY22" fmla="*/ 1331861 h 2480491"/>
                      <a:gd name="connsiteX23" fmla="*/ 1187079 w 1317523"/>
                      <a:gd name="connsiteY23" fmla="*/ 1573107 h 2480491"/>
                      <a:gd name="connsiteX24" fmla="*/ 1035327 w 1317523"/>
                      <a:gd name="connsiteY24" fmla="*/ 1798789 h 2480491"/>
                      <a:gd name="connsiteX25" fmla="*/ 899140 w 1317523"/>
                      <a:gd name="connsiteY25" fmla="*/ 1958322 h 2480491"/>
                      <a:gd name="connsiteX26" fmla="*/ 836883 w 1317523"/>
                      <a:gd name="connsiteY26" fmla="*/ 2043926 h 2480491"/>
                      <a:gd name="connsiteX27" fmla="*/ 766844 w 1317523"/>
                      <a:gd name="connsiteY27" fmla="*/ 2156767 h 2480491"/>
                      <a:gd name="connsiteX28" fmla="*/ 743497 w 1317523"/>
                      <a:gd name="connsiteY28" fmla="*/ 2250152 h 2480491"/>
                      <a:gd name="connsiteX29" fmla="*/ 759062 w 1317523"/>
                      <a:gd name="connsiteY29" fmla="*/ 2316300 h 2480491"/>
                      <a:gd name="connsiteX30" fmla="*/ 766844 w 1317523"/>
                      <a:gd name="connsiteY30" fmla="*/ 2339647 h 2480491"/>
                      <a:gd name="connsiteX31" fmla="*/ 790190 w 1317523"/>
                      <a:gd name="connsiteY31" fmla="*/ 2378557 h 2480491"/>
                      <a:gd name="connsiteX32" fmla="*/ 844665 w 1317523"/>
                      <a:gd name="connsiteY32" fmla="*/ 2436923 h 2480491"/>
                      <a:gd name="connsiteX33" fmla="*/ 875793 w 1317523"/>
                      <a:gd name="connsiteY33" fmla="*/ 2479725 h 2480491"/>
                      <a:gd name="connsiteX34" fmla="*/ 887467 w 1317523"/>
                      <a:gd name="connsiteY34" fmla="*/ 2479725 h 2480491"/>
                      <a:gd name="connsiteX0" fmla="*/ 229877 w 1317523"/>
                      <a:gd name="connsiteY0" fmla="*/ 2367063 h 2492343"/>
                      <a:gd name="connsiteX1" fmla="*/ 288243 w 1317523"/>
                      <a:gd name="connsiteY1" fmla="*/ 2324261 h 2492343"/>
                      <a:gd name="connsiteX2" fmla="*/ 350500 w 1317523"/>
                      <a:gd name="connsiteY2" fmla="*/ 2285351 h 2492343"/>
                      <a:gd name="connsiteX3" fmla="*/ 401084 w 1317523"/>
                      <a:gd name="connsiteY3" fmla="*/ 2219203 h 2492343"/>
                      <a:gd name="connsiteX4" fmla="*/ 401084 w 1317523"/>
                      <a:gd name="connsiteY4" fmla="*/ 2137490 h 2492343"/>
                      <a:gd name="connsiteX5" fmla="*/ 362173 w 1317523"/>
                      <a:gd name="connsiteY5" fmla="*/ 2032431 h 2492343"/>
                      <a:gd name="connsiteX6" fmla="*/ 311589 w 1317523"/>
                      <a:gd name="connsiteY6" fmla="*/ 1935155 h 2492343"/>
                      <a:gd name="connsiteX7" fmla="*/ 245441 w 1317523"/>
                      <a:gd name="connsiteY7" fmla="*/ 1810641 h 2492343"/>
                      <a:gd name="connsiteX8" fmla="*/ 152056 w 1317523"/>
                      <a:gd name="connsiteY8" fmla="*/ 1639434 h 2492343"/>
                      <a:gd name="connsiteX9" fmla="*/ 43106 w 1317523"/>
                      <a:gd name="connsiteY9" fmla="*/ 1339822 h 2492343"/>
                      <a:gd name="connsiteX10" fmla="*/ 4195 w 1317523"/>
                      <a:gd name="connsiteY10" fmla="*/ 1040210 h 2492343"/>
                      <a:gd name="connsiteX11" fmla="*/ 8086 w 1317523"/>
                      <a:gd name="connsiteY11" fmla="*/ 732816 h 2492343"/>
                      <a:gd name="connsiteX12" fmla="*/ 66452 w 1317523"/>
                      <a:gd name="connsiteY12" fmla="*/ 487679 h 2492343"/>
                      <a:gd name="connsiteX13" fmla="*/ 159838 w 1317523"/>
                      <a:gd name="connsiteY13" fmla="*/ 285344 h 2492343"/>
                      <a:gd name="connsiteX14" fmla="*/ 296025 w 1317523"/>
                      <a:gd name="connsiteY14" fmla="*/ 129701 h 2492343"/>
                      <a:gd name="connsiteX15" fmla="*/ 494469 w 1317523"/>
                      <a:gd name="connsiteY15" fmla="*/ 12969 h 2492343"/>
                      <a:gd name="connsiteX16" fmla="*/ 735715 w 1317523"/>
                      <a:gd name="connsiteY16" fmla="*/ 16860 h 2492343"/>
                      <a:gd name="connsiteX17" fmla="*/ 922486 w 1317523"/>
                      <a:gd name="connsiteY17" fmla="*/ 137484 h 2492343"/>
                      <a:gd name="connsiteX18" fmla="*/ 1113148 w 1317523"/>
                      <a:gd name="connsiteY18" fmla="*/ 363165 h 2492343"/>
                      <a:gd name="connsiteX19" fmla="*/ 1218207 w 1317523"/>
                      <a:gd name="connsiteY19" fmla="*/ 561609 h 2492343"/>
                      <a:gd name="connsiteX20" fmla="*/ 1299919 w 1317523"/>
                      <a:gd name="connsiteY20" fmla="*/ 791182 h 2492343"/>
                      <a:gd name="connsiteX21" fmla="*/ 1315484 w 1317523"/>
                      <a:gd name="connsiteY21" fmla="*/ 1063557 h 2492343"/>
                      <a:gd name="connsiteX22" fmla="*/ 1268791 w 1317523"/>
                      <a:gd name="connsiteY22" fmla="*/ 1343713 h 2492343"/>
                      <a:gd name="connsiteX23" fmla="*/ 1187079 w 1317523"/>
                      <a:gd name="connsiteY23" fmla="*/ 1584959 h 2492343"/>
                      <a:gd name="connsiteX24" fmla="*/ 1035327 w 1317523"/>
                      <a:gd name="connsiteY24" fmla="*/ 1810641 h 2492343"/>
                      <a:gd name="connsiteX25" fmla="*/ 899140 w 1317523"/>
                      <a:gd name="connsiteY25" fmla="*/ 1970174 h 2492343"/>
                      <a:gd name="connsiteX26" fmla="*/ 836883 w 1317523"/>
                      <a:gd name="connsiteY26" fmla="*/ 2055778 h 2492343"/>
                      <a:gd name="connsiteX27" fmla="*/ 766844 w 1317523"/>
                      <a:gd name="connsiteY27" fmla="*/ 2168619 h 2492343"/>
                      <a:gd name="connsiteX28" fmla="*/ 743497 w 1317523"/>
                      <a:gd name="connsiteY28" fmla="*/ 2262004 h 2492343"/>
                      <a:gd name="connsiteX29" fmla="*/ 759062 w 1317523"/>
                      <a:gd name="connsiteY29" fmla="*/ 2328152 h 2492343"/>
                      <a:gd name="connsiteX30" fmla="*/ 766844 w 1317523"/>
                      <a:gd name="connsiteY30" fmla="*/ 2351499 h 2492343"/>
                      <a:gd name="connsiteX31" fmla="*/ 790190 w 1317523"/>
                      <a:gd name="connsiteY31" fmla="*/ 2390409 h 2492343"/>
                      <a:gd name="connsiteX32" fmla="*/ 844665 w 1317523"/>
                      <a:gd name="connsiteY32" fmla="*/ 2448775 h 2492343"/>
                      <a:gd name="connsiteX33" fmla="*/ 875793 w 1317523"/>
                      <a:gd name="connsiteY33" fmla="*/ 2491577 h 2492343"/>
                      <a:gd name="connsiteX34" fmla="*/ 887467 w 1317523"/>
                      <a:gd name="connsiteY34" fmla="*/ 2491577 h 2492343"/>
                      <a:gd name="connsiteX0" fmla="*/ 229877 w 1317523"/>
                      <a:gd name="connsiteY0" fmla="*/ 2367063 h 2491577"/>
                      <a:gd name="connsiteX1" fmla="*/ 288243 w 1317523"/>
                      <a:gd name="connsiteY1" fmla="*/ 2324261 h 2491577"/>
                      <a:gd name="connsiteX2" fmla="*/ 350500 w 1317523"/>
                      <a:gd name="connsiteY2" fmla="*/ 2285351 h 2491577"/>
                      <a:gd name="connsiteX3" fmla="*/ 401084 w 1317523"/>
                      <a:gd name="connsiteY3" fmla="*/ 2219203 h 2491577"/>
                      <a:gd name="connsiteX4" fmla="*/ 401084 w 1317523"/>
                      <a:gd name="connsiteY4" fmla="*/ 2137490 h 2491577"/>
                      <a:gd name="connsiteX5" fmla="*/ 362173 w 1317523"/>
                      <a:gd name="connsiteY5" fmla="*/ 2032431 h 2491577"/>
                      <a:gd name="connsiteX6" fmla="*/ 311589 w 1317523"/>
                      <a:gd name="connsiteY6" fmla="*/ 1935155 h 2491577"/>
                      <a:gd name="connsiteX7" fmla="*/ 245441 w 1317523"/>
                      <a:gd name="connsiteY7" fmla="*/ 1810641 h 2491577"/>
                      <a:gd name="connsiteX8" fmla="*/ 152056 w 1317523"/>
                      <a:gd name="connsiteY8" fmla="*/ 1639434 h 2491577"/>
                      <a:gd name="connsiteX9" fmla="*/ 43106 w 1317523"/>
                      <a:gd name="connsiteY9" fmla="*/ 1339822 h 2491577"/>
                      <a:gd name="connsiteX10" fmla="*/ 4195 w 1317523"/>
                      <a:gd name="connsiteY10" fmla="*/ 1040210 h 2491577"/>
                      <a:gd name="connsiteX11" fmla="*/ 8086 w 1317523"/>
                      <a:gd name="connsiteY11" fmla="*/ 732816 h 2491577"/>
                      <a:gd name="connsiteX12" fmla="*/ 66452 w 1317523"/>
                      <a:gd name="connsiteY12" fmla="*/ 487679 h 2491577"/>
                      <a:gd name="connsiteX13" fmla="*/ 159838 w 1317523"/>
                      <a:gd name="connsiteY13" fmla="*/ 285344 h 2491577"/>
                      <a:gd name="connsiteX14" fmla="*/ 296025 w 1317523"/>
                      <a:gd name="connsiteY14" fmla="*/ 129701 h 2491577"/>
                      <a:gd name="connsiteX15" fmla="*/ 494469 w 1317523"/>
                      <a:gd name="connsiteY15" fmla="*/ 12969 h 2491577"/>
                      <a:gd name="connsiteX16" fmla="*/ 735715 w 1317523"/>
                      <a:gd name="connsiteY16" fmla="*/ 16860 h 2491577"/>
                      <a:gd name="connsiteX17" fmla="*/ 922486 w 1317523"/>
                      <a:gd name="connsiteY17" fmla="*/ 137484 h 2491577"/>
                      <a:gd name="connsiteX18" fmla="*/ 1113148 w 1317523"/>
                      <a:gd name="connsiteY18" fmla="*/ 363165 h 2491577"/>
                      <a:gd name="connsiteX19" fmla="*/ 1218207 w 1317523"/>
                      <a:gd name="connsiteY19" fmla="*/ 561609 h 2491577"/>
                      <a:gd name="connsiteX20" fmla="*/ 1299919 w 1317523"/>
                      <a:gd name="connsiteY20" fmla="*/ 791182 h 2491577"/>
                      <a:gd name="connsiteX21" fmla="*/ 1315484 w 1317523"/>
                      <a:gd name="connsiteY21" fmla="*/ 1063557 h 2491577"/>
                      <a:gd name="connsiteX22" fmla="*/ 1268791 w 1317523"/>
                      <a:gd name="connsiteY22" fmla="*/ 1343713 h 2491577"/>
                      <a:gd name="connsiteX23" fmla="*/ 1187079 w 1317523"/>
                      <a:gd name="connsiteY23" fmla="*/ 1584959 h 2491577"/>
                      <a:gd name="connsiteX24" fmla="*/ 1035327 w 1317523"/>
                      <a:gd name="connsiteY24" fmla="*/ 1810641 h 2491577"/>
                      <a:gd name="connsiteX25" fmla="*/ 899140 w 1317523"/>
                      <a:gd name="connsiteY25" fmla="*/ 1970174 h 2491577"/>
                      <a:gd name="connsiteX26" fmla="*/ 836883 w 1317523"/>
                      <a:gd name="connsiteY26" fmla="*/ 2055778 h 2491577"/>
                      <a:gd name="connsiteX27" fmla="*/ 766844 w 1317523"/>
                      <a:gd name="connsiteY27" fmla="*/ 2168619 h 2491577"/>
                      <a:gd name="connsiteX28" fmla="*/ 743497 w 1317523"/>
                      <a:gd name="connsiteY28" fmla="*/ 2262004 h 2491577"/>
                      <a:gd name="connsiteX29" fmla="*/ 759062 w 1317523"/>
                      <a:gd name="connsiteY29" fmla="*/ 2328152 h 2491577"/>
                      <a:gd name="connsiteX30" fmla="*/ 766844 w 1317523"/>
                      <a:gd name="connsiteY30" fmla="*/ 2351499 h 2491577"/>
                      <a:gd name="connsiteX31" fmla="*/ 790190 w 1317523"/>
                      <a:gd name="connsiteY31" fmla="*/ 2390409 h 2491577"/>
                      <a:gd name="connsiteX32" fmla="*/ 844665 w 1317523"/>
                      <a:gd name="connsiteY32" fmla="*/ 2448775 h 2491577"/>
                      <a:gd name="connsiteX33" fmla="*/ 875793 w 1317523"/>
                      <a:gd name="connsiteY33" fmla="*/ 2491577 h 2491577"/>
                      <a:gd name="connsiteX0" fmla="*/ 229877 w 1317523"/>
                      <a:gd name="connsiteY0" fmla="*/ 2367063 h 2491577"/>
                      <a:gd name="connsiteX1" fmla="*/ 288243 w 1317523"/>
                      <a:gd name="connsiteY1" fmla="*/ 2324261 h 2491577"/>
                      <a:gd name="connsiteX2" fmla="*/ 350500 w 1317523"/>
                      <a:gd name="connsiteY2" fmla="*/ 2285351 h 2491577"/>
                      <a:gd name="connsiteX3" fmla="*/ 401084 w 1317523"/>
                      <a:gd name="connsiteY3" fmla="*/ 2219203 h 2491577"/>
                      <a:gd name="connsiteX4" fmla="*/ 401084 w 1317523"/>
                      <a:gd name="connsiteY4" fmla="*/ 2137490 h 2491577"/>
                      <a:gd name="connsiteX5" fmla="*/ 362173 w 1317523"/>
                      <a:gd name="connsiteY5" fmla="*/ 2032431 h 2491577"/>
                      <a:gd name="connsiteX6" fmla="*/ 311589 w 1317523"/>
                      <a:gd name="connsiteY6" fmla="*/ 1935155 h 2491577"/>
                      <a:gd name="connsiteX7" fmla="*/ 245441 w 1317523"/>
                      <a:gd name="connsiteY7" fmla="*/ 1810641 h 2491577"/>
                      <a:gd name="connsiteX8" fmla="*/ 152056 w 1317523"/>
                      <a:gd name="connsiteY8" fmla="*/ 1639434 h 2491577"/>
                      <a:gd name="connsiteX9" fmla="*/ 43106 w 1317523"/>
                      <a:gd name="connsiteY9" fmla="*/ 1339822 h 2491577"/>
                      <a:gd name="connsiteX10" fmla="*/ 4195 w 1317523"/>
                      <a:gd name="connsiteY10" fmla="*/ 1040210 h 2491577"/>
                      <a:gd name="connsiteX11" fmla="*/ 8086 w 1317523"/>
                      <a:gd name="connsiteY11" fmla="*/ 732816 h 2491577"/>
                      <a:gd name="connsiteX12" fmla="*/ 66452 w 1317523"/>
                      <a:gd name="connsiteY12" fmla="*/ 487679 h 2491577"/>
                      <a:gd name="connsiteX13" fmla="*/ 159838 w 1317523"/>
                      <a:gd name="connsiteY13" fmla="*/ 285344 h 2491577"/>
                      <a:gd name="connsiteX14" fmla="*/ 296025 w 1317523"/>
                      <a:gd name="connsiteY14" fmla="*/ 129701 h 2491577"/>
                      <a:gd name="connsiteX15" fmla="*/ 494469 w 1317523"/>
                      <a:gd name="connsiteY15" fmla="*/ 12969 h 2491577"/>
                      <a:gd name="connsiteX16" fmla="*/ 735715 w 1317523"/>
                      <a:gd name="connsiteY16" fmla="*/ 16860 h 2491577"/>
                      <a:gd name="connsiteX17" fmla="*/ 922486 w 1317523"/>
                      <a:gd name="connsiteY17" fmla="*/ 137484 h 2491577"/>
                      <a:gd name="connsiteX18" fmla="*/ 1113148 w 1317523"/>
                      <a:gd name="connsiteY18" fmla="*/ 363165 h 2491577"/>
                      <a:gd name="connsiteX19" fmla="*/ 1218207 w 1317523"/>
                      <a:gd name="connsiteY19" fmla="*/ 561609 h 2491577"/>
                      <a:gd name="connsiteX20" fmla="*/ 1299919 w 1317523"/>
                      <a:gd name="connsiteY20" fmla="*/ 791182 h 2491577"/>
                      <a:gd name="connsiteX21" fmla="*/ 1315484 w 1317523"/>
                      <a:gd name="connsiteY21" fmla="*/ 1063557 h 2491577"/>
                      <a:gd name="connsiteX22" fmla="*/ 1268791 w 1317523"/>
                      <a:gd name="connsiteY22" fmla="*/ 1343713 h 2491577"/>
                      <a:gd name="connsiteX23" fmla="*/ 1187079 w 1317523"/>
                      <a:gd name="connsiteY23" fmla="*/ 1584959 h 2491577"/>
                      <a:gd name="connsiteX24" fmla="*/ 1035327 w 1317523"/>
                      <a:gd name="connsiteY24" fmla="*/ 1810641 h 2491577"/>
                      <a:gd name="connsiteX25" fmla="*/ 899140 w 1317523"/>
                      <a:gd name="connsiteY25" fmla="*/ 1970174 h 2491577"/>
                      <a:gd name="connsiteX26" fmla="*/ 836883 w 1317523"/>
                      <a:gd name="connsiteY26" fmla="*/ 2055778 h 2491577"/>
                      <a:gd name="connsiteX27" fmla="*/ 766844 w 1317523"/>
                      <a:gd name="connsiteY27" fmla="*/ 2168619 h 2491577"/>
                      <a:gd name="connsiteX28" fmla="*/ 743497 w 1317523"/>
                      <a:gd name="connsiteY28" fmla="*/ 2262004 h 2491577"/>
                      <a:gd name="connsiteX29" fmla="*/ 759062 w 1317523"/>
                      <a:gd name="connsiteY29" fmla="*/ 2328152 h 2491577"/>
                      <a:gd name="connsiteX30" fmla="*/ 790190 w 1317523"/>
                      <a:gd name="connsiteY30" fmla="*/ 2390409 h 2491577"/>
                      <a:gd name="connsiteX31" fmla="*/ 844665 w 1317523"/>
                      <a:gd name="connsiteY31" fmla="*/ 2448775 h 2491577"/>
                      <a:gd name="connsiteX32" fmla="*/ 875793 w 1317523"/>
                      <a:gd name="connsiteY32" fmla="*/ 2491577 h 2491577"/>
                      <a:gd name="connsiteX0" fmla="*/ 229877 w 1317523"/>
                      <a:gd name="connsiteY0" fmla="*/ 2367063 h 2491577"/>
                      <a:gd name="connsiteX1" fmla="*/ 288243 w 1317523"/>
                      <a:gd name="connsiteY1" fmla="*/ 2324261 h 2491577"/>
                      <a:gd name="connsiteX2" fmla="*/ 350500 w 1317523"/>
                      <a:gd name="connsiteY2" fmla="*/ 2285351 h 2491577"/>
                      <a:gd name="connsiteX3" fmla="*/ 401084 w 1317523"/>
                      <a:gd name="connsiteY3" fmla="*/ 2219203 h 2491577"/>
                      <a:gd name="connsiteX4" fmla="*/ 401084 w 1317523"/>
                      <a:gd name="connsiteY4" fmla="*/ 2137490 h 2491577"/>
                      <a:gd name="connsiteX5" fmla="*/ 362173 w 1317523"/>
                      <a:gd name="connsiteY5" fmla="*/ 2032431 h 2491577"/>
                      <a:gd name="connsiteX6" fmla="*/ 311589 w 1317523"/>
                      <a:gd name="connsiteY6" fmla="*/ 1935155 h 2491577"/>
                      <a:gd name="connsiteX7" fmla="*/ 245441 w 1317523"/>
                      <a:gd name="connsiteY7" fmla="*/ 1810641 h 2491577"/>
                      <a:gd name="connsiteX8" fmla="*/ 152056 w 1317523"/>
                      <a:gd name="connsiteY8" fmla="*/ 1639434 h 2491577"/>
                      <a:gd name="connsiteX9" fmla="*/ 43106 w 1317523"/>
                      <a:gd name="connsiteY9" fmla="*/ 1339822 h 2491577"/>
                      <a:gd name="connsiteX10" fmla="*/ 4195 w 1317523"/>
                      <a:gd name="connsiteY10" fmla="*/ 1040210 h 2491577"/>
                      <a:gd name="connsiteX11" fmla="*/ 8086 w 1317523"/>
                      <a:gd name="connsiteY11" fmla="*/ 732816 h 2491577"/>
                      <a:gd name="connsiteX12" fmla="*/ 66452 w 1317523"/>
                      <a:gd name="connsiteY12" fmla="*/ 487679 h 2491577"/>
                      <a:gd name="connsiteX13" fmla="*/ 159838 w 1317523"/>
                      <a:gd name="connsiteY13" fmla="*/ 285344 h 2491577"/>
                      <a:gd name="connsiteX14" fmla="*/ 296025 w 1317523"/>
                      <a:gd name="connsiteY14" fmla="*/ 129701 h 2491577"/>
                      <a:gd name="connsiteX15" fmla="*/ 494469 w 1317523"/>
                      <a:gd name="connsiteY15" fmla="*/ 12969 h 2491577"/>
                      <a:gd name="connsiteX16" fmla="*/ 735715 w 1317523"/>
                      <a:gd name="connsiteY16" fmla="*/ 16860 h 2491577"/>
                      <a:gd name="connsiteX17" fmla="*/ 922486 w 1317523"/>
                      <a:gd name="connsiteY17" fmla="*/ 137484 h 2491577"/>
                      <a:gd name="connsiteX18" fmla="*/ 1113148 w 1317523"/>
                      <a:gd name="connsiteY18" fmla="*/ 363165 h 2491577"/>
                      <a:gd name="connsiteX19" fmla="*/ 1218207 w 1317523"/>
                      <a:gd name="connsiteY19" fmla="*/ 561609 h 2491577"/>
                      <a:gd name="connsiteX20" fmla="*/ 1299919 w 1317523"/>
                      <a:gd name="connsiteY20" fmla="*/ 791182 h 2491577"/>
                      <a:gd name="connsiteX21" fmla="*/ 1315484 w 1317523"/>
                      <a:gd name="connsiteY21" fmla="*/ 1063557 h 2491577"/>
                      <a:gd name="connsiteX22" fmla="*/ 1268791 w 1317523"/>
                      <a:gd name="connsiteY22" fmla="*/ 1343713 h 2491577"/>
                      <a:gd name="connsiteX23" fmla="*/ 1187079 w 1317523"/>
                      <a:gd name="connsiteY23" fmla="*/ 1581068 h 2491577"/>
                      <a:gd name="connsiteX24" fmla="*/ 1035327 w 1317523"/>
                      <a:gd name="connsiteY24" fmla="*/ 1810641 h 2491577"/>
                      <a:gd name="connsiteX25" fmla="*/ 899140 w 1317523"/>
                      <a:gd name="connsiteY25" fmla="*/ 1970174 h 2491577"/>
                      <a:gd name="connsiteX26" fmla="*/ 836883 w 1317523"/>
                      <a:gd name="connsiteY26" fmla="*/ 2055778 h 2491577"/>
                      <a:gd name="connsiteX27" fmla="*/ 766844 w 1317523"/>
                      <a:gd name="connsiteY27" fmla="*/ 2168619 h 2491577"/>
                      <a:gd name="connsiteX28" fmla="*/ 743497 w 1317523"/>
                      <a:gd name="connsiteY28" fmla="*/ 2262004 h 2491577"/>
                      <a:gd name="connsiteX29" fmla="*/ 759062 w 1317523"/>
                      <a:gd name="connsiteY29" fmla="*/ 2328152 h 2491577"/>
                      <a:gd name="connsiteX30" fmla="*/ 790190 w 1317523"/>
                      <a:gd name="connsiteY30" fmla="*/ 2390409 h 2491577"/>
                      <a:gd name="connsiteX31" fmla="*/ 844665 w 1317523"/>
                      <a:gd name="connsiteY31" fmla="*/ 2448775 h 2491577"/>
                      <a:gd name="connsiteX32" fmla="*/ 875793 w 1317523"/>
                      <a:gd name="connsiteY32" fmla="*/ 2491577 h 2491577"/>
                      <a:gd name="connsiteX0" fmla="*/ 229877 w 1317523"/>
                      <a:gd name="connsiteY0" fmla="*/ 2367063 h 2491577"/>
                      <a:gd name="connsiteX1" fmla="*/ 288243 w 1317523"/>
                      <a:gd name="connsiteY1" fmla="*/ 2324261 h 2491577"/>
                      <a:gd name="connsiteX2" fmla="*/ 350500 w 1317523"/>
                      <a:gd name="connsiteY2" fmla="*/ 2285351 h 2491577"/>
                      <a:gd name="connsiteX3" fmla="*/ 401084 w 1317523"/>
                      <a:gd name="connsiteY3" fmla="*/ 2219203 h 2491577"/>
                      <a:gd name="connsiteX4" fmla="*/ 401084 w 1317523"/>
                      <a:gd name="connsiteY4" fmla="*/ 2137490 h 2491577"/>
                      <a:gd name="connsiteX5" fmla="*/ 362173 w 1317523"/>
                      <a:gd name="connsiteY5" fmla="*/ 2032431 h 2491577"/>
                      <a:gd name="connsiteX6" fmla="*/ 311589 w 1317523"/>
                      <a:gd name="connsiteY6" fmla="*/ 1935155 h 2491577"/>
                      <a:gd name="connsiteX7" fmla="*/ 245441 w 1317523"/>
                      <a:gd name="connsiteY7" fmla="*/ 1810641 h 2491577"/>
                      <a:gd name="connsiteX8" fmla="*/ 140382 w 1317523"/>
                      <a:gd name="connsiteY8" fmla="*/ 1643325 h 2491577"/>
                      <a:gd name="connsiteX9" fmla="*/ 43106 w 1317523"/>
                      <a:gd name="connsiteY9" fmla="*/ 1339822 h 2491577"/>
                      <a:gd name="connsiteX10" fmla="*/ 4195 w 1317523"/>
                      <a:gd name="connsiteY10" fmla="*/ 1040210 h 2491577"/>
                      <a:gd name="connsiteX11" fmla="*/ 8086 w 1317523"/>
                      <a:gd name="connsiteY11" fmla="*/ 732816 h 2491577"/>
                      <a:gd name="connsiteX12" fmla="*/ 66452 w 1317523"/>
                      <a:gd name="connsiteY12" fmla="*/ 487679 h 2491577"/>
                      <a:gd name="connsiteX13" fmla="*/ 159838 w 1317523"/>
                      <a:gd name="connsiteY13" fmla="*/ 285344 h 2491577"/>
                      <a:gd name="connsiteX14" fmla="*/ 296025 w 1317523"/>
                      <a:gd name="connsiteY14" fmla="*/ 129701 h 2491577"/>
                      <a:gd name="connsiteX15" fmla="*/ 494469 w 1317523"/>
                      <a:gd name="connsiteY15" fmla="*/ 12969 h 2491577"/>
                      <a:gd name="connsiteX16" fmla="*/ 735715 w 1317523"/>
                      <a:gd name="connsiteY16" fmla="*/ 16860 h 2491577"/>
                      <a:gd name="connsiteX17" fmla="*/ 922486 w 1317523"/>
                      <a:gd name="connsiteY17" fmla="*/ 137484 h 2491577"/>
                      <a:gd name="connsiteX18" fmla="*/ 1113148 w 1317523"/>
                      <a:gd name="connsiteY18" fmla="*/ 363165 h 2491577"/>
                      <a:gd name="connsiteX19" fmla="*/ 1218207 w 1317523"/>
                      <a:gd name="connsiteY19" fmla="*/ 561609 h 2491577"/>
                      <a:gd name="connsiteX20" fmla="*/ 1299919 w 1317523"/>
                      <a:gd name="connsiteY20" fmla="*/ 791182 h 2491577"/>
                      <a:gd name="connsiteX21" fmla="*/ 1315484 w 1317523"/>
                      <a:gd name="connsiteY21" fmla="*/ 1063557 h 2491577"/>
                      <a:gd name="connsiteX22" fmla="*/ 1268791 w 1317523"/>
                      <a:gd name="connsiteY22" fmla="*/ 1343713 h 2491577"/>
                      <a:gd name="connsiteX23" fmla="*/ 1187079 w 1317523"/>
                      <a:gd name="connsiteY23" fmla="*/ 1581068 h 2491577"/>
                      <a:gd name="connsiteX24" fmla="*/ 1035327 w 1317523"/>
                      <a:gd name="connsiteY24" fmla="*/ 1810641 h 2491577"/>
                      <a:gd name="connsiteX25" fmla="*/ 899140 w 1317523"/>
                      <a:gd name="connsiteY25" fmla="*/ 1970174 h 2491577"/>
                      <a:gd name="connsiteX26" fmla="*/ 836883 w 1317523"/>
                      <a:gd name="connsiteY26" fmla="*/ 2055778 h 2491577"/>
                      <a:gd name="connsiteX27" fmla="*/ 766844 w 1317523"/>
                      <a:gd name="connsiteY27" fmla="*/ 2168619 h 2491577"/>
                      <a:gd name="connsiteX28" fmla="*/ 743497 w 1317523"/>
                      <a:gd name="connsiteY28" fmla="*/ 2262004 h 2491577"/>
                      <a:gd name="connsiteX29" fmla="*/ 759062 w 1317523"/>
                      <a:gd name="connsiteY29" fmla="*/ 2328152 h 2491577"/>
                      <a:gd name="connsiteX30" fmla="*/ 790190 w 1317523"/>
                      <a:gd name="connsiteY30" fmla="*/ 2390409 h 2491577"/>
                      <a:gd name="connsiteX31" fmla="*/ 844665 w 1317523"/>
                      <a:gd name="connsiteY31" fmla="*/ 2448775 h 2491577"/>
                      <a:gd name="connsiteX32" fmla="*/ 875793 w 1317523"/>
                      <a:gd name="connsiteY32" fmla="*/ 2491577 h 2491577"/>
                      <a:gd name="connsiteX0" fmla="*/ 229877 w 1317523"/>
                      <a:gd name="connsiteY0" fmla="*/ 2367063 h 2491577"/>
                      <a:gd name="connsiteX1" fmla="*/ 288243 w 1317523"/>
                      <a:gd name="connsiteY1" fmla="*/ 2324261 h 2491577"/>
                      <a:gd name="connsiteX2" fmla="*/ 350500 w 1317523"/>
                      <a:gd name="connsiteY2" fmla="*/ 2285351 h 2491577"/>
                      <a:gd name="connsiteX3" fmla="*/ 401084 w 1317523"/>
                      <a:gd name="connsiteY3" fmla="*/ 2219203 h 2491577"/>
                      <a:gd name="connsiteX4" fmla="*/ 401084 w 1317523"/>
                      <a:gd name="connsiteY4" fmla="*/ 2137490 h 2491577"/>
                      <a:gd name="connsiteX5" fmla="*/ 362173 w 1317523"/>
                      <a:gd name="connsiteY5" fmla="*/ 2032431 h 2491577"/>
                      <a:gd name="connsiteX6" fmla="*/ 311589 w 1317523"/>
                      <a:gd name="connsiteY6" fmla="*/ 1935155 h 2491577"/>
                      <a:gd name="connsiteX7" fmla="*/ 229877 w 1317523"/>
                      <a:gd name="connsiteY7" fmla="*/ 1806750 h 2491577"/>
                      <a:gd name="connsiteX8" fmla="*/ 140382 w 1317523"/>
                      <a:gd name="connsiteY8" fmla="*/ 1643325 h 2491577"/>
                      <a:gd name="connsiteX9" fmla="*/ 43106 w 1317523"/>
                      <a:gd name="connsiteY9" fmla="*/ 1339822 h 2491577"/>
                      <a:gd name="connsiteX10" fmla="*/ 4195 w 1317523"/>
                      <a:gd name="connsiteY10" fmla="*/ 1040210 h 2491577"/>
                      <a:gd name="connsiteX11" fmla="*/ 8086 w 1317523"/>
                      <a:gd name="connsiteY11" fmla="*/ 732816 h 2491577"/>
                      <a:gd name="connsiteX12" fmla="*/ 66452 w 1317523"/>
                      <a:gd name="connsiteY12" fmla="*/ 487679 h 2491577"/>
                      <a:gd name="connsiteX13" fmla="*/ 159838 w 1317523"/>
                      <a:gd name="connsiteY13" fmla="*/ 285344 h 2491577"/>
                      <a:gd name="connsiteX14" fmla="*/ 296025 w 1317523"/>
                      <a:gd name="connsiteY14" fmla="*/ 129701 h 2491577"/>
                      <a:gd name="connsiteX15" fmla="*/ 494469 w 1317523"/>
                      <a:gd name="connsiteY15" fmla="*/ 12969 h 2491577"/>
                      <a:gd name="connsiteX16" fmla="*/ 735715 w 1317523"/>
                      <a:gd name="connsiteY16" fmla="*/ 16860 h 2491577"/>
                      <a:gd name="connsiteX17" fmla="*/ 922486 w 1317523"/>
                      <a:gd name="connsiteY17" fmla="*/ 137484 h 2491577"/>
                      <a:gd name="connsiteX18" fmla="*/ 1113148 w 1317523"/>
                      <a:gd name="connsiteY18" fmla="*/ 363165 h 2491577"/>
                      <a:gd name="connsiteX19" fmla="*/ 1218207 w 1317523"/>
                      <a:gd name="connsiteY19" fmla="*/ 561609 h 2491577"/>
                      <a:gd name="connsiteX20" fmla="*/ 1299919 w 1317523"/>
                      <a:gd name="connsiteY20" fmla="*/ 791182 h 2491577"/>
                      <a:gd name="connsiteX21" fmla="*/ 1315484 w 1317523"/>
                      <a:gd name="connsiteY21" fmla="*/ 1063557 h 2491577"/>
                      <a:gd name="connsiteX22" fmla="*/ 1268791 w 1317523"/>
                      <a:gd name="connsiteY22" fmla="*/ 1343713 h 2491577"/>
                      <a:gd name="connsiteX23" fmla="*/ 1187079 w 1317523"/>
                      <a:gd name="connsiteY23" fmla="*/ 1581068 h 2491577"/>
                      <a:gd name="connsiteX24" fmla="*/ 1035327 w 1317523"/>
                      <a:gd name="connsiteY24" fmla="*/ 1810641 h 2491577"/>
                      <a:gd name="connsiteX25" fmla="*/ 899140 w 1317523"/>
                      <a:gd name="connsiteY25" fmla="*/ 1970174 h 2491577"/>
                      <a:gd name="connsiteX26" fmla="*/ 836883 w 1317523"/>
                      <a:gd name="connsiteY26" fmla="*/ 2055778 h 2491577"/>
                      <a:gd name="connsiteX27" fmla="*/ 766844 w 1317523"/>
                      <a:gd name="connsiteY27" fmla="*/ 2168619 h 2491577"/>
                      <a:gd name="connsiteX28" fmla="*/ 743497 w 1317523"/>
                      <a:gd name="connsiteY28" fmla="*/ 2262004 h 2491577"/>
                      <a:gd name="connsiteX29" fmla="*/ 759062 w 1317523"/>
                      <a:gd name="connsiteY29" fmla="*/ 2328152 h 2491577"/>
                      <a:gd name="connsiteX30" fmla="*/ 790190 w 1317523"/>
                      <a:gd name="connsiteY30" fmla="*/ 2390409 h 2491577"/>
                      <a:gd name="connsiteX31" fmla="*/ 844665 w 1317523"/>
                      <a:gd name="connsiteY31" fmla="*/ 2448775 h 2491577"/>
                      <a:gd name="connsiteX32" fmla="*/ 875793 w 1317523"/>
                      <a:gd name="connsiteY32" fmla="*/ 2491577 h 2491577"/>
                      <a:gd name="connsiteX0" fmla="*/ 229877 w 1317523"/>
                      <a:gd name="connsiteY0" fmla="*/ 2367063 h 2491577"/>
                      <a:gd name="connsiteX1" fmla="*/ 288243 w 1317523"/>
                      <a:gd name="connsiteY1" fmla="*/ 2324261 h 2491577"/>
                      <a:gd name="connsiteX2" fmla="*/ 350500 w 1317523"/>
                      <a:gd name="connsiteY2" fmla="*/ 2285351 h 2491577"/>
                      <a:gd name="connsiteX3" fmla="*/ 401084 w 1317523"/>
                      <a:gd name="connsiteY3" fmla="*/ 2219203 h 2491577"/>
                      <a:gd name="connsiteX4" fmla="*/ 401084 w 1317523"/>
                      <a:gd name="connsiteY4" fmla="*/ 2137490 h 2491577"/>
                      <a:gd name="connsiteX5" fmla="*/ 362173 w 1317523"/>
                      <a:gd name="connsiteY5" fmla="*/ 2032431 h 2491577"/>
                      <a:gd name="connsiteX6" fmla="*/ 311589 w 1317523"/>
                      <a:gd name="connsiteY6" fmla="*/ 1935155 h 2491577"/>
                      <a:gd name="connsiteX7" fmla="*/ 140382 w 1317523"/>
                      <a:gd name="connsiteY7" fmla="*/ 1643325 h 2491577"/>
                      <a:gd name="connsiteX8" fmla="*/ 43106 w 1317523"/>
                      <a:gd name="connsiteY8" fmla="*/ 1339822 h 2491577"/>
                      <a:gd name="connsiteX9" fmla="*/ 4195 w 1317523"/>
                      <a:gd name="connsiteY9" fmla="*/ 1040210 h 2491577"/>
                      <a:gd name="connsiteX10" fmla="*/ 8086 w 1317523"/>
                      <a:gd name="connsiteY10" fmla="*/ 732816 h 2491577"/>
                      <a:gd name="connsiteX11" fmla="*/ 66452 w 1317523"/>
                      <a:gd name="connsiteY11" fmla="*/ 487679 h 2491577"/>
                      <a:gd name="connsiteX12" fmla="*/ 159838 w 1317523"/>
                      <a:gd name="connsiteY12" fmla="*/ 285344 h 2491577"/>
                      <a:gd name="connsiteX13" fmla="*/ 296025 w 1317523"/>
                      <a:gd name="connsiteY13" fmla="*/ 129701 h 2491577"/>
                      <a:gd name="connsiteX14" fmla="*/ 494469 w 1317523"/>
                      <a:gd name="connsiteY14" fmla="*/ 12969 h 2491577"/>
                      <a:gd name="connsiteX15" fmla="*/ 735715 w 1317523"/>
                      <a:gd name="connsiteY15" fmla="*/ 16860 h 2491577"/>
                      <a:gd name="connsiteX16" fmla="*/ 922486 w 1317523"/>
                      <a:gd name="connsiteY16" fmla="*/ 137484 h 2491577"/>
                      <a:gd name="connsiteX17" fmla="*/ 1113148 w 1317523"/>
                      <a:gd name="connsiteY17" fmla="*/ 363165 h 2491577"/>
                      <a:gd name="connsiteX18" fmla="*/ 1218207 w 1317523"/>
                      <a:gd name="connsiteY18" fmla="*/ 561609 h 2491577"/>
                      <a:gd name="connsiteX19" fmla="*/ 1299919 w 1317523"/>
                      <a:gd name="connsiteY19" fmla="*/ 791182 h 2491577"/>
                      <a:gd name="connsiteX20" fmla="*/ 1315484 w 1317523"/>
                      <a:gd name="connsiteY20" fmla="*/ 1063557 h 2491577"/>
                      <a:gd name="connsiteX21" fmla="*/ 1268791 w 1317523"/>
                      <a:gd name="connsiteY21" fmla="*/ 1343713 h 2491577"/>
                      <a:gd name="connsiteX22" fmla="*/ 1187079 w 1317523"/>
                      <a:gd name="connsiteY22" fmla="*/ 1581068 h 2491577"/>
                      <a:gd name="connsiteX23" fmla="*/ 1035327 w 1317523"/>
                      <a:gd name="connsiteY23" fmla="*/ 1810641 h 2491577"/>
                      <a:gd name="connsiteX24" fmla="*/ 899140 w 1317523"/>
                      <a:gd name="connsiteY24" fmla="*/ 1970174 h 2491577"/>
                      <a:gd name="connsiteX25" fmla="*/ 836883 w 1317523"/>
                      <a:gd name="connsiteY25" fmla="*/ 2055778 h 2491577"/>
                      <a:gd name="connsiteX26" fmla="*/ 766844 w 1317523"/>
                      <a:gd name="connsiteY26" fmla="*/ 2168619 h 2491577"/>
                      <a:gd name="connsiteX27" fmla="*/ 743497 w 1317523"/>
                      <a:gd name="connsiteY27" fmla="*/ 2262004 h 2491577"/>
                      <a:gd name="connsiteX28" fmla="*/ 759062 w 1317523"/>
                      <a:gd name="connsiteY28" fmla="*/ 2328152 h 2491577"/>
                      <a:gd name="connsiteX29" fmla="*/ 790190 w 1317523"/>
                      <a:gd name="connsiteY29" fmla="*/ 2390409 h 2491577"/>
                      <a:gd name="connsiteX30" fmla="*/ 844665 w 1317523"/>
                      <a:gd name="connsiteY30" fmla="*/ 2448775 h 2491577"/>
                      <a:gd name="connsiteX31" fmla="*/ 875793 w 1317523"/>
                      <a:gd name="connsiteY31" fmla="*/ 2491577 h 2491577"/>
                      <a:gd name="connsiteX0" fmla="*/ 229877 w 1317523"/>
                      <a:gd name="connsiteY0" fmla="*/ 2367063 h 2491577"/>
                      <a:gd name="connsiteX1" fmla="*/ 288243 w 1317523"/>
                      <a:gd name="connsiteY1" fmla="*/ 2324261 h 2491577"/>
                      <a:gd name="connsiteX2" fmla="*/ 350500 w 1317523"/>
                      <a:gd name="connsiteY2" fmla="*/ 2285351 h 2491577"/>
                      <a:gd name="connsiteX3" fmla="*/ 401084 w 1317523"/>
                      <a:gd name="connsiteY3" fmla="*/ 2219203 h 2491577"/>
                      <a:gd name="connsiteX4" fmla="*/ 401084 w 1317523"/>
                      <a:gd name="connsiteY4" fmla="*/ 2137490 h 2491577"/>
                      <a:gd name="connsiteX5" fmla="*/ 362173 w 1317523"/>
                      <a:gd name="connsiteY5" fmla="*/ 2032431 h 2491577"/>
                      <a:gd name="connsiteX6" fmla="*/ 311589 w 1317523"/>
                      <a:gd name="connsiteY6" fmla="*/ 1935155 h 2491577"/>
                      <a:gd name="connsiteX7" fmla="*/ 140382 w 1317523"/>
                      <a:gd name="connsiteY7" fmla="*/ 1643325 h 2491577"/>
                      <a:gd name="connsiteX8" fmla="*/ 43106 w 1317523"/>
                      <a:gd name="connsiteY8" fmla="*/ 1339822 h 2491577"/>
                      <a:gd name="connsiteX9" fmla="*/ 4195 w 1317523"/>
                      <a:gd name="connsiteY9" fmla="*/ 1040210 h 2491577"/>
                      <a:gd name="connsiteX10" fmla="*/ 8086 w 1317523"/>
                      <a:gd name="connsiteY10" fmla="*/ 732816 h 2491577"/>
                      <a:gd name="connsiteX11" fmla="*/ 66452 w 1317523"/>
                      <a:gd name="connsiteY11" fmla="*/ 487679 h 2491577"/>
                      <a:gd name="connsiteX12" fmla="*/ 159838 w 1317523"/>
                      <a:gd name="connsiteY12" fmla="*/ 285344 h 2491577"/>
                      <a:gd name="connsiteX13" fmla="*/ 296025 w 1317523"/>
                      <a:gd name="connsiteY13" fmla="*/ 129701 h 2491577"/>
                      <a:gd name="connsiteX14" fmla="*/ 494469 w 1317523"/>
                      <a:gd name="connsiteY14" fmla="*/ 12969 h 2491577"/>
                      <a:gd name="connsiteX15" fmla="*/ 735715 w 1317523"/>
                      <a:gd name="connsiteY15" fmla="*/ 16860 h 2491577"/>
                      <a:gd name="connsiteX16" fmla="*/ 922486 w 1317523"/>
                      <a:gd name="connsiteY16" fmla="*/ 137484 h 2491577"/>
                      <a:gd name="connsiteX17" fmla="*/ 1113148 w 1317523"/>
                      <a:gd name="connsiteY17" fmla="*/ 363165 h 2491577"/>
                      <a:gd name="connsiteX18" fmla="*/ 1218207 w 1317523"/>
                      <a:gd name="connsiteY18" fmla="*/ 561609 h 2491577"/>
                      <a:gd name="connsiteX19" fmla="*/ 1299919 w 1317523"/>
                      <a:gd name="connsiteY19" fmla="*/ 791182 h 2491577"/>
                      <a:gd name="connsiteX20" fmla="*/ 1315484 w 1317523"/>
                      <a:gd name="connsiteY20" fmla="*/ 1063557 h 2491577"/>
                      <a:gd name="connsiteX21" fmla="*/ 1268791 w 1317523"/>
                      <a:gd name="connsiteY21" fmla="*/ 1343713 h 2491577"/>
                      <a:gd name="connsiteX22" fmla="*/ 1187079 w 1317523"/>
                      <a:gd name="connsiteY22" fmla="*/ 1581068 h 2491577"/>
                      <a:gd name="connsiteX23" fmla="*/ 1035327 w 1317523"/>
                      <a:gd name="connsiteY23" fmla="*/ 1810641 h 2491577"/>
                      <a:gd name="connsiteX24" fmla="*/ 899140 w 1317523"/>
                      <a:gd name="connsiteY24" fmla="*/ 1970174 h 2491577"/>
                      <a:gd name="connsiteX25" fmla="*/ 836883 w 1317523"/>
                      <a:gd name="connsiteY25" fmla="*/ 2055778 h 2491577"/>
                      <a:gd name="connsiteX26" fmla="*/ 766844 w 1317523"/>
                      <a:gd name="connsiteY26" fmla="*/ 2168619 h 2491577"/>
                      <a:gd name="connsiteX27" fmla="*/ 743497 w 1317523"/>
                      <a:gd name="connsiteY27" fmla="*/ 2262004 h 2491577"/>
                      <a:gd name="connsiteX28" fmla="*/ 759062 w 1317523"/>
                      <a:gd name="connsiteY28" fmla="*/ 2328152 h 2491577"/>
                      <a:gd name="connsiteX29" fmla="*/ 790190 w 1317523"/>
                      <a:gd name="connsiteY29" fmla="*/ 2390409 h 2491577"/>
                      <a:gd name="connsiteX30" fmla="*/ 844665 w 1317523"/>
                      <a:gd name="connsiteY30" fmla="*/ 2448775 h 2491577"/>
                      <a:gd name="connsiteX31" fmla="*/ 875793 w 1317523"/>
                      <a:gd name="connsiteY31" fmla="*/ 2491577 h 2491577"/>
                      <a:gd name="connsiteX0" fmla="*/ 229877 w 1316763"/>
                      <a:gd name="connsiteY0" fmla="*/ 2367063 h 2491577"/>
                      <a:gd name="connsiteX1" fmla="*/ 288243 w 1316763"/>
                      <a:gd name="connsiteY1" fmla="*/ 2324261 h 2491577"/>
                      <a:gd name="connsiteX2" fmla="*/ 350500 w 1316763"/>
                      <a:gd name="connsiteY2" fmla="*/ 2285351 h 2491577"/>
                      <a:gd name="connsiteX3" fmla="*/ 401084 w 1316763"/>
                      <a:gd name="connsiteY3" fmla="*/ 2219203 h 2491577"/>
                      <a:gd name="connsiteX4" fmla="*/ 401084 w 1316763"/>
                      <a:gd name="connsiteY4" fmla="*/ 2137490 h 2491577"/>
                      <a:gd name="connsiteX5" fmla="*/ 362173 w 1316763"/>
                      <a:gd name="connsiteY5" fmla="*/ 2032431 h 2491577"/>
                      <a:gd name="connsiteX6" fmla="*/ 311589 w 1316763"/>
                      <a:gd name="connsiteY6" fmla="*/ 1935155 h 2491577"/>
                      <a:gd name="connsiteX7" fmla="*/ 140382 w 1316763"/>
                      <a:gd name="connsiteY7" fmla="*/ 1643325 h 2491577"/>
                      <a:gd name="connsiteX8" fmla="*/ 43106 w 1316763"/>
                      <a:gd name="connsiteY8" fmla="*/ 1339822 h 2491577"/>
                      <a:gd name="connsiteX9" fmla="*/ 4195 w 1316763"/>
                      <a:gd name="connsiteY9" fmla="*/ 1040210 h 2491577"/>
                      <a:gd name="connsiteX10" fmla="*/ 8086 w 1316763"/>
                      <a:gd name="connsiteY10" fmla="*/ 732816 h 2491577"/>
                      <a:gd name="connsiteX11" fmla="*/ 66452 w 1316763"/>
                      <a:gd name="connsiteY11" fmla="*/ 487679 h 2491577"/>
                      <a:gd name="connsiteX12" fmla="*/ 159838 w 1316763"/>
                      <a:gd name="connsiteY12" fmla="*/ 285344 h 2491577"/>
                      <a:gd name="connsiteX13" fmla="*/ 296025 w 1316763"/>
                      <a:gd name="connsiteY13" fmla="*/ 129701 h 2491577"/>
                      <a:gd name="connsiteX14" fmla="*/ 494469 w 1316763"/>
                      <a:gd name="connsiteY14" fmla="*/ 12969 h 2491577"/>
                      <a:gd name="connsiteX15" fmla="*/ 735715 w 1316763"/>
                      <a:gd name="connsiteY15" fmla="*/ 16860 h 2491577"/>
                      <a:gd name="connsiteX16" fmla="*/ 922486 w 1316763"/>
                      <a:gd name="connsiteY16" fmla="*/ 137484 h 2491577"/>
                      <a:gd name="connsiteX17" fmla="*/ 1113148 w 1316763"/>
                      <a:gd name="connsiteY17" fmla="*/ 363165 h 2491577"/>
                      <a:gd name="connsiteX18" fmla="*/ 1218207 w 1316763"/>
                      <a:gd name="connsiteY18" fmla="*/ 561609 h 2491577"/>
                      <a:gd name="connsiteX19" fmla="*/ 1296028 w 1316763"/>
                      <a:gd name="connsiteY19" fmla="*/ 787291 h 2491577"/>
                      <a:gd name="connsiteX20" fmla="*/ 1315484 w 1316763"/>
                      <a:gd name="connsiteY20" fmla="*/ 1063557 h 2491577"/>
                      <a:gd name="connsiteX21" fmla="*/ 1268791 w 1316763"/>
                      <a:gd name="connsiteY21" fmla="*/ 1343713 h 2491577"/>
                      <a:gd name="connsiteX22" fmla="*/ 1187079 w 1316763"/>
                      <a:gd name="connsiteY22" fmla="*/ 1581068 h 2491577"/>
                      <a:gd name="connsiteX23" fmla="*/ 1035327 w 1316763"/>
                      <a:gd name="connsiteY23" fmla="*/ 1810641 h 2491577"/>
                      <a:gd name="connsiteX24" fmla="*/ 899140 w 1316763"/>
                      <a:gd name="connsiteY24" fmla="*/ 1970174 h 2491577"/>
                      <a:gd name="connsiteX25" fmla="*/ 836883 w 1316763"/>
                      <a:gd name="connsiteY25" fmla="*/ 2055778 h 2491577"/>
                      <a:gd name="connsiteX26" fmla="*/ 766844 w 1316763"/>
                      <a:gd name="connsiteY26" fmla="*/ 2168619 h 2491577"/>
                      <a:gd name="connsiteX27" fmla="*/ 743497 w 1316763"/>
                      <a:gd name="connsiteY27" fmla="*/ 2262004 h 2491577"/>
                      <a:gd name="connsiteX28" fmla="*/ 759062 w 1316763"/>
                      <a:gd name="connsiteY28" fmla="*/ 2328152 h 2491577"/>
                      <a:gd name="connsiteX29" fmla="*/ 790190 w 1316763"/>
                      <a:gd name="connsiteY29" fmla="*/ 2390409 h 2491577"/>
                      <a:gd name="connsiteX30" fmla="*/ 844665 w 1316763"/>
                      <a:gd name="connsiteY30" fmla="*/ 2448775 h 2491577"/>
                      <a:gd name="connsiteX31" fmla="*/ 875793 w 1316763"/>
                      <a:gd name="connsiteY31" fmla="*/ 2491577 h 2491577"/>
                      <a:gd name="connsiteX0" fmla="*/ 229877 w 1316763"/>
                      <a:gd name="connsiteY0" fmla="*/ 2367063 h 2491577"/>
                      <a:gd name="connsiteX1" fmla="*/ 288243 w 1316763"/>
                      <a:gd name="connsiteY1" fmla="*/ 2324261 h 2491577"/>
                      <a:gd name="connsiteX2" fmla="*/ 350500 w 1316763"/>
                      <a:gd name="connsiteY2" fmla="*/ 2285351 h 2491577"/>
                      <a:gd name="connsiteX3" fmla="*/ 401084 w 1316763"/>
                      <a:gd name="connsiteY3" fmla="*/ 2219203 h 2491577"/>
                      <a:gd name="connsiteX4" fmla="*/ 401084 w 1316763"/>
                      <a:gd name="connsiteY4" fmla="*/ 2137490 h 2491577"/>
                      <a:gd name="connsiteX5" fmla="*/ 362173 w 1316763"/>
                      <a:gd name="connsiteY5" fmla="*/ 2032431 h 2491577"/>
                      <a:gd name="connsiteX6" fmla="*/ 311589 w 1316763"/>
                      <a:gd name="connsiteY6" fmla="*/ 1935155 h 2491577"/>
                      <a:gd name="connsiteX7" fmla="*/ 140382 w 1316763"/>
                      <a:gd name="connsiteY7" fmla="*/ 1643325 h 2491577"/>
                      <a:gd name="connsiteX8" fmla="*/ 43106 w 1316763"/>
                      <a:gd name="connsiteY8" fmla="*/ 1339822 h 2491577"/>
                      <a:gd name="connsiteX9" fmla="*/ 4195 w 1316763"/>
                      <a:gd name="connsiteY9" fmla="*/ 1040210 h 2491577"/>
                      <a:gd name="connsiteX10" fmla="*/ 8086 w 1316763"/>
                      <a:gd name="connsiteY10" fmla="*/ 732816 h 2491577"/>
                      <a:gd name="connsiteX11" fmla="*/ 66452 w 1316763"/>
                      <a:gd name="connsiteY11" fmla="*/ 487679 h 2491577"/>
                      <a:gd name="connsiteX12" fmla="*/ 159838 w 1316763"/>
                      <a:gd name="connsiteY12" fmla="*/ 285344 h 2491577"/>
                      <a:gd name="connsiteX13" fmla="*/ 296025 w 1316763"/>
                      <a:gd name="connsiteY13" fmla="*/ 129701 h 2491577"/>
                      <a:gd name="connsiteX14" fmla="*/ 494469 w 1316763"/>
                      <a:gd name="connsiteY14" fmla="*/ 12969 h 2491577"/>
                      <a:gd name="connsiteX15" fmla="*/ 735715 w 1316763"/>
                      <a:gd name="connsiteY15" fmla="*/ 16860 h 2491577"/>
                      <a:gd name="connsiteX16" fmla="*/ 922486 w 1316763"/>
                      <a:gd name="connsiteY16" fmla="*/ 137484 h 2491577"/>
                      <a:gd name="connsiteX17" fmla="*/ 1113148 w 1316763"/>
                      <a:gd name="connsiteY17" fmla="*/ 363165 h 2491577"/>
                      <a:gd name="connsiteX18" fmla="*/ 1218207 w 1316763"/>
                      <a:gd name="connsiteY18" fmla="*/ 561609 h 2491577"/>
                      <a:gd name="connsiteX19" fmla="*/ 1296028 w 1316763"/>
                      <a:gd name="connsiteY19" fmla="*/ 787291 h 2491577"/>
                      <a:gd name="connsiteX20" fmla="*/ 1315484 w 1316763"/>
                      <a:gd name="connsiteY20" fmla="*/ 1063557 h 2491577"/>
                      <a:gd name="connsiteX21" fmla="*/ 1268791 w 1316763"/>
                      <a:gd name="connsiteY21" fmla="*/ 1343713 h 2491577"/>
                      <a:gd name="connsiteX22" fmla="*/ 1187079 w 1316763"/>
                      <a:gd name="connsiteY22" fmla="*/ 1581068 h 2491577"/>
                      <a:gd name="connsiteX23" fmla="*/ 1035327 w 1316763"/>
                      <a:gd name="connsiteY23" fmla="*/ 1810641 h 2491577"/>
                      <a:gd name="connsiteX24" fmla="*/ 899140 w 1316763"/>
                      <a:gd name="connsiteY24" fmla="*/ 1970174 h 2491577"/>
                      <a:gd name="connsiteX25" fmla="*/ 836883 w 1316763"/>
                      <a:gd name="connsiteY25" fmla="*/ 2055778 h 2491577"/>
                      <a:gd name="connsiteX26" fmla="*/ 766844 w 1316763"/>
                      <a:gd name="connsiteY26" fmla="*/ 2168619 h 2491577"/>
                      <a:gd name="connsiteX27" fmla="*/ 743497 w 1316763"/>
                      <a:gd name="connsiteY27" fmla="*/ 2262004 h 2491577"/>
                      <a:gd name="connsiteX28" fmla="*/ 759062 w 1316763"/>
                      <a:gd name="connsiteY28" fmla="*/ 2328152 h 2491577"/>
                      <a:gd name="connsiteX29" fmla="*/ 790190 w 1316763"/>
                      <a:gd name="connsiteY29" fmla="*/ 2390409 h 2491577"/>
                      <a:gd name="connsiteX30" fmla="*/ 844665 w 1316763"/>
                      <a:gd name="connsiteY30" fmla="*/ 2448775 h 2491577"/>
                      <a:gd name="connsiteX31" fmla="*/ 875793 w 1316763"/>
                      <a:gd name="connsiteY31" fmla="*/ 2491577 h 2491577"/>
                      <a:gd name="connsiteX0" fmla="*/ 229877 w 1316809"/>
                      <a:gd name="connsiteY0" fmla="*/ 2367063 h 2491577"/>
                      <a:gd name="connsiteX1" fmla="*/ 288243 w 1316809"/>
                      <a:gd name="connsiteY1" fmla="*/ 2324261 h 2491577"/>
                      <a:gd name="connsiteX2" fmla="*/ 350500 w 1316809"/>
                      <a:gd name="connsiteY2" fmla="*/ 2285351 h 2491577"/>
                      <a:gd name="connsiteX3" fmla="*/ 401084 w 1316809"/>
                      <a:gd name="connsiteY3" fmla="*/ 2219203 h 2491577"/>
                      <a:gd name="connsiteX4" fmla="*/ 401084 w 1316809"/>
                      <a:gd name="connsiteY4" fmla="*/ 2137490 h 2491577"/>
                      <a:gd name="connsiteX5" fmla="*/ 362173 w 1316809"/>
                      <a:gd name="connsiteY5" fmla="*/ 2032431 h 2491577"/>
                      <a:gd name="connsiteX6" fmla="*/ 311589 w 1316809"/>
                      <a:gd name="connsiteY6" fmla="*/ 1935155 h 2491577"/>
                      <a:gd name="connsiteX7" fmla="*/ 140382 w 1316809"/>
                      <a:gd name="connsiteY7" fmla="*/ 1643325 h 2491577"/>
                      <a:gd name="connsiteX8" fmla="*/ 43106 w 1316809"/>
                      <a:gd name="connsiteY8" fmla="*/ 1339822 h 2491577"/>
                      <a:gd name="connsiteX9" fmla="*/ 4195 w 1316809"/>
                      <a:gd name="connsiteY9" fmla="*/ 1040210 h 2491577"/>
                      <a:gd name="connsiteX10" fmla="*/ 8086 w 1316809"/>
                      <a:gd name="connsiteY10" fmla="*/ 732816 h 2491577"/>
                      <a:gd name="connsiteX11" fmla="*/ 66452 w 1316809"/>
                      <a:gd name="connsiteY11" fmla="*/ 487679 h 2491577"/>
                      <a:gd name="connsiteX12" fmla="*/ 159838 w 1316809"/>
                      <a:gd name="connsiteY12" fmla="*/ 285344 h 2491577"/>
                      <a:gd name="connsiteX13" fmla="*/ 296025 w 1316809"/>
                      <a:gd name="connsiteY13" fmla="*/ 129701 h 2491577"/>
                      <a:gd name="connsiteX14" fmla="*/ 494469 w 1316809"/>
                      <a:gd name="connsiteY14" fmla="*/ 12969 h 2491577"/>
                      <a:gd name="connsiteX15" fmla="*/ 735715 w 1316809"/>
                      <a:gd name="connsiteY15" fmla="*/ 16860 h 2491577"/>
                      <a:gd name="connsiteX16" fmla="*/ 922486 w 1316809"/>
                      <a:gd name="connsiteY16" fmla="*/ 137484 h 2491577"/>
                      <a:gd name="connsiteX17" fmla="*/ 1113148 w 1316809"/>
                      <a:gd name="connsiteY17" fmla="*/ 363165 h 2491577"/>
                      <a:gd name="connsiteX18" fmla="*/ 1218207 w 1316809"/>
                      <a:gd name="connsiteY18" fmla="*/ 561609 h 2491577"/>
                      <a:gd name="connsiteX19" fmla="*/ 1315484 w 1316809"/>
                      <a:gd name="connsiteY19" fmla="*/ 1063557 h 2491577"/>
                      <a:gd name="connsiteX20" fmla="*/ 1268791 w 1316809"/>
                      <a:gd name="connsiteY20" fmla="*/ 1343713 h 2491577"/>
                      <a:gd name="connsiteX21" fmla="*/ 1187079 w 1316809"/>
                      <a:gd name="connsiteY21" fmla="*/ 1581068 h 2491577"/>
                      <a:gd name="connsiteX22" fmla="*/ 1035327 w 1316809"/>
                      <a:gd name="connsiteY22" fmla="*/ 1810641 h 2491577"/>
                      <a:gd name="connsiteX23" fmla="*/ 899140 w 1316809"/>
                      <a:gd name="connsiteY23" fmla="*/ 1970174 h 2491577"/>
                      <a:gd name="connsiteX24" fmla="*/ 836883 w 1316809"/>
                      <a:gd name="connsiteY24" fmla="*/ 2055778 h 2491577"/>
                      <a:gd name="connsiteX25" fmla="*/ 766844 w 1316809"/>
                      <a:gd name="connsiteY25" fmla="*/ 2168619 h 2491577"/>
                      <a:gd name="connsiteX26" fmla="*/ 743497 w 1316809"/>
                      <a:gd name="connsiteY26" fmla="*/ 2262004 h 2491577"/>
                      <a:gd name="connsiteX27" fmla="*/ 759062 w 1316809"/>
                      <a:gd name="connsiteY27" fmla="*/ 2328152 h 2491577"/>
                      <a:gd name="connsiteX28" fmla="*/ 790190 w 1316809"/>
                      <a:gd name="connsiteY28" fmla="*/ 2390409 h 2491577"/>
                      <a:gd name="connsiteX29" fmla="*/ 844665 w 1316809"/>
                      <a:gd name="connsiteY29" fmla="*/ 2448775 h 2491577"/>
                      <a:gd name="connsiteX30" fmla="*/ 875793 w 1316809"/>
                      <a:gd name="connsiteY30" fmla="*/ 2491577 h 2491577"/>
                      <a:gd name="connsiteX0" fmla="*/ 229877 w 1318240"/>
                      <a:gd name="connsiteY0" fmla="*/ 2367063 h 2491577"/>
                      <a:gd name="connsiteX1" fmla="*/ 288243 w 1318240"/>
                      <a:gd name="connsiteY1" fmla="*/ 2324261 h 2491577"/>
                      <a:gd name="connsiteX2" fmla="*/ 350500 w 1318240"/>
                      <a:gd name="connsiteY2" fmla="*/ 2285351 h 2491577"/>
                      <a:gd name="connsiteX3" fmla="*/ 401084 w 1318240"/>
                      <a:gd name="connsiteY3" fmla="*/ 2219203 h 2491577"/>
                      <a:gd name="connsiteX4" fmla="*/ 401084 w 1318240"/>
                      <a:gd name="connsiteY4" fmla="*/ 2137490 h 2491577"/>
                      <a:gd name="connsiteX5" fmla="*/ 362173 w 1318240"/>
                      <a:gd name="connsiteY5" fmla="*/ 2032431 h 2491577"/>
                      <a:gd name="connsiteX6" fmla="*/ 311589 w 1318240"/>
                      <a:gd name="connsiteY6" fmla="*/ 1935155 h 2491577"/>
                      <a:gd name="connsiteX7" fmla="*/ 140382 w 1318240"/>
                      <a:gd name="connsiteY7" fmla="*/ 1643325 h 2491577"/>
                      <a:gd name="connsiteX8" fmla="*/ 43106 w 1318240"/>
                      <a:gd name="connsiteY8" fmla="*/ 1339822 h 2491577"/>
                      <a:gd name="connsiteX9" fmla="*/ 4195 w 1318240"/>
                      <a:gd name="connsiteY9" fmla="*/ 1040210 h 2491577"/>
                      <a:gd name="connsiteX10" fmla="*/ 8086 w 1318240"/>
                      <a:gd name="connsiteY10" fmla="*/ 732816 h 2491577"/>
                      <a:gd name="connsiteX11" fmla="*/ 66452 w 1318240"/>
                      <a:gd name="connsiteY11" fmla="*/ 487679 h 2491577"/>
                      <a:gd name="connsiteX12" fmla="*/ 159838 w 1318240"/>
                      <a:gd name="connsiteY12" fmla="*/ 285344 h 2491577"/>
                      <a:gd name="connsiteX13" fmla="*/ 296025 w 1318240"/>
                      <a:gd name="connsiteY13" fmla="*/ 129701 h 2491577"/>
                      <a:gd name="connsiteX14" fmla="*/ 494469 w 1318240"/>
                      <a:gd name="connsiteY14" fmla="*/ 12969 h 2491577"/>
                      <a:gd name="connsiteX15" fmla="*/ 735715 w 1318240"/>
                      <a:gd name="connsiteY15" fmla="*/ 16860 h 2491577"/>
                      <a:gd name="connsiteX16" fmla="*/ 922486 w 1318240"/>
                      <a:gd name="connsiteY16" fmla="*/ 137484 h 2491577"/>
                      <a:gd name="connsiteX17" fmla="*/ 1113148 w 1318240"/>
                      <a:gd name="connsiteY17" fmla="*/ 363165 h 2491577"/>
                      <a:gd name="connsiteX18" fmla="*/ 1218207 w 1318240"/>
                      <a:gd name="connsiteY18" fmla="*/ 561609 h 2491577"/>
                      <a:gd name="connsiteX19" fmla="*/ 1315484 w 1318240"/>
                      <a:gd name="connsiteY19" fmla="*/ 1063557 h 2491577"/>
                      <a:gd name="connsiteX20" fmla="*/ 1268791 w 1318240"/>
                      <a:gd name="connsiteY20" fmla="*/ 1343713 h 2491577"/>
                      <a:gd name="connsiteX21" fmla="*/ 1187079 w 1318240"/>
                      <a:gd name="connsiteY21" fmla="*/ 1581068 h 2491577"/>
                      <a:gd name="connsiteX22" fmla="*/ 1035327 w 1318240"/>
                      <a:gd name="connsiteY22" fmla="*/ 1810641 h 2491577"/>
                      <a:gd name="connsiteX23" fmla="*/ 899140 w 1318240"/>
                      <a:gd name="connsiteY23" fmla="*/ 1970174 h 2491577"/>
                      <a:gd name="connsiteX24" fmla="*/ 836883 w 1318240"/>
                      <a:gd name="connsiteY24" fmla="*/ 2055778 h 2491577"/>
                      <a:gd name="connsiteX25" fmla="*/ 766844 w 1318240"/>
                      <a:gd name="connsiteY25" fmla="*/ 2168619 h 2491577"/>
                      <a:gd name="connsiteX26" fmla="*/ 743497 w 1318240"/>
                      <a:gd name="connsiteY26" fmla="*/ 2262004 h 2491577"/>
                      <a:gd name="connsiteX27" fmla="*/ 759062 w 1318240"/>
                      <a:gd name="connsiteY27" fmla="*/ 2328152 h 2491577"/>
                      <a:gd name="connsiteX28" fmla="*/ 790190 w 1318240"/>
                      <a:gd name="connsiteY28" fmla="*/ 2390409 h 2491577"/>
                      <a:gd name="connsiteX29" fmla="*/ 844665 w 1318240"/>
                      <a:gd name="connsiteY29" fmla="*/ 2448775 h 2491577"/>
                      <a:gd name="connsiteX30" fmla="*/ 875793 w 1318240"/>
                      <a:gd name="connsiteY30" fmla="*/ 2491577 h 2491577"/>
                      <a:gd name="connsiteX0" fmla="*/ 229877 w 1318240"/>
                      <a:gd name="connsiteY0" fmla="*/ 2367063 h 2491577"/>
                      <a:gd name="connsiteX1" fmla="*/ 288243 w 1318240"/>
                      <a:gd name="connsiteY1" fmla="*/ 2324261 h 2491577"/>
                      <a:gd name="connsiteX2" fmla="*/ 350500 w 1318240"/>
                      <a:gd name="connsiteY2" fmla="*/ 2285351 h 2491577"/>
                      <a:gd name="connsiteX3" fmla="*/ 401084 w 1318240"/>
                      <a:gd name="connsiteY3" fmla="*/ 2219203 h 2491577"/>
                      <a:gd name="connsiteX4" fmla="*/ 401084 w 1318240"/>
                      <a:gd name="connsiteY4" fmla="*/ 2137490 h 2491577"/>
                      <a:gd name="connsiteX5" fmla="*/ 362173 w 1318240"/>
                      <a:gd name="connsiteY5" fmla="*/ 2032431 h 2491577"/>
                      <a:gd name="connsiteX6" fmla="*/ 311589 w 1318240"/>
                      <a:gd name="connsiteY6" fmla="*/ 1935155 h 2491577"/>
                      <a:gd name="connsiteX7" fmla="*/ 140382 w 1318240"/>
                      <a:gd name="connsiteY7" fmla="*/ 1643325 h 2491577"/>
                      <a:gd name="connsiteX8" fmla="*/ 43106 w 1318240"/>
                      <a:gd name="connsiteY8" fmla="*/ 1339822 h 2491577"/>
                      <a:gd name="connsiteX9" fmla="*/ 4195 w 1318240"/>
                      <a:gd name="connsiteY9" fmla="*/ 1040210 h 2491577"/>
                      <a:gd name="connsiteX10" fmla="*/ 8086 w 1318240"/>
                      <a:gd name="connsiteY10" fmla="*/ 732816 h 2491577"/>
                      <a:gd name="connsiteX11" fmla="*/ 66452 w 1318240"/>
                      <a:gd name="connsiteY11" fmla="*/ 487679 h 2491577"/>
                      <a:gd name="connsiteX12" fmla="*/ 159838 w 1318240"/>
                      <a:gd name="connsiteY12" fmla="*/ 285344 h 2491577"/>
                      <a:gd name="connsiteX13" fmla="*/ 296025 w 1318240"/>
                      <a:gd name="connsiteY13" fmla="*/ 129701 h 2491577"/>
                      <a:gd name="connsiteX14" fmla="*/ 494469 w 1318240"/>
                      <a:gd name="connsiteY14" fmla="*/ 12969 h 2491577"/>
                      <a:gd name="connsiteX15" fmla="*/ 735715 w 1318240"/>
                      <a:gd name="connsiteY15" fmla="*/ 16860 h 2491577"/>
                      <a:gd name="connsiteX16" fmla="*/ 922486 w 1318240"/>
                      <a:gd name="connsiteY16" fmla="*/ 137484 h 2491577"/>
                      <a:gd name="connsiteX17" fmla="*/ 1113148 w 1318240"/>
                      <a:gd name="connsiteY17" fmla="*/ 363165 h 2491577"/>
                      <a:gd name="connsiteX18" fmla="*/ 1218207 w 1318240"/>
                      <a:gd name="connsiteY18" fmla="*/ 561609 h 2491577"/>
                      <a:gd name="connsiteX19" fmla="*/ 1315484 w 1318240"/>
                      <a:gd name="connsiteY19" fmla="*/ 1063557 h 2491577"/>
                      <a:gd name="connsiteX20" fmla="*/ 1268791 w 1318240"/>
                      <a:gd name="connsiteY20" fmla="*/ 1343713 h 2491577"/>
                      <a:gd name="connsiteX21" fmla="*/ 1167624 w 1318240"/>
                      <a:gd name="connsiteY21" fmla="*/ 1604414 h 2491577"/>
                      <a:gd name="connsiteX22" fmla="*/ 1035327 w 1318240"/>
                      <a:gd name="connsiteY22" fmla="*/ 1810641 h 2491577"/>
                      <a:gd name="connsiteX23" fmla="*/ 899140 w 1318240"/>
                      <a:gd name="connsiteY23" fmla="*/ 1970174 h 2491577"/>
                      <a:gd name="connsiteX24" fmla="*/ 836883 w 1318240"/>
                      <a:gd name="connsiteY24" fmla="*/ 2055778 h 2491577"/>
                      <a:gd name="connsiteX25" fmla="*/ 766844 w 1318240"/>
                      <a:gd name="connsiteY25" fmla="*/ 2168619 h 2491577"/>
                      <a:gd name="connsiteX26" fmla="*/ 743497 w 1318240"/>
                      <a:gd name="connsiteY26" fmla="*/ 2262004 h 2491577"/>
                      <a:gd name="connsiteX27" fmla="*/ 759062 w 1318240"/>
                      <a:gd name="connsiteY27" fmla="*/ 2328152 h 2491577"/>
                      <a:gd name="connsiteX28" fmla="*/ 790190 w 1318240"/>
                      <a:gd name="connsiteY28" fmla="*/ 2390409 h 2491577"/>
                      <a:gd name="connsiteX29" fmla="*/ 844665 w 1318240"/>
                      <a:gd name="connsiteY29" fmla="*/ 2448775 h 2491577"/>
                      <a:gd name="connsiteX30" fmla="*/ 875793 w 1318240"/>
                      <a:gd name="connsiteY30" fmla="*/ 2491577 h 2491577"/>
                      <a:gd name="connsiteX0" fmla="*/ 229877 w 1319454"/>
                      <a:gd name="connsiteY0" fmla="*/ 2367063 h 2491577"/>
                      <a:gd name="connsiteX1" fmla="*/ 288243 w 1319454"/>
                      <a:gd name="connsiteY1" fmla="*/ 2324261 h 2491577"/>
                      <a:gd name="connsiteX2" fmla="*/ 350500 w 1319454"/>
                      <a:gd name="connsiteY2" fmla="*/ 2285351 h 2491577"/>
                      <a:gd name="connsiteX3" fmla="*/ 401084 w 1319454"/>
                      <a:gd name="connsiteY3" fmla="*/ 2219203 h 2491577"/>
                      <a:gd name="connsiteX4" fmla="*/ 401084 w 1319454"/>
                      <a:gd name="connsiteY4" fmla="*/ 2137490 h 2491577"/>
                      <a:gd name="connsiteX5" fmla="*/ 362173 w 1319454"/>
                      <a:gd name="connsiteY5" fmla="*/ 2032431 h 2491577"/>
                      <a:gd name="connsiteX6" fmla="*/ 311589 w 1319454"/>
                      <a:gd name="connsiteY6" fmla="*/ 1935155 h 2491577"/>
                      <a:gd name="connsiteX7" fmla="*/ 140382 w 1319454"/>
                      <a:gd name="connsiteY7" fmla="*/ 1643325 h 2491577"/>
                      <a:gd name="connsiteX8" fmla="*/ 43106 w 1319454"/>
                      <a:gd name="connsiteY8" fmla="*/ 1339822 h 2491577"/>
                      <a:gd name="connsiteX9" fmla="*/ 4195 w 1319454"/>
                      <a:gd name="connsiteY9" fmla="*/ 1040210 h 2491577"/>
                      <a:gd name="connsiteX10" fmla="*/ 8086 w 1319454"/>
                      <a:gd name="connsiteY10" fmla="*/ 732816 h 2491577"/>
                      <a:gd name="connsiteX11" fmla="*/ 66452 w 1319454"/>
                      <a:gd name="connsiteY11" fmla="*/ 487679 h 2491577"/>
                      <a:gd name="connsiteX12" fmla="*/ 159838 w 1319454"/>
                      <a:gd name="connsiteY12" fmla="*/ 285344 h 2491577"/>
                      <a:gd name="connsiteX13" fmla="*/ 296025 w 1319454"/>
                      <a:gd name="connsiteY13" fmla="*/ 129701 h 2491577"/>
                      <a:gd name="connsiteX14" fmla="*/ 494469 w 1319454"/>
                      <a:gd name="connsiteY14" fmla="*/ 12969 h 2491577"/>
                      <a:gd name="connsiteX15" fmla="*/ 735715 w 1319454"/>
                      <a:gd name="connsiteY15" fmla="*/ 16860 h 2491577"/>
                      <a:gd name="connsiteX16" fmla="*/ 922486 w 1319454"/>
                      <a:gd name="connsiteY16" fmla="*/ 137484 h 2491577"/>
                      <a:gd name="connsiteX17" fmla="*/ 1218207 w 1319454"/>
                      <a:gd name="connsiteY17" fmla="*/ 561609 h 2491577"/>
                      <a:gd name="connsiteX18" fmla="*/ 1315484 w 1319454"/>
                      <a:gd name="connsiteY18" fmla="*/ 1063557 h 2491577"/>
                      <a:gd name="connsiteX19" fmla="*/ 1268791 w 1319454"/>
                      <a:gd name="connsiteY19" fmla="*/ 1343713 h 2491577"/>
                      <a:gd name="connsiteX20" fmla="*/ 1167624 w 1319454"/>
                      <a:gd name="connsiteY20" fmla="*/ 1604414 h 2491577"/>
                      <a:gd name="connsiteX21" fmla="*/ 1035327 w 1319454"/>
                      <a:gd name="connsiteY21" fmla="*/ 1810641 h 2491577"/>
                      <a:gd name="connsiteX22" fmla="*/ 899140 w 1319454"/>
                      <a:gd name="connsiteY22" fmla="*/ 1970174 h 2491577"/>
                      <a:gd name="connsiteX23" fmla="*/ 836883 w 1319454"/>
                      <a:gd name="connsiteY23" fmla="*/ 2055778 h 2491577"/>
                      <a:gd name="connsiteX24" fmla="*/ 766844 w 1319454"/>
                      <a:gd name="connsiteY24" fmla="*/ 2168619 h 2491577"/>
                      <a:gd name="connsiteX25" fmla="*/ 743497 w 1319454"/>
                      <a:gd name="connsiteY25" fmla="*/ 2262004 h 2491577"/>
                      <a:gd name="connsiteX26" fmla="*/ 759062 w 1319454"/>
                      <a:gd name="connsiteY26" fmla="*/ 2328152 h 2491577"/>
                      <a:gd name="connsiteX27" fmla="*/ 790190 w 1319454"/>
                      <a:gd name="connsiteY27" fmla="*/ 2390409 h 2491577"/>
                      <a:gd name="connsiteX28" fmla="*/ 844665 w 1319454"/>
                      <a:gd name="connsiteY28" fmla="*/ 2448775 h 2491577"/>
                      <a:gd name="connsiteX29" fmla="*/ 875793 w 1319454"/>
                      <a:gd name="connsiteY29" fmla="*/ 2491577 h 2491577"/>
                      <a:gd name="connsiteX0" fmla="*/ 229877 w 1318759"/>
                      <a:gd name="connsiteY0" fmla="*/ 2373239 h 2497753"/>
                      <a:gd name="connsiteX1" fmla="*/ 288243 w 1318759"/>
                      <a:gd name="connsiteY1" fmla="*/ 2330437 h 2497753"/>
                      <a:gd name="connsiteX2" fmla="*/ 350500 w 1318759"/>
                      <a:gd name="connsiteY2" fmla="*/ 2291527 h 2497753"/>
                      <a:gd name="connsiteX3" fmla="*/ 401084 w 1318759"/>
                      <a:gd name="connsiteY3" fmla="*/ 2225379 h 2497753"/>
                      <a:gd name="connsiteX4" fmla="*/ 401084 w 1318759"/>
                      <a:gd name="connsiteY4" fmla="*/ 2143666 h 2497753"/>
                      <a:gd name="connsiteX5" fmla="*/ 362173 w 1318759"/>
                      <a:gd name="connsiteY5" fmla="*/ 2038607 h 2497753"/>
                      <a:gd name="connsiteX6" fmla="*/ 311589 w 1318759"/>
                      <a:gd name="connsiteY6" fmla="*/ 1941331 h 2497753"/>
                      <a:gd name="connsiteX7" fmla="*/ 140382 w 1318759"/>
                      <a:gd name="connsiteY7" fmla="*/ 1649501 h 2497753"/>
                      <a:gd name="connsiteX8" fmla="*/ 43106 w 1318759"/>
                      <a:gd name="connsiteY8" fmla="*/ 1345998 h 2497753"/>
                      <a:gd name="connsiteX9" fmla="*/ 4195 w 1318759"/>
                      <a:gd name="connsiteY9" fmla="*/ 1046386 h 2497753"/>
                      <a:gd name="connsiteX10" fmla="*/ 8086 w 1318759"/>
                      <a:gd name="connsiteY10" fmla="*/ 738992 h 2497753"/>
                      <a:gd name="connsiteX11" fmla="*/ 66452 w 1318759"/>
                      <a:gd name="connsiteY11" fmla="*/ 493855 h 2497753"/>
                      <a:gd name="connsiteX12" fmla="*/ 159838 w 1318759"/>
                      <a:gd name="connsiteY12" fmla="*/ 291520 h 2497753"/>
                      <a:gd name="connsiteX13" fmla="*/ 296025 w 1318759"/>
                      <a:gd name="connsiteY13" fmla="*/ 135877 h 2497753"/>
                      <a:gd name="connsiteX14" fmla="*/ 494469 w 1318759"/>
                      <a:gd name="connsiteY14" fmla="*/ 19145 h 2497753"/>
                      <a:gd name="connsiteX15" fmla="*/ 735715 w 1318759"/>
                      <a:gd name="connsiteY15" fmla="*/ 23036 h 2497753"/>
                      <a:gd name="connsiteX16" fmla="*/ 1015872 w 1318759"/>
                      <a:gd name="connsiteY16" fmla="*/ 240937 h 2497753"/>
                      <a:gd name="connsiteX17" fmla="*/ 1218207 w 1318759"/>
                      <a:gd name="connsiteY17" fmla="*/ 567785 h 2497753"/>
                      <a:gd name="connsiteX18" fmla="*/ 1315484 w 1318759"/>
                      <a:gd name="connsiteY18" fmla="*/ 1069733 h 2497753"/>
                      <a:gd name="connsiteX19" fmla="*/ 1268791 w 1318759"/>
                      <a:gd name="connsiteY19" fmla="*/ 1349889 h 2497753"/>
                      <a:gd name="connsiteX20" fmla="*/ 1167624 w 1318759"/>
                      <a:gd name="connsiteY20" fmla="*/ 1610590 h 2497753"/>
                      <a:gd name="connsiteX21" fmla="*/ 1035327 w 1318759"/>
                      <a:gd name="connsiteY21" fmla="*/ 1816817 h 2497753"/>
                      <a:gd name="connsiteX22" fmla="*/ 899140 w 1318759"/>
                      <a:gd name="connsiteY22" fmla="*/ 1976350 h 2497753"/>
                      <a:gd name="connsiteX23" fmla="*/ 836883 w 1318759"/>
                      <a:gd name="connsiteY23" fmla="*/ 2061954 h 2497753"/>
                      <a:gd name="connsiteX24" fmla="*/ 766844 w 1318759"/>
                      <a:gd name="connsiteY24" fmla="*/ 2174795 h 2497753"/>
                      <a:gd name="connsiteX25" fmla="*/ 743497 w 1318759"/>
                      <a:gd name="connsiteY25" fmla="*/ 2268180 h 2497753"/>
                      <a:gd name="connsiteX26" fmla="*/ 759062 w 1318759"/>
                      <a:gd name="connsiteY26" fmla="*/ 2334328 h 2497753"/>
                      <a:gd name="connsiteX27" fmla="*/ 790190 w 1318759"/>
                      <a:gd name="connsiteY27" fmla="*/ 2396585 h 2497753"/>
                      <a:gd name="connsiteX28" fmla="*/ 844665 w 1318759"/>
                      <a:gd name="connsiteY28" fmla="*/ 2454951 h 2497753"/>
                      <a:gd name="connsiteX29" fmla="*/ 875793 w 1318759"/>
                      <a:gd name="connsiteY29" fmla="*/ 2497753 h 2497753"/>
                      <a:gd name="connsiteX0" fmla="*/ 229877 w 1318759"/>
                      <a:gd name="connsiteY0" fmla="*/ 2373239 h 2497753"/>
                      <a:gd name="connsiteX1" fmla="*/ 288243 w 1318759"/>
                      <a:gd name="connsiteY1" fmla="*/ 2330437 h 2497753"/>
                      <a:gd name="connsiteX2" fmla="*/ 350500 w 1318759"/>
                      <a:gd name="connsiteY2" fmla="*/ 2291527 h 2497753"/>
                      <a:gd name="connsiteX3" fmla="*/ 401084 w 1318759"/>
                      <a:gd name="connsiteY3" fmla="*/ 2225379 h 2497753"/>
                      <a:gd name="connsiteX4" fmla="*/ 401084 w 1318759"/>
                      <a:gd name="connsiteY4" fmla="*/ 2143666 h 2497753"/>
                      <a:gd name="connsiteX5" fmla="*/ 362173 w 1318759"/>
                      <a:gd name="connsiteY5" fmla="*/ 2038607 h 2497753"/>
                      <a:gd name="connsiteX6" fmla="*/ 311589 w 1318759"/>
                      <a:gd name="connsiteY6" fmla="*/ 1941331 h 2497753"/>
                      <a:gd name="connsiteX7" fmla="*/ 140382 w 1318759"/>
                      <a:gd name="connsiteY7" fmla="*/ 1649501 h 2497753"/>
                      <a:gd name="connsiteX8" fmla="*/ 43106 w 1318759"/>
                      <a:gd name="connsiteY8" fmla="*/ 1345998 h 2497753"/>
                      <a:gd name="connsiteX9" fmla="*/ 4195 w 1318759"/>
                      <a:gd name="connsiteY9" fmla="*/ 1046386 h 2497753"/>
                      <a:gd name="connsiteX10" fmla="*/ 8086 w 1318759"/>
                      <a:gd name="connsiteY10" fmla="*/ 738992 h 2497753"/>
                      <a:gd name="connsiteX11" fmla="*/ 66452 w 1318759"/>
                      <a:gd name="connsiteY11" fmla="*/ 493855 h 2497753"/>
                      <a:gd name="connsiteX12" fmla="*/ 159838 w 1318759"/>
                      <a:gd name="connsiteY12" fmla="*/ 291520 h 2497753"/>
                      <a:gd name="connsiteX13" fmla="*/ 296025 w 1318759"/>
                      <a:gd name="connsiteY13" fmla="*/ 135877 h 2497753"/>
                      <a:gd name="connsiteX14" fmla="*/ 494469 w 1318759"/>
                      <a:gd name="connsiteY14" fmla="*/ 19145 h 2497753"/>
                      <a:gd name="connsiteX15" fmla="*/ 735715 w 1318759"/>
                      <a:gd name="connsiteY15" fmla="*/ 23036 h 2497753"/>
                      <a:gd name="connsiteX16" fmla="*/ 1015872 w 1318759"/>
                      <a:gd name="connsiteY16" fmla="*/ 240937 h 2497753"/>
                      <a:gd name="connsiteX17" fmla="*/ 1218207 w 1318759"/>
                      <a:gd name="connsiteY17" fmla="*/ 567785 h 2497753"/>
                      <a:gd name="connsiteX18" fmla="*/ 1315484 w 1318759"/>
                      <a:gd name="connsiteY18" fmla="*/ 1069733 h 2497753"/>
                      <a:gd name="connsiteX19" fmla="*/ 1268791 w 1318759"/>
                      <a:gd name="connsiteY19" fmla="*/ 1349889 h 2497753"/>
                      <a:gd name="connsiteX20" fmla="*/ 1167624 w 1318759"/>
                      <a:gd name="connsiteY20" fmla="*/ 1610590 h 2497753"/>
                      <a:gd name="connsiteX21" fmla="*/ 1035327 w 1318759"/>
                      <a:gd name="connsiteY21" fmla="*/ 1816817 h 2497753"/>
                      <a:gd name="connsiteX22" fmla="*/ 899140 w 1318759"/>
                      <a:gd name="connsiteY22" fmla="*/ 1976350 h 2497753"/>
                      <a:gd name="connsiteX23" fmla="*/ 836883 w 1318759"/>
                      <a:gd name="connsiteY23" fmla="*/ 2061954 h 2497753"/>
                      <a:gd name="connsiteX24" fmla="*/ 766844 w 1318759"/>
                      <a:gd name="connsiteY24" fmla="*/ 2174795 h 2497753"/>
                      <a:gd name="connsiteX25" fmla="*/ 743497 w 1318759"/>
                      <a:gd name="connsiteY25" fmla="*/ 2268180 h 2497753"/>
                      <a:gd name="connsiteX26" fmla="*/ 759062 w 1318759"/>
                      <a:gd name="connsiteY26" fmla="*/ 2334328 h 2497753"/>
                      <a:gd name="connsiteX27" fmla="*/ 790190 w 1318759"/>
                      <a:gd name="connsiteY27" fmla="*/ 2396585 h 2497753"/>
                      <a:gd name="connsiteX28" fmla="*/ 844665 w 1318759"/>
                      <a:gd name="connsiteY28" fmla="*/ 2435496 h 2497753"/>
                      <a:gd name="connsiteX29" fmla="*/ 875793 w 1318759"/>
                      <a:gd name="connsiteY29" fmla="*/ 2497753 h 2497753"/>
                      <a:gd name="connsiteX0" fmla="*/ 229877 w 1318759"/>
                      <a:gd name="connsiteY0" fmla="*/ 2373239 h 2497753"/>
                      <a:gd name="connsiteX1" fmla="*/ 288243 w 1318759"/>
                      <a:gd name="connsiteY1" fmla="*/ 2330437 h 2497753"/>
                      <a:gd name="connsiteX2" fmla="*/ 350500 w 1318759"/>
                      <a:gd name="connsiteY2" fmla="*/ 2291527 h 2497753"/>
                      <a:gd name="connsiteX3" fmla="*/ 401084 w 1318759"/>
                      <a:gd name="connsiteY3" fmla="*/ 2225379 h 2497753"/>
                      <a:gd name="connsiteX4" fmla="*/ 401084 w 1318759"/>
                      <a:gd name="connsiteY4" fmla="*/ 2143666 h 2497753"/>
                      <a:gd name="connsiteX5" fmla="*/ 362173 w 1318759"/>
                      <a:gd name="connsiteY5" fmla="*/ 2038607 h 2497753"/>
                      <a:gd name="connsiteX6" fmla="*/ 311589 w 1318759"/>
                      <a:gd name="connsiteY6" fmla="*/ 1941331 h 2497753"/>
                      <a:gd name="connsiteX7" fmla="*/ 140382 w 1318759"/>
                      <a:gd name="connsiteY7" fmla="*/ 1649501 h 2497753"/>
                      <a:gd name="connsiteX8" fmla="*/ 43106 w 1318759"/>
                      <a:gd name="connsiteY8" fmla="*/ 1345998 h 2497753"/>
                      <a:gd name="connsiteX9" fmla="*/ 4195 w 1318759"/>
                      <a:gd name="connsiteY9" fmla="*/ 1046386 h 2497753"/>
                      <a:gd name="connsiteX10" fmla="*/ 8086 w 1318759"/>
                      <a:gd name="connsiteY10" fmla="*/ 738992 h 2497753"/>
                      <a:gd name="connsiteX11" fmla="*/ 66452 w 1318759"/>
                      <a:gd name="connsiteY11" fmla="*/ 493855 h 2497753"/>
                      <a:gd name="connsiteX12" fmla="*/ 159838 w 1318759"/>
                      <a:gd name="connsiteY12" fmla="*/ 291520 h 2497753"/>
                      <a:gd name="connsiteX13" fmla="*/ 296025 w 1318759"/>
                      <a:gd name="connsiteY13" fmla="*/ 135877 h 2497753"/>
                      <a:gd name="connsiteX14" fmla="*/ 494469 w 1318759"/>
                      <a:gd name="connsiteY14" fmla="*/ 19145 h 2497753"/>
                      <a:gd name="connsiteX15" fmla="*/ 735715 w 1318759"/>
                      <a:gd name="connsiteY15" fmla="*/ 23036 h 2497753"/>
                      <a:gd name="connsiteX16" fmla="*/ 1015872 w 1318759"/>
                      <a:gd name="connsiteY16" fmla="*/ 240937 h 2497753"/>
                      <a:gd name="connsiteX17" fmla="*/ 1218207 w 1318759"/>
                      <a:gd name="connsiteY17" fmla="*/ 567785 h 2497753"/>
                      <a:gd name="connsiteX18" fmla="*/ 1315484 w 1318759"/>
                      <a:gd name="connsiteY18" fmla="*/ 1069733 h 2497753"/>
                      <a:gd name="connsiteX19" fmla="*/ 1268791 w 1318759"/>
                      <a:gd name="connsiteY19" fmla="*/ 1349889 h 2497753"/>
                      <a:gd name="connsiteX20" fmla="*/ 1167624 w 1318759"/>
                      <a:gd name="connsiteY20" fmla="*/ 1610590 h 2497753"/>
                      <a:gd name="connsiteX21" fmla="*/ 1035327 w 1318759"/>
                      <a:gd name="connsiteY21" fmla="*/ 1816817 h 2497753"/>
                      <a:gd name="connsiteX22" fmla="*/ 899140 w 1318759"/>
                      <a:gd name="connsiteY22" fmla="*/ 1976350 h 2497753"/>
                      <a:gd name="connsiteX23" fmla="*/ 836883 w 1318759"/>
                      <a:gd name="connsiteY23" fmla="*/ 2061954 h 2497753"/>
                      <a:gd name="connsiteX24" fmla="*/ 766844 w 1318759"/>
                      <a:gd name="connsiteY24" fmla="*/ 2174795 h 2497753"/>
                      <a:gd name="connsiteX25" fmla="*/ 743497 w 1318759"/>
                      <a:gd name="connsiteY25" fmla="*/ 2268180 h 2497753"/>
                      <a:gd name="connsiteX26" fmla="*/ 759062 w 1318759"/>
                      <a:gd name="connsiteY26" fmla="*/ 2334328 h 2497753"/>
                      <a:gd name="connsiteX27" fmla="*/ 790190 w 1318759"/>
                      <a:gd name="connsiteY27" fmla="*/ 2396585 h 2497753"/>
                      <a:gd name="connsiteX28" fmla="*/ 844665 w 1318759"/>
                      <a:gd name="connsiteY28" fmla="*/ 2435496 h 2497753"/>
                      <a:gd name="connsiteX29" fmla="*/ 875793 w 1318759"/>
                      <a:gd name="connsiteY29" fmla="*/ 2497753 h 2497753"/>
                      <a:gd name="connsiteX0" fmla="*/ 229877 w 1318759"/>
                      <a:gd name="connsiteY0" fmla="*/ 2373239 h 2497753"/>
                      <a:gd name="connsiteX1" fmla="*/ 288243 w 1318759"/>
                      <a:gd name="connsiteY1" fmla="*/ 2330437 h 2497753"/>
                      <a:gd name="connsiteX2" fmla="*/ 350500 w 1318759"/>
                      <a:gd name="connsiteY2" fmla="*/ 2291527 h 2497753"/>
                      <a:gd name="connsiteX3" fmla="*/ 401084 w 1318759"/>
                      <a:gd name="connsiteY3" fmla="*/ 2225379 h 2497753"/>
                      <a:gd name="connsiteX4" fmla="*/ 401084 w 1318759"/>
                      <a:gd name="connsiteY4" fmla="*/ 2143666 h 2497753"/>
                      <a:gd name="connsiteX5" fmla="*/ 362173 w 1318759"/>
                      <a:gd name="connsiteY5" fmla="*/ 2038607 h 2497753"/>
                      <a:gd name="connsiteX6" fmla="*/ 311589 w 1318759"/>
                      <a:gd name="connsiteY6" fmla="*/ 1941331 h 2497753"/>
                      <a:gd name="connsiteX7" fmla="*/ 140382 w 1318759"/>
                      <a:gd name="connsiteY7" fmla="*/ 1649501 h 2497753"/>
                      <a:gd name="connsiteX8" fmla="*/ 43106 w 1318759"/>
                      <a:gd name="connsiteY8" fmla="*/ 1345998 h 2497753"/>
                      <a:gd name="connsiteX9" fmla="*/ 4195 w 1318759"/>
                      <a:gd name="connsiteY9" fmla="*/ 1046386 h 2497753"/>
                      <a:gd name="connsiteX10" fmla="*/ 8086 w 1318759"/>
                      <a:gd name="connsiteY10" fmla="*/ 738992 h 2497753"/>
                      <a:gd name="connsiteX11" fmla="*/ 66452 w 1318759"/>
                      <a:gd name="connsiteY11" fmla="*/ 493855 h 2497753"/>
                      <a:gd name="connsiteX12" fmla="*/ 159838 w 1318759"/>
                      <a:gd name="connsiteY12" fmla="*/ 291520 h 2497753"/>
                      <a:gd name="connsiteX13" fmla="*/ 296025 w 1318759"/>
                      <a:gd name="connsiteY13" fmla="*/ 135877 h 2497753"/>
                      <a:gd name="connsiteX14" fmla="*/ 494469 w 1318759"/>
                      <a:gd name="connsiteY14" fmla="*/ 19145 h 2497753"/>
                      <a:gd name="connsiteX15" fmla="*/ 735715 w 1318759"/>
                      <a:gd name="connsiteY15" fmla="*/ 23036 h 2497753"/>
                      <a:gd name="connsiteX16" fmla="*/ 1015872 w 1318759"/>
                      <a:gd name="connsiteY16" fmla="*/ 240937 h 2497753"/>
                      <a:gd name="connsiteX17" fmla="*/ 1218207 w 1318759"/>
                      <a:gd name="connsiteY17" fmla="*/ 567785 h 2497753"/>
                      <a:gd name="connsiteX18" fmla="*/ 1315484 w 1318759"/>
                      <a:gd name="connsiteY18" fmla="*/ 1069733 h 2497753"/>
                      <a:gd name="connsiteX19" fmla="*/ 1268791 w 1318759"/>
                      <a:gd name="connsiteY19" fmla="*/ 1349889 h 2497753"/>
                      <a:gd name="connsiteX20" fmla="*/ 1167624 w 1318759"/>
                      <a:gd name="connsiteY20" fmla="*/ 1610590 h 2497753"/>
                      <a:gd name="connsiteX21" fmla="*/ 1035327 w 1318759"/>
                      <a:gd name="connsiteY21" fmla="*/ 1816817 h 2497753"/>
                      <a:gd name="connsiteX22" fmla="*/ 899140 w 1318759"/>
                      <a:gd name="connsiteY22" fmla="*/ 1976350 h 2497753"/>
                      <a:gd name="connsiteX23" fmla="*/ 836883 w 1318759"/>
                      <a:gd name="connsiteY23" fmla="*/ 2061954 h 2497753"/>
                      <a:gd name="connsiteX24" fmla="*/ 766844 w 1318759"/>
                      <a:gd name="connsiteY24" fmla="*/ 2174795 h 2497753"/>
                      <a:gd name="connsiteX25" fmla="*/ 743497 w 1318759"/>
                      <a:gd name="connsiteY25" fmla="*/ 2268180 h 2497753"/>
                      <a:gd name="connsiteX26" fmla="*/ 759062 w 1318759"/>
                      <a:gd name="connsiteY26" fmla="*/ 2334328 h 2497753"/>
                      <a:gd name="connsiteX27" fmla="*/ 790190 w 1318759"/>
                      <a:gd name="connsiteY27" fmla="*/ 2396585 h 2497753"/>
                      <a:gd name="connsiteX28" fmla="*/ 844665 w 1318759"/>
                      <a:gd name="connsiteY28" fmla="*/ 2435496 h 2497753"/>
                      <a:gd name="connsiteX29" fmla="*/ 875793 w 1318759"/>
                      <a:gd name="connsiteY29" fmla="*/ 2497753 h 2497753"/>
                      <a:gd name="connsiteX0" fmla="*/ 229877 w 1318759"/>
                      <a:gd name="connsiteY0" fmla="*/ 2373239 h 2497753"/>
                      <a:gd name="connsiteX1" fmla="*/ 288243 w 1318759"/>
                      <a:gd name="connsiteY1" fmla="*/ 2330437 h 2497753"/>
                      <a:gd name="connsiteX2" fmla="*/ 350500 w 1318759"/>
                      <a:gd name="connsiteY2" fmla="*/ 2291527 h 2497753"/>
                      <a:gd name="connsiteX3" fmla="*/ 401084 w 1318759"/>
                      <a:gd name="connsiteY3" fmla="*/ 2225379 h 2497753"/>
                      <a:gd name="connsiteX4" fmla="*/ 401084 w 1318759"/>
                      <a:gd name="connsiteY4" fmla="*/ 2143666 h 2497753"/>
                      <a:gd name="connsiteX5" fmla="*/ 362173 w 1318759"/>
                      <a:gd name="connsiteY5" fmla="*/ 2038607 h 2497753"/>
                      <a:gd name="connsiteX6" fmla="*/ 311589 w 1318759"/>
                      <a:gd name="connsiteY6" fmla="*/ 1941331 h 2497753"/>
                      <a:gd name="connsiteX7" fmla="*/ 140382 w 1318759"/>
                      <a:gd name="connsiteY7" fmla="*/ 1649501 h 2497753"/>
                      <a:gd name="connsiteX8" fmla="*/ 43106 w 1318759"/>
                      <a:gd name="connsiteY8" fmla="*/ 1345998 h 2497753"/>
                      <a:gd name="connsiteX9" fmla="*/ 4195 w 1318759"/>
                      <a:gd name="connsiteY9" fmla="*/ 1046386 h 2497753"/>
                      <a:gd name="connsiteX10" fmla="*/ 8086 w 1318759"/>
                      <a:gd name="connsiteY10" fmla="*/ 738992 h 2497753"/>
                      <a:gd name="connsiteX11" fmla="*/ 66452 w 1318759"/>
                      <a:gd name="connsiteY11" fmla="*/ 493855 h 2497753"/>
                      <a:gd name="connsiteX12" fmla="*/ 159838 w 1318759"/>
                      <a:gd name="connsiteY12" fmla="*/ 291520 h 2497753"/>
                      <a:gd name="connsiteX13" fmla="*/ 296025 w 1318759"/>
                      <a:gd name="connsiteY13" fmla="*/ 135877 h 2497753"/>
                      <a:gd name="connsiteX14" fmla="*/ 494469 w 1318759"/>
                      <a:gd name="connsiteY14" fmla="*/ 19145 h 2497753"/>
                      <a:gd name="connsiteX15" fmla="*/ 735715 w 1318759"/>
                      <a:gd name="connsiteY15" fmla="*/ 23036 h 2497753"/>
                      <a:gd name="connsiteX16" fmla="*/ 1015872 w 1318759"/>
                      <a:gd name="connsiteY16" fmla="*/ 240937 h 2497753"/>
                      <a:gd name="connsiteX17" fmla="*/ 1218207 w 1318759"/>
                      <a:gd name="connsiteY17" fmla="*/ 567785 h 2497753"/>
                      <a:gd name="connsiteX18" fmla="*/ 1315484 w 1318759"/>
                      <a:gd name="connsiteY18" fmla="*/ 1069733 h 2497753"/>
                      <a:gd name="connsiteX19" fmla="*/ 1268791 w 1318759"/>
                      <a:gd name="connsiteY19" fmla="*/ 1349889 h 2497753"/>
                      <a:gd name="connsiteX20" fmla="*/ 1167624 w 1318759"/>
                      <a:gd name="connsiteY20" fmla="*/ 1610590 h 2497753"/>
                      <a:gd name="connsiteX21" fmla="*/ 1035327 w 1318759"/>
                      <a:gd name="connsiteY21" fmla="*/ 1816817 h 2497753"/>
                      <a:gd name="connsiteX22" fmla="*/ 899140 w 1318759"/>
                      <a:gd name="connsiteY22" fmla="*/ 1976350 h 2497753"/>
                      <a:gd name="connsiteX23" fmla="*/ 836883 w 1318759"/>
                      <a:gd name="connsiteY23" fmla="*/ 2061954 h 2497753"/>
                      <a:gd name="connsiteX24" fmla="*/ 766844 w 1318759"/>
                      <a:gd name="connsiteY24" fmla="*/ 2174795 h 2497753"/>
                      <a:gd name="connsiteX25" fmla="*/ 743497 w 1318759"/>
                      <a:gd name="connsiteY25" fmla="*/ 2268180 h 2497753"/>
                      <a:gd name="connsiteX26" fmla="*/ 759062 w 1318759"/>
                      <a:gd name="connsiteY26" fmla="*/ 2334328 h 2497753"/>
                      <a:gd name="connsiteX27" fmla="*/ 790190 w 1318759"/>
                      <a:gd name="connsiteY27" fmla="*/ 2396585 h 2497753"/>
                      <a:gd name="connsiteX28" fmla="*/ 875793 w 1318759"/>
                      <a:gd name="connsiteY28" fmla="*/ 2497753 h 2497753"/>
                      <a:gd name="connsiteX0" fmla="*/ 229877 w 1318759"/>
                      <a:gd name="connsiteY0" fmla="*/ 2373239 h 2497753"/>
                      <a:gd name="connsiteX1" fmla="*/ 288243 w 1318759"/>
                      <a:gd name="connsiteY1" fmla="*/ 2330437 h 2497753"/>
                      <a:gd name="connsiteX2" fmla="*/ 401084 w 1318759"/>
                      <a:gd name="connsiteY2" fmla="*/ 2225379 h 2497753"/>
                      <a:gd name="connsiteX3" fmla="*/ 401084 w 1318759"/>
                      <a:gd name="connsiteY3" fmla="*/ 2143666 h 2497753"/>
                      <a:gd name="connsiteX4" fmla="*/ 362173 w 1318759"/>
                      <a:gd name="connsiteY4" fmla="*/ 2038607 h 2497753"/>
                      <a:gd name="connsiteX5" fmla="*/ 311589 w 1318759"/>
                      <a:gd name="connsiteY5" fmla="*/ 1941331 h 2497753"/>
                      <a:gd name="connsiteX6" fmla="*/ 140382 w 1318759"/>
                      <a:gd name="connsiteY6" fmla="*/ 1649501 h 2497753"/>
                      <a:gd name="connsiteX7" fmla="*/ 43106 w 1318759"/>
                      <a:gd name="connsiteY7" fmla="*/ 1345998 h 2497753"/>
                      <a:gd name="connsiteX8" fmla="*/ 4195 w 1318759"/>
                      <a:gd name="connsiteY8" fmla="*/ 1046386 h 2497753"/>
                      <a:gd name="connsiteX9" fmla="*/ 8086 w 1318759"/>
                      <a:gd name="connsiteY9" fmla="*/ 738992 h 2497753"/>
                      <a:gd name="connsiteX10" fmla="*/ 66452 w 1318759"/>
                      <a:gd name="connsiteY10" fmla="*/ 493855 h 2497753"/>
                      <a:gd name="connsiteX11" fmla="*/ 159838 w 1318759"/>
                      <a:gd name="connsiteY11" fmla="*/ 291520 h 2497753"/>
                      <a:gd name="connsiteX12" fmla="*/ 296025 w 1318759"/>
                      <a:gd name="connsiteY12" fmla="*/ 135877 h 2497753"/>
                      <a:gd name="connsiteX13" fmla="*/ 494469 w 1318759"/>
                      <a:gd name="connsiteY13" fmla="*/ 19145 h 2497753"/>
                      <a:gd name="connsiteX14" fmla="*/ 735715 w 1318759"/>
                      <a:gd name="connsiteY14" fmla="*/ 23036 h 2497753"/>
                      <a:gd name="connsiteX15" fmla="*/ 1015872 w 1318759"/>
                      <a:gd name="connsiteY15" fmla="*/ 240937 h 2497753"/>
                      <a:gd name="connsiteX16" fmla="*/ 1218207 w 1318759"/>
                      <a:gd name="connsiteY16" fmla="*/ 567785 h 2497753"/>
                      <a:gd name="connsiteX17" fmla="*/ 1315484 w 1318759"/>
                      <a:gd name="connsiteY17" fmla="*/ 1069733 h 2497753"/>
                      <a:gd name="connsiteX18" fmla="*/ 1268791 w 1318759"/>
                      <a:gd name="connsiteY18" fmla="*/ 1349889 h 2497753"/>
                      <a:gd name="connsiteX19" fmla="*/ 1167624 w 1318759"/>
                      <a:gd name="connsiteY19" fmla="*/ 1610590 h 2497753"/>
                      <a:gd name="connsiteX20" fmla="*/ 1035327 w 1318759"/>
                      <a:gd name="connsiteY20" fmla="*/ 1816817 h 2497753"/>
                      <a:gd name="connsiteX21" fmla="*/ 899140 w 1318759"/>
                      <a:gd name="connsiteY21" fmla="*/ 1976350 h 2497753"/>
                      <a:gd name="connsiteX22" fmla="*/ 836883 w 1318759"/>
                      <a:gd name="connsiteY22" fmla="*/ 2061954 h 2497753"/>
                      <a:gd name="connsiteX23" fmla="*/ 766844 w 1318759"/>
                      <a:gd name="connsiteY23" fmla="*/ 2174795 h 2497753"/>
                      <a:gd name="connsiteX24" fmla="*/ 743497 w 1318759"/>
                      <a:gd name="connsiteY24" fmla="*/ 2268180 h 2497753"/>
                      <a:gd name="connsiteX25" fmla="*/ 759062 w 1318759"/>
                      <a:gd name="connsiteY25" fmla="*/ 2334328 h 2497753"/>
                      <a:gd name="connsiteX26" fmla="*/ 790190 w 1318759"/>
                      <a:gd name="connsiteY26" fmla="*/ 2396585 h 2497753"/>
                      <a:gd name="connsiteX27" fmla="*/ 875793 w 1318759"/>
                      <a:gd name="connsiteY27" fmla="*/ 2497753 h 2497753"/>
                      <a:gd name="connsiteX0" fmla="*/ 229877 w 1318759"/>
                      <a:gd name="connsiteY0" fmla="*/ 2373239 h 2497753"/>
                      <a:gd name="connsiteX1" fmla="*/ 319371 w 1318759"/>
                      <a:gd name="connsiteY1" fmla="*/ 2307091 h 2497753"/>
                      <a:gd name="connsiteX2" fmla="*/ 401084 w 1318759"/>
                      <a:gd name="connsiteY2" fmla="*/ 2225379 h 2497753"/>
                      <a:gd name="connsiteX3" fmla="*/ 401084 w 1318759"/>
                      <a:gd name="connsiteY3" fmla="*/ 2143666 h 2497753"/>
                      <a:gd name="connsiteX4" fmla="*/ 362173 w 1318759"/>
                      <a:gd name="connsiteY4" fmla="*/ 2038607 h 2497753"/>
                      <a:gd name="connsiteX5" fmla="*/ 311589 w 1318759"/>
                      <a:gd name="connsiteY5" fmla="*/ 1941331 h 2497753"/>
                      <a:gd name="connsiteX6" fmla="*/ 140382 w 1318759"/>
                      <a:gd name="connsiteY6" fmla="*/ 1649501 h 2497753"/>
                      <a:gd name="connsiteX7" fmla="*/ 43106 w 1318759"/>
                      <a:gd name="connsiteY7" fmla="*/ 1345998 h 2497753"/>
                      <a:gd name="connsiteX8" fmla="*/ 4195 w 1318759"/>
                      <a:gd name="connsiteY8" fmla="*/ 1046386 h 2497753"/>
                      <a:gd name="connsiteX9" fmla="*/ 8086 w 1318759"/>
                      <a:gd name="connsiteY9" fmla="*/ 738992 h 2497753"/>
                      <a:gd name="connsiteX10" fmla="*/ 66452 w 1318759"/>
                      <a:gd name="connsiteY10" fmla="*/ 493855 h 2497753"/>
                      <a:gd name="connsiteX11" fmla="*/ 159838 w 1318759"/>
                      <a:gd name="connsiteY11" fmla="*/ 291520 h 2497753"/>
                      <a:gd name="connsiteX12" fmla="*/ 296025 w 1318759"/>
                      <a:gd name="connsiteY12" fmla="*/ 135877 h 2497753"/>
                      <a:gd name="connsiteX13" fmla="*/ 494469 w 1318759"/>
                      <a:gd name="connsiteY13" fmla="*/ 19145 h 2497753"/>
                      <a:gd name="connsiteX14" fmla="*/ 735715 w 1318759"/>
                      <a:gd name="connsiteY14" fmla="*/ 23036 h 2497753"/>
                      <a:gd name="connsiteX15" fmla="*/ 1015872 w 1318759"/>
                      <a:gd name="connsiteY15" fmla="*/ 240937 h 2497753"/>
                      <a:gd name="connsiteX16" fmla="*/ 1218207 w 1318759"/>
                      <a:gd name="connsiteY16" fmla="*/ 567785 h 2497753"/>
                      <a:gd name="connsiteX17" fmla="*/ 1315484 w 1318759"/>
                      <a:gd name="connsiteY17" fmla="*/ 1069733 h 2497753"/>
                      <a:gd name="connsiteX18" fmla="*/ 1268791 w 1318759"/>
                      <a:gd name="connsiteY18" fmla="*/ 1349889 h 2497753"/>
                      <a:gd name="connsiteX19" fmla="*/ 1167624 w 1318759"/>
                      <a:gd name="connsiteY19" fmla="*/ 1610590 h 2497753"/>
                      <a:gd name="connsiteX20" fmla="*/ 1035327 w 1318759"/>
                      <a:gd name="connsiteY20" fmla="*/ 1816817 h 2497753"/>
                      <a:gd name="connsiteX21" fmla="*/ 899140 w 1318759"/>
                      <a:gd name="connsiteY21" fmla="*/ 1976350 h 2497753"/>
                      <a:gd name="connsiteX22" fmla="*/ 836883 w 1318759"/>
                      <a:gd name="connsiteY22" fmla="*/ 2061954 h 2497753"/>
                      <a:gd name="connsiteX23" fmla="*/ 766844 w 1318759"/>
                      <a:gd name="connsiteY23" fmla="*/ 2174795 h 2497753"/>
                      <a:gd name="connsiteX24" fmla="*/ 743497 w 1318759"/>
                      <a:gd name="connsiteY24" fmla="*/ 2268180 h 2497753"/>
                      <a:gd name="connsiteX25" fmla="*/ 759062 w 1318759"/>
                      <a:gd name="connsiteY25" fmla="*/ 2334328 h 2497753"/>
                      <a:gd name="connsiteX26" fmla="*/ 790190 w 1318759"/>
                      <a:gd name="connsiteY26" fmla="*/ 2396585 h 2497753"/>
                      <a:gd name="connsiteX27" fmla="*/ 875793 w 1318759"/>
                      <a:gd name="connsiteY27" fmla="*/ 2497753 h 2497753"/>
                      <a:gd name="connsiteX0" fmla="*/ 229877 w 1318664"/>
                      <a:gd name="connsiteY0" fmla="*/ 2373766 h 2498280"/>
                      <a:gd name="connsiteX1" fmla="*/ 319371 w 1318664"/>
                      <a:gd name="connsiteY1" fmla="*/ 2307618 h 2498280"/>
                      <a:gd name="connsiteX2" fmla="*/ 401084 w 1318664"/>
                      <a:gd name="connsiteY2" fmla="*/ 2225906 h 2498280"/>
                      <a:gd name="connsiteX3" fmla="*/ 401084 w 1318664"/>
                      <a:gd name="connsiteY3" fmla="*/ 2144193 h 2498280"/>
                      <a:gd name="connsiteX4" fmla="*/ 362173 w 1318664"/>
                      <a:gd name="connsiteY4" fmla="*/ 2039134 h 2498280"/>
                      <a:gd name="connsiteX5" fmla="*/ 311589 w 1318664"/>
                      <a:gd name="connsiteY5" fmla="*/ 1941858 h 2498280"/>
                      <a:gd name="connsiteX6" fmla="*/ 140382 w 1318664"/>
                      <a:gd name="connsiteY6" fmla="*/ 1650028 h 2498280"/>
                      <a:gd name="connsiteX7" fmla="*/ 43106 w 1318664"/>
                      <a:gd name="connsiteY7" fmla="*/ 1346525 h 2498280"/>
                      <a:gd name="connsiteX8" fmla="*/ 4195 w 1318664"/>
                      <a:gd name="connsiteY8" fmla="*/ 1046913 h 2498280"/>
                      <a:gd name="connsiteX9" fmla="*/ 8086 w 1318664"/>
                      <a:gd name="connsiteY9" fmla="*/ 739519 h 2498280"/>
                      <a:gd name="connsiteX10" fmla="*/ 66452 w 1318664"/>
                      <a:gd name="connsiteY10" fmla="*/ 494382 h 2498280"/>
                      <a:gd name="connsiteX11" fmla="*/ 159838 w 1318664"/>
                      <a:gd name="connsiteY11" fmla="*/ 292047 h 2498280"/>
                      <a:gd name="connsiteX12" fmla="*/ 296025 w 1318664"/>
                      <a:gd name="connsiteY12" fmla="*/ 136404 h 2498280"/>
                      <a:gd name="connsiteX13" fmla="*/ 494469 w 1318664"/>
                      <a:gd name="connsiteY13" fmla="*/ 19672 h 2498280"/>
                      <a:gd name="connsiteX14" fmla="*/ 735715 w 1318664"/>
                      <a:gd name="connsiteY14" fmla="*/ 23563 h 2498280"/>
                      <a:gd name="connsiteX15" fmla="*/ 1031436 w 1318664"/>
                      <a:gd name="connsiteY15" fmla="*/ 249246 h 2498280"/>
                      <a:gd name="connsiteX16" fmla="*/ 1218207 w 1318664"/>
                      <a:gd name="connsiteY16" fmla="*/ 568312 h 2498280"/>
                      <a:gd name="connsiteX17" fmla="*/ 1315484 w 1318664"/>
                      <a:gd name="connsiteY17" fmla="*/ 1070260 h 2498280"/>
                      <a:gd name="connsiteX18" fmla="*/ 1268791 w 1318664"/>
                      <a:gd name="connsiteY18" fmla="*/ 1350416 h 2498280"/>
                      <a:gd name="connsiteX19" fmla="*/ 1167624 w 1318664"/>
                      <a:gd name="connsiteY19" fmla="*/ 1611117 h 2498280"/>
                      <a:gd name="connsiteX20" fmla="*/ 1035327 w 1318664"/>
                      <a:gd name="connsiteY20" fmla="*/ 1817344 h 2498280"/>
                      <a:gd name="connsiteX21" fmla="*/ 899140 w 1318664"/>
                      <a:gd name="connsiteY21" fmla="*/ 1976877 h 2498280"/>
                      <a:gd name="connsiteX22" fmla="*/ 836883 w 1318664"/>
                      <a:gd name="connsiteY22" fmla="*/ 2062481 h 2498280"/>
                      <a:gd name="connsiteX23" fmla="*/ 766844 w 1318664"/>
                      <a:gd name="connsiteY23" fmla="*/ 2175322 h 2498280"/>
                      <a:gd name="connsiteX24" fmla="*/ 743497 w 1318664"/>
                      <a:gd name="connsiteY24" fmla="*/ 2268707 h 2498280"/>
                      <a:gd name="connsiteX25" fmla="*/ 759062 w 1318664"/>
                      <a:gd name="connsiteY25" fmla="*/ 2334855 h 2498280"/>
                      <a:gd name="connsiteX26" fmla="*/ 790190 w 1318664"/>
                      <a:gd name="connsiteY26" fmla="*/ 2397112 h 2498280"/>
                      <a:gd name="connsiteX27" fmla="*/ 875793 w 1318664"/>
                      <a:gd name="connsiteY27" fmla="*/ 2498280 h 2498280"/>
                      <a:gd name="connsiteX0" fmla="*/ 229877 w 1318664"/>
                      <a:gd name="connsiteY0" fmla="*/ 2373766 h 2498280"/>
                      <a:gd name="connsiteX1" fmla="*/ 319371 w 1318664"/>
                      <a:gd name="connsiteY1" fmla="*/ 2307618 h 2498280"/>
                      <a:gd name="connsiteX2" fmla="*/ 397193 w 1318664"/>
                      <a:gd name="connsiteY2" fmla="*/ 2225906 h 2498280"/>
                      <a:gd name="connsiteX3" fmla="*/ 401084 w 1318664"/>
                      <a:gd name="connsiteY3" fmla="*/ 2144193 h 2498280"/>
                      <a:gd name="connsiteX4" fmla="*/ 362173 w 1318664"/>
                      <a:gd name="connsiteY4" fmla="*/ 2039134 h 2498280"/>
                      <a:gd name="connsiteX5" fmla="*/ 311589 w 1318664"/>
                      <a:gd name="connsiteY5" fmla="*/ 1941858 h 2498280"/>
                      <a:gd name="connsiteX6" fmla="*/ 140382 w 1318664"/>
                      <a:gd name="connsiteY6" fmla="*/ 1650028 h 2498280"/>
                      <a:gd name="connsiteX7" fmla="*/ 43106 w 1318664"/>
                      <a:gd name="connsiteY7" fmla="*/ 1346525 h 2498280"/>
                      <a:gd name="connsiteX8" fmla="*/ 4195 w 1318664"/>
                      <a:gd name="connsiteY8" fmla="*/ 1046913 h 2498280"/>
                      <a:gd name="connsiteX9" fmla="*/ 8086 w 1318664"/>
                      <a:gd name="connsiteY9" fmla="*/ 739519 h 2498280"/>
                      <a:gd name="connsiteX10" fmla="*/ 66452 w 1318664"/>
                      <a:gd name="connsiteY10" fmla="*/ 494382 h 2498280"/>
                      <a:gd name="connsiteX11" fmla="*/ 159838 w 1318664"/>
                      <a:gd name="connsiteY11" fmla="*/ 292047 h 2498280"/>
                      <a:gd name="connsiteX12" fmla="*/ 296025 w 1318664"/>
                      <a:gd name="connsiteY12" fmla="*/ 136404 h 2498280"/>
                      <a:gd name="connsiteX13" fmla="*/ 494469 w 1318664"/>
                      <a:gd name="connsiteY13" fmla="*/ 19672 h 2498280"/>
                      <a:gd name="connsiteX14" fmla="*/ 735715 w 1318664"/>
                      <a:gd name="connsiteY14" fmla="*/ 23563 h 2498280"/>
                      <a:gd name="connsiteX15" fmla="*/ 1031436 w 1318664"/>
                      <a:gd name="connsiteY15" fmla="*/ 249246 h 2498280"/>
                      <a:gd name="connsiteX16" fmla="*/ 1218207 w 1318664"/>
                      <a:gd name="connsiteY16" fmla="*/ 568312 h 2498280"/>
                      <a:gd name="connsiteX17" fmla="*/ 1315484 w 1318664"/>
                      <a:gd name="connsiteY17" fmla="*/ 1070260 h 2498280"/>
                      <a:gd name="connsiteX18" fmla="*/ 1268791 w 1318664"/>
                      <a:gd name="connsiteY18" fmla="*/ 1350416 h 2498280"/>
                      <a:gd name="connsiteX19" fmla="*/ 1167624 w 1318664"/>
                      <a:gd name="connsiteY19" fmla="*/ 1611117 h 2498280"/>
                      <a:gd name="connsiteX20" fmla="*/ 1035327 w 1318664"/>
                      <a:gd name="connsiteY20" fmla="*/ 1817344 h 2498280"/>
                      <a:gd name="connsiteX21" fmla="*/ 899140 w 1318664"/>
                      <a:gd name="connsiteY21" fmla="*/ 1976877 h 2498280"/>
                      <a:gd name="connsiteX22" fmla="*/ 836883 w 1318664"/>
                      <a:gd name="connsiteY22" fmla="*/ 2062481 h 2498280"/>
                      <a:gd name="connsiteX23" fmla="*/ 766844 w 1318664"/>
                      <a:gd name="connsiteY23" fmla="*/ 2175322 h 2498280"/>
                      <a:gd name="connsiteX24" fmla="*/ 743497 w 1318664"/>
                      <a:gd name="connsiteY24" fmla="*/ 2268707 h 2498280"/>
                      <a:gd name="connsiteX25" fmla="*/ 759062 w 1318664"/>
                      <a:gd name="connsiteY25" fmla="*/ 2334855 h 2498280"/>
                      <a:gd name="connsiteX26" fmla="*/ 790190 w 1318664"/>
                      <a:gd name="connsiteY26" fmla="*/ 2397112 h 2498280"/>
                      <a:gd name="connsiteX27" fmla="*/ 875793 w 1318664"/>
                      <a:gd name="connsiteY27" fmla="*/ 2498280 h 2498280"/>
                      <a:gd name="connsiteX0" fmla="*/ 229877 w 1318664"/>
                      <a:gd name="connsiteY0" fmla="*/ 2373766 h 2498280"/>
                      <a:gd name="connsiteX1" fmla="*/ 319371 w 1318664"/>
                      <a:gd name="connsiteY1" fmla="*/ 2307618 h 2498280"/>
                      <a:gd name="connsiteX2" fmla="*/ 397193 w 1318664"/>
                      <a:gd name="connsiteY2" fmla="*/ 2225906 h 2498280"/>
                      <a:gd name="connsiteX3" fmla="*/ 401084 w 1318664"/>
                      <a:gd name="connsiteY3" fmla="*/ 2144193 h 2498280"/>
                      <a:gd name="connsiteX4" fmla="*/ 311589 w 1318664"/>
                      <a:gd name="connsiteY4" fmla="*/ 1941858 h 2498280"/>
                      <a:gd name="connsiteX5" fmla="*/ 140382 w 1318664"/>
                      <a:gd name="connsiteY5" fmla="*/ 1650028 h 2498280"/>
                      <a:gd name="connsiteX6" fmla="*/ 43106 w 1318664"/>
                      <a:gd name="connsiteY6" fmla="*/ 1346525 h 2498280"/>
                      <a:gd name="connsiteX7" fmla="*/ 4195 w 1318664"/>
                      <a:gd name="connsiteY7" fmla="*/ 1046913 h 2498280"/>
                      <a:gd name="connsiteX8" fmla="*/ 8086 w 1318664"/>
                      <a:gd name="connsiteY8" fmla="*/ 739519 h 2498280"/>
                      <a:gd name="connsiteX9" fmla="*/ 66452 w 1318664"/>
                      <a:gd name="connsiteY9" fmla="*/ 494382 h 2498280"/>
                      <a:gd name="connsiteX10" fmla="*/ 159838 w 1318664"/>
                      <a:gd name="connsiteY10" fmla="*/ 292047 h 2498280"/>
                      <a:gd name="connsiteX11" fmla="*/ 296025 w 1318664"/>
                      <a:gd name="connsiteY11" fmla="*/ 136404 h 2498280"/>
                      <a:gd name="connsiteX12" fmla="*/ 494469 w 1318664"/>
                      <a:gd name="connsiteY12" fmla="*/ 19672 h 2498280"/>
                      <a:gd name="connsiteX13" fmla="*/ 735715 w 1318664"/>
                      <a:gd name="connsiteY13" fmla="*/ 23563 h 2498280"/>
                      <a:gd name="connsiteX14" fmla="*/ 1031436 w 1318664"/>
                      <a:gd name="connsiteY14" fmla="*/ 249246 h 2498280"/>
                      <a:gd name="connsiteX15" fmla="*/ 1218207 w 1318664"/>
                      <a:gd name="connsiteY15" fmla="*/ 568312 h 2498280"/>
                      <a:gd name="connsiteX16" fmla="*/ 1315484 w 1318664"/>
                      <a:gd name="connsiteY16" fmla="*/ 1070260 h 2498280"/>
                      <a:gd name="connsiteX17" fmla="*/ 1268791 w 1318664"/>
                      <a:gd name="connsiteY17" fmla="*/ 1350416 h 2498280"/>
                      <a:gd name="connsiteX18" fmla="*/ 1167624 w 1318664"/>
                      <a:gd name="connsiteY18" fmla="*/ 1611117 h 2498280"/>
                      <a:gd name="connsiteX19" fmla="*/ 1035327 w 1318664"/>
                      <a:gd name="connsiteY19" fmla="*/ 1817344 h 2498280"/>
                      <a:gd name="connsiteX20" fmla="*/ 899140 w 1318664"/>
                      <a:gd name="connsiteY20" fmla="*/ 1976877 h 2498280"/>
                      <a:gd name="connsiteX21" fmla="*/ 836883 w 1318664"/>
                      <a:gd name="connsiteY21" fmla="*/ 2062481 h 2498280"/>
                      <a:gd name="connsiteX22" fmla="*/ 766844 w 1318664"/>
                      <a:gd name="connsiteY22" fmla="*/ 2175322 h 2498280"/>
                      <a:gd name="connsiteX23" fmla="*/ 743497 w 1318664"/>
                      <a:gd name="connsiteY23" fmla="*/ 2268707 h 2498280"/>
                      <a:gd name="connsiteX24" fmla="*/ 759062 w 1318664"/>
                      <a:gd name="connsiteY24" fmla="*/ 2334855 h 2498280"/>
                      <a:gd name="connsiteX25" fmla="*/ 790190 w 1318664"/>
                      <a:gd name="connsiteY25" fmla="*/ 2397112 h 2498280"/>
                      <a:gd name="connsiteX26" fmla="*/ 875793 w 1318664"/>
                      <a:gd name="connsiteY26" fmla="*/ 2498280 h 2498280"/>
                      <a:gd name="connsiteX0" fmla="*/ 229877 w 1318664"/>
                      <a:gd name="connsiteY0" fmla="*/ 2373766 h 2498280"/>
                      <a:gd name="connsiteX1" fmla="*/ 319371 w 1318664"/>
                      <a:gd name="connsiteY1" fmla="*/ 2307618 h 2498280"/>
                      <a:gd name="connsiteX2" fmla="*/ 397193 w 1318664"/>
                      <a:gd name="connsiteY2" fmla="*/ 2225906 h 2498280"/>
                      <a:gd name="connsiteX3" fmla="*/ 401084 w 1318664"/>
                      <a:gd name="connsiteY3" fmla="*/ 2144193 h 2498280"/>
                      <a:gd name="connsiteX4" fmla="*/ 284352 w 1318664"/>
                      <a:gd name="connsiteY4" fmla="*/ 1918512 h 2498280"/>
                      <a:gd name="connsiteX5" fmla="*/ 140382 w 1318664"/>
                      <a:gd name="connsiteY5" fmla="*/ 1650028 h 2498280"/>
                      <a:gd name="connsiteX6" fmla="*/ 43106 w 1318664"/>
                      <a:gd name="connsiteY6" fmla="*/ 1346525 h 2498280"/>
                      <a:gd name="connsiteX7" fmla="*/ 4195 w 1318664"/>
                      <a:gd name="connsiteY7" fmla="*/ 1046913 h 2498280"/>
                      <a:gd name="connsiteX8" fmla="*/ 8086 w 1318664"/>
                      <a:gd name="connsiteY8" fmla="*/ 739519 h 2498280"/>
                      <a:gd name="connsiteX9" fmla="*/ 66452 w 1318664"/>
                      <a:gd name="connsiteY9" fmla="*/ 494382 h 2498280"/>
                      <a:gd name="connsiteX10" fmla="*/ 159838 w 1318664"/>
                      <a:gd name="connsiteY10" fmla="*/ 292047 h 2498280"/>
                      <a:gd name="connsiteX11" fmla="*/ 296025 w 1318664"/>
                      <a:gd name="connsiteY11" fmla="*/ 136404 h 2498280"/>
                      <a:gd name="connsiteX12" fmla="*/ 494469 w 1318664"/>
                      <a:gd name="connsiteY12" fmla="*/ 19672 h 2498280"/>
                      <a:gd name="connsiteX13" fmla="*/ 735715 w 1318664"/>
                      <a:gd name="connsiteY13" fmla="*/ 23563 h 2498280"/>
                      <a:gd name="connsiteX14" fmla="*/ 1031436 w 1318664"/>
                      <a:gd name="connsiteY14" fmla="*/ 249246 h 2498280"/>
                      <a:gd name="connsiteX15" fmla="*/ 1218207 w 1318664"/>
                      <a:gd name="connsiteY15" fmla="*/ 568312 h 2498280"/>
                      <a:gd name="connsiteX16" fmla="*/ 1315484 w 1318664"/>
                      <a:gd name="connsiteY16" fmla="*/ 1070260 h 2498280"/>
                      <a:gd name="connsiteX17" fmla="*/ 1268791 w 1318664"/>
                      <a:gd name="connsiteY17" fmla="*/ 1350416 h 2498280"/>
                      <a:gd name="connsiteX18" fmla="*/ 1167624 w 1318664"/>
                      <a:gd name="connsiteY18" fmla="*/ 1611117 h 2498280"/>
                      <a:gd name="connsiteX19" fmla="*/ 1035327 w 1318664"/>
                      <a:gd name="connsiteY19" fmla="*/ 1817344 h 2498280"/>
                      <a:gd name="connsiteX20" fmla="*/ 899140 w 1318664"/>
                      <a:gd name="connsiteY20" fmla="*/ 1976877 h 2498280"/>
                      <a:gd name="connsiteX21" fmla="*/ 836883 w 1318664"/>
                      <a:gd name="connsiteY21" fmla="*/ 2062481 h 2498280"/>
                      <a:gd name="connsiteX22" fmla="*/ 766844 w 1318664"/>
                      <a:gd name="connsiteY22" fmla="*/ 2175322 h 2498280"/>
                      <a:gd name="connsiteX23" fmla="*/ 743497 w 1318664"/>
                      <a:gd name="connsiteY23" fmla="*/ 2268707 h 2498280"/>
                      <a:gd name="connsiteX24" fmla="*/ 759062 w 1318664"/>
                      <a:gd name="connsiteY24" fmla="*/ 2334855 h 2498280"/>
                      <a:gd name="connsiteX25" fmla="*/ 790190 w 1318664"/>
                      <a:gd name="connsiteY25" fmla="*/ 2397112 h 2498280"/>
                      <a:gd name="connsiteX26" fmla="*/ 875793 w 1318664"/>
                      <a:gd name="connsiteY26" fmla="*/ 2498280 h 2498280"/>
                      <a:gd name="connsiteX0" fmla="*/ 229877 w 1318664"/>
                      <a:gd name="connsiteY0" fmla="*/ 2373766 h 2498280"/>
                      <a:gd name="connsiteX1" fmla="*/ 319371 w 1318664"/>
                      <a:gd name="connsiteY1" fmla="*/ 2307618 h 2498280"/>
                      <a:gd name="connsiteX2" fmla="*/ 397193 w 1318664"/>
                      <a:gd name="connsiteY2" fmla="*/ 2225906 h 2498280"/>
                      <a:gd name="connsiteX3" fmla="*/ 401084 w 1318664"/>
                      <a:gd name="connsiteY3" fmla="*/ 2144193 h 2498280"/>
                      <a:gd name="connsiteX4" fmla="*/ 284352 w 1318664"/>
                      <a:gd name="connsiteY4" fmla="*/ 1918512 h 2498280"/>
                      <a:gd name="connsiteX5" fmla="*/ 140382 w 1318664"/>
                      <a:gd name="connsiteY5" fmla="*/ 1650028 h 2498280"/>
                      <a:gd name="connsiteX6" fmla="*/ 43106 w 1318664"/>
                      <a:gd name="connsiteY6" fmla="*/ 1346525 h 2498280"/>
                      <a:gd name="connsiteX7" fmla="*/ 4195 w 1318664"/>
                      <a:gd name="connsiteY7" fmla="*/ 1046913 h 2498280"/>
                      <a:gd name="connsiteX8" fmla="*/ 8086 w 1318664"/>
                      <a:gd name="connsiteY8" fmla="*/ 739519 h 2498280"/>
                      <a:gd name="connsiteX9" fmla="*/ 66452 w 1318664"/>
                      <a:gd name="connsiteY9" fmla="*/ 494382 h 2498280"/>
                      <a:gd name="connsiteX10" fmla="*/ 159838 w 1318664"/>
                      <a:gd name="connsiteY10" fmla="*/ 292047 h 2498280"/>
                      <a:gd name="connsiteX11" fmla="*/ 296025 w 1318664"/>
                      <a:gd name="connsiteY11" fmla="*/ 136404 h 2498280"/>
                      <a:gd name="connsiteX12" fmla="*/ 494469 w 1318664"/>
                      <a:gd name="connsiteY12" fmla="*/ 19672 h 2498280"/>
                      <a:gd name="connsiteX13" fmla="*/ 735715 w 1318664"/>
                      <a:gd name="connsiteY13" fmla="*/ 23563 h 2498280"/>
                      <a:gd name="connsiteX14" fmla="*/ 1031436 w 1318664"/>
                      <a:gd name="connsiteY14" fmla="*/ 249246 h 2498280"/>
                      <a:gd name="connsiteX15" fmla="*/ 1218207 w 1318664"/>
                      <a:gd name="connsiteY15" fmla="*/ 568312 h 2498280"/>
                      <a:gd name="connsiteX16" fmla="*/ 1315484 w 1318664"/>
                      <a:gd name="connsiteY16" fmla="*/ 1070260 h 2498280"/>
                      <a:gd name="connsiteX17" fmla="*/ 1268791 w 1318664"/>
                      <a:gd name="connsiteY17" fmla="*/ 1350416 h 2498280"/>
                      <a:gd name="connsiteX18" fmla="*/ 1167624 w 1318664"/>
                      <a:gd name="connsiteY18" fmla="*/ 1611117 h 2498280"/>
                      <a:gd name="connsiteX19" fmla="*/ 1035327 w 1318664"/>
                      <a:gd name="connsiteY19" fmla="*/ 1817344 h 2498280"/>
                      <a:gd name="connsiteX20" fmla="*/ 899140 w 1318664"/>
                      <a:gd name="connsiteY20" fmla="*/ 1976877 h 2498280"/>
                      <a:gd name="connsiteX21" fmla="*/ 836883 w 1318664"/>
                      <a:gd name="connsiteY21" fmla="*/ 2062481 h 2498280"/>
                      <a:gd name="connsiteX22" fmla="*/ 766844 w 1318664"/>
                      <a:gd name="connsiteY22" fmla="*/ 2175322 h 2498280"/>
                      <a:gd name="connsiteX23" fmla="*/ 743497 w 1318664"/>
                      <a:gd name="connsiteY23" fmla="*/ 2268707 h 2498280"/>
                      <a:gd name="connsiteX24" fmla="*/ 759062 w 1318664"/>
                      <a:gd name="connsiteY24" fmla="*/ 2334855 h 2498280"/>
                      <a:gd name="connsiteX25" fmla="*/ 790190 w 1318664"/>
                      <a:gd name="connsiteY25" fmla="*/ 2397112 h 2498280"/>
                      <a:gd name="connsiteX26" fmla="*/ 875793 w 1318664"/>
                      <a:gd name="connsiteY26" fmla="*/ 2498280 h 2498280"/>
                      <a:gd name="connsiteX0" fmla="*/ 229877 w 1318664"/>
                      <a:gd name="connsiteY0" fmla="*/ 2373766 h 2498280"/>
                      <a:gd name="connsiteX1" fmla="*/ 319371 w 1318664"/>
                      <a:gd name="connsiteY1" fmla="*/ 2307618 h 2498280"/>
                      <a:gd name="connsiteX2" fmla="*/ 397193 w 1318664"/>
                      <a:gd name="connsiteY2" fmla="*/ 2225906 h 2498280"/>
                      <a:gd name="connsiteX3" fmla="*/ 401084 w 1318664"/>
                      <a:gd name="connsiteY3" fmla="*/ 2144193 h 2498280"/>
                      <a:gd name="connsiteX4" fmla="*/ 284352 w 1318664"/>
                      <a:gd name="connsiteY4" fmla="*/ 1918512 h 2498280"/>
                      <a:gd name="connsiteX5" fmla="*/ 140382 w 1318664"/>
                      <a:gd name="connsiteY5" fmla="*/ 1650028 h 2498280"/>
                      <a:gd name="connsiteX6" fmla="*/ 43106 w 1318664"/>
                      <a:gd name="connsiteY6" fmla="*/ 1346525 h 2498280"/>
                      <a:gd name="connsiteX7" fmla="*/ 4195 w 1318664"/>
                      <a:gd name="connsiteY7" fmla="*/ 1046913 h 2498280"/>
                      <a:gd name="connsiteX8" fmla="*/ 8086 w 1318664"/>
                      <a:gd name="connsiteY8" fmla="*/ 739519 h 2498280"/>
                      <a:gd name="connsiteX9" fmla="*/ 66452 w 1318664"/>
                      <a:gd name="connsiteY9" fmla="*/ 494382 h 2498280"/>
                      <a:gd name="connsiteX10" fmla="*/ 159838 w 1318664"/>
                      <a:gd name="connsiteY10" fmla="*/ 292047 h 2498280"/>
                      <a:gd name="connsiteX11" fmla="*/ 296025 w 1318664"/>
                      <a:gd name="connsiteY11" fmla="*/ 136404 h 2498280"/>
                      <a:gd name="connsiteX12" fmla="*/ 494469 w 1318664"/>
                      <a:gd name="connsiteY12" fmla="*/ 19672 h 2498280"/>
                      <a:gd name="connsiteX13" fmla="*/ 735715 w 1318664"/>
                      <a:gd name="connsiteY13" fmla="*/ 23563 h 2498280"/>
                      <a:gd name="connsiteX14" fmla="*/ 1031436 w 1318664"/>
                      <a:gd name="connsiteY14" fmla="*/ 249246 h 2498280"/>
                      <a:gd name="connsiteX15" fmla="*/ 1218207 w 1318664"/>
                      <a:gd name="connsiteY15" fmla="*/ 568312 h 2498280"/>
                      <a:gd name="connsiteX16" fmla="*/ 1315484 w 1318664"/>
                      <a:gd name="connsiteY16" fmla="*/ 1070260 h 2498280"/>
                      <a:gd name="connsiteX17" fmla="*/ 1268791 w 1318664"/>
                      <a:gd name="connsiteY17" fmla="*/ 1350416 h 2498280"/>
                      <a:gd name="connsiteX18" fmla="*/ 1167624 w 1318664"/>
                      <a:gd name="connsiteY18" fmla="*/ 1611117 h 2498280"/>
                      <a:gd name="connsiteX19" fmla="*/ 1035327 w 1318664"/>
                      <a:gd name="connsiteY19" fmla="*/ 1817344 h 2498280"/>
                      <a:gd name="connsiteX20" fmla="*/ 836883 w 1318664"/>
                      <a:gd name="connsiteY20" fmla="*/ 2062481 h 2498280"/>
                      <a:gd name="connsiteX21" fmla="*/ 766844 w 1318664"/>
                      <a:gd name="connsiteY21" fmla="*/ 2175322 h 2498280"/>
                      <a:gd name="connsiteX22" fmla="*/ 743497 w 1318664"/>
                      <a:gd name="connsiteY22" fmla="*/ 2268707 h 2498280"/>
                      <a:gd name="connsiteX23" fmla="*/ 759062 w 1318664"/>
                      <a:gd name="connsiteY23" fmla="*/ 2334855 h 2498280"/>
                      <a:gd name="connsiteX24" fmla="*/ 790190 w 1318664"/>
                      <a:gd name="connsiteY24" fmla="*/ 2397112 h 2498280"/>
                      <a:gd name="connsiteX25" fmla="*/ 875793 w 1318664"/>
                      <a:gd name="connsiteY25" fmla="*/ 2498280 h 24982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1318664" h="2498280">
                        <a:moveTo>
                          <a:pt x="229877" y="2373766"/>
                        </a:moveTo>
                        <a:cubicBezTo>
                          <a:pt x="249008" y="2359174"/>
                          <a:pt x="291485" y="2332261"/>
                          <a:pt x="319371" y="2307618"/>
                        </a:cubicBezTo>
                        <a:cubicBezTo>
                          <a:pt x="347257" y="2282975"/>
                          <a:pt x="383574" y="2253144"/>
                          <a:pt x="397193" y="2225906"/>
                        </a:cubicBezTo>
                        <a:cubicBezTo>
                          <a:pt x="410812" y="2198669"/>
                          <a:pt x="419891" y="2195425"/>
                          <a:pt x="401084" y="2144193"/>
                        </a:cubicBezTo>
                        <a:cubicBezTo>
                          <a:pt x="382277" y="2092961"/>
                          <a:pt x="327802" y="2000873"/>
                          <a:pt x="284352" y="1918512"/>
                        </a:cubicBezTo>
                        <a:cubicBezTo>
                          <a:pt x="240902" y="1836151"/>
                          <a:pt x="180590" y="1745359"/>
                          <a:pt x="140382" y="1650028"/>
                        </a:cubicBezTo>
                        <a:cubicBezTo>
                          <a:pt x="100174" y="1554697"/>
                          <a:pt x="65804" y="1447044"/>
                          <a:pt x="43106" y="1346525"/>
                        </a:cubicBezTo>
                        <a:cubicBezTo>
                          <a:pt x="20408" y="1246006"/>
                          <a:pt x="10032" y="1148081"/>
                          <a:pt x="4195" y="1046913"/>
                        </a:cubicBezTo>
                        <a:cubicBezTo>
                          <a:pt x="-1642" y="945745"/>
                          <a:pt x="-2290" y="831607"/>
                          <a:pt x="8086" y="739519"/>
                        </a:cubicBezTo>
                        <a:cubicBezTo>
                          <a:pt x="18462" y="647431"/>
                          <a:pt x="41160" y="568961"/>
                          <a:pt x="66452" y="494382"/>
                        </a:cubicBezTo>
                        <a:cubicBezTo>
                          <a:pt x="91744" y="419803"/>
                          <a:pt x="121576" y="351710"/>
                          <a:pt x="159838" y="292047"/>
                        </a:cubicBezTo>
                        <a:cubicBezTo>
                          <a:pt x="198100" y="232384"/>
                          <a:pt x="240253" y="181800"/>
                          <a:pt x="296025" y="136404"/>
                        </a:cubicBezTo>
                        <a:cubicBezTo>
                          <a:pt x="351797" y="91008"/>
                          <a:pt x="421187" y="38479"/>
                          <a:pt x="494469" y="19672"/>
                        </a:cubicBezTo>
                        <a:cubicBezTo>
                          <a:pt x="567751" y="865"/>
                          <a:pt x="646220" y="-14699"/>
                          <a:pt x="735715" y="23563"/>
                        </a:cubicBezTo>
                        <a:cubicBezTo>
                          <a:pt x="825210" y="61825"/>
                          <a:pt x="947130" y="139000"/>
                          <a:pt x="1031436" y="249246"/>
                        </a:cubicBezTo>
                        <a:cubicBezTo>
                          <a:pt x="1115742" y="359492"/>
                          <a:pt x="1170866" y="431476"/>
                          <a:pt x="1218207" y="568312"/>
                        </a:cubicBezTo>
                        <a:cubicBezTo>
                          <a:pt x="1265548" y="705148"/>
                          <a:pt x="1334290" y="877652"/>
                          <a:pt x="1315484" y="1070260"/>
                        </a:cubicBezTo>
                        <a:cubicBezTo>
                          <a:pt x="1296678" y="1262868"/>
                          <a:pt x="1293434" y="1260273"/>
                          <a:pt x="1268791" y="1350416"/>
                        </a:cubicBezTo>
                        <a:cubicBezTo>
                          <a:pt x="1244148" y="1440559"/>
                          <a:pt x="1206535" y="1533296"/>
                          <a:pt x="1167624" y="1611117"/>
                        </a:cubicBezTo>
                        <a:cubicBezTo>
                          <a:pt x="1128713" y="1688938"/>
                          <a:pt x="1090451" y="1742117"/>
                          <a:pt x="1035327" y="1817344"/>
                        </a:cubicBezTo>
                        <a:cubicBezTo>
                          <a:pt x="980204" y="1892571"/>
                          <a:pt x="881630" y="2002818"/>
                          <a:pt x="836883" y="2062481"/>
                        </a:cubicBezTo>
                        <a:cubicBezTo>
                          <a:pt x="792136" y="2122144"/>
                          <a:pt x="782408" y="2140951"/>
                          <a:pt x="766844" y="2175322"/>
                        </a:cubicBezTo>
                        <a:cubicBezTo>
                          <a:pt x="751280" y="2209693"/>
                          <a:pt x="744794" y="2242118"/>
                          <a:pt x="743497" y="2268707"/>
                        </a:cubicBezTo>
                        <a:cubicBezTo>
                          <a:pt x="742200" y="2295296"/>
                          <a:pt x="751280" y="2313454"/>
                          <a:pt x="759062" y="2334855"/>
                        </a:cubicBezTo>
                        <a:cubicBezTo>
                          <a:pt x="766844" y="2356256"/>
                          <a:pt x="770735" y="2369875"/>
                          <a:pt x="790190" y="2397112"/>
                        </a:cubicBezTo>
                        <a:cubicBezTo>
                          <a:pt x="809645" y="2424349"/>
                          <a:pt x="857959" y="2477203"/>
                          <a:pt x="875793" y="2498280"/>
                        </a:cubicBezTo>
                      </a:path>
                    </a:pathLst>
                  </a:custGeom>
                  <a:ln w="15240">
                    <a:solidFill>
                      <a:schemeClr val="tx1"/>
                    </a:solidFill>
                  </a:ln>
                  <a:extLst/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342900" marR="0" indent="-34290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de-AT" sz="2000" b="0" i="0" u="none" strike="noStrike" cap="none" normalizeH="0" baseline="-2500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0" name="Freihandform 82">
                    <a:extLst>
                      <a:ext uri="{FF2B5EF4-FFF2-40B4-BE49-F238E27FC236}">
                        <a16:creationId xmlns:a16="http://schemas.microsoft.com/office/drawing/2014/main" id="{9803C11A-82CB-9A4A-A69A-C808A008A63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937452" y="2194566"/>
                    <a:ext cx="1115510" cy="2456181"/>
                  </a:xfrm>
                  <a:custGeom>
                    <a:avLst/>
                    <a:gdLst>
                      <a:gd name="connsiteX0" fmla="*/ 171501 w 1115510"/>
                      <a:gd name="connsiteY0" fmla="*/ 2350418 h 2468614"/>
                      <a:gd name="connsiteX1" fmla="*/ 408856 w 1115510"/>
                      <a:gd name="connsiteY1" fmla="*/ 2229796 h 2468614"/>
                      <a:gd name="connsiteX2" fmla="*/ 521697 w 1115510"/>
                      <a:gd name="connsiteY2" fmla="*/ 2148083 h 2468614"/>
                      <a:gd name="connsiteX3" fmla="*/ 669557 w 1115510"/>
                      <a:gd name="connsiteY3" fmla="*/ 2039133 h 2468614"/>
                      <a:gd name="connsiteX4" fmla="*/ 797962 w 1115510"/>
                      <a:gd name="connsiteY4" fmla="*/ 1906837 h 2468614"/>
                      <a:gd name="connsiteX5" fmla="*/ 903021 w 1115510"/>
                      <a:gd name="connsiteY5" fmla="*/ 1743413 h 2468614"/>
                      <a:gd name="connsiteX6" fmla="*/ 1004189 w 1115510"/>
                      <a:gd name="connsiteY6" fmla="*/ 1533295 h 2468614"/>
                      <a:gd name="connsiteX7" fmla="*/ 1062555 w 1115510"/>
                      <a:gd name="connsiteY7" fmla="*/ 1327069 h 2468614"/>
                      <a:gd name="connsiteX8" fmla="*/ 1113139 w 1115510"/>
                      <a:gd name="connsiteY8" fmla="*/ 1000219 h 2468614"/>
                      <a:gd name="connsiteX9" fmla="*/ 1101465 w 1115510"/>
                      <a:gd name="connsiteY9" fmla="*/ 805666 h 2468614"/>
                      <a:gd name="connsiteX10" fmla="*/ 1050882 w 1115510"/>
                      <a:gd name="connsiteY10" fmla="*/ 564420 h 2468614"/>
                      <a:gd name="connsiteX11" fmla="*/ 973060 w 1115510"/>
                      <a:gd name="connsiteY11" fmla="*/ 381540 h 2468614"/>
                      <a:gd name="connsiteX12" fmla="*/ 813527 w 1115510"/>
                      <a:gd name="connsiteY12" fmla="*/ 136403 h 2468614"/>
                      <a:gd name="connsiteX13" fmla="*/ 704577 w 1115510"/>
                      <a:gd name="connsiteY13" fmla="*/ 54691 h 2468614"/>
                      <a:gd name="connsiteX14" fmla="*/ 622865 w 1115510"/>
                      <a:gd name="connsiteY14" fmla="*/ 27453 h 2468614"/>
                      <a:gd name="connsiteX15" fmla="*/ 541152 w 1115510"/>
                      <a:gd name="connsiteY15" fmla="*/ 216 h 2468614"/>
                      <a:gd name="connsiteX16" fmla="*/ 436094 w 1115510"/>
                      <a:gd name="connsiteY16" fmla="*/ 15780 h 2468614"/>
                      <a:gd name="connsiteX17" fmla="*/ 385510 w 1115510"/>
                      <a:gd name="connsiteY17" fmla="*/ 35236 h 2468614"/>
                      <a:gd name="connsiteX18" fmla="*/ 296015 w 1115510"/>
                      <a:gd name="connsiteY18" fmla="*/ 74146 h 2468614"/>
                      <a:gd name="connsiteX19" fmla="*/ 225976 w 1115510"/>
                      <a:gd name="connsiteY19" fmla="*/ 140294 h 2468614"/>
                      <a:gd name="connsiteX20" fmla="*/ 105353 w 1115510"/>
                      <a:gd name="connsiteY20" fmla="*/ 307610 h 2468614"/>
                      <a:gd name="connsiteX21" fmla="*/ 23641 w 1115510"/>
                      <a:gd name="connsiteY21" fmla="*/ 521618 h 2468614"/>
                      <a:gd name="connsiteX22" fmla="*/ 294 w 1115510"/>
                      <a:gd name="connsiteY22" fmla="*/ 774538 h 2468614"/>
                      <a:gd name="connsiteX23" fmla="*/ 15859 w 1115510"/>
                      <a:gd name="connsiteY23" fmla="*/ 1043021 h 2468614"/>
                      <a:gd name="connsiteX24" fmla="*/ 85898 w 1115510"/>
                      <a:gd name="connsiteY24" fmla="*/ 1416563 h 2468614"/>
                      <a:gd name="connsiteX25" fmla="*/ 194848 w 1115510"/>
                      <a:gd name="connsiteY25" fmla="*/ 1700611 h 2468614"/>
                      <a:gd name="connsiteX26" fmla="*/ 319362 w 1115510"/>
                      <a:gd name="connsiteY26" fmla="*/ 1930184 h 2468614"/>
                      <a:gd name="connsiteX27" fmla="*/ 459440 w 1115510"/>
                      <a:gd name="connsiteY27" fmla="*/ 2136410 h 2468614"/>
                      <a:gd name="connsiteX28" fmla="*/ 506133 w 1115510"/>
                      <a:gd name="connsiteY28" fmla="*/ 2198667 h 2468614"/>
                      <a:gd name="connsiteX29" fmla="*/ 607300 w 1115510"/>
                      <a:gd name="connsiteY29" fmla="*/ 2315399 h 2468614"/>
                      <a:gd name="connsiteX30" fmla="*/ 681231 w 1115510"/>
                      <a:gd name="connsiteY30" fmla="*/ 2385438 h 2468614"/>
                      <a:gd name="connsiteX31" fmla="*/ 755161 w 1115510"/>
                      <a:gd name="connsiteY31" fmla="*/ 2467150 h 2468614"/>
                      <a:gd name="connsiteX0" fmla="*/ 171501 w 1115510"/>
                      <a:gd name="connsiteY0" fmla="*/ 2350272 h 2468468"/>
                      <a:gd name="connsiteX1" fmla="*/ 408856 w 1115510"/>
                      <a:gd name="connsiteY1" fmla="*/ 2229650 h 2468468"/>
                      <a:gd name="connsiteX2" fmla="*/ 521697 w 1115510"/>
                      <a:gd name="connsiteY2" fmla="*/ 2147937 h 2468468"/>
                      <a:gd name="connsiteX3" fmla="*/ 669557 w 1115510"/>
                      <a:gd name="connsiteY3" fmla="*/ 2038987 h 2468468"/>
                      <a:gd name="connsiteX4" fmla="*/ 797962 w 1115510"/>
                      <a:gd name="connsiteY4" fmla="*/ 1906691 h 2468468"/>
                      <a:gd name="connsiteX5" fmla="*/ 903021 w 1115510"/>
                      <a:gd name="connsiteY5" fmla="*/ 1743267 h 2468468"/>
                      <a:gd name="connsiteX6" fmla="*/ 1004189 w 1115510"/>
                      <a:gd name="connsiteY6" fmla="*/ 1533149 h 2468468"/>
                      <a:gd name="connsiteX7" fmla="*/ 1062555 w 1115510"/>
                      <a:gd name="connsiteY7" fmla="*/ 1326923 h 2468468"/>
                      <a:gd name="connsiteX8" fmla="*/ 1113139 w 1115510"/>
                      <a:gd name="connsiteY8" fmla="*/ 1000073 h 2468468"/>
                      <a:gd name="connsiteX9" fmla="*/ 1101465 w 1115510"/>
                      <a:gd name="connsiteY9" fmla="*/ 805520 h 2468468"/>
                      <a:gd name="connsiteX10" fmla="*/ 1050882 w 1115510"/>
                      <a:gd name="connsiteY10" fmla="*/ 564274 h 2468468"/>
                      <a:gd name="connsiteX11" fmla="*/ 973060 w 1115510"/>
                      <a:gd name="connsiteY11" fmla="*/ 381394 h 2468468"/>
                      <a:gd name="connsiteX12" fmla="*/ 813527 w 1115510"/>
                      <a:gd name="connsiteY12" fmla="*/ 136257 h 2468468"/>
                      <a:gd name="connsiteX13" fmla="*/ 704577 w 1115510"/>
                      <a:gd name="connsiteY13" fmla="*/ 54545 h 2468468"/>
                      <a:gd name="connsiteX14" fmla="*/ 628308 w 1115510"/>
                      <a:gd name="connsiteY14" fmla="*/ 21864 h 2468468"/>
                      <a:gd name="connsiteX15" fmla="*/ 541152 w 1115510"/>
                      <a:gd name="connsiteY15" fmla="*/ 70 h 2468468"/>
                      <a:gd name="connsiteX16" fmla="*/ 436094 w 1115510"/>
                      <a:gd name="connsiteY16" fmla="*/ 15634 h 2468468"/>
                      <a:gd name="connsiteX17" fmla="*/ 385510 w 1115510"/>
                      <a:gd name="connsiteY17" fmla="*/ 35090 h 2468468"/>
                      <a:gd name="connsiteX18" fmla="*/ 296015 w 1115510"/>
                      <a:gd name="connsiteY18" fmla="*/ 74000 h 2468468"/>
                      <a:gd name="connsiteX19" fmla="*/ 225976 w 1115510"/>
                      <a:gd name="connsiteY19" fmla="*/ 140148 h 2468468"/>
                      <a:gd name="connsiteX20" fmla="*/ 105353 w 1115510"/>
                      <a:gd name="connsiteY20" fmla="*/ 307464 h 2468468"/>
                      <a:gd name="connsiteX21" fmla="*/ 23641 w 1115510"/>
                      <a:gd name="connsiteY21" fmla="*/ 521472 h 2468468"/>
                      <a:gd name="connsiteX22" fmla="*/ 294 w 1115510"/>
                      <a:gd name="connsiteY22" fmla="*/ 774392 h 2468468"/>
                      <a:gd name="connsiteX23" fmla="*/ 15859 w 1115510"/>
                      <a:gd name="connsiteY23" fmla="*/ 1042875 h 2468468"/>
                      <a:gd name="connsiteX24" fmla="*/ 85898 w 1115510"/>
                      <a:gd name="connsiteY24" fmla="*/ 1416417 h 2468468"/>
                      <a:gd name="connsiteX25" fmla="*/ 194848 w 1115510"/>
                      <a:gd name="connsiteY25" fmla="*/ 1700465 h 2468468"/>
                      <a:gd name="connsiteX26" fmla="*/ 319362 w 1115510"/>
                      <a:gd name="connsiteY26" fmla="*/ 1930038 h 2468468"/>
                      <a:gd name="connsiteX27" fmla="*/ 459440 w 1115510"/>
                      <a:gd name="connsiteY27" fmla="*/ 2136264 h 2468468"/>
                      <a:gd name="connsiteX28" fmla="*/ 506133 w 1115510"/>
                      <a:gd name="connsiteY28" fmla="*/ 2198521 h 2468468"/>
                      <a:gd name="connsiteX29" fmla="*/ 607300 w 1115510"/>
                      <a:gd name="connsiteY29" fmla="*/ 2315253 h 2468468"/>
                      <a:gd name="connsiteX30" fmla="*/ 681231 w 1115510"/>
                      <a:gd name="connsiteY30" fmla="*/ 2385292 h 2468468"/>
                      <a:gd name="connsiteX31" fmla="*/ 755161 w 1115510"/>
                      <a:gd name="connsiteY31" fmla="*/ 2467004 h 2468468"/>
                      <a:gd name="connsiteX0" fmla="*/ 171501 w 1115510"/>
                      <a:gd name="connsiteY0" fmla="*/ 2350272 h 2460148"/>
                      <a:gd name="connsiteX1" fmla="*/ 408856 w 1115510"/>
                      <a:gd name="connsiteY1" fmla="*/ 2229650 h 2460148"/>
                      <a:gd name="connsiteX2" fmla="*/ 521697 w 1115510"/>
                      <a:gd name="connsiteY2" fmla="*/ 2147937 h 2460148"/>
                      <a:gd name="connsiteX3" fmla="*/ 669557 w 1115510"/>
                      <a:gd name="connsiteY3" fmla="*/ 2038987 h 2460148"/>
                      <a:gd name="connsiteX4" fmla="*/ 797962 w 1115510"/>
                      <a:gd name="connsiteY4" fmla="*/ 1906691 h 2460148"/>
                      <a:gd name="connsiteX5" fmla="*/ 903021 w 1115510"/>
                      <a:gd name="connsiteY5" fmla="*/ 1743267 h 2460148"/>
                      <a:gd name="connsiteX6" fmla="*/ 1004189 w 1115510"/>
                      <a:gd name="connsiteY6" fmla="*/ 1533149 h 2460148"/>
                      <a:gd name="connsiteX7" fmla="*/ 1062555 w 1115510"/>
                      <a:gd name="connsiteY7" fmla="*/ 1326923 h 2460148"/>
                      <a:gd name="connsiteX8" fmla="*/ 1113139 w 1115510"/>
                      <a:gd name="connsiteY8" fmla="*/ 1000073 h 2460148"/>
                      <a:gd name="connsiteX9" fmla="*/ 1101465 w 1115510"/>
                      <a:gd name="connsiteY9" fmla="*/ 805520 h 2460148"/>
                      <a:gd name="connsiteX10" fmla="*/ 1050882 w 1115510"/>
                      <a:gd name="connsiteY10" fmla="*/ 564274 h 2460148"/>
                      <a:gd name="connsiteX11" fmla="*/ 973060 w 1115510"/>
                      <a:gd name="connsiteY11" fmla="*/ 381394 h 2460148"/>
                      <a:gd name="connsiteX12" fmla="*/ 813527 w 1115510"/>
                      <a:gd name="connsiteY12" fmla="*/ 136257 h 2460148"/>
                      <a:gd name="connsiteX13" fmla="*/ 704577 w 1115510"/>
                      <a:gd name="connsiteY13" fmla="*/ 54545 h 2460148"/>
                      <a:gd name="connsiteX14" fmla="*/ 628308 w 1115510"/>
                      <a:gd name="connsiteY14" fmla="*/ 21864 h 2460148"/>
                      <a:gd name="connsiteX15" fmla="*/ 541152 w 1115510"/>
                      <a:gd name="connsiteY15" fmla="*/ 70 h 2460148"/>
                      <a:gd name="connsiteX16" fmla="*/ 436094 w 1115510"/>
                      <a:gd name="connsiteY16" fmla="*/ 15634 h 2460148"/>
                      <a:gd name="connsiteX17" fmla="*/ 385510 w 1115510"/>
                      <a:gd name="connsiteY17" fmla="*/ 35090 h 2460148"/>
                      <a:gd name="connsiteX18" fmla="*/ 296015 w 1115510"/>
                      <a:gd name="connsiteY18" fmla="*/ 74000 h 2460148"/>
                      <a:gd name="connsiteX19" fmla="*/ 225976 w 1115510"/>
                      <a:gd name="connsiteY19" fmla="*/ 140148 h 2460148"/>
                      <a:gd name="connsiteX20" fmla="*/ 105353 w 1115510"/>
                      <a:gd name="connsiteY20" fmla="*/ 307464 h 2460148"/>
                      <a:gd name="connsiteX21" fmla="*/ 23641 w 1115510"/>
                      <a:gd name="connsiteY21" fmla="*/ 521472 h 2460148"/>
                      <a:gd name="connsiteX22" fmla="*/ 294 w 1115510"/>
                      <a:gd name="connsiteY22" fmla="*/ 774392 h 2460148"/>
                      <a:gd name="connsiteX23" fmla="*/ 15859 w 1115510"/>
                      <a:gd name="connsiteY23" fmla="*/ 1042875 h 2460148"/>
                      <a:gd name="connsiteX24" fmla="*/ 85898 w 1115510"/>
                      <a:gd name="connsiteY24" fmla="*/ 1416417 h 2460148"/>
                      <a:gd name="connsiteX25" fmla="*/ 194848 w 1115510"/>
                      <a:gd name="connsiteY25" fmla="*/ 1700465 h 2460148"/>
                      <a:gd name="connsiteX26" fmla="*/ 319362 w 1115510"/>
                      <a:gd name="connsiteY26" fmla="*/ 1930038 h 2460148"/>
                      <a:gd name="connsiteX27" fmla="*/ 459440 w 1115510"/>
                      <a:gd name="connsiteY27" fmla="*/ 2136264 h 2460148"/>
                      <a:gd name="connsiteX28" fmla="*/ 506133 w 1115510"/>
                      <a:gd name="connsiteY28" fmla="*/ 2198521 h 2460148"/>
                      <a:gd name="connsiteX29" fmla="*/ 607300 w 1115510"/>
                      <a:gd name="connsiteY29" fmla="*/ 2315253 h 2460148"/>
                      <a:gd name="connsiteX30" fmla="*/ 681231 w 1115510"/>
                      <a:gd name="connsiteY30" fmla="*/ 2385292 h 2460148"/>
                      <a:gd name="connsiteX31" fmla="*/ 772094 w 1115510"/>
                      <a:gd name="connsiteY31" fmla="*/ 2458538 h 2460148"/>
                      <a:gd name="connsiteX0" fmla="*/ 171501 w 1115510"/>
                      <a:gd name="connsiteY0" fmla="*/ 2350272 h 2460148"/>
                      <a:gd name="connsiteX1" fmla="*/ 408856 w 1115510"/>
                      <a:gd name="connsiteY1" fmla="*/ 2229650 h 2460148"/>
                      <a:gd name="connsiteX2" fmla="*/ 521697 w 1115510"/>
                      <a:gd name="connsiteY2" fmla="*/ 2147937 h 2460148"/>
                      <a:gd name="connsiteX3" fmla="*/ 669557 w 1115510"/>
                      <a:gd name="connsiteY3" fmla="*/ 2038987 h 2460148"/>
                      <a:gd name="connsiteX4" fmla="*/ 797962 w 1115510"/>
                      <a:gd name="connsiteY4" fmla="*/ 1906691 h 2460148"/>
                      <a:gd name="connsiteX5" fmla="*/ 903021 w 1115510"/>
                      <a:gd name="connsiteY5" fmla="*/ 1743267 h 2460148"/>
                      <a:gd name="connsiteX6" fmla="*/ 1004189 w 1115510"/>
                      <a:gd name="connsiteY6" fmla="*/ 1525367 h 2460148"/>
                      <a:gd name="connsiteX7" fmla="*/ 1062555 w 1115510"/>
                      <a:gd name="connsiteY7" fmla="*/ 1326923 h 2460148"/>
                      <a:gd name="connsiteX8" fmla="*/ 1113139 w 1115510"/>
                      <a:gd name="connsiteY8" fmla="*/ 1000073 h 2460148"/>
                      <a:gd name="connsiteX9" fmla="*/ 1101465 w 1115510"/>
                      <a:gd name="connsiteY9" fmla="*/ 805520 h 2460148"/>
                      <a:gd name="connsiteX10" fmla="*/ 1050882 w 1115510"/>
                      <a:gd name="connsiteY10" fmla="*/ 564274 h 2460148"/>
                      <a:gd name="connsiteX11" fmla="*/ 973060 w 1115510"/>
                      <a:gd name="connsiteY11" fmla="*/ 381394 h 2460148"/>
                      <a:gd name="connsiteX12" fmla="*/ 813527 w 1115510"/>
                      <a:gd name="connsiteY12" fmla="*/ 136257 h 2460148"/>
                      <a:gd name="connsiteX13" fmla="*/ 704577 w 1115510"/>
                      <a:gd name="connsiteY13" fmla="*/ 54545 h 2460148"/>
                      <a:gd name="connsiteX14" fmla="*/ 628308 w 1115510"/>
                      <a:gd name="connsiteY14" fmla="*/ 21864 h 2460148"/>
                      <a:gd name="connsiteX15" fmla="*/ 541152 w 1115510"/>
                      <a:gd name="connsiteY15" fmla="*/ 70 h 2460148"/>
                      <a:gd name="connsiteX16" fmla="*/ 436094 w 1115510"/>
                      <a:gd name="connsiteY16" fmla="*/ 15634 h 2460148"/>
                      <a:gd name="connsiteX17" fmla="*/ 385510 w 1115510"/>
                      <a:gd name="connsiteY17" fmla="*/ 35090 h 2460148"/>
                      <a:gd name="connsiteX18" fmla="*/ 296015 w 1115510"/>
                      <a:gd name="connsiteY18" fmla="*/ 74000 h 2460148"/>
                      <a:gd name="connsiteX19" fmla="*/ 225976 w 1115510"/>
                      <a:gd name="connsiteY19" fmla="*/ 140148 h 2460148"/>
                      <a:gd name="connsiteX20" fmla="*/ 105353 w 1115510"/>
                      <a:gd name="connsiteY20" fmla="*/ 307464 h 2460148"/>
                      <a:gd name="connsiteX21" fmla="*/ 23641 w 1115510"/>
                      <a:gd name="connsiteY21" fmla="*/ 521472 h 2460148"/>
                      <a:gd name="connsiteX22" fmla="*/ 294 w 1115510"/>
                      <a:gd name="connsiteY22" fmla="*/ 774392 h 2460148"/>
                      <a:gd name="connsiteX23" fmla="*/ 15859 w 1115510"/>
                      <a:gd name="connsiteY23" fmla="*/ 1042875 h 2460148"/>
                      <a:gd name="connsiteX24" fmla="*/ 85898 w 1115510"/>
                      <a:gd name="connsiteY24" fmla="*/ 1416417 h 2460148"/>
                      <a:gd name="connsiteX25" fmla="*/ 194848 w 1115510"/>
                      <a:gd name="connsiteY25" fmla="*/ 1700465 h 2460148"/>
                      <a:gd name="connsiteX26" fmla="*/ 319362 w 1115510"/>
                      <a:gd name="connsiteY26" fmla="*/ 1930038 h 2460148"/>
                      <a:gd name="connsiteX27" fmla="*/ 459440 w 1115510"/>
                      <a:gd name="connsiteY27" fmla="*/ 2136264 h 2460148"/>
                      <a:gd name="connsiteX28" fmla="*/ 506133 w 1115510"/>
                      <a:gd name="connsiteY28" fmla="*/ 2198521 h 2460148"/>
                      <a:gd name="connsiteX29" fmla="*/ 607300 w 1115510"/>
                      <a:gd name="connsiteY29" fmla="*/ 2315253 h 2460148"/>
                      <a:gd name="connsiteX30" fmla="*/ 681231 w 1115510"/>
                      <a:gd name="connsiteY30" fmla="*/ 2385292 h 2460148"/>
                      <a:gd name="connsiteX31" fmla="*/ 772094 w 1115510"/>
                      <a:gd name="connsiteY31" fmla="*/ 2458538 h 2460148"/>
                      <a:gd name="connsiteX0" fmla="*/ 171501 w 1115510"/>
                      <a:gd name="connsiteY0" fmla="*/ 2350272 h 2460148"/>
                      <a:gd name="connsiteX1" fmla="*/ 408856 w 1115510"/>
                      <a:gd name="connsiteY1" fmla="*/ 2229650 h 2460148"/>
                      <a:gd name="connsiteX2" fmla="*/ 521697 w 1115510"/>
                      <a:gd name="connsiteY2" fmla="*/ 2147937 h 2460148"/>
                      <a:gd name="connsiteX3" fmla="*/ 669557 w 1115510"/>
                      <a:gd name="connsiteY3" fmla="*/ 2038987 h 2460148"/>
                      <a:gd name="connsiteX4" fmla="*/ 797962 w 1115510"/>
                      <a:gd name="connsiteY4" fmla="*/ 1906691 h 2460148"/>
                      <a:gd name="connsiteX5" fmla="*/ 903021 w 1115510"/>
                      <a:gd name="connsiteY5" fmla="*/ 1743267 h 2460148"/>
                      <a:gd name="connsiteX6" fmla="*/ 1004189 w 1115510"/>
                      <a:gd name="connsiteY6" fmla="*/ 1525367 h 2460148"/>
                      <a:gd name="connsiteX7" fmla="*/ 1062555 w 1115510"/>
                      <a:gd name="connsiteY7" fmla="*/ 1315249 h 2460148"/>
                      <a:gd name="connsiteX8" fmla="*/ 1113139 w 1115510"/>
                      <a:gd name="connsiteY8" fmla="*/ 1000073 h 2460148"/>
                      <a:gd name="connsiteX9" fmla="*/ 1101465 w 1115510"/>
                      <a:gd name="connsiteY9" fmla="*/ 805520 h 2460148"/>
                      <a:gd name="connsiteX10" fmla="*/ 1050882 w 1115510"/>
                      <a:gd name="connsiteY10" fmla="*/ 564274 h 2460148"/>
                      <a:gd name="connsiteX11" fmla="*/ 973060 w 1115510"/>
                      <a:gd name="connsiteY11" fmla="*/ 381394 h 2460148"/>
                      <a:gd name="connsiteX12" fmla="*/ 813527 w 1115510"/>
                      <a:gd name="connsiteY12" fmla="*/ 136257 h 2460148"/>
                      <a:gd name="connsiteX13" fmla="*/ 704577 w 1115510"/>
                      <a:gd name="connsiteY13" fmla="*/ 54545 h 2460148"/>
                      <a:gd name="connsiteX14" fmla="*/ 628308 w 1115510"/>
                      <a:gd name="connsiteY14" fmla="*/ 21864 h 2460148"/>
                      <a:gd name="connsiteX15" fmla="*/ 541152 w 1115510"/>
                      <a:gd name="connsiteY15" fmla="*/ 70 h 2460148"/>
                      <a:gd name="connsiteX16" fmla="*/ 436094 w 1115510"/>
                      <a:gd name="connsiteY16" fmla="*/ 15634 h 2460148"/>
                      <a:gd name="connsiteX17" fmla="*/ 385510 w 1115510"/>
                      <a:gd name="connsiteY17" fmla="*/ 35090 h 2460148"/>
                      <a:gd name="connsiteX18" fmla="*/ 296015 w 1115510"/>
                      <a:gd name="connsiteY18" fmla="*/ 74000 h 2460148"/>
                      <a:gd name="connsiteX19" fmla="*/ 225976 w 1115510"/>
                      <a:gd name="connsiteY19" fmla="*/ 140148 h 2460148"/>
                      <a:gd name="connsiteX20" fmla="*/ 105353 w 1115510"/>
                      <a:gd name="connsiteY20" fmla="*/ 307464 h 2460148"/>
                      <a:gd name="connsiteX21" fmla="*/ 23641 w 1115510"/>
                      <a:gd name="connsiteY21" fmla="*/ 521472 h 2460148"/>
                      <a:gd name="connsiteX22" fmla="*/ 294 w 1115510"/>
                      <a:gd name="connsiteY22" fmla="*/ 774392 h 2460148"/>
                      <a:gd name="connsiteX23" fmla="*/ 15859 w 1115510"/>
                      <a:gd name="connsiteY23" fmla="*/ 1042875 h 2460148"/>
                      <a:gd name="connsiteX24" fmla="*/ 85898 w 1115510"/>
                      <a:gd name="connsiteY24" fmla="*/ 1416417 h 2460148"/>
                      <a:gd name="connsiteX25" fmla="*/ 194848 w 1115510"/>
                      <a:gd name="connsiteY25" fmla="*/ 1700465 h 2460148"/>
                      <a:gd name="connsiteX26" fmla="*/ 319362 w 1115510"/>
                      <a:gd name="connsiteY26" fmla="*/ 1930038 h 2460148"/>
                      <a:gd name="connsiteX27" fmla="*/ 459440 w 1115510"/>
                      <a:gd name="connsiteY27" fmla="*/ 2136264 h 2460148"/>
                      <a:gd name="connsiteX28" fmla="*/ 506133 w 1115510"/>
                      <a:gd name="connsiteY28" fmla="*/ 2198521 h 2460148"/>
                      <a:gd name="connsiteX29" fmla="*/ 607300 w 1115510"/>
                      <a:gd name="connsiteY29" fmla="*/ 2315253 h 2460148"/>
                      <a:gd name="connsiteX30" fmla="*/ 681231 w 1115510"/>
                      <a:gd name="connsiteY30" fmla="*/ 2385292 h 2460148"/>
                      <a:gd name="connsiteX31" fmla="*/ 772094 w 1115510"/>
                      <a:gd name="connsiteY31" fmla="*/ 2458538 h 2460148"/>
                      <a:gd name="connsiteX0" fmla="*/ 171501 w 1115510"/>
                      <a:gd name="connsiteY0" fmla="*/ 2350272 h 2460148"/>
                      <a:gd name="connsiteX1" fmla="*/ 408856 w 1115510"/>
                      <a:gd name="connsiteY1" fmla="*/ 2229650 h 2460148"/>
                      <a:gd name="connsiteX2" fmla="*/ 521697 w 1115510"/>
                      <a:gd name="connsiteY2" fmla="*/ 2147937 h 2460148"/>
                      <a:gd name="connsiteX3" fmla="*/ 669557 w 1115510"/>
                      <a:gd name="connsiteY3" fmla="*/ 2038987 h 2460148"/>
                      <a:gd name="connsiteX4" fmla="*/ 797962 w 1115510"/>
                      <a:gd name="connsiteY4" fmla="*/ 1906691 h 2460148"/>
                      <a:gd name="connsiteX5" fmla="*/ 903021 w 1115510"/>
                      <a:gd name="connsiteY5" fmla="*/ 1743267 h 2460148"/>
                      <a:gd name="connsiteX6" fmla="*/ 1004189 w 1115510"/>
                      <a:gd name="connsiteY6" fmla="*/ 1525367 h 2460148"/>
                      <a:gd name="connsiteX7" fmla="*/ 1062555 w 1115510"/>
                      <a:gd name="connsiteY7" fmla="*/ 1315249 h 2460148"/>
                      <a:gd name="connsiteX8" fmla="*/ 1113139 w 1115510"/>
                      <a:gd name="connsiteY8" fmla="*/ 1000073 h 2460148"/>
                      <a:gd name="connsiteX9" fmla="*/ 1101465 w 1115510"/>
                      <a:gd name="connsiteY9" fmla="*/ 805520 h 2460148"/>
                      <a:gd name="connsiteX10" fmla="*/ 1050882 w 1115510"/>
                      <a:gd name="connsiteY10" fmla="*/ 564274 h 2460148"/>
                      <a:gd name="connsiteX11" fmla="*/ 973060 w 1115510"/>
                      <a:gd name="connsiteY11" fmla="*/ 381394 h 2460148"/>
                      <a:gd name="connsiteX12" fmla="*/ 813527 w 1115510"/>
                      <a:gd name="connsiteY12" fmla="*/ 136257 h 2460148"/>
                      <a:gd name="connsiteX13" fmla="*/ 704577 w 1115510"/>
                      <a:gd name="connsiteY13" fmla="*/ 54545 h 2460148"/>
                      <a:gd name="connsiteX14" fmla="*/ 639981 w 1115510"/>
                      <a:gd name="connsiteY14" fmla="*/ 21864 h 2460148"/>
                      <a:gd name="connsiteX15" fmla="*/ 541152 w 1115510"/>
                      <a:gd name="connsiteY15" fmla="*/ 70 h 2460148"/>
                      <a:gd name="connsiteX16" fmla="*/ 436094 w 1115510"/>
                      <a:gd name="connsiteY16" fmla="*/ 15634 h 2460148"/>
                      <a:gd name="connsiteX17" fmla="*/ 385510 w 1115510"/>
                      <a:gd name="connsiteY17" fmla="*/ 35090 h 2460148"/>
                      <a:gd name="connsiteX18" fmla="*/ 296015 w 1115510"/>
                      <a:gd name="connsiteY18" fmla="*/ 74000 h 2460148"/>
                      <a:gd name="connsiteX19" fmla="*/ 225976 w 1115510"/>
                      <a:gd name="connsiteY19" fmla="*/ 140148 h 2460148"/>
                      <a:gd name="connsiteX20" fmla="*/ 105353 w 1115510"/>
                      <a:gd name="connsiteY20" fmla="*/ 307464 h 2460148"/>
                      <a:gd name="connsiteX21" fmla="*/ 23641 w 1115510"/>
                      <a:gd name="connsiteY21" fmla="*/ 521472 h 2460148"/>
                      <a:gd name="connsiteX22" fmla="*/ 294 w 1115510"/>
                      <a:gd name="connsiteY22" fmla="*/ 774392 h 2460148"/>
                      <a:gd name="connsiteX23" fmla="*/ 15859 w 1115510"/>
                      <a:gd name="connsiteY23" fmla="*/ 1042875 h 2460148"/>
                      <a:gd name="connsiteX24" fmla="*/ 85898 w 1115510"/>
                      <a:gd name="connsiteY24" fmla="*/ 1416417 h 2460148"/>
                      <a:gd name="connsiteX25" fmla="*/ 194848 w 1115510"/>
                      <a:gd name="connsiteY25" fmla="*/ 1700465 h 2460148"/>
                      <a:gd name="connsiteX26" fmla="*/ 319362 w 1115510"/>
                      <a:gd name="connsiteY26" fmla="*/ 1930038 h 2460148"/>
                      <a:gd name="connsiteX27" fmla="*/ 459440 w 1115510"/>
                      <a:gd name="connsiteY27" fmla="*/ 2136264 h 2460148"/>
                      <a:gd name="connsiteX28" fmla="*/ 506133 w 1115510"/>
                      <a:gd name="connsiteY28" fmla="*/ 2198521 h 2460148"/>
                      <a:gd name="connsiteX29" fmla="*/ 607300 w 1115510"/>
                      <a:gd name="connsiteY29" fmla="*/ 2315253 h 2460148"/>
                      <a:gd name="connsiteX30" fmla="*/ 681231 w 1115510"/>
                      <a:gd name="connsiteY30" fmla="*/ 2385292 h 2460148"/>
                      <a:gd name="connsiteX31" fmla="*/ 772094 w 1115510"/>
                      <a:gd name="connsiteY31" fmla="*/ 2458538 h 2460148"/>
                      <a:gd name="connsiteX0" fmla="*/ 171501 w 1115510"/>
                      <a:gd name="connsiteY0" fmla="*/ 2350269 h 2460145"/>
                      <a:gd name="connsiteX1" fmla="*/ 408856 w 1115510"/>
                      <a:gd name="connsiteY1" fmla="*/ 2229647 h 2460145"/>
                      <a:gd name="connsiteX2" fmla="*/ 521697 w 1115510"/>
                      <a:gd name="connsiteY2" fmla="*/ 2147934 h 2460145"/>
                      <a:gd name="connsiteX3" fmla="*/ 669557 w 1115510"/>
                      <a:gd name="connsiteY3" fmla="*/ 2038984 h 2460145"/>
                      <a:gd name="connsiteX4" fmla="*/ 797962 w 1115510"/>
                      <a:gd name="connsiteY4" fmla="*/ 1906688 h 2460145"/>
                      <a:gd name="connsiteX5" fmla="*/ 903021 w 1115510"/>
                      <a:gd name="connsiteY5" fmla="*/ 1743264 h 2460145"/>
                      <a:gd name="connsiteX6" fmla="*/ 1004189 w 1115510"/>
                      <a:gd name="connsiteY6" fmla="*/ 1525364 h 2460145"/>
                      <a:gd name="connsiteX7" fmla="*/ 1062555 w 1115510"/>
                      <a:gd name="connsiteY7" fmla="*/ 1315246 h 2460145"/>
                      <a:gd name="connsiteX8" fmla="*/ 1113139 w 1115510"/>
                      <a:gd name="connsiteY8" fmla="*/ 1000070 h 2460145"/>
                      <a:gd name="connsiteX9" fmla="*/ 1101465 w 1115510"/>
                      <a:gd name="connsiteY9" fmla="*/ 805517 h 2460145"/>
                      <a:gd name="connsiteX10" fmla="*/ 1050882 w 1115510"/>
                      <a:gd name="connsiteY10" fmla="*/ 564271 h 2460145"/>
                      <a:gd name="connsiteX11" fmla="*/ 973060 w 1115510"/>
                      <a:gd name="connsiteY11" fmla="*/ 381391 h 2460145"/>
                      <a:gd name="connsiteX12" fmla="*/ 813527 w 1115510"/>
                      <a:gd name="connsiteY12" fmla="*/ 136254 h 2460145"/>
                      <a:gd name="connsiteX13" fmla="*/ 704577 w 1115510"/>
                      <a:gd name="connsiteY13" fmla="*/ 54542 h 2460145"/>
                      <a:gd name="connsiteX14" fmla="*/ 639981 w 1115510"/>
                      <a:gd name="connsiteY14" fmla="*/ 21861 h 2460145"/>
                      <a:gd name="connsiteX15" fmla="*/ 541152 w 1115510"/>
                      <a:gd name="connsiteY15" fmla="*/ 67 h 2460145"/>
                      <a:gd name="connsiteX16" fmla="*/ 436094 w 1115510"/>
                      <a:gd name="connsiteY16" fmla="*/ 15631 h 2460145"/>
                      <a:gd name="connsiteX17" fmla="*/ 373836 w 1115510"/>
                      <a:gd name="connsiteY17" fmla="*/ 31196 h 2460145"/>
                      <a:gd name="connsiteX18" fmla="*/ 296015 w 1115510"/>
                      <a:gd name="connsiteY18" fmla="*/ 73997 h 2460145"/>
                      <a:gd name="connsiteX19" fmla="*/ 225976 w 1115510"/>
                      <a:gd name="connsiteY19" fmla="*/ 140145 h 2460145"/>
                      <a:gd name="connsiteX20" fmla="*/ 105353 w 1115510"/>
                      <a:gd name="connsiteY20" fmla="*/ 307461 h 2460145"/>
                      <a:gd name="connsiteX21" fmla="*/ 23641 w 1115510"/>
                      <a:gd name="connsiteY21" fmla="*/ 521469 h 2460145"/>
                      <a:gd name="connsiteX22" fmla="*/ 294 w 1115510"/>
                      <a:gd name="connsiteY22" fmla="*/ 774389 h 2460145"/>
                      <a:gd name="connsiteX23" fmla="*/ 15859 w 1115510"/>
                      <a:gd name="connsiteY23" fmla="*/ 1042872 h 2460145"/>
                      <a:gd name="connsiteX24" fmla="*/ 85898 w 1115510"/>
                      <a:gd name="connsiteY24" fmla="*/ 1416414 h 2460145"/>
                      <a:gd name="connsiteX25" fmla="*/ 194848 w 1115510"/>
                      <a:gd name="connsiteY25" fmla="*/ 1700462 h 2460145"/>
                      <a:gd name="connsiteX26" fmla="*/ 319362 w 1115510"/>
                      <a:gd name="connsiteY26" fmla="*/ 1930035 h 2460145"/>
                      <a:gd name="connsiteX27" fmla="*/ 459440 w 1115510"/>
                      <a:gd name="connsiteY27" fmla="*/ 2136261 h 2460145"/>
                      <a:gd name="connsiteX28" fmla="*/ 506133 w 1115510"/>
                      <a:gd name="connsiteY28" fmla="*/ 2198518 h 2460145"/>
                      <a:gd name="connsiteX29" fmla="*/ 607300 w 1115510"/>
                      <a:gd name="connsiteY29" fmla="*/ 2315250 h 2460145"/>
                      <a:gd name="connsiteX30" fmla="*/ 681231 w 1115510"/>
                      <a:gd name="connsiteY30" fmla="*/ 2385289 h 2460145"/>
                      <a:gd name="connsiteX31" fmla="*/ 772094 w 1115510"/>
                      <a:gd name="connsiteY31" fmla="*/ 2458535 h 2460145"/>
                      <a:gd name="connsiteX0" fmla="*/ 171501 w 1115510"/>
                      <a:gd name="connsiteY0" fmla="*/ 2350351 h 2460227"/>
                      <a:gd name="connsiteX1" fmla="*/ 408856 w 1115510"/>
                      <a:gd name="connsiteY1" fmla="*/ 2229729 h 2460227"/>
                      <a:gd name="connsiteX2" fmla="*/ 521697 w 1115510"/>
                      <a:gd name="connsiteY2" fmla="*/ 2148016 h 2460227"/>
                      <a:gd name="connsiteX3" fmla="*/ 669557 w 1115510"/>
                      <a:gd name="connsiteY3" fmla="*/ 2039066 h 2460227"/>
                      <a:gd name="connsiteX4" fmla="*/ 797962 w 1115510"/>
                      <a:gd name="connsiteY4" fmla="*/ 1906770 h 2460227"/>
                      <a:gd name="connsiteX5" fmla="*/ 903021 w 1115510"/>
                      <a:gd name="connsiteY5" fmla="*/ 1743346 h 2460227"/>
                      <a:gd name="connsiteX6" fmla="*/ 1004189 w 1115510"/>
                      <a:gd name="connsiteY6" fmla="*/ 1525446 h 2460227"/>
                      <a:gd name="connsiteX7" fmla="*/ 1062555 w 1115510"/>
                      <a:gd name="connsiteY7" fmla="*/ 1315328 h 2460227"/>
                      <a:gd name="connsiteX8" fmla="*/ 1113139 w 1115510"/>
                      <a:gd name="connsiteY8" fmla="*/ 1000152 h 2460227"/>
                      <a:gd name="connsiteX9" fmla="*/ 1101465 w 1115510"/>
                      <a:gd name="connsiteY9" fmla="*/ 805599 h 2460227"/>
                      <a:gd name="connsiteX10" fmla="*/ 1050882 w 1115510"/>
                      <a:gd name="connsiteY10" fmla="*/ 564353 h 2460227"/>
                      <a:gd name="connsiteX11" fmla="*/ 973060 w 1115510"/>
                      <a:gd name="connsiteY11" fmla="*/ 381473 h 2460227"/>
                      <a:gd name="connsiteX12" fmla="*/ 813527 w 1115510"/>
                      <a:gd name="connsiteY12" fmla="*/ 136336 h 2460227"/>
                      <a:gd name="connsiteX13" fmla="*/ 704577 w 1115510"/>
                      <a:gd name="connsiteY13" fmla="*/ 54624 h 2460227"/>
                      <a:gd name="connsiteX14" fmla="*/ 639981 w 1115510"/>
                      <a:gd name="connsiteY14" fmla="*/ 21943 h 2460227"/>
                      <a:gd name="connsiteX15" fmla="*/ 541152 w 1115510"/>
                      <a:gd name="connsiteY15" fmla="*/ 149 h 2460227"/>
                      <a:gd name="connsiteX16" fmla="*/ 436094 w 1115510"/>
                      <a:gd name="connsiteY16" fmla="*/ 15713 h 2460227"/>
                      <a:gd name="connsiteX17" fmla="*/ 296015 w 1115510"/>
                      <a:gd name="connsiteY17" fmla="*/ 74079 h 2460227"/>
                      <a:gd name="connsiteX18" fmla="*/ 225976 w 1115510"/>
                      <a:gd name="connsiteY18" fmla="*/ 140227 h 2460227"/>
                      <a:gd name="connsiteX19" fmla="*/ 105353 w 1115510"/>
                      <a:gd name="connsiteY19" fmla="*/ 307543 h 2460227"/>
                      <a:gd name="connsiteX20" fmla="*/ 23641 w 1115510"/>
                      <a:gd name="connsiteY20" fmla="*/ 521551 h 2460227"/>
                      <a:gd name="connsiteX21" fmla="*/ 294 w 1115510"/>
                      <a:gd name="connsiteY21" fmla="*/ 774471 h 2460227"/>
                      <a:gd name="connsiteX22" fmla="*/ 15859 w 1115510"/>
                      <a:gd name="connsiteY22" fmla="*/ 1042954 h 2460227"/>
                      <a:gd name="connsiteX23" fmla="*/ 85898 w 1115510"/>
                      <a:gd name="connsiteY23" fmla="*/ 1416496 h 2460227"/>
                      <a:gd name="connsiteX24" fmla="*/ 194848 w 1115510"/>
                      <a:gd name="connsiteY24" fmla="*/ 1700544 h 2460227"/>
                      <a:gd name="connsiteX25" fmla="*/ 319362 w 1115510"/>
                      <a:gd name="connsiteY25" fmla="*/ 1930117 h 2460227"/>
                      <a:gd name="connsiteX26" fmla="*/ 459440 w 1115510"/>
                      <a:gd name="connsiteY26" fmla="*/ 2136343 h 2460227"/>
                      <a:gd name="connsiteX27" fmla="*/ 506133 w 1115510"/>
                      <a:gd name="connsiteY27" fmla="*/ 2198600 h 2460227"/>
                      <a:gd name="connsiteX28" fmla="*/ 607300 w 1115510"/>
                      <a:gd name="connsiteY28" fmla="*/ 2315332 h 2460227"/>
                      <a:gd name="connsiteX29" fmla="*/ 681231 w 1115510"/>
                      <a:gd name="connsiteY29" fmla="*/ 2385371 h 2460227"/>
                      <a:gd name="connsiteX30" fmla="*/ 772094 w 1115510"/>
                      <a:gd name="connsiteY30" fmla="*/ 2458617 h 2460227"/>
                      <a:gd name="connsiteX0" fmla="*/ 171501 w 1115510"/>
                      <a:gd name="connsiteY0" fmla="*/ 2338351 h 2448227"/>
                      <a:gd name="connsiteX1" fmla="*/ 408856 w 1115510"/>
                      <a:gd name="connsiteY1" fmla="*/ 2217729 h 2448227"/>
                      <a:gd name="connsiteX2" fmla="*/ 521697 w 1115510"/>
                      <a:gd name="connsiteY2" fmla="*/ 2136016 h 2448227"/>
                      <a:gd name="connsiteX3" fmla="*/ 669557 w 1115510"/>
                      <a:gd name="connsiteY3" fmla="*/ 2027066 h 2448227"/>
                      <a:gd name="connsiteX4" fmla="*/ 797962 w 1115510"/>
                      <a:gd name="connsiteY4" fmla="*/ 1894770 h 2448227"/>
                      <a:gd name="connsiteX5" fmla="*/ 903021 w 1115510"/>
                      <a:gd name="connsiteY5" fmla="*/ 1731346 h 2448227"/>
                      <a:gd name="connsiteX6" fmla="*/ 1004189 w 1115510"/>
                      <a:gd name="connsiteY6" fmla="*/ 1513446 h 2448227"/>
                      <a:gd name="connsiteX7" fmla="*/ 1062555 w 1115510"/>
                      <a:gd name="connsiteY7" fmla="*/ 1303328 h 2448227"/>
                      <a:gd name="connsiteX8" fmla="*/ 1113139 w 1115510"/>
                      <a:gd name="connsiteY8" fmla="*/ 988152 h 2448227"/>
                      <a:gd name="connsiteX9" fmla="*/ 1101465 w 1115510"/>
                      <a:gd name="connsiteY9" fmla="*/ 793599 h 2448227"/>
                      <a:gd name="connsiteX10" fmla="*/ 1050882 w 1115510"/>
                      <a:gd name="connsiteY10" fmla="*/ 552353 h 2448227"/>
                      <a:gd name="connsiteX11" fmla="*/ 973060 w 1115510"/>
                      <a:gd name="connsiteY11" fmla="*/ 369473 h 2448227"/>
                      <a:gd name="connsiteX12" fmla="*/ 813527 w 1115510"/>
                      <a:gd name="connsiteY12" fmla="*/ 124336 h 2448227"/>
                      <a:gd name="connsiteX13" fmla="*/ 704577 w 1115510"/>
                      <a:gd name="connsiteY13" fmla="*/ 42624 h 2448227"/>
                      <a:gd name="connsiteX14" fmla="*/ 639981 w 1115510"/>
                      <a:gd name="connsiteY14" fmla="*/ 9943 h 2448227"/>
                      <a:gd name="connsiteX15" fmla="*/ 436094 w 1115510"/>
                      <a:gd name="connsiteY15" fmla="*/ 3713 h 2448227"/>
                      <a:gd name="connsiteX16" fmla="*/ 296015 w 1115510"/>
                      <a:gd name="connsiteY16" fmla="*/ 62079 h 2448227"/>
                      <a:gd name="connsiteX17" fmla="*/ 225976 w 1115510"/>
                      <a:gd name="connsiteY17" fmla="*/ 128227 h 2448227"/>
                      <a:gd name="connsiteX18" fmla="*/ 105353 w 1115510"/>
                      <a:gd name="connsiteY18" fmla="*/ 295543 h 2448227"/>
                      <a:gd name="connsiteX19" fmla="*/ 23641 w 1115510"/>
                      <a:gd name="connsiteY19" fmla="*/ 509551 h 2448227"/>
                      <a:gd name="connsiteX20" fmla="*/ 294 w 1115510"/>
                      <a:gd name="connsiteY20" fmla="*/ 762471 h 2448227"/>
                      <a:gd name="connsiteX21" fmla="*/ 15859 w 1115510"/>
                      <a:gd name="connsiteY21" fmla="*/ 1030954 h 2448227"/>
                      <a:gd name="connsiteX22" fmla="*/ 85898 w 1115510"/>
                      <a:gd name="connsiteY22" fmla="*/ 1404496 h 2448227"/>
                      <a:gd name="connsiteX23" fmla="*/ 194848 w 1115510"/>
                      <a:gd name="connsiteY23" fmla="*/ 1688544 h 2448227"/>
                      <a:gd name="connsiteX24" fmla="*/ 319362 w 1115510"/>
                      <a:gd name="connsiteY24" fmla="*/ 1918117 h 2448227"/>
                      <a:gd name="connsiteX25" fmla="*/ 459440 w 1115510"/>
                      <a:gd name="connsiteY25" fmla="*/ 2124343 h 2448227"/>
                      <a:gd name="connsiteX26" fmla="*/ 506133 w 1115510"/>
                      <a:gd name="connsiteY26" fmla="*/ 2186600 h 2448227"/>
                      <a:gd name="connsiteX27" fmla="*/ 607300 w 1115510"/>
                      <a:gd name="connsiteY27" fmla="*/ 2303332 h 2448227"/>
                      <a:gd name="connsiteX28" fmla="*/ 681231 w 1115510"/>
                      <a:gd name="connsiteY28" fmla="*/ 2373371 h 2448227"/>
                      <a:gd name="connsiteX29" fmla="*/ 772094 w 1115510"/>
                      <a:gd name="connsiteY29" fmla="*/ 2446617 h 2448227"/>
                      <a:gd name="connsiteX0" fmla="*/ 171501 w 1115510"/>
                      <a:gd name="connsiteY0" fmla="*/ 2342323 h 2452199"/>
                      <a:gd name="connsiteX1" fmla="*/ 408856 w 1115510"/>
                      <a:gd name="connsiteY1" fmla="*/ 2221701 h 2452199"/>
                      <a:gd name="connsiteX2" fmla="*/ 521697 w 1115510"/>
                      <a:gd name="connsiteY2" fmla="*/ 2139988 h 2452199"/>
                      <a:gd name="connsiteX3" fmla="*/ 669557 w 1115510"/>
                      <a:gd name="connsiteY3" fmla="*/ 2031038 h 2452199"/>
                      <a:gd name="connsiteX4" fmla="*/ 797962 w 1115510"/>
                      <a:gd name="connsiteY4" fmla="*/ 1898742 h 2452199"/>
                      <a:gd name="connsiteX5" fmla="*/ 903021 w 1115510"/>
                      <a:gd name="connsiteY5" fmla="*/ 1735318 h 2452199"/>
                      <a:gd name="connsiteX6" fmla="*/ 1004189 w 1115510"/>
                      <a:gd name="connsiteY6" fmla="*/ 1517418 h 2452199"/>
                      <a:gd name="connsiteX7" fmla="*/ 1062555 w 1115510"/>
                      <a:gd name="connsiteY7" fmla="*/ 1307300 h 2452199"/>
                      <a:gd name="connsiteX8" fmla="*/ 1113139 w 1115510"/>
                      <a:gd name="connsiteY8" fmla="*/ 992124 h 2452199"/>
                      <a:gd name="connsiteX9" fmla="*/ 1101465 w 1115510"/>
                      <a:gd name="connsiteY9" fmla="*/ 797571 h 2452199"/>
                      <a:gd name="connsiteX10" fmla="*/ 1050882 w 1115510"/>
                      <a:gd name="connsiteY10" fmla="*/ 556325 h 2452199"/>
                      <a:gd name="connsiteX11" fmla="*/ 973060 w 1115510"/>
                      <a:gd name="connsiteY11" fmla="*/ 373445 h 2452199"/>
                      <a:gd name="connsiteX12" fmla="*/ 813527 w 1115510"/>
                      <a:gd name="connsiteY12" fmla="*/ 128308 h 2452199"/>
                      <a:gd name="connsiteX13" fmla="*/ 639981 w 1115510"/>
                      <a:gd name="connsiteY13" fmla="*/ 13915 h 2452199"/>
                      <a:gd name="connsiteX14" fmla="*/ 436094 w 1115510"/>
                      <a:gd name="connsiteY14" fmla="*/ 7685 h 2452199"/>
                      <a:gd name="connsiteX15" fmla="*/ 296015 w 1115510"/>
                      <a:gd name="connsiteY15" fmla="*/ 66051 h 2452199"/>
                      <a:gd name="connsiteX16" fmla="*/ 225976 w 1115510"/>
                      <a:gd name="connsiteY16" fmla="*/ 132199 h 2452199"/>
                      <a:gd name="connsiteX17" fmla="*/ 105353 w 1115510"/>
                      <a:gd name="connsiteY17" fmla="*/ 299515 h 2452199"/>
                      <a:gd name="connsiteX18" fmla="*/ 23641 w 1115510"/>
                      <a:gd name="connsiteY18" fmla="*/ 513523 h 2452199"/>
                      <a:gd name="connsiteX19" fmla="*/ 294 w 1115510"/>
                      <a:gd name="connsiteY19" fmla="*/ 766443 h 2452199"/>
                      <a:gd name="connsiteX20" fmla="*/ 15859 w 1115510"/>
                      <a:gd name="connsiteY20" fmla="*/ 1034926 h 2452199"/>
                      <a:gd name="connsiteX21" fmla="*/ 85898 w 1115510"/>
                      <a:gd name="connsiteY21" fmla="*/ 1408468 h 2452199"/>
                      <a:gd name="connsiteX22" fmla="*/ 194848 w 1115510"/>
                      <a:gd name="connsiteY22" fmla="*/ 1692516 h 2452199"/>
                      <a:gd name="connsiteX23" fmla="*/ 319362 w 1115510"/>
                      <a:gd name="connsiteY23" fmla="*/ 1922089 h 2452199"/>
                      <a:gd name="connsiteX24" fmla="*/ 459440 w 1115510"/>
                      <a:gd name="connsiteY24" fmla="*/ 2128315 h 2452199"/>
                      <a:gd name="connsiteX25" fmla="*/ 506133 w 1115510"/>
                      <a:gd name="connsiteY25" fmla="*/ 2190572 h 2452199"/>
                      <a:gd name="connsiteX26" fmla="*/ 607300 w 1115510"/>
                      <a:gd name="connsiteY26" fmla="*/ 2307304 h 2452199"/>
                      <a:gd name="connsiteX27" fmla="*/ 681231 w 1115510"/>
                      <a:gd name="connsiteY27" fmla="*/ 2377343 h 2452199"/>
                      <a:gd name="connsiteX28" fmla="*/ 772094 w 1115510"/>
                      <a:gd name="connsiteY28" fmla="*/ 2450589 h 2452199"/>
                      <a:gd name="connsiteX0" fmla="*/ 171501 w 1115510"/>
                      <a:gd name="connsiteY0" fmla="*/ 2346792 h 2456668"/>
                      <a:gd name="connsiteX1" fmla="*/ 408856 w 1115510"/>
                      <a:gd name="connsiteY1" fmla="*/ 2226170 h 2456668"/>
                      <a:gd name="connsiteX2" fmla="*/ 521697 w 1115510"/>
                      <a:gd name="connsiteY2" fmla="*/ 2144457 h 2456668"/>
                      <a:gd name="connsiteX3" fmla="*/ 669557 w 1115510"/>
                      <a:gd name="connsiteY3" fmla="*/ 2035507 h 2456668"/>
                      <a:gd name="connsiteX4" fmla="*/ 797962 w 1115510"/>
                      <a:gd name="connsiteY4" fmla="*/ 1903211 h 2456668"/>
                      <a:gd name="connsiteX5" fmla="*/ 903021 w 1115510"/>
                      <a:gd name="connsiteY5" fmla="*/ 1739787 h 2456668"/>
                      <a:gd name="connsiteX6" fmla="*/ 1004189 w 1115510"/>
                      <a:gd name="connsiteY6" fmla="*/ 1521887 h 2456668"/>
                      <a:gd name="connsiteX7" fmla="*/ 1062555 w 1115510"/>
                      <a:gd name="connsiteY7" fmla="*/ 1311769 h 2456668"/>
                      <a:gd name="connsiteX8" fmla="*/ 1113139 w 1115510"/>
                      <a:gd name="connsiteY8" fmla="*/ 996593 h 2456668"/>
                      <a:gd name="connsiteX9" fmla="*/ 1101465 w 1115510"/>
                      <a:gd name="connsiteY9" fmla="*/ 802040 h 2456668"/>
                      <a:gd name="connsiteX10" fmla="*/ 1050882 w 1115510"/>
                      <a:gd name="connsiteY10" fmla="*/ 560794 h 2456668"/>
                      <a:gd name="connsiteX11" fmla="*/ 973060 w 1115510"/>
                      <a:gd name="connsiteY11" fmla="*/ 377914 h 2456668"/>
                      <a:gd name="connsiteX12" fmla="*/ 813527 w 1115510"/>
                      <a:gd name="connsiteY12" fmla="*/ 132777 h 2456668"/>
                      <a:gd name="connsiteX13" fmla="*/ 639981 w 1115510"/>
                      <a:gd name="connsiteY13" fmla="*/ 18384 h 2456668"/>
                      <a:gd name="connsiteX14" fmla="*/ 436094 w 1115510"/>
                      <a:gd name="connsiteY14" fmla="*/ 12154 h 2456668"/>
                      <a:gd name="connsiteX15" fmla="*/ 225976 w 1115510"/>
                      <a:gd name="connsiteY15" fmla="*/ 136668 h 2456668"/>
                      <a:gd name="connsiteX16" fmla="*/ 105353 w 1115510"/>
                      <a:gd name="connsiteY16" fmla="*/ 303984 h 2456668"/>
                      <a:gd name="connsiteX17" fmla="*/ 23641 w 1115510"/>
                      <a:gd name="connsiteY17" fmla="*/ 517992 h 2456668"/>
                      <a:gd name="connsiteX18" fmla="*/ 294 w 1115510"/>
                      <a:gd name="connsiteY18" fmla="*/ 770912 h 2456668"/>
                      <a:gd name="connsiteX19" fmla="*/ 15859 w 1115510"/>
                      <a:gd name="connsiteY19" fmla="*/ 1039395 h 2456668"/>
                      <a:gd name="connsiteX20" fmla="*/ 85898 w 1115510"/>
                      <a:gd name="connsiteY20" fmla="*/ 1412937 h 2456668"/>
                      <a:gd name="connsiteX21" fmla="*/ 194848 w 1115510"/>
                      <a:gd name="connsiteY21" fmla="*/ 1696985 h 2456668"/>
                      <a:gd name="connsiteX22" fmla="*/ 319362 w 1115510"/>
                      <a:gd name="connsiteY22" fmla="*/ 1926558 h 2456668"/>
                      <a:gd name="connsiteX23" fmla="*/ 459440 w 1115510"/>
                      <a:gd name="connsiteY23" fmla="*/ 2132784 h 2456668"/>
                      <a:gd name="connsiteX24" fmla="*/ 506133 w 1115510"/>
                      <a:gd name="connsiteY24" fmla="*/ 2195041 h 2456668"/>
                      <a:gd name="connsiteX25" fmla="*/ 607300 w 1115510"/>
                      <a:gd name="connsiteY25" fmla="*/ 2311773 h 2456668"/>
                      <a:gd name="connsiteX26" fmla="*/ 681231 w 1115510"/>
                      <a:gd name="connsiteY26" fmla="*/ 2381812 h 2456668"/>
                      <a:gd name="connsiteX27" fmla="*/ 772094 w 1115510"/>
                      <a:gd name="connsiteY27" fmla="*/ 2455058 h 2456668"/>
                      <a:gd name="connsiteX0" fmla="*/ 171501 w 1115510"/>
                      <a:gd name="connsiteY0" fmla="*/ 2345439 h 2455315"/>
                      <a:gd name="connsiteX1" fmla="*/ 408856 w 1115510"/>
                      <a:gd name="connsiteY1" fmla="*/ 2224817 h 2455315"/>
                      <a:gd name="connsiteX2" fmla="*/ 521697 w 1115510"/>
                      <a:gd name="connsiteY2" fmla="*/ 2143104 h 2455315"/>
                      <a:gd name="connsiteX3" fmla="*/ 669557 w 1115510"/>
                      <a:gd name="connsiteY3" fmla="*/ 2034154 h 2455315"/>
                      <a:gd name="connsiteX4" fmla="*/ 797962 w 1115510"/>
                      <a:gd name="connsiteY4" fmla="*/ 1901858 h 2455315"/>
                      <a:gd name="connsiteX5" fmla="*/ 903021 w 1115510"/>
                      <a:gd name="connsiteY5" fmla="*/ 1738434 h 2455315"/>
                      <a:gd name="connsiteX6" fmla="*/ 1004189 w 1115510"/>
                      <a:gd name="connsiteY6" fmla="*/ 1520534 h 2455315"/>
                      <a:gd name="connsiteX7" fmla="*/ 1062555 w 1115510"/>
                      <a:gd name="connsiteY7" fmla="*/ 1310416 h 2455315"/>
                      <a:gd name="connsiteX8" fmla="*/ 1113139 w 1115510"/>
                      <a:gd name="connsiteY8" fmla="*/ 995240 h 2455315"/>
                      <a:gd name="connsiteX9" fmla="*/ 1101465 w 1115510"/>
                      <a:gd name="connsiteY9" fmla="*/ 800687 h 2455315"/>
                      <a:gd name="connsiteX10" fmla="*/ 1050882 w 1115510"/>
                      <a:gd name="connsiteY10" fmla="*/ 559441 h 2455315"/>
                      <a:gd name="connsiteX11" fmla="*/ 973060 w 1115510"/>
                      <a:gd name="connsiteY11" fmla="*/ 376561 h 2455315"/>
                      <a:gd name="connsiteX12" fmla="*/ 813527 w 1115510"/>
                      <a:gd name="connsiteY12" fmla="*/ 131424 h 2455315"/>
                      <a:gd name="connsiteX13" fmla="*/ 639981 w 1115510"/>
                      <a:gd name="connsiteY13" fmla="*/ 17031 h 2455315"/>
                      <a:gd name="connsiteX14" fmla="*/ 436094 w 1115510"/>
                      <a:gd name="connsiteY14" fmla="*/ 10801 h 2455315"/>
                      <a:gd name="connsiteX15" fmla="*/ 241540 w 1115510"/>
                      <a:gd name="connsiteY15" fmla="*/ 115860 h 2455315"/>
                      <a:gd name="connsiteX16" fmla="*/ 105353 w 1115510"/>
                      <a:gd name="connsiteY16" fmla="*/ 302631 h 2455315"/>
                      <a:gd name="connsiteX17" fmla="*/ 23641 w 1115510"/>
                      <a:gd name="connsiteY17" fmla="*/ 516639 h 2455315"/>
                      <a:gd name="connsiteX18" fmla="*/ 294 w 1115510"/>
                      <a:gd name="connsiteY18" fmla="*/ 769559 h 2455315"/>
                      <a:gd name="connsiteX19" fmla="*/ 15859 w 1115510"/>
                      <a:gd name="connsiteY19" fmla="*/ 1038042 h 2455315"/>
                      <a:gd name="connsiteX20" fmla="*/ 85898 w 1115510"/>
                      <a:gd name="connsiteY20" fmla="*/ 1411584 h 2455315"/>
                      <a:gd name="connsiteX21" fmla="*/ 194848 w 1115510"/>
                      <a:gd name="connsiteY21" fmla="*/ 1695632 h 2455315"/>
                      <a:gd name="connsiteX22" fmla="*/ 319362 w 1115510"/>
                      <a:gd name="connsiteY22" fmla="*/ 1925205 h 2455315"/>
                      <a:gd name="connsiteX23" fmla="*/ 459440 w 1115510"/>
                      <a:gd name="connsiteY23" fmla="*/ 2131431 h 2455315"/>
                      <a:gd name="connsiteX24" fmla="*/ 506133 w 1115510"/>
                      <a:gd name="connsiteY24" fmla="*/ 2193688 h 2455315"/>
                      <a:gd name="connsiteX25" fmla="*/ 607300 w 1115510"/>
                      <a:gd name="connsiteY25" fmla="*/ 2310420 h 2455315"/>
                      <a:gd name="connsiteX26" fmla="*/ 681231 w 1115510"/>
                      <a:gd name="connsiteY26" fmla="*/ 2380459 h 2455315"/>
                      <a:gd name="connsiteX27" fmla="*/ 772094 w 1115510"/>
                      <a:gd name="connsiteY27" fmla="*/ 2453705 h 2455315"/>
                      <a:gd name="connsiteX0" fmla="*/ 171501 w 1115510"/>
                      <a:gd name="connsiteY0" fmla="*/ 2345439 h 2455315"/>
                      <a:gd name="connsiteX1" fmla="*/ 408856 w 1115510"/>
                      <a:gd name="connsiteY1" fmla="*/ 2224817 h 2455315"/>
                      <a:gd name="connsiteX2" fmla="*/ 521697 w 1115510"/>
                      <a:gd name="connsiteY2" fmla="*/ 2143104 h 2455315"/>
                      <a:gd name="connsiteX3" fmla="*/ 669557 w 1115510"/>
                      <a:gd name="connsiteY3" fmla="*/ 2034154 h 2455315"/>
                      <a:gd name="connsiteX4" fmla="*/ 797962 w 1115510"/>
                      <a:gd name="connsiteY4" fmla="*/ 1901858 h 2455315"/>
                      <a:gd name="connsiteX5" fmla="*/ 903021 w 1115510"/>
                      <a:gd name="connsiteY5" fmla="*/ 1738434 h 2455315"/>
                      <a:gd name="connsiteX6" fmla="*/ 1004189 w 1115510"/>
                      <a:gd name="connsiteY6" fmla="*/ 1520534 h 2455315"/>
                      <a:gd name="connsiteX7" fmla="*/ 1062555 w 1115510"/>
                      <a:gd name="connsiteY7" fmla="*/ 1310416 h 2455315"/>
                      <a:gd name="connsiteX8" fmla="*/ 1113139 w 1115510"/>
                      <a:gd name="connsiteY8" fmla="*/ 995240 h 2455315"/>
                      <a:gd name="connsiteX9" fmla="*/ 1101465 w 1115510"/>
                      <a:gd name="connsiteY9" fmla="*/ 785123 h 2455315"/>
                      <a:gd name="connsiteX10" fmla="*/ 1050882 w 1115510"/>
                      <a:gd name="connsiteY10" fmla="*/ 559441 h 2455315"/>
                      <a:gd name="connsiteX11" fmla="*/ 973060 w 1115510"/>
                      <a:gd name="connsiteY11" fmla="*/ 376561 h 2455315"/>
                      <a:gd name="connsiteX12" fmla="*/ 813527 w 1115510"/>
                      <a:gd name="connsiteY12" fmla="*/ 131424 h 2455315"/>
                      <a:gd name="connsiteX13" fmla="*/ 639981 w 1115510"/>
                      <a:gd name="connsiteY13" fmla="*/ 17031 h 2455315"/>
                      <a:gd name="connsiteX14" fmla="*/ 436094 w 1115510"/>
                      <a:gd name="connsiteY14" fmla="*/ 10801 h 2455315"/>
                      <a:gd name="connsiteX15" fmla="*/ 241540 w 1115510"/>
                      <a:gd name="connsiteY15" fmla="*/ 115860 h 2455315"/>
                      <a:gd name="connsiteX16" fmla="*/ 105353 w 1115510"/>
                      <a:gd name="connsiteY16" fmla="*/ 302631 h 2455315"/>
                      <a:gd name="connsiteX17" fmla="*/ 23641 w 1115510"/>
                      <a:gd name="connsiteY17" fmla="*/ 516639 h 2455315"/>
                      <a:gd name="connsiteX18" fmla="*/ 294 w 1115510"/>
                      <a:gd name="connsiteY18" fmla="*/ 769559 h 2455315"/>
                      <a:gd name="connsiteX19" fmla="*/ 15859 w 1115510"/>
                      <a:gd name="connsiteY19" fmla="*/ 1038042 h 2455315"/>
                      <a:gd name="connsiteX20" fmla="*/ 85898 w 1115510"/>
                      <a:gd name="connsiteY20" fmla="*/ 1411584 h 2455315"/>
                      <a:gd name="connsiteX21" fmla="*/ 194848 w 1115510"/>
                      <a:gd name="connsiteY21" fmla="*/ 1695632 h 2455315"/>
                      <a:gd name="connsiteX22" fmla="*/ 319362 w 1115510"/>
                      <a:gd name="connsiteY22" fmla="*/ 1925205 h 2455315"/>
                      <a:gd name="connsiteX23" fmla="*/ 459440 w 1115510"/>
                      <a:gd name="connsiteY23" fmla="*/ 2131431 h 2455315"/>
                      <a:gd name="connsiteX24" fmla="*/ 506133 w 1115510"/>
                      <a:gd name="connsiteY24" fmla="*/ 2193688 h 2455315"/>
                      <a:gd name="connsiteX25" fmla="*/ 607300 w 1115510"/>
                      <a:gd name="connsiteY25" fmla="*/ 2310420 h 2455315"/>
                      <a:gd name="connsiteX26" fmla="*/ 681231 w 1115510"/>
                      <a:gd name="connsiteY26" fmla="*/ 2380459 h 2455315"/>
                      <a:gd name="connsiteX27" fmla="*/ 772094 w 1115510"/>
                      <a:gd name="connsiteY27" fmla="*/ 2453705 h 2455315"/>
                      <a:gd name="connsiteX0" fmla="*/ 171501 w 1115510"/>
                      <a:gd name="connsiteY0" fmla="*/ 2346305 h 2456181"/>
                      <a:gd name="connsiteX1" fmla="*/ 408856 w 1115510"/>
                      <a:gd name="connsiteY1" fmla="*/ 2225683 h 2456181"/>
                      <a:gd name="connsiteX2" fmla="*/ 521697 w 1115510"/>
                      <a:gd name="connsiteY2" fmla="*/ 2143970 h 2456181"/>
                      <a:gd name="connsiteX3" fmla="*/ 669557 w 1115510"/>
                      <a:gd name="connsiteY3" fmla="*/ 2035020 h 2456181"/>
                      <a:gd name="connsiteX4" fmla="*/ 797962 w 1115510"/>
                      <a:gd name="connsiteY4" fmla="*/ 1902724 h 2456181"/>
                      <a:gd name="connsiteX5" fmla="*/ 903021 w 1115510"/>
                      <a:gd name="connsiteY5" fmla="*/ 1739300 h 2456181"/>
                      <a:gd name="connsiteX6" fmla="*/ 1004189 w 1115510"/>
                      <a:gd name="connsiteY6" fmla="*/ 1521400 h 2456181"/>
                      <a:gd name="connsiteX7" fmla="*/ 1062555 w 1115510"/>
                      <a:gd name="connsiteY7" fmla="*/ 1311282 h 2456181"/>
                      <a:gd name="connsiteX8" fmla="*/ 1113139 w 1115510"/>
                      <a:gd name="connsiteY8" fmla="*/ 996106 h 2456181"/>
                      <a:gd name="connsiteX9" fmla="*/ 1101465 w 1115510"/>
                      <a:gd name="connsiteY9" fmla="*/ 785989 h 2456181"/>
                      <a:gd name="connsiteX10" fmla="*/ 1050882 w 1115510"/>
                      <a:gd name="connsiteY10" fmla="*/ 560307 h 2456181"/>
                      <a:gd name="connsiteX11" fmla="*/ 973060 w 1115510"/>
                      <a:gd name="connsiteY11" fmla="*/ 377427 h 2456181"/>
                      <a:gd name="connsiteX12" fmla="*/ 829091 w 1115510"/>
                      <a:gd name="connsiteY12" fmla="*/ 147855 h 2456181"/>
                      <a:gd name="connsiteX13" fmla="*/ 639981 w 1115510"/>
                      <a:gd name="connsiteY13" fmla="*/ 17897 h 2456181"/>
                      <a:gd name="connsiteX14" fmla="*/ 436094 w 1115510"/>
                      <a:gd name="connsiteY14" fmla="*/ 11667 h 2456181"/>
                      <a:gd name="connsiteX15" fmla="*/ 241540 w 1115510"/>
                      <a:gd name="connsiteY15" fmla="*/ 116726 h 2456181"/>
                      <a:gd name="connsiteX16" fmla="*/ 105353 w 1115510"/>
                      <a:gd name="connsiteY16" fmla="*/ 303497 h 2456181"/>
                      <a:gd name="connsiteX17" fmla="*/ 23641 w 1115510"/>
                      <a:gd name="connsiteY17" fmla="*/ 517505 h 2456181"/>
                      <a:gd name="connsiteX18" fmla="*/ 294 w 1115510"/>
                      <a:gd name="connsiteY18" fmla="*/ 770425 h 2456181"/>
                      <a:gd name="connsiteX19" fmla="*/ 15859 w 1115510"/>
                      <a:gd name="connsiteY19" fmla="*/ 1038908 h 2456181"/>
                      <a:gd name="connsiteX20" fmla="*/ 85898 w 1115510"/>
                      <a:gd name="connsiteY20" fmla="*/ 1412450 h 2456181"/>
                      <a:gd name="connsiteX21" fmla="*/ 194848 w 1115510"/>
                      <a:gd name="connsiteY21" fmla="*/ 1696498 h 2456181"/>
                      <a:gd name="connsiteX22" fmla="*/ 319362 w 1115510"/>
                      <a:gd name="connsiteY22" fmla="*/ 1926071 h 2456181"/>
                      <a:gd name="connsiteX23" fmla="*/ 459440 w 1115510"/>
                      <a:gd name="connsiteY23" fmla="*/ 2132297 h 2456181"/>
                      <a:gd name="connsiteX24" fmla="*/ 506133 w 1115510"/>
                      <a:gd name="connsiteY24" fmla="*/ 2194554 h 2456181"/>
                      <a:gd name="connsiteX25" fmla="*/ 607300 w 1115510"/>
                      <a:gd name="connsiteY25" fmla="*/ 2311286 h 2456181"/>
                      <a:gd name="connsiteX26" fmla="*/ 681231 w 1115510"/>
                      <a:gd name="connsiteY26" fmla="*/ 2381325 h 2456181"/>
                      <a:gd name="connsiteX27" fmla="*/ 772094 w 1115510"/>
                      <a:gd name="connsiteY27" fmla="*/ 2454571 h 2456181"/>
                      <a:gd name="connsiteX0" fmla="*/ 171501 w 1115510"/>
                      <a:gd name="connsiteY0" fmla="*/ 2346305 h 2456181"/>
                      <a:gd name="connsiteX1" fmla="*/ 408856 w 1115510"/>
                      <a:gd name="connsiteY1" fmla="*/ 2225683 h 2456181"/>
                      <a:gd name="connsiteX2" fmla="*/ 521697 w 1115510"/>
                      <a:gd name="connsiteY2" fmla="*/ 2143970 h 2456181"/>
                      <a:gd name="connsiteX3" fmla="*/ 669557 w 1115510"/>
                      <a:gd name="connsiteY3" fmla="*/ 2035020 h 2456181"/>
                      <a:gd name="connsiteX4" fmla="*/ 797962 w 1115510"/>
                      <a:gd name="connsiteY4" fmla="*/ 1902724 h 2456181"/>
                      <a:gd name="connsiteX5" fmla="*/ 903021 w 1115510"/>
                      <a:gd name="connsiteY5" fmla="*/ 1739300 h 2456181"/>
                      <a:gd name="connsiteX6" fmla="*/ 1004189 w 1115510"/>
                      <a:gd name="connsiteY6" fmla="*/ 1521400 h 2456181"/>
                      <a:gd name="connsiteX7" fmla="*/ 1062555 w 1115510"/>
                      <a:gd name="connsiteY7" fmla="*/ 1311282 h 2456181"/>
                      <a:gd name="connsiteX8" fmla="*/ 1113139 w 1115510"/>
                      <a:gd name="connsiteY8" fmla="*/ 996106 h 2456181"/>
                      <a:gd name="connsiteX9" fmla="*/ 1101465 w 1115510"/>
                      <a:gd name="connsiteY9" fmla="*/ 785989 h 2456181"/>
                      <a:gd name="connsiteX10" fmla="*/ 1050882 w 1115510"/>
                      <a:gd name="connsiteY10" fmla="*/ 560307 h 2456181"/>
                      <a:gd name="connsiteX11" fmla="*/ 973060 w 1115510"/>
                      <a:gd name="connsiteY11" fmla="*/ 365754 h 2456181"/>
                      <a:gd name="connsiteX12" fmla="*/ 829091 w 1115510"/>
                      <a:gd name="connsiteY12" fmla="*/ 147855 h 2456181"/>
                      <a:gd name="connsiteX13" fmla="*/ 639981 w 1115510"/>
                      <a:gd name="connsiteY13" fmla="*/ 17897 h 2456181"/>
                      <a:gd name="connsiteX14" fmla="*/ 436094 w 1115510"/>
                      <a:gd name="connsiteY14" fmla="*/ 11667 h 2456181"/>
                      <a:gd name="connsiteX15" fmla="*/ 241540 w 1115510"/>
                      <a:gd name="connsiteY15" fmla="*/ 116726 h 2456181"/>
                      <a:gd name="connsiteX16" fmla="*/ 105353 w 1115510"/>
                      <a:gd name="connsiteY16" fmla="*/ 303497 h 2456181"/>
                      <a:gd name="connsiteX17" fmla="*/ 23641 w 1115510"/>
                      <a:gd name="connsiteY17" fmla="*/ 517505 h 2456181"/>
                      <a:gd name="connsiteX18" fmla="*/ 294 w 1115510"/>
                      <a:gd name="connsiteY18" fmla="*/ 770425 h 2456181"/>
                      <a:gd name="connsiteX19" fmla="*/ 15859 w 1115510"/>
                      <a:gd name="connsiteY19" fmla="*/ 1038908 h 2456181"/>
                      <a:gd name="connsiteX20" fmla="*/ 85898 w 1115510"/>
                      <a:gd name="connsiteY20" fmla="*/ 1412450 h 2456181"/>
                      <a:gd name="connsiteX21" fmla="*/ 194848 w 1115510"/>
                      <a:gd name="connsiteY21" fmla="*/ 1696498 h 2456181"/>
                      <a:gd name="connsiteX22" fmla="*/ 319362 w 1115510"/>
                      <a:gd name="connsiteY22" fmla="*/ 1926071 h 2456181"/>
                      <a:gd name="connsiteX23" fmla="*/ 459440 w 1115510"/>
                      <a:gd name="connsiteY23" fmla="*/ 2132297 h 2456181"/>
                      <a:gd name="connsiteX24" fmla="*/ 506133 w 1115510"/>
                      <a:gd name="connsiteY24" fmla="*/ 2194554 h 2456181"/>
                      <a:gd name="connsiteX25" fmla="*/ 607300 w 1115510"/>
                      <a:gd name="connsiteY25" fmla="*/ 2311286 h 2456181"/>
                      <a:gd name="connsiteX26" fmla="*/ 681231 w 1115510"/>
                      <a:gd name="connsiteY26" fmla="*/ 2381325 h 2456181"/>
                      <a:gd name="connsiteX27" fmla="*/ 772094 w 1115510"/>
                      <a:gd name="connsiteY27" fmla="*/ 2454571 h 2456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1115510" h="2456181">
                        <a:moveTo>
                          <a:pt x="171501" y="2346305"/>
                        </a:moveTo>
                        <a:cubicBezTo>
                          <a:pt x="260995" y="2302855"/>
                          <a:pt x="350490" y="2259405"/>
                          <a:pt x="408856" y="2225683"/>
                        </a:cubicBezTo>
                        <a:cubicBezTo>
                          <a:pt x="467222" y="2191961"/>
                          <a:pt x="521697" y="2143970"/>
                          <a:pt x="521697" y="2143970"/>
                        </a:cubicBezTo>
                        <a:cubicBezTo>
                          <a:pt x="565147" y="2112193"/>
                          <a:pt x="623513" y="2075228"/>
                          <a:pt x="669557" y="2035020"/>
                        </a:cubicBezTo>
                        <a:cubicBezTo>
                          <a:pt x="715601" y="1994812"/>
                          <a:pt x="759051" y="1952011"/>
                          <a:pt x="797962" y="1902724"/>
                        </a:cubicBezTo>
                        <a:cubicBezTo>
                          <a:pt x="836873" y="1853437"/>
                          <a:pt x="868650" y="1802854"/>
                          <a:pt x="903021" y="1739300"/>
                        </a:cubicBezTo>
                        <a:cubicBezTo>
                          <a:pt x="937392" y="1675746"/>
                          <a:pt x="977600" y="1592736"/>
                          <a:pt x="1004189" y="1521400"/>
                        </a:cubicBezTo>
                        <a:cubicBezTo>
                          <a:pt x="1030778" y="1450064"/>
                          <a:pt x="1044397" y="1398831"/>
                          <a:pt x="1062555" y="1311282"/>
                        </a:cubicBezTo>
                        <a:cubicBezTo>
                          <a:pt x="1080713" y="1223733"/>
                          <a:pt x="1106654" y="1083655"/>
                          <a:pt x="1113139" y="996106"/>
                        </a:cubicBezTo>
                        <a:cubicBezTo>
                          <a:pt x="1119624" y="908557"/>
                          <a:pt x="1111841" y="858622"/>
                          <a:pt x="1101465" y="785989"/>
                        </a:cubicBezTo>
                        <a:cubicBezTo>
                          <a:pt x="1091089" y="713356"/>
                          <a:pt x="1072283" y="630346"/>
                          <a:pt x="1050882" y="560307"/>
                        </a:cubicBezTo>
                        <a:cubicBezTo>
                          <a:pt x="1029481" y="490268"/>
                          <a:pt x="1010025" y="434496"/>
                          <a:pt x="973060" y="365754"/>
                        </a:cubicBezTo>
                        <a:cubicBezTo>
                          <a:pt x="936095" y="297012"/>
                          <a:pt x="884604" y="205831"/>
                          <a:pt x="829091" y="147855"/>
                        </a:cubicBezTo>
                        <a:cubicBezTo>
                          <a:pt x="773578" y="89879"/>
                          <a:pt x="705480" y="40595"/>
                          <a:pt x="639981" y="17897"/>
                        </a:cubicBezTo>
                        <a:cubicBezTo>
                          <a:pt x="574482" y="-4801"/>
                          <a:pt x="502501" y="-4805"/>
                          <a:pt x="436094" y="11667"/>
                        </a:cubicBezTo>
                        <a:cubicBezTo>
                          <a:pt x="369687" y="28139"/>
                          <a:pt x="296664" y="68088"/>
                          <a:pt x="241540" y="116726"/>
                        </a:cubicBezTo>
                        <a:cubicBezTo>
                          <a:pt x="186417" y="165364"/>
                          <a:pt x="141669" y="236701"/>
                          <a:pt x="105353" y="303497"/>
                        </a:cubicBezTo>
                        <a:cubicBezTo>
                          <a:pt x="69037" y="370293"/>
                          <a:pt x="41151" y="439684"/>
                          <a:pt x="23641" y="517505"/>
                        </a:cubicBezTo>
                        <a:cubicBezTo>
                          <a:pt x="6131" y="595326"/>
                          <a:pt x="1591" y="683525"/>
                          <a:pt x="294" y="770425"/>
                        </a:cubicBezTo>
                        <a:cubicBezTo>
                          <a:pt x="-1003" y="857325"/>
                          <a:pt x="1592" y="931904"/>
                          <a:pt x="15859" y="1038908"/>
                        </a:cubicBezTo>
                        <a:cubicBezTo>
                          <a:pt x="30126" y="1145912"/>
                          <a:pt x="56067" y="1302852"/>
                          <a:pt x="85898" y="1412450"/>
                        </a:cubicBezTo>
                        <a:cubicBezTo>
                          <a:pt x="115729" y="1522048"/>
                          <a:pt x="155937" y="1610894"/>
                          <a:pt x="194848" y="1696498"/>
                        </a:cubicBezTo>
                        <a:cubicBezTo>
                          <a:pt x="233759" y="1782102"/>
                          <a:pt x="275263" y="1853438"/>
                          <a:pt x="319362" y="1926071"/>
                        </a:cubicBezTo>
                        <a:cubicBezTo>
                          <a:pt x="363461" y="1998704"/>
                          <a:pt x="428312" y="2087550"/>
                          <a:pt x="459440" y="2132297"/>
                        </a:cubicBezTo>
                        <a:cubicBezTo>
                          <a:pt x="490569" y="2177044"/>
                          <a:pt x="481490" y="2164722"/>
                          <a:pt x="506133" y="2194554"/>
                        </a:cubicBezTo>
                        <a:cubicBezTo>
                          <a:pt x="530776" y="2224385"/>
                          <a:pt x="578117" y="2280157"/>
                          <a:pt x="607300" y="2311286"/>
                        </a:cubicBezTo>
                        <a:cubicBezTo>
                          <a:pt x="636483" y="2342414"/>
                          <a:pt x="653765" y="2357444"/>
                          <a:pt x="681231" y="2381325"/>
                        </a:cubicBezTo>
                        <a:cubicBezTo>
                          <a:pt x="708697" y="2405206"/>
                          <a:pt x="756530" y="2466893"/>
                          <a:pt x="772094" y="2454571"/>
                        </a:cubicBezTo>
                      </a:path>
                    </a:pathLst>
                  </a:custGeom>
                  <a:ln w="15240">
                    <a:solidFill>
                      <a:schemeClr val="tx1"/>
                    </a:solidFill>
                  </a:ln>
                  <a:ex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342900" marR="0" indent="-34290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de-AT" sz="2000" b="0" i="0" u="none" strike="noStrike" cap="none" normalizeH="0" baseline="-2500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cxnSp>
              <p:nvCxnSpPr>
                <p:cNvPr id="17" name="Gerader Verbinder 79">
                  <a:extLst>
                    <a:ext uri="{FF2B5EF4-FFF2-40B4-BE49-F238E27FC236}">
                      <a16:creationId xmlns:a16="http://schemas.microsoft.com/office/drawing/2014/main" id="{85B4B313-63E2-844C-AD43-4DE7690F6570}"/>
                    </a:ext>
                  </a:extLst>
                </p:cNvPr>
                <p:cNvCxnSpPr/>
                <p:nvPr/>
              </p:nvCxnSpPr>
              <p:spPr bwMode="auto">
                <a:xfrm>
                  <a:off x="2246814" y="6225229"/>
                  <a:ext cx="216763" cy="219860"/>
                </a:xfrm>
                <a:prstGeom prst="line">
                  <a:avLst/>
                </a:prstGeom>
                <a:noFill/>
                <a:ln w="50800" cap="rnd" cmpd="sng" algn="ctr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8" name="Gerader Verbinder 80">
                  <a:extLst>
                    <a:ext uri="{FF2B5EF4-FFF2-40B4-BE49-F238E27FC236}">
                      <a16:creationId xmlns:a16="http://schemas.microsoft.com/office/drawing/2014/main" id="{02A0D7FB-FC38-064B-81F1-6FBC18188BBD}"/>
                    </a:ext>
                  </a:extLst>
                </p:cNvPr>
                <p:cNvCxnSpPr/>
                <p:nvPr/>
              </p:nvCxnSpPr>
              <p:spPr bwMode="auto">
                <a:xfrm rot="6600000">
                  <a:off x="2930453" y="6366577"/>
                  <a:ext cx="216763" cy="219860"/>
                </a:xfrm>
                <a:prstGeom prst="line">
                  <a:avLst/>
                </a:prstGeom>
                <a:noFill/>
                <a:ln w="50800" cap="rnd" cmpd="sng" algn="ctr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15" name="TextBox 35">
                <a:extLst>
                  <a:ext uri="{FF2B5EF4-FFF2-40B4-BE49-F238E27FC236}">
                    <a16:creationId xmlns:a16="http://schemas.microsoft.com/office/drawing/2014/main" id="{08687336-DD33-4B4E-9088-4996B0E8DDC2}"/>
                  </a:ext>
                </a:extLst>
              </p:cNvPr>
              <p:cNvSpPr txBox="1"/>
              <p:nvPr/>
            </p:nvSpPr>
            <p:spPr>
              <a:xfrm>
                <a:off x="5614957" y="4789789"/>
                <a:ext cx="1025907" cy="284693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500"/>
                  </a:lnSpc>
                  <a:spcBef>
                    <a:spcPts val="0"/>
                  </a:spcBef>
                </a:pPr>
                <a:r>
                  <a:rPr lang="en-US" sz="1600" baseline="0" dirty="0">
                    <a:solidFill>
                      <a:srgbClr val="FF0000"/>
                    </a:solidFill>
                  </a:rPr>
                  <a:t>LFS</a:t>
                </a:r>
              </a:p>
            </p:txBody>
          </p:sp>
        </p:grpSp>
        <p:sp>
          <p:nvSpPr>
            <p:cNvPr id="11" name="TextBox 35">
              <a:extLst>
                <a:ext uri="{FF2B5EF4-FFF2-40B4-BE49-F238E27FC236}">
                  <a16:creationId xmlns:a16="http://schemas.microsoft.com/office/drawing/2014/main" id="{D0F7CD7B-96C5-BE42-BDCF-EA7641D30972}"/>
                </a:ext>
              </a:extLst>
            </p:cNvPr>
            <p:cNvSpPr txBox="1"/>
            <p:nvPr/>
          </p:nvSpPr>
          <p:spPr>
            <a:xfrm>
              <a:off x="3429368" y="4050716"/>
              <a:ext cx="1025907" cy="284693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  <a:spcBef>
                  <a:spcPts val="0"/>
                </a:spcBef>
              </a:pPr>
              <a:r>
                <a:rPr lang="en-US" sz="1600" baseline="0" dirty="0">
                  <a:solidFill>
                    <a:srgbClr val="0000FF"/>
                  </a:solidFill>
                </a:rPr>
                <a:t>HFS</a:t>
              </a:r>
            </a:p>
          </p:txBody>
        </p:sp>
        <p:sp>
          <p:nvSpPr>
            <p:cNvPr id="12" name="Rechteck 74">
              <a:extLst>
                <a:ext uri="{FF2B5EF4-FFF2-40B4-BE49-F238E27FC236}">
                  <a16:creationId xmlns:a16="http://schemas.microsoft.com/office/drawing/2014/main" id="{85FB4C21-9052-3D4A-8E06-99C801D36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4534" y="4110542"/>
              <a:ext cx="108000" cy="108000"/>
            </a:xfrm>
            <a:prstGeom prst="rect">
              <a:avLst/>
            </a:prstGeom>
            <a:noFill/>
            <a:ln w="25400">
              <a:solidFill>
                <a:srgbClr val="0000FF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echteck 75">
              <a:extLst>
                <a:ext uri="{FF2B5EF4-FFF2-40B4-BE49-F238E27FC236}">
                  <a16:creationId xmlns:a16="http://schemas.microsoft.com/office/drawing/2014/main" id="{85C9319D-A6B9-7842-B91D-091761065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4804" y="4110542"/>
              <a:ext cx="108000" cy="1080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1" name="Gruppieren 18">
            <a:extLst>
              <a:ext uri="{FF2B5EF4-FFF2-40B4-BE49-F238E27FC236}">
                <a16:creationId xmlns:a16="http://schemas.microsoft.com/office/drawing/2014/main" id="{1FD07230-DBD6-5748-B533-E2F48FEE92F2}"/>
              </a:ext>
            </a:extLst>
          </p:cNvPr>
          <p:cNvGrpSpPr/>
          <p:nvPr/>
        </p:nvGrpSpPr>
        <p:grpSpPr>
          <a:xfrm>
            <a:off x="9391201" y="1018920"/>
            <a:ext cx="1446227" cy="1690283"/>
            <a:chOff x="7191362" y="821296"/>
            <a:chExt cx="1446227" cy="1690283"/>
          </a:xfrm>
        </p:grpSpPr>
        <p:sp>
          <p:nvSpPr>
            <p:cNvPr id="22" name="Textfeld 63">
              <a:extLst>
                <a:ext uri="{FF2B5EF4-FFF2-40B4-BE49-F238E27FC236}">
                  <a16:creationId xmlns:a16="http://schemas.microsoft.com/office/drawing/2014/main" id="{B9A04953-0BAA-F74F-A1A0-80F708F296D1}"/>
                </a:ext>
              </a:extLst>
            </p:cNvPr>
            <p:cNvSpPr txBox="1"/>
            <p:nvPr/>
          </p:nvSpPr>
          <p:spPr>
            <a:xfrm>
              <a:off x="7191362" y="2215298"/>
              <a:ext cx="4530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aseline="0" dirty="0">
                  <a:solidFill>
                    <a:srgbClr val="0000FF"/>
                  </a:solidFill>
                </a:rPr>
                <a:t>HFS</a:t>
              </a:r>
            </a:p>
          </p:txBody>
        </p:sp>
        <p:sp>
          <p:nvSpPr>
            <p:cNvPr id="23" name="Textfeld 64">
              <a:extLst>
                <a:ext uri="{FF2B5EF4-FFF2-40B4-BE49-F238E27FC236}">
                  <a16:creationId xmlns:a16="http://schemas.microsoft.com/office/drawing/2014/main" id="{8C04F577-EAC7-3544-B37B-98E1BA783CC6}"/>
                </a:ext>
              </a:extLst>
            </p:cNvPr>
            <p:cNvSpPr txBox="1"/>
            <p:nvPr/>
          </p:nvSpPr>
          <p:spPr>
            <a:xfrm>
              <a:off x="8184582" y="2215297"/>
              <a:ext cx="4530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aseline="0" dirty="0">
                  <a:solidFill>
                    <a:srgbClr val="FF0000"/>
                  </a:solidFill>
                </a:rPr>
                <a:t>LFS</a:t>
              </a:r>
            </a:p>
          </p:txBody>
        </p:sp>
        <p:pic>
          <p:nvPicPr>
            <p:cNvPr id="24" name="Grafik 83">
              <a:extLst>
                <a:ext uri="{FF2B5EF4-FFF2-40B4-BE49-F238E27FC236}">
                  <a16:creationId xmlns:a16="http://schemas.microsoft.com/office/drawing/2014/main" id="{6F4DC7C8-6458-DD45-A19E-307041FDF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8647" y="821296"/>
              <a:ext cx="1063788" cy="1690283"/>
            </a:xfrm>
            <a:prstGeom prst="rect">
              <a:avLst/>
            </a:prstGeom>
          </p:spPr>
        </p:pic>
      </p:grpSp>
      <p:grpSp>
        <p:nvGrpSpPr>
          <p:cNvPr id="25" name="Gruppieren 21">
            <a:extLst>
              <a:ext uri="{FF2B5EF4-FFF2-40B4-BE49-F238E27FC236}">
                <a16:creationId xmlns:a16="http://schemas.microsoft.com/office/drawing/2014/main" id="{9BD227FB-4641-2641-87CC-68A93DBF85C8}"/>
              </a:ext>
            </a:extLst>
          </p:cNvPr>
          <p:cNvGrpSpPr/>
          <p:nvPr/>
        </p:nvGrpSpPr>
        <p:grpSpPr>
          <a:xfrm>
            <a:off x="7757686" y="1026519"/>
            <a:ext cx="1291763" cy="1682684"/>
            <a:chOff x="5557847" y="828895"/>
            <a:chExt cx="1291763" cy="1682684"/>
          </a:xfrm>
        </p:grpSpPr>
        <p:sp>
          <p:nvSpPr>
            <p:cNvPr id="26" name="Textfeld 59">
              <a:extLst>
                <a:ext uri="{FF2B5EF4-FFF2-40B4-BE49-F238E27FC236}">
                  <a16:creationId xmlns:a16="http://schemas.microsoft.com/office/drawing/2014/main" id="{FD850AE9-F692-F548-A4F0-6AEE86812CF9}"/>
                </a:ext>
              </a:extLst>
            </p:cNvPr>
            <p:cNvSpPr txBox="1"/>
            <p:nvPr/>
          </p:nvSpPr>
          <p:spPr>
            <a:xfrm>
              <a:off x="5557847" y="2218318"/>
              <a:ext cx="4530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aseline="0" dirty="0">
                  <a:solidFill>
                    <a:srgbClr val="0000FF"/>
                  </a:solidFill>
                </a:rPr>
                <a:t>HFS</a:t>
              </a:r>
            </a:p>
          </p:txBody>
        </p:sp>
        <p:sp>
          <p:nvSpPr>
            <p:cNvPr id="27" name="Textfeld 60">
              <a:extLst>
                <a:ext uri="{FF2B5EF4-FFF2-40B4-BE49-F238E27FC236}">
                  <a16:creationId xmlns:a16="http://schemas.microsoft.com/office/drawing/2014/main" id="{9FB5D70A-C614-3544-A5E0-1884396D64D2}"/>
                </a:ext>
              </a:extLst>
            </p:cNvPr>
            <p:cNvSpPr txBox="1"/>
            <p:nvPr/>
          </p:nvSpPr>
          <p:spPr>
            <a:xfrm>
              <a:off x="6396603" y="2218318"/>
              <a:ext cx="4530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aseline="0" dirty="0">
                  <a:solidFill>
                    <a:srgbClr val="FF0000"/>
                  </a:solidFill>
                </a:rPr>
                <a:t>LFS</a:t>
              </a:r>
            </a:p>
          </p:txBody>
        </p:sp>
        <p:pic>
          <p:nvPicPr>
            <p:cNvPr id="28" name="Grafik 84">
              <a:extLst>
                <a:ext uri="{FF2B5EF4-FFF2-40B4-BE49-F238E27FC236}">
                  <a16:creationId xmlns:a16="http://schemas.microsoft.com/office/drawing/2014/main" id="{BF90BFFA-94C0-3348-AA69-79F0E7B5A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8058" y="828895"/>
              <a:ext cx="1054631" cy="1682684"/>
            </a:xfrm>
            <a:prstGeom prst="rect">
              <a:avLst/>
            </a:prstGeom>
          </p:spPr>
        </p:pic>
      </p:grpSp>
      <p:cxnSp>
        <p:nvCxnSpPr>
          <p:cNvPr id="29" name="Gerade Verbindung mit Pfeil 65">
            <a:extLst>
              <a:ext uri="{FF2B5EF4-FFF2-40B4-BE49-F238E27FC236}">
                <a16:creationId xmlns:a16="http://schemas.microsoft.com/office/drawing/2014/main" id="{402AA808-BA91-C140-BDA6-644B8CA20E2A}"/>
              </a:ext>
            </a:extLst>
          </p:cNvPr>
          <p:cNvCxnSpPr/>
          <p:nvPr/>
        </p:nvCxnSpPr>
        <p:spPr>
          <a:xfrm>
            <a:off x="9647257" y="1443465"/>
            <a:ext cx="973357" cy="95614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66">
            <a:extLst>
              <a:ext uri="{FF2B5EF4-FFF2-40B4-BE49-F238E27FC236}">
                <a16:creationId xmlns:a16="http://schemas.microsoft.com/office/drawing/2014/main" id="{30CBF74A-1664-D14A-9B45-58A9E437BFC7}"/>
              </a:ext>
            </a:extLst>
          </p:cNvPr>
          <p:cNvCxnSpPr/>
          <p:nvPr/>
        </p:nvCxnSpPr>
        <p:spPr>
          <a:xfrm rot="5400000">
            <a:off x="9691554" y="1464348"/>
            <a:ext cx="973357" cy="95614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9">
            <a:extLst>
              <a:ext uri="{FF2B5EF4-FFF2-40B4-BE49-F238E27FC236}">
                <a16:creationId xmlns:a16="http://schemas.microsoft.com/office/drawing/2014/main" id="{5CC9F40F-6D1E-D747-8E46-25EB6913F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9519" y="1024963"/>
            <a:ext cx="728386" cy="6429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feld 12">
            <a:extLst>
              <a:ext uri="{FF2B5EF4-FFF2-40B4-BE49-F238E27FC236}">
                <a16:creationId xmlns:a16="http://schemas.microsoft.com/office/drawing/2014/main" id="{95086A6F-1900-DE42-99A1-4550C58CF7E0}"/>
              </a:ext>
            </a:extLst>
          </p:cNvPr>
          <p:cNvSpPr txBox="1"/>
          <p:nvPr/>
        </p:nvSpPr>
        <p:spPr>
          <a:xfrm>
            <a:off x="0" y="6196456"/>
            <a:ext cx="4152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aseline="0" dirty="0"/>
              <a:t>[</a:t>
            </a:r>
            <a:r>
              <a:rPr lang="de-AT" sz="1600" baseline="0" dirty="0"/>
              <a:t>F. M. Laggner et al., PPCF 2016</a:t>
            </a:r>
            <a:r>
              <a:rPr lang="de-AT" baseline="0" dirty="0"/>
              <a:t>]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08080E7-CE56-014D-99FD-4399F53161CE}"/>
              </a:ext>
            </a:extLst>
          </p:cNvPr>
          <p:cNvSpPr txBox="1"/>
          <p:nvPr/>
        </p:nvSpPr>
        <p:spPr bwMode="auto">
          <a:xfrm>
            <a:off x="42531" y="896092"/>
            <a:ext cx="1509821" cy="400110"/>
          </a:xfrm>
          <a:prstGeom prst="rect">
            <a:avLst/>
          </a:prstGeom>
          <a:solidFill>
            <a:srgbClr val="BD1927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kern="0" baseline="0" dirty="0">
                <a:solidFill>
                  <a:schemeClr val="bg1"/>
                </a:solidFill>
              </a:rPr>
              <a:t>Category 2</a:t>
            </a:r>
          </a:p>
        </p:txBody>
      </p:sp>
    </p:spTree>
    <p:extLst>
      <p:ext uri="{BB962C8B-B14F-4D97-AF65-F5344CB8AC3E}">
        <p14:creationId xmlns:p14="http://schemas.microsoft.com/office/powerpoint/2010/main" val="100565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Test: Main ion dependence – D, H and He plasmas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187" y="981075"/>
            <a:ext cx="7406672" cy="547211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Mode propagation with the background E×B velocity</a:t>
            </a:r>
          </a:p>
          <a:p>
            <a:pPr lvl="1"/>
            <a:r>
              <a:rPr lang="en-US" dirty="0"/>
              <a:t>Toroidal mode structure with n ~ -11 in all investigated cases</a:t>
            </a:r>
          </a:p>
          <a:p>
            <a:r>
              <a:rPr lang="en-US" dirty="0"/>
              <a:t>Comparison of D, H and He plasmas</a:t>
            </a:r>
          </a:p>
          <a:p>
            <a:pPr lvl="1"/>
            <a:r>
              <a:rPr lang="en-US" dirty="0"/>
              <a:t>Similar sequence of pedestal recovery phases</a:t>
            </a:r>
          </a:p>
          <a:p>
            <a:pPr lvl="2"/>
            <a:r>
              <a:rPr lang="en-US" dirty="0"/>
              <a:t>Dominant mechanisms in the pedestal recovery are not changed by a change of the main ion species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dirty="0"/>
              <a:t>NSTX-U / Magnetic Fusion Science meeting, Princeton, Dec. 03, 2018</a:t>
            </a:r>
            <a:endParaRPr lang="en-US" alt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853299-3D67-40C0-AEE6-6FA04DE1D1D9}" type="slidenum">
              <a:rPr lang="en-US" altLang="de-DE" noProof="0" smtClean="0"/>
              <a:pPr/>
              <a:t>17</a:t>
            </a:fld>
            <a:endParaRPr lang="en-US" altLang="de-DE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 dirty="0"/>
              <a:t>F. M. Laggner</a:t>
            </a:r>
          </a:p>
        </p:txBody>
      </p:sp>
      <p:pic>
        <p:nvPicPr>
          <p:cNvPr id="7" name="Grafik 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542" y="1823513"/>
            <a:ext cx="4789886" cy="3596540"/>
          </a:xfrm>
          <a:prstGeom prst="rect">
            <a:avLst/>
          </a:prstGeom>
        </p:spPr>
      </p:pic>
      <p:sp>
        <p:nvSpPr>
          <p:cNvPr id="8" name="Textfeld 12"/>
          <p:cNvSpPr txBox="1"/>
          <p:nvPr/>
        </p:nvSpPr>
        <p:spPr>
          <a:xfrm>
            <a:off x="1" y="6196455"/>
            <a:ext cx="5400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baseline="0" dirty="0"/>
              <a:t>[</a:t>
            </a:r>
            <a:r>
              <a:rPr lang="de-AT" sz="1600" baseline="0" dirty="0">
                <a:solidFill>
                  <a:srgbClr val="000000"/>
                </a:solidFill>
              </a:rPr>
              <a:t>F. M. Laggner et al., APS </a:t>
            </a:r>
            <a:r>
              <a:rPr lang="en-US" sz="1600" baseline="0" dirty="0">
                <a:solidFill>
                  <a:srgbClr val="000000"/>
                </a:solidFill>
              </a:rPr>
              <a:t>invited</a:t>
            </a:r>
            <a:r>
              <a:rPr lang="de-AT" sz="1600" baseline="0" dirty="0">
                <a:solidFill>
                  <a:srgbClr val="000000"/>
                </a:solidFill>
              </a:rPr>
              <a:t> 2016</a:t>
            </a:r>
            <a:r>
              <a:rPr lang="de-AT" baseline="0" dirty="0"/>
              <a:t> </a:t>
            </a:r>
            <a:r>
              <a:rPr lang="de-AT" sz="1600" baseline="0" dirty="0"/>
              <a:t>&amp;</a:t>
            </a:r>
            <a:r>
              <a:rPr lang="de-AT" baseline="0" dirty="0"/>
              <a:t> </a:t>
            </a:r>
            <a:r>
              <a:rPr lang="de-AT" sz="1600" baseline="0" dirty="0"/>
              <a:t>POP 2017</a:t>
            </a:r>
            <a:r>
              <a:rPr lang="de-AT" baseline="0" dirty="0"/>
              <a:t>]</a:t>
            </a:r>
          </a:p>
        </p:txBody>
      </p:sp>
      <p:pic>
        <p:nvPicPr>
          <p:cNvPr id="11" name="Grafik 1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28" y="3568296"/>
            <a:ext cx="3547024" cy="2663321"/>
          </a:xfrm>
          <a:prstGeom prst="rect">
            <a:avLst/>
          </a:prstGeom>
        </p:spPr>
      </p:pic>
      <p:pic>
        <p:nvPicPr>
          <p:cNvPr id="12" name="Grafik 2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576" y="3584211"/>
            <a:ext cx="3559995" cy="2673062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5988E9FC-0D08-1344-82C6-DF705A6BF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9519" y="1024963"/>
            <a:ext cx="728386" cy="6429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B93B617-6469-2345-8BC9-0CBA7449D832}"/>
              </a:ext>
            </a:extLst>
          </p:cNvPr>
          <p:cNvSpPr txBox="1"/>
          <p:nvPr/>
        </p:nvSpPr>
        <p:spPr bwMode="auto">
          <a:xfrm>
            <a:off x="42531" y="896092"/>
            <a:ext cx="1509821" cy="400110"/>
          </a:xfrm>
          <a:prstGeom prst="rect">
            <a:avLst/>
          </a:prstGeom>
          <a:solidFill>
            <a:srgbClr val="BD1927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kern="0" baseline="0" dirty="0">
                <a:solidFill>
                  <a:schemeClr val="bg1"/>
                </a:solidFill>
              </a:rPr>
              <a:t>Category 2</a:t>
            </a:r>
          </a:p>
        </p:txBody>
      </p:sp>
    </p:spTree>
    <p:extLst>
      <p:ext uri="{BB962C8B-B14F-4D97-AF65-F5344CB8AC3E}">
        <p14:creationId xmlns:p14="http://schemas.microsoft.com/office/powerpoint/2010/main" val="2308648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3FD3DD5A-77DD-E548-9433-F72C7D4E2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Test: Shape dependence – Triangularity variation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7188EA-C051-9047-9ACA-1BA738569F1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/>
              <a:t>NSTX-U / Magnetic Fusion Science meeting, Princeton, Dec. 03, 2018</a:t>
            </a:r>
            <a:endParaRPr lang="en-US" alt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8DBA2E-45F8-4443-891F-4502CDC639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853299-3D67-40C0-AEE6-6FA04DE1D1D9}" type="slidenum">
              <a:rPr lang="en-US" altLang="de-DE" noProof="0" smtClean="0"/>
              <a:pPr/>
              <a:t>18</a:t>
            </a:fld>
            <a:endParaRPr lang="en-US" altLang="de-DE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03AE5C-6AD5-8447-9B8F-D9D40E8819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/>
              <a:t>F. M. Laggner</a:t>
            </a:r>
            <a:endParaRPr lang="en-US" altLang="de-DE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147EF6-5314-6C4A-BC0F-EE72417DA8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811" y="3733778"/>
            <a:ext cx="3763019" cy="28087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FA66A4-46B2-BB41-AEC7-A022C638E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980" y="3736516"/>
            <a:ext cx="3763019" cy="2808761"/>
          </a:xfrm>
          <a:prstGeom prst="rect">
            <a:avLst/>
          </a:prstGeom>
        </p:spPr>
      </p:pic>
      <p:pic>
        <p:nvPicPr>
          <p:cNvPr id="7" name="Grafik 9">
            <a:extLst>
              <a:ext uri="{FF2B5EF4-FFF2-40B4-BE49-F238E27FC236}">
                <a16:creationId xmlns:a16="http://schemas.microsoft.com/office/drawing/2014/main" id="{30F13091-EE07-0D48-8D61-786CE0ADC0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80" y="927754"/>
            <a:ext cx="3740719" cy="28087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2A3165-2115-7A48-A4CD-9567EDB69FCB}"/>
              </a:ext>
            </a:extLst>
          </p:cNvPr>
          <p:cNvSpPr txBox="1"/>
          <p:nvPr/>
        </p:nvSpPr>
        <p:spPr bwMode="auto">
          <a:xfrm>
            <a:off x="42532" y="896829"/>
            <a:ext cx="1509821" cy="400110"/>
          </a:xfrm>
          <a:prstGeom prst="rect">
            <a:avLst/>
          </a:prstGeom>
          <a:solidFill>
            <a:srgbClr val="38AFE3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kern="0" baseline="0" dirty="0">
                <a:solidFill>
                  <a:schemeClr val="bg1"/>
                </a:solidFill>
              </a:rPr>
              <a:t>Category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57F2EF-9CED-584A-B9F4-A40FC9D9C7C1}"/>
              </a:ext>
            </a:extLst>
          </p:cNvPr>
          <p:cNvSpPr txBox="1"/>
          <p:nvPr/>
        </p:nvSpPr>
        <p:spPr bwMode="auto">
          <a:xfrm>
            <a:off x="1552353" y="896829"/>
            <a:ext cx="1509821" cy="400110"/>
          </a:xfrm>
          <a:prstGeom prst="rect">
            <a:avLst/>
          </a:prstGeom>
          <a:solidFill>
            <a:srgbClr val="BD1927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kern="0" baseline="0" dirty="0">
                <a:solidFill>
                  <a:schemeClr val="bg1"/>
                </a:solidFill>
              </a:rPr>
              <a:t>Category 2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F1E377E-3BB8-9E43-A36B-FEACAA844490}"/>
              </a:ext>
            </a:extLst>
          </p:cNvPr>
          <p:cNvSpPr txBox="1"/>
          <p:nvPr/>
        </p:nvSpPr>
        <p:spPr>
          <a:xfrm>
            <a:off x="0" y="6181896"/>
            <a:ext cx="4039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/>
              <a:t>[</a:t>
            </a:r>
            <a:r>
              <a:rPr lang="en-US" sz="1600" baseline="0" dirty="0"/>
              <a:t>F. M. Laggner et al., IAEA FEC 2018</a:t>
            </a:r>
            <a:r>
              <a:rPr lang="en-US" baseline="0" dirty="0"/>
              <a:t>]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8A0B3A3-FBC9-E24C-AA93-52D49A691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ELM frequency (</a:t>
            </a:r>
            <a:r>
              <a:rPr lang="en-US" dirty="0" err="1"/>
              <a:t>f</a:t>
            </a:r>
            <a:r>
              <a:rPr lang="en-US" baseline="-25000" dirty="0" err="1"/>
              <a:t>ELM</a:t>
            </a:r>
            <a:r>
              <a:rPr lang="en-US" dirty="0"/>
              <a:t>) and PB boundary affected</a:t>
            </a:r>
          </a:p>
          <a:p>
            <a:pPr lvl="1"/>
            <a:r>
              <a:rPr lang="en-US" dirty="0"/>
              <a:t>Reduction of </a:t>
            </a:r>
            <a:r>
              <a:rPr lang="en-US" dirty="0" err="1"/>
              <a:t>f</a:t>
            </a:r>
            <a:r>
              <a:rPr lang="en-US" baseline="-25000" dirty="0" err="1"/>
              <a:t>ELM</a:t>
            </a:r>
            <a:endParaRPr lang="en-US" baseline="-25000" dirty="0"/>
          </a:p>
          <a:p>
            <a:pPr lvl="2"/>
            <a:r>
              <a:rPr lang="en-US" dirty="0"/>
              <a:t>Pedestal recovery phases extended at high triangularity</a:t>
            </a:r>
          </a:p>
          <a:p>
            <a:pPr lvl="1"/>
            <a:r>
              <a:rPr lang="en-US" dirty="0"/>
              <a:t>Extension of PB stable area</a:t>
            </a:r>
          </a:p>
          <a:p>
            <a:endParaRPr lang="en-US" dirty="0"/>
          </a:p>
          <a:p>
            <a:r>
              <a:rPr lang="en-US" dirty="0"/>
              <a:t>BUT: Sequence of pedestal recovery phases remains</a:t>
            </a:r>
          </a:p>
          <a:p>
            <a:pPr lvl="1"/>
            <a:r>
              <a:rPr lang="en-US" dirty="0"/>
              <a:t>Fluctuation onsets stay correlated  </a:t>
            </a:r>
          </a:p>
        </p:txBody>
      </p:sp>
    </p:spTree>
    <p:extLst>
      <p:ext uri="{BB962C8B-B14F-4D97-AF65-F5344CB8AC3E}">
        <p14:creationId xmlns:p14="http://schemas.microsoft.com/office/powerpoint/2010/main" val="1014358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C6E1E58-6E81-5741-9DA0-302EBFD2C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Test: Safety factor dependence – </a:t>
            </a:r>
            <a:r>
              <a:rPr lang="en-US" dirty="0" err="1"/>
              <a:t>I</a:t>
            </a:r>
            <a:r>
              <a:rPr lang="en-US" baseline="-25000" dirty="0" err="1"/>
              <a:t>p</a:t>
            </a:r>
            <a:r>
              <a:rPr lang="en-US" dirty="0"/>
              <a:t> variation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BF828F5-8EE6-1A43-B729-959FA384E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86" y="981075"/>
            <a:ext cx="5474095" cy="547211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Study focused on the structure of the ELM crash</a:t>
            </a:r>
          </a:p>
          <a:p>
            <a:pPr lvl="1"/>
            <a:endParaRPr lang="en-US" dirty="0"/>
          </a:p>
          <a:p>
            <a:r>
              <a:rPr lang="en-US" dirty="0"/>
              <a:t>BUT: pre-ELM and ELM structure are correlated</a:t>
            </a:r>
          </a:p>
          <a:p>
            <a:endParaRPr lang="en-US" dirty="0"/>
          </a:p>
          <a:p>
            <a:r>
              <a:rPr lang="en-US" dirty="0"/>
              <a:t>Average toroidal mode number &lt;n&gt; decreases with increasing q</a:t>
            </a:r>
            <a:r>
              <a:rPr lang="en-US" baseline="-25000" dirty="0"/>
              <a:t>95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Poloidal structure conserved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523175-3274-8948-AE92-87EE3B97415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/>
              <a:t>NSTX-U / Magnetic Fusion Science meeting, Princeton, Dec. 03, 2018</a:t>
            </a:r>
            <a:endParaRPr lang="en-US" alt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9679C3-5CF1-A04E-AF2A-BF7F921FE3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853299-3D67-40C0-AEE6-6FA04DE1D1D9}" type="slidenum">
              <a:rPr lang="en-US" altLang="de-DE" noProof="0" smtClean="0"/>
              <a:pPr/>
              <a:t>19</a:t>
            </a:fld>
            <a:endParaRPr lang="en-US" altLang="de-DE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5B7716-9E2F-7C46-8000-5111C1FCD5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/>
              <a:t>F. M. Laggner</a:t>
            </a:r>
            <a:endParaRPr lang="en-US" altLang="de-DE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04E7A9-33C5-EC4B-9B12-F77A7F70A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8768" y="896829"/>
            <a:ext cx="2874059" cy="29098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CAC897-4E7F-B548-9C12-CEEB20E66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3281" y="881725"/>
            <a:ext cx="3158441" cy="5704134"/>
          </a:xfrm>
          <a:prstGeom prst="rect">
            <a:avLst/>
          </a:prstGeom>
        </p:spPr>
      </p:pic>
      <p:sp>
        <p:nvSpPr>
          <p:cNvPr id="8" name="Textfeld 12">
            <a:extLst>
              <a:ext uri="{FF2B5EF4-FFF2-40B4-BE49-F238E27FC236}">
                <a16:creationId xmlns:a16="http://schemas.microsoft.com/office/drawing/2014/main" id="{8227C0A9-7E9C-A54F-8B1C-E37A9243091B}"/>
              </a:ext>
            </a:extLst>
          </p:cNvPr>
          <p:cNvSpPr txBox="1"/>
          <p:nvPr/>
        </p:nvSpPr>
        <p:spPr>
          <a:xfrm>
            <a:off x="0" y="6181896"/>
            <a:ext cx="3412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/>
              <a:t>[</a:t>
            </a:r>
            <a:r>
              <a:rPr lang="en-US" sz="1600" baseline="0" dirty="0"/>
              <a:t>A. F. Mink, et al., PPCF 2018</a:t>
            </a:r>
            <a:r>
              <a:rPr lang="en-US" baseline="0" dirty="0"/>
              <a:t>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6E2FC3-7287-644C-8FCB-6A966E322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8891" y="3806665"/>
            <a:ext cx="3243936" cy="27675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48EE2E-89E5-0040-A613-903FA081D596}"/>
              </a:ext>
            </a:extLst>
          </p:cNvPr>
          <p:cNvSpPr txBox="1"/>
          <p:nvPr/>
        </p:nvSpPr>
        <p:spPr bwMode="auto">
          <a:xfrm>
            <a:off x="42532" y="896829"/>
            <a:ext cx="1509821" cy="400110"/>
          </a:xfrm>
          <a:prstGeom prst="rect">
            <a:avLst/>
          </a:prstGeom>
          <a:solidFill>
            <a:srgbClr val="38AFE3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kern="0" baseline="0" dirty="0">
                <a:solidFill>
                  <a:schemeClr val="bg1"/>
                </a:solidFill>
              </a:rPr>
              <a:t>Category 1</a:t>
            </a:r>
          </a:p>
        </p:txBody>
      </p:sp>
    </p:spTree>
    <p:extLst>
      <p:ext uri="{BB962C8B-B14F-4D97-AF65-F5344CB8AC3E}">
        <p14:creationId xmlns:p14="http://schemas.microsoft.com/office/powerpoint/2010/main" val="331381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2223D6FA-A23C-9741-8BA2-BBCBDAA04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effort to characterize pedestal instabilities…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DD9528-E358-8F40-80C3-F1F92066193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/>
              <a:t>NSTX-U / Magnetic Fusion Science meeting, Princeton, Dec. 03, 2018</a:t>
            </a:r>
            <a:endParaRPr lang="en-US" alt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7AAB87-AB4F-3C48-9CFC-8368CF4AFB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853299-3D67-40C0-AEE6-6FA04DE1D1D9}" type="slidenum">
              <a:rPr lang="en-US" altLang="de-DE" noProof="0" smtClean="0"/>
              <a:pPr/>
              <a:t>2</a:t>
            </a:fld>
            <a:endParaRPr lang="en-US" altLang="de-DE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E4C35D-CB11-C34F-A2CC-31C95A851D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/>
              <a:t>F. M. Laggner</a:t>
            </a:r>
            <a:endParaRPr lang="en-US" altLang="de-DE" noProof="0" dirty="0"/>
          </a:p>
        </p:txBody>
      </p:sp>
      <p:sp>
        <p:nvSpPr>
          <p:cNvPr id="7" name="Textfeld 12">
            <a:extLst>
              <a:ext uri="{FF2B5EF4-FFF2-40B4-BE49-F238E27FC236}">
                <a16:creationId xmlns:a16="http://schemas.microsoft.com/office/drawing/2014/main" id="{FFD02FB3-2517-4B4F-8194-A4F4A3CFD950}"/>
              </a:ext>
            </a:extLst>
          </p:cNvPr>
          <p:cNvSpPr txBox="1"/>
          <p:nvPr/>
        </p:nvSpPr>
        <p:spPr>
          <a:xfrm>
            <a:off x="221983" y="4955827"/>
            <a:ext cx="3412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/>
              <a:t>[</a:t>
            </a:r>
            <a:r>
              <a:rPr lang="en-US" sz="1600" baseline="0" dirty="0"/>
              <a:t>S. M. Kaye et al., PPCF 1994</a:t>
            </a:r>
            <a:r>
              <a:rPr lang="en-US" baseline="0" dirty="0"/>
              <a:t>]</a:t>
            </a:r>
          </a:p>
        </p:txBody>
      </p:sp>
      <p:sp>
        <p:nvSpPr>
          <p:cNvPr id="8" name="Textfeld 12">
            <a:extLst>
              <a:ext uri="{FF2B5EF4-FFF2-40B4-BE49-F238E27FC236}">
                <a16:creationId xmlns:a16="http://schemas.microsoft.com/office/drawing/2014/main" id="{721451E7-993F-A049-BA85-DF95B1BAFF30}"/>
              </a:ext>
            </a:extLst>
          </p:cNvPr>
          <p:cNvSpPr txBox="1"/>
          <p:nvPr/>
        </p:nvSpPr>
        <p:spPr>
          <a:xfrm>
            <a:off x="7678701" y="4555717"/>
            <a:ext cx="3412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/>
              <a:t>[</a:t>
            </a:r>
            <a:r>
              <a:rPr lang="en-US" sz="1600" baseline="0" dirty="0"/>
              <a:t>F. M. </a:t>
            </a:r>
            <a:r>
              <a:rPr lang="en-US" sz="1600" baseline="0" dirty="0" err="1"/>
              <a:t>Poli</a:t>
            </a:r>
            <a:r>
              <a:rPr lang="en-US" sz="1600" baseline="0" dirty="0"/>
              <a:t> et al., PPCF 2008</a:t>
            </a:r>
            <a:r>
              <a:rPr lang="en-US" baseline="0" dirty="0"/>
              <a:t>]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23EB087-60CE-BB4A-AE47-416403B5E641}"/>
              </a:ext>
            </a:extLst>
          </p:cNvPr>
          <p:cNvGrpSpPr/>
          <p:nvPr/>
        </p:nvGrpSpPr>
        <p:grpSpPr>
          <a:xfrm>
            <a:off x="24877" y="2120968"/>
            <a:ext cx="3270902" cy="2809579"/>
            <a:chOff x="36305" y="3416931"/>
            <a:chExt cx="3270902" cy="28095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53806C2-8CF3-9C43-AAAB-2CB81505E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305" y="3810168"/>
              <a:ext cx="3270902" cy="241634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58EDC5E-7484-AF41-8124-86B60A2F4B05}"/>
                </a:ext>
              </a:extLst>
            </p:cNvPr>
            <p:cNvSpPr txBox="1"/>
            <p:nvPr/>
          </p:nvSpPr>
          <p:spPr bwMode="auto">
            <a:xfrm>
              <a:off x="571726" y="3416931"/>
              <a:ext cx="220006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kern="0" baseline="0" dirty="0"/>
                <a:t>PBX-M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A753DC-2B6F-E448-8EC7-D687DBC25BCB}"/>
              </a:ext>
            </a:extLst>
          </p:cNvPr>
          <p:cNvGrpSpPr/>
          <p:nvPr/>
        </p:nvGrpSpPr>
        <p:grpSpPr>
          <a:xfrm>
            <a:off x="6577818" y="1744024"/>
            <a:ext cx="5614181" cy="2811693"/>
            <a:chOff x="6870799" y="3525758"/>
            <a:chExt cx="5321201" cy="266496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5FE22B-E41A-8041-AE7B-4897BD0FB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70799" y="4006228"/>
              <a:ext cx="5321201" cy="2184493"/>
            </a:xfrm>
            <a:prstGeom prst="rect">
              <a:avLst/>
            </a:prstGeom>
          </p:spPr>
        </p:pic>
        <p:pic>
          <p:nvPicPr>
            <p:cNvPr id="11" name="Picture 10" descr="JET(3,78,162).jpg">
              <a:extLst>
                <a:ext uri="{FF2B5EF4-FFF2-40B4-BE49-F238E27FC236}">
                  <a16:creationId xmlns:a16="http://schemas.microsoft.com/office/drawing/2014/main" id="{8E7D5208-08D1-0749-BF11-82FFFACC2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4578" y="3525758"/>
              <a:ext cx="828091" cy="328429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8F4371-F740-E04E-9B03-33033FEBCD59}"/>
              </a:ext>
            </a:extLst>
          </p:cNvPr>
          <p:cNvGrpSpPr/>
          <p:nvPr/>
        </p:nvGrpSpPr>
        <p:grpSpPr>
          <a:xfrm>
            <a:off x="2772022" y="818703"/>
            <a:ext cx="3982144" cy="5134978"/>
            <a:chOff x="-22579" y="17374560"/>
            <a:chExt cx="5157172" cy="7433971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6553DA35-968E-724C-99A4-DDD177A7DB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592" y="17651557"/>
              <a:ext cx="4572001" cy="7156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983FB03-4F7E-2E46-9A2D-B765EF8E81C5}"/>
                </a:ext>
              </a:extLst>
            </p:cNvPr>
            <p:cNvSpPr txBox="1"/>
            <p:nvPr/>
          </p:nvSpPr>
          <p:spPr>
            <a:xfrm>
              <a:off x="1192720" y="17374560"/>
              <a:ext cx="34046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C-Mod, 1120815026</a:t>
              </a:r>
            </a:p>
          </p:txBody>
        </p:sp>
        <p:pic>
          <p:nvPicPr>
            <p:cNvPr id="15" name="Picture 14" descr="img0.jpg">
              <a:extLst>
                <a:ext uri="{FF2B5EF4-FFF2-40B4-BE49-F238E27FC236}">
                  <a16:creationId xmlns:a16="http://schemas.microsoft.com/office/drawing/2014/main" id="{FD08D0A4-ABA0-4942-81E2-0FC795B1E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579" y="17648174"/>
              <a:ext cx="678113" cy="695065"/>
            </a:xfrm>
            <a:prstGeom prst="rect">
              <a:avLst/>
            </a:prstGeom>
          </p:spPr>
        </p:pic>
      </p:grpSp>
      <p:sp>
        <p:nvSpPr>
          <p:cNvPr id="20" name="Textfeld 12">
            <a:extLst>
              <a:ext uri="{FF2B5EF4-FFF2-40B4-BE49-F238E27FC236}">
                <a16:creationId xmlns:a16="http://schemas.microsoft.com/office/drawing/2014/main" id="{8FBB9A42-8FF3-A247-ACE8-A8AE94DDD9E8}"/>
              </a:ext>
            </a:extLst>
          </p:cNvPr>
          <p:cNvSpPr txBox="1"/>
          <p:nvPr/>
        </p:nvSpPr>
        <p:spPr>
          <a:xfrm>
            <a:off x="3318691" y="5814369"/>
            <a:ext cx="3412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/>
              <a:t>[</a:t>
            </a:r>
            <a:r>
              <a:rPr lang="en-US" sz="1600" baseline="0" dirty="0"/>
              <a:t>A. Diallo, et al., PRL 2014</a:t>
            </a:r>
            <a:r>
              <a:rPr lang="en-US" baseline="0" dirty="0"/>
              <a:t>]</a:t>
            </a:r>
          </a:p>
        </p:txBody>
      </p:sp>
      <p:grpSp>
        <p:nvGrpSpPr>
          <p:cNvPr id="23" name="Gruppieren 20">
            <a:extLst>
              <a:ext uri="{FF2B5EF4-FFF2-40B4-BE49-F238E27FC236}">
                <a16:creationId xmlns:a16="http://schemas.microsoft.com/office/drawing/2014/main" id="{B4F05F0E-2420-064A-A707-A223C56CA104}"/>
              </a:ext>
            </a:extLst>
          </p:cNvPr>
          <p:cNvGrpSpPr/>
          <p:nvPr/>
        </p:nvGrpSpPr>
        <p:grpSpPr>
          <a:xfrm>
            <a:off x="6577818" y="5061514"/>
            <a:ext cx="5614183" cy="1015663"/>
            <a:chOff x="500034" y="4929198"/>
            <a:chExt cx="5614183" cy="1015663"/>
          </a:xfrm>
        </p:grpSpPr>
        <p:sp>
          <p:nvSpPr>
            <p:cNvPr id="24" name="Textfeld 16">
              <a:extLst>
                <a:ext uri="{FF2B5EF4-FFF2-40B4-BE49-F238E27FC236}">
                  <a16:creationId xmlns:a16="http://schemas.microsoft.com/office/drawing/2014/main" id="{43B8F993-9D9F-EE41-9124-FEE32A460CE7}"/>
                </a:ext>
              </a:extLst>
            </p:cNvPr>
            <p:cNvSpPr txBox="1"/>
            <p:nvPr/>
          </p:nvSpPr>
          <p:spPr>
            <a:xfrm>
              <a:off x="1000101" y="4929198"/>
              <a:ext cx="511411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kern="0" baseline="0" dirty="0">
                  <a:solidFill>
                    <a:srgbClr val="C0504D">
                      <a:lumMod val="75000"/>
                    </a:srgbClr>
                  </a:solidFill>
                  <a:latin typeface="Arial" charset="0"/>
                  <a:cs typeface="Arial" charset="0"/>
                </a:rPr>
                <a:t>Now is the time to achieve fundamental understanding of them using sophisticated modelling</a:t>
              </a:r>
            </a:p>
          </p:txBody>
        </p:sp>
        <p:cxnSp>
          <p:nvCxnSpPr>
            <p:cNvPr id="25" name="Straight Arrow Connector 4">
              <a:extLst>
                <a:ext uri="{FF2B5EF4-FFF2-40B4-BE49-F238E27FC236}">
                  <a16:creationId xmlns:a16="http://schemas.microsoft.com/office/drawing/2014/main" id="{FD025046-7C13-7E42-A190-E0CE7B430D2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00034" y="5143512"/>
              <a:ext cx="500066" cy="1588"/>
            </a:xfrm>
            <a:prstGeom prst="straightConnector1">
              <a:avLst/>
            </a:prstGeom>
            <a:noFill/>
            <a:ln w="50800" cap="flat" cmpd="sng" algn="ctr">
              <a:solidFill>
                <a:srgbClr val="C0504D"/>
              </a:solidFill>
              <a:prstDash val="solid"/>
              <a:headEnd/>
              <a:tailEnd type="arrow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7772553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E9AA6A1-1EB6-F243-BFEC-490765704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Category III localized at the pedestal top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C900C3F-A122-014E-A4F3-F435B69E3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78C655-E465-8043-8113-BC6EEFC2DDE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/>
              <a:t>NSTX-U / Magnetic Fusion Science meeting, Princeton, Dec. 03, 2018</a:t>
            </a:r>
            <a:endParaRPr lang="en-US" alt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AEC630-69A4-B248-B29B-49D30C5633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853299-3D67-40C0-AEE6-6FA04DE1D1D9}" type="slidenum">
              <a:rPr lang="en-US" altLang="de-DE" noProof="0" smtClean="0"/>
              <a:pPr/>
              <a:t>20</a:t>
            </a:fld>
            <a:endParaRPr lang="en-US" altLang="de-DE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A1FA92-78D3-6B4F-8B4D-8442773DEA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/>
              <a:t>F. M. Laggner</a:t>
            </a:r>
            <a:endParaRPr lang="en-US" altLang="de-DE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B4400D-F99B-154D-85E4-1C8BA52A8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296" y="2251995"/>
            <a:ext cx="6979704" cy="2889202"/>
          </a:xfrm>
          <a:prstGeom prst="rect">
            <a:avLst/>
          </a:prstGeom>
        </p:spPr>
      </p:pic>
      <p:sp>
        <p:nvSpPr>
          <p:cNvPr id="6" name="Textfeld 12">
            <a:extLst>
              <a:ext uri="{FF2B5EF4-FFF2-40B4-BE49-F238E27FC236}">
                <a16:creationId xmlns:a16="http://schemas.microsoft.com/office/drawing/2014/main" id="{7C70ACF9-A8F9-214B-8D79-76F7A6F6B8B9}"/>
              </a:ext>
            </a:extLst>
          </p:cNvPr>
          <p:cNvSpPr txBox="1"/>
          <p:nvPr/>
        </p:nvSpPr>
        <p:spPr>
          <a:xfrm>
            <a:off x="0" y="6181896"/>
            <a:ext cx="3412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/>
              <a:t>[</a:t>
            </a:r>
            <a:r>
              <a:rPr lang="en-US" sz="1600" baseline="0" dirty="0"/>
              <a:t>B. </a:t>
            </a:r>
            <a:r>
              <a:rPr lang="en-US" sz="1600" baseline="0" dirty="0" err="1"/>
              <a:t>Vanovac</a:t>
            </a:r>
            <a:r>
              <a:rPr lang="en-US" sz="1600" baseline="0" dirty="0"/>
              <a:t>, et al., NF 2018</a:t>
            </a:r>
            <a:r>
              <a:rPr lang="en-US" baseline="0" dirty="0"/>
              <a:t>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F57890-152C-914B-8E50-401368BAFE77}"/>
              </a:ext>
            </a:extLst>
          </p:cNvPr>
          <p:cNvSpPr txBox="1"/>
          <p:nvPr/>
        </p:nvSpPr>
        <p:spPr bwMode="auto">
          <a:xfrm>
            <a:off x="42532" y="896829"/>
            <a:ext cx="1509821" cy="400110"/>
          </a:xfrm>
          <a:prstGeom prst="rect">
            <a:avLst/>
          </a:prstGeom>
          <a:solidFill>
            <a:srgbClr val="EC008D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kern="0" baseline="0" dirty="0">
                <a:solidFill>
                  <a:schemeClr val="bg1"/>
                </a:solidFill>
              </a:rPr>
              <a:t>Category 3</a:t>
            </a: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EAA3CD16-C3A5-4848-B8EA-542193542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9519" y="1024963"/>
            <a:ext cx="728386" cy="6429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1270EF8-3CB4-5747-B241-49B96F2CCB04}"/>
              </a:ext>
            </a:extLst>
          </p:cNvPr>
          <p:cNvSpPr txBox="1">
            <a:spLocks/>
          </p:cNvSpPr>
          <p:nvPr/>
        </p:nvSpPr>
        <p:spPr bwMode="auto">
          <a:xfrm>
            <a:off x="391587" y="1133475"/>
            <a:ext cx="4909184" cy="547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endParaRPr lang="en-US" kern="0" baseline="0" dirty="0"/>
          </a:p>
          <a:p>
            <a:endParaRPr lang="en-US" kern="0" baseline="0" dirty="0"/>
          </a:p>
          <a:p>
            <a:r>
              <a:rPr lang="en-US" kern="0" baseline="0" dirty="0"/>
              <a:t>Analysis from ECE &amp; magnetics</a:t>
            </a:r>
          </a:p>
          <a:p>
            <a:pPr lvl="1"/>
            <a:r>
              <a:rPr lang="en-US" kern="0" baseline="0" dirty="0"/>
              <a:t>Category III at low frequency in the ECE &amp; magnetics</a:t>
            </a:r>
          </a:p>
          <a:p>
            <a:pPr lvl="1"/>
            <a:r>
              <a:rPr lang="en-US" kern="0" baseline="0" dirty="0"/>
              <a:t>Category II visible in magnetics</a:t>
            </a:r>
          </a:p>
          <a:p>
            <a:endParaRPr lang="en-US" kern="0" baseline="0" dirty="0"/>
          </a:p>
          <a:p>
            <a:r>
              <a:rPr lang="en-US" kern="0" baseline="0" dirty="0"/>
              <a:t>Change Category III frequency with P</a:t>
            </a:r>
            <a:r>
              <a:rPr lang="en-US" kern="0" dirty="0"/>
              <a:t>NBI</a:t>
            </a:r>
          </a:p>
          <a:p>
            <a:pPr lvl="1"/>
            <a:r>
              <a:rPr lang="en-US" kern="0" baseline="0" dirty="0"/>
              <a:t>Decrease of pedestal top rotation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4CF1A3-28BC-BF45-834D-9D5574E44C73}"/>
              </a:ext>
            </a:extLst>
          </p:cNvPr>
          <p:cNvSpPr txBox="1"/>
          <p:nvPr/>
        </p:nvSpPr>
        <p:spPr bwMode="auto">
          <a:xfrm>
            <a:off x="1552353" y="896829"/>
            <a:ext cx="1509821" cy="400110"/>
          </a:xfrm>
          <a:prstGeom prst="rect">
            <a:avLst/>
          </a:prstGeom>
          <a:solidFill>
            <a:srgbClr val="BD1927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kern="0" baseline="0" dirty="0">
                <a:solidFill>
                  <a:schemeClr val="bg1"/>
                </a:solidFill>
              </a:rPr>
              <a:t>Category 2</a:t>
            </a:r>
          </a:p>
        </p:txBody>
      </p:sp>
    </p:spTree>
    <p:extLst>
      <p:ext uri="{BB962C8B-B14F-4D97-AF65-F5344CB8AC3E}">
        <p14:creationId xmlns:p14="http://schemas.microsoft.com/office/powerpoint/2010/main" val="15353169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2FEB0-9312-304F-AE22-32E515DC1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Matching condition for Category I and III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2FEB8-6545-C045-86AA-5F6011AD8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Suggested to be </a:t>
            </a:r>
          </a:p>
          <a:p>
            <a:pPr marL="0" indent="0">
              <a:buNone/>
            </a:pPr>
            <a:r>
              <a:rPr lang="en-US" dirty="0"/>
              <a:t>     related to the ELM </a:t>
            </a:r>
          </a:p>
          <a:p>
            <a:pPr marL="0" indent="0">
              <a:buNone/>
            </a:pPr>
            <a:r>
              <a:rPr lang="en-US" dirty="0"/>
              <a:t>     onset</a:t>
            </a:r>
          </a:p>
          <a:p>
            <a:pPr lvl="1"/>
            <a:r>
              <a:rPr lang="en-US" dirty="0"/>
              <a:t>Non-linear coupling of inter-ELM instabilities</a:t>
            </a:r>
          </a:p>
          <a:p>
            <a:pPr lvl="2"/>
            <a:endParaRPr lang="en-US" dirty="0"/>
          </a:p>
          <a:p>
            <a:r>
              <a:rPr lang="en-US" dirty="0"/>
              <a:t>Fluctuation band amplitudes tracked</a:t>
            </a:r>
          </a:p>
          <a:p>
            <a:pPr marL="0" indent="0">
              <a:buNone/>
            </a:pPr>
            <a:r>
              <a:rPr lang="en-US" dirty="0"/>
              <a:t>     through ELM cycle</a:t>
            </a:r>
          </a:p>
          <a:p>
            <a:pPr lvl="1"/>
            <a:r>
              <a:rPr lang="en-US" dirty="0"/>
              <a:t>Change in the spectral power of individual bands</a:t>
            </a:r>
          </a:p>
          <a:p>
            <a:endParaRPr lang="en-US" dirty="0"/>
          </a:p>
          <a:p>
            <a:r>
              <a:rPr lang="en-US" dirty="0"/>
              <a:t>Radial localization of bands using BES</a:t>
            </a:r>
          </a:p>
          <a:p>
            <a:pPr lvl="1"/>
            <a:r>
              <a:rPr lang="en-US" dirty="0"/>
              <a:t>Category III (green) further inwards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54A1E-8484-8F48-94CD-7C666325992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/>
              <a:t>NSTX-U / Magnetic Fusion Science meeting, Princeton, Dec. 03, 2018</a:t>
            </a:r>
            <a:endParaRPr lang="en-US" alt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16EB53-126A-054A-BB34-F2519CD0B3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853299-3D67-40C0-AEE6-6FA04DE1D1D9}" type="slidenum">
              <a:rPr lang="en-US" altLang="de-DE" noProof="0" smtClean="0"/>
              <a:pPr/>
              <a:t>21</a:t>
            </a:fld>
            <a:endParaRPr lang="en-US" altLang="de-DE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ECB76A-FDA0-5A4D-83F3-5A59D2B96E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/>
              <a:t>F. M. Laggner</a:t>
            </a:r>
            <a:endParaRPr lang="en-US" altLang="de-DE" noProof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E709EB-794C-7B42-B36B-CB37A3E12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6290" y="1565910"/>
            <a:ext cx="3233178" cy="4515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1BFBF0-1C08-0E46-A2AF-53FE03BA2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567" y="991011"/>
            <a:ext cx="5975463" cy="16954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D7B874-9324-B745-97C2-3429ADCDE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2564" y="2686430"/>
            <a:ext cx="2733726" cy="256357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17C57550-D181-1442-9A22-C3F51E805B41}"/>
              </a:ext>
            </a:extLst>
          </p:cNvPr>
          <p:cNvSpPr txBox="1"/>
          <p:nvPr/>
        </p:nvSpPr>
        <p:spPr>
          <a:xfrm>
            <a:off x="0" y="6181896"/>
            <a:ext cx="3412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/>
              <a:t>[</a:t>
            </a:r>
            <a:r>
              <a:rPr lang="en-US" sz="1600" baseline="0" dirty="0"/>
              <a:t>A. Diallo, et al., PRL 2018</a:t>
            </a:r>
            <a:r>
              <a:rPr lang="en-US" baseline="0" dirty="0"/>
              <a:t>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696345-A892-9E4D-B83C-E66197731993}"/>
              </a:ext>
            </a:extLst>
          </p:cNvPr>
          <p:cNvSpPr txBox="1"/>
          <p:nvPr/>
        </p:nvSpPr>
        <p:spPr bwMode="auto">
          <a:xfrm>
            <a:off x="42532" y="896829"/>
            <a:ext cx="1509821" cy="400110"/>
          </a:xfrm>
          <a:prstGeom prst="rect">
            <a:avLst/>
          </a:prstGeom>
          <a:solidFill>
            <a:srgbClr val="38AFE3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kern="0" baseline="0" dirty="0">
                <a:solidFill>
                  <a:schemeClr val="bg1"/>
                </a:solidFill>
              </a:rPr>
              <a:t>Category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4C741-2935-DF4C-80D9-C20EAC9730EF}"/>
              </a:ext>
            </a:extLst>
          </p:cNvPr>
          <p:cNvSpPr txBox="1"/>
          <p:nvPr/>
        </p:nvSpPr>
        <p:spPr bwMode="auto">
          <a:xfrm>
            <a:off x="1551746" y="896829"/>
            <a:ext cx="1509821" cy="400110"/>
          </a:xfrm>
          <a:prstGeom prst="rect">
            <a:avLst/>
          </a:prstGeom>
          <a:solidFill>
            <a:srgbClr val="EC008D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kern="0" baseline="0" dirty="0">
                <a:solidFill>
                  <a:schemeClr val="bg1"/>
                </a:solidFill>
              </a:rPr>
              <a:t>Category 3</a:t>
            </a:r>
          </a:p>
        </p:txBody>
      </p:sp>
      <p:pic>
        <p:nvPicPr>
          <p:cNvPr id="15" name="Picture 19" descr="DIII-D.png">
            <a:extLst>
              <a:ext uri="{FF2B5EF4-FFF2-40B4-BE49-F238E27FC236}">
                <a16:creationId xmlns:a16="http://schemas.microsoft.com/office/drawing/2014/main" id="{736CD52B-D0EB-654A-B1B5-A37B7055BD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469" y="1001071"/>
            <a:ext cx="1037199" cy="584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596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- Three instability categories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38AFE3"/>
                </a:solidFill>
              </a:rPr>
              <a:t>Category 1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Separatrix localized</a:t>
            </a:r>
          </a:p>
          <a:p>
            <a:pPr lvl="2"/>
            <a:r>
              <a:rPr lang="en-US" dirty="0"/>
              <a:t>Appears at medium frequency range (30 kHz to 150 kHz)</a:t>
            </a:r>
          </a:p>
          <a:p>
            <a:pPr lvl="2"/>
            <a:r>
              <a:rPr lang="en-US" dirty="0"/>
              <a:t>Onset after pedestal recovery phase I</a:t>
            </a:r>
          </a:p>
          <a:p>
            <a:pPr lvl="2"/>
            <a:r>
              <a:rPr lang="en-US" dirty="0"/>
              <a:t>‘Ballooned’ mode structure</a:t>
            </a:r>
          </a:p>
          <a:p>
            <a:r>
              <a:rPr lang="en-US" dirty="0">
                <a:solidFill>
                  <a:srgbClr val="BD1927"/>
                </a:solidFill>
              </a:rPr>
              <a:t>Category 2</a:t>
            </a:r>
            <a:endParaRPr lang="en-US" dirty="0"/>
          </a:p>
          <a:p>
            <a:pPr lvl="1"/>
            <a:r>
              <a:rPr lang="en-US" dirty="0"/>
              <a:t>Localized towards the </a:t>
            </a:r>
            <a:r>
              <a:rPr lang="en-US" dirty="0" err="1"/>
              <a:t>E</a:t>
            </a:r>
            <a:r>
              <a:rPr lang="en-US" baseline="-25000" dirty="0" err="1"/>
              <a:t>r,min</a:t>
            </a:r>
            <a:endParaRPr lang="en-US" baseline="-25000" dirty="0"/>
          </a:p>
          <a:p>
            <a:pPr lvl="2"/>
            <a:r>
              <a:rPr lang="en-US" dirty="0"/>
              <a:t>Appear at high frequency range (&gt; 200 kHz)</a:t>
            </a:r>
          </a:p>
          <a:p>
            <a:pPr lvl="2"/>
            <a:r>
              <a:rPr lang="en-US" dirty="0"/>
              <a:t>onset connected to </a:t>
            </a:r>
            <a:r>
              <a:rPr lang="en-US" dirty="0" err="1"/>
              <a:t>T</a:t>
            </a:r>
            <a:r>
              <a:rPr lang="en-US" baseline="-25000" dirty="0" err="1"/>
              <a:t>e</a:t>
            </a:r>
            <a:r>
              <a:rPr lang="en-US" dirty="0"/>
              <a:t> pedestal evolution (after recovery phase II)</a:t>
            </a:r>
          </a:p>
          <a:p>
            <a:pPr lvl="2"/>
            <a:r>
              <a:rPr lang="en-US" dirty="0"/>
              <a:t>HFS magnetic response</a:t>
            </a:r>
          </a:p>
          <a:p>
            <a:r>
              <a:rPr lang="en-US" dirty="0">
                <a:solidFill>
                  <a:srgbClr val="EC008D"/>
                </a:solidFill>
              </a:rPr>
              <a:t>Category 3</a:t>
            </a:r>
          </a:p>
          <a:p>
            <a:pPr lvl="1"/>
            <a:r>
              <a:rPr lang="en-US" dirty="0"/>
              <a:t>Localized at the pedestal top</a:t>
            </a:r>
          </a:p>
          <a:p>
            <a:pPr lvl="2"/>
            <a:r>
              <a:rPr lang="en-US" dirty="0"/>
              <a:t>Appear at low frequency range (&lt; 30 kHz)</a:t>
            </a:r>
          </a:p>
          <a:p>
            <a:r>
              <a:rPr lang="en-US" dirty="0"/>
              <a:t>MODELLING CHALLANGED TO</a:t>
            </a:r>
          </a:p>
          <a:p>
            <a:pPr marL="0" indent="0">
              <a:buNone/>
            </a:pPr>
            <a:r>
              <a:rPr lang="en-US" dirty="0"/>
              <a:t>     REPRODUCE ‘ROBUST’</a:t>
            </a:r>
          </a:p>
          <a:p>
            <a:pPr marL="0" indent="0">
              <a:buNone/>
            </a:pPr>
            <a:r>
              <a:rPr lang="en-US" dirty="0"/>
              <a:t>     INSTABILITIES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dirty="0"/>
              <a:t>NSTX-U / Magnetic Fusion Science meeting, Princeton, Dec. 03, 2018</a:t>
            </a:r>
            <a:endParaRPr lang="en-US" alt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853299-3D67-40C0-AEE6-6FA04DE1D1D9}" type="slidenum">
              <a:rPr lang="en-US" altLang="de-DE" noProof="0" smtClean="0"/>
              <a:pPr/>
              <a:t>22</a:t>
            </a:fld>
            <a:endParaRPr lang="en-US" altLang="de-DE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 dirty="0"/>
              <a:t>F. M. Laggner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4250D0-953F-EF4C-86A4-517DB79D3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278" y="907486"/>
            <a:ext cx="4097536" cy="5487770"/>
          </a:xfrm>
          <a:prstGeom prst="rect">
            <a:avLst/>
          </a:prstGeom>
        </p:spPr>
      </p:pic>
      <p:sp>
        <p:nvSpPr>
          <p:cNvPr id="8" name="Textfeld 12">
            <a:extLst>
              <a:ext uri="{FF2B5EF4-FFF2-40B4-BE49-F238E27FC236}">
                <a16:creationId xmlns:a16="http://schemas.microsoft.com/office/drawing/2014/main" id="{F321FEB0-1EB5-D64F-A4D5-C0F1F5039AD9}"/>
              </a:ext>
            </a:extLst>
          </p:cNvPr>
          <p:cNvSpPr txBox="1"/>
          <p:nvPr/>
        </p:nvSpPr>
        <p:spPr>
          <a:xfrm>
            <a:off x="1" y="6196455"/>
            <a:ext cx="5400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aseline="0" dirty="0"/>
              <a:t>[</a:t>
            </a:r>
            <a:r>
              <a:rPr lang="de-AT" sz="1600" baseline="0" dirty="0">
                <a:solidFill>
                  <a:srgbClr val="000000"/>
                </a:solidFill>
              </a:rPr>
              <a:t>F. M. Laggner et al., PSI 2018</a:t>
            </a:r>
            <a:r>
              <a:rPr lang="de-AT" baseline="0" dirty="0"/>
              <a:t> </a:t>
            </a:r>
            <a:r>
              <a:rPr lang="de-AT" sz="1600" baseline="0" dirty="0"/>
              <a:t>&amp; JNM submitted</a:t>
            </a:r>
            <a:r>
              <a:rPr lang="de-AT" baseline="0" dirty="0"/>
              <a:t>]</a:t>
            </a:r>
          </a:p>
        </p:txBody>
      </p:sp>
      <p:pic>
        <p:nvPicPr>
          <p:cNvPr id="9" name="Picture 8" descr="Profiles.tiff">
            <a:extLst>
              <a:ext uri="{FF2B5EF4-FFF2-40B4-BE49-F238E27FC236}">
                <a16:creationId xmlns:a16="http://schemas.microsoft.com/office/drawing/2014/main" id="{916D2F25-346F-B64B-8FE4-1A6501C872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66"/>
          <a:stretch/>
        </p:blipFill>
        <p:spPr>
          <a:xfrm>
            <a:off x="5252948" y="4946326"/>
            <a:ext cx="3223948" cy="152251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2D4D6CD-4993-7449-ACAB-79D7C1B04ED4}"/>
              </a:ext>
            </a:extLst>
          </p:cNvPr>
          <p:cNvCxnSpPr>
            <a:cxnSpLocks/>
          </p:cNvCxnSpPr>
          <p:nvPr/>
        </p:nvCxnSpPr>
        <p:spPr bwMode="auto">
          <a:xfrm flipH="1">
            <a:off x="8040048" y="4946326"/>
            <a:ext cx="2617" cy="1330721"/>
          </a:xfrm>
          <a:prstGeom prst="line">
            <a:avLst/>
          </a:prstGeom>
          <a:noFill/>
          <a:ln w="50800" cap="flat" cmpd="sng" algn="ctr">
            <a:solidFill>
              <a:srgbClr val="38AFE3"/>
            </a:solidFill>
            <a:prstDash val="sysDot"/>
            <a:headEnd/>
            <a:tailEnd type="none" w="med" len="me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13D12CA-AA5A-B54B-9D6C-8E6AEB7C47FD}"/>
              </a:ext>
            </a:extLst>
          </p:cNvPr>
          <p:cNvCxnSpPr/>
          <p:nvPr/>
        </p:nvCxnSpPr>
        <p:spPr bwMode="auto">
          <a:xfrm flipH="1">
            <a:off x="7872545" y="4946326"/>
            <a:ext cx="3484" cy="1330721"/>
          </a:xfrm>
          <a:prstGeom prst="line">
            <a:avLst/>
          </a:prstGeom>
          <a:noFill/>
          <a:ln w="50800" cap="flat" cmpd="sng" algn="ctr">
            <a:solidFill>
              <a:srgbClr val="C00000"/>
            </a:solidFill>
            <a:prstDash val="sysDot"/>
            <a:headEnd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03424B5-4671-A445-8783-9BFE6EA58B86}"/>
              </a:ext>
            </a:extLst>
          </p:cNvPr>
          <p:cNvCxnSpPr/>
          <p:nvPr/>
        </p:nvCxnSpPr>
        <p:spPr bwMode="auto">
          <a:xfrm flipH="1">
            <a:off x="7424820" y="4946326"/>
            <a:ext cx="3484" cy="1330721"/>
          </a:xfrm>
          <a:prstGeom prst="line">
            <a:avLst/>
          </a:prstGeom>
          <a:noFill/>
          <a:ln w="50800" cap="flat" cmpd="sng" algn="ctr">
            <a:solidFill>
              <a:srgbClr val="EC008D"/>
            </a:solidFill>
            <a:prstDash val="sysDot"/>
            <a:headEnd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333508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805CC-0394-AB48-855A-447B9ADBE9A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/>
              <a:t>NSTX-U / Magnetic Fusion Science meeting, Princeton, Dec. 03, 2018</a:t>
            </a:r>
            <a:endParaRPr lang="en-US" alt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48E27C-E1BF-854A-94C8-2DC4304234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853299-3D67-40C0-AEE6-6FA04DE1D1D9}" type="slidenum">
              <a:rPr lang="en-US" altLang="de-DE" noProof="0" smtClean="0"/>
              <a:pPr/>
              <a:t>23</a:t>
            </a:fld>
            <a:endParaRPr lang="en-US" altLang="de-DE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3C1AB6-AA2C-CB45-82CE-D560858192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/>
              <a:t>F. M. Laggner</a:t>
            </a:r>
            <a:endParaRPr lang="en-US" altLang="de-DE" noProof="0" dirty="0"/>
          </a:p>
        </p:txBody>
      </p:sp>
    </p:spTree>
    <p:extLst>
      <p:ext uri="{BB962C8B-B14F-4D97-AF65-F5344CB8AC3E}">
        <p14:creationId xmlns:p14="http://schemas.microsoft.com/office/powerpoint/2010/main" val="26648741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92A6549-8375-494E-A51E-3B646B059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 changes with q</a:t>
            </a:r>
            <a:r>
              <a:rPr lang="en-US" baseline="-25000" dirty="0"/>
              <a:t>95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F7DC23C-31BF-FC40-9392-1F8AF1C36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87" y="981075"/>
            <a:ext cx="5479624" cy="547211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Minimization of n for a given distance of resonances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4D0653-3AB1-CE42-AB11-C528628CB5E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/>
              <a:t>NSTX-U / Magnetic Fusion Science meeting, Princeton, Dec. 03, 2018</a:t>
            </a:r>
            <a:endParaRPr lang="en-US" alt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DFE515-70A5-1C48-AF57-2EA5CADF89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853299-3D67-40C0-AEE6-6FA04DE1D1D9}" type="slidenum">
              <a:rPr lang="en-US" altLang="de-DE" noProof="0" smtClean="0"/>
              <a:pPr/>
              <a:t>24</a:t>
            </a:fld>
            <a:endParaRPr lang="en-US" altLang="de-DE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A7874B-A731-8F43-8E5A-D74A2DA6CF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/>
              <a:t>F. M. Laggner</a:t>
            </a:r>
            <a:endParaRPr lang="en-US" altLang="de-DE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77DE9B-8DE4-BE47-B91D-4E0B90301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8810" y="1376014"/>
            <a:ext cx="6473190" cy="4105972"/>
          </a:xfrm>
          <a:prstGeom prst="rect">
            <a:avLst/>
          </a:prstGeom>
        </p:spPr>
      </p:pic>
      <p:sp>
        <p:nvSpPr>
          <p:cNvPr id="6" name="Textfeld 12">
            <a:extLst>
              <a:ext uri="{FF2B5EF4-FFF2-40B4-BE49-F238E27FC236}">
                <a16:creationId xmlns:a16="http://schemas.microsoft.com/office/drawing/2014/main" id="{6F2EC3AC-3003-8F4E-90E2-ED9B308B6628}"/>
              </a:ext>
            </a:extLst>
          </p:cNvPr>
          <p:cNvSpPr txBox="1"/>
          <p:nvPr/>
        </p:nvSpPr>
        <p:spPr>
          <a:xfrm>
            <a:off x="0" y="6181896"/>
            <a:ext cx="3412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/>
              <a:t>[</a:t>
            </a:r>
            <a:r>
              <a:rPr lang="en-US" sz="1600" baseline="0" dirty="0"/>
              <a:t>A. F. Mink, et al., PPCF 2018</a:t>
            </a:r>
            <a:r>
              <a:rPr lang="en-US" baseline="0" dirty="0"/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F3ADFD-224E-2346-946F-F2A03B1FAB25}"/>
              </a:ext>
            </a:extLst>
          </p:cNvPr>
          <p:cNvSpPr txBox="1"/>
          <p:nvPr/>
        </p:nvSpPr>
        <p:spPr bwMode="auto">
          <a:xfrm>
            <a:off x="42532" y="896829"/>
            <a:ext cx="1509821" cy="400110"/>
          </a:xfrm>
          <a:prstGeom prst="rect">
            <a:avLst/>
          </a:prstGeom>
          <a:solidFill>
            <a:srgbClr val="38AFE3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kern="0" baseline="0" dirty="0">
                <a:solidFill>
                  <a:schemeClr val="bg1"/>
                </a:solidFill>
              </a:rPr>
              <a:t>Category I</a:t>
            </a:r>
          </a:p>
        </p:txBody>
      </p:sp>
    </p:spTree>
    <p:extLst>
      <p:ext uri="{BB962C8B-B14F-4D97-AF65-F5344CB8AC3E}">
        <p14:creationId xmlns:p14="http://schemas.microsoft.com/office/powerpoint/2010/main" val="9720868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Inter-ELM pedestal evolution in AUG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39187" y="981076"/>
            <a:ext cx="10328536" cy="1764048"/>
          </a:xfrm>
        </p:spPr>
        <p:txBody>
          <a:bodyPr/>
          <a:lstStyle/>
          <a:p>
            <a:pPr lvl="2"/>
            <a:endParaRPr lang="en-US" dirty="0"/>
          </a:p>
          <a:p>
            <a:r>
              <a:rPr lang="en-US" dirty="0"/>
              <a:t>Distinct recovery phases of </a:t>
            </a:r>
            <a:r>
              <a:rPr lang="de-AT" dirty="0"/>
              <a:t>n</a:t>
            </a:r>
            <a:r>
              <a:rPr lang="de-AT" baseline="-25000" dirty="0"/>
              <a:t>e</a:t>
            </a:r>
            <a:r>
              <a:rPr lang="en-US" dirty="0"/>
              <a:t> and T</a:t>
            </a:r>
            <a:r>
              <a:rPr lang="en-US" baseline="-25000" dirty="0"/>
              <a:t>e</a:t>
            </a:r>
            <a:r>
              <a:rPr lang="en-US" dirty="0"/>
              <a:t> profiles </a:t>
            </a:r>
          </a:p>
          <a:p>
            <a:pPr lvl="1"/>
            <a:r>
              <a:rPr lang="en-US" dirty="0"/>
              <a:t>max(-</a:t>
            </a:r>
            <a:r>
              <a:rPr lang="en-US" dirty="0">
                <a:sym typeface="Symbol"/>
              </a:rPr>
              <a:t></a:t>
            </a:r>
            <a:r>
              <a:rPr lang="en-US" dirty="0"/>
              <a:t>n</a:t>
            </a:r>
            <a:r>
              <a:rPr lang="en-US" baseline="-25000" dirty="0"/>
              <a:t>e</a:t>
            </a:r>
            <a:r>
              <a:rPr lang="en-US" dirty="0"/>
              <a:t>) saturates with onset of medium frequency fluctuations</a:t>
            </a:r>
          </a:p>
          <a:p>
            <a:pPr lvl="1"/>
            <a:r>
              <a:rPr lang="en-US" dirty="0"/>
              <a:t>max(-</a:t>
            </a:r>
            <a:r>
              <a:rPr lang="en-US" dirty="0">
                <a:sym typeface="Symbol"/>
              </a:rPr>
              <a:t>T</a:t>
            </a:r>
            <a:r>
              <a:rPr lang="en-US" baseline="-25000" dirty="0"/>
              <a:t>e</a:t>
            </a:r>
            <a:r>
              <a:rPr lang="en-US" dirty="0"/>
              <a:t>) evolves till high frequency fluctuation onset</a:t>
            </a:r>
          </a:p>
          <a:p>
            <a:pPr lvl="2"/>
            <a:endParaRPr lang="en-US" dirty="0"/>
          </a:p>
          <a:p>
            <a:r>
              <a:rPr lang="en-US" dirty="0"/>
              <a:t>Fluctuation signature visible on the HFS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dirty="0"/>
              <a:t>NSTX-U / Magnetic Fusion Science meeting, Princeton, Dec. 03, 2018</a:t>
            </a:r>
            <a:endParaRPr lang="en-US" alt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853299-3D67-40C0-AEE6-6FA04DE1D1D9}" type="slidenum">
              <a:rPr lang="en-US" altLang="de-DE" noProof="0" smtClean="0"/>
              <a:pPr/>
              <a:t>25</a:t>
            </a:fld>
            <a:endParaRPr lang="en-US" altLang="de-DE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 dirty="0"/>
              <a:t>F. M. Laggner</a:t>
            </a:r>
          </a:p>
        </p:txBody>
      </p:sp>
      <p:pic>
        <p:nvPicPr>
          <p:cNvPr id="9" name="Grafik 1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3"/>
          <a:stretch/>
        </p:blipFill>
        <p:spPr>
          <a:xfrm>
            <a:off x="2571185" y="3767525"/>
            <a:ext cx="3833642" cy="2637707"/>
          </a:xfrm>
          <a:prstGeom prst="rect">
            <a:avLst/>
          </a:prstGeom>
        </p:spPr>
      </p:pic>
      <p:pic>
        <p:nvPicPr>
          <p:cNvPr id="10" name="Grafik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799" y="2232016"/>
            <a:ext cx="5535201" cy="4156167"/>
          </a:xfrm>
          <a:prstGeom prst="rect">
            <a:avLst/>
          </a:prstGeom>
        </p:spPr>
      </p:pic>
      <p:sp>
        <p:nvSpPr>
          <p:cNvPr id="11" name="Inhaltsplatzhalter 5"/>
          <p:cNvSpPr txBox="1">
            <a:spLocks/>
          </p:cNvSpPr>
          <p:nvPr/>
        </p:nvSpPr>
        <p:spPr>
          <a:xfrm>
            <a:off x="89998" y="875489"/>
            <a:ext cx="8178583" cy="56706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0" y="6196456"/>
            <a:ext cx="4152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aseline="0" dirty="0"/>
              <a:t>[</a:t>
            </a:r>
            <a:r>
              <a:rPr lang="de-AT" sz="1600" baseline="0" dirty="0"/>
              <a:t>F. M. Laggner et al., PPCF 2016</a:t>
            </a:r>
            <a:r>
              <a:rPr lang="de-AT" baseline="0" dirty="0"/>
              <a:t>]</a:t>
            </a: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651CAD41-35BA-4241-934E-9249B19C6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9519" y="1024963"/>
            <a:ext cx="728386" cy="6429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98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80E2986-C02D-E449-B555-119B438CA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91B37-F2AB-EC44-BE60-CA4A434861F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/>
              <a:t>NSTX-U / Magnetic Fusion Science meeting, Princeton, Dec. 03, 2018</a:t>
            </a:r>
            <a:endParaRPr lang="en-US" alt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722042-A3DA-B048-8B0A-D7DFEBABF8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853299-3D67-40C0-AEE6-6FA04DE1D1D9}" type="slidenum">
              <a:rPr lang="en-US" altLang="de-DE" noProof="0" smtClean="0"/>
              <a:pPr/>
              <a:t>26</a:t>
            </a:fld>
            <a:endParaRPr lang="en-US" altLang="de-DE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B29BE5-A041-9348-8E38-45AF1A0C2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/>
              <a:t>F. M. Laggner</a:t>
            </a:r>
            <a:endParaRPr lang="en-US" altLang="de-DE" noProof="0" dirty="0"/>
          </a:p>
        </p:txBody>
      </p:sp>
      <p:sp>
        <p:nvSpPr>
          <p:cNvPr id="38" name="Foliennummernplatzhalter 4">
            <a:extLst>
              <a:ext uri="{FF2B5EF4-FFF2-40B4-BE49-F238E27FC236}">
                <a16:creationId xmlns:a16="http://schemas.microsoft.com/office/drawing/2014/main" id="{5BEE36D3-B305-0841-B392-4C4D453A6767}"/>
              </a:ext>
            </a:extLst>
          </p:cNvPr>
          <p:cNvSpPr txBox="1">
            <a:spLocks/>
          </p:cNvSpPr>
          <p:nvPr/>
        </p:nvSpPr>
        <p:spPr>
          <a:xfrm>
            <a:off x="10663200" y="6597650"/>
            <a:ext cx="1440000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defRPr sz="2000" kern="1200" baseline="-25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defRPr sz="2000" kern="1200" baseline="-25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defRPr sz="2000" kern="1200" baseline="-25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defRPr sz="2000" kern="1200" baseline="-25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defRPr sz="2000" kern="1200" baseline="-25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2000" kern="1200" baseline="-25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2000" kern="1200" baseline="-25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2000" kern="1200" baseline="-25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2000" kern="1200" baseline="-25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fld id="{36853299-3D67-40C0-AEE6-6FA04DE1D1D9}" type="slidenum">
              <a:rPr lang="en-US" altLang="de-DE" smtClean="0"/>
              <a:pPr/>
              <a:t>26</a:t>
            </a:fld>
            <a:endParaRPr lang="en-US" altLang="de-DE" dirty="0"/>
          </a:p>
        </p:txBody>
      </p:sp>
      <p:grpSp>
        <p:nvGrpSpPr>
          <p:cNvPr id="39" name="Gruppieren 11">
            <a:extLst>
              <a:ext uri="{FF2B5EF4-FFF2-40B4-BE49-F238E27FC236}">
                <a16:creationId xmlns:a16="http://schemas.microsoft.com/office/drawing/2014/main" id="{6D7DA546-1D64-E04D-B435-FE54FD0677B2}"/>
              </a:ext>
            </a:extLst>
          </p:cNvPr>
          <p:cNvGrpSpPr/>
          <p:nvPr/>
        </p:nvGrpSpPr>
        <p:grpSpPr>
          <a:xfrm>
            <a:off x="8267604" y="837242"/>
            <a:ext cx="3835596" cy="5760408"/>
            <a:chOff x="8267604" y="833272"/>
            <a:chExt cx="3835596" cy="5760408"/>
          </a:xfrm>
        </p:grpSpPr>
        <p:grpSp>
          <p:nvGrpSpPr>
            <p:cNvPr id="40" name="Gruppieren 1">
              <a:extLst>
                <a:ext uri="{FF2B5EF4-FFF2-40B4-BE49-F238E27FC236}">
                  <a16:creationId xmlns:a16="http://schemas.microsoft.com/office/drawing/2014/main" id="{7B1ED8E6-63E4-1A40-A979-E7A69338C031}"/>
                </a:ext>
              </a:extLst>
            </p:cNvPr>
            <p:cNvGrpSpPr/>
            <p:nvPr/>
          </p:nvGrpSpPr>
          <p:grpSpPr>
            <a:xfrm>
              <a:off x="8267604" y="833272"/>
              <a:ext cx="3835596" cy="2880000"/>
              <a:chOff x="8267604" y="833272"/>
              <a:chExt cx="3835596" cy="2880000"/>
            </a:xfrm>
          </p:grpSpPr>
          <p:pic>
            <p:nvPicPr>
              <p:cNvPr id="44" name="Grafik 6">
                <a:extLst>
                  <a:ext uri="{FF2B5EF4-FFF2-40B4-BE49-F238E27FC236}">
                    <a16:creationId xmlns:a16="http://schemas.microsoft.com/office/drawing/2014/main" id="{30755976-0AE4-CE4E-AA20-E6FD22ADDB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67604" y="833272"/>
                <a:ext cx="3835596" cy="2880000"/>
              </a:xfrm>
              <a:prstGeom prst="rect">
                <a:avLst/>
              </a:prstGeom>
            </p:spPr>
          </p:pic>
          <p:sp>
            <p:nvSpPr>
              <p:cNvPr id="45" name="Rechteck 8">
                <a:extLst>
                  <a:ext uri="{FF2B5EF4-FFF2-40B4-BE49-F238E27FC236}">
                    <a16:creationId xmlns:a16="http://schemas.microsoft.com/office/drawing/2014/main" id="{2BC18994-6D0B-9B4F-934C-8E618C9E2B27}"/>
                  </a:ext>
                </a:extLst>
              </p:cNvPr>
              <p:cNvSpPr/>
              <p:nvPr/>
            </p:nvSpPr>
            <p:spPr>
              <a:xfrm>
                <a:off x="8739682" y="860030"/>
                <a:ext cx="355588" cy="2538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AT" dirty="0"/>
              </a:p>
            </p:txBody>
          </p:sp>
        </p:grpSp>
        <p:grpSp>
          <p:nvGrpSpPr>
            <p:cNvPr id="41" name="Gruppieren 10">
              <a:extLst>
                <a:ext uri="{FF2B5EF4-FFF2-40B4-BE49-F238E27FC236}">
                  <a16:creationId xmlns:a16="http://schemas.microsoft.com/office/drawing/2014/main" id="{7563DA21-6B27-0A4D-B833-3B92EBC03116}"/>
                </a:ext>
              </a:extLst>
            </p:cNvPr>
            <p:cNvGrpSpPr/>
            <p:nvPr/>
          </p:nvGrpSpPr>
          <p:grpSpPr>
            <a:xfrm>
              <a:off x="8267604" y="3713680"/>
              <a:ext cx="3835596" cy="2880000"/>
              <a:chOff x="8267604" y="3713680"/>
              <a:chExt cx="3835596" cy="2880000"/>
            </a:xfrm>
          </p:grpSpPr>
          <p:pic>
            <p:nvPicPr>
              <p:cNvPr id="42" name="Grafik 5">
                <a:extLst>
                  <a:ext uri="{FF2B5EF4-FFF2-40B4-BE49-F238E27FC236}">
                    <a16:creationId xmlns:a16="http://schemas.microsoft.com/office/drawing/2014/main" id="{82C86151-ABB9-1947-A1E9-8CCB022E2A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67604" y="3713680"/>
                <a:ext cx="3835596" cy="2880000"/>
              </a:xfrm>
              <a:prstGeom prst="rect">
                <a:avLst/>
              </a:prstGeom>
            </p:spPr>
          </p:pic>
          <p:sp>
            <p:nvSpPr>
              <p:cNvPr id="43" name="Rechteck 9">
                <a:extLst>
                  <a:ext uri="{FF2B5EF4-FFF2-40B4-BE49-F238E27FC236}">
                    <a16:creationId xmlns:a16="http://schemas.microsoft.com/office/drawing/2014/main" id="{D81C91E7-3711-E741-A33D-72FC49B893DF}"/>
                  </a:ext>
                </a:extLst>
              </p:cNvPr>
              <p:cNvSpPr/>
              <p:nvPr/>
            </p:nvSpPr>
            <p:spPr>
              <a:xfrm>
                <a:off x="8739682" y="3739104"/>
                <a:ext cx="355588" cy="2538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AT" dirty="0"/>
              </a:p>
            </p:txBody>
          </p:sp>
        </p:grpSp>
      </p:grpSp>
      <p:grpSp>
        <p:nvGrpSpPr>
          <p:cNvPr id="46" name="Group 6">
            <a:extLst>
              <a:ext uri="{FF2B5EF4-FFF2-40B4-BE49-F238E27FC236}">
                <a16:creationId xmlns:a16="http://schemas.microsoft.com/office/drawing/2014/main" id="{94BB89EA-EE91-F345-BE37-B3EB9909D09B}"/>
              </a:ext>
            </a:extLst>
          </p:cNvPr>
          <p:cNvGrpSpPr/>
          <p:nvPr/>
        </p:nvGrpSpPr>
        <p:grpSpPr>
          <a:xfrm>
            <a:off x="7201851" y="1506469"/>
            <a:ext cx="1130058" cy="1754327"/>
            <a:chOff x="8091576" y="2010278"/>
            <a:chExt cx="1130058" cy="1754327"/>
          </a:xfrm>
        </p:grpSpPr>
        <p:sp>
          <p:nvSpPr>
            <p:cNvPr id="47" name="TextBox 12">
              <a:extLst>
                <a:ext uri="{FF2B5EF4-FFF2-40B4-BE49-F238E27FC236}">
                  <a16:creationId xmlns:a16="http://schemas.microsoft.com/office/drawing/2014/main" id="{2722DF2A-02C6-6A4D-9D43-4F9F8F520A71}"/>
                </a:ext>
              </a:extLst>
            </p:cNvPr>
            <p:cNvSpPr txBox="1"/>
            <p:nvPr/>
          </p:nvSpPr>
          <p:spPr>
            <a:xfrm>
              <a:off x="8193600" y="2010278"/>
              <a:ext cx="931653" cy="46166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2400" baseline="0" dirty="0">
                  <a:solidFill>
                    <a:prstClr val="white"/>
                  </a:solidFill>
                  <a:latin typeface="+mj-lt"/>
                  <a:cs typeface="Arial" charset="0"/>
                </a:rPr>
                <a:t>D</a:t>
              </a:r>
            </a:p>
          </p:txBody>
        </p:sp>
        <p:sp>
          <p:nvSpPr>
            <p:cNvPr id="48" name="TextBox 17">
              <a:extLst>
                <a:ext uri="{FF2B5EF4-FFF2-40B4-BE49-F238E27FC236}">
                  <a16:creationId xmlns:a16="http://schemas.microsoft.com/office/drawing/2014/main" id="{06EA9E9E-2AB5-F049-A70B-8E01303E8587}"/>
                </a:ext>
              </a:extLst>
            </p:cNvPr>
            <p:cNvSpPr txBox="1"/>
            <p:nvPr/>
          </p:nvSpPr>
          <p:spPr>
            <a:xfrm>
              <a:off x="8091576" y="2471943"/>
              <a:ext cx="1130058" cy="12926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</a:pPr>
              <a:endParaRPr lang="en-US" sz="1300" baseline="0" dirty="0">
                <a:latin typeface="+mj-lt"/>
                <a:cs typeface="Arial" charset="0"/>
              </a:endParaRPr>
            </a:p>
            <a:p>
              <a:pPr algn="ctr">
                <a:spcBef>
                  <a:spcPct val="0"/>
                </a:spcBef>
              </a:pPr>
              <a:r>
                <a:rPr lang="en-US" sz="1300" baseline="0" dirty="0">
                  <a:cs typeface="Arial" charset="0"/>
                </a:rPr>
                <a:t>P</a:t>
              </a:r>
              <a:r>
                <a:rPr lang="en-US" sz="1300" dirty="0">
                  <a:cs typeface="Arial" charset="0"/>
                </a:rPr>
                <a:t>net</a:t>
              </a:r>
              <a:r>
                <a:rPr lang="en-US" sz="1300" baseline="0" dirty="0">
                  <a:cs typeface="Arial" charset="0"/>
                </a:rPr>
                <a:t> </a:t>
              </a:r>
            </a:p>
            <a:p>
              <a:pPr algn="ctr">
                <a:spcBef>
                  <a:spcPct val="0"/>
                </a:spcBef>
              </a:pPr>
              <a:r>
                <a:rPr lang="en-US" sz="1300" baseline="0" dirty="0">
                  <a:cs typeface="Arial" charset="0"/>
                </a:rPr>
                <a:t>~ 3.8 MW</a:t>
              </a:r>
            </a:p>
            <a:p>
              <a:pPr algn="ctr">
                <a:spcBef>
                  <a:spcPct val="0"/>
                </a:spcBef>
              </a:pPr>
              <a:endParaRPr lang="en-US" sz="1300" baseline="0" dirty="0">
                <a:cs typeface="Arial" charset="0"/>
              </a:endParaRPr>
            </a:p>
            <a:p>
              <a:pPr algn="ctr">
                <a:spcBef>
                  <a:spcPct val="0"/>
                </a:spcBef>
              </a:pPr>
              <a:r>
                <a:rPr lang="en-US" sz="1300" baseline="0" dirty="0"/>
                <a:t>gas puff </a:t>
              </a:r>
              <a:r>
                <a:rPr lang="en-GB" sz="1300" baseline="0" dirty="0"/>
                <a:t>1.5·10</a:t>
              </a:r>
              <a:r>
                <a:rPr lang="en-GB" sz="1300" baseline="30000" dirty="0"/>
                <a:t>21</a:t>
              </a:r>
              <a:r>
                <a:rPr lang="en-GB" sz="1300" baseline="0" dirty="0"/>
                <a:t> s</a:t>
              </a:r>
              <a:r>
                <a:rPr lang="en-GB" sz="1300" baseline="30000" dirty="0"/>
                <a:t>-1</a:t>
              </a:r>
            </a:p>
          </p:txBody>
        </p:sp>
      </p:grpSp>
      <p:grpSp>
        <p:nvGrpSpPr>
          <p:cNvPr id="49" name="Group 7">
            <a:extLst>
              <a:ext uri="{FF2B5EF4-FFF2-40B4-BE49-F238E27FC236}">
                <a16:creationId xmlns:a16="http://schemas.microsoft.com/office/drawing/2014/main" id="{1ED2CED2-3E93-8449-B17D-720A0366F830}"/>
              </a:ext>
            </a:extLst>
          </p:cNvPr>
          <p:cNvGrpSpPr/>
          <p:nvPr/>
        </p:nvGrpSpPr>
        <p:grpSpPr>
          <a:xfrm>
            <a:off x="7201851" y="4384484"/>
            <a:ext cx="1130058" cy="1754327"/>
            <a:chOff x="8097334" y="3551464"/>
            <a:chExt cx="1130058" cy="1754327"/>
          </a:xfrm>
        </p:grpSpPr>
        <p:sp>
          <p:nvSpPr>
            <p:cNvPr id="50" name="TextBox 14">
              <a:extLst>
                <a:ext uri="{FF2B5EF4-FFF2-40B4-BE49-F238E27FC236}">
                  <a16:creationId xmlns:a16="http://schemas.microsoft.com/office/drawing/2014/main" id="{7CC7CCDD-015A-7C4C-A27F-FD5033892C35}"/>
                </a:ext>
              </a:extLst>
            </p:cNvPr>
            <p:cNvSpPr txBox="1"/>
            <p:nvPr/>
          </p:nvSpPr>
          <p:spPr>
            <a:xfrm>
              <a:off x="8196536" y="3551464"/>
              <a:ext cx="931653" cy="46166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defRPr sz="1600" baseline="0">
                  <a:solidFill>
                    <a:prstClr val="white"/>
                  </a:solidFill>
                  <a:latin typeface="+mj-lt"/>
                  <a:cs typeface="Arial" charset="0"/>
                </a:defRPr>
              </a:lvl1pPr>
            </a:lstStyle>
            <a:p>
              <a:r>
                <a:rPr lang="en-US" sz="2400" dirty="0"/>
                <a:t>H</a:t>
              </a:r>
            </a:p>
          </p:txBody>
        </p:sp>
        <p:sp>
          <p:nvSpPr>
            <p:cNvPr id="51" name="TextBox 18">
              <a:extLst>
                <a:ext uri="{FF2B5EF4-FFF2-40B4-BE49-F238E27FC236}">
                  <a16:creationId xmlns:a16="http://schemas.microsoft.com/office/drawing/2014/main" id="{C82D5107-DA7A-0444-8729-662ADE7BB7A3}"/>
                </a:ext>
              </a:extLst>
            </p:cNvPr>
            <p:cNvSpPr txBox="1"/>
            <p:nvPr/>
          </p:nvSpPr>
          <p:spPr>
            <a:xfrm>
              <a:off x="8097334" y="4013129"/>
              <a:ext cx="1130058" cy="12926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</a:pPr>
              <a:endParaRPr lang="en-US" sz="1300" baseline="0" dirty="0">
                <a:latin typeface="+mj-lt"/>
                <a:cs typeface="Arial" charset="0"/>
              </a:endParaRPr>
            </a:p>
            <a:p>
              <a:pPr algn="ctr">
                <a:spcBef>
                  <a:spcPct val="0"/>
                </a:spcBef>
              </a:pPr>
              <a:r>
                <a:rPr lang="en-US" sz="1300" baseline="0" dirty="0">
                  <a:cs typeface="Arial" charset="0"/>
                </a:rPr>
                <a:t>P</a:t>
              </a:r>
              <a:r>
                <a:rPr lang="en-US" sz="1300" dirty="0">
                  <a:cs typeface="Arial" charset="0"/>
                </a:rPr>
                <a:t>net</a:t>
              </a:r>
              <a:r>
                <a:rPr lang="en-US" sz="1300" baseline="0" dirty="0">
                  <a:cs typeface="Arial" charset="0"/>
                </a:rPr>
                <a:t> </a:t>
              </a:r>
            </a:p>
            <a:p>
              <a:pPr algn="ctr">
                <a:spcBef>
                  <a:spcPct val="0"/>
                </a:spcBef>
              </a:pPr>
              <a:r>
                <a:rPr lang="en-US" sz="1300" baseline="0" dirty="0">
                  <a:cs typeface="Arial" charset="0"/>
                </a:rPr>
                <a:t>~ 7.3 MW</a:t>
              </a:r>
            </a:p>
            <a:p>
              <a:pPr algn="ctr">
                <a:spcBef>
                  <a:spcPct val="0"/>
                </a:spcBef>
              </a:pPr>
              <a:endParaRPr lang="en-US" sz="1300" baseline="0" dirty="0">
                <a:cs typeface="Arial" charset="0"/>
              </a:endParaRPr>
            </a:p>
            <a:p>
              <a:pPr algn="ctr">
                <a:spcBef>
                  <a:spcPct val="0"/>
                </a:spcBef>
              </a:pPr>
              <a:r>
                <a:rPr lang="en-US" sz="1300" baseline="0" dirty="0"/>
                <a:t>gas puff </a:t>
              </a:r>
              <a:r>
                <a:rPr lang="en-GB" sz="1300" baseline="0" dirty="0"/>
                <a:t>12·10</a:t>
              </a:r>
              <a:r>
                <a:rPr lang="en-GB" sz="1300" baseline="30000" dirty="0"/>
                <a:t>21</a:t>
              </a:r>
              <a:r>
                <a:rPr lang="en-GB" sz="1300" baseline="0" dirty="0"/>
                <a:t> s</a:t>
              </a:r>
              <a:r>
                <a:rPr lang="en-GB" sz="1300" baseline="30000" dirty="0"/>
                <a:t>-1</a:t>
              </a:r>
            </a:p>
          </p:txBody>
        </p:sp>
      </p:grpSp>
      <p:sp>
        <p:nvSpPr>
          <p:cNvPr id="52" name="Inhaltsplatzhalter 5">
            <a:extLst>
              <a:ext uri="{FF2B5EF4-FFF2-40B4-BE49-F238E27FC236}">
                <a16:creationId xmlns:a16="http://schemas.microsoft.com/office/drawing/2014/main" id="{6D1E875A-5079-A14B-9DBB-C1CB0C8700CA}"/>
              </a:ext>
            </a:extLst>
          </p:cNvPr>
          <p:cNvSpPr txBox="1">
            <a:spLocks/>
          </p:cNvSpPr>
          <p:nvPr/>
        </p:nvSpPr>
        <p:spPr>
          <a:xfrm>
            <a:off x="90000" y="875489"/>
            <a:ext cx="7211053" cy="56706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kern="0" dirty="0"/>
          </a:p>
          <a:p>
            <a:r>
              <a:rPr lang="en-US" kern="0" baseline="0" dirty="0"/>
              <a:t>Pedestal recovery phases in </a:t>
            </a:r>
            <a:r>
              <a:rPr lang="en-US" kern="0" baseline="0" dirty="0">
                <a:solidFill>
                  <a:srgbClr val="0000FF"/>
                </a:solidFill>
              </a:rPr>
              <a:t>D</a:t>
            </a:r>
            <a:r>
              <a:rPr lang="en-US" kern="0" baseline="0" dirty="0"/>
              <a:t> and </a:t>
            </a:r>
            <a:r>
              <a:rPr lang="en-US" kern="0" baseline="0" dirty="0">
                <a:solidFill>
                  <a:srgbClr val="FF0000"/>
                </a:solidFill>
              </a:rPr>
              <a:t>H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kern="0" baseline="0" dirty="0"/>
              <a:t>n</a:t>
            </a:r>
            <a:r>
              <a:rPr lang="en-US" kern="0" dirty="0"/>
              <a:t>e</a:t>
            </a:r>
            <a:r>
              <a:rPr lang="en-US" kern="0" baseline="0" dirty="0"/>
              <a:t> pedestal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kern="0" baseline="0" dirty="0" err="1"/>
              <a:t>T</a:t>
            </a:r>
            <a:r>
              <a:rPr lang="en-US" kern="0" dirty="0" err="1"/>
              <a:t>e</a:t>
            </a:r>
            <a:r>
              <a:rPr lang="en-US" kern="0" baseline="0" dirty="0"/>
              <a:t> pedestal</a:t>
            </a:r>
          </a:p>
          <a:p>
            <a:pPr lvl="1"/>
            <a:endParaRPr lang="en-US" kern="0" baseline="0" dirty="0"/>
          </a:p>
          <a:p>
            <a:r>
              <a:rPr lang="en-US" kern="0" baseline="0" dirty="0"/>
              <a:t>Different timescales </a:t>
            </a:r>
          </a:p>
          <a:p>
            <a:pPr lvl="1"/>
            <a:r>
              <a:rPr lang="en-US" kern="0" baseline="0" dirty="0"/>
              <a:t>attributed to changes in </a:t>
            </a:r>
            <a:r>
              <a:rPr lang="en-US" kern="0" baseline="0" dirty="0" err="1"/>
              <a:t>Pnet</a:t>
            </a:r>
            <a:r>
              <a:rPr lang="en-US" kern="0" baseline="0" dirty="0"/>
              <a:t>, gas puff and neutral velocity</a:t>
            </a:r>
          </a:p>
          <a:p>
            <a:endParaRPr lang="en-US" kern="0" baseline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kern="0" baseline="0" dirty="0"/>
              <a:t>Indication for similar mechanisms acting in the pedestal recovery</a:t>
            </a:r>
          </a:p>
        </p:txBody>
      </p:sp>
    </p:spTree>
    <p:extLst>
      <p:ext uri="{BB962C8B-B14F-4D97-AF65-F5344CB8AC3E}">
        <p14:creationId xmlns:p14="http://schemas.microsoft.com/office/powerpoint/2010/main" val="125275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A347C53-2366-D544-B5CC-D1EB1260A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36EED-742D-5840-BB62-95DDB934547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/>
              <a:t>NSTX-U / Magnetic Fusion Science meeting, Princeton, Dec. 03, 2018</a:t>
            </a:r>
            <a:endParaRPr lang="en-US" alt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D4DCCB-B6A4-6442-ABEE-4AEBCBBBBB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853299-3D67-40C0-AEE6-6FA04DE1D1D9}" type="slidenum">
              <a:rPr lang="en-US" altLang="de-DE" noProof="0" smtClean="0"/>
              <a:pPr/>
              <a:t>27</a:t>
            </a:fld>
            <a:endParaRPr lang="en-US" altLang="de-DE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92E0A2-3303-5647-987C-6D92120046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/>
              <a:t>F. M. Laggner</a:t>
            </a:r>
            <a:endParaRPr lang="en-US" altLang="de-DE" noProof="0" dirty="0"/>
          </a:p>
        </p:txBody>
      </p:sp>
      <p:grpSp>
        <p:nvGrpSpPr>
          <p:cNvPr id="8" name="Gruppieren 23">
            <a:extLst>
              <a:ext uri="{FF2B5EF4-FFF2-40B4-BE49-F238E27FC236}">
                <a16:creationId xmlns:a16="http://schemas.microsoft.com/office/drawing/2014/main" id="{65E6A492-FAB5-E84A-BB07-61ADF1007193}"/>
              </a:ext>
            </a:extLst>
          </p:cNvPr>
          <p:cNvGrpSpPr/>
          <p:nvPr/>
        </p:nvGrpSpPr>
        <p:grpSpPr>
          <a:xfrm>
            <a:off x="8267604" y="835200"/>
            <a:ext cx="3835596" cy="5763600"/>
            <a:chOff x="8267604" y="835200"/>
            <a:chExt cx="3835596" cy="5763600"/>
          </a:xfrm>
        </p:grpSpPr>
        <p:grpSp>
          <p:nvGrpSpPr>
            <p:cNvPr id="9" name="Gruppieren 22">
              <a:extLst>
                <a:ext uri="{FF2B5EF4-FFF2-40B4-BE49-F238E27FC236}">
                  <a16:creationId xmlns:a16="http://schemas.microsoft.com/office/drawing/2014/main" id="{69DF22F0-1A59-F74E-A352-8D379270708B}"/>
                </a:ext>
              </a:extLst>
            </p:cNvPr>
            <p:cNvGrpSpPr/>
            <p:nvPr/>
          </p:nvGrpSpPr>
          <p:grpSpPr>
            <a:xfrm>
              <a:off x="8267604" y="835200"/>
              <a:ext cx="3835596" cy="2880000"/>
              <a:chOff x="8267604" y="835200"/>
              <a:chExt cx="3835596" cy="2880000"/>
            </a:xfrm>
          </p:grpSpPr>
          <p:pic>
            <p:nvPicPr>
              <p:cNvPr id="13" name="Grafik 10">
                <a:extLst>
                  <a:ext uri="{FF2B5EF4-FFF2-40B4-BE49-F238E27FC236}">
                    <a16:creationId xmlns:a16="http://schemas.microsoft.com/office/drawing/2014/main" id="{63DDC6A4-D0ED-4C4E-B868-85CAA5AFE9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67604" y="835200"/>
                <a:ext cx="3835596" cy="2880000"/>
              </a:xfrm>
              <a:prstGeom prst="rect">
                <a:avLst/>
              </a:prstGeom>
            </p:spPr>
          </p:pic>
          <p:sp>
            <p:nvSpPr>
              <p:cNvPr id="14" name="Rechteck 19">
                <a:extLst>
                  <a:ext uri="{FF2B5EF4-FFF2-40B4-BE49-F238E27FC236}">
                    <a16:creationId xmlns:a16="http://schemas.microsoft.com/office/drawing/2014/main" id="{A2AEF427-9350-A048-82B4-E6CA60AF74DC}"/>
                  </a:ext>
                </a:extLst>
              </p:cNvPr>
              <p:cNvSpPr/>
              <p:nvPr/>
            </p:nvSpPr>
            <p:spPr>
              <a:xfrm>
                <a:off x="8739682" y="861837"/>
                <a:ext cx="355588" cy="2538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AT" dirty="0"/>
              </a:p>
            </p:txBody>
          </p:sp>
        </p:grpSp>
        <p:grpSp>
          <p:nvGrpSpPr>
            <p:cNvPr id="10" name="Gruppieren 11">
              <a:extLst>
                <a:ext uri="{FF2B5EF4-FFF2-40B4-BE49-F238E27FC236}">
                  <a16:creationId xmlns:a16="http://schemas.microsoft.com/office/drawing/2014/main" id="{4950B720-762A-F74E-A593-098966A31B93}"/>
                </a:ext>
              </a:extLst>
            </p:cNvPr>
            <p:cNvGrpSpPr/>
            <p:nvPr/>
          </p:nvGrpSpPr>
          <p:grpSpPr>
            <a:xfrm>
              <a:off x="8267604" y="3718800"/>
              <a:ext cx="3835596" cy="2880000"/>
              <a:chOff x="8267604" y="3718800"/>
              <a:chExt cx="3835596" cy="2880000"/>
            </a:xfrm>
          </p:grpSpPr>
          <p:pic>
            <p:nvPicPr>
              <p:cNvPr id="11" name="Grafik 8">
                <a:extLst>
                  <a:ext uri="{FF2B5EF4-FFF2-40B4-BE49-F238E27FC236}">
                    <a16:creationId xmlns:a16="http://schemas.microsoft.com/office/drawing/2014/main" id="{ADC9B1B3-F5DE-704A-9F91-A72B6D145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67604" y="3718800"/>
                <a:ext cx="3835596" cy="2880000"/>
              </a:xfrm>
              <a:prstGeom prst="rect">
                <a:avLst/>
              </a:prstGeom>
            </p:spPr>
          </p:pic>
          <p:sp>
            <p:nvSpPr>
              <p:cNvPr id="12" name="Rechteck 12">
                <a:extLst>
                  <a:ext uri="{FF2B5EF4-FFF2-40B4-BE49-F238E27FC236}">
                    <a16:creationId xmlns:a16="http://schemas.microsoft.com/office/drawing/2014/main" id="{2529F266-4CDE-1940-AE25-5D7BD56D8817}"/>
                  </a:ext>
                </a:extLst>
              </p:cNvPr>
              <p:cNvSpPr/>
              <p:nvPr/>
            </p:nvSpPr>
            <p:spPr>
              <a:xfrm>
                <a:off x="8739682" y="3743812"/>
                <a:ext cx="355588" cy="2538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AT" dirty="0"/>
              </a:p>
            </p:txBody>
          </p:sp>
        </p:grpSp>
      </p:grpSp>
      <p:grpSp>
        <p:nvGrpSpPr>
          <p:cNvPr id="15" name="Group 6">
            <a:extLst>
              <a:ext uri="{FF2B5EF4-FFF2-40B4-BE49-F238E27FC236}">
                <a16:creationId xmlns:a16="http://schemas.microsoft.com/office/drawing/2014/main" id="{B2A62362-429B-2F4F-BBE8-FD1999F50F13}"/>
              </a:ext>
            </a:extLst>
          </p:cNvPr>
          <p:cNvGrpSpPr/>
          <p:nvPr/>
        </p:nvGrpSpPr>
        <p:grpSpPr>
          <a:xfrm>
            <a:off x="7201851" y="1506469"/>
            <a:ext cx="1130058" cy="754053"/>
            <a:chOff x="8091576" y="2010278"/>
            <a:chExt cx="1130058" cy="754053"/>
          </a:xfrm>
        </p:grpSpPr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9F2EF94C-4D89-7240-B874-6B07924F1A99}"/>
                </a:ext>
              </a:extLst>
            </p:cNvPr>
            <p:cNvSpPr txBox="1"/>
            <p:nvPr/>
          </p:nvSpPr>
          <p:spPr>
            <a:xfrm>
              <a:off x="8193600" y="2010278"/>
              <a:ext cx="931653" cy="46166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2400" baseline="0" dirty="0">
                  <a:solidFill>
                    <a:prstClr val="white"/>
                  </a:solidFill>
                  <a:latin typeface="+mj-lt"/>
                  <a:cs typeface="Arial" charset="0"/>
                </a:rPr>
                <a:t>D</a:t>
              </a:r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C5AA3849-FDE6-8444-A6CF-97715B40BCCD}"/>
                </a:ext>
              </a:extLst>
            </p:cNvPr>
            <p:cNvSpPr txBox="1"/>
            <p:nvPr/>
          </p:nvSpPr>
          <p:spPr>
            <a:xfrm>
              <a:off x="8091576" y="2471943"/>
              <a:ext cx="1130058" cy="2923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</a:pPr>
              <a:endParaRPr lang="en-US" sz="1300" baseline="0" dirty="0">
                <a:latin typeface="+mj-lt"/>
                <a:cs typeface="Arial" charset="0"/>
              </a:endParaRPr>
            </a:p>
          </p:txBody>
        </p:sp>
      </p:grpSp>
      <p:grpSp>
        <p:nvGrpSpPr>
          <p:cNvPr id="18" name="Group 7">
            <a:extLst>
              <a:ext uri="{FF2B5EF4-FFF2-40B4-BE49-F238E27FC236}">
                <a16:creationId xmlns:a16="http://schemas.microsoft.com/office/drawing/2014/main" id="{7E7D9C88-6B46-5B48-BE49-BD65EC167F15}"/>
              </a:ext>
            </a:extLst>
          </p:cNvPr>
          <p:cNvGrpSpPr/>
          <p:nvPr/>
        </p:nvGrpSpPr>
        <p:grpSpPr>
          <a:xfrm>
            <a:off x="7201851" y="4384484"/>
            <a:ext cx="1130058" cy="754053"/>
            <a:chOff x="8097334" y="3551464"/>
            <a:chExt cx="1130058" cy="754053"/>
          </a:xfrm>
        </p:grpSpPr>
        <p:sp>
          <p:nvSpPr>
            <p:cNvPr id="19" name="TextBox 14">
              <a:extLst>
                <a:ext uri="{FF2B5EF4-FFF2-40B4-BE49-F238E27FC236}">
                  <a16:creationId xmlns:a16="http://schemas.microsoft.com/office/drawing/2014/main" id="{2FDAA7D9-10DC-F04B-BAFA-B8A7446D98C8}"/>
                </a:ext>
              </a:extLst>
            </p:cNvPr>
            <p:cNvSpPr txBox="1"/>
            <p:nvPr/>
          </p:nvSpPr>
          <p:spPr>
            <a:xfrm>
              <a:off x="8196536" y="3551464"/>
              <a:ext cx="931653" cy="46166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defRPr sz="1600" baseline="0">
                  <a:solidFill>
                    <a:prstClr val="white"/>
                  </a:solidFill>
                  <a:latin typeface="+mj-lt"/>
                  <a:cs typeface="Arial" charset="0"/>
                </a:defRPr>
              </a:lvl1pPr>
            </a:lstStyle>
            <a:p>
              <a:r>
                <a:rPr lang="en-US" sz="2400" dirty="0"/>
                <a:t>H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8A5BB92-608E-E045-A83C-DC884018330F}"/>
                </a:ext>
              </a:extLst>
            </p:cNvPr>
            <p:cNvSpPr txBox="1"/>
            <p:nvPr/>
          </p:nvSpPr>
          <p:spPr>
            <a:xfrm>
              <a:off x="8097334" y="4013129"/>
              <a:ext cx="1130058" cy="2923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</a:pPr>
              <a:endParaRPr lang="en-US" sz="1300" baseline="0" dirty="0">
                <a:latin typeface="+mj-lt"/>
                <a:cs typeface="Arial" charset="0"/>
              </a:endParaRPr>
            </a:p>
          </p:txBody>
        </p:sp>
      </p:grpSp>
      <p:sp>
        <p:nvSpPr>
          <p:cNvPr id="21" name="Inhaltsplatzhalter 5">
            <a:extLst>
              <a:ext uri="{FF2B5EF4-FFF2-40B4-BE49-F238E27FC236}">
                <a16:creationId xmlns:a16="http://schemas.microsoft.com/office/drawing/2014/main" id="{39064C7B-A7BA-3E41-9568-28BF756B41A3}"/>
              </a:ext>
            </a:extLst>
          </p:cNvPr>
          <p:cNvSpPr txBox="1">
            <a:spLocks/>
          </p:cNvSpPr>
          <p:nvPr/>
        </p:nvSpPr>
        <p:spPr>
          <a:xfrm>
            <a:off x="90000" y="875489"/>
            <a:ext cx="7211053" cy="56706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endParaRPr lang="en-US" kern="0" dirty="0"/>
          </a:p>
          <a:p>
            <a:r>
              <a:rPr lang="en-US" kern="0" baseline="0" dirty="0"/>
              <a:t>∂Br/∂t measured at the LFS midplane </a:t>
            </a:r>
          </a:p>
          <a:p>
            <a:pPr lvl="1"/>
            <a:r>
              <a:rPr lang="en-US" kern="0" baseline="0" dirty="0"/>
              <a:t>Radial magnetic fluctuations (∂Br/∂t)</a:t>
            </a:r>
          </a:p>
          <a:p>
            <a:pPr lvl="1"/>
            <a:endParaRPr lang="en-US" kern="0" baseline="0" dirty="0"/>
          </a:p>
          <a:p>
            <a:r>
              <a:rPr lang="en-US" kern="0" baseline="0" dirty="0"/>
              <a:t>Core modes</a:t>
            </a:r>
          </a:p>
          <a:p>
            <a:pPr lvl="1"/>
            <a:r>
              <a:rPr lang="en-US" kern="0" baseline="0" dirty="0"/>
              <a:t>Frequency &lt; 40 kHz</a:t>
            </a:r>
          </a:p>
          <a:p>
            <a:r>
              <a:rPr lang="en-US" kern="0" baseline="0" dirty="0"/>
              <a:t>Lower magnetic activity during Δtne</a:t>
            </a:r>
          </a:p>
          <a:p>
            <a:pPr lvl="1"/>
            <a:r>
              <a:rPr lang="en-US" kern="0" baseline="0" dirty="0"/>
              <a:t>40 kHz &lt; frequency &lt; 200 kHz </a:t>
            </a:r>
          </a:p>
          <a:p>
            <a:r>
              <a:rPr lang="en-US" kern="0" baseline="0" dirty="0"/>
              <a:t>After ΔtTe activity at high frequencies</a:t>
            </a:r>
          </a:p>
          <a:p>
            <a:pPr lvl="1"/>
            <a:r>
              <a:rPr lang="en-US" kern="0" baseline="0" dirty="0"/>
              <a:t>Frequency &gt; 200 kHz</a:t>
            </a:r>
          </a:p>
          <a:p>
            <a:pPr lvl="1"/>
            <a:endParaRPr lang="en-US" kern="0" dirty="0"/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1494169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98FA0-8A0B-D34A-B629-061AF5778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E6E578-77D9-5847-BDE0-6F1B279F2C5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/>
              <a:t>NSTX-U / Magnetic Fusion Science meeting, Princeton, Dec. 03, 2018</a:t>
            </a:r>
            <a:endParaRPr lang="en-US" alt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65E975-0DD4-834B-A561-2002107893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853299-3D67-40C0-AEE6-6FA04DE1D1D9}" type="slidenum">
              <a:rPr lang="en-US" altLang="de-DE" noProof="0" smtClean="0"/>
              <a:pPr/>
              <a:t>28</a:t>
            </a:fld>
            <a:endParaRPr lang="en-US" altLang="de-DE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6D5ED-211A-4743-BA38-64EC6D1052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/>
              <a:t>F. M. Laggner</a:t>
            </a:r>
            <a:endParaRPr lang="en-US" altLang="de-DE" noProof="0" dirty="0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F499FDE8-D67A-B74D-93F2-37EE96D5458C}"/>
              </a:ext>
            </a:extLst>
          </p:cNvPr>
          <p:cNvGrpSpPr/>
          <p:nvPr/>
        </p:nvGrpSpPr>
        <p:grpSpPr>
          <a:xfrm>
            <a:off x="7201851" y="1506469"/>
            <a:ext cx="1130058" cy="754053"/>
            <a:chOff x="8091576" y="2010278"/>
            <a:chExt cx="1130058" cy="754053"/>
          </a:xfrm>
        </p:grpSpPr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112E2869-462E-0D45-9A59-FDBFF030905B}"/>
                </a:ext>
              </a:extLst>
            </p:cNvPr>
            <p:cNvSpPr txBox="1"/>
            <p:nvPr/>
          </p:nvSpPr>
          <p:spPr>
            <a:xfrm>
              <a:off x="8193600" y="2010278"/>
              <a:ext cx="931653" cy="46166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2400" baseline="0" dirty="0">
                  <a:solidFill>
                    <a:prstClr val="white"/>
                  </a:solidFill>
                  <a:latin typeface="+mj-lt"/>
                  <a:cs typeface="Arial" charset="0"/>
                </a:rPr>
                <a:t>D</a:t>
              </a:r>
            </a:p>
          </p:txBody>
        </p:sp>
        <p:sp>
          <p:nvSpPr>
            <p:cNvPr id="8" name="TextBox 17">
              <a:extLst>
                <a:ext uri="{FF2B5EF4-FFF2-40B4-BE49-F238E27FC236}">
                  <a16:creationId xmlns:a16="http://schemas.microsoft.com/office/drawing/2014/main" id="{56582B31-5A79-6246-9333-183DCEC74736}"/>
                </a:ext>
              </a:extLst>
            </p:cNvPr>
            <p:cNvSpPr txBox="1"/>
            <p:nvPr/>
          </p:nvSpPr>
          <p:spPr>
            <a:xfrm>
              <a:off x="8091576" y="2471943"/>
              <a:ext cx="1130058" cy="2923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</a:pPr>
              <a:endParaRPr lang="en-US" sz="1300" baseline="0" dirty="0">
                <a:latin typeface="+mj-lt"/>
                <a:cs typeface="Arial" charset="0"/>
              </a:endParaRPr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id="{02AFD0B3-F42A-7A4C-BAB4-B5F24B1D765B}"/>
              </a:ext>
            </a:extLst>
          </p:cNvPr>
          <p:cNvGrpSpPr/>
          <p:nvPr/>
        </p:nvGrpSpPr>
        <p:grpSpPr>
          <a:xfrm>
            <a:off x="7201851" y="4384484"/>
            <a:ext cx="1130058" cy="754053"/>
            <a:chOff x="8097334" y="3551464"/>
            <a:chExt cx="1130058" cy="754053"/>
          </a:xfrm>
        </p:grpSpPr>
        <p:sp>
          <p:nvSpPr>
            <p:cNvPr id="10" name="TextBox 14">
              <a:extLst>
                <a:ext uri="{FF2B5EF4-FFF2-40B4-BE49-F238E27FC236}">
                  <a16:creationId xmlns:a16="http://schemas.microsoft.com/office/drawing/2014/main" id="{DDDFF922-5DA5-E741-BFA1-CA851667F34B}"/>
                </a:ext>
              </a:extLst>
            </p:cNvPr>
            <p:cNvSpPr txBox="1"/>
            <p:nvPr/>
          </p:nvSpPr>
          <p:spPr>
            <a:xfrm>
              <a:off x="8196536" y="3551464"/>
              <a:ext cx="931653" cy="46166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defRPr sz="1600" baseline="0">
                  <a:solidFill>
                    <a:prstClr val="white"/>
                  </a:solidFill>
                  <a:latin typeface="+mj-lt"/>
                  <a:cs typeface="Arial" charset="0"/>
                </a:defRPr>
              </a:lvl1pPr>
            </a:lstStyle>
            <a:p>
              <a:r>
                <a:rPr lang="en-US" sz="2400" dirty="0"/>
                <a:t>H</a:t>
              </a:r>
            </a:p>
          </p:txBody>
        </p:sp>
        <p:sp>
          <p:nvSpPr>
            <p:cNvPr id="11" name="TextBox 18">
              <a:extLst>
                <a:ext uri="{FF2B5EF4-FFF2-40B4-BE49-F238E27FC236}">
                  <a16:creationId xmlns:a16="http://schemas.microsoft.com/office/drawing/2014/main" id="{A9BBAFA5-D6A3-0946-A2F8-5194EDF7A730}"/>
                </a:ext>
              </a:extLst>
            </p:cNvPr>
            <p:cNvSpPr txBox="1"/>
            <p:nvPr/>
          </p:nvSpPr>
          <p:spPr>
            <a:xfrm>
              <a:off x="8097334" y="4013129"/>
              <a:ext cx="1130058" cy="2923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</a:pPr>
              <a:endParaRPr lang="en-US" sz="1300" baseline="0" dirty="0">
                <a:latin typeface="+mj-lt"/>
                <a:cs typeface="Arial" charset="0"/>
              </a:endParaRPr>
            </a:p>
          </p:txBody>
        </p:sp>
      </p:grpSp>
      <p:grpSp>
        <p:nvGrpSpPr>
          <p:cNvPr id="12" name="Gruppieren 20">
            <a:extLst>
              <a:ext uri="{FF2B5EF4-FFF2-40B4-BE49-F238E27FC236}">
                <a16:creationId xmlns:a16="http://schemas.microsoft.com/office/drawing/2014/main" id="{0CCA329C-71CA-414E-87F6-73426A622277}"/>
              </a:ext>
            </a:extLst>
          </p:cNvPr>
          <p:cNvGrpSpPr/>
          <p:nvPr/>
        </p:nvGrpSpPr>
        <p:grpSpPr>
          <a:xfrm>
            <a:off x="8267604" y="833680"/>
            <a:ext cx="3835596" cy="5763970"/>
            <a:chOff x="8267604" y="833680"/>
            <a:chExt cx="3835596" cy="5763970"/>
          </a:xfrm>
        </p:grpSpPr>
        <p:grpSp>
          <p:nvGrpSpPr>
            <p:cNvPr id="13" name="Gruppieren 19">
              <a:extLst>
                <a:ext uri="{FF2B5EF4-FFF2-40B4-BE49-F238E27FC236}">
                  <a16:creationId xmlns:a16="http://schemas.microsoft.com/office/drawing/2014/main" id="{A4B4713A-BB3C-F941-9E19-A3D016115C39}"/>
                </a:ext>
              </a:extLst>
            </p:cNvPr>
            <p:cNvGrpSpPr/>
            <p:nvPr/>
          </p:nvGrpSpPr>
          <p:grpSpPr>
            <a:xfrm>
              <a:off x="8267604" y="3717650"/>
              <a:ext cx="3835596" cy="2880000"/>
              <a:chOff x="8267604" y="3717650"/>
              <a:chExt cx="3835596" cy="2880000"/>
            </a:xfrm>
          </p:grpSpPr>
          <p:pic>
            <p:nvPicPr>
              <p:cNvPr id="17" name="Grafik 7">
                <a:extLst>
                  <a:ext uri="{FF2B5EF4-FFF2-40B4-BE49-F238E27FC236}">
                    <a16:creationId xmlns:a16="http://schemas.microsoft.com/office/drawing/2014/main" id="{603A9770-3D9B-DD47-B1BE-1EB35E0EF9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67604" y="3717650"/>
                <a:ext cx="3835596" cy="2880000"/>
              </a:xfrm>
              <a:prstGeom prst="rect">
                <a:avLst/>
              </a:prstGeom>
            </p:spPr>
          </p:pic>
          <p:sp>
            <p:nvSpPr>
              <p:cNvPr id="18" name="Rechteck 11">
                <a:extLst>
                  <a:ext uri="{FF2B5EF4-FFF2-40B4-BE49-F238E27FC236}">
                    <a16:creationId xmlns:a16="http://schemas.microsoft.com/office/drawing/2014/main" id="{F29DFA5D-A96A-D84F-BAB6-8E62BF01C7D0}"/>
                  </a:ext>
                </a:extLst>
              </p:cNvPr>
              <p:cNvSpPr/>
              <p:nvPr/>
            </p:nvSpPr>
            <p:spPr>
              <a:xfrm>
                <a:off x="8739682" y="3739801"/>
                <a:ext cx="355588" cy="2538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AT" dirty="0"/>
              </a:p>
            </p:txBody>
          </p:sp>
        </p:grpSp>
        <p:grpSp>
          <p:nvGrpSpPr>
            <p:cNvPr id="14" name="Gruppieren 1">
              <a:extLst>
                <a:ext uri="{FF2B5EF4-FFF2-40B4-BE49-F238E27FC236}">
                  <a16:creationId xmlns:a16="http://schemas.microsoft.com/office/drawing/2014/main" id="{8815E948-9AEA-B640-8301-ECCBE5239A41}"/>
                </a:ext>
              </a:extLst>
            </p:cNvPr>
            <p:cNvGrpSpPr/>
            <p:nvPr/>
          </p:nvGrpSpPr>
          <p:grpSpPr>
            <a:xfrm>
              <a:off x="8267604" y="833680"/>
              <a:ext cx="3835596" cy="2880000"/>
              <a:chOff x="8267604" y="833680"/>
              <a:chExt cx="3835596" cy="2880000"/>
            </a:xfrm>
          </p:grpSpPr>
          <p:pic>
            <p:nvPicPr>
              <p:cNvPr id="15" name="Grafik 8">
                <a:extLst>
                  <a:ext uri="{FF2B5EF4-FFF2-40B4-BE49-F238E27FC236}">
                    <a16:creationId xmlns:a16="http://schemas.microsoft.com/office/drawing/2014/main" id="{0C42CB4B-A3F8-064D-81C8-95C4C51E7E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67604" y="833680"/>
                <a:ext cx="3835596" cy="2880000"/>
              </a:xfrm>
              <a:prstGeom prst="rect">
                <a:avLst/>
              </a:prstGeom>
            </p:spPr>
          </p:pic>
          <p:sp>
            <p:nvSpPr>
              <p:cNvPr id="16" name="Rechteck 18">
                <a:extLst>
                  <a:ext uri="{FF2B5EF4-FFF2-40B4-BE49-F238E27FC236}">
                    <a16:creationId xmlns:a16="http://schemas.microsoft.com/office/drawing/2014/main" id="{C4C6C537-1536-E14F-B64B-BBFE82E5FA92}"/>
                  </a:ext>
                </a:extLst>
              </p:cNvPr>
              <p:cNvSpPr/>
              <p:nvPr/>
            </p:nvSpPr>
            <p:spPr>
              <a:xfrm>
                <a:off x="8739682" y="858425"/>
                <a:ext cx="355588" cy="2538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AT" dirty="0"/>
              </a:p>
            </p:txBody>
          </p:sp>
        </p:grpSp>
      </p:grpSp>
      <p:sp>
        <p:nvSpPr>
          <p:cNvPr id="19" name="Inhaltsplatzhalter 5">
            <a:extLst>
              <a:ext uri="{FF2B5EF4-FFF2-40B4-BE49-F238E27FC236}">
                <a16:creationId xmlns:a16="http://schemas.microsoft.com/office/drawing/2014/main" id="{8CB7D70E-1715-9949-AD63-BC1F34F4E3BD}"/>
              </a:ext>
            </a:extLst>
          </p:cNvPr>
          <p:cNvSpPr txBox="1">
            <a:spLocks/>
          </p:cNvSpPr>
          <p:nvPr/>
        </p:nvSpPr>
        <p:spPr>
          <a:xfrm>
            <a:off x="90000" y="875489"/>
            <a:ext cx="7211053" cy="56706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endParaRPr lang="en-US" kern="0" dirty="0"/>
          </a:p>
          <a:p>
            <a:r>
              <a:rPr lang="en-US" kern="0" baseline="0" dirty="0"/>
              <a:t>Negative n:</a:t>
            </a:r>
          </a:p>
          <a:p>
            <a:pPr lvl="1"/>
            <a:r>
              <a:rPr lang="en-US" kern="0" baseline="0" dirty="0"/>
              <a:t>Counter-current propagation or propagation in electron diamagnetic direction</a:t>
            </a:r>
          </a:p>
          <a:p>
            <a:pPr lvl="1"/>
            <a:r>
              <a:rPr lang="en-US" kern="0" baseline="0" dirty="0"/>
              <a:t>Direction of the E×B background flow</a:t>
            </a:r>
          </a:p>
          <a:p>
            <a:pPr lvl="2"/>
            <a:r>
              <a:rPr lang="en-US" kern="0" baseline="0" dirty="0"/>
              <a:t>Er at the edge approximated by </a:t>
            </a:r>
            <a:r>
              <a:rPr lang="en-US" kern="0" baseline="0" dirty="0">
                <a:sym typeface="Symbol" panose="05050102010706020507" pitchFamily="18" charset="2"/>
              </a:rPr>
              <a:t>p/en</a:t>
            </a:r>
          </a:p>
          <a:p>
            <a:pPr marL="1371600" lvl="3" indent="0">
              <a:buNone/>
            </a:pPr>
            <a:r>
              <a:rPr lang="en-US" kern="0" baseline="0" dirty="0"/>
              <a:t>[</a:t>
            </a:r>
            <a:r>
              <a:rPr lang="en-US" sz="1600" kern="0" baseline="0" dirty="0"/>
              <a:t>E. Viezzer et al., NF 2014</a:t>
            </a:r>
            <a:r>
              <a:rPr lang="en-US" kern="0" baseline="0" dirty="0"/>
              <a:t>]</a:t>
            </a:r>
          </a:p>
          <a:p>
            <a:pPr lvl="1"/>
            <a:endParaRPr lang="en-US" kern="0" baseline="0" dirty="0"/>
          </a:p>
          <a:p>
            <a:r>
              <a:rPr lang="en-US" kern="0" baseline="0" dirty="0"/>
              <a:t>Two mode number branches with similar n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aseline="0" dirty="0">
                <a:solidFill>
                  <a:prstClr val="black"/>
                </a:solidFill>
                <a:latin typeface="Arial" panose="020B0604020202020204"/>
                <a:cs typeface="+mn-cs"/>
              </a:rPr>
              <a:t>[</a:t>
            </a:r>
            <a:r>
              <a:rPr lang="en-US" sz="1600" baseline="0" dirty="0">
                <a:solidFill>
                  <a:prstClr val="black"/>
                </a:solidFill>
                <a:latin typeface="Arial" panose="020B0604020202020204"/>
                <a:cs typeface="+mn-cs"/>
              </a:rPr>
              <a:t>F. Mink et al., accepted in PPCF</a:t>
            </a:r>
            <a:r>
              <a:rPr lang="en-US" sz="1800" baseline="0" dirty="0">
                <a:solidFill>
                  <a:prstClr val="black"/>
                </a:solidFill>
                <a:latin typeface="Arial" panose="020B0604020202020204"/>
                <a:cs typeface="+mn-cs"/>
              </a:rPr>
              <a:t>]</a:t>
            </a:r>
          </a:p>
          <a:p>
            <a:pPr lvl="1"/>
            <a:endParaRPr lang="en-US" kern="0" baseline="0" dirty="0"/>
          </a:p>
          <a:p>
            <a:r>
              <a:rPr lang="en-US" kern="0" baseline="0" dirty="0"/>
              <a:t>Slope represents different rotation velocity relative to the lab frame</a:t>
            </a:r>
          </a:p>
          <a:p>
            <a:pPr lvl="1"/>
            <a:r>
              <a:rPr lang="en-US" kern="0" baseline="0" dirty="0"/>
              <a:t>E×B velocity affected by shallower</a:t>
            </a:r>
            <a:r>
              <a:rPr lang="en-US" kern="0" baseline="0" dirty="0">
                <a:sym typeface="Symbol" panose="05050102010706020507" pitchFamily="18" charset="2"/>
              </a:rPr>
              <a:t> </a:t>
            </a:r>
            <a:r>
              <a:rPr lang="en-US" kern="0" baseline="0" dirty="0"/>
              <a:t>ne </a:t>
            </a:r>
          </a:p>
          <a:p>
            <a:pPr lvl="1"/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0067841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4B9FB-8B4C-9545-8F0C-1985574D4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3A6A20-11A3-654F-9A1C-0ACE42C1D37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/>
              <a:t>NSTX-U / Magnetic Fusion Science meeting, Princeton, Dec. 03, 2018</a:t>
            </a:r>
            <a:endParaRPr lang="en-US" alt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A3907-F79F-CA4F-AC62-B10636BC3A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853299-3D67-40C0-AEE6-6FA04DE1D1D9}" type="slidenum">
              <a:rPr lang="en-US" altLang="de-DE" noProof="0" smtClean="0"/>
              <a:pPr/>
              <a:t>29</a:t>
            </a:fld>
            <a:endParaRPr lang="en-US" altLang="de-DE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E79C3-93AC-904A-A732-A043B7F2BE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/>
              <a:t>F. M. Laggner</a:t>
            </a:r>
            <a:endParaRPr lang="en-US" altLang="de-DE" noProof="0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6E9FE8D-DE9E-7F4F-B608-473D66599980}"/>
              </a:ext>
            </a:extLst>
          </p:cNvPr>
          <p:cNvSpPr txBox="1">
            <a:spLocks/>
          </p:cNvSpPr>
          <p:nvPr/>
        </p:nvSpPr>
        <p:spPr>
          <a:xfrm>
            <a:off x="90000" y="875489"/>
            <a:ext cx="7211053" cy="56706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kern="0" dirty="0"/>
          </a:p>
          <a:p>
            <a:endParaRPr lang="en-US" kern="0" dirty="0"/>
          </a:p>
          <a:p>
            <a:r>
              <a:rPr lang="en-US" baseline="0" dirty="0">
                <a:sym typeface="Symbol" panose="05050102010706020507" pitchFamily="18" charset="2"/>
              </a:rPr>
              <a:t></a:t>
            </a:r>
            <a:r>
              <a:rPr lang="en-US" baseline="0" dirty="0"/>
              <a:t>Ti recovers during </a:t>
            </a:r>
            <a:r>
              <a:rPr lang="en-US" kern="0" baseline="0" dirty="0"/>
              <a:t>Δtne</a:t>
            </a:r>
          </a:p>
          <a:p>
            <a:pPr lvl="1"/>
            <a:r>
              <a:rPr lang="en-US" kern="0" baseline="0" dirty="0"/>
              <a:t>Established before the recovery of </a:t>
            </a:r>
            <a:r>
              <a:rPr lang="en-US" baseline="0" dirty="0">
                <a:sym typeface="Symbol" panose="05050102010706020507" pitchFamily="18" charset="2"/>
              </a:rPr>
              <a:t></a:t>
            </a:r>
            <a:r>
              <a:rPr lang="en-US" baseline="0" dirty="0"/>
              <a:t>Te</a:t>
            </a:r>
            <a:r>
              <a:rPr lang="en-US" kern="0" baseline="0" dirty="0"/>
              <a:t> </a:t>
            </a:r>
          </a:p>
          <a:p>
            <a:endParaRPr lang="en-US" kern="0" baseline="0" dirty="0"/>
          </a:p>
          <a:p>
            <a:r>
              <a:rPr lang="en-US" kern="0" baseline="0" dirty="0"/>
              <a:t>Consistent with recent findings in </a:t>
            </a:r>
            <a:r>
              <a:rPr lang="en-US" kern="0" baseline="0" dirty="0">
                <a:solidFill>
                  <a:srgbClr val="0000FF"/>
                </a:solidFill>
              </a:rPr>
              <a:t>D</a:t>
            </a:r>
            <a:r>
              <a:rPr lang="en-US" kern="0" baseline="0" dirty="0"/>
              <a:t> plasmas </a:t>
            </a:r>
          </a:p>
          <a:p>
            <a:pPr lvl="1"/>
            <a:r>
              <a:rPr lang="en-US" kern="0" baseline="0" dirty="0"/>
              <a:t>Poster on Friday</a:t>
            </a:r>
          </a:p>
          <a:p>
            <a:pPr lvl="2"/>
            <a:r>
              <a:rPr lang="en-US" kern="0" baseline="0" dirty="0"/>
              <a:t>M. </a:t>
            </a:r>
            <a:r>
              <a:rPr lang="en-US" kern="0" baseline="0" dirty="0" err="1"/>
              <a:t>Cavedon</a:t>
            </a:r>
            <a:r>
              <a:rPr lang="en-US" kern="0" baseline="0" dirty="0"/>
              <a:t> et al., Session YP10: YP10.00057</a:t>
            </a:r>
          </a:p>
          <a:p>
            <a:pPr marL="457200" lvl="1" indent="0">
              <a:buNone/>
            </a:pPr>
            <a:r>
              <a:rPr lang="it-IT" sz="1800" kern="0" baseline="0" dirty="0">
                <a:solidFill>
                  <a:prstClr val="black"/>
                </a:solidFill>
                <a:latin typeface="Arial" panose="020B0604020202020204"/>
                <a:cs typeface="+mn-cs"/>
              </a:rPr>
              <a:t>	    [</a:t>
            </a:r>
            <a:r>
              <a:rPr lang="it-IT" sz="1600" kern="0" baseline="0" dirty="0">
                <a:solidFill>
                  <a:prstClr val="black"/>
                </a:solidFill>
                <a:latin typeface="Arial" panose="020B0604020202020204"/>
                <a:cs typeface="+mn-cs"/>
              </a:rPr>
              <a:t>M. </a:t>
            </a:r>
            <a:r>
              <a:rPr lang="it-IT" sz="1600" kern="0" baseline="0" dirty="0" err="1">
                <a:solidFill>
                  <a:prstClr val="black"/>
                </a:solidFill>
                <a:latin typeface="Arial" panose="020B0604020202020204"/>
                <a:cs typeface="+mn-cs"/>
              </a:rPr>
              <a:t>Cavedon</a:t>
            </a:r>
            <a:r>
              <a:rPr lang="it-IT" sz="1600" kern="0" baseline="0" dirty="0">
                <a:solidFill>
                  <a:prstClr val="black"/>
                </a:solidFill>
                <a:latin typeface="Arial" panose="020B0604020202020204"/>
                <a:cs typeface="+mn-cs"/>
              </a:rPr>
              <a:t> et al., PPCF in </a:t>
            </a:r>
            <a:r>
              <a:rPr lang="it-IT" sz="1600" kern="0" baseline="0" dirty="0" err="1">
                <a:solidFill>
                  <a:prstClr val="black"/>
                </a:solidFill>
                <a:latin typeface="Arial" panose="020B0604020202020204"/>
                <a:cs typeface="+mn-cs"/>
              </a:rPr>
              <a:t>preparation</a:t>
            </a:r>
            <a:r>
              <a:rPr lang="it-IT" sz="1800" kern="0" baseline="0" dirty="0">
                <a:solidFill>
                  <a:prstClr val="black"/>
                </a:solidFill>
                <a:latin typeface="Arial" panose="020B0604020202020204"/>
                <a:cs typeface="+mn-cs"/>
              </a:rPr>
              <a:t>]</a:t>
            </a:r>
          </a:p>
          <a:p>
            <a:pPr marL="457200" lvl="1" indent="0">
              <a:buNone/>
            </a:pPr>
            <a:endParaRPr lang="en-US" sz="1800" kern="0" baseline="0" dirty="0">
              <a:solidFill>
                <a:prstClr val="black"/>
              </a:solidFill>
              <a:latin typeface="Arial" panose="020B0604020202020204"/>
              <a:cs typeface="+mn-cs"/>
            </a:endParaRPr>
          </a:p>
          <a:p>
            <a:endParaRPr lang="en-US" kern="0" dirty="0"/>
          </a:p>
          <a:p>
            <a:endParaRPr lang="en-US" kern="0" dirty="0"/>
          </a:p>
        </p:txBody>
      </p:sp>
      <p:grpSp>
        <p:nvGrpSpPr>
          <p:cNvPr id="7" name="Gruppieren 1">
            <a:extLst>
              <a:ext uri="{FF2B5EF4-FFF2-40B4-BE49-F238E27FC236}">
                <a16:creationId xmlns:a16="http://schemas.microsoft.com/office/drawing/2014/main" id="{5400596A-DCB2-5642-9E86-214C804DFF3B}"/>
              </a:ext>
            </a:extLst>
          </p:cNvPr>
          <p:cNvGrpSpPr/>
          <p:nvPr/>
        </p:nvGrpSpPr>
        <p:grpSpPr>
          <a:xfrm>
            <a:off x="8267604" y="2270811"/>
            <a:ext cx="3835596" cy="2880000"/>
            <a:chOff x="8267604" y="2270811"/>
            <a:chExt cx="3835596" cy="2880000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5D64CE0D-3C93-9E44-A9F1-867B991B0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7604" y="2270811"/>
              <a:ext cx="3835596" cy="2880000"/>
            </a:xfrm>
            <a:prstGeom prst="rect">
              <a:avLst/>
            </a:prstGeom>
          </p:spPr>
        </p:pic>
        <p:sp>
          <p:nvSpPr>
            <p:cNvPr id="9" name="Rechteck 11">
              <a:extLst>
                <a:ext uri="{FF2B5EF4-FFF2-40B4-BE49-F238E27FC236}">
                  <a16:creationId xmlns:a16="http://schemas.microsoft.com/office/drawing/2014/main" id="{A6905BFB-0A6C-E447-B341-C2C7B3999FAF}"/>
                </a:ext>
              </a:extLst>
            </p:cNvPr>
            <p:cNvSpPr/>
            <p:nvPr/>
          </p:nvSpPr>
          <p:spPr>
            <a:xfrm>
              <a:off x="8739682" y="2296800"/>
              <a:ext cx="355588" cy="2538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</p:grpSp>
      <p:grpSp>
        <p:nvGrpSpPr>
          <p:cNvPr id="10" name="Group 6">
            <a:extLst>
              <a:ext uri="{FF2B5EF4-FFF2-40B4-BE49-F238E27FC236}">
                <a16:creationId xmlns:a16="http://schemas.microsoft.com/office/drawing/2014/main" id="{A664C109-906B-F34C-9B8E-6289277AEBE7}"/>
              </a:ext>
            </a:extLst>
          </p:cNvPr>
          <p:cNvGrpSpPr/>
          <p:nvPr/>
        </p:nvGrpSpPr>
        <p:grpSpPr>
          <a:xfrm>
            <a:off x="7203600" y="2673255"/>
            <a:ext cx="1130058" cy="887423"/>
            <a:chOff x="8091576" y="2010278"/>
            <a:chExt cx="1130058" cy="887423"/>
          </a:xfrm>
        </p:grpSpPr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3F225241-02B9-AD43-B962-2622887AB805}"/>
                </a:ext>
              </a:extLst>
            </p:cNvPr>
            <p:cNvSpPr txBox="1"/>
            <p:nvPr/>
          </p:nvSpPr>
          <p:spPr>
            <a:xfrm>
              <a:off x="8193600" y="2010278"/>
              <a:ext cx="931653" cy="46166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2400" baseline="0" dirty="0">
                  <a:solidFill>
                    <a:prstClr val="white"/>
                  </a:solidFill>
                  <a:latin typeface="+mj-lt"/>
                  <a:cs typeface="Arial" charset="0"/>
                </a:rPr>
                <a:t>He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C58819A-7BC5-B842-A79B-1D12C4F5976A}"/>
                </a:ext>
              </a:extLst>
            </p:cNvPr>
            <p:cNvSpPr txBox="1"/>
            <p:nvPr/>
          </p:nvSpPr>
          <p:spPr>
            <a:xfrm>
              <a:off x="8091576" y="2471943"/>
              <a:ext cx="1130058" cy="4257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</a:pPr>
              <a:endParaRPr lang="en-US" sz="1300" baseline="0" dirty="0">
                <a:latin typeface="+mj-lt"/>
                <a:cs typeface="Arial" charset="0"/>
              </a:endParaRPr>
            </a:p>
            <a:p>
              <a:pPr algn="ctr">
                <a:spcBef>
                  <a:spcPct val="0"/>
                </a:spcBef>
              </a:pPr>
              <a:endParaRPr lang="en-US" sz="1300" baseline="30000" dirty="0"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6239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4F4DC94-9170-5B44-974A-066A417CD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- Diagnosing the pedestal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ACB782-8019-E142-B487-0CEA2DA4E4F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/>
              <a:t>NSTX-U / Magnetic Fusion Science meeting, Princeton, Dec. 03, 2018</a:t>
            </a:r>
            <a:endParaRPr lang="en-US" alt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979C96-638D-C241-8EF7-6874882CFF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853299-3D67-40C0-AEE6-6FA04DE1D1D9}" type="slidenum">
              <a:rPr lang="en-US" altLang="de-DE" noProof="0" smtClean="0"/>
              <a:pPr/>
              <a:t>3</a:t>
            </a:fld>
            <a:endParaRPr lang="en-US" altLang="de-DE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6A06C4-3B05-5F47-A09F-8629E04AA7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/>
              <a:t>F. M. Laggner</a:t>
            </a:r>
            <a:endParaRPr lang="en-US" altLang="de-DE" noProof="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D1299F6-ADA2-2E47-8C63-089DA720B95F}"/>
              </a:ext>
            </a:extLst>
          </p:cNvPr>
          <p:cNvGrpSpPr/>
          <p:nvPr/>
        </p:nvGrpSpPr>
        <p:grpSpPr>
          <a:xfrm>
            <a:off x="4784651" y="899658"/>
            <a:ext cx="7238017" cy="5678730"/>
            <a:chOff x="9114298" y="20709164"/>
            <a:chExt cx="5492439" cy="431170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3AC1917-C262-5D4A-AE3E-944921A68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4298" y="20712020"/>
              <a:ext cx="3225902" cy="430884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5EC1B06-71C6-414B-A2E2-D434CB7FAA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5" r="11824"/>
            <a:stretch/>
          </p:blipFill>
          <p:spPr>
            <a:xfrm>
              <a:off x="11942712" y="20709164"/>
              <a:ext cx="2664025" cy="4287685"/>
            </a:xfrm>
            <a:prstGeom prst="rect">
              <a:avLst/>
            </a:prstGeom>
          </p:spPr>
        </p:pic>
      </p:grp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5AC6ADC-4E43-1044-A1DA-5767F17B8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86" y="981075"/>
            <a:ext cx="5285915" cy="547211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Profiles &amp; fluctuations required for good interpretation </a:t>
            </a:r>
          </a:p>
          <a:p>
            <a:pPr lvl="1"/>
            <a:endParaRPr lang="en-US" dirty="0"/>
          </a:p>
          <a:p>
            <a:r>
              <a:rPr lang="en-US" dirty="0"/>
              <a:t>Uncertainties are associated with every measurement</a:t>
            </a:r>
          </a:p>
          <a:p>
            <a:pPr lvl="1"/>
            <a:r>
              <a:rPr lang="en-US" dirty="0"/>
              <a:t>Awareness necessary when interpreting</a:t>
            </a:r>
          </a:p>
          <a:p>
            <a:pPr lvl="1"/>
            <a:endParaRPr lang="en-US" dirty="0"/>
          </a:p>
          <a:p>
            <a:r>
              <a:rPr lang="en-US" dirty="0"/>
              <a:t>Understand and to consider the fundamental limitations of the utilized diagnostics</a:t>
            </a:r>
          </a:p>
          <a:p>
            <a:pPr lvl="1"/>
            <a:r>
              <a:rPr lang="en-US" dirty="0"/>
              <a:t>Some examples:</a:t>
            </a:r>
          </a:p>
          <a:p>
            <a:pPr lvl="2"/>
            <a:r>
              <a:rPr lang="en-US" dirty="0"/>
              <a:t>ECE: shine through</a:t>
            </a:r>
          </a:p>
          <a:p>
            <a:pPr lvl="2"/>
            <a:r>
              <a:rPr lang="en-US" dirty="0"/>
              <a:t>BES: radial widening of emission profile</a:t>
            </a:r>
          </a:p>
          <a:p>
            <a:pPr lvl="2"/>
            <a:r>
              <a:rPr lang="en-US" dirty="0"/>
              <a:t>CER: assumption of equilibrium temperature  </a:t>
            </a:r>
          </a:p>
        </p:txBody>
      </p:sp>
    </p:spTree>
    <p:extLst>
      <p:ext uri="{BB962C8B-B14F-4D97-AF65-F5344CB8AC3E}">
        <p14:creationId xmlns:p14="http://schemas.microsoft.com/office/powerpoint/2010/main" val="23258278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C1590-8011-0C49-ADD4-AD1341381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6FD768-C973-C047-8508-7D1B4C92392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/>
              <a:t>NSTX-U / Magnetic Fusion Science meeting, Princeton, Dec. 03, 2018</a:t>
            </a:r>
            <a:endParaRPr lang="en-US" alt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96460E-AA5E-A349-BDD1-A40D4482CA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853299-3D67-40C0-AEE6-6FA04DE1D1D9}" type="slidenum">
              <a:rPr lang="en-US" altLang="de-DE" noProof="0" smtClean="0"/>
              <a:pPr/>
              <a:t>30</a:t>
            </a:fld>
            <a:endParaRPr lang="en-US" altLang="de-DE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A0B8D-BE3F-0140-B97D-A910B27796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/>
              <a:t>F. M. Laggner</a:t>
            </a:r>
            <a:endParaRPr lang="en-US" altLang="de-DE" noProof="0" dirty="0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7E0F5588-0F2C-FF4D-8FFE-5971334FBF03}"/>
              </a:ext>
            </a:extLst>
          </p:cNvPr>
          <p:cNvGrpSpPr/>
          <p:nvPr/>
        </p:nvGrpSpPr>
        <p:grpSpPr>
          <a:xfrm>
            <a:off x="7203600" y="2673255"/>
            <a:ext cx="1130058" cy="887423"/>
            <a:chOff x="8091576" y="2010278"/>
            <a:chExt cx="1130058" cy="887423"/>
          </a:xfrm>
        </p:grpSpPr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C773A8F7-655F-6744-A62F-6E34C2D64E7D}"/>
                </a:ext>
              </a:extLst>
            </p:cNvPr>
            <p:cNvSpPr txBox="1"/>
            <p:nvPr/>
          </p:nvSpPr>
          <p:spPr>
            <a:xfrm>
              <a:off x="8193600" y="2010278"/>
              <a:ext cx="931653" cy="46166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2400" baseline="0" dirty="0">
                  <a:solidFill>
                    <a:prstClr val="white"/>
                  </a:solidFill>
                  <a:latin typeface="+mj-lt"/>
                  <a:cs typeface="Arial" charset="0"/>
                </a:rPr>
                <a:t>He</a:t>
              </a:r>
            </a:p>
          </p:txBody>
        </p:sp>
        <p:sp>
          <p:nvSpPr>
            <p:cNvPr id="8" name="TextBox 17">
              <a:extLst>
                <a:ext uri="{FF2B5EF4-FFF2-40B4-BE49-F238E27FC236}">
                  <a16:creationId xmlns:a16="http://schemas.microsoft.com/office/drawing/2014/main" id="{0E67F1F1-7C16-2540-BEAB-9744213378AF}"/>
                </a:ext>
              </a:extLst>
            </p:cNvPr>
            <p:cNvSpPr txBox="1"/>
            <p:nvPr/>
          </p:nvSpPr>
          <p:spPr>
            <a:xfrm>
              <a:off x="8091576" y="2471943"/>
              <a:ext cx="1130058" cy="4257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</a:pPr>
              <a:endParaRPr lang="en-US" sz="1300" baseline="0" dirty="0">
                <a:latin typeface="+mj-lt"/>
                <a:cs typeface="Arial" charset="0"/>
              </a:endParaRPr>
            </a:p>
            <a:p>
              <a:pPr algn="ctr">
                <a:spcBef>
                  <a:spcPct val="0"/>
                </a:spcBef>
              </a:pPr>
              <a:endParaRPr lang="en-US" sz="1300" baseline="30000" dirty="0">
                <a:cs typeface="Arial" charset="0"/>
              </a:endParaRPr>
            </a:p>
          </p:txBody>
        </p:sp>
      </p:grpSp>
      <p:grpSp>
        <p:nvGrpSpPr>
          <p:cNvPr id="9" name="Gruppieren 17">
            <a:extLst>
              <a:ext uri="{FF2B5EF4-FFF2-40B4-BE49-F238E27FC236}">
                <a16:creationId xmlns:a16="http://schemas.microsoft.com/office/drawing/2014/main" id="{770C4642-088A-1D43-AEE6-4FD469254AC5}"/>
              </a:ext>
            </a:extLst>
          </p:cNvPr>
          <p:cNvGrpSpPr/>
          <p:nvPr/>
        </p:nvGrpSpPr>
        <p:grpSpPr>
          <a:xfrm>
            <a:off x="8267604" y="835200"/>
            <a:ext cx="3835596" cy="5760000"/>
            <a:chOff x="8267604" y="835200"/>
            <a:chExt cx="3835596" cy="5760000"/>
          </a:xfrm>
        </p:grpSpPr>
        <p:grpSp>
          <p:nvGrpSpPr>
            <p:cNvPr id="10" name="Gruppieren 10">
              <a:extLst>
                <a:ext uri="{FF2B5EF4-FFF2-40B4-BE49-F238E27FC236}">
                  <a16:creationId xmlns:a16="http://schemas.microsoft.com/office/drawing/2014/main" id="{90CF3DF6-BDC6-1546-BE4B-BCC6A15678D9}"/>
                </a:ext>
              </a:extLst>
            </p:cNvPr>
            <p:cNvGrpSpPr/>
            <p:nvPr/>
          </p:nvGrpSpPr>
          <p:grpSpPr>
            <a:xfrm>
              <a:off x="8267604" y="835200"/>
              <a:ext cx="3835596" cy="2880000"/>
              <a:chOff x="8267604" y="835200"/>
              <a:chExt cx="3835596" cy="2880000"/>
            </a:xfrm>
          </p:grpSpPr>
          <p:pic>
            <p:nvPicPr>
              <p:cNvPr id="14" name="Grafik 15">
                <a:extLst>
                  <a:ext uri="{FF2B5EF4-FFF2-40B4-BE49-F238E27FC236}">
                    <a16:creationId xmlns:a16="http://schemas.microsoft.com/office/drawing/2014/main" id="{332349D0-CDD5-2F47-BBB4-A115BBFCFD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67604" y="835200"/>
                <a:ext cx="3835596" cy="2880000"/>
              </a:xfrm>
              <a:prstGeom prst="rect">
                <a:avLst/>
              </a:prstGeom>
            </p:spPr>
          </p:pic>
          <p:sp>
            <p:nvSpPr>
              <p:cNvPr id="15" name="Rechteck 8">
                <a:extLst>
                  <a:ext uri="{FF2B5EF4-FFF2-40B4-BE49-F238E27FC236}">
                    <a16:creationId xmlns:a16="http://schemas.microsoft.com/office/drawing/2014/main" id="{BF870A85-BF6A-774F-A649-14CBF1BFDD35}"/>
                  </a:ext>
                </a:extLst>
              </p:cNvPr>
              <p:cNvSpPr/>
              <p:nvPr/>
            </p:nvSpPr>
            <p:spPr>
              <a:xfrm>
                <a:off x="8739682" y="861837"/>
                <a:ext cx="355588" cy="2538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AT" dirty="0"/>
              </a:p>
            </p:txBody>
          </p:sp>
        </p:grpSp>
        <p:grpSp>
          <p:nvGrpSpPr>
            <p:cNvPr id="11" name="Gruppieren 13">
              <a:extLst>
                <a:ext uri="{FF2B5EF4-FFF2-40B4-BE49-F238E27FC236}">
                  <a16:creationId xmlns:a16="http://schemas.microsoft.com/office/drawing/2014/main" id="{A46178F7-FDE7-074A-8579-0AC542F52697}"/>
                </a:ext>
              </a:extLst>
            </p:cNvPr>
            <p:cNvGrpSpPr/>
            <p:nvPr/>
          </p:nvGrpSpPr>
          <p:grpSpPr>
            <a:xfrm>
              <a:off x="8267604" y="3715200"/>
              <a:ext cx="3835596" cy="2880000"/>
              <a:chOff x="8267604" y="3715200"/>
              <a:chExt cx="3835596" cy="2880000"/>
            </a:xfrm>
          </p:grpSpPr>
          <p:pic>
            <p:nvPicPr>
              <p:cNvPr id="12" name="Grafik 12">
                <a:extLst>
                  <a:ext uri="{FF2B5EF4-FFF2-40B4-BE49-F238E27FC236}">
                    <a16:creationId xmlns:a16="http://schemas.microsoft.com/office/drawing/2014/main" id="{A91E56E0-A83F-8D4B-89B3-0CB74CB028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67604" y="3715200"/>
                <a:ext cx="3835596" cy="2880000"/>
              </a:xfrm>
              <a:prstGeom prst="rect">
                <a:avLst/>
              </a:prstGeom>
            </p:spPr>
          </p:pic>
          <p:sp>
            <p:nvSpPr>
              <p:cNvPr id="13" name="Rechteck 9">
                <a:extLst>
                  <a:ext uri="{FF2B5EF4-FFF2-40B4-BE49-F238E27FC236}">
                    <a16:creationId xmlns:a16="http://schemas.microsoft.com/office/drawing/2014/main" id="{C4E656C9-0205-4E4A-9083-9ED66C806D68}"/>
                  </a:ext>
                </a:extLst>
              </p:cNvPr>
              <p:cNvSpPr/>
              <p:nvPr/>
            </p:nvSpPr>
            <p:spPr>
              <a:xfrm>
                <a:off x="8739682" y="3740022"/>
                <a:ext cx="355588" cy="2538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AT" dirty="0"/>
              </a:p>
            </p:txBody>
          </p:sp>
        </p:grpSp>
      </p:grpSp>
      <p:sp>
        <p:nvSpPr>
          <p:cNvPr id="16" name="Inhaltsplatzhalter 5">
            <a:extLst>
              <a:ext uri="{FF2B5EF4-FFF2-40B4-BE49-F238E27FC236}">
                <a16:creationId xmlns:a16="http://schemas.microsoft.com/office/drawing/2014/main" id="{65CA9C3B-7EA1-C244-A43F-3100E3969B4A}"/>
              </a:ext>
            </a:extLst>
          </p:cNvPr>
          <p:cNvSpPr txBox="1">
            <a:spLocks/>
          </p:cNvSpPr>
          <p:nvPr/>
        </p:nvSpPr>
        <p:spPr>
          <a:xfrm>
            <a:off x="90000" y="875489"/>
            <a:ext cx="7211053" cy="56706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kern="0" dirty="0"/>
          </a:p>
          <a:p>
            <a:endParaRPr lang="en-US" kern="0" dirty="0"/>
          </a:p>
          <a:p>
            <a:r>
              <a:rPr lang="en-US" kern="0" baseline="0" dirty="0"/>
              <a:t>Lower magnetic activity during Δtne</a:t>
            </a:r>
          </a:p>
          <a:p>
            <a:pPr lvl="1"/>
            <a:r>
              <a:rPr lang="en-US" kern="0" baseline="0" dirty="0"/>
              <a:t>40 kHz &lt; frequency &lt; 200 kHz </a:t>
            </a:r>
          </a:p>
          <a:p>
            <a:endParaRPr lang="en-US" kern="0" baseline="0" dirty="0"/>
          </a:p>
          <a:p>
            <a:r>
              <a:rPr lang="en-US" kern="0" baseline="0" dirty="0"/>
              <a:t>Two mode number branches</a:t>
            </a:r>
          </a:p>
          <a:p>
            <a:endParaRPr lang="en-US" kern="0" baseline="0" dirty="0"/>
          </a:p>
          <a:p>
            <a:r>
              <a:rPr lang="en-US" kern="0" baseline="0" dirty="0"/>
              <a:t>Slope shallower than for </a:t>
            </a:r>
            <a:r>
              <a:rPr lang="en-US" kern="0" baseline="0" dirty="0">
                <a:solidFill>
                  <a:srgbClr val="0000FF"/>
                </a:solidFill>
              </a:rPr>
              <a:t>D</a:t>
            </a:r>
            <a:r>
              <a:rPr lang="en-US" kern="0" baseline="0" dirty="0"/>
              <a:t> and </a:t>
            </a:r>
            <a:r>
              <a:rPr lang="en-US" kern="0" baseline="0" dirty="0">
                <a:solidFill>
                  <a:srgbClr val="FF0000"/>
                </a:solidFill>
              </a:rPr>
              <a:t>H</a:t>
            </a:r>
          </a:p>
          <a:p>
            <a:pPr lvl="1"/>
            <a:r>
              <a:rPr lang="en-US" kern="0" baseline="0" dirty="0"/>
              <a:t>Low rotation velocity relative to the lab frame</a:t>
            </a:r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859455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 - pedestal stability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idx="1"/>
          </p:nvPr>
        </p:nvSpPr>
        <p:spPr>
          <a:xfrm>
            <a:off x="239187" y="981075"/>
            <a:ext cx="4481745" cy="5472113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r>
              <a:rPr lang="en-GB" dirty="0"/>
              <a:t>Peeling-ballooning P-B theory:</a:t>
            </a:r>
          </a:p>
          <a:p>
            <a:pPr marL="342900" lvl="2" indent="-342900">
              <a:buFont typeface="Wingdings" panose="05000000000000000000" pitchFamily="2" charset="2"/>
              <a:buChar char="•"/>
            </a:pPr>
            <a:endParaRPr lang="en-GB" sz="1000" dirty="0"/>
          </a:p>
          <a:p>
            <a:pPr lvl="1"/>
            <a:r>
              <a:rPr lang="en-GB" dirty="0"/>
              <a:t>Peeling Mode</a:t>
            </a:r>
          </a:p>
          <a:p>
            <a:pPr lvl="2"/>
            <a:r>
              <a:rPr lang="en-GB" dirty="0"/>
              <a:t>Current driven instability</a:t>
            </a:r>
          </a:p>
          <a:p>
            <a:pPr lvl="1"/>
            <a:r>
              <a:rPr lang="en-GB" dirty="0"/>
              <a:t>Ballooning Mode</a:t>
            </a:r>
          </a:p>
          <a:p>
            <a:pPr lvl="2"/>
            <a:r>
              <a:rPr lang="en-GB" dirty="0"/>
              <a:t>Pressure driven instability</a:t>
            </a:r>
          </a:p>
          <a:p>
            <a:endParaRPr lang="en-GB" dirty="0"/>
          </a:p>
          <a:p>
            <a:pPr lvl="2"/>
            <a:endParaRPr lang="en-US" dirty="0"/>
          </a:p>
          <a:p>
            <a:endParaRPr lang="en-US" dirty="0"/>
          </a:p>
          <a:p>
            <a:r>
              <a:rPr lang="en-US" dirty="0"/>
              <a:t>P-B gives a ‘hard’ limit for the edge pressure</a:t>
            </a:r>
          </a:p>
          <a:p>
            <a:endParaRPr lang="en-US" dirty="0"/>
          </a:p>
          <a:p>
            <a:endParaRPr lang="en-GB" dirty="0"/>
          </a:p>
          <a:p>
            <a:endParaRPr lang="en-GB" dirty="0"/>
          </a:p>
          <a:p>
            <a:pPr lvl="2"/>
            <a:endParaRPr lang="en-GB" dirty="0"/>
          </a:p>
          <a:p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dirty="0"/>
              <a:t>NSTX-U / Magnetic Fusion Science meeting, Princeton, Dec. 03, 2018</a:t>
            </a:r>
            <a:endParaRPr lang="en-US" alt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D753E4-0DA3-4144-9BE6-C5873611C150}" type="slidenum">
              <a:rPr lang="en-US" altLang="de-DE" smtClean="0"/>
              <a:pPr/>
              <a:t>4</a:t>
            </a:fld>
            <a:endParaRPr lang="en-US" alt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dirty="0"/>
              <a:t>F. M. Laggner</a:t>
            </a:r>
          </a:p>
        </p:txBody>
      </p:sp>
      <p:sp>
        <p:nvSpPr>
          <p:cNvPr id="10" name="Textfeld 12"/>
          <p:cNvSpPr txBox="1"/>
          <p:nvPr/>
        </p:nvSpPr>
        <p:spPr>
          <a:xfrm>
            <a:off x="6273257" y="6227133"/>
            <a:ext cx="4152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aseline="0" dirty="0"/>
              <a:t>[</a:t>
            </a:r>
            <a:r>
              <a:rPr lang="de-AT" sz="1400" baseline="0" dirty="0"/>
              <a:t>P. B. Snyder et al., POP 2009</a:t>
            </a:r>
            <a:r>
              <a:rPr lang="de-AT" sz="1600" baseline="0" dirty="0"/>
              <a:t>]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561" y="2351106"/>
            <a:ext cx="1733439" cy="275431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368" y="723760"/>
            <a:ext cx="1725171" cy="2752541"/>
          </a:xfrm>
          <a:prstGeom prst="rect">
            <a:avLst/>
          </a:prstGeom>
        </p:spPr>
      </p:pic>
      <p:pic>
        <p:nvPicPr>
          <p:cNvPr id="14" name="Inhaltsplatzhalter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86543" y="2325259"/>
            <a:ext cx="4931626" cy="402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4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Theory - pedestal evolution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9186" y="981075"/>
            <a:ext cx="5905723" cy="547211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Model for ELM cycle</a:t>
            </a:r>
          </a:p>
          <a:p>
            <a:pPr marL="800100" lvl="1" indent="-342900">
              <a:buFont typeface="+mj-lt"/>
              <a:buAutoNum type="arabicParenBoth"/>
            </a:pPr>
            <a:r>
              <a:rPr lang="en-US" dirty="0"/>
              <a:t>Pedestal height and width increase till kinetic ballooning mode (KBM) boundary (‘soft limit’) is reached</a:t>
            </a:r>
          </a:p>
          <a:p>
            <a:pPr marL="800100" lvl="1" indent="-342900">
              <a:buFont typeface="+mj-lt"/>
              <a:buAutoNum type="arabicParenBoth"/>
            </a:pPr>
            <a:r>
              <a:rPr lang="en-US" dirty="0"/>
              <a:t>Pedestal gradient is clamped and height and width evolve along the KBM limit</a:t>
            </a:r>
          </a:p>
          <a:p>
            <a:pPr marL="800100" lvl="1" indent="-342900">
              <a:buFont typeface="+mj-lt"/>
              <a:buAutoNum type="arabicParenBoth"/>
            </a:pPr>
            <a:r>
              <a:rPr lang="en-US" dirty="0"/>
              <a:t>ELM crash when P-B (‘hard’) limit is reached </a:t>
            </a:r>
          </a:p>
          <a:p>
            <a:pPr marL="342900" lvl="1" indent="-342900">
              <a:buFontTx/>
              <a:buChar char="•"/>
            </a:pPr>
            <a:endParaRPr lang="en-US" sz="2000" b="1" dirty="0">
              <a:ea typeface="+mn-ea"/>
            </a:endParaRPr>
          </a:p>
          <a:p>
            <a:pPr marL="342900" lvl="1" indent="-342900">
              <a:buFontTx/>
              <a:buChar char="•"/>
            </a:pPr>
            <a:r>
              <a:rPr lang="en-US" sz="2000" b="1" dirty="0">
                <a:ea typeface="+mn-ea"/>
              </a:rPr>
              <a:t>Limitation of pedestal evolution (‘soft limit’) observed in several experiments</a:t>
            </a:r>
          </a:p>
          <a:p>
            <a:pPr marL="0" lvl="1" indent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A. Burckhart et al., PPCF 2010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]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lvl="1" indent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D. Dickinson et al., PRL 2012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] </a:t>
            </a:r>
          </a:p>
          <a:p>
            <a:pPr marL="0" lvl="1" indent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[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A. Diallo et al., PRL 2014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]</a:t>
            </a:r>
          </a:p>
          <a:p>
            <a:pPr marL="400050"/>
            <a:endParaRPr lang="en-US" dirty="0"/>
          </a:p>
          <a:p>
            <a:pPr lvl="1">
              <a:buFont typeface="+mj-lt"/>
              <a:buAutoNum type="arabicParenBoth"/>
            </a:pPr>
            <a:endParaRPr lang="en-US" dirty="0"/>
          </a:p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dirty="0"/>
              <a:t>NSTX-U / Magnetic Fusion Science meeting, Princeton, Dec. 03, 2018</a:t>
            </a:r>
            <a:endParaRPr lang="en-US" alt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853299-3D67-40C0-AEE6-6FA04DE1D1D9}" type="slidenum">
              <a:rPr lang="en-US" altLang="de-DE" noProof="0" smtClean="0"/>
              <a:pPr/>
              <a:t>5</a:t>
            </a:fld>
            <a:endParaRPr lang="en-US" alt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 dirty="0"/>
              <a:t>F. M. Laggner</a:t>
            </a:r>
          </a:p>
        </p:txBody>
      </p:sp>
      <p:grpSp>
        <p:nvGrpSpPr>
          <p:cNvPr id="8" name="Group 1"/>
          <p:cNvGrpSpPr/>
          <p:nvPr/>
        </p:nvGrpSpPr>
        <p:grpSpPr>
          <a:xfrm>
            <a:off x="7209685" y="2599047"/>
            <a:ext cx="4723190" cy="3960611"/>
            <a:chOff x="4731108" y="2547734"/>
            <a:chExt cx="4189644" cy="3513208"/>
          </a:xfrm>
        </p:grpSpPr>
        <p:sp>
          <p:nvSpPr>
            <p:cNvPr id="9" name="TextBox 35"/>
            <p:cNvSpPr txBox="1"/>
            <p:nvPr/>
          </p:nvSpPr>
          <p:spPr>
            <a:xfrm>
              <a:off x="6204857" y="5343263"/>
              <a:ext cx="1102180" cy="338554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GB" sz="1600" baseline="0" dirty="0"/>
            </a:p>
          </p:txBody>
        </p:sp>
        <p:sp>
          <p:nvSpPr>
            <p:cNvPr id="10" name="TextBox 36"/>
            <p:cNvSpPr txBox="1"/>
            <p:nvPr/>
          </p:nvSpPr>
          <p:spPr>
            <a:xfrm rot="16200000">
              <a:off x="4294826" y="4115571"/>
              <a:ext cx="1211118" cy="338554"/>
            </a:xfrm>
            <a:prstGeom prst="rect">
              <a:avLst/>
            </a:prstGeom>
            <a:solidFill>
              <a:srgbClr val="00B0F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GB" sz="1600" baseline="0" dirty="0"/>
            </a:p>
          </p:txBody>
        </p:sp>
        <p:grpSp>
          <p:nvGrpSpPr>
            <p:cNvPr id="11" name="Gruppieren 10"/>
            <p:cNvGrpSpPr/>
            <p:nvPr/>
          </p:nvGrpSpPr>
          <p:grpSpPr>
            <a:xfrm>
              <a:off x="4755600" y="2547734"/>
              <a:ext cx="4165152" cy="3513208"/>
              <a:chOff x="4755600" y="2547734"/>
              <a:chExt cx="4165152" cy="3513208"/>
            </a:xfrm>
          </p:grpSpPr>
          <p:sp>
            <p:nvSpPr>
              <p:cNvPr id="12" name="Textfeld 12"/>
              <p:cNvSpPr txBox="1"/>
              <p:nvPr/>
            </p:nvSpPr>
            <p:spPr>
              <a:xfrm>
                <a:off x="4768429" y="5722388"/>
                <a:ext cx="41523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AT" sz="1600" baseline="0" dirty="0"/>
                  <a:t>[</a:t>
                </a:r>
                <a:r>
                  <a:rPr lang="de-AT" sz="1400" baseline="0" dirty="0"/>
                  <a:t>P. B. Snyder et al., POP 2012</a:t>
                </a:r>
                <a:r>
                  <a:rPr lang="de-AT" sz="1600" baseline="0" dirty="0"/>
                  <a:t>]</a:t>
                </a:r>
              </a:p>
            </p:txBody>
          </p:sp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55600" y="2547734"/>
                <a:ext cx="4140000" cy="31340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4" name="Group 2057"/>
          <p:cNvGrpSpPr/>
          <p:nvPr/>
        </p:nvGrpSpPr>
        <p:grpSpPr>
          <a:xfrm>
            <a:off x="7495820" y="939762"/>
            <a:ext cx="2461826" cy="1833834"/>
            <a:chOff x="5702455" y="869499"/>
            <a:chExt cx="2461826" cy="1833834"/>
          </a:xfrm>
        </p:grpSpPr>
        <p:sp>
          <p:nvSpPr>
            <p:cNvPr id="15" name="Arc 2056"/>
            <p:cNvSpPr/>
            <p:nvPr/>
          </p:nvSpPr>
          <p:spPr bwMode="auto">
            <a:xfrm>
              <a:off x="7642228" y="1597160"/>
              <a:ext cx="262808" cy="808320"/>
            </a:xfrm>
            <a:custGeom>
              <a:avLst/>
              <a:gdLst>
                <a:gd name="connsiteX0" fmla="*/ 263072 w 526145"/>
                <a:gd name="connsiteY0" fmla="*/ 0 h 1632802"/>
                <a:gd name="connsiteX1" fmla="*/ 526145 w 526145"/>
                <a:gd name="connsiteY1" fmla="*/ 816401 h 1632802"/>
                <a:gd name="connsiteX2" fmla="*/ 263073 w 526145"/>
                <a:gd name="connsiteY2" fmla="*/ 816401 h 1632802"/>
                <a:gd name="connsiteX3" fmla="*/ 263072 w 526145"/>
                <a:gd name="connsiteY3" fmla="*/ 0 h 1632802"/>
                <a:gd name="connsiteX0" fmla="*/ 263072 w 526145"/>
                <a:gd name="connsiteY0" fmla="*/ 0 h 1632802"/>
                <a:gd name="connsiteX1" fmla="*/ 526145 w 526145"/>
                <a:gd name="connsiteY1" fmla="*/ 816401 h 1632802"/>
                <a:gd name="connsiteX0" fmla="*/ 0 w 268230"/>
                <a:gd name="connsiteY0" fmla="*/ 0 h 838132"/>
                <a:gd name="connsiteX1" fmla="*/ 263073 w 268230"/>
                <a:gd name="connsiteY1" fmla="*/ 816401 h 838132"/>
                <a:gd name="connsiteX2" fmla="*/ 1 w 268230"/>
                <a:gd name="connsiteY2" fmla="*/ 816401 h 838132"/>
                <a:gd name="connsiteX3" fmla="*/ 0 w 268230"/>
                <a:gd name="connsiteY3" fmla="*/ 0 h 838132"/>
                <a:gd name="connsiteX0" fmla="*/ 0 w 268230"/>
                <a:gd name="connsiteY0" fmla="*/ 0 h 838132"/>
                <a:gd name="connsiteX1" fmla="*/ 263073 w 268230"/>
                <a:gd name="connsiteY1" fmla="*/ 816401 h 838132"/>
                <a:gd name="connsiteX2" fmla="*/ 203610 w 268230"/>
                <a:gd name="connsiteY2" fmla="*/ 680500 h 838132"/>
                <a:gd name="connsiteX0" fmla="*/ 0 w 268230"/>
                <a:gd name="connsiteY0" fmla="*/ 0 h 838132"/>
                <a:gd name="connsiteX1" fmla="*/ 263073 w 268230"/>
                <a:gd name="connsiteY1" fmla="*/ 816401 h 838132"/>
                <a:gd name="connsiteX2" fmla="*/ 1 w 268230"/>
                <a:gd name="connsiteY2" fmla="*/ 816401 h 838132"/>
                <a:gd name="connsiteX3" fmla="*/ 0 w 268230"/>
                <a:gd name="connsiteY3" fmla="*/ 0 h 838132"/>
                <a:gd name="connsiteX0" fmla="*/ 0 w 268230"/>
                <a:gd name="connsiteY0" fmla="*/ 0 h 838132"/>
                <a:gd name="connsiteX1" fmla="*/ 113591 w 268230"/>
                <a:gd name="connsiteY1" fmla="*/ 192504 h 838132"/>
                <a:gd name="connsiteX2" fmla="*/ 263073 w 268230"/>
                <a:gd name="connsiteY2" fmla="*/ 816401 h 838132"/>
                <a:gd name="connsiteX3" fmla="*/ 203610 w 268230"/>
                <a:gd name="connsiteY3" fmla="*/ 680500 h 838132"/>
                <a:gd name="connsiteX0" fmla="*/ 0 w 268907"/>
                <a:gd name="connsiteY0" fmla="*/ 20796 h 858928"/>
                <a:gd name="connsiteX1" fmla="*/ 118328 w 268907"/>
                <a:gd name="connsiteY1" fmla="*/ 222776 h 858928"/>
                <a:gd name="connsiteX2" fmla="*/ 263073 w 268907"/>
                <a:gd name="connsiteY2" fmla="*/ 837197 h 858928"/>
                <a:gd name="connsiteX3" fmla="*/ 1 w 268907"/>
                <a:gd name="connsiteY3" fmla="*/ 837197 h 858928"/>
                <a:gd name="connsiteX4" fmla="*/ 0 w 268907"/>
                <a:gd name="connsiteY4" fmla="*/ 20796 h 858928"/>
                <a:gd name="connsiteX0" fmla="*/ 0 w 268907"/>
                <a:gd name="connsiteY0" fmla="*/ 20796 h 858928"/>
                <a:gd name="connsiteX1" fmla="*/ 113591 w 268907"/>
                <a:gd name="connsiteY1" fmla="*/ 213300 h 858928"/>
                <a:gd name="connsiteX2" fmla="*/ 263073 w 268907"/>
                <a:gd name="connsiteY2" fmla="*/ 837197 h 858928"/>
                <a:gd name="connsiteX3" fmla="*/ 203610 w 268907"/>
                <a:gd name="connsiteY3" fmla="*/ 701296 h 858928"/>
                <a:gd name="connsiteX0" fmla="*/ 0 w 268907"/>
                <a:gd name="connsiteY0" fmla="*/ 20796 h 852301"/>
                <a:gd name="connsiteX1" fmla="*/ 118328 w 268907"/>
                <a:gd name="connsiteY1" fmla="*/ 222776 h 852301"/>
                <a:gd name="connsiteX2" fmla="*/ 263073 w 268907"/>
                <a:gd name="connsiteY2" fmla="*/ 837197 h 852301"/>
                <a:gd name="connsiteX3" fmla="*/ 1 w 268907"/>
                <a:gd name="connsiteY3" fmla="*/ 837197 h 852301"/>
                <a:gd name="connsiteX4" fmla="*/ 0 w 268907"/>
                <a:gd name="connsiteY4" fmla="*/ 20796 h 852301"/>
                <a:gd name="connsiteX0" fmla="*/ 0 w 268907"/>
                <a:gd name="connsiteY0" fmla="*/ 20796 h 852301"/>
                <a:gd name="connsiteX1" fmla="*/ 113591 w 268907"/>
                <a:gd name="connsiteY1" fmla="*/ 213300 h 852301"/>
                <a:gd name="connsiteX2" fmla="*/ 263073 w 268907"/>
                <a:gd name="connsiteY2" fmla="*/ 837197 h 852301"/>
                <a:gd name="connsiteX3" fmla="*/ 142019 w 268907"/>
                <a:gd name="connsiteY3" fmla="*/ 616015 h 852301"/>
                <a:gd name="connsiteX0" fmla="*/ 0 w 268907"/>
                <a:gd name="connsiteY0" fmla="*/ 20796 h 852301"/>
                <a:gd name="connsiteX1" fmla="*/ 118328 w 268907"/>
                <a:gd name="connsiteY1" fmla="*/ 222776 h 852301"/>
                <a:gd name="connsiteX2" fmla="*/ 263073 w 268907"/>
                <a:gd name="connsiteY2" fmla="*/ 837197 h 852301"/>
                <a:gd name="connsiteX3" fmla="*/ 1 w 268907"/>
                <a:gd name="connsiteY3" fmla="*/ 837197 h 852301"/>
                <a:gd name="connsiteX4" fmla="*/ 0 w 268907"/>
                <a:gd name="connsiteY4" fmla="*/ 20796 h 852301"/>
                <a:gd name="connsiteX0" fmla="*/ 0 w 268907"/>
                <a:gd name="connsiteY0" fmla="*/ 20796 h 852301"/>
                <a:gd name="connsiteX1" fmla="*/ 146756 w 268907"/>
                <a:gd name="connsiteY1" fmla="*/ 488094 h 852301"/>
                <a:gd name="connsiteX2" fmla="*/ 263073 w 268907"/>
                <a:gd name="connsiteY2" fmla="*/ 837197 h 852301"/>
                <a:gd name="connsiteX3" fmla="*/ 142019 w 268907"/>
                <a:gd name="connsiteY3" fmla="*/ 616015 h 852301"/>
                <a:gd name="connsiteX0" fmla="*/ 0 w 268907"/>
                <a:gd name="connsiteY0" fmla="*/ 20796 h 852301"/>
                <a:gd name="connsiteX1" fmla="*/ 118328 w 268907"/>
                <a:gd name="connsiteY1" fmla="*/ 222776 h 852301"/>
                <a:gd name="connsiteX2" fmla="*/ 263073 w 268907"/>
                <a:gd name="connsiteY2" fmla="*/ 837197 h 852301"/>
                <a:gd name="connsiteX3" fmla="*/ 1 w 268907"/>
                <a:gd name="connsiteY3" fmla="*/ 837197 h 852301"/>
                <a:gd name="connsiteX4" fmla="*/ 0 w 268907"/>
                <a:gd name="connsiteY4" fmla="*/ 20796 h 852301"/>
                <a:gd name="connsiteX0" fmla="*/ 0 w 268907"/>
                <a:gd name="connsiteY0" fmla="*/ 20796 h 852301"/>
                <a:gd name="connsiteX1" fmla="*/ 146756 w 268907"/>
                <a:gd name="connsiteY1" fmla="*/ 488094 h 852301"/>
                <a:gd name="connsiteX2" fmla="*/ 263073 w 268907"/>
                <a:gd name="connsiteY2" fmla="*/ 837197 h 852301"/>
                <a:gd name="connsiteX3" fmla="*/ 142019 w 268907"/>
                <a:gd name="connsiteY3" fmla="*/ 616015 h 852301"/>
                <a:gd name="connsiteX0" fmla="*/ 0 w 268907"/>
                <a:gd name="connsiteY0" fmla="*/ 20796 h 852301"/>
                <a:gd name="connsiteX1" fmla="*/ 118328 w 268907"/>
                <a:gd name="connsiteY1" fmla="*/ 222776 h 852301"/>
                <a:gd name="connsiteX2" fmla="*/ 263073 w 268907"/>
                <a:gd name="connsiteY2" fmla="*/ 837197 h 852301"/>
                <a:gd name="connsiteX3" fmla="*/ 1 w 268907"/>
                <a:gd name="connsiteY3" fmla="*/ 837197 h 852301"/>
                <a:gd name="connsiteX4" fmla="*/ 0 w 268907"/>
                <a:gd name="connsiteY4" fmla="*/ 20796 h 852301"/>
                <a:gd name="connsiteX0" fmla="*/ 0 w 268907"/>
                <a:gd name="connsiteY0" fmla="*/ 20796 h 852301"/>
                <a:gd name="connsiteX1" fmla="*/ 146756 w 268907"/>
                <a:gd name="connsiteY1" fmla="*/ 488094 h 852301"/>
                <a:gd name="connsiteX2" fmla="*/ 263073 w 268907"/>
                <a:gd name="connsiteY2" fmla="*/ 837197 h 852301"/>
                <a:gd name="connsiteX3" fmla="*/ 142019 w 268907"/>
                <a:gd name="connsiteY3" fmla="*/ 616015 h 852301"/>
                <a:gd name="connsiteX0" fmla="*/ 0 w 275670"/>
                <a:gd name="connsiteY0" fmla="*/ 6028 h 837533"/>
                <a:gd name="connsiteX1" fmla="*/ 208347 w 275670"/>
                <a:gd name="connsiteY1" fmla="*/ 710217 h 837533"/>
                <a:gd name="connsiteX2" fmla="*/ 263073 w 275670"/>
                <a:gd name="connsiteY2" fmla="*/ 822429 h 837533"/>
                <a:gd name="connsiteX3" fmla="*/ 1 w 275670"/>
                <a:gd name="connsiteY3" fmla="*/ 822429 h 837533"/>
                <a:gd name="connsiteX4" fmla="*/ 0 w 275670"/>
                <a:gd name="connsiteY4" fmla="*/ 6028 h 837533"/>
                <a:gd name="connsiteX0" fmla="*/ 0 w 275670"/>
                <a:gd name="connsiteY0" fmla="*/ 6028 h 837533"/>
                <a:gd name="connsiteX1" fmla="*/ 146756 w 275670"/>
                <a:gd name="connsiteY1" fmla="*/ 473326 h 837533"/>
                <a:gd name="connsiteX2" fmla="*/ 263073 w 275670"/>
                <a:gd name="connsiteY2" fmla="*/ 822429 h 837533"/>
                <a:gd name="connsiteX3" fmla="*/ 142019 w 275670"/>
                <a:gd name="connsiteY3" fmla="*/ 601247 h 837533"/>
                <a:gd name="connsiteX0" fmla="*/ 0 w 275670"/>
                <a:gd name="connsiteY0" fmla="*/ 10708 h 842213"/>
                <a:gd name="connsiteX1" fmla="*/ 208347 w 275670"/>
                <a:gd name="connsiteY1" fmla="*/ 714897 h 842213"/>
                <a:gd name="connsiteX2" fmla="*/ 263073 w 275670"/>
                <a:gd name="connsiteY2" fmla="*/ 827109 h 842213"/>
                <a:gd name="connsiteX3" fmla="*/ 1 w 275670"/>
                <a:gd name="connsiteY3" fmla="*/ 827109 h 842213"/>
                <a:gd name="connsiteX4" fmla="*/ 0 w 275670"/>
                <a:gd name="connsiteY4" fmla="*/ 10708 h 842213"/>
                <a:gd name="connsiteX0" fmla="*/ 0 w 275670"/>
                <a:gd name="connsiteY0" fmla="*/ 10708 h 842213"/>
                <a:gd name="connsiteX1" fmla="*/ 146756 w 275670"/>
                <a:gd name="connsiteY1" fmla="*/ 478006 h 842213"/>
                <a:gd name="connsiteX2" fmla="*/ 263073 w 275670"/>
                <a:gd name="connsiteY2" fmla="*/ 827109 h 842213"/>
                <a:gd name="connsiteX3" fmla="*/ 142019 w 275670"/>
                <a:gd name="connsiteY3" fmla="*/ 605927 h 84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5670" h="842213" stroke="0" extrusionOk="0">
                  <a:moveTo>
                    <a:pt x="0" y="10708"/>
                  </a:moveTo>
                  <a:cubicBezTo>
                    <a:pt x="35514" y="-64058"/>
                    <a:pt x="159764" y="261396"/>
                    <a:pt x="208347" y="714897"/>
                  </a:cubicBezTo>
                  <a:cubicBezTo>
                    <a:pt x="252193" y="850964"/>
                    <a:pt x="298587" y="752343"/>
                    <a:pt x="263073" y="827109"/>
                  </a:cubicBezTo>
                  <a:lnTo>
                    <a:pt x="1" y="827109"/>
                  </a:lnTo>
                  <a:cubicBezTo>
                    <a:pt x="1" y="554975"/>
                    <a:pt x="0" y="282842"/>
                    <a:pt x="0" y="10708"/>
                  </a:cubicBezTo>
                  <a:close/>
                </a:path>
                <a:path w="275670" h="842213" fill="none">
                  <a:moveTo>
                    <a:pt x="0" y="10708"/>
                  </a:moveTo>
                  <a:cubicBezTo>
                    <a:pt x="37883" y="81484"/>
                    <a:pt x="145551" y="332463"/>
                    <a:pt x="146756" y="478006"/>
                  </a:cubicBezTo>
                  <a:cubicBezTo>
                    <a:pt x="190602" y="614073"/>
                    <a:pt x="267021" y="784469"/>
                    <a:pt x="263073" y="827109"/>
                  </a:cubicBezTo>
                  <a:cubicBezTo>
                    <a:pt x="285164" y="901044"/>
                    <a:pt x="169213" y="683592"/>
                    <a:pt x="142019" y="605927"/>
                  </a:cubicBezTo>
                </a:path>
              </a:pathLst>
            </a:custGeom>
            <a:solidFill>
              <a:srgbClr val="FFC000">
                <a:alpha val="65000"/>
              </a:srgb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indent="-342900"/>
              <a:endParaRPr lang="en-GB" dirty="0"/>
            </a:p>
          </p:txBody>
        </p:sp>
        <p:sp>
          <p:nvSpPr>
            <p:cNvPr id="16" name="TextBox 40"/>
            <p:cNvSpPr txBox="1"/>
            <p:nvPr/>
          </p:nvSpPr>
          <p:spPr>
            <a:xfrm rot="16200000">
              <a:off x="6114487" y="1854146"/>
              <a:ext cx="797380" cy="338554"/>
            </a:xfrm>
            <a:prstGeom prst="rect">
              <a:avLst/>
            </a:prstGeom>
            <a:solidFill>
              <a:srgbClr val="00B0F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aseline="0" dirty="0"/>
                <a:t>height</a:t>
              </a:r>
              <a:endParaRPr lang="en-GB" sz="1600" baseline="0" dirty="0"/>
            </a:p>
          </p:txBody>
        </p:sp>
        <p:sp>
          <p:nvSpPr>
            <p:cNvPr id="17" name="TextBox 41"/>
            <p:cNvSpPr txBox="1"/>
            <p:nvPr/>
          </p:nvSpPr>
          <p:spPr>
            <a:xfrm>
              <a:off x="7413163" y="904633"/>
              <a:ext cx="718458" cy="338554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aseline="0" dirty="0"/>
                <a:t>width</a:t>
              </a:r>
              <a:endParaRPr lang="en-GB" sz="1600" baseline="0" dirty="0"/>
            </a:p>
          </p:txBody>
        </p:sp>
        <p:grpSp>
          <p:nvGrpSpPr>
            <p:cNvPr id="18" name="Group 24"/>
            <p:cNvGrpSpPr/>
            <p:nvPr/>
          </p:nvGrpSpPr>
          <p:grpSpPr>
            <a:xfrm>
              <a:off x="5702455" y="869499"/>
              <a:ext cx="2461826" cy="1833834"/>
              <a:chOff x="5702455" y="869499"/>
              <a:chExt cx="2461826" cy="1833834"/>
            </a:xfrm>
          </p:grpSpPr>
          <p:sp>
            <p:nvSpPr>
              <p:cNvPr id="24" name="Freeform 13"/>
              <p:cNvSpPr/>
              <p:nvPr/>
            </p:nvSpPr>
            <p:spPr bwMode="auto">
              <a:xfrm>
                <a:off x="6049728" y="1087564"/>
                <a:ext cx="1855307" cy="1305088"/>
              </a:xfrm>
              <a:custGeom>
                <a:avLst/>
                <a:gdLst>
                  <a:gd name="connsiteX0" fmla="*/ 0 w 2179864"/>
                  <a:gd name="connsiteY0" fmla="*/ 0 h 2163536"/>
                  <a:gd name="connsiteX1" fmla="*/ 244928 w 2179864"/>
                  <a:gd name="connsiteY1" fmla="*/ 73479 h 2163536"/>
                  <a:gd name="connsiteX2" fmla="*/ 669471 w 2179864"/>
                  <a:gd name="connsiteY2" fmla="*/ 171450 h 2163536"/>
                  <a:gd name="connsiteX3" fmla="*/ 1045028 w 2179864"/>
                  <a:gd name="connsiteY3" fmla="*/ 334736 h 2163536"/>
                  <a:gd name="connsiteX4" fmla="*/ 1494064 w 2179864"/>
                  <a:gd name="connsiteY4" fmla="*/ 555172 h 2163536"/>
                  <a:gd name="connsiteX5" fmla="*/ 1943100 w 2179864"/>
                  <a:gd name="connsiteY5" fmla="*/ 889907 h 2163536"/>
                  <a:gd name="connsiteX6" fmla="*/ 2114550 w 2179864"/>
                  <a:gd name="connsiteY6" fmla="*/ 1281793 h 2163536"/>
                  <a:gd name="connsiteX7" fmla="*/ 2155371 w 2179864"/>
                  <a:gd name="connsiteY7" fmla="*/ 1943100 h 2163536"/>
                  <a:gd name="connsiteX8" fmla="*/ 2179864 w 2179864"/>
                  <a:gd name="connsiteY8" fmla="*/ 2163536 h 2163536"/>
                  <a:gd name="connsiteX0" fmla="*/ 0 w 1934936"/>
                  <a:gd name="connsiteY0" fmla="*/ -1 h 2090056"/>
                  <a:gd name="connsiteX1" fmla="*/ 424543 w 1934936"/>
                  <a:gd name="connsiteY1" fmla="*/ 97970 h 2090056"/>
                  <a:gd name="connsiteX2" fmla="*/ 800100 w 1934936"/>
                  <a:gd name="connsiteY2" fmla="*/ 261256 h 2090056"/>
                  <a:gd name="connsiteX3" fmla="*/ 1249136 w 1934936"/>
                  <a:gd name="connsiteY3" fmla="*/ 481692 h 2090056"/>
                  <a:gd name="connsiteX4" fmla="*/ 1698172 w 1934936"/>
                  <a:gd name="connsiteY4" fmla="*/ 816427 h 2090056"/>
                  <a:gd name="connsiteX5" fmla="*/ 1869622 w 1934936"/>
                  <a:gd name="connsiteY5" fmla="*/ 1208313 h 2090056"/>
                  <a:gd name="connsiteX6" fmla="*/ 1910443 w 1934936"/>
                  <a:gd name="connsiteY6" fmla="*/ 1869620 h 2090056"/>
                  <a:gd name="connsiteX7" fmla="*/ 1934936 w 1934936"/>
                  <a:gd name="connsiteY7" fmla="*/ 2090056 h 2090056"/>
                  <a:gd name="connsiteX0" fmla="*/ 0 w 1510393"/>
                  <a:gd name="connsiteY0" fmla="*/ 1 h 1992087"/>
                  <a:gd name="connsiteX1" fmla="*/ 375557 w 1510393"/>
                  <a:gd name="connsiteY1" fmla="*/ 163287 h 1992087"/>
                  <a:gd name="connsiteX2" fmla="*/ 824593 w 1510393"/>
                  <a:gd name="connsiteY2" fmla="*/ 383723 h 1992087"/>
                  <a:gd name="connsiteX3" fmla="*/ 1273629 w 1510393"/>
                  <a:gd name="connsiteY3" fmla="*/ 718458 h 1992087"/>
                  <a:gd name="connsiteX4" fmla="*/ 1445079 w 1510393"/>
                  <a:gd name="connsiteY4" fmla="*/ 1110344 h 1992087"/>
                  <a:gd name="connsiteX5" fmla="*/ 1485900 w 1510393"/>
                  <a:gd name="connsiteY5" fmla="*/ 1771651 h 1992087"/>
                  <a:gd name="connsiteX6" fmla="*/ 1510393 w 1510393"/>
                  <a:gd name="connsiteY6" fmla="*/ 1992087 h 1992087"/>
                  <a:gd name="connsiteX0" fmla="*/ 0 w 1134836"/>
                  <a:gd name="connsiteY0" fmla="*/ 1 h 1828801"/>
                  <a:gd name="connsiteX1" fmla="*/ 449036 w 1134836"/>
                  <a:gd name="connsiteY1" fmla="*/ 220437 h 1828801"/>
                  <a:gd name="connsiteX2" fmla="*/ 898072 w 1134836"/>
                  <a:gd name="connsiteY2" fmla="*/ 555172 h 1828801"/>
                  <a:gd name="connsiteX3" fmla="*/ 1069522 w 1134836"/>
                  <a:gd name="connsiteY3" fmla="*/ 947058 h 1828801"/>
                  <a:gd name="connsiteX4" fmla="*/ 1110343 w 1134836"/>
                  <a:gd name="connsiteY4" fmla="*/ 1608365 h 1828801"/>
                  <a:gd name="connsiteX5" fmla="*/ 1134836 w 1134836"/>
                  <a:gd name="connsiteY5" fmla="*/ 1828801 h 1828801"/>
                  <a:gd name="connsiteX0" fmla="*/ -1 w 685799"/>
                  <a:gd name="connsiteY0" fmla="*/ 1 h 1608365"/>
                  <a:gd name="connsiteX1" fmla="*/ 449035 w 685799"/>
                  <a:gd name="connsiteY1" fmla="*/ 334736 h 1608365"/>
                  <a:gd name="connsiteX2" fmla="*/ 620485 w 685799"/>
                  <a:gd name="connsiteY2" fmla="*/ 726622 h 1608365"/>
                  <a:gd name="connsiteX3" fmla="*/ 661306 w 685799"/>
                  <a:gd name="connsiteY3" fmla="*/ 1387929 h 1608365"/>
                  <a:gd name="connsiteX4" fmla="*/ 685799 w 685799"/>
                  <a:gd name="connsiteY4" fmla="*/ 1608365 h 1608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5799" h="1608365">
                    <a:moveTo>
                      <a:pt x="-1" y="1"/>
                    </a:moveTo>
                    <a:cubicBezTo>
                      <a:pt x="149678" y="92530"/>
                      <a:pt x="345621" y="213633"/>
                      <a:pt x="449035" y="334736"/>
                    </a:cubicBezTo>
                    <a:cubicBezTo>
                      <a:pt x="552449" y="455839"/>
                      <a:pt x="585107" y="551090"/>
                      <a:pt x="620485" y="726622"/>
                    </a:cubicBezTo>
                    <a:cubicBezTo>
                      <a:pt x="655864" y="902154"/>
                      <a:pt x="650420" y="1240972"/>
                      <a:pt x="661306" y="1387929"/>
                    </a:cubicBezTo>
                    <a:cubicBezTo>
                      <a:pt x="672192" y="1534886"/>
                      <a:pt x="684438" y="1568904"/>
                      <a:pt x="685799" y="1608365"/>
                    </a:cubicBezTo>
                  </a:path>
                </a:pathLst>
              </a:custGeom>
              <a:noFill/>
              <a:ln w="44450">
                <a:solidFill>
                  <a:srgbClr val="0000FF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indent="-342900"/>
                <a:endParaRPr lang="en-GB" dirty="0"/>
              </a:p>
            </p:txBody>
          </p:sp>
          <p:cxnSp>
            <p:nvCxnSpPr>
              <p:cNvPr id="25" name="Straight Arrow Connector 9"/>
              <p:cNvCxnSpPr/>
              <p:nvPr/>
            </p:nvCxnSpPr>
            <p:spPr bwMode="auto">
              <a:xfrm flipV="1">
                <a:off x="6049729" y="869499"/>
                <a:ext cx="0" cy="15526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Straight Arrow Connector 23"/>
              <p:cNvCxnSpPr/>
              <p:nvPr/>
            </p:nvCxnSpPr>
            <p:spPr bwMode="auto">
              <a:xfrm>
                <a:off x="6049729" y="2422113"/>
                <a:ext cx="2114552" cy="1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7" name="TextBox 25"/>
              <p:cNvSpPr txBox="1"/>
              <p:nvPr/>
            </p:nvSpPr>
            <p:spPr>
              <a:xfrm rot="16200000">
                <a:off x="5273940" y="1476527"/>
                <a:ext cx="119558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aseline="0" dirty="0"/>
                  <a:t>pressure</a:t>
                </a:r>
                <a:endParaRPr lang="en-GB" sz="1600" baseline="0" dirty="0"/>
              </a:p>
            </p:txBody>
          </p:sp>
          <p:sp>
            <p:nvSpPr>
              <p:cNvPr id="28" name="TextBox 26"/>
              <p:cNvSpPr txBox="1"/>
              <p:nvPr/>
            </p:nvSpPr>
            <p:spPr>
              <a:xfrm>
                <a:off x="6509213" y="2364779"/>
                <a:ext cx="119558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aseline="0" dirty="0"/>
                  <a:t>radius</a:t>
                </a:r>
                <a:endParaRPr lang="en-GB" sz="1600" baseline="0" dirty="0"/>
              </a:p>
            </p:txBody>
          </p:sp>
        </p:grpSp>
        <p:cxnSp>
          <p:nvCxnSpPr>
            <p:cNvPr id="19" name="Straight Arrow Connector 28"/>
            <p:cNvCxnSpPr/>
            <p:nvPr/>
          </p:nvCxnSpPr>
          <p:spPr bwMode="auto">
            <a:xfrm>
              <a:off x="6678377" y="1624734"/>
              <a:ext cx="963389" cy="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Arrow Connector 30"/>
            <p:cNvCxnSpPr/>
            <p:nvPr/>
          </p:nvCxnSpPr>
          <p:spPr bwMode="auto">
            <a:xfrm flipV="1">
              <a:off x="7903019" y="1249136"/>
              <a:ext cx="0" cy="117297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Straight Arrow Connector 31"/>
            <p:cNvCxnSpPr/>
            <p:nvPr/>
          </p:nvCxnSpPr>
          <p:spPr bwMode="auto">
            <a:xfrm flipV="1">
              <a:off x="7641766" y="1249137"/>
              <a:ext cx="0" cy="1172977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Straight Arrow Connector 36"/>
            <p:cNvCxnSpPr/>
            <p:nvPr/>
          </p:nvCxnSpPr>
          <p:spPr bwMode="auto">
            <a:xfrm flipV="1">
              <a:off x="6686550" y="1624734"/>
              <a:ext cx="0" cy="797378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Arrow Connector 38"/>
            <p:cNvCxnSpPr/>
            <p:nvPr/>
          </p:nvCxnSpPr>
          <p:spPr bwMode="auto">
            <a:xfrm>
              <a:off x="7641766" y="1249136"/>
              <a:ext cx="261252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9" name="Content Placeholder 2"/>
          <p:cNvSpPr txBox="1">
            <a:spLocks/>
          </p:cNvSpPr>
          <p:nvPr/>
        </p:nvSpPr>
        <p:spPr>
          <a:xfrm>
            <a:off x="1703392" y="981078"/>
            <a:ext cx="4576211" cy="2170687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endParaRPr lang="en-GB" kern="0" baseline="0" dirty="0">
              <a:sym typeface="Symbol" panose="05050102010706020507" pitchFamily="18" charset="2"/>
            </a:endParaRPr>
          </a:p>
        </p:txBody>
      </p:sp>
      <p:grpSp>
        <p:nvGrpSpPr>
          <p:cNvPr id="40" name="Gruppieren 29"/>
          <p:cNvGrpSpPr/>
          <p:nvPr/>
        </p:nvGrpSpPr>
        <p:grpSpPr>
          <a:xfrm>
            <a:off x="9315232" y="3781176"/>
            <a:ext cx="1926771" cy="1260868"/>
            <a:chOff x="6441621" y="3575933"/>
            <a:chExt cx="1926771" cy="1260868"/>
          </a:xfrm>
        </p:grpSpPr>
        <p:sp>
          <p:nvSpPr>
            <p:cNvPr id="41" name="Freeform 17"/>
            <p:cNvSpPr/>
            <p:nvPr/>
          </p:nvSpPr>
          <p:spPr bwMode="auto">
            <a:xfrm>
              <a:off x="6441621" y="3575933"/>
              <a:ext cx="906236" cy="1260868"/>
            </a:xfrm>
            <a:custGeom>
              <a:avLst/>
              <a:gdLst>
                <a:gd name="connsiteX0" fmla="*/ 914400 w 914400"/>
                <a:gd name="connsiteY0" fmla="*/ 0 h 1260868"/>
                <a:gd name="connsiteX1" fmla="*/ 767443 w 914400"/>
                <a:gd name="connsiteY1" fmla="*/ 800100 h 1260868"/>
                <a:gd name="connsiteX2" fmla="*/ 579665 w 914400"/>
                <a:gd name="connsiteY2" fmla="*/ 1020536 h 1260868"/>
                <a:gd name="connsiteX3" fmla="*/ 375558 w 914400"/>
                <a:gd name="connsiteY3" fmla="*/ 1151164 h 1260868"/>
                <a:gd name="connsiteX4" fmla="*/ 138793 w 914400"/>
                <a:gd name="connsiteY4" fmla="*/ 1257300 h 1260868"/>
                <a:gd name="connsiteX5" fmla="*/ 0 w 914400"/>
                <a:gd name="connsiteY5" fmla="*/ 1249136 h 1260868"/>
                <a:gd name="connsiteX0" fmla="*/ 914400 w 914400"/>
                <a:gd name="connsiteY0" fmla="*/ 0 h 1260868"/>
                <a:gd name="connsiteX1" fmla="*/ 718016 w 914400"/>
                <a:gd name="connsiteY1" fmla="*/ 800100 h 1260868"/>
                <a:gd name="connsiteX2" fmla="*/ 579665 w 914400"/>
                <a:gd name="connsiteY2" fmla="*/ 1020536 h 1260868"/>
                <a:gd name="connsiteX3" fmla="*/ 375558 w 914400"/>
                <a:gd name="connsiteY3" fmla="*/ 1151164 h 1260868"/>
                <a:gd name="connsiteX4" fmla="*/ 138793 w 914400"/>
                <a:gd name="connsiteY4" fmla="*/ 1257300 h 1260868"/>
                <a:gd name="connsiteX5" fmla="*/ 0 w 914400"/>
                <a:gd name="connsiteY5" fmla="*/ 1249136 h 1260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1260868">
                  <a:moveTo>
                    <a:pt x="914400" y="0"/>
                  </a:moveTo>
                  <a:cubicBezTo>
                    <a:pt x="868816" y="315005"/>
                    <a:pt x="773805" y="630011"/>
                    <a:pt x="718016" y="800100"/>
                  </a:cubicBezTo>
                  <a:cubicBezTo>
                    <a:pt x="662227" y="970189"/>
                    <a:pt x="636741" y="962025"/>
                    <a:pt x="579665" y="1020536"/>
                  </a:cubicBezTo>
                  <a:cubicBezTo>
                    <a:pt x="522589" y="1079047"/>
                    <a:pt x="449037" y="1111703"/>
                    <a:pt x="375558" y="1151164"/>
                  </a:cubicBezTo>
                  <a:cubicBezTo>
                    <a:pt x="302079" y="1190625"/>
                    <a:pt x="201386" y="1240971"/>
                    <a:pt x="138793" y="1257300"/>
                  </a:cubicBezTo>
                  <a:cubicBezTo>
                    <a:pt x="76200" y="1273629"/>
                    <a:pt x="21771" y="1227365"/>
                    <a:pt x="0" y="1249136"/>
                  </a:cubicBezTo>
                </a:path>
              </a:pathLst>
            </a:custGeom>
            <a:noFill/>
            <a:ln w="44450">
              <a:solidFill>
                <a:srgbClr val="FF0000"/>
              </a:solidFill>
              <a:tailEnd type="triangle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TextBox 21"/>
            <p:cNvSpPr txBox="1"/>
            <p:nvPr/>
          </p:nvSpPr>
          <p:spPr>
            <a:xfrm>
              <a:off x="7271639" y="3687453"/>
              <a:ext cx="10967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aseline="0" dirty="0">
                  <a:solidFill>
                    <a:srgbClr val="FF0000"/>
                  </a:solidFill>
                </a:rPr>
                <a:t>(3) ELM</a:t>
              </a:r>
              <a:endParaRPr lang="en-GB" sz="1800" baseline="0" dirty="0">
                <a:solidFill>
                  <a:srgbClr val="FF0000"/>
                </a:solidFill>
              </a:endParaRPr>
            </a:p>
          </p:txBody>
        </p:sp>
      </p:grpSp>
      <p:sp>
        <p:nvSpPr>
          <p:cNvPr id="43" name="TextBox 18"/>
          <p:cNvSpPr txBox="1"/>
          <p:nvPr/>
        </p:nvSpPr>
        <p:spPr>
          <a:xfrm>
            <a:off x="8939674" y="4589382"/>
            <a:ext cx="620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aseline="0" dirty="0"/>
              <a:t>(1)</a:t>
            </a:r>
            <a:endParaRPr lang="en-GB" sz="1800" baseline="0" dirty="0"/>
          </a:p>
        </p:txBody>
      </p:sp>
      <p:sp>
        <p:nvSpPr>
          <p:cNvPr id="44" name="Freihandform 34"/>
          <p:cNvSpPr/>
          <p:nvPr/>
        </p:nvSpPr>
        <p:spPr bwMode="auto">
          <a:xfrm>
            <a:off x="9317611" y="4283496"/>
            <a:ext cx="301557" cy="756394"/>
          </a:xfrm>
          <a:custGeom>
            <a:avLst/>
            <a:gdLst>
              <a:gd name="connsiteX0" fmla="*/ 0 w 301557"/>
              <a:gd name="connsiteY0" fmla="*/ 755692 h 755692"/>
              <a:gd name="connsiteX1" fmla="*/ 48638 w 301557"/>
              <a:gd name="connsiteY1" fmla="*/ 473590 h 755692"/>
              <a:gd name="connsiteX2" fmla="*/ 204280 w 301557"/>
              <a:gd name="connsiteY2" fmla="*/ 210943 h 755692"/>
              <a:gd name="connsiteX3" fmla="*/ 301557 w 301557"/>
              <a:gd name="connsiteY3" fmla="*/ 6662 h 755692"/>
              <a:gd name="connsiteX0" fmla="*/ 0 w 301557"/>
              <a:gd name="connsiteY0" fmla="*/ 756394 h 756394"/>
              <a:gd name="connsiteX1" fmla="*/ 48638 w 301557"/>
              <a:gd name="connsiteY1" fmla="*/ 474292 h 756394"/>
              <a:gd name="connsiteX2" fmla="*/ 165369 w 301557"/>
              <a:gd name="connsiteY2" fmla="*/ 192189 h 756394"/>
              <a:gd name="connsiteX3" fmla="*/ 301557 w 301557"/>
              <a:gd name="connsiteY3" fmla="*/ 7364 h 75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557" h="756394">
                <a:moveTo>
                  <a:pt x="0" y="756394"/>
                </a:moveTo>
                <a:cubicBezTo>
                  <a:pt x="7295" y="660738"/>
                  <a:pt x="21077" y="568326"/>
                  <a:pt x="48638" y="474292"/>
                </a:cubicBezTo>
                <a:cubicBezTo>
                  <a:pt x="76199" y="380258"/>
                  <a:pt x="123216" y="270010"/>
                  <a:pt x="165369" y="192189"/>
                </a:cubicBezTo>
                <a:cubicBezTo>
                  <a:pt x="207522" y="114368"/>
                  <a:pt x="277238" y="-34789"/>
                  <a:pt x="301557" y="7364"/>
                </a:cubicBezTo>
              </a:path>
            </a:pathLst>
          </a:custGeom>
          <a:noFill/>
          <a:ln w="44450">
            <a:solidFill>
              <a:schemeClr val="tx1"/>
            </a:solidFill>
            <a:tailEnd type="triangle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5" name="Gruppieren 35"/>
          <p:cNvGrpSpPr/>
          <p:nvPr/>
        </p:nvGrpSpPr>
        <p:grpSpPr>
          <a:xfrm>
            <a:off x="9316968" y="3765566"/>
            <a:ext cx="862115" cy="1272910"/>
            <a:chOff x="6443357" y="3560323"/>
            <a:chExt cx="862115" cy="1272910"/>
          </a:xfrm>
        </p:grpSpPr>
        <p:sp>
          <p:nvSpPr>
            <p:cNvPr id="46" name="TextBox 20"/>
            <p:cNvSpPr txBox="1"/>
            <p:nvPr/>
          </p:nvSpPr>
          <p:spPr>
            <a:xfrm>
              <a:off x="6445437" y="3697181"/>
              <a:ext cx="6204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aseline="0" dirty="0"/>
                <a:t>(2)</a:t>
              </a:r>
              <a:endParaRPr lang="en-GB" sz="1800" baseline="0" dirty="0"/>
            </a:p>
          </p:txBody>
        </p:sp>
        <p:sp>
          <p:nvSpPr>
            <p:cNvPr id="47" name="Freihandform 37"/>
            <p:cNvSpPr/>
            <p:nvPr/>
          </p:nvSpPr>
          <p:spPr bwMode="auto">
            <a:xfrm>
              <a:off x="6443357" y="4076839"/>
              <a:ext cx="301557" cy="756394"/>
            </a:xfrm>
            <a:custGeom>
              <a:avLst/>
              <a:gdLst>
                <a:gd name="connsiteX0" fmla="*/ 0 w 301557"/>
                <a:gd name="connsiteY0" fmla="*/ 755692 h 755692"/>
                <a:gd name="connsiteX1" fmla="*/ 48638 w 301557"/>
                <a:gd name="connsiteY1" fmla="*/ 473590 h 755692"/>
                <a:gd name="connsiteX2" fmla="*/ 204280 w 301557"/>
                <a:gd name="connsiteY2" fmla="*/ 210943 h 755692"/>
                <a:gd name="connsiteX3" fmla="*/ 301557 w 301557"/>
                <a:gd name="connsiteY3" fmla="*/ 6662 h 755692"/>
                <a:gd name="connsiteX0" fmla="*/ 0 w 301557"/>
                <a:gd name="connsiteY0" fmla="*/ 756394 h 756394"/>
                <a:gd name="connsiteX1" fmla="*/ 48638 w 301557"/>
                <a:gd name="connsiteY1" fmla="*/ 474292 h 756394"/>
                <a:gd name="connsiteX2" fmla="*/ 165369 w 301557"/>
                <a:gd name="connsiteY2" fmla="*/ 192189 h 756394"/>
                <a:gd name="connsiteX3" fmla="*/ 301557 w 301557"/>
                <a:gd name="connsiteY3" fmla="*/ 7364 h 75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1557" h="756394">
                  <a:moveTo>
                    <a:pt x="0" y="756394"/>
                  </a:moveTo>
                  <a:cubicBezTo>
                    <a:pt x="7295" y="660738"/>
                    <a:pt x="21077" y="568326"/>
                    <a:pt x="48638" y="474292"/>
                  </a:cubicBezTo>
                  <a:cubicBezTo>
                    <a:pt x="76199" y="380258"/>
                    <a:pt x="123216" y="270010"/>
                    <a:pt x="165369" y="192189"/>
                  </a:cubicBezTo>
                  <a:cubicBezTo>
                    <a:pt x="207522" y="114368"/>
                    <a:pt x="277238" y="-34789"/>
                    <a:pt x="301557" y="7364"/>
                  </a:cubicBezTo>
                </a:path>
              </a:pathLst>
            </a:custGeom>
            <a:noFill/>
            <a:ln w="44450">
              <a:solidFill>
                <a:schemeClr val="tx1"/>
              </a:solidFill>
              <a:tailEnd type="none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Freihandform 38"/>
            <p:cNvSpPr/>
            <p:nvPr/>
          </p:nvSpPr>
          <p:spPr bwMode="auto">
            <a:xfrm>
              <a:off x="6741268" y="3560323"/>
              <a:ext cx="564204" cy="505839"/>
            </a:xfrm>
            <a:custGeom>
              <a:avLst/>
              <a:gdLst>
                <a:gd name="connsiteX0" fmla="*/ 0 w 564204"/>
                <a:gd name="connsiteY0" fmla="*/ 507541 h 507541"/>
                <a:gd name="connsiteX1" fmla="*/ 204281 w 564204"/>
                <a:gd name="connsiteY1" fmla="*/ 381081 h 507541"/>
                <a:gd name="connsiteX2" fmla="*/ 350196 w 564204"/>
                <a:gd name="connsiteY2" fmla="*/ 283805 h 507541"/>
                <a:gd name="connsiteX3" fmla="*/ 564204 w 564204"/>
                <a:gd name="connsiteY3" fmla="*/ 1702 h 507541"/>
                <a:gd name="connsiteX0" fmla="*/ 0 w 564204"/>
                <a:gd name="connsiteY0" fmla="*/ 505839 h 505839"/>
                <a:gd name="connsiteX1" fmla="*/ 204281 w 564204"/>
                <a:gd name="connsiteY1" fmla="*/ 379379 h 505839"/>
                <a:gd name="connsiteX2" fmla="*/ 564204 w 564204"/>
                <a:gd name="connsiteY2" fmla="*/ 0 h 505839"/>
                <a:gd name="connsiteX0" fmla="*/ 0 w 564204"/>
                <a:gd name="connsiteY0" fmla="*/ 505839 h 505839"/>
                <a:gd name="connsiteX1" fmla="*/ 564204 w 564204"/>
                <a:gd name="connsiteY1" fmla="*/ 0 h 505839"/>
                <a:gd name="connsiteX0" fmla="*/ 0 w 564204"/>
                <a:gd name="connsiteY0" fmla="*/ 505839 h 505839"/>
                <a:gd name="connsiteX1" fmla="*/ 311285 w 564204"/>
                <a:gd name="connsiteY1" fmla="*/ 262647 h 505839"/>
                <a:gd name="connsiteX2" fmla="*/ 564204 w 564204"/>
                <a:gd name="connsiteY2" fmla="*/ 0 h 505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4204" h="505839">
                  <a:moveTo>
                    <a:pt x="0" y="505839"/>
                  </a:moveTo>
                  <a:cubicBezTo>
                    <a:pt x="81064" y="424775"/>
                    <a:pt x="230221" y="343711"/>
                    <a:pt x="311285" y="262647"/>
                  </a:cubicBezTo>
                  <a:lnTo>
                    <a:pt x="564204" y="0"/>
                  </a:lnTo>
                </a:path>
              </a:pathLst>
            </a:custGeom>
            <a:noFill/>
            <a:ln w="44450">
              <a:solidFill>
                <a:schemeClr val="tx1"/>
              </a:solidFill>
              <a:tailEnd type="triangle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050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 animBg="1"/>
      <p:bldP spid="4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407C4-AD30-A24F-B061-D0AA2B7C9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Drive and suppression of pedestal instabilities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9E2AB-A6A5-AC45-AB6C-504FF0692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86" y="981075"/>
            <a:ext cx="11713633" cy="5472113"/>
          </a:xfrm>
        </p:spPr>
        <p:txBody>
          <a:bodyPr/>
          <a:lstStyle/>
          <a:p>
            <a:r>
              <a:rPr lang="en-US" dirty="0"/>
              <a:t>Pressure gradient (</a:t>
            </a:r>
            <a:r>
              <a:rPr lang="en-US" dirty="0">
                <a:solidFill>
                  <a:srgbClr val="BD1927"/>
                </a:solidFill>
              </a:rPr>
              <a:t>∇p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Typically drives ballooning-type instabilities</a:t>
            </a:r>
          </a:p>
          <a:p>
            <a:pPr lvl="2"/>
            <a:r>
              <a:rPr lang="en-US" dirty="0"/>
              <a:t>∇p linked to density (</a:t>
            </a:r>
            <a:r>
              <a:rPr lang="en-US" dirty="0">
                <a:solidFill>
                  <a:srgbClr val="EC008D"/>
                </a:solidFill>
              </a:rPr>
              <a:t>n</a:t>
            </a:r>
            <a:r>
              <a:rPr lang="en-US" dirty="0"/>
              <a:t>) and temperature</a:t>
            </a:r>
          </a:p>
          <a:p>
            <a:pPr lvl="2"/>
            <a:endParaRPr lang="en-US" dirty="0"/>
          </a:p>
          <a:p>
            <a:r>
              <a:rPr lang="en-US" dirty="0"/>
              <a:t>Edge current density (</a:t>
            </a:r>
            <a:r>
              <a:rPr lang="en-US" dirty="0" err="1">
                <a:solidFill>
                  <a:srgbClr val="38AFE3"/>
                </a:solidFill>
              </a:rPr>
              <a:t>j</a:t>
            </a:r>
            <a:r>
              <a:rPr lang="en-US" baseline="-25000" dirty="0" err="1">
                <a:solidFill>
                  <a:srgbClr val="38AFE3"/>
                </a:solidFill>
              </a:rPr>
              <a:t>tor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Main contribution is bootstrap current (</a:t>
            </a:r>
            <a:r>
              <a:rPr lang="en-US" dirty="0" err="1"/>
              <a:t>j</a:t>
            </a:r>
            <a:r>
              <a:rPr lang="en-US" baseline="-25000" dirty="0" err="1"/>
              <a:t>BS</a:t>
            </a:r>
            <a:r>
              <a:rPr lang="en-US" dirty="0"/>
              <a:t>)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r>
              <a:rPr lang="en-US" dirty="0"/>
              <a:t>Order: ∇n ~ 0.5, ∇</a:t>
            </a:r>
            <a:r>
              <a:rPr lang="en-US" dirty="0" err="1"/>
              <a:t>Te</a:t>
            </a:r>
            <a:r>
              <a:rPr lang="en-US" dirty="0"/>
              <a:t> ~ 0.15 and ∇</a:t>
            </a:r>
            <a:r>
              <a:rPr lang="en-US" dirty="0" err="1"/>
              <a:t>Ti</a:t>
            </a:r>
            <a:r>
              <a:rPr lang="en-US" dirty="0"/>
              <a:t> ~ 0.1 </a:t>
            </a:r>
          </a:p>
          <a:p>
            <a:pPr lvl="1"/>
            <a:r>
              <a:rPr lang="en-US" dirty="0"/>
              <a:t>Modifies the safety factor profile (</a:t>
            </a:r>
            <a:r>
              <a:rPr lang="en-US" dirty="0">
                <a:solidFill>
                  <a:srgbClr val="2D3191"/>
                </a:solidFill>
              </a:rPr>
              <a:t>q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Region of high magnetic shear</a:t>
            </a:r>
          </a:p>
          <a:p>
            <a:pPr lvl="2"/>
            <a:endParaRPr lang="en-US" dirty="0"/>
          </a:p>
          <a:p>
            <a:r>
              <a:rPr lang="en-US" dirty="0"/>
              <a:t>E×B rotation (</a:t>
            </a:r>
            <a:r>
              <a:rPr lang="en-US" dirty="0" err="1">
                <a:solidFill>
                  <a:srgbClr val="F89837"/>
                </a:solidFill>
              </a:rPr>
              <a:t>v</a:t>
            </a:r>
            <a:r>
              <a:rPr lang="en-US" baseline="-25000" dirty="0" err="1">
                <a:solidFill>
                  <a:srgbClr val="F89837"/>
                </a:solidFill>
              </a:rPr>
              <a:t>E×B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Radial electric field (</a:t>
            </a:r>
            <a:r>
              <a:rPr lang="en-US" dirty="0" err="1"/>
              <a:t>Er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pPr lvl="2"/>
            <a:r>
              <a:rPr lang="en-US" dirty="0"/>
              <a:t>Sheared flows suppress instabilities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64381D-7FA0-3F43-BA3B-AD5433A9BA9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/>
              <a:t>NSTX-U / Magnetic Fusion Science meeting, Princeton, Dec. 03, 2018</a:t>
            </a:r>
            <a:endParaRPr lang="en-US" alt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6F56F-ED03-E345-AF04-B179CE1517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853299-3D67-40C0-AEE6-6FA04DE1D1D9}" type="slidenum">
              <a:rPr lang="en-US" altLang="de-DE" noProof="0" smtClean="0"/>
              <a:pPr/>
              <a:t>6</a:t>
            </a:fld>
            <a:endParaRPr lang="en-US" altLang="de-DE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B948AE-7CAB-E941-B79E-70FCC7EEFD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/>
              <a:t>F. M. Laggner</a:t>
            </a:r>
            <a:endParaRPr lang="en-US" altLang="de-DE" noProof="0" dirty="0"/>
          </a:p>
        </p:txBody>
      </p:sp>
      <p:pic>
        <p:nvPicPr>
          <p:cNvPr id="7" name="Picture 6" descr="Profiles.tiff">
            <a:extLst>
              <a:ext uri="{FF2B5EF4-FFF2-40B4-BE49-F238E27FC236}">
                <a16:creationId xmlns:a16="http://schemas.microsoft.com/office/drawing/2014/main" id="{3C0C799F-7A66-7245-B7A2-0B21FA1AE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875" y="981073"/>
            <a:ext cx="4117101" cy="5487114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F55F9CE-FC9B-A840-87DC-0ED5502B40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373444"/>
              </p:ext>
            </p:extLst>
          </p:nvPr>
        </p:nvGraphicFramePr>
        <p:xfrm>
          <a:off x="1984443" y="2889761"/>
          <a:ext cx="2044700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" name="Equation" r:id="rId5" imgW="952500" imgH="368300" progId="Equation.3">
                  <p:embed/>
                </p:oleObj>
              </mc:Choice>
              <mc:Fallback>
                <p:oleObj name="Equation" r:id="rId5" imgW="952500" imgH="368300" progId="Equation.3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84443" y="2889761"/>
                        <a:ext cx="2044700" cy="790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A61B5479-A574-A44A-9BD6-16E51558C2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6907344"/>
              </p:ext>
            </p:extLst>
          </p:nvPr>
        </p:nvGraphicFramePr>
        <p:xfrm>
          <a:off x="1984443" y="5481637"/>
          <a:ext cx="4225925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" name="Equation" r:id="rId7" imgW="1968500" imgH="368300" progId="Equation.3">
                  <p:embed/>
                </p:oleObj>
              </mc:Choice>
              <mc:Fallback>
                <p:oleObj name="Equation" r:id="rId7" imgW="1968500" imgH="368300" progId="Equation.3">
                  <p:embed/>
                  <p:pic>
                    <p:nvPicPr>
                      <p:cNvPr id="95" name="Object 9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84443" y="5481637"/>
                        <a:ext cx="4225925" cy="790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4830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953243D-946B-E74F-BFC7-F5F95174C38D}"/>
              </a:ext>
            </a:extLst>
          </p:cNvPr>
          <p:cNvSpPr/>
          <p:nvPr/>
        </p:nvSpPr>
        <p:spPr bwMode="auto">
          <a:xfrm>
            <a:off x="8702627" y="3173506"/>
            <a:ext cx="211452" cy="2930213"/>
          </a:xfrm>
          <a:prstGeom prst="rect">
            <a:avLst/>
          </a:prstGeom>
          <a:solidFill>
            <a:srgbClr val="F18284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64679" tIns="32339" rIns="64679" bIns="32339" numCol="1" rtlCol="0" anchor="ctr" anchorCtr="0" compatLnSpc="1">
            <a:prstTxWarp prst="textNoShape">
              <a:avLst/>
            </a:prstTxWarp>
          </a:bodyPr>
          <a:lstStyle/>
          <a:p>
            <a:pPr algn="r" defTabSz="645596">
              <a:spcBef>
                <a:spcPct val="50000"/>
              </a:spcBef>
            </a:pPr>
            <a:r>
              <a:rPr lang="en-US" sz="1200" dirty="0"/>
              <a:t>ELM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79DF43-18E5-BF41-8F56-4217EA5B1A56}"/>
              </a:ext>
            </a:extLst>
          </p:cNvPr>
          <p:cNvSpPr/>
          <p:nvPr/>
        </p:nvSpPr>
        <p:spPr bwMode="auto">
          <a:xfrm>
            <a:off x="8914079" y="3173506"/>
            <a:ext cx="402043" cy="2930213"/>
          </a:xfrm>
          <a:prstGeom prst="rect">
            <a:avLst/>
          </a:prstGeom>
          <a:solidFill>
            <a:srgbClr val="F074BA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64679" tIns="32339" rIns="64679" bIns="32339" numCol="1" rtlCol="0" anchor="ctr" anchorCtr="0" compatLnSpc="1">
            <a:prstTxWarp prst="textNoShape">
              <a:avLst/>
            </a:prstTxWarp>
          </a:bodyPr>
          <a:lstStyle/>
          <a:p>
            <a:pPr algn="r" defTabSz="645596">
              <a:spcBef>
                <a:spcPct val="50000"/>
              </a:spcBef>
            </a:pPr>
            <a:r>
              <a:rPr lang="en-US" sz="1200" dirty="0"/>
              <a:t>Phase (I)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20BFAC-3228-4943-89CD-3C340EF87A0C}"/>
              </a:ext>
            </a:extLst>
          </p:cNvPr>
          <p:cNvSpPr/>
          <p:nvPr/>
        </p:nvSpPr>
        <p:spPr bwMode="auto">
          <a:xfrm>
            <a:off x="9316123" y="3173506"/>
            <a:ext cx="849854" cy="2930213"/>
          </a:xfrm>
          <a:prstGeom prst="rect">
            <a:avLst/>
          </a:prstGeom>
          <a:solidFill>
            <a:srgbClr val="D67F88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64679" tIns="32339" rIns="64679" bIns="32339" numCol="1" rtlCol="0" anchor="ctr" anchorCtr="0" compatLnSpc="1">
            <a:prstTxWarp prst="textNoShape">
              <a:avLst/>
            </a:prstTxWarp>
          </a:bodyPr>
          <a:lstStyle/>
          <a:p>
            <a:pPr algn="r" defTabSz="645596">
              <a:spcBef>
                <a:spcPct val="50000"/>
              </a:spcBef>
            </a:pPr>
            <a:r>
              <a:rPr lang="en-US" sz="1200" dirty="0"/>
              <a:t>(II) 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5850EE-252A-C04C-8FA6-AD10006B764B}"/>
              </a:ext>
            </a:extLst>
          </p:cNvPr>
          <p:cNvSpPr/>
          <p:nvPr/>
        </p:nvSpPr>
        <p:spPr bwMode="auto">
          <a:xfrm>
            <a:off x="10165978" y="3173506"/>
            <a:ext cx="580912" cy="2930213"/>
          </a:xfrm>
          <a:prstGeom prst="rect">
            <a:avLst/>
          </a:prstGeom>
          <a:solidFill>
            <a:srgbClr val="F4A6A2">
              <a:alpha val="79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64679" tIns="32339" rIns="64679" bIns="32339" numCol="1" rtlCol="0" anchor="ctr" anchorCtr="0" compatLnSpc="1">
            <a:prstTxWarp prst="textNoShape">
              <a:avLst/>
            </a:prstTxWarp>
          </a:bodyPr>
          <a:lstStyle/>
          <a:p>
            <a:pPr algn="r" defTabSz="645596">
              <a:spcBef>
                <a:spcPct val="50000"/>
              </a:spcBef>
            </a:pPr>
            <a:r>
              <a:rPr lang="en-US" sz="1200" dirty="0"/>
              <a:t>(III)  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0692EE1-4049-4842-842D-31A7CE77E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Distinct pedestal recovery phases &amp; fluctuations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FE509884-3452-634A-BEAF-5911EE738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86" y="981075"/>
            <a:ext cx="6842845" cy="547211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Phase</a:t>
            </a:r>
            <a:r>
              <a:rPr lang="en-US" dirty="0">
                <a:solidFill>
                  <a:srgbClr val="F392C8"/>
                </a:solidFill>
              </a:rPr>
              <a:t> (I)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Electron density (n</a:t>
            </a:r>
            <a:r>
              <a:rPr lang="en-US" baseline="-25000" dirty="0"/>
              <a:t>e</a:t>
            </a:r>
            <a:r>
              <a:rPr lang="en-US" dirty="0"/>
              <a:t>) gradient and ion Temperature (</a:t>
            </a:r>
            <a:r>
              <a:rPr lang="en-US" dirty="0" err="1"/>
              <a:t>T</a:t>
            </a:r>
            <a:r>
              <a:rPr lang="en-US" baseline="-25000" dirty="0" err="1"/>
              <a:t>i</a:t>
            </a:r>
            <a:r>
              <a:rPr lang="en-US" dirty="0"/>
              <a:t>) gradient</a:t>
            </a:r>
          </a:p>
          <a:p>
            <a:pPr lvl="2"/>
            <a:r>
              <a:rPr lang="en-US" dirty="0"/>
              <a:t>Fluctuations absent!</a:t>
            </a:r>
          </a:p>
          <a:p>
            <a:pPr lvl="2"/>
            <a:endParaRPr lang="en-US" dirty="0"/>
          </a:p>
          <a:p>
            <a:r>
              <a:rPr lang="en-US" dirty="0"/>
              <a:t>Phase</a:t>
            </a:r>
            <a:r>
              <a:rPr lang="en-US" dirty="0">
                <a:solidFill>
                  <a:srgbClr val="DE9BA1"/>
                </a:solidFill>
              </a:rPr>
              <a:t> (II)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Electron temperature (</a:t>
            </a:r>
            <a:r>
              <a:rPr lang="en-US" dirty="0" err="1"/>
              <a:t>T</a:t>
            </a:r>
            <a:r>
              <a:rPr lang="en-US" baseline="-25000" dirty="0" err="1"/>
              <a:t>e</a:t>
            </a:r>
            <a:r>
              <a:rPr lang="en-US" dirty="0"/>
              <a:t>) gradient</a:t>
            </a:r>
          </a:p>
          <a:p>
            <a:pPr lvl="2"/>
            <a:r>
              <a:rPr lang="en-US" dirty="0"/>
              <a:t>Medium frequency range fluctuations</a:t>
            </a:r>
          </a:p>
          <a:p>
            <a:pPr marL="914400" lvl="2" indent="0">
              <a:buNone/>
            </a:pPr>
            <a:endParaRPr lang="en-US" dirty="0"/>
          </a:p>
          <a:p>
            <a:r>
              <a:rPr lang="en-US" dirty="0"/>
              <a:t>Phase</a:t>
            </a:r>
            <a:r>
              <a:rPr lang="en-US" dirty="0">
                <a:solidFill>
                  <a:srgbClr val="F7BAB7"/>
                </a:solidFill>
              </a:rPr>
              <a:t> (III)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Gradient saturation</a:t>
            </a:r>
          </a:p>
          <a:p>
            <a:pPr lvl="2"/>
            <a:r>
              <a:rPr lang="en-US" dirty="0"/>
              <a:t>High frequency fluctuations </a:t>
            </a:r>
          </a:p>
          <a:p>
            <a:pPr lvl="2"/>
            <a:r>
              <a:rPr lang="en-US" dirty="0"/>
              <a:t>Low frequency fluctuations and precursor modes </a:t>
            </a:r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7D3C0B-3844-C64F-BF99-B9CBD0605EE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/>
              <a:t>NSTX-U / Magnetic Fusion Science meeting, Princeton, Dec. 03, 2018</a:t>
            </a:r>
            <a:endParaRPr lang="en-US" alt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99ED40-E91D-654B-A31B-4C1C1F75F0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853299-3D67-40C0-AEE6-6FA04DE1D1D9}" type="slidenum">
              <a:rPr lang="en-US" altLang="de-DE" noProof="0" smtClean="0"/>
              <a:pPr/>
              <a:t>7</a:t>
            </a:fld>
            <a:endParaRPr lang="en-US" altLang="de-DE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EE2D7C-A0A0-BA49-8641-86ED08536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/>
              <a:t>F. M. Laggner</a:t>
            </a:r>
            <a:endParaRPr lang="en-US" altLang="de-DE" noProof="0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5524ED99-1FF4-5C41-A687-58AC507A2E13}"/>
              </a:ext>
            </a:extLst>
          </p:cNvPr>
          <p:cNvSpPr txBox="1">
            <a:spLocks/>
          </p:cNvSpPr>
          <p:nvPr/>
        </p:nvSpPr>
        <p:spPr bwMode="auto">
          <a:xfrm>
            <a:off x="9520760" y="10382238"/>
            <a:ext cx="491281" cy="41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 eaLnBrk="1" hangingPunct="1">
              <a:spcBef>
                <a:spcPct val="20000"/>
              </a:spcBef>
            </a:pPr>
            <a:r>
              <a:rPr lang="en-US" altLang="es-ES" sz="1800" baseline="0" dirty="0"/>
              <a:t>[</a:t>
            </a:r>
            <a:r>
              <a:rPr lang="en-US" altLang="es-ES" sz="1600" dirty="0"/>
              <a:t>5</a:t>
            </a:r>
            <a:r>
              <a:rPr lang="en-US" altLang="es-ES" sz="1800" baseline="0" dirty="0"/>
              <a:t>]</a:t>
            </a: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4C3A8FC0-BA13-AD42-9B82-032E69F2C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9519" y="1024963"/>
            <a:ext cx="728386" cy="6429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90B5988-F730-1B47-BF16-06291B7801BC}"/>
              </a:ext>
            </a:extLst>
          </p:cNvPr>
          <p:cNvSpPr/>
          <p:nvPr/>
        </p:nvSpPr>
        <p:spPr bwMode="auto">
          <a:xfrm>
            <a:off x="9623348" y="3714789"/>
            <a:ext cx="1040069" cy="3562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B18A728-61A9-534F-A12F-D3693DF8E731}"/>
              </a:ext>
            </a:extLst>
          </p:cNvPr>
          <p:cNvSpPr/>
          <p:nvPr/>
        </p:nvSpPr>
        <p:spPr bwMode="auto">
          <a:xfrm>
            <a:off x="9623347" y="4731124"/>
            <a:ext cx="1040069" cy="3562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0EE6F9-7A50-4242-95F5-F51287738A1E}"/>
              </a:ext>
            </a:extLst>
          </p:cNvPr>
          <p:cNvSpPr/>
          <p:nvPr/>
        </p:nvSpPr>
        <p:spPr bwMode="auto">
          <a:xfrm>
            <a:off x="9623347" y="5651714"/>
            <a:ext cx="1040069" cy="3562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feld 12">
            <a:extLst>
              <a:ext uri="{FF2B5EF4-FFF2-40B4-BE49-F238E27FC236}">
                <a16:creationId xmlns:a16="http://schemas.microsoft.com/office/drawing/2014/main" id="{E0AC44EE-9C7C-0D42-8924-8BBB7FBCF4B6}"/>
              </a:ext>
            </a:extLst>
          </p:cNvPr>
          <p:cNvSpPr txBox="1"/>
          <p:nvPr/>
        </p:nvSpPr>
        <p:spPr>
          <a:xfrm>
            <a:off x="0" y="6196455"/>
            <a:ext cx="575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aseline="0" dirty="0"/>
              <a:t>[</a:t>
            </a:r>
            <a:r>
              <a:rPr lang="de-AT" sz="1600" baseline="0" dirty="0">
                <a:solidFill>
                  <a:srgbClr val="000000"/>
                </a:solidFill>
              </a:rPr>
              <a:t>M. </a:t>
            </a:r>
            <a:r>
              <a:rPr lang="de-AT" sz="1600" baseline="0" dirty="0" err="1">
                <a:solidFill>
                  <a:srgbClr val="000000"/>
                </a:solidFill>
              </a:rPr>
              <a:t>Cavedon</a:t>
            </a:r>
            <a:r>
              <a:rPr lang="de-AT" sz="1600" baseline="0" dirty="0">
                <a:solidFill>
                  <a:srgbClr val="000000"/>
                </a:solidFill>
              </a:rPr>
              <a:t> et al., PPCF 2017, PSI 2018</a:t>
            </a:r>
            <a:r>
              <a:rPr lang="de-AT" baseline="0" dirty="0"/>
              <a:t> </a:t>
            </a:r>
            <a:r>
              <a:rPr lang="de-AT" sz="1600" baseline="0" dirty="0"/>
              <a:t>&amp; JNM submitted</a:t>
            </a:r>
            <a:r>
              <a:rPr lang="de-AT" baseline="0" dirty="0"/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5C38C8-8A17-404D-A464-7C730FA0F0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42"/>
          <a:stretch/>
        </p:blipFill>
        <p:spPr>
          <a:xfrm>
            <a:off x="7165505" y="959993"/>
            <a:ext cx="4124014" cy="561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13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329049B-19F9-FD4E-9F3A-3A2823CC2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Abstract picture of the pedestal evolution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4CDD8F-2664-D84C-86D9-5BFF8C4E5CB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/>
              <a:t>NSTX-U / Magnetic Fusion Science meeting, Princeton, Dec. 03, 2018</a:t>
            </a:r>
            <a:endParaRPr lang="en-US" alt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5645AC-C73B-F244-BE61-26176BDD1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853299-3D67-40C0-AEE6-6FA04DE1D1D9}" type="slidenum">
              <a:rPr lang="en-US" altLang="de-DE" noProof="0" smtClean="0"/>
              <a:pPr/>
              <a:t>8</a:t>
            </a:fld>
            <a:endParaRPr lang="en-US" altLang="de-DE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272082-B70F-884A-AC48-D2B207BAEC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/>
              <a:t>F. M. Laggner</a:t>
            </a:r>
            <a:endParaRPr lang="en-US" altLang="de-DE" noProof="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0FD1F56-3931-224F-B014-8FEC4E8E8D59}"/>
              </a:ext>
            </a:extLst>
          </p:cNvPr>
          <p:cNvGrpSpPr/>
          <p:nvPr/>
        </p:nvGrpSpPr>
        <p:grpSpPr>
          <a:xfrm>
            <a:off x="6653598" y="1140310"/>
            <a:ext cx="5266944" cy="5136778"/>
            <a:chOff x="6685871" y="860611"/>
            <a:chExt cx="5266944" cy="51367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9F24712-54B8-1047-9834-3E285738C2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4" t="50193" b="26279"/>
            <a:stretch/>
          </p:blipFill>
          <p:spPr>
            <a:xfrm>
              <a:off x="6949439" y="860611"/>
              <a:ext cx="5003375" cy="165667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FA739E4-B013-004A-B124-5C7ABA22B6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205"/>
            <a:stretch/>
          </p:blipFill>
          <p:spPr>
            <a:xfrm>
              <a:off x="6685871" y="2632038"/>
              <a:ext cx="5266944" cy="3365351"/>
            </a:xfrm>
            <a:prstGeom prst="rect">
              <a:avLst/>
            </a:prstGeom>
          </p:spPr>
        </p:pic>
      </p:grpSp>
      <p:sp>
        <p:nvSpPr>
          <p:cNvPr id="9" name="Content Placeholder 18">
            <a:extLst>
              <a:ext uri="{FF2B5EF4-FFF2-40B4-BE49-F238E27FC236}">
                <a16:creationId xmlns:a16="http://schemas.microsoft.com/office/drawing/2014/main" id="{A5071D60-3E27-974D-ABB6-6F3454B09520}"/>
              </a:ext>
            </a:extLst>
          </p:cNvPr>
          <p:cNvSpPr txBox="1">
            <a:spLocks/>
          </p:cNvSpPr>
          <p:nvPr/>
        </p:nvSpPr>
        <p:spPr>
          <a:xfrm>
            <a:off x="239186" y="981075"/>
            <a:ext cx="6842845" cy="547211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endParaRPr lang="en-US" kern="0" baseline="0" dirty="0"/>
          </a:p>
          <a:p>
            <a:r>
              <a:rPr lang="en-US" kern="0" baseline="0" dirty="0"/>
              <a:t>Phase</a:t>
            </a:r>
            <a:r>
              <a:rPr lang="en-US" kern="0" baseline="0" dirty="0">
                <a:solidFill>
                  <a:srgbClr val="F392C8"/>
                </a:solidFill>
              </a:rPr>
              <a:t> (I)</a:t>
            </a:r>
            <a:r>
              <a:rPr lang="en-US" kern="0" baseline="0" dirty="0"/>
              <a:t>: </a:t>
            </a:r>
          </a:p>
          <a:p>
            <a:pPr lvl="1"/>
            <a:r>
              <a:rPr lang="en-US" kern="0" baseline="0" dirty="0"/>
              <a:t>Electron density (n</a:t>
            </a:r>
            <a:r>
              <a:rPr lang="en-US" kern="0" baseline="-25000" dirty="0"/>
              <a:t>e</a:t>
            </a:r>
            <a:r>
              <a:rPr lang="en-US" kern="0" baseline="0" dirty="0"/>
              <a:t>) gradient and ion Temperature (</a:t>
            </a:r>
            <a:r>
              <a:rPr lang="en-US" kern="0" baseline="0" dirty="0" err="1"/>
              <a:t>T</a:t>
            </a:r>
            <a:r>
              <a:rPr lang="en-US" kern="0" baseline="-25000" dirty="0" err="1"/>
              <a:t>i</a:t>
            </a:r>
            <a:r>
              <a:rPr lang="en-US" kern="0" baseline="0" dirty="0"/>
              <a:t>) gradient</a:t>
            </a:r>
          </a:p>
          <a:p>
            <a:pPr lvl="2"/>
            <a:r>
              <a:rPr lang="en-US" kern="0" baseline="0" dirty="0"/>
              <a:t>Fluctuations absent!</a:t>
            </a:r>
          </a:p>
          <a:p>
            <a:pPr lvl="2"/>
            <a:endParaRPr lang="en-US" kern="0" baseline="0" dirty="0"/>
          </a:p>
          <a:p>
            <a:r>
              <a:rPr lang="en-US" kern="0" baseline="0" dirty="0"/>
              <a:t>Phase</a:t>
            </a:r>
            <a:r>
              <a:rPr lang="en-US" kern="0" baseline="0" dirty="0">
                <a:solidFill>
                  <a:srgbClr val="DE9BA1"/>
                </a:solidFill>
              </a:rPr>
              <a:t> (II)</a:t>
            </a:r>
            <a:r>
              <a:rPr lang="en-US" kern="0" baseline="0" dirty="0"/>
              <a:t>: </a:t>
            </a:r>
          </a:p>
          <a:p>
            <a:pPr lvl="1"/>
            <a:r>
              <a:rPr lang="en-US" kern="0" baseline="0" dirty="0"/>
              <a:t>Electron temperature (</a:t>
            </a:r>
            <a:r>
              <a:rPr lang="en-US" kern="0" baseline="0" dirty="0" err="1"/>
              <a:t>T</a:t>
            </a:r>
            <a:r>
              <a:rPr lang="en-US" kern="0" baseline="-25000" dirty="0" err="1"/>
              <a:t>e</a:t>
            </a:r>
            <a:r>
              <a:rPr lang="en-US" kern="0" baseline="0" dirty="0"/>
              <a:t>) gradient</a:t>
            </a:r>
          </a:p>
          <a:p>
            <a:pPr lvl="2"/>
            <a:r>
              <a:rPr lang="en-US" kern="0" baseline="0" dirty="0"/>
              <a:t>Medium frequency range fluctuations</a:t>
            </a:r>
          </a:p>
          <a:p>
            <a:pPr marL="914400" lvl="2" indent="0">
              <a:buFont typeface="Wingdings" panose="05000000000000000000" pitchFamily="2" charset="2"/>
              <a:buNone/>
            </a:pPr>
            <a:endParaRPr lang="en-US" kern="0" baseline="0" dirty="0"/>
          </a:p>
          <a:p>
            <a:r>
              <a:rPr lang="en-US" kern="0" baseline="0" dirty="0"/>
              <a:t>Phase</a:t>
            </a:r>
            <a:r>
              <a:rPr lang="en-US" kern="0" baseline="0" dirty="0">
                <a:solidFill>
                  <a:srgbClr val="F7BAB7"/>
                </a:solidFill>
              </a:rPr>
              <a:t> (III)</a:t>
            </a:r>
            <a:r>
              <a:rPr lang="en-US" kern="0" baseline="0" dirty="0"/>
              <a:t>: </a:t>
            </a:r>
          </a:p>
          <a:p>
            <a:pPr lvl="1"/>
            <a:r>
              <a:rPr lang="en-US" kern="0" baseline="0" dirty="0"/>
              <a:t>Gradient saturation</a:t>
            </a:r>
          </a:p>
          <a:p>
            <a:pPr lvl="2"/>
            <a:r>
              <a:rPr lang="en-US" kern="0" baseline="0" dirty="0"/>
              <a:t>High frequency fluctuations </a:t>
            </a:r>
          </a:p>
          <a:p>
            <a:pPr lvl="2"/>
            <a:r>
              <a:rPr lang="en-US" kern="0" baseline="0" dirty="0"/>
              <a:t>Low frequency fluctuations and precursor modes </a:t>
            </a:r>
          </a:p>
          <a:p>
            <a:endParaRPr lang="en-US" kern="0" baseline="0" dirty="0"/>
          </a:p>
        </p:txBody>
      </p:sp>
    </p:spTree>
    <p:extLst>
      <p:ext uri="{BB962C8B-B14F-4D97-AF65-F5344CB8AC3E}">
        <p14:creationId xmlns:p14="http://schemas.microsoft.com/office/powerpoint/2010/main" val="1919661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instability categories – An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38AFE3"/>
                </a:solidFill>
              </a:rPr>
              <a:t>Category 1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Separatrix localized</a:t>
            </a:r>
          </a:p>
          <a:p>
            <a:pPr lvl="2"/>
            <a:r>
              <a:rPr lang="en-US" dirty="0"/>
              <a:t>Appears at medium frequency range (30 kHz to 150 kHz)</a:t>
            </a:r>
          </a:p>
          <a:p>
            <a:pPr lvl="2"/>
            <a:r>
              <a:rPr lang="en-US" dirty="0"/>
              <a:t>Onset after pedestal recovery phase I</a:t>
            </a:r>
          </a:p>
          <a:p>
            <a:pPr lvl="2"/>
            <a:r>
              <a:rPr lang="en-US" dirty="0"/>
              <a:t>‘Ballooned’ mode structure</a:t>
            </a:r>
          </a:p>
          <a:p>
            <a:pPr lvl="2"/>
            <a:endParaRPr lang="en-US" dirty="0"/>
          </a:p>
          <a:p>
            <a:r>
              <a:rPr lang="en-US" dirty="0">
                <a:solidFill>
                  <a:srgbClr val="BD1927"/>
                </a:solidFill>
              </a:rPr>
              <a:t>Category 2</a:t>
            </a:r>
            <a:endParaRPr lang="en-US" dirty="0"/>
          </a:p>
          <a:p>
            <a:pPr lvl="1"/>
            <a:r>
              <a:rPr lang="en-US" dirty="0"/>
              <a:t>Localized towards the </a:t>
            </a:r>
            <a:r>
              <a:rPr lang="en-US" dirty="0" err="1"/>
              <a:t>E</a:t>
            </a:r>
            <a:r>
              <a:rPr lang="en-US" baseline="-25000" dirty="0" err="1"/>
              <a:t>r,min</a:t>
            </a:r>
            <a:endParaRPr lang="en-US" baseline="-25000" dirty="0"/>
          </a:p>
          <a:p>
            <a:pPr lvl="2"/>
            <a:r>
              <a:rPr lang="en-US" dirty="0"/>
              <a:t>Appear at high frequency range (&gt; 200 kHz)</a:t>
            </a:r>
          </a:p>
          <a:p>
            <a:pPr lvl="2"/>
            <a:r>
              <a:rPr lang="en-US" dirty="0"/>
              <a:t>onset connected to </a:t>
            </a:r>
            <a:r>
              <a:rPr lang="en-US" dirty="0" err="1"/>
              <a:t>T</a:t>
            </a:r>
            <a:r>
              <a:rPr lang="en-US" baseline="-25000" dirty="0" err="1"/>
              <a:t>e</a:t>
            </a:r>
            <a:r>
              <a:rPr lang="en-US" dirty="0"/>
              <a:t> pedestal evolution (after recovery phase II)</a:t>
            </a:r>
          </a:p>
          <a:p>
            <a:pPr lvl="2"/>
            <a:r>
              <a:rPr lang="en-US" dirty="0"/>
              <a:t>HFS magnetic response</a:t>
            </a:r>
          </a:p>
          <a:p>
            <a:pPr lvl="2"/>
            <a:endParaRPr lang="en-US" dirty="0"/>
          </a:p>
          <a:p>
            <a:r>
              <a:rPr lang="en-US" dirty="0">
                <a:solidFill>
                  <a:srgbClr val="EC008D"/>
                </a:solidFill>
              </a:rPr>
              <a:t>Category 3</a:t>
            </a:r>
          </a:p>
          <a:p>
            <a:pPr lvl="1"/>
            <a:r>
              <a:rPr lang="en-US" dirty="0"/>
              <a:t>Localized at the pedestal top</a:t>
            </a:r>
          </a:p>
          <a:p>
            <a:pPr lvl="2"/>
            <a:r>
              <a:rPr lang="en-US" dirty="0"/>
              <a:t>Appear at low frequency range (&lt; 30 kHz)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dirty="0"/>
              <a:t>NSTX-U / Magnetic Fusion Science meeting, Princeton, Dec. 03, 2018</a:t>
            </a:r>
            <a:endParaRPr lang="en-US" alt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853299-3D67-40C0-AEE6-6FA04DE1D1D9}" type="slidenum">
              <a:rPr lang="en-US" altLang="de-DE" noProof="0" smtClean="0"/>
              <a:pPr/>
              <a:t>9</a:t>
            </a:fld>
            <a:endParaRPr lang="en-US" altLang="de-DE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 dirty="0"/>
              <a:t>F. M. Laggner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4250D0-953F-EF4C-86A4-517DB79D3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278" y="907486"/>
            <a:ext cx="4097536" cy="5487770"/>
          </a:xfrm>
          <a:prstGeom prst="rect">
            <a:avLst/>
          </a:prstGeom>
        </p:spPr>
      </p:pic>
      <p:sp>
        <p:nvSpPr>
          <p:cNvPr id="8" name="Textfeld 12">
            <a:extLst>
              <a:ext uri="{FF2B5EF4-FFF2-40B4-BE49-F238E27FC236}">
                <a16:creationId xmlns:a16="http://schemas.microsoft.com/office/drawing/2014/main" id="{F321FEB0-1EB5-D64F-A4D5-C0F1F5039AD9}"/>
              </a:ext>
            </a:extLst>
          </p:cNvPr>
          <p:cNvSpPr txBox="1"/>
          <p:nvPr/>
        </p:nvSpPr>
        <p:spPr>
          <a:xfrm>
            <a:off x="1" y="6196455"/>
            <a:ext cx="5400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aseline="0" dirty="0"/>
              <a:t>[</a:t>
            </a:r>
            <a:r>
              <a:rPr lang="de-AT" sz="1600" baseline="0" dirty="0">
                <a:solidFill>
                  <a:srgbClr val="000000"/>
                </a:solidFill>
              </a:rPr>
              <a:t>F. M. Laggner et al., PSI 2018</a:t>
            </a:r>
            <a:r>
              <a:rPr lang="de-AT" baseline="0" dirty="0"/>
              <a:t> </a:t>
            </a:r>
            <a:r>
              <a:rPr lang="de-AT" sz="1600" baseline="0" dirty="0"/>
              <a:t>&amp; JNM submitted</a:t>
            </a:r>
            <a:r>
              <a:rPr lang="de-AT" baseline="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671697489"/>
      </p:ext>
    </p:extLst>
  </p:cSld>
  <p:clrMapOvr>
    <a:masterClrMapping/>
  </p:clrMapOvr>
</p:sld>
</file>

<file path=ppt/theme/theme1.xml><?xml version="1.0" encoding="utf-8"?>
<a:theme xmlns:a="http://schemas.openxmlformats.org/drawingml/2006/main" name="PUlayoutPPPL">
  <a:themeElements>
    <a:clrScheme name="IPPlayo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/>
        </a:solidFill>
        <a:ln>
          <a:noFill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noFill/>
        <a:ln w="50800" cap="flat" cmpd="sng" algn="ctr">
          <a:solidFill>
            <a:srgbClr val="C0504D"/>
          </a:solidFill>
          <a:prstDash val="solid"/>
          <a:headEnd/>
          <a:tailEnd type="arrow" w="med" len="med"/>
        </a:ln>
        <a:effectLst/>
      </a:spPr>
      <a:bodyPr/>
      <a:lstStyle/>
    </a:lnDef>
    <a:txDef>
      <a:spPr bwMode="auto"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 kern="0" baseline="0" dirty="0" smtClean="0"/>
        </a:defPPr>
      </a:lstStyle>
    </a:txDef>
  </a:objectDefaults>
  <a:extraClrSchemeLst>
    <a:extraClrScheme>
      <a:clrScheme name="IPPlayo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Playo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Playo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Playo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Playo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Playo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Playo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Playo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Playo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Playo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Playo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Playo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UlayoutPPPL" id="{CE266799-E69B-42CA-A85B-7E88F567E817}" vid="{C7B34EDD-92D6-40EB-9747-1D565112D4B2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PUlayoutPPPL</Template>
  <TotalTime>7713</TotalTime>
  <Words>2369</Words>
  <Application>Microsoft Macintosh PowerPoint</Application>
  <PresentationFormat>Widescreen</PresentationFormat>
  <Paragraphs>466</Paragraphs>
  <Slides>30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Arial Narrow</vt:lpstr>
      <vt:lpstr>Times New Roman</vt:lpstr>
      <vt:lpstr>Wingdings</vt:lpstr>
      <vt:lpstr>PUlayoutPPPL</vt:lpstr>
      <vt:lpstr>Equation</vt:lpstr>
      <vt:lpstr>Overview of Experimental Studies on  Inter-ELM Pedestal localized Fluctuations and Challenges for their Modeling</vt:lpstr>
      <vt:lpstr>Long effort to characterize pedestal instabilities…</vt:lpstr>
      <vt:lpstr>Challenge - Diagnosing the pedestal</vt:lpstr>
      <vt:lpstr>Theory - pedestal stability</vt:lpstr>
      <vt:lpstr>Theory - pedestal evolution</vt:lpstr>
      <vt:lpstr>Drive and suppression of pedestal instabilities</vt:lpstr>
      <vt:lpstr>Distinct pedestal recovery phases &amp; fluctuations</vt:lpstr>
      <vt:lpstr>Abstract picture of the pedestal evolution</vt:lpstr>
      <vt:lpstr>Three instability categories – An Overview</vt:lpstr>
      <vt:lpstr>Saturated instabilities – Present for tens of ms</vt:lpstr>
      <vt:lpstr>Test: Collsionality dependence – pressure match</vt:lpstr>
      <vt:lpstr>Sequence of pedestal recovery phases remains</vt:lpstr>
      <vt:lpstr>Plasma rotation adds to frequency in lab frame </vt:lpstr>
      <vt:lpstr>Lab frame frequency depends E×B rotation </vt:lpstr>
      <vt:lpstr>Toroidal mode structure of n ~ 11</vt:lpstr>
      <vt:lpstr>HFS signature suggests peeling like mode structure</vt:lpstr>
      <vt:lpstr>Test: Main ion dependence – D, H and He plasmas</vt:lpstr>
      <vt:lpstr>Test: Shape dependence – Triangularity variation</vt:lpstr>
      <vt:lpstr>Test: Safety factor dependence – Ip variation</vt:lpstr>
      <vt:lpstr>Category III localized at the pedestal top</vt:lpstr>
      <vt:lpstr>Matching condition for Category I and III</vt:lpstr>
      <vt:lpstr>Summary - Three instability categories</vt:lpstr>
      <vt:lpstr>PowerPoint Presentation</vt:lpstr>
      <vt:lpstr>Why n changes with q95</vt:lpstr>
      <vt:lpstr>Inter-ELM pedestal evolution in AUG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PU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Laggner2018</dc:title>
  <dc:subject/>
  <dc:creator>flaggner</dc:creator>
  <cp:keywords/>
  <dc:description/>
  <cp:lastModifiedBy>Florian Laggner</cp:lastModifiedBy>
  <cp:revision>1569</cp:revision>
  <cp:lastPrinted>2016-11-14T17:36:52Z</cp:lastPrinted>
  <dcterms:created xsi:type="dcterms:W3CDTF">2007-01-09T13:57:53Z</dcterms:created>
  <dcterms:modified xsi:type="dcterms:W3CDTF">2018-12-03T18:05:39Z</dcterms:modified>
  <cp:category/>
</cp:coreProperties>
</file>